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6" r:id="rId3"/>
    <p:sldId id="267" r:id="rId4"/>
    <p:sldId id="268" r:id="rId5"/>
    <p:sldId id="269" r:id="rId6"/>
    <p:sldId id="271" r:id="rId7"/>
    <p:sldId id="281" r:id="rId8"/>
    <p:sldId id="273" r:id="rId9"/>
    <p:sldId id="272" r:id="rId10"/>
    <p:sldId id="274" r:id="rId11"/>
    <p:sldId id="277" r:id="rId12"/>
    <p:sldId id="275" r:id="rId13"/>
    <p:sldId id="283" r:id="rId14"/>
    <p:sldId id="278" r:id="rId15"/>
    <p:sldId id="282" r:id="rId16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FF3B"/>
    <a:srgbClr val="FFFFFF"/>
    <a:srgbClr val="4137FF"/>
    <a:srgbClr val="00A5EB"/>
    <a:srgbClr val="9C9E9F"/>
    <a:srgbClr val="DDDDDD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4822" autoAdjust="0"/>
  </p:normalViewPr>
  <p:slideViewPr>
    <p:cSldViewPr snapToGrid="0">
      <p:cViewPr>
        <p:scale>
          <a:sx n="141" d="100"/>
          <a:sy n="141" d="100"/>
        </p:scale>
        <p:origin x="-876" y="18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B1C7C-C9DC-4D7B-B6B1-6793EB32B2E3}" type="datetimeFigureOut">
              <a:rPr lang="de-DE" smtClean="0"/>
              <a:t>10.09.2014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1AA16-302F-48DF-9D63-250A13B0A2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1068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F78CA52-E024-45A9-A6DA-6EE92DD2B0FF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17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07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8CA52-E024-45A9-A6DA-6EE92DD2B0F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78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2" name="Picture 10" descr="Helmholtz-Logo_schwarz_70_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5959475"/>
            <a:ext cx="16478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7898032" y="5859194"/>
            <a:ext cx="942536" cy="9284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871999" y="5753674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549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30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960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8657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12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82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66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4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063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57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Mario </a:t>
            </a:r>
            <a:r>
              <a:rPr lang="en-GB" sz="900" b="1" dirty="0" err="1" smtClean="0">
                <a:solidFill>
                  <a:schemeClr val="bg2"/>
                </a:solidFill>
              </a:rPr>
              <a:t>Hilbig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|  Presentation for student session |  9.10.2014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 err="1">
                <a:solidFill>
                  <a:schemeClr val="bg2"/>
                </a:solidFill>
              </a:rPr>
              <a:t>Seite</a:t>
            </a:r>
            <a:r>
              <a:rPr lang="en-GB" sz="900" b="1" dirty="0">
                <a:solidFill>
                  <a:schemeClr val="bg2"/>
                </a:solidFill>
              </a:rPr>
              <a:t> </a:t>
            </a:r>
            <a:fld id="{9CF3698C-BB6B-42E9-B529-3BCF46D40F1F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21562" y="2055570"/>
            <a:ext cx="8520113" cy="1266825"/>
          </a:xfrm>
        </p:spPr>
        <p:txBody>
          <a:bodyPr/>
          <a:lstStyle/>
          <a:p>
            <a:pPr algn="ctr"/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Nitrogen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doping</a:t>
            </a: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SRF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Nb</a:t>
            </a: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cavities</a:t>
            </a: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b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The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</a:t>
            </a:r>
            <a:r>
              <a:rPr lang="de-DE" sz="3600" b="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3600" b="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profile</a:t>
            </a:r>
            <a:endParaRPr lang="de-DE" sz="3600" b="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Mario Hilbig</a:t>
            </a:r>
            <a:endParaRPr lang="de-DE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dirty="0" err="1" smtClean="0">
                <a:latin typeface="Calibri" panose="020F0502020204030204" pitchFamily="34" charset="0"/>
              </a:rPr>
              <a:t>Presentation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summer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school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project</a:t>
            </a:r>
            <a:endParaRPr lang="de-DE" dirty="0" smtClean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Supervisor: Alena Prudnikava</a:t>
            </a:r>
            <a:endParaRPr lang="de-DE" dirty="0">
              <a:latin typeface="Calibri" panose="020F0502020204030204" pitchFamily="34" charset="0"/>
            </a:endParaRPr>
          </a:p>
          <a:p>
            <a:r>
              <a:rPr lang="de-DE" dirty="0" smtClean="0">
                <a:latin typeface="Calibri" panose="020F0502020204030204" pitchFamily="34" charset="0"/>
              </a:rPr>
              <a:t>Hamburg, 9.10.2014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0"/>
            <a:ext cx="9144000" cy="136794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"/>
          <a:stretch/>
        </p:blipFill>
        <p:spPr bwMode="auto">
          <a:xfrm>
            <a:off x="-5161" y="3348000"/>
            <a:ext cx="9149161" cy="209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</a:rPr>
              <a:t>Calculated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profile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el-GR" sz="2800" dirty="0" smtClean="0">
                <a:latin typeface="Calibri" panose="020F0502020204030204" pitchFamily="34" charset="0"/>
              </a:rPr>
              <a:t>ε</a:t>
            </a:r>
            <a:r>
              <a:rPr lang="de-DE" sz="2800" dirty="0" smtClean="0">
                <a:latin typeface="Calibri" panose="020F0502020204030204" pitchFamily="34" charset="0"/>
              </a:rPr>
              <a:t>-</a:t>
            </a:r>
            <a:r>
              <a:rPr lang="el-GR" sz="2800" dirty="0" smtClean="0">
                <a:latin typeface="Calibri" panose="020F0502020204030204" pitchFamily="34" charset="0"/>
              </a:rPr>
              <a:t>α</a:t>
            </a:r>
            <a:r>
              <a:rPr lang="de-DE" sz="2800" dirty="0" smtClean="0">
                <a:latin typeface="Calibri" panose="020F0502020204030204" pitchFamily="34" charset="0"/>
              </a:rPr>
              <a:t>-system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158682" y="994479"/>
            <a:ext cx="1028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1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6845654" y="994479"/>
            <a:ext cx="10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3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11084" y="994479"/>
            <a:ext cx="1019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998494" y="4467400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mit Pfeil 10"/>
          <p:cNvCxnSpPr/>
          <p:nvPr/>
        </p:nvCxnSpPr>
        <p:spPr bwMode="auto">
          <a:xfrm>
            <a:off x="4395654" y="4736982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mit Pfeil 11"/>
          <p:cNvCxnSpPr/>
          <p:nvPr/>
        </p:nvCxnSpPr>
        <p:spPr bwMode="auto">
          <a:xfrm>
            <a:off x="442143" y="4269887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7401080" y="4801242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6102251" y="4286379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3351101" y="4343111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947734" y="4325431"/>
            <a:ext cx="55998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 flipH="1">
            <a:off x="557346" y="3187332"/>
            <a:ext cx="1915378" cy="40266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 flipH="1">
            <a:off x="460687" y="1899990"/>
            <a:ext cx="261447" cy="159028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66" name="Textfeld 2065"/>
          <p:cNvSpPr txBox="1"/>
          <p:nvPr/>
        </p:nvSpPr>
        <p:spPr>
          <a:xfrm>
            <a:off x="750920" y="1274513"/>
            <a:ext cx="177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T=</a:t>
            </a:r>
            <a:r>
              <a:rPr lang="de-DE" sz="1400" i="1" dirty="0" smtClean="0">
                <a:latin typeface="Calibri" panose="020F0502020204030204" pitchFamily="34" charset="0"/>
              </a:rPr>
              <a:t>1000°C</a:t>
            </a:r>
            <a:r>
              <a:rPr lang="de-DE" sz="1400" dirty="0" smtClean="0">
                <a:latin typeface="Calibri" panose="020F0502020204030204" pitchFamily="34" charset="0"/>
              </a:rPr>
              <a:t>, t=</a:t>
            </a:r>
            <a:r>
              <a:rPr lang="de-DE" sz="1400" i="1" dirty="0" smtClean="0">
                <a:latin typeface="Calibri" panose="020F0502020204030204" pitchFamily="34" charset="0"/>
              </a:rPr>
              <a:t>60min</a:t>
            </a:r>
            <a:endParaRPr lang="de-DE" sz="1400" i="1" dirty="0">
              <a:latin typeface="Calibri" panose="020F0502020204030204" pitchFamily="34" charset="0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3580601" y="1274513"/>
            <a:ext cx="177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T=</a:t>
            </a:r>
            <a:r>
              <a:rPr lang="de-DE" sz="1400" i="1" dirty="0" smtClean="0">
                <a:latin typeface="Calibri" panose="020F0502020204030204" pitchFamily="34" charset="0"/>
              </a:rPr>
              <a:t>800°C</a:t>
            </a:r>
            <a:r>
              <a:rPr lang="de-DE" sz="1400" dirty="0" smtClean="0">
                <a:latin typeface="Calibri" panose="020F0502020204030204" pitchFamily="34" charset="0"/>
              </a:rPr>
              <a:t>, t=</a:t>
            </a:r>
            <a:r>
              <a:rPr lang="de-DE" sz="1400" i="1" dirty="0" smtClean="0">
                <a:latin typeface="Calibri" panose="020F0502020204030204" pitchFamily="34" charset="0"/>
              </a:rPr>
              <a:t>10min</a:t>
            </a:r>
            <a:endParaRPr lang="de-DE" sz="1400" i="1" dirty="0">
              <a:latin typeface="Calibri" panose="020F0502020204030204" pitchFamily="34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6493908" y="1274513"/>
            <a:ext cx="1771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latin typeface="Calibri" panose="020F0502020204030204" pitchFamily="34" charset="0"/>
              </a:rPr>
              <a:t>T=</a:t>
            </a:r>
            <a:r>
              <a:rPr lang="de-DE" sz="1400" i="1" dirty="0" smtClean="0">
                <a:latin typeface="Calibri" panose="020F0502020204030204" pitchFamily="34" charset="0"/>
              </a:rPr>
              <a:t>1000°C</a:t>
            </a:r>
            <a:r>
              <a:rPr lang="de-DE" sz="1400" dirty="0" smtClean="0">
                <a:latin typeface="Calibri" panose="020F0502020204030204" pitchFamily="34" charset="0"/>
              </a:rPr>
              <a:t>, t=</a:t>
            </a:r>
            <a:r>
              <a:rPr lang="de-DE" sz="1400" i="1" dirty="0" smtClean="0">
                <a:latin typeface="Calibri" panose="020F0502020204030204" pitchFamily="34" charset="0"/>
              </a:rPr>
              <a:t>10min</a:t>
            </a:r>
            <a:endParaRPr lang="de-DE" sz="1400" i="1" dirty="0"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456543" y="3490275"/>
            <a:ext cx="100800" cy="11411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2" name="Gerade Verbindung 41"/>
          <p:cNvCxnSpPr/>
          <p:nvPr/>
        </p:nvCxnSpPr>
        <p:spPr bwMode="auto">
          <a:xfrm flipH="1">
            <a:off x="3481154" y="3201732"/>
            <a:ext cx="1871304" cy="40266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 flipH="1">
            <a:off x="3366293" y="1826745"/>
            <a:ext cx="335198" cy="1664934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Rechteck 44"/>
          <p:cNvSpPr/>
          <p:nvPr/>
        </p:nvSpPr>
        <p:spPr bwMode="auto">
          <a:xfrm>
            <a:off x="3362037" y="3491679"/>
            <a:ext cx="100800" cy="11411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46" name="Gerade Verbindung 45"/>
          <p:cNvCxnSpPr/>
          <p:nvPr/>
        </p:nvCxnSpPr>
        <p:spPr bwMode="auto">
          <a:xfrm flipH="1">
            <a:off x="6451589" y="3201732"/>
            <a:ext cx="1794544" cy="381172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46"/>
          <p:cNvCxnSpPr/>
          <p:nvPr/>
        </p:nvCxnSpPr>
        <p:spPr bwMode="auto">
          <a:xfrm flipH="1">
            <a:off x="6355043" y="1826745"/>
            <a:ext cx="305847" cy="164913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eck 48"/>
          <p:cNvSpPr/>
          <p:nvPr/>
        </p:nvSpPr>
        <p:spPr bwMode="auto">
          <a:xfrm>
            <a:off x="6350787" y="3475875"/>
            <a:ext cx="100800" cy="114117"/>
          </a:xfrm>
          <a:prstGeom prst="rect">
            <a:avLst/>
          </a:prstGeom>
          <a:noFill/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1301805" y="5188778"/>
            <a:ext cx="7167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latin typeface="Calibri" panose="020F0502020204030204" pitchFamily="34" charset="0"/>
              </a:rPr>
              <a:t>x [µm]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7277506" y="5188778"/>
            <a:ext cx="77787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latin typeface="Calibri" panose="020F0502020204030204" pitchFamily="34" charset="0"/>
              </a:rPr>
              <a:t>x [µm]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65" name="Rechteck 64"/>
          <p:cNvSpPr/>
          <p:nvPr/>
        </p:nvSpPr>
        <p:spPr bwMode="auto">
          <a:xfrm>
            <a:off x="2937511" y="3852856"/>
            <a:ext cx="148856" cy="810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4229576" y="5188777"/>
            <a:ext cx="7167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sz="1200" b="1" dirty="0" smtClean="0">
                <a:latin typeface="Calibri" panose="020F0502020204030204" pitchFamily="34" charset="0"/>
              </a:rPr>
              <a:t>x [µm]</a:t>
            </a:r>
            <a:endParaRPr lang="de-DE" sz="1200" b="1" dirty="0">
              <a:latin typeface="Calibri" panose="020F0502020204030204" pitchFamily="34" charset="0"/>
            </a:endParaRPr>
          </a:p>
        </p:txBody>
      </p:sp>
      <p:sp>
        <p:nvSpPr>
          <p:cNvPr id="2048" name="Rechteck 2047"/>
          <p:cNvSpPr/>
          <p:nvPr/>
        </p:nvSpPr>
        <p:spPr bwMode="auto">
          <a:xfrm>
            <a:off x="0" y="3926958"/>
            <a:ext cx="148856" cy="810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50284" y="3517816"/>
            <a:ext cx="369332" cy="643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de-DE" sz="1200" dirty="0" smtClean="0">
                <a:latin typeface="Calibri" panose="020F0502020204030204" pitchFamily="34" charset="0"/>
              </a:rPr>
              <a:t>c [m</a:t>
            </a:r>
            <a:r>
              <a:rPr lang="de-DE" sz="1200" baseline="30000" dirty="0" smtClean="0">
                <a:latin typeface="Calibri" panose="020F0502020204030204" pitchFamily="34" charset="0"/>
              </a:rPr>
              <a:t>-3</a:t>
            </a:r>
            <a:r>
              <a:rPr lang="de-DE" sz="1200" dirty="0" smtClean="0">
                <a:latin typeface="Calibri" panose="020F0502020204030204" pitchFamily="34" charset="0"/>
              </a:rPr>
              <a:t>]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060541" y="3517816"/>
            <a:ext cx="369332" cy="643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de-DE" sz="1200" dirty="0" smtClean="0">
                <a:latin typeface="Calibri" panose="020F0502020204030204" pitchFamily="34" charset="0"/>
              </a:rPr>
              <a:t>c [m</a:t>
            </a:r>
            <a:r>
              <a:rPr lang="de-DE" sz="1200" baseline="30000" dirty="0" smtClean="0">
                <a:latin typeface="Calibri" panose="020F0502020204030204" pitchFamily="34" charset="0"/>
              </a:rPr>
              <a:t>-3</a:t>
            </a:r>
            <a:r>
              <a:rPr lang="de-DE" sz="1200" dirty="0" smtClean="0">
                <a:latin typeface="Calibri" panose="020F0502020204030204" pitchFamily="34" charset="0"/>
              </a:rPr>
              <a:t>]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66" name="Rechteck 65"/>
          <p:cNvSpPr/>
          <p:nvPr/>
        </p:nvSpPr>
        <p:spPr bwMode="auto">
          <a:xfrm>
            <a:off x="5938155" y="3918778"/>
            <a:ext cx="148856" cy="8100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6048164" y="3517816"/>
            <a:ext cx="369332" cy="6439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de-DE" sz="1200" dirty="0" smtClean="0">
                <a:latin typeface="Calibri" panose="020F0502020204030204" pitchFamily="34" charset="0"/>
              </a:rPr>
              <a:t>c [m</a:t>
            </a:r>
            <a:r>
              <a:rPr lang="de-DE" sz="1200" baseline="30000" dirty="0" smtClean="0">
                <a:latin typeface="Calibri" panose="020F0502020204030204" pitchFamily="34" charset="0"/>
              </a:rPr>
              <a:t>-3</a:t>
            </a:r>
            <a:r>
              <a:rPr lang="de-DE" sz="1200" dirty="0" smtClean="0">
                <a:latin typeface="Calibri" panose="020F0502020204030204" pitchFamily="34" charset="0"/>
              </a:rPr>
              <a:t>]</a:t>
            </a:r>
            <a:endParaRPr lang="de-DE" sz="1200" dirty="0">
              <a:latin typeface="Calibri" panose="020F0502020204030204" pitchFamily="34" charset="0"/>
            </a:endParaRPr>
          </a:p>
        </p:txBody>
      </p:sp>
      <p:cxnSp>
        <p:nvCxnSpPr>
          <p:cNvPr id="20" name="Gerade Verbindung 19"/>
          <p:cNvCxnSpPr/>
          <p:nvPr/>
        </p:nvCxnSpPr>
        <p:spPr bwMode="auto">
          <a:xfrm>
            <a:off x="464393" y="4552517"/>
            <a:ext cx="7992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461831" y="4257868"/>
            <a:ext cx="7992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4" y="1899990"/>
            <a:ext cx="1750590" cy="128734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491" y="1826745"/>
            <a:ext cx="1650967" cy="137498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890" y="1826745"/>
            <a:ext cx="1585243" cy="1374986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7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Summary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Result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Approximate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nitrogen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concentration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skin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layer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i="1" dirty="0" smtClean="0">
                <a:latin typeface="Calibri" panose="020F0502020204030204" pitchFamily="34" charset="0"/>
              </a:rPr>
              <a:t>0,05-0,15%</a:t>
            </a:r>
            <a:r>
              <a:rPr lang="de-DE" i="1" baseline="-25000" dirty="0" smtClean="0">
                <a:latin typeface="Calibri" panose="020F0502020204030204" pitchFamily="34" charset="0"/>
              </a:rPr>
              <a:t>atomic</a:t>
            </a:r>
            <a:endParaRPr lang="de-DE" i="1" baseline="-25000" dirty="0" smtClean="0">
              <a:latin typeface="Calibri" panose="020F0502020204030204" pitchFamily="34" charset="0"/>
            </a:endParaRPr>
          </a:p>
          <a:p>
            <a:pPr lvl="1"/>
            <a:r>
              <a:rPr lang="de-DE" i="1" dirty="0" smtClean="0">
                <a:latin typeface="Calibri" panose="020F0502020204030204" pitchFamily="34" charset="0"/>
              </a:rPr>
              <a:t>α-</a:t>
            </a:r>
            <a:r>
              <a:rPr lang="de-DE" i="1" dirty="0" err="1" smtClean="0">
                <a:latin typeface="Calibri" panose="020F0502020204030204" pitchFamily="34" charset="0"/>
              </a:rPr>
              <a:t>Nb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skin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layer</a:t>
            </a:r>
            <a:r>
              <a:rPr lang="de-DE" dirty="0" smtClean="0">
                <a:latin typeface="Calibri" panose="020F0502020204030204" pitchFamily="34" charset="0"/>
              </a:rPr>
              <a:t>: </a:t>
            </a:r>
            <a:r>
              <a:rPr lang="de-DE" dirty="0" err="1" smtClean="0">
                <a:latin typeface="Calibri" panose="020F0502020204030204" pitchFamily="34" charset="0"/>
              </a:rPr>
              <a:t>interstitial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i="1" dirty="0" smtClean="0">
                <a:latin typeface="Calibri" panose="020F0502020204030204" pitchFamily="34" charset="0"/>
              </a:rPr>
              <a:t>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cause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improvent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i="1" dirty="0" smtClean="0">
                <a:latin typeface="Calibri" panose="020F0502020204030204" pitchFamily="34" charset="0"/>
              </a:rPr>
              <a:t>Q</a:t>
            </a:r>
            <a:r>
              <a:rPr lang="de-DE" i="1" baseline="-25000" dirty="0" smtClean="0">
                <a:latin typeface="Calibri" panose="020F0502020204030204" pitchFamily="34" charset="0"/>
              </a:rPr>
              <a:t>0</a:t>
            </a:r>
          </a:p>
          <a:p>
            <a:pPr lvl="1"/>
            <a:endParaRPr lang="de-DE" baseline="-250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Calculation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profile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all </a:t>
            </a:r>
            <a:r>
              <a:rPr lang="de-DE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phases</a:t>
            </a:r>
            <a:r>
              <a:rPr lang="de-DE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lvl="1"/>
            <a:r>
              <a:rPr lang="de-DE" dirty="0" smtClean="0">
                <a:latin typeface="Calibri" panose="020F0502020204030204" pitchFamily="34" charset="0"/>
              </a:rPr>
              <a:t>Lack </a:t>
            </a:r>
            <a:r>
              <a:rPr lang="de-DE" dirty="0" err="1" smtClean="0">
                <a:latin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data</a:t>
            </a:r>
            <a:r>
              <a:rPr lang="de-DE" dirty="0" smtClean="0">
                <a:latin typeface="Calibri" panose="020F0502020204030204" pitchFamily="34" charset="0"/>
              </a:rPr>
              <a:t>: Diffusion </a:t>
            </a:r>
            <a:r>
              <a:rPr lang="de-DE" dirty="0" err="1" smtClean="0">
                <a:latin typeface="Calibri" panose="020F0502020204030204" pitchFamily="34" charset="0"/>
              </a:rPr>
              <a:t>coefficients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other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phases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are</a:t>
            </a:r>
            <a:r>
              <a:rPr lang="de-DE" dirty="0" smtClean="0">
                <a:latin typeface="Calibri" panose="020F0502020204030204" pitchFamily="34" charset="0"/>
              </a:rPr>
              <a:t> not </a:t>
            </a:r>
            <a:r>
              <a:rPr lang="de-DE" dirty="0" err="1" smtClean="0">
                <a:latin typeface="Calibri" panose="020F0502020204030204" pitchFamily="34" charset="0"/>
              </a:rPr>
              <a:t>available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temperatures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interest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>
                <a:latin typeface="Calibri" panose="020F0502020204030204" pitchFamily="34" charset="0"/>
              </a:rPr>
              <a:t>Layer </a:t>
            </a:r>
            <a:r>
              <a:rPr lang="de-DE" dirty="0" err="1">
                <a:latin typeface="Calibri" panose="020F0502020204030204" pitchFamily="34" charset="0"/>
              </a:rPr>
              <a:t>removal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has</a:t>
            </a:r>
            <a:r>
              <a:rPr lang="de-DE" dirty="0">
                <a:latin typeface="Calibri" panose="020F0502020204030204" pitchFamily="34" charset="0"/>
              </a:rPr>
              <a:t> high </a:t>
            </a:r>
            <a:r>
              <a:rPr lang="de-DE" dirty="0" err="1">
                <a:latin typeface="Calibri" panose="020F0502020204030204" pitchFamily="34" charset="0"/>
              </a:rPr>
              <a:t>uncertainty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and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peak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of</a:t>
            </a:r>
            <a:r>
              <a:rPr lang="de-DE" dirty="0">
                <a:latin typeface="Calibri" panose="020F0502020204030204" pitchFamily="34" charset="0"/>
              </a:rPr>
              <a:t> </a:t>
            </a:r>
            <a:r>
              <a:rPr lang="de-DE" i="1" dirty="0">
                <a:latin typeface="Calibri" panose="020F0502020204030204" pitchFamily="34" charset="0"/>
              </a:rPr>
              <a:t>Q</a:t>
            </a:r>
            <a:r>
              <a:rPr lang="de-DE" i="1" baseline="-25000" dirty="0">
                <a:latin typeface="Calibri" panose="020F0502020204030204" pitchFamily="34" charset="0"/>
              </a:rPr>
              <a:t>0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dirty="0" err="1">
                <a:latin typeface="Calibri" panose="020F0502020204030204" pitchFamily="34" charset="0"/>
              </a:rPr>
              <a:t>might</a:t>
            </a:r>
            <a:r>
              <a:rPr lang="de-DE" dirty="0">
                <a:latin typeface="Calibri" panose="020F0502020204030204" pitchFamily="34" charset="0"/>
              </a:rPr>
              <a:t> not </a:t>
            </a:r>
            <a:r>
              <a:rPr lang="de-DE" dirty="0" err="1" smtClean="0">
                <a:latin typeface="Calibri" panose="020F0502020204030204" pitchFamily="34" charset="0"/>
              </a:rPr>
              <a:t>be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observed</a:t>
            </a:r>
            <a:endParaRPr lang="de-DE" dirty="0">
              <a:latin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Experiments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with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real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samples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investigate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Explore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diffusion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of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nitrogen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niobium</a:t>
            </a:r>
            <a:r>
              <a:rPr lang="de-DE" dirty="0" smtClean="0">
                <a:latin typeface="Calibri" panose="020F0502020204030204" pitchFamily="34" charset="0"/>
              </a:rPr>
              <a:t> in </a:t>
            </a:r>
            <a:r>
              <a:rPr lang="de-DE" dirty="0" err="1" smtClean="0">
                <a:latin typeface="Calibri" panose="020F0502020204030204" pitchFamily="34" charset="0"/>
              </a:rPr>
              <a:t>the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temperature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range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i="1" dirty="0" smtClean="0">
                <a:latin typeface="Calibri" panose="020F0502020204030204" pitchFamily="34" charset="0"/>
              </a:rPr>
              <a:t>300 - 1000°C</a:t>
            </a: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Investigate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formed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phases</a:t>
            </a:r>
            <a:endParaRPr lang="de-DE" dirty="0" smtClean="0">
              <a:latin typeface="Calibri" panose="020F0502020204030204" pitchFamily="34" charset="0"/>
            </a:endParaRPr>
          </a:p>
          <a:p>
            <a:pPr lvl="1"/>
            <a:r>
              <a:rPr lang="de-DE" dirty="0" err="1" smtClean="0">
                <a:latin typeface="Calibri" panose="020F0502020204030204" pitchFamily="34" charset="0"/>
              </a:rPr>
              <a:t>Estimate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diffusion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coefficients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for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formed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phases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45843" y="5894443"/>
            <a:ext cx="523036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de-DE" i="1" dirty="0" err="1">
                <a:latin typeface="Calibri" panose="020F0502020204030204" pitchFamily="34" charset="0"/>
              </a:rPr>
              <a:t>Optimize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nitrogen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doping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treatment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providing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best</a:t>
            </a:r>
            <a:r>
              <a:rPr lang="de-DE" i="1" dirty="0">
                <a:latin typeface="Calibri" panose="020F0502020204030204" pitchFamily="34" charset="0"/>
              </a:rPr>
              <a:t> Q</a:t>
            </a:r>
            <a:r>
              <a:rPr lang="de-DE" i="1" baseline="-25000" dirty="0">
                <a:latin typeface="Calibri" panose="020F0502020204030204" pitchFamily="34" charset="0"/>
              </a:rPr>
              <a:t>0</a:t>
            </a:r>
            <a:r>
              <a:rPr lang="de-DE" i="1" dirty="0">
                <a:latin typeface="Calibri" panose="020F0502020204030204" pitchFamily="34" charset="0"/>
              </a:rPr>
              <a:t>-factor</a:t>
            </a:r>
          </a:p>
        </p:txBody>
      </p:sp>
    </p:spTree>
    <p:extLst>
      <p:ext uri="{BB962C8B-B14F-4D97-AF65-F5344CB8AC3E}">
        <p14:creationId xmlns:p14="http://schemas.microsoft.com/office/powerpoint/2010/main" val="3636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References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520113" cy="508265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Books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papers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87400" lvl="1" indent="-342900">
              <a:buFont typeface="+mj-lt"/>
              <a:buAutoNum type="arabicParenBoth"/>
            </a:pPr>
            <a:r>
              <a:rPr lang="en-US" sz="1400" dirty="0" smtClean="0">
                <a:latin typeface="Calibri" panose="020F0502020204030204" pitchFamily="34" charset="0"/>
              </a:rPr>
              <a:t>Nitrogen </a:t>
            </a:r>
            <a:r>
              <a:rPr lang="en-US" sz="1400" dirty="0">
                <a:latin typeface="Calibri" panose="020F0502020204030204" pitchFamily="34" charset="0"/>
              </a:rPr>
              <a:t>and argon doping of niobium </a:t>
            </a:r>
            <a:r>
              <a:rPr lang="en-US" sz="1400" dirty="0" smtClean="0">
                <a:latin typeface="Calibri" panose="020F0502020204030204" pitchFamily="34" charset="0"/>
              </a:rPr>
              <a:t>for </a:t>
            </a:r>
            <a:r>
              <a:rPr lang="de-DE" sz="1400" dirty="0" err="1" smtClean="0">
                <a:latin typeface="Calibri" panose="020F0502020204030204" pitchFamily="34" charset="0"/>
              </a:rPr>
              <a:t>superconducting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</a:rPr>
              <a:t>radio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err="1">
                <a:latin typeface="Calibri" panose="020F0502020204030204" pitchFamily="34" charset="0"/>
              </a:rPr>
              <a:t>frequency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cavities</a:t>
            </a:r>
            <a:r>
              <a:rPr lang="de-DE" sz="1400" dirty="0" smtClean="0">
                <a:latin typeface="Calibri" panose="020F0502020204030204" pitchFamily="34" charset="0"/>
              </a:rPr>
              <a:t>: </a:t>
            </a:r>
            <a:r>
              <a:rPr lang="en-US" sz="1400" dirty="0" smtClean="0">
                <a:latin typeface="Calibri" panose="020F0502020204030204" pitchFamily="34" charset="0"/>
              </a:rPr>
              <a:t>a </a:t>
            </a:r>
            <a:r>
              <a:rPr lang="en-US" sz="1400" dirty="0">
                <a:latin typeface="Calibri" panose="020F0502020204030204" pitchFamily="34" charset="0"/>
              </a:rPr>
              <a:t>pathway to highly efficient </a:t>
            </a:r>
            <a:r>
              <a:rPr lang="en-US" sz="1400" dirty="0" smtClean="0">
                <a:latin typeface="Calibri" panose="020F0502020204030204" pitchFamily="34" charset="0"/>
              </a:rPr>
              <a:t>accelerating </a:t>
            </a:r>
            <a:r>
              <a:rPr lang="de-DE" sz="1400" dirty="0" err="1" smtClean="0">
                <a:latin typeface="Calibri" panose="020F0502020204030204" pitchFamily="34" charset="0"/>
              </a:rPr>
              <a:t>structures</a:t>
            </a:r>
            <a:r>
              <a:rPr lang="de-DE" sz="1400" dirty="0" smtClean="0">
                <a:latin typeface="Calibri" panose="020F0502020204030204" pitchFamily="34" charset="0"/>
              </a:rPr>
              <a:t>; </a:t>
            </a:r>
            <a:r>
              <a:rPr lang="de-DE" sz="1400" dirty="0">
                <a:latin typeface="Calibri" panose="020F0502020204030204" pitchFamily="34" charset="0"/>
              </a:rPr>
              <a:t>A Grassellino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A </a:t>
            </a:r>
            <a:r>
              <a:rPr lang="de-DE" sz="1400" dirty="0" smtClean="0">
                <a:latin typeface="Calibri" panose="020F0502020204030204" pitchFamily="34" charset="0"/>
              </a:rPr>
              <a:t>Romanenko</a:t>
            </a:r>
            <a:r>
              <a:rPr lang="de-DE" sz="1400" baseline="30000" dirty="0" smtClean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D Sergatskov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O </a:t>
            </a:r>
            <a:r>
              <a:rPr lang="de-DE" sz="1400" dirty="0" smtClean="0">
                <a:latin typeface="Calibri" panose="020F0502020204030204" pitchFamily="34" charset="0"/>
              </a:rPr>
              <a:t>Melnychuk</a:t>
            </a:r>
            <a:r>
              <a:rPr lang="de-DE" sz="1400" baseline="30000" dirty="0" smtClean="0">
                <a:latin typeface="Calibri" panose="020F0502020204030204" pitchFamily="34" charset="0"/>
              </a:rPr>
              <a:t>1</a:t>
            </a:r>
            <a:r>
              <a:rPr lang="de-DE" sz="1400" dirty="0" smtClean="0">
                <a:latin typeface="Calibri" panose="020F0502020204030204" pitchFamily="34" charset="0"/>
              </a:rPr>
              <a:t>, Y </a:t>
            </a:r>
            <a:r>
              <a:rPr lang="de-DE" sz="1400" dirty="0">
                <a:latin typeface="Calibri" panose="020F0502020204030204" pitchFamily="34" charset="0"/>
              </a:rPr>
              <a:t>Trenikhina</a:t>
            </a:r>
            <a:r>
              <a:rPr lang="de-DE" sz="1400" baseline="30000" dirty="0">
                <a:latin typeface="Calibri" panose="020F0502020204030204" pitchFamily="34" charset="0"/>
              </a:rPr>
              <a:t>2</a:t>
            </a:r>
            <a:r>
              <a:rPr lang="de-DE" sz="1400" dirty="0">
                <a:latin typeface="Calibri" panose="020F0502020204030204" pitchFamily="34" charset="0"/>
              </a:rPr>
              <a:t>, A Crawford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A Rowe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M Wong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, T Khabiboulline</a:t>
            </a:r>
            <a:r>
              <a:rPr lang="de-DE" sz="1400" baseline="30000" dirty="0">
                <a:latin typeface="Calibri" panose="020F0502020204030204" pitchFamily="34" charset="0"/>
              </a:rPr>
              <a:t>1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>
                <a:latin typeface="Calibri" panose="020F0502020204030204" pitchFamily="34" charset="0"/>
              </a:rPr>
              <a:t> </a:t>
            </a:r>
            <a:r>
              <a:rPr lang="de-DE" sz="1400" dirty="0" smtClean="0">
                <a:latin typeface="Calibri" panose="020F0502020204030204" pitchFamily="34" charset="0"/>
              </a:rPr>
              <a:t>F Barkov</a:t>
            </a:r>
            <a:r>
              <a:rPr lang="de-DE" sz="1400" baseline="30000" dirty="0" smtClean="0">
                <a:latin typeface="Calibri" panose="020F0502020204030204" pitchFamily="34" charset="0"/>
              </a:rPr>
              <a:t>1</a:t>
            </a:r>
            <a:r>
              <a:rPr lang="de-DE" sz="1400" dirty="0" smtClean="0">
                <a:latin typeface="Calibri" panose="020F0502020204030204" pitchFamily="34" charset="0"/>
              </a:rPr>
              <a:t> (</a:t>
            </a:r>
            <a:r>
              <a:rPr lang="it-IT" sz="1400" dirty="0" smtClean="0">
                <a:latin typeface="Calibri" panose="020F0502020204030204" pitchFamily="34" charset="0"/>
              </a:rPr>
              <a:t>1: </a:t>
            </a:r>
            <a:r>
              <a:rPr lang="it-IT" sz="1400" dirty="0">
                <a:latin typeface="Calibri" panose="020F0502020204030204" pitchFamily="34" charset="0"/>
              </a:rPr>
              <a:t>Fermi National Accelerator </a:t>
            </a:r>
            <a:r>
              <a:rPr lang="it-IT" sz="1400" dirty="0" err="1">
                <a:latin typeface="Calibri" panose="020F0502020204030204" pitchFamily="34" charset="0"/>
              </a:rPr>
              <a:t>Laboratory</a:t>
            </a:r>
            <a:r>
              <a:rPr lang="it-IT" sz="1400" dirty="0">
                <a:latin typeface="Calibri" panose="020F0502020204030204" pitchFamily="34" charset="0"/>
              </a:rPr>
              <a:t>, Batavia, IL 60510, </a:t>
            </a:r>
            <a:r>
              <a:rPr lang="it-IT" sz="1400" dirty="0" smtClean="0">
                <a:latin typeface="Calibri" panose="020F0502020204030204" pitchFamily="34" charset="0"/>
              </a:rPr>
              <a:t>USA. </a:t>
            </a:r>
            <a:r>
              <a:rPr lang="en-US" sz="1400" dirty="0" smtClean="0">
                <a:latin typeface="Calibri" panose="020F0502020204030204" pitchFamily="34" charset="0"/>
              </a:rPr>
              <a:t>2: </a:t>
            </a:r>
            <a:r>
              <a:rPr lang="en-US" sz="1400" dirty="0">
                <a:latin typeface="Calibri" panose="020F0502020204030204" pitchFamily="34" charset="0"/>
              </a:rPr>
              <a:t>Illinois Institute of Technology, 3300 S Federal St, Chicago, IL 60616, </a:t>
            </a:r>
            <a:r>
              <a:rPr lang="en-US" sz="1400" dirty="0" smtClean="0">
                <a:latin typeface="Calibri" panose="020F0502020204030204" pitchFamily="34" charset="0"/>
              </a:rPr>
              <a:t>USA.</a:t>
            </a:r>
            <a:r>
              <a:rPr lang="de-DE" sz="1400" dirty="0" smtClean="0">
                <a:latin typeface="Calibri" panose="020F0502020204030204" pitchFamily="34" charset="0"/>
              </a:rPr>
              <a:t>)</a:t>
            </a:r>
          </a:p>
          <a:p>
            <a:pPr marL="787400" lvl="1" indent="-342900">
              <a:buFont typeface="+mj-lt"/>
              <a:buAutoNum type="arabicParenBoth"/>
            </a:pPr>
            <a:r>
              <a:rPr lang="de-DE" sz="1400" dirty="0" err="1" smtClean="0">
                <a:latin typeface="Calibri" panose="020F0502020204030204" pitchFamily="34" charset="0"/>
              </a:rPr>
              <a:t>Nitridation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Kinetics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</a:rPr>
              <a:t> Niobium in </a:t>
            </a:r>
            <a:r>
              <a:rPr lang="de-DE" sz="1400" dirty="0" err="1" smtClean="0">
                <a:latin typeface="Calibri" panose="020F0502020204030204" pitchFamily="34" charset="0"/>
              </a:rPr>
              <a:t>the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Temperature</a:t>
            </a:r>
            <a:r>
              <a:rPr lang="de-DE" sz="1400" dirty="0" smtClean="0">
                <a:latin typeface="Calibri" panose="020F0502020204030204" pitchFamily="34" charset="0"/>
              </a:rPr>
              <a:t> Range </a:t>
            </a:r>
            <a:r>
              <a:rPr lang="de-DE" sz="1400" dirty="0" err="1" smtClean="0"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</a:rPr>
              <a:t> 873 K </a:t>
            </a:r>
            <a:r>
              <a:rPr lang="de-DE" sz="1400" dirty="0" err="1" smtClean="0">
                <a:latin typeface="Calibri" panose="020F0502020204030204" pitchFamily="34" charset="0"/>
              </a:rPr>
              <a:t>to</a:t>
            </a:r>
            <a:r>
              <a:rPr lang="de-DE" sz="1400" dirty="0" smtClean="0">
                <a:latin typeface="Calibri" panose="020F0502020204030204" pitchFamily="34" charset="0"/>
              </a:rPr>
              <a:t> 1273 K; James T. </a:t>
            </a:r>
            <a:r>
              <a:rPr lang="de-DE" sz="1400" dirty="0" err="1" smtClean="0">
                <a:latin typeface="Calibri" panose="020F0502020204030204" pitchFamily="34" charset="0"/>
              </a:rPr>
              <a:t>Clenny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Casimir J. Rosa</a:t>
            </a:r>
          </a:p>
          <a:p>
            <a:pPr marL="787400" lvl="1" indent="-342900">
              <a:buFont typeface="+mj-lt"/>
              <a:buAutoNum type="arabicParenBoth"/>
            </a:pPr>
            <a:r>
              <a:rPr lang="de-DE" sz="1400" dirty="0" err="1" smtClean="0">
                <a:latin typeface="Calibri" panose="020F0502020204030204" pitchFamily="34" charset="0"/>
              </a:rPr>
              <a:t>Reactions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niobium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tantalum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with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gases</a:t>
            </a:r>
            <a:r>
              <a:rPr lang="de-DE" sz="1400" dirty="0" smtClean="0">
                <a:latin typeface="Calibri" panose="020F0502020204030204" pitchFamily="34" charset="0"/>
              </a:rPr>
              <a:t> at high </a:t>
            </a:r>
            <a:r>
              <a:rPr lang="de-DE" sz="1400" dirty="0" err="1" smtClean="0">
                <a:latin typeface="Calibri" panose="020F0502020204030204" pitchFamily="34" charset="0"/>
              </a:rPr>
              <a:t>temperatures</a:t>
            </a:r>
            <a:r>
              <a:rPr lang="de-DE" sz="1400" dirty="0" smtClean="0">
                <a:latin typeface="Calibri" panose="020F0502020204030204" pitchFamily="34" charset="0"/>
              </a:rPr>
              <a:t> 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low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pressures</a:t>
            </a:r>
            <a:r>
              <a:rPr lang="de-DE" sz="1400" dirty="0" smtClean="0">
                <a:latin typeface="Calibri" panose="020F0502020204030204" pitchFamily="34" charset="0"/>
              </a:rPr>
              <a:t>; E. Fromm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H.Jehn</a:t>
            </a:r>
            <a:r>
              <a:rPr lang="de-DE" sz="1400" dirty="0" smtClean="0">
                <a:latin typeface="Calibri" panose="020F0502020204030204" pitchFamily="34" charset="0"/>
              </a:rPr>
              <a:t>, Max-Planck-Institut für Metallforschung , Institut für Sondermetalle, Stuttgart, West Germany</a:t>
            </a:r>
          </a:p>
          <a:p>
            <a:pPr marL="787400" lvl="1" indent="-342900">
              <a:buFont typeface="+mj-lt"/>
              <a:buAutoNum type="arabicParenBoth"/>
            </a:pPr>
            <a:r>
              <a:rPr lang="de-DE" sz="1400" dirty="0" err="1" smtClean="0">
                <a:latin typeface="Calibri" panose="020F0502020204030204" pitchFamily="34" charset="0"/>
              </a:rPr>
              <a:t>Combined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Refinement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latin typeface="Calibri" panose="020F0502020204030204" pitchFamily="34" charset="0"/>
              </a:rPr>
              <a:t> Diffusion </a:t>
            </a:r>
            <a:r>
              <a:rPr lang="de-DE" sz="1400" dirty="0" err="1" smtClean="0">
                <a:latin typeface="Calibri" panose="020F0502020204030204" pitchFamily="34" charset="0"/>
              </a:rPr>
              <a:t>Coefficients</a:t>
            </a:r>
            <a:r>
              <a:rPr lang="de-DE" sz="1400" dirty="0" smtClean="0">
                <a:latin typeface="Calibri" panose="020F0502020204030204" pitchFamily="34" charset="0"/>
              </a:rPr>
              <a:t> Applied on </a:t>
            </a:r>
            <a:r>
              <a:rPr lang="de-DE" sz="1400" dirty="0" err="1" smtClean="0">
                <a:latin typeface="Calibri" panose="020F0502020204030204" pitchFamily="34" charset="0"/>
              </a:rPr>
              <a:t>the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Nb</a:t>
            </a:r>
            <a:r>
              <a:rPr lang="de-DE" sz="1400" dirty="0" smtClean="0">
                <a:latin typeface="Calibri" panose="020F0502020204030204" pitchFamily="34" charset="0"/>
              </a:rPr>
              <a:t>-C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Nb</a:t>
            </a:r>
            <a:r>
              <a:rPr lang="de-DE" sz="1400" dirty="0" smtClean="0">
                <a:latin typeface="Calibri" panose="020F0502020204030204" pitchFamily="34" charset="0"/>
              </a:rPr>
              <a:t>-N Systems; David </a:t>
            </a:r>
            <a:r>
              <a:rPr lang="de-DE" sz="1400" dirty="0" err="1" smtClean="0">
                <a:latin typeface="Calibri" panose="020F0502020204030204" pitchFamily="34" charset="0"/>
              </a:rPr>
              <a:t>Rafaja</a:t>
            </a:r>
            <a:r>
              <a:rPr lang="de-DE" sz="1400" dirty="0" smtClean="0">
                <a:latin typeface="Calibri" panose="020F0502020204030204" pitchFamily="34" charset="0"/>
              </a:rPr>
              <a:t>, Walter </a:t>
            </a:r>
            <a:r>
              <a:rPr lang="de-DE" sz="1400" dirty="0" err="1" smtClean="0">
                <a:latin typeface="Calibri" panose="020F0502020204030204" pitchFamily="34" charset="0"/>
              </a:rPr>
              <a:t>Lengauer</a:t>
            </a:r>
            <a:r>
              <a:rPr lang="de-DE" sz="1400" dirty="0" smtClean="0">
                <a:latin typeface="Calibri" panose="020F0502020204030204" pitchFamily="34" charset="0"/>
              </a:rPr>
              <a:t>, Herbert </a:t>
            </a:r>
            <a:r>
              <a:rPr lang="de-DE" sz="1400" dirty="0" err="1" smtClean="0">
                <a:latin typeface="Calibri" panose="020F0502020204030204" pitchFamily="34" charset="0"/>
              </a:rPr>
              <a:t>Weisenberger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and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Manech</a:t>
            </a:r>
            <a:r>
              <a:rPr lang="de-DE" sz="1400" dirty="0" smtClean="0"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latin typeface="Calibri" panose="020F0502020204030204" pitchFamily="34" charset="0"/>
              </a:rPr>
              <a:t>Joguet</a:t>
            </a:r>
            <a:endParaRPr lang="de-DE" sz="1400" dirty="0" smtClean="0">
              <a:latin typeface="Calibri" panose="020F0502020204030204" pitchFamily="34" charset="0"/>
            </a:endParaRPr>
          </a:p>
          <a:p>
            <a:pPr marL="787400" lvl="1" indent="-342900">
              <a:buFont typeface="+mj-lt"/>
              <a:buAutoNum type="arabicParenBoth"/>
            </a:pPr>
            <a:r>
              <a:rPr lang="de-DE" sz="1400" dirty="0">
                <a:latin typeface="Calibri" panose="020F0502020204030204" pitchFamily="34" charset="0"/>
              </a:rPr>
              <a:t>Hoppe, Bernhard: Mikroelektronik. 2. Herstellungsprozesse für integrierte Schaltungen. </a:t>
            </a:r>
            <a:r>
              <a:rPr lang="de-DE" sz="1400" dirty="0" smtClean="0">
                <a:latin typeface="Calibri" panose="020F0502020204030204" pitchFamily="34" charset="0"/>
              </a:rPr>
              <a:t>Würzburg</a:t>
            </a:r>
            <a:r>
              <a:rPr lang="de-DE" sz="1400" dirty="0">
                <a:latin typeface="Calibri" panose="020F0502020204030204" pitchFamily="34" charset="0"/>
              </a:rPr>
              <a:t>: Vogel, 1998</a:t>
            </a:r>
            <a:r>
              <a:rPr lang="de-DE" sz="1400" dirty="0" smtClean="0">
                <a:latin typeface="Calibri" panose="020F0502020204030204" pitchFamily="34" charset="0"/>
              </a:rPr>
              <a:t>.</a:t>
            </a:r>
          </a:p>
          <a:p>
            <a:pPr marL="787400" lvl="1" indent="-342900">
              <a:buFont typeface="+mj-lt"/>
              <a:buAutoNum type="arabicParenBoth"/>
            </a:pPr>
            <a:r>
              <a:rPr lang="en-US" sz="1400" dirty="0" err="1">
                <a:latin typeface="Calibri" panose="020F0502020204030204" pitchFamily="34" charset="0"/>
              </a:rPr>
              <a:t>Padamsee</a:t>
            </a:r>
            <a:r>
              <a:rPr lang="en-US" sz="1400" dirty="0">
                <a:latin typeface="Calibri" panose="020F0502020204030204" pitchFamily="34" charset="0"/>
              </a:rPr>
              <a:t>, Hasan ; </a:t>
            </a:r>
            <a:r>
              <a:rPr lang="en-US" sz="1400" dirty="0" err="1">
                <a:latin typeface="Calibri" panose="020F0502020204030204" pitchFamily="34" charset="0"/>
              </a:rPr>
              <a:t>Knobloch</a:t>
            </a:r>
            <a:r>
              <a:rPr lang="en-US" sz="1400" dirty="0">
                <a:latin typeface="Calibri" panose="020F0502020204030204" pitchFamily="34" charset="0"/>
              </a:rPr>
              <a:t>, Jens ; Hays, Tomas: RF Superconductivity for Accelerators. 2. </a:t>
            </a:r>
            <a:r>
              <a:rPr lang="en-US" sz="1400" dirty="0" err="1">
                <a:latin typeface="Calibri" panose="020F0502020204030204" pitchFamily="34" charset="0"/>
              </a:rPr>
              <a:t>Auflage</a:t>
            </a:r>
            <a:r>
              <a:rPr lang="en-US" sz="1400" dirty="0">
                <a:latin typeface="Calibri" panose="020F0502020204030204" pitchFamily="34" charset="0"/>
              </a:rPr>
              <a:t>. New York: Wiley, 2008</a:t>
            </a:r>
            <a:r>
              <a:rPr lang="en-US" sz="1400" dirty="0" smtClean="0"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17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36875" y="2622697"/>
            <a:ext cx="34165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 smtClean="0"/>
              <a:t>Thank</a:t>
            </a:r>
            <a:r>
              <a:rPr lang="de-DE" sz="2800" dirty="0" smtClean="0"/>
              <a:t> </a:t>
            </a:r>
            <a:r>
              <a:rPr lang="de-DE" sz="2800" dirty="0" err="1" smtClean="0"/>
              <a:t>you</a:t>
            </a:r>
            <a:r>
              <a:rPr lang="de-DE" sz="2800" dirty="0" smtClean="0"/>
              <a:t> </a:t>
            </a:r>
            <a:r>
              <a:rPr lang="de-DE" sz="2800" dirty="0" err="1" smtClean="0"/>
              <a:t>for</a:t>
            </a:r>
            <a:r>
              <a:rPr lang="de-DE" sz="2800" dirty="0" smtClean="0"/>
              <a:t> </a:t>
            </a:r>
            <a:r>
              <a:rPr lang="de-DE" sz="2800" dirty="0" err="1" smtClean="0"/>
              <a:t>your</a:t>
            </a:r>
            <a:r>
              <a:rPr lang="de-DE" sz="2800" dirty="0" smtClean="0"/>
              <a:t> </a:t>
            </a:r>
            <a:r>
              <a:rPr lang="de-DE" sz="2800" dirty="0" err="1" smtClean="0"/>
              <a:t>attention</a:t>
            </a:r>
            <a:r>
              <a:rPr lang="de-DE" sz="2800" dirty="0" smtClean="0"/>
              <a:t>!</a:t>
            </a:r>
          </a:p>
          <a:p>
            <a:pPr algn="ctr"/>
            <a:endParaRPr lang="de-DE" sz="2800" dirty="0"/>
          </a:p>
          <a:p>
            <a:pPr algn="ctr"/>
            <a:r>
              <a:rPr lang="de-DE" sz="2400" dirty="0" err="1" smtClean="0"/>
              <a:t>Questions</a:t>
            </a:r>
            <a:r>
              <a:rPr lang="de-DE" sz="2800" dirty="0" smtClean="0"/>
              <a:t>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426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:\Eigene Dateien\Präsentation\erf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8"/>
          <a:stretch/>
        </p:blipFill>
        <p:spPr bwMode="auto">
          <a:xfrm>
            <a:off x="5188694" y="773827"/>
            <a:ext cx="3955306" cy="23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Addition: </a:t>
            </a:r>
            <a:r>
              <a:rPr lang="de-DE" sz="2800" dirty="0" err="1" smtClean="0">
                <a:latin typeface="Calibri" panose="020F0502020204030204" pitchFamily="34" charset="0"/>
              </a:rPr>
              <a:t>Boundary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condition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diffusion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flux</a:t>
            </a:r>
            <a:endParaRPr lang="de-DE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smtClean="0">
                    <a:latin typeface="Calibri" panose="020F0502020204030204" pitchFamily="34" charset="0"/>
                  </a:rPr>
                  <a:t>Error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function</a:t>
                </a:r>
                <a:r>
                  <a:rPr lang="de-DE" dirty="0" smtClean="0">
                    <a:latin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𝑐</m:t>
                    </m:r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  <a:ea typeface="Cambria Math"/>
                      </a:rPr>
                      <m:t>erfc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⁡(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2∙</m:t>
                        </m:r>
                        <m:rad>
                          <m:radPr>
                            <m:degHide m:val="on"/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</m:rad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dirty="0" smtClean="0">
                  <a:latin typeface="Calibri" panose="020F0502020204030204" pitchFamily="34" charset="0"/>
                </a:endParaRPr>
              </a:p>
              <a:p>
                <a:pPr lvl="1"/>
                <a:r>
                  <a:rPr lang="de-DE" dirty="0" smtClean="0">
                    <a:latin typeface="Calibri" panose="020F0502020204030204" pitchFamily="34" charset="0"/>
                  </a:rPr>
                  <a:t>At t=0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the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slope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dirty="0" smtClean="0">
                    <a:latin typeface="Calibri" panose="020F0502020204030204" pitchFamily="34" charset="0"/>
                  </a:rPr>
                  <a:t> infinite at </a:t>
                </a:r>
                <a:r>
                  <a:rPr lang="de-DE" dirty="0">
                    <a:latin typeface="Calibri" panose="020F0502020204030204" pitchFamily="34" charset="0"/>
                  </a:rPr>
                  <a:t>x=0</a:t>
                </a:r>
              </a:p>
              <a:p>
                <a:pPr lvl="1"/>
                <a:r>
                  <a:rPr lang="de-DE" dirty="0" err="1">
                    <a:latin typeface="Calibri" panose="020F0502020204030204" pitchFamily="34" charset="0"/>
                  </a:rPr>
                  <a:t>Since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𝐷𝑖𝑓𝑓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=−</m:t>
                    </m:r>
                    <m:r>
                      <a:rPr lang="de-DE" i="1">
                        <a:latin typeface="Cambria Math"/>
                      </a:rPr>
                      <m:t>𝐷</m:t>
                    </m:r>
                    <m:f>
                      <m:fPr>
                        <m:ctrlPr>
                          <a:rPr lang="de-DE" i="1">
                            <a:latin typeface="Cambria Math"/>
                          </a:rPr>
                        </m:ctrlPr>
                      </m:fPr>
                      <m:num>
                        <m:r>
                          <a:rPr lang="de-DE" i="1">
                            <a:latin typeface="Cambria Math"/>
                          </a:rPr>
                          <m:t>𝑑𝑐</m:t>
                        </m:r>
                      </m:num>
                      <m:den>
                        <m:r>
                          <a:rPr lang="de-DE" i="1">
                            <a:latin typeface="Cambria Math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this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leads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to</a:t>
                </a:r>
                <a:r>
                  <a:rPr lang="de-DE" dirty="0">
                    <a:latin typeface="Calibri" panose="020F0502020204030204" pitchFamily="34" charset="0"/>
                  </a:rPr>
                  <a:t> a infinite </a:t>
                </a:r>
                <a:r>
                  <a:rPr lang="de-DE" dirty="0" err="1">
                    <a:latin typeface="Calibri" panose="020F0502020204030204" pitchFamily="34" charset="0"/>
                  </a:rPr>
                  <a:t>flux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</a:p>
              <a:p>
                <a:pPr lvl="1"/>
                <a:r>
                  <a:rPr lang="de-DE" dirty="0" err="1" smtClean="0">
                    <a:latin typeface="Calibri" panose="020F0502020204030204" pitchFamily="34" charset="0"/>
                  </a:rPr>
                  <a:t>Since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the</a:t>
                </a:r>
                <a:r>
                  <a:rPr lang="de-DE" dirty="0">
                    <a:latin typeface="Calibri" panose="020F0502020204030204" pitchFamily="34" charset="0"/>
                  </a:rPr>
                  <a:t> gas </a:t>
                </a:r>
                <a:r>
                  <a:rPr lang="de-DE" dirty="0" err="1">
                    <a:latin typeface="Calibri" panose="020F0502020204030204" pitchFamily="34" charset="0"/>
                  </a:rPr>
                  <a:t>pressure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provides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only</a:t>
                </a:r>
                <a:r>
                  <a:rPr lang="de-DE" dirty="0">
                    <a:latin typeface="Calibri" panose="020F0502020204030204" pitchFamily="34" charset="0"/>
                  </a:rPr>
                  <a:t> a finite </a:t>
                </a:r>
                <a:r>
                  <a:rPr lang="de-DE" dirty="0" err="1">
                    <a:latin typeface="Calibri" panose="020F0502020204030204" pitchFamily="34" charset="0"/>
                  </a:rPr>
                  <a:t>flux</a:t>
                </a:r>
                <a:r>
                  <a:rPr lang="de-DE" dirty="0">
                    <a:latin typeface="Calibri" panose="020F0502020204030204" pitchFamily="34" charset="0"/>
                  </a:rPr>
                  <a:t>, </a:t>
                </a:r>
              </a:p>
              <a:p>
                <a:pPr marL="444500" lvl="1" indent="0">
                  <a:buNone/>
                </a:pPr>
                <a:r>
                  <a:rPr lang="de-DE" dirty="0" err="1">
                    <a:latin typeface="Calibri" panose="020F0502020204030204" pitchFamily="34" charset="0"/>
                  </a:rPr>
                  <a:t>this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assumption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dirty="0" err="1">
                    <a:latin typeface="Calibri" panose="020F0502020204030204" pitchFamily="34" charset="0"/>
                  </a:rPr>
                  <a:t>is</a:t>
                </a:r>
                <a:r>
                  <a:rPr lang="de-DE" dirty="0">
                    <a:latin typeface="Calibri" panose="020F0502020204030204" pitchFamily="34" charset="0"/>
                  </a:rPr>
                  <a:t> not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satisfied</a:t>
                </a:r>
                <a:endParaRPr lang="de-DE" dirty="0">
                  <a:latin typeface="Calibri" panose="020F0502020204030204" pitchFamily="34" charset="0"/>
                </a:endParaRPr>
              </a:p>
              <a:p>
                <a:pPr lvl="1"/>
                <a:endParaRPr lang="de-DE" dirty="0" smtClean="0">
                  <a:latin typeface="Calibri" panose="020F0502020204030204" pitchFamily="34" charset="0"/>
                </a:endParaRPr>
              </a:p>
              <a:p>
                <a:r>
                  <a:rPr lang="de-DE" dirty="0" smtClean="0">
                    <a:latin typeface="Calibri" panose="020F0502020204030204" pitchFamily="34" charset="0"/>
                  </a:rPr>
                  <a:t>At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which</a:t>
                </a:r>
                <a:r>
                  <a:rPr lang="de-DE" dirty="0" smtClean="0">
                    <a:latin typeface="Calibri" panose="020F0502020204030204" pitchFamily="34" charset="0"/>
                  </a:rPr>
                  <a:t> time t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𝐷𝑖𝑓𝑓</m:t>
                        </m:r>
                      </m:sub>
                    </m:sSub>
                    <m:r>
                      <a:rPr lang="de-DE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  <m:r>
                          <a:rPr lang="de-DE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de-DE" i="1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𝐼𝑛𝑐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satiesfied</a:t>
                </a:r>
                <a:r>
                  <a:rPr lang="de-DE" dirty="0" smtClean="0">
                    <a:latin typeface="Calibri" panose="020F0502020204030204" pitchFamily="34" charset="0"/>
                  </a:rPr>
                  <a:t>?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𝐼𝑛𝑐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𝑔𝑎𝑠</m:t>
                            </m:r>
                          </m:sub>
                        </m:sSub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8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𝑅𝑇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𝑀</m:t>
                            </m:r>
                          </m:den>
                        </m:f>
                      </m:e>
                    </m:rad>
                  </m:oMath>
                </a14:m>
                <a:r>
                  <a:rPr lang="de-DE" dirty="0" smtClean="0">
                    <a:latin typeface="Calibri" panose="020F0502020204030204" pitchFamily="34" charset="0"/>
                  </a:rPr>
                  <a:t>  ;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𝑗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𝐷𝑖𝑓𝑓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  <m:r>
                          <a:rPr lang="de-DE" i="1">
                            <a:latin typeface="Cambria Math"/>
                          </a:rPr>
                          <m:t>=0</m:t>
                        </m:r>
                      </m:e>
                    </m:d>
                    <m:r>
                      <a:rPr lang="de-DE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  <a:ea typeface="Cambria Math"/>
                              </a:rPr>
                              <m:t>𝑑𝑖𝑓𝑓</m:t>
                            </m:r>
                          </m:sub>
                        </m:sSub>
                      </m:den>
                    </m:f>
                  </m:oMath>
                </a14:m>
                <a:endParaRPr lang="de-DE" b="0" dirty="0" smtClean="0">
                  <a:latin typeface="Calibri" panose="020F0502020204030204" pitchFamily="34" charset="0"/>
                  <a:ea typeface="Cambria Math"/>
                </a:endParaRPr>
              </a:p>
              <a:p>
                <a:pPr lvl="1"/>
                <a:r>
                  <a:rPr lang="de-DE" i="1" dirty="0" smtClean="0">
                    <a:latin typeface="Calibri" panose="020F0502020204030204" pitchFamily="34" charset="0"/>
                  </a:rPr>
                  <a:t>p=1.33 </a:t>
                </a:r>
                <a:r>
                  <a:rPr lang="de-DE" i="1" dirty="0" err="1" smtClean="0">
                    <a:latin typeface="Calibri" panose="020F0502020204030204" pitchFamily="34" charset="0"/>
                  </a:rPr>
                  <a:t>Pa</a:t>
                </a:r>
                <a:r>
                  <a:rPr lang="de-DE" i="1" dirty="0" smtClean="0">
                    <a:latin typeface="Calibri" panose="020F0502020204030204" pitchFamily="34" charset="0"/>
                  </a:rPr>
                  <a:t>, T=1273 K, M=0,014 kg/</a:t>
                </a:r>
                <a:r>
                  <a:rPr lang="de-DE" i="1" dirty="0" err="1" smtClean="0">
                    <a:latin typeface="Calibri" panose="020F0502020204030204" pitchFamily="34" charset="0"/>
                  </a:rPr>
                  <a:t>mol</a:t>
                </a:r>
                <a:r>
                  <a:rPr lang="de-DE" i="1" dirty="0" smtClean="0">
                    <a:latin typeface="Calibri" panose="020F0502020204030204" pitchFamily="34" charset="0"/>
                  </a:rPr>
                  <a:t>,</a:t>
                </a:r>
                <a:r>
                  <a:rPr lang="de-DE" i="1" dirty="0">
                    <a:latin typeface="Calibri" panose="020F0502020204030204" pitchFamily="34" charset="0"/>
                  </a:rPr>
                  <a:t> </a:t>
                </a:r>
                <a:r>
                  <a:rPr lang="de-DE" i="1" dirty="0" smtClean="0">
                    <a:latin typeface="Calibri" panose="020F0502020204030204" pitchFamily="34" charset="0"/>
                  </a:rPr>
                  <a:t>D</a:t>
                </a:r>
                <a:r>
                  <a:rPr lang="el-GR" i="1" baseline="-25000" dirty="0">
                    <a:latin typeface="Calibri" panose="020F0502020204030204" pitchFamily="34" charset="0"/>
                  </a:rPr>
                  <a:t>α</a:t>
                </a:r>
                <a:r>
                  <a:rPr lang="de-DE" i="1" dirty="0">
                    <a:latin typeface="Calibri" panose="020F0502020204030204" pitchFamily="34" charset="0"/>
                  </a:rPr>
                  <a:t>, c</a:t>
                </a:r>
                <a:r>
                  <a:rPr lang="de-DE" i="1" baseline="-25000" dirty="0">
                    <a:latin typeface="Calibri" panose="020F0502020204030204" pitchFamily="34" charset="0"/>
                  </a:rPr>
                  <a:t>0</a:t>
                </a:r>
                <a:r>
                  <a:rPr lang="el-GR" i="1" baseline="-25000" dirty="0" smtClean="0">
                    <a:latin typeface="Calibri" panose="020F0502020204030204" pitchFamily="34" charset="0"/>
                  </a:rPr>
                  <a:t>ε</a:t>
                </a:r>
                <a:r>
                  <a:rPr lang="de-DE" i="1" baseline="-25000" dirty="0" smtClean="0">
                    <a:latin typeface="Calibri" panose="020F0502020204030204" pitchFamily="34" charset="0"/>
                  </a:rPr>
                  <a:t>  </a:t>
                </a:r>
                <a:r>
                  <a:rPr lang="de-DE" i="1" dirty="0" err="1" smtClean="0">
                    <a:latin typeface="Calibri" panose="020F0502020204030204" pitchFamily="34" charset="0"/>
                  </a:rPr>
                  <a:t>gives</a:t>
                </a:r>
                <a:r>
                  <a:rPr lang="de-DE" i="1" dirty="0" smtClean="0">
                    <a:latin typeface="Calibri" panose="020F0502020204030204" pitchFamily="34" charset="0"/>
                  </a:rPr>
                  <a:t> t=1,5 s</a:t>
                </a:r>
                <a:endParaRPr lang="de-DE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00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13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Addition: Quality </a:t>
            </a:r>
            <a:r>
              <a:rPr lang="de-DE" sz="2800" dirty="0" err="1" smtClean="0">
                <a:latin typeface="Calibri" panose="020F0502020204030204" pitchFamily="34" charset="0"/>
              </a:rPr>
              <a:t>factor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/>
        </p:nvSpPr>
        <p:spPr>
          <a:xfrm>
            <a:off x="219383" y="-13692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baseline="-25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baseline="-250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1"/>
              <p:cNvSpPr>
                <a:spLocks noGrp="1"/>
              </p:cNvSpPr>
              <p:nvPr/>
            </p:nvSpPr>
            <p:spPr>
              <a:xfrm>
                <a:off x="613574" y="564090"/>
                <a:ext cx="3186652" cy="523252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sz="1600" i="1" dirty="0" smtClean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:endParaRPr lang="en-US" sz="1600" i="1" dirty="0" smtClean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BF330D"/>
                            </a:solidFill>
                            <a:latin typeface="Cambria Math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eqArr>
                      </m:e>
                      <m:sub>
                        <m:r>
                          <a:rPr lang="en-US" sz="1600" b="0" i="1" smtClean="0">
                            <a:solidFill>
                              <a:srgbClr val="BF330D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BF330D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i="1" smtClean="0">
                            <a:solidFill>
                              <a:srgbClr val="BF330D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i="1" smtClean="0">
                                <a:solidFill>
                                  <a:srgbClr val="BF330D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rgbClr val="BF330D"/>
                            </a:solidFill>
                            <a:latin typeface="Cambria Math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𝑑𝑖𝑠𝑠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600" dirty="0" smtClean="0">
                    <a:solidFill>
                      <a:srgbClr val="BF330D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 marL="0" indent="0" algn="ctr">
                  <a:buNone/>
                </a:pPr>
                <a:r>
                  <a:rPr lang="en-US" sz="1600" dirty="0" smtClean="0">
                    <a:solidFill>
                      <a:srgbClr val="BF330D"/>
                    </a:solidFill>
                    <a:latin typeface="Calibri" panose="020F0502020204030204" pitchFamily="34" charset="0"/>
                  </a:rPr>
                  <a:t>           </a:t>
                </a:r>
                <a:endPara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the </a:t>
                </a:r>
                <a:r>
                  <a:rPr lang="en-US" sz="1600" u="sng" dirty="0" smtClean="0">
                    <a:latin typeface="Calibri" panose="020F0502020204030204" pitchFamily="34" charset="0"/>
                  </a:rPr>
                  <a:t>ac </a:t>
                </a:r>
                <a:r>
                  <a:rPr lang="en-US" sz="1600" u="sng" dirty="0">
                    <a:latin typeface="Calibri" panose="020F0502020204030204" pitchFamily="34" charset="0"/>
                  </a:rPr>
                  <a:t>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in the skin 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layer: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</a:rPr>
                          <m:t>𝑖𝑛𝑡</m:t>
                        </m:r>
                      </m:sub>
                    </m:sSub>
                    <m:r>
                      <a:rPr lang="en-US" sz="1600" i="1">
                        <a:latin typeface="Cambria Math"/>
                        <a:ea typeface="Cambria Math"/>
                      </a:rPr>
                      <m:t>∝</m:t>
                    </m:r>
                    <m:f>
                      <m:fPr>
                        <m:ctrlPr>
                          <a:rPr lang="en-US" sz="16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</m:num>
                      <m:den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𝑑</m:t>
                        </m:r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1600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sz="1600" i="1" smtClean="0">
                        <a:latin typeface="Cambria Math"/>
                        <a:ea typeface="Cambria Math"/>
                      </a:rPr>
                      <m:t>𝜔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𝐻</m:t>
                    </m:r>
                  </m:oMath>
                </a14:m>
                <a:r>
                  <a:rPr lang="en-US" sz="1600" dirty="0" smtClean="0">
                    <a:latin typeface="Calibri" panose="020F050202020403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600" dirty="0" smtClean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𝑛𝑜𝑟𝑚𝑎𝑙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sz="1600" i="1" dirty="0" smtClean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600" i="1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𝑑𝑖𝑠𝑠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𝑖𝑛𝑡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𝐻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 smtClean="0">
                  <a:solidFill>
                    <a:srgbClr val="0070C0"/>
                  </a:solidFill>
                  <a:latin typeface="Calibri" panose="020F0502020204030204" pitchFamily="34" charset="0"/>
                  <a:ea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∝</m:t>
                      </m:r>
                      <m:sSup>
                        <m:sSupPr>
                          <m:ctrlPr>
                            <a:rPr lang="en-US" sz="16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16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16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16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endPara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In terms of </a:t>
                </a:r>
                <a:r>
                  <a:rPr lang="en-US" sz="1600" b="1" dirty="0" smtClean="0">
                    <a:latin typeface="Calibri" panose="020F0502020204030204" pitchFamily="34" charset="0"/>
                  </a:rPr>
                  <a:t>surface resistance</a:t>
                </a:r>
                <a:r>
                  <a:rPr lang="en-US" sz="1600" dirty="0" smtClean="0">
                    <a:latin typeface="Calibri" panose="020F0502020204030204" pitchFamily="34" charset="0"/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𝑑𝑖𝑠𝑠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l-GR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  <m:nary>
                      <m:naryPr>
                        <m:limLoc m:val="undOvr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𝑯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𝑑𝑠</m:t>
                        </m:r>
                      </m:e>
                    </m:nary>
                  </m:oMath>
                </a14:m>
                <a:endParaRPr lang="en-US" sz="1600" i="1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74" y="564090"/>
                <a:ext cx="3186652" cy="5232526"/>
              </a:xfrm>
              <a:prstGeom prst="rect">
                <a:avLst/>
              </a:prstGeom>
              <a:blipFill rotWithShape="1">
                <a:blip r:embed="rId2"/>
                <a:stretch>
                  <a:fillRect l="-1149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8"/>
              <p:cNvSpPr/>
              <p:nvPr/>
            </p:nvSpPr>
            <p:spPr>
              <a:xfrm>
                <a:off x="4787526" y="4212131"/>
                <a:ext cx="3081631" cy="1539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l-GR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i="1" baseline="-25000" dirty="0">
                    <a:latin typeface="Calibri" panose="020F0502020204030204" pitchFamily="34" charset="0"/>
                  </a:rPr>
                  <a:t>,</a:t>
                </a:r>
                <a:r>
                  <a:rPr lang="en-US" i="1" baseline="30000" dirty="0">
                    <a:latin typeface="Calibri" panose="020F050202020403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i="1" baseline="30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b="0" i="1" baseline="-25000" smtClean="0">
                        <a:latin typeface="Cambria Math"/>
                      </a:rPr>
                      <m:t>𝑒</m:t>
                    </m:r>
                  </m:oMath>
                </a14:m>
                <a:endParaRPr lang="en-US" i="1" baseline="-25000" dirty="0" smtClean="0">
                  <a:latin typeface="Calibri" panose="020F0502020204030204" pitchFamily="34" charset="0"/>
                </a:endParaRPr>
              </a:p>
              <a:p>
                <a:endParaRPr lang="en-US" i="1" dirty="0">
                  <a:latin typeface="Calibri" panose="020F0502020204030204" pitchFamily="34" charset="0"/>
                </a:endParaRPr>
              </a:p>
              <a:p>
                <a:r>
                  <a:rPr lang="en-US" i="1" dirty="0">
                    <a:latin typeface="Calibri" panose="020F0502020204030204" pitchFamily="34" charset="0"/>
                  </a:rPr>
                  <a:t>=&gt; The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higher the </a:t>
                </a:r>
                <a:r>
                  <a:rPr lang="en-US" i="1" dirty="0">
                    <a:latin typeface="Calibri" panose="020F0502020204030204" pitchFamily="34" charset="0"/>
                  </a:rPr>
                  <a:t>purity of </a:t>
                </a:r>
                <a:r>
                  <a:rPr lang="en-US" i="1" dirty="0" err="1">
                    <a:latin typeface="Calibri" panose="020F0502020204030204" pitchFamily="34" charset="0"/>
                  </a:rPr>
                  <a:t>Nb</a:t>
                </a:r>
                <a:r>
                  <a:rPr lang="en-US" i="1" dirty="0">
                    <a:latin typeface="Calibri" panose="020F0502020204030204" pitchFamily="34" charset="0"/>
                  </a:rPr>
                  <a:t>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the </a:t>
                </a:r>
                <a:r>
                  <a:rPr lang="en-US" i="1" dirty="0">
                    <a:latin typeface="Calibri" panose="020F0502020204030204" pitchFamily="34" charset="0"/>
                  </a:rPr>
                  <a:t>lower </a:t>
                </a:r>
                <a:r>
                  <a:rPr lang="en-US" i="1" dirty="0" smtClean="0">
                    <a:latin typeface="Calibri" panose="020F0502020204030204" pitchFamily="34" charset="0"/>
                  </a:rPr>
                  <a:t>Q</a:t>
                </a:r>
                <a:r>
                  <a:rPr lang="en-US" i="1" baseline="-25000" dirty="0" smtClean="0">
                    <a:latin typeface="Calibri" panose="020F0502020204030204" pitchFamily="34" charset="0"/>
                  </a:rPr>
                  <a:t>0</a:t>
                </a:r>
                <a:r>
                  <a:rPr lang="en-US" i="1" dirty="0">
                    <a:latin typeface="Calibri" panose="020F0502020204030204" pitchFamily="34" charset="0"/>
                  </a:rPr>
                  <a:t>!</a:t>
                </a:r>
                <a:r>
                  <a:rPr lang="en-US" i="1" dirty="0" smtClean="0">
                    <a:latin typeface="Calibri" panose="020F0502020204030204" pitchFamily="34" charset="0"/>
                  </a:rPr>
                  <a:t> </a:t>
                </a:r>
                <a:endParaRPr lang="en-US" i="1" baseline="-25000" dirty="0">
                  <a:latin typeface="Calibri" panose="020F0502020204030204" pitchFamily="34" charset="0"/>
                </a:endParaRPr>
              </a:p>
              <a:p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526" y="4212131"/>
                <a:ext cx="3081631" cy="1539524"/>
              </a:xfrm>
              <a:prstGeom prst="rect">
                <a:avLst/>
              </a:prstGeom>
              <a:blipFill rotWithShape="1">
                <a:blip r:embed="rId3"/>
                <a:stretch>
                  <a:fillRect l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/>
          <p:nvPr/>
        </p:nvSpPr>
        <p:spPr>
          <a:xfrm>
            <a:off x="5208419" y="1056906"/>
            <a:ext cx="223984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RF surface </a:t>
            </a:r>
            <a:r>
              <a:rPr lang="en-US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resistance</a:t>
            </a:r>
            <a:endParaRPr lang="en-US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679944" y="1180410"/>
            <a:ext cx="1141228" cy="506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/>
              <p:nvPr/>
            </p:nvSpPr>
            <p:spPr>
              <a:xfrm>
                <a:off x="4560819" y="1386915"/>
                <a:ext cx="3528392" cy="28957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</m:s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∆(0)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den>
                        </m:f>
                      </m:sup>
                    </m:sSup>
                    <m:r>
                      <a:rPr lang="en-US" i="1" dirty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&lt;0,5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i="1" dirty="0">
                  <a:latin typeface="Calibri" panose="020F0502020204030204" pitchFamily="34" charset="0"/>
                </a:endParaRPr>
              </a:p>
              <a:p>
                <a:endParaRPr lang="en-US" i="1" dirty="0">
                  <a:latin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is a </a:t>
                </a:r>
                <a:r>
                  <a:rPr lang="en-US" i="1" dirty="0" err="1" smtClean="0">
                    <a:latin typeface="Calibri" panose="020F0502020204030204" pitchFamily="34" charset="0"/>
                  </a:rPr>
                  <a:t>const</a:t>
                </a:r>
                <a:r>
                  <a:rPr lang="en-US" dirty="0" smtClean="0">
                    <a:latin typeface="Calibri" panose="020F0502020204030204" pitchFamily="34" charset="0"/>
                  </a:rPr>
                  <a:t>, depends </a:t>
                </a:r>
                <a:r>
                  <a:rPr lang="en-US" dirty="0">
                    <a:latin typeface="Calibri" panose="020F0502020204030204" pitchFamily="34" charset="0"/>
                  </a:rPr>
                  <a:t>on </a:t>
                </a:r>
                <a:r>
                  <a:rPr lang="en-US" dirty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material parameters</a:t>
                </a:r>
                <a:r>
                  <a:rPr lang="en-US" dirty="0" smtClean="0">
                    <a:latin typeface="Calibri" panose="020F0502020204030204" pitchFamily="34" charset="0"/>
                  </a:rPr>
                  <a:t>:</a:t>
                </a:r>
              </a:p>
              <a:p>
                <a:endParaRPr lang="en-US" dirty="0">
                  <a:latin typeface="Calibri" panose="020F0502020204030204" pitchFamily="34" charset="0"/>
                </a:endParaRPr>
              </a:p>
              <a:p>
                <a:r>
                  <a:rPr lang="en-US" sz="1600" dirty="0">
                    <a:latin typeface="Calibri" panose="020F0502020204030204" pitchFamily="34" charset="0"/>
                  </a:rPr>
                  <a:t>- penetration depth,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</a:rPr>
                      <m:t>λ</m:t>
                    </m:r>
                    <m:r>
                      <a:rPr lang="en-US" sz="1600" i="1" baseline="-25000">
                        <a:latin typeface="Cambria Math"/>
                      </a:rPr>
                      <m:t>𝐿</m:t>
                    </m:r>
                    <m:r>
                      <a:rPr lang="en-US" sz="1600" i="1">
                        <a:latin typeface="Cambria Math"/>
                      </a:rPr>
                      <m:t>(0)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 coherence </a:t>
                </a:r>
                <a:r>
                  <a:rPr lang="en-US" sz="1600" dirty="0">
                    <a:latin typeface="Calibri" panose="020F0502020204030204" pitchFamily="34" charset="0"/>
                  </a:rPr>
                  <a:t>length,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>
                        <a:latin typeface="Cambria Math"/>
                      </a:rPr>
                      <m:t>ξ</m:t>
                    </m:r>
                    <m:r>
                      <a:rPr lang="en-US" sz="1600" i="1" baseline="-25000">
                        <a:latin typeface="Cambria Math"/>
                      </a:rPr>
                      <m:t>0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 ;</a:t>
                </a:r>
              </a:p>
              <a:p>
                <a:pPr>
                  <a:buFontTx/>
                  <a:buChar char="-"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 Fermi </a:t>
                </a:r>
                <a:r>
                  <a:rPr lang="en-US" sz="1600" dirty="0">
                    <a:latin typeface="Calibri" panose="020F0502020204030204" pitchFamily="34" charset="0"/>
                  </a:rPr>
                  <a:t>velocity,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𝑣</m:t>
                    </m:r>
                    <m:r>
                      <a:rPr lang="en-US" sz="1600" i="1" baseline="-25000">
                        <a:latin typeface="Cambria Math"/>
                      </a:rPr>
                      <m:t>𝐹</m:t>
                    </m:r>
                    <m:r>
                      <a:rPr lang="en-US" sz="1600" i="1" baseline="-25000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</a:rPr>
                  <a:t>;</a:t>
                </a:r>
              </a:p>
              <a:p>
                <a:pPr>
                  <a:buFontTx/>
                  <a:buChar char="-"/>
                </a:pPr>
                <a:r>
                  <a:rPr lang="en-US" sz="1600" dirty="0" smtClean="0">
                    <a:latin typeface="Calibri" panose="020F0502020204030204" pitchFamily="34" charset="0"/>
                  </a:rPr>
                  <a:t> the </a:t>
                </a:r>
                <a:r>
                  <a:rPr lang="en-US" sz="1600" dirty="0">
                    <a:latin typeface="Calibri" panose="020F0502020204030204" pitchFamily="34" charset="0"/>
                  </a:rPr>
                  <a:t>mean free path,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𝑙</m:t>
                    </m:r>
                    <m:r>
                      <a:rPr lang="en-US" sz="1600" i="1" baseline="-25000">
                        <a:latin typeface="Cambria Math"/>
                      </a:rPr>
                      <m:t>𝑒</m:t>
                    </m:r>
                  </m:oMath>
                </a14:m>
                <a:endParaRPr lang="en-US" sz="1600" i="1" baseline="-25000" dirty="0">
                  <a:latin typeface="Calibri" panose="020F0502020204030204" pitchFamily="34" charset="0"/>
                </a:endParaRPr>
              </a:p>
              <a:p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19" y="1386915"/>
                <a:ext cx="3528392" cy="2895793"/>
              </a:xfrm>
              <a:prstGeom prst="rect">
                <a:avLst/>
              </a:prstGeom>
              <a:blipFill rotWithShape="1">
                <a:blip r:embed="rId4"/>
                <a:stretch>
                  <a:fillRect l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3"/>
          <p:cNvCxnSpPr/>
          <p:nvPr/>
        </p:nvCxnSpPr>
        <p:spPr>
          <a:xfrm>
            <a:off x="7924239" y="5775889"/>
            <a:ext cx="1" cy="18708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6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smtClean="0">
                <a:latin typeface="Calibri" panose="020F0502020204030204" pitchFamily="34" charset="0"/>
              </a:rPr>
              <a:t>Content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7869" y="1350976"/>
            <a:ext cx="5284292" cy="3418535"/>
          </a:xfrm>
        </p:spPr>
        <p:txBody>
          <a:bodyPr/>
          <a:lstStyle/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Introduction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Diffusionprocesses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1</a:t>
            </a:r>
            <a:r>
              <a:rPr lang="de-DE" sz="200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st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</a:t>
            </a:r>
            <a:r>
              <a:rPr lang="de-DE" sz="2000" baseline="30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nd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Fick‘s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law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Nb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-N: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Binary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phase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system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Phase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growth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due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 </a:t>
            </a:r>
            <a:r>
              <a:rPr lang="de-DE" sz="20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profiles</a:t>
            </a: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α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ε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-phase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system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de-DE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Summary</a:t>
            </a:r>
            <a:endParaRPr lang="de-DE" sz="20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265113" lvl="1" indent="-265113">
              <a:buClr>
                <a:srgbClr val="F28E00"/>
              </a:buClr>
              <a:buFont typeface="Arial Black" pitchFamily="34" charset="0"/>
              <a:buChar char="&gt;"/>
            </a:pPr>
            <a:endParaRPr lang="de-DE" dirty="0" smtClean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</a:rPr>
              <a:t>Introduction</a:t>
            </a:r>
            <a:r>
              <a:rPr lang="de-DE" sz="2800" dirty="0" smtClean="0">
                <a:latin typeface="Calibri" panose="020F0502020204030204" pitchFamily="34" charset="0"/>
              </a:rPr>
              <a:t> I</a:t>
            </a:r>
            <a:endParaRPr lang="de-DE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2575" y="977900"/>
                <a:ext cx="8520113" cy="47926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Quality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factor</a:t>
                </a:r>
                <a:endParaRPr lang="de-DE" b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BF330D"/>
                            </a:solidFill>
                            <a:latin typeface="Cambria Math"/>
                          </a:rPr>
                        </m:ctrlPr>
                      </m:sSub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   </m:t>
                            </m:r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</m:eqArr>
                      </m:e>
                      <m:sub>
                        <m:r>
                          <a:rPr lang="en-US" i="1">
                            <a:solidFill>
                              <a:srgbClr val="BF330D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BF330D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BF330D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BF330D"/>
                            </a:solidFill>
                            <a:latin typeface="Cambria Math"/>
                          </a:rPr>
                          <m:t>𝑈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BF330D"/>
                                </a:solidFill>
                                <a:latin typeface="Cambria Math"/>
                              </a:rPr>
                              <m:t>𝑑𝑖𝑠𝑠</m:t>
                            </m:r>
                          </m:sub>
                        </m:sSub>
                      </m:den>
                    </m:f>
                  </m:oMath>
                </a14:m>
                <a:endParaRPr lang="de-DE" dirty="0" smtClean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𝑃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𝑑𝑖𝑠𝑠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box>
                      <m:box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bSup>
                    <m:sSubSup>
                      <m:sSub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sSubSup>
                          <m:sSubSup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λ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𝐿</m:t>
                            </m:r>
                          </m:sub>
                          <m:sup/>
                        </m:sSubSup>
                      </m:e>
                      <m:sub/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i="1" baseline="30000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𝑙</m:t>
                    </m:r>
                    <m:r>
                      <a:rPr lang="en-US" i="1" baseline="-25000">
                        <a:latin typeface="Cambria Math"/>
                      </a:rPr>
                      <m:t>𝑒</m:t>
                    </m:r>
                  </m:oMath>
                </a14:m>
                <a:r>
                  <a:rPr lang="en-US" i="1" dirty="0" smtClean="0">
                    <a:latin typeface="Calibri" panose="020F0502020204030204" pitchFamily="34" charset="0"/>
                  </a:rPr>
                  <a:t>   for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i="1" dirty="0">
                        <a:latin typeface="Cambria Math"/>
                        <a:ea typeface="Cambria Math"/>
                      </a:rPr>
                      <m:t>&lt;0,5</m:t>
                    </m:r>
                    <m:sSub>
                      <m:sSubPr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en-US" i="1" baseline="-25000" dirty="0">
                  <a:latin typeface="Calibri" panose="020F0502020204030204" pitchFamily="34" charset="0"/>
                </a:endParaRPr>
              </a:p>
              <a:p>
                <a:pPr lvl="1"/>
                <a:endParaRPr lang="en-US" dirty="0" smtClean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marL="444500" lvl="1" indent="0">
                  <a:buNone/>
                </a:pPr>
                <a:endParaRPr lang="en-US" dirty="0">
                  <a:solidFill>
                    <a:srgbClr val="BF330D"/>
                  </a:solidFill>
                  <a:latin typeface="Calibri" panose="020F0502020204030204" pitchFamily="34" charset="0"/>
                </a:endParaRPr>
              </a:p>
              <a:p>
                <a:pPr lvl="1"/>
                <a:endParaRPr lang="de-DE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2575" y="977900"/>
                <a:ext cx="8520113" cy="4792663"/>
              </a:xfrm>
              <a:blipFill rotWithShape="1">
                <a:blip r:embed="rId2"/>
                <a:stretch>
                  <a:fillRect l="-715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3"/>
          <p:cNvSpPr>
            <a:spLocks noGrp="1"/>
          </p:cNvSpPr>
          <p:nvPr/>
        </p:nvSpPr>
        <p:spPr>
          <a:xfrm>
            <a:off x="219383" y="-13692"/>
            <a:ext cx="82296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baseline="-250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400" b="1" baseline="-25000" dirty="0">
                <a:latin typeface="Calibri" panose="020F0502020204030204" pitchFamily="34" charset="0"/>
                <a:cs typeface="Arial" panose="020B0604020202020204" pitchFamily="34" charset="0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Rectangle 8"/>
          <p:cNvSpPr/>
          <p:nvPr/>
        </p:nvSpPr>
        <p:spPr>
          <a:xfrm>
            <a:off x="641496" y="4234149"/>
            <a:ext cx="5320391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smtClean="0">
                <a:latin typeface="Calibri" panose="020F0502020204030204" pitchFamily="34" charset="0"/>
              </a:rPr>
              <a:t>The higher the normal conductivity  the lower Q</a:t>
            </a:r>
            <a:r>
              <a:rPr lang="en-US" sz="2000" i="1" baseline="-25000" dirty="0" smtClean="0">
                <a:latin typeface="Calibri" panose="020F0502020204030204" pitchFamily="34" charset="0"/>
              </a:rPr>
              <a:t>0</a:t>
            </a:r>
            <a:r>
              <a:rPr lang="en-US" sz="2000" i="1" dirty="0" smtClean="0">
                <a:latin typeface="Calibri" panose="020F0502020204030204" pitchFamily="34" charset="0"/>
              </a:rPr>
              <a:t>!</a:t>
            </a:r>
            <a:endParaRPr lang="de-DE" sz="2000" dirty="0">
              <a:latin typeface="Calibri" panose="020F0502020204030204" pitchFamily="34" charset="0"/>
            </a:endParaRPr>
          </a:p>
        </p:txBody>
      </p:sp>
      <p:sp>
        <p:nvSpPr>
          <p:cNvPr id="9" name="Rectangle 10"/>
          <p:cNvSpPr/>
          <p:nvPr/>
        </p:nvSpPr>
        <p:spPr>
          <a:xfrm>
            <a:off x="1071793" y="1427739"/>
            <a:ext cx="1026366" cy="5032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10276" y="3398550"/>
            <a:ext cx="18725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Normal </a:t>
            </a:r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conductivity</a:t>
            </a:r>
            <a:endParaRPr lang="de-DE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Gerade Verbindung mit Pfeil 4"/>
          <p:cNvCxnSpPr>
            <a:stCxn id="2" idx="0"/>
          </p:cNvCxnSpPr>
          <p:nvPr/>
        </p:nvCxnSpPr>
        <p:spPr bwMode="auto">
          <a:xfrm flipH="1" flipV="1">
            <a:off x="1743741" y="3076356"/>
            <a:ext cx="102785" cy="32219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hteck 17"/>
          <p:cNvSpPr/>
          <p:nvPr/>
        </p:nvSpPr>
        <p:spPr>
          <a:xfrm>
            <a:off x="641497" y="6001391"/>
            <a:ext cx="70564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latin typeface="Calibri" panose="020F0502020204030204" pitchFamily="34" charset="0"/>
              </a:rPr>
              <a:t>(6)</a:t>
            </a:r>
            <a:r>
              <a:rPr lang="en-US" sz="800" dirty="0" err="1" smtClean="0">
                <a:latin typeface="Calibri" panose="020F0502020204030204" pitchFamily="34" charset="0"/>
              </a:rPr>
              <a:t>Padamsee</a:t>
            </a:r>
            <a:r>
              <a:rPr lang="en-US" sz="800" dirty="0">
                <a:latin typeface="Calibri" panose="020F0502020204030204" pitchFamily="34" charset="0"/>
              </a:rPr>
              <a:t>, Hasan ; </a:t>
            </a:r>
            <a:r>
              <a:rPr lang="en-US" sz="800" dirty="0" err="1">
                <a:latin typeface="Calibri" panose="020F0502020204030204" pitchFamily="34" charset="0"/>
              </a:rPr>
              <a:t>Knobloch</a:t>
            </a:r>
            <a:r>
              <a:rPr lang="en-US" sz="800" dirty="0">
                <a:latin typeface="Calibri" panose="020F0502020204030204" pitchFamily="34" charset="0"/>
              </a:rPr>
              <a:t>, Jens ; Hays, Tomas: RF Superconductivity for Accelerators. 2. </a:t>
            </a:r>
            <a:r>
              <a:rPr lang="en-US" sz="800" dirty="0" err="1">
                <a:latin typeface="Calibri" panose="020F0502020204030204" pitchFamily="34" charset="0"/>
              </a:rPr>
              <a:t>Auflage</a:t>
            </a:r>
            <a:r>
              <a:rPr lang="en-US" sz="800" dirty="0">
                <a:latin typeface="Calibri" panose="020F0502020204030204" pitchFamily="34" charset="0"/>
              </a:rPr>
              <a:t>. New York: Wiley, 2008.</a:t>
            </a:r>
            <a:endParaRPr lang="de-DE" sz="800" dirty="0">
              <a:latin typeface="Calibri" panose="020F0502020204030204" pitchFamily="34" charset="0"/>
            </a:endParaRPr>
          </a:p>
        </p:txBody>
      </p:sp>
      <p:sp>
        <p:nvSpPr>
          <p:cNvPr id="14" name="Textfeld 1"/>
          <p:cNvSpPr txBox="1"/>
          <p:nvPr/>
        </p:nvSpPr>
        <p:spPr>
          <a:xfrm>
            <a:off x="3008519" y="1592458"/>
            <a:ext cx="12922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Energy</a:t>
            </a:r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losses</a:t>
            </a:r>
            <a:endParaRPr lang="de-DE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Gerade Verbindung mit Pfeil 4"/>
          <p:cNvCxnSpPr/>
          <p:nvPr/>
        </p:nvCxnSpPr>
        <p:spPr bwMode="auto">
          <a:xfrm flipH="1">
            <a:off x="1998927" y="1761735"/>
            <a:ext cx="1009592" cy="890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1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</a:rPr>
              <a:t>Introduction</a:t>
            </a:r>
            <a:r>
              <a:rPr lang="de-DE" sz="2800" dirty="0" smtClean="0">
                <a:latin typeface="Calibri" panose="020F0502020204030204" pitchFamily="34" charset="0"/>
              </a:rPr>
              <a:t> II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Investigation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of</a:t>
            </a:r>
            <a:r>
              <a:rPr lang="de-DE" sz="1800" dirty="0" smtClean="0">
                <a:latin typeface="Calibri" panose="020F0502020204030204" pitchFamily="34" charset="0"/>
              </a:rPr>
              <a:t> Nitrogen </a:t>
            </a:r>
            <a:r>
              <a:rPr lang="de-DE" sz="1800" dirty="0" err="1" smtClean="0">
                <a:latin typeface="Calibri" panose="020F0502020204030204" pitchFamily="34" charset="0"/>
              </a:rPr>
              <a:t>into</a:t>
            </a:r>
            <a:r>
              <a:rPr lang="de-DE" sz="1800" dirty="0" smtClean="0">
                <a:latin typeface="Calibri" panose="020F0502020204030204" pitchFamily="34" charset="0"/>
              </a:rPr>
              <a:t> Niobium </a:t>
            </a:r>
            <a:r>
              <a:rPr lang="de-DE" sz="1800" dirty="0" err="1" smtClean="0">
                <a:latin typeface="Calibri" panose="020F0502020204030204" pitchFamily="34" charset="0"/>
              </a:rPr>
              <a:t>and</a:t>
            </a:r>
            <a:r>
              <a:rPr lang="de-DE" sz="1800" dirty="0" smtClean="0">
                <a:latin typeface="Calibri" panose="020F0502020204030204" pitchFamily="34" charset="0"/>
              </a:rPr>
              <a:t> subsequent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removal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skin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layer</a:t>
            </a:r>
            <a:endParaRPr lang="de-DE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err="1" smtClean="0">
                <a:latin typeface="Calibri" panose="020F0502020204030204" pitchFamily="34" charset="0"/>
              </a:rPr>
              <a:t>Direct</a:t>
            </a:r>
            <a:r>
              <a:rPr lang="de-DE" sz="1800" dirty="0" smtClean="0">
                <a:latin typeface="Calibri" panose="020F0502020204030204" pitchFamily="34" charset="0"/>
              </a:rPr>
              <a:t> after </a:t>
            </a:r>
            <a:r>
              <a:rPr lang="de-DE" sz="1800" dirty="0" err="1" smtClean="0">
                <a:latin typeface="Calibri" panose="020F0502020204030204" pitchFamily="34" charset="0"/>
              </a:rPr>
              <a:t>the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nitrogen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diffusion</a:t>
            </a:r>
            <a:r>
              <a:rPr lang="de-DE" sz="1800" dirty="0">
                <a:latin typeface="Calibri" panose="020F0502020204030204" pitchFamily="34" charset="0"/>
              </a:rPr>
              <a:t>: </a:t>
            </a:r>
            <a:r>
              <a:rPr lang="de-DE" sz="1800" i="1" dirty="0" smtClean="0">
                <a:latin typeface="Calibri" panose="020F0502020204030204" pitchFamily="34" charset="0"/>
              </a:rPr>
              <a:t>Q</a:t>
            </a:r>
            <a:r>
              <a:rPr lang="de-DE" sz="1800" i="1" baseline="-25000" dirty="0" smtClean="0">
                <a:latin typeface="Calibri" panose="020F0502020204030204" pitchFamily="34" charset="0"/>
              </a:rPr>
              <a:t>0</a:t>
            </a:r>
            <a:r>
              <a:rPr lang="de-DE" sz="1800" i="1" dirty="0" smtClean="0">
                <a:latin typeface="Calibri" panose="020F0502020204030204" pitchFamily="34" charset="0"/>
              </a:rPr>
              <a:t> = </a:t>
            </a:r>
            <a:r>
              <a:rPr lang="de-DE" sz="1800" i="1" dirty="0">
                <a:latin typeface="Calibri" panose="020F0502020204030204" pitchFamily="34" charset="0"/>
              </a:rPr>
              <a:t>1·10</a:t>
            </a:r>
            <a:r>
              <a:rPr lang="de-DE" sz="1800" i="1" baseline="30000" dirty="0" smtClean="0">
                <a:latin typeface="Calibri" panose="020F0502020204030204" pitchFamily="34" charset="0"/>
              </a:rPr>
              <a:t>7 </a:t>
            </a:r>
            <a:r>
              <a:rPr lang="de-DE" sz="1800" dirty="0" smtClean="0">
                <a:latin typeface="Calibri" panose="020F0502020204030204" pitchFamily="34" charset="0"/>
              </a:rPr>
              <a:t>(normal </a:t>
            </a:r>
            <a:r>
              <a:rPr lang="de-DE" sz="1800" dirty="0" err="1" smtClean="0">
                <a:latin typeface="Calibri" panose="020F0502020204030204" pitchFamily="34" charset="0"/>
              </a:rPr>
              <a:t>treatment</a:t>
            </a:r>
            <a:r>
              <a:rPr lang="de-DE" sz="1800" dirty="0" smtClean="0">
                <a:latin typeface="Calibri" panose="020F0502020204030204" pitchFamily="34" charset="0"/>
              </a:rPr>
              <a:t>:</a:t>
            </a:r>
            <a:r>
              <a:rPr lang="de-DE" sz="1800" baseline="30000" dirty="0" smtClean="0">
                <a:latin typeface="Calibri" panose="020F0502020204030204" pitchFamily="34" charset="0"/>
              </a:rPr>
              <a:t> </a:t>
            </a:r>
            <a:r>
              <a:rPr lang="de-DE" sz="1800" i="1" dirty="0">
                <a:latin typeface="Calibri" panose="020F0502020204030204" pitchFamily="34" charset="0"/>
              </a:rPr>
              <a:t>Q</a:t>
            </a:r>
            <a:r>
              <a:rPr lang="de-DE" sz="1800" i="1" baseline="-25000" dirty="0">
                <a:latin typeface="Calibri" panose="020F0502020204030204" pitchFamily="34" charset="0"/>
              </a:rPr>
              <a:t>0</a:t>
            </a:r>
            <a:r>
              <a:rPr lang="de-DE" sz="1800" i="1" dirty="0" smtClean="0">
                <a:latin typeface="Calibri" panose="020F0502020204030204" pitchFamily="34" charset="0"/>
              </a:rPr>
              <a:t> </a:t>
            </a:r>
            <a:r>
              <a:rPr lang="de-DE" sz="1800" i="1" dirty="0">
                <a:latin typeface="Calibri" panose="020F0502020204030204" pitchFamily="34" charset="0"/>
              </a:rPr>
              <a:t>= </a:t>
            </a:r>
            <a:r>
              <a:rPr lang="de-DE" sz="1800" i="1" dirty="0" smtClean="0">
                <a:latin typeface="Calibri" panose="020F0502020204030204" pitchFamily="34" charset="0"/>
              </a:rPr>
              <a:t>2·10</a:t>
            </a:r>
            <a:r>
              <a:rPr lang="de-DE" sz="1800" i="1" baseline="30000" dirty="0" smtClean="0">
                <a:latin typeface="Calibri" panose="020F0502020204030204" pitchFamily="34" charset="0"/>
              </a:rPr>
              <a:t>10</a:t>
            </a:r>
            <a:r>
              <a:rPr lang="de-DE" sz="1800" dirty="0" smtClean="0">
                <a:latin typeface="Calibri" panose="020F0502020204030204" pitchFamily="34" charset="0"/>
              </a:rPr>
              <a:t>)</a:t>
            </a:r>
            <a:endParaRPr lang="de-DE" sz="1800" baseline="30000" dirty="0" smtClean="0"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Calibri" panose="020F0502020204030204" pitchFamily="34" charset="0"/>
              </a:rPr>
              <a:t>After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layer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800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removal</a:t>
            </a:r>
            <a:r>
              <a:rPr lang="de-DE" sz="1800" dirty="0">
                <a:latin typeface="Calibri" panose="020F0502020204030204" pitchFamily="34" charset="0"/>
              </a:rPr>
              <a:t> </a:t>
            </a:r>
            <a:r>
              <a:rPr lang="de-DE" sz="1800" i="1" dirty="0">
                <a:latin typeface="Calibri" panose="020F0502020204030204" pitchFamily="34" charset="0"/>
              </a:rPr>
              <a:t>Q</a:t>
            </a:r>
            <a:r>
              <a:rPr lang="de-DE" sz="1800" i="1" baseline="-25000" dirty="0">
                <a:latin typeface="Calibri" panose="020F0502020204030204" pitchFamily="34" charset="0"/>
              </a:rPr>
              <a:t>0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became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larger</a:t>
            </a:r>
            <a:r>
              <a:rPr lang="de-DE" sz="1800" dirty="0" smtClean="0">
                <a:latin typeface="Calibri" panose="020F0502020204030204" pitchFamily="34" charset="0"/>
              </a:rPr>
              <a:t> (</a:t>
            </a:r>
            <a:r>
              <a:rPr lang="de-DE" sz="1800" dirty="0" err="1" smtClean="0">
                <a:latin typeface="Calibri" panose="020F0502020204030204" pitchFamily="34" charset="0"/>
              </a:rPr>
              <a:t>up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to</a:t>
            </a:r>
            <a:r>
              <a:rPr lang="de-DE" sz="1800" dirty="0" smtClean="0">
                <a:latin typeface="Calibri" panose="020F0502020204030204" pitchFamily="34" charset="0"/>
              </a:rPr>
              <a:t> 3 </a:t>
            </a:r>
            <a:r>
              <a:rPr lang="de-DE" sz="1800" dirty="0" err="1" smtClean="0">
                <a:latin typeface="Calibri" panose="020F0502020204030204" pitchFamily="34" charset="0"/>
              </a:rPr>
              <a:t>times</a:t>
            </a:r>
            <a:r>
              <a:rPr lang="de-DE" sz="1800" dirty="0" smtClean="0">
                <a:latin typeface="Calibri" panose="020F0502020204030204" pitchFamily="34" charset="0"/>
              </a:rPr>
              <a:t>) </a:t>
            </a:r>
            <a:r>
              <a:rPr lang="de-DE" sz="1800" dirty="0" err="1" smtClean="0">
                <a:latin typeface="Calibri" panose="020F0502020204030204" pitchFamily="34" charset="0"/>
              </a:rPr>
              <a:t>than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achieved</a:t>
            </a:r>
            <a:r>
              <a:rPr lang="de-DE" sz="1800" dirty="0" smtClean="0">
                <a:latin typeface="Calibri" panose="020F0502020204030204" pitchFamily="34" charset="0"/>
              </a:rPr>
              <a:t> </a:t>
            </a:r>
            <a:r>
              <a:rPr lang="de-DE" sz="1800" dirty="0" err="1" smtClean="0">
                <a:latin typeface="Calibri" panose="020F0502020204030204" pitchFamily="34" charset="0"/>
              </a:rPr>
              <a:t>with</a:t>
            </a:r>
            <a:r>
              <a:rPr lang="de-DE" sz="1800" dirty="0" smtClean="0">
                <a:latin typeface="Calibri" panose="020F0502020204030204" pitchFamily="34" charset="0"/>
              </a:rPr>
              <a:t> normal </a:t>
            </a:r>
            <a:r>
              <a:rPr lang="de-DE" sz="1800" dirty="0" err="1" smtClean="0">
                <a:latin typeface="Calibri" panose="020F0502020204030204" pitchFamily="34" charset="0"/>
              </a:rPr>
              <a:t>treatment</a:t>
            </a:r>
            <a:endParaRPr lang="de-DE" sz="1800" dirty="0" smtClean="0">
              <a:latin typeface="Calibri" panose="020F0502020204030204" pitchFamily="34" charset="0"/>
            </a:endParaRPr>
          </a:p>
          <a:p>
            <a:pPr lvl="1"/>
            <a:endParaRPr lang="de-DE" sz="1800" dirty="0">
              <a:latin typeface="Calibri" panose="020F0502020204030204" pitchFamily="34" charset="0"/>
            </a:endParaRPr>
          </a:p>
          <a:p>
            <a:pPr lvl="1"/>
            <a:endParaRPr lang="de-DE" sz="1800" dirty="0" smtClean="0">
              <a:latin typeface="Calibri" panose="020F0502020204030204" pitchFamily="34" charset="0"/>
            </a:endParaRPr>
          </a:p>
          <a:p>
            <a:pPr lvl="1"/>
            <a:endParaRPr lang="de-DE" sz="1800" dirty="0">
              <a:latin typeface="Calibri" panose="020F0502020204030204" pitchFamily="34" charset="0"/>
            </a:endParaRPr>
          </a:p>
          <a:p>
            <a:pPr lvl="1"/>
            <a:endParaRPr lang="de-DE" sz="1800" dirty="0" smtClean="0">
              <a:latin typeface="Calibri" panose="020F0502020204030204" pitchFamily="34" charset="0"/>
            </a:endParaRPr>
          </a:p>
          <a:p>
            <a:pPr lvl="1"/>
            <a:endParaRPr lang="de-DE" sz="1800" dirty="0">
              <a:latin typeface="Calibri" panose="020F0502020204030204" pitchFamily="34" charset="0"/>
            </a:endParaRPr>
          </a:p>
          <a:p>
            <a:pPr lvl="1"/>
            <a:endParaRPr lang="de-DE" sz="1800" dirty="0" smtClean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endParaRPr lang="de-DE" sz="1800" dirty="0" smtClean="0">
              <a:latin typeface="Calibri" panose="020F0502020204030204" pitchFamily="34" charset="0"/>
            </a:endParaRPr>
          </a:p>
          <a:p>
            <a:pPr marL="444500" lvl="1" indent="0">
              <a:buNone/>
            </a:pPr>
            <a:r>
              <a:rPr lang="en-US" sz="800" dirty="0" smtClean="0">
                <a:latin typeface="Calibri" panose="020F0502020204030204" pitchFamily="34" charset="0"/>
              </a:rPr>
              <a:t>(1)Nitrogen </a:t>
            </a:r>
            <a:r>
              <a:rPr lang="en-US" sz="800" dirty="0">
                <a:latin typeface="Calibri" panose="020F0502020204030204" pitchFamily="34" charset="0"/>
              </a:rPr>
              <a:t>and argon doping of niobium for </a:t>
            </a:r>
            <a:r>
              <a:rPr lang="de-DE" sz="800" dirty="0" err="1">
                <a:latin typeface="Calibri" panose="020F0502020204030204" pitchFamily="34" charset="0"/>
              </a:rPr>
              <a:t>superconducting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radio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frequency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cavities</a:t>
            </a:r>
            <a:r>
              <a:rPr lang="de-DE" sz="800" dirty="0">
                <a:latin typeface="Calibri" panose="020F0502020204030204" pitchFamily="34" charset="0"/>
              </a:rPr>
              <a:t>: </a:t>
            </a:r>
            <a:r>
              <a:rPr lang="en-US" sz="800" dirty="0">
                <a:latin typeface="Calibri" panose="020F0502020204030204" pitchFamily="34" charset="0"/>
              </a:rPr>
              <a:t>a pathway to highly efficient accelerating </a:t>
            </a:r>
            <a:r>
              <a:rPr lang="de-DE" sz="800" dirty="0" err="1">
                <a:latin typeface="Calibri" panose="020F0502020204030204" pitchFamily="34" charset="0"/>
              </a:rPr>
              <a:t>structures</a:t>
            </a:r>
            <a:r>
              <a:rPr lang="de-DE" sz="800" dirty="0">
                <a:latin typeface="Calibri" panose="020F0502020204030204" pitchFamily="34" charset="0"/>
              </a:rPr>
              <a:t>; A Grassellino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A Romanenko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D Sergatskov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O Melnychuk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Y Trenikhina</a:t>
            </a:r>
            <a:r>
              <a:rPr lang="de-DE" sz="800" baseline="30000" dirty="0">
                <a:latin typeface="Calibri" panose="020F0502020204030204" pitchFamily="34" charset="0"/>
              </a:rPr>
              <a:t>2</a:t>
            </a:r>
            <a:r>
              <a:rPr lang="de-DE" sz="800" dirty="0">
                <a:latin typeface="Calibri" panose="020F0502020204030204" pitchFamily="34" charset="0"/>
              </a:rPr>
              <a:t>, A Crawford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A Rowe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M Wong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T Khabiboulline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and</a:t>
            </a:r>
            <a:r>
              <a:rPr lang="de-DE" sz="800" dirty="0">
                <a:latin typeface="Calibri" panose="020F0502020204030204" pitchFamily="34" charset="0"/>
              </a:rPr>
              <a:t> F Barkov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 (</a:t>
            </a:r>
            <a:r>
              <a:rPr lang="it-IT" sz="800" dirty="0">
                <a:latin typeface="Calibri" panose="020F0502020204030204" pitchFamily="34" charset="0"/>
              </a:rPr>
              <a:t>1: Fermi National Accelerator </a:t>
            </a:r>
            <a:r>
              <a:rPr lang="it-IT" sz="800" dirty="0" err="1">
                <a:latin typeface="Calibri" panose="020F0502020204030204" pitchFamily="34" charset="0"/>
              </a:rPr>
              <a:t>Laboratory</a:t>
            </a:r>
            <a:r>
              <a:rPr lang="it-IT" sz="800" dirty="0">
                <a:latin typeface="Calibri" panose="020F0502020204030204" pitchFamily="34" charset="0"/>
              </a:rPr>
              <a:t>, Batavia, IL 60510, USA. </a:t>
            </a:r>
            <a:r>
              <a:rPr lang="en-US" sz="800" dirty="0">
                <a:latin typeface="Calibri" panose="020F0502020204030204" pitchFamily="34" charset="0"/>
              </a:rPr>
              <a:t>2: Illinois Institute of Technology, 3300 S Federal St, Chicago, IL 60616, USA.</a:t>
            </a:r>
            <a:r>
              <a:rPr lang="de-DE" sz="800" dirty="0">
                <a:latin typeface="Calibri" panose="020F0502020204030204" pitchFamily="34" charset="0"/>
              </a:rPr>
              <a:t>)</a:t>
            </a:r>
          </a:p>
          <a:p>
            <a:pPr lvl="1"/>
            <a:endParaRPr lang="de-DE" sz="1800" dirty="0" smtClean="0">
              <a:latin typeface="Calibri" panose="020F0502020204030204" pitchFamily="34" charset="0"/>
            </a:endParaRPr>
          </a:p>
          <a:p>
            <a:pPr lvl="1"/>
            <a:endParaRPr lang="de-DE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1"/>
            <a:ext cx="8578927" cy="450262"/>
          </a:xfrm>
        </p:spPr>
        <p:txBody>
          <a:bodyPr/>
          <a:lstStyle/>
          <a:p>
            <a:pPr marL="0" indent="0">
              <a:buNone/>
            </a:pP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depends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layer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removal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sz="1200" dirty="0" smtClean="0">
              <a:latin typeface="Calibri" panose="020F0502020204030204" pitchFamily="34" charset="0"/>
            </a:endParaRPr>
          </a:p>
          <a:p>
            <a:endParaRPr lang="de-DE" sz="12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Physical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phenomenon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unknown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  <a:p>
            <a:pPr marL="0" indent="0">
              <a:buNone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are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phases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within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skin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layer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What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Nitrogen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concentration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?</a:t>
            </a:r>
          </a:p>
          <a:p>
            <a:pPr marL="0" lvl="1" indent="0">
              <a:buClr>
                <a:srgbClr val="F28E00"/>
              </a:buClr>
              <a:buNone/>
            </a:pPr>
            <a:endParaRPr lang="en-US" sz="800" dirty="0" smtClean="0"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pPr marL="0" lvl="1" indent="0">
              <a:buClr>
                <a:srgbClr val="F28E00"/>
              </a:buClr>
              <a:buNone/>
            </a:pPr>
            <a:r>
              <a:rPr lang="en-US" sz="800" dirty="0" smtClean="0">
                <a:latin typeface="Calibri" panose="020F0502020204030204" pitchFamily="34" charset="0"/>
              </a:rPr>
              <a:t>(1) Nitrogen </a:t>
            </a:r>
            <a:r>
              <a:rPr lang="en-US" sz="800" dirty="0">
                <a:latin typeface="Calibri" panose="020F0502020204030204" pitchFamily="34" charset="0"/>
              </a:rPr>
              <a:t>and argon doping of niobium for </a:t>
            </a:r>
            <a:r>
              <a:rPr lang="de-DE" sz="800" dirty="0" err="1">
                <a:latin typeface="Calibri" panose="020F0502020204030204" pitchFamily="34" charset="0"/>
              </a:rPr>
              <a:t>superconducting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radio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frequency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cavities</a:t>
            </a:r>
            <a:r>
              <a:rPr lang="de-DE" sz="800" dirty="0">
                <a:latin typeface="Calibri" panose="020F0502020204030204" pitchFamily="34" charset="0"/>
              </a:rPr>
              <a:t>: </a:t>
            </a:r>
            <a:r>
              <a:rPr lang="en-US" sz="800" dirty="0">
                <a:latin typeface="Calibri" panose="020F0502020204030204" pitchFamily="34" charset="0"/>
              </a:rPr>
              <a:t>a pathway to highly efficient accelerating </a:t>
            </a:r>
            <a:r>
              <a:rPr lang="de-DE" sz="800" dirty="0" err="1">
                <a:latin typeface="Calibri" panose="020F0502020204030204" pitchFamily="34" charset="0"/>
              </a:rPr>
              <a:t>structures</a:t>
            </a:r>
            <a:r>
              <a:rPr lang="de-DE" sz="800" dirty="0">
                <a:latin typeface="Calibri" panose="020F0502020204030204" pitchFamily="34" charset="0"/>
              </a:rPr>
              <a:t>; A Grassellino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A Romanenko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D Sergatskov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O Melnychuk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Y Trenikhina</a:t>
            </a:r>
            <a:r>
              <a:rPr lang="de-DE" sz="800" baseline="30000" dirty="0">
                <a:latin typeface="Calibri" panose="020F0502020204030204" pitchFamily="34" charset="0"/>
              </a:rPr>
              <a:t>2</a:t>
            </a:r>
            <a:r>
              <a:rPr lang="de-DE" sz="800" dirty="0">
                <a:latin typeface="Calibri" panose="020F0502020204030204" pitchFamily="34" charset="0"/>
              </a:rPr>
              <a:t>, A Crawford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A Rowe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M Wong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, T Khabiboulline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 </a:t>
            </a:r>
            <a:r>
              <a:rPr lang="de-DE" sz="800" dirty="0" err="1">
                <a:latin typeface="Calibri" panose="020F0502020204030204" pitchFamily="34" charset="0"/>
              </a:rPr>
              <a:t>and</a:t>
            </a:r>
            <a:r>
              <a:rPr lang="de-DE" sz="800" dirty="0">
                <a:latin typeface="Calibri" panose="020F0502020204030204" pitchFamily="34" charset="0"/>
              </a:rPr>
              <a:t> F Barkov</a:t>
            </a:r>
            <a:r>
              <a:rPr lang="de-DE" sz="800" baseline="30000" dirty="0">
                <a:latin typeface="Calibri" panose="020F0502020204030204" pitchFamily="34" charset="0"/>
              </a:rPr>
              <a:t>1</a:t>
            </a:r>
            <a:r>
              <a:rPr lang="de-DE" sz="800" dirty="0">
                <a:latin typeface="Calibri" panose="020F0502020204030204" pitchFamily="34" charset="0"/>
              </a:rPr>
              <a:t> (</a:t>
            </a:r>
            <a:r>
              <a:rPr lang="it-IT" sz="800" dirty="0">
                <a:latin typeface="Calibri" panose="020F0502020204030204" pitchFamily="34" charset="0"/>
              </a:rPr>
              <a:t>1: Fermi National Accelerator </a:t>
            </a:r>
            <a:r>
              <a:rPr lang="it-IT" sz="800" dirty="0" err="1">
                <a:latin typeface="Calibri" panose="020F0502020204030204" pitchFamily="34" charset="0"/>
              </a:rPr>
              <a:t>Laboratory</a:t>
            </a:r>
            <a:r>
              <a:rPr lang="it-IT" sz="800" dirty="0">
                <a:latin typeface="Calibri" panose="020F0502020204030204" pitchFamily="34" charset="0"/>
              </a:rPr>
              <a:t>, Batavia, IL 60510, USA. </a:t>
            </a:r>
            <a:r>
              <a:rPr lang="en-US" sz="800" dirty="0">
                <a:latin typeface="Calibri" panose="020F0502020204030204" pitchFamily="34" charset="0"/>
              </a:rPr>
              <a:t>2: Illinois Institute of Technology, 3300 S Federal St, Chicago, IL 60616, USA.</a:t>
            </a:r>
            <a:r>
              <a:rPr lang="de-DE" sz="800" dirty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>
            <a:off x="88622" y="1715470"/>
            <a:ext cx="3055377" cy="24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7" r="-1137" b="50000"/>
          <a:stretch/>
        </p:blipFill>
        <p:spPr bwMode="auto">
          <a:xfrm>
            <a:off x="3126869" y="1708932"/>
            <a:ext cx="3055377" cy="24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50000" r="25000"/>
          <a:stretch/>
        </p:blipFill>
        <p:spPr bwMode="auto">
          <a:xfrm>
            <a:off x="6004630" y="1754226"/>
            <a:ext cx="3055377" cy="249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</a:rPr>
              <a:t>Introduction</a:t>
            </a:r>
            <a:r>
              <a:rPr lang="de-DE" sz="2800" dirty="0" smtClean="0">
                <a:latin typeface="Calibri" panose="020F0502020204030204" pitchFamily="34" charset="0"/>
              </a:rPr>
              <a:t> III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399577" y="1524787"/>
            <a:ext cx="98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1</a:t>
            </a:r>
            <a:endParaRPr lang="de-DE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feld 1"/>
          <p:cNvSpPr txBox="1"/>
          <p:nvPr/>
        </p:nvSpPr>
        <p:spPr>
          <a:xfrm>
            <a:off x="4264980" y="1524787"/>
            <a:ext cx="98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</a:t>
            </a:r>
            <a:endParaRPr lang="de-DE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feld 1"/>
          <p:cNvSpPr txBox="1"/>
          <p:nvPr/>
        </p:nvSpPr>
        <p:spPr>
          <a:xfrm>
            <a:off x="7203871" y="1518440"/>
            <a:ext cx="986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Cavity</a:t>
            </a:r>
            <a:r>
              <a:rPr lang="de-DE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3</a:t>
            </a:r>
            <a:endParaRPr lang="de-DE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1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13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1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13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1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13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:\Eigene Dateien\Präsentation\erfc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" r="6917"/>
          <a:stretch/>
        </p:blipFill>
        <p:spPr bwMode="auto">
          <a:xfrm>
            <a:off x="5171844" y="2837423"/>
            <a:ext cx="3855115" cy="24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Diffusion </a:t>
            </a:r>
            <a:r>
              <a:rPr lang="de-DE" sz="2800" dirty="0" err="1" smtClean="0">
                <a:latin typeface="Calibri" panose="020F0502020204030204" pitchFamily="34" charset="0"/>
              </a:rPr>
              <a:t>from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i="1" dirty="0" smtClean="0">
                <a:latin typeface="Calibri" panose="020F0502020204030204" pitchFamily="34" charset="0"/>
              </a:rPr>
              <a:t>N</a:t>
            </a:r>
            <a:r>
              <a:rPr lang="de-DE" sz="2800" i="1" baseline="-25000" dirty="0" smtClean="0">
                <a:latin typeface="Calibri" panose="020F0502020204030204" pitchFamily="34" charset="0"/>
              </a:rPr>
              <a:t>2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atmosphere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into</a:t>
            </a:r>
            <a:r>
              <a:rPr lang="de-DE" sz="2800" dirty="0" smtClean="0">
                <a:latin typeface="Calibri" panose="020F0502020204030204" pitchFamily="34" charset="0"/>
              </a:rPr>
              <a:t> solid </a:t>
            </a:r>
            <a:r>
              <a:rPr lang="de-DE" sz="2800" i="1" dirty="0" err="1" smtClean="0">
                <a:latin typeface="Calibri" panose="020F0502020204030204" pitchFamily="34" charset="0"/>
              </a:rPr>
              <a:t>Nb</a:t>
            </a:r>
            <a:endParaRPr lang="de-DE" sz="2800" i="1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2575" y="977900"/>
                <a:ext cx="8520113" cy="370029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1</a:t>
                </a:r>
                <a:r>
                  <a:rPr lang="de-DE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st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and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2</a:t>
                </a:r>
                <a:r>
                  <a:rPr lang="de-DE" b="1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nd</a:t>
                </a: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Ficks </a:t>
                </a: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law</a:t>
                </a:r>
                <a:r>
                  <a:rPr lang="de-DE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(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one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-dimensional)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𝑗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𝐷𝑖𝑓𝑓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=−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𝑑𝑐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𝑑𝑥</m:t>
                        </m:r>
                      </m:den>
                    </m:f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e>
                        </m:acc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endParaRPr lang="de-DE" dirty="0" smtClean="0">
                  <a:latin typeface="Calibri" panose="020F050202020403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𝑑𝑐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𝑑𝑡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de-DE" b="0" dirty="0" smtClean="0">
                  <a:latin typeface="Calibri" panose="020F0502020204030204" pitchFamily="34" charset="0"/>
                </a:endParaRPr>
              </a:p>
              <a:p>
                <a:pPr marL="0" indent="0">
                  <a:spcAft>
                    <a:spcPts val="0"/>
                  </a:spcAft>
                  <a:buNone/>
                </a:pPr>
                <a:r>
                  <a:rPr lang="de-DE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Assumptions</a:t>
                </a:r>
                <a:r>
                  <a:rPr lang="de-DE" dirty="0" smtClean="0">
                    <a:latin typeface="Calibri" panose="020F0502020204030204" pitchFamily="34" charset="0"/>
                  </a:rPr>
                  <a:t>: </a:t>
                </a: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800" dirty="0" smtClean="0">
                    <a:latin typeface="Calibri" panose="020F0502020204030204" pitchFamily="34" charset="0"/>
                  </a:rPr>
                  <a:t>gas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atmosphere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an 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infinite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source</a:t>
                </a:r>
                <a:endParaRPr lang="de-DE" sz="1800" dirty="0" smtClean="0">
                  <a:latin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800" b="1" dirty="0" err="1" smtClean="0">
                    <a:latin typeface="Calibri" panose="020F0502020204030204" pitchFamily="34" charset="0"/>
                  </a:rPr>
                  <a:t>incident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flux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larger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than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diffusion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flux</a:t>
                </a:r>
                <a:endParaRPr lang="de-DE" sz="1800" b="1" dirty="0" smtClean="0">
                  <a:latin typeface="Calibri" panose="020F0502020204030204" pitchFamily="34" charset="0"/>
                </a:endParaRPr>
              </a:p>
              <a:p>
                <a:pPr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de-DE" sz="1800" b="1" dirty="0" smtClean="0">
                    <a:latin typeface="Calibri" panose="020F0502020204030204" pitchFamily="34" charset="0"/>
                  </a:rPr>
                  <a:t>solid-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halfroom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large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against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diffusion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length</a:t>
                </a:r>
                <a:endParaRPr lang="de-DE" sz="1800" b="1" dirty="0">
                  <a:latin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Solution</a:t>
                </a:r>
                <a:r>
                  <a:rPr lang="de-DE" dirty="0" smtClean="0">
                    <a:latin typeface="Calibri" panose="020F0502020204030204" pitchFamily="34" charset="0"/>
                  </a:rPr>
                  <a:t>: </a:t>
                </a:r>
              </a:p>
              <a:p>
                <a:pPr marL="0" indent="269875">
                  <a:spcAft>
                    <a:spcPts val="600"/>
                  </a:spcAft>
                  <a:buNone/>
                </a:pPr>
                <a:r>
                  <a:rPr lang="de-DE" sz="1800" dirty="0" err="1" smtClean="0">
                    <a:latin typeface="Calibri" panose="020F0502020204030204" pitchFamily="34" charset="0"/>
                  </a:rPr>
                  <a:t>Complementary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latin typeface="Calibri" panose="020F0502020204030204" pitchFamily="34" charset="0"/>
                  </a:rPr>
                  <a:t>errorfunction</a:t>
                </a:r>
                <a:endParaRPr lang="de-DE" sz="1800" b="1" dirty="0" smtClean="0">
                  <a:latin typeface="Calibri" panose="020F0502020204030204" pitchFamily="34" charset="0"/>
                </a:endParaRPr>
              </a:p>
              <a:p>
                <a:pPr marL="0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de-DE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Parameters</a:t>
                </a:r>
                <a:r>
                  <a:rPr lang="de-DE" dirty="0" smtClean="0">
                    <a:latin typeface="Calibri" panose="020F0502020204030204" pitchFamily="34" charset="0"/>
                  </a:rPr>
                  <a:t>:</a:t>
                </a:r>
              </a:p>
              <a:p>
                <a:pPr marL="269875" lvl="2" indent="-269875">
                  <a:buFont typeface="Arial" panose="020B0604020202020204" pitchFamily="34" charset="0"/>
                  <a:buChar char="•"/>
                </a:pPr>
                <a:r>
                  <a:rPr lang="de-DE" sz="1800" dirty="0" err="1" smtClean="0">
                    <a:latin typeface="Calibri" panose="020F0502020204030204" pitchFamily="34" charset="0"/>
                  </a:rPr>
                  <a:t>diffusion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>
                    <a:latin typeface="Calibri" panose="020F0502020204030204" pitchFamily="34" charset="0"/>
                  </a:rPr>
                  <a:t>coefficient</a:t>
                </a:r>
                <a:r>
                  <a:rPr lang="de-DE" sz="1800" dirty="0">
                    <a:latin typeface="Calibri" panose="020F0502020204030204" pitchFamily="34" charset="0"/>
                  </a:rPr>
                  <a:t> </a:t>
                </a:r>
                <a:r>
                  <a:rPr lang="de-DE" sz="1800" b="1" i="1" dirty="0">
                    <a:latin typeface="Calibri" panose="020F0502020204030204" pitchFamily="34" charset="0"/>
                  </a:rPr>
                  <a:t>D</a:t>
                </a:r>
                <a:r>
                  <a:rPr lang="de-DE" sz="1800" b="1" i="1" dirty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endParaRPr lang="de-DE" sz="1800" b="1" i="1" dirty="0" smtClean="0">
                  <a:solidFill>
                    <a:schemeClr val="accent1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  <a:p>
                <a:pPr marL="269875" lvl="2" indent="-269875">
                  <a:buFont typeface="Arial" panose="020B0604020202020204" pitchFamily="34" charset="0"/>
                  <a:buChar char="•"/>
                </a:pPr>
                <a:r>
                  <a:rPr lang="de-DE" sz="1800" dirty="0" err="1" smtClean="0">
                    <a:latin typeface="Calibri" panose="020F0502020204030204" pitchFamily="34" charset="0"/>
                  </a:rPr>
                  <a:t>boundary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>
                    <a:latin typeface="Calibri" panose="020F0502020204030204" pitchFamily="34" charset="0"/>
                  </a:rPr>
                  <a:t>concentration</a:t>
                </a:r>
                <a:r>
                  <a:rPr lang="de-DE" sz="1800" dirty="0">
                    <a:latin typeface="Calibri" panose="020F0502020204030204" pitchFamily="34" charset="0"/>
                  </a:rPr>
                  <a:t> </a:t>
                </a:r>
                <a:r>
                  <a:rPr lang="de-DE" sz="1800" b="1" i="1" dirty="0" smtClean="0">
                    <a:latin typeface="Calibri" panose="020F0502020204030204" pitchFamily="34" charset="0"/>
                  </a:rPr>
                  <a:t>c</a:t>
                </a:r>
                <a:r>
                  <a:rPr lang="de-DE" sz="1800" b="1" i="1" baseline="-25000" dirty="0" smtClean="0">
                    <a:latin typeface="Calibri" panose="020F0502020204030204" pitchFamily="34" charset="0"/>
                  </a:rPr>
                  <a:t>0               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(</a:t>
                </a:r>
                <a:r>
                  <a:rPr lang="de-DE" sz="1800" dirty="0" err="1">
                    <a:latin typeface="Calibri" panose="020F0502020204030204" pitchFamily="34" charset="0"/>
                  </a:rPr>
                  <a:t>dependent</a:t>
                </a:r>
                <a:r>
                  <a:rPr lang="de-DE" sz="1800" dirty="0">
                    <a:latin typeface="Calibri" panose="020F0502020204030204" pitchFamily="34" charset="0"/>
                  </a:rPr>
                  <a:t> on </a:t>
                </a:r>
                <a:r>
                  <a:rPr lang="de-DE" sz="1800" i="1" dirty="0" err="1">
                    <a:latin typeface="Calibri" panose="020F0502020204030204" pitchFamily="34" charset="0"/>
                  </a:rPr>
                  <a:t>Nb</a:t>
                </a:r>
                <a:r>
                  <a:rPr lang="de-DE" sz="1800" i="1" dirty="0">
                    <a:latin typeface="Calibri" panose="020F0502020204030204" pitchFamily="34" charset="0"/>
                  </a:rPr>
                  <a:t>-N</a:t>
                </a:r>
                <a:r>
                  <a:rPr lang="de-DE" sz="1800" dirty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>
                    <a:latin typeface="Calibri" panose="020F0502020204030204" pitchFamily="34" charset="0"/>
                  </a:rPr>
                  <a:t>phase</a:t>
                </a:r>
                <a:r>
                  <a:rPr lang="de-DE" sz="1800" dirty="0">
                    <a:latin typeface="Calibri" panose="020F0502020204030204" pitchFamily="34" charset="0"/>
                  </a:rPr>
                  <a:t>!)</a:t>
                </a:r>
              </a:p>
              <a:p>
                <a:pPr marL="0" lvl="2" indent="0"/>
                <a:endParaRPr lang="de-DE" sz="1800" dirty="0" smtClean="0">
                  <a:latin typeface="Calibri" panose="020F0502020204030204" pitchFamily="34" charset="0"/>
                </a:endParaRPr>
              </a:p>
              <a:p>
                <a:pPr lvl="1"/>
                <a:endParaRPr lang="de-DE" dirty="0" smtClean="0">
                  <a:latin typeface="Calibri" panose="020F0502020204030204" pitchFamily="34" charset="0"/>
                </a:endParaRPr>
              </a:p>
              <a:p>
                <a:pPr marL="444500" lvl="1" indent="0">
                  <a:buNone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444500" lvl="1" indent="0">
                  <a:buNone/>
                </a:pPr>
                <a:endParaRPr lang="de-DE" sz="1000" dirty="0" smtClean="0">
                  <a:latin typeface="Calibri" panose="020F0502020204030204" pitchFamily="34" charset="0"/>
                </a:endParaRPr>
              </a:p>
              <a:p>
                <a:pPr lvl="1"/>
                <a:endParaRPr lang="de-DE" sz="1000" dirty="0">
                  <a:latin typeface="Calibri" panose="020F0502020204030204" pitchFamily="34" charset="0"/>
                </a:endParaRPr>
              </a:p>
              <a:p>
                <a:pPr lvl="1"/>
                <a:endParaRPr lang="de-DE" sz="1000" dirty="0" smtClean="0">
                  <a:latin typeface="Calibri" panose="020F0502020204030204" pitchFamily="34" charset="0"/>
                </a:endParaRPr>
              </a:p>
              <a:p>
                <a:pPr marL="444500" lvl="1" indent="0">
                  <a:buNone/>
                </a:pPr>
                <a:endParaRPr lang="de-DE" sz="1200" dirty="0" smtClean="0">
                  <a:latin typeface="Calibri" panose="020F0502020204030204" pitchFamily="34" charset="0"/>
                </a:endParaRPr>
              </a:p>
              <a:p>
                <a:pPr marL="444500" lvl="1" indent="0">
                  <a:buNone/>
                </a:pPr>
                <a:r>
                  <a:rPr lang="de-DE" sz="800" dirty="0" smtClean="0">
                    <a:latin typeface="Calibri" panose="020F0502020204030204" pitchFamily="34" charset="0"/>
                  </a:rPr>
                  <a:t>(3) </a:t>
                </a:r>
                <a:r>
                  <a:rPr lang="de-DE" sz="800" dirty="0" err="1" smtClean="0">
                    <a:latin typeface="Calibri" panose="020F0502020204030204" pitchFamily="34" charset="0"/>
                  </a:rPr>
                  <a:t>Reactions</a:t>
                </a:r>
                <a:r>
                  <a:rPr lang="de-DE" sz="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of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niobium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and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tantalum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with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gases</a:t>
                </a:r>
                <a:r>
                  <a:rPr lang="de-DE" sz="800" dirty="0">
                    <a:latin typeface="Calibri" panose="020F0502020204030204" pitchFamily="34" charset="0"/>
                  </a:rPr>
                  <a:t> at high </a:t>
                </a:r>
                <a:r>
                  <a:rPr lang="de-DE" sz="800" dirty="0" err="1">
                    <a:latin typeface="Calibri" panose="020F0502020204030204" pitchFamily="34" charset="0"/>
                  </a:rPr>
                  <a:t>temperatures</a:t>
                </a:r>
                <a:r>
                  <a:rPr lang="de-DE" sz="800" dirty="0">
                    <a:latin typeface="Calibri" panose="020F0502020204030204" pitchFamily="34" charset="0"/>
                  </a:rPr>
                  <a:t>  </a:t>
                </a:r>
                <a:r>
                  <a:rPr lang="de-DE" sz="800" dirty="0" err="1">
                    <a:latin typeface="Calibri" panose="020F0502020204030204" pitchFamily="34" charset="0"/>
                  </a:rPr>
                  <a:t>and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low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pressures</a:t>
                </a:r>
                <a:r>
                  <a:rPr lang="de-DE" sz="800" dirty="0">
                    <a:latin typeface="Calibri" panose="020F0502020204030204" pitchFamily="34" charset="0"/>
                  </a:rPr>
                  <a:t>; E. Fromm </a:t>
                </a:r>
                <a:r>
                  <a:rPr lang="de-DE" sz="800" dirty="0" err="1">
                    <a:latin typeface="Calibri" panose="020F0502020204030204" pitchFamily="34" charset="0"/>
                  </a:rPr>
                  <a:t>and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H.Jehn</a:t>
                </a:r>
                <a:r>
                  <a:rPr lang="de-DE" sz="800" dirty="0">
                    <a:latin typeface="Calibri" panose="020F0502020204030204" pitchFamily="34" charset="0"/>
                  </a:rPr>
                  <a:t>, Max-Planck-Institut für Metallforschung , Institut für Sondermetalle, Stuttgart, West Germany</a:t>
                </a:r>
              </a:p>
              <a:p>
                <a:pPr marL="444500" lvl="1" indent="0">
                  <a:buNone/>
                </a:pPr>
                <a:endParaRPr lang="de-DE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2575" y="977900"/>
                <a:ext cx="8520113" cy="3700293"/>
              </a:xfrm>
              <a:blipFill rotWithShape="1">
                <a:blip r:embed="rId3"/>
                <a:stretch>
                  <a:fillRect l="-715" t="-824" b="-904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 bwMode="auto">
          <a:xfrm flipV="1">
            <a:off x="3562502" y="4469587"/>
            <a:ext cx="1704442" cy="7315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30" y="3509890"/>
            <a:ext cx="22002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Gerade Verbindung mit Pfeil 2"/>
          <p:cNvCxnSpPr/>
          <p:nvPr/>
        </p:nvCxnSpPr>
        <p:spPr bwMode="auto">
          <a:xfrm flipH="1" flipV="1">
            <a:off x="2790613" y="5371254"/>
            <a:ext cx="842874" cy="24384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3227357" y="5615094"/>
            <a:ext cx="40612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317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>
                <a:latin typeface="Calibri" panose="020F0502020204030204" pitchFamily="34" charset="0"/>
              </a:rPr>
              <a:t>Diffusion </a:t>
            </a:r>
            <a:r>
              <a:rPr lang="de-DE" sz="2800" dirty="0" err="1">
                <a:latin typeface="Calibri" panose="020F0502020204030204" pitchFamily="34" charset="0"/>
              </a:rPr>
              <a:t>from</a:t>
            </a:r>
            <a:r>
              <a:rPr lang="de-DE" sz="2800" dirty="0">
                <a:latin typeface="Calibri" panose="020F0502020204030204" pitchFamily="34" charset="0"/>
              </a:rPr>
              <a:t> </a:t>
            </a:r>
            <a:r>
              <a:rPr lang="de-DE" sz="2800" i="1" dirty="0" smtClean="0">
                <a:latin typeface="Calibri" panose="020F0502020204030204" pitchFamily="34" charset="0"/>
              </a:rPr>
              <a:t>N</a:t>
            </a:r>
            <a:r>
              <a:rPr lang="de-DE" sz="2800" i="1" baseline="-25000" dirty="0" smtClean="0">
                <a:latin typeface="Calibri" panose="020F0502020204030204" pitchFamily="34" charset="0"/>
              </a:rPr>
              <a:t>2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>
                <a:latin typeface="Calibri" panose="020F0502020204030204" pitchFamily="34" charset="0"/>
              </a:rPr>
              <a:t>atmosphere</a:t>
            </a:r>
            <a:r>
              <a:rPr lang="de-DE" sz="2800" dirty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into</a:t>
            </a:r>
            <a:r>
              <a:rPr lang="de-DE" sz="2800" dirty="0" smtClean="0">
                <a:latin typeface="Calibri" panose="020F0502020204030204" pitchFamily="34" charset="0"/>
              </a:rPr>
              <a:t> solid </a:t>
            </a:r>
            <a:r>
              <a:rPr lang="de-DE" sz="2800" i="1" dirty="0" err="1" smtClean="0">
                <a:latin typeface="Calibri" panose="020F0502020204030204" pitchFamily="34" charset="0"/>
              </a:rPr>
              <a:t>Nb</a:t>
            </a:r>
            <a:endParaRPr lang="de-DE" sz="2800" i="1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1"/>
            <a:ext cx="8520113" cy="515346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coefficients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diffusion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profiles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</a:endParaRPr>
          </a:p>
          <a:p>
            <a:endParaRPr lang="de-DE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5" y="1493246"/>
            <a:ext cx="4798521" cy="365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:\Eigene Dateien\Präsentation\erf(D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8"/>
          <a:stretch/>
        </p:blipFill>
        <p:spPr bwMode="auto">
          <a:xfrm>
            <a:off x="4706685" y="1936301"/>
            <a:ext cx="4437316" cy="266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7218506" y="3165814"/>
            <a:ext cx="1105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D3</a:t>
            </a:r>
            <a:endParaRPr lang="de-DE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6851" y="5158743"/>
            <a:ext cx="471464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i="1" dirty="0" smtClean="0">
                <a:latin typeface="Calibri" panose="020F0502020204030204" pitchFamily="34" charset="0"/>
              </a:rPr>
              <a:t>Diffusion </a:t>
            </a:r>
            <a:r>
              <a:rPr lang="de-DE" i="1" dirty="0" err="1">
                <a:latin typeface="Calibri" panose="020F0502020204030204" pitchFamily="34" charset="0"/>
              </a:rPr>
              <a:t>coefficients</a:t>
            </a:r>
            <a:r>
              <a:rPr lang="de-DE" i="1" dirty="0">
                <a:latin typeface="Calibri" panose="020F0502020204030204" pitchFamily="34" charset="0"/>
              </a:rPr>
              <a:t> </a:t>
            </a:r>
            <a:r>
              <a:rPr lang="de-DE" i="1" dirty="0" err="1">
                <a:latin typeface="Calibri" panose="020F0502020204030204" pitchFamily="34" charset="0"/>
              </a:rPr>
              <a:t>are</a:t>
            </a:r>
            <a:r>
              <a:rPr lang="de-DE" i="1" dirty="0">
                <a:latin typeface="Calibri" panose="020F0502020204030204" pitchFamily="34" charset="0"/>
              </a:rPr>
              <a:t> different </a:t>
            </a:r>
            <a:r>
              <a:rPr lang="de-DE" i="1" dirty="0" err="1">
                <a:latin typeface="Calibri" panose="020F0502020204030204" pitchFamily="34" charset="0"/>
              </a:rPr>
              <a:t>by</a:t>
            </a:r>
            <a:r>
              <a:rPr lang="de-DE" i="1" dirty="0">
                <a:latin typeface="Calibri" panose="020F0502020204030204" pitchFamily="34" charset="0"/>
              </a:rPr>
              <a:t> different </a:t>
            </a:r>
            <a:r>
              <a:rPr lang="de-DE" i="1" dirty="0" err="1" smtClean="0">
                <a:latin typeface="Calibri" panose="020F0502020204030204" pitchFamily="34" charset="0"/>
              </a:rPr>
              <a:t>authors</a:t>
            </a:r>
            <a:r>
              <a:rPr lang="de-DE" i="1" dirty="0" smtClean="0">
                <a:latin typeface="Calibri" panose="020F0502020204030204" pitchFamily="34" charset="0"/>
              </a:rPr>
              <a:t>!</a:t>
            </a:r>
            <a:endParaRPr lang="de-DE" i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3003" y="3676690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Calibri" panose="020F0502020204030204" pitchFamily="34" charset="0"/>
              </a:rPr>
              <a:t>D1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4328" y="3521242"/>
            <a:ext cx="4187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  <a:latin typeface="Calibri" panose="020F0502020204030204" pitchFamily="34" charset="0"/>
              </a:rPr>
              <a:t>D2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 smtClean="0">
                <a:latin typeface="Calibri" panose="020F0502020204030204" pitchFamily="34" charset="0"/>
              </a:rPr>
              <a:t>Phases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the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Nb</a:t>
            </a:r>
            <a:r>
              <a:rPr lang="de-DE" sz="2800" dirty="0" smtClean="0">
                <a:latin typeface="Calibri" panose="020F0502020204030204" pitchFamily="34" charset="0"/>
              </a:rPr>
              <a:t>-N </a:t>
            </a:r>
            <a:r>
              <a:rPr lang="de-DE" sz="2800" dirty="0" err="1" smtClean="0">
                <a:latin typeface="Calibri" panose="020F0502020204030204" pitchFamily="34" charset="0"/>
              </a:rPr>
              <a:t>binary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system</a:t>
            </a:r>
            <a:endParaRPr lang="de-DE" sz="2800" dirty="0">
              <a:latin typeface="Calibri" panose="020F0502020204030204" pitchFamily="34" charset="0"/>
            </a:endParaRPr>
          </a:p>
        </p:txBody>
      </p: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Binary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phase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diagrams</a:t>
            </a:r>
            <a:endParaRPr lang="de-DE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17199" y="1580593"/>
            <a:ext cx="6143584" cy="4914719"/>
            <a:chOff x="420767" y="1437020"/>
            <a:chExt cx="6143584" cy="4914719"/>
          </a:xfrm>
        </p:grpSpPr>
        <p:grpSp>
          <p:nvGrpSpPr>
            <p:cNvPr id="31" name="Group 30"/>
            <p:cNvGrpSpPr/>
            <p:nvPr/>
          </p:nvGrpSpPr>
          <p:grpSpPr>
            <a:xfrm>
              <a:off x="631902" y="1680117"/>
              <a:ext cx="5932449" cy="4423317"/>
              <a:chOff x="750518" y="1517064"/>
              <a:chExt cx="5932449" cy="4423317"/>
            </a:xfrm>
          </p:grpSpPr>
          <p:pic>
            <p:nvPicPr>
              <p:cNvPr id="1026" name="Picture 2" descr="H:\Eigene Dateien\Präsentation\nbn system.pn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8" t="6791" r="7646" b="8927"/>
              <a:stretch/>
            </p:blipFill>
            <p:spPr bwMode="auto">
              <a:xfrm>
                <a:off x="750518" y="1517064"/>
                <a:ext cx="5932449" cy="44233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feld 5"/>
              <p:cNvSpPr txBox="1"/>
              <p:nvPr/>
            </p:nvSpPr>
            <p:spPr>
              <a:xfrm>
                <a:off x="1166040" y="2860361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α</a:t>
                </a:r>
                <a:r>
                  <a:rPr lang="de-DE" dirty="0" smtClean="0">
                    <a:latin typeface="Calibri" panose="020F0502020204030204" pitchFamily="34" charset="0"/>
                  </a:rPr>
                  <a:t>-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Nb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 rot="16200000">
                <a:off x="3633134" y="3261011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β</a:t>
                </a:r>
                <a:r>
                  <a:rPr lang="de-DE" dirty="0" smtClean="0">
                    <a:latin typeface="Calibri" panose="020F0502020204030204" pitchFamily="34" charset="0"/>
                  </a:rPr>
                  <a:t>-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Nb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 rot="16200000">
                <a:off x="4732444" y="3704218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γ</a:t>
                </a:r>
                <a:r>
                  <a:rPr lang="de-DE" dirty="0" smtClean="0">
                    <a:latin typeface="Calibri" panose="020F0502020204030204" pitchFamily="34" charset="0"/>
                  </a:rPr>
                  <a:t>-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Nb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Textfeld 11"/>
              <p:cNvSpPr txBox="1"/>
              <p:nvPr/>
            </p:nvSpPr>
            <p:spPr>
              <a:xfrm>
                <a:off x="1594891" y="2119423"/>
                <a:ext cx="418206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Calibri" panose="020F0502020204030204" pitchFamily="34" charset="0"/>
                  </a:rPr>
                  <a:t>L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4324056" y="2066004"/>
                <a:ext cx="864632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 panose="020F0502020204030204" pitchFamily="34" charset="0"/>
                  </a:rPr>
                  <a:t>L+N</a:t>
                </a:r>
                <a:r>
                  <a:rPr lang="de-DE" baseline="-25000" dirty="0">
                    <a:latin typeface="Calibri" panose="020F0502020204030204" pitchFamily="34" charset="0"/>
                  </a:rPr>
                  <a:t>2</a:t>
                </a:r>
                <a:endParaRPr lang="de-DE" dirty="0" smtClean="0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Textfeld 20"/>
              <p:cNvSpPr txBox="1"/>
              <p:nvPr/>
            </p:nvSpPr>
            <p:spPr>
              <a:xfrm>
                <a:off x="4586272" y="2651748"/>
                <a:ext cx="115182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Calibri" panose="020F0502020204030204" pitchFamily="34" charset="0"/>
                  </a:rPr>
                  <a:t>Nb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2</a:t>
                </a:r>
                <a:r>
                  <a:rPr lang="de-DE" dirty="0" smtClean="0">
                    <a:latin typeface="Calibri" panose="020F0502020204030204" pitchFamily="34" charset="0"/>
                  </a:rPr>
                  <a:t>N+N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2" name="Textfeld 21"/>
              <p:cNvSpPr txBox="1"/>
              <p:nvPr/>
            </p:nvSpPr>
            <p:spPr>
              <a:xfrm>
                <a:off x="5369483" y="3525841"/>
                <a:ext cx="109334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Calibri" panose="020F0502020204030204" pitchFamily="34" charset="0"/>
                  </a:rPr>
                  <a:t>Nb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4</a:t>
                </a:r>
                <a:r>
                  <a:rPr lang="de-DE" dirty="0" smtClean="0">
                    <a:latin typeface="Calibri" panose="020F0502020204030204" pitchFamily="34" charset="0"/>
                  </a:rPr>
                  <a:t>N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3</a:t>
                </a:r>
                <a:r>
                  <a:rPr lang="de-DE" dirty="0" smtClean="0">
                    <a:latin typeface="Calibri" panose="020F0502020204030204" pitchFamily="34" charset="0"/>
                  </a:rPr>
                  <a:t>+N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4" name="Textfeld 23"/>
              <p:cNvSpPr txBox="1"/>
              <p:nvPr/>
            </p:nvSpPr>
            <p:spPr>
              <a:xfrm>
                <a:off x="5628730" y="4514657"/>
                <a:ext cx="95637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latin typeface="Calibri" panose="020F0502020204030204" pitchFamily="34" charset="0"/>
                  </a:rPr>
                  <a:t>NbN+N</a:t>
                </a:r>
                <a:r>
                  <a:rPr lang="de-DE" baseline="-25000" dirty="0" smtClean="0">
                    <a:latin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hteck 16"/>
              <p:cNvSpPr/>
              <p:nvPr/>
            </p:nvSpPr>
            <p:spPr bwMode="auto">
              <a:xfrm>
                <a:off x="5753991" y="4962040"/>
                <a:ext cx="687568" cy="23568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2222211" y="4284667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α</a:t>
                </a:r>
                <a:r>
                  <a:rPr lang="de-DE" dirty="0" smtClean="0">
                    <a:latin typeface="Calibri" panose="020F0502020204030204" pitchFamily="34" charset="0"/>
                  </a:rPr>
                  <a:t>+</a:t>
                </a:r>
                <a:r>
                  <a:rPr lang="el-GR" dirty="0" smtClean="0">
                    <a:latin typeface="Calibri" panose="020F0502020204030204" pitchFamily="34" charset="0"/>
                  </a:rPr>
                  <a:t>β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Textfeld 25"/>
              <p:cNvSpPr txBox="1"/>
              <p:nvPr/>
            </p:nvSpPr>
            <p:spPr>
              <a:xfrm>
                <a:off x="4285062" y="4774397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β</a:t>
                </a:r>
                <a:r>
                  <a:rPr lang="de-DE" dirty="0" smtClean="0">
                    <a:latin typeface="Calibri" panose="020F0502020204030204" pitchFamily="34" charset="0"/>
                  </a:rPr>
                  <a:t>+</a:t>
                </a:r>
                <a:r>
                  <a:rPr lang="el-GR" dirty="0" smtClean="0">
                    <a:latin typeface="Calibri" panose="020F0502020204030204" pitchFamily="34" charset="0"/>
                  </a:rPr>
                  <a:t>γ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4" name="Gerade Verbindung 3"/>
              <p:cNvCxnSpPr/>
              <p:nvPr/>
            </p:nvCxnSpPr>
            <p:spPr bwMode="auto">
              <a:xfrm>
                <a:off x="5643970" y="4783437"/>
                <a:ext cx="0" cy="96346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49FF3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6" name="Textfeld 15"/>
              <p:cNvSpPr txBox="1"/>
              <p:nvPr/>
            </p:nvSpPr>
            <p:spPr>
              <a:xfrm rot="16200000">
                <a:off x="5223258" y="4958919"/>
                <a:ext cx="637954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Calibri" panose="020F0502020204030204" pitchFamily="34" charset="0"/>
                  </a:rPr>
                  <a:t>ε</a:t>
                </a:r>
                <a:r>
                  <a:rPr lang="de-DE" dirty="0" smtClean="0">
                    <a:latin typeface="Calibri" panose="020F0502020204030204" pitchFamily="34" charset="0"/>
                  </a:rPr>
                  <a:t>-</a:t>
                </a:r>
                <a:r>
                  <a:rPr lang="de-DE" dirty="0" err="1" smtClean="0">
                    <a:latin typeface="Calibri" panose="020F0502020204030204" pitchFamily="34" charset="0"/>
                  </a:rPr>
                  <a:t>Nb</a:t>
                </a:r>
                <a:endParaRPr lang="de-DE" dirty="0">
                  <a:latin typeface="Calibri" panose="020F0502020204030204" pitchFamily="34" charset="0"/>
                </a:endParaRPr>
              </a:p>
            </p:txBody>
          </p:sp>
          <p:cxnSp>
            <p:nvCxnSpPr>
              <p:cNvPr id="13" name="Gerade Verbindung mit Pfeil 12"/>
              <p:cNvCxnSpPr/>
              <p:nvPr/>
            </p:nvCxnSpPr>
            <p:spPr bwMode="auto">
              <a:xfrm flipH="1">
                <a:off x="5643972" y="5538440"/>
                <a:ext cx="199267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5785169" y="5369164"/>
                <a:ext cx="641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>
                    <a:latin typeface="Calibri" panose="020F0502020204030204" pitchFamily="34" charset="0"/>
                  </a:rPr>
                  <a:t>δ</a:t>
                </a:r>
                <a:r>
                  <a:rPr lang="de-DE" dirty="0">
                    <a:latin typeface="Calibri" panose="020F0502020204030204" pitchFamily="34" charset="0"/>
                  </a:rPr>
                  <a:t>-</a:t>
                </a:r>
                <a:r>
                  <a:rPr lang="de-DE" dirty="0" err="1">
                    <a:latin typeface="Calibri" panose="020F0502020204030204" pitchFamily="34" charset="0"/>
                  </a:rPr>
                  <a:t>Nb</a:t>
                </a:r>
                <a:r>
                  <a:rPr lang="de-DE" dirty="0">
                    <a:latin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610163" y="6043962"/>
              <a:ext cx="19759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Atomic Percent Nitrogen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6200000">
              <a:off x="-85333" y="3737886"/>
              <a:ext cx="1319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Temperature °C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04745" y="1437020"/>
              <a:ext cx="198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Weight Percent Nitrogen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0094" y="6014226"/>
              <a:ext cx="3946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anose="020F0502020204030204" pitchFamily="34" charset="0"/>
                </a:rPr>
                <a:t>Nb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261197" y="5259480"/>
            <a:ext cx="2008297" cy="552352"/>
            <a:chOff x="7263161" y="4407096"/>
            <a:chExt cx="2008297" cy="552352"/>
          </a:xfrm>
        </p:grpSpPr>
        <p:sp>
          <p:nvSpPr>
            <p:cNvPr id="30" name="Rectangle 29"/>
            <p:cNvSpPr/>
            <p:nvPr/>
          </p:nvSpPr>
          <p:spPr bwMode="auto">
            <a:xfrm>
              <a:off x="7263161" y="4514657"/>
              <a:ext cx="297366" cy="108564"/>
            </a:xfrm>
            <a:prstGeom prst="rect">
              <a:avLst/>
            </a:prstGeom>
            <a:solidFill>
              <a:srgbClr val="49FF3B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7266878" y="4754936"/>
              <a:ext cx="297366" cy="10856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551777" y="4407096"/>
              <a:ext cx="14051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Superconductive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55347" y="4651671"/>
              <a:ext cx="17161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Calibri" panose="020F0502020204030204" pitchFamily="34" charset="0"/>
                </a:rPr>
                <a:t>Not Superconductive</a:t>
              </a:r>
              <a:endParaRPr lang="en-US" sz="1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994092" y="1204004"/>
            <a:ext cx="2530817" cy="2185136"/>
            <a:chOff x="6613183" y="1547046"/>
            <a:chExt cx="2530817" cy="2185136"/>
          </a:xfrm>
        </p:grpSpPr>
        <p:grpSp>
          <p:nvGrpSpPr>
            <p:cNvPr id="3" name="Group 2"/>
            <p:cNvGrpSpPr/>
            <p:nvPr/>
          </p:nvGrpSpPr>
          <p:grpSpPr>
            <a:xfrm>
              <a:off x="6613183" y="1547046"/>
              <a:ext cx="2530817" cy="2185136"/>
              <a:chOff x="5911910" y="1340705"/>
              <a:chExt cx="2530817" cy="2185136"/>
            </a:xfrm>
          </p:grpSpPr>
          <p:pic>
            <p:nvPicPr>
              <p:cNvPr id="23" name="Picture 5" descr="H:\Eigene Dateien\Präsentation\erfc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4" r="31159"/>
              <a:stretch/>
            </p:blipFill>
            <p:spPr bwMode="auto">
              <a:xfrm>
                <a:off x="5911910" y="1340705"/>
                <a:ext cx="2530817" cy="218513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9" name="Gerade Verbindung 28"/>
              <p:cNvCxnSpPr/>
              <p:nvPr/>
            </p:nvCxnSpPr>
            <p:spPr bwMode="auto">
              <a:xfrm>
                <a:off x="6455204" y="1919639"/>
                <a:ext cx="0" cy="1341372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>
                <a:off x="6629400" y="2254284"/>
                <a:ext cx="0" cy="1010253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Gerade Verbindung 35"/>
              <p:cNvCxnSpPr/>
              <p:nvPr/>
            </p:nvCxnSpPr>
            <p:spPr bwMode="auto">
              <a:xfrm>
                <a:off x="6865620" y="2644809"/>
                <a:ext cx="0" cy="625345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Gerade Verbindung 36"/>
              <p:cNvCxnSpPr/>
              <p:nvPr/>
            </p:nvCxnSpPr>
            <p:spPr bwMode="auto">
              <a:xfrm>
                <a:off x="7170420" y="2993391"/>
                <a:ext cx="0" cy="271146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51" name="TextBox 50"/>
            <p:cNvSpPr txBox="1"/>
            <p:nvPr/>
          </p:nvSpPr>
          <p:spPr>
            <a:xfrm>
              <a:off x="7097004" y="3206082"/>
              <a:ext cx="2920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δ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21467" y="3206082"/>
              <a:ext cx="3016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α</a:t>
              </a:r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584210" y="3206082"/>
              <a:ext cx="29367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β</a:t>
              </a:r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7324323" y="3199732"/>
              <a:ext cx="27603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γ</a:t>
              </a:r>
              <a:endParaRPr lang="de-DE" dirty="0">
                <a:latin typeface="Calibri" panose="020F050202020403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925787" y="3182855"/>
              <a:ext cx="27764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>
                  <a:latin typeface="Calibri" panose="020F0502020204030204" pitchFamily="34" charset="0"/>
                </a:rPr>
                <a:t>ε</a:t>
              </a:r>
              <a:endParaRPr lang="de-DE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17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:\Eigene Dateien\Präsentation\growth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868" y="2647968"/>
            <a:ext cx="6587109" cy="37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Eigene Dateien\Präsentation\growth example emp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6" y="2647969"/>
            <a:ext cx="6587109" cy="37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>
                <a:latin typeface="Calibri" panose="020F0502020204030204" pitchFamily="34" charset="0"/>
              </a:rPr>
              <a:t>Growth </a:t>
            </a:r>
            <a:r>
              <a:rPr lang="de-DE" sz="2800" dirty="0" err="1" smtClean="0">
                <a:latin typeface="Calibri" panose="020F0502020204030204" pitchFamily="34" charset="0"/>
              </a:rPr>
              <a:t>of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nitride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phases</a:t>
            </a:r>
            <a:r>
              <a:rPr lang="de-DE" sz="2800" dirty="0" smtClean="0">
                <a:latin typeface="Calibri" panose="020F0502020204030204" pitchFamily="34" charset="0"/>
              </a:rPr>
              <a:t> due </a:t>
            </a:r>
            <a:r>
              <a:rPr lang="de-DE" sz="2800" dirty="0" err="1" smtClean="0">
                <a:latin typeface="Calibri" panose="020F0502020204030204" pitchFamily="34" charset="0"/>
              </a:rPr>
              <a:t>to</a:t>
            </a:r>
            <a:r>
              <a:rPr lang="de-DE" sz="2800" dirty="0" smtClean="0"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latin typeface="Calibri" panose="020F0502020204030204" pitchFamily="34" charset="0"/>
              </a:rPr>
              <a:t>diffusion</a:t>
            </a:r>
            <a:endParaRPr lang="de-DE" sz="28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1348" name="Rectangle 4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82575" y="977900"/>
                <a:ext cx="8780958" cy="47926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de-DE" sz="1800" dirty="0" smtClean="0">
                    <a:latin typeface="Calibri" panose="020F0502020204030204" pitchFamily="34" charset="0"/>
                  </a:rPr>
                  <a:t>According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to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Wagner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the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movement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of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a </a:t>
                </a:r>
                <a:r>
                  <a:rPr lang="de-DE" sz="1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phase</a:t>
                </a:r>
                <a:r>
                  <a:rPr lang="de-DE" sz="18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boundary</a:t>
                </a:r>
                <a:r>
                  <a:rPr lang="de-DE" sz="1800" b="1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can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be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determined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by</a:t>
                </a:r>
                <a:endParaRPr lang="de-DE" sz="1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sz="1800" dirty="0" smtClean="0">
                    <a:latin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i="1">
                            <a:latin typeface="Cambria Math"/>
                          </a:rPr>
                          <m:t>ξ</m:t>
                        </m:r>
                      </m:e>
                      <m:sub>
                        <m:r>
                          <a:rPr lang="de-DE" sz="1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 sz="1800" b="0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de-DE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𝑑𝑖𝑓𝑓</m:t>
                            </m:r>
                          </m:e>
                          <m:sub>
                            <m:r>
                              <a:rPr lang="de-DE" sz="1800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de-DE" sz="18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l-GR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sz="1800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  <m:sub>
                        <m:r>
                          <a:rPr lang="de-DE" sz="1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de-DE" sz="1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de-DE" sz="1800" b="0" i="1" smtClean="0">
                        <a:latin typeface="Cambria Math"/>
                        <a:ea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de-DE" sz="180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de-DE" sz="180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de-DE" sz="1800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de-DE" sz="18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rad>
                  </m:oMath>
                </a14:m>
                <a:endParaRPr lang="de-DE" sz="1800" dirty="0"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de-DE" sz="1800" dirty="0" err="1" smtClean="0">
                    <a:latin typeface="Calibri" panose="020F0502020204030204" pitchFamily="34" charset="0"/>
                  </a:rPr>
                  <a:t>For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every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phase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is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now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calculated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a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single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error</a:t>
                </a:r>
                <a:r>
                  <a:rPr lang="de-DE" sz="18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sz="18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function</a:t>
                </a:r>
                <a:r>
                  <a:rPr lang="de-DE" sz="18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where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the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boundaries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in </a:t>
                </a:r>
                <a:r>
                  <a:rPr lang="de-DE" sz="1800" b="1" i="1" dirty="0" smtClean="0">
                    <a:latin typeface="Calibri" panose="020F0502020204030204" pitchFamily="34" charset="0"/>
                  </a:rPr>
                  <a:t>x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are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determined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by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the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1800" dirty="0" err="1" smtClean="0">
                    <a:latin typeface="Calibri" panose="020F0502020204030204" pitchFamily="34" charset="0"/>
                  </a:rPr>
                  <a:t>movement</a:t>
                </a:r>
                <a:r>
                  <a:rPr lang="de-DE" sz="1800" dirty="0" smtClean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sz="1800" b="1" i="1">
                            <a:latin typeface="Cambria Math"/>
                          </a:rPr>
                          <m:t>𝝃</m:t>
                        </m:r>
                      </m:e>
                      <m:sub>
                        <m:r>
                          <a:rPr lang="de-DE" sz="1800" b="1" i="1"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de-DE" sz="1800" b="1" i="1" dirty="0" smtClean="0">
                  <a:latin typeface="Calibri" panose="020F0502020204030204" pitchFamily="34" charset="0"/>
                </a:endParaRPr>
              </a:p>
              <a:p>
                <a:endParaRPr lang="de-DE" sz="1800" dirty="0">
                  <a:latin typeface="Calibri" panose="020F0502020204030204" pitchFamily="34" charset="0"/>
                </a:endParaRP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  <a:p>
                <a:endParaRPr lang="de-DE" sz="1800" dirty="0">
                  <a:latin typeface="Calibri" panose="020F0502020204030204" pitchFamily="34" charset="0"/>
                </a:endParaRP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  <a:p>
                <a:endParaRPr lang="de-DE" sz="1800" dirty="0">
                  <a:latin typeface="Calibri" panose="020F0502020204030204" pitchFamily="34" charset="0"/>
                </a:endParaRP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  <a:p>
                <a:endParaRPr lang="de-DE" sz="1800" dirty="0">
                  <a:latin typeface="Calibri" panose="020F0502020204030204" pitchFamily="34" charset="0"/>
                </a:endParaRP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  <a:p>
                <a:pPr marL="0" lvl="1" indent="0">
                  <a:buClr>
                    <a:srgbClr val="F28E00"/>
                  </a:buClr>
                  <a:buNone/>
                </a:pPr>
                <a:endParaRPr lang="de-DE" sz="800" dirty="0" smtClean="0">
                  <a:latin typeface="Calibri" panose="020F0502020204030204" pitchFamily="34" charset="0"/>
                </a:endParaRPr>
              </a:p>
              <a:p>
                <a:pPr marL="0" lvl="1" indent="0">
                  <a:buClr>
                    <a:srgbClr val="F28E00"/>
                  </a:buClr>
                  <a:buNone/>
                </a:pPr>
                <a:r>
                  <a:rPr lang="de-DE" sz="800" dirty="0" smtClean="0">
                    <a:latin typeface="Calibri" panose="020F0502020204030204" pitchFamily="34" charset="0"/>
                  </a:rPr>
                  <a:t>(2) </a:t>
                </a:r>
                <a:r>
                  <a:rPr lang="de-DE" sz="800" dirty="0" err="1" smtClean="0">
                    <a:latin typeface="Calibri" panose="020F0502020204030204" pitchFamily="34" charset="0"/>
                  </a:rPr>
                  <a:t>Nitridation</a:t>
                </a:r>
                <a:r>
                  <a:rPr lang="de-DE" sz="800" dirty="0" smtClean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Kinetics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of</a:t>
                </a:r>
                <a:r>
                  <a:rPr lang="de-DE" sz="800" dirty="0">
                    <a:latin typeface="Calibri" panose="020F0502020204030204" pitchFamily="34" charset="0"/>
                  </a:rPr>
                  <a:t> Niobium in </a:t>
                </a:r>
                <a:r>
                  <a:rPr lang="de-DE" sz="800" dirty="0" err="1">
                    <a:latin typeface="Calibri" panose="020F0502020204030204" pitchFamily="34" charset="0"/>
                  </a:rPr>
                  <a:t>the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Temperature</a:t>
                </a:r>
                <a:r>
                  <a:rPr lang="de-DE" sz="800" dirty="0">
                    <a:latin typeface="Calibri" panose="020F0502020204030204" pitchFamily="34" charset="0"/>
                  </a:rPr>
                  <a:t> Range </a:t>
                </a:r>
                <a:r>
                  <a:rPr lang="de-DE" sz="800" dirty="0" err="1">
                    <a:latin typeface="Calibri" panose="020F0502020204030204" pitchFamily="34" charset="0"/>
                  </a:rPr>
                  <a:t>of</a:t>
                </a:r>
                <a:r>
                  <a:rPr lang="de-DE" sz="800" dirty="0">
                    <a:latin typeface="Calibri" panose="020F0502020204030204" pitchFamily="34" charset="0"/>
                  </a:rPr>
                  <a:t> 873 K </a:t>
                </a:r>
                <a:r>
                  <a:rPr lang="de-DE" sz="800" dirty="0" err="1">
                    <a:latin typeface="Calibri" panose="020F0502020204030204" pitchFamily="34" charset="0"/>
                  </a:rPr>
                  <a:t>to</a:t>
                </a:r>
                <a:r>
                  <a:rPr lang="de-DE" sz="800" dirty="0">
                    <a:latin typeface="Calibri" panose="020F0502020204030204" pitchFamily="34" charset="0"/>
                  </a:rPr>
                  <a:t> 1273 K; James T. </a:t>
                </a:r>
                <a:r>
                  <a:rPr lang="de-DE" sz="800" dirty="0" err="1">
                    <a:latin typeface="Calibri" panose="020F0502020204030204" pitchFamily="34" charset="0"/>
                  </a:rPr>
                  <a:t>Clenny</a:t>
                </a:r>
                <a:r>
                  <a:rPr lang="de-DE" sz="800" dirty="0">
                    <a:latin typeface="Calibri" panose="020F0502020204030204" pitchFamily="34" charset="0"/>
                  </a:rPr>
                  <a:t> </a:t>
                </a:r>
                <a:r>
                  <a:rPr lang="de-DE" sz="800" dirty="0" err="1">
                    <a:latin typeface="Calibri" panose="020F0502020204030204" pitchFamily="34" charset="0"/>
                  </a:rPr>
                  <a:t>and</a:t>
                </a:r>
                <a:r>
                  <a:rPr lang="de-DE" sz="800" dirty="0">
                    <a:latin typeface="Calibri" panose="020F0502020204030204" pitchFamily="34" charset="0"/>
                  </a:rPr>
                  <a:t> Casimir J. Rosa</a:t>
                </a:r>
              </a:p>
              <a:p>
                <a:endParaRPr lang="de-DE" sz="1800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4134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82575" y="977900"/>
                <a:ext cx="8780958" cy="4792663"/>
              </a:xfrm>
              <a:blipFill rotWithShape="1">
                <a:blip r:embed="rId4"/>
                <a:stretch>
                  <a:fillRect l="-555" t="-635" b="-19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rade Verbindung mit Pfeil 5"/>
          <p:cNvCxnSpPr/>
          <p:nvPr/>
        </p:nvCxnSpPr>
        <p:spPr bwMode="auto">
          <a:xfrm>
            <a:off x="1923134" y="4330973"/>
            <a:ext cx="701749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1916046" y="5192210"/>
            <a:ext cx="1952847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889833" y="3981714"/>
                <a:ext cx="6727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833" y="3981714"/>
                <a:ext cx="672748" cy="338554"/>
              </a:xfrm>
              <a:prstGeom prst="rect">
                <a:avLst/>
              </a:prstGeom>
              <a:blipFill rotWithShape="1">
                <a:blip r:embed="rId5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1887460" y="4839817"/>
                <a:ext cx="6774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ξ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460" y="4839817"/>
                <a:ext cx="677493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4" name="Picture 10" descr="H:\Eigene Dateien\Präsentation\growth examp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415" y="2647967"/>
            <a:ext cx="6587109" cy="372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eschweifte Klammer rechts 14"/>
          <p:cNvSpPr/>
          <p:nvPr/>
        </p:nvSpPr>
        <p:spPr bwMode="auto">
          <a:xfrm>
            <a:off x="2638772" y="2977108"/>
            <a:ext cx="253697" cy="971107"/>
          </a:xfrm>
          <a:prstGeom prst="rightBrace">
            <a:avLst/>
          </a:prstGeom>
          <a:solidFill>
            <a:schemeClr val="tx2"/>
          </a:solidFill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2608518" y="2977108"/>
            <a:ext cx="0" cy="2972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H="1">
            <a:off x="3851920" y="2977108"/>
            <a:ext cx="7696" cy="29721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feld 3"/>
          <p:cNvSpPr txBox="1"/>
          <p:nvPr/>
        </p:nvSpPr>
        <p:spPr>
          <a:xfrm>
            <a:off x="1894782" y="5410171"/>
            <a:ext cx="8931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anose="020F0502020204030204" pitchFamily="34" charset="0"/>
              </a:rPr>
              <a:t>γ</a:t>
            </a:r>
            <a:r>
              <a:rPr lang="de-DE" sz="1200" dirty="0" smtClean="0">
                <a:latin typeface="Calibri" panose="020F0502020204030204" pitchFamily="34" charset="0"/>
              </a:rPr>
              <a:t>-</a:t>
            </a:r>
            <a:r>
              <a:rPr lang="de-DE" sz="1200" dirty="0" err="1" smtClean="0">
                <a:latin typeface="Calibri" panose="020F0502020204030204" pitchFamily="34" charset="0"/>
              </a:rPr>
              <a:t>Nb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751118" y="5410172"/>
            <a:ext cx="960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anose="020F0502020204030204" pitchFamily="34" charset="0"/>
              </a:rPr>
              <a:t>β</a:t>
            </a:r>
            <a:r>
              <a:rPr lang="de-DE" sz="1200" dirty="0" smtClean="0">
                <a:latin typeface="Calibri" panose="020F0502020204030204" pitchFamily="34" charset="0"/>
              </a:rPr>
              <a:t>-</a:t>
            </a:r>
            <a:r>
              <a:rPr lang="de-DE" sz="1200" dirty="0" err="1" smtClean="0">
                <a:latin typeface="Calibri" panose="020F0502020204030204" pitchFamily="34" charset="0"/>
              </a:rPr>
              <a:t>Nb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216221" y="5410172"/>
            <a:ext cx="843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latin typeface="Calibri" panose="020F0502020204030204" pitchFamily="34" charset="0"/>
              </a:rPr>
              <a:t>α</a:t>
            </a:r>
            <a:r>
              <a:rPr lang="de-DE" sz="1200" dirty="0" smtClean="0">
                <a:latin typeface="Calibri" panose="020F0502020204030204" pitchFamily="34" charset="0"/>
              </a:rPr>
              <a:t>-</a:t>
            </a:r>
            <a:r>
              <a:rPr lang="de-DE" sz="1200" dirty="0" err="1" smtClean="0">
                <a:latin typeface="Calibri" panose="020F0502020204030204" pitchFamily="34" charset="0"/>
              </a:rPr>
              <a:t>Nb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53072" y="3303461"/>
            <a:ext cx="21968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Homogeneity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range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γ</a:t>
            </a:r>
            <a:r>
              <a:rPr lang="de-DE" sz="1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de-DE" sz="14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Nb</a:t>
            </a:r>
            <a:endParaRPr lang="de-DE" sz="1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79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15" grpId="0" animBg="1"/>
      <p:bldP spid="4" grpId="0"/>
      <p:bldP spid="11" grpId="0"/>
      <p:bldP spid="12" grpId="0"/>
      <p:bldP spid="16" grpId="0" animBg="1"/>
    </p:bldLst>
  </p:timing>
</p:sld>
</file>

<file path=ppt/theme/theme1.xml><?xml version="1.0" encoding="utf-8"?>
<a:theme xmlns:a="http://schemas.openxmlformats.org/drawingml/2006/main" name="presentatio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1479</Words>
  <Application>Microsoft Office PowerPoint</Application>
  <PresentationFormat>Bildschirmpräsentation (4:3)</PresentationFormat>
  <Paragraphs>215</Paragraphs>
  <Slides>15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presentation</vt:lpstr>
      <vt:lpstr>Nitrogen doping of SRF Nb cavities:  The diffusion profile</vt:lpstr>
      <vt:lpstr>Content</vt:lpstr>
      <vt:lpstr>Introduction I</vt:lpstr>
      <vt:lpstr>Introduction II</vt:lpstr>
      <vt:lpstr>Introduction III</vt:lpstr>
      <vt:lpstr>Diffusion from N2 atmosphere into solid Nb</vt:lpstr>
      <vt:lpstr>Diffusion from N2 atmosphere into solid Nb</vt:lpstr>
      <vt:lpstr>Phases of the Nb-N binary system</vt:lpstr>
      <vt:lpstr>Growth of nitride phases due to diffusion</vt:lpstr>
      <vt:lpstr>Calculated profile of ε-α-system</vt:lpstr>
      <vt:lpstr>Summary</vt:lpstr>
      <vt:lpstr>References</vt:lpstr>
      <vt:lpstr>PowerPoint-Präsentation</vt:lpstr>
      <vt:lpstr>Addition: Boundary condition of diffusion flux</vt:lpstr>
      <vt:lpstr>Addition: Quality factor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Diffusion of N in Nb</dc:title>
  <dc:creator>Hilbig, Mario</dc:creator>
  <cp:lastModifiedBy>Hilbig, Mario</cp:lastModifiedBy>
  <cp:revision>199</cp:revision>
  <dcterms:created xsi:type="dcterms:W3CDTF">2014-09-02T07:57:10Z</dcterms:created>
  <dcterms:modified xsi:type="dcterms:W3CDTF">2014-09-10T00:17:20Z</dcterms:modified>
</cp:coreProperties>
</file>