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7" r:id="rId2"/>
    <p:sldId id="262" r:id="rId3"/>
    <p:sldId id="277" r:id="rId4"/>
    <p:sldId id="276" r:id="rId5"/>
    <p:sldId id="278" r:id="rId6"/>
    <p:sldId id="266" r:id="rId7"/>
    <p:sldId id="280" r:id="rId8"/>
    <p:sldId id="279" r:id="rId9"/>
    <p:sldId id="281" r:id="rId10"/>
    <p:sldId id="270" r:id="rId11"/>
    <p:sldId id="282" r:id="rId12"/>
    <p:sldId id="284" r:id="rId13"/>
    <p:sldId id="286" r:id="rId14"/>
    <p:sldId id="287" r:id="rId15"/>
    <p:sldId id="288" r:id="rId16"/>
    <p:sldId id="28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639" autoAdjust="0"/>
  </p:normalViewPr>
  <p:slideViewPr>
    <p:cSldViewPr>
      <p:cViewPr>
        <p:scale>
          <a:sx n="100" d="100"/>
          <a:sy n="100" d="100"/>
        </p:scale>
        <p:origin x="7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apolnoe\Desktop\data\Interferometer_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62044961771082E-2"/>
          <c:y val="0.11159715635658785"/>
          <c:w val="0.86956312526151625"/>
          <c:h val="0.73245956679591595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Sheet1!$C$2:$F$2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xVal>
          <c:yVal>
            <c:numRef>
              <c:f>Sheet1!$C$7:$F$7</c:f>
              <c:numCache>
                <c:formatCode>General</c:formatCode>
                <c:ptCount val="4"/>
                <c:pt idx="0">
                  <c:v>5.8924290351987513E-3</c:v>
                </c:pt>
                <c:pt idx="1">
                  <c:v>6.4048141676698658E-3</c:v>
                </c:pt>
                <c:pt idx="2">
                  <c:v>7.1892797769576655E-3</c:v>
                </c:pt>
                <c:pt idx="3">
                  <c:v>7.9697734078083126E-3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396864"/>
        <c:axId val="40654336"/>
      </c:scatterChart>
      <c:valAx>
        <c:axId val="39396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Tilt angle [°]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40654336"/>
        <c:crosses val="autoZero"/>
        <c:crossBetween val="midCat"/>
      </c:valAx>
      <c:valAx>
        <c:axId val="40654336"/>
        <c:scaling>
          <c:orientation val="minMax"/>
          <c:max val="9.0000000000000028E-3"/>
          <c:min val="5.000000000000001E-3"/>
        </c:scaling>
        <c:delete val="0"/>
        <c:axPos val="l"/>
        <c:majorGridlines/>
        <c:min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de-DE"/>
                  <a:t>θ [°]</a:t>
                </a:r>
              </a:p>
            </c:rich>
          </c:tx>
          <c:layout>
            <c:manualLayout>
              <c:xMode val="edge"/>
              <c:yMode val="edge"/>
              <c:x val="5.3140096618357488E-2"/>
              <c:y val="1.391188379297923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9396864"/>
        <c:crosses val="autoZero"/>
        <c:crossBetween val="midCat"/>
        <c:majorUnit val="1.0000000000000002E-3"/>
        <c:minorUnit val="5.0000000000000012E-4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3B4AF-C54B-4839-B867-BA1F937D4738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B27D0-935A-44C3-9A87-15193470CE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41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FLASH </a:t>
            </a:r>
            <a:r>
              <a:rPr lang="de-DE" dirty="0" err="1" smtClean="0"/>
              <a:t>operates</a:t>
            </a:r>
            <a:r>
              <a:rPr lang="de-DE" dirty="0" smtClean="0"/>
              <a:t> in SASE </a:t>
            </a:r>
            <a:r>
              <a:rPr lang="de-DE" dirty="0" err="1" smtClean="0"/>
              <a:t>regime</a:t>
            </a:r>
            <a:endParaRPr lang="de-DE" dirty="0" smtClean="0"/>
          </a:p>
          <a:p>
            <a:r>
              <a:rPr lang="de-DE" dirty="0" smtClean="0"/>
              <a:t>Interaction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radiation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generated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electrons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enhances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output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However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places</a:t>
            </a:r>
            <a:r>
              <a:rPr lang="de-DE" baseline="0" dirty="0" smtClean="0"/>
              <a:t> extreme </a:t>
            </a:r>
            <a:r>
              <a:rPr lang="de-DE" baseline="0" dirty="0" err="1" smtClean="0"/>
              <a:t>requirements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electron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bunch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properties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1C =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6.24150965(16)×10</a:t>
            </a:r>
            <a:r>
              <a:rPr lang="en-US" sz="1200" b="0" i="0" kern="1200" baseline="300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18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461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01416" y="6448251"/>
            <a:ext cx="5915000" cy="365125"/>
          </a:xfrm>
        </p:spPr>
        <p:txBody>
          <a:bodyPr/>
          <a:lstStyle/>
          <a:p>
            <a:r>
              <a:rPr lang="de-DE" dirty="0" smtClean="0"/>
              <a:t>E. Zapolnova </a:t>
            </a:r>
            <a:r>
              <a:rPr lang="de-DE" dirty="0" err="1" smtClean="0"/>
              <a:t>and</a:t>
            </a:r>
            <a:r>
              <a:rPr lang="de-DE" dirty="0" smtClean="0"/>
              <a:t> M. </a:t>
            </a:r>
            <a:r>
              <a:rPr lang="de-DE" dirty="0" err="1" smtClean="0"/>
              <a:t>Pötzlberger</a:t>
            </a:r>
            <a:r>
              <a:rPr lang="de-DE" dirty="0" smtClean="0"/>
              <a:t> | The </a:t>
            </a:r>
            <a:r>
              <a:rPr lang="de-DE" dirty="0" err="1" smtClean="0"/>
              <a:t>THz</a:t>
            </a:r>
            <a:r>
              <a:rPr lang="de-DE" dirty="0" smtClean="0"/>
              <a:t> </a:t>
            </a:r>
            <a:r>
              <a:rPr lang="de-DE" dirty="0" err="1" smtClean="0"/>
              <a:t>Beamline</a:t>
            </a:r>
            <a:r>
              <a:rPr lang="de-DE" dirty="0" smtClean="0"/>
              <a:t> at FLASH | </a:t>
            </a:r>
            <a:fld id="{6FC92AB8-A1D2-423F-B5D6-B62849FE7946}" type="datetimeFigureOut">
              <a:rPr lang="de-DE" smtClean="0"/>
              <a:pPr/>
              <a:t>09.09.2014</a:t>
            </a:fld>
            <a:r>
              <a:rPr lang="de-DE" dirty="0" smtClean="0"/>
              <a:t> | </a:t>
            </a:r>
            <a:fld id="{97E6136E-041E-487E-B2C1-44FDAEA92CE0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504" y="6093376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1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2AB8-A1D2-423F-B5D6-B62849FE7946}" type="datetimeFigureOut">
              <a:rPr lang="de-DE" smtClean="0"/>
              <a:pPr/>
              <a:t>09.09.2014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136E-041E-487E-B2C1-44FDAEA92CE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7841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2AB8-A1D2-423F-B5D6-B62849FE7946}" type="datetimeFigureOut">
              <a:rPr lang="de-DE" smtClean="0"/>
              <a:pPr/>
              <a:t>09.09.2014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136E-041E-487E-B2C1-44FDAEA92CE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765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32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2401416" y="6448251"/>
            <a:ext cx="59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E. Zapolnova </a:t>
            </a:r>
            <a:r>
              <a:rPr lang="de-DE" dirty="0" err="1" smtClean="0"/>
              <a:t>and</a:t>
            </a:r>
            <a:r>
              <a:rPr lang="de-DE" dirty="0" smtClean="0"/>
              <a:t> M. </a:t>
            </a:r>
            <a:r>
              <a:rPr lang="de-DE" dirty="0" err="1" smtClean="0"/>
              <a:t>Pötzlberger</a:t>
            </a:r>
            <a:r>
              <a:rPr lang="de-DE" dirty="0" smtClean="0"/>
              <a:t> | The </a:t>
            </a:r>
            <a:r>
              <a:rPr lang="de-DE" dirty="0" err="1" smtClean="0"/>
              <a:t>THz</a:t>
            </a:r>
            <a:r>
              <a:rPr lang="de-DE" dirty="0" smtClean="0"/>
              <a:t> </a:t>
            </a:r>
            <a:r>
              <a:rPr lang="de-DE" dirty="0" err="1" smtClean="0"/>
              <a:t>Beamline</a:t>
            </a:r>
            <a:r>
              <a:rPr lang="de-DE" dirty="0" smtClean="0"/>
              <a:t> at FLASH | </a:t>
            </a:r>
            <a:fld id="{6FC92AB8-A1D2-423F-B5D6-B62849FE7946}" type="datetimeFigureOut">
              <a:rPr lang="de-DE" smtClean="0"/>
              <a:pPr/>
              <a:t>09.09.2014</a:t>
            </a:fld>
            <a:r>
              <a:rPr lang="de-DE" dirty="0" smtClean="0"/>
              <a:t> | </a:t>
            </a:r>
            <a:fld id="{97E6136E-041E-487E-B2C1-44FDAEA92CE0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504" y="6093376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60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2AB8-A1D2-423F-B5D6-B62849FE7946}" type="datetimeFigureOut">
              <a:rPr lang="de-DE" smtClean="0"/>
              <a:pPr/>
              <a:t>09.09.2014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136E-041E-487E-B2C1-44FDAEA92CE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578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2401416" y="6448251"/>
            <a:ext cx="59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E. Zapolnova </a:t>
            </a:r>
            <a:r>
              <a:rPr lang="de-DE" dirty="0" err="1" smtClean="0"/>
              <a:t>and</a:t>
            </a:r>
            <a:r>
              <a:rPr lang="de-DE" dirty="0" smtClean="0"/>
              <a:t> M. </a:t>
            </a:r>
            <a:r>
              <a:rPr lang="de-DE" dirty="0" err="1" smtClean="0"/>
              <a:t>Pötzlberger</a:t>
            </a:r>
            <a:r>
              <a:rPr lang="de-DE" dirty="0" smtClean="0"/>
              <a:t> | The </a:t>
            </a:r>
            <a:r>
              <a:rPr lang="de-DE" dirty="0" err="1" smtClean="0"/>
              <a:t>THz</a:t>
            </a:r>
            <a:r>
              <a:rPr lang="de-DE" dirty="0" smtClean="0"/>
              <a:t> </a:t>
            </a:r>
            <a:r>
              <a:rPr lang="de-DE" dirty="0" err="1" smtClean="0"/>
              <a:t>Beamline</a:t>
            </a:r>
            <a:r>
              <a:rPr lang="de-DE" dirty="0" smtClean="0"/>
              <a:t> at FLASH | </a:t>
            </a:r>
            <a:fld id="{6FC92AB8-A1D2-423F-B5D6-B62849FE7946}" type="datetimeFigureOut">
              <a:rPr lang="de-DE" smtClean="0"/>
              <a:pPr/>
              <a:t>09.09.2014</a:t>
            </a:fld>
            <a:r>
              <a:rPr lang="de-DE" dirty="0" smtClean="0"/>
              <a:t> | </a:t>
            </a:r>
            <a:fld id="{97E6136E-041E-487E-B2C1-44FDAEA92CE0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504" y="6093376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8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2AB8-A1D2-423F-B5D6-B62849FE7946}" type="datetimeFigureOut">
              <a:rPr lang="de-DE" smtClean="0"/>
              <a:pPr/>
              <a:t>09.09.2014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136E-041E-487E-B2C1-44FDAEA92CE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878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/>
            </a:lvl1pPr>
          </a:lstStyle>
          <a:p>
            <a:r>
              <a:rPr lang="ru-RU" dirty="0" smtClean="0"/>
              <a:t>Образец заголовка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2AB8-A1D2-423F-B5D6-B62849FE7946}" type="datetimeFigureOut">
              <a:rPr lang="de-DE" smtClean="0"/>
              <a:pPr/>
              <a:t>09.09.2014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136E-041E-487E-B2C1-44FDAEA92CE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1564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2AB8-A1D2-423F-B5D6-B62849FE7946}" type="datetimeFigureOut">
              <a:rPr lang="de-DE" smtClean="0"/>
              <a:pPr/>
              <a:t>09.09.2014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136E-041E-487E-B2C1-44FDAEA92CE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43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2AB8-A1D2-423F-B5D6-B62849FE7946}" type="datetimeFigureOut">
              <a:rPr lang="de-DE" smtClean="0"/>
              <a:pPr/>
              <a:t>09.09.2014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136E-041E-487E-B2C1-44FDAEA92CE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1452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2AB8-A1D2-423F-B5D6-B62849FE7946}" type="datetimeFigureOut">
              <a:rPr lang="de-DE" smtClean="0"/>
              <a:pPr/>
              <a:t>09.09.2014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136E-041E-487E-B2C1-44FDAEA92CE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235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92AB8-A1D2-423F-B5D6-B62849FE7946}" type="datetimeFigureOut">
              <a:rPr lang="de-DE" smtClean="0"/>
              <a:pPr/>
              <a:t>09.09.2014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6136E-041E-487E-B2C1-44FDAEA92CE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256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20113" cy="6336704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00B0F0"/>
                </a:solidFill>
              </a:rPr>
              <a:t>THz </a:t>
            </a:r>
            <a:r>
              <a:rPr lang="en-US" sz="4400" b="1" dirty="0" err="1" smtClean="0">
                <a:solidFill>
                  <a:srgbClr val="00B0F0"/>
                </a:solidFill>
              </a:rPr>
              <a:t>Beamline</a:t>
            </a:r>
            <a:r>
              <a:rPr lang="en-US" sz="4400" b="1" dirty="0" smtClean="0">
                <a:solidFill>
                  <a:srgbClr val="00B0F0"/>
                </a:solidFill>
              </a:rPr>
              <a:t> at FLASH</a:t>
            </a:r>
            <a:r>
              <a:rPr lang="en-US" sz="4400" dirty="0" smtClean="0">
                <a:solidFill>
                  <a:schemeClr val="accent1"/>
                </a:solidFill>
              </a:rPr>
              <a:t/>
            </a:r>
            <a:br>
              <a:rPr lang="en-US" sz="4400" dirty="0" smtClean="0">
                <a:solidFill>
                  <a:schemeClr val="accent1"/>
                </a:solidFill>
              </a:rPr>
            </a:br>
            <a:r>
              <a:rPr lang="en-US" sz="4400" dirty="0" smtClean="0">
                <a:solidFill>
                  <a:schemeClr val="accent1"/>
                </a:solidFill>
              </a:rPr>
              <a:t/>
            </a:r>
            <a:br>
              <a:rPr lang="en-US" sz="4400" dirty="0" smtClean="0">
                <a:solidFill>
                  <a:schemeClr val="accent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by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Ekaterina Zapolnova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&amp;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Markus </a:t>
            </a:r>
            <a:r>
              <a:rPr lang="en-US" sz="3600" dirty="0" err="1" smtClean="0">
                <a:solidFill>
                  <a:schemeClr val="tx1"/>
                </a:solidFill>
              </a:rPr>
              <a:t>Pötzlberger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Experiment</a:t>
            </a:r>
            <a:endParaRPr lang="ru-RU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425525" y="2708920"/>
            <a:ext cx="7098803" cy="2885838"/>
            <a:chOff x="427975" y="1839034"/>
            <a:chExt cx="8281704" cy="3389894"/>
          </a:xfrm>
        </p:grpSpPr>
        <p:pic>
          <p:nvPicPr>
            <p:cNvPr id="1026" name="Picture 2" descr="C:\Users\zapolnoe\Desktop\data\Experi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542" y="1844824"/>
              <a:ext cx="8245137" cy="3384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27975" y="1839034"/>
              <a:ext cx="579066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Rectangle 5"/>
          <p:cNvSpPr/>
          <p:nvPr/>
        </p:nvSpPr>
        <p:spPr>
          <a:xfrm>
            <a:off x="251520" y="915704"/>
            <a:ext cx="87849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aim: </a:t>
            </a:r>
          </a:p>
          <a:p>
            <a:pPr marL="285750" indent="-285750">
              <a:buClr>
                <a:schemeClr val="accent6"/>
              </a:buClr>
              <a:buFont typeface="Arial Black" panose="020B0A04020102020204" pitchFamily="34" charset="0"/>
              <a:buChar char="&gt;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magnetization behavior of a cobalt platinum multilayer system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724128" y="2420888"/>
            <a:ext cx="2983112" cy="2664576"/>
            <a:chOff x="5724128" y="2420888"/>
            <a:chExt cx="2983112" cy="266457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8" b="4403"/>
            <a:stretch/>
          </p:blipFill>
          <p:spPr>
            <a:xfrm>
              <a:off x="5724128" y="2420888"/>
              <a:ext cx="2983112" cy="25200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8514000" y="4797152"/>
              <a:ext cx="174800" cy="2883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979712" y="5123679"/>
            <a:ext cx="504056" cy="287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de-DE" dirty="0"/>
          </a:p>
        </p:txBody>
      </p:sp>
      <p:pic>
        <p:nvPicPr>
          <p:cNvPr id="2050" name="Picture 2" descr="F:\с телефона 2014\100AVIARY\IMG_20140807_1216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9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Shearing Interferometer	</a:t>
            </a:r>
            <a:endParaRPr lang="de-DE" dirty="0"/>
          </a:p>
        </p:txBody>
      </p:sp>
      <p:pic>
        <p:nvPicPr>
          <p:cNvPr id="4098" name="Picture 2" descr="C:\Users\zapolnoe\Desktop\data\16652-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2348878"/>
            <a:ext cx="2748915" cy="274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283968" y="2852936"/>
            <a:ext cx="4237668" cy="1453306"/>
            <a:chOff x="0" y="0"/>
            <a:chExt cx="3657600" cy="10953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23950" cy="1095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3175" y="0"/>
              <a:ext cx="1114425" cy="1095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0" b="285"/>
            <a:stretch/>
          </p:blipFill>
          <p:spPr bwMode="auto">
            <a:xfrm>
              <a:off x="1219200" y="0"/>
              <a:ext cx="1238250" cy="109537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161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Shearing Interferometer</a:t>
            </a:r>
            <a:endParaRPr lang="de-DE" dirty="0"/>
          </a:p>
        </p:txBody>
      </p:sp>
      <p:pic>
        <p:nvPicPr>
          <p:cNvPr id="9" name="Picture 8" descr="C:\Users\zapolnoe\Desktop\data\Degrees_2910mmDistance_1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" t="2095" b="3459"/>
          <a:stretch/>
        </p:blipFill>
        <p:spPr bwMode="auto">
          <a:xfrm>
            <a:off x="4067944" y="2852936"/>
            <a:ext cx="4392488" cy="3259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zapolnoe\Desktop\data\Se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59"/>
          <a:stretch/>
        </p:blipFill>
        <p:spPr bwMode="auto">
          <a:xfrm>
            <a:off x="623288" y="1268759"/>
            <a:ext cx="7837144" cy="1175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C:\Users\zapolnoe\Desktop\data\beamrazor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4"/>
          <a:stretch/>
        </p:blipFill>
        <p:spPr bwMode="auto">
          <a:xfrm>
            <a:off x="539552" y="2924944"/>
            <a:ext cx="3168352" cy="1440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806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</a:t>
            </a:r>
            <a:endParaRPr lang="de-DE" dirty="0"/>
          </a:p>
        </p:txBody>
      </p:sp>
      <p:pic>
        <p:nvPicPr>
          <p:cNvPr id="5122" name="Picture 2" descr="C:\Users\zapolnoe\Desktop\data\20140910_00203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1" t="33534" r="39951" b="10789"/>
          <a:stretch/>
        </p:blipFill>
        <p:spPr bwMode="auto">
          <a:xfrm>
            <a:off x="539552" y="1052736"/>
            <a:ext cx="2232248" cy="306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75856" y="915704"/>
            <a:ext cx="49685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aim</a:t>
            </a:r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6"/>
              </a:buClr>
              <a:buFont typeface="Arial Black" panose="020B0A04020102020204" pitchFamily="34" charset="0"/>
              <a:buChar char="&gt;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200 W/cm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</a:p>
          <a:p>
            <a:pPr marL="285750" indent="-285750">
              <a:buClr>
                <a:schemeClr val="accent6"/>
              </a:buClr>
              <a:buFont typeface="Arial Black" panose="020B0A04020102020204" pitchFamily="34" charset="0"/>
              <a:buChar char="&gt;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Lower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limit for spot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diameter 200 µm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92896"/>
            <a:ext cx="4990139" cy="28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75856" y="5498068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Result: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~ 30 W/cm</a:t>
            </a:r>
            <a:r>
              <a:rPr lang="en-US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56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30572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Thank you!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8657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5706858"/>
              </p:ext>
            </p:extLst>
          </p:nvPr>
        </p:nvGraphicFramePr>
        <p:xfrm>
          <a:off x="1403648" y="1196752"/>
          <a:ext cx="637331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458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FLASH</a:t>
            </a:r>
            <a:endParaRPr lang="ru-RU" sz="3200" dirty="0"/>
          </a:p>
        </p:txBody>
      </p:sp>
      <p:pic>
        <p:nvPicPr>
          <p:cNvPr id="7" name="Grafik 6" descr="20140730_155654.jpg"/>
          <p:cNvPicPr>
            <a:picLocks noChangeAspect="1"/>
          </p:cNvPicPr>
          <p:nvPr/>
        </p:nvPicPr>
        <p:blipFill>
          <a:blip r:embed="rId3" cstate="print"/>
          <a:srcRect b="4167"/>
          <a:stretch>
            <a:fillRect/>
          </a:stretch>
        </p:blipFill>
        <p:spPr>
          <a:xfrm>
            <a:off x="0" y="1143020"/>
            <a:ext cx="9144000" cy="4929186"/>
          </a:xfrm>
          <a:prstGeom prst="rect">
            <a:avLst/>
          </a:prstGeom>
        </p:spPr>
      </p:pic>
      <p:pic>
        <p:nvPicPr>
          <p:cNvPr id="5" name="Рисунок 4" descr="2008-10-20_Luftbild_DESY-Gelaende_Photon_Science_12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0820" y="1357854"/>
            <a:ext cx="7488832" cy="4571476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571472" y="6500834"/>
            <a:ext cx="142876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- Scheme</a:t>
            </a:r>
            <a:endParaRPr lang="de-DE" dirty="0"/>
          </a:p>
        </p:txBody>
      </p:sp>
      <p:pic>
        <p:nvPicPr>
          <p:cNvPr id="4" name="Рисунок 5" descr="FLASH_1_2_layout.png"/>
          <p:cNvPicPr>
            <a:picLocks noChangeAspect="1"/>
          </p:cNvPicPr>
          <p:nvPr/>
        </p:nvPicPr>
        <p:blipFill>
          <a:blip r:embed="rId2" cstate="print"/>
          <a:srcRect t="2685" r="816" b="3340"/>
          <a:stretch>
            <a:fillRect/>
          </a:stretch>
        </p:blipFill>
        <p:spPr>
          <a:xfrm>
            <a:off x="242950" y="1880417"/>
            <a:ext cx="874846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0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n-GB" sz="3200" kern="0" dirty="0" smtClean="0"/>
              <a:t>SASE</a:t>
            </a:r>
            <a:r>
              <a:rPr lang="en-GB" sz="3200" b="1" kern="0" dirty="0" smtClean="0"/>
              <a:t> – </a:t>
            </a:r>
            <a:r>
              <a:rPr lang="en-GB" sz="3200" u="sng" kern="0" dirty="0" smtClean="0"/>
              <a:t>S</a:t>
            </a:r>
            <a:r>
              <a:rPr lang="en-GB" sz="3200" kern="0" dirty="0" smtClean="0"/>
              <a:t>elf </a:t>
            </a:r>
            <a:r>
              <a:rPr lang="en-GB" sz="3200" u="sng" kern="0" dirty="0" smtClean="0"/>
              <a:t>A</a:t>
            </a:r>
            <a:r>
              <a:rPr lang="en-GB" sz="3200" kern="0" dirty="0" smtClean="0"/>
              <a:t>mplified </a:t>
            </a:r>
            <a:r>
              <a:rPr lang="en-GB" sz="3200" u="sng" kern="0" dirty="0" smtClean="0"/>
              <a:t>S</a:t>
            </a:r>
            <a:r>
              <a:rPr lang="en-GB" sz="3200" kern="0" dirty="0" smtClean="0"/>
              <a:t>pontaneous </a:t>
            </a:r>
            <a:r>
              <a:rPr lang="en-GB" sz="3200" u="sng" kern="0" dirty="0" smtClean="0"/>
              <a:t>E</a:t>
            </a:r>
            <a:r>
              <a:rPr lang="en-GB" sz="3200" kern="0" dirty="0" smtClean="0"/>
              <a:t>mission</a:t>
            </a:r>
            <a:endParaRPr lang="de-DE" sz="3200" kern="0" dirty="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810055" y="5157192"/>
            <a:ext cx="3833953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S. Jamison,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Nature Photonics </a:t>
            </a:r>
            <a:r>
              <a:rPr lang="en-US" sz="1000" b="1" i="1" dirty="0" smtClean="0">
                <a:solidFill>
                  <a:schemeClr val="bg1">
                    <a:lumMod val="50000"/>
                  </a:schemeClr>
                </a:solidFill>
              </a:rPr>
              <a:t>4, 589 - 591 (2010) 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Arial" pitchFamily="-111" charset="0"/>
              <a:cs typeface="Arial" pitchFamily="-111" charset="0"/>
            </a:endParaRPr>
          </a:p>
        </p:txBody>
      </p:sp>
      <p:pic>
        <p:nvPicPr>
          <p:cNvPr id="19" name="Grafik 18" descr="Chapter2_p12_2.jpg"/>
          <p:cNvPicPr>
            <a:picLocks noChangeAspect="1"/>
          </p:cNvPicPr>
          <p:nvPr/>
        </p:nvPicPr>
        <p:blipFill rotWithShape="1">
          <a:blip r:embed="rId3" cstate="print"/>
          <a:srcRect l="4662"/>
          <a:stretch/>
        </p:blipFill>
        <p:spPr>
          <a:xfrm>
            <a:off x="4807798" y="1635212"/>
            <a:ext cx="4300706" cy="359968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36340" y="1635212"/>
            <a:ext cx="3759596" cy="3419844"/>
            <a:chOff x="236340" y="1635212"/>
            <a:chExt cx="3759596" cy="3419844"/>
          </a:xfrm>
        </p:grpSpPr>
        <p:pic>
          <p:nvPicPr>
            <p:cNvPr id="15" name="Picture 14" descr="nphoton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5908" y="1815056"/>
              <a:ext cx="3610028" cy="3240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51520" y="1635212"/>
              <a:ext cx="288032" cy="425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36340" y="3645024"/>
              <a:ext cx="288032" cy="425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6091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- Scheme</a:t>
            </a:r>
            <a:endParaRPr lang="de-DE" dirty="0"/>
          </a:p>
        </p:txBody>
      </p:sp>
      <p:pic>
        <p:nvPicPr>
          <p:cNvPr id="4" name="Рисунок 5" descr="FLASH_1_2_layout.png"/>
          <p:cNvPicPr>
            <a:picLocks noChangeAspect="1"/>
          </p:cNvPicPr>
          <p:nvPr/>
        </p:nvPicPr>
        <p:blipFill>
          <a:blip r:embed="rId2" cstate="print"/>
          <a:srcRect t="2685" r="816" b="3340"/>
          <a:stretch>
            <a:fillRect/>
          </a:stretch>
        </p:blipFill>
        <p:spPr>
          <a:xfrm>
            <a:off x="242950" y="1880417"/>
            <a:ext cx="8748464" cy="2520280"/>
          </a:xfrm>
          <a:prstGeom prst="rect">
            <a:avLst/>
          </a:prstGeom>
        </p:spPr>
      </p:pic>
      <p:sp>
        <p:nvSpPr>
          <p:cNvPr id="11" name="Arc 8"/>
          <p:cNvSpPr/>
          <p:nvPr/>
        </p:nvSpPr>
        <p:spPr bwMode="auto">
          <a:xfrm>
            <a:off x="5076056" y="5502223"/>
            <a:ext cx="1459706" cy="862627"/>
          </a:xfrm>
          <a:prstGeom prst="arc">
            <a:avLst>
              <a:gd name="adj1" fmla="val 16200000"/>
              <a:gd name="adj2" fmla="val 20338572"/>
            </a:avLst>
          </a:prstGeom>
          <a:noFill/>
          <a:ln w="25400" cap="flat" cmpd="sng" algn="ctr">
            <a:solidFill>
              <a:srgbClr val="007E39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899592" y="4723877"/>
            <a:ext cx="7364101" cy="1489227"/>
            <a:chOff x="1403648" y="4723877"/>
            <a:chExt cx="7364101" cy="1489227"/>
          </a:xfrm>
        </p:grpSpPr>
        <p:grpSp>
          <p:nvGrpSpPr>
            <p:cNvPr id="6" name="Group 100"/>
            <p:cNvGrpSpPr/>
            <p:nvPr/>
          </p:nvGrpSpPr>
          <p:grpSpPr>
            <a:xfrm>
              <a:off x="2114937" y="5238274"/>
              <a:ext cx="1119438" cy="595391"/>
              <a:chOff x="2224729" y="3620405"/>
              <a:chExt cx="1119438" cy="595391"/>
            </a:xfrm>
          </p:grpSpPr>
          <p:grpSp>
            <p:nvGrpSpPr>
              <p:cNvPr id="29" name="Group 78"/>
              <p:cNvGrpSpPr/>
              <p:nvPr/>
            </p:nvGrpSpPr>
            <p:grpSpPr>
              <a:xfrm>
                <a:off x="2224729" y="3620405"/>
                <a:ext cx="566542" cy="595391"/>
                <a:chOff x="2224729" y="3620405"/>
                <a:chExt cx="566542" cy="595391"/>
              </a:xfrm>
            </p:grpSpPr>
            <p:sp>
              <p:nvSpPr>
                <p:cNvPr id="51" name="Rectangle 58"/>
                <p:cNvSpPr>
                  <a:spLocks noChangeArrowheads="1"/>
                </p:cNvSpPr>
                <p:nvPr/>
              </p:nvSpPr>
              <p:spPr bwMode="auto">
                <a:xfrm>
                  <a:off x="2224729" y="3620405"/>
                  <a:ext cx="56757" cy="238364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CCFFFF"/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52" name="Rectangle 59"/>
                <p:cNvSpPr>
                  <a:spLocks noChangeArrowheads="1"/>
                </p:cNvSpPr>
                <p:nvPr/>
              </p:nvSpPr>
              <p:spPr bwMode="auto">
                <a:xfrm>
                  <a:off x="2281486" y="3620405"/>
                  <a:ext cx="56758" cy="238364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3366FF"/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53" name="Rectangle 61"/>
                <p:cNvSpPr>
                  <a:spLocks noChangeArrowheads="1"/>
                </p:cNvSpPr>
                <p:nvPr/>
              </p:nvSpPr>
              <p:spPr bwMode="auto">
                <a:xfrm>
                  <a:off x="2338244" y="3620405"/>
                  <a:ext cx="55726" cy="238364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CCFFFF"/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54" name="Rectangle 62"/>
                <p:cNvSpPr>
                  <a:spLocks noChangeArrowheads="1"/>
                </p:cNvSpPr>
                <p:nvPr/>
              </p:nvSpPr>
              <p:spPr bwMode="auto">
                <a:xfrm>
                  <a:off x="2393969" y="3620405"/>
                  <a:ext cx="56757" cy="238364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3366FF"/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55" name="Rectangle 64"/>
                <p:cNvSpPr>
                  <a:spLocks noChangeArrowheads="1"/>
                </p:cNvSpPr>
                <p:nvPr/>
              </p:nvSpPr>
              <p:spPr bwMode="auto">
                <a:xfrm>
                  <a:off x="2450726" y="3620405"/>
                  <a:ext cx="56758" cy="238364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CCFFFF"/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56" name="Rectangle 65"/>
                <p:cNvSpPr>
                  <a:spLocks noChangeArrowheads="1"/>
                </p:cNvSpPr>
                <p:nvPr/>
              </p:nvSpPr>
              <p:spPr bwMode="auto">
                <a:xfrm>
                  <a:off x="2507484" y="3620405"/>
                  <a:ext cx="56757" cy="238364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3366FF"/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57" name="Rectangle 69"/>
                <p:cNvSpPr>
                  <a:spLocks noChangeArrowheads="1"/>
                </p:cNvSpPr>
                <p:nvPr/>
              </p:nvSpPr>
              <p:spPr bwMode="auto">
                <a:xfrm>
                  <a:off x="2564241" y="3620405"/>
                  <a:ext cx="56758" cy="238364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CCFFFF"/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58" name="Rectangle 70"/>
                <p:cNvSpPr>
                  <a:spLocks noChangeArrowheads="1"/>
                </p:cNvSpPr>
                <p:nvPr/>
              </p:nvSpPr>
              <p:spPr bwMode="auto">
                <a:xfrm>
                  <a:off x="2620999" y="3620405"/>
                  <a:ext cx="56757" cy="238364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3366FF"/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59" name="Rectangle 71"/>
                <p:cNvSpPr>
                  <a:spLocks noChangeArrowheads="1"/>
                </p:cNvSpPr>
                <p:nvPr/>
              </p:nvSpPr>
              <p:spPr bwMode="auto">
                <a:xfrm>
                  <a:off x="2677756" y="3620405"/>
                  <a:ext cx="55726" cy="238364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CCFFFF"/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60" name="Rectangle 72"/>
                <p:cNvSpPr>
                  <a:spLocks noChangeArrowheads="1"/>
                </p:cNvSpPr>
                <p:nvPr/>
              </p:nvSpPr>
              <p:spPr bwMode="auto">
                <a:xfrm>
                  <a:off x="2733482" y="3620405"/>
                  <a:ext cx="56758" cy="238364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3366FF"/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61" name="Rectangle 59"/>
                <p:cNvSpPr>
                  <a:spLocks noChangeArrowheads="1"/>
                </p:cNvSpPr>
                <p:nvPr/>
              </p:nvSpPr>
              <p:spPr bwMode="auto">
                <a:xfrm>
                  <a:off x="2225761" y="3977433"/>
                  <a:ext cx="56758" cy="238363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3366FF"/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62" name="Rectangle 61"/>
                <p:cNvSpPr>
                  <a:spLocks noChangeArrowheads="1"/>
                </p:cNvSpPr>
                <p:nvPr/>
              </p:nvSpPr>
              <p:spPr bwMode="auto">
                <a:xfrm>
                  <a:off x="2282518" y="3977433"/>
                  <a:ext cx="55726" cy="238363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CCFFFF"/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63" name="Rectangle 62"/>
                <p:cNvSpPr>
                  <a:spLocks noChangeArrowheads="1"/>
                </p:cNvSpPr>
                <p:nvPr/>
              </p:nvSpPr>
              <p:spPr bwMode="auto">
                <a:xfrm>
                  <a:off x="2338244" y="3977433"/>
                  <a:ext cx="56757" cy="238363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3366FF"/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64" name="Rectangle 64"/>
                <p:cNvSpPr>
                  <a:spLocks noChangeArrowheads="1"/>
                </p:cNvSpPr>
                <p:nvPr/>
              </p:nvSpPr>
              <p:spPr bwMode="auto">
                <a:xfrm>
                  <a:off x="2395001" y="3977433"/>
                  <a:ext cx="56758" cy="238363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CCFFFF"/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65" name="Rectangle 65"/>
                <p:cNvSpPr>
                  <a:spLocks noChangeArrowheads="1"/>
                </p:cNvSpPr>
                <p:nvPr/>
              </p:nvSpPr>
              <p:spPr bwMode="auto">
                <a:xfrm>
                  <a:off x="2451759" y="3977433"/>
                  <a:ext cx="56757" cy="238363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3366FF"/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66" name="Rectangle 69"/>
                <p:cNvSpPr>
                  <a:spLocks noChangeArrowheads="1"/>
                </p:cNvSpPr>
                <p:nvPr/>
              </p:nvSpPr>
              <p:spPr bwMode="auto">
                <a:xfrm>
                  <a:off x="2508516" y="3977433"/>
                  <a:ext cx="56758" cy="238363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CCFFFF"/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67" name="Rectangle 70"/>
                <p:cNvSpPr>
                  <a:spLocks noChangeArrowheads="1"/>
                </p:cNvSpPr>
                <p:nvPr/>
              </p:nvSpPr>
              <p:spPr bwMode="auto">
                <a:xfrm>
                  <a:off x="2565274" y="3977433"/>
                  <a:ext cx="56757" cy="238363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3366FF"/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68" name="Rectangle 71"/>
                <p:cNvSpPr>
                  <a:spLocks noChangeArrowheads="1"/>
                </p:cNvSpPr>
                <p:nvPr/>
              </p:nvSpPr>
              <p:spPr bwMode="auto">
                <a:xfrm>
                  <a:off x="2622031" y="3977433"/>
                  <a:ext cx="55726" cy="238363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CCFFFF"/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69" name="Rectangle 72"/>
                <p:cNvSpPr>
                  <a:spLocks noChangeArrowheads="1"/>
                </p:cNvSpPr>
                <p:nvPr/>
              </p:nvSpPr>
              <p:spPr bwMode="auto">
                <a:xfrm>
                  <a:off x="2677756" y="3977433"/>
                  <a:ext cx="56758" cy="238363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3366FF"/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70" name="Rectangle 73"/>
                <p:cNvSpPr>
                  <a:spLocks noChangeArrowheads="1"/>
                </p:cNvSpPr>
                <p:nvPr/>
              </p:nvSpPr>
              <p:spPr bwMode="auto">
                <a:xfrm>
                  <a:off x="2734514" y="3977433"/>
                  <a:ext cx="56757" cy="238363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CCFFFF"/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GB"/>
                </a:p>
              </p:txBody>
            </p:sp>
          </p:grpSp>
          <p:grpSp>
            <p:nvGrpSpPr>
              <p:cNvPr id="30" name="Group 79"/>
              <p:cNvGrpSpPr/>
              <p:nvPr/>
            </p:nvGrpSpPr>
            <p:grpSpPr>
              <a:xfrm>
                <a:off x="2777625" y="3620405"/>
                <a:ext cx="566542" cy="595391"/>
                <a:chOff x="2224729" y="3620405"/>
                <a:chExt cx="566542" cy="595391"/>
              </a:xfrm>
            </p:grpSpPr>
            <p:sp>
              <p:nvSpPr>
                <p:cNvPr id="31" name="Rectangle 58"/>
                <p:cNvSpPr>
                  <a:spLocks noChangeArrowheads="1"/>
                </p:cNvSpPr>
                <p:nvPr/>
              </p:nvSpPr>
              <p:spPr bwMode="auto">
                <a:xfrm>
                  <a:off x="2224729" y="3620405"/>
                  <a:ext cx="56757" cy="238364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CCFFFF"/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32" name="Rectangle 59"/>
                <p:cNvSpPr>
                  <a:spLocks noChangeArrowheads="1"/>
                </p:cNvSpPr>
                <p:nvPr/>
              </p:nvSpPr>
              <p:spPr bwMode="auto">
                <a:xfrm>
                  <a:off x="2281486" y="3620405"/>
                  <a:ext cx="56758" cy="238364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3366FF"/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33" name="Rectangle 61"/>
                <p:cNvSpPr>
                  <a:spLocks noChangeArrowheads="1"/>
                </p:cNvSpPr>
                <p:nvPr/>
              </p:nvSpPr>
              <p:spPr bwMode="auto">
                <a:xfrm>
                  <a:off x="2338244" y="3620405"/>
                  <a:ext cx="55726" cy="238364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CCFFFF"/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34" name="Rectangle 62"/>
                <p:cNvSpPr>
                  <a:spLocks noChangeArrowheads="1"/>
                </p:cNvSpPr>
                <p:nvPr/>
              </p:nvSpPr>
              <p:spPr bwMode="auto">
                <a:xfrm>
                  <a:off x="2393969" y="3620405"/>
                  <a:ext cx="56757" cy="238364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3366FF"/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35" name="Rectangle 64"/>
                <p:cNvSpPr>
                  <a:spLocks noChangeArrowheads="1"/>
                </p:cNvSpPr>
                <p:nvPr/>
              </p:nvSpPr>
              <p:spPr bwMode="auto">
                <a:xfrm>
                  <a:off x="2450726" y="3620405"/>
                  <a:ext cx="56758" cy="238364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CCFFFF"/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36" name="Rectangle 65"/>
                <p:cNvSpPr>
                  <a:spLocks noChangeArrowheads="1"/>
                </p:cNvSpPr>
                <p:nvPr/>
              </p:nvSpPr>
              <p:spPr bwMode="auto">
                <a:xfrm>
                  <a:off x="2507484" y="3620405"/>
                  <a:ext cx="56757" cy="238364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3366FF"/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37" name="Rectangle 69"/>
                <p:cNvSpPr>
                  <a:spLocks noChangeArrowheads="1"/>
                </p:cNvSpPr>
                <p:nvPr/>
              </p:nvSpPr>
              <p:spPr bwMode="auto">
                <a:xfrm>
                  <a:off x="2564241" y="3620405"/>
                  <a:ext cx="56758" cy="238364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CCFFFF"/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38" name="Rectangle 70"/>
                <p:cNvSpPr>
                  <a:spLocks noChangeArrowheads="1"/>
                </p:cNvSpPr>
                <p:nvPr/>
              </p:nvSpPr>
              <p:spPr bwMode="auto">
                <a:xfrm>
                  <a:off x="2620999" y="3620405"/>
                  <a:ext cx="56757" cy="238364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3366FF"/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39" name="Rectangle 71"/>
                <p:cNvSpPr>
                  <a:spLocks noChangeArrowheads="1"/>
                </p:cNvSpPr>
                <p:nvPr/>
              </p:nvSpPr>
              <p:spPr bwMode="auto">
                <a:xfrm>
                  <a:off x="2677756" y="3620405"/>
                  <a:ext cx="55726" cy="238364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CCFFFF"/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40" name="Rectangle 72"/>
                <p:cNvSpPr>
                  <a:spLocks noChangeArrowheads="1"/>
                </p:cNvSpPr>
                <p:nvPr/>
              </p:nvSpPr>
              <p:spPr bwMode="auto">
                <a:xfrm>
                  <a:off x="2733482" y="3620405"/>
                  <a:ext cx="56758" cy="238364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3366FF"/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41" name="Rectangle 59"/>
                <p:cNvSpPr>
                  <a:spLocks noChangeArrowheads="1"/>
                </p:cNvSpPr>
                <p:nvPr/>
              </p:nvSpPr>
              <p:spPr bwMode="auto">
                <a:xfrm>
                  <a:off x="2225761" y="3977433"/>
                  <a:ext cx="56758" cy="238363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3366FF"/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42" name="Rectangle 61"/>
                <p:cNvSpPr>
                  <a:spLocks noChangeArrowheads="1"/>
                </p:cNvSpPr>
                <p:nvPr/>
              </p:nvSpPr>
              <p:spPr bwMode="auto">
                <a:xfrm>
                  <a:off x="2282518" y="3977433"/>
                  <a:ext cx="55726" cy="238363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CCFFFF"/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43" name="Rectangle 62"/>
                <p:cNvSpPr>
                  <a:spLocks noChangeArrowheads="1"/>
                </p:cNvSpPr>
                <p:nvPr/>
              </p:nvSpPr>
              <p:spPr bwMode="auto">
                <a:xfrm>
                  <a:off x="2338244" y="3977433"/>
                  <a:ext cx="56757" cy="238363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3366FF"/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44" name="Rectangle 64"/>
                <p:cNvSpPr>
                  <a:spLocks noChangeArrowheads="1"/>
                </p:cNvSpPr>
                <p:nvPr/>
              </p:nvSpPr>
              <p:spPr bwMode="auto">
                <a:xfrm>
                  <a:off x="2395001" y="3977433"/>
                  <a:ext cx="56758" cy="238363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CCFFFF"/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45" name="Rectangle 65"/>
                <p:cNvSpPr>
                  <a:spLocks noChangeArrowheads="1"/>
                </p:cNvSpPr>
                <p:nvPr/>
              </p:nvSpPr>
              <p:spPr bwMode="auto">
                <a:xfrm>
                  <a:off x="2451759" y="3977433"/>
                  <a:ext cx="56757" cy="238363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3366FF"/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46" name="Rectangle 69"/>
                <p:cNvSpPr>
                  <a:spLocks noChangeArrowheads="1"/>
                </p:cNvSpPr>
                <p:nvPr/>
              </p:nvSpPr>
              <p:spPr bwMode="auto">
                <a:xfrm>
                  <a:off x="2508516" y="3977433"/>
                  <a:ext cx="56758" cy="238363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CCFFFF"/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47" name="Rectangle 70"/>
                <p:cNvSpPr>
                  <a:spLocks noChangeArrowheads="1"/>
                </p:cNvSpPr>
                <p:nvPr/>
              </p:nvSpPr>
              <p:spPr bwMode="auto">
                <a:xfrm>
                  <a:off x="2565274" y="3977433"/>
                  <a:ext cx="56757" cy="238363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3366FF"/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48" name="Rectangle 71"/>
                <p:cNvSpPr>
                  <a:spLocks noChangeArrowheads="1"/>
                </p:cNvSpPr>
                <p:nvPr/>
              </p:nvSpPr>
              <p:spPr bwMode="auto">
                <a:xfrm>
                  <a:off x="2622031" y="3977433"/>
                  <a:ext cx="55726" cy="238363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CCFFFF"/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49" name="Rectangle 72"/>
                <p:cNvSpPr>
                  <a:spLocks noChangeArrowheads="1"/>
                </p:cNvSpPr>
                <p:nvPr/>
              </p:nvSpPr>
              <p:spPr bwMode="auto">
                <a:xfrm>
                  <a:off x="2677756" y="3977433"/>
                  <a:ext cx="56758" cy="238363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3366FF"/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50" name="Rectangle 73"/>
                <p:cNvSpPr>
                  <a:spLocks noChangeArrowheads="1"/>
                </p:cNvSpPr>
                <p:nvPr/>
              </p:nvSpPr>
              <p:spPr bwMode="auto">
                <a:xfrm>
                  <a:off x="2734514" y="3977433"/>
                  <a:ext cx="56757" cy="238363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CCFFFF"/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GB"/>
                </a:p>
              </p:txBody>
            </p:sp>
          </p:grpSp>
        </p:grpSp>
        <p:sp>
          <p:nvSpPr>
            <p:cNvPr id="7" name="Cube 4"/>
            <p:cNvSpPr/>
            <p:nvPr/>
          </p:nvSpPr>
          <p:spPr bwMode="auto">
            <a:xfrm rot="663401">
              <a:off x="6408736" y="5216860"/>
              <a:ext cx="671512" cy="526802"/>
            </a:xfrm>
            <a:prstGeom prst="cube">
              <a:avLst>
                <a:gd name="adj" fmla="val 14362"/>
              </a:avLst>
            </a:prstGeom>
            <a:solidFill>
              <a:schemeClr val="accent1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8" name="Group 5"/>
            <p:cNvGrpSpPr/>
            <p:nvPr/>
          </p:nvGrpSpPr>
          <p:grpSpPr>
            <a:xfrm>
              <a:off x="3980930" y="5145006"/>
              <a:ext cx="1371291" cy="790409"/>
              <a:chOff x="2555672" y="3315630"/>
              <a:chExt cx="1371291" cy="790409"/>
            </a:xfrm>
          </p:grpSpPr>
          <p:grpSp>
            <p:nvGrpSpPr>
              <p:cNvPr id="17" name="Group 13"/>
              <p:cNvGrpSpPr>
                <a:grpSpLocks noChangeAspect="1"/>
              </p:cNvGrpSpPr>
              <p:nvPr/>
            </p:nvGrpSpPr>
            <p:grpSpPr>
              <a:xfrm>
                <a:off x="2555672" y="3315630"/>
                <a:ext cx="1364148" cy="294114"/>
                <a:chOff x="1178822" y="4243388"/>
                <a:chExt cx="909432" cy="196076"/>
              </a:xfrm>
            </p:grpSpPr>
            <p:grpSp>
              <p:nvGrpSpPr>
                <p:cNvPr id="23" name="Group 19"/>
                <p:cNvGrpSpPr/>
                <p:nvPr/>
              </p:nvGrpSpPr>
              <p:grpSpPr>
                <a:xfrm>
                  <a:off x="1178822" y="4243388"/>
                  <a:ext cx="454716" cy="196076"/>
                  <a:chOff x="1178822" y="4243388"/>
                  <a:chExt cx="454716" cy="196076"/>
                </a:xfrm>
              </p:grpSpPr>
              <p:sp>
                <p:nvSpPr>
                  <p:cNvPr id="27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1178822" y="4243388"/>
                    <a:ext cx="227358" cy="196076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163500" contourW="6350" prstMaterial="legacyMatte">
                    <a:bevelT w="13500" h="13500" prst="angle"/>
                    <a:bevelB w="13500" h="13500" prst="angle"/>
                    <a:extrusionClr>
                      <a:schemeClr val="accent2">
                        <a:lumMod val="40000"/>
                        <a:lumOff val="60000"/>
                      </a:schemeClr>
                    </a:extrusionClr>
                  </a:sp3d>
                </p:spPr>
                <p:txBody>
                  <a:bodyPr>
                    <a:flatTx/>
                  </a:bodyPr>
                  <a:lstStyle/>
                  <a:p>
                    <a:pPr eaLnBrk="0" hangingPunct="0"/>
                    <a:endParaRPr lang="en-GB"/>
                  </a:p>
                </p:txBody>
              </p:sp>
              <p:sp>
                <p:nvSpPr>
                  <p:cNvPr id="28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1406180" y="4243388"/>
                    <a:ext cx="227358" cy="196076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163500" contourW="6350" prstMaterial="legacyMatte">
                    <a:bevelT w="13500" h="13500" prst="angle"/>
                    <a:bevelB w="13500" h="13500" prst="angle"/>
                    <a:extrusionClr>
                      <a:srgbClr val="C00000"/>
                    </a:extrusionClr>
                  </a:sp3d>
                </p:spPr>
                <p:txBody>
                  <a:bodyPr>
                    <a:flatTx/>
                  </a:bodyPr>
                  <a:lstStyle/>
                  <a:p>
                    <a:pPr eaLnBrk="0" hangingPunct="0"/>
                    <a:endParaRPr lang="en-GB"/>
                  </a:p>
                </p:txBody>
              </p:sp>
            </p:grpSp>
            <p:grpSp>
              <p:nvGrpSpPr>
                <p:cNvPr id="24" name="Group 20"/>
                <p:cNvGrpSpPr/>
                <p:nvPr/>
              </p:nvGrpSpPr>
              <p:grpSpPr>
                <a:xfrm>
                  <a:off x="1633538" y="4243388"/>
                  <a:ext cx="454716" cy="196076"/>
                  <a:chOff x="1178822" y="4243388"/>
                  <a:chExt cx="454716" cy="196076"/>
                </a:xfrm>
              </p:grpSpPr>
              <p:sp>
                <p:nvSpPr>
                  <p:cNvPr id="25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1178822" y="4243388"/>
                    <a:ext cx="227358" cy="196076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163500" contourW="6350" prstMaterial="legacyMatte">
                    <a:bevelT w="13500" h="13500" prst="angle"/>
                    <a:bevelB w="13500" h="13500" prst="angle"/>
                    <a:extrusionClr>
                      <a:schemeClr val="accent2">
                        <a:lumMod val="40000"/>
                        <a:lumOff val="60000"/>
                      </a:schemeClr>
                    </a:extrusionClr>
                  </a:sp3d>
                </p:spPr>
                <p:txBody>
                  <a:bodyPr>
                    <a:flatTx/>
                  </a:bodyPr>
                  <a:lstStyle/>
                  <a:p>
                    <a:pPr eaLnBrk="0" hangingPunct="0"/>
                    <a:endParaRPr lang="en-GB"/>
                  </a:p>
                </p:txBody>
              </p:sp>
              <p:sp>
                <p:nvSpPr>
                  <p:cNvPr id="26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1406180" y="4243388"/>
                    <a:ext cx="227358" cy="196076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163500" contourW="6350" prstMaterial="legacyMatte">
                    <a:bevelT w="13500" h="13500" prst="angle"/>
                    <a:bevelB w="13500" h="13500" prst="angle"/>
                    <a:extrusionClr>
                      <a:srgbClr val="C00000"/>
                    </a:extrusionClr>
                  </a:sp3d>
                </p:spPr>
                <p:txBody>
                  <a:bodyPr>
                    <a:flatTx/>
                  </a:bodyPr>
                  <a:lstStyle/>
                  <a:p>
                    <a:pPr eaLnBrk="0" hangingPunct="0"/>
                    <a:endParaRPr lang="en-GB"/>
                  </a:p>
                </p:txBody>
              </p:sp>
            </p:grpSp>
          </p:grpSp>
          <p:grpSp>
            <p:nvGrpSpPr>
              <p:cNvPr id="18" name="Group 14"/>
              <p:cNvGrpSpPr>
                <a:grpSpLocks noChangeAspect="1"/>
              </p:cNvGrpSpPr>
              <p:nvPr/>
            </p:nvGrpSpPr>
            <p:grpSpPr>
              <a:xfrm>
                <a:off x="2555672" y="3811925"/>
                <a:ext cx="1371291" cy="294114"/>
                <a:chOff x="1178822" y="4538663"/>
                <a:chExt cx="914194" cy="196076"/>
              </a:xfrm>
            </p:grpSpPr>
            <p:sp>
              <p:nvSpPr>
                <p:cNvPr id="19" name="Rectangle 62"/>
                <p:cNvSpPr>
                  <a:spLocks noChangeArrowheads="1"/>
                </p:cNvSpPr>
                <p:nvPr/>
              </p:nvSpPr>
              <p:spPr bwMode="auto">
                <a:xfrm>
                  <a:off x="1178822" y="4538663"/>
                  <a:ext cx="227358" cy="196076"/>
                </a:xfrm>
                <a:prstGeom prst="rect">
                  <a:avLst/>
                </a:prstGeom>
                <a:solidFill>
                  <a:srgbClr val="C000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contourW="6350" prstMaterial="legacyMatte">
                  <a:bevelT w="13500" h="13500" prst="angle"/>
                  <a:bevelB w="13500" h="13500" prst="angle"/>
                  <a:extrusionClr>
                    <a:srgbClr val="C00000"/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0" name="Rectangle 62"/>
                <p:cNvSpPr>
                  <a:spLocks noChangeArrowheads="1"/>
                </p:cNvSpPr>
                <p:nvPr/>
              </p:nvSpPr>
              <p:spPr bwMode="auto">
                <a:xfrm>
                  <a:off x="1406180" y="4538663"/>
                  <a:ext cx="227358" cy="19607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contourW="6350" prstMaterial="legacyMatte">
                  <a:bevelT w="13500" h="13500" prst="angle"/>
                  <a:bevelB w="13500" h="13500" prst="angle"/>
                  <a:extrusionClr>
                    <a:schemeClr val="accent2">
                      <a:lumMod val="40000"/>
                      <a:lumOff val="60000"/>
                    </a:schemeClr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1" name="Rectangle 62"/>
                <p:cNvSpPr>
                  <a:spLocks noChangeArrowheads="1"/>
                </p:cNvSpPr>
                <p:nvPr/>
              </p:nvSpPr>
              <p:spPr bwMode="auto">
                <a:xfrm>
                  <a:off x="1635919" y="4538663"/>
                  <a:ext cx="227358" cy="196076"/>
                </a:xfrm>
                <a:prstGeom prst="rect">
                  <a:avLst/>
                </a:prstGeom>
                <a:solidFill>
                  <a:srgbClr val="C000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contourW="6350" prstMaterial="legacyMatte">
                  <a:bevelT w="13500" h="13500" prst="angle"/>
                  <a:bevelB w="13500" h="13500" prst="angle"/>
                  <a:extrusionClr>
                    <a:srgbClr val="C00000"/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2" name="Rectangle 62"/>
                <p:cNvSpPr>
                  <a:spLocks noChangeArrowheads="1"/>
                </p:cNvSpPr>
                <p:nvPr/>
              </p:nvSpPr>
              <p:spPr bwMode="auto">
                <a:xfrm>
                  <a:off x="1865658" y="4538663"/>
                  <a:ext cx="227358" cy="19607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contourW="6350" prstMaterial="legacyMatte">
                  <a:bevelT w="13500" h="13500" prst="angle"/>
                  <a:bevelB w="13500" h="13500" prst="angle"/>
                  <a:extrusionClr>
                    <a:schemeClr val="accent2">
                      <a:lumMod val="40000"/>
                      <a:lumOff val="60000"/>
                    </a:schemeClr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GB"/>
                </a:p>
              </p:txBody>
            </p:sp>
          </p:grpSp>
        </p:grpSp>
        <p:sp>
          <p:nvSpPr>
            <p:cNvPr id="9" name="Line 54"/>
            <p:cNvSpPr>
              <a:spLocks noChangeShapeType="1"/>
            </p:cNvSpPr>
            <p:nvPr/>
          </p:nvSpPr>
          <p:spPr bwMode="auto">
            <a:xfrm>
              <a:off x="1790386" y="5502223"/>
              <a:ext cx="4545026" cy="0"/>
            </a:xfrm>
            <a:prstGeom prst="line">
              <a:avLst/>
            </a:prstGeom>
            <a:noFill/>
            <a:ln w="25400">
              <a:solidFill>
                <a:srgbClr val="007E39"/>
              </a:solidFill>
              <a:round/>
              <a:headEnd type="none" w="med" len="med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03648" y="5332946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E39"/>
                  </a:solidFill>
                </a:rPr>
                <a:t>e</a:t>
              </a:r>
              <a:r>
                <a:rPr lang="en-US" baseline="30000" dirty="0" smtClean="0">
                  <a:solidFill>
                    <a:srgbClr val="007E39"/>
                  </a:solidFill>
                </a:rPr>
                <a:t>-</a:t>
              </a:r>
              <a:endParaRPr lang="en-US" baseline="30000" dirty="0">
                <a:solidFill>
                  <a:srgbClr val="007E39"/>
                </a:solidFill>
              </a:endParaRPr>
            </a:p>
          </p:txBody>
        </p:sp>
        <p:sp>
          <p:nvSpPr>
            <p:cNvPr id="12" name="Line 54"/>
            <p:cNvSpPr>
              <a:spLocks noChangeShapeType="1"/>
            </p:cNvSpPr>
            <p:nvPr/>
          </p:nvSpPr>
          <p:spPr bwMode="auto">
            <a:xfrm>
              <a:off x="6940481" y="5690745"/>
              <a:ext cx="201441" cy="183805"/>
            </a:xfrm>
            <a:prstGeom prst="line">
              <a:avLst/>
            </a:prstGeom>
            <a:noFill/>
            <a:ln w="25400">
              <a:solidFill>
                <a:srgbClr val="007E39"/>
              </a:solidFill>
              <a:round/>
              <a:headEnd type="none" w="med" len="med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86209" y="4723877"/>
              <a:ext cx="18902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</a:rPr>
                <a:t>X-ray </a:t>
              </a:r>
              <a:r>
                <a:rPr lang="en-US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undulator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62868" y="4791420"/>
              <a:ext cx="15520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5">
                      <a:lumMod val="25000"/>
                    </a:schemeClr>
                  </a:solidFill>
                </a:rPr>
                <a:t>Dump magnet</a:t>
              </a:r>
              <a:endParaRPr lang="en-US" dirty="0">
                <a:solidFill>
                  <a:schemeClr val="accent5">
                    <a:lumMod val="2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33329" y="4723877"/>
              <a:ext cx="15632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THz </a:t>
              </a:r>
              <a:r>
                <a:rPr lang="en-US" b="1" dirty="0" err="1" smtClean="0">
                  <a:solidFill>
                    <a:srgbClr val="C00000"/>
                  </a:solidFill>
                </a:rPr>
                <a:t>undulator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073150" y="5874550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E39"/>
                  </a:solidFill>
                </a:rPr>
                <a:t>e</a:t>
              </a:r>
              <a:r>
                <a:rPr lang="en-US" baseline="30000" dirty="0" smtClean="0">
                  <a:solidFill>
                    <a:srgbClr val="007E39"/>
                  </a:solidFill>
                </a:rPr>
                <a:t>-</a:t>
              </a:r>
              <a:endParaRPr lang="en-US" baseline="30000" dirty="0">
                <a:solidFill>
                  <a:srgbClr val="007E39"/>
                </a:solidFill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6588224" y="5517232"/>
              <a:ext cx="1071584" cy="0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Cube 10"/>
            <p:cNvSpPr/>
            <p:nvPr/>
          </p:nvSpPr>
          <p:spPr bwMode="auto">
            <a:xfrm rot="663401">
              <a:off x="6273489" y="5360021"/>
              <a:ext cx="671512" cy="526802"/>
            </a:xfrm>
            <a:prstGeom prst="cube">
              <a:avLst>
                <a:gd name="adj" fmla="val 14362"/>
              </a:avLst>
            </a:prstGeom>
            <a:solidFill>
              <a:schemeClr val="accent1">
                <a:alpha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740352" y="5301208"/>
              <a:ext cx="10273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r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adiation</a:t>
              </a:r>
              <a:endParaRPr lang="en-US" baseline="30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919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FLASH Hall</a:t>
            </a:r>
            <a:endParaRPr lang="de-DE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52000" cy="5148000"/>
          </a:xfrm>
        </p:spPr>
      </p:pic>
    </p:spTree>
    <p:extLst>
      <p:ext uri="{BB962C8B-B14F-4D97-AF65-F5344CB8AC3E}">
        <p14:creationId xmlns:p14="http://schemas.microsoft.com/office/powerpoint/2010/main" val="286544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THz </a:t>
            </a:r>
            <a:r>
              <a:rPr lang="en-US" dirty="0" err="1"/>
              <a:t>Beamline</a:t>
            </a:r>
            <a:endParaRPr lang="de-DE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32"/>
          <a:stretch/>
        </p:blipFill>
        <p:spPr>
          <a:xfrm>
            <a:off x="0" y="908720"/>
            <a:ext cx="3483980" cy="5148000"/>
          </a:xfrm>
        </p:spPr>
      </p:pic>
      <p:sp>
        <p:nvSpPr>
          <p:cNvPr id="4" name="Содержимое 4"/>
          <p:cNvSpPr txBox="1">
            <a:spLocks/>
          </p:cNvSpPr>
          <p:nvPr/>
        </p:nvSpPr>
        <p:spPr>
          <a:xfrm>
            <a:off x="4349824" y="1124744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THz Team</a:t>
            </a:r>
          </a:p>
          <a:p>
            <a:pPr algn="ctr"/>
            <a:endParaRPr lang="ru-RU" sz="2800" b="1" dirty="0">
              <a:solidFill>
                <a:schemeClr val="accent1"/>
              </a:solidFill>
            </a:endParaRPr>
          </a:p>
        </p:txBody>
      </p:sp>
      <p:pic>
        <p:nvPicPr>
          <p:cNvPr id="6146" name="Picture 2" descr="F:\с телефона 2014\camera 2\20140909_1927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8" t="17121" r="15303"/>
          <a:stretch/>
        </p:blipFill>
        <p:spPr bwMode="auto">
          <a:xfrm>
            <a:off x="3950253" y="2132857"/>
            <a:ext cx="472620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30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THz </a:t>
            </a:r>
            <a:r>
              <a:rPr lang="en-US" dirty="0" err="1"/>
              <a:t>Beamline</a:t>
            </a:r>
            <a:endParaRPr lang="de-DE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32"/>
          <a:stretch/>
        </p:blipFill>
        <p:spPr>
          <a:xfrm>
            <a:off x="0" y="908720"/>
            <a:ext cx="3483980" cy="5148000"/>
          </a:xfrm>
        </p:spPr>
      </p:pic>
      <p:sp>
        <p:nvSpPr>
          <p:cNvPr id="4" name="Содержимое 4"/>
          <p:cNvSpPr txBox="1">
            <a:spLocks/>
          </p:cNvSpPr>
          <p:nvPr/>
        </p:nvSpPr>
        <p:spPr>
          <a:xfrm>
            <a:off x="4348800" y="1124744"/>
            <a:ext cx="4038600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THz Team</a:t>
            </a:r>
          </a:p>
          <a:p>
            <a:r>
              <a:rPr lang="en-US" sz="2800" dirty="0"/>
              <a:t>Maintain existing machinery</a:t>
            </a:r>
          </a:p>
          <a:p>
            <a:r>
              <a:rPr lang="en-US" sz="2800" dirty="0"/>
              <a:t>Continuous improvement of THz </a:t>
            </a:r>
            <a:r>
              <a:rPr lang="en-US" sz="2800" dirty="0" err="1"/>
              <a:t>Beamline</a:t>
            </a:r>
            <a:endParaRPr lang="en-US" sz="2800" dirty="0"/>
          </a:p>
          <a:p>
            <a:r>
              <a:rPr lang="en-US" sz="2800" dirty="0"/>
              <a:t>Support external researches: designing, setting up and measuring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pPr algn="ctr"/>
            <a:endParaRPr lang="ru-RU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3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5" b="15912"/>
          <a:stretch/>
        </p:blipFill>
        <p:spPr>
          <a:xfrm>
            <a:off x="2483768" y="801336"/>
            <a:ext cx="4153016" cy="565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801336"/>
            <a:ext cx="3456384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0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0</TotalTime>
  <Words>145</Words>
  <Application>Microsoft Office PowerPoint</Application>
  <PresentationFormat>On-screen Show (4:3)</PresentationFormat>
  <Paragraphs>41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1_Custom Design</vt:lpstr>
      <vt:lpstr>THz Beamline at FLASH  by Ekaterina Zapolnova &amp; Markus Pötzlberger</vt:lpstr>
      <vt:lpstr>FLASH</vt:lpstr>
      <vt:lpstr>FLASH - Scheme</vt:lpstr>
      <vt:lpstr>SASE – Self Amplified Spontaneous Emission</vt:lpstr>
      <vt:lpstr>FLASH - Scheme</vt:lpstr>
      <vt:lpstr>FLASH Hall</vt:lpstr>
      <vt:lpstr>THz Beamline</vt:lpstr>
      <vt:lpstr>THz Beamline</vt:lpstr>
      <vt:lpstr>Experiment</vt:lpstr>
      <vt:lpstr>Experiment</vt:lpstr>
      <vt:lpstr>Experiment</vt:lpstr>
      <vt:lpstr>Shearing Interferometer </vt:lpstr>
      <vt:lpstr>Shearing Interferometer</vt:lpstr>
      <vt:lpstr>LED</vt:lpstr>
      <vt:lpstr>PowerPoint Presentation</vt:lpstr>
      <vt:lpstr>PowerPoint Presentation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FLASH</dc:title>
  <dc:creator>Оля и Катя</dc:creator>
  <cp:lastModifiedBy>Zapolnova, Ekaterina</cp:lastModifiedBy>
  <cp:revision>87</cp:revision>
  <dcterms:created xsi:type="dcterms:W3CDTF">2014-09-07T15:22:59Z</dcterms:created>
  <dcterms:modified xsi:type="dcterms:W3CDTF">2014-09-10T06:57:24Z</dcterms:modified>
</cp:coreProperties>
</file>