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65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2627784" y="44624"/>
            <a:ext cx="3816424" cy="796925"/>
          </a:xfrm>
        </p:spPr>
        <p:txBody>
          <a:bodyPr anchor="ctr"/>
          <a:lstStyle>
            <a:lvl1pPr marL="0" indent="0" algn="ctr">
              <a:buNone/>
              <a:defRPr lang="de-DE" sz="2200" kern="1200" dirty="0" smtClean="0">
                <a:solidFill>
                  <a:schemeClr val="bg1"/>
                </a:solidFill>
                <a:latin typeface="TheSans UHH" pitchFamily="34" charset="0"/>
                <a:ea typeface="Dotum" pitchFamily="34" charset="-127"/>
                <a:cs typeface="ZWAdobeF" pitchFamily="2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22583" y="6559460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A. </a:t>
            </a:r>
            <a:r>
              <a:rPr lang="de-DE" sz="1050" dirty="0" err="1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Knetsch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| </a:t>
            </a:r>
            <a:r>
              <a:rPr lang="de-DE" sz="1050" dirty="0" err="1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October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6</a:t>
            </a:r>
            <a:r>
              <a:rPr lang="de-DE" sz="1050" baseline="3000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th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2014 | LAOLA Meeting Wismar 2014 | </a:t>
            </a:r>
            <a:fld id="{C3E5CF86-9471-4411-A637-4DC736638F30}" type="slidenum">
              <a:rPr lang="de-DE" sz="105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pPr algn="l">
                <a:defRPr/>
              </a:pPr>
              <a:t>‹Nr.›</a:t>
            </a:fld>
            <a:endParaRPr lang="de-DE" sz="1050" dirty="0" smtClean="0">
              <a:solidFill>
                <a:schemeClr val="bg1">
                  <a:lumMod val="50000"/>
                </a:schemeClr>
              </a:solidFill>
              <a:latin typeface="TheSans UHH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085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2627784" y="44624"/>
            <a:ext cx="3816424" cy="796925"/>
          </a:xfrm>
        </p:spPr>
        <p:txBody>
          <a:bodyPr anchor="ctr"/>
          <a:lstStyle>
            <a:lvl1pPr marL="0" indent="0" algn="ctr">
              <a:buNone/>
              <a:defRPr lang="de-DE" sz="2200" kern="1200" dirty="0" smtClean="0">
                <a:solidFill>
                  <a:schemeClr val="bg1"/>
                </a:solidFill>
                <a:latin typeface="TheSans UHH" pitchFamily="34" charset="0"/>
                <a:ea typeface="Dotum" pitchFamily="34" charset="-127"/>
                <a:cs typeface="ZWAdobeF" pitchFamily="2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3347710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71438" y="2167698"/>
            <a:ext cx="900112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 smtClean="0">
                <a:solidFill>
                  <a:schemeClr val="tx2"/>
                </a:solidFill>
                <a:latin typeface="TheSans UHH"/>
              </a:rPr>
              <a:t>Research Group Prof. </a:t>
            </a:r>
            <a:r>
              <a:rPr lang="en-US" altLang="de-DE" sz="2400" b="1" dirty="0" err="1" smtClean="0">
                <a:solidFill>
                  <a:schemeClr val="tx2"/>
                </a:solidFill>
                <a:latin typeface="TheSans UHH"/>
              </a:rPr>
              <a:t>Hidding</a:t>
            </a:r>
            <a:endParaRPr lang="en-US" altLang="de-DE" sz="2400" b="1" dirty="0" smtClean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1800" b="1" dirty="0" smtClean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 smtClean="0">
                <a:solidFill>
                  <a:schemeClr val="tx2"/>
                </a:solidFill>
                <a:latin typeface="TheSans UHH"/>
              </a:rPr>
              <a:t>Elevator speeches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de-DE" sz="1600" dirty="0">
                <a:solidFill>
                  <a:schemeClr val="tx2"/>
                </a:solidFill>
                <a:latin typeface="TheSans UHH"/>
              </a:rPr>
              <a:t>Thomas </a:t>
            </a:r>
            <a:r>
              <a:rPr lang="en-US" altLang="de-DE" sz="1600" dirty="0" smtClean="0">
                <a:solidFill>
                  <a:schemeClr val="tx2"/>
                </a:solidFill>
                <a:latin typeface="TheSans UHH"/>
              </a:rPr>
              <a:t>Heinemannn</a:t>
            </a:r>
            <a:r>
              <a:rPr lang="en-US" altLang="de-DE" sz="1600" baseline="30000" dirty="0" smtClean="0">
                <a:solidFill>
                  <a:schemeClr val="tx2"/>
                </a:solidFill>
                <a:latin typeface="TheSans UHH"/>
              </a:rPr>
              <a:t>1</a:t>
            </a:r>
            <a:r>
              <a:rPr lang="en-US" altLang="de-DE" sz="1600" dirty="0" smtClean="0">
                <a:solidFill>
                  <a:schemeClr val="tx2"/>
                </a:solidFill>
                <a:latin typeface="TheSans UHH"/>
              </a:rPr>
              <a:t>, Georg Wittig</a:t>
            </a:r>
            <a:r>
              <a:rPr lang="en-US" altLang="de-DE" sz="1600" baseline="30000" dirty="0" smtClean="0">
                <a:solidFill>
                  <a:schemeClr val="tx2"/>
                </a:solidFill>
                <a:latin typeface="TheSans UHH"/>
              </a:rPr>
              <a:t>1 </a:t>
            </a:r>
            <a:r>
              <a:rPr lang="en-US" altLang="de-DE" sz="1600" dirty="0" smtClean="0">
                <a:solidFill>
                  <a:schemeClr val="tx2"/>
                </a:solidFill>
                <a:latin typeface="TheSans UHH"/>
              </a:rPr>
              <a:t>,  Alexander Knetsch</a:t>
            </a:r>
            <a:r>
              <a:rPr lang="en-US" altLang="de-DE" sz="1600" baseline="30000" dirty="0" smtClean="0">
                <a:solidFill>
                  <a:schemeClr val="tx2"/>
                </a:solidFill>
                <a:latin typeface="TheSans UHH"/>
              </a:rPr>
              <a:t>1</a:t>
            </a:r>
            <a:r>
              <a:rPr lang="en-US" altLang="de-DE" sz="1600" dirty="0" smtClean="0">
                <a:solidFill>
                  <a:schemeClr val="tx2"/>
                </a:solidFill>
                <a:latin typeface="TheSans UHH"/>
              </a:rPr>
              <a:t> </a:t>
            </a:r>
            <a:endParaRPr lang="en-US" altLang="de-DE" sz="1600" b="1" i="1" baseline="30000" dirty="0" smtClean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1400" i="1" baseline="30000" dirty="0" smtClean="0">
              <a:solidFill>
                <a:schemeClr val="tx2"/>
              </a:solidFill>
              <a:latin typeface="TheSans UHH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400" i="1" baseline="30000" dirty="0" smtClean="0">
                <a:solidFill>
                  <a:schemeClr val="tx2"/>
                </a:solidFill>
                <a:latin typeface="TheSans UHH"/>
              </a:rPr>
              <a:t>1 </a:t>
            </a:r>
            <a:r>
              <a:rPr lang="en-US" altLang="de-DE" sz="1400" i="1" dirty="0">
                <a:solidFill>
                  <a:schemeClr val="tx2"/>
                </a:solidFill>
                <a:latin typeface="TheSans UHH"/>
              </a:rPr>
              <a:t>University of Hamburg &amp; </a:t>
            </a:r>
            <a:r>
              <a:rPr lang="en-US" altLang="de-DE" sz="1400" i="1" dirty="0" smtClean="0">
                <a:solidFill>
                  <a:schemeClr val="tx2"/>
                </a:solidFill>
                <a:latin typeface="TheSans UHH"/>
              </a:rPr>
              <a:t>CFEL</a:t>
            </a:r>
            <a:endParaRPr lang="en-US" altLang="de-DE" sz="1400" i="1" dirty="0">
              <a:solidFill>
                <a:schemeClr val="tx2"/>
              </a:solidFill>
              <a:latin typeface="TheSans UHH"/>
            </a:endParaRPr>
          </a:p>
        </p:txBody>
      </p:sp>
      <p:pic>
        <p:nvPicPr>
          <p:cNvPr id="4" name="Grafi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874036"/>
            <a:ext cx="912813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C:\~incoming\NotebookLenovoBackupApril2013\RadiaBeam\CFEL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019800"/>
            <a:ext cx="1238346" cy="60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322" y="6231257"/>
            <a:ext cx="916534" cy="29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C:\DRLG2012\helmholtz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43600"/>
            <a:ext cx="2063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/>
        </p:nvSpPr>
        <p:spPr>
          <a:xfrm>
            <a:off x="7772400" y="6096000"/>
            <a:ext cx="160815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 smtClean="0">
                <a:latin typeface="TheSans UHH" pitchFamily="34" charset="0"/>
                <a:cs typeface="Arial" charset="0"/>
              </a:rPr>
              <a:t>Virtual Institute 503, </a:t>
            </a:r>
          </a:p>
          <a:p>
            <a:r>
              <a:rPr lang="en-US" sz="1000" i="1" dirty="0" smtClean="0">
                <a:latin typeface="TheSans UHH" pitchFamily="34" charset="0"/>
                <a:cs typeface="Arial" charset="0"/>
              </a:rPr>
              <a:t>PWFA@FLASH</a:t>
            </a:r>
          </a:p>
          <a:p>
            <a:r>
              <a:rPr lang="en-US" sz="1000" i="1" dirty="0" smtClean="0">
                <a:latin typeface="TheSans UHH" pitchFamily="34" charset="0"/>
                <a:cs typeface="Arial" charset="0"/>
              </a:rPr>
              <a:t>Brian Foster et al. </a:t>
            </a:r>
            <a:endParaRPr lang="en-US" sz="1000" b="1" i="1" baseline="30000" dirty="0">
              <a:latin typeface="TheSans UHH" pitchFamily="34" charset="0"/>
              <a:cs typeface="Arial" charset="0"/>
            </a:endParaRPr>
          </a:p>
        </p:txBody>
      </p:sp>
      <p:pic>
        <p:nvPicPr>
          <p:cNvPr id="9" name="Grafi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5791200"/>
            <a:ext cx="22542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31740" y="1080120"/>
            <a:ext cx="1312261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228600" y="44624"/>
            <a:ext cx="8610600" cy="796925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Beam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transformation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stabilzation</a:t>
            </a:r>
            <a:r>
              <a:rPr lang="de-DE" dirty="0" smtClean="0"/>
              <a:t> in a </a:t>
            </a:r>
          </a:p>
          <a:p>
            <a:r>
              <a:rPr lang="de-DE" dirty="0" smtClean="0"/>
              <a:t>hybrid all-</a:t>
            </a:r>
            <a:r>
              <a:rPr lang="de-DE" dirty="0" err="1" smtClean="0"/>
              <a:t>optical</a:t>
            </a:r>
            <a:r>
              <a:rPr lang="de-DE" dirty="0" smtClean="0"/>
              <a:t> </a:t>
            </a:r>
            <a:r>
              <a:rPr lang="de-DE" dirty="0" err="1" smtClean="0"/>
              <a:t>plasma</a:t>
            </a:r>
            <a:r>
              <a:rPr lang="de-DE" dirty="0" smtClean="0"/>
              <a:t> </a:t>
            </a:r>
            <a:r>
              <a:rPr lang="de-DE" dirty="0" err="1" smtClean="0"/>
              <a:t>accelerator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0" y="6604084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T. Heinemann | </a:t>
            </a:r>
            <a:r>
              <a:rPr lang="de-DE" sz="1050" dirty="0" err="1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October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6</a:t>
            </a:r>
            <a:r>
              <a:rPr lang="de-DE" sz="1050" baseline="3000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th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2014 | LAOLA Meeting Wismar 2014</a:t>
            </a:r>
          </a:p>
        </p:txBody>
      </p:sp>
      <p:pic>
        <p:nvPicPr>
          <p:cNvPr id="4" name="Picture 3" descr="F:\Promotion\TrojanStabilization\TrojanDamping\Figures\TH-Laser-Driven-woUndulat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411118" cy="13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0" y="2514600"/>
            <a:ext cx="88392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algn="ctr">
              <a:tabLst>
                <a:tab pos="355600" algn="l"/>
              </a:tabLst>
            </a:pPr>
            <a:r>
              <a:rPr lang="de-DE" sz="1400" b="1" dirty="0" err="1" smtClean="0">
                <a:latin typeface="TheSans UHH"/>
              </a:rPr>
              <a:t>Use</a:t>
            </a:r>
            <a:r>
              <a:rPr lang="de-DE" sz="1400" b="1" dirty="0" smtClean="0">
                <a:latin typeface="TheSans UHH"/>
              </a:rPr>
              <a:t> LWFA-</a:t>
            </a:r>
            <a:r>
              <a:rPr lang="de-DE" sz="1400" b="1" dirty="0" err="1" smtClean="0">
                <a:latin typeface="TheSans UHH"/>
              </a:rPr>
              <a:t>generated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electron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bunches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as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drivers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for</a:t>
            </a:r>
            <a:r>
              <a:rPr lang="de-DE" sz="1400" b="1" dirty="0" smtClean="0">
                <a:latin typeface="TheSans UHH"/>
              </a:rPr>
              <a:t> PWFA (Hidding, PRL 104, 195002 2010)</a:t>
            </a:r>
          </a:p>
          <a:p>
            <a:pPr marL="177800">
              <a:tabLst>
                <a:tab pos="355600" algn="l"/>
              </a:tabLst>
            </a:pPr>
            <a:endParaRPr lang="de-DE" sz="1400" b="1" dirty="0" smtClean="0">
              <a:latin typeface="TheSans UHH"/>
            </a:endParaRPr>
          </a:p>
          <a:p>
            <a:pPr marL="177800">
              <a:spcAft>
                <a:spcPts val="600"/>
              </a:spcAft>
              <a:buFont typeface="Arial" pitchFamily="34" charset="0"/>
              <a:buChar char="•"/>
              <a:tabLst>
                <a:tab pos="355600" algn="l"/>
              </a:tabLst>
            </a:pPr>
            <a:r>
              <a:rPr lang="de-DE" sz="1400" b="1" dirty="0" smtClean="0">
                <a:latin typeface="TheSans UHH"/>
              </a:rPr>
              <a:t> 	</a:t>
            </a:r>
            <a:r>
              <a:rPr lang="de-DE" sz="1400" dirty="0" err="1" smtClean="0">
                <a:latin typeface="TheSans UHH"/>
              </a:rPr>
              <a:t>Inherently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synchronized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electron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bunch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and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photocathode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laser</a:t>
            </a:r>
            <a:r>
              <a:rPr lang="de-DE" sz="1400" dirty="0" smtClean="0">
                <a:latin typeface="TheSans UHH"/>
              </a:rPr>
              <a:t> (</a:t>
            </a:r>
            <a:r>
              <a:rPr lang="de-DE" sz="1400" dirty="0" err="1" smtClean="0">
                <a:latin typeface="TheSans UHH"/>
              </a:rPr>
              <a:t>both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from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the</a:t>
            </a:r>
            <a:r>
              <a:rPr lang="de-DE" sz="1400" dirty="0" smtClean="0">
                <a:latin typeface="TheSans UHH"/>
              </a:rPr>
              <a:t> same </a:t>
            </a:r>
            <a:r>
              <a:rPr lang="de-DE" sz="1400" dirty="0" err="1" smtClean="0">
                <a:latin typeface="TheSans UHH"/>
              </a:rPr>
              <a:t>laser</a:t>
            </a:r>
            <a:r>
              <a:rPr lang="de-DE" sz="1400" dirty="0" smtClean="0">
                <a:latin typeface="TheSans UHH"/>
              </a:rPr>
              <a:t>)</a:t>
            </a:r>
          </a:p>
          <a:p>
            <a:pPr marL="177800">
              <a:spcAft>
                <a:spcPts val="600"/>
              </a:spcAft>
              <a:buFont typeface="Arial" pitchFamily="34" charset="0"/>
              <a:buChar char="•"/>
              <a:tabLst>
                <a:tab pos="355600" algn="l"/>
              </a:tabLst>
            </a:pPr>
            <a:r>
              <a:rPr lang="de-DE" sz="1400" b="1" dirty="0" smtClean="0">
                <a:latin typeface="TheSans UHH"/>
              </a:rPr>
              <a:t> 	</a:t>
            </a:r>
            <a:r>
              <a:rPr lang="de-DE" sz="1400" dirty="0" smtClean="0">
                <a:latin typeface="TheSans UHH"/>
              </a:rPr>
              <a:t>Even large </a:t>
            </a:r>
            <a:r>
              <a:rPr lang="de-DE" sz="1400" dirty="0" err="1" smtClean="0">
                <a:latin typeface="TheSans UHH"/>
              </a:rPr>
              <a:t>energy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spreads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from</a:t>
            </a:r>
            <a:r>
              <a:rPr lang="de-DE" sz="1400" dirty="0" smtClean="0">
                <a:latin typeface="TheSans UHH"/>
              </a:rPr>
              <a:t> LWFA-</a:t>
            </a:r>
            <a:r>
              <a:rPr lang="de-DE" sz="1400" dirty="0" err="1" smtClean="0">
                <a:latin typeface="TheSans UHH"/>
              </a:rPr>
              <a:t>generated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bunches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are</a:t>
            </a:r>
            <a:r>
              <a:rPr lang="de-DE" sz="1400" dirty="0" smtClean="0">
                <a:latin typeface="TheSans UHH"/>
              </a:rPr>
              <a:t> not prohibitive</a:t>
            </a:r>
          </a:p>
          <a:p>
            <a:pPr marL="177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55600" algn="l"/>
              </a:tabLst>
            </a:pPr>
            <a:r>
              <a:rPr lang="de-DE" sz="1400" dirty="0" smtClean="0">
                <a:latin typeface="TheSans UHH"/>
              </a:rPr>
              <a:t> 	</a:t>
            </a:r>
            <a:r>
              <a:rPr lang="de-DE" sz="1400" dirty="0" err="1" smtClean="0">
                <a:latin typeface="TheSans UHH"/>
              </a:rPr>
              <a:t>How</a:t>
            </a:r>
            <a:r>
              <a:rPr lang="de-DE" sz="1400" dirty="0" smtClean="0">
                <a:latin typeface="TheSans UHH"/>
              </a:rPr>
              <a:t> sensitive </a:t>
            </a:r>
            <a:r>
              <a:rPr lang="de-DE" sz="1400" dirty="0" err="1" smtClean="0">
                <a:latin typeface="TheSans UHH"/>
              </a:rPr>
              <a:t>is</a:t>
            </a:r>
            <a:r>
              <a:rPr lang="de-DE" sz="1400" dirty="0" smtClean="0">
                <a:latin typeface="TheSans UHH"/>
              </a:rPr>
              <a:t> all-</a:t>
            </a:r>
            <a:r>
              <a:rPr lang="de-DE" sz="1400" dirty="0" err="1" smtClean="0">
                <a:latin typeface="TheSans UHH"/>
              </a:rPr>
              <a:t>optical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Trojan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Horse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towards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variations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of</a:t>
            </a:r>
            <a:r>
              <a:rPr lang="de-DE" sz="1400" dirty="0" smtClean="0">
                <a:latin typeface="TheSans UHH"/>
              </a:rPr>
              <a:t> LWFA </a:t>
            </a:r>
            <a:r>
              <a:rPr lang="de-DE" sz="1400" dirty="0" err="1" smtClean="0">
                <a:latin typeface="TheSans UHH"/>
              </a:rPr>
              <a:t>output</a:t>
            </a:r>
            <a:r>
              <a:rPr lang="de-DE" sz="1400" dirty="0" smtClean="0">
                <a:latin typeface="TheSans UHH"/>
              </a:rPr>
              <a:t>, i.e.</a:t>
            </a:r>
          </a:p>
          <a:p>
            <a:pPr marL="177800" algn="ctr">
              <a:spcAft>
                <a:spcPts val="600"/>
              </a:spcAft>
              <a:tabLst>
                <a:tab pos="355600" algn="l"/>
              </a:tabLst>
            </a:pPr>
            <a:r>
              <a:rPr lang="de-DE" sz="1400" dirty="0" smtClean="0">
                <a:latin typeface="TheSans UHH"/>
              </a:rPr>
              <a:t>	</a:t>
            </a:r>
            <a:r>
              <a:rPr lang="de-DE" sz="1400" b="1" dirty="0" err="1" smtClean="0">
                <a:latin typeface="TheSans UHH"/>
              </a:rPr>
              <a:t>driver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energy</a:t>
            </a:r>
            <a:r>
              <a:rPr lang="de-DE" sz="1400" dirty="0" smtClean="0">
                <a:latin typeface="TheSans UHH"/>
              </a:rPr>
              <a:t>, </a:t>
            </a:r>
            <a:r>
              <a:rPr lang="de-DE" sz="1400" b="1" dirty="0" err="1" smtClean="0">
                <a:latin typeface="TheSans UHH"/>
              </a:rPr>
              <a:t>energy</a:t>
            </a:r>
            <a:r>
              <a:rPr lang="de-DE" sz="1400" b="1" dirty="0" smtClean="0">
                <a:latin typeface="TheSans UHH"/>
              </a:rPr>
              <a:t> </a:t>
            </a:r>
            <a:r>
              <a:rPr lang="de-DE" sz="1400" b="1" dirty="0" err="1" smtClean="0">
                <a:latin typeface="TheSans UHH"/>
              </a:rPr>
              <a:t>spread</a:t>
            </a:r>
            <a:r>
              <a:rPr lang="de-DE" sz="1400" dirty="0" smtClean="0">
                <a:latin typeface="TheSans UHH"/>
              </a:rPr>
              <a:t>, </a:t>
            </a:r>
            <a:r>
              <a:rPr lang="de-DE" sz="1400" b="1" dirty="0" err="1" smtClean="0">
                <a:latin typeface="TheSans UHH"/>
              </a:rPr>
              <a:t>charge</a:t>
            </a:r>
            <a:r>
              <a:rPr lang="de-DE" sz="1400" dirty="0" smtClean="0">
                <a:latin typeface="TheSans UHH"/>
              </a:rPr>
              <a:t>?</a:t>
            </a:r>
          </a:p>
          <a:p>
            <a:pPr marL="177800">
              <a:spcAft>
                <a:spcPts val="600"/>
              </a:spcAft>
              <a:buFont typeface="Arial" pitchFamily="34" charset="0"/>
              <a:buChar char="•"/>
              <a:tabLst>
                <a:tab pos="355600" algn="l"/>
              </a:tabLst>
            </a:pPr>
            <a:r>
              <a:rPr lang="de-DE" sz="1400" dirty="0" smtClean="0">
                <a:latin typeface="TheSans UHH"/>
              </a:rPr>
              <a:t> 	</a:t>
            </a:r>
            <a:r>
              <a:rPr lang="de-DE" sz="1400" dirty="0" err="1" smtClean="0">
                <a:latin typeface="TheSans UHH"/>
              </a:rPr>
              <a:t>Indeed</a:t>
            </a:r>
            <a:r>
              <a:rPr lang="de-DE" sz="1400" dirty="0" smtClean="0">
                <a:latin typeface="TheSans UHH"/>
              </a:rPr>
              <a:t> PWFA </a:t>
            </a:r>
            <a:r>
              <a:rPr lang="de-DE" sz="1400" dirty="0" err="1" smtClean="0">
                <a:latin typeface="TheSans UHH"/>
              </a:rPr>
              <a:t>stage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produces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similar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output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throughout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various</a:t>
            </a:r>
            <a:r>
              <a:rPr lang="de-DE" sz="1400" dirty="0" smtClean="0">
                <a:latin typeface="TheSans UHH"/>
              </a:rPr>
              <a:t> LWFA </a:t>
            </a:r>
            <a:r>
              <a:rPr lang="de-DE" sz="1400" dirty="0" err="1" smtClean="0">
                <a:latin typeface="TheSans UHH"/>
              </a:rPr>
              <a:t>parameters</a:t>
            </a:r>
            <a:r>
              <a:rPr lang="de-DE" sz="1400" dirty="0" smtClean="0">
                <a:latin typeface="TheSans UHH"/>
              </a:rPr>
              <a:t>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07228" y="4419600"/>
            <a:ext cx="41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e.g. if</a:t>
            </a:r>
          </a:p>
          <a:p>
            <a:r>
              <a:rPr lang="en-US" sz="1600" dirty="0" smtClean="0"/>
              <a:t>driver beam energy deviation:  	+/- 50 %</a:t>
            </a:r>
            <a:br>
              <a:rPr lang="en-US" sz="1600" dirty="0" smtClean="0"/>
            </a:br>
            <a:r>
              <a:rPr lang="en-US" sz="1600" dirty="0" smtClean="0"/>
              <a:t>witness beam energy deviation: 	</a:t>
            </a:r>
            <a:r>
              <a:rPr lang="en-US" sz="1600" b="1" dirty="0" smtClean="0"/>
              <a:t>down to 3.2 %</a:t>
            </a:r>
            <a:endParaRPr lang="en-US" sz="1600" b="1" dirty="0"/>
          </a:p>
        </p:txBody>
      </p:sp>
      <p:sp>
        <p:nvSpPr>
          <p:cNvPr id="8" name="Rechteck 7"/>
          <p:cNvSpPr/>
          <p:nvPr/>
        </p:nvSpPr>
        <p:spPr>
          <a:xfrm>
            <a:off x="618512" y="5228272"/>
            <a:ext cx="79069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Dramatic stabilization in energy &amp; energy spread </a:t>
            </a:r>
            <a:r>
              <a:rPr lang="en-US" b="1" dirty="0" smtClean="0">
                <a:solidFill>
                  <a:srgbClr val="FF0000"/>
                </a:solidFill>
              </a:rPr>
              <a:t>&amp; current of witness w</a:t>
            </a:r>
            <a:r>
              <a:rPr lang="en-US" b="1" dirty="0">
                <a:solidFill>
                  <a:srgbClr val="FF0000"/>
                </a:solidFill>
              </a:rPr>
              <a:t>/ even huge variation of drive beam </a:t>
            </a:r>
            <a:r>
              <a:rPr lang="en-US" b="1" dirty="0" smtClean="0">
                <a:solidFill>
                  <a:srgbClr val="FF0000"/>
                </a:solidFill>
              </a:rPr>
              <a:t>parameters!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+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generation of high-quality, ultra-low </a:t>
            </a:r>
            <a:r>
              <a:rPr lang="en-US" b="1" dirty="0" err="1" smtClean="0">
                <a:solidFill>
                  <a:srgbClr val="FF0000"/>
                </a:solidFill>
              </a:rPr>
              <a:t>emittance</a:t>
            </a:r>
            <a:r>
              <a:rPr lang="en-US" b="1" dirty="0" smtClean="0">
                <a:solidFill>
                  <a:srgbClr val="FF0000"/>
                </a:solidFill>
              </a:rPr>
              <a:t> and high </a:t>
            </a:r>
            <a:r>
              <a:rPr lang="en-US" b="1" dirty="0" err="1" smtClean="0">
                <a:solidFill>
                  <a:srgbClr val="FF0000"/>
                </a:solidFill>
              </a:rPr>
              <a:t>brigtness</a:t>
            </a:r>
            <a:r>
              <a:rPr lang="en-US" b="1" dirty="0" smtClean="0">
                <a:solidFill>
                  <a:srgbClr val="FF0000"/>
                </a:solidFill>
              </a:rPr>
              <a:t> witness bunches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/>
          <p:cNvSpPr/>
          <p:nvPr/>
        </p:nvSpPr>
        <p:spPr>
          <a:xfrm>
            <a:off x="0" y="6604084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G. Wittig | </a:t>
            </a:r>
            <a:r>
              <a:rPr lang="de-DE" sz="1050" dirty="0" err="1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October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6</a:t>
            </a:r>
            <a:r>
              <a:rPr lang="de-DE" sz="1050" baseline="3000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th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2014 | LAOLA Meeting Wismar 2014</a:t>
            </a:r>
          </a:p>
        </p:txBody>
      </p:sp>
      <p:pic>
        <p:nvPicPr>
          <p:cNvPr id="22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337" y="6169479"/>
            <a:ext cx="858255" cy="688519"/>
          </a:xfrm>
          <a:prstGeom prst="rect">
            <a:avLst/>
          </a:prstGeom>
        </p:spPr>
      </p:pic>
      <p:pic>
        <p:nvPicPr>
          <p:cNvPr id="23" name="Picture 21" descr="D:\georg\2014-LAOLA-Workshop\pics\troLi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4239434" cy="23850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42" t="247" r="2982" b="5662"/>
          <a:stretch/>
        </p:blipFill>
        <p:spPr bwMode="auto">
          <a:xfrm>
            <a:off x="1" y="1000089"/>
            <a:ext cx="9143999" cy="21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/>
          <p:cNvSpPr txBox="1"/>
          <p:nvPr/>
        </p:nvSpPr>
        <p:spPr>
          <a:xfrm>
            <a:off x="3294624" y="1371600"/>
            <a:ext cx="26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>
                <a:solidFill>
                  <a:schemeClr val="bg1"/>
                </a:solidFill>
                <a:latin typeface="Myriad"/>
              </a:rPr>
              <a:t>functional</a:t>
            </a:r>
            <a:r>
              <a:rPr lang="de-DE" sz="1400" dirty="0" smtClean="0">
                <a:solidFill>
                  <a:schemeClr val="bg1"/>
                </a:solidFill>
                <a:latin typeface="Myriad"/>
              </a:rPr>
              <a:t> </a:t>
            </a:r>
            <a:r>
              <a:rPr lang="de-DE" sz="1400" dirty="0" err="1" smtClean="0">
                <a:solidFill>
                  <a:schemeClr val="bg1"/>
                </a:solidFill>
                <a:latin typeface="Myriad"/>
              </a:rPr>
              <a:t>sketch</a:t>
            </a:r>
            <a:r>
              <a:rPr lang="de-DE" sz="1400" dirty="0" smtClean="0">
                <a:solidFill>
                  <a:schemeClr val="bg1"/>
                </a:solidFill>
                <a:latin typeface="Myriad"/>
              </a:rPr>
              <a:t> in lab </a:t>
            </a:r>
            <a:r>
              <a:rPr lang="de-DE" sz="1400" dirty="0" err="1" smtClean="0">
                <a:solidFill>
                  <a:schemeClr val="bg1"/>
                </a:solidFill>
                <a:latin typeface="Myriad"/>
              </a:rPr>
              <a:t>frame</a:t>
            </a:r>
            <a:endParaRPr lang="de-DE" sz="1400" dirty="0" smtClean="0">
              <a:solidFill>
                <a:schemeClr val="bg1"/>
              </a:solidFill>
              <a:latin typeface="Myriad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-14139" y="6324600"/>
            <a:ext cx="39362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Myriad"/>
              </a:rPr>
              <a:t>*to be published (http://de.arxiv.org/pdf/1403.1109v1)</a:t>
            </a:r>
          </a:p>
        </p:txBody>
      </p:sp>
      <p:sp>
        <p:nvSpPr>
          <p:cNvPr id="27" name="Rechteck 26"/>
          <p:cNvSpPr/>
          <p:nvPr/>
        </p:nvSpPr>
        <p:spPr>
          <a:xfrm>
            <a:off x="4468563" y="3052123"/>
            <a:ext cx="21156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err="1">
                <a:latin typeface="Myriad"/>
              </a:rPr>
              <a:t>three</a:t>
            </a:r>
            <a:r>
              <a:rPr lang="de-DE" sz="1400" b="1" dirty="0">
                <a:latin typeface="Myriad"/>
              </a:rPr>
              <a:t> 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injection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lasers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with</a:t>
            </a:r>
            <a:r>
              <a:rPr lang="de-DE" sz="1400" b="1" dirty="0" smtClean="0">
                <a:latin typeface="Myriad"/>
              </a:rPr>
              <a:t> different  </a:t>
            </a:r>
            <a:r>
              <a:rPr lang="de-DE" sz="1400" b="1" dirty="0" err="1" smtClean="0">
                <a:latin typeface="Myriad"/>
              </a:rPr>
              <a:t>foci</a:t>
            </a:r>
            <a:r>
              <a:rPr lang="de-DE" sz="1400" b="1" dirty="0" smtClean="0">
                <a:latin typeface="Myriad"/>
              </a:rPr>
              <a:t>:</a:t>
            </a:r>
            <a:endParaRPr lang="de-DE" sz="1400" dirty="0">
              <a:latin typeface="Myriad"/>
            </a:endParaRPr>
          </a:p>
          <a:p>
            <a:r>
              <a:rPr lang="de-DE" sz="1400" dirty="0">
                <a:latin typeface="MaplePi" panose="02000500070000020004" pitchFamily="2" charset="0"/>
              </a:rPr>
              <a:t>l </a:t>
            </a:r>
            <a:r>
              <a:rPr lang="de-DE" sz="1400" dirty="0">
                <a:latin typeface="Myriad"/>
              </a:rPr>
              <a:t>= 0.8 µm</a:t>
            </a:r>
          </a:p>
          <a:p>
            <a:r>
              <a:rPr lang="de-DE" sz="1400" dirty="0">
                <a:latin typeface="Myriad"/>
              </a:rPr>
              <a:t>a</a:t>
            </a:r>
            <a:r>
              <a:rPr lang="de-DE" sz="1400" baseline="-25000" dirty="0">
                <a:latin typeface="Myriad"/>
              </a:rPr>
              <a:t>0 </a:t>
            </a:r>
            <a:r>
              <a:rPr lang="de-DE" sz="1400" dirty="0">
                <a:latin typeface="Myriad"/>
              </a:rPr>
              <a:t> =  0.14 </a:t>
            </a:r>
          </a:p>
          <a:p>
            <a:r>
              <a:rPr lang="de-DE" sz="1400" dirty="0">
                <a:latin typeface="Myriad"/>
              </a:rPr>
              <a:t>w</a:t>
            </a:r>
            <a:r>
              <a:rPr lang="de-DE" sz="1400" baseline="-25000" dirty="0">
                <a:latin typeface="Myriad"/>
              </a:rPr>
              <a:t>0 </a:t>
            </a:r>
            <a:r>
              <a:rPr lang="de-DE" sz="1400" dirty="0">
                <a:latin typeface="Myriad"/>
              </a:rPr>
              <a:t>= 5 µm</a:t>
            </a:r>
            <a:r>
              <a:rPr lang="de-DE" sz="1400" baseline="-25000" dirty="0">
                <a:latin typeface="Myriad"/>
              </a:rPr>
              <a:t> </a:t>
            </a:r>
            <a:endParaRPr lang="de-DE" sz="1400" dirty="0">
              <a:latin typeface="Myriad"/>
            </a:endParaRPr>
          </a:p>
          <a:p>
            <a:r>
              <a:rPr lang="de-DE" sz="1400" dirty="0" err="1">
                <a:latin typeface="MaplePi" panose="02000500070000020004" pitchFamily="2" charset="0"/>
              </a:rPr>
              <a:t>t</a:t>
            </a:r>
            <a:r>
              <a:rPr lang="de-DE" sz="1400" baseline="-25000" dirty="0" err="1">
                <a:latin typeface="Myriad"/>
              </a:rPr>
              <a:t>FWHM</a:t>
            </a:r>
            <a:r>
              <a:rPr lang="de-DE" sz="1400" dirty="0">
                <a:latin typeface="Myriad"/>
              </a:rPr>
              <a:t> = 25 </a:t>
            </a:r>
            <a:r>
              <a:rPr lang="de-DE" sz="1400" dirty="0" err="1">
                <a:latin typeface="Myriad"/>
              </a:rPr>
              <a:t>fs</a:t>
            </a:r>
            <a:endParaRPr lang="de-DE" sz="1400" dirty="0">
              <a:latin typeface="Myriad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6592614" y="3048000"/>
            <a:ext cx="23762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err="1">
                <a:latin typeface="Myriad"/>
              </a:rPr>
              <a:t>driver</a:t>
            </a:r>
            <a:r>
              <a:rPr lang="de-DE" sz="1400" b="1" dirty="0">
                <a:latin typeface="Myriad"/>
              </a:rPr>
              <a:t>: </a:t>
            </a:r>
            <a:r>
              <a:rPr lang="de-DE" sz="1400" b="1" dirty="0" smtClean="0">
                <a:latin typeface="Myriad"/>
              </a:rPr>
              <a:t>FACET </a:t>
            </a:r>
            <a:r>
              <a:rPr lang="de-DE" sz="1400" b="1" dirty="0">
                <a:latin typeface="Myriad"/>
              </a:rPr>
              <a:t>like </a:t>
            </a:r>
            <a:r>
              <a:rPr lang="de-DE" sz="1400" b="1" dirty="0" err="1">
                <a:latin typeface="Myriad"/>
              </a:rPr>
              <a:t>electron</a:t>
            </a:r>
            <a:r>
              <a:rPr lang="de-DE" sz="1400" b="1" dirty="0">
                <a:latin typeface="Myriad"/>
              </a:rPr>
              <a:t> </a:t>
            </a:r>
            <a:r>
              <a:rPr lang="de-DE" sz="1400" b="1" dirty="0" err="1">
                <a:latin typeface="Myriad"/>
              </a:rPr>
              <a:t>bunch</a:t>
            </a:r>
            <a:endParaRPr lang="de-DE" sz="1400" b="1" dirty="0">
              <a:latin typeface="Myriad"/>
            </a:endParaRPr>
          </a:p>
          <a:p>
            <a:r>
              <a:rPr lang="de-DE" sz="1400" dirty="0" err="1">
                <a:latin typeface="MaplePi" panose="02000500070000020004" pitchFamily="2" charset="0"/>
              </a:rPr>
              <a:t>s</a:t>
            </a:r>
            <a:r>
              <a:rPr lang="de-DE" sz="1400" baseline="-25000" dirty="0" err="1">
                <a:latin typeface="Myriad"/>
              </a:rPr>
              <a:t>z</a:t>
            </a:r>
            <a:r>
              <a:rPr lang="de-DE" sz="1400" dirty="0">
                <a:latin typeface="Myriad"/>
              </a:rPr>
              <a:t> = 20 µm</a:t>
            </a:r>
          </a:p>
          <a:p>
            <a:r>
              <a:rPr lang="de-DE" sz="1400" dirty="0" err="1">
                <a:latin typeface="MaplePi" panose="02000500070000020004" pitchFamily="2" charset="0"/>
              </a:rPr>
              <a:t>s</a:t>
            </a:r>
            <a:r>
              <a:rPr lang="de-DE" sz="1400" baseline="-25000" dirty="0" err="1">
                <a:latin typeface="Myriad"/>
              </a:rPr>
              <a:t>r</a:t>
            </a:r>
            <a:r>
              <a:rPr lang="de-DE" sz="1400" dirty="0">
                <a:latin typeface="Myriad"/>
              </a:rPr>
              <a:t> = 15 µm</a:t>
            </a:r>
          </a:p>
          <a:p>
            <a:r>
              <a:rPr lang="de-DE" sz="1400" dirty="0">
                <a:latin typeface="Myriad"/>
              </a:rPr>
              <a:t>E = 23 </a:t>
            </a:r>
            <a:r>
              <a:rPr lang="de-DE" sz="1400" dirty="0" err="1">
                <a:latin typeface="Myriad"/>
              </a:rPr>
              <a:t>GeV</a:t>
            </a:r>
            <a:r>
              <a:rPr lang="de-DE" sz="1400" dirty="0">
                <a:latin typeface="Myriad"/>
              </a:rPr>
              <a:t> </a:t>
            </a:r>
          </a:p>
          <a:p>
            <a:r>
              <a:rPr lang="de-DE" sz="1400" dirty="0">
                <a:latin typeface="Myriad"/>
              </a:rPr>
              <a:t>Q = 3 </a:t>
            </a:r>
            <a:r>
              <a:rPr lang="de-DE" sz="1400" dirty="0" err="1">
                <a:latin typeface="Myriad"/>
              </a:rPr>
              <a:t>nC</a:t>
            </a:r>
            <a:endParaRPr lang="de-DE" sz="1400" dirty="0">
              <a:latin typeface="Myriad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157736" y="6096000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latin typeface="Myriad"/>
              </a:rPr>
              <a:t>z</a:t>
            </a:r>
            <a:r>
              <a:rPr lang="de-DE" sz="1400" dirty="0" smtClean="0">
                <a:latin typeface="Myriad"/>
              </a:rPr>
              <a:t> [mm]</a:t>
            </a:r>
            <a:endParaRPr lang="de-DE" sz="1400" dirty="0">
              <a:latin typeface="Myriad"/>
            </a:endParaRPr>
          </a:p>
        </p:txBody>
      </p:sp>
      <p:graphicFrame>
        <p:nvGraphicFramePr>
          <p:cNvPr id="30" name="Tabelle 2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93274062"/>
              </p:ext>
            </p:extLst>
          </p:nvPr>
        </p:nvGraphicFramePr>
        <p:xfrm>
          <a:off x="4419601" y="4724400"/>
          <a:ext cx="3962399" cy="1524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48517"/>
                <a:gridCol w="868309"/>
                <a:gridCol w="868309"/>
                <a:gridCol w="877264"/>
              </a:tblGrid>
              <a:tr h="273935"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parmeter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bunch</a:t>
                      </a:r>
                      <a:r>
                        <a:rPr lang="de-DE" sz="1400" dirty="0" smtClean="0">
                          <a:latin typeface="Myriad"/>
                        </a:rPr>
                        <a:t> 1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bunch</a:t>
                      </a:r>
                      <a:r>
                        <a:rPr lang="de-DE" sz="1400" dirty="0" smtClean="0">
                          <a:latin typeface="Myriad"/>
                        </a:rPr>
                        <a:t> 2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bunch</a:t>
                      </a:r>
                      <a:r>
                        <a:rPr lang="de-DE" sz="1400" dirty="0" smtClean="0">
                          <a:latin typeface="Myriad"/>
                        </a:rPr>
                        <a:t> 3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</a:tr>
              <a:tr h="273935"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energy</a:t>
                      </a:r>
                      <a:r>
                        <a:rPr lang="de-DE" sz="1400" dirty="0" smtClean="0">
                          <a:latin typeface="Myriad"/>
                        </a:rPr>
                        <a:t> [</a:t>
                      </a:r>
                      <a:r>
                        <a:rPr lang="de-DE" sz="1400" dirty="0" err="1" smtClean="0">
                          <a:latin typeface="Myriad"/>
                        </a:rPr>
                        <a:t>MeV</a:t>
                      </a:r>
                      <a:r>
                        <a:rPr lang="de-DE" sz="1400" dirty="0" smtClean="0">
                          <a:latin typeface="Myriad"/>
                        </a:rPr>
                        <a:t>]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390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211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48.5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</a:tr>
              <a:tr h="273935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aplePi" panose="02000500070000020004" pitchFamily="2" charset="0"/>
                        </a:rPr>
                        <a:t>e</a:t>
                      </a:r>
                      <a:r>
                        <a:rPr lang="de-DE" sz="1400" dirty="0" smtClean="0">
                          <a:latin typeface="Myriad"/>
                        </a:rPr>
                        <a:t> [mm </a:t>
                      </a:r>
                      <a:r>
                        <a:rPr lang="de-DE" sz="1400" dirty="0" err="1" smtClean="0">
                          <a:latin typeface="Myriad"/>
                        </a:rPr>
                        <a:t>mrad</a:t>
                      </a:r>
                      <a:r>
                        <a:rPr lang="de-DE" sz="1400" dirty="0" smtClean="0">
                          <a:latin typeface="Myriad"/>
                        </a:rPr>
                        <a:t>]</a:t>
                      </a:r>
                      <a:endParaRPr lang="de-DE" sz="1400" dirty="0">
                        <a:latin typeface="Myriad"/>
                        <a:cs typeface="Mangal" panose="02040503050203030202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Myriad"/>
                        </a:rPr>
                        <a:t>0.27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0.15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0.23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</a:tr>
              <a:tr h="273935"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energy</a:t>
                      </a:r>
                      <a:r>
                        <a:rPr lang="de-DE" sz="1400" dirty="0" smtClean="0">
                          <a:latin typeface="Myriad"/>
                        </a:rPr>
                        <a:t> </a:t>
                      </a:r>
                      <a:r>
                        <a:rPr lang="de-DE" sz="1400" dirty="0" err="1" smtClean="0">
                          <a:latin typeface="Myriad"/>
                        </a:rPr>
                        <a:t>spread</a:t>
                      </a:r>
                      <a:r>
                        <a:rPr lang="de-DE" sz="1400" dirty="0" smtClean="0">
                          <a:latin typeface="Myriad"/>
                        </a:rPr>
                        <a:t> 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0.03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0.05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Myriad"/>
                        </a:rPr>
                        <a:t>0.14</a:t>
                      </a:r>
                    </a:p>
                  </a:txBody>
                  <a:tcPr/>
                </a:tc>
              </a:tr>
              <a:tr h="273935"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latin typeface="Myriad"/>
                        </a:rPr>
                        <a:t>charge</a:t>
                      </a:r>
                      <a:r>
                        <a:rPr lang="de-DE" sz="1400" dirty="0" smtClean="0">
                          <a:latin typeface="Myriad"/>
                        </a:rPr>
                        <a:t> [</a:t>
                      </a:r>
                      <a:r>
                        <a:rPr lang="de-DE" sz="1400" dirty="0" err="1" smtClean="0">
                          <a:latin typeface="Myriad"/>
                        </a:rPr>
                        <a:t>pC</a:t>
                      </a:r>
                      <a:r>
                        <a:rPr lang="de-DE" sz="1400" dirty="0" smtClean="0">
                          <a:latin typeface="Myriad"/>
                        </a:rPr>
                        <a:t>]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24.3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Myriad"/>
                        </a:rPr>
                        <a:t>8.5</a:t>
                      </a:r>
                      <a:endParaRPr lang="de-DE" sz="1400" dirty="0">
                        <a:latin typeface="Myria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Myriad"/>
                        </a:rPr>
                        <a:t>24.3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hteck 30"/>
          <p:cNvSpPr/>
          <p:nvPr/>
        </p:nvSpPr>
        <p:spPr>
          <a:xfrm rot="16200000">
            <a:off x="-263901" y="4858070"/>
            <a:ext cx="676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Myriad"/>
              </a:rPr>
              <a:t>y [µm</a:t>
            </a:r>
            <a:r>
              <a:rPr lang="de-DE" sz="1400" dirty="0">
                <a:latin typeface="Myriad"/>
              </a:rPr>
              <a:t>]</a:t>
            </a:r>
          </a:p>
        </p:txBody>
      </p:sp>
      <p:sp>
        <p:nvSpPr>
          <p:cNvPr id="32" name="Rechteck 31"/>
          <p:cNvSpPr/>
          <p:nvPr/>
        </p:nvSpPr>
        <p:spPr>
          <a:xfrm>
            <a:off x="1841676" y="3810000"/>
            <a:ext cx="2577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400" dirty="0" smtClean="0">
                <a:solidFill>
                  <a:schemeClr val="bg1"/>
                </a:solidFill>
                <a:latin typeface="Myriad"/>
              </a:rPr>
              <a:t>Generation </a:t>
            </a:r>
            <a:r>
              <a:rPr lang="de-DE" sz="1400" dirty="0" err="1" smtClean="0">
                <a:solidFill>
                  <a:schemeClr val="bg1"/>
                </a:solidFill>
                <a:latin typeface="Myriad"/>
              </a:rPr>
              <a:t>of</a:t>
            </a:r>
            <a:r>
              <a:rPr lang="de-DE" sz="1400" dirty="0" smtClean="0">
                <a:solidFill>
                  <a:schemeClr val="bg1"/>
                </a:solidFill>
                <a:latin typeface="Myriad"/>
              </a:rPr>
              <a:t> 3rd </a:t>
            </a:r>
            <a:r>
              <a:rPr lang="de-DE" sz="1400" dirty="0" err="1" smtClean="0">
                <a:solidFill>
                  <a:schemeClr val="bg1"/>
                </a:solidFill>
                <a:latin typeface="Myriad"/>
              </a:rPr>
              <a:t>witness</a:t>
            </a:r>
            <a:r>
              <a:rPr lang="de-DE" sz="1400" dirty="0" smtClean="0">
                <a:solidFill>
                  <a:schemeClr val="bg1"/>
                </a:solidFill>
                <a:latin typeface="Myriad"/>
              </a:rPr>
              <a:t>  </a:t>
            </a:r>
            <a:r>
              <a:rPr lang="de-DE" sz="1400" dirty="0" err="1" smtClean="0">
                <a:solidFill>
                  <a:schemeClr val="bg1"/>
                </a:solidFill>
                <a:latin typeface="Myriad"/>
              </a:rPr>
              <a:t>bunch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294624" y="5060472"/>
            <a:ext cx="15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bg1"/>
                </a:solidFill>
                <a:latin typeface="Myriad"/>
              </a:rPr>
              <a:t>1</a:t>
            </a:r>
            <a:endParaRPr lang="de-DE" sz="1200" dirty="0"/>
          </a:p>
        </p:txBody>
      </p:sp>
      <p:sp>
        <p:nvSpPr>
          <p:cNvPr id="34" name="Rechteck 33"/>
          <p:cNvSpPr/>
          <p:nvPr/>
        </p:nvSpPr>
        <p:spPr>
          <a:xfrm>
            <a:off x="3284452" y="5805264"/>
            <a:ext cx="1727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Myriad"/>
              </a:rPr>
              <a:t>3</a:t>
            </a:r>
            <a:endParaRPr lang="de-DE" sz="1200" dirty="0"/>
          </a:p>
        </p:txBody>
      </p:sp>
      <p:sp>
        <p:nvSpPr>
          <p:cNvPr id="35" name="Rechteck 34"/>
          <p:cNvSpPr/>
          <p:nvPr/>
        </p:nvSpPr>
        <p:spPr>
          <a:xfrm>
            <a:off x="4327249" y="5423098"/>
            <a:ext cx="1727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bg1"/>
                </a:solidFill>
                <a:latin typeface="Myriad"/>
              </a:rPr>
              <a:t>2</a:t>
            </a:r>
            <a:endParaRPr lang="de-DE" sz="1200" dirty="0"/>
          </a:p>
        </p:txBody>
      </p:sp>
      <p:sp>
        <p:nvSpPr>
          <p:cNvPr id="36" name="Rechteck 35"/>
          <p:cNvSpPr/>
          <p:nvPr/>
        </p:nvSpPr>
        <p:spPr>
          <a:xfrm>
            <a:off x="431170" y="3058180"/>
            <a:ext cx="40688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smtClean="0">
                <a:latin typeface="Myriad"/>
              </a:rPr>
              <a:t>Simulation </a:t>
            </a:r>
            <a:r>
              <a:rPr lang="de-DE" sz="1400" b="1" dirty="0" err="1" smtClean="0">
                <a:latin typeface="Myriad"/>
              </a:rPr>
              <a:t>with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spatial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overlapping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bunches</a:t>
            </a:r>
            <a:r>
              <a:rPr lang="de-DE" sz="1400" b="1" dirty="0" smtClean="0">
                <a:latin typeface="Myriad"/>
              </a:rPr>
              <a:t>:</a:t>
            </a:r>
          </a:p>
          <a:p>
            <a:r>
              <a:rPr lang="de-DE" sz="1400" b="1" dirty="0" err="1" smtClean="0">
                <a:latin typeface="Myriad"/>
              </a:rPr>
              <a:t>independent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tunability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of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each</a:t>
            </a:r>
            <a:r>
              <a:rPr lang="de-DE" sz="1400" b="1" dirty="0" smtClean="0">
                <a:latin typeface="Myriad"/>
              </a:rPr>
              <a:t> </a:t>
            </a:r>
            <a:r>
              <a:rPr lang="de-DE" sz="1400" b="1" dirty="0" err="1" smtClean="0">
                <a:latin typeface="Myriad"/>
              </a:rPr>
              <a:t>bunch</a:t>
            </a:r>
            <a:r>
              <a:rPr lang="de-DE" sz="1400" b="1" dirty="0" smtClean="0">
                <a:latin typeface="Myriad"/>
              </a:rPr>
              <a:t> </a:t>
            </a:r>
            <a:endParaRPr lang="de-DE" sz="1400" dirty="0">
              <a:latin typeface="Myriad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4419600" y="4440663"/>
            <a:ext cx="43776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latin typeface="Myriad"/>
              </a:rPr>
              <a:t>@ 5 mm </a:t>
            </a:r>
            <a:r>
              <a:rPr lang="de-DE" sz="1400" dirty="0" err="1" smtClean="0">
                <a:latin typeface="Myriad"/>
              </a:rPr>
              <a:t>acceleration</a:t>
            </a:r>
            <a:endParaRPr lang="de-DE" sz="1400" dirty="0">
              <a:latin typeface="Myriad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457200" y="3505200"/>
            <a:ext cx="18790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latin typeface="Myriad"/>
              </a:rPr>
              <a:t>@ </a:t>
            </a:r>
            <a:r>
              <a:rPr lang="de-DE" sz="1400" dirty="0" smtClean="0">
                <a:latin typeface="Myriad"/>
              </a:rPr>
              <a:t>4 </a:t>
            </a:r>
            <a:r>
              <a:rPr lang="de-DE" sz="1400" dirty="0">
                <a:latin typeface="Myriad"/>
              </a:rPr>
              <a:t>mm </a:t>
            </a:r>
            <a:r>
              <a:rPr lang="de-DE" sz="1400" dirty="0" err="1" smtClean="0">
                <a:latin typeface="Myriad"/>
              </a:rPr>
              <a:t>acceleration</a:t>
            </a:r>
            <a:endParaRPr lang="de-DE" sz="1400" dirty="0">
              <a:latin typeface="Myriad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1036441" y="231031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de-DE" sz="2400" dirty="0">
                <a:solidFill>
                  <a:schemeClr val="bg1"/>
                </a:solidFill>
                <a:latin typeface="Myriad"/>
              </a:rPr>
              <a:t>Multi-bunch production with </a:t>
            </a:r>
            <a:r>
              <a:rPr lang="en-US" altLang="de-DE" sz="2400" dirty="0" err="1">
                <a:solidFill>
                  <a:schemeClr val="bg1"/>
                </a:solidFill>
                <a:latin typeface="Myriad"/>
              </a:rPr>
              <a:t>underdense</a:t>
            </a:r>
            <a:r>
              <a:rPr lang="en-US" altLang="de-DE" sz="2400" dirty="0">
                <a:solidFill>
                  <a:schemeClr val="bg1"/>
                </a:solidFill>
                <a:latin typeface="Myriad"/>
              </a:rPr>
              <a:t> photocathode*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4925" y="115888"/>
            <a:ext cx="68183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i="1" dirty="0">
              <a:solidFill>
                <a:schemeClr val="tx2"/>
              </a:solidFill>
              <a:latin typeface="TheSans UHH"/>
            </a:endParaRPr>
          </a:p>
        </p:txBody>
      </p:sp>
      <p:sp>
        <p:nvSpPr>
          <p:cNvPr id="25" name="AutoShape 4" descr="https://encrypted-tbn0.gstatic.com/images?q=tbn:ANd9GcQSS6I0X82b-pHMqo-R-oC1CbNModEGMLBPcaTcZPuO72bMnOyt"/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6" name="Textfeld 25"/>
          <p:cNvSpPr txBox="1"/>
          <p:nvPr/>
        </p:nvSpPr>
        <p:spPr>
          <a:xfrm>
            <a:off x="815683" y="231031"/>
            <a:ext cx="751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Downramp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assisted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underdense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photocathode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PWFA</a:t>
            </a:r>
            <a:endParaRPr lang="de-DE" sz="2400" dirty="0">
              <a:solidFill>
                <a:schemeClr val="bg1"/>
              </a:solidFill>
              <a:latin typeface="TheSans UHH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6" y="4918957"/>
            <a:ext cx="2706261" cy="73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feld 27"/>
          <p:cNvSpPr txBox="1"/>
          <p:nvPr/>
        </p:nvSpPr>
        <p:spPr>
          <a:xfrm>
            <a:off x="5940152" y="1316662"/>
            <a:ext cx="266429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500" dirty="0" smtClean="0">
                <a:latin typeface="TheSans UHH"/>
              </a:rPr>
              <a:t>          </a:t>
            </a:r>
            <a:r>
              <a:rPr lang="de-DE" sz="1800" dirty="0" err="1" smtClean="0">
                <a:latin typeface="TheSans UHH"/>
              </a:rPr>
              <a:t>Electron</a:t>
            </a:r>
            <a:r>
              <a:rPr lang="de-DE" sz="1800" dirty="0" smtClean="0">
                <a:latin typeface="TheSans UHH"/>
              </a:rPr>
              <a:t> </a:t>
            </a:r>
            <a:r>
              <a:rPr lang="de-DE" sz="1800" dirty="0" err="1" smtClean="0">
                <a:latin typeface="TheSans UHH"/>
              </a:rPr>
              <a:t>driver</a:t>
            </a:r>
            <a:r>
              <a:rPr lang="de-DE" sz="1800" dirty="0" smtClean="0">
                <a:latin typeface="TheSans UHH"/>
              </a:rPr>
              <a:t>:</a:t>
            </a:r>
          </a:p>
          <a:p>
            <a:pPr algn="l"/>
            <a:endParaRPr lang="de-DE" sz="1500" dirty="0">
              <a:latin typeface="TheSans UHH"/>
            </a:endParaRPr>
          </a:p>
          <a:p>
            <a:pPr algn="l"/>
            <a:endParaRPr lang="de-DE" sz="1500" dirty="0" smtClean="0">
              <a:latin typeface="TheSans UHH"/>
            </a:endParaRPr>
          </a:p>
          <a:p>
            <a:endParaRPr lang="de-DE" sz="1500" dirty="0" smtClean="0">
              <a:latin typeface="TheSans UHH"/>
            </a:endParaRPr>
          </a:p>
          <a:p>
            <a:endParaRPr lang="de-DE" sz="1500" dirty="0">
              <a:latin typeface="TheSans UHH"/>
            </a:endParaRPr>
          </a:p>
          <a:p>
            <a:endParaRPr lang="de-DE" sz="1500" dirty="0" smtClean="0">
              <a:latin typeface="TheSans UHH"/>
            </a:endParaRPr>
          </a:p>
          <a:p>
            <a:endParaRPr lang="de-DE" sz="1500" dirty="0">
              <a:latin typeface="TheSans UHH"/>
            </a:endParaRPr>
          </a:p>
          <a:p>
            <a:endParaRPr lang="de-DE" sz="1500" dirty="0" smtClean="0">
              <a:latin typeface="TheSans UHH"/>
            </a:endParaRPr>
          </a:p>
          <a:p>
            <a:endParaRPr lang="de-DE" sz="1500" dirty="0">
              <a:latin typeface="TheSans UHH"/>
            </a:endParaRPr>
          </a:p>
          <a:p>
            <a:endParaRPr lang="de-DE" sz="1500" dirty="0" smtClean="0">
              <a:latin typeface="TheSans UHH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TheSans UHH"/>
              </a:rPr>
              <a:t>strong </a:t>
            </a:r>
            <a:r>
              <a:rPr lang="de-DE" sz="1600" dirty="0" err="1" smtClean="0">
                <a:latin typeface="TheSans UHH"/>
              </a:rPr>
              <a:t>enough</a:t>
            </a:r>
            <a:r>
              <a:rPr lang="de-DE" sz="1600" dirty="0" smtClean="0">
                <a:latin typeface="TheSans UHH"/>
              </a:rPr>
              <a:t> </a:t>
            </a:r>
            <a:r>
              <a:rPr lang="de-DE" sz="1600" dirty="0" err="1" smtClean="0">
                <a:latin typeface="TheSans UHH"/>
              </a:rPr>
              <a:t>to</a:t>
            </a:r>
            <a:r>
              <a:rPr lang="de-DE" sz="1600" dirty="0" smtClean="0">
                <a:latin typeface="TheSans UHH"/>
              </a:rPr>
              <a:t> </a:t>
            </a:r>
            <a:r>
              <a:rPr lang="de-DE" sz="1600" dirty="0" err="1" smtClean="0">
                <a:latin typeface="TheSans UHH"/>
              </a:rPr>
              <a:t>drive</a:t>
            </a:r>
            <a:r>
              <a:rPr lang="de-DE" sz="1600" dirty="0" smtClean="0">
                <a:latin typeface="TheSans UHH"/>
              </a:rPr>
              <a:t> a </a:t>
            </a:r>
            <a:r>
              <a:rPr lang="de-DE" sz="1600" dirty="0" err="1" smtClean="0">
                <a:latin typeface="TheSans UHH"/>
              </a:rPr>
              <a:t>blowout</a:t>
            </a:r>
            <a:endParaRPr lang="de-DE" sz="1600" dirty="0" smtClean="0">
              <a:latin typeface="TheSans UHH"/>
            </a:endParaRP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TheSans UHH"/>
              </a:rPr>
              <a:t> 	= 2.13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600" dirty="0" err="1" smtClean="0">
                <a:latin typeface="TheSans UHH"/>
              </a:rPr>
              <a:t>Too</a:t>
            </a:r>
            <a:r>
              <a:rPr lang="de-DE" sz="1600" dirty="0" smtClean="0">
                <a:latin typeface="TheSans UHH"/>
              </a:rPr>
              <a:t> </a:t>
            </a:r>
            <a:r>
              <a:rPr lang="de-DE" sz="1600" dirty="0" err="1" smtClean="0">
                <a:latin typeface="TheSans UHH"/>
              </a:rPr>
              <a:t>weak</a:t>
            </a:r>
            <a:r>
              <a:rPr lang="de-DE" sz="1600" dirty="0" smtClean="0">
                <a:latin typeface="TheSans UHH"/>
              </a:rPr>
              <a:t> </a:t>
            </a:r>
            <a:r>
              <a:rPr lang="de-DE" sz="1600" dirty="0" err="1" smtClean="0">
                <a:latin typeface="TheSans UHH"/>
              </a:rPr>
              <a:t>to</a:t>
            </a:r>
            <a:r>
              <a:rPr lang="de-DE" sz="1600" dirty="0" smtClean="0">
                <a:latin typeface="TheSans UHH"/>
              </a:rPr>
              <a:t> </a:t>
            </a:r>
            <a:r>
              <a:rPr lang="de-DE" sz="1600" dirty="0" err="1" smtClean="0">
                <a:latin typeface="TheSans UHH"/>
              </a:rPr>
              <a:t>trap</a:t>
            </a:r>
            <a:r>
              <a:rPr lang="de-DE" sz="1600" dirty="0" smtClean="0">
                <a:latin typeface="TheSans UHH"/>
              </a:rPr>
              <a:t> </a:t>
            </a:r>
            <a:r>
              <a:rPr lang="de-DE" sz="1600" dirty="0" err="1" smtClean="0">
                <a:latin typeface="TheSans UHH"/>
              </a:rPr>
              <a:t>electrons</a:t>
            </a:r>
            <a:endParaRPr lang="de-DE" sz="1600" dirty="0" smtClean="0">
              <a:latin typeface="TheSans UHH"/>
            </a:endParaRP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l-GR" sz="1600" dirty="0"/>
              <a:t> </a:t>
            </a:r>
            <a:r>
              <a:rPr lang="el-GR" sz="1600" dirty="0" smtClean="0"/>
              <a:t>Φ</a:t>
            </a:r>
            <a:r>
              <a:rPr lang="de-DE" sz="1600" dirty="0" smtClean="0">
                <a:latin typeface="TheSans UHH"/>
              </a:rPr>
              <a:t> = -0.61 &gt; -1</a:t>
            </a:r>
          </a:p>
          <a:p>
            <a:pPr algn="l"/>
            <a:endParaRPr lang="de-DE" sz="1600" dirty="0" smtClean="0">
              <a:latin typeface="TheSans UHH"/>
            </a:endParaRPr>
          </a:p>
          <a:p>
            <a:endParaRPr lang="de-DE" sz="1600" dirty="0">
              <a:latin typeface="TheSans UHH"/>
            </a:endParaRPr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5773405"/>
              </p:ext>
            </p:extLst>
          </p:nvPr>
        </p:nvGraphicFramePr>
        <p:xfrm>
          <a:off x="6220373" y="1904440"/>
          <a:ext cx="2096043" cy="148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196"/>
                <a:gridCol w="803847"/>
              </a:tblGrid>
              <a:tr h="378490">
                <a:tc>
                  <a:txBody>
                    <a:bodyPr/>
                    <a:lstStyle/>
                    <a:p>
                      <a:pPr algn="ctr"/>
                      <a:r>
                        <a:rPr lang="de-DE" sz="1400" baseline="0" dirty="0" smtClean="0"/>
                        <a:t>Peak </a:t>
                      </a:r>
                      <a:r>
                        <a:rPr lang="de-DE" sz="1400" baseline="0" dirty="0" err="1" smtClean="0"/>
                        <a:t>current</a:t>
                      </a:r>
                      <a:r>
                        <a:rPr lang="de-DE" sz="1400" baseline="0" dirty="0" smtClean="0"/>
                        <a:t> </a:t>
                      </a:r>
                      <a:endParaRPr lang="de-DE" sz="1400" b="0" baseline="0" dirty="0">
                        <a:latin typeface="TheSans UHH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aseline="0" dirty="0" smtClean="0"/>
                        <a:t>3 </a:t>
                      </a:r>
                      <a:r>
                        <a:rPr lang="de-DE" sz="1400" baseline="0" dirty="0" err="1" smtClean="0"/>
                        <a:t>kA</a:t>
                      </a:r>
                      <a:endParaRPr lang="de-DE" sz="1400" b="0" baseline="0" dirty="0">
                        <a:latin typeface="TheSans UHH"/>
                      </a:endParaRPr>
                    </a:p>
                  </a:txBody>
                  <a:tcPr anchor="ctr"/>
                </a:tc>
              </a:tr>
              <a:tr h="368505">
                <a:tc>
                  <a:txBody>
                    <a:bodyPr/>
                    <a:lstStyle/>
                    <a:p>
                      <a:pPr algn="ctr"/>
                      <a:r>
                        <a:rPr lang="de-DE" sz="1400" baseline="0" dirty="0" err="1" smtClean="0"/>
                        <a:t>rms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baseline="0" dirty="0" err="1" smtClean="0"/>
                        <a:t>width</a:t>
                      </a:r>
                      <a:endParaRPr lang="de-DE" sz="1400" dirty="0">
                        <a:latin typeface="TheSans UHH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7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el-GR" sz="1400" kern="1200" dirty="0" smtClean="0">
                          <a:effectLst/>
                        </a:rPr>
                        <a:t> μ</a:t>
                      </a:r>
                      <a:r>
                        <a:rPr lang="de-DE" sz="1400" kern="1200" dirty="0" smtClean="0">
                          <a:effectLst/>
                        </a:rPr>
                        <a:t>m</a:t>
                      </a:r>
                      <a:endParaRPr lang="de-DE" sz="1400" dirty="0">
                        <a:latin typeface="TheSans UHH"/>
                      </a:endParaRPr>
                    </a:p>
                  </a:txBody>
                  <a:tcPr anchor="ctr"/>
                </a:tc>
              </a:tr>
              <a:tr h="368505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 smtClean="0"/>
                        <a:t>rms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length</a:t>
                      </a:r>
                      <a:r>
                        <a:rPr lang="de-DE" sz="1400" dirty="0" smtClean="0"/>
                        <a:t> </a:t>
                      </a:r>
                      <a:endParaRPr lang="de-DE" sz="1400" dirty="0">
                        <a:latin typeface="TheSans UHH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6 </a:t>
                      </a:r>
                      <a:r>
                        <a:rPr lang="el-GR" sz="1400" kern="1200" dirty="0" smtClean="0">
                          <a:effectLst/>
                        </a:rPr>
                        <a:t> μ</a:t>
                      </a:r>
                      <a:r>
                        <a:rPr lang="de-DE" sz="1400" kern="1200" dirty="0" smtClean="0">
                          <a:effectLst/>
                        </a:rPr>
                        <a:t>m</a:t>
                      </a:r>
                      <a:endParaRPr lang="de-DE" sz="1400" dirty="0">
                        <a:latin typeface="TheSans UHH"/>
                      </a:endParaRPr>
                    </a:p>
                  </a:txBody>
                  <a:tcPr anchor="ctr"/>
                </a:tc>
              </a:tr>
              <a:tr h="368505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Charge </a:t>
                      </a:r>
                      <a:endParaRPr lang="de-DE" sz="1400" dirty="0">
                        <a:latin typeface="TheSans UHH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150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baseline="0" dirty="0" err="1" smtClean="0"/>
                        <a:t>pC</a:t>
                      </a:r>
                      <a:endParaRPr lang="de-DE" sz="1400" dirty="0">
                        <a:latin typeface="TheSans UHH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780" y="4172278"/>
            <a:ext cx="307899" cy="33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" descr="C:\Users\Knetsch\Desktop\wismar\vp_ne_small_wism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9051"/>
            <a:ext cx="5079344" cy="29877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777" y="4986262"/>
            <a:ext cx="2613837" cy="668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35496" y="4618672"/>
            <a:ext cx="27238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TheSans UHH"/>
              </a:rPr>
              <a:t>Phase </a:t>
            </a:r>
            <a:r>
              <a:rPr lang="de-DE" sz="1800" dirty="0" err="1" smtClean="0">
                <a:latin typeface="TheSans UHH"/>
              </a:rPr>
              <a:t>velocity</a:t>
            </a:r>
            <a:endParaRPr lang="de-DE" sz="1800" dirty="0" smtClean="0">
              <a:latin typeface="TheSans UHH"/>
            </a:endParaRPr>
          </a:p>
          <a:p>
            <a:pPr algn="l"/>
            <a:r>
              <a:rPr lang="de-DE" sz="1800" dirty="0" smtClean="0">
                <a:latin typeface="TheSans UHH"/>
              </a:rPr>
              <a:t> </a:t>
            </a:r>
          </a:p>
          <a:p>
            <a:pPr algn="l"/>
            <a:endParaRPr lang="de-DE" sz="1800" dirty="0" smtClean="0">
              <a:latin typeface="TheSans UHH"/>
            </a:endParaRPr>
          </a:p>
          <a:p>
            <a:pPr algn="l"/>
            <a:endParaRPr lang="de-DE" sz="1800" dirty="0" smtClean="0">
              <a:latin typeface="TheSans UHH"/>
            </a:endParaRPr>
          </a:p>
          <a:p>
            <a:pPr algn="l"/>
            <a:r>
              <a:rPr lang="de-DE" sz="1800" dirty="0" err="1" smtClean="0">
                <a:latin typeface="TheSans UHH"/>
              </a:rPr>
              <a:t>decreased</a:t>
            </a:r>
            <a:r>
              <a:rPr lang="de-DE" sz="1800" dirty="0" smtClean="0">
                <a:latin typeface="TheSans UHH"/>
              </a:rPr>
              <a:t> on </a:t>
            </a:r>
            <a:r>
              <a:rPr lang="de-DE" sz="1800" dirty="0" err="1" smtClean="0">
                <a:latin typeface="TheSans UHH"/>
              </a:rPr>
              <a:t>downramp</a:t>
            </a:r>
            <a:endParaRPr lang="de-DE" sz="1800" dirty="0">
              <a:latin typeface="TheSans UHH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065145" y="4618672"/>
            <a:ext cx="29161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800" dirty="0" err="1" smtClean="0">
                <a:latin typeface="TheSans UHH"/>
              </a:rPr>
              <a:t>Trapping</a:t>
            </a:r>
            <a:r>
              <a:rPr lang="de-DE" sz="1800" dirty="0" smtClean="0">
                <a:latin typeface="TheSans UHH"/>
              </a:rPr>
              <a:t> </a:t>
            </a:r>
            <a:r>
              <a:rPr lang="de-DE" sz="1800" dirty="0" err="1" smtClean="0">
                <a:latin typeface="TheSans UHH"/>
              </a:rPr>
              <a:t>condition</a:t>
            </a:r>
            <a:r>
              <a:rPr lang="de-DE" sz="1800" dirty="0" smtClean="0">
                <a:latin typeface="TheSans UHH"/>
              </a:rPr>
              <a:t> </a:t>
            </a:r>
          </a:p>
          <a:p>
            <a:pPr algn="l"/>
            <a:endParaRPr lang="de-DE" sz="1800" dirty="0">
              <a:latin typeface="TheSans UHH"/>
            </a:endParaRPr>
          </a:p>
          <a:p>
            <a:pPr algn="l"/>
            <a:endParaRPr lang="de-DE" sz="1800" b="1" dirty="0" smtClean="0">
              <a:latin typeface="TheSans UHH"/>
            </a:endParaRPr>
          </a:p>
          <a:p>
            <a:pPr algn="l"/>
            <a:endParaRPr lang="de-DE" sz="1800" dirty="0">
              <a:latin typeface="TheSans UHH"/>
            </a:endParaRPr>
          </a:p>
          <a:p>
            <a:pPr algn="l"/>
            <a:r>
              <a:rPr lang="de-DE" dirty="0" err="1">
                <a:latin typeface="TheSans UHH"/>
              </a:rPr>
              <a:t>d</a:t>
            </a:r>
            <a:r>
              <a:rPr lang="de-DE" sz="1800" dirty="0" err="1" smtClean="0">
                <a:latin typeface="TheSans UHH"/>
              </a:rPr>
              <a:t>epends</a:t>
            </a:r>
            <a:r>
              <a:rPr lang="de-DE" sz="1800" dirty="0" smtClean="0">
                <a:latin typeface="TheSans UHH"/>
              </a:rPr>
              <a:t> on </a:t>
            </a:r>
            <a:r>
              <a:rPr lang="de-DE" sz="1800" dirty="0" err="1" smtClean="0">
                <a:latin typeface="TheSans UHH"/>
              </a:rPr>
              <a:t>phase</a:t>
            </a:r>
            <a:r>
              <a:rPr lang="de-DE" sz="1800" dirty="0" smtClean="0">
                <a:latin typeface="TheSans UHH"/>
              </a:rPr>
              <a:t> </a:t>
            </a:r>
            <a:r>
              <a:rPr lang="de-DE" sz="1800" dirty="0" err="1" smtClean="0">
                <a:latin typeface="TheSans UHH"/>
              </a:rPr>
              <a:t>velocity</a:t>
            </a:r>
            <a:endParaRPr lang="de-DE" sz="1800" dirty="0">
              <a:latin typeface="TheSans UHH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968552" y="6325321"/>
            <a:ext cx="3491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heSans UHH"/>
              </a:rPr>
              <a:t>A. </a:t>
            </a:r>
            <a:r>
              <a:rPr lang="de-DE" sz="1400" dirty="0" err="1" smtClean="0">
                <a:latin typeface="TheSans UHH"/>
              </a:rPr>
              <a:t>Knetsch</a:t>
            </a:r>
            <a:r>
              <a:rPr lang="de-DE" sz="1400" dirty="0" smtClean="0">
                <a:latin typeface="TheSans UHH"/>
              </a:rPr>
              <a:t> et al. </a:t>
            </a:r>
            <a:r>
              <a:rPr lang="de-DE" sz="1400" dirty="0" err="1" smtClean="0">
                <a:latin typeface="TheSans UHH"/>
              </a:rPr>
              <a:t>To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be</a:t>
            </a:r>
            <a:r>
              <a:rPr lang="de-DE" sz="1400" dirty="0" smtClean="0">
                <a:latin typeface="TheSans UHH"/>
              </a:rPr>
              <a:t> </a:t>
            </a:r>
            <a:r>
              <a:rPr lang="de-DE" sz="1400" dirty="0" err="1" smtClean="0">
                <a:latin typeface="TheSans UHH"/>
              </a:rPr>
              <a:t>submitted</a:t>
            </a:r>
            <a:r>
              <a:rPr lang="de-DE" sz="1400" dirty="0" smtClean="0">
                <a:latin typeface="TheSans UHH"/>
              </a:rPr>
              <a:t> </a:t>
            </a:r>
            <a:endParaRPr lang="de-DE" sz="1400" dirty="0">
              <a:latin typeface="TheSans UHH"/>
            </a:endParaRPr>
          </a:p>
        </p:txBody>
      </p:sp>
      <p:pic>
        <p:nvPicPr>
          <p:cNvPr id="36" name="Picture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85745" y="6165304"/>
            <a:ext cx="858255" cy="68851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38200" y="887105"/>
            <a:ext cx="457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TheSans UHH"/>
              </a:rPr>
              <a:t>T</a:t>
            </a:r>
            <a:r>
              <a:rPr lang="de-DE" sz="1500" dirty="0" smtClean="0">
                <a:latin typeface="TheSans UHH"/>
              </a:rPr>
              <a:t>arget: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500" dirty="0" err="1" smtClean="0">
                <a:latin typeface="TheSans UHH"/>
              </a:rPr>
              <a:t>Facilitate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trapping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for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Trojan</a:t>
            </a:r>
            <a:r>
              <a:rPr lang="de-DE" sz="1500" dirty="0" smtClean="0">
                <a:latin typeface="TheSans UHH"/>
              </a:rPr>
              <a:t> Horse PWFA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500" dirty="0" smtClean="0">
                <a:latin typeface="TheSans UHH"/>
              </a:rPr>
              <a:t>Open </a:t>
            </a:r>
            <a:r>
              <a:rPr lang="de-DE" sz="1500" dirty="0" err="1" smtClean="0">
                <a:latin typeface="TheSans UHH"/>
              </a:rPr>
              <a:t>Up</a:t>
            </a:r>
            <a:r>
              <a:rPr lang="de-DE" sz="1500" dirty="0" smtClean="0">
                <a:latin typeface="TheSans UHH"/>
              </a:rPr>
              <a:t> PWFA </a:t>
            </a:r>
            <a:r>
              <a:rPr lang="de-DE" sz="1500" dirty="0" err="1" smtClean="0">
                <a:latin typeface="TheSans UHH"/>
              </a:rPr>
              <a:t>for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low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current</a:t>
            </a:r>
            <a:r>
              <a:rPr lang="de-DE" sz="1500" dirty="0" smtClean="0">
                <a:latin typeface="TheSans UHH"/>
              </a:rPr>
              <a:t> e-beam </a:t>
            </a:r>
            <a:r>
              <a:rPr lang="de-DE" sz="1500" dirty="0" err="1" smtClean="0">
                <a:latin typeface="TheSans UHH"/>
              </a:rPr>
              <a:t>facilites</a:t>
            </a:r>
            <a:endParaRPr lang="de-DE" sz="1500" dirty="0" smtClean="0">
              <a:latin typeface="TheSans UH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500" dirty="0" err="1" smtClean="0">
                <a:latin typeface="TheSans UHH"/>
              </a:rPr>
              <a:t>Pave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the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way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for</a:t>
            </a:r>
            <a:r>
              <a:rPr lang="de-DE" sz="1500" dirty="0" smtClean="0">
                <a:latin typeface="TheSans UHH"/>
              </a:rPr>
              <a:t> an all-</a:t>
            </a:r>
            <a:r>
              <a:rPr lang="de-DE" sz="1500" dirty="0" err="1" smtClean="0">
                <a:latin typeface="TheSans UHH"/>
              </a:rPr>
              <a:t>optical</a:t>
            </a:r>
            <a:r>
              <a:rPr lang="de-DE" sz="1500" dirty="0" smtClean="0">
                <a:latin typeface="TheSans UHH"/>
              </a:rPr>
              <a:t> PWFA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500" dirty="0">
              <a:latin typeface="TheSans UHH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2583" y="6559460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A. Knetsch | </a:t>
            </a:r>
            <a:r>
              <a:rPr lang="de-DE" sz="1050" dirty="0" err="1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October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6</a:t>
            </a:r>
            <a:r>
              <a:rPr lang="de-DE" sz="1050" baseline="3000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th</a:t>
            </a:r>
            <a:r>
              <a:rPr lang="de-DE" sz="1050" dirty="0" smtClean="0">
                <a:solidFill>
                  <a:schemeClr val="bg1">
                    <a:lumMod val="50000"/>
                  </a:schemeClr>
                </a:solidFill>
                <a:latin typeface="TheSans UHH"/>
              </a:rPr>
              <a:t> 2014 | LAOLA Meeting Wismar 2014</a:t>
            </a:r>
          </a:p>
        </p:txBody>
      </p:sp>
    </p:spTree>
    <p:extLst>
      <p:ext uri="{BB962C8B-B14F-4D97-AF65-F5344CB8AC3E}">
        <p14:creationId xmlns="" xmlns:p14="http://schemas.microsoft.com/office/powerpoint/2010/main" val="13465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4925" y="115888"/>
            <a:ext cx="68183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i="1" dirty="0">
              <a:solidFill>
                <a:schemeClr val="tx2"/>
              </a:solidFill>
              <a:latin typeface="TheSans UHH"/>
            </a:endParaRPr>
          </a:p>
        </p:txBody>
      </p:sp>
      <p:sp>
        <p:nvSpPr>
          <p:cNvPr id="8" name="AutoShape 4" descr="https://encrypted-tbn0.gstatic.com/images?q=tbn:ANd9GcQSS6I0X82b-pHMqo-R-oC1CbNModEGMLBPcaTcZPuO72bMnOyt"/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2024"/>
            <a:ext cx="2651034" cy="180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1704067" y="2313747"/>
            <a:ext cx="57358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00" dirty="0" err="1" smtClean="0">
                <a:latin typeface="TheSans UHH"/>
              </a:rPr>
              <a:t>No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trapping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possible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before</a:t>
            </a:r>
            <a:r>
              <a:rPr lang="de-DE" sz="1500" dirty="0" smtClean="0">
                <a:latin typeface="TheSans UHH"/>
              </a:rPr>
              <a:t>…         …</a:t>
            </a:r>
            <a:r>
              <a:rPr lang="de-DE" sz="1500" dirty="0" err="1" smtClean="0">
                <a:latin typeface="TheSans UHH"/>
              </a:rPr>
              <a:t>and</a:t>
            </a:r>
            <a:r>
              <a:rPr lang="de-DE" sz="1500" dirty="0" smtClean="0">
                <a:latin typeface="TheSans UHH"/>
              </a:rPr>
              <a:t> after </a:t>
            </a:r>
            <a:r>
              <a:rPr lang="de-DE" sz="1500" dirty="0" err="1" smtClean="0">
                <a:latin typeface="TheSans UHH"/>
              </a:rPr>
              <a:t>the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downramp</a:t>
            </a:r>
            <a:r>
              <a:rPr lang="de-DE" sz="1500" dirty="0" smtClean="0">
                <a:latin typeface="TheSans UHH"/>
              </a:rPr>
              <a:t>…</a:t>
            </a:r>
            <a:endParaRPr lang="de-DE" sz="1500" dirty="0">
              <a:latin typeface="TheSans UHH"/>
            </a:endParaRPr>
          </a:p>
        </p:txBody>
      </p:sp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188" y="1041705"/>
            <a:ext cx="5435625" cy="13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feld 17"/>
          <p:cNvSpPr txBox="1"/>
          <p:nvPr/>
        </p:nvSpPr>
        <p:spPr>
          <a:xfrm>
            <a:off x="889227" y="4509120"/>
            <a:ext cx="22397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00" dirty="0" smtClean="0">
                <a:latin typeface="TheSans UHH"/>
              </a:rPr>
              <a:t>… but on </a:t>
            </a:r>
            <a:r>
              <a:rPr lang="de-DE" sz="1500" dirty="0" err="1" smtClean="0">
                <a:latin typeface="TheSans UHH"/>
              </a:rPr>
              <a:t>the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downramp</a:t>
            </a:r>
            <a:endParaRPr lang="de-DE" sz="1500" dirty="0">
              <a:latin typeface="TheSans UHH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975" y="2759385"/>
            <a:ext cx="2536451" cy="1732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feld 20"/>
          <p:cNvSpPr txBox="1">
            <a:spLocks/>
          </p:cNvSpPr>
          <p:nvPr/>
        </p:nvSpPr>
        <p:spPr>
          <a:xfrm>
            <a:off x="1475656" y="5134833"/>
            <a:ext cx="6192688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500" dirty="0" smtClean="0">
                <a:latin typeface="TheSans UHH"/>
              </a:rPr>
              <a:t>Low </a:t>
            </a:r>
            <a:r>
              <a:rPr lang="de-DE" sz="1500" dirty="0" err="1" smtClean="0">
                <a:latin typeface="TheSans UHH"/>
              </a:rPr>
              <a:t>emittance</a:t>
            </a:r>
            <a:r>
              <a:rPr lang="de-DE" sz="1500" dirty="0" smtClean="0">
                <a:latin typeface="TheSans UHH"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500" dirty="0" smtClean="0">
                <a:latin typeface="TheSans UHH"/>
              </a:rPr>
              <a:t>High </a:t>
            </a:r>
            <a:r>
              <a:rPr lang="de-DE" sz="1500" dirty="0" err="1" smtClean="0">
                <a:latin typeface="TheSans UHH"/>
              </a:rPr>
              <a:t>brightness</a:t>
            </a:r>
            <a:endParaRPr lang="de-DE" sz="1500" dirty="0" smtClean="0">
              <a:latin typeface="TheSans UHH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500" dirty="0" smtClean="0">
                <a:latin typeface="TheSans UHH"/>
              </a:rPr>
              <a:t>Low </a:t>
            </a:r>
            <a:r>
              <a:rPr lang="de-DE" sz="1500" dirty="0" err="1" smtClean="0">
                <a:latin typeface="TheSans UHH"/>
              </a:rPr>
              <a:t>energy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spread</a:t>
            </a:r>
            <a:endParaRPr lang="de-DE" sz="1500" dirty="0" smtClean="0">
              <a:latin typeface="TheSans UHH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500" dirty="0" err="1" smtClean="0">
                <a:latin typeface="TheSans UHH"/>
              </a:rPr>
              <a:t>supressed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dark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current</a:t>
            </a:r>
            <a:endParaRPr lang="de-DE" sz="1500" dirty="0" smtClean="0">
              <a:latin typeface="TheSans UHH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500" dirty="0" err="1" smtClean="0">
                <a:latin typeface="TheSans UHH"/>
              </a:rPr>
              <a:t>Feasible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with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weak</a:t>
            </a:r>
            <a:r>
              <a:rPr lang="de-DE" sz="1500" dirty="0" smtClean="0">
                <a:latin typeface="TheSans UHH"/>
              </a:rPr>
              <a:t>, </a:t>
            </a:r>
            <a:r>
              <a:rPr lang="de-DE" sz="1500" dirty="0" err="1" smtClean="0">
                <a:latin typeface="TheSans UHH"/>
              </a:rPr>
              <a:t>low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current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driver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beams</a:t>
            </a:r>
            <a:r>
              <a:rPr lang="de-DE" sz="1500" dirty="0" smtClean="0">
                <a:latin typeface="TheSans UHH"/>
              </a:rPr>
              <a:t> </a:t>
            </a:r>
            <a:endParaRPr lang="de-DE" sz="1500" dirty="0">
              <a:latin typeface="TheSans UHH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26" y="2708920"/>
            <a:ext cx="2714705" cy="1769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feld 23"/>
          <p:cNvSpPr txBox="1"/>
          <p:nvPr/>
        </p:nvSpPr>
        <p:spPr>
          <a:xfrm>
            <a:off x="815683" y="231031"/>
            <a:ext cx="751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Downramp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assisted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underdense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heSans UHH"/>
              </a:rPr>
              <a:t>photocathode</a:t>
            </a:r>
            <a:r>
              <a:rPr lang="de-DE" sz="2400" dirty="0" smtClean="0">
                <a:solidFill>
                  <a:schemeClr val="bg1"/>
                </a:solidFill>
                <a:latin typeface="TheSans UHH"/>
              </a:rPr>
              <a:t> PWFA</a:t>
            </a:r>
            <a:endParaRPr lang="de-DE" sz="2400" dirty="0">
              <a:solidFill>
                <a:schemeClr val="bg1"/>
              </a:solidFill>
              <a:latin typeface="TheSans UHH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788024" y="4579545"/>
            <a:ext cx="36724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 err="1" smtClean="0">
                <a:latin typeface="TheSans UHH"/>
              </a:rPr>
              <a:t>Wittness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bunch</a:t>
            </a:r>
            <a:r>
              <a:rPr lang="de-DE" sz="1500" dirty="0" smtClean="0">
                <a:latin typeface="TheSans UHH"/>
              </a:rPr>
              <a:t> </a:t>
            </a:r>
            <a:r>
              <a:rPr lang="de-DE" sz="1500" dirty="0" err="1" smtClean="0">
                <a:latin typeface="TheSans UHH"/>
              </a:rPr>
              <a:t>properties</a:t>
            </a:r>
            <a:endParaRPr lang="de-DE" sz="1500" dirty="0">
              <a:latin typeface="TheSans UHH"/>
            </a:endParaRPr>
          </a:p>
        </p:txBody>
      </p:sp>
      <p:pic>
        <p:nvPicPr>
          <p:cNvPr id="14" name="Picture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337" y="6169479"/>
            <a:ext cx="858255" cy="68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75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Bildschirmpräsentation (4:3)</PresentationFormat>
  <Paragraphs>119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Folie 1</vt:lpstr>
      <vt:lpstr>Folie 2</vt:lpstr>
      <vt:lpstr>Folie 3</vt:lpstr>
      <vt:lpstr>Folie 4</vt:lpstr>
      <vt:lpstr>Folie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Knetsch, Alexander</dc:creator>
  <cp:lastModifiedBy>Pinguin</cp:lastModifiedBy>
  <cp:revision>17</cp:revision>
  <dcterms:created xsi:type="dcterms:W3CDTF">2006-08-16T00:00:00Z</dcterms:created>
  <dcterms:modified xsi:type="dcterms:W3CDTF">2014-10-05T18:04:44Z</dcterms:modified>
</cp:coreProperties>
</file>