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63" r:id="rId4"/>
    <p:sldId id="261" r:id="rId5"/>
    <p:sldId id="267" r:id="rId6"/>
    <p:sldId id="286" r:id="rId7"/>
    <p:sldId id="287" r:id="rId8"/>
    <p:sldId id="288" r:id="rId9"/>
    <p:sldId id="289" r:id="rId10"/>
    <p:sldId id="291" r:id="rId11"/>
    <p:sldId id="299" r:id="rId12"/>
    <p:sldId id="292" r:id="rId13"/>
    <p:sldId id="296" r:id="rId14"/>
    <p:sldId id="295" r:id="rId15"/>
    <p:sldId id="290" r:id="rId16"/>
    <p:sldId id="293" r:id="rId17"/>
    <p:sldId id="298" r:id="rId18"/>
    <p:sldId id="294" r:id="rId19"/>
    <p:sldId id="285" r:id="rId20"/>
    <p:sldId id="297" r:id="rId21"/>
    <p:sldId id="272" r:id="rId22"/>
    <p:sldId id="270" r:id="rId23"/>
    <p:sldId id="266" r:id="rId24"/>
    <p:sldId id="271" r:id="rId25"/>
    <p:sldId id="276" r:id="rId26"/>
    <p:sldId id="265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628A0-1A40-402A-9607-6153B71B9F65}" type="datetimeFigureOut">
              <a:rPr lang="en-GB" smtClean="0"/>
              <a:t>08/12/2014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739752-BD53-4F25-ADBD-F4A12C1330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325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A6B78-9228-4849-908C-893C427DA105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52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A6B78-9228-4849-908C-893C427DA10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980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39752-BD53-4F25-ADBD-F4A12C13308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403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39752-BD53-4F25-ADBD-F4A12C13308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893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39752-BD53-4F25-ADBD-F4A12C13308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1826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39752-BD53-4F25-ADBD-F4A12C13308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8505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39752-BD53-4F25-ADBD-F4A12C133088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995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39752-BD53-4F25-ADBD-F4A12C133088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188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39752-BD53-4F25-ADBD-F4A12C133088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79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E8728-70BD-442E-BA66-5F56E3B97443}" type="datetime1">
              <a:rPr lang="en-GB" smtClean="0"/>
              <a:t>08/12/2014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A2D2-B08E-479C-8EFA-F462BF97C6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4ABEF-2EFB-47B4-832C-D750579FFDCC}" type="datetime1">
              <a:rPr lang="en-GB" smtClean="0"/>
              <a:t>08/12/2014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A2D2-B08E-479C-8EFA-F462BF97C6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D3BE5-C020-46A9-81EE-DA1DB96BB89A}" type="datetime1">
              <a:rPr lang="en-GB" smtClean="0"/>
              <a:t>08/12/2014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A2D2-B08E-479C-8EFA-F462BF97C6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F037F-C847-4136-BFC7-33D1D467AEF9}" type="datetime1">
              <a:rPr lang="en-GB" smtClean="0"/>
              <a:t>08/12/2014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A2D2-B08E-479C-8EFA-F462BF97C6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40FA-C73D-4193-ADCB-E33516005171}" type="datetime1">
              <a:rPr lang="en-GB" smtClean="0"/>
              <a:t>08/12/2014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A2D2-B08E-479C-8EFA-F462BF97C6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B198E-BFE3-4BAF-B985-F59ADB041E91}" type="datetime1">
              <a:rPr lang="en-GB" smtClean="0"/>
              <a:t>08/12/2014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A2D2-B08E-479C-8EFA-F462BF97C6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496F9-749E-4136-B195-7976C3206F02}" type="datetime1">
              <a:rPr lang="en-GB" smtClean="0"/>
              <a:t>08/12/2014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A2D2-B08E-479C-8EFA-F462BF97C6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B6B1A-D6A1-45A0-83F3-BC999CD03C64}" type="datetime1">
              <a:rPr lang="en-GB" smtClean="0"/>
              <a:t>08/12/2014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A2D2-B08E-479C-8EFA-F462BF97C6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7B6D8-4D3D-4D82-AB0D-10EC84BE7150}" type="datetime1">
              <a:rPr lang="en-GB" smtClean="0"/>
              <a:t>08/12/2014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>
            <a:lvl1pPr>
              <a:defRPr sz="1400"/>
            </a:lvl1pPr>
          </a:lstStyle>
          <a:p>
            <a:fld id="{464FA2D2-B08E-479C-8EFA-F462BF97C60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96428-6586-4A25-B869-39267129F1DF}" type="datetime1">
              <a:rPr lang="en-GB" smtClean="0"/>
              <a:t>08/12/2014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A2D2-B08E-479C-8EFA-F462BF97C6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E6E3-B1DC-4C4A-95D6-3968BAB6B1E8}" type="datetime1">
              <a:rPr lang="en-GB" smtClean="0"/>
              <a:t>08/12/2014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A2D2-B08E-479C-8EFA-F462BF97C6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518C1-C4E2-46BA-9A7D-82B016BBE976}" type="datetime1">
              <a:rPr lang="en-GB" smtClean="0"/>
              <a:t>08/12/2014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FA2D2-B08E-479C-8EFA-F462BF97C60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m3net.org/images/internal/website-barcode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hyperlink" Target="http://www.km3net.org/logo/oldLogo/KM3NeT_logo_web_no_shade.gif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emf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jp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gif"/><Relationship Id="rId3" Type="http://schemas.openxmlformats.org/officeDocument/2006/relationships/image" Target="../media/image46.gif"/><Relationship Id="rId7" Type="http://schemas.openxmlformats.org/officeDocument/2006/relationships/image" Target="../media/image50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gif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wm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570420" y="1412904"/>
            <a:ext cx="7992000" cy="1440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KM3NeT</a:t>
            </a:r>
            <a:endParaRPr lang="en-GB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3" name="Subtitle 5"/>
          <p:cNvSpPr txBox="1">
            <a:spLocks/>
          </p:cNvSpPr>
          <p:nvPr/>
        </p:nvSpPr>
        <p:spPr>
          <a:xfrm>
            <a:off x="570420" y="5150202"/>
            <a:ext cx="7992000" cy="1296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ts val="2000"/>
              </a:lnSpc>
              <a:buNone/>
            </a:pPr>
            <a:r>
              <a:rPr lang="en-GB" sz="1900" dirty="0" smtClean="0">
                <a:solidFill>
                  <a:prstClr val="white"/>
                </a:solidFill>
              </a:rPr>
              <a:t>Detector Design and Technology</a:t>
            </a:r>
            <a:r>
              <a:rPr lang="en-GB" sz="1900" dirty="0">
                <a:solidFill>
                  <a:prstClr val="white"/>
                </a:solidFill>
              </a:rPr>
              <a:t> </a:t>
            </a:r>
            <a:r>
              <a:rPr lang="en-GB" sz="1900" dirty="0" smtClean="0">
                <a:solidFill>
                  <a:prstClr val="white"/>
                </a:solidFill>
              </a:rPr>
              <a:t>for </a:t>
            </a:r>
          </a:p>
          <a:p>
            <a:pPr marL="0" lvl="0" indent="0" algn="ctr">
              <a:lnSpc>
                <a:spcPts val="2000"/>
              </a:lnSpc>
              <a:buNone/>
            </a:pPr>
            <a:r>
              <a:rPr lang="en-GB" sz="1900" dirty="0" smtClean="0">
                <a:solidFill>
                  <a:prstClr val="white"/>
                </a:solidFill>
              </a:rPr>
              <a:t>Next Generation Neutrino Observatories</a:t>
            </a:r>
          </a:p>
          <a:p>
            <a:pPr marL="0" lvl="0" indent="0" algn="ctr">
              <a:lnSpc>
                <a:spcPts val="2000"/>
              </a:lnSpc>
              <a:buNone/>
            </a:pPr>
            <a:r>
              <a:rPr lang="en-GB" sz="1900" dirty="0" smtClean="0">
                <a:solidFill>
                  <a:prstClr val="white"/>
                </a:solidFill>
              </a:rPr>
              <a:t>8-10 December 2014, Aachen</a:t>
            </a:r>
            <a:endParaRPr lang="en-GB" sz="1900" dirty="0" smtClean="0">
              <a:solidFill>
                <a:schemeClr val="bg1"/>
              </a:solidFill>
            </a:endParaRPr>
          </a:p>
          <a:p>
            <a:pPr marL="0" indent="0" algn="ctr">
              <a:lnSpc>
                <a:spcPts val="2000"/>
              </a:lnSpc>
              <a:buNone/>
            </a:pPr>
            <a:r>
              <a:rPr lang="en-GB" sz="1900" dirty="0" smtClean="0">
                <a:solidFill>
                  <a:schemeClr val="bg1"/>
                </a:solidFill>
              </a:rPr>
              <a:t>Maarten de Jong </a:t>
            </a:r>
          </a:p>
        </p:txBody>
      </p:sp>
      <p:sp>
        <p:nvSpPr>
          <p:cNvPr id="5" name="Subtitle 5"/>
          <p:cNvSpPr txBox="1">
            <a:spLocks/>
          </p:cNvSpPr>
          <p:nvPr/>
        </p:nvSpPr>
        <p:spPr>
          <a:xfrm>
            <a:off x="570420" y="2925072"/>
            <a:ext cx="7992000" cy="1152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 next generation neutrino telescope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 the Mediterranean</a:t>
            </a:r>
          </a:p>
        </p:txBody>
      </p:sp>
      <p:pic>
        <p:nvPicPr>
          <p:cNvPr id="6" name="Picture 2" descr="http://www.km3net.org/images/internal/website-barcode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0249" y="5373216"/>
            <a:ext cx="827999" cy="828000"/>
          </a:xfrm>
          <a:prstGeom prst="rect">
            <a:avLst/>
          </a:prstGeom>
          <a:noFill/>
        </p:spPr>
      </p:pic>
      <p:pic>
        <p:nvPicPr>
          <p:cNvPr id="7" name="Picture 4" descr="http://www.km3net.org/logo/oldLogo/KM3NeT_logo_web_no_shade.gif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40840" y="5302463"/>
            <a:ext cx="972000" cy="1006021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A2D2-B08E-479C-8EFA-F462BF97C60C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582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PDF of shower </a:t>
            </a:r>
            <a:r>
              <a:rPr lang="en-GB" dirty="0" smtClean="0">
                <a:solidFill>
                  <a:schemeClr val="bg1"/>
                </a:solidFill>
              </a:rPr>
              <a:t>light (I)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A2D2-B08E-479C-8EFA-F462BF97C60C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8" name="Line 8"/>
          <p:cNvSpPr>
            <a:spLocks noChangeAspect="1" noChangeShapeType="1"/>
          </p:cNvSpPr>
          <p:nvPr/>
        </p:nvSpPr>
        <p:spPr bwMode="auto">
          <a:xfrm>
            <a:off x="5556146" y="2025207"/>
            <a:ext cx="360000" cy="35958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lIns="90000" tIns="46800" rIns="90000" bIns="46800" anchorCtr="1"/>
          <a:lstStyle/>
          <a:p>
            <a:endParaRPr lang="en-US" dirty="0"/>
          </a:p>
        </p:txBody>
      </p:sp>
      <p:sp>
        <p:nvSpPr>
          <p:cNvPr id="9" name="Line 9"/>
          <p:cNvSpPr>
            <a:spLocks noChangeAspect="1" noChangeShapeType="1"/>
          </p:cNvSpPr>
          <p:nvPr/>
        </p:nvSpPr>
        <p:spPr bwMode="auto">
          <a:xfrm flipH="1">
            <a:off x="5556146" y="4394135"/>
            <a:ext cx="360000" cy="35958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lIns="90000" tIns="46800" rIns="90000" bIns="46800" anchorCtr="1"/>
          <a:lstStyle/>
          <a:p>
            <a:endParaRPr lang="en-US" dirty="0"/>
          </a:p>
        </p:txBody>
      </p:sp>
      <p:sp>
        <p:nvSpPr>
          <p:cNvPr id="13" name="Text Box 13"/>
          <p:cNvSpPr txBox="1">
            <a:spLocks noChangeAspect="1" noChangeArrowheads="1"/>
          </p:cNvSpPr>
          <p:nvPr/>
        </p:nvSpPr>
        <p:spPr bwMode="auto">
          <a:xfrm rot="5400000">
            <a:off x="5237104" y="3180385"/>
            <a:ext cx="1297384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Ctr="1">
            <a:spAutoFit/>
          </a:bodyPr>
          <a:lstStyle/>
          <a:p>
            <a:pPr algn="ctr"/>
            <a:r>
              <a:rPr lang="en-US" sz="2000" dirty="0" smtClean="0"/>
              <a:t>wave front</a:t>
            </a:r>
            <a:endParaRPr lang="en-US" sz="2400" dirty="0"/>
          </a:p>
        </p:txBody>
      </p:sp>
      <p:sp>
        <p:nvSpPr>
          <p:cNvPr id="14" name="Line 14"/>
          <p:cNvSpPr>
            <a:spLocks noChangeAspect="1" noChangeShapeType="1"/>
          </p:cNvSpPr>
          <p:nvPr/>
        </p:nvSpPr>
        <p:spPr bwMode="auto">
          <a:xfrm>
            <a:off x="3900455" y="3392052"/>
            <a:ext cx="720000" cy="35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 lIns="90000" tIns="46800" rIns="90000" bIns="46800" anchorCtr="1"/>
          <a:lstStyle/>
          <a:p>
            <a:endParaRPr lang="en-US" dirty="0"/>
          </a:p>
        </p:txBody>
      </p:sp>
      <p:sp>
        <p:nvSpPr>
          <p:cNvPr id="15" name="Oval 14"/>
          <p:cNvSpPr>
            <a:spLocks noChangeAspect="1" noChangeArrowheads="1"/>
          </p:cNvSpPr>
          <p:nvPr/>
        </p:nvSpPr>
        <p:spPr bwMode="auto">
          <a:xfrm>
            <a:off x="4313888" y="3352352"/>
            <a:ext cx="68262" cy="68263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3243485" y="4681712"/>
            <a:ext cx="194534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en-US" sz="2200" dirty="0" smtClean="0"/>
              <a:t>  m log(E/</a:t>
            </a:r>
            <a:r>
              <a:rPr lang="en-US" sz="2200" dirty="0" err="1" smtClean="0"/>
              <a:t>TeV</a:t>
            </a:r>
            <a:r>
              <a:rPr lang="en-US" sz="2200" dirty="0" smtClean="0"/>
              <a:t>)</a:t>
            </a:r>
            <a:endParaRPr lang="en-US" sz="2200" dirty="0"/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>
            <a:off x="6828609" y="3844477"/>
            <a:ext cx="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>
            <a:off x="6828609" y="2263327"/>
            <a:ext cx="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6257328" y="3163441"/>
            <a:ext cx="114646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~ </a:t>
            </a:r>
            <a:r>
              <a:rPr lang="en-US" sz="2200" dirty="0" smtClean="0"/>
              <a:t>100 m</a:t>
            </a:r>
            <a:endParaRPr lang="en-US" sz="2200" dirty="0"/>
          </a:p>
        </p:txBody>
      </p:sp>
      <p:sp>
        <p:nvSpPr>
          <p:cNvPr id="31" name="Line 32"/>
          <p:cNvSpPr>
            <a:spLocks noChangeShapeType="1"/>
          </p:cNvSpPr>
          <p:nvPr/>
        </p:nvSpPr>
        <p:spPr bwMode="auto">
          <a:xfrm>
            <a:off x="1812211" y="3379340"/>
            <a:ext cx="1439863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2" name="AutoShape 33"/>
          <p:cNvSpPr>
            <a:spLocks noChangeAspect="1" noChangeArrowheads="1"/>
          </p:cNvSpPr>
          <p:nvPr/>
        </p:nvSpPr>
        <p:spPr bwMode="auto">
          <a:xfrm>
            <a:off x="3385424" y="3165027"/>
            <a:ext cx="457200" cy="4572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3" name="Text Box 34"/>
          <p:cNvSpPr txBox="1">
            <a:spLocks noChangeAspect="1" noChangeArrowheads="1"/>
          </p:cNvSpPr>
          <p:nvPr/>
        </p:nvSpPr>
        <p:spPr bwMode="auto">
          <a:xfrm>
            <a:off x="2340974" y="2896740"/>
            <a:ext cx="401370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Ctr="1">
            <a:spAutoFit/>
          </a:bodyPr>
          <a:lstStyle/>
          <a:p>
            <a:pPr algn="ctr"/>
            <a:r>
              <a:rPr lang="en-US" sz="2000" dirty="0" smtClean="0">
                <a:latin typeface="Symbol" panose="05050102010706020507" pitchFamily="18" charset="2"/>
              </a:rPr>
              <a:t>n</a:t>
            </a:r>
            <a:r>
              <a:rPr lang="en-US" sz="2000" baseline="-25000" dirty="0" smtClean="0"/>
              <a:t>e</a:t>
            </a:r>
            <a:endParaRPr lang="en-US" sz="2000" baseline="-25000" dirty="0"/>
          </a:p>
        </p:txBody>
      </p:sp>
      <p:sp>
        <p:nvSpPr>
          <p:cNvPr id="35" name="Line 36"/>
          <p:cNvSpPr>
            <a:spLocks noChangeShapeType="1"/>
          </p:cNvSpPr>
          <p:nvPr/>
        </p:nvSpPr>
        <p:spPr bwMode="auto">
          <a:xfrm>
            <a:off x="2575799" y="3374577"/>
            <a:ext cx="365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 dirty="0"/>
          </a:p>
        </p:txBody>
      </p:sp>
      <p:grpSp>
        <p:nvGrpSpPr>
          <p:cNvPr id="69" name="Group 55"/>
          <p:cNvGrpSpPr>
            <a:grpSpLocks noChangeAspect="1"/>
          </p:cNvGrpSpPr>
          <p:nvPr/>
        </p:nvGrpSpPr>
        <p:grpSpPr bwMode="auto">
          <a:xfrm rot="2700000">
            <a:off x="4818116" y="2862441"/>
            <a:ext cx="81643" cy="126580"/>
            <a:chOff x="288" y="1536"/>
            <a:chExt cx="1152" cy="2304"/>
          </a:xfrm>
        </p:grpSpPr>
        <p:grpSp>
          <p:nvGrpSpPr>
            <p:cNvPr id="77" name="Group 56"/>
            <p:cNvGrpSpPr>
              <a:grpSpLocks noChangeAspect="1"/>
            </p:cNvGrpSpPr>
            <p:nvPr/>
          </p:nvGrpSpPr>
          <p:grpSpPr bwMode="auto">
            <a:xfrm>
              <a:off x="864" y="2688"/>
              <a:ext cx="576" cy="1152"/>
              <a:chOff x="864" y="2688"/>
              <a:chExt cx="576" cy="1152"/>
            </a:xfrm>
          </p:grpSpPr>
          <p:sp>
            <p:nvSpPr>
              <p:cNvPr id="81" name="Arc 57"/>
              <p:cNvSpPr>
                <a:spLocks noChangeAspect="1"/>
              </p:cNvSpPr>
              <p:nvPr/>
            </p:nvSpPr>
            <p:spPr bwMode="auto">
              <a:xfrm>
                <a:off x="864" y="2688"/>
                <a:ext cx="576" cy="57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2" name="Arc 58"/>
              <p:cNvSpPr>
                <a:spLocks noChangeAspect="1"/>
              </p:cNvSpPr>
              <p:nvPr/>
            </p:nvSpPr>
            <p:spPr bwMode="auto">
              <a:xfrm rot="5400000">
                <a:off x="864" y="3264"/>
                <a:ext cx="576" cy="57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78" name="Group 59"/>
            <p:cNvGrpSpPr>
              <a:grpSpLocks noChangeAspect="1"/>
            </p:cNvGrpSpPr>
            <p:nvPr/>
          </p:nvGrpSpPr>
          <p:grpSpPr bwMode="auto">
            <a:xfrm rot="10800000">
              <a:off x="288" y="1536"/>
              <a:ext cx="576" cy="1152"/>
              <a:chOff x="864" y="2688"/>
              <a:chExt cx="576" cy="1152"/>
            </a:xfrm>
          </p:grpSpPr>
          <p:sp>
            <p:nvSpPr>
              <p:cNvPr id="79" name="Arc 60"/>
              <p:cNvSpPr>
                <a:spLocks noChangeAspect="1"/>
              </p:cNvSpPr>
              <p:nvPr/>
            </p:nvSpPr>
            <p:spPr bwMode="auto">
              <a:xfrm>
                <a:off x="864" y="2688"/>
                <a:ext cx="576" cy="57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0" name="Arc 61"/>
              <p:cNvSpPr>
                <a:spLocks noChangeAspect="1"/>
              </p:cNvSpPr>
              <p:nvPr/>
            </p:nvSpPr>
            <p:spPr bwMode="auto">
              <a:xfrm rot="5400000">
                <a:off x="864" y="3264"/>
                <a:ext cx="576" cy="57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70" name="Group 62"/>
          <p:cNvGrpSpPr>
            <a:grpSpLocks noChangeAspect="1"/>
          </p:cNvGrpSpPr>
          <p:nvPr/>
        </p:nvGrpSpPr>
        <p:grpSpPr bwMode="auto">
          <a:xfrm rot="2700000">
            <a:off x="4728611" y="2951947"/>
            <a:ext cx="81643" cy="126580"/>
            <a:chOff x="288" y="1536"/>
            <a:chExt cx="1152" cy="2304"/>
          </a:xfrm>
        </p:grpSpPr>
        <p:grpSp>
          <p:nvGrpSpPr>
            <p:cNvPr id="71" name="Group 63"/>
            <p:cNvGrpSpPr>
              <a:grpSpLocks noChangeAspect="1"/>
            </p:cNvGrpSpPr>
            <p:nvPr/>
          </p:nvGrpSpPr>
          <p:grpSpPr bwMode="auto">
            <a:xfrm>
              <a:off x="864" y="2688"/>
              <a:ext cx="576" cy="1152"/>
              <a:chOff x="864" y="2688"/>
              <a:chExt cx="576" cy="1152"/>
            </a:xfrm>
          </p:grpSpPr>
          <p:sp>
            <p:nvSpPr>
              <p:cNvPr id="75" name="Arc 64"/>
              <p:cNvSpPr>
                <a:spLocks noChangeAspect="1"/>
              </p:cNvSpPr>
              <p:nvPr/>
            </p:nvSpPr>
            <p:spPr bwMode="auto">
              <a:xfrm>
                <a:off x="864" y="2688"/>
                <a:ext cx="576" cy="57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6" name="Arc 65"/>
              <p:cNvSpPr>
                <a:spLocks noChangeAspect="1"/>
              </p:cNvSpPr>
              <p:nvPr/>
            </p:nvSpPr>
            <p:spPr bwMode="auto">
              <a:xfrm rot="5400000">
                <a:off x="864" y="3264"/>
                <a:ext cx="576" cy="57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72" name="Group 66"/>
            <p:cNvGrpSpPr>
              <a:grpSpLocks noChangeAspect="1"/>
            </p:cNvGrpSpPr>
            <p:nvPr/>
          </p:nvGrpSpPr>
          <p:grpSpPr bwMode="auto">
            <a:xfrm rot="10800000">
              <a:off x="288" y="1536"/>
              <a:ext cx="576" cy="1152"/>
              <a:chOff x="864" y="2688"/>
              <a:chExt cx="576" cy="1152"/>
            </a:xfrm>
          </p:grpSpPr>
          <p:sp>
            <p:nvSpPr>
              <p:cNvPr id="73" name="Arc 67"/>
              <p:cNvSpPr>
                <a:spLocks noChangeAspect="1"/>
              </p:cNvSpPr>
              <p:nvPr/>
            </p:nvSpPr>
            <p:spPr bwMode="auto">
              <a:xfrm>
                <a:off x="864" y="2688"/>
                <a:ext cx="576" cy="57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4" name="Arc 68"/>
              <p:cNvSpPr>
                <a:spLocks noChangeAspect="1"/>
              </p:cNvSpPr>
              <p:nvPr/>
            </p:nvSpPr>
            <p:spPr bwMode="auto">
              <a:xfrm rot="5400000">
                <a:off x="864" y="3264"/>
                <a:ext cx="576" cy="57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38" name="Group 69"/>
          <p:cNvGrpSpPr>
            <a:grpSpLocks noChangeAspect="1"/>
          </p:cNvGrpSpPr>
          <p:nvPr/>
        </p:nvGrpSpPr>
        <p:grpSpPr bwMode="auto">
          <a:xfrm rot="2700000">
            <a:off x="4506609" y="2989089"/>
            <a:ext cx="81643" cy="506319"/>
            <a:chOff x="288" y="1536"/>
            <a:chExt cx="288" cy="2304"/>
          </a:xfrm>
        </p:grpSpPr>
        <p:grpSp>
          <p:nvGrpSpPr>
            <p:cNvPr id="39" name="Group 70"/>
            <p:cNvGrpSpPr>
              <a:grpSpLocks noChangeAspect="1"/>
            </p:cNvGrpSpPr>
            <p:nvPr/>
          </p:nvGrpSpPr>
          <p:grpSpPr bwMode="auto">
            <a:xfrm>
              <a:off x="288" y="1536"/>
              <a:ext cx="288" cy="576"/>
              <a:chOff x="288" y="1536"/>
              <a:chExt cx="1152" cy="2304"/>
            </a:xfrm>
          </p:grpSpPr>
          <p:grpSp>
            <p:nvGrpSpPr>
              <p:cNvPr id="61" name="Group 71"/>
              <p:cNvGrpSpPr>
                <a:grpSpLocks noChangeAspect="1"/>
              </p:cNvGrpSpPr>
              <p:nvPr/>
            </p:nvGrpSpPr>
            <p:grpSpPr bwMode="auto">
              <a:xfrm>
                <a:off x="864" y="2688"/>
                <a:ext cx="576" cy="1152"/>
                <a:chOff x="864" y="2688"/>
                <a:chExt cx="576" cy="1152"/>
              </a:xfrm>
            </p:grpSpPr>
            <p:sp>
              <p:nvSpPr>
                <p:cNvPr id="65" name="Arc 72"/>
                <p:cNvSpPr>
                  <a:spLocks noChangeAspect="1"/>
                </p:cNvSpPr>
                <p:nvPr/>
              </p:nvSpPr>
              <p:spPr bwMode="auto">
                <a:xfrm>
                  <a:off x="864" y="2688"/>
                  <a:ext cx="576" cy="57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66" name="Arc 73"/>
                <p:cNvSpPr>
                  <a:spLocks noChangeAspect="1"/>
                </p:cNvSpPr>
                <p:nvPr/>
              </p:nvSpPr>
              <p:spPr bwMode="auto">
                <a:xfrm rot="5400000">
                  <a:off x="864" y="3264"/>
                  <a:ext cx="576" cy="57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62" name="Group 74"/>
              <p:cNvGrpSpPr>
                <a:grpSpLocks noChangeAspect="1"/>
              </p:cNvGrpSpPr>
              <p:nvPr/>
            </p:nvGrpSpPr>
            <p:grpSpPr bwMode="auto">
              <a:xfrm rot="10800000">
                <a:off x="288" y="1536"/>
                <a:ext cx="576" cy="1152"/>
                <a:chOff x="864" y="2688"/>
                <a:chExt cx="576" cy="1152"/>
              </a:xfrm>
            </p:grpSpPr>
            <p:sp>
              <p:nvSpPr>
                <p:cNvPr id="63" name="Arc 75"/>
                <p:cNvSpPr>
                  <a:spLocks noChangeAspect="1"/>
                </p:cNvSpPr>
                <p:nvPr/>
              </p:nvSpPr>
              <p:spPr bwMode="auto">
                <a:xfrm>
                  <a:off x="864" y="2688"/>
                  <a:ext cx="576" cy="57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64" name="Arc 76"/>
                <p:cNvSpPr>
                  <a:spLocks noChangeAspect="1"/>
                </p:cNvSpPr>
                <p:nvPr/>
              </p:nvSpPr>
              <p:spPr bwMode="auto">
                <a:xfrm rot="5400000">
                  <a:off x="864" y="3264"/>
                  <a:ext cx="576" cy="57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40" name="Group 77"/>
            <p:cNvGrpSpPr>
              <a:grpSpLocks noChangeAspect="1"/>
            </p:cNvGrpSpPr>
            <p:nvPr/>
          </p:nvGrpSpPr>
          <p:grpSpPr bwMode="auto">
            <a:xfrm>
              <a:off x="288" y="2112"/>
              <a:ext cx="288" cy="576"/>
              <a:chOff x="288" y="1536"/>
              <a:chExt cx="1152" cy="2304"/>
            </a:xfrm>
          </p:grpSpPr>
          <p:grpSp>
            <p:nvGrpSpPr>
              <p:cNvPr id="55" name="Group 78"/>
              <p:cNvGrpSpPr>
                <a:grpSpLocks noChangeAspect="1"/>
              </p:cNvGrpSpPr>
              <p:nvPr/>
            </p:nvGrpSpPr>
            <p:grpSpPr bwMode="auto">
              <a:xfrm>
                <a:off x="864" y="2688"/>
                <a:ext cx="576" cy="1152"/>
                <a:chOff x="864" y="2688"/>
                <a:chExt cx="576" cy="1152"/>
              </a:xfrm>
            </p:grpSpPr>
            <p:sp>
              <p:nvSpPr>
                <p:cNvPr id="59" name="Arc 79"/>
                <p:cNvSpPr>
                  <a:spLocks noChangeAspect="1"/>
                </p:cNvSpPr>
                <p:nvPr/>
              </p:nvSpPr>
              <p:spPr bwMode="auto">
                <a:xfrm>
                  <a:off x="864" y="2688"/>
                  <a:ext cx="576" cy="57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60" name="Arc 80"/>
                <p:cNvSpPr>
                  <a:spLocks noChangeAspect="1"/>
                </p:cNvSpPr>
                <p:nvPr/>
              </p:nvSpPr>
              <p:spPr bwMode="auto">
                <a:xfrm rot="5400000">
                  <a:off x="864" y="3264"/>
                  <a:ext cx="576" cy="57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56" name="Group 81"/>
              <p:cNvGrpSpPr>
                <a:grpSpLocks noChangeAspect="1"/>
              </p:cNvGrpSpPr>
              <p:nvPr/>
            </p:nvGrpSpPr>
            <p:grpSpPr bwMode="auto">
              <a:xfrm rot="10800000">
                <a:off x="288" y="1536"/>
                <a:ext cx="576" cy="1152"/>
                <a:chOff x="864" y="2688"/>
                <a:chExt cx="576" cy="1152"/>
              </a:xfrm>
            </p:grpSpPr>
            <p:sp>
              <p:nvSpPr>
                <p:cNvPr id="57" name="Arc 82"/>
                <p:cNvSpPr>
                  <a:spLocks noChangeAspect="1"/>
                </p:cNvSpPr>
                <p:nvPr/>
              </p:nvSpPr>
              <p:spPr bwMode="auto">
                <a:xfrm>
                  <a:off x="864" y="2688"/>
                  <a:ext cx="576" cy="57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8" name="Arc 83"/>
                <p:cNvSpPr>
                  <a:spLocks noChangeAspect="1"/>
                </p:cNvSpPr>
                <p:nvPr/>
              </p:nvSpPr>
              <p:spPr bwMode="auto">
                <a:xfrm rot="5400000">
                  <a:off x="864" y="3264"/>
                  <a:ext cx="576" cy="57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41" name="Group 84"/>
            <p:cNvGrpSpPr>
              <a:grpSpLocks noChangeAspect="1"/>
            </p:cNvGrpSpPr>
            <p:nvPr/>
          </p:nvGrpSpPr>
          <p:grpSpPr bwMode="auto">
            <a:xfrm>
              <a:off x="288" y="2688"/>
              <a:ext cx="288" cy="576"/>
              <a:chOff x="288" y="1536"/>
              <a:chExt cx="1152" cy="2304"/>
            </a:xfrm>
          </p:grpSpPr>
          <p:grpSp>
            <p:nvGrpSpPr>
              <p:cNvPr id="49" name="Group 85"/>
              <p:cNvGrpSpPr>
                <a:grpSpLocks noChangeAspect="1"/>
              </p:cNvGrpSpPr>
              <p:nvPr/>
            </p:nvGrpSpPr>
            <p:grpSpPr bwMode="auto">
              <a:xfrm>
                <a:off x="864" y="2688"/>
                <a:ext cx="576" cy="1152"/>
                <a:chOff x="864" y="2688"/>
                <a:chExt cx="576" cy="1152"/>
              </a:xfrm>
            </p:grpSpPr>
            <p:sp>
              <p:nvSpPr>
                <p:cNvPr id="53" name="Arc 86"/>
                <p:cNvSpPr>
                  <a:spLocks noChangeAspect="1"/>
                </p:cNvSpPr>
                <p:nvPr/>
              </p:nvSpPr>
              <p:spPr bwMode="auto">
                <a:xfrm>
                  <a:off x="864" y="2688"/>
                  <a:ext cx="576" cy="57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4" name="Arc 87"/>
                <p:cNvSpPr>
                  <a:spLocks noChangeAspect="1"/>
                </p:cNvSpPr>
                <p:nvPr/>
              </p:nvSpPr>
              <p:spPr bwMode="auto">
                <a:xfrm rot="5400000">
                  <a:off x="864" y="3264"/>
                  <a:ext cx="576" cy="57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50" name="Group 88"/>
              <p:cNvGrpSpPr>
                <a:grpSpLocks noChangeAspect="1"/>
              </p:cNvGrpSpPr>
              <p:nvPr/>
            </p:nvGrpSpPr>
            <p:grpSpPr bwMode="auto">
              <a:xfrm rot="10800000">
                <a:off x="288" y="1536"/>
                <a:ext cx="576" cy="1152"/>
                <a:chOff x="864" y="2688"/>
                <a:chExt cx="576" cy="1152"/>
              </a:xfrm>
            </p:grpSpPr>
            <p:sp>
              <p:nvSpPr>
                <p:cNvPr id="51" name="Arc 89"/>
                <p:cNvSpPr>
                  <a:spLocks noChangeAspect="1"/>
                </p:cNvSpPr>
                <p:nvPr/>
              </p:nvSpPr>
              <p:spPr bwMode="auto">
                <a:xfrm>
                  <a:off x="864" y="2688"/>
                  <a:ext cx="576" cy="57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2" name="Arc 90"/>
                <p:cNvSpPr>
                  <a:spLocks noChangeAspect="1"/>
                </p:cNvSpPr>
                <p:nvPr/>
              </p:nvSpPr>
              <p:spPr bwMode="auto">
                <a:xfrm rot="5400000">
                  <a:off x="864" y="3264"/>
                  <a:ext cx="576" cy="57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42" name="Group 91"/>
            <p:cNvGrpSpPr>
              <a:grpSpLocks noChangeAspect="1"/>
            </p:cNvGrpSpPr>
            <p:nvPr/>
          </p:nvGrpSpPr>
          <p:grpSpPr bwMode="auto">
            <a:xfrm>
              <a:off x="288" y="3264"/>
              <a:ext cx="288" cy="576"/>
              <a:chOff x="288" y="1536"/>
              <a:chExt cx="1152" cy="2304"/>
            </a:xfrm>
          </p:grpSpPr>
          <p:grpSp>
            <p:nvGrpSpPr>
              <p:cNvPr id="43" name="Group 92"/>
              <p:cNvGrpSpPr>
                <a:grpSpLocks noChangeAspect="1"/>
              </p:cNvGrpSpPr>
              <p:nvPr/>
            </p:nvGrpSpPr>
            <p:grpSpPr bwMode="auto">
              <a:xfrm>
                <a:off x="864" y="2688"/>
                <a:ext cx="576" cy="1152"/>
                <a:chOff x="864" y="2688"/>
                <a:chExt cx="576" cy="1152"/>
              </a:xfrm>
            </p:grpSpPr>
            <p:sp>
              <p:nvSpPr>
                <p:cNvPr id="47" name="Arc 93"/>
                <p:cNvSpPr>
                  <a:spLocks noChangeAspect="1"/>
                </p:cNvSpPr>
                <p:nvPr/>
              </p:nvSpPr>
              <p:spPr bwMode="auto">
                <a:xfrm>
                  <a:off x="864" y="2688"/>
                  <a:ext cx="576" cy="57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8" name="Arc 94"/>
                <p:cNvSpPr>
                  <a:spLocks noChangeAspect="1"/>
                </p:cNvSpPr>
                <p:nvPr/>
              </p:nvSpPr>
              <p:spPr bwMode="auto">
                <a:xfrm rot="5400000">
                  <a:off x="864" y="3264"/>
                  <a:ext cx="576" cy="57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44" name="Group 95"/>
              <p:cNvGrpSpPr>
                <a:grpSpLocks noChangeAspect="1"/>
              </p:cNvGrpSpPr>
              <p:nvPr/>
            </p:nvGrpSpPr>
            <p:grpSpPr bwMode="auto">
              <a:xfrm rot="10800000">
                <a:off x="288" y="1536"/>
                <a:ext cx="576" cy="1152"/>
                <a:chOff x="864" y="2688"/>
                <a:chExt cx="576" cy="1152"/>
              </a:xfrm>
            </p:grpSpPr>
            <p:sp>
              <p:nvSpPr>
                <p:cNvPr id="45" name="Arc 96"/>
                <p:cNvSpPr>
                  <a:spLocks noChangeAspect="1"/>
                </p:cNvSpPr>
                <p:nvPr/>
              </p:nvSpPr>
              <p:spPr bwMode="auto">
                <a:xfrm>
                  <a:off x="864" y="2688"/>
                  <a:ext cx="576" cy="57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6" name="Arc 97"/>
                <p:cNvSpPr>
                  <a:spLocks noChangeAspect="1"/>
                </p:cNvSpPr>
                <p:nvPr/>
              </p:nvSpPr>
              <p:spPr bwMode="auto">
                <a:xfrm rot="5400000">
                  <a:off x="864" y="3264"/>
                  <a:ext cx="576" cy="57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95" name="TextBox 94"/>
          <p:cNvSpPr txBox="1"/>
          <p:nvPr/>
        </p:nvSpPr>
        <p:spPr>
          <a:xfrm>
            <a:off x="646616" y="5622162"/>
            <a:ext cx="363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863850" algn="r"/>
                <a:tab pos="3133725" algn="ctr"/>
              </a:tabLst>
            </a:pPr>
            <a:r>
              <a:rPr lang="en-US" sz="2400" dirty="0" smtClean="0"/>
              <a:t>time resolution	1	ns</a:t>
            </a:r>
          </a:p>
          <a:p>
            <a:pPr>
              <a:tabLst>
                <a:tab pos="2863850" algn="r"/>
                <a:tab pos="3133725" algn="ctr"/>
              </a:tabLst>
            </a:pPr>
            <a:r>
              <a:rPr lang="en-US" sz="2400" dirty="0" smtClean="0"/>
              <a:t>position resolution	10	cm</a:t>
            </a:r>
            <a:endParaRPr lang="en-US" sz="2400" dirty="0"/>
          </a:p>
        </p:txBody>
      </p:sp>
      <p:sp>
        <p:nvSpPr>
          <p:cNvPr id="96" name="Striped Right Arrow 95"/>
          <p:cNvSpPr/>
          <p:nvPr/>
        </p:nvSpPr>
        <p:spPr>
          <a:xfrm>
            <a:off x="4283968" y="5850282"/>
            <a:ext cx="576000" cy="432000"/>
          </a:xfrm>
          <a:prstGeom prst="stripedRightArrow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TextBox 97"/>
          <p:cNvSpPr txBox="1"/>
          <p:nvPr/>
        </p:nvSpPr>
        <p:spPr>
          <a:xfrm>
            <a:off x="5004048" y="5808569"/>
            <a:ext cx="35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angular resolution  </a:t>
            </a:r>
            <a:r>
              <a:rPr lang="en-US" sz="2400" dirty="0"/>
              <a:t>?</a:t>
            </a:r>
            <a:endParaRPr lang="en-US" sz="2400" dirty="0" smtClean="0"/>
          </a:p>
        </p:txBody>
      </p:sp>
      <p:sp>
        <p:nvSpPr>
          <p:cNvPr id="99" name="Oval 98"/>
          <p:cNvSpPr/>
          <p:nvPr/>
        </p:nvSpPr>
        <p:spPr>
          <a:xfrm>
            <a:off x="5338898" y="2005119"/>
            <a:ext cx="360000" cy="27720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0" name="Arc 99"/>
          <p:cNvSpPr/>
          <p:nvPr/>
        </p:nvSpPr>
        <p:spPr>
          <a:xfrm>
            <a:off x="5669784" y="2297802"/>
            <a:ext cx="360000" cy="2178000"/>
          </a:xfrm>
          <a:prstGeom prst="arc">
            <a:avLst>
              <a:gd name="adj1" fmla="val 16428603"/>
              <a:gd name="adj2" fmla="val 5187912"/>
            </a:avLst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5" name="Oval 104"/>
          <p:cNvSpPr>
            <a:spLocks noChangeAspect="1" noChangeArrowheads="1"/>
          </p:cNvSpPr>
          <p:nvPr/>
        </p:nvSpPr>
        <p:spPr bwMode="auto">
          <a:xfrm>
            <a:off x="3993585" y="3363659"/>
            <a:ext cx="68262" cy="68263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06" name="Group 39"/>
          <p:cNvGrpSpPr>
            <a:grpSpLocks noChangeAspect="1"/>
          </p:cNvGrpSpPr>
          <p:nvPr/>
        </p:nvGrpSpPr>
        <p:grpSpPr bwMode="auto">
          <a:xfrm>
            <a:off x="3972947" y="2837970"/>
            <a:ext cx="863600" cy="442913"/>
            <a:chOff x="3911" y="2939"/>
            <a:chExt cx="846" cy="434"/>
          </a:xfrm>
        </p:grpSpPr>
        <p:grpSp>
          <p:nvGrpSpPr>
            <p:cNvPr id="107" name="Group 40"/>
            <p:cNvGrpSpPr>
              <a:grpSpLocks noChangeAspect="1"/>
            </p:cNvGrpSpPr>
            <p:nvPr/>
          </p:nvGrpSpPr>
          <p:grpSpPr bwMode="auto">
            <a:xfrm rot="2700000">
              <a:off x="4469" y="2730"/>
              <a:ext cx="80" cy="496"/>
              <a:chOff x="288" y="1536"/>
              <a:chExt cx="288" cy="2304"/>
            </a:xfrm>
          </p:grpSpPr>
          <p:grpSp>
            <p:nvGrpSpPr>
              <p:cNvPr id="137" name="Group 41"/>
              <p:cNvGrpSpPr>
                <a:grpSpLocks noChangeAspect="1"/>
              </p:cNvGrpSpPr>
              <p:nvPr/>
            </p:nvGrpSpPr>
            <p:grpSpPr bwMode="auto">
              <a:xfrm>
                <a:off x="288" y="1536"/>
                <a:ext cx="288" cy="576"/>
                <a:chOff x="288" y="1536"/>
                <a:chExt cx="1152" cy="2304"/>
              </a:xfrm>
            </p:grpSpPr>
            <p:grpSp>
              <p:nvGrpSpPr>
                <p:cNvPr id="159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864" y="2688"/>
                  <a:ext cx="576" cy="1152"/>
                  <a:chOff x="864" y="2688"/>
                  <a:chExt cx="576" cy="1152"/>
                </a:xfrm>
              </p:grpSpPr>
              <p:sp>
                <p:nvSpPr>
                  <p:cNvPr id="163" name="Arc 43"/>
                  <p:cNvSpPr>
                    <a:spLocks noChangeAspect="1"/>
                  </p:cNvSpPr>
                  <p:nvPr/>
                </p:nvSpPr>
                <p:spPr bwMode="auto">
                  <a:xfrm>
                    <a:off x="864" y="2688"/>
                    <a:ext cx="576" cy="5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64" name="Arc 44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864" y="3264"/>
                    <a:ext cx="576" cy="5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60" name="Group 45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288" y="1536"/>
                  <a:ext cx="576" cy="1152"/>
                  <a:chOff x="864" y="2688"/>
                  <a:chExt cx="576" cy="1152"/>
                </a:xfrm>
              </p:grpSpPr>
              <p:sp>
                <p:nvSpPr>
                  <p:cNvPr id="161" name="Arc 46"/>
                  <p:cNvSpPr>
                    <a:spLocks noChangeAspect="1"/>
                  </p:cNvSpPr>
                  <p:nvPr/>
                </p:nvSpPr>
                <p:spPr bwMode="auto">
                  <a:xfrm>
                    <a:off x="864" y="2688"/>
                    <a:ext cx="576" cy="5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62" name="Arc 47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864" y="3264"/>
                    <a:ext cx="576" cy="5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38" name="Group 48"/>
              <p:cNvGrpSpPr>
                <a:grpSpLocks noChangeAspect="1"/>
              </p:cNvGrpSpPr>
              <p:nvPr/>
            </p:nvGrpSpPr>
            <p:grpSpPr bwMode="auto">
              <a:xfrm>
                <a:off x="288" y="2112"/>
                <a:ext cx="288" cy="576"/>
                <a:chOff x="288" y="1536"/>
                <a:chExt cx="1152" cy="2304"/>
              </a:xfrm>
            </p:grpSpPr>
            <p:grpSp>
              <p:nvGrpSpPr>
                <p:cNvPr id="153" name="Group 49"/>
                <p:cNvGrpSpPr>
                  <a:grpSpLocks noChangeAspect="1"/>
                </p:cNvGrpSpPr>
                <p:nvPr/>
              </p:nvGrpSpPr>
              <p:grpSpPr bwMode="auto">
                <a:xfrm>
                  <a:off x="864" y="2688"/>
                  <a:ext cx="576" cy="1152"/>
                  <a:chOff x="864" y="2688"/>
                  <a:chExt cx="576" cy="1152"/>
                </a:xfrm>
              </p:grpSpPr>
              <p:sp>
                <p:nvSpPr>
                  <p:cNvPr id="157" name="Arc 50"/>
                  <p:cNvSpPr>
                    <a:spLocks noChangeAspect="1"/>
                  </p:cNvSpPr>
                  <p:nvPr/>
                </p:nvSpPr>
                <p:spPr bwMode="auto">
                  <a:xfrm>
                    <a:off x="864" y="2688"/>
                    <a:ext cx="576" cy="5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58" name="Arc 51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864" y="3264"/>
                    <a:ext cx="576" cy="5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54" name="Group 52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288" y="1536"/>
                  <a:ext cx="576" cy="1152"/>
                  <a:chOff x="864" y="2688"/>
                  <a:chExt cx="576" cy="1152"/>
                </a:xfrm>
              </p:grpSpPr>
              <p:sp>
                <p:nvSpPr>
                  <p:cNvPr id="155" name="Arc 53"/>
                  <p:cNvSpPr>
                    <a:spLocks noChangeAspect="1"/>
                  </p:cNvSpPr>
                  <p:nvPr/>
                </p:nvSpPr>
                <p:spPr bwMode="auto">
                  <a:xfrm>
                    <a:off x="864" y="2688"/>
                    <a:ext cx="576" cy="5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56" name="Arc 54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864" y="3264"/>
                    <a:ext cx="576" cy="5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39" name="Group 55"/>
              <p:cNvGrpSpPr>
                <a:grpSpLocks noChangeAspect="1"/>
              </p:cNvGrpSpPr>
              <p:nvPr/>
            </p:nvGrpSpPr>
            <p:grpSpPr bwMode="auto">
              <a:xfrm>
                <a:off x="288" y="2688"/>
                <a:ext cx="288" cy="576"/>
                <a:chOff x="288" y="1536"/>
                <a:chExt cx="1152" cy="2304"/>
              </a:xfrm>
            </p:grpSpPr>
            <p:grpSp>
              <p:nvGrpSpPr>
                <p:cNvPr id="147" name="Group 56"/>
                <p:cNvGrpSpPr>
                  <a:grpSpLocks noChangeAspect="1"/>
                </p:cNvGrpSpPr>
                <p:nvPr/>
              </p:nvGrpSpPr>
              <p:grpSpPr bwMode="auto">
                <a:xfrm>
                  <a:off x="864" y="2688"/>
                  <a:ext cx="576" cy="1152"/>
                  <a:chOff x="864" y="2688"/>
                  <a:chExt cx="576" cy="1152"/>
                </a:xfrm>
              </p:grpSpPr>
              <p:sp>
                <p:nvSpPr>
                  <p:cNvPr id="151" name="Arc 57"/>
                  <p:cNvSpPr>
                    <a:spLocks noChangeAspect="1"/>
                  </p:cNvSpPr>
                  <p:nvPr/>
                </p:nvSpPr>
                <p:spPr bwMode="auto">
                  <a:xfrm>
                    <a:off x="864" y="2688"/>
                    <a:ext cx="576" cy="5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52" name="Arc 58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864" y="3264"/>
                    <a:ext cx="576" cy="5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48" name="Group 59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288" y="1536"/>
                  <a:ext cx="576" cy="1152"/>
                  <a:chOff x="864" y="2688"/>
                  <a:chExt cx="576" cy="1152"/>
                </a:xfrm>
              </p:grpSpPr>
              <p:sp>
                <p:nvSpPr>
                  <p:cNvPr id="149" name="Arc 60"/>
                  <p:cNvSpPr>
                    <a:spLocks noChangeAspect="1"/>
                  </p:cNvSpPr>
                  <p:nvPr/>
                </p:nvSpPr>
                <p:spPr bwMode="auto">
                  <a:xfrm>
                    <a:off x="864" y="2688"/>
                    <a:ext cx="576" cy="5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50" name="Arc 61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864" y="3264"/>
                    <a:ext cx="576" cy="5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40" name="Group 62"/>
              <p:cNvGrpSpPr>
                <a:grpSpLocks noChangeAspect="1"/>
              </p:cNvGrpSpPr>
              <p:nvPr/>
            </p:nvGrpSpPr>
            <p:grpSpPr bwMode="auto">
              <a:xfrm>
                <a:off x="288" y="3264"/>
                <a:ext cx="288" cy="576"/>
                <a:chOff x="288" y="1536"/>
                <a:chExt cx="1152" cy="2304"/>
              </a:xfrm>
            </p:grpSpPr>
            <p:grpSp>
              <p:nvGrpSpPr>
                <p:cNvPr id="141" name="Group 63"/>
                <p:cNvGrpSpPr>
                  <a:grpSpLocks noChangeAspect="1"/>
                </p:cNvGrpSpPr>
                <p:nvPr/>
              </p:nvGrpSpPr>
              <p:grpSpPr bwMode="auto">
                <a:xfrm>
                  <a:off x="864" y="2688"/>
                  <a:ext cx="576" cy="1152"/>
                  <a:chOff x="864" y="2688"/>
                  <a:chExt cx="576" cy="1152"/>
                </a:xfrm>
              </p:grpSpPr>
              <p:sp>
                <p:nvSpPr>
                  <p:cNvPr id="145" name="Arc 64"/>
                  <p:cNvSpPr>
                    <a:spLocks noChangeAspect="1"/>
                  </p:cNvSpPr>
                  <p:nvPr/>
                </p:nvSpPr>
                <p:spPr bwMode="auto">
                  <a:xfrm>
                    <a:off x="864" y="2688"/>
                    <a:ext cx="576" cy="5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46" name="Arc 65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864" y="3264"/>
                    <a:ext cx="576" cy="5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42" name="Group 66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288" y="1536"/>
                  <a:ext cx="576" cy="1152"/>
                  <a:chOff x="864" y="2688"/>
                  <a:chExt cx="576" cy="1152"/>
                </a:xfrm>
              </p:grpSpPr>
              <p:sp>
                <p:nvSpPr>
                  <p:cNvPr id="143" name="Arc 67"/>
                  <p:cNvSpPr>
                    <a:spLocks noChangeAspect="1"/>
                  </p:cNvSpPr>
                  <p:nvPr/>
                </p:nvSpPr>
                <p:spPr bwMode="auto">
                  <a:xfrm>
                    <a:off x="864" y="2688"/>
                    <a:ext cx="576" cy="5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44" name="Arc 68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864" y="3264"/>
                    <a:ext cx="576" cy="5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</p:grpSp>
        </p:grpSp>
        <p:grpSp>
          <p:nvGrpSpPr>
            <p:cNvPr id="108" name="Group 69"/>
            <p:cNvGrpSpPr>
              <a:grpSpLocks noChangeAspect="1"/>
            </p:cNvGrpSpPr>
            <p:nvPr/>
          </p:nvGrpSpPr>
          <p:grpSpPr bwMode="auto">
            <a:xfrm rot="2700000">
              <a:off x="4120" y="3084"/>
              <a:ext cx="80" cy="496"/>
              <a:chOff x="288" y="1536"/>
              <a:chExt cx="288" cy="2304"/>
            </a:xfrm>
          </p:grpSpPr>
          <p:grpSp>
            <p:nvGrpSpPr>
              <p:cNvPr id="109" name="Group 70"/>
              <p:cNvGrpSpPr>
                <a:grpSpLocks noChangeAspect="1"/>
              </p:cNvGrpSpPr>
              <p:nvPr/>
            </p:nvGrpSpPr>
            <p:grpSpPr bwMode="auto">
              <a:xfrm>
                <a:off x="288" y="1536"/>
                <a:ext cx="288" cy="576"/>
                <a:chOff x="288" y="1536"/>
                <a:chExt cx="1152" cy="2304"/>
              </a:xfrm>
            </p:grpSpPr>
            <p:grpSp>
              <p:nvGrpSpPr>
                <p:cNvPr id="131" name="Group 71"/>
                <p:cNvGrpSpPr>
                  <a:grpSpLocks noChangeAspect="1"/>
                </p:cNvGrpSpPr>
                <p:nvPr/>
              </p:nvGrpSpPr>
              <p:grpSpPr bwMode="auto">
                <a:xfrm>
                  <a:off x="864" y="2688"/>
                  <a:ext cx="576" cy="1152"/>
                  <a:chOff x="864" y="2688"/>
                  <a:chExt cx="576" cy="1152"/>
                </a:xfrm>
              </p:grpSpPr>
              <p:sp>
                <p:nvSpPr>
                  <p:cNvPr id="135" name="Arc 72"/>
                  <p:cNvSpPr>
                    <a:spLocks noChangeAspect="1"/>
                  </p:cNvSpPr>
                  <p:nvPr/>
                </p:nvSpPr>
                <p:spPr bwMode="auto">
                  <a:xfrm>
                    <a:off x="864" y="2688"/>
                    <a:ext cx="576" cy="5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6" name="Arc 73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864" y="3264"/>
                    <a:ext cx="576" cy="5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32" name="Group 74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288" y="1536"/>
                  <a:ext cx="576" cy="1152"/>
                  <a:chOff x="864" y="2688"/>
                  <a:chExt cx="576" cy="1152"/>
                </a:xfrm>
              </p:grpSpPr>
              <p:sp>
                <p:nvSpPr>
                  <p:cNvPr id="133" name="Arc 75"/>
                  <p:cNvSpPr>
                    <a:spLocks noChangeAspect="1"/>
                  </p:cNvSpPr>
                  <p:nvPr/>
                </p:nvSpPr>
                <p:spPr bwMode="auto">
                  <a:xfrm>
                    <a:off x="864" y="2688"/>
                    <a:ext cx="576" cy="5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4" name="Arc 76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864" y="3264"/>
                    <a:ext cx="576" cy="5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10" name="Group 77"/>
              <p:cNvGrpSpPr>
                <a:grpSpLocks noChangeAspect="1"/>
              </p:cNvGrpSpPr>
              <p:nvPr/>
            </p:nvGrpSpPr>
            <p:grpSpPr bwMode="auto">
              <a:xfrm>
                <a:off x="288" y="2112"/>
                <a:ext cx="288" cy="576"/>
                <a:chOff x="288" y="1536"/>
                <a:chExt cx="1152" cy="2304"/>
              </a:xfrm>
            </p:grpSpPr>
            <p:grpSp>
              <p:nvGrpSpPr>
                <p:cNvPr id="125" name="Group 78"/>
                <p:cNvGrpSpPr>
                  <a:grpSpLocks noChangeAspect="1"/>
                </p:cNvGrpSpPr>
                <p:nvPr/>
              </p:nvGrpSpPr>
              <p:grpSpPr bwMode="auto">
                <a:xfrm>
                  <a:off x="864" y="2688"/>
                  <a:ext cx="576" cy="1152"/>
                  <a:chOff x="864" y="2688"/>
                  <a:chExt cx="576" cy="1152"/>
                </a:xfrm>
              </p:grpSpPr>
              <p:sp>
                <p:nvSpPr>
                  <p:cNvPr id="129" name="Arc 79"/>
                  <p:cNvSpPr>
                    <a:spLocks noChangeAspect="1"/>
                  </p:cNvSpPr>
                  <p:nvPr/>
                </p:nvSpPr>
                <p:spPr bwMode="auto">
                  <a:xfrm>
                    <a:off x="864" y="2688"/>
                    <a:ext cx="576" cy="5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0" name="Arc 80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864" y="3264"/>
                    <a:ext cx="576" cy="5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26" name="Group 81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288" y="1536"/>
                  <a:ext cx="576" cy="1152"/>
                  <a:chOff x="864" y="2688"/>
                  <a:chExt cx="576" cy="1152"/>
                </a:xfrm>
              </p:grpSpPr>
              <p:sp>
                <p:nvSpPr>
                  <p:cNvPr id="127" name="Arc 82"/>
                  <p:cNvSpPr>
                    <a:spLocks noChangeAspect="1"/>
                  </p:cNvSpPr>
                  <p:nvPr/>
                </p:nvSpPr>
                <p:spPr bwMode="auto">
                  <a:xfrm>
                    <a:off x="864" y="2688"/>
                    <a:ext cx="576" cy="5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8" name="Arc 83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864" y="3264"/>
                    <a:ext cx="576" cy="5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11" name="Group 84"/>
              <p:cNvGrpSpPr>
                <a:grpSpLocks noChangeAspect="1"/>
              </p:cNvGrpSpPr>
              <p:nvPr/>
            </p:nvGrpSpPr>
            <p:grpSpPr bwMode="auto">
              <a:xfrm>
                <a:off x="288" y="2688"/>
                <a:ext cx="288" cy="576"/>
                <a:chOff x="288" y="1536"/>
                <a:chExt cx="1152" cy="2304"/>
              </a:xfrm>
            </p:grpSpPr>
            <p:grpSp>
              <p:nvGrpSpPr>
                <p:cNvPr id="119" name="Group 85"/>
                <p:cNvGrpSpPr>
                  <a:grpSpLocks noChangeAspect="1"/>
                </p:cNvGrpSpPr>
                <p:nvPr/>
              </p:nvGrpSpPr>
              <p:grpSpPr bwMode="auto">
                <a:xfrm>
                  <a:off x="864" y="2688"/>
                  <a:ext cx="576" cy="1152"/>
                  <a:chOff x="864" y="2688"/>
                  <a:chExt cx="576" cy="1152"/>
                </a:xfrm>
              </p:grpSpPr>
              <p:sp>
                <p:nvSpPr>
                  <p:cNvPr id="123" name="Arc 86"/>
                  <p:cNvSpPr>
                    <a:spLocks noChangeAspect="1"/>
                  </p:cNvSpPr>
                  <p:nvPr/>
                </p:nvSpPr>
                <p:spPr bwMode="auto">
                  <a:xfrm>
                    <a:off x="864" y="2688"/>
                    <a:ext cx="576" cy="5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4" name="Arc 87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864" y="3264"/>
                    <a:ext cx="576" cy="5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20" name="Group 88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288" y="1536"/>
                  <a:ext cx="576" cy="1152"/>
                  <a:chOff x="864" y="2688"/>
                  <a:chExt cx="576" cy="1152"/>
                </a:xfrm>
              </p:grpSpPr>
              <p:sp>
                <p:nvSpPr>
                  <p:cNvPr id="121" name="Arc 89"/>
                  <p:cNvSpPr>
                    <a:spLocks noChangeAspect="1"/>
                  </p:cNvSpPr>
                  <p:nvPr/>
                </p:nvSpPr>
                <p:spPr bwMode="auto">
                  <a:xfrm>
                    <a:off x="864" y="2688"/>
                    <a:ext cx="576" cy="5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2" name="Arc 90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864" y="3264"/>
                    <a:ext cx="576" cy="5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12" name="Group 91"/>
              <p:cNvGrpSpPr>
                <a:grpSpLocks noChangeAspect="1"/>
              </p:cNvGrpSpPr>
              <p:nvPr/>
            </p:nvGrpSpPr>
            <p:grpSpPr bwMode="auto">
              <a:xfrm>
                <a:off x="288" y="3264"/>
                <a:ext cx="288" cy="576"/>
                <a:chOff x="288" y="1536"/>
                <a:chExt cx="1152" cy="2304"/>
              </a:xfrm>
            </p:grpSpPr>
            <p:grpSp>
              <p:nvGrpSpPr>
                <p:cNvPr id="113" name="Group 92"/>
                <p:cNvGrpSpPr>
                  <a:grpSpLocks noChangeAspect="1"/>
                </p:cNvGrpSpPr>
                <p:nvPr/>
              </p:nvGrpSpPr>
              <p:grpSpPr bwMode="auto">
                <a:xfrm>
                  <a:off x="864" y="2688"/>
                  <a:ext cx="576" cy="1152"/>
                  <a:chOff x="864" y="2688"/>
                  <a:chExt cx="576" cy="1152"/>
                </a:xfrm>
              </p:grpSpPr>
              <p:sp>
                <p:nvSpPr>
                  <p:cNvPr id="117" name="Arc 93"/>
                  <p:cNvSpPr>
                    <a:spLocks noChangeAspect="1"/>
                  </p:cNvSpPr>
                  <p:nvPr/>
                </p:nvSpPr>
                <p:spPr bwMode="auto">
                  <a:xfrm>
                    <a:off x="864" y="2688"/>
                    <a:ext cx="576" cy="5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8" name="Arc 94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864" y="3264"/>
                    <a:ext cx="576" cy="5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14" name="Group 95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288" y="1536"/>
                  <a:ext cx="576" cy="1152"/>
                  <a:chOff x="864" y="2688"/>
                  <a:chExt cx="576" cy="1152"/>
                </a:xfrm>
              </p:grpSpPr>
              <p:sp>
                <p:nvSpPr>
                  <p:cNvPr id="115" name="Arc 96"/>
                  <p:cNvSpPr>
                    <a:spLocks noChangeAspect="1"/>
                  </p:cNvSpPr>
                  <p:nvPr/>
                </p:nvSpPr>
                <p:spPr bwMode="auto">
                  <a:xfrm>
                    <a:off x="864" y="2688"/>
                    <a:ext cx="576" cy="5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6" name="Arc 97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864" y="3264"/>
                    <a:ext cx="576" cy="5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</p:grpSp>
        </p:grpSp>
      </p:grpSp>
      <p:cxnSp>
        <p:nvCxnSpPr>
          <p:cNvPr id="166" name="Straight Connector 165"/>
          <p:cNvCxnSpPr/>
          <p:nvPr/>
        </p:nvCxnSpPr>
        <p:spPr>
          <a:xfrm>
            <a:off x="4611042" y="3736576"/>
            <a:ext cx="432000" cy="79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 flipH="1">
            <a:off x="3453319" y="3736576"/>
            <a:ext cx="432000" cy="79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522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PDF of shower light (II)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A2D2-B08E-479C-8EFA-F462BF97C60C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646616" y="5622162"/>
            <a:ext cx="363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863850" algn="r"/>
                <a:tab pos="3133725" algn="ctr"/>
              </a:tabLst>
            </a:pPr>
            <a:r>
              <a:rPr lang="en-US" sz="2400" dirty="0" smtClean="0"/>
              <a:t>time resolution	1	ns</a:t>
            </a:r>
          </a:p>
          <a:p>
            <a:pPr>
              <a:tabLst>
                <a:tab pos="2863850" algn="r"/>
                <a:tab pos="3133725" algn="ctr"/>
              </a:tabLst>
            </a:pPr>
            <a:r>
              <a:rPr lang="en-US" sz="2400" dirty="0" smtClean="0"/>
              <a:t>position resolution	10	cm</a:t>
            </a:r>
            <a:endParaRPr lang="en-US" sz="2400" dirty="0"/>
          </a:p>
        </p:txBody>
      </p:sp>
      <p:sp>
        <p:nvSpPr>
          <p:cNvPr id="7" name="Striped Right Arrow 6"/>
          <p:cNvSpPr/>
          <p:nvPr/>
        </p:nvSpPr>
        <p:spPr>
          <a:xfrm>
            <a:off x="4283968" y="5850282"/>
            <a:ext cx="576000" cy="432000"/>
          </a:xfrm>
          <a:prstGeom prst="stripedRightArrow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04048" y="5808569"/>
            <a:ext cx="35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angular resolution  </a:t>
            </a:r>
            <a:r>
              <a:rPr lang="en-US" sz="2400" dirty="0"/>
              <a:t>?</a:t>
            </a:r>
            <a:endParaRPr lang="en-US" sz="2400" dirty="0" smtClean="0"/>
          </a:p>
        </p:txBody>
      </p:sp>
      <p:sp>
        <p:nvSpPr>
          <p:cNvPr id="9" name="Line 32"/>
          <p:cNvSpPr>
            <a:spLocks noChangeShapeType="1"/>
          </p:cNvSpPr>
          <p:nvPr/>
        </p:nvSpPr>
        <p:spPr bwMode="auto">
          <a:xfrm>
            <a:off x="712712" y="3906193"/>
            <a:ext cx="10800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0" name="AutoShape 33"/>
          <p:cNvSpPr>
            <a:spLocks noChangeAspect="1" noChangeArrowheads="1"/>
          </p:cNvSpPr>
          <p:nvPr/>
        </p:nvSpPr>
        <p:spPr bwMode="auto">
          <a:xfrm>
            <a:off x="1898329" y="3691880"/>
            <a:ext cx="457200" cy="4572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" name="Text Box 34"/>
          <p:cNvSpPr txBox="1">
            <a:spLocks noChangeAspect="1" noChangeArrowheads="1"/>
          </p:cNvSpPr>
          <p:nvPr/>
        </p:nvSpPr>
        <p:spPr bwMode="auto">
          <a:xfrm>
            <a:off x="1082483" y="3423593"/>
            <a:ext cx="401370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Ctr="1">
            <a:spAutoFit/>
          </a:bodyPr>
          <a:lstStyle/>
          <a:p>
            <a:pPr algn="ctr"/>
            <a:r>
              <a:rPr lang="en-US" sz="2000" dirty="0" smtClean="0">
                <a:latin typeface="Symbol" panose="05050102010706020507" pitchFamily="18" charset="2"/>
              </a:rPr>
              <a:t>n</a:t>
            </a:r>
            <a:r>
              <a:rPr lang="en-US" sz="2000" baseline="-25000" dirty="0" smtClean="0"/>
              <a:t>e</a:t>
            </a:r>
            <a:endParaRPr lang="en-US" sz="2000" baseline="-25000" dirty="0"/>
          </a:p>
        </p:txBody>
      </p:sp>
      <p:sp>
        <p:nvSpPr>
          <p:cNvPr id="12" name="Line 36"/>
          <p:cNvSpPr>
            <a:spLocks noChangeShapeType="1"/>
          </p:cNvSpPr>
          <p:nvPr/>
        </p:nvSpPr>
        <p:spPr bwMode="auto">
          <a:xfrm>
            <a:off x="1317308" y="3901430"/>
            <a:ext cx="365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 dirty="0"/>
          </a:p>
        </p:txBody>
      </p:sp>
      <p:grpSp>
        <p:nvGrpSpPr>
          <p:cNvPr id="13" name="Group 39"/>
          <p:cNvGrpSpPr>
            <a:grpSpLocks noChangeAspect="1"/>
          </p:cNvGrpSpPr>
          <p:nvPr/>
        </p:nvGrpSpPr>
        <p:grpSpPr bwMode="auto">
          <a:xfrm>
            <a:off x="3301425" y="2976317"/>
            <a:ext cx="863600" cy="442913"/>
            <a:chOff x="3911" y="2939"/>
            <a:chExt cx="846" cy="434"/>
          </a:xfrm>
        </p:grpSpPr>
        <p:grpSp>
          <p:nvGrpSpPr>
            <p:cNvPr id="14" name="Group 40"/>
            <p:cNvGrpSpPr>
              <a:grpSpLocks noChangeAspect="1"/>
            </p:cNvGrpSpPr>
            <p:nvPr/>
          </p:nvGrpSpPr>
          <p:grpSpPr bwMode="auto">
            <a:xfrm rot="2700000">
              <a:off x="4469" y="2730"/>
              <a:ext cx="80" cy="496"/>
              <a:chOff x="288" y="1536"/>
              <a:chExt cx="288" cy="2304"/>
            </a:xfrm>
          </p:grpSpPr>
          <p:grpSp>
            <p:nvGrpSpPr>
              <p:cNvPr id="44" name="Group 41"/>
              <p:cNvGrpSpPr>
                <a:grpSpLocks noChangeAspect="1"/>
              </p:cNvGrpSpPr>
              <p:nvPr/>
            </p:nvGrpSpPr>
            <p:grpSpPr bwMode="auto">
              <a:xfrm>
                <a:off x="288" y="1536"/>
                <a:ext cx="288" cy="576"/>
                <a:chOff x="288" y="1536"/>
                <a:chExt cx="1152" cy="2304"/>
              </a:xfrm>
            </p:grpSpPr>
            <p:grpSp>
              <p:nvGrpSpPr>
                <p:cNvPr id="66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864" y="2688"/>
                  <a:ext cx="576" cy="1152"/>
                  <a:chOff x="864" y="2688"/>
                  <a:chExt cx="576" cy="1152"/>
                </a:xfrm>
              </p:grpSpPr>
              <p:sp>
                <p:nvSpPr>
                  <p:cNvPr id="70" name="Arc 43"/>
                  <p:cNvSpPr>
                    <a:spLocks noChangeAspect="1"/>
                  </p:cNvSpPr>
                  <p:nvPr/>
                </p:nvSpPr>
                <p:spPr bwMode="auto">
                  <a:xfrm>
                    <a:off x="864" y="2688"/>
                    <a:ext cx="576" cy="5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71" name="Arc 44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864" y="3264"/>
                    <a:ext cx="576" cy="5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67" name="Group 45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288" y="1536"/>
                  <a:ext cx="576" cy="1152"/>
                  <a:chOff x="864" y="2688"/>
                  <a:chExt cx="576" cy="1152"/>
                </a:xfrm>
              </p:grpSpPr>
              <p:sp>
                <p:nvSpPr>
                  <p:cNvPr id="68" name="Arc 46"/>
                  <p:cNvSpPr>
                    <a:spLocks noChangeAspect="1"/>
                  </p:cNvSpPr>
                  <p:nvPr/>
                </p:nvSpPr>
                <p:spPr bwMode="auto">
                  <a:xfrm>
                    <a:off x="864" y="2688"/>
                    <a:ext cx="576" cy="5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69" name="Arc 47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864" y="3264"/>
                    <a:ext cx="576" cy="5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45" name="Group 48"/>
              <p:cNvGrpSpPr>
                <a:grpSpLocks noChangeAspect="1"/>
              </p:cNvGrpSpPr>
              <p:nvPr/>
            </p:nvGrpSpPr>
            <p:grpSpPr bwMode="auto">
              <a:xfrm>
                <a:off x="288" y="2112"/>
                <a:ext cx="288" cy="576"/>
                <a:chOff x="288" y="1536"/>
                <a:chExt cx="1152" cy="2304"/>
              </a:xfrm>
            </p:grpSpPr>
            <p:grpSp>
              <p:nvGrpSpPr>
                <p:cNvPr id="60" name="Group 49"/>
                <p:cNvGrpSpPr>
                  <a:grpSpLocks noChangeAspect="1"/>
                </p:cNvGrpSpPr>
                <p:nvPr/>
              </p:nvGrpSpPr>
              <p:grpSpPr bwMode="auto">
                <a:xfrm>
                  <a:off x="864" y="2688"/>
                  <a:ext cx="576" cy="1152"/>
                  <a:chOff x="864" y="2688"/>
                  <a:chExt cx="576" cy="1152"/>
                </a:xfrm>
              </p:grpSpPr>
              <p:sp>
                <p:nvSpPr>
                  <p:cNvPr id="64" name="Arc 50"/>
                  <p:cNvSpPr>
                    <a:spLocks noChangeAspect="1"/>
                  </p:cNvSpPr>
                  <p:nvPr/>
                </p:nvSpPr>
                <p:spPr bwMode="auto">
                  <a:xfrm>
                    <a:off x="864" y="2688"/>
                    <a:ext cx="576" cy="5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65" name="Arc 51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864" y="3264"/>
                    <a:ext cx="576" cy="5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61" name="Group 52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288" y="1536"/>
                  <a:ext cx="576" cy="1152"/>
                  <a:chOff x="864" y="2688"/>
                  <a:chExt cx="576" cy="1152"/>
                </a:xfrm>
              </p:grpSpPr>
              <p:sp>
                <p:nvSpPr>
                  <p:cNvPr id="62" name="Arc 53"/>
                  <p:cNvSpPr>
                    <a:spLocks noChangeAspect="1"/>
                  </p:cNvSpPr>
                  <p:nvPr/>
                </p:nvSpPr>
                <p:spPr bwMode="auto">
                  <a:xfrm>
                    <a:off x="864" y="2688"/>
                    <a:ext cx="576" cy="5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63" name="Arc 54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864" y="3264"/>
                    <a:ext cx="576" cy="5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46" name="Group 55"/>
              <p:cNvGrpSpPr>
                <a:grpSpLocks noChangeAspect="1"/>
              </p:cNvGrpSpPr>
              <p:nvPr/>
            </p:nvGrpSpPr>
            <p:grpSpPr bwMode="auto">
              <a:xfrm>
                <a:off x="288" y="2688"/>
                <a:ext cx="288" cy="576"/>
                <a:chOff x="288" y="1536"/>
                <a:chExt cx="1152" cy="2304"/>
              </a:xfrm>
            </p:grpSpPr>
            <p:grpSp>
              <p:nvGrpSpPr>
                <p:cNvPr id="54" name="Group 56"/>
                <p:cNvGrpSpPr>
                  <a:grpSpLocks noChangeAspect="1"/>
                </p:cNvGrpSpPr>
                <p:nvPr/>
              </p:nvGrpSpPr>
              <p:grpSpPr bwMode="auto">
                <a:xfrm>
                  <a:off x="864" y="2688"/>
                  <a:ext cx="576" cy="1152"/>
                  <a:chOff x="864" y="2688"/>
                  <a:chExt cx="576" cy="1152"/>
                </a:xfrm>
              </p:grpSpPr>
              <p:sp>
                <p:nvSpPr>
                  <p:cNvPr id="58" name="Arc 57"/>
                  <p:cNvSpPr>
                    <a:spLocks noChangeAspect="1"/>
                  </p:cNvSpPr>
                  <p:nvPr/>
                </p:nvSpPr>
                <p:spPr bwMode="auto">
                  <a:xfrm>
                    <a:off x="864" y="2688"/>
                    <a:ext cx="576" cy="5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9" name="Arc 58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864" y="3264"/>
                    <a:ext cx="576" cy="5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55" name="Group 59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288" y="1536"/>
                  <a:ext cx="576" cy="1152"/>
                  <a:chOff x="864" y="2688"/>
                  <a:chExt cx="576" cy="1152"/>
                </a:xfrm>
              </p:grpSpPr>
              <p:sp>
                <p:nvSpPr>
                  <p:cNvPr id="56" name="Arc 60"/>
                  <p:cNvSpPr>
                    <a:spLocks noChangeAspect="1"/>
                  </p:cNvSpPr>
                  <p:nvPr/>
                </p:nvSpPr>
                <p:spPr bwMode="auto">
                  <a:xfrm>
                    <a:off x="864" y="2688"/>
                    <a:ext cx="576" cy="5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7" name="Arc 61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864" y="3264"/>
                    <a:ext cx="576" cy="5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47" name="Group 62"/>
              <p:cNvGrpSpPr>
                <a:grpSpLocks noChangeAspect="1"/>
              </p:cNvGrpSpPr>
              <p:nvPr/>
            </p:nvGrpSpPr>
            <p:grpSpPr bwMode="auto">
              <a:xfrm>
                <a:off x="288" y="3264"/>
                <a:ext cx="288" cy="576"/>
                <a:chOff x="288" y="1536"/>
                <a:chExt cx="1152" cy="2304"/>
              </a:xfrm>
            </p:grpSpPr>
            <p:grpSp>
              <p:nvGrpSpPr>
                <p:cNvPr id="48" name="Group 63"/>
                <p:cNvGrpSpPr>
                  <a:grpSpLocks noChangeAspect="1"/>
                </p:cNvGrpSpPr>
                <p:nvPr/>
              </p:nvGrpSpPr>
              <p:grpSpPr bwMode="auto">
                <a:xfrm>
                  <a:off x="864" y="2688"/>
                  <a:ext cx="576" cy="1152"/>
                  <a:chOff x="864" y="2688"/>
                  <a:chExt cx="576" cy="1152"/>
                </a:xfrm>
              </p:grpSpPr>
              <p:sp>
                <p:nvSpPr>
                  <p:cNvPr id="52" name="Arc 64"/>
                  <p:cNvSpPr>
                    <a:spLocks noChangeAspect="1"/>
                  </p:cNvSpPr>
                  <p:nvPr/>
                </p:nvSpPr>
                <p:spPr bwMode="auto">
                  <a:xfrm>
                    <a:off x="864" y="2688"/>
                    <a:ext cx="576" cy="5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3" name="Arc 65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864" y="3264"/>
                    <a:ext cx="576" cy="5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49" name="Group 66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288" y="1536"/>
                  <a:ext cx="576" cy="1152"/>
                  <a:chOff x="864" y="2688"/>
                  <a:chExt cx="576" cy="1152"/>
                </a:xfrm>
              </p:grpSpPr>
              <p:sp>
                <p:nvSpPr>
                  <p:cNvPr id="50" name="Arc 67"/>
                  <p:cNvSpPr>
                    <a:spLocks noChangeAspect="1"/>
                  </p:cNvSpPr>
                  <p:nvPr/>
                </p:nvSpPr>
                <p:spPr bwMode="auto">
                  <a:xfrm>
                    <a:off x="864" y="2688"/>
                    <a:ext cx="576" cy="5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1" name="Arc 68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864" y="3264"/>
                    <a:ext cx="576" cy="5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</p:grpSp>
        </p:grpSp>
        <p:grpSp>
          <p:nvGrpSpPr>
            <p:cNvPr id="15" name="Group 69"/>
            <p:cNvGrpSpPr>
              <a:grpSpLocks noChangeAspect="1"/>
            </p:cNvGrpSpPr>
            <p:nvPr/>
          </p:nvGrpSpPr>
          <p:grpSpPr bwMode="auto">
            <a:xfrm rot="2700000">
              <a:off x="4120" y="3084"/>
              <a:ext cx="80" cy="496"/>
              <a:chOff x="288" y="1536"/>
              <a:chExt cx="288" cy="2304"/>
            </a:xfrm>
          </p:grpSpPr>
          <p:grpSp>
            <p:nvGrpSpPr>
              <p:cNvPr id="16" name="Group 70"/>
              <p:cNvGrpSpPr>
                <a:grpSpLocks noChangeAspect="1"/>
              </p:cNvGrpSpPr>
              <p:nvPr/>
            </p:nvGrpSpPr>
            <p:grpSpPr bwMode="auto">
              <a:xfrm>
                <a:off x="288" y="1536"/>
                <a:ext cx="288" cy="576"/>
                <a:chOff x="288" y="1536"/>
                <a:chExt cx="1152" cy="2304"/>
              </a:xfrm>
            </p:grpSpPr>
            <p:grpSp>
              <p:nvGrpSpPr>
                <p:cNvPr id="38" name="Group 71"/>
                <p:cNvGrpSpPr>
                  <a:grpSpLocks noChangeAspect="1"/>
                </p:cNvGrpSpPr>
                <p:nvPr/>
              </p:nvGrpSpPr>
              <p:grpSpPr bwMode="auto">
                <a:xfrm>
                  <a:off x="864" y="2688"/>
                  <a:ext cx="576" cy="1152"/>
                  <a:chOff x="864" y="2688"/>
                  <a:chExt cx="576" cy="1152"/>
                </a:xfrm>
              </p:grpSpPr>
              <p:sp>
                <p:nvSpPr>
                  <p:cNvPr id="42" name="Arc 72"/>
                  <p:cNvSpPr>
                    <a:spLocks noChangeAspect="1"/>
                  </p:cNvSpPr>
                  <p:nvPr/>
                </p:nvSpPr>
                <p:spPr bwMode="auto">
                  <a:xfrm>
                    <a:off x="864" y="2688"/>
                    <a:ext cx="576" cy="5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3" name="Arc 73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864" y="3264"/>
                    <a:ext cx="576" cy="5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39" name="Group 74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288" y="1536"/>
                  <a:ext cx="576" cy="1152"/>
                  <a:chOff x="864" y="2688"/>
                  <a:chExt cx="576" cy="1152"/>
                </a:xfrm>
              </p:grpSpPr>
              <p:sp>
                <p:nvSpPr>
                  <p:cNvPr id="40" name="Arc 75"/>
                  <p:cNvSpPr>
                    <a:spLocks noChangeAspect="1"/>
                  </p:cNvSpPr>
                  <p:nvPr/>
                </p:nvSpPr>
                <p:spPr bwMode="auto">
                  <a:xfrm>
                    <a:off x="864" y="2688"/>
                    <a:ext cx="576" cy="5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1" name="Arc 76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864" y="3264"/>
                    <a:ext cx="576" cy="5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7" name="Group 77"/>
              <p:cNvGrpSpPr>
                <a:grpSpLocks noChangeAspect="1"/>
              </p:cNvGrpSpPr>
              <p:nvPr/>
            </p:nvGrpSpPr>
            <p:grpSpPr bwMode="auto">
              <a:xfrm>
                <a:off x="288" y="2112"/>
                <a:ext cx="288" cy="576"/>
                <a:chOff x="288" y="1536"/>
                <a:chExt cx="1152" cy="2304"/>
              </a:xfrm>
            </p:grpSpPr>
            <p:grpSp>
              <p:nvGrpSpPr>
                <p:cNvPr id="32" name="Group 78"/>
                <p:cNvGrpSpPr>
                  <a:grpSpLocks noChangeAspect="1"/>
                </p:cNvGrpSpPr>
                <p:nvPr/>
              </p:nvGrpSpPr>
              <p:grpSpPr bwMode="auto">
                <a:xfrm>
                  <a:off x="864" y="2688"/>
                  <a:ext cx="576" cy="1152"/>
                  <a:chOff x="864" y="2688"/>
                  <a:chExt cx="576" cy="1152"/>
                </a:xfrm>
              </p:grpSpPr>
              <p:sp>
                <p:nvSpPr>
                  <p:cNvPr id="36" name="Arc 79"/>
                  <p:cNvSpPr>
                    <a:spLocks noChangeAspect="1"/>
                  </p:cNvSpPr>
                  <p:nvPr/>
                </p:nvSpPr>
                <p:spPr bwMode="auto">
                  <a:xfrm>
                    <a:off x="864" y="2688"/>
                    <a:ext cx="576" cy="5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7" name="Arc 80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864" y="3264"/>
                    <a:ext cx="576" cy="5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33" name="Group 81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288" y="1536"/>
                  <a:ext cx="576" cy="1152"/>
                  <a:chOff x="864" y="2688"/>
                  <a:chExt cx="576" cy="1152"/>
                </a:xfrm>
              </p:grpSpPr>
              <p:sp>
                <p:nvSpPr>
                  <p:cNvPr id="34" name="Arc 82"/>
                  <p:cNvSpPr>
                    <a:spLocks noChangeAspect="1"/>
                  </p:cNvSpPr>
                  <p:nvPr/>
                </p:nvSpPr>
                <p:spPr bwMode="auto">
                  <a:xfrm>
                    <a:off x="864" y="2688"/>
                    <a:ext cx="576" cy="5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5" name="Arc 83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864" y="3264"/>
                    <a:ext cx="576" cy="5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8" name="Group 84"/>
              <p:cNvGrpSpPr>
                <a:grpSpLocks noChangeAspect="1"/>
              </p:cNvGrpSpPr>
              <p:nvPr/>
            </p:nvGrpSpPr>
            <p:grpSpPr bwMode="auto">
              <a:xfrm>
                <a:off x="288" y="2688"/>
                <a:ext cx="288" cy="576"/>
                <a:chOff x="288" y="1536"/>
                <a:chExt cx="1152" cy="2304"/>
              </a:xfrm>
            </p:grpSpPr>
            <p:grpSp>
              <p:nvGrpSpPr>
                <p:cNvPr id="26" name="Group 85"/>
                <p:cNvGrpSpPr>
                  <a:grpSpLocks noChangeAspect="1"/>
                </p:cNvGrpSpPr>
                <p:nvPr/>
              </p:nvGrpSpPr>
              <p:grpSpPr bwMode="auto">
                <a:xfrm>
                  <a:off x="864" y="2688"/>
                  <a:ext cx="576" cy="1152"/>
                  <a:chOff x="864" y="2688"/>
                  <a:chExt cx="576" cy="1152"/>
                </a:xfrm>
              </p:grpSpPr>
              <p:sp>
                <p:nvSpPr>
                  <p:cNvPr id="30" name="Arc 86"/>
                  <p:cNvSpPr>
                    <a:spLocks noChangeAspect="1"/>
                  </p:cNvSpPr>
                  <p:nvPr/>
                </p:nvSpPr>
                <p:spPr bwMode="auto">
                  <a:xfrm>
                    <a:off x="864" y="2688"/>
                    <a:ext cx="576" cy="5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1" name="Arc 87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864" y="3264"/>
                    <a:ext cx="576" cy="5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27" name="Group 88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288" y="1536"/>
                  <a:ext cx="576" cy="1152"/>
                  <a:chOff x="864" y="2688"/>
                  <a:chExt cx="576" cy="1152"/>
                </a:xfrm>
              </p:grpSpPr>
              <p:sp>
                <p:nvSpPr>
                  <p:cNvPr id="28" name="Arc 89"/>
                  <p:cNvSpPr>
                    <a:spLocks noChangeAspect="1"/>
                  </p:cNvSpPr>
                  <p:nvPr/>
                </p:nvSpPr>
                <p:spPr bwMode="auto">
                  <a:xfrm>
                    <a:off x="864" y="2688"/>
                    <a:ext cx="576" cy="5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9" name="Arc 90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864" y="3264"/>
                    <a:ext cx="576" cy="5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9" name="Group 91"/>
              <p:cNvGrpSpPr>
                <a:grpSpLocks noChangeAspect="1"/>
              </p:cNvGrpSpPr>
              <p:nvPr/>
            </p:nvGrpSpPr>
            <p:grpSpPr bwMode="auto">
              <a:xfrm>
                <a:off x="288" y="3264"/>
                <a:ext cx="288" cy="576"/>
                <a:chOff x="288" y="1536"/>
                <a:chExt cx="1152" cy="2304"/>
              </a:xfrm>
            </p:grpSpPr>
            <p:grpSp>
              <p:nvGrpSpPr>
                <p:cNvPr id="20" name="Group 92"/>
                <p:cNvGrpSpPr>
                  <a:grpSpLocks noChangeAspect="1"/>
                </p:cNvGrpSpPr>
                <p:nvPr/>
              </p:nvGrpSpPr>
              <p:grpSpPr bwMode="auto">
                <a:xfrm>
                  <a:off x="864" y="2688"/>
                  <a:ext cx="576" cy="1152"/>
                  <a:chOff x="864" y="2688"/>
                  <a:chExt cx="576" cy="1152"/>
                </a:xfrm>
              </p:grpSpPr>
              <p:sp>
                <p:nvSpPr>
                  <p:cNvPr id="24" name="Arc 93"/>
                  <p:cNvSpPr>
                    <a:spLocks noChangeAspect="1"/>
                  </p:cNvSpPr>
                  <p:nvPr/>
                </p:nvSpPr>
                <p:spPr bwMode="auto">
                  <a:xfrm>
                    <a:off x="864" y="2688"/>
                    <a:ext cx="576" cy="5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5" name="Arc 94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864" y="3264"/>
                    <a:ext cx="576" cy="5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21" name="Group 95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288" y="1536"/>
                  <a:ext cx="576" cy="1152"/>
                  <a:chOff x="864" y="2688"/>
                  <a:chExt cx="576" cy="1152"/>
                </a:xfrm>
              </p:grpSpPr>
              <p:sp>
                <p:nvSpPr>
                  <p:cNvPr id="22" name="Arc 96"/>
                  <p:cNvSpPr>
                    <a:spLocks noChangeAspect="1"/>
                  </p:cNvSpPr>
                  <p:nvPr/>
                </p:nvSpPr>
                <p:spPr bwMode="auto">
                  <a:xfrm>
                    <a:off x="864" y="2688"/>
                    <a:ext cx="576" cy="5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3" name="Arc 97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864" y="3264"/>
                    <a:ext cx="576" cy="5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</p:grpSp>
        </p:grpSp>
      </p:grpSp>
      <p:grpSp>
        <p:nvGrpSpPr>
          <p:cNvPr id="129" name="Group 128"/>
          <p:cNvGrpSpPr/>
          <p:nvPr/>
        </p:nvGrpSpPr>
        <p:grpSpPr>
          <a:xfrm>
            <a:off x="2465407" y="3602732"/>
            <a:ext cx="1915424" cy="525712"/>
            <a:chOff x="5811670" y="2788074"/>
            <a:chExt cx="1998986" cy="805577"/>
          </a:xfrm>
        </p:grpSpPr>
        <p:cxnSp>
          <p:nvCxnSpPr>
            <p:cNvPr id="73" name="Straight Connector 72"/>
            <p:cNvCxnSpPr/>
            <p:nvPr/>
          </p:nvCxnSpPr>
          <p:spPr>
            <a:xfrm>
              <a:off x="6300192" y="3306460"/>
              <a:ext cx="216024" cy="11188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6732240" y="3216955"/>
              <a:ext cx="170656" cy="2013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5811670" y="3314548"/>
              <a:ext cx="50405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V="1">
              <a:off x="6516216" y="3255217"/>
              <a:ext cx="216024" cy="16312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V="1">
              <a:off x="6300192" y="3020408"/>
              <a:ext cx="360040" cy="31002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V="1">
              <a:off x="6084168" y="2945438"/>
              <a:ext cx="360040" cy="1854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6644808" y="3024966"/>
              <a:ext cx="386680" cy="6712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V="1">
              <a:off x="6644808" y="2820330"/>
              <a:ext cx="386680" cy="20463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6732240" y="3261418"/>
              <a:ext cx="432048" cy="1631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V="1">
              <a:off x="7060064" y="3045454"/>
              <a:ext cx="333400" cy="7361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7031488" y="3096696"/>
              <a:ext cx="477416" cy="1790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7031488" y="2820330"/>
              <a:ext cx="333400" cy="4783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V="1">
              <a:off x="7364888" y="2820330"/>
              <a:ext cx="144016" cy="4783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H="1" flipV="1">
              <a:off x="7292880" y="2788074"/>
              <a:ext cx="72008" cy="7652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7351736" y="3218554"/>
              <a:ext cx="144016" cy="13425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flipV="1">
              <a:off x="7508904" y="3096696"/>
              <a:ext cx="216024" cy="1790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6516216" y="3418342"/>
              <a:ext cx="21602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6732240" y="3418342"/>
              <a:ext cx="288032" cy="1753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flipV="1">
              <a:off x="5940152" y="3130937"/>
              <a:ext cx="144016" cy="17901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>
              <a:off x="6084168" y="3324501"/>
              <a:ext cx="360040" cy="22655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6444776" y="3550787"/>
              <a:ext cx="21602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flipV="1">
              <a:off x="6817168" y="3020408"/>
              <a:ext cx="117376" cy="334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6300192" y="3020408"/>
              <a:ext cx="144016" cy="7817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flipV="1">
              <a:off x="6226259" y="3395967"/>
              <a:ext cx="158304" cy="2237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7594632" y="3203976"/>
              <a:ext cx="216024" cy="3535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flipV="1">
              <a:off x="6934544" y="3306460"/>
              <a:ext cx="125520" cy="3826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0" name="Arc 129"/>
          <p:cNvSpPr/>
          <p:nvPr/>
        </p:nvSpPr>
        <p:spPr>
          <a:xfrm>
            <a:off x="3372937" y="2976317"/>
            <a:ext cx="914400" cy="914400"/>
          </a:xfrm>
          <a:prstGeom prst="arc">
            <a:avLst>
              <a:gd name="adj1" fmla="val 18369494"/>
              <a:gd name="adj2" fmla="val 0"/>
            </a:avLst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1" name="TextBox 130"/>
          <p:cNvSpPr txBox="1"/>
          <p:nvPr/>
        </p:nvSpPr>
        <p:spPr>
          <a:xfrm>
            <a:off x="4252457" y="2904309"/>
            <a:ext cx="4042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>
                <a:latin typeface="Symbol" panose="05050102010706020507" pitchFamily="18" charset="2"/>
              </a:rPr>
              <a:t>q</a:t>
            </a:r>
            <a:r>
              <a:rPr lang="nl-NL" sz="2000" baseline="-25000" dirty="0" smtClean="0"/>
              <a:t>0</a:t>
            </a:r>
            <a:endParaRPr lang="nl-NL" sz="2000" dirty="0"/>
          </a:p>
        </p:txBody>
      </p:sp>
      <p:pic>
        <p:nvPicPr>
          <p:cNvPr id="132" name="Picture 131" descr="geant.gif"/>
          <p:cNvPicPr>
            <a:picLocks noChangeAspect="1"/>
          </p:cNvPicPr>
          <p:nvPr/>
        </p:nvPicPr>
        <p:blipFill>
          <a:blip r:embed="rId2" cstate="print"/>
          <a:srcRect l="3390" t="8956" r="8474" b="7165"/>
          <a:stretch>
            <a:fillRect/>
          </a:stretch>
        </p:blipFill>
        <p:spPr>
          <a:xfrm>
            <a:off x="4933628" y="2105937"/>
            <a:ext cx="3198270" cy="2880000"/>
          </a:xfrm>
          <a:prstGeom prst="rect">
            <a:avLst/>
          </a:prstGeom>
        </p:spPr>
      </p:pic>
      <p:sp>
        <p:nvSpPr>
          <p:cNvPr id="133" name="TextBox 132"/>
          <p:cNvSpPr txBox="1"/>
          <p:nvPr/>
        </p:nvSpPr>
        <p:spPr>
          <a:xfrm>
            <a:off x="6158538" y="5058265"/>
            <a:ext cx="9039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000" dirty="0" err="1"/>
              <a:t>c</a:t>
            </a:r>
            <a:r>
              <a:rPr lang="nl-NL" sz="2000" dirty="0" err="1" smtClean="0"/>
              <a:t>os</a:t>
            </a:r>
            <a:r>
              <a:rPr lang="nl-NL" sz="2000" dirty="0" smtClean="0"/>
              <a:t>(</a:t>
            </a:r>
            <a:r>
              <a:rPr lang="nl-NL" sz="2000" dirty="0" smtClean="0">
                <a:latin typeface="Symbol" panose="05050102010706020507" pitchFamily="18" charset="2"/>
              </a:rPr>
              <a:t>q</a:t>
            </a:r>
            <a:r>
              <a:rPr lang="nl-NL" sz="2000" baseline="-25000" dirty="0" smtClean="0"/>
              <a:t>0</a:t>
            </a:r>
            <a:r>
              <a:rPr lang="nl-NL" sz="2000" dirty="0" smtClean="0"/>
              <a:t>)</a:t>
            </a:r>
            <a:endParaRPr lang="nl-NL" sz="2000" dirty="0"/>
          </a:p>
        </p:txBody>
      </p:sp>
      <p:sp>
        <p:nvSpPr>
          <p:cNvPr id="136" name="TextBox 135"/>
          <p:cNvSpPr txBox="1"/>
          <p:nvPr/>
        </p:nvSpPr>
        <p:spPr>
          <a:xfrm>
            <a:off x="7453908" y="5070328"/>
            <a:ext cx="409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000" dirty="0" err="1" smtClean="0">
                <a:latin typeface="Symbol" panose="05050102010706020507" pitchFamily="18" charset="2"/>
              </a:rPr>
              <a:t>q</a:t>
            </a:r>
            <a:r>
              <a:rPr lang="nl-NL" sz="2000" baseline="-25000" dirty="0" err="1"/>
              <a:t>C</a:t>
            </a:r>
            <a:endParaRPr lang="nl-NL" sz="2000" dirty="0"/>
          </a:p>
        </p:txBody>
      </p:sp>
      <p:cxnSp>
        <p:nvCxnSpPr>
          <p:cNvPr id="140" name="Straight Connector 139"/>
          <p:cNvCxnSpPr/>
          <p:nvPr/>
        </p:nvCxnSpPr>
        <p:spPr>
          <a:xfrm>
            <a:off x="7642800" y="2976088"/>
            <a:ext cx="0" cy="2160000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35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Shower reconstruction (I)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A2D2-B08E-479C-8EFA-F462BF97C60C}" type="slidenum">
              <a:rPr lang="en-GB" smtClean="0"/>
              <a:pPr/>
              <a:t>12</a:t>
            </a:fld>
            <a:endParaRPr lang="en-GB"/>
          </a:p>
        </p:txBody>
      </p:sp>
      <p:pic>
        <p:nvPicPr>
          <p:cNvPr id="6" name="Picture 5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1" t="7331" r="8535" b="5082"/>
          <a:stretch/>
        </p:blipFill>
        <p:spPr>
          <a:xfrm>
            <a:off x="467984" y="2016000"/>
            <a:ext cx="3960000" cy="378000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3" t="7191" r="7780" b="5072"/>
          <a:stretch/>
        </p:blipFill>
        <p:spPr>
          <a:xfrm>
            <a:off x="4968464" y="2022972"/>
            <a:ext cx="3960000" cy="378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37206" y="5848806"/>
            <a:ext cx="1050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000" dirty="0" smtClean="0"/>
              <a:t>E</a:t>
            </a:r>
            <a:r>
              <a:rPr lang="nl-NL" sz="2000" baseline="-25000" dirty="0" smtClean="0">
                <a:latin typeface="Symbol" panose="05050102010706020507" pitchFamily="18" charset="2"/>
              </a:rPr>
              <a:t>n</a:t>
            </a:r>
            <a:r>
              <a:rPr lang="nl-NL" sz="2000" dirty="0" smtClean="0"/>
              <a:t> [</a:t>
            </a:r>
            <a:r>
              <a:rPr lang="nl-NL" sz="2000" dirty="0" err="1" smtClean="0"/>
              <a:t>GeV</a:t>
            </a:r>
            <a:r>
              <a:rPr lang="nl-NL" sz="2000" dirty="0" smtClean="0"/>
              <a:t>]</a:t>
            </a:r>
            <a:endParaRPr lang="nl-NL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430498" y="5848806"/>
            <a:ext cx="1050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000" dirty="0" smtClean="0"/>
              <a:t>E</a:t>
            </a:r>
            <a:r>
              <a:rPr lang="nl-NL" sz="2000" baseline="-25000" dirty="0" smtClean="0">
                <a:latin typeface="Symbol" panose="05050102010706020507" pitchFamily="18" charset="2"/>
              </a:rPr>
              <a:t>n</a:t>
            </a:r>
            <a:r>
              <a:rPr lang="nl-NL" sz="2000" dirty="0" smtClean="0"/>
              <a:t> [</a:t>
            </a:r>
            <a:r>
              <a:rPr lang="nl-NL" sz="2000" dirty="0" err="1" smtClean="0"/>
              <a:t>GeV</a:t>
            </a:r>
            <a:r>
              <a:rPr lang="nl-NL" sz="2000" dirty="0" smtClean="0"/>
              <a:t>]</a:t>
            </a:r>
            <a:endParaRPr lang="nl-NL" sz="200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4340684" y="3660314"/>
            <a:ext cx="8627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000" dirty="0" err="1" smtClean="0">
                <a:latin typeface="Symbol" panose="05050102010706020507" pitchFamily="18" charset="2"/>
              </a:rPr>
              <a:t>D</a:t>
            </a:r>
            <a:r>
              <a:rPr lang="nl-NL" sz="2000" dirty="0" err="1" smtClean="0"/>
              <a:t>z</a:t>
            </a:r>
            <a:r>
              <a:rPr lang="nl-NL" sz="2000" dirty="0" smtClean="0"/>
              <a:t> [m]</a:t>
            </a:r>
            <a:endParaRPr lang="nl-NL" sz="2000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-229005" y="3660314"/>
            <a:ext cx="90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000" dirty="0" smtClean="0">
                <a:latin typeface="Symbol" panose="05050102010706020507" pitchFamily="18" charset="2"/>
              </a:rPr>
              <a:t>D</a:t>
            </a:r>
            <a:r>
              <a:rPr lang="nl-NL" sz="2000" dirty="0"/>
              <a:t>R</a:t>
            </a:r>
            <a:r>
              <a:rPr lang="nl-NL" sz="2000" dirty="0" smtClean="0"/>
              <a:t> [m]</a:t>
            </a:r>
            <a:endParaRPr lang="nl-NL" sz="2000" dirty="0"/>
          </a:p>
        </p:txBody>
      </p:sp>
      <p:sp>
        <p:nvSpPr>
          <p:cNvPr id="13" name="Rectangle 12"/>
          <p:cNvSpPr/>
          <p:nvPr/>
        </p:nvSpPr>
        <p:spPr>
          <a:xfrm>
            <a:off x="2614960" y="2147370"/>
            <a:ext cx="1080000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68%</a:t>
            </a:r>
          </a:p>
          <a:p>
            <a:pPr algn="ctr"/>
            <a:r>
              <a:rPr lang="nl-NL" dirty="0" smtClean="0">
                <a:solidFill>
                  <a:schemeClr val="tx1"/>
                </a:solidFill>
              </a:rPr>
              <a:t>90%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58976" y="2305900"/>
            <a:ext cx="216000" cy="1440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tangle 13"/>
          <p:cNvSpPr/>
          <p:nvPr/>
        </p:nvSpPr>
        <p:spPr>
          <a:xfrm>
            <a:off x="2758976" y="2574412"/>
            <a:ext cx="216000" cy="144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Rounded Rectangular Callout 1"/>
          <p:cNvSpPr/>
          <p:nvPr/>
        </p:nvSpPr>
        <p:spPr>
          <a:xfrm>
            <a:off x="6372200" y="4041144"/>
            <a:ext cx="2160000" cy="684000"/>
          </a:xfrm>
          <a:prstGeom prst="wedgeRoundRectCallout">
            <a:avLst>
              <a:gd name="adj1" fmla="val -28771"/>
              <a:gd name="adj2" fmla="val -76721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p</a:t>
            </a:r>
            <a:r>
              <a:rPr lang="en-GB" sz="2000" dirty="0" smtClean="0">
                <a:solidFill>
                  <a:schemeClr val="tx1"/>
                </a:solidFill>
              </a:rPr>
              <a:t>osition of shower maximum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15" name="Line 14"/>
          <p:cNvSpPr>
            <a:spLocks noChangeAspect="1" noChangeShapeType="1"/>
          </p:cNvSpPr>
          <p:nvPr/>
        </p:nvSpPr>
        <p:spPr bwMode="auto">
          <a:xfrm>
            <a:off x="5148112" y="6391842"/>
            <a:ext cx="432000" cy="2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/>
            <a:tailEnd type="triangle" w="med" len="med"/>
          </a:ln>
          <a:effectLst/>
        </p:spPr>
        <p:txBody>
          <a:bodyPr lIns="90000" tIns="46800" rIns="90000" bIns="46800" anchorCtr="1"/>
          <a:lstStyle/>
          <a:p>
            <a:endParaRPr lang="en-US" dirty="0"/>
          </a:p>
        </p:txBody>
      </p:sp>
      <p:sp>
        <p:nvSpPr>
          <p:cNvPr id="16" name="AutoShape 33"/>
          <p:cNvSpPr>
            <a:spLocks noChangeAspect="1" noChangeArrowheads="1"/>
          </p:cNvSpPr>
          <p:nvPr/>
        </p:nvSpPr>
        <p:spPr bwMode="auto">
          <a:xfrm>
            <a:off x="4533176" y="6179592"/>
            <a:ext cx="457200" cy="4572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4311456" y="6187204"/>
            <a:ext cx="0" cy="432000"/>
          </a:xfrm>
          <a:prstGeom prst="line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133208" y="5909210"/>
            <a:ext cx="442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000" dirty="0" err="1" smtClean="0">
                <a:latin typeface="Symbol" panose="05050102010706020507" pitchFamily="18" charset="2"/>
              </a:rPr>
              <a:t>D</a:t>
            </a:r>
            <a:r>
              <a:rPr lang="nl-NL" sz="2000" dirty="0" err="1" smtClean="0"/>
              <a:t>z</a:t>
            </a:r>
            <a:endParaRPr lang="nl-NL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3687874" y="6193880"/>
            <a:ext cx="4812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000" dirty="0" smtClean="0">
                <a:latin typeface="Symbol" panose="05050102010706020507" pitchFamily="18" charset="2"/>
              </a:rPr>
              <a:t>D</a:t>
            </a:r>
            <a:r>
              <a:rPr lang="nl-NL" sz="2000" dirty="0"/>
              <a:t>R</a:t>
            </a:r>
          </a:p>
        </p:txBody>
      </p:sp>
      <p:sp>
        <p:nvSpPr>
          <p:cNvPr id="20" name="Line 32"/>
          <p:cNvSpPr>
            <a:spLocks noChangeShapeType="1"/>
          </p:cNvSpPr>
          <p:nvPr/>
        </p:nvSpPr>
        <p:spPr bwMode="auto">
          <a:xfrm>
            <a:off x="3203896" y="6381328"/>
            <a:ext cx="4320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1" name="Text Box 34"/>
          <p:cNvSpPr txBox="1">
            <a:spLocks noChangeAspect="1" noChangeArrowheads="1"/>
          </p:cNvSpPr>
          <p:nvPr/>
        </p:nvSpPr>
        <p:spPr bwMode="auto">
          <a:xfrm>
            <a:off x="2786088" y="6151629"/>
            <a:ext cx="401370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Ctr="1">
            <a:spAutoFit/>
          </a:bodyPr>
          <a:lstStyle/>
          <a:p>
            <a:pPr algn="ctr"/>
            <a:r>
              <a:rPr lang="en-US" sz="2000" dirty="0" smtClean="0">
                <a:latin typeface="Symbol" panose="05050102010706020507" pitchFamily="18" charset="2"/>
              </a:rPr>
              <a:t>n</a:t>
            </a:r>
            <a:r>
              <a:rPr lang="en-US" sz="2000" baseline="-25000" dirty="0" smtClean="0"/>
              <a:t>e</a:t>
            </a:r>
            <a:endParaRPr lang="en-US" sz="2000" baseline="-25000" dirty="0"/>
          </a:p>
        </p:txBody>
      </p:sp>
    </p:spTree>
    <p:extLst>
      <p:ext uri="{BB962C8B-B14F-4D97-AF65-F5344CB8AC3E}">
        <p14:creationId xmlns:p14="http://schemas.microsoft.com/office/powerpoint/2010/main" val="230917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1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905" y="705190"/>
            <a:ext cx="5676190" cy="544761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A2D2-B08E-479C-8EFA-F462BF97C60C}" type="slidenum">
              <a:rPr lang="en-GB" smtClean="0"/>
              <a:pPr/>
              <a:t>13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303412" y="4921738"/>
            <a:ext cx="1778588" cy="1068469"/>
            <a:chOff x="303412" y="4921738"/>
            <a:chExt cx="1778588" cy="1068469"/>
          </a:xfrm>
        </p:grpSpPr>
        <p:grpSp>
          <p:nvGrpSpPr>
            <p:cNvPr id="6" name="Group 5"/>
            <p:cNvGrpSpPr>
              <a:grpSpLocks noChangeAspect="1"/>
            </p:cNvGrpSpPr>
            <p:nvPr/>
          </p:nvGrpSpPr>
          <p:grpSpPr>
            <a:xfrm rot="16200000">
              <a:off x="1542264" y="5450472"/>
              <a:ext cx="539471" cy="540000"/>
              <a:chOff x="5819025" y="4042524"/>
              <a:chExt cx="792003" cy="792791"/>
            </a:xfrm>
          </p:grpSpPr>
          <p:sp>
            <p:nvSpPr>
              <p:cNvPr id="7" name="Freeform 6"/>
              <p:cNvSpPr/>
              <p:nvPr/>
            </p:nvSpPr>
            <p:spPr>
              <a:xfrm rot="5439760" flipV="1">
                <a:off x="5623004" y="4238545"/>
                <a:ext cx="784065" cy="392023"/>
              </a:xfrm>
              <a:custGeom>
                <a:avLst/>
                <a:gdLst>
                  <a:gd name="connsiteX0" fmla="*/ 0 w 1061884"/>
                  <a:gd name="connsiteY0" fmla="*/ 786580 h 786580"/>
                  <a:gd name="connsiteX1" fmla="*/ 117987 w 1061884"/>
                  <a:gd name="connsiteY1" fmla="*/ 49161 h 786580"/>
                  <a:gd name="connsiteX2" fmla="*/ 619433 w 1061884"/>
                  <a:gd name="connsiteY2" fmla="*/ 491612 h 786580"/>
                  <a:gd name="connsiteX3" fmla="*/ 1061884 w 1061884"/>
                  <a:gd name="connsiteY3" fmla="*/ 565354 h 786580"/>
                  <a:gd name="connsiteX0" fmla="*/ 0 w 1061884"/>
                  <a:gd name="connsiteY0" fmla="*/ 684616 h 684616"/>
                  <a:gd name="connsiteX1" fmla="*/ 117987 w 1061884"/>
                  <a:gd name="connsiteY1" fmla="*/ 34595 h 684616"/>
                  <a:gd name="connsiteX2" fmla="*/ 619433 w 1061884"/>
                  <a:gd name="connsiteY2" fmla="*/ 477046 h 684616"/>
                  <a:gd name="connsiteX3" fmla="*/ 1061884 w 1061884"/>
                  <a:gd name="connsiteY3" fmla="*/ 550788 h 684616"/>
                  <a:gd name="connsiteX0" fmla="*/ 0 w 1061884"/>
                  <a:gd name="connsiteY0" fmla="*/ 667622 h 667622"/>
                  <a:gd name="connsiteX1" fmla="*/ 117987 w 1061884"/>
                  <a:gd name="connsiteY1" fmla="*/ 32167 h 667622"/>
                  <a:gd name="connsiteX2" fmla="*/ 619433 w 1061884"/>
                  <a:gd name="connsiteY2" fmla="*/ 474618 h 667622"/>
                  <a:gd name="connsiteX3" fmla="*/ 1061884 w 1061884"/>
                  <a:gd name="connsiteY3" fmla="*/ 548360 h 667622"/>
                  <a:gd name="connsiteX0" fmla="*/ 0 w 1211728"/>
                  <a:gd name="connsiteY0" fmla="*/ 664787 h 664787"/>
                  <a:gd name="connsiteX1" fmla="*/ 267831 w 1211728"/>
                  <a:gd name="connsiteY1" fmla="*/ 31762 h 664787"/>
                  <a:gd name="connsiteX2" fmla="*/ 769277 w 1211728"/>
                  <a:gd name="connsiteY2" fmla="*/ 474213 h 664787"/>
                  <a:gd name="connsiteX3" fmla="*/ 1211728 w 1211728"/>
                  <a:gd name="connsiteY3" fmla="*/ 547955 h 664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1728" h="664787">
                    <a:moveTo>
                      <a:pt x="0" y="664787"/>
                    </a:moveTo>
                    <a:cubicBezTo>
                      <a:pt x="7374" y="320658"/>
                      <a:pt x="139618" y="63524"/>
                      <a:pt x="267831" y="31762"/>
                    </a:cubicBezTo>
                    <a:cubicBezTo>
                      <a:pt x="396044" y="0"/>
                      <a:pt x="611961" y="388181"/>
                      <a:pt x="769277" y="474213"/>
                    </a:cubicBezTo>
                    <a:cubicBezTo>
                      <a:pt x="926593" y="560245"/>
                      <a:pt x="1069160" y="554100"/>
                      <a:pt x="1211728" y="547955"/>
                    </a:cubicBezTo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Freeform 7"/>
              <p:cNvSpPr/>
              <p:nvPr/>
            </p:nvSpPr>
            <p:spPr>
              <a:xfrm rot="5439760">
                <a:off x="6022984" y="4240604"/>
                <a:ext cx="784065" cy="392023"/>
              </a:xfrm>
              <a:custGeom>
                <a:avLst/>
                <a:gdLst>
                  <a:gd name="connsiteX0" fmla="*/ 0 w 1061884"/>
                  <a:gd name="connsiteY0" fmla="*/ 786580 h 786580"/>
                  <a:gd name="connsiteX1" fmla="*/ 117987 w 1061884"/>
                  <a:gd name="connsiteY1" fmla="*/ 49161 h 786580"/>
                  <a:gd name="connsiteX2" fmla="*/ 619433 w 1061884"/>
                  <a:gd name="connsiteY2" fmla="*/ 491612 h 786580"/>
                  <a:gd name="connsiteX3" fmla="*/ 1061884 w 1061884"/>
                  <a:gd name="connsiteY3" fmla="*/ 565354 h 786580"/>
                  <a:gd name="connsiteX0" fmla="*/ 0 w 1061884"/>
                  <a:gd name="connsiteY0" fmla="*/ 684616 h 684616"/>
                  <a:gd name="connsiteX1" fmla="*/ 117987 w 1061884"/>
                  <a:gd name="connsiteY1" fmla="*/ 34595 h 684616"/>
                  <a:gd name="connsiteX2" fmla="*/ 619433 w 1061884"/>
                  <a:gd name="connsiteY2" fmla="*/ 477046 h 684616"/>
                  <a:gd name="connsiteX3" fmla="*/ 1061884 w 1061884"/>
                  <a:gd name="connsiteY3" fmla="*/ 550788 h 684616"/>
                  <a:gd name="connsiteX0" fmla="*/ 0 w 1061884"/>
                  <a:gd name="connsiteY0" fmla="*/ 667622 h 667622"/>
                  <a:gd name="connsiteX1" fmla="*/ 117987 w 1061884"/>
                  <a:gd name="connsiteY1" fmla="*/ 32167 h 667622"/>
                  <a:gd name="connsiteX2" fmla="*/ 619433 w 1061884"/>
                  <a:gd name="connsiteY2" fmla="*/ 474618 h 667622"/>
                  <a:gd name="connsiteX3" fmla="*/ 1061884 w 1061884"/>
                  <a:gd name="connsiteY3" fmla="*/ 548360 h 667622"/>
                  <a:gd name="connsiteX0" fmla="*/ 0 w 1211728"/>
                  <a:gd name="connsiteY0" fmla="*/ 664787 h 664787"/>
                  <a:gd name="connsiteX1" fmla="*/ 267831 w 1211728"/>
                  <a:gd name="connsiteY1" fmla="*/ 31762 h 664787"/>
                  <a:gd name="connsiteX2" fmla="*/ 769277 w 1211728"/>
                  <a:gd name="connsiteY2" fmla="*/ 474213 h 664787"/>
                  <a:gd name="connsiteX3" fmla="*/ 1211728 w 1211728"/>
                  <a:gd name="connsiteY3" fmla="*/ 547955 h 664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1728" h="664787">
                    <a:moveTo>
                      <a:pt x="0" y="664787"/>
                    </a:moveTo>
                    <a:cubicBezTo>
                      <a:pt x="7374" y="320658"/>
                      <a:pt x="139618" y="63524"/>
                      <a:pt x="267831" y="31762"/>
                    </a:cubicBezTo>
                    <a:cubicBezTo>
                      <a:pt x="396044" y="0"/>
                      <a:pt x="611961" y="388181"/>
                      <a:pt x="769277" y="474213"/>
                    </a:cubicBezTo>
                    <a:cubicBezTo>
                      <a:pt x="926593" y="560245"/>
                      <a:pt x="1069160" y="554100"/>
                      <a:pt x="1211728" y="547955"/>
                    </a:cubicBezTo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 rot="10839760">
                <a:off x="6144759" y="4834298"/>
                <a:ext cx="138361" cy="1017"/>
              </a:xfrm>
              <a:prstGeom prst="line">
                <a:avLst/>
              </a:prstGeom>
              <a:solidFill>
                <a:schemeClr val="bg1"/>
              </a:solidFill>
              <a:ln w="9525"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Rectangle 9"/>
              <p:cNvSpPr/>
              <p:nvPr/>
            </p:nvSpPr>
            <p:spPr>
              <a:xfrm rot="16254479">
                <a:off x="5835396" y="4374585"/>
                <a:ext cx="766800" cy="12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 rot="2700000">
              <a:off x="328142" y="5448920"/>
              <a:ext cx="487007" cy="536468"/>
              <a:chOff x="217929" y="5470453"/>
              <a:chExt cx="487007" cy="536468"/>
            </a:xfrm>
          </p:grpSpPr>
          <p:grpSp>
            <p:nvGrpSpPr>
              <p:cNvPr id="12" name="Group 125"/>
              <p:cNvGrpSpPr>
                <a:grpSpLocks noChangeAspect="1"/>
              </p:cNvGrpSpPr>
              <p:nvPr/>
            </p:nvGrpSpPr>
            <p:grpSpPr bwMode="auto">
              <a:xfrm rot="2700000">
                <a:off x="609771" y="5557870"/>
                <a:ext cx="57209" cy="88653"/>
                <a:chOff x="864" y="2688"/>
                <a:chExt cx="576" cy="1152"/>
              </a:xfrm>
            </p:grpSpPr>
            <p:sp>
              <p:nvSpPr>
                <p:cNvPr id="34" name="Arc 126"/>
                <p:cNvSpPr>
                  <a:spLocks noChangeAspect="1"/>
                </p:cNvSpPr>
                <p:nvPr/>
              </p:nvSpPr>
              <p:spPr bwMode="auto">
                <a:xfrm>
                  <a:off x="864" y="2688"/>
                  <a:ext cx="576" cy="57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5" name="Arc 127"/>
                <p:cNvSpPr>
                  <a:spLocks noChangeAspect="1"/>
                </p:cNvSpPr>
                <p:nvPr/>
              </p:nvSpPr>
              <p:spPr bwMode="auto">
                <a:xfrm rot="5400000">
                  <a:off x="864" y="3264"/>
                  <a:ext cx="576" cy="57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3" name="Group 128"/>
              <p:cNvGrpSpPr>
                <a:grpSpLocks noChangeAspect="1"/>
              </p:cNvGrpSpPr>
              <p:nvPr/>
            </p:nvGrpSpPr>
            <p:grpSpPr bwMode="auto">
              <a:xfrm rot="13500000">
                <a:off x="632005" y="5454731"/>
                <a:ext cx="57209" cy="88653"/>
                <a:chOff x="864" y="2688"/>
                <a:chExt cx="576" cy="1152"/>
              </a:xfrm>
            </p:grpSpPr>
            <p:sp>
              <p:nvSpPr>
                <p:cNvPr id="32" name="Arc 129"/>
                <p:cNvSpPr>
                  <a:spLocks noChangeAspect="1"/>
                </p:cNvSpPr>
                <p:nvPr/>
              </p:nvSpPr>
              <p:spPr bwMode="auto">
                <a:xfrm>
                  <a:off x="864" y="2688"/>
                  <a:ext cx="576" cy="57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3" name="Arc 130"/>
                <p:cNvSpPr>
                  <a:spLocks noChangeAspect="1"/>
                </p:cNvSpPr>
                <p:nvPr/>
              </p:nvSpPr>
              <p:spPr bwMode="auto">
                <a:xfrm rot="5400000">
                  <a:off x="864" y="3264"/>
                  <a:ext cx="576" cy="57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4" name="Group 132"/>
              <p:cNvGrpSpPr>
                <a:grpSpLocks noChangeAspect="1"/>
              </p:cNvGrpSpPr>
              <p:nvPr/>
            </p:nvGrpSpPr>
            <p:grpSpPr bwMode="auto">
              <a:xfrm rot="2700000">
                <a:off x="484398" y="5683243"/>
                <a:ext cx="57209" cy="88653"/>
                <a:chOff x="864" y="2688"/>
                <a:chExt cx="576" cy="1152"/>
              </a:xfrm>
            </p:grpSpPr>
            <p:sp>
              <p:nvSpPr>
                <p:cNvPr id="30" name="Arc 133"/>
                <p:cNvSpPr>
                  <a:spLocks noChangeAspect="1"/>
                </p:cNvSpPr>
                <p:nvPr/>
              </p:nvSpPr>
              <p:spPr bwMode="auto">
                <a:xfrm>
                  <a:off x="864" y="2688"/>
                  <a:ext cx="576" cy="57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1" name="Arc 134"/>
                <p:cNvSpPr>
                  <a:spLocks noChangeAspect="1"/>
                </p:cNvSpPr>
                <p:nvPr/>
              </p:nvSpPr>
              <p:spPr bwMode="auto">
                <a:xfrm rot="5400000">
                  <a:off x="864" y="3264"/>
                  <a:ext cx="576" cy="57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5" name="Group 135"/>
              <p:cNvGrpSpPr>
                <a:grpSpLocks noChangeAspect="1"/>
              </p:cNvGrpSpPr>
              <p:nvPr/>
            </p:nvGrpSpPr>
            <p:grpSpPr bwMode="auto">
              <a:xfrm rot="13500000">
                <a:off x="506632" y="5580104"/>
                <a:ext cx="57209" cy="88653"/>
                <a:chOff x="864" y="2688"/>
                <a:chExt cx="576" cy="1152"/>
              </a:xfrm>
            </p:grpSpPr>
            <p:sp>
              <p:nvSpPr>
                <p:cNvPr id="28" name="Arc 136"/>
                <p:cNvSpPr>
                  <a:spLocks noChangeAspect="1"/>
                </p:cNvSpPr>
                <p:nvPr/>
              </p:nvSpPr>
              <p:spPr bwMode="auto">
                <a:xfrm>
                  <a:off x="864" y="2688"/>
                  <a:ext cx="576" cy="57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9" name="Arc 137"/>
                <p:cNvSpPr>
                  <a:spLocks noChangeAspect="1"/>
                </p:cNvSpPr>
                <p:nvPr/>
              </p:nvSpPr>
              <p:spPr bwMode="auto">
                <a:xfrm rot="5400000">
                  <a:off x="864" y="3264"/>
                  <a:ext cx="576" cy="57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6" name="Group 139"/>
              <p:cNvGrpSpPr>
                <a:grpSpLocks noChangeAspect="1"/>
              </p:cNvGrpSpPr>
              <p:nvPr/>
            </p:nvGrpSpPr>
            <p:grpSpPr bwMode="auto">
              <a:xfrm rot="2700000">
                <a:off x="359024" y="5808616"/>
                <a:ext cx="57209" cy="88653"/>
                <a:chOff x="864" y="2688"/>
                <a:chExt cx="576" cy="1152"/>
              </a:xfrm>
            </p:grpSpPr>
            <p:sp>
              <p:nvSpPr>
                <p:cNvPr id="26" name="Arc 140"/>
                <p:cNvSpPr>
                  <a:spLocks noChangeAspect="1"/>
                </p:cNvSpPr>
                <p:nvPr/>
              </p:nvSpPr>
              <p:spPr bwMode="auto">
                <a:xfrm>
                  <a:off x="864" y="2688"/>
                  <a:ext cx="576" cy="57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7" name="Arc 141"/>
                <p:cNvSpPr>
                  <a:spLocks noChangeAspect="1"/>
                </p:cNvSpPr>
                <p:nvPr/>
              </p:nvSpPr>
              <p:spPr bwMode="auto">
                <a:xfrm rot="5400000">
                  <a:off x="864" y="3264"/>
                  <a:ext cx="576" cy="57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7" name="Group 142"/>
              <p:cNvGrpSpPr>
                <a:grpSpLocks noChangeAspect="1"/>
              </p:cNvGrpSpPr>
              <p:nvPr/>
            </p:nvGrpSpPr>
            <p:grpSpPr bwMode="auto">
              <a:xfrm rot="13500000">
                <a:off x="381258" y="5705477"/>
                <a:ext cx="57209" cy="88653"/>
                <a:chOff x="864" y="2688"/>
                <a:chExt cx="576" cy="1152"/>
              </a:xfrm>
            </p:grpSpPr>
            <p:sp>
              <p:nvSpPr>
                <p:cNvPr id="24" name="Arc 143"/>
                <p:cNvSpPr>
                  <a:spLocks noChangeAspect="1"/>
                </p:cNvSpPr>
                <p:nvPr/>
              </p:nvSpPr>
              <p:spPr bwMode="auto">
                <a:xfrm>
                  <a:off x="864" y="2688"/>
                  <a:ext cx="576" cy="57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5" name="Arc 144"/>
                <p:cNvSpPr>
                  <a:spLocks noChangeAspect="1"/>
                </p:cNvSpPr>
                <p:nvPr/>
              </p:nvSpPr>
              <p:spPr bwMode="auto">
                <a:xfrm rot="5400000">
                  <a:off x="864" y="3264"/>
                  <a:ext cx="576" cy="57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8" name="Group 146"/>
              <p:cNvGrpSpPr>
                <a:grpSpLocks noChangeAspect="1"/>
              </p:cNvGrpSpPr>
              <p:nvPr/>
            </p:nvGrpSpPr>
            <p:grpSpPr bwMode="auto">
              <a:xfrm rot="2700000">
                <a:off x="233651" y="5933990"/>
                <a:ext cx="57209" cy="88653"/>
                <a:chOff x="864" y="2688"/>
                <a:chExt cx="576" cy="1152"/>
              </a:xfrm>
            </p:grpSpPr>
            <p:sp>
              <p:nvSpPr>
                <p:cNvPr id="22" name="Arc 147"/>
                <p:cNvSpPr>
                  <a:spLocks noChangeAspect="1"/>
                </p:cNvSpPr>
                <p:nvPr/>
              </p:nvSpPr>
              <p:spPr bwMode="auto">
                <a:xfrm>
                  <a:off x="864" y="2688"/>
                  <a:ext cx="576" cy="57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" name="Arc 148"/>
                <p:cNvSpPr>
                  <a:spLocks noChangeAspect="1"/>
                </p:cNvSpPr>
                <p:nvPr/>
              </p:nvSpPr>
              <p:spPr bwMode="auto">
                <a:xfrm rot="5400000">
                  <a:off x="864" y="3264"/>
                  <a:ext cx="576" cy="57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9" name="Group 149"/>
              <p:cNvGrpSpPr>
                <a:grpSpLocks noChangeAspect="1"/>
              </p:cNvGrpSpPr>
              <p:nvPr/>
            </p:nvGrpSpPr>
            <p:grpSpPr bwMode="auto">
              <a:xfrm rot="13500000">
                <a:off x="255885" y="5830851"/>
                <a:ext cx="57209" cy="88653"/>
                <a:chOff x="864" y="2688"/>
                <a:chExt cx="576" cy="1152"/>
              </a:xfrm>
            </p:grpSpPr>
            <p:sp>
              <p:nvSpPr>
                <p:cNvPr id="20" name="Arc 150"/>
                <p:cNvSpPr>
                  <a:spLocks noChangeAspect="1"/>
                </p:cNvSpPr>
                <p:nvPr/>
              </p:nvSpPr>
              <p:spPr bwMode="auto">
                <a:xfrm>
                  <a:off x="864" y="2688"/>
                  <a:ext cx="576" cy="57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" name="Arc 151"/>
                <p:cNvSpPr>
                  <a:spLocks noChangeAspect="1"/>
                </p:cNvSpPr>
                <p:nvPr/>
              </p:nvSpPr>
              <p:spPr bwMode="auto">
                <a:xfrm rot="5400000">
                  <a:off x="864" y="3264"/>
                  <a:ext cx="576" cy="57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</p:grpSp>
        <p:sp>
          <p:nvSpPr>
            <p:cNvPr id="36" name="Arc 35"/>
            <p:cNvSpPr/>
            <p:nvPr/>
          </p:nvSpPr>
          <p:spPr>
            <a:xfrm>
              <a:off x="891519" y="5380711"/>
              <a:ext cx="504000" cy="504000"/>
            </a:xfrm>
            <a:prstGeom prst="arc">
              <a:avLst>
                <a:gd name="adj1" fmla="val 11370905"/>
                <a:gd name="adj2" fmla="val 21208472"/>
              </a:avLst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1289992" y="5717125"/>
              <a:ext cx="21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929872" y="5718968"/>
              <a:ext cx="180000" cy="0"/>
            </a:xfrm>
            <a:prstGeom prst="line">
              <a:avLst/>
            </a:prstGeom>
            <a:ln w="25400">
              <a:solidFill>
                <a:srgbClr val="FF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>
              <a:off x="952204" y="4921738"/>
              <a:ext cx="4042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000" dirty="0" smtClean="0">
                  <a:latin typeface="Symbol" panose="05050102010706020507" pitchFamily="18" charset="2"/>
                </a:rPr>
                <a:t>q</a:t>
              </a:r>
              <a:r>
                <a:rPr lang="nl-NL" sz="2000" baseline="-25000" dirty="0"/>
                <a:t>1</a:t>
              </a:r>
              <a:endParaRPr lang="nl-NL" sz="2000" dirty="0"/>
            </a:p>
          </p:txBody>
        </p:sp>
      </p:grpSp>
      <p:sp>
        <p:nvSpPr>
          <p:cNvPr id="78" name="Rectangle 77"/>
          <p:cNvSpPr/>
          <p:nvPr/>
        </p:nvSpPr>
        <p:spPr>
          <a:xfrm rot="-840000">
            <a:off x="4035200" y="5508477"/>
            <a:ext cx="3024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 err="1">
                <a:solidFill>
                  <a:schemeClr val="tx1"/>
                </a:solidFill>
              </a:rPr>
              <a:t>c</a:t>
            </a:r>
            <a:r>
              <a:rPr lang="nl-NL" sz="2000" dirty="0" err="1" smtClean="0">
                <a:solidFill>
                  <a:schemeClr val="tx1"/>
                </a:solidFill>
              </a:rPr>
              <a:t>os</a:t>
            </a:r>
            <a:r>
              <a:rPr lang="nl-NL" sz="2000" dirty="0" smtClean="0">
                <a:solidFill>
                  <a:schemeClr val="tx1"/>
                </a:solidFill>
              </a:rPr>
              <a:t>(</a:t>
            </a:r>
            <a:r>
              <a:rPr lang="nl-NL" sz="2000" dirty="0" smtClean="0">
                <a:solidFill>
                  <a:schemeClr val="tx1"/>
                </a:solidFill>
                <a:latin typeface="Symbol" panose="05050102010706020507" pitchFamily="18" charset="2"/>
              </a:rPr>
              <a:t>q</a:t>
            </a:r>
            <a:r>
              <a:rPr lang="nl-NL" sz="2000" baseline="-25000" dirty="0" smtClean="0">
                <a:solidFill>
                  <a:schemeClr val="tx1"/>
                </a:solidFill>
              </a:rPr>
              <a:t>0</a:t>
            </a:r>
            <a:r>
              <a:rPr lang="nl-NL" sz="2000" dirty="0" smtClean="0">
                <a:solidFill>
                  <a:schemeClr val="tx1"/>
                </a:solidFill>
              </a:rPr>
              <a:t>)</a:t>
            </a:r>
            <a:endParaRPr lang="nl-NL" sz="2000" dirty="0">
              <a:solidFill>
                <a:schemeClr val="tx1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 rot="2160000">
            <a:off x="1649501" y="5238711"/>
            <a:ext cx="216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 err="1" smtClean="0">
                <a:solidFill>
                  <a:schemeClr val="tx1"/>
                </a:solidFill>
              </a:rPr>
              <a:t>cos</a:t>
            </a:r>
            <a:r>
              <a:rPr lang="nl-NL" sz="2000" dirty="0" smtClean="0">
                <a:solidFill>
                  <a:schemeClr val="tx1"/>
                </a:solidFill>
              </a:rPr>
              <a:t>(</a:t>
            </a:r>
            <a:r>
              <a:rPr lang="nl-NL" sz="2000" dirty="0" smtClean="0">
                <a:solidFill>
                  <a:schemeClr val="tx1"/>
                </a:solidFill>
                <a:latin typeface="Symbol" panose="05050102010706020507" pitchFamily="18" charset="2"/>
              </a:rPr>
              <a:t>q</a:t>
            </a:r>
            <a:r>
              <a:rPr lang="nl-NL" sz="2000" baseline="-25000" dirty="0">
                <a:solidFill>
                  <a:schemeClr val="tx1"/>
                </a:solidFill>
              </a:rPr>
              <a:t>1</a:t>
            </a:r>
            <a:r>
              <a:rPr lang="nl-NL" sz="2000" dirty="0" smtClean="0">
                <a:solidFill>
                  <a:schemeClr val="tx1"/>
                </a:solidFill>
              </a:rPr>
              <a:t>)</a:t>
            </a:r>
            <a:endParaRPr lang="nl-NL" sz="2000" dirty="0">
              <a:solidFill>
                <a:schemeClr val="tx1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 rot="16200000">
            <a:off x="783191" y="3024567"/>
            <a:ext cx="1128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/>
              <a:t>P(≥ 1 hit)</a:t>
            </a:r>
            <a:endParaRPr lang="nl-NL" sz="2000" dirty="0"/>
          </a:p>
        </p:txBody>
      </p:sp>
      <p:grpSp>
        <p:nvGrpSpPr>
          <p:cNvPr id="80" name="Group 79"/>
          <p:cNvGrpSpPr/>
          <p:nvPr/>
        </p:nvGrpSpPr>
        <p:grpSpPr>
          <a:xfrm>
            <a:off x="6861400" y="4924636"/>
            <a:ext cx="2031080" cy="1024644"/>
            <a:chOff x="6861400" y="4924636"/>
            <a:chExt cx="2031080" cy="1024644"/>
          </a:xfrm>
        </p:grpSpPr>
        <p:cxnSp>
          <p:nvCxnSpPr>
            <p:cNvPr id="81" name="Straight Connector 80"/>
            <p:cNvCxnSpPr/>
            <p:nvPr/>
          </p:nvCxnSpPr>
          <p:spPr>
            <a:xfrm flipH="1">
              <a:off x="8002022" y="5698949"/>
              <a:ext cx="731586" cy="10793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" name="Group 81"/>
            <p:cNvGrpSpPr/>
            <p:nvPr/>
          </p:nvGrpSpPr>
          <p:grpSpPr>
            <a:xfrm>
              <a:off x="8056960" y="4924636"/>
              <a:ext cx="603422" cy="682316"/>
              <a:chOff x="8060545" y="4224680"/>
              <a:chExt cx="603422" cy="682316"/>
            </a:xfrm>
          </p:grpSpPr>
          <p:sp>
            <p:nvSpPr>
              <p:cNvPr id="87" name="Arc 118"/>
              <p:cNvSpPr>
                <a:spLocks noChangeAspect="1"/>
              </p:cNvSpPr>
              <p:nvPr/>
            </p:nvSpPr>
            <p:spPr bwMode="auto">
              <a:xfrm rot="2700000">
                <a:off x="8590965" y="4334260"/>
                <a:ext cx="57209" cy="4432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8" name="Arc 119"/>
              <p:cNvSpPr>
                <a:spLocks noChangeAspect="1"/>
              </p:cNvSpPr>
              <p:nvPr/>
            </p:nvSpPr>
            <p:spPr bwMode="auto">
              <a:xfrm rot="8100000">
                <a:off x="8566062" y="4359163"/>
                <a:ext cx="44327" cy="5720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9" name="Arc 121"/>
              <p:cNvSpPr>
                <a:spLocks noChangeAspect="1"/>
              </p:cNvSpPr>
              <p:nvPr/>
            </p:nvSpPr>
            <p:spPr bwMode="auto">
              <a:xfrm rot="13500000">
                <a:off x="8581855" y="4262465"/>
                <a:ext cx="57209" cy="4432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0" name="Arc 122"/>
              <p:cNvSpPr>
                <a:spLocks noChangeAspect="1"/>
              </p:cNvSpPr>
              <p:nvPr/>
            </p:nvSpPr>
            <p:spPr bwMode="auto">
              <a:xfrm rot="18900000">
                <a:off x="8619640" y="4224680"/>
                <a:ext cx="44327" cy="5720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91" name="Group 125"/>
              <p:cNvGrpSpPr>
                <a:grpSpLocks noChangeAspect="1"/>
              </p:cNvGrpSpPr>
              <p:nvPr/>
            </p:nvGrpSpPr>
            <p:grpSpPr bwMode="auto">
              <a:xfrm rot="2700000">
                <a:off x="8452387" y="4457945"/>
                <a:ext cx="57209" cy="88653"/>
                <a:chOff x="864" y="2688"/>
                <a:chExt cx="576" cy="1152"/>
              </a:xfrm>
            </p:grpSpPr>
            <p:sp>
              <p:nvSpPr>
                <p:cNvPr id="113" name="Arc 126"/>
                <p:cNvSpPr>
                  <a:spLocks noChangeAspect="1"/>
                </p:cNvSpPr>
                <p:nvPr/>
              </p:nvSpPr>
              <p:spPr bwMode="auto">
                <a:xfrm>
                  <a:off x="864" y="2688"/>
                  <a:ext cx="576" cy="57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14" name="Arc 127"/>
                <p:cNvSpPr>
                  <a:spLocks noChangeAspect="1"/>
                </p:cNvSpPr>
                <p:nvPr/>
              </p:nvSpPr>
              <p:spPr bwMode="auto">
                <a:xfrm rot="5400000">
                  <a:off x="864" y="3264"/>
                  <a:ext cx="576" cy="57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92" name="Group 128"/>
              <p:cNvGrpSpPr>
                <a:grpSpLocks noChangeAspect="1"/>
              </p:cNvGrpSpPr>
              <p:nvPr/>
            </p:nvGrpSpPr>
            <p:grpSpPr bwMode="auto">
              <a:xfrm rot="13500000">
                <a:off x="8474621" y="4354806"/>
                <a:ext cx="57209" cy="88653"/>
                <a:chOff x="864" y="2688"/>
                <a:chExt cx="576" cy="1152"/>
              </a:xfrm>
            </p:grpSpPr>
            <p:sp>
              <p:nvSpPr>
                <p:cNvPr id="111" name="Arc 129"/>
                <p:cNvSpPr>
                  <a:spLocks noChangeAspect="1"/>
                </p:cNvSpPr>
                <p:nvPr/>
              </p:nvSpPr>
              <p:spPr bwMode="auto">
                <a:xfrm>
                  <a:off x="864" y="2688"/>
                  <a:ext cx="576" cy="57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12" name="Arc 130"/>
                <p:cNvSpPr>
                  <a:spLocks noChangeAspect="1"/>
                </p:cNvSpPr>
                <p:nvPr/>
              </p:nvSpPr>
              <p:spPr bwMode="auto">
                <a:xfrm rot="5400000">
                  <a:off x="864" y="3264"/>
                  <a:ext cx="576" cy="57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93" name="Group 132"/>
              <p:cNvGrpSpPr>
                <a:grpSpLocks noChangeAspect="1"/>
              </p:cNvGrpSpPr>
              <p:nvPr/>
            </p:nvGrpSpPr>
            <p:grpSpPr bwMode="auto">
              <a:xfrm rot="2700000">
                <a:off x="8327014" y="4583318"/>
                <a:ext cx="57209" cy="88653"/>
                <a:chOff x="864" y="2688"/>
                <a:chExt cx="576" cy="1152"/>
              </a:xfrm>
            </p:grpSpPr>
            <p:sp>
              <p:nvSpPr>
                <p:cNvPr id="109" name="Arc 133"/>
                <p:cNvSpPr>
                  <a:spLocks noChangeAspect="1"/>
                </p:cNvSpPr>
                <p:nvPr/>
              </p:nvSpPr>
              <p:spPr bwMode="auto">
                <a:xfrm>
                  <a:off x="864" y="2688"/>
                  <a:ext cx="576" cy="57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10" name="Arc 134"/>
                <p:cNvSpPr>
                  <a:spLocks noChangeAspect="1"/>
                </p:cNvSpPr>
                <p:nvPr/>
              </p:nvSpPr>
              <p:spPr bwMode="auto">
                <a:xfrm rot="5400000">
                  <a:off x="864" y="3264"/>
                  <a:ext cx="576" cy="57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94" name="Group 135"/>
              <p:cNvGrpSpPr>
                <a:grpSpLocks noChangeAspect="1"/>
              </p:cNvGrpSpPr>
              <p:nvPr/>
            </p:nvGrpSpPr>
            <p:grpSpPr bwMode="auto">
              <a:xfrm rot="13500000">
                <a:off x="8349248" y="4480179"/>
                <a:ext cx="57209" cy="88653"/>
                <a:chOff x="864" y="2688"/>
                <a:chExt cx="576" cy="1152"/>
              </a:xfrm>
            </p:grpSpPr>
            <p:sp>
              <p:nvSpPr>
                <p:cNvPr id="107" name="Arc 136"/>
                <p:cNvSpPr>
                  <a:spLocks noChangeAspect="1"/>
                </p:cNvSpPr>
                <p:nvPr/>
              </p:nvSpPr>
              <p:spPr bwMode="auto">
                <a:xfrm>
                  <a:off x="864" y="2688"/>
                  <a:ext cx="576" cy="57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8" name="Arc 137"/>
                <p:cNvSpPr>
                  <a:spLocks noChangeAspect="1"/>
                </p:cNvSpPr>
                <p:nvPr/>
              </p:nvSpPr>
              <p:spPr bwMode="auto">
                <a:xfrm rot="5400000">
                  <a:off x="864" y="3264"/>
                  <a:ext cx="576" cy="57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95" name="Group 139"/>
              <p:cNvGrpSpPr>
                <a:grpSpLocks noChangeAspect="1"/>
              </p:cNvGrpSpPr>
              <p:nvPr/>
            </p:nvGrpSpPr>
            <p:grpSpPr bwMode="auto">
              <a:xfrm rot="2700000">
                <a:off x="8201640" y="4708691"/>
                <a:ext cx="57209" cy="88653"/>
                <a:chOff x="864" y="2688"/>
                <a:chExt cx="576" cy="1152"/>
              </a:xfrm>
            </p:grpSpPr>
            <p:sp>
              <p:nvSpPr>
                <p:cNvPr id="105" name="Arc 140"/>
                <p:cNvSpPr>
                  <a:spLocks noChangeAspect="1"/>
                </p:cNvSpPr>
                <p:nvPr/>
              </p:nvSpPr>
              <p:spPr bwMode="auto">
                <a:xfrm>
                  <a:off x="864" y="2688"/>
                  <a:ext cx="576" cy="57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6" name="Arc 141"/>
                <p:cNvSpPr>
                  <a:spLocks noChangeAspect="1"/>
                </p:cNvSpPr>
                <p:nvPr/>
              </p:nvSpPr>
              <p:spPr bwMode="auto">
                <a:xfrm rot="5400000">
                  <a:off x="864" y="3264"/>
                  <a:ext cx="576" cy="57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96" name="Group 142"/>
              <p:cNvGrpSpPr>
                <a:grpSpLocks noChangeAspect="1"/>
              </p:cNvGrpSpPr>
              <p:nvPr/>
            </p:nvGrpSpPr>
            <p:grpSpPr bwMode="auto">
              <a:xfrm rot="13500000">
                <a:off x="8223874" y="4605552"/>
                <a:ext cx="57209" cy="88653"/>
                <a:chOff x="864" y="2688"/>
                <a:chExt cx="576" cy="1152"/>
              </a:xfrm>
            </p:grpSpPr>
            <p:sp>
              <p:nvSpPr>
                <p:cNvPr id="103" name="Arc 143"/>
                <p:cNvSpPr>
                  <a:spLocks noChangeAspect="1"/>
                </p:cNvSpPr>
                <p:nvPr/>
              </p:nvSpPr>
              <p:spPr bwMode="auto">
                <a:xfrm>
                  <a:off x="864" y="2688"/>
                  <a:ext cx="576" cy="57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4" name="Arc 144"/>
                <p:cNvSpPr>
                  <a:spLocks noChangeAspect="1"/>
                </p:cNvSpPr>
                <p:nvPr/>
              </p:nvSpPr>
              <p:spPr bwMode="auto">
                <a:xfrm rot="5400000">
                  <a:off x="864" y="3264"/>
                  <a:ext cx="576" cy="57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97" name="Group 146"/>
              <p:cNvGrpSpPr>
                <a:grpSpLocks noChangeAspect="1"/>
              </p:cNvGrpSpPr>
              <p:nvPr/>
            </p:nvGrpSpPr>
            <p:grpSpPr bwMode="auto">
              <a:xfrm rot="2700000">
                <a:off x="8076267" y="4834065"/>
                <a:ext cx="57209" cy="88653"/>
                <a:chOff x="864" y="2688"/>
                <a:chExt cx="576" cy="1152"/>
              </a:xfrm>
            </p:grpSpPr>
            <p:sp>
              <p:nvSpPr>
                <p:cNvPr id="101" name="Arc 147"/>
                <p:cNvSpPr>
                  <a:spLocks noChangeAspect="1"/>
                </p:cNvSpPr>
                <p:nvPr/>
              </p:nvSpPr>
              <p:spPr bwMode="auto">
                <a:xfrm>
                  <a:off x="864" y="2688"/>
                  <a:ext cx="576" cy="57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2" name="Arc 148"/>
                <p:cNvSpPr>
                  <a:spLocks noChangeAspect="1"/>
                </p:cNvSpPr>
                <p:nvPr/>
              </p:nvSpPr>
              <p:spPr bwMode="auto">
                <a:xfrm rot="5400000">
                  <a:off x="864" y="3264"/>
                  <a:ext cx="576" cy="57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98" name="Group 149"/>
              <p:cNvGrpSpPr>
                <a:grpSpLocks noChangeAspect="1"/>
              </p:cNvGrpSpPr>
              <p:nvPr/>
            </p:nvGrpSpPr>
            <p:grpSpPr bwMode="auto">
              <a:xfrm rot="13500000">
                <a:off x="8098501" y="4730926"/>
                <a:ext cx="57209" cy="88653"/>
                <a:chOff x="864" y="2688"/>
                <a:chExt cx="576" cy="1152"/>
              </a:xfrm>
            </p:grpSpPr>
            <p:sp>
              <p:nvSpPr>
                <p:cNvPr id="99" name="Arc 150"/>
                <p:cNvSpPr>
                  <a:spLocks noChangeAspect="1"/>
                </p:cNvSpPr>
                <p:nvPr/>
              </p:nvSpPr>
              <p:spPr bwMode="auto">
                <a:xfrm>
                  <a:off x="864" y="2688"/>
                  <a:ext cx="576" cy="57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0" name="Arc 151"/>
                <p:cNvSpPr>
                  <a:spLocks noChangeAspect="1"/>
                </p:cNvSpPr>
                <p:nvPr/>
              </p:nvSpPr>
              <p:spPr bwMode="auto">
                <a:xfrm rot="5400000">
                  <a:off x="864" y="3264"/>
                  <a:ext cx="576" cy="57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</p:grpSp>
        <p:sp>
          <p:nvSpPr>
            <p:cNvPr id="83" name="Arc 82"/>
            <p:cNvSpPr/>
            <p:nvPr/>
          </p:nvSpPr>
          <p:spPr>
            <a:xfrm>
              <a:off x="8013584" y="5405216"/>
              <a:ext cx="504000" cy="504000"/>
            </a:xfrm>
            <a:prstGeom prst="arc">
              <a:avLst>
                <a:gd name="adj1" fmla="val 17347719"/>
                <a:gd name="adj2" fmla="val 21474547"/>
              </a:avLst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8488202" y="5206842"/>
              <a:ext cx="4042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000" dirty="0" smtClean="0">
                  <a:latin typeface="Symbol" panose="05050102010706020507" pitchFamily="18" charset="2"/>
                </a:rPr>
                <a:t>q</a:t>
              </a:r>
              <a:r>
                <a:rPr lang="nl-NL" sz="2000" baseline="-25000" dirty="0" smtClean="0"/>
                <a:t>0</a:t>
              </a:r>
              <a:endParaRPr lang="nl-NL" sz="2000" dirty="0"/>
            </a:p>
          </p:txBody>
        </p:sp>
        <p:sp>
          <p:nvSpPr>
            <p:cNvPr id="85" name="AutoShape 33"/>
            <p:cNvSpPr>
              <a:spLocks noChangeAspect="1" noChangeArrowheads="1"/>
            </p:cNvSpPr>
            <p:nvPr/>
          </p:nvSpPr>
          <p:spPr bwMode="auto">
            <a:xfrm>
              <a:off x="7437464" y="5492080"/>
              <a:ext cx="457200" cy="457200"/>
            </a:xfrm>
            <a:prstGeom prst="irregularSeal1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cxnSp>
          <p:nvCxnSpPr>
            <p:cNvPr id="86" name="Straight Connector 85"/>
            <p:cNvCxnSpPr/>
            <p:nvPr/>
          </p:nvCxnSpPr>
          <p:spPr>
            <a:xfrm flipH="1" flipV="1">
              <a:off x="6861400" y="5708104"/>
              <a:ext cx="43200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569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A2D2-B08E-479C-8EFA-F462BF97C60C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550" y="704850"/>
            <a:ext cx="5676900" cy="5448300"/>
          </a:xfrm>
          <a:prstGeom prst="rect">
            <a:avLst/>
          </a:prstGeom>
        </p:spPr>
      </p:pic>
      <p:sp>
        <p:nvSpPr>
          <p:cNvPr id="116" name="Rectangle 115"/>
          <p:cNvSpPr/>
          <p:nvPr/>
        </p:nvSpPr>
        <p:spPr>
          <a:xfrm rot="-840000">
            <a:off x="4035200" y="5551341"/>
            <a:ext cx="3024000" cy="3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 err="1">
                <a:solidFill>
                  <a:schemeClr val="tx1"/>
                </a:solidFill>
              </a:rPr>
              <a:t>c</a:t>
            </a:r>
            <a:r>
              <a:rPr lang="nl-NL" sz="2000" dirty="0" err="1" smtClean="0">
                <a:solidFill>
                  <a:schemeClr val="tx1"/>
                </a:solidFill>
              </a:rPr>
              <a:t>os</a:t>
            </a:r>
            <a:r>
              <a:rPr lang="nl-NL" sz="2000" dirty="0" smtClean="0">
                <a:solidFill>
                  <a:schemeClr val="tx1"/>
                </a:solidFill>
              </a:rPr>
              <a:t>(</a:t>
            </a:r>
            <a:r>
              <a:rPr lang="nl-NL" sz="2000" dirty="0" smtClean="0">
                <a:solidFill>
                  <a:schemeClr val="tx1"/>
                </a:solidFill>
                <a:latin typeface="Symbol" panose="05050102010706020507" pitchFamily="18" charset="2"/>
              </a:rPr>
              <a:t>q</a:t>
            </a:r>
            <a:r>
              <a:rPr lang="nl-NL" sz="2000" baseline="-25000" dirty="0" smtClean="0">
                <a:solidFill>
                  <a:schemeClr val="tx1"/>
                </a:solidFill>
              </a:rPr>
              <a:t>0</a:t>
            </a:r>
            <a:r>
              <a:rPr lang="nl-NL" sz="2000" dirty="0" smtClean="0">
                <a:solidFill>
                  <a:schemeClr val="tx1"/>
                </a:solidFill>
              </a:rPr>
              <a:t>)</a:t>
            </a:r>
            <a:endParaRPr lang="nl-NL" sz="2000" dirty="0">
              <a:solidFill>
                <a:schemeClr val="tx1"/>
              </a:solidFill>
            </a:endParaRPr>
          </a:p>
        </p:txBody>
      </p:sp>
      <p:sp>
        <p:nvSpPr>
          <p:cNvPr id="118" name="Rectangle 117"/>
          <p:cNvSpPr/>
          <p:nvPr/>
        </p:nvSpPr>
        <p:spPr>
          <a:xfrm rot="2160000">
            <a:off x="2296800" y="5457600"/>
            <a:ext cx="1476000" cy="3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>
              <a:solidFill>
                <a:schemeClr val="tx1"/>
              </a:solidFill>
            </a:endParaRPr>
          </a:p>
        </p:txBody>
      </p:sp>
      <p:sp>
        <p:nvSpPr>
          <p:cNvPr id="117" name="Rectangle 116"/>
          <p:cNvSpPr/>
          <p:nvPr/>
        </p:nvSpPr>
        <p:spPr>
          <a:xfrm rot="2160000">
            <a:off x="1664176" y="5315338"/>
            <a:ext cx="2124000" cy="3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 err="1" smtClean="0">
                <a:solidFill>
                  <a:schemeClr val="tx1"/>
                </a:solidFill>
              </a:rPr>
              <a:t>cos</a:t>
            </a:r>
            <a:r>
              <a:rPr lang="nl-NL" sz="2000" dirty="0" smtClean="0">
                <a:solidFill>
                  <a:schemeClr val="tx1"/>
                </a:solidFill>
              </a:rPr>
              <a:t>(</a:t>
            </a:r>
            <a:r>
              <a:rPr lang="nl-NL" sz="2000" dirty="0" smtClean="0">
                <a:solidFill>
                  <a:schemeClr val="tx1"/>
                </a:solidFill>
                <a:latin typeface="Symbol" panose="05050102010706020507" pitchFamily="18" charset="2"/>
              </a:rPr>
              <a:t>q</a:t>
            </a:r>
            <a:r>
              <a:rPr lang="nl-NL" sz="2000" baseline="-25000" dirty="0">
                <a:solidFill>
                  <a:schemeClr val="tx1"/>
                </a:solidFill>
              </a:rPr>
              <a:t>1</a:t>
            </a:r>
            <a:r>
              <a:rPr lang="nl-NL" sz="2000" dirty="0" smtClean="0">
                <a:solidFill>
                  <a:schemeClr val="tx1"/>
                </a:solidFill>
              </a:rPr>
              <a:t>)</a:t>
            </a:r>
            <a:endParaRPr lang="nl-NL" sz="2000" dirty="0">
              <a:solidFill>
                <a:schemeClr val="tx1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 rot="16200000">
            <a:off x="783191" y="3024567"/>
            <a:ext cx="1128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/>
              <a:t>P(≥ 1 hit)</a:t>
            </a:r>
            <a:endParaRPr lang="nl-NL" sz="2000" dirty="0"/>
          </a:p>
        </p:txBody>
      </p:sp>
      <p:grpSp>
        <p:nvGrpSpPr>
          <p:cNvPr id="79" name="Group 78"/>
          <p:cNvGrpSpPr/>
          <p:nvPr/>
        </p:nvGrpSpPr>
        <p:grpSpPr>
          <a:xfrm>
            <a:off x="303412" y="4921738"/>
            <a:ext cx="1778588" cy="1068469"/>
            <a:chOff x="303412" y="4921738"/>
            <a:chExt cx="1778588" cy="1068469"/>
          </a:xfrm>
        </p:grpSpPr>
        <p:grpSp>
          <p:nvGrpSpPr>
            <p:cNvPr id="80" name="Group 79"/>
            <p:cNvGrpSpPr>
              <a:grpSpLocks noChangeAspect="1"/>
            </p:cNvGrpSpPr>
            <p:nvPr/>
          </p:nvGrpSpPr>
          <p:grpSpPr>
            <a:xfrm rot="16200000">
              <a:off x="1542264" y="5450472"/>
              <a:ext cx="539471" cy="540000"/>
              <a:chOff x="5819025" y="4042524"/>
              <a:chExt cx="792003" cy="792791"/>
            </a:xfrm>
          </p:grpSpPr>
          <p:sp>
            <p:nvSpPr>
              <p:cNvPr id="110" name="Freeform 109"/>
              <p:cNvSpPr/>
              <p:nvPr/>
            </p:nvSpPr>
            <p:spPr>
              <a:xfrm rot="5439760" flipV="1">
                <a:off x="5623004" y="4238545"/>
                <a:ext cx="784065" cy="392023"/>
              </a:xfrm>
              <a:custGeom>
                <a:avLst/>
                <a:gdLst>
                  <a:gd name="connsiteX0" fmla="*/ 0 w 1061884"/>
                  <a:gd name="connsiteY0" fmla="*/ 786580 h 786580"/>
                  <a:gd name="connsiteX1" fmla="*/ 117987 w 1061884"/>
                  <a:gd name="connsiteY1" fmla="*/ 49161 h 786580"/>
                  <a:gd name="connsiteX2" fmla="*/ 619433 w 1061884"/>
                  <a:gd name="connsiteY2" fmla="*/ 491612 h 786580"/>
                  <a:gd name="connsiteX3" fmla="*/ 1061884 w 1061884"/>
                  <a:gd name="connsiteY3" fmla="*/ 565354 h 786580"/>
                  <a:gd name="connsiteX0" fmla="*/ 0 w 1061884"/>
                  <a:gd name="connsiteY0" fmla="*/ 684616 h 684616"/>
                  <a:gd name="connsiteX1" fmla="*/ 117987 w 1061884"/>
                  <a:gd name="connsiteY1" fmla="*/ 34595 h 684616"/>
                  <a:gd name="connsiteX2" fmla="*/ 619433 w 1061884"/>
                  <a:gd name="connsiteY2" fmla="*/ 477046 h 684616"/>
                  <a:gd name="connsiteX3" fmla="*/ 1061884 w 1061884"/>
                  <a:gd name="connsiteY3" fmla="*/ 550788 h 684616"/>
                  <a:gd name="connsiteX0" fmla="*/ 0 w 1061884"/>
                  <a:gd name="connsiteY0" fmla="*/ 667622 h 667622"/>
                  <a:gd name="connsiteX1" fmla="*/ 117987 w 1061884"/>
                  <a:gd name="connsiteY1" fmla="*/ 32167 h 667622"/>
                  <a:gd name="connsiteX2" fmla="*/ 619433 w 1061884"/>
                  <a:gd name="connsiteY2" fmla="*/ 474618 h 667622"/>
                  <a:gd name="connsiteX3" fmla="*/ 1061884 w 1061884"/>
                  <a:gd name="connsiteY3" fmla="*/ 548360 h 667622"/>
                  <a:gd name="connsiteX0" fmla="*/ 0 w 1211728"/>
                  <a:gd name="connsiteY0" fmla="*/ 664787 h 664787"/>
                  <a:gd name="connsiteX1" fmla="*/ 267831 w 1211728"/>
                  <a:gd name="connsiteY1" fmla="*/ 31762 h 664787"/>
                  <a:gd name="connsiteX2" fmla="*/ 769277 w 1211728"/>
                  <a:gd name="connsiteY2" fmla="*/ 474213 h 664787"/>
                  <a:gd name="connsiteX3" fmla="*/ 1211728 w 1211728"/>
                  <a:gd name="connsiteY3" fmla="*/ 547955 h 664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1728" h="664787">
                    <a:moveTo>
                      <a:pt x="0" y="664787"/>
                    </a:moveTo>
                    <a:cubicBezTo>
                      <a:pt x="7374" y="320658"/>
                      <a:pt x="139618" y="63524"/>
                      <a:pt x="267831" y="31762"/>
                    </a:cubicBezTo>
                    <a:cubicBezTo>
                      <a:pt x="396044" y="0"/>
                      <a:pt x="611961" y="388181"/>
                      <a:pt x="769277" y="474213"/>
                    </a:cubicBezTo>
                    <a:cubicBezTo>
                      <a:pt x="926593" y="560245"/>
                      <a:pt x="1069160" y="554100"/>
                      <a:pt x="1211728" y="547955"/>
                    </a:cubicBezTo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" name="Freeform 110"/>
              <p:cNvSpPr/>
              <p:nvPr/>
            </p:nvSpPr>
            <p:spPr>
              <a:xfrm rot="5439760">
                <a:off x="6022984" y="4240604"/>
                <a:ext cx="784065" cy="392023"/>
              </a:xfrm>
              <a:custGeom>
                <a:avLst/>
                <a:gdLst>
                  <a:gd name="connsiteX0" fmla="*/ 0 w 1061884"/>
                  <a:gd name="connsiteY0" fmla="*/ 786580 h 786580"/>
                  <a:gd name="connsiteX1" fmla="*/ 117987 w 1061884"/>
                  <a:gd name="connsiteY1" fmla="*/ 49161 h 786580"/>
                  <a:gd name="connsiteX2" fmla="*/ 619433 w 1061884"/>
                  <a:gd name="connsiteY2" fmla="*/ 491612 h 786580"/>
                  <a:gd name="connsiteX3" fmla="*/ 1061884 w 1061884"/>
                  <a:gd name="connsiteY3" fmla="*/ 565354 h 786580"/>
                  <a:gd name="connsiteX0" fmla="*/ 0 w 1061884"/>
                  <a:gd name="connsiteY0" fmla="*/ 684616 h 684616"/>
                  <a:gd name="connsiteX1" fmla="*/ 117987 w 1061884"/>
                  <a:gd name="connsiteY1" fmla="*/ 34595 h 684616"/>
                  <a:gd name="connsiteX2" fmla="*/ 619433 w 1061884"/>
                  <a:gd name="connsiteY2" fmla="*/ 477046 h 684616"/>
                  <a:gd name="connsiteX3" fmla="*/ 1061884 w 1061884"/>
                  <a:gd name="connsiteY3" fmla="*/ 550788 h 684616"/>
                  <a:gd name="connsiteX0" fmla="*/ 0 w 1061884"/>
                  <a:gd name="connsiteY0" fmla="*/ 667622 h 667622"/>
                  <a:gd name="connsiteX1" fmla="*/ 117987 w 1061884"/>
                  <a:gd name="connsiteY1" fmla="*/ 32167 h 667622"/>
                  <a:gd name="connsiteX2" fmla="*/ 619433 w 1061884"/>
                  <a:gd name="connsiteY2" fmla="*/ 474618 h 667622"/>
                  <a:gd name="connsiteX3" fmla="*/ 1061884 w 1061884"/>
                  <a:gd name="connsiteY3" fmla="*/ 548360 h 667622"/>
                  <a:gd name="connsiteX0" fmla="*/ 0 w 1211728"/>
                  <a:gd name="connsiteY0" fmla="*/ 664787 h 664787"/>
                  <a:gd name="connsiteX1" fmla="*/ 267831 w 1211728"/>
                  <a:gd name="connsiteY1" fmla="*/ 31762 h 664787"/>
                  <a:gd name="connsiteX2" fmla="*/ 769277 w 1211728"/>
                  <a:gd name="connsiteY2" fmla="*/ 474213 h 664787"/>
                  <a:gd name="connsiteX3" fmla="*/ 1211728 w 1211728"/>
                  <a:gd name="connsiteY3" fmla="*/ 547955 h 664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1728" h="664787">
                    <a:moveTo>
                      <a:pt x="0" y="664787"/>
                    </a:moveTo>
                    <a:cubicBezTo>
                      <a:pt x="7374" y="320658"/>
                      <a:pt x="139618" y="63524"/>
                      <a:pt x="267831" y="31762"/>
                    </a:cubicBezTo>
                    <a:cubicBezTo>
                      <a:pt x="396044" y="0"/>
                      <a:pt x="611961" y="388181"/>
                      <a:pt x="769277" y="474213"/>
                    </a:cubicBezTo>
                    <a:cubicBezTo>
                      <a:pt x="926593" y="560245"/>
                      <a:pt x="1069160" y="554100"/>
                      <a:pt x="1211728" y="547955"/>
                    </a:cubicBezTo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12" name="Straight Connector 111"/>
              <p:cNvCxnSpPr/>
              <p:nvPr/>
            </p:nvCxnSpPr>
            <p:spPr>
              <a:xfrm rot="10839760">
                <a:off x="6144759" y="4834298"/>
                <a:ext cx="138361" cy="1017"/>
              </a:xfrm>
              <a:prstGeom prst="line">
                <a:avLst/>
              </a:prstGeom>
              <a:solidFill>
                <a:schemeClr val="bg1"/>
              </a:solidFill>
              <a:ln w="9525"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Rectangle 112"/>
              <p:cNvSpPr/>
              <p:nvPr/>
            </p:nvSpPr>
            <p:spPr>
              <a:xfrm rot="16254479">
                <a:off x="5835396" y="4374585"/>
                <a:ext cx="766800" cy="12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 rot="2700000">
              <a:off x="328142" y="5448920"/>
              <a:ext cx="487007" cy="536468"/>
              <a:chOff x="217929" y="5470453"/>
              <a:chExt cx="487007" cy="536468"/>
            </a:xfrm>
          </p:grpSpPr>
          <p:grpSp>
            <p:nvGrpSpPr>
              <p:cNvPr id="86" name="Group 125"/>
              <p:cNvGrpSpPr>
                <a:grpSpLocks noChangeAspect="1"/>
              </p:cNvGrpSpPr>
              <p:nvPr/>
            </p:nvGrpSpPr>
            <p:grpSpPr bwMode="auto">
              <a:xfrm rot="2700000">
                <a:off x="609771" y="5557870"/>
                <a:ext cx="57209" cy="88653"/>
                <a:chOff x="864" y="2688"/>
                <a:chExt cx="576" cy="1152"/>
              </a:xfrm>
            </p:grpSpPr>
            <p:sp>
              <p:nvSpPr>
                <p:cNvPr id="108" name="Arc 126"/>
                <p:cNvSpPr>
                  <a:spLocks noChangeAspect="1"/>
                </p:cNvSpPr>
                <p:nvPr/>
              </p:nvSpPr>
              <p:spPr bwMode="auto">
                <a:xfrm>
                  <a:off x="864" y="2688"/>
                  <a:ext cx="576" cy="57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9" name="Arc 127"/>
                <p:cNvSpPr>
                  <a:spLocks noChangeAspect="1"/>
                </p:cNvSpPr>
                <p:nvPr/>
              </p:nvSpPr>
              <p:spPr bwMode="auto">
                <a:xfrm rot="5400000">
                  <a:off x="864" y="3264"/>
                  <a:ext cx="576" cy="57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87" name="Group 128"/>
              <p:cNvGrpSpPr>
                <a:grpSpLocks noChangeAspect="1"/>
              </p:cNvGrpSpPr>
              <p:nvPr/>
            </p:nvGrpSpPr>
            <p:grpSpPr bwMode="auto">
              <a:xfrm rot="13500000">
                <a:off x="632005" y="5454731"/>
                <a:ext cx="57209" cy="88653"/>
                <a:chOff x="864" y="2688"/>
                <a:chExt cx="576" cy="1152"/>
              </a:xfrm>
            </p:grpSpPr>
            <p:sp>
              <p:nvSpPr>
                <p:cNvPr id="106" name="Arc 129"/>
                <p:cNvSpPr>
                  <a:spLocks noChangeAspect="1"/>
                </p:cNvSpPr>
                <p:nvPr/>
              </p:nvSpPr>
              <p:spPr bwMode="auto">
                <a:xfrm>
                  <a:off x="864" y="2688"/>
                  <a:ext cx="576" cy="57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7" name="Arc 130"/>
                <p:cNvSpPr>
                  <a:spLocks noChangeAspect="1"/>
                </p:cNvSpPr>
                <p:nvPr/>
              </p:nvSpPr>
              <p:spPr bwMode="auto">
                <a:xfrm rot="5400000">
                  <a:off x="864" y="3264"/>
                  <a:ext cx="576" cy="57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88" name="Group 132"/>
              <p:cNvGrpSpPr>
                <a:grpSpLocks noChangeAspect="1"/>
              </p:cNvGrpSpPr>
              <p:nvPr/>
            </p:nvGrpSpPr>
            <p:grpSpPr bwMode="auto">
              <a:xfrm rot="2700000">
                <a:off x="484398" y="5683243"/>
                <a:ext cx="57209" cy="88653"/>
                <a:chOff x="864" y="2688"/>
                <a:chExt cx="576" cy="1152"/>
              </a:xfrm>
            </p:grpSpPr>
            <p:sp>
              <p:nvSpPr>
                <p:cNvPr id="104" name="Arc 133"/>
                <p:cNvSpPr>
                  <a:spLocks noChangeAspect="1"/>
                </p:cNvSpPr>
                <p:nvPr/>
              </p:nvSpPr>
              <p:spPr bwMode="auto">
                <a:xfrm>
                  <a:off x="864" y="2688"/>
                  <a:ext cx="576" cy="57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5" name="Arc 134"/>
                <p:cNvSpPr>
                  <a:spLocks noChangeAspect="1"/>
                </p:cNvSpPr>
                <p:nvPr/>
              </p:nvSpPr>
              <p:spPr bwMode="auto">
                <a:xfrm rot="5400000">
                  <a:off x="864" y="3264"/>
                  <a:ext cx="576" cy="57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89" name="Group 135"/>
              <p:cNvGrpSpPr>
                <a:grpSpLocks noChangeAspect="1"/>
              </p:cNvGrpSpPr>
              <p:nvPr/>
            </p:nvGrpSpPr>
            <p:grpSpPr bwMode="auto">
              <a:xfrm rot="13500000">
                <a:off x="506632" y="5580104"/>
                <a:ext cx="57209" cy="88653"/>
                <a:chOff x="864" y="2688"/>
                <a:chExt cx="576" cy="1152"/>
              </a:xfrm>
            </p:grpSpPr>
            <p:sp>
              <p:nvSpPr>
                <p:cNvPr id="102" name="Arc 136"/>
                <p:cNvSpPr>
                  <a:spLocks noChangeAspect="1"/>
                </p:cNvSpPr>
                <p:nvPr/>
              </p:nvSpPr>
              <p:spPr bwMode="auto">
                <a:xfrm>
                  <a:off x="864" y="2688"/>
                  <a:ext cx="576" cy="57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3" name="Arc 137"/>
                <p:cNvSpPr>
                  <a:spLocks noChangeAspect="1"/>
                </p:cNvSpPr>
                <p:nvPr/>
              </p:nvSpPr>
              <p:spPr bwMode="auto">
                <a:xfrm rot="5400000">
                  <a:off x="864" y="3264"/>
                  <a:ext cx="576" cy="57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90" name="Group 139"/>
              <p:cNvGrpSpPr>
                <a:grpSpLocks noChangeAspect="1"/>
              </p:cNvGrpSpPr>
              <p:nvPr/>
            </p:nvGrpSpPr>
            <p:grpSpPr bwMode="auto">
              <a:xfrm rot="2700000">
                <a:off x="359024" y="5808616"/>
                <a:ext cx="57209" cy="88653"/>
                <a:chOff x="864" y="2688"/>
                <a:chExt cx="576" cy="1152"/>
              </a:xfrm>
            </p:grpSpPr>
            <p:sp>
              <p:nvSpPr>
                <p:cNvPr id="100" name="Arc 140"/>
                <p:cNvSpPr>
                  <a:spLocks noChangeAspect="1"/>
                </p:cNvSpPr>
                <p:nvPr/>
              </p:nvSpPr>
              <p:spPr bwMode="auto">
                <a:xfrm>
                  <a:off x="864" y="2688"/>
                  <a:ext cx="576" cy="57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1" name="Arc 141"/>
                <p:cNvSpPr>
                  <a:spLocks noChangeAspect="1"/>
                </p:cNvSpPr>
                <p:nvPr/>
              </p:nvSpPr>
              <p:spPr bwMode="auto">
                <a:xfrm rot="5400000">
                  <a:off x="864" y="3264"/>
                  <a:ext cx="576" cy="57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91" name="Group 142"/>
              <p:cNvGrpSpPr>
                <a:grpSpLocks noChangeAspect="1"/>
              </p:cNvGrpSpPr>
              <p:nvPr/>
            </p:nvGrpSpPr>
            <p:grpSpPr bwMode="auto">
              <a:xfrm rot="13500000">
                <a:off x="381258" y="5705477"/>
                <a:ext cx="57209" cy="88653"/>
                <a:chOff x="864" y="2688"/>
                <a:chExt cx="576" cy="1152"/>
              </a:xfrm>
            </p:grpSpPr>
            <p:sp>
              <p:nvSpPr>
                <p:cNvPr id="98" name="Arc 143"/>
                <p:cNvSpPr>
                  <a:spLocks noChangeAspect="1"/>
                </p:cNvSpPr>
                <p:nvPr/>
              </p:nvSpPr>
              <p:spPr bwMode="auto">
                <a:xfrm>
                  <a:off x="864" y="2688"/>
                  <a:ext cx="576" cy="57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99" name="Arc 144"/>
                <p:cNvSpPr>
                  <a:spLocks noChangeAspect="1"/>
                </p:cNvSpPr>
                <p:nvPr/>
              </p:nvSpPr>
              <p:spPr bwMode="auto">
                <a:xfrm rot="5400000">
                  <a:off x="864" y="3264"/>
                  <a:ext cx="576" cy="57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92" name="Group 146"/>
              <p:cNvGrpSpPr>
                <a:grpSpLocks noChangeAspect="1"/>
              </p:cNvGrpSpPr>
              <p:nvPr/>
            </p:nvGrpSpPr>
            <p:grpSpPr bwMode="auto">
              <a:xfrm rot="2700000">
                <a:off x="233651" y="5933990"/>
                <a:ext cx="57209" cy="88653"/>
                <a:chOff x="864" y="2688"/>
                <a:chExt cx="576" cy="1152"/>
              </a:xfrm>
            </p:grpSpPr>
            <p:sp>
              <p:nvSpPr>
                <p:cNvPr id="96" name="Arc 147"/>
                <p:cNvSpPr>
                  <a:spLocks noChangeAspect="1"/>
                </p:cNvSpPr>
                <p:nvPr/>
              </p:nvSpPr>
              <p:spPr bwMode="auto">
                <a:xfrm>
                  <a:off x="864" y="2688"/>
                  <a:ext cx="576" cy="57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97" name="Arc 148"/>
                <p:cNvSpPr>
                  <a:spLocks noChangeAspect="1"/>
                </p:cNvSpPr>
                <p:nvPr/>
              </p:nvSpPr>
              <p:spPr bwMode="auto">
                <a:xfrm rot="5400000">
                  <a:off x="864" y="3264"/>
                  <a:ext cx="576" cy="57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93" name="Group 149"/>
              <p:cNvGrpSpPr>
                <a:grpSpLocks noChangeAspect="1"/>
              </p:cNvGrpSpPr>
              <p:nvPr/>
            </p:nvGrpSpPr>
            <p:grpSpPr bwMode="auto">
              <a:xfrm rot="13500000">
                <a:off x="255885" y="5830851"/>
                <a:ext cx="57209" cy="88653"/>
                <a:chOff x="864" y="2688"/>
                <a:chExt cx="576" cy="1152"/>
              </a:xfrm>
            </p:grpSpPr>
            <p:sp>
              <p:nvSpPr>
                <p:cNvPr id="94" name="Arc 150"/>
                <p:cNvSpPr>
                  <a:spLocks noChangeAspect="1"/>
                </p:cNvSpPr>
                <p:nvPr/>
              </p:nvSpPr>
              <p:spPr bwMode="auto">
                <a:xfrm>
                  <a:off x="864" y="2688"/>
                  <a:ext cx="576" cy="57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95" name="Arc 151"/>
                <p:cNvSpPr>
                  <a:spLocks noChangeAspect="1"/>
                </p:cNvSpPr>
                <p:nvPr/>
              </p:nvSpPr>
              <p:spPr bwMode="auto">
                <a:xfrm rot="5400000">
                  <a:off x="864" y="3264"/>
                  <a:ext cx="576" cy="57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</p:grpSp>
        <p:sp>
          <p:nvSpPr>
            <p:cNvPr id="82" name="Arc 81"/>
            <p:cNvSpPr/>
            <p:nvPr/>
          </p:nvSpPr>
          <p:spPr>
            <a:xfrm>
              <a:off x="891519" y="5380711"/>
              <a:ext cx="504000" cy="504000"/>
            </a:xfrm>
            <a:prstGeom prst="arc">
              <a:avLst>
                <a:gd name="adj1" fmla="val 11370905"/>
                <a:gd name="adj2" fmla="val 21208472"/>
              </a:avLst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83" name="Straight Connector 82"/>
            <p:cNvCxnSpPr/>
            <p:nvPr/>
          </p:nvCxnSpPr>
          <p:spPr>
            <a:xfrm>
              <a:off x="1289992" y="5717125"/>
              <a:ext cx="21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929872" y="5718968"/>
              <a:ext cx="180000" cy="0"/>
            </a:xfrm>
            <a:prstGeom prst="line">
              <a:avLst/>
            </a:prstGeom>
            <a:ln w="25400">
              <a:solidFill>
                <a:srgbClr val="FF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952204" y="4921738"/>
              <a:ext cx="4042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000" dirty="0" smtClean="0">
                  <a:latin typeface="Symbol" panose="05050102010706020507" pitchFamily="18" charset="2"/>
                </a:rPr>
                <a:t>q</a:t>
              </a:r>
              <a:r>
                <a:rPr lang="nl-NL" sz="2000" baseline="-25000" dirty="0"/>
                <a:t>1</a:t>
              </a:r>
              <a:endParaRPr lang="nl-NL" sz="2000" dirty="0"/>
            </a:p>
          </p:txBody>
        </p:sp>
      </p:grpSp>
      <p:grpSp>
        <p:nvGrpSpPr>
          <p:cNvPr id="225" name="Group 224"/>
          <p:cNvGrpSpPr/>
          <p:nvPr/>
        </p:nvGrpSpPr>
        <p:grpSpPr>
          <a:xfrm>
            <a:off x="6861400" y="4924636"/>
            <a:ext cx="2031080" cy="1024644"/>
            <a:chOff x="6861400" y="4924636"/>
            <a:chExt cx="2031080" cy="1024644"/>
          </a:xfrm>
        </p:grpSpPr>
        <p:cxnSp>
          <p:nvCxnSpPr>
            <p:cNvPr id="226" name="Straight Connector 225"/>
            <p:cNvCxnSpPr/>
            <p:nvPr/>
          </p:nvCxnSpPr>
          <p:spPr>
            <a:xfrm flipH="1">
              <a:off x="8002022" y="5698949"/>
              <a:ext cx="731586" cy="10793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7" name="Group 226"/>
            <p:cNvGrpSpPr/>
            <p:nvPr/>
          </p:nvGrpSpPr>
          <p:grpSpPr>
            <a:xfrm>
              <a:off x="8056960" y="4924636"/>
              <a:ext cx="603422" cy="682316"/>
              <a:chOff x="8060545" y="4224680"/>
              <a:chExt cx="603422" cy="682316"/>
            </a:xfrm>
          </p:grpSpPr>
          <p:sp>
            <p:nvSpPr>
              <p:cNvPr id="232" name="Arc 118"/>
              <p:cNvSpPr>
                <a:spLocks noChangeAspect="1"/>
              </p:cNvSpPr>
              <p:nvPr/>
            </p:nvSpPr>
            <p:spPr bwMode="auto">
              <a:xfrm rot="2700000">
                <a:off x="8590965" y="4334260"/>
                <a:ext cx="57209" cy="4432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33" name="Arc 119"/>
              <p:cNvSpPr>
                <a:spLocks noChangeAspect="1"/>
              </p:cNvSpPr>
              <p:nvPr/>
            </p:nvSpPr>
            <p:spPr bwMode="auto">
              <a:xfrm rot="8100000">
                <a:off x="8566062" y="4359163"/>
                <a:ext cx="44327" cy="5720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34" name="Arc 121"/>
              <p:cNvSpPr>
                <a:spLocks noChangeAspect="1"/>
              </p:cNvSpPr>
              <p:nvPr/>
            </p:nvSpPr>
            <p:spPr bwMode="auto">
              <a:xfrm rot="13500000">
                <a:off x="8581855" y="4262465"/>
                <a:ext cx="57209" cy="4432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35" name="Arc 122"/>
              <p:cNvSpPr>
                <a:spLocks noChangeAspect="1"/>
              </p:cNvSpPr>
              <p:nvPr/>
            </p:nvSpPr>
            <p:spPr bwMode="auto">
              <a:xfrm rot="18900000">
                <a:off x="8619640" y="4224680"/>
                <a:ext cx="44327" cy="5720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236" name="Group 125"/>
              <p:cNvGrpSpPr>
                <a:grpSpLocks noChangeAspect="1"/>
              </p:cNvGrpSpPr>
              <p:nvPr/>
            </p:nvGrpSpPr>
            <p:grpSpPr bwMode="auto">
              <a:xfrm rot="2700000">
                <a:off x="8452387" y="4457945"/>
                <a:ext cx="57209" cy="88653"/>
                <a:chOff x="864" y="2688"/>
                <a:chExt cx="576" cy="1152"/>
              </a:xfrm>
            </p:grpSpPr>
            <p:sp>
              <p:nvSpPr>
                <p:cNvPr id="258" name="Arc 126"/>
                <p:cNvSpPr>
                  <a:spLocks noChangeAspect="1"/>
                </p:cNvSpPr>
                <p:nvPr/>
              </p:nvSpPr>
              <p:spPr bwMode="auto">
                <a:xfrm>
                  <a:off x="864" y="2688"/>
                  <a:ext cx="576" cy="57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59" name="Arc 127"/>
                <p:cNvSpPr>
                  <a:spLocks noChangeAspect="1"/>
                </p:cNvSpPr>
                <p:nvPr/>
              </p:nvSpPr>
              <p:spPr bwMode="auto">
                <a:xfrm rot="5400000">
                  <a:off x="864" y="3264"/>
                  <a:ext cx="576" cy="57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237" name="Group 128"/>
              <p:cNvGrpSpPr>
                <a:grpSpLocks noChangeAspect="1"/>
              </p:cNvGrpSpPr>
              <p:nvPr/>
            </p:nvGrpSpPr>
            <p:grpSpPr bwMode="auto">
              <a:xfrm rot="13500000">
                <a:off x="8474621" y="4354806"/>
                <a:ext cx="57209" cy="88653"/>
                <a:chOff x="864" y="2688"/>
                <a:chExt cx="576" cy="1152"/>
              </a:xfrm>
            </p:grpSpPr>
            <p:sp>
              <p:nvSpPr>
                <p:cNvPr id="256" name="Arc 129"/>
                <p:cNvSpPr>
                  <a:spLocks noChangeAspect="1"/>
                </p:cNvSpPr>
                <p:nvPr/>
              </p:nvSpPr>
              <p:spPr bwMode="auto">
                <a:xfrm>
                  <a:off x="864" y="2688"/>
                  <a:ext cx="576" cy="57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57" name="Arc 130"/>
                <p:cNvSpPr>
                  <a:spLocks noChangeAspect="1"/>
                </p:cNvSpPr>
                <p:nvPr/>
              </p:nvSpPr>
              <p:spPr bwMode="auto">
                <a:xfrm rot="5400000">
                  <a:off x="864" y="3264"/>
                  <a:ext cx="576" cy="57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238" name="Group 132"/>
              <p:cNvGrpSpPr>
                <a:grpSpLocks noChangeAspect="1"/>
              </p:cNvGrpSpPr>
              <p:nvPr/>
            </p:nvGrpSpPr>
            <p:grpSpPr bwMode="auto">
              <a:xfrm rot="2700000">
                <a:off x="8327014" y="4583318"/>
                <a:ext cx="57209" cy="88653"/>
                <a:chOff x="864" y="2688"/>
                <a:chExt cx="576" cy="1152"/>
              </a:xfrm>
            </p:grpSpPr>
            <p:sp>
              <p:nvSpPr>
                <p:cNvPr id="254" name="Arc 133"/>
                <p:cNvSpPr>
                  <a:spLocks noChangeAspect="1"/>
                </p:cNvSpPr>
                <p:nvPr/>
              </p:nvSpPr>
              <p:spPr bwMode="auto">
                <a:xfrm>
                  <a:off x="864" y="2688"/>
                  <a:ext cx="576" cy="57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55" name="Arc 134"/>
                <p:cNvSpPr>
                  <a:spLocks noChangeAspect="1"/>
                </p:cNvSpPr>
                <p:nvPr/>
              </p:nvSpPr>
              <p:spPr bwMode="auto">
                <a:xfrm rot="5400000">
                  <a:off x="864" y="3264"/>
                  <a:ext cx="576" cy="57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239" name="Group 135"/>
              <p:cNvGrpSpPr>
                <a:grpSpLocks noChangeAspect="1"/>
              </p:cNvGrpSpPr>
              <p:nvPr/>
            </p:nvGrpSpPr>
            <p:grpSpPr bwMode="auto">
              <a:xfrm rot="13500000">
                <a:off x="8349248" y="4480179"/>
                <a:ext cx="57209" cy="88653"/>
                <a:chOff x="864" y="2688"/>
                <a:chExt cx="576" cy="1152"/>
              </a:xfrm>
            </p:grpSpPr>
            <p:sp>
              <p:nvSpPr>
                <p:cNvPr id="252" name="Arc 136"/>
                <p:cNvSpPr>
                  <a:spLocks noChangeAspect="1"/>
                </p:cNvSpPr>
                <p:nvPr/>
              </p:nvSpPr>
              <p:spPr bwMode="auto">
                <a:xfrm>
                  <a:off x="864" y="2688"/>
                  <a:ext cx="576" cy="57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53" name="Arc 137"/>
                <p:cNvSpPr>
                  <a:spLocks noChangeAspect="1"/>
                </p:cNvSpPr>
                <p:nvPr/>
              </p:nvSpPr>
              <p:spPr bwMode="auto">
                <a:xfrm rot="5400000">
                  <a:off x="864" y="3264"/>
                  <a:ext cx="576" cy="57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240" name="Group 139"/>
              <p:cNvGrpSpPr>
                <a:grpSpLocks noChangeAspect="1"/>
              </p:cNvGrpSpPr>
              <p:nvPr/>
            </p:nvGrpSpPr>
            <p:grpSpPr bwMode="auto">
              <a:xfrm rot="2700000">
                <a:off x="8201640" y="4708691"/>
                <a:ext cx="57209" cy="88653"/>
                <a:chOff x="864" y="2688"/>
                <a:chExt cx="576" cy="1152"/>
              </a:xfrm>
            </p:grpSpPr>
            <p:sp>
              <p:nvSpPr>
                <p:cNvPr id="250" name="Arc 140"/>
                <p:cNvSpPr>
                  <a:spLocks noChangeAspect="1"/>
                </p:cNvSpPr>
                <p:nvPr/>
              </p:nvSpPr>
              <p:spPr bwMode="auto">
                <a:xfrm>
                  <a:off x="864" y="2688"/>
                  <a:ext cx="576" cy="57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51" name="Arc 141"/>
                <p:cNvSpPr>
                  <a:spLocks noChangeAspect="1"/>
                </p:cNvSpPr>
                <p:nvPr/>
              </p:nvSpPr>
              <p:spPr bwMode="auto">
                <a:xfrm rot="5400000">
                  <a:off x="864" y="3264"/>
                  <a:ext cx="576" cy="57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241" name="Group 142"/>
              <p:cNvGrpSpPr>
                <a:grpSpLocks noChangeAspect="1"/>
              </p:cNvGrpSpPr>
              <p:nvPr/>
            </p:nvGrpSpPr>
            <p:grpSpPr bwMode="auto">
              <a:xfrm rot="13500000">
                <a:off x="8223874" y="4605552"/>
                <a:ext cx="57209" cy="88653"/>
                <a:chOff x="864" y="2688"/>
                <a:chExt cx="576" cy="1152"/>
              </a:xfrm>
            </p:grpSpPr>
            <p:sp>
              <p:nvSpPr>
                <p:cNvPr id="248" name="Arc 143"/>
                <p:cNvSpPr>
                  <a:spLocks noChangeAspect="1"/>
                </p:cNvSpPr>
                <p:nvPr/>
              </p:nvSpPr>
              <p:spPr bwMode="auto">
                <a:xfrm>
                  <a:off x="864" y="2688"/>
                  <a:ext cx="576" cy="57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49" name="Arc 144"/>
                <p:cNvSpPr>
                  <a:spLocks noChangeAspect="1"/>
                </p:cNvSpPr>
                <p:nvPr/>
              </p:nvSpPr>
              <p:spPr bwMode="auto">
                <a:xfrm rot="5400000">
                  <a:off x="864" y="3264"/>
                  <a:ext cx="576" cy="57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242" name="Group 146"/>
              <p:cNvGrpSpPr>
                <a:grpSpLocks noChangeAspect="1"/>
              </p:cNvGrpSpPr>
              <p:nvPr/>
            </p:nvGrpSpPr>
            <p:grpSpPr bwMode="auto">
              <a:xfrm rot="2700000">
                <a:off x="8076267" y="4834065"/>
                <a:ext cx="57209" cy="88653"/>
                <a:chOff x="864" y="2688"/>
                <a:chExt cx="576" cy="1152"/>
              </a:xfrm>
            </p:grpSpPr>
            <p:sp>
              <p:nvSpPr>
                <p:cNvPr id="246" name="Arc 147"/>
                <p:cNvSpPr>
                  <a:spLocks noChangeAspect="1"/>
                </p:cNvSpPr>
                <p:nvPr/>
              </p:nvSpPr>
              <p:spPr bwMode="auto">
                <a:xfrm>
                  <a:off x="864" y="2688"/>
                  <a:ext cx="576" cy="57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47" name="Arc 148"/>
                <p:cNvSpPr>
                  <a:spLocks noChangeAspect="1"/>
                </p:cNvSpPr>
                <p:nvPr/>
              </p:nvSpPr>
              <p:spPr bwMode="auto">
                <a:xfrm rot="5400000">
                  <a:off x="864" y="3264"/>
                  <a:ext cx="576" cy="57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243" name="Group 149"/>
              <p:cNvGrpSpPr>
                <a:grpSpLocks noChangeAspect="1"/>
              </p:cNvGrpSpPr>
              <p:nvPr/>
            </p:nvGrpSpPr>
            <p:grpSpPr bwMode="auto">
              <a:xfrm rot="13500000">
                <a:off x="8098501" y="4730926"/>
                <a:ext cx="57209" cy="88653"/>
                <a:chOff x="864" y="2688"/>
                <a:chExt cx="576" cy="1152"/>
              </a:xfrm>
            </p:grpSpPr>
            <p:sp>
              <p:nvSpPr>
                <p:cNvPr id="244" name="Arc 150"/>
                <p:cNvSpPr>
                  <a:spLocks noChangeAspect="1"/>
                </p:cNvSpPr>
                <p:nvPr/>
              </p:nvSpPr>
              <p:spPr bwMode="auto">
                <a:xfrm>
                  <a:off x="864" y="2688"/>
                  <a:ext cx="576" cy="57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45" name="Arc 151"/>
                <p:cNvSpPr>
                  <a:spLocks noChangeAspect="1"/>
                </p:cNvSpPr>
                <p:nvPr/>
              </p:nvSpPr>
              <p:spPr bwMode="auto">
                <a:xfrm rot="5400000">
                  <a:off x="864" y="3264"/>
                  <a:ext cx="576" cy="57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</p:grpSp>
        <p:sp>
          <p:nvSpPr>
            <p:cNvPr id="228" name="Arc 227"/>
            <p:cNvSpPr/>
            <p:nvPr/>
          </p:nvSpPr>
          <p:spPr>
            <a:xfrm>
              <a:off x="8013584" y="5405216"/>
              <a:ext cx="504000" cy="504000"/>
            </a:xfrm>
            <a:prstGeom prst="arc">
              <a:avLst>
                <a:gd name="adj1" fmla="val 17347719"/>
                <a:gd name="adj2" fmla="val 21474547"/>
              </a:avLst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9" name="TextBox 228"/>
            <p:cNvSpPr txBox="1"/>
            <p:nvPr/>
          </p:nvSpPr>
          <p:spPr>
            <a:xfrm>
              <a:off x="8488202" y="5206842"/>
              <a:ext cx="4042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000" dirty="0" smtClean="0">
                  <a:latin typeface="Symbol" panose="05050102010706020507" pitchFamily="18" charset="2"/>
                </a:rPr>
                <a:t>q</a:t>
              </a:r>
              <a:r>
                <a:rPr lang="nl-NL" sz="2000" baseline="-25000" dirty="0" smtClean="0"/>
                <a:t>0</a:t>
              </a:r>
              <a:endParaRPr lang="nl-NL" sz="2000" dirty="0"/>
            </a:p>
          </p:txBody>
        </p:sp>
        <p:sp>
          <p:nvSpPr>
            <p:cNvPr id="230" name="AutoShape 33"/>
            <p:cNvSpPr>
              <a:spLocks noChangeAspect="1" noChangeArrowheads="1"/>
            </p:cNvSpPr>
            <p:nvPr/>
          </p:nvSpPr>
          <p:spPr bwMode="auto">
            <a:xfrm>
              <a:off x="7437464" y="5492080"/>
              <a:ext cx="457200" cy="457200"/>
            </a:xfrm>
            <a:prstGeom prst="irregularSeal1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cxnSp>
          <p:nvCxnSpPr>
            <p:cNvPr id="231" name="Straight Connector 230"/>
            <p:cNvCxnSpPr/>
            <p:nvPr/>
          </p:nvCxnSpPr>
          <p:spPr>
            <a:xfrm flipH="1" flipV="1">
              <a:off x="6861400" y="5708104"/>
              <a:ext cx="43200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5621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905" y="705190"/>
            <a:ext cx="5676190" cy="544761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A2D2-B08E-479C-8EFA-F462BF97C60C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221" name="Rectangle 220"/>
          <p:cNvSpPr/>
          <p:nvPr/>
        </p:nvSpPr>
        <p:spPr>
          <a:xfrm rot="-840000">
            <a:off x="4035200" y="5508477"/>
            <a:ext cx="3024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 err="1">
                <a:solidFill>
                  <a:schemeClr val="tx1"/>
                </a:solidFill>
              </a:rPr>
              <a:t>c</a:t>
            </a:r>
            <a:r>
              <a:rPr lang="nl-NL" sz="2000" dirty="0" err="1" smtClean="0">
                <a:solidFill>
                  <a:schemeClr val="tx1"/>
                </a:solidFill>
              </a:rPr>
              <a:t>os</a:t>
            </a:r>
            <a:r>
              <a:rPr lang="nl-NL" sz="2000" dirty="0" smtClean="0">
                <a:solidFill>
                  <a:schemeClr val="tx1"/>
                </a:solidFill>
              </a:rPr>
              <a:t>(</a:t>
            </a:r>
            <a:r>
              <a:rPr lang="nl-NL" sz="2000" dirty="0" smtClean="0">
                <a:solidFill>
                  <a:schemeClr val="tx1"/>
                </a:solidFill>
                <a:latin typeface="Symbol" panose="05050102010706020507" pitchFamily="18" charset="2"/>
              </a:rPr>
              <a:t>q</a:t>
            </a:r>
            <a:r>
              <a:rPr lang="nl-NL" sz="2000" baseline="-25000" dirty="0" smtClean="0">
                <a:solidFill>
                  <a:schemeClr val="tx1"/>
                </a:solidFill>
              </a:rPr>
              <a:t>0</a:t>
            </a:r>
            <a:r>
              <a:rPr lang="nl-NL" sz="2000" dirty="0" smtClean="0">
                <a:solidFill>
                  <a:schemeClr val="tx1"/>
                </a:solidFill>
              </a:rPr>
              <a:t>)</a:t>
            </a:r>
            <a:endParaRPr lang="nl-NL" sz="2000" dirty="0">
              <a:solidFill>
                <a:schemeClr val="tx1"/>
              </a:solidFill>
            </a:endParaRPr>
          </a:p>
        </p:txBody>
      </p:sp>
      <p:sp>
        <p:nvSpPr>
          <p:cNvPr id="223" name="Rectangle 222"/>
          <p:cNvSpPr/>
          <p:nvPr/>
        </p:nvSpPr>
        <p:spPr>
          <a:xfrm rot="2160000">
            <a:off x="1649501" y="5238711"/>
            <a:ext cx="216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 err="1" smtClean="0">
                <a:solidFill>
                  <a:schemeClr val="tx1"/>
                </a:solidFill>
              </a:rPr>
              <a:t>cos</a:t>
            </a:r>
            <a:r>
              <a:rPr lang="nl-NL" sz="2000" dirty="0" smtClean="0">
                <a:solidFill>
                  <a:schemeClr val="tx1"/>
                </a:solidFill>
              </a:rPr>
              <a:t>(</a:t>
            </a:r>
            <a:r>
              <a:rPr lang="nl-NL" sz="2000" dirty="0" smtClean="0">
                <a:solidFill>
                  <a:schemeClr val="tx1"/>
                </a:solidFill>
                <a:latin typeface="Symbol" panose="05050102010706020507" pitchFamily="18" charset="2"/>
              </a:rPr>
              <a:t>q</a:t>
            </a:r>
            <a:r>
              <a:rPr lang="nl-NL" sz="2000" baseline="-25000" dirty="0">
                <a:solidFill>
                  <a:schemeClr val="tx1"/>
                </a:solidFill>
              </a:rPr>
              <a:t>1</a:t>
            </a:r>
            <a:r>
              <a:rPr lang="nl-NL" sz="2000" dirty="0" smtClean="0">
                <a:solidFill>
                  <a:schemeClr val="tx1"/>
                </a:solidFill>
              </a:rPr>
              <a:t>)</a:t>
            </a:r>
            <a:endParaRPr lang="nl-NL" sz="2000" dirty="0">
              <a:solidFill>
                <a:schemeClr val="tx1"/>
              </a:solidFill>
            </a:endParaRPr>
          </a:p>
        </p:txBody>
      </p:sp>
      <p:sp>
        <p:nvSpPr>
          <p:cNvPr id="260" name="TextBox 259"/>
          <p:cNvSpPr txBox="1"/>
          <p:nvPr/>
        </p:nvSpPr>
        <p:spPr>
          <a:xfrm rot="16200000">
            <a:off x="783191" y="3024567"/>
            <a:ext cx="1128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/>
              <a:t>P(≥ 1 hit)</a:t>
            </a:r>
            <a:endParaRPr lang="nl-NL" sz="2000" dirty="0"/>
          </a:p>
        </p:txBody>
      </p:sp>
      <p:grpSp>
        <p:nvGrpSpPr>
          <p:cNvPr id="78" name="Group 77"/>
          <p:cNvGrpSpPr/>
          <p:nvPr/>
        </p:nvGrpSpPr>
        <p:grpSpPr>
          <a:xfrm>
            <a:off x="303412" y="4921738"/>
            <a:ext cx="1778588" cy="1068469"/>
            <a:chOff x="303412" y="4921738"/>
            <a:chExt cx="1778588" cy="1068469"/>
          </a:xfrm>
        </p:grpSpPr>
        <p:grpSp>
          <p:nvGrpSpPr>
            <p:cNvPr id="79" name="Group 78"/>
            <p:cNvGrpSpPr>
              <a:grpSpLocks noChangeAspect="1"/>
            </p:cNvGrpSpPr>
            <p:nvPr/>
          </p:nvGrpSpPr>
          <p:grpSpPr>
            <a:xfrm rot="16200000">
              <a:off x="1542264" y="5450472"/>
              <a:ext cx="539471" cy="540000"/>
              <a:chOff x="5819025" y="4042524"/>
              <a:chExt cx="792003" cy="792791"/>
            </a:xfrm>
          </p:grpSpPr>
          <p:sp>
            <p:nvSpPr>
              <p:cNvPr id="109" name="Freeform 108"/>
              <p:cNvSpPr/>
              <p:nvPr/>
            </p:nvSpPr>
            <p:spPr>
              <a:xfrm rot="5439760" flipV="1">
                <a:off x="5623004" y="4238545"/>
                <a:ext cx="784065" cy="392023"/>
              </a:xfrm>
              <a:custGeom>
                <a:avLst/>
                <a:gdLst>
                  <a:gd name="connsiteX0" fmla="*/ 0 w 1061884"/>
                  <a:gd name="connsiteY0" fmla="*/ 786580 h 786580"/>
                  <a:gd name="connsiteX1" fmla="*/ 117987 w 1061884"/>
                  <a:gd name="connsiteY1" fmla="*/ 49161 h 786580"/>
                  <a:gd name="connsiteX2" fmla="*/ 619433 w 1061884"/>
                  <a:gd name="connsiteY2" fmla="*/ 491612 h 786580"/>
                  <a:gd name="connsiteX3" fmla="*/ 1061884 w 1061884"/>
                  <a:gd name="connsiteY3" fmla="*/ 565354 h 786580"/>
                  <a:gd name="connsiteX0" fmla="*/ 0 w 1061884"/>
                  <a:gd name="connsiteY0" fmla="*/ 684616 h 684616"/>
                  <a:gd name="connsiteX1" fmla="*/ 117987 w 1061884"/>
                  <a:gd name="connsiteY1" fmla="*/ 34595 h 684616"/>
                  <a:gd name="connsiteX2" fmla="*/ 619433 w 1061884"/>
                  <a:gd name="connsiteY2" fmla="*/ 477046 h 684616"/>
                  <a:gd name="connsiteX3" fmla="*/ 1061884 w 1061884"/>
                  <a:gd name="connsiteY3" fmla="*/ 550788 h 684616"/>
                  <a:gd name="connsiteX0" fmla="*/ 0 w 1061884"/>
                  <a:gd name="connsiteY0" fmla="*/ 667622 h 667622"/>
                  <a:gd name="connsiteX1" fmla="*/ 117987 w 1061884"/>
                  <a:gd name="connsiteY1" fmla="*/ 32167 h 667622"/>
                  <a:gd name="connsiteX2" fmla="*/ 619433 w 1061884"/>
                  <a:gd name="connsiteY2" fmla="*/ 474618 h 667622"/>
                  <a:gd name="connsiteX3" fmla="*/ 1061884 w 1061884"/>
                  <a:gd name="connsiteY3" fmla="*/ 548360 h 667622"/>
                  <a:gd name="connsiteX0" fmla="*/ 0 w 1211728"/>
                  <a:gd name="connsiteY0" fmla="*/ 664787 h 664787"/>
                  <a:gd name="connsiteX1" fmla="*/ 267831 w 1211728"/>
                  <a:gd name="connsiteY1" fmla="*/ 31762 h 664787"/>
                  <a:gd name="connsiteX2" fmla="*/ 769277 w 1211728"/>
                  <a:gd name="connsiteY2" fmla="*/ 474213 h 664787"/>
                  <a:gd name="connsiteX3" fmla="*/ 1211728 w 1211728"/>
                  <a:gd name="connsiteY3" fmla="*/ 547955 h 664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1728" h="664787">
                    <a:moveTo>
                      <a:pt x="0" y="664787"/>
                    </a:moveTo>
                    <a:cubicBezTo>
                      <a:pt x="7374" y="320658"/>
                      <a:pt x="139618" y="63524"/>
                      <a:pt x="267831" y="31762"/>
                    </a:cubicBezTo>
                    <a:cubicBezTo>
                      <a:pt x="396044" y="0"/>
                      <a:pt x="611961" y="388181"/>
                      <a:pt x="769277" y="474213"/>
                    </a:cubicBezTo>
                    <a:cubicBezTo>
                      <a:pt x="926593" y="560245"/>
                      <a:pt x="1069160" y="554100"/>
                      <a:pt x="1211728" y="547955"/>
                    </a:cubicBezTo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" name="Freeform 109"/>
              <p:cNvSpPr/>
              <p:nvPr/>
            </p:nvSpPr>
            <p:spPr>
              <a:xfrm rot="5439760">
                <a:off x="6022984" y="4240604"/>
                <a:ext cx="784065" cy="392023"/>
              </a:xfrm>
              <a:custGeom>
                <a:avLst/>
                <a:gdLst>
                  <a:gd name="connsiteX0" fmla="*/ 0 w 1061884"/>
                  <a:gd name="connsiteY0" fmla="*/ 786580 h 786580"/>
                  <a:gd name="connsiteX1" fmla="*/ 117987 w 1061884"/>
                  <a:gd name="connsiteY1" fmla="*/ 49161 h 786580"/>
                  <a:gd name="connsiteX2" fmla="*/ 619433 w 1061884"/>
                  <a:gd name="connsiteY2" fmla="*/ 491612 h 786580"/>
                  <a:gd name="connsiteX3" fmla="*/ 1061884 w 1061884"/>
                  <a:gd name="connsiteY3" fmla="*/ 565354 h 786580"/>
                  <a:gd name="connsiteX0" fmla="*/ 0 w 1061884"/>
                  <a:gd name="connsiteY0" fmla="*/ 684616 h 684616"/>
                  <a:gd name="connsiteX1" fmla="*/ 117987 w 1061884"/>
                  <a:gd name="connsiteY1" fmla="*/ 34595 h 684616"/>
                  <a:gd name="connsiteX2" fmla="*/ 619433 w 1061884"/>
                  <a:gd name="connsiteY2" fmla="*/ 477046 h 684616"/>
                  <a:gd name="connsiteX3" fmla="*/ 1061884 w 1061884"/>
                  <a:gd name="connsiteY3" fmla="*/ 550788 h 684616"/>
                  <a:gd name="connsiteX0" fmla="*/ 0 w 1061884"/>
                  <a:gd name="connsiteY0" fmla="*/ 667622 h 667622"/>
                  <a:gd name="connsiteX1" fmla="*/ 117987 w 1061884"/>
                  <a:gd name="connsiteY1" fmla="*/ 32167 h 667622"/>
                  <a:gd name="connsiteX2" fmla="*/ 619433 w 1061884"/>
                  <a:gd name="connsiteY2" fmla="*/ 474618 h 667622"/>
                  <a:gd name="connsiteX3" fmla="*/ 1061884 w 1061884"/>
                  <a:gd name="connsiteY3" fmla="*/ 548360 h 667622"/>
                  <a:gd name="connsiteX0" fmla="*/ 0 w 1211728"/>
                  <a:gd name="connsiteY0" fmla="*/ 664787 h 664787"/>
                  <a:gd name="connsiteX1" fmla="*/ 267831 w 1211728"/>
                  <a:gd name="connsiteY1" fmla="*/ 31762 h 664787"/>
                  <a:gd name="connsiteX2" fmla="*/ 769277 w 1211728"/>
                  <a:gd name="connsiteY2" fmla="*/ 474213 h 664787"/>
                  <a:gd name="connsiteX3" fmla="*/ 1211728 w 1211728"/>
                  <a:gd name="connsiteY3" fmla="*/ 547955 h 664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1728" h="664787">
                    <a:moveTo>
                      <a:pt x="0" y="664787"/>
                    </a:moveTo>
                    <a:cubicBezTo>
                      <a:pt x="7374" y="320658"/>
                      <a:pt x="139618" y="63524"/>
                      <a:pt x="267831" y="31762"/>
                    </a:cubicBezTo>
                    <a:cubicBezTo>
                      <a:pt x="396044" y="0"/>
                      <a:pt x="611961" y="388181"/>
                      <a:pt x="769277" y="474213"/>
                    </a:cubicBezTo>
                    <a:cubicBezTo>
                      <a:pt x="926593" y="560245"/>
                      <a:pt x="1069160" y="554100"/>
                      <a:pt x="1211728" y="547955"/>
                    </a:cubicBezTo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11" name="Straight Connector 110"/>
              <p:cNvCxnSpPr/>
              <p:nvPr/>
            </p:nvCxnSpPr>
            <p:spPr>
              <a:xfrm rot="10839760">
                <a:off x="6144759" y="4834298"/>
                <a:ext cx="138361" cy="1017"/>
              </a:xfrm>
              <a:prstGeom prst="line">
                <a:avLst/>
              </a:prstGeom>
              <a:solidFill>
                <a:schemeClr val="bg1"/>
              </a:solidFill>
              <a:ln w="9525">
                <a:solidFill>
                  <a:schemeClr val="tx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Rectangle 111"/>
              <p:cNvSpPr/>
              <p:nvPr/>
            </p:nvSpPr>
            <p:spPr>
              <a:xfrm rot="16254479">
                <a:off x="5835396" y="4374585"/>
                <a:ext cx="766800" cy="12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 rot="2700000">
              <a:off x="328142" y="5448920"/>
              <a:ext cx="487007" cy="536468"/>
              <a:chOff x="217929" y="5470453"/>
              <a:chExt cx="487007" cy="536468"/>
            </a:xfrm>
          </p:grpSpPr>
          <p:grpSp>
            <p:nvGrpSpPr>
              <p:cNvPr id="85" name="Group 125"/>
              <p:cNvGrpSpPr>
                <a:grpSpLocks noChangeAspect="1"/>
              </p:cNvGrpSpPr>
              <p:nvPr/>
            </p:nvGrpSpPr>
            <p:grpSpPr bwMode="auto">
              <a:xfrm rot="2700000">
                <a:off x="609771" y="5557870"/>
                <a:ext cx="57209" cy="88653"/>
                <a:chOff x="864" y="2688"/>
                <a:chExt cx="576" cy="1152"/>
              </a:xfrm>
            </p:grpSpPr>
            <p:sp>
              <p:nvSpPr>
                <p:cNvPr id="107" name="Arc 126"/>
                <p:cNvSpPr>
                  <a:spLocks noChangeAspect="1"/>
                </p:cNvSpPr>
                <p:nvPr/>
              </p:nvSpPr>
              <p:spPr bwMode="auto">
                <a:xfrm>
                  <a:off x="864" y="2688"/>
                  <a:ext cx="576" cy="57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8" name="Arc 127"/>
                <p:cNvSpPr>
                  <a:spLocks noChangeAspect="1"/>
                </p:cNvSpPr>
                <p:nvPr/>
              </p:nvSpPr>
              <p:spPr bwMode="auto">
                <a:xfrm rot="5400000">
                  <a:off x="864" y="3264"/>
                  <a:ext cx="576" cy="57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86" name="Group 128"/>
              <p:cNvGrpSpPr>
                <a:grpSpLocks noChangeAspect="1"/>
              </p:cNvGrpSpPr>
              <p:nvPr/>
            </p:nvGrpSpPr>
            <p:grpSpPr bwMode="auto">
              <a:xfrm rot="13500000">
                <a:off x="632005" y="5454731"/>
                <a:ext cx="57209" cy="88653"/>
                <a:chOff x="864" y="2688"/>
                <a:chExt cx="576" cy="1152"/>
              </a:xfrm>
            </p:grpSpPr>
            <p:sp>
              <p:nvSpPr>
                <p:cNvPr id="105" name="Arc 129"/>
                <p:cNvSpPr>
                  <a:spLocks noChangeAspect="1"/>
                </p:cNvSpPr>
                <p:nvPr/>
              </p:nvSpPr>
              <p:spPr bwMode="auto">
                <a:xfrm>
                  <a:off x="864" y="2688"/>
                  <a:ext cx="576" cy="57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6" name="Arc 130"/>
                <p:cNvSpPr>
                  <a:spLocks noChangeAspect="1"/>
                </p:cNvSpPr>
                <p:nvPr/>
              </p:nvSpPr>
              <p:spPr bwMode="auto">
                <a:xfrm rot="5400000">
                  <a:off x="864" y="3264"/>
                  <a:ext cx="576" cy="57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87" name="Group 132"/>
              <p:cNvGrpSpPr>
                <a:grpSpLocks noChangeAspect="1"/>
              </p:cNvGrpSpPr>
              <p:nvPr/>
            </p:nvGrpSpPr>
            <p:grpSpPr bwMode="auto">
              <a:xfrm rot="2700000">
                <a:off x="484398" y="5683243"/>
                <a:ext cx="57209" cy="88653"/>
                <a:chOff x="864" y="2688"/>
                <a:chExt cx="576" cy="1152"/>
              </a:xfrm>
            </p:grpSpPr>
            <p:sp>
              <p:nvSpPr>
                <p:cNvPr id="103" name="Arc 133"/>
                <p:cNvSpPr>
                  <a:spLocks noChangeAspect="1"/>
                </p:cNvSpPr>
                <p:nvPr/>
              </p:nvSpPr>
              <p:spPr bwMode="auto">
                <a:xfrm>
                  <a:off x="864" y="2688"/>
                  <a:ext cx="576" cy="57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4" name="Arc 134"/>
                <p:cNvSpPr>
                  <a:spLocks noChangeAspect="1"/>
                </p:cNvSpPr>
                <p:nvPr/>
              </p:nvSpPr>
              <p:spPr bwMode="auto">
                <a:xfrm rot="5400000">
                  <a:off x="864" y="3264"/>
                  <a:ext cx="576" cy="57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88" name="Group 135"/>
              <p:cNvGrpSpPr>
                <a:grpSpLocks noChangeAspect="1"/>
              </p:cNvGrpSpPr>
              <p:nvPr/>
            </p:nvGrpSpPr>
            <p:grpSpPr bwMode="auto">
              <a:xfrm rot="13500000">
                <a:off x="506632" y="5580104"/>
                <a:ext cx="57209" cy="88653"/>
                <a:chOff x="864" y="2688"/>
                <a:chExt cx="576" cy="1152"/>
              </a:xfrm>
            </p:grpSpPr>
            <p:sp>
              <p:nvSpPr>
                <p:cNvPr id="101" name="Arc 136"/>
                <p:cNvSpPr>
                  <a:spLocks noChangeAspect="1"/>
                </p:cNvSpPr>
                <p:nvPr/>
              </p:nvSpPr>
              <p:spPr bwMode="auto">
                <a:xfrm>
                  <a:off x="864" y="2688"/>
                  <a:ext cx="576" cy="57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2" name="Arc 137"/>
                <p:cNvSpPr>
                  <a:spLocks noChangeAspect="1"/>
                </p:cNvSpPr>
                <p:nvPr/>
              </p:nvSpPr>
              <p:spPr bwMode="auto">
                <a:xfrm rot="5400000">
                  <a:off x="864" y="3264"/>
                  <a:ext cx="576" cy="57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89" name="Group 139"/>
              <p:cNvGrpSpPr>
                <a:grpSpLocks noChangeAspect="1"/>
              </p:cNvGrpSpPr>
              <p:nvPr/>
            </p:nvGrpSpPr>
            <p:grpSpPr bwMode="auto">
              <a:xfrm rot="2700000">
                <a:off x="359024" y="5808616"/>
                <a:ext cx="57209" cy="88653"/>
                <a:chOff x="864" y="2688"/>
                <a:chExt cx="576" cy="1152"/>
              </a:xfrm>
            </p:grpSpPr>
            <p:sp>
              <p:nvSpPr>
                <p:cNvPr id="99" name="Arc 140"/>
                <p:cNvSpPr>
                  <a:spLocks noChangeAspect="1"/>
                </p:cNvSpPr>
                <p:nvPr/>
              </p:nvSpPr>
              <p:spPr bwMode="auto">
                <a:xfrm>
                  <a:off x="864" y="2688"/>
                  <a:ext cx="576" cy="57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0" name="Arc 141"/>
                <p:cNvSpPr>
                  <a:spLocks noChangeAspect="1"/>
                </p:cNvSpPr>
                <p:nvPr/>
              </p:nvSpPr>
              <p:spPr bwMode="auto">
                <a:xfrm rot="5400000">
                  <a:off x="864" y="3264"/>
                  <a:ext cx="576" cy="57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90" name="Group 142"/>
              <p:cNvGrpSpPr>
                <a:grpSpLocks noChangeAspect="1"/>
              </p:cNvGrpSpPr>
              <p:nvPr/>
            </p:nvGrpSpPr>
            <p:grpSpPr bwMode="auto">
              <a:xfrm rot="13500000">
                <a:off x="381258" y="5705477"/>
                <a:ext cx="57209" cy="88653"/>
                <a:chOff x="864" y="2688"/>
                <a:chExt cx="576" cy="1152"/>
              </a:xfrm>
            </p:grpSpPr>
            <p:sp>
              <p:nvSpPr>
                <p:cNvPr id="97" name="Arc 143"/>
                <p:cNvSpPr>
                  <a:spLocks noChangeAspect="1"/>
                </p:cNvSpPr>
                <p:nvPr/>
              </p:nvSpPr>
              <p:spPr bwMode="auto">
                <a:xfrm>
                  <a:off x="864" y="2688"/>
                  <a:ext cx="576" cy="57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98" name="Arc 144"/>
                <p:cNvSpPr>
                  <a:spLocks noChangeAspect="1"/>
                </p:cNvSpPr>
                <p:nvPr/>
              </p:nvSpPr>
              <p:spPr bwMode="auto">
                <a:xfrm rot="5400000">
                  <a:off x="864" y="3264"/>
                  <a:ext cx="576" cy="57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91" name="Group 146"/>
              <p:cNvGrpSpPr>
                <a:grpSpLocks noChangeAspect="1"/>
              </p:cNvGrpSpPr>
              <p:nvPr/>
            </p:nvGrpSpPr>
            <p:grpSpPr bwMode="auto">
              <a:xfrm rot="2700000">
                <a:off x="233651" y="5933990"/>
                <a:ext cx="57209" cy="88653"/>
                <a:chOff x="864" y="2688"/>
                <a:chExt cx="576" cy="1152"/>
              </a:xfrm>
            </p:grpSpPr>
            <p:sp>
              <p:nvSpPr>
                <p:cNvPr id="95" name="Arc 147"/>
                <p:cNvSpPr>
                  <a:spLocks noChangeAspect="1"/>
                </p:cNvSpPr>
                <p:nvPr/>
              </p:nvSpPr>
              <p:spPr bwMode="auto">
                <a:xfrm>
                  <a:off x="864" y="2688"/>
                  <a:ext cx="576" cy="57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96" name="Arc 148"/>
                <p:cNvSpPr>
                  <a:spLocks noChangeAspect="1"/>
                </p:cNvSpPr>
                <p:nvPr/>
              </p:nvSpPr>
              <p:spPr bwMode="auto">
                <a:xfrm rot="5400000">
                  <a:off x="864" y="3264"/>
                  <a:ext cx="576" cy="57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92" name="Group 149"/>
              <p:cNvGrpSpPr>
                <a:grpSpLocks noChangeAspect="1"/>
              </p:cNvGrpSpPr>
              <p:nvPr/>
            </p:nvGrpSpPr>
            <p:grpSpPr bwMode="auto">
              <a:xfrm rot="13500000">
                <a:off x="255885" y="5830851"/>
                <a:ext cx="57209" cy="88653"/>
                <a:chOff x="864" y="2688"/>
                <a:chExt cx="576" cy="1152"/>
              </a:xfrm>
            </p:grpSpPr>
            <p:sp>
              <p:nvSpPr>
                <p:cNvPr id="93" name="Arc 150"/>
                <p:cNvSpPr>
                  <a:spLocks noChangeAspect="1"/>
                </p:cNvSpPr>
                <p:nvPr/>
              </p:nvSpPr>
              <p:spPr bwMode="auto">
                <a:xfrm>
                  <a:off x="864" y="2688"/>
                  <a:ext cx="576" cy="57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94" name="Arc 151"/>
                <p:cNvSpPr>
                  <a:spLocks noChangeAspect="1"/>
                </p:cNvSpPr>
                <p:nvPr/>
              </p:nvSpPr>
              <p:spPr bwMode="auto">
                <a:xfrm rot="5400000">
                  <a:off x="864" y="3264"/>
                  <a:ext cx="576" cy="57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</p:grpSp>
        <p:sp>
          <p:nvSpPr>
            <p:cNvPr id="81" name="Arc 80"/>
            <p:cNvSpPr/>
            <p:nvPr/>
          </p:nvSpPr>
          <p:spPr>
            <a:xfrm>
              <a:off x="891519" y="5380711"/>
              <a:ext cx="504000" cy="504000"/>
            </a:xfrm>
            <a:prstGeom prst="arc">
              <a:avLst>
                <a:gd name="adj1" fmla="val 11370905"/>
                <a:gd name="adj2" fmla="val 21208472"/>
              </a:avLst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82" name="Straight Connector 81"/>
            <p:cNvCxnSpPr/>
            <p:nvPr/>
          </p:nvCxnSpPr>
          <p:spPr>
            <a:xfrm>
              <a:off x="1289992" y="5717125"/>
              <a:ext cx="21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929872" y="5718968"/>
              <a:ext cx="180000" cy="0"/>
            </a:xfrm>
            <a:prstGeom prst="line">
              <a:avLst/>
            </a:prstGeom>
            <a:ln w="25400">
              <a:solidFill>
                <a:srgbClr val="FF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/>
            <p:cNvSpPr txBox="1"/>
            <p:nvPr/>
          </p:nvSpPr>
          <p:spPr>
            <a:xfrm>
              <a:off x="952204" y="4921738"/>
              <a:ext cx="4042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000" dirty="0" smtClean="0">
                  <a:latin typeface="Symbol" panose="05050102010706020507" pitchFamily="18" charset="2"/>
                </a:rPr>
                <a:t>q</a:t>
              </a:r>
              <a:r>
                <a:rPr lang="nl-NL" sz="2000" baseline="-25000" dirty="0"/>
                <a:t>1</a:t>
              </a:r>
              <a:endParaRPr lang="nl-NL" sz="2000" dirty="0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6861400" y="4924636"/>
            <a:ext cx="2031080" cy="1024644"/>
            <a:chOff x="6861400" y="4924636"/>
            <a:chExt cx="2031080" cy="1024644"/>
          </a:xfrm>
        </p:grpSpPr>
        <p:cxnSp>
          <p:nvCxnSpPr>
            <p:cNvPr id="114" name="Straight Connector 113"/>
            <p:cNvCxnSpPr/>
            <p:nvPr/>
          </p:nvCxnSpPr>
          <p:spPr>
            <a:xfrm flipH="1">
              <a:off x="8002022" y="5698949"/>
              <a:ext cx="731586" cy="10793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5" name="Group 114"/>
            <p:cNvGrpSpPr/>
            <p:nvPr/>
          </p:nvGrpSpPr>
          <p:grpSpPr>
            <a:xfrm>
              <a:off x="8056960" y="4924636"/>
              <a:ext cx="603422" cy="682316"/>
              <a:chOff x="8060545" y="4224680"/>
              <a:chExt cx="603422" cy="682316"/>
            </a:xfrm>
          </p:grpSpPr>
          <p:sp>
            <p:nvSpPr>
              <p:cNvPr id="121" name="Arc 118"/>
              <p:cNvSpPr>
                <a:spLocks noChangeAspect="1"/>
              </p:cNvSpPr>
              <p:nvPr/>
            </p:nvSpPr>
            <p:spPr bwMode="auto">
              <a:xfrm rot="2700000">
                <a:off x="8590965" y="4334260"/>
                <a:ext cx="57209" cy="4432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2" name="Arc 119"/>
              <p:cNvSpPr>
                <a:spLocks noChangeAspect="1"/>
              </p:cNvSpPr>
              <p:nvPr/>
            </p:nvSpPr>
            <p:spPr bwMode="auto">
              <a:xfrm rot="8100000">
                <a:off x="8566062" y="4359163"/>
                <a:ext cx="44327" cy="5720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3" name="Arc 121"/>
              <p:cNvSpPr>
                <a:spLocks noChangeAspect="1"/>
              </p:cNvSpPr>
              <p:nvPr/>
            </p:nvSpPr>
            <p:spPr bwMode="auto">
              <a:xfrm rot="13500000">
                <a:off x="8581855" y="4262465"/>
                <a:ext cx="57209" cy="4432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4" name="Arc 122"/>
              <p:cNvSpPr>
                <a:spLocks noChangeAspect="1"/>
              </p:cNvSpPr>
              <p:nvPr/>
            </p:nvSpPr>
            <p:spPr bwMode="auto">
              <a:xfrm rot="18900000">
                <a:off x="8619640" y="4224680"/>
                <a:ext cx="44327" cy="5720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125" name="Group 125"/>
              <p:cNvGrpSpPr>
                <a:grpSpLocks noChangeAspect="1"/>
              </p:cNvGrpSpPr>
              <p:nvPr/>
            </p:nvGrpSpPr>
            <p:grpSpPr bwMode="auto">
              <a:xfrm rot="2700000">
                <a:off x="8452387" y="4457945"/>
                <a:ext cx="57209" cy="88653"/>
                <a:chOff x="864" y="2688"/>
                <a:chExt cx="576" cy="1152"/>
              </a:xfrm>
            </p:grpSpPr>
            <p:sp>
              <p:nvSpPr>
                <p:cNvPr id="147" name="Arc 126"/>
                <p:cNvSpPr>
                  <a:spLocks noChangeAspect="1"/>
                </p:cNvSpPr>
                <p:nvPr/>
              </p:nvSpPr>
              <p:spPr bwMode="auto">
                <a:xfrm>
                  <a:off x="864" y="2688"/>
                  <a:ext cx="576" cy="57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8" name="Arc 127"/>
                <p:cNvSpPr>
                  <a:spLocks noChangeAspect="1"/>
                </p:cNvSpPr>
                <p:nvPr/>
              </p:nvSpPr>
              <p:spPr bwMode="auto">
                <a:xfrm rot="5400000">
                  <a:off x="864" y="3264"/>
                  <a:ext cx="576" cy="57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26" name="Group 128"/>
              <p:cNvGrpSpPr>
                <a:grpSpLocks noChangeAspect="1"/>
              </p:cNvGrpSpPr>
              <p:nvPr/>
            </p:nvGrpSpPr>
            <p:grpSpPr bwMode="auto">
              <a:xfrm rot="13500000">
                <a:off x="8474621" y="4354806"/>
                <a:ext cx="57209" cy="88653"/>
                <a:chOff x="864" y="2688"/>
                <a:chExt cx="576" cy="1152"/>
              </a:xfrm>
            </p:grpSpPr>
            <p:sp>
              <p:nvSpPr>
                <p:cNvPr id="145" name="Arc 129"/>
                <p:cNvSpPr>
                  <a:spLocks noChangeAspect="1"/>
                </p:cNvSpPr>
                <p:nvPr/>
              </p:nvSpPr>
              <p:spPr bwMode="auto">
                <a:xfrm>
                  <a:off x="864" y="2688"/>
                  <a:ext cx="576" cy="57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6" name="Arc 130"/>
                <p:cNvSpPr>
                  <a:spLocks noChangeAspect="1"/>
                </p:cNvSpPr>
                <p:nvPr/>
              </p:nvSpPr>
              <p:spPr bwMode="auto">
                <a:xfrm rot="5400000">
                  <a:off x="864" y="3264"/>
                  <a:ext cx="576" cy="57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27" name="Group 132"/>
              <p:cNvGrpSpPr>
                <a:grpSpLocks noChangeAspect="1"/>
              </p:cNvGrpSpPr>
              <p:nvPr/>
            </p:nvGrpSpPr>
            <p:grpSpPr bwMode="auto">
              <a:xfrm rot="2700000">
                <a:off x="8327014" y="4583318"/>
                <a:ext cx="57209" cy="88653"/>
                <a:chOff x="864" y="2688"/>
                <a:chExt cx="576" cy="1152"/>
              </a:xfrm>
            </p:grpSpPr>
            <p:sp>
              <p:nvSpPr>
                <p:cNvPr id="143" name="Arc 133"/>
                <p:cNvSpPr>
                  <a:spLocks noChangeAspect="1"/>
                </p:cNvSpPr>
                <p:nvPr/>
              </p:nvSpPr>
              <p:spPr bwMode="auto">
                <a:xfrm>
                  <a:off x="864" y="2688"/>
                  <a:ext cx="576" cy="57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4" name="Arc 134"/>
                <p:cNvSpPr>
                  <a:spLocks noChangeAspect="1"/>
                </p:cNvSpPr>
                <p:nvPr/>
              </p:nvSpPr>
              <p:spPr bwMode="auto">
                <a:xfrm rot="5400000">
                  <a:off x="864" y="3264"/>
                  <a:ext cx="576" cy="57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28" name="Group 135"/>
              <p:cNvGrpSpPr>
                <a:grpSpLocks noChangeAspect="1"/>
              </p:cNvGrpSpPr>
              <p:nvPr/>
            </p:nvGrpSpPr>
            <p:grpSpPr bwMode="auto">
              <a:xfrm rot="13500000">
                <a:off x="8349248" y="4480179"/>
                <a:ext cx="57209" cy="88653"/>
                <a:chOff x="864" y="2688"/>
                <a:chExt cx="576" cy="1152"/>
              </a:xfrm>
            </p:grpSpPr>
            <p:sp>
              <p:nvSpPr>
                <p:cNvPr id="141" name="Arc 136"/>
                <p:cNvSpPr>
                  <a:spLocks noChangeAspect="1"/>
                </p:cNvSpPr>
                <p:nvPr/>
              </p:nvSpPr>
              <p:spPr bwMode="auto">
                <a:xfrm>
                  <a:off x="864" y="2688"/>
                  <a:ext cx="576" cy="57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2" name="Arc 137"/>
                <p:cNvSpPr>
                  <a:spLocks noChangeAspect="1"/>
                </p:cNvSpPr>
                <p:nvPr/>
              </p:nvSpPr>
              <p:spPr bwMode="auto">
                <a:xfrm rot="5400000">
                  <a:off x="864" y="3264"/>
                  <a:ext cx="576" cy="57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29" name="Group 139"/>
              <p:cNvGrpSpPr>
                <a:grpSpLocks noChangeAspect="1"/>
              </p:cNvGrpSpPr>
              <p:nvPr/>
            </p:nvGrpSpPr>
            <p:grpSpPr bwMode="auto">
              <a:xfrm rot="2700000">
                <a:off x="8201640" y="4708691"/>
                <a:ext cx="57209" cy="88653"/>
                <a:chOff x="864" y="2688"/>
                <a:chExt cx="576" cy="1152"/>
              </a:xfrm>
            </p:grpSpPr>
            <p:sp>
              <p:nvSpPr>
                <p:cNvPr id="139" name="Arc 140"/>
                <p:cNvSpPr>
                  <a:spLocks noChangeAspect="1"/>
                </p:cNvSpPr>
                <p:nvPr/>
              </p:nvSpPr>
              <p:spPr bwMode="auto">
                <a:xfrm>
                  <a:off x="864" y="2688"/>
                  <a:ext cx="576" cy="57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0" name="Arc 141"/>
                <p:cNvSpPr>
                  <a:spLocks noChangeAspect="1"/>
                </p:cNvSpPr>
                <p:nvPr/>
              </p:nvSpPr>
              <p:spPr bwMode="auto">
                <a:xfrm rot="5400000">
                  <a:off x="864" y="3264"/>
                  <a:ext cx="576" cy="57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30" name="Group 142"/>
              <p:cNvGrpSpPr>
                <a:grpSpLocks noChangeAspect="1"/>
              </p:cNvGrpSpPr>
              <p:nvPr/>
            </p:nvGrpSpPr>
            <p:grpSpPr bwMode="auto">
              <a:xfrm rot="13500000">
                <a:off x="8223874" y="4605552"/>
                <a:ext cx="57209" cy="88653"/>
                <a:chOff x="864" y="2688"/>
                <a:chExt cx="576" cy="1152"/>
              </a:xfrm>
            </p:grpSpPr>
            <p:sp>
              <p:nvSpPr>
                <p:cNvPr id="137" name="Arc 143"/>
                <p:cNvSpPr>
                  <a:spLocks noChangeAspect="1"/>
                </p:cNvSpPr>
                <p:nvPr/>
              </p:nvSpPr>
              <p:spPr bwMode="auto">
                <a:xfrm>
                  <a:off x="864" y="2688"/>
                  <a:ext cx="576" cy="57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38" name="Arc 144"/>
                <p:cNvSpPr>
                  <a:spLocks noChangeAspect="1"/>
                </p:cNvSpPr>
                <p:nvPr/>
              </p:nvSpPr>
              <p:spPr bwMode="auto">
                <a:xfrm rot="5400000">
                  <a:off x="864" y="3264"/>
                  <a:ext cx="576" cy="57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31" name="Group 146"/>
              <p:cNvGrpSpPr>
                <a:grpSpLocks noChangeAspect="1"/>
              </p:cNvGrpSpPr>
              <p:nvPr/>
            </p:nvGrpSpPr>
            <p:grpSpPr bwMode="auto">
              <a:xfrm rot="2700000">
                <a:off x="8076267" y="4834065"/>
                <a:ext cx="57209" cy="88653"/>
                <a:chOff x="864" y="2688"/>
                <a:chExt cx="576" cy="1152"/>
              </a:xfrm>
            </p:grpSpPr>
            <p:sp>
              <p:nvSpPr>
                <p:cNvPr id="135" name="Arc 147"/>
                <p:cNvSpPr>
                  <a:spLocks noChangeAspect="1"/>
                </p:cNvSpPr>
                <p:nvPr/>
              </p:nvSpPr>
              <p:spPr bwMode="auto">
                <a:xfrm>
                  <a:off x="864" y="2688"/>
                  <a:ext cx="576" cy="57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36" name="Arc 148"/>
                <p:cNvSpPr>
                  <a:spLocks noChangeAspect="1"/>
                </p:cNvSpPr>
                <p:nvPr/>
              </p:nvSpPr>
              <p:spPr bwMode="auto">
                <a:xfrm rot="5400000">
                  <a:off x="864" y="3264"/>
                  <a:ext cx="576" cy="57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32" name="Group 149"/>
              <p:cNvGrpSpPr>
                <a:grpSpLocks noChangeAspect="1"/>
              </p:cNvGrpSpPr>
              <p:nvPr/>
            </p:nvGrpSpPr>
            <p:grpSpPr bwMode="auto">
              <a:xfrm rot="13500000">
                <a:off x="8098501" y="4730926"/>
                <a:ext cx="57209" cy="88653"/>
                <a:chOff x="864" y="2688"/>
                <a:chExt cx="576" cy="1152"/>
              </a:xfrm>
            </p:grpSpPr>
            <p:sp>
              <p:nvSpPr>
                <p:cNvPr id="133" name="Arc 150"/>
                <p:cNvSpPr>
                  <a:spLocks noChangeAspect="1"/>
                </p:cNvSpPr>
                <p:nvPr/>
              </p:nvSpPr>
              <p:spPr bwMode="auto">
                <a:xfrm>
                  <a:off x="864" y="2688"/>
                  <a:ext cx="576" cy="57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34" name="Arc 151"/>
                <p:cNvSpPr>
                  <a:spLocks noChangeAspect="1"/>
                </p:cNvSpPr>
                <p:nvPr/>
              </p:nvSpPr>
              <p:spPr bwMode="auto">
                <a:xfrm rot="5400000">
                  <a:off x="864" y="3264"/>
                  <a:ext cx="576" cy="57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</p:grpSp>
        <p:sp>
          <p:nvSpPr>
            <p:cNvPr id="116" name="Arc 115"/>
            <p:cNvSpPr/>
            <p:nvPr/>
          </p:nvSpPr>
          <p:spPr>
            <a:xfrm>
              <a:off x="8013584" y="5405216"/>
              <a:ext cx="504000" cy="504000"/>
            </a:xfrm>
            <a:prstGeom prst="arc">
              <a:avLst>
                <a:gd name="adj1" fmla="val 17347719"/>
                <a:gd name="adj2" fmla="val 21474547"/>
              </a:avLst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8488202" y="5206842"/>
              <a:ext cx="4042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000" dirty="0" smtClean="0">
                  <a:latin typeface="Symbol" panose="05050102010706020507" pitchFamily="18" charset="2"/>
                </a:rPr>
                <a:t>q</a:t>
              </a:r>
              <a:r>
                <a:rPr lang="nl-NL" sz="2000" baseline="-25000" dirty="0" smtClean="0"/>
                <a:t>0</a:t>
              </a:r>
              <a:endParaRPr lang="nl-NL" sz="2000" dirty="0"/>
            </a:p>
          </p:txBody>
        </p:sp>
        <p:sp>
          <p:nvSpPr>
            <p:cNvPr id="118" name="AutoShape 33"/>
            <p:cNvSpPr>
              <a:spLocks noChangeAspect="1" noChangeArrowheads="1"/>
            </p:cNvSpPr>
            <p:nvPr/>
          </p:nvSpPr>
          <p:spPr bwMode="auto">
            <a:xfrm>
              <a:off x="7437464" y="5492080"/>
              <a:ext cx="457200" cy="457200"/>
            </a:xfrm>
            <a:prstGeom prst="irregularSeal1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cxnSp>
          <p:nvCxnSpPr>
            <p:cNvPr id="119" name="Straight Connector 118"/>
            <p:cNvCxnSpPr/>
            <p:nvPr/>
          </p:nvCxnSpPr>
          <p:spPr>
            <a:xfrm flipH="1" flipV="1">
              <a:off x="6861400" y="5708104"/>
              <a:ext cx="43200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061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Shower reconstruction (II)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A2D2-B08E-479C-8EFA-F462BF97C60C}" type="slidenum">
              <a:rPr lang="en-GB" smtClean="0"/>
              <a:pPr/>
              <a:t>16</a:t>
            </a:fld>
            <a:endParaRPr lang="en-GB"/>
          </a:p>
        </p:txBody>
      </p:sp>
      <p:pic>
        <p:nvPicPr>
          <p:cNvPr id="4" name="Picture 3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9" t="8157" r="8438" b="4525"/>
          <a:stretch/>
        </p:blipFill>
        <p:spPr>
          <a:xfrm>
            <a:off x="462738" y="2045028"/>
            <a:ext cx="3960000" cy="3780000"/>
          </a:xfrm>
          <a:prstGeom prst="rect">
            <a:avLst/>
          </a:prstGeom>
        </p:spPr>
      </p:pic>
      <p:pic>
        <p:nvPicPr>
          <p:cNvPr id="5" name="Picture 4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1" t="7928" r="8246" b="5102"/>
          <a:stretch/>
        </p:blipFill>
        <p:spPr>
          <a:xfrm>
            <a:off x="4954626" y="2045634"/>
            <a:ext cx="3960000" cy="378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37206" y="5848806"/>
            <a:ext cx="1050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000" dirty="0" smtClean="0"/>
              <a:t>E</a:t>
            </a:r>
            <a:r>
              <a:rPr lang="nl-NL" sz="2000" baseline="-25000" dirty="0" smtClean="0">
                <a:latin typeface="Symbol" panose="05050102010706020507" pitchFamily="18" charset="2"/>
              </a:rPr>
              <a:t>n</a:t>
            </a:r>
            <a:r>
              <a:rPr lang="nl-NL" sz="2000" dirty="0" smtClean="0"/>
              <a:t> [</a:t>
            </a:r>
            <a:r>
              <a:rPr lang="nl-NL" sz="2000" dirty="0" err="1" smtClean="0"/>
              <a:t>GeV</a:t>
            </a:r>
            <a:r>
              <a:rPr lang="nl-NL" sz="2000" dirty="0" smtClean="0"/>
              <a:t>]</a:t>
            </a:r>
            <a:endParaRPr lang="nl-NL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430498" y="5848806"/>
            <a:ext cx="1050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000" dirty="0" smtClean="0"/>
              <a:t>E</a:t>
            </a:r>
            <a:r>
              <a:rPr lang="nl-NL" sz="2000" baseline="-25000" dirty="0" smtClean="0">
                <a:latin typeface="Symbol" panose="05050102010706020507" pitchFamily="18" charset="2"/>
              </a:rPr>
              <a:t>n</a:t>
            </a:r>
            <a:r>
              <a:rPr lang="nl-NL" sz="2000" dirty="0" smtClean="0"/>
              <a:t> [</a:t>
            </a:r>
            <a:r>
              <a:rPr lang="nl-NL" sz="2000" dirty="0" err="1" smtClean="0"/>
              <a:t>GeV</a:t>
            </a:r>
            <a:r>
              <a:rPr lang="nl-NL" sz="2000" dirty="0" smtClean="0"/>
              <a:t>]</a:t>
            </a:r>
            <a:endParaRPr lang="nl-NL" sz="200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-145231" y="3641665"/>
            <a:ext cx="710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000" dirty="0" smtClean="0"/>
              <a:t>E</a:t>
            </a:r>
            <a:r>
              <a:rPr lang="nl-NL" sz="2000" baseline="-25000" dirty="0" smtClean="0"/>
              <a:t>R</a:t>
            </a:r>
            <a:r>
              <a:rPr lang="nl-NL" sz="2000" dirty="0" smtClean="0"/>
              <a:t>/E</a:t>
            </a:r>
            <a:r>
              <a:rPr lang="nl-NL" sz="2000" baseline="-25000" dirty="0" smtClean="0"/>
              <a:t>T</a:t>
            </a:r>
            <a:endParaRPr lang="nl-NL" sz="2000" baseline="-25000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4323853" y="3703856"/>
            <a:ext cx="896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000" dirty="0" err="1" smtClean="0">
                <a:latin typeface="Symbol" panose="05050102010706020507" pitchFamily="18" charset="2"/>
              </a:rPr>
              <a:t>D</a:t>
            </a:r>
            <a:r>
              <a:rPr lang="nl-NL" sz="2000" dirty="0" err="1">
                <a:latin typeface="Symbol" panose="05050102010706020507" pitchFamily="18" charset="2"/>
              </a:rPr>
              <a:t>q</a:t>
            </a:r>
            <a:r>
              <a:rPr lang="nl-NL" sz="2000" dirty="0" smtClean="0"/>
              <a:t> [m]</a:t>
            </a:r>
            <a:endParaRPr lang="nl-NL" sz="2000" dirty="0"/>
          </a:p>
        </p:txBody>
      </p:sp>
      <p:sp>
        <p:nvSpPr>
          <p:cNvPr id="12" name="Rectangle 11"/>
          <p:cNvSpPr/>
          <p:nvPr/>
        </p:nvSpPr>
        <p:spPr>
          <a:xfrm>
            <a:off x="2614960" y="2147370"/>
            <a:ext cx="1080000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68%</a:t>
            </a:r>
          </a:p>
          <a:p>
            <a:pPr algn="ctr"/>
            <a:r>
              <a:rPr lang="nl-NL" dirty="0" smtClean="0">
                <a:solidFill>
                  <a:schemeClr val="tx1"/>
                </a:solidFill>
              </a:rPr>
              <a:t>90%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58976" y="2305900"/>
            <a:ext cx="216000" cy="1440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tangle 13"/>
          <p:cNvSpPr/>
          <p:nvPr/>
        </p:nvSpPr>
        <p:spPr>
          <a:xfrm>
            <a:off x="2758976" y="2574412"/>
            <a:ext cx="216000" cy="144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Line 14"/>
          <p:cNvSpPr>
            <a:spLocks noChangeAspect="1" noChangeShapeType="1"/>
          </p:cNvSpPr>
          <p:nvPr/>
        </p:nvSpPr>
        <p:spPr bwMode="auto">
          <a:xfrm>
            <a:off x="5306432" y="6391842"/>
            <a:ext cx="432000" cy="21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/>
            <a:tailEnd type="triangle" w="med" len="med"/>
          </a:ln>
          <a:effectLst/>
        </p:spPr>
        <p:txBody>
          <a:bodyPr lIns="90000" tIns="46800" rIns="90000" bIns="46800" anchorCtr="1"/>
          <a:lstStyle/>
          <a:p>
            <a:endParaRPr lang="en-US" dirty="0"/>
          </a:p>
        </p:txBody>
      </p:sp>
      <p:sp>
        <p:nvSpPr>
          <p:cNvPr id="16" name="AutoShape 33"/>
          <p:cNvSpPr>
            <a:spLocks noChangeAspect="1" noChangeArrowheads="1"/>
          </p:cNvSpPr>
          <p:nvPr/>
        </p:nvSpPr>
        <p:spPr bwMode="auto">
          <a:xfrm>
            <a:off x="4533176" y="6193880"/>
            <a:ext cx="432000" cy="4320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393334" y="5909210"/>
            <a:ext cx="4748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000" dirty="0" err="1" smtClean="0">
                <a:latin typeface="Symbol" panose="05050102010706020507" pitchFamily="18" charset="2"/>
              </a:rPr>
              <a:t>Dq</a:t>
            </a:r>
            <a:endParaRPr lang="nl-NL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3650184" y="6179592"/>
            <a:ext cx="710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000" dirty="0" smtClean="0"/>
              <a:t>E</a:t>
            </a:r>
            <a:r>
              <a:rPr lang="nl-NL" sz="2000" baseline="-25000" dirty="0" smtClean="0"/>
              <a:t>R</a:t>
            </a:r>
            <a:r>
              <a:rPr lang="nl-NL" sz="2000" dirty="0" smtClean="0"/>
              <a:t>/E</a:t>
            </a:r>
            <a:r>
              <a:rPr lang="nl-NL" sz="2000" baseline="-25000" dirty="0" smtClean="0"/>
              <a:t>T</a:t>
            </a:r>
            <a:endParaRPr lang="nl-NL" sz="2000" baseline="-25000" dirty="0"/>
          </a:p>
        </p:txBody>
      </p:sp>
      <p:sp>
        <p:nvSpPr>
          <p:cNvPr id="8" name="Arc 7"/>
          <p:cNvSpPr/>
          <p:nvPr/>
        </p:nvSpPr>
        <p:spPr>
          <a:xfrm>
            <a:off x="4459257" y="5909210"/>
            <a:ext cx="914400" cy="914400"/>
          </a:xfrm>
          <a:prstGeom prst="arc">
            <a:avLst>
              <a:gd name="adj1" fmla="val 18252943"/>
              <a:gd name="adj2" fmla="val 0"/>
            </a:avLst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AutoShape 33"/>
          <p:cNvSpPr>
            <a:spLocks noChangeArrowheads="1"/>
          </p:cNvSpPr>
          <p:nvPr/>
        </p:nvSpPr>
        <p:spPr bwMode="auto">
          <a:xfrm>
            <a:off x="4399408" y="6049864"/>
            <a:ext cx="720000" cy="756000"/>
          </a:xfrm>
          <a:prstGeom prst="irregularSeal1">
            <a:avLst/>
          </a:prstGeom>
          <a:noFill/>
          <a:ln w="9525">
            <a:solidFill>
              <a:schemeClr val="tx1"/>
            </a:solidFill>
            <a:prstDash val="sys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" name="Line 32"/>
          <p:cNvSpPr>
            <a:spLocks noChangeShapeType="1"/>
          </p:cNvSpPr>
          <p:nvPr/>
        </p:nvSpPr>
        <p:spPr bwMode="auto">
          <a:xfrm>
            <a:off x="3203896" y="6381328"/>
            <a:ext cx="4320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3" name="Text Box 34"/>
          <p:cNvSpPr txBox="1">
            <a:spLocks noChangeAspect="1" noChangeArrowheads="1"/>
          </p:cNvSpPr>
          <p:nvPr/>
        </p:nvSpPr>
        <p:spPr bwMode="auto">
          <a:xfrm>
            <a:off x="2786088" y="6151629"/>
            <a:ext cx="401370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Ctr="1">
            <a:spAutoFit/>
          </a:bodyPr>
          <a:lstStyle/>
          <a:p>
            <a:pPr algn="ctr"/>
            <a:r>
              <a:rPr lang="en-US" sz="2000" dirty="0" smtClean="0">
                <a:latin typeface="Symbol" panose="05050102010706020507" pitchFamily="18" charset="2"/>
              </a:rPr>
              <a:t>n</a:t>
            </a:r>
            <a:r>
              <a:rPr lang="en-US" sz="2000" baseline="-25000" dirty="0" smtClean="0"/>
              <a:t>e</a:t>
            </a:r>
            <a:endParaRPr lang="en-US" sz="2000" baseline="-25000" dirty="0"/>
          </a:p>
        </p:txBody>
      </p:sp>
    </p:spTree>
    <p:extLst>
      <p:ext uri="{BB962C8B-B14F-4D97-AF65-F5344CB8AC3E}">
        <p14:creationId xmlns:p14="http://schemas.microsoft.com/office/powerpoint/2010/main" val="21484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Atmospheric </a:t>
            </a:r>
            <a:r>
              <a:rPr lang="en-GB" dirty="0" err="1" smtClean="0">
                <a:solidFill>
                  <a:schemeClr val="bg1"/>
                </a:solidFill>
              </a:rPr>
              <a:t>muon</a:t>
            </a:r>
            <a:r>
              <a:rPr lang="en-GB" dirty="0" smtClean="0">
                <a:solidFill>
                  <a:schemeClr val="bg1"/>
                </a:solidFill>
              </a:rPr>
              <a:t> veto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A2D2-B08E-479C-8EFA-F462BF97C60C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4" name="Text Placeholder 11"/>
          <p:cNvSpPr txBox="1">
            <a:spLocks/>
          </p:cNvSpPr>
          <p:nvPr/>
        </p:nvSpPr>
        <p:spPr>
          <a:xfrm>
            <a:off x="457200" y="1651966"/>
            <a:ext cx="4040188" cy="63976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b="1" dirty="0" smtClean="0"/>
              <a:t>cosmic neutrinos</a:t>
            </a:r>
            <a:endParaRPr lang="en-GB" sz="2400" b="1" dirty="0"/>
          </a:p>
        </p:txBody>
      </p:sp>
      <p:sp>
        <p:nvSpPr>
          <p:cNvPr id="5" name="Text Placeholder 13"/>
          <p:cNvSpPr txBox="1">
            <a:spLocks/>
          </p:cNvSpPr>
          <p:nvPr/>
        </p:nvSpPr>
        <p:spPr>
          <a:xfrm>
            <a:off x="4645025" y="1651966"/>
            <a:ext cx="4041775" cy="63976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b="1" dirty="0" smtClean="0"/>
              <a:t>atmospheric </a:t>
            </a:r>
            <a:r>
              <a:rPr lang="en-GB" sz="2400" b="1" dirty="0" err="1" smtClean="0"/>
              <a:t>muons</a:t>
            </a:r>
            <a:endParaRPr lang="en-GB" sz="2400" b="1" dirty="0"/>
          </a:p>
        </p:txBody>
      </p:sp>
      <p:pic>
        <p:nvPicPr>
          <p:cNvPr id="6" name="Picture 5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8" t="8636" r="-723" b="6623"/>
          <a:stretch/>
        </p:blipFill>
        <p:spPr>
          <a:xfrm>
            <a:off x="394400" y="2261696"/>
            <a:ext cx="4320000" cy="271800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5" t="8887" r="-1222" b="6374"/>
          <a:stretch/>
        </p:blipFill>
        <p:spPr>
          <a:xfrm>
            <a:off x="4953600" y="2261696"/>
            <a:ext cx="4140000" cy="271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47467" y="4990916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/>
              <a:t>R</a:t>
            </a:r>
            <a:r>
              <a:rPr lang="en-GB" sz="2000" baseline="30000" dirty="0" smtClean="0"/>
              <a:t>2</a:t>
            </a:r>
            <a:r>
              <a:rPr lang="en-GB" sz="2000" dirty="0" smtClean="0"/>
              <a:t> [10</a:t>
            </a:r>
            <a:r>
              <a:rPr lang="en-GB" sz="2000" baseline="30000" dirty="0" smtClean="0"/>
              <a:t>3</a:t>
            </a:r>
            <a:r>
              <a:rPr lang="en-GB" sz="2000" dirty="0" smtClean="0"/>
              <a:t> m</a:t>
            </a:r>
            <a:r>
              <a:rPr lang="en-GB" sz="2000" baseline="30000" dirty="0" smtClean="0"/>
              <a:t>2</a:t>
            </a:r>
            <a:r>
              <a:rPr lang="en-GB" sz="2000" dirty="0" smtClean="0"/>
              <a:t>]</a:t>
            </a:r>
            <a:endParaRPr lang="en-GB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082803" y="4990916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/>
              <a:t>R</a:t>
            </a:r>
            <a:r>
              <a:rPr lang="en-GB" sz="2000" baseline="30000" dirty="0" smtClean="0"/>
              <a:t>2</a:t>
            </a:r>
            <a:r>
              <a:rPr lang="en-GB" sz="2000" dirty="0" smtClean="0"/>
              <a:t> [10</a:t>
            </a:r>
            <a:r>
              <a:rPr lang="en-GB" sz="2000" baseline="30000" dirty="0" smtClean="0"/>
              <a:t>3</a:t>
            </a:r>
            <a:r>
              <a:rPr lang="en-GB" sz="2000" dirty="0" smtClean="0"/>
              <a:t> m</a:t>
            </a:r>
            <a:r>
              <a:rPr lang="en-GB" sz="2000" baseline="30000" dirty="0" smtClean="0"/>
              <a:t>2</a:t>
            </a:r>
            <a:r>
              <a:rPr lang="en-GB" sz="2000" dirty="0" smtClean="0"/>
              <a:t>]</a:t>
            </a:r>
            <a:endParaRPr lang="en-GB" sz="200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168154" y="3345842"/>
            <a:ext cx="705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z</a:t>
            </a:r>
            <a:r>
              <a:rPr lang="en-GB" sz="2000" dirty="0" smtClean="0"/>
              <a:t> [m]</a:t>
            </a:r>
            <a:endParaRPr lang="en-GB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002112" y="5433303"/>
            <a:ext cx="1427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vertex cut</a:t>
            </a:r>
            <a:endParaRPr lang="en-GB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94153" y="5433208"/>
            <a:ext cx="2249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detector volume</a:t>
            </a:r>
            <a:endParaRPr lang="en-GB" sz="2400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1717705" y="3590617"/>
            <a:ext cx="0" cy="1872000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rc 13"/>
          <p:cNvSpPr/>
          <p:nvPr/>
        </p:nvSpPr>
        <p:spPr>
          <a:xfrm>
            <a:off x="2187108" y="4697704"/>
            <a:ext cx="1440000" cy="1512000"/>
          </a:xfrm>
          <a:prstGeom prst="arc">
            <a:avLst/>
          </a:prstGeom>
          <a:ln w="25400">
            <a:solidFill>
              <a:srgbClr val="FF0000"/>
            </a:solidFill>
            <a:headEnd type="triangle" w="lg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1187624" y="6033872"/>
            <a:ext cx="6948000" cy="792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00" dirty="0" smtClean="0">
                <a:solidFill>
                  <a:schemeClr val="tx1"/>
                </a:solidFill>
              </a:rPr>
              <a:t>Veto by timing</a:t>
            </a:r>
            <a:endParaRPr lang="en-GB" sz="2600" dirty="0">
              <a:solidFill>
                <a:schemeClr val="tx1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2987880" y="6193580"/>
            <a:ext cx="504000" cy="484632"/>
          </a:xfrm>
          <a:prstGeom prst="rightArrow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60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535039"/>
            <a:ext cx="7772400" cy="1470025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All neutrino flavour astronomy!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A2D2-B08E-479C-8EFA-F462BF97C60C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898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A2D2-B08E-479C-8EFA-F462BF97C60C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</a:rPr>
              <a:t>KM3NeT costs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604954" y="54543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GB" sz="3200" dirty="0">
                <a:ea typeface="+mj-ea"/>
                <a:cs typeface="+mj-cs"/>
              </a:rPr>
              <a:t>€</a:t>
            </a:r>
            <a:r>
              <a:rPr lang="en-GB" sz="3200" dirty="0" smtClean="0">
                <a:ea typeface="+mj-ea"/>
                <a:cs typeface="+mj-cs"/>
              </a:rPr>
              <a:t> KM3NeT string  </a:t>
            </a:r>
            <a:r>
              <a:rPr lang="en-GB" sz="3200" dirty="0" smtClean="0">
                <a:latin typeface="Arial" pitchFamily="34" charset="0"/>
                <a:ea typeface="+mj-ea"/>
                <a:cs typeface="Arial" pitchFamily="34" charset="0"/>
              </a:rPr>
              <a:t>~</a:t>
            </a:r>
            <a:r>
              <a:rPr lang="en-GB" sz="3200" dirty="0" smtClean="0">
                <a:ea typeface="+mj-ea"/>
                <a:cs typeface="+mj-cs"/>
              </a:rPr>
              <a:t>  ¼ of </a:t>
            </a:r>
            <a:r>
              <a:rPr lang="en-GB" sz="3200" dirty="0"/>
              <a:t>€</a:t>
            </a:r>
            <a:r>
              <a:rPr lang="en-GB" sz="3200" dirty="0" smtClean="0"/>
              <a:t> </a:t>
            </a:r>
            <a:r>
              <a:rPr lang="en-GB" sz="3200" dirty="0" smtClean="0">
                <a:ea typeface="+mj-ea"/>
                <a:cs typeface="+mj-cs"/>
              </a:rPr>
              <a:t>Antares string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 l="2075" t="3033" r="15769" b="3033"/>
          <a:stretch>
            <a:fillRect/>
          </a:stretch>
        </p:blipFill>
        <p:spPr bwMode="auto">
          <a:xfrm>
            <a:off x="1475656" y="2260404"/>
            <a:ext cx="6480000" cy="3040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0279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4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</a:rPr>
              <a:t>Introduction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15"/>
          <p:cNvSpPr txBox="1">
            <a:spLocks/>
          </p:cNvSpPr>
          <p:nvPr/>
        </p:nvSpPr>
        <p:spPr>
          <a:xfrm>
            <a:off x="323528" y="4077296"/>
            <a:ext cx="8460000" cy="20160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ctr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chemeClr val="bg1"/>
                </a:solidFill>
              </a:rPr>
              <a:t>Discovery and subsequent observation </a:t>
            </a:r>
            <a:r>
              <a:rPr lang="en-GB" dirty="0">
                <a:solidFill>
                  <a:schemeClr val="bg1"/>
                </a:solidFill>
              </a:rPr>
              <a:t>of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high-energy neutrino sources in </a:t>
            </a:r>
            <a:r>
              <a:rPr lang="en-GB" dirty="0" smtClean="0">
                <a:solidFill>
                  <a:schemeClr val="bg1"/>
                </a:solidFill>
              </a:rPr>
              <a:t>Universe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chemeClr val="bg1"/>
                </a:solidFill>
              </a:rPr>
              <a:t>Measurement of neutrino mass hierarchy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chemeClr val="bg1"/>
                </a:solidFill>
              </a:rPr>
              <a:t>Synergy with Earth &amp; Sea sciences</a:t>
            </a:r>
          </a:p>
        </p:txBody>
      </p:sp>
      <p:sp>
        <p:nvSpPr>
          <p:cNvPr id="5" name="Content Placeholder 15"/>
          <p:cNvSpPr txBox="1">
            <a:spLocks/>
          </p:cNvSpPr>
          <p:nvPr/>
        </p:nvSpPr>
        <p:spPr>
          <a:xfrm>
            <a:off x="323528" y="1700808"/>
            <a:ext cx="8460000" cy="19440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KM3NeT is a new Research Infrastructure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GB" sz="2400" dirty="0">
                <a:solidFill>
                  <a:schemeClr val="bg1"/>
                </a:solidFill>
              </a:rPr>
              <a:t>n</a:t>
            </a:r>
            <a:r>
              <a:rPr lang="en-GB" sz="2400" dirty="0" smtClean="0">
                <a:solidFill>
                  <a:schemeClr val="bg1"/>
                </a:solidFill>
              </a:rPr>
              <a:t>etwork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cabled</a:t>
            </a:r>
            <a:r>
              <a:rPr kumimoji="0" lang="en-GB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observatories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GB" sz="2400" dirty="0">
                <a:solidFill>
                  <a:schemeClr val="bg1"/>
                </a:solidFill>
              </a:rPr>
              <a:t>located in deep waters of Mediterranean </a:t>
            </a:r>
            <a:r>
              <a:rPr lang="en-GB" sz="2400" dirty="0" smtClean="0">
                <a:solidFill>
                  <a:schemeClr val="bg1"/>
                </a:solidFill>
              </a:rPr>
              <a:t>Sea</a:t>
            </a:r>
            <a:endParaRPr kumimoji="0" lang="en-GB" sz="2400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GB" sz="2400" baseline="0" dirty="0" smtClean="0">
                <a:solidFill>
                  <a:schemeClr val="bg1"/>
                </a:solidFill>
              </a:rPr>
              <a:t>hosting multi-</a:t>
            </a:r>
            <a:r>
              <a:rPr lang="en-GB" sz="2400" u="sng" baseline="0" dirty="0" smtClean="0">
                <a:solidFill>
                  <a:schemeClr val="bg1"/>
                </a:solidFill>
              </a:rPr>
              <a:t>km</a:t>
            </a:r>
            <a:r>
              <a:rPr lang="en-GB" sz="2400" u="sng" baseline="30000" dirty="0" smtClean="0">
                <a:solidFill>
                  <a:schemeClr val="bg1"/>
                </a:solidFill>
              </a:rPr>
              <a:t>3</a:t>
            </a:r>
            <a:r>
              <a:rPr lang="en-GB" sz="2400" dirty="0" smtClean="0">
                <a:solidFill>
                  <a:schemeClr val="bg1"/>
                </a:solidFill>
              </a:rPr>
              <a:t> </a:t>
            </a:r>
            <a:r>
              <a:rPr lang="en-GB" sz="2400" u="sng" dirty="0">
                <a:solidFill>
                  <a:schemeClr val="bg1"/>
                </a:solidFill>
              </a:rPr>
              <a:t>N</a:t>
            </a:r>
            <a:r>
              <a:rPr kumimoji="0" lang="en-GB" sz="24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utrino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2400" u="sng" dirty="0">
                <a:solidFill>
                  <a:schemeClr val="bg1"/>
                </a:solidFill>
              </a:rPr>
              <a:t>T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elescope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A2D2-B08E-479C-8EFA-F462BF97C60C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354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Siting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A2D2-B08E-479C-8EFA-F462BF97C60C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457200" y="1470496"/>
            <a:ext cx="8229600" cy="452596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defTabSz="996950">
              <a:buFont typeface="Arial" pitchFamily="34" charset="0"/>
              <a:buNone/>
              <a:tabLst>
                <a:tab pos="4129088" algn="l"/>
                <a:tab pos="5114925" algn="ctr"/>
                <a:tab pos="6015038" algn="ctr"/>
                <a:tab pos="6272213" algn="l"/>
                <a:tab pos="6900863" algn="ctr"/>
              </a:tabLst>
            </a:pPr>
            <a:r>
              <a:rPr lang="en-GB" dirty="0" smtClean="0">
                <a:solidFill>
                  <a:schemeClr val="bg1"/>
                </a:solidFill>
              </a:rPr>
              <a:t>		</a:t>
            </a:r>
            <a:r>
              <a:rPr lang="en-GB" sz="3000" b="1" dirty="0" smtClean="0">
                <a:solidFill>
                  <a:schemeClr val="bg1"/>
                </a:solidFill>
              </a:rPr>
              <a:t>single			multi</a:t>
            </a:r>
          </a:p>
          <a:p>
            <a:pPr defTabSz="996950">
              <a:lnSpc>
                <a:spcPct val="160000"/>
              </a:lnSpc>
              <a:tabLst>
                <a:tab pos="4129088" algn="l"/>
                <a:tab pos="5114925" algn="ctr"/>
                <a:tab pos="6015038" algn="ctr"/>
                <a:tab pos="6272213" algn="l"/>
                <a:tab pos="6900863" algn="ctr"/>
              </a:tabLst>
            </a:pPr>
            <a:r>
              <a:rPr lang="en-GB" sz="2800" dirty="0" smtClean="0">
                <a:solidFill>
                  <a:schemeClr val="bg1"/>
                </a:solidFill>
              </a:rPr>
              <a:t>Deep-sea infrastructure</a:t>
            </a:r>
          </a:p>
          <a:p>
            <a:pPr lvl="1" defTabSz="996950">
              <a:tabLst>
                <a:tab pos="4129088" algn="l"/>
                <a:tab pos="5114925" algn="ctr"/>
                <a:tab pos="6015038" algn="ctr"/>
                <a:tab pos="6272213" algn="l"/>
                <a:tab pos="6900863" algn="ctr"/>
              </a:tabLst>
            </a:pPr>
            <a:r>
              <a:rPr lang="en-GB" sz="2400" dirty="0" smtClean="0">
                <a:solidFill>
                  <a:schemeClr val="bg1"/>
                </a:solidFill>
              </a:rPr>
              <a:t>detection unit</a:t>
            </a:r>
            <a:r>
              <a:rPr lang="en-GB" sz="2400" u="dotted" dirty="0" smtClean="0">
                <a:solidFill>
                  <a:schemeClr val="bg1"/>
                </a:solidFill>
              </a:rPr>
              <a:t>			</a:t>
            </a:r>
            <a:r>
              <a:rPr lang="en-GB" sz="2400" dirty="0" smtClean="0">
                <a:solidFill>
                  <a:schemeClr val="bg1"/>
                </a:solidFill>
              </a:rPr>
              <a:t>same</a:t>
            </a:r>
            <a:endParaRPr lang="en-GB" sz="2400" u="sng" dirty="0" smtClean="0">
              <a:solidFill>
                <a:schemeClr val="bg1"/>
              </a:solidFill>
            </a:endParaRPr>
          </a:p>
          <a:p>
            <a:pPr lvl="1" defTabSz="996950">
              <a:tabLst>
                <a:tab pos="4129088" algn="l"/>
                <a:tab pos="5114925" algn="ctr"/>
                <a:tab pos="6015038" algn="ctr"/>
                <a:tab pos="6272213" algn="l"/>
                <a:tab pos="6900863" algn="ctr"/>
              </a:tabLst>
            </a:pPr>
            <a:r>
              <a:rPr lang="en-GB" sz="2400" dirty="0" smtClean="0">
                <a:solidFill>
                  <a:schemeClr val="bg1"/>
                </a:solidFill>
              </a:rPr>
              <a:t>interconnecting link cable, </a:t>
            </a:r>
            <a:r>
              <a:rPr lang="en-GB" sz="2400" u="dotted" dirty="0" smtClean="0">
                <a:solidFill>
                  <a:schemeClr val="bg1"/>
                </a:solidFill>
              </a:rPr>
              <a:t>			</a:t>
            </a:r>
            <a:r>
              <a:rPr lang="en-GB" sz="2400" dirty="0" smtClean="0">
                <a:solidFill>
                  <a:schemeClr val="bg1"/>
                </a:solidFill>
              </a:rPr>
              <a:t>same</a:t>
            </a:r>
            <a:br>
              <a:rPr lang="en-GB" sz="2400" dirty="0" smtClean="0">
                <a:solidFill>
                  <a:schemeClr val="bg1"/>
                </a:solidFill>
              </a:rPr>
            </a:br>
            <a:r>
              <a:rPr lang="en-GB" sz="2400" dirty="0" smtClean="0">
                <a:solidFill>
                  <a:schemeClr val="bg1"/>
                </a:solidFill>
              </a:rPr>
              <a:t>deployment and connection</a:t>
            </a:r>
          </a:p>
          <a:p>
            <a:pPr lvl="1" defTabSz="996950">
              <a:tabLst>
                <a:tab pos="4129088" algn="l"/>
                <a:tab pos="5114925" algn="ctr"/>
                <a:tab pos="6015038" algn="ctr"/>
                <a:tab pos="6272213" algn="l"/>
                <a:tab pos="6900863" algn="ctr"/>
              </a:tabLst>
            </a:pPr>
            <a:r>
              <a:rPr lang="en-GB" sz="2400" dirty="0" smtClean="0">
                <a:solidFill>
                  <a:schemeClr val="bg1"/>
                </a:solidFill>
              </a:rPr>
              <a:t>junction boxes</a:t>
            </a:r>
            <a:r>
              <a:rPr lang="en-GB" sz="2400" u="dotted" dirty="0" smtClean="0">
                <a:solidFill>
                  <a:schemeClr val="bg1"/>
                </a:solidFill>
              </a:rPr>
              <a:t>			</a:t>
            </a:r>
            <a:r>
              <a:rPr lang="en-GB" sz="2400" dirty="0" smtClean="0">
                <a:solidFill>
                  <a:schemeClr val="bg1"/>
                </a:solidFill>
              </a:rPr>
              <a:t>same</a:t>
            </a:r>
          </a:p>
          <a:p>
            <a:pPr lvl="1" defTabSz="996950">
              <a:tabLst>
                <a:tab pos="4129088" algn="l"/>
                <a:tab pos="5114925" algn="ctr"/>
                <a:tab pos="6015038" algn="ctr"/>
                <a:tab pos="6272213" algn="l"/>
                <a:tab pos="6900863" algn="ctr"/>
              </a:tabLst>
            </a:pPr>
            <a:r>
              <a:rPr lang="en-GB" sz="2400" dirty="0" smtClean="0">
                <a:solidFill>
                  <a:schemeClr val="bg1"/>
                </a:solidFill>
              </a:rPr>
              <a:t>main electro-optical cable</a:t>
            </a:r>
            <a:r>
              <a:rPr lang="en-GB" sz="2400" baseline="30000" dirty="0" smtClean="0">
                <a:solidFill>
                  <a:schemeClr val="bg1"/>
                </a:solidFill>
              </a:rPr>
              <a:t>¶ </a:t>
            </a:r>
            <a:r>
              <a:rPr lang="en-GB" sz="2400" u="dotted" dirty="0" smtClean="0">
                <a:solidFill>
                  <a:schemeClr val="bg1"/>
                </a:solidFill>
              </a:rPr>
              <a:t>			</a:t>
            </a:r>
            <a:r>
              <a:rPr lang="en-GB" sz="2400" dirty="0" smtClean="0">
                <a:solidFill>
                  <a:schemeClr val="bg1"/>
                </a:solidFill>
              </a:rPr>
              <a:t>similar</a:t>
            </a:r>
          </a:p>
          <a:p>
            <a:pPr defTabSz="996950">
              <a:tabLst>
                <a:tab pos="4129088" algn="l"/>
                <a:tab pos="5114925" algn="ctr"/>
                <a:tab pos="6015038" algn="ctr"/>
                <a:tab pos="6272213" algn="l"/>
                <a:tab pos="6900863" algn="ctr"/>
              </a:tabLst>
            </a:pPr>
            <a:r>
              <a:rPr lang="en-GB" sz="2800" dirty="0" smtClean="0">
                <a:solidFill>
                  <a:schemeClr val="bg1"/>
                </a:solidFill>
              </a:rPr>
              <a:t>Shore infrastructure</a:t>
            </a:r>
          </a:p>
          <a:p>
            <a:pPr lvl="1" defTabSz="996950">
              <a:tabLst>
                <a:tab pos="4129088" algn="l"/>
                <a:tab pos="5114925" algn="ctr"/>
                <a:tab pos="6015038" algn="ctr"/>
                <a:tab pos="6272213" algn="l"/>
                <a:tab pos="6900863" algn="ctr"/>
              </a:tabLst>
            </a:pPr>
            <a:r>
              <a:rPr lang="en-GB" sz="2400" dirty="0" smtClean="0">
                <a:solidFill>
                  <a:schemeClr val="bg1"/>
                </a:solidFill>
              </a:rPr>
              <a:t>real estate</a:t>
            </a:r>
            <a:r>
              <a:rPr lang="en-GB" sz="2400" u="dotted" dirty="0" smtClean="0">
                <a:solidFill>
                  <a:schemeClr val="bg1"/>
                </a:solidFill>
              </a:rPr>
              <a:t>			</a:t>
            </a:r>
            <a:r>
              <a:rPr lang="en-GB" sz="2400" dirty="0" err="1" smtClean="0">
                <a:solidFill>
                  <a:schemeClr val="bg1"/>
                </a:solidFill>
              </a:rPr>
              <a:t>n.a</a:t>
            </a:r>
            <a:r>
              <a:rPr lang="en-GB" sz="2400" dirty="0" smtClean="0">
                <a:solidFill>
                  <a:schemeClr val="bg1"/>
                </a:solidFill>
              </a:rPr>
              <a:t>.</a:t>
            </a:r>
          </a:p>
          <a:p>
            <a:pPr lvl="1" defTabSz="996950">
              <a:tabLst>
                <a:tab pos="4129088" algn="l"/>
                <a:tab pos="5114925" algn="ctr"/>
                <a:tab pos="6015038" algn="ctr"/>
                <a:tab pos="6272213" algn="l"/>
                <a:tab pos="6900863" algn="ctr"/>
              </a:tabLst>
            </a:pPr>
            <a:r>
              <a:rPr lang="en-GB" sz="2400" dirty="0" smtClean="0">
                <a:solidFill>
                  <a:schemeClr val="bg1"/>
                </a:solidFill>
              </a:rPr>
              <a:t>computing hardware</a:t>
            </a:r>
            <a:r>
              <a:rPr lang="en-GB" sz="2400" u="dotted" dirty="0" smtClean="0">
                <a:solidFill>
                  <a:schemeClr val="bg1"/>
                </a:solidFill>
              </a:rPr>
              <a:t>			</a:t>
            </a:r>
            <a:r>
              <a:rPr lang="en-GB" sz="2400" dirty="0" smtClean="0">
                <a:solidFill>
                  <a:schemeClr val="bg1"/>
                </a:solidFill>
              </a:rPr>
              <a:t>same</a:t>
            </a:r>
          </a:p>
          <a:p>
            <a:pPr lvl="1" defTabSz="996950">
              <a:tabLst>
                <a:tab pos="4129088" algn="l"/>
                <a:tab pos="5114925" algn="ctr"/>
                <a:tab pos="6015038" algn="ctr"/>
                <a:tab pos="6272213" algn="l"/>
                <a:tab pos="6900863" algn="ctr"/>
              </a:tabLst>
            </a:pPr>
            <a:r>
              <a:rPr lang="en-GB" sz="2400" dirty="0" smtClean="0">
                <a:solidFill>
                  <a:schemeClr val="bg1"/>
                </a:solidFill>
              </a:rPr>
              <a:t>facilities</a:t>
            </a:r>
            <a:r>
              <a:rPr lang="en-GB" sz="2400" u="dotted" dirty="0" smtClean="0">
                <a:solidFill>
                  <a:schemeClr val="bg1"/>
                </a:solidFill>
              </a:rPr>
              <a:t>			</a:t>
            </a:r>
            <a:r>
              <a:rPr lang="en-GB" sz="2400" dirty="0" smtClean="0">
                <a:solidFill>
                  <a:schemeClr val="bg1"/>
                </a:solidFill>
              </a:rPr>
              <a:t>same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6309320"/>
            <a:ext cx="8002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aseline="30000" dirty="0" smtClean="0">
                <a:solidFill>
                  <a:schemeClr val="bg1"/>
                </a:solidFill>
              </a:rPr>
              <a:t>¶ </a:t>
            </a:r>
            <a:r>
              <a:rPr lang="en-GB" dirty="0" smtClean="0">
                <a:solidFill>
                  <a:schemeClr val="bg1"/>
                </a:solidFill>
              </a:rPr>
              <a:t>Price is mainly determined by number of fibres and thickness of copper conductor.</a:t>
            </a:r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95535" y="6237312"/>
            <a:ext cx="360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16016" y="1527648"/>
            <a:ext cx="0" cy="4464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431856" y="1527672"/>
            <a:ext cx="0" cy="4464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588224" y="1528240"/>
            <a:ext cx="0" cy="864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00064" y="1959152"/>
            <a:ext cx="7920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121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9920" y="4063056"/>
            <a:ext cx="7920000" cy="2641752"/>
          </a:xfrm>
          <a:prstGeom prst="rect">
            <a:avLst/>
          </a:prstGeom>
          <a:solidFill>
            <a:schemeClr val="bg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ETEL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3-inch PMTs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09824" y="1484784"/>
            <a:ext cx="8100000" cy="2664000"/>
          </a:xfrm>
        </p:spPr>
        <p:txBody>
          <a:bodyPr>
            <a:normAutofit fontScale="92500" lnSpcReduction="20000"/>
          </a:bodyPr>
          <a:lstStyle/>
          <a:p>
            <a:pPr marL="357188" indent="0">
              <a:buNone/>
              <a:tabLst>
                <a:tab pos="4757738" algn="l"/>
              </a:tabLst>
            </a:pPr>
            <a:r>
              <a:rPr lang="en-US" dirty="0">
                <a:solidFill>
                  <a:schemeClr val="bg1"/>
                </a:solidFill>
              </a:rPr>
              <a:t>K</a:t>
            </a:r>
            <a:r>
              <a:rPr lang="en-US" dirty="0" smtClean="0">
                <a:solidFill>
                  <a:schemeClr val="bg1"/>
                </a:solidFill>
              </a:rPr>
              <a:t>ey features:</a:t>
            </a:r>
          </a:p>
          <a:p>
            <a:pPr marL="1071563" lvl="1">
              <a:tabLst>
                <a:tab pos="4757738" algn="l"/>
              </a:tabLst>
            </a:pPr>
            <a:r>
              <a:rPr lang="en-US" dirty="0" smtClean="0">
                <a:solidFill>
                  <a:schemeClr val="bg1"/>
                </a:solidFill>
              </a:rPr>
              <a:t>timing	≤ </a:t>
            </a:r>
            <a:r>
              <a:rPr lang="en-US" dirty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 ns (RMS)</a:t>
            </a:r>
          </a:p>
          <a:p>
            <a:pPr marL="1071563" lvl="1">
              <a:tabLst>
                <a:tab pos="4757738" algn="l"/>
              </a:tabLst>
            </a:pPr>
            <a:r>
              <a:rPr lang="en-US" dirty="0" smtClean="0">
                <a:solidFill>
                  <a:schemeClr val="bg1"/>
                </a:solidFill>
              </a:rPr>
              <a:t>QE	≥ 25-30%</a:t>
            </a:r>
          </a:p>
          <a:p>
            <a:pPr marL="1071563" lvl="1">
              <a:tabLst>
                <a:tab pos="4757738" algn="l"/>
              </a:tabLst>
            </a:pPr>
            <a:r>
              <a:rPr lang="en-US" dirty="0" smtClean="0">
                <a:solidFill>
                  <a:schemeClr val="bg1"/>
                </a:solidFill>
              </a:rPr>
              <a:t>collection efficiency	≥ 90%</a:t>
            </a:r>
          </a:p>
          <a:p>
            <a:pPr marL="1071563" lvl="1">
              <a:tabLst>
                <a:tab pos="4757738" algn="l"/>
              </a:tabLst>
            </a:pPr>
            <a:r>
              <a:rPr lang="en-US" dirty="0" smtClean="0">
                <a:solidFill>
                  <a:schemeClr val="bg1"/>
                </a:solidFill>
              </a:rPr>
              <a:t>photon counting purity	100% (by hits, up to 7)</a:t>
            </a:r>
          </a:p>
          <a:p>
            <a:pPr marL="1071563" lvl="1">
              <a:tabLst>
                <a:tab pos="4757738" algn="l"/>
              </a:tabLst>
            </a:pPr>
            <a:r>
              <a:rPr lang="en-US" dirty="0" smtClean="0">
                <a:solidFill>
                  <a:schemeClr val="bg1"/>
                </a:solidFill>
              </a:rPr>
              <a:t>price/cm</a:t>
            </a:r>
            <a:r>
              <a:rPr lang="en-US" baseline="30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	≤ 10” PMT</a:t>
            </a:r>
            <a:endParaRPr lang="en-US" baseline="30000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1402" y="4705088"/>
            <a:ext cx="2390166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R12199withActiveBase.png"/>
          <p:cNvPicPr>
            <a:picLocks noChangeAspect="1"/>
          </p:cNvPicPr>
          <p:nvPr/>
        </p:nvPicPr>
        <p:blipFill rotWithShape="1">
          <a:blip r:embed="rId4" cstate="print"/>
          <a:srcRect l="-1" t="5556" r="28310" b="704"/>
          <a:stretch/>
        </p:blipFill>
        <p:spPr bwMode="auto">
          <a:xfrm rot="16200000">
            <a:off x="3774402" y="4406055"/>
            <a:ext cx="1800000" cy="239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6161" y="4696232"/>
            <a:ext cx="2269821" cy="1800000"/>
          </a:xfrm>
          <a:prstGeom prst="rect">
            <a:avLst/>
          </a:prstGeom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392908" y="4179089"/>
            <a:ext cx="138211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200" dirty="0" smtClean="0"/>
              <a:t>ETEL D792</a:t>
            </a:r>
            <a:endParaRPr lang="en-GB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3406152" y="4179385"/>
            <a:ext cx="249837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200" dirty="0" err="1" smtClean="0"/>
              <a:t>Hamamatsu</a:t>
            </a:r>
            <a:r>
              <a:rPr lang="nl-NL" sz="2200" dirty="0" smtClean="0"/>
              <a:t> R12199</a:t>
            </a:r>
            <a:endParaRPr lang="en-GB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6268377" y="4179385"/>
            <a:ext cx="172008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200" dirty="0" smtClean="0"/>
              <a:t>HZC XP53B20</a:t>
            </a:r>
            <a:endParaRPr lang="en-GB" sz="2200" dirty="0"/>
          </a:p>
        </p:txBody>
      </p:sp>
      <p:sp>
        <p:nvSpPr>
          <p:cNvPr id="11" name="Oval 10"/>
          <p:cNvSpPr/>
          <p:nvPr/>
        </p:nvSpPr>
        <p:spPr>
          <a:xfrm>
            <a:off x="1043608" y="3270128"/>
            <a:ext cx="6120000" cy="86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A2D2-B08E-479C-8EFA-F462BF97C60C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178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M-photo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8660" y="1751866"/>
            <a:ext cx="6504368" cy="4860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1</a:t>
            </a:r>
            <a:r>
              <a:rPr lang="nl-NL" baseline="30000" dirty="0" smtClean="0">
                <a:solidFill>
                  <a:schemeClr val="bg1"/>
                </a:solidFill>
              </a:rPr>
              <a:t>st</a:t>
            </a:r>
            <a:r>
              <a:rPr lang="nl-NL" dirty="0" smtClean="0">
                <a:solidFill>
                  <a:schemeClr val="bg1"/>
                </a:solidFill>
              </a:rPr>
              <a:t> prototype (April 2013)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A2D2-B08E-479C-8EFA-F462BF97C60C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512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27" t="2662" r="13902" b="8986"/>
          <a:stretch/>
        </p:blipFill>
        <p:spPr>
          <a:xfrm>
            <a:off x="4591058" y="1706642"/>
            <a:ext cx="4157406" cy="33480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41460" y="1628800"/>
            <a:ext cx="4248000" cy="3384000"/>
            <a:chOff x="326470" y="2060848"/>
            <a:chExt cx="4363839" cy="3527456"/>
          </a:xfrm>
        </p:grpSpPr>
        <p:pic>
          <p:nvPicPr>
            <p:cNvPr id="3" name="Picture 2" descr="NCoincidences_DeadTime.png"/>
            <p:cNvPicPr>
              <a:picLocks/>
            </p:cNvPicPr>
            <p:nvPr/>
          </p:nvPicPr>
          <p:blipFill>
            <a:blip r:embed="rId4" cstate="print"/>
            <a:srcRect l="8216" r="3476" b="9969"/>
            <a:stretch>
              <a:fillRect/>
            </a:stretch>
          </p:blipFill>
          <p:spPr>
            <a:xfrm>
              <a:off x="326470" y="2060848"/>
              <a:ext cx="4363839" cy="3527456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4443693" y="2203928"/>
              <a:ext cx="216000" cy="31683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358029" y="2267577"/>
              <a:ext cx="184908" cy="30771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4432598" y="2256320"/>
              <a:ext cx="0" cy="30960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1878201" y="4961386"/>
            <a:ext cx="130676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900" dirty="0" smtClean="0"/>
              <a:t>Multiplicity</a:t>
            </a:r>
            <a:endParaRPr lang="en-GB" sz="190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320043" y="3031630"/>
            <a:ext cx="1087092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900" dirty="0" smtClean="0"/>
              <a:t>Rate [Hz]</a:t>
            </a:r>
            <a:endParaRPr lang="en-GB" sz="1900" dirty="0"/>
          </a:p>
        </p:txBody>
      </p:sp>
      <p:sp>
        <p:nvSpPr>
          <p:cNvPr id="11" name="Rectangle 10"/>
          <p:cNvSpPr/>
          <p:nvPr/>
        </p:nvSpPr>
        <p:spPr>
          <a:xfrm>
            <a:off x="2043607" y="1987904"/>
            <a:ext cx="2160000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5317302" y="1915896"/>
            <a:ext cx="1512168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774713" y="4950274"/>
            <a:ext cx="2429447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900" dirty="0" smtClean="0"/>
              <a:t>PMT orientation [deg.]</a:t>
            </a:r>
            <a:endParaRPr lang="en-GB" sz="19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2002815" y="1939992"/>
            <a:ext cx="2224135" cy="964367"/>
            <a:chOff x="6675222" y="1355758"/>
            <a:chExt cx="2224135" cy="964367"/>
          </a:xfrm>
        </p:grpSpPr>
        <p:sp>
          <p:nvSpPr>
            <p:cNvPr id="19" name="TextBox 18"/>
            <p:cNvSpPr txBox="1"/>
            <p:nvPr/>
          </p:nvSpPr>
          <p:spPr>
            <a:xfrm>
              <a:off x="6675222" y="1355758"/>
              <a:ext cx="2224135" cy="9643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700"/>
                </a:lnSpc>
                <a:tabLst>
                  <a:tab pos="269875" algn="l"/>
                </a:tabLst>
              </a:pPr>
              <a:r>
                <a:rPr lang="en-GB" sz="1600" dirty="0" smtClean="0"/>
                <a:t> 	atmospheric </a:t>
              </a:r>
              <a:r>
                <a:rPr lang="en-GB" sz="1600" dirty="0" err="1" smtClean="0"/>
                <a:t>muons</a:t>
              </a:r>
              <a:endParaRPr lang="en-GB" sz="1600" dirty="0" smtClean="0"/>
            </a:p>
            <a:p>
              <a:pPr>
                <a:lnSpc>
                  <a:spcPts val="1700"/>
                </a:lnSpc>
                <a:tabLst>
                  <a:tab pos="269875" algn="l"/>
                </a:tabLst>
              </a:pPr>
              <a:r>
                <a:rPr lang="en-GB" sz="1600" dirty="0" smtClean="0"/>
                <a:t> 	K40</a:t>
              </a:r>
            </a:p>
            <a:p>
              <a:pPr>
                <a:lnSpc>
                  <a:spcPts val="1700"/>
                </a:lnSpc>
                <a:tabLst>
                  <a:tab pos="269875" algn="l"/>
                </a:tabLst>
              </a:pPr>
              <a:r>
                <a:rPr lang="en-GB" sz="1600" dirty="0" smtClean="0"/>
                <a:t> 	random coincidences</a:t>
              </a:r>
            </a:p>
            <a:p>
              <a:pPr>
                <a:lnSpc>
                  <a:spcPts val="1700"/>
                </a:lnSpc>
                <a:tabLst>
                  <a:tab pos="269875" algn="l"/>
                </a:tabLst>
              </a:pPr>
              <a:r>
                <a:rPr lang="en-GB" sz="1600" dirty="0" smtClean="0"/>
                <a:t>+ 	data</a:t>
              </a:r>
              <a:endParaRPr lang="en-GB" sz="160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742407" y="1439814"/>
              <a:ext cx="144000" cy="10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742407" y="1656888"/>
              <a:ext cx="144000" cy="108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742407" y="1888966"/>
              <a:ext cx="144000" cy="108000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9" name="Group 28"/>
          <p:cNvGrpSpPr>
            <a:grpSpLocks noChangeAspect="1"/>
          </p:cNvGrpSpPr>
          <p:nvPr/>
        </p:nvGrpSpPr>
        <p:grpSpPr>
          <a:xfrm rot="8880000">
            <a:off x="5404165" y="4534187"/>
            <a:ext cx="288000" cy="288284"/>
            <a:chOff x="5819025" y="4042524"/>
            <a:chExt cx="792003" cy="792791"/>
          </a:xfrm>
        </p:grpSpPr>
        <p:sp>
          <p:nvSpPr>
            <p:cNvPr id="30" name="Freeform 29"/>
            <p:cNvSpPr/>
            <p:nvPr/>
          </p:nvSpPr>
          <p:spPr>
            <a:xfrm rot="5439760" flipV="1">
              <a:off x="5623004" y="4238545"/>
              <a:ext cx="784065" cy="392023"/>
            </a:xfrm>
            <a:custGeom>
              <a:avLst/>
              <a:gdLst>
                <a:gd name="connsiteX0" fmla="*/ 0 w 1061884"/>
                <a:gd name="connsiteY0" fmla="*/ 786580 h 786580"/>
                <a:gd name="connsiteX1" fmla="*/ 117987 w 1061884"/>
                <a:gd name="connsiteY1" fmla="*/ 49161 h 786580"/>
                <a:gd name="connsiteX2" fmla="*/ 619433 w 1061884"/>
                <a:gd name="connsiteY2" fmla="*/ 491612 h 786580"/>
                <a:gd name="connsiteX3" fmla="*/ 1061884 w 1061884"/>
                <a:gd name="connsiteY3" fmla="*/ 565354 h 786580"/>
                <a:gd name="connsiteX0" fmla="*/ 0 w 1061884"/>
                <a:gd name="connsiteY0" fmla="*/ 684616 h 684616"/>
                <a:gd name="connsiteX1" fmla="*/ 117987 w 1061884"/>
                <a:gd name="connsiteY1" fmla="*/ 34595 h 684616"/>
                <a:gd name="connsiteX2" fmla="*/ 619433 w 1061884"/>
                <a:gd name="connsiteY2" fmla="*/ 477046 h 684616"/>
                <a:gd name="connsiteX3" fmla="*/ 1061884 w 1061884"/>
                <a:gd name="connsiteY3" fmla="*/ 550788 h 684616"/>
                <a:gd name="connsiteX0" fmla="*/ 0 w 1061884"/>
                <a:gd name="connsiteY0" fmla="*/ 667622 h 667622"/>
                <a:gd name="connsiteX1" fmla="*/ 117987 w 1061884"/>
                <a:gd name="connsiteY1" fmla="*/ 32167 h 667622"/>
                <a:gd name="connsiteX2" fmla="*/ 619433 w 1061884"/>
                <a:gd name="connsiteY2" fmla="*/ 474618 h 667622"/>
                <a:gd name="connsiteX3" fmla="*/ 1061884 w 1061884"/>
                <a:gd name="connsiteY3" fmla="*/ 548360 h 667622"/>
                <a:gd name="connsiteX0" fmla="*/ 0 w 1211728"/>
                <a:gd name="connsiteY0" fmla="*/ 664787 h 664787"/>
                <a:gd name="connsiteX1" fmla="*/ 267831 w 1211728"/>
                <a:gd name="connsiteY1" fmla="*/ 31762 h 664787"/>
                <a:gd name="connsiteX2" fmla="*/ 769277 w 1211728"/>
                <a:gd name="connsiteY2" fmla="*/ 474213 h 664787"/>
                <a:gd name="connsiteX3" fmla="*/ 1211728 w 1211728"/>
                <a:gd name="connsiteY3" fmla="*/ 547955 h 66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1728" h="664787">
                  <a:moveTo>
                    <a:pt x="0" y="664787"/>
                  </a:moveTo>
                  <a:cubicBezTo>
                    <a:pt x="7374" y="320658"/>
                    <a:pt x="139618" y="63524"/>
                    <a:pt x="267831" y="31762"/>
                  </a:cubicBezTo>
                  <a:cubicBezTo>
                    <a:pt x="396044" y="0"/>
                    <a:pt x="611961" y="388181"/>
                    <a:pt x="769277" y="474213"/>
                  </a:cubicBezTo>
                  <a:cubicBezTo>
                    <a:pt x="926593" y="560245"/>
                    <a:pt x="1069160" y="554100"/>
                    <a:pt x="1211728" y="547955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chemeClr val="tx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Freeform 30"/>
            <p:cNvSpPr/>
            <p:nvPr/>
          </p:nvSpPr>
          <p:spPr>
            <a:xfrm rot="5439760">
              <a:off x="6022984" y="4240604"/>
              <a:ext cx="784065" cy="392023"/>
            </a:xfrm>
            <a:custGeom>
              <a:avLst/>
              <a:gdLst>
                <a:gd name="connsiteX0" fmla="*/ 0 w 1061884"/>
                <a:gd name="connsiteY0" fmla="*/ 786580 h 786580"/>
                <a:gd name="connsiteX1" fmla="*/ 117987 w 1061884"/>
                <a:gd name="connsiteY1" fmla="*/ 49161 h 786580"/>
                <a:gd name="connsiteX2" fmla="*/ 619433 w 1061884"/>
                <a:gd name="connsiteY2" fmla="*/ 491612 h 786580"/>
                <a:gd name="connsiteX3" fmla="*/ 1061884 w 1061884"/>
                <a:gd name="connsiteY3" fmla="*/ 565354 h 786580"/>
                <a:gd name="connsiteX0" fmla="*/ 0 w 1061884"/>
                <a:gd name="connsiteY0" fmla="*/ 684616 h 684616"/>
                <a:gd name="connsiteX1" fmla="*/ 117987 w 1061884"/>
                <a:gd name="connsiteY1" fmla="*/ 34595 h 684616"/>
                <a:gd name="connsiteX2" fmla="*/ 619433 w 1061884"/>
                <a:gd name="connsiteY2" fmla="*/ 477046 h 684616"/>
                <a:gd name="connsiteX3" fmla="*/ 1061884 w 1061884"/>
                <a:gd name="connsiteY3" fmla="*/ 550788 h 684616"/>
                <a:gd name="connsiteX0" fmla="*/ 0 w 1061884"/>
                <a:gd name="connsiteY0" fmla="*/ 667622 h 667622"/>
                <a:gd name="connsiteX1" fmla="*/ 117987 w 1061884"/>
                <a:gd name="connsiteY1" fmla="*/ 32167 h 667622"/>
                <a:gd name="connsiteX2" fmla="*/ 619433 w 1061884"/>
                <a:gd name="connsiteY2" fmla="*/ 474618 h 667622"/>
                <a:gd name="connsiteX3" fmla="*/ 1061884 w 1061884"/>
                <a:gd name="connsiteY3" fmla="*/ 548360 h 667622"/>
                <a:gd name="connsiteX0" fmla="*/ 0 w 1211728"/>
                <a:gd name="connsiteY0" fmla="*/ 664787 h 664787"/>
                <a:gd name="connsiteX1" fmla="*/ 267831 w 1211728"/>
                <a:gd name="connsiteY1" fmla="*/ 31762 h 664787"/>
                <a:gd name="connsiteX2" fmla="*/ 769277 w 1211728"/>
                <a:gd name="connsiteY2" fmla="*/ 474213 h 664787"/>
                <a:gd name="connsiteX3" fmla="*/ 1211728 w 1211728"/>
                <a:gd name="connsiteY3" fmla="*/ 547955 h 66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1728" h="664787">
                  <a:moveTo>
                    <a:pt x="0" y="664787"/>
                  </a:moveTo>
                  <a:cubicBezTo>
                    <a:pt x="7374" y="320658"/>
                    <a:pt x="139618" y="63524"/>
                    <a:pt x="267831" y="31762"/>
                  </a:cubicBezTo>
                  <a:cubicBezTo>
                    <a:pt x="396044" y="0"/>
                    <a:pt x="611961" y="388181"/>
                    <a:pt x="769277" y="474213"/>
                  </a:cubicBezTo>
                  <a:cubicBezTo>
                    <a:pt x="926593" y="560245"/>
                    <a:pt x="1069160" y="554100"/>
                    <a:pt x="1211728" y="547955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chemeClr val="tx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2" name="Straight Connector 31"/>
            <p:cNvCxnSpPr/>
            <p:nvPr/>
          </p:nvCxnSpPr>
          <p:spPr>
            <a:xfrm rot="10839760">
              <a:off x="6144759" y="4834298"/>
              <a:ext cx="138361" cy="1017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chemeClr val="tx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>
            <a:xfrm rot="16254479">
              <a:off x="5835396" y="4374585"/>
              <a:ext cx="766800" cy="12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4" name="Group 33"/>
          <p:cNvGrpSpPr>
            <a:grpSpLocks noChangeAspect="1"/>
          </p:cNvGrpSpPr>
          <p:nvPr/>
        </p:nvGrpSpPr>
        <p:grpSpPr>
          <a:xfrm rot="7380000">
            <a:off x="6110068" y="4534187"/>
            <a:ext cx="288000" cy="288284"/>
            <a:chOff x="5819025" y="4042524"/>
            <a:chExt cx="792003" cy="792791"/>
          </a:xfrm>
        </p:grpSpPr>
        <p:sp>
          <p:nvSpPr>
            <p:cNvPr id="35" name="Freeform 34"/>
            <p:cNvSpPr/>
            <p:nvPr/>
          </p:nvSpPr>
          <p:spPr>
            <a:xfrm rot="5439760" flipV="1">
              <a:off x="5623004" y="4238545"/>
              <a:ext cx="784065" cy="392023"/>
            </a:xfrm>
            <a:custGeom>
              <a:avLst/>
              <a:gdLst>
                <a:gd name="connsiteX0" fmla="*/ 0 w 1061884"/>
                <a:gd name="connsiteY0" fmla="*/ 786580 h 786580"/>
                <a:gd name="connsiteX1" fmla="*/ 117987 w 1061884"/>
                <a:gd name="connsiteY1" fmla="*/ 49161 h 786580"/>
                <a:gd name="connsiteX2" fmla="*/ 619433 w 1061884"/>
                <a:gd name="connsiteY2" fmla="*/ 491612 h 786580"/>
                <a:gd name="connsiteX3" fmla="*/ 1061884 w 1061884"/>
                <a:gd name="connsiteY3" fmla="*/ 565354 h 786580"/>
                <a:gd name="connsiteX0" fmla="*/ 0 w 1061884"/>
                <a:gd name="connsiteY0" fmla="*/ 684616 h 684616"/>
                <a:gd name="connsiteX1" fmla="*/ 117987 w 1061884"/>
                <a:gd name="connsiteY1" fmla="*/ 34595 h 684616"/>
                <a:gd name="connsiteX2" fmla="*/ 619433 w 1061884"/>
                <a:gd name="connsiteY2" fmla="*/ 477046 h 684616"/>
                <a:gd name="connsiteX3" fmla="*/ 1061884 w 1061884"/>
                <a:gd name="connsiteY3" fmla="*/ 550788 h 684616"/>
                <a:gd name="connsiteX0" fmla="*/ 0 w 1061884"/>
                <a:gd name="connsiteY0" fmla="*/ 667622 h 667622"/>
                <a:gd name="connsiteX1" fmla="*/ 117987 w 1061884"/>
                <a:gd name="connsiteY1" fmla="*/ 32167 h 667622"/>
                <a:gd name="connsiteX2" fmla="*/ 619433 w 1061884"/>
                <a:gd name="connsiteY2" fmla="*/ 474618 h 667622"/>
                <a:gd name="connsiteX3" fmla="*/ 1061884 w 1061884"/>
                <a:gd name="connsiteY3" fmla="*/ 548360 h 667622"/>
                <a:gd name="connsiteX0" fmla="*/ 0 w 1211728"/>
                <a:gd name="connsiteY0" fmla="*/ 664787 h 664787"/>
                <a:gd name="connsiteX1" fmla="*/ 267831 w 1211728"/>
                <a:gd name="connsiteY1" fmla="*/ 31762 h 664787"/>
                <a:gd name="connsiteX2" fmla="*/ 769277 w 1211728"/>
                <a:gd name="connsiteY2" fmla="*/ 474213 h 664787"/>
                <a:gd name="connsiteX3" fmla="*/ 1211728 w 1211728"/>
                <a:gd name="connsiteY3" fmla="*/ 547955 h 66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1728" h="664787">
                  <a:moveTo>
                    <a:pt x="0" y="664787"/>
                  </a:moveTo>
                  <a:cubicBezTo>
                    <a:pt x="7374" y="320658"/>
                    <a:pt x="139618" y="63524"/>
                    <a:pt x="267831" y="31762"/>
                  </a:cubicBezTo>
                  <a:cubicBezTo>
                    <a:pt x="396044" y="0"/>
                    <a:pt x="611961" y="388181"/>
                    <a:pt x="769277" y="474213"/>
                  </a:cubicBezTo>
                  <a:cubicBezTo>
                    <a:pt x="926593" y="560245"/>
                    <a:pt x="1069160" y="554100"/>
                    <a:pt x="1211728" y="547955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chemeClr val="tx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Freeform 35"/>
            <p:cNvSpPr/>
            <p:nvPr/>
          </p:nvSpPr>
          <p:spPr>
            <a:xfrm rot="5439760">
              <a:off x="6022984" y="4240604"/>
              <a:ext cx="784065" cy="392023"/>
            </a:xfrm>
            <a:custGeom>
              <a:avLst/>
              <a:gdLst>
                <a:gd name="connsiteX0" fmla="*/ 0 w 1061884"/>
                <a:gd name="connsiteY0" fmla="*/ 786580 h 786580"/>
                <a:gd name="connsiteX1" fmla="*/ 117987 w 1061884"/>
                <a:gd name="connsiteY1" fmla="*/ 49161 h 786580"/>
                <a:gd name="connsiteX2" fmla="*/ 619433 w 1061884"/>
                <a:gd name="connsiteY2" fmla="*/ 491612 h 786580"/>
                <a:gd name="connsiteX3" fmla="*/ 1061884 w 1061884"/>
                <a:gd name="connsiteY3" fmla="*/ 565354 h 786580"/>
                <a:gd name="connsiteX0" fmla="*/ 0 w 1061884"/>
                <a:gd name="connsiteY0" fmla="*/ 684616 h 684616"/>
                <a:gd name="connsiteX1" fmla="*/ 117987 w 1061884"/>
                <a:gd name="connsiteY1" fmla="*/ 34595 h 684616"/>
                <a:gd name="connsiteX2" fmla="*/ 619433 w 1061884"/>
                <a:gd name="connsiteY2" fmla="*/ 477046 h 684616"/>
                <a:gd name="connsiteX3" fmla="*/ 1061884 w 1061884"/>
                <a:gd name="connsiteY3" fmla="*/ 550788 h 684616"/>
                <a:gd name="connsiteX0" fmla="*/ 0 w 1061884"/>
                <a:gd name="connsiteY0" fmla="*/ 667622 h 667622"/>
                <a:gd name="connsiteX1" fmla="*/ 117987 w 1061884"/>
                <a:gd name="connsiteY1" fmla="*/ 32167 h 667622"/>
                <a:gd name="connsiteX2" fmla="*/ 619433 w 1061884"/>
                <a:gd name="connsiteY2" fmla="*/ 474618 h 667622"/>
                <a:gd name="connsiteX3" fmla="*/ 1061884 w 1061884"/>
                <a:gd name="connsiteY3" fmla="*/ 548360 h 667622"/>
                <a:gd name="connsiteX0" fmla="*/ 0 w 1211728"/>
                <a:gd name="connsiteY0" fmla="*/ 664787 h 664787"/>
                <a:gd name="connsiteX1" fmla="*/ 267831 w 1211728"/>
                <a:gd name="connsiteY1" fmla="*/ 31762 h 664787"/>
                <a:gd name="connsiteX2" fmla="*/ 769277 w 1211728"/>
                <a:gd name="connsiteY2" fmla="*/ 474213 h 664787"/>
                <a:gd name="connsiteX3" fmla="*/ 1211728 w 1211728"/>
                <a:gd name="connsiteY3" fmla="*/ 547955 h 66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1728" h="664787">
                  <a:moveTo>
                    <a:pt x="0" y="664787"/>
                  </a:moveTo>
                  <a:cubicBezTo>
                    <a:pt x="7374" y="320658"/>
                    <a:pt x="139618" y="63524"/>
                    <a:pt x="267831" y="31762"/>
                  </a:cubicBezTo>
                  <a:cubicBezTo>
                    <a:pt x="396044" y="0"/>
                    <a:pt x="611961" y="388181"/>
                    <a:pt x="769277" y="474213"/>
                  </a:cubicBezTo>
                  <a:cubicBezTo>
                    <a:pt x="926593" y="560245"/>
                    <a:pt x="1069160" y="554100"/>
                    <a:pt x="1211728" y="547955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chemeClr val="tx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7" name="Straight Connector 36"/>
            <p:cNvCxnSpPr/>
            <p:nvPr/>
          </p:nvCxnSpPr>
          <p:spPr>
            <a:xfrm rot="10839760">
              <a:off x="6144759" y="4834298"/>
              <a:ext cx="138361" cy="1017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chemeClr val="tx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/>
            <p:nvPr/>
          </p:nvSpPr>
          <p:spPr>
            <a:xfrm rot="16254479">
              <a:off x="5835396" y="4374585"/>
              <a:ext cx="766800" cy="12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9" name="Group 38"/>
          <p:cNvGrpSpPr>
            <a:grpSpLocks noChangeAspect="1"/>
          </p:cNvGrpSpPr>
          <p:nvPr/>
        </p:nvGrpSpPr>
        <p:grpSpPr>
          <a:xfrm rot="6420000">
            <a:off x="6810778" y="4534187"/>
            <a:ext cx="288000" cy="288284"/>
            <a:chOff x="5819025" y="4042524"/>
            <a:chExt cx="792003" cy="792791"/>
          </a:xfrm>
        </p:grpSpPr>
        <p:sp>
          <p:nvSpPr>
            <p:cNvPr id="40" name="Freeform 39"/>
            <p:cNvSpPr/>
            <p:nvPr/>
          </p:nvSpPr>
          <p:spPr>
            <a:xfrm rot="5439760" flipV="1">
              <a:off x="5623004" y="4238545"/>
              <a:ext cx="784065" cy="392023"/>
            </a:xfrm>
            <a:custGeom>
              <a:avLst/>
              <a:gdLst>
                <a:gd name="connsiteX0" fmla="*/ 0 w 1061884"/>
                <a:gd name="connsiteY0" fmla="*/ 786580 h 786580"/>
                <a:gd name="connsiteX1" fmla="*/ 117987 w 1061884"/>
                <a:gd name="connsiteY1" fmla="*/ 49161 h 786580"/>
                <a:gd name="connsiteX2" fmla="*/ 619433 w 1061884"/>
                <a:gd name="connsiteY2" fmla="*/ 491612 h 786580"/>
                <a:gd name="connsiteX3" fmla="*/ 1061884 w 1061884"/>
                <a:gd name="connsiteY3" fmla="*/ 565354 h 786580"/>
                <a:gd name="connsiteX0" fmla="*/ 0 w 1061884"/>
                <a:gd name="connsiteY0" fmla="*/ 684616 h 684616"/>
                <a:gd name="connsiteX1" fmla="*/ 117987 w 1061884"/>
                <a:gd name="connsiteY1" fmla="*/ 34595 h 684616"/>
                <a:gd name="connsiteX2" fmla="*/ 619433 w 1061884"/>
                <a:gd name="connsiteY2" fmla="*/ 477046 h 684616"/>
                <a:gd name="connsiteX3" fmla="*/ 1061884 w 1061884"/>
                <a:gd name="connsiteY3" fmla="*/ 550788 h 684616"/>
                <a:gd name="connsiteX0" fmla="*/ 0 w 1061884"/>
                <a:gd name="connsiteY0" fmla="*/ 667622 h 667622"/>
                <a:gd name="connsiteX1" fmla="*/ 117987 w 1061884"/>
                <a:gd name="connsiteY1" fmla="*/ 32167 h 667622"/>
                <a:gd name="connsiteX2" fmla="*/ 619433 w 1061884"/>
                <a:gd name="connsiteY2" fmla="*/ 474618 h 667622"/>
                <a:gd name="connsiteX3" fmla="*/ 1061884 w 1061884"/>
                <a:gd name="connsiteY3" fmla="*/ 548360 h 667622"/>
                <a:gd name="connsiteX0" fmla="*/ 0 w 1211728"/>
                <a:gd name="connsiteY0" fmla="*/ 664787 h 664787"/>
                <a:gd name="connsiteX1" fmla="*/ 267831 w 1211728"/>
                <a:gd name="connsiteY1" fmla="*/ 31762 h 664787"/>
                <a:gd name="connsiteX2" fmla="*/ 769277 w 1211728"/>
                <a:gd name="connsiteY2" fmla="*/ 474213 h 664787"/>
                <a:gd name="connsiteX3" fmla="*/ 1211728 w 1211728"/>
                <a:gd name="connsiteY3" fmla="*/ 547955 h 66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1728" h="664787">
                  <a:moveTo>
                    <a:pt x="0" y="664787"/>
                  </a:moveTo>
                  <a:cubicBezTo>
                    <a:pt x="7374" y="320658"/>
                    <a:pt x="139618" y="63524"/>
                    <a:pt x="267831" y="31762"/>
                  </a:cubicBezTo>
                  <a:cubicBezTo>
                    <a:pt x="396044" y="0"/>
                    <a:pt x="611961" y="388181"/>
                    <a:pt x="769277" y="474213"/>
                  </a:cubicBezTo>
                  <a:cubicBezTo>
                    <a:pt x="926593" y="560245"/>
                    <a:pt x="1069160" y="554100"/>
                    <a:pt x="1211728" y="547955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chemeClr val="tx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Freeform 40"/>
            <p:cNvSpPr/>
            <p:nvPr/>
          </p:nvSpPr>
          <p:spPr>
            <a:xfrm rot="5439760">
              <a:off x="6022984" y="4240604"/>
              <a:ext cx="784065" cy="392023"/>
            </a:xfrm>
            <a:custGeom>
              <a:avLst/>
              <a:gdLst>
                <a:gd name="connsiteX0" fmla="*/ 0 w 1061884"/>
                <a:gd name="connsiteY0" fmla="*/ 786580 h 786580"/>
                <a:gd name="connsiteX1" fmla="*/ 117987 w 1061884"/>
                <a:gd name="connsiteY1" fmla="*/ 49161 h 786580"/>
                <a:gd name="connsiteX2" fmla="*/ 619433 w 1061884"/>
                <a:gd name="connsiteY2" fmla="*/ 491612 h 786580"/>
                <a:gd name="connsiteX3" fmla="*/ 1061884 w 1061884"/>
                <a:gd name="connsiteY3" fmla="*/ 565354 h 786580"/>
                <a:gd name="connsiteX0" fmla="*/ 0 w 1061884"/>
                <a:gd name="connsiteY0" fmla="*/ 684616 h 684616"/>
                <a:gd name="connsiteX1" fmla="*/ 117987 w 1061884"/>
                <a:gd name="connsiteY1" fmla="*/ 34595 h 684616"/>
                <a:gd name="connsiteX2" fmla="*/ 619433 w 1061884"/>
                <a:gd name="connsiteY2" fmla="*/ 477046 h 684616"/>
                <a:gd name="connsiteX3" fmla="*/ 1061884 w 1061884"/>
                <a:gd name="connsiteY3" fmla="*/ 550788 h 684616"/>
                <a:gd name="connsiteX0" fmla="*/ 0 w 1061884"/>
                <a:gd name="connsiteY0" fmla="*/ 667622 h 667622"/>
                <a:gd name="connsiteX1" fmla="*/ 117987 w 1061884"/>
                <a:gd name="connsiteY1" fmla="*/ 32167 h 667622"/>
                <a:gd name="connsiteX2" fmla="*/ 619433 w 1061884"/>
                <a:gd name="connsiteY2" fmla="*/ 474618 h 667622"/>
                <a:gd name="connsiteX3" fmla="*/ 1061884 w 1061884"/>
                <a:gd name="connsiteY3" fmla="*/ 548360 h 667622"/>
                <a:gd name="connsiteX0" fmla="*/ 0 w 1211728"/>
                <a:gd name="connsiteY0" fmla="*/ 664787 h 664787"/>
                <a:gd name="connsiteX1" fmla="*/ 267831 w 1211728"/>
                <a:gd name="connsiteY1" fmla="*/ 31762 h 664787"/>
                <a:gd name="connsiteX2" fmla="*/ 769277 w 1211728"/>
                <a:gd name="connsiteY2" fmla="*/ 474213 h 664787"/>
                <a:gd name="connsiteX3" fmla="*/ 1211728 w 1211728"/>
                <a:gd name="connsiteY3" fmla="*/ 547955 h 66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1728" h="664787">
                  <a:moveTo>
                    <a:pt x="0" y="664787"/>
                  </a:moveTo>
                  <a:cubicBezTo>
                    <a:pt x="7374" y="320658"/>
                    <a:pt x="139618" y="63524"/>
                    <a:pt x="267831" y="31762"/>
                  </a:cubicBezTo>
                  <a:cubicBezTo>
                    <a:pt x="396044" y="0"/>
                    <a:pt x="611961" y="388181"/>
                    <a:pt x="769277" y="474213"/>
                  </a:cubicBezTo>
                  <a:cubicBezTo>
                    <a:pt x="926593" y="560245"/>
                    <a:pt x="1069160" y="554100"/>
                    <a:pt x="1211728" y="547955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chemeClr val="tx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2" name="Straight Connector 41"/>
            <p:cNvCxnSpPr/>
            <p:nvPr/>
          </p:nvCxnSpPr>
          <p:spPr>
            <a:xfrm rot="10839760">
              <a:off x="6144759" y="4834298"/>
              <a:ext cx="138361" cy="1017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chemeClr val="tx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/>
            <p:cNvSpPr/>
            <p:nvPr/>
          </p:nvSpPr>
          <p:spPr>
            <a:xfrm rot="16254479">
              <a:off x="5835396" y="4374585"/>
              <a:ext cx="766800" cy="12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4" name="Group 43"/>
          <p:cNvGrpSpPr>
            <a:grpSpLocks noChangeAspect="1"/>
          </p:cNvGrpSpPr>
          <p:nvPr/>
        </p:nvGrpSpPr>
        <p:grpSpPr>
          <a:xfrm rot="4320000">
            <a:off x="7544546" y="4534187"/>
            <a:ext cx="288000" cy="288284"/>
            <a:chOff x="5819025" y="4042524"/>
            <a:chExt cx="792003" cy="792791"/>
          </a:xfrm>
        </p:grpSpPr>
        <p:sp>
          <p:nvSpPr>
            <p:cNvPr id="45" name="Freeform 44"/>
            <p:cNvSpPr/>
            <p:nvPr/>
          </p:nvSpPr>
          <p:spPr>
            <a:xfrm rot="5439760" flipV="1">
              <a:off x="5623004" y="4238545"/>
              <a:ext cx="784065" cy="392023"/>
            </a:xfrm>
            <a:custGeom>
              <a:avLst/>
              <a:gdLst>
                <a:gd name="connsiteX0" fmla="*/ 0 w 1061884"/>
                <a:gd name="connsiteY0" fmla="*/ 786580 h 786580"/>
                <a:gd name="connsiteX1" fmla="*/ 117987 w 1061884"/>
                <a:gd name="connsiteY1" fmla="*/ 49161 h 786580"/>
                <a:gd name="connsiteX2" fmla="*/ 619433 w 1061884"/>
                <a:gd name="connsiteY2" fmla="*/ 491612 h 786580"/>
                <a:gd name="connsiteX3" fmla="*/ 1061884 w 1061884"/>
                <a:gd name="connsiteY3" fmla="*/ 565354 h 786580"/>
                <a:gd name="connsiteX0" fmla="*/ 0 w 1061884"/>
                <a:gd name="connsiteY0" fmla="*/ 684616 h 684616"/>
                <a:gd name="connsiteX1" fmla="*/ 117987 w 1061884"/>
                <a:gd name="connsiteY1" fmla="*/ 34595 h 684616"/>
                <a:gd name="connsiteX2" fmla="*/ 619433 w 1061884"/>
                <a:gd name="connsiteY2" fmla="*/ 477046 h 684616"/>
                <a:gd name="connsiteX3" fmla="*/ 1061884 w 1061884"/>
                <a:gd name="connsiteY3" fmla="*/ 550788 h 684616"/>
                <a:gd name="connsiteX0" fmla="*/ 0 w 1061884"/>
                <a:gd name="connsiteY0" fmla="*/ 667622 h 667622"/>
                <a:gd name="connsiteX1" fmla="*/ 117987 w 1061884"/>
                <a:gd name="connsiteY1" fmla="*/ 32167 h 667622"/>
                <a:gd name="connsiteX2" fmla="*/ 619433 w 1061884"/>
                <a:gd name="connsiteY2" fmla="*/ 474618 h 667622"/>
                <a:gd name="connsiteX3" fmla="*/ 1061884 w 1061884"/>
                <a:gd name="connsiteY3" fmla="*/ 548360 h 667622"/>
                <a:gd name="connsiteX0" fmla="*/ 0 w 1211728"/>
                <a:gd name="connsiteY0" fmla="*/ 664787 h 664787"/>
                <a:gd name="connsiteX1" fmla="*/ 267831 w 1211728"/>
                <a:gd name="connsiteY1" fmla="*/ 31762 h 664787"/>
                <a:gd name="connsiteX2" fmla="*/ 769277 w 1211728"/>
                <a:gd name="connsiteY2" fmla="*/ 474213 h 664787"/>
                <a:gd name="connsiteX3" fmla="*/ 1211728 w 1211728"/>
                <a:gd name="connsiteY3" fmla="*/ 547955 h 66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1728" h="664787">
                  <a:moveTo>
                    <a:pt x="0" y="664787"/>
                  </a:moveTo>
                  <a:cubicBezTo>
                    <a:pt x="7374" y="320658"/>
                    <a:pt x="139618" y="63524"/>
                    <a:pt x="267831" y="31762"/>
                  </a:cubicBezTo>
                  <a:cubicBezTo>
                    <a:pt x="396044" y="0"/>
                    <a:pt x="611961" y="388181"/>
                    <a:pt x="769277" y="474213"/>
                  </a:cubicBezTo>
                  <a:cubicBezTo>
                    <a:pt x="926593" y="560245"/>
                    <a:pt x="1069160" y="554100"/>
                    <a:pt x="1211728" y="547955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chemeClr val="tx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Freeform 45"/>
            <p:cNvSpPr/>
            <p:nvPr/>
          </p:nvSpPr>
          <p:spPr>
            <a:xfrm rot="5439760">
              <a:off x="6022984" y="4240604"/>
              <a:ext cx="784065" cy="392023"/>
            </a:xfrm>
            <a:custGeom>
              <a:avLst/>
              <a:gdLst>
                <a:gd name="connsiteX0" fmla="*/ 0 w 1061884"/>
                <a:gd name="connsiteY0" fmla="*/ 786580 h 786580"/>
                <a:gd name="connsiteX1" fmla="*/ 117987 w 1061884"/>
                <a:gd name="connsiteY1" fmla="*/ 49161 h 786580"/>
                <a:gd name="connsiteX2" fmla="*/ 619433 w 1061884"/>
                <a:gd name="connsiteY2" fmla="*/ 491612 h 786580"/>
                <a:gd name="connsiteX3" fmla="*/ 1061884 w 1061884"/>
                <a:gd name="connsiteY3" fmla="*/ 565354 h 786580"/>
                <a:gd name="connsiteX0" fmla="*/ 0 w 1061884"/>
                <a:gd name="connsiteY0" fmla="*/ 684616 h 684616"/>
                <a:gd name="connsiteX1" fmla="*/ 117987 w 1061884"/>
                <a:gd name="connsiteY1" fmla="*/ 34595 h 684616"/>
                <a:gd name="connsiteX2" fmla="*/ 619433 w 1061884"/>
                <a:gd name="connsiteY2" fmla="*/ 477046 h 684616"/>
                <a:gd name="connsiteX3" fmla="*/ 1061884 w 1061884"/>
                <a:gd name="connsiteY3" fmla="*/ 550788 h 684616"/>
                <a:gd name="connsiteX0" fmla="*/ 0 w 1061884"/>
                <a:gd name="connsiteY0" fmla="*/ 667622 h 667622"/>
                <a:gd name="connsiteX1" fmla="*/ 117987 w 1061884"/>
                <a:gd name="connsiteY1" fmla="*/ 32167 h 667622"/>
                <a:gd name="connsiteX2" fmla="*/ 619433 w 1061884"/>
                <a:gd name="connsiteY2" fmla="*/ 474618 h 667622"/>
                <a:gd name="connsiteX3" fmla="*/ 1061884 w 1061884"/>
                <a:gd name="connsiteY3" fmla="*/ 548360 h 667622"/>
                <a:gd name="connsiteX0" fmla="*/ 0 w 1211728"/>
                <a:gd name="connsiteY0" fmla="*/ 664787 h 664787"/>
                <a:gd name="connsiteX1" fmla="*/ 267831 w 1211728"/>
                <a:gd name="connsiteY1" fmla="*/ 31762 h 664787"/>
                <a:gd name="connsiteX2" fmla="*/ 769277 w 1211728"/>
                <a:gd name="connsiteY2" fmla="*/ 474213 h 664787"/>
                <a:gd name="connsiteX3" fmla="*/ 1211728 w 1211728"/>
                <a:gd name="connsiteY3" fmla="*/ 547955 h 66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1728" h="664787">
                  <a:moveTo>
                    <a:pt x="0" y="664787"/>
                  </a:moveTo>
                  <a:cubicBezTo>
                    <a:pt x="7374" y="320658"/>
                    <a:pt x="139618" y="63524"/>
                    <a:pt x="267831" y="31762"/>
                  </a:cubicBezTo>
                  <a:cubicBezTo>
                    <a:pt x="396044" y="0"/>
                    <a:pt x="611961" y="388181"/>
                    <a:pt x="769277" y="474213"/>
                  </a:cubicBezTo>
                  <a:cubicBezTo>
                    <a:pt x="926593" y="560245"/>
                    <a:pt x="1069160" y="554100"/>
                    <a:pt x="1211728" y="547955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chemeClr val="tx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7" name="Straight Connector 46"/>
            <p:cNvCxnSpPr/>
            <p:nvPr/>
          </p:nvCxnSpPr>
          <p:spPr>
            <a:xfrm rot="10839760">
              <a:off x="6144759" y="4834298"/>
              <a:ext cx="138361" cy="1017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chemeClr val="tx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/>
            <p:cNvSpPr/>
            <p:nvPr/>
          </p:nvSpPr>
          <p:spPr>
            <a:xfrm rot="16254479">
              <a:off x="5835396" y="4374585"/>
              <a:ext cx="766800" cy="12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9" name="Group 48"/>
          <p:cNvGrpSpPr>
            <a:grpSpLocks noChangeAspect="1"/>
          </p:cNvGrpSpPr>
          <p:nvPr/>
        </p:nvGrpSpPr>
        <p:grpSpPr>
          <a:xfrm rot="3360000">
            <a:off x="8228067" y="4534187"/>
            <a:ext cx="288000" cy="288284"/>
            <a:chOff x="5819025" y="4042524"/>
            <a:chExt cx="792003" cy="792791"/>
          </a:xfrm>
        </p:grpSpPr>
        <p:sp>
          <p:nvSpPr>
            <p:cNvPr id="50" name="Freeform 49"/>
            <p:cNvSpPr/>
            <p:nvPr/>
          </p:nvSpPr>
          <p:spPr>
            <a:xfrm rot="5439760" flipV="1">
              <a:off x="5623004" y="4238545"/>
              <a:ext cx="784065" cy="392023"/>
            </a:xfrm>
            <a:custGeom>
              <a:avLst/>
              <a:gdLst>
                <a:gd name="connsiteX0" fmla="*/ 0 w 1061884"/>
                <a:gd name="connsiteY0" fmla="*/ 786580 h 786580"/>
                <a:gd name="connsiteX1" fmla="*/ 117987 w 1061884"/>
                <a:gd name="connsiteY1" fmla="*/ 49161 h 786580"/>
                <a:gd name="connsiteX2" fmla="*/ 619433 w 1061884"/>
                <a:gd name="connsiteY2" fmla="*/ 491612 h 786580"/>
                <a:gd name="connsiteX3" fmla="*/ 1061884 w 1061884"/>
                <a:gd name="connsiteY3" fmla="*/ 565354 h 786580"/>
                <a:gd name="connsiteX0" fmla="*/ 0 w 1061884"/>
                <a:gd name="connsiteY0" fmla="*/ 684616 h 684616"/>
                <a:gd name="connsiteX1" fmla="*/ 117987 w 1061884"/>
                <a:gd name="connsiteY1" fmla="*/ 34595 h 684616"/>
                <a:gd name="connsiteX2" fmla="*/ 619433 w 1061884"/>
                <a:gd name="connsiteY2" fmla="*/ 477046 h 684616"/>
                <a:gd name="connsiteX3" fmla="*/ 1061884 w 1061884"/>
                <a:gd name="connsiteY3" fmla="*/ 550788 h 684616"/>
                <a:gd name="connsiteX0" fmla="*/ 0 w 1061884"/>
                <a:gd name="connsiteY0" fmla="*/ 667622 h 667622"/>
                <a:gd name="connsiteX1" fmla="*/ 117987 w 1061884"/>
                <a:gd name="connsiteY1" fmla="*/ 32167 h 667622"/>
                <a:gd name="connsiteX2" fmla="*/ 619433 w 1061884"/>
                <a:gd name="connsiteY2" fmla="*/ 474618 h 667622"/>
                <a:gd name="connsiteX3" fmla="*/ 1061884 w 1061884"/>
                <a:gd name="connsiteY3" fmla="*/ 548360 h 667622"/>
                <a:gd name="connsiteX0" fmla="*/ 0 w 1211728"/>
                <a:gd name="connsiteY0" fmla="*/ 664787 h 664787"/>
                <a:gd name="connsiteX1" fmla="*/ 267831 w 1211728"/>
                <a:gd name="connsiteY1" fmla="*/ 31762 h 664787"/>
                <a:gd name="connsiteX2" fmla="*/ 769277 w 1211728"/>
                <a:gd name="connsiteY2" fmla="*/ 474213 h 664787"/>
                <a:gd name="connsiteX3" fmla="*/ 1211728 w 1211728"/>
                <a:gd name="connsiteY3" fmla="*/ 547955 h 66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1728" h="664787">
                  <a:moveTo>
                    <a:pt x="0" y="664787"/>
                  </a:moveTo>
                  <a:cubicBezTo>
                    <a:pt x="7374" y="320658"/>
                    <a:pt x="139618" y="63524"/>
                    <a:pt x="267831" y="31762"/>
                  </a:cubicBezTo>
                  <a:cubicBezTo>
                    <a:pt x="396044" y="0"/>
                    <a:pt x="611961" y="388181"/>
                    <a:pt x="769277" y="474213"/>
                  </a:cubicBezTo>
                  <a:cubicBezTo>
                    <a:pt x="926593" y="560245"/>
                    <a:pt x="1069160" y="554100"/>
                    <a:pt x="1211728" y="547955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chemeClr val="tx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Freeform 50"/>
            <p:cNvSpPr/>
            <p:nvPr/>
          </p:nvSpPr>
          <p:spPr>
            <a:xfrm rot="5439760">
              <a:off x="6022984" y="4240604"/>
              <a:ext cx="784065" cy="392023"/>
            </a:xfrm>
            <a:custGeom>
              <a:avLst/>
              <a:gdLst>
                <a:gd name="connsiteX0" fmla="*/ 0 w 1061884"/>
                <a:gd name="connsiteY0" fmla="*/ 786580 h 786580"/>
                <a:gd name="connsiteX1" fmla="*/ 117987 w 1061884"/>
                <a:gd name="connsiteY1" fmla="*/ 49161 h 786580"/>
                <a:gd name="connsiteX2" fmla="*/ 619433 w 1061884"/>
                <a:gd name="connsiteY2" fmla="*/ 491612 h 786580"/>
                <a:gd name="connsiteX3" fmla="*/ 1061884 w 1061884"/>
                <a:gd name="connsiteY3" fmla="*/ 565354 h 786580"/>
                <a:gd name="connsiteX0" fmla="*/ 0 w 1061884"/>
                <a:gd name="connsiteY0" fmla="*/ 684616 h 684616"/>
                <a:gd name="connsiteX1" fmla="*/ 117987 w 1061884"/>
                <a:gd name="connsiteY1" fmla="*/ 34595 h 684616"/>
                <a:gd name="connsiteX2" fmla="*/ 619433 w 1061884"/>
                <a:gd name="connsiteY2" fmla="*/ 477046 h 684616"/>
                <a:gd name="connsiteX3" fmla="*/ 1061884 w 1061884"/>
                <a:gd name="connsiteY3" fmla="*/ 550788 h 684616"/>
                <a:gd name="connsiteX0" fmla="*/ 0 w 1061884"/>
                <a:gd name="connsiteY0" fmla="*/ 667622 h 667622"/>
                <a:gd name="connsiteX1" fmla="*/ 117987 w 1061884"/>
                <a:gd name="connsiteY1" fmla="*/ 32167 h 667622"/>
                <a:gd name="connsiteX2" fmla="*/ 619433 w 1061884"/>
                <a:gd name="connsiteY2" fmla="*/ 474618 h 667622"/>
                <a:gd name="connsiteX3" fmla="*/ 1061884 w 1061884"/>
                <a:gd name="connsiteY3" fmla="*/ 548360 h 667622"/>
                <a:gd name="connsiteX0" fmla="*/ 0 w 1211728"/>
                <a:gd name="connsiteY0" fmla="*/ 664787 h 664787"/>
                <a:gd name="connsiteX1" fmla="*/ 267831 w 1211728"/>
                <a:gd name="connsiteY1" fmla="*/ 31762 h 664787"/>
                <a:gd name="connsiteX2" fmla="*/ 769277 w 1211728"/>
                <a:gd name="connsiteY2" fmla="*/ 474213 h 664787"/>
                <a:gd name="connsiteX3" fmla="*/ 1211728 w 1211728"/>
                <a:gd name="connsiteY3" fmla="*/ 547955 h 66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1728" h="664787">
                  <a:moveTo>
                    <a:pt x="0" y="664787"/>
                  </a:moveTo>
                  <a:cubicBezTo>
                    <a:pt x="7374" y="320658"/>
                    <a:pt x="139618" y="63524"/>
                    <a:pt x="267831" y="31762"/>
                  </a:cubicBezTo>
                  <a:cubicBezTo>
                    <a:pt x="396044" y="0"/>
                    <a:pt x="611961" y="388181"/>
                    <a:pt x="769277" y="474213"/>
                  </a:cubicBezTo>
                  <a:cubicBezTo>
                    <a:pt x="926593" y="560245"/>
                    <a:pt x="1069160" y="554100"/>
                    <a:pt x="1211728" y="547955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chemeClr val="tx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2" name="Straight Connector 51"/>
            <p:cNvCxnSpPr/>
            <p:nvPr/>
          </p:nvCxnSpPr>
          <p:spPr>
            <a:xfrm rot="10839760">
              <a:off x="6144759" y="4834298"/>
              <a:ext cx="138361" cy="1017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chemeClr val="tx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 52"/>
            <p:cNvSpPr/>
            <p:nvPr/>
          </p:nvSpPr>
          <p:spPr>
            <a:xfrm rot="16254479">
              <a:off x="5835396" y="4374585"/>
              <a:ext cx="766800" cy="12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4" name="Content Placeholder 9"/>
          <p:cNvSpPr txBox="1">
            <a:spLocks/>
          </p:cNvSpPr>
          <p:nvPr/>
        </p:nvSpPr>
        <p:spPr>
          <a:xfrm>
            <a:off x="726450" y="5382370"/>
            <a:ext cx="3600000" cy="720000"/>
          </a:xfrm>
          <a:prstGeom prst="rect">
            <a:avLst/>
          </a:prstGeom>
        </p:spPr>
        <p:txBody>
          <a:bodyPr anchor="ctr"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photon counting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5" name="Content Placeholder 10"/>
          <p:cNvSpPr txBox="1">
            <a:spLocks/>
          </p:cNvSpPr>
          <p:nvPr/>
        </p:nvSpPr>
        <p:spPr>
          <a:xfrm>
            <a:off x="5091446" y="5382370"/>
            <a:ext cx="3600000" cy="720000"/>
          </a:xfrm>
          <a:prstGeom prst="rect">
            <a:avLst/>
          </a:prstGeom>
        </p:spPr>
        <p:txBody>
          <a:bodyPr anchor="ctr"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directionality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725596" y="5388278"/>
            <a:ext cx="360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7" name="Title 1"/>
          <p:cNvSpPr txBox="1">
            <a:spLocks/>
          </p:cNvSpPr>
          <p:nvPr/>
        </p:nvSpPr>
        <p:spPr>
          <a:xfrm>
            <a:off x="5088504" y="5388278"/>
            <a:ext cx="360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1</a:t>
            </a:r>
            <a:r>
              <a:rPr lang="nl-NL" baseline="30000" dirty="0" smtClean="0">
                <a:solidFill>
                  <a:schemeClr val="bg1"/>
                </a:solidFill>
              </a:rPr>
              <a:t>st</a:t>
            </a:r>
            <a:r>
              <a:rPr lang="nl-NL" dirty="0" smtClean="0">
                <a:solidFill>
                  <a:schemeClr val="bg1"/>
                </a:solidFill>
              </a:rPr>
              <a:t> prototype</a:t>
            </a:r>
            <a:r>
              <a:rPr lang="nl-NL" baseline="30000" dirty="0" smtClean="0">
                <a:solidFill>
                  <a:schemeClr val="bg1"/>
                </a:solidFill>
                <a:latin typeface="+mn-lt"/>
              </a:rPr>
              <a:t>¶</a:t>
            </a:r>
            <a:endParaRPr lang="en-GB" baseline="30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314908" y="1915896"/>
            <a:ext cx="1892682" cy="13080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3" name="Group 62"/>
          <p:cNvGrpSpPr/>
          <p:nvPr/>
        </p:nvGrpSpPr>
        <p:grpSpPr>
          <a:xfrm>
            <a:off x="5368632" y="1942822"/>
            <a:ext cx="2111155" cy="861774"/>
            <a:chOff x="6432182" y="1686759"/>
            <a:chExt cx="2111155" cy="861774"/>
          </a:xfrm>
        </p:grpSpPr>
        <p:sp>
          <p:nvSpPr>
            <p:cNvPr id="16" name="TextBox 15"/>
            <p:cNvSpPr txBox="1"/>
            <p:nvPr/>
          </p:nvSpPr>
          <p:spPr>
            <a:xfrm>
              <a:off x="6432182" y="1686759"/>
              <a:ext cx="2111155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2000"/>
                </a:lnSpc>
                <a:tabLst>
                  <a:tab pos="269875" algn="l"/>
                </a:tabLst>
              </a:pPr>
              <a:r>
                <a:rPr lang="en-GB" sz="1600" dirty="0" smtClean="0"/>
                <a:t> 	atmospheric </a:t>
              </a:r>
              <a:r>
                <a:rPr lang="en-GB" sz="1600" dirty="0" err="1" smtClean="0"/>
                <a:t>muons</a:t>
              </a:r>
              <a:endParaRPr lang="en-GB" sz="1600" dirty="0" smtClean="0"/>
            </a:p>
            <a:p>
              <a:pPr>
                <a:lnSpc>
                  <a:spcPts val="2000"/>
                </a:lnSpc>
                <a:tabLst>
                  <a:tab pos="269875" algn="l"/>
                </a:tabLst>
              </a:pPr>
              <a:r>
                <a:rPr lang="en-GB" sz="1600" dirty="0" smtClean="0"/>
                <a:t>+ 	data (M ≥ 7)</a:t>
              </a:r>
            </a:p>
            <a:p>
              <a:pPr>
                <a:lnSpc>
                  <a:spcPts val="2000"/>
                </a:lnSpc>
                <a:tabLst>
                  <a:tab pos="269875" algn="l"/>
                </a:tabLst>
              </a:pPr>
              <a:r>
                <a:rPr lang="en-GB" sz="1600" dirty="0" smtClean="0"/>
                <a:t>	shadowing</a:t>
              </a:r>
              <a:endParaRPr lang="en-GB" sz="16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490620" y="1802224"/>
              <a:ext cx="144000" cy="10919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6501291" y="2385954"/>
              <a:ext cx="144000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Rectangle 63"/>
          <p:cNvSpPr/>
          <p:nvPr/>
        </p:nvSpPr>
        <p:spPr>
          <a:xfrm>
            <a:off x="4600674" y="1827122"/>
            <a:ext cx="476281" cy="30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3973383" y="3031630"/>
            <a:ext cx="1205715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900" dirty="0" smtClean="0"/>
              <a:t>Rate [</a:t>
            </a:r>
            <a:r>
              <a:rPr lang="en-GB" sz="1900" dirty="0" err="1" smtClean="0"/>
              <a:t>a.u</a:t>
            </a:r>
            <a:r>
              <a:rPr lang="en-GB" sz="1900" dirty="0" smtClean="0"/>
              <a:t>.]</a:t>
            </a:r>
            <a:endParaRPr lang="en-GB" sz="1900" dirty="0"/>
          </a:p>
        </p:txBody>
      </p:sp>
      <p:grpSp>
        <p:nvGrpSpPr>
          <p:cNvPr id="24" name="Group 23"/>
          <p:cNvGrpSpPr>
            <a:grpSpLocks noChangeAspect="1"/>
          </p:cNvGrpSpPr>
          <p:nvPr/>
        </p:nvGrpSpPr>
        <p:grpSpPr>
          <a:xfrm rot="10800000">
            <a:off x="5025615" y="4534187"/>
            <a:ext cx="288000" cy="288284"/>
            <a:chOff x="5819025" y="4042524"/>
            <a:chExt cx="792003" cy="792791"/>
          </a:xfrm>
        </p:grpSpPr>
        <p:sp>
          <p:nvSpPr>
            <p:cNvPr id="25" name="Freeform 24"/>
            <p:cNvSpPr/>
            <p:nvPr/>
          </p:nvSpPr>
          <p:spPr>
            <a:xfrm rot="5439760" flipV="1">
              <a:off x="5623004" y="4238545"/>
              <a:ext cx="784065" cy="392023"/>
            </a:xfrm>
            <a:custGeom>
              <a:avLst/>
              <a:gdLst>
                <a:gd name="connsiteX0" fmla="*/ 0 w 1061884"/>
                <a:gd name="connsiteY0" fmla="*/ 786580 h 786580"/>
                <a:gd name="connsiteX1" fmla="*/ 117987 w 1061884"/>
                <a:gd name="connsiteY1" fmla="*/ 49161 h 786580"/>
                <a:gd name="connsiteX2" fmla="*/ 619433 w 1061884"/>
                <a:gd name="connsiteY2" fmla="*/ 491612 h 786580"/>
                <a:gd name="connsiteX3" fmla="*/ 1061884 w 1061884"/>
                <a:gd name="connsiteY3" fmla="*/ 565354 h 786580"/>
                <a:gd name="connsiteX0" fmla="*/ 0 w 1061884"/>
                <a:gd name="connsiteY0" fmla="*/ 684616 h 684616"/>
                <a:gd name="connsiteX1" fmla="*/ 117987 w 1061884"/>
                <a:gd name="connsiteY1" fmla="*/ 34595 h 684616"/>
                <a:gd name="connsiteX2" fmla="*/ 619433 w 1061884"/>
                <a:gd name="connsiteY2" fmla="*/ 477046 h 684616"/>
                <a:gd name="connsiteX3" fmla="*/ 1061884 w 1061884"/>
                <a:gd name="connsiteY3" fmla="*/ 550788 h 684616"/>
                <a:gd name="connsiteX0" fmla="*/ 0 w 1061884"/>
                <a:gd name="connsiteY0" fmla="*/ 667622 h 667622"/>
                <a:gd name="connsiteX1" fmla="*/ 117987 w 1061884"/>
                <a:gd name="connsiteY1" fmla="*/ 32167 h 667622"/>
                <a:gd name="connsiteX2" fmla="*/ 619433 w 1061884"/>
                <a:gd name="connsiteY2" fmla="*/ 474618 h 667622"/>
                <a:gd name="connsiteX3" fmla="*/ 1061884 w 1061884"/>
                <a:gd name="connsiteY3" fmla="*/ 548360 h 667622"/>
                <a:gd name="connsiteX0" fmla="*/ 0 w 1211728"/>
                <a:gd name="connsiteY0" fmla="*/ 664787 h 664787"/>
                <a:gd name="connsiteX1" fmla="*/ 267831 w 1211728"/>
                <a:gd name="connsiteY1" fmla="*/ 31762 h 664787"/>
                <a:gd name="connsiteX2" fmla="*/ 769277 w 1211728"/>
                <a:gd name="connsiteY2" fmla="*/ 474213 h 664787"/>
                <a:gd name="connsiteX3" fmla="*/ 1211728 w 1211728"/>
                <a:gd name="connsiteY3" fmla="*/ 547955 h 66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1728" h="664787">
                  <a:moveTo>
                    <a:pt x="0" y="664787"/>
                  </a:moveTo>
                  <a:cubicBezTo>
                    <a:pt x="7374" y="320658"/>
                    <a:pt x="139618" y="63524"/>
                    <a:pt x="267831" y="31762"/>
                  </a:cubicBezTo>
                  <a:cubicBezTo>
                    <a:pt x="396044" y="0"/>
                    <a:pt x="611961" y="388181"/>
                    <a:pt x="769277" y="474213"/>
                  </a:cubicBezTo>
                  <a:cubicBezTo>
                    <a:pt x="926593" y="560245"/>
                    <a:pt x="1069160" y="554100"/>
                    <a:pt x="1211728" y="547955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chemeClr val="tx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Freeform 25"/>
            <p:cNvSpPr/>
            <p:nvPr/>
          </p:nvSpPr>
          <p:spPr>
            <a:xfrm rot="5439760">
              <a:off x="6022984" y="4240604"/>
              <a:ext cx="784065" cy="392023"/>
            </a:xfrm>
            <a:custGeom>
              <a:avLst/>
              <a:gdLst>
                <a:gd name="connsiteX0" fmla="*/ 0 w 1061884"/>
                <a:gd name="connsiteY0" fmla="*/ 786580 h 786580"/>
                <a:gd name="connsiteX1" fmla="*/ 117987 w 1061884"/>
                <a:gd name="connsiteY1" fmla="*/ 49161 h 786580"/>
                <a:gd name="connsiteX2" fmla="*/ 619433 w 1061884"/>
                <a:gd name="connsiteY2" fmla="*/ 491612 h 786580"/>
                <a:gd name="connsiteX3" fmla="*/ 1061884 w 1061884"/>
                <a:gd name="connsiteY3" fmla="*/ 565354 h 786580"/>
                <a:gd name="connsiteX0" fmla="*/ 0 w 1061884"/>
                <a:gd name="connsiteY0" fmla="*/ 684616 h 684616"/>
                <a:gd name="connsiteX1" fmla="*/ 117987 w 1061884"/>
                <a:gd name="connsiteY1" fmla="*/ 34595 h 684616"/>
                <a:gd name="connsiteX2" fmla="*/ 619433 w 1061884"/>
                <a:gd name="connsiteY2" fmla="*/ 477046 h 684616"/>
                <a:gd name="connsiteX3" fmla="*/ 1061884 w 1061884"/>
                <a:gd name="connsiteY3" fmla="*/ 550788 h 684616"/>
                <a:gd name="connsiteX0" fmla="*/ 0 w 1061884"/>
                <a:gd name="connsiteY0" fmla="*/ 667622 h 667622"/>
                <a:gd name="connsiteX1" fmla="*/ 117987 w 1061884"/>
                <a:gd name="connsiteY1" fmla="*/ 32167 h 667622"/>
                <a:gd name="connsiteX2" fmla="*/ 619433 w 1061884"/>
                <a:gd name="connsiteY2" fmla="*/ 474618 h 667622"/>
                <a:gd name="connsiteX3" fmla="*/ 1061884 w 1061884"/>
                <a:gd name="connsiteY3" fmla="*/ 548360 h 667622"/>
                <a:gd name="connsiteX0" fmla="*/ 0 w 1211728"/>
                <a:gd name="connsiteY0" fmla="*/ 664787 h 664787"/>
                <a:gd name="connsiteX1" fmla="*/ 267831 w 1211728"/>
                <a:gd name="connsiteY1" fmla="*/ 31762 h 664787"/>
                <a:gd name="connsiteX2" fmla="*/ 769277 w 1211728"/>
                <a:gd name="connsiteY2" fmla="*/ 474213 h 664787"/>
                <a:gd name="connsiteX3" fmla="*/ 1211728 w 1211728"/>
                <a:gd name="connsiteY3" fmla="*/ 547955 h 66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1728" h="664787">
                  <a:moveTo>
                    <a:pt x="0" y="664787"/>
                  </a:moveTo>
                  <a:cubicBezTo>
                    <a:pt x="7374" y="320658"/>
                    <a:pt x="139618" y="63524"/>
                    <a:pt x="267831" y="31762"/>
                  </a:cubicBezTo>
                  <a:cubicBezTo>
                    <a:pt x="396044" y="0"/>
                    <a:pt x="611961" y="388181"/>
                    <a:pt x="769277" y="474213"/>
                  </a:cubicBezTo>
                  <a:cubicBezTo>
                    <a:pt x="926593" y="560245"/>
                    <a:pt x="1069160" y="554100"/>
                    <a:pt x="1211728" y="547955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chemeClr val="tx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7" name="Straight Connector 26"/>
            <p:cNvCxnSpPr/>
            <p:nvPr/>
          </p:nvCxnSpPr>
          <p:spPr>
            <a:xfrm rot="10839760">
              <a:off x="6144759" y="4834298"/>
              <a:ext cx="138361" cy="1017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chemeClr val="tx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 rot="16254479">
              <a:off x="5835396" y="4374585"/>
              <a:ext cx="766800" cy="12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4801709" y="4590282"/>
            <a:ext cx="2888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600" dirty="0" smtClean="0"/>
              <a:t>0</a:t>
            </a:r>
            <a:endParaRPr lang="en-GB" sz="1600" dirty="0"/>
          </a:p>
        </p:txBody>
      </p:sp>
      <p:sp>
        <p:nvSpPr>
          <p:cNvPr id="66" name="TextBox 65"/>
          <p:cNvSpPr txBox="1"/>
          <p:nvPr/>
        </p:nvSpPr>
        <p:spPr>
          <a:xfrm>
            <a:off x="4698343" y="4042684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600" dirty="0" smtClean="0"/>
              <a:t>10</a:t>
            </a:r>
            <a:endParaRPr lang="en-GB" sz="1600" dirty="0"/>
          </a:p>
        </p:txBody>
      </p:sp>
      <p:sp>
        <p:nvSpPr>
          <p:cNvPr id="67" name="TextBox 66"/>
          <p:cNvSpPr txBox="1"/>
          <p:nvPr/>
        </p:nvSpPr>
        <p:spPr>
          <a:xfrm>
            <a:off x="4701502" y="3510162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600" dirty="0"/>
              <a:t>2</a:t>
            </a:r>
            <a:r>
              <a:rPr lang="en-GB" sz="1600" dirty="0" smtClean="0"/>
              <a:t>0</a:t>
            </a:r>
            <a:endParaRPr lang="en-GB" sz="1600" dirty="0"/>
          </a:p>
        </p:txBody>
      </p:sp>
      <p:sp>
        <p:nvSpPr>
          <p:cNvPr id="68" name="TextBox 67"/>
          <p:cNvSpPr txBox="1"/>
          <p:nvPr/>
        </p:nvSpPr>
        <p:spPr>
          <a:xfrm>
            <a:off x="4701502" y="2934098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600" dirty="0"/>
              <a:t>3</a:t>
            </a:r>
            <a:r>
              <a:rPr lang="en-GB" sz="1600" dirty="0" smtClean="0"/>
              <a:t>0</a:t>
            </a:r>
            <a:endParaRPr lang="en-GB" sz="1600" dirty="0"/>
          </a:p>
        </p:txBody>
      </p:sp>
      <p:sp>
        <p:nvSpPr>
          <p:cNvPr id="69" name="TextBox 68"/>
          <p:cNvSpPr txBox="1"/>
          <p:nvPr/>
        </p:nvSpPr>
        <p:spPr>
          <a:xfrm>
            <a:off x="4701502" y="2401576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600" dirty="0"/>
              <a:t>4</a:t>
            </a:r>
            <a:r>
              <a:rPr lang="en-GB" sz="1600" dirty="0" smtClean="0"/>
              <a:t>0</a:t>
            </a:r>
            <a:endParaRPr lang="en-GB" sz="1600" dirty="0"/>
          </a:p>
        </p:txBody>
      </p:sp>
      <p:sp>
        <p:nvSpPr>
          <p:cNvPr id="70" name="TextBox 69"/>
          <p:cNvSpPr txBox="1"/>
          <p:nvPr/>
        </p:nvSpPr>
        <p:spPr>
          <a:xfrm>
            <a:off x="4701502" y="1853978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600" dirty="0"/>
              <a:t>5</a:t>
            </a:r>
            <a:r>
              <a:rPr lang="en-GB" sz="1600" dirty="0" smtClean="0"/>
              <a:t>0</a:t>
            </a:r>
            <a:endParaRPr lang="en-GB" sz="16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6381328"/>
            <a:ext cx="252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24680" y="6395616"/>
            <a:ext cx="3052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aseline="30000" dirty="0" smtClean="0"/>
              <a:t>¶</a:t>
            </a:r>
            <a:r>
              <a:rPr lang="en-GB" dirty="0" smtClean="0"/>
              <a:t> Eur. Phys. J. C (2014) 74:3056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A2D2-B08E-479C-8EFA-F462BF97C60C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65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2</a:t>
            </a:r>
            <a:r>
              <a:rPr lang="en-US" baseline="30000" dirty="0" smtClean="0">
                <a:solidFill>
                  <a:schemeClr val="bg1"/>
                </a:solidFill>
              </a:rPr>
              <a:t>nd</a:t>
            </a:r>
            <a:r>
              <a:rPr lang="en-US" dirty="0" smtClean="0">
                <a:solidFill>
                  <a:schemeClr val="bg1"/>
                </a:solidFill>
              </a:rPr>
              <a:t>	prototype (May 2014)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 descr="IMG_3102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" t="1019" r="13543" b="-1019"/>
          <a:stretch/>
        </p:blipFill>
        <p:spPr bwMode="auto">
          <a:xfrm>
            <a:off x="450307" y="4176000"/>
            <a:ext cx="2724324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IMG_315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88" t="4354" r="11530" b="25549"/>
          <a:stretch/>
        </p:blipFill>
        <p:spPr bwMode="auto">
          <a:xfrm>
            <a:off x="6472494" y="4176000"/>
            <a:ext cx="2196000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IMG_3135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6" r="17900"/>
          <a:stretch/>
        </p:blipFill>
        <p:spPr bwMode="auto">
          <a:xfrm>
            <a:off x="3543956" y="4176000"/>
            <a:ext cx="2588108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728000"/>
            <a:ext cx="4032000" cy="226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05" y="1728000"/>
            <a:ext cx="4032000" cy="226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A2D2-B08E-479C-8EFA-F462BF97C60C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43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2</a:t>
            </a:r>
            <a:r>
              <a:rPr lang="en-US" baseline="30000" dirty="0" smtClean="0">
                <a:solidFill>
                  <a:schemeClr val="bg1"/>
                </a:solidFill>
              </a:rPr>
              <a:t>nd</a:t>
            </a:r>
            <a:r>
              <a:rPr lang="en-US" dirty="0" smtClean="0">
                <a:solidFill>
                  <a:schemeClr val="bg1"/>
                </a:solidFill>
              </a:rPr>
              <a:t>	prototype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A2D2-B08E-479C-8EFA-F462BF97C60C}" type="slidenum">
              <a:rPr lang="en-GB" smtClean="0"/>
              <a:pPr/>
              <a:t>25</a:t>
            </a:fld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17" y="1484784"/>
            <a:ext cx="7244679" cy="49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0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931689"/>
              </p:ext>
            </p:extLst>
          </p:nvPr>
        </p:nvGraphicFramePr>
        <p:xfrm>
          <a:off x="107504" y="1623014"/>
          <a:ext cx="8928992" cy="4614298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1215566"/>
                <a:gridCol w="2096853"/>
                <a:gridCol w="1123315"/>
                <a:gridCol w="4493258"/>
              </a:tblGrid>
              <a:tr h="973098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200" b="1" noProof="0" dirty="0" smtClean="0">
                          <a:solidFill>
                            <a:schemeClr val="bg1"/>
                          </a:solidFill>
                        </a:rPr>
                        <a:t>Phase</a:t>
                      </a:r>
                      <a:endParaRPr lang="en-US" sz="2200" b="1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14400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200" b="1" noProof="0" dirty="0" smtClean="0">
                          <a:solidFill>
                            <a:schemeClr val="bg1"/>
                          </a:solidFill>
                        </a:rPr>
                        <a:t>Additional</a:t>
                      </a:r>
                      <a:r>
                        <a:rPr lang="en-US" sz="2200" b="1" baseline="0" noProof="0" dirty="0" smtClean="0">
                          <a:solidFill>
                            <a:schemeClr val="bg1"/>
                          </a:solidFill>
                        </a:rPr>
                        <a:t> c</a:t>
                      </a:r>
                      <a:r>
                        <a:rPr lang="en-US" sz="2200" b="1" noProof="0" dirty="0" smtClean="0">
                          <a:solidFill>
                            <a:schemeClr val="bg1"/>
                          </a:solidFill>
                        </a:rPr>
                        <a:t>osts</a:t>
                      </a:r>
                      <a:endParaRPr lang="en-US" sz="2200" b="0" baseline="30000" noProof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200" b="1" noProof="0" dirty="0" smtClean="0">
                          <a:solidFill>
                            <a:schemeClr val="bg1"/>
                          </a:solidFill>
                        </a:rPr>
                        <a:t>[M€]</a:t>
                      </a:r>
                      <a:endParaRPr lang="en-US" sz="2200" b="1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14400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200" b="1" noProof="0" dirty="0" smtClean="0">
                          <a:solidFill>
                            <a:schemeClr val="bg1"/>
                          </a:solidFill>
                        </a:rPr>
                        <a:t>Blocks</a:t>
                      </a:r>
                      <a:endParaRPr lang="en-US" sz="2200" b="1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14400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200" b="1" noProof="0" dirty="0" smtClean="0">
                          <a:solidFill>
                            <a:schemeClr val="bg1"/>
                          </a:solidFill>
                        </a:rPr>
                        <a:t>Primary</a:t>
                      </a:r>
                      <a:r>
                        <a:rPr lang="en-US" sz="2200" b="1" baseline="0" noProof="0" dirty="0" smtClean="0">
                          <a:solidFill>
                            <a:schemeClr val="bg1"/>
                          </a:solidFill>
                        </a:rPr>
                        <a:t> deliverables</a:t>
                      </a:r>
                      <a:endParaRPr lang="en-US" sz="2200" b="1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14400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24695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200" noProof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2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108000" marR="108000" marT="144000" marB="14400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200" noProof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2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108000" marR="108000" marT="144000" marB="14400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baseline="0" noProof="0" dirty="0" smtClean="0">
                          <a:solidFill>
                            <a:schemeClr val="bg1"/>
                          </a:solidFill>
                        </a:rPr>
                        <a:t>0.2</a:t>
                      </a:r>
                    </a:p>
                  </a:txBody>
                  <a:tcPr marL="108000" marR="108000" marT="144000" marB="14400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baseline="0" noProof="0" dirty="0" smtClean="0">
                          <a:solidFill>
                            <a:schemeClr val="bg1"/>
                          </a:solidFill>
                        </a:rPr>
                        <a:t>Proof of feasibility and first science results</a:t>
                      </a:r>
                    </a:p>
                  </a:txBody>
                  <a:tcPr marL="108000" marR="108000" marT="144000" marB="14400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24695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200" noProof="0" dirty="0" smtClean="0">
                          <a:solidFill>
                            <a:schemeClr val="bg1"/>
                          </a:solidFill>
                        </a:rPr>
                        <a:t>1.5</a:t>
                      </a:r>
                      <a:endParaRPr lang="en-US" sz="2200" baseline="300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108000" marR="108000" marT="144000" marB="14400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200" noProof="0" dirty="0" smtClean="0">
                          <a:solidFill>
                            <a:schemeClr val="bg1"/>
                          </a:solidFill>
                        </a:rPr>
                        <a:t>50–60</a:t>
                      </a:r>
                      <a:endParaRPr lang="en-US" sz="2200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08000" marR="108000" marT="144000" marB="14400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baseline="0" noProof="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marL="108000" marR="108000" marT="144000" marB="14400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baseline="0" noProof="0" dirty="0" smtClean="0">
                          <a:solidFill>
                            <a:schemeClr val="bg1"/>
                          </a:solidFill>
                        </a:rPr>
                        <a:t>Measurement of neutrino signal</a:t>
                      </a:r>
                      <a:br>
                        <a:rPr lang="en-US" sz="2200" kern="1200" baseline="0" noProof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2200" kern="1200" baseline="0" noProof="0" dirty="0" smtClean="0">
                          <a:solidFill>
                            <a:schemeClr val="bg1"/>
                          </a:solidFill>
                        </a:rPr>
                        <a:t>reported by </a:t>
                      </a:r>
                      <a:r>
                        <a:rPr lang="en-US" sz="2200" kern="1200" baseline="0" noProof="0" dirty="0" err="1" smtClean="0">
                          <a:solidFill>
                            <a:schemeClr val="bg1"/>
                          </a:solidFill>
                        </a:rPr>
                        <a:t>IceCube</a:t>
                      </a:r>
                      <a:endParaRPr lang="en-US" sz="2200" kern="1200" baseline="0" noProof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108000" marR="108000" marT="144000" marB="14400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24695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200" kern="1200" baseline="0" noProof="0" dirty="0" smtClean="0">
                          <a:solidFill>
                            <a:schemeClr val="bg1"/>
                          </a:solidFill>
                        </a:rPr>
                        <a:t>ORCA</a:t>
                      </a:r>
                      <a:r>
                        <a:rPr lang="en-US" sz="2200" kern="1200" baseline="30000" noProof="0" dirty="0" smtClean="0">
                          <a:solidFill>
                            <a:schemeClr val="bg1"/>
                          </a:solidFill>
                          <a:latin typeface="Sylfaen" panose="010A0502050306030303" pitchFamily="18" charset="0"/>
                        </a:rPr>
                        <a:t>¶</a:t>
                      </a:r>
                      <a:endParaRPr lang="en-US" sz="2200" baseline="300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108000" marR="108000" marT="144000" marB="14400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200" noProof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40</a:t>
                      </a:r>
                      <a:endParaRPr lang="en-US" sz="2200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08000" marR="108000" marT="144000" marB="14400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baseline="0" noProof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108000" marR="108000" marT="144000" marB="14400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baseline="0" noProof="0" dirty="0" smtClean="0">
                          <a:solidFill>
                            <a:schemeClr val="bg1"/>
                          </a:solidFill>
                        </a:rPr>
                        <a:t>Neutrino mass hierarchy</a:t>
                      </a:r>
                    </a:p>
                  </a:txBody>
                  <a:tcPr marL="108000" marR="108000" marT="144000" marB="14400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24695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200" noProof="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2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108000" marR="108000" marT="144000" marB="14400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noProof="0" dirty="0" smtClean="0">
                          <a:solidFill>
                            <a:schemeClr val="bg1"/>
                          </a:solidFill>
                        </a:rPr>
                        <a:t>130–170</a:t>
                      </a:r>
                      <a:endParaRPr lang="en-US" sz="2200" noProof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08000" marR="108000" marT="144000" marB="14400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baseline="0" noProof="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 marL="108000" marR="108000" marT="144000" marB="14400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baseline="0" noProof="0" dirty="0" smtClean="0">
                          <a:solidFill>
                            <a:schemeClr val="bg1"/>
                          </a:solidFill>
                        </a:rPr>
                        <a:t>Neutrino astronomy including</a:t>
                      </a:r>
                      <a:br>
                        <a:rPr lang="en-US" sz="2200" kern="1200" baseline="0" noProof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2200" kern="1200" baseline="0" noProof="0" dirty="0" smtClean="0">
                          <a:solidFill>
                            <a:schemeClr val="bg1"/>
                          </a:solidFill>
                        </a:rPr>
                        <a:t>Galactic sources</a:t>
                      </a:r>
                    </a:p>
                  </a:txBody>
                  <a:tcPr marL="108000" marR="108000" marT="144000" marB="14400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Phased implementation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A2D2-B08E-479C-8EFA-F462BF97C60C}" type="slidenum">
              <a:rPr lang="en-GB" smtClean="0"/>
              <a:pPr/>
              <a:t>26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140024" y="6381328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7504" y="6395616"/>
            <a:ext cx="5204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aseline="30000" dirty="0" smtClean="0">
                <a:solidFill>
                  <a:schemeClr val="bg1"/>
                </a:solidFill>
              </a:rPr>
              <a:t>¶</a:t>
            </a:r>
            <a:r>
              <a:rPr lang="en-GB" dirty="0" smtClean="0">
                <a:solidFill>
                  <a:schemeClr val="bg1"/>
                </a:solidFill>
              </a:rPr>
              <a:t> Presentation by Antoine </a:t>
            </a:r>
            <a:r>
              <a:rPr lang="en-GB" dirty="0" err="1" smtClean="0">
                <a:solidFill>
                  <a:schemeClr val="bg1"/>
                </a:solidFill>
              </a:rPr>
              <a:t>Kouchner</a:t>
            </a:r>
            <a:r>
              <a:rPr lang="en-GB" dirty="0" smtClean="0">
                <a:solidFill>
                  <a:schemeClr val="bg1"/>
                </a:solidFill>
              </a:rPr>
              <a:t> at this workshop.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24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368" y="390488"/>
            <a:ext cx="8604000" cy="1008000"/>
          </a:xfrm>
          <a:solidFill>
            <a:srgbClr val="00B0F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KM3NeT outlook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2" descr="Cover image expans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8206" y="1606815"/>
            <a:ext cx="1512000" cy="1922769"/>
          </a:xfrm>
          <a:prstGeom prst="rect">
            <a:avLst/>
          </a:prstGeom>
          <a:noFill/>
        </p:spPr>
      </p:pic>
      <p:pic>
        <p:nvPicPr>
          <p:cNvPr id="9" name="Picture 8" descr="RXJ1713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41923" y="2161552"/>
            <a:ext cx="1223315" cy="1080000"/>
          </a:xfrm>
          <a:prstGeom prst="rect">
            <a:avLst/>
          </a:prstGeom>
        </p:spPr>
      </p:pic>
      <p:pic>
        <p:nvPicPr>
          <p:cNvPr id="12" name="Picture 2" descr="fig1"/>
          <p:cNvPicPr>
            <a:picLocks noChangeAspect="1" noChangeArrowheads="1"/>
          </p:cNvPicPr>
          <p:nvPr/>
        </p:nvPicPr>
        <p:blipFill>
          <a:blip r:embed="rId5" cstate="print"/>
          <a:srcRect l="18822" t="5119" r="7985" b="19836"/>
          <a:stretch>
            <a:fillRect/>
          </a:stretch>
        </p:blipFill>
        <p:spPr bwMode="auto">
          <a:xfrm>
            <a:off x="7665838" y="2146577"/>
            <a:ext cx="1181760" cy="1080000"/>
          </a:xfrm>
          <a:prstGeom prst="rect">
            <a:avLst/>
          </a:prstGeom>
          <a:noFill/>
        </p:spPr>
      </p:pic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251669" y="2173989"/>
            <a:ext cx="1007395" cy="1008000"/>
            <a:chOff x="3458666" y="2590800"/>
            <a:chExt cx="1980000" cy="1981200"/>
          </a:xfrm>
        </p:grpSpPr>
        <p:sp>
          <p:nvSpPr>
            <p:cNvPr id="16" name="Rectangle 15"/>
            <p:cNvSpPr/>
            <p:nvPr/>
          </p:nvSpPr>
          <p:spPr>
            <a:xfrm>
              <a:off x="3458666" y="2590800"/>
              <a:ext cx="180000" cy="180000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638666" y="2590800"/>
              <a:ext cx="900000" cy="1800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538666" y="2590800"/>
              <a:ext cx="900000" cy="180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458666" y="4011000"/>
              <a:ext cx="540000" cy="180000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998666" y="4011000"/>
              <a:ext cx="720000" cy="1800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718666" y="4011000"/>
              <a:ext cx="720000" cy="180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458666" y="4392000"/>
              <a:ext cx="1260000" cy="180000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718666" y="4392000"/>
              <a:ext cx="360000" cy="1800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078666" y="4392000"/>
              <a:ext cx="360000" cy="180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1764256" y="2173990"/>
            <a:ext cx="1010870" cy="1008000"/>
            <a:chOff x="1979870" y="2160494"/>
            <a:chExt cx="1010870" cy="1008000"/>
          </a:xfrm>
        </p:grpSpPr>
        <p:sp>
          <p:nvSpPr>
            <p:cNvPr id="28" name="Rectangle 27"/>
            <p:cNvSpPr/>
            <p:nvPr/>
          </p:nvSpPr>
          <p:spPr>
            <a:xfrm>
              <a:off x="1983354" y="2354340"/>
              <a:ext cx="641064" cy="91581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624418" y="2354340"/>
              <a:ext cx="183161" cy="91581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807579" y="2354340"/>
              <a:ext cx="183161" cy="9158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979870" y="3076913"/>
              <a:ext cx="91581" cy="91581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071450" y="3076913"/>
              <a:ext cx="457903" cy="91581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529353" y="3076913"/>
              <a:ext cx="457903" cy="9158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983354" y="2160494"/>
              <a:ext cx="274742" cy="91581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258096" y="2160494"/>
              <a:ext cx="366322" cy="91581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624418" y="2160494"/>
              <a:ext cx="366322" cy="9158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556288" y="1570288"/>
            <a:ext cx="19625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Neutrino physics</a:t>
            </a:r>
            <a:endParaRPr lang="en-US" sz="20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6440836" y="1570288"/>
            <a:ext cx="2338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Neutrino astronomy</a:t>
            </a:r>
            <a:endParaRPr lang="en-US" sz="2000" b="1" dirty="0"/>
          </a:p>
        </p:txBody>
      </p:sp>
      <p:sp>
        <p:nvSpPr>
          <p:cNvPr id="41" name="TextBox 40"/>
          <p:cNvSpPr txBox="1"/>
          <p:nvPr/>
        </p:nvSpPr>
        <p:spPr>
          <a:xfrm rot="16200000">
            <a:off x="1149101" y="2502247"/>
            <a:ext cx="449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m</a:t>
            </a:r>
            <a:r>
              <a:rPr lang="en-US" baseline="-25000" dirty="0" err="1" smtClean="0">
                <a:latin typeface="Symbol" panose="05050102010706020507" pitchFamily="18" charset="2"/>
              </a:rPr>
              <a:t>n</a:t>
            </a:r>
            <a:endParaRPr lang="en-US" baseline="-25000" dirty="0">
              <a:latin typeface="Symbol" panose="05050102010706020507" pitchFamily="18" charset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6088" y="3672578"/>
            <a:ext cx="2520000" cy="432000"/>
          </a:xfrm>
          <a:prstGeom prst="rect">
            <a:avLst/>
          </a:prstGeom>
          <a:solidFill>
            <a:srgbClr val="00B0F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54000" rIns="0" bIns="0" rtlCol="0" anchor="ctr"/>
          <a:lstStyle/>
          <a:p>
            <a:pPr algn="ctr">
              <a:lnSpc>
                <a:spcPts val="2400"/>
              </a:lnSpc>
            </a:pPr>
            <a:r>
              <a:rPr lang="en-GB" sz="2400" b="1" dirty="0" smtClean="0"/>
              <a:t>ORCA</a:t>
            </a:r>
          </a:p>
        </p:txBody>
      </p:sp>
      <p:sp>
        <p:nvSpPr>
          <p:cNvPr id="59" name="Rectangle 58"/>
          <p:cNvSpPr/>
          <p:nvPr/>
        </p:nvSpPr>
        <p:spPr>
          <a:xfrm>
            <a:off x="6343904" y="3675072"/>
            <a:ext cx="2520000" cy="432000"/>
          </a:xfrm>
          <a:prstGeom prst="rect">
            <a:avLst/>
          </a:prstGeom>
          <a:solidFill>
            <a:srgbClr val="00B0F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54000" rIns="0" bIns="0" rtlCol="0" anchor="ctr"/>
          <a:lstStyle/>
          <a:p>
            <a:pPr algn="ctr">
              <a:lnSpc>
                <a:spcPts val="2400"/>
              </a:lnSpc>
            </a:pPr>
            <a:r>
              <a:rPr lang="en-GB" sz="2400" b="1" dirty="0" smtClean="0"/>
              <a:t>Phase-2</a:t>
            </a:r>
          </a:p>
        </p:txBody>
      </p:sp>
      <p:sp>
        <p:nvSpPr>
          <p:cNvPr id="60" name="Rectangle 59"/>
          <p:cNvSpPr/>
          <p:nvPr/>
        </p:nvSpPr>
        <p:spPr>
          <a:xfrm>
            <a:off x="3276136" y="3675515"/>
            <a:ext cx="2520000" cy="432000"/>
          </a:xfrm>
          <a:prstGeom prst="rect">
            <a:avLst/>
          </a:prstGeom>
          <a:solidFill>
            <a:srgbClr val="00B0F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54000" rIns="0" bIns="0" rtlCol="0" anchor="ctr"/>
          <a:lstStyle/>
          <a:p>
            <a:pPr algn="ctr">
              <a:lnSpc>
                <a:spcPts val="2400"/>
              </a:lnSpc>
            </a:pPr>
            <a:r>
              <a:rPr lang="en-GB" sz="2400" b="1" dirty="0" smtClean="0"/>
              <a:t>Phase-1.5</a:t>
            </a:r>
          </a:p>
        </p:txBody>
      </p:sp>
      <p:cxnSp>
        <p:nvCxnSpPr>
          <p:cNvPr id="67" name="Straight Connector 66"/>
          <p:cNvCxnSpPr/>
          <p:nvPr/>
        </p:nvCxnSpPr>
        <p:spPr>
          <a:xfrm flipH="1" flipV="1">
            <a:off x="1532241" y="2218464"/>
            <a:ext cx="0" cy="93600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 rot="16200000">
            <a:off x="-530082" y="5129243"/>
            <a:ext cx="142474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dirty="0"/>
              <a:t>s</a:t>
            </a:r>
            <a:r>
              <a:rPr lang="en-GB" dirty="0" smtClean="0"/>
              <a:t>ignificance [</a:t>
            </a:r>
            <a:r>
              <a:rPr lang="en-GB" dirty="0" smtClean="0">
                <a:latin typeface="Symbol" panose="05050102010706020507" pitchFamily="18" charset="2"/>
              </a:rPr>
              <a:t>s</a:t>
            </a:r>
            <a:r>
              <a:rPr lang="en-GB" dirty="0" smtClean="0"/>
              <a:t>]</a:t>
            </a:r>
            <a:endParaRPr lang="en-GB" dirty="0"/>
          </a:p>
        </p:txBody>
      </p:sp>
      <p:sp>
        <p:nvSpPr>
          <p:cNvPr id="79" name="Slide Number Placeholder 7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A2D2-B08E-479C-8EFA-F462BF97C60C}" type="slidenum">
              <a:rPr lang="en-GB" smtClean="0"/>
              <a:pPr/>
              <a:t>27</a:t>
            </a:fld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6283158" y="4263726"/>
            <a:ext cx="276038" cy="2304000"/>
            <a:chOff x="5952146" y="4403207"/>
            <a:chExt cx="276038" cy="1622235"/>
          </a:xfrm>
        </p:grpSpPr>
        <p:sp>
          <p:nvSpPr>
            <p:cNvPr id="74" name="TextBox 73"/>
            <p:cNvSpPr txBox="1"/>
            <p:nvPr/>
          </p:nvSpPr>
          <p:spPr>
            <a:xfrm>
              <a:off x="5952146" y="5712449"/>
              <a:ext cx="276038" cy="3129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smtClean="0"/>
                <a:t>1</a:t>
              </a:r>
              <a:endParaRPr lang="en-GB" sz="1400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952146" y="5385138"/>
              <a:ext cx="276038" cy="3129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smtClean="0"/>
                <a:t>2</a:t>
              </a:r>
              <a:endParaRPr lang="en-GB" sz="1400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952146" y="5057828"/>
              <a:ext cx="276038" cy="3129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smtClean="0"/>
                <a:t>3</a:t>
              </a:r>
              <a:endParaRPr lang="en-GB" sz="1400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952146" y="4730517"/>
              <a:ext cx="276038" cy="3129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smtClean="0"/>
                <a:t>4</a:t>
              </a:r>
              <a:endParaRPr lang="en-GB" sz="1400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5952146" y="4403207"/>
              <a:ext cx="276038" cy="3129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smtClean="0"/>
                <a:t>5</a:t>
              </a:r>
              <a:endParaRPr lang="en-GB" sz="14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559196" y="6352480"/>
            <a:ext cx="1836000" cy="316544"/>
            <a:chOff x="3563888" y="6208800"/>
            <a:chExt cx="3523579" cy="316544"/>
          </a:xfrm>
        </p:grpSpPr>
        <p:sp>
          <p:nvSpPr>
            <p:cNvPr id="82" name="TextBox 81"/>
            <p:cNvSpPr txBox="1"/>
            <p:nvPr/>
          </p:nvSpPr>
          <p:spPr>
            <a:xfrm>
              <a:off x="3563888" y="6217503"/>
              <a:ext cx="279821" cy="30777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GB" sz="1400" dirty="0" smtClean="0"/>
                <a:t>0</a:t>
              </a:r>
              <a:endParaRPr lang="en-GB" sz="1400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4212990" y="6217567"/>
              <a:ext cx="279821" cy="30777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GB" sz="1400" dirty="0"/>
                <a:t>1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4862091" y="6217567"/>
              <a:ext cx="279821" cy="30777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GB" sz="1400" dirty="0"/>
                <a:t>2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5511193" y="6217567"/>
              <a:ext cx="279821" cy="30777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GB" sz="1400" dirty="0"/>
                <a:t>3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6162328" y="6208800"/>
              <a:ext cx="276038" cy="30777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GB" sz="1400" dirty="0"/>
                <a:t>4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6811429" y="6208800"/>
              <a:ext cx="276038" cy="30777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GB" sz="1400" dirty="0"/>
                <a:t>5</a:t>
              </a:r>
            </a:p>
          </p:txBody>
        </p:sp>
      </p:grpSp>
      <p:sp>
        <p:nvSpPr>
          <p:cNvPr id="90" name="TextBox 89"/>
          <p:cNvSpPr txBox="1"/>
          <p:nvPr/>
        </p:nvSpPr>
        <p:spPr>
          <a:xfrm>
            <a:off x="7340055" y="6502195"/>
            <a:ext cx="678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years</a:t>
            </a:r>
            <a:endParaRPr lang="en-GB" dirty="0"/>
          </a:p>
        </p:txBody>
      </p:sp>
      <p:sp>
        <p:nvSpPr>
          <p:cNvPr id="112" name="TextBox 111"/>
          <p:cNvSpPr txBox="1"/>
          <p:nvPr/>
        </p:nvSpPr>
        <p:spPr>
          <a:xfrm>
            <a:off x="4196772" y="6509932"/>
            <a:ext cx="678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years</a:t>
            </a:r>
            <a:endParaRPr lang="en-GB" dirty="0"/>
          </a:p>
        </p:txBody>
      </p:sp>
      <p:grpSp>
        <p:nvGrpSpPr>
          <p:cNvPr id="120" name="Group 119"/>
          <p:cNvGrpSpPr/>
          <p:nvPr/>
        </p:nvGrpSpPr>
        <p:grpSpPr>
          <a:xfrm>
            <a:off x="3218930" y="4192286"/>
            <a:ext cx="277502" cy="2160000"/>
            <a:chOff x="1545370" y="1890208"/>
            <a:chExt cx="277502" cy="4208384"/>
          </a:xfrm>
        </p:grpSpPr>
        <p:sp>
          <p:nvSpPr>
            <p:cNvPr id="121" name="TextBox 120"/>
            <p:cNvSpPr txBox="1"/>
            <p:nvPr/>
          </p:nvSpPr>
          <p:spPr>
            <a:xfrm>
              <a:off x="1546834" y="5207211"/>
              <a:ext cx="276038" cy="3392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smtClean="0"/>
                <a:t>1</a:t>
              </a:r>
              <a:endParaRPr lang="en-GB" sz="1400" dirty="0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1546834" y="4650492"/>
              <a:ext cx="276038" cy="3392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smtClean="0"/>
                <a:t>2</a:t>
              </a:r>
              <a:endParaRPr lang="en-GB" sz="1400" dirty="0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546834" y="4093777"/>
              <a:ext cx="276038" cy="3392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smtClean="0"/>
                <a:t>3</a:t>
              </a:r>
              <a:endParaRPr lang="en-GB" sz="1400" dirty="0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1546834" y="3537057"/>
              <a:ext cx="276038" cy="3392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smtClean="0"/>
                <a:t>4</a:t>
              </a:r>
              <a:endParaRPr lang="en-GB" sz="1400" dirty="0"/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1545370" y="5759293"/>
              <a:ext cx="276038" cy="3392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0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1545370" y="2985445"/>
              <a:ext cx="276038" cy="3392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smtClean="0"/>
                <a:t>5</a:t>
              </a:r>
              <a:endParaRPr lang="en-GB" sz="1400" dirty="0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1545370" y="2428728"/>
              <a:ext cx="276038" cy="3392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6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1546200" y="1890208"/>
              <a:ext cx="276038" cy="3392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7</a:t>
              </a:r>
            </a:p>
          </p:txBody>
        </p:sp>
      </p:grp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2" t="8400" r="-1357" b="13307"/>
          <a:stretch/>
        </p:blipFill>
        <p:spPr>
          <a:xfrm>
            <a:off x="540000" y="4291972"/>
            <a:ext cx="2124632" cy="20880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0" t="5776" r="13323" b="4409"/>
          <a:stretch/>
        </p:blipFill>
        <p:spPr>
          <a:xfrm>
            <a:off x="3498864" y="4293885"/>
            <a:ext cx="2088000" cy="2088000"/>
          </a:xfrm>
          <a:prstGeom prst="rect">
            <a:avLst/>
          </a:prstGeom>
        </p:spPr>
      </p:pic>
      <p:grpSp>
        <p:nvGrpSpPr>
          <p:cNvPr id="101" name="Group 100"/>
          <p:cNvGrpSpPr/>
          <p:nvPr/>
        </p:nvGrpSpPr>
        <p:grpSpPr>
          <a:xfrm>
            <a:off x="3462736" y="6352752"/>
            <a:ext cx="2160000" cy="252000"/>
            <a:chOff x="1820087" y="5733256"/>
            <a:chExt cx="3213360" cy="307777"/>
          </a:xfrm>
        </p:grpSpPr>
        <p:sp>
          <p:nvSpPr>
            <p:cNvPr id="103" name="TextBox 102"/>
            <p:cNvSpPr txBox="1"/>
            <p:nvPr/>
          </p:nvSpPr>
          <p:spPr>
            <a:xfrm>
              <a:off x="1820087" y="5733256"/>
              <a:ext cx="2471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smtClean="0"/>
                <a:t>0</a:t>
              </a:r>
              <a:endParaRPr lang="en-GB" sz="1400" dirty="0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2411073" y="5733256"/>
              <a:ext cx="2471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1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3014645" y="5733256"/>
              <a:ext cx="2471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2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3604996" y="5733256"/>
              <a:ext cx="2471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smtClean="0"/>
                <a:t>3</a:t>
              </a:r>
              <a:endParaRPr lang="en-GB" sz="1400" dirty="0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4195348" y="5733256"/>
              <a:ext cx="2471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4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4786270" y="5733256"/>
              <a:ext cx="2471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5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295062" y="4163148"/>
            <a:ext cx="277502" cy="2268000"/>
            <a:chOff x="1545370" y="2985445"/>
            <a:chExt cx="277502" cy="3113147"/>
          </a:xfrm>
        </p:grpSpPr>
        <p:sp>
          <p:nvSpPr>
            <p:cNvPr id="108" name="TextBox 107"/>
            <p:cNvSpPr txBox="1"/>
            <p:nvPr/>
          </p:nvSpPr>
          <p:spPr>
            <a:xfrm>
              <a:off x="1546834" y="5207211"/>
              <a:ext cx="276038" cy="3392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smtClean="0"/>
                <a:t>1</a:t>
              </a:r>
              <a:endParaRPr lang="en-GB" sz="1400" dirty="0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1546834" y="4650492"/>
              <a:ext cx="276038" cy="3392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smtClean="0"/>
                <a:t>2</a:t>
              </a:r>
              <a:endParaRPr lang="en-GB" sz="1400" dirty="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1546834" y="4093777"/>
              <a:ext cx="276038" cy="3392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smtClean="0"/>
                <a:t>3</a:t>
              </a:r>
              <a:endParaRPr lang="en-GB" sz="1400" dirty="0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1546834" y="3537057"/>
              <a:ext cx="276038" cy="3392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smtClean="0"/>
                <a:t>4</a:t>
              </a:r>
              <a:endParaRPr lang="en-GB" sz="1400" dirty="0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1545370" y="5759293"/>
              <a:ext cx="276038" cy="3392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0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1545370" y="2985445"/>
              <a:ext cx="276038" cy="3392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smtClean="0"/>
                <a:t>5</a:t>
              </a:r>
              <a:endParaRPr lang="en-GB" sz="1400" dirty="0"/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447755" y="6382572"/>
            <a:ext cx="1983576" cy="307777"/>
            <a:chOff x="1799402" y="5734095"/>
            <a:chExt cx="2073456" cy="375900"/>
          </a:xfrm>
          <a:solidFill>
            <a:schemeClr val="bg1"/>
          </a:solidFill>
        </p:grpSpPr>
        <p:sp>
          <p:nvSpPr>
            <p:cNvPr id="136" name="TextBox 135"/>
            <p:cNvSpPr txBox="1"/>
            <p:nvPr/>
          </p:nvSpPr>
          <p:spPr>
            <a:xfrm>
              <a:off x="1799402" y="5734095"/>
              <a:ext cx="288546" cy="375900"/>
            </a:xfrm>
            <a:prstGeom prst="rect">
              <a:avLst/>
            </a:prstGeom>
            <a:grpFill/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en-GB" sz="1400" dirty="0" smtClean="0"/>
                <a:t>0</a:t>
              </a:r>
              <a:endParaRPr lang="en-GB" sz="1400" dirty="0"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2390388" y="5734095"/>
              <a:ext cx="288546" cy="375900"/>
            </a:xfrm>
            <a:prstGeom prst="rect">
              <a:avLst/>
            </a:prstGeom>
            <a:grpFill/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en-GB" sz="1400" dirty="0"/>
                <a:t>1</a:t>
              </a: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2993960" y="5734095"/>
              <a:ext cx="288546" cy="375900"/>
            </a:xfrm>
            <a:prstGeom prst="rect">
              <a:avLst/>
            </a:prstGeom>
            <a:grpFill/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en-GB" sz="1400" dirty="0"/>
                <a:t>2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3584312" y="5734095"/>
              <a:ext cx="288546" cy="375900"/>
            </a:xfrm>
            <a:prstGeom prst="rect">
              <a:avLst/>
            </a:prstGeom>
            <a:grpFill/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en-GB" sz="1400" dirty="0" smtClean="0"/>
                <a:t>3</a:t>
              </a:r>
              <a:endParaRPr lang="en-GB" sz="1400" dirty="0"/>
            </a:p>
          </p:txBody>
        </p:sp>
      </p:grpSp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9" t="6827" r="9513" b="5405"/>
          <a:stretch/>
        </p:blipFill>
        <p:spPr>
          <a:xfrm>
            <a:off x="6558972" y="4336076"/>
            <a:ext cx="2088000" cy="2052000"/>
          </a:xfrm>
          <a:prstGeom prst="rect">
            <a:avLst/>
          </a:prstGeom>
        </p:spPr>
      </p:pic>
      <p:sp>
        <p:nvSpPr>
          <p:cNvPr id="142" name="TextBox 141"/>
          <p:cNvSpPr txBox="1"/>
          <p:nvPr/>
        </p:nvSpPr>
        <p:spPr>
          <a:xfrm>
            <a:off x="1157690" y="6510268"/>
            <a:ext cx="678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years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04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00AEE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cs typeface="Arial" pitchFamily="34" charset="0"/>
              </a:rPr>
              <a:t>Detection principle</a:t>
            </a:r>
            <a:endParaRPr lang="en-US" sz="4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Oval 5"/>
          <p:cNvSpPr>
            <a:spLocks noChangeAspect="1" noChangeArrowheads="1"/>
          </p:cNvSpPr>
          <p:nvPr/>
        </p:nvSpPr>
        <p:spPr bwMode="auto">
          <a:xfrm>
            <a:off x="5452096" y="2945951"/>
            <a:ext cx="817562" cy="817563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en-US" dirty="0"/>
          </a:p>
        </p:txBody>
      </p:sp>
      <p:sp>
        <p:nvSpPr>
          <p:cNvPr id="7" name="Oval 6"/>
          <p:cNvSpPr>
            <a:spLocks noChangeAspect="1" noChangeArrowheads="1"/>
          </p:cNvSpPr>
          <p:nvPr/>
        </p:nvSpPr>
        <p:spPr bwMode="auto">
          <a:xfrm>
            <a:off x="5939458" y="3147564"/>
            <a:ext cx="411163" cy="409575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en-US" dirty="0"/>
          </a:p>
        </p:txBody>
      </p:sp>
      <p:sp>
        <p:nvSpPr>
          <p:cNvPr id="8" name="Oval 7"/>
          <p:cNvSpPr>
            <a:spLocks noChangeAspect="1" noChangeArrowheads="1"/>
          </p:cNvSpPr>
          <p:nvPr/>
        </p:nvSpPr>
        <p:spPr bwMode="auto">
          <a:xfrm>
            <a:off x="4953621" y="2742751"/>
            <a:ext cx="1230312" cy="1230313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en-US" dirty="0"/>
          </a:p>
        </p:txBody>
      </p:sp>
      <p:sp>
        <p:nvSpPr>
          <p:cNvPr id="9" name="Line 8"/>
          <p:cNvSpPr>
            <a:spLocks noChangeAspect="1" noChangeShapeType="1"/>
          </p:cNvSpPr>
          <p:nvPr/>
        </p:nvSpPr>
        <p:spPr bwMode="auto">
          <a:xfrm>
            <a:off x="5063158" y="1996626"/>
            <a:ext cx="1373188" cy="13716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lIns="90000" tIns="46800" rIns="90000" bIns="46800" anchorCtr="1"/>
          <a:lstStyle/>
          <a:p>
            <a:endParaRPr lang="en-US" dirty="0"/>
          </a:p>
        </p:txBody>
      </p:sp>
      <p:sp>
        <p:nvSpPr>
          <p:cNvPr id="10" name="Line 9"/>
          <p:cNvSpPr>
            <a:spLocks noChangeAspect="1" noChangeShapeType="1"/>
          </p:cNvSpPr>
          <p:nvPr/>
        </p:nvSpPr>
        <p:spPr bwMode="auto">
          <a:xfrm flipH="1">
            <a:off x="5063158" y="3363464"/>
            <a:ext cx="1373188" cy="13716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lIns="90000" tIns="46800" rIns="90000" bIns="46800" anchorCtr="1"/>
          <a:lstStyle/>
          <a:p>
            <a:endParaRPr lang="en-US" dirty="0"/>
          </a:p>
        </p:txBody>
      </p:sp>
      <p:sp>
        <p:nvSpPr>
          <p:cNvPr id="11" name="Oval 10"/>
          <p:cNvSpPr>
            <a:spLocks noChangeAspect="1" noChangeArrowheads="1"/>
          </p:cNvSpPr>
          <p:nvPr/>
        </p:nvSpPr>
        <p:spPr bwMode="auto">
          <a:xfrm>
            <a:off x="4440858" y="2542726"/>
            <a:ext cx="1641475" cy="1641475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en-US" dirty="0"/>
          </a:p>
        </p:txBody>
      </p:sp>
      <p:sp>
        <p:nvSpPr>
          <p:cNvPr id="12" name="Oval 11"/>
          <p:cNvSpPr>
            <a:spLocks noChangeAspect="1" noChangeArrowheads="1"/>
          </p:cNvSpPr>
          <p:nvPr/>
        </p:nvSpPr>
        <p:spPr bwMode="auto">
          <a:xfrm>
            <a:off x="3958258" y="2320476"/>
            <a:ext cx="2052638" cy="2051050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en-US" dirty="0"/>
          </a:p>
        </p:txBody>
      </p:sp>
      <p:sp>
        <p:nvSpPr>
          <p:cNvPr id="13" name="Text Box 12"/>
          <p:cNvSpPr txBox="1">
            <a:spLocks noChangeAspect="1" noChangeArrowheads="1"/>
          </p:cNvSpPr>
          <p:nvPr/>
        </p:nvSpPr>
        <p:spPr bwMode="auto">
          <a:xfrm>
            <a:off x="3161333" y="2874514"/>
            <a:ext cx="790899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Ctr="1">
            <a:spAutoFit/>
          </a:bodyPr>
          <a:lstStyle/>
          <a:p>
            <a:pPr algn="l"/>
            <a:r>
              <a:rPr lang="en-US" sz="2000" dirty="0" err="1" smtClean="0"/>
              <a:t>muon</a:t>
            </a:r>
            <a:endParaRPr lang="en-US" sz="2000" dirty="0"/>
          </a:p>
        </p:txBody>
      </p:sp>
      <p:sp>
        <p:nvSpPr>
          <p:cNvPr id="14" name="Text Box 13"/>
          <p:cNvSpPr txBox="1">
            <a:spLocks noChangeAspect="1" noChangeArrowheads="1"/>
          </p:cNvSpPr>
          <p:nvPr/>
        </p:nvSpPr>
        <p:spPr bwMode="auto">
          <a:xfrm rot="2700000">
            <a:off x="5289516" y="2328087"/>
            <a:ext cx="1297384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Ctr="1">
            <a:spAutoFit/>
          </a:bodyPr>
          <a:lstStyle/>
          <a:p>
            <a:pPr algn="l"/>
            <a:r>
              <a:rPr lang="en-US" sz="2000" dirty="0" smtClean="0"/>
              <a:t>wave front</a:t>
            </a:r>
            <a:endParaRPr lang="en-US" sz="2400" dirty="0"/>
          </a:p>
        </p:txBody>
      </p:sp>
      <p:sp>
        <p:nvSpPr>
          <p:cNvPr id="15" name="Line 14"/>
          <p:cNvSpPr>
            <a:spLocks noChangeAspect="1" noChangeShapeType="1"/>
          </p:cNvSpPr>
          <p:nvPr/>
        </p:nvSpPr>
        <p:spPr bwMode="auto">
          <a:xfrm>
            <a:off x="3189908" y="3363464"/>
            <a:ext cx="32385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 lIns="90000" tIns="46800" rIns="90000" bIns="46800" anchorCtr="1"/>
          <a:lstStyle/>
          <a:p>
            <a:endParaRPr lang="en-US" dirty="0"/>
          </a:p>
        </p:txBody>
      </p:sp>
      <p:sp>
        <p:nvSpPr>
          <p:cNvPr id="16" name="Oval 15"/>
          <p:cNvSpPr>
            <a:spLocks noChangeAspect="1" noChangeArrowheads="1"/>
          </p:cNvSpPr>
          <p:nvPr/>
        </p:nvSpPr>
        <p:spPr bwMode="auto">
          <a:xfrm>
            <a:off x="4950446" y="3323776"/>
            <a:ext cx="68262" cy="68263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" name="Oval 16"/>
          <p:cNvSpPr>
            <a:spLocks noChangeAspect="1" noChangeArrowheads="1"/>
          </p:cNvSpPr>
          <p:nvPr/>
        </p:nvSpPr>
        <p:spPr bwMode="auto">
          <a:xfrm>
            <a:off x="5231433" y="3328539"/>
            <a:ext cx="68263" cy="68262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" name="Oval 17"/>
          <p:cNvSpPr>
            <a:spLocks noChangeAspect="1" noChangeArrowheads="1"/>
          </p:cNvSpPr>
          <p:nvPr/>
        </p:nvSpPr>
        <p:spPr bwMode="auto">
          <a:xfrm>
            <a:off x="5556871" y="3328539"/>
            <a:ext cx="68262" cy="68262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9" name="Oval 18"/>
          <p:cNvSpPr>
            <a:spLocks noChangeAspect="1" noChangeArrowheads="1"/>
          </p:cNvSpPr>
          <p:nvPr/>
        </p:nvSpPr>
        <p:spPr bwMode="auto">
          <a:xfrm>
            <a:off x="5837858" y="3328539"/>
            <a:ext cx="66675" cy="68262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" name="Oval 19"/>
          <p:cNvSpPr>
            <a:spLocks noChangeAspect="1" noChangeArrowheads="1"/>
          </p:cNvSpPr>
          <p:nvPr/>
        </p:nvSpPr>
        <p:spPr bwMode="auto">
          <a:xfrm>
            <a:off x="6126783" y="3328539"/>
            <a:ext cx="68263" cy="68262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1" name="Text Box 20"/>
          <p:cNvSpPr txBox="1">
            <a:spLocks noChangeAspect="1" noChangeArrowheads="1"/>
          </p:cNvSpPr>
          <p:nvPr/>
        </p:nvSpPr>
        <p:spPr bwMode="auto">
          <a:xfrm>
            <a:off x="4825033" y="3049139"/>
            <a:ext cx="295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22" name="Text Box 21"/>
          <p:cNvSpPr txBox="1">
            <a:spLocks noChangeAspect="1" noChangeArrowheads="1"/>
          </p:cNvSpPr>
          <p:nvPr/>
        </p:nvSpPr>
        <p:spPr bwMode="auto">
          <a:xfrm>
            <a:off x="5121896" y="3049139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 dirty="0" smtClean="0"/>
              <a:t>2</a:t>
            </a:r>
            <a:endParaRPr lang="en-US" sz="1600" dirty="0"/>
          </a:p>
        </p:txBody>
      </p:sp>
      <p:sp>
        <p:nvSpPr>
          <p:cNvPr id="23" name="Text Box 22"/>
          <p:cNvSpPr txBox="1">
            <a:spLocks noChangeAspect="1" noChangeArrowheads="1"/>
          </p:cNvSpPr>
          <p:nvPr/>
        </p:nvSpPr>
        <p:spPr bwMode="auto">
          <a:xfrm>
            <a:off x="5452096" y="3049139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 dirty="0" smtClean="0"/>
              <a:t>3</a:t>
            </a:r>
            <a:endParaRPr lang="en-US" sz="1600" dirty="0"/>
          </a:p>
        </p:txBody>
      </p:sp>
      <p:sp>
        <p:nvSpPr>
          <p:cNvPr id="24" name="Text Box 23"/>
          <p:cNvSpPr txBox="1">
            <a:spLocks noChangeAspect="1" noChangeArrowheads="1"/>
          </p:cNvSpPr>
          <p:nvPr/>
        </p:nvSpPr>
        <p:spPr bwMode="auto">
          <a:xfrm>
            <a:off x="5726733" y="3049139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 dirty="0" smtClean="0"/>
              <a:t>4</a:t>
            </a:r>
            <a:endParaRPr lang="en-US" sz="1600" dirty="0"/>
          </a:p>
        </p:txBody>
      </p:sp>
      <p:sp>
        <p:nvSpPr>
          <p:cNvPr id="25" name="Text Box 24"/>
          <p:cNvSpPr txBox="1">
            <a:spLocks noChangeAspect="1" noChangeArrowheads="1"/>
          </p:cNvSpPr>
          <p:nvPr/>
        </p:nvSpPr>
        <p:spPr bwMode="auto">
          <a:xfrm>
            <a:off x="6029946" y="3049139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 dirty="0" smtClean="0"/>
              <a:t>5</a:t>
            </a:r>
            <a:endParaRPr lang="en-US" sz="1600" dirty="0"/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>
            <a:off x="5585446" y="5020814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7" name="Line 26"/>
          <p:cNvSpPr>
            <a:spLocks noChangeShapeType="1"/>
          </p:cNvSpPr>
          <p:nvPr/>
        </p:nvSpPr>
        <p:spPr bwMode="auto">
          <a:xfrm>
            <a:off x="3191496" y="5020814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4399603" y="4831235"/>
            <a:ext cx="83228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en-US" sz="2200" dirty="0" smtClean="0"/>
              <a:t>  km</a:t>
            </a:r>
            <a:endParaRPr lang="en-US" sz="2200" dirty="0"/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7123733" y="3815901"/>
            <a:ext cx="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>
            <a:off x="7123733" y="2234751"/>
            <a:ext cx="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6552452" y="3134865"/>
            <a:ext cx="114646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~ </a:t>
            </a:r>
            <a:r>
              <a:rPr lang="en-US" sz="2200" dirty="0" smtClean="0"/>
              <a:t>100 m</a:t>
            </a:r>
            <a:endParaRPr lang="en-US" sz="2200" dirty="0"/>
          </a:p>
        </p:txBody>
      </p:sp>
      <p:sp>
        <p:nvSpPr>
          <p:cNvPr id="32" name="Line 32"/>
          <p:cNvSpPr>
            <a:spLocks noChangeShapeType="1"/>
          </p:cNvSpPr>
          <p:nvPr/>
        </p:nvSpPr>
        <p:spPr bwMode="auto">
          <a:xfrm>
            <a:off x="1043608" y="3350764"/>
            <a:ext cx="1439863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3" name="AutoShape 33"/>
          <p:cNvSpPr>
            <a:spLocks noChangeAspect="1" noChangeArrowheads="1"/>
          </p:cNvSpPr>
          <p:nvPr/>
        </p:nvSpPr>
        <p:spPr bwMode="auto">
          <a:xfrm>
            <a:off x="2616821" y="3136451"/>
            <a:ext cx="457200" cy="4572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4" name="Text Box 34"/>
          <p:cNvSpPr txBox="1">
            <a:spLocks noChangeAspect="1" noChangeArrowheads="1"/>
          </p:cNvSpPr>
          <p:nvPr/>
        </p:nvSpPr>
        <p:spPr bwMode="auto">
          <a:xfrm>
            <a:off x="1230933" y="2868164"/>
            <a:ext cx="1084249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Ctr="1">
            <a:spAutoFit/>
          </a:bodyPr>
          <a:lstStyle/>
          <a:p>
            <a:pPr algn="l"/>
            <a:r>
              <a:rPr lang="en-US" sz="2000" dirty="0" smtClean="0"/>
              <a:t>neutrino</a:t>
            </a:r>
            <a:endParaRPr lang="en-US" sz="2000" dirty="0"/>
          </a:p>
        </p:txBody>
      </p:sp>
      <p:sp>
        <p:nvSpPr>
          <p:cNvPr id="35" name="Text Box 35"/>
          <p:cNvSpPr txBox="1">
            <a:spLocks noChangeAspect="1" noChangeArrowheads="1"/>
          </p:cNvSpPr>
          <p:nvPr/>
        </p:nvSpPr>
        <p:spPr bwMode="auto">
          <a:xfrm>
            <a:off x="2201963" y="3730176"/>
            <a:ext cx="1317518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Ctr="1">
            <a:spAutoFit/>
          </a:bodyPr>
          <a:lstStyle/>
          <a:p>
            <a:r>
              <a:rPr lang="en-US" sz="2000" dirty="0" smtClean="0"/>
              <a:t>interaction</a:t>
            </a:r>
            <a:endParaRPr lang="en-US" sz="2000" dirty="0"/>
          </a:p>
        </p:txBody>
      </p:sp>
      <p:sp>
        <p:nvSpPr>
          <p:cNvPr id="36" name="Line 36"/>
          <p:cNvSpPr>
            <a:spLocks noChangeShapeType="1"/>
          </p:cNvSpPr>
          <p:nvPr/>
        </p:nvSpPr>
        <p:spPr bwMode="auto">
          <a:xfrm>
            <a:off x="1807196" y="3346001"/>
            <a:ext cx="365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 dirty="0"/>
          </a:p>
        </p:txBody>
      </p:sp>
      <p:grpSp>
        <p:nvGrpSpPr>
          <p:cNvPr id="37" name="Group 39"/>
          <p:cNvGrpSpPr>
            <a:grpSpLocks noChangeAspect="1"/>
          </p:cNvGrpSpPr>
          <p:nvPr/>
        </p:nvGrpSpPr>
        <p:grpSpPr bwMode="auto">
          <a:xfrm>
            <a:off x="4929808" y="2812601"/>
            <a:ext cx="863600" cy="442913"/>
            <a:chOff x="3911" y="2939"/>
            <a:chExt cx="846" cy="434"/>
          </a:xfrm>
        </p:grpSpPr>
        <p:grpSp>
          <p:nvGrpSpPr>
            <p:cNvPr id="38" name="Group 40"/>
            <p:cNvGrpSpPr>
              <a:grpSpLocks noChangeAspect="1"/>
            </p:cNvGrpSpPr>
            <p:nvPr/>
          </p:nvGrpSpPr>
          <p:grpSpPr bwMode="auto">
            <a:xfrm rot="2700000">
              <a:off x="4469" y="2730"/>
              <a:ext cx="80" cy="496"/>
              <a:chOff x="288" y="1536"/>
              <a:chExt cx="288" cy="2304"/>
            </a:xfrm>
          </p:grpSpPr>
          <p:grpSp>
            <p:nvGrpSpPr>
              <p:cNvPr id="68" name="Group 41"/>
              <p:cNvGrpSpPr>
                <a:grpSpLocks noChangeAspect="1"/>
              </p:cNvGrpSpPr>
              <p:nvPr/>
            </p:nvGrpSpPr>
            <p:grpSpPr bwMode="auto">
              <a:xfrm>
                <a:off x="288" y="1536"/>
                <a:ext cx="288" cy="576"/>
                <a:chOff x="288" y="1536"/>
                <a:chExt cx="1152" cy="2304"/>
              </a:xfrm>
            </p:grpSpPr>
            <p:grpSp>
              <p:nvGrpSpPr>
                <p:cNvPr id="90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864" y="2688"/>
                  <a:ext cx="576" cy="1152"/>
                  <a:chOff x="864" y="2688"/>
                  <a:chExt cx="576" cy="1152"/>
                </a:xfrm>
              </p:grpSpPr>
              <p:sp>
                <p:nvSpPr>
                  <p:cNvPr id="94" name="Arc 43"/>
                  <p:cNvSpPr>
                    <a:spLocks noChangeAspect="1"/>
                  </p:cNvSpPr>
                  <p:nvPr/>
                </p:nvSpPr>
                <p:spPr bwMode="auto">
                  <a:xfrm>
                    <a:off x="864" y="2688"/>
                    <a:ext cx="576" cy="5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95" name="Arc 44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864" y="3264"/>
                    <a:ext cx="576" cy="5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91" name="Group 45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288" y="1536"/>
                  <a:ext cx="576" cy="1152"/>
                  <a:chOff x="864" y="2688"/>
                  <a:chExt cx="576" cy="1152"/>
                </a:xfrm>
              </p:grpSpPr>
              <p:sp>
                <p:nvSpPr>
                  <p:cNvPr id="92" name="Arc 46"/>
                  <p:cNvSpPr>
                    <a:spLocks noChangeAspect="1"/>
                  </p:cNvSpPr>
                  <p:nvPr/>
                </p:nvSpPr>
                <p:spPr bwMode="auto">
                  <a:xfrm>
                    <a:off x="864" y="2688"/>
                    <a:ext cx="576" cy="5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93" name="Arc 47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864" y="3264"/>
                    <a:ext cx="576" cy="5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69" name="Group 48"/>
              <p:cNvGrpSpPr>
                <a:grpSpLocks noChangeAspect="1"/>
              </p:cNvGrpSpPr>
              <p:nvPr/>
            </p:nvGrpSpPr>
            <p:grpSpPr bwMode="auto">
              <a:xfrm>
                <a:off x="288" y="2112"/>
                <a:ext cx="288" cy="576"/>
                <a:chOff x="288" y="1536"/>
                <a:chExt cx="1152" cy="2304"/>
              </a:xfrm>
            </p:grpSpPr>
            <p:grpSp>
              <p:nvGrpSpPr>
                <p:cNvPr id="84" name="Group 49"/>
                <p:cNvGrpSpPr>
                  <a:grpSpLocks noChangeAspect="1"/>
                </p:cNvGrpSpPr>
                <p:nvPr/>
              </p:nvGrpSpPr>
              <p:grpSpPr bwMode="auto">
                <a:xfrm>
                  <a:off x="864" y="2688"/>
                  <a:ext cx="576" cy="1152"/>
                  <a:chOff x="864" y="2688"/>
                  <a:chExt cx="576" cy="1152"/>
                </a:xfrm>
              </p:grpSpPr>
              <p:sp>
                <p:nvSpPr>
                  <p:cNvPr id="88" name="Arc 50"/>
                  <p:cNvSpPr>
                    <a:spLocks noChangeAspect="1"/>
                  </p:cNvSpPr>
                  <p:nvPr/>
                </p:nvSpPr>
                <p:spPr bwMode="auto">
                  <a:xfrm>
                    <a:off x="864" y="2688"/>
                    <a:ext cx="576" cy="5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89" name="Arc 51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864" y="3264"/>
                    <a:ext cx="576" cy="5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85" name="Group 52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288" y="1536"/>
                  <a:ext cx="576" cy="1152"/>
                  <a:chOff x="864" y="2688"/>
                  <a:chExt cx="576" cy="1152"/>
                </a:xfrm>
              </p:grpSpPr>
              <p:sp>
                <p:nvSpPr>
                  <p:cNvPr id="86" name="Arc 53"/>
                  <p:cNvSpPr>
                    <a:spLocks noChangeAspect="1"/>
                  </p:cNvSpPr>
                  <p:nvPr/>
                </p:nvSpPr>
                <p:spPr bwMode="auto">
                  <a:xfrm>
                    <a:off x="864" y="2688"/>
                    <a:ext cx="576" cy="5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87" name="Arc 54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864" y="3264"/>
                    <a:ext cx="576" cy="5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70" name="Group 55"/>
              <p:cNvGrpSpPr>
                <a:grpSpLocks noChangeAspect="1"/>
              </p:cNvGrpSpPr>
              <p:nvPr/>
            </p:nvGrpSpPr>
            <p:grpSpPr bwMode="auto">
              <a:xfrm>
                <a:off x="288" y="2688"/>
                <a:ext cx="288" cy="576"/>
                <a:chOff x="288" y="1536"/>
                <a:chExt cx="1152" cy="2304"/>
              </a:xfrm>
            </p:grpSpPr>
            <p:grpSp>
              <p:nvGrpSpPr>
                <p:cNvPr id="78" name="Group 56"/>
                <p:cNvGrpSpPr>
                  <a:grpSpLocks noChangeAspect="1"/>
                </p:cNvGrpSpPr>
                <p:nvPr/>
              </p:nvGrpSpPr>
              <p:grpSpPr bwMode="auto">
                <a:xfrm>
                  <a:off x="864" y="2688"/>
                  <a:ext cx="576" cy="1152"/>
                  <a:chOff x="864" y="2688"/>
                  <a:chExt cx="576" cy="1152"/>
                </a:xfrm>
              </p:grpSpPr>
              <p:sp>
                <p:nvSpPr>
                  <p:cNvPr id="82" name="Arc 57"/>
                  <p:cNvSpPr>
                    <a:spLocks noChangeAspect="1"/>
                  </p:cNvSpPr>
                  <p:nvPr/>
                </p:nvSpPr>
                <p:spPr bwMode="auto">
                  <a:xfrm>
                    <a:off x="864" y="2688"/>
                    <a:ext cx="576" cy="5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83" name="Arc 58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864" y="3264"/>
                    <a:ext cx="576" cy="5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79" name="Group 59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288" y="1536"/>
                  <a:ext cx="576" cy="1152"/>
                  <a:chOff x="864" y="2688"/>
                  <a:chExt cx="576" cy="1152"/>
                </a:xfrm>
              </p:grpSpPr>
              <p:sp>
                <p:nvSpPr>
                  <p:cNvPr id="80" name="Arc 60"/>
                  <p:cNvSpPr>
                    <a:spLocks noChangeAspect="1"/>
                  </p:cNvSpPr>
                  <p:nvPr/>
                </p:nvSpPr>
                <p:spPr bwMode="auto">
                  <a:xfrm>
                    <a:off x="864" y="2688"/>
                    <a:ext cx="576" cy="5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81" name="Arc 61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864" y="3264"/>
                    <a:ext cx="576" cy="5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71" name="Group 62"/>
              <p:cNvGrpSpPr>
                <a:grpSpLocks noChangeAspect="1"/>
              </p:cNvGrpSpPr>
              <p:nvPr/>
            </p:nvGrpSpPr>
            <p:grpSpPr bwMode="auto">
              <a:xfrm>
                <a:off x="288" y="3264"/>
                <a:ext cx="288" cy="576"/>
                <a:chOff x="288" y="1536"/>
                <a:chExt cx="1152" cy="2304"/>
              </a:xfrm>
            </p:grpSpPr>
            <p:grpSp>
              <p:nvGrpSpPr>
                <p:cNvPr id="72" name="Group 63"/>
                <p:cNvGrpSpPr>
                  <a:grpSpLocks noChangeAspect="1"/>
                </p:cNvGrpSpPr>
                <p:nvPr/>
              </p:nvGrpSpPr>
              <p:grpSpPr bwMode="auto">
                <a:xfrm>
                  <a:off x="864" y="2688"/>
                  <a:ext cx="576" cy="1152"/>
                  <a:chOff x="864" y="2688"/>
                  <a:chExt cx="576" cy="1152"/>
                </a:xfrm>
              </p:grpSpPr>
              <p:sp>
                <p:nvSpPr>
                  <p:cNvPr id="76" name="Arc 64"/>
                  <p:cNvSpPr>
                    <a:spLocks noChangeAspect="1"/>
                  </p:cNvSpPr>
                  <p:nvPr/>
                </p:nvSpPr>
                <p:spPr bwMode="auto">
                  <a:xfrm>
                    <a:off x="864" y="2688"/>
                    <a:ext cx="576" cy="5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77" name="Arc 65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864" y="3264"/>
                    <a:ext cx="576" cy="5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73" name="Group 66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288" y="1536"/>
                  <a:ext cx="576" cy="1152"/>
                  <a:chOff x="864" y="2688"/>
                  <a:chExt cx="576" cy="1152"/>
                </a:xfrm>
              </p:grpSpPr>
              <p:sp>
                <p:nvSpPr>
                  <p:cNvPr id="74" name="Arc 67"/>
                  <p:cNvSpPr>
                    <a:spLocks noChangeAspect="1"/>
                  </p:cNvSpPr>
                  <p:nvPr/>
                </p:nvSpPr>
                <p:spPr bwMode="auto">
                  <a:xfrm>
                    <a:off x="864" y="2688"/>
                    <a:ext cx="576" cy="5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75" name="Arc 68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864" y="3264"/>
                    <a:ext cx="576" cy="5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</p:grpSp>
        </p:grpSp>
        <p:grpSp>
          <p:nvGrpSpPr>
            <p:cNvPr id="39" name="Group 69"/>
            <p:cNvGrpSpPr>
              <a:grpSpLocks noChangeAspect="1"/>
            </p:cNvGrpSpPr>
            <p:nvPr/>
          </p:nvGrpSpPr>
          <p:grpSpPr bwMode="auto">
            <a:xfrm rot="2700000">
              <a:off x="4120" y="3084"/>
              <a:ext cx="80" cy="496"/>
              <a:chOff x="288" y="1536"/>
              <a:chExt cx="288" cy="2304"/>
            </a:xfrm>
          </p:grpSpPr>
          <p:grpSp>
            <p:nvGrpSpPr>
              <p:cNvPr id="40" name="Group 70"/>
              <p:cNvGrpSpPr>
                <a:grpSpLocks noChangeAspect="1"/>
              </p:cNvGrpSpPr>
              <p:nvPr/>
            </p:nvGrpSpPr>
            <p:grpSpPr bwMode="auto">
              <a:xfrm>
                <a:off x="288" y="1536"/>
                <a:ext cx="288" cy="576"/>
                <a:chOff x="288" y="1536"/>
                <a:chExt cx="1152" cy="2304"/>
              </a:xfrm>
            </p:grpSpPr>
            <p:grpSp>
              <p:nvGrpSpPr>
                <p:cNvPr id="62" name="Group 71"/>
                <p:cNvGrpSpPr>
                  <a:grpSpLocks noChangeAspect="1"/>
                </p:cNvGrpSpPr>
                <p:nvPr/>
              </p:nvGrpSpPr>
              <p:grpSpPr bwMode="auto">
                <a:xfrm>
                  <a:off x="864" y="2688"/>
                  <a:ext cx="576" cy="1152"/>
                  <a:chOff x="864" y="2688"/>
                  <a:chExt cx="576" cy="1152"/>
                </a:xfrm>
              </p:grpSpPr>
              <p:sp>
                <p:nvSpPr>
                  <p:cNvPr id="66" name="Arc 72"/>
                  <p:cNvSpPr>
                    <a:spLocks noChangeAspect="1"/>
                  </p:cNvSpPr>
                  <p:nvPr/>
                </p:nvSpPr>
                <p:spPr bwMode="auto">
                  <a:xfrm>
                    <a:off x="864" y="2688"/>
                    <a:ext cx="576" cy="5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67" name="Arc 73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864" y="3264"/>
                    <a:ext cx="576" cy="5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63" name="Group 74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288" y="1536"/>
                  <a:ext cx="576" cy="1152"/>
                  <a:chOff x="864" y="2688"/>
                  <a:chExt cx="576" cy="1152"/>
                </a:xfrm>
              </p:grpSpPr>
              <p:sp>
                <p:nvSpPr>
                  <p:cNvPr id="64" name="Arc 75"/>
                  <p:cNvSpPr>
                    <a:spLocks noChangeAspect="1"/>
                  </p:cNvSpPr>
                  <p:nvPr/>
                </p:nvSpPr>
                <p:spPr bwMode="auto">
                  <a:xfrm>
                    <a:off x="864" y="2688"/>
                    <a:ext cx="576" cy="5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65" name="Arc 76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864" y="3264"/>
                    <a:ext cx="576" cy="5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41" name="Group 77"/>
              <p:cNvGrpSpPr>
                <a:grpSpLocks noChangeAspect="1"/>
              </p:cNvGrpSpPr>
              <p:nvPr/>
            </p:nvGrpSpPr>
            <p:grpSpPr bwMode="auto">
              <a:xfrm>
                <a:off x="288" y="2112"/>
                <a:ext cx="288" cy="576"/>
                <a:chOff x="288" y="1536"/>
                <a:chExt cx="1152" cy="2304"/>
              </a:xfrm>
            </p:grpSpPr>
            <p:grpSp>
              <p:nvGrpSpPr>
                <p:cNvPr id="56" name="Group 78"/>
                <p:cNvGrpSpPr>
                  <a:grpSpLocks noChangeAspect="1"/>
                </p:cNvGrpSpPr>
                <p:nvPr/>
              </p:nvGrpSpPr>
              <p:grpSpPr bwMode="auto">
                <a:xfrm>
                  <a:off x="864" y="2688"/>
                  <a:ext cx="576" cy="1152"/>
                  <a:chOff x="864" y="2688"/>
                  <a:chExt cx="576" cy="1152"/>
                </a:xfrm>
              </p:grpSpPr>
              <p:sp>
                <p:nvSpPr>
                  <p:cNvPr id="60" name="Arc 79"/>
                  <p:cNvSpPr>
                    <a:spLocks noChangeAspect="1"/>
                  </p:cNvSpPr>
                  <p:nvPr/>
                </p:nvSpPr>
                <p:spPr bwMode="auto">
                  <a:xfrm>
                    <a:off x="864" y="2688"/>
                    <a:ext cx="576" cy="5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61" name="Arc 80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864" y="3264"/>
                    <a:ext cx="576" cy="5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57" name="Group 81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288" y="1536"/>
                  <a:ext cx="576" cy="1152"/>
                  <a:chOff x="864" y="2688"/>
                  <a:chExt cx="576" cy="1152"/>
                </a:xfrm>
              </p:grpSpPr>
              <p:sp>
                <p:nvSpPr>
                  <p:cNvPr id="58" name="Arc 82"/>
                  <p:cNvSpPr>
                    <a:spLocks noChangeAspect="1"/>
                  </p:cNvSpPr>
                  <p:nvPr/>
                </p:nvSpPr>
                <p:spPr bwMode="auto">
                  <a:xfrm>
                    <a:off x="864" y="2688"/>
                    <a:ext cx="576" cy="5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9" name="Arc 83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864" y="3264"/>
                    <a:ext cx="576" cy="5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42" name="Group 84"/>
              <p:cNvGrpSpPr>
                <a:grpSpLocks noChangeAspect="1"/>
              </p:cNvGrpSpPr>
              <p:nvPr/>
            </p:nvGrpSpPr>
            <p:grpSpPr bwMode="auto">
              <a:xfrm>
                <a:off x="288" y="2688"/>
                <a:ext cx="288" cy="576"/>
                <a:chOff x="288" y="1536"/>
                <a:chExt cx="1152" cy="2304"/>
              </a:xfrm>
            </p:grpSpPr>
            <p:grpSp>
              <p:nvGrpSpPr>
                <p:cNvPr id="50" name="Group 85"/>
                <p:cNvGrpSpPr>
                  <a:grpSpLocks noChangeAspect="1"/>
                </p:cNvGrpSpPr>
                <p:nvPr/>
              </p:nvGrpSpPr>
              <p:grpSpPr bwMode="auto">
                <a:xfrm>
                  <a:off x="864" y="2688"/>
                  <a:ext cx="576" cy="1152"/>
                  <a:chOff x="864" y="2688"/>
                  <a:chExt cx="576" cy="1152"/>
                </a:xfrm>
              </p:grpSpPr>
              <p:sp>
                <p:nvSpPr>
                  <p:cNvPr id="54" name="Arc 86"/>
                  <p:cNvSpPr>
                    <a:spLocks noChangeAspect="1"/>
                  </p:cNvSpPr>
                  <p:nvPr/>
                </p:nvSpPr>
                <p:spPr bwMode="auto">
                  <a:xfrm>
                    <a:off x="864" y="2688"/>
                    <a:ext cx="576" cy="5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5" name="Arc 87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864" y="3264"/>
                    <a:ext cx="576" cy="5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51" name="Group 88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288" y="1536"/>
                  <a:ext cx="576" cy="1152"/>
                  <a:chOff x="864" y="2688"/>
                  <a:chExt cx="576" cy="1152"/>
                </a:xfrm>
              </p:grpSpPr>
              <p:sp>
                <p:nvSpPr>
                  <p:cNvPr id="52" name="Arc 89"/>
                  <p:cNvSpPr>
                    <a:spLocks noChangeAspect="1"/>
                  </p:cNvSpPr>
                  <p:nvPr/>
                </p:nvSpPr>
                <p:spPr bwMode="auto">
                  <a:xfrm>
                    <a:off x="864" y="2688"/>
                    <a:ext cx="576" cy="5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3" name="Arc 90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864" y="3264"/>
                    <a:ext cx="576" cy="5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43" name="Group 91"/>
              <p:cNvGrpSpPr>
                <a:grpSpLocks noChangeAspect="1"/>
              </p:cNvGrpSpPr>
              <p:nvPr/>
            </p:nvGrpSpPr>
            <p:grpSpPr bwMode="auto">
              <a:xfrm>
                <a:off x="288" y="3264"/>
                <a:ext cx="288" cy="576"/>
                <a:chOff x="288" y="1536"/>
                <a:chExt cx="1152" cy="2304"/>
              </a:xfrm>
            </p:grpSpPr>
            <p:grpSp>
              <p:nvGrpSpPr>
                <p:cNvPr id="44" name="Group 92"/>
                <p:cNvGrpSpPr>
                  <a:grpSpLocks noChangeAspect="1"/>
                </p:cNvGrpSpPr>
                <p:nvPr/>
              </p:nvGrpSpPr>
              <p:grpSpPr bwMode="auto">
                <a:xfrm>
                  <a:off x="864" y="2688"/>
                  <a:ext cx="576" cy="1152"/>
                  <a:chOff x="864" y="2688"/>
                  <a:chExt cx="576" cy="1152"/>
                </a:xfrm>
              </p:grpSpPr>
              <p:sp>
                <p:nvSpPr>
                  <p:cNvPr id="48" name="Arc 93"/>
                  <p:cNvSpPr>
                    <a:spLocks noChangeAspect="1"/>
                  </p:cNvSpPr>
                  <p:nvPr/>
                </p:nvSpPr>
                <p:spPr bwMode="auto">
                  <a:xfrm>
                    <a:off x="864" y="2688"/>
                    <a:ext cx="576" cy="5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9" name="Arc 94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864" y="3264"/>
                    <a:ext cx="576" cy="5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45" name="Group 95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288" y="1536"/>
                  <a:ext cx="576" cy="1152"/>
                  <a:chOff x="864" y="2688"/>
                  <a:chExt cx="576" cy="1152"/>
                </a:xfrm>
              </p:grpSpPr>
              <p:sp>
                <p:nvSpPr>
                  <p:cNvPr id="46" name="Arc 96"/>
                  <p:cNvSpPr>
                    <a:spLocks noChangeAspect="1"/>
                  </p:cNvSpPr>
                  <p:nvPr/>
                </p:nvSpPr>
                <p:spPr bwMode="auto">
                  <a:xfrm>
                    <a:off x="864" y="2688"/>
                    <a:ext cx="576" cy="5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7" name="Arc 97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864" y="3264"/>
                    <a:ext cx="576" cy="57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</p:grpSp>
        </p:grpSp>
      </p:grpSp>
      <p:sp>
        <p:nvSpPr>
          <p:cNvPr id="96" name="TextBox 95"/>
          <p:cNvSpPr txBox="1"/>
          <p:nvPr/>
        </p:nvSpPr>
        <p:spPr>
          <a:xfrm>
            <a:off x="646616" y="5622162"/>
            <a:ext cx="363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863850" algn="r"/>
                <a:tab pos="3133725" algn="ctr"/>
              </a:tabLst>
            </a:pPr>
            <a:r>
              <a:rPr lang="en-US" sz="2400" dirty="0" smtClean="0"/>
              <a:t>time resolution	1	ns</a:t>
            </a:r>
          </a:p>
          <a:p>
            <a:pPr>
              <a:tabLst>
                <a:tab pos="2863850" algn="r"/>
                <a:tab pos="3133725" algn="ctr"/>
              </a:tabLst>
            </a:pPr>
            <a:r>
              <a:rPr lang="en-US" sz="2400" dirty="0" smtClean="0"/>
              <a:t>position resolution	10	cm</a:t>
            </a:r>
            <a:endParaRPr lang="en-US" sz="2400" dirty="0"/>
          </a:p>
        </p:txBody>
      </p:sp>
      <p:sp>
        <p:nvSpPr>
          <p:cNvPr id="97" name="Striped Right Arrow 96"/>
          <p:cNvSpPr/>
          <p:nvPr/>
        </p:nvSpPr>
        <p:spPr>
          <a:xfrm>
            <a:off x="4283968" y="5850282"/>
            <a:ext cx="576000" cy="432000"/>
          </a:xfrm>
          <a:prstGeom prst="stripedRightArrow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TextBox 97"/>
          <p:cNvSpPr txBox="1"/>
          <p:nvPr/>
        </p:nvSpPr>
        <p:spPr>
          <a:xfrm>
            <a:off x="5004048" y="5808569"/>
            <a:ext cx="35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angular resolution  0.1 </a:t>
            </a:r>
            <a:r>
              <a:rPr lang="en-US" sz="2400" dirty="0" err="1" smtClean="0"/>
              <a:t>deg</a:t>
            </a:r>
            <a:endParaRPr lang="en-US" sz="2400" dirty="0" smtClean="0"/>
          </a:p>
        </p:txBody>
      </p:sp>
      <p:sp>
        <p:nvSpPr>
          <p:cNvPr id="99" name="Rectangle 98"/>
          <p:cNvSpPr/>
          <p:nvPr/>
        </p:nvSpPr>
        <p:spPr>
          <a:xfrm>
            <a:off x="467544" y="5505184"/>
            <a:ext cx="8100000" cy="108012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A2D2-B08E-479C-8EFA-F462BF97C60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3965400" y="4408648"/>
            <a:ext cx="1944000" cy="1008000"/>
          </a:xfrm>
          <a:prstGeom prst="wedgeRoundRectCallout">
            <a:avLst>
              <a:gd name="adj1" fmla="val -22727"/>
              <a:gd name="adj2" fmla="val 76493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Water properties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21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tatic.guim.co.uk/sys-images/Guardian/About/General/2013/4/12/1365760916127/Apple-MacBook-Pro-laptop--008.jpg"/>
          <p:cNvPicPr>
            <a:picLocks noChangeAspect="1" noChangeArrowheads="1"/>
          </p:cNvPicPr>
          <p:nvPr/>
        </p:nvPicPr>
        <p:blipFill>
          <a:blip r:embed="rId3" cstate="print"/>
          <a:srcRect l="4930" t="1369" r="4930" b="1369"/>
          <a:stretch>
            <a:fillRect/>
          </a:stretch>
        </p:blipFill>
        <p:spPr bwMode="auto">
          <a:xfrm>
            <a:off x="6516216" y="5060839"/>
            <a:ext cx="1974742" cy="1278461"/>
          </a:xfrm>
          <a:prstGeom prst="rect">
            <a:avLst/>
          </a:prstGeom>
          <a:noFill/>
        </p:spPr>
      </p:pic>
      <p:pic>
        <p:nvPicPr>
          <p:cNvPr id="3" name="Picture 4" descr="http://www.digitaltrends.com/wp-content/uploads/2012/10/iPad-Mini.jpg"/>
          <p:cNvPicPr>
            <a:picLocks noChangeAspect="1" noChangeArrowheads="1"/>
          </p:cNvPicPr>
          <p:nvPr/>
        </p:nvPicPr>
        <p:blipFill>
          <a:blip r:embed="rId4" cstate="print"/>
          <a:srcRect l="32279" t="3129" r="27795" b="5026"/>
          <a:stretch>
            <a:fillRect/>
          </a:stretch>
        </p:blipFill>
        <p:spPr bwMode="auto">
          <a:xfrm flipH="1">
            <a:off x="2035065" y="4899481"/>
            <a:ext cx="1602971" cy="1973509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2445996" y="5205104"/>
            <a:ext cx="936000" cy="756000"/>
          </a:xfrm>
          <a:prstGeom prst="roundRect">
            <a:avLst>
              <a:gd name="adj" fmla="val 4770"/>
            </a:avLst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/>
            <a:r>
              <a:rPr lang="nl-NL" sz="1600" dirty="0" smtClean="0">
                <a:solidFill>
                  <a:schemeClr val="tx1"/>
                </a:solidFill>
              </a:rPr>
              <a:t>KM3NeT</a:t>
            </a:r>
            <a:endParaRPr lang="en-GB" dirty="0"/>
          </a:p>
        </p:txBody>
      </p:sp>
      <p:sp>
        <p:nvSpPr>
          <p:cNvPr id="5" name="Title 124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</a:rPr>
              <a:t>Architecture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2465744" y="3426058"/>
            <a:ext cx="1242227" cy="951094"/>
          </a:xfrm>
          <a:custGeom>
            <a:avLst/>
            <a:gdLst>
              <a:gd name="connsiteX0" fmla="*/ 0 w 10000"/>
              <a:gd name="connsiteY0" fmla="*/ 0 h 10000"/>
              <a:gd name="connsiteX1" fmla="*/ 2228 w 10000"/>
              <a:gd name="connsiteY1" fmla="*/ 624 h 10000"/>
              <a:gd name="connsiteX2" fmla="*/ 8720 w 10000"/>
              <a:gd name="connsiteY2" fmla="*/ 3618 h 10000"/>
              <a:gd name="connsiteX3" fmla="*/ 1795 w 10000"/>
              <a:gd name="connsiteY3" fmla="*/ 8114 h 10000"/>
              <a:gd name="connsiteX4" fmla="*/ 10000 w 10000"/>
              <a:gd name="connsiteY4" fmla="*/ 9948 h 10000"/>
              <a:gd name="connsiteX0" fmla="*/ 0 w 10000"/>
              <a:gd name="connsiteY0" fmla="*/ 0 h 10000"/>
              <a:gd name="connsiteX1" fmla="*/ 8720 w 10000"/>
              <a:gd name="connsiteY1" fmla="*/ 3618 h 10000"/>
              <a:gd name="connsiteX2" fmla="*/ 1795 w 10000"/>
              <a:gd name="connsiteY2" fmla="*/ 8114 h 10000"/>
              <a:gd name="connsiteX3" fmla="*/ 10000 w 10000"/>
              <a:gd name="connsiteY3" fmla="*/ 9948 h 10000"/>
              <a:gd name="connsiteX0" fmla="*/ 6 w 8414"/>
              <a:gd name="connsiteY0" fmla="*/ 0 h 9376"/>
              <a:gd name="connsiteX1" fmla="*/ 7134 w 8414"/>
              <a:gd name="connsiteY1" fmla="*/ 2994 h 9376"/>
              <a:gd name="connsiteX2" fmla="*/ 209 w 8414"/>
              <a:gd name="connsiteY2" fmla="*/ 7490 h 9376"/>
              <a:gd name="connsiteX3" fmla="*/ 8414 w 8414"/>
              <a:gd name="connsiteY3" fmla="*/ 9324 h 9376"/>
              <a:gd name="connsiteX0" fmla="*/ 1141 w 10000"/>
              <a:gd name="connsiteY0" fmla="*/ 0 h 10000"/>
              <a:gd name="connsiteX1" fmla="*/ 8479 w 10000"/>
              <a:gd name="connsiteY1" fmla="*/ 3193 h 10000"/>
              <a:gd name="connsiteX2" fmla="*/ 248 w 10000"/>
              <a:gd name="connsiteY2" fmla="*/ 7988 h 10000"/>
              <a:gd name="connsiteX3" fmla="*/ 10000 w 10000"/>
              <a:gd name="connsiteY3" fmla="*/ 9945 h 10000"/>
              <a:gd name="connsiteX0" fmla="*/ 1141 w 10000"/>
              <a:gd name="connsiteY0" fmla="*/ 0 h 10000"/>
              <a:gd name="connsiteX1" fmla="*/ 8479 w 10000"/>
              <a:gd name="connsiteY1" fmla="*/ 3193 h 10000"/>
              <a:gd name="connsiteX2" fmla="*/ 248 w 10000"/>
              <a:gd name="connsiteY2" fmla="*/ 7988 h 10000"/>
              <a:gd name="connsiteX3" fmla="*/ 10000 w 10000"/>
              <a:gd name="connsiteY3" fmla="*/ 9945 h 10000"/>
              <a:gd name="connsiteX0" fmla="*/ 1141 w 10000"/>
              <a:gd name="connsiteY0" fmla="*/ 0 h 10000"/>
              <a:gd name="connsiteX1" fmla="*/ 8479 w 10000"/>
              <a:gd name="connsiteY1" fmla="*/ 3193 h 10000"/>
              <a:gd name="connsiteX2" fmla="*/ 248 w 10000"/>
              <a:gd name="connsiteY2" fmla="*/ 7988 h 10000"/>
              <a:gd name="connsiteX3" fmla="*/ 10000 w 10000"/>
              <a:gd name="connsiteY3" fmla="*/ 9945 h 10000"/>
              <a:gd name="connsiteX0" fmla="*/ 1141 w 10000"/>
              <a:gd name="connsiteY0" fmla="*/ 0 h 10000"/>
              <a:gd name="connsiteX1" fmla="*/ 6816 w 10000"/>
              <a:gd name="connsiteY1" fmla="*/ 2667 h 10000"/>
              <a:gd name="connsiteX2" fmla="*/ 248 w 10000"/>
              <a:gd name="connsiteY2" fmla="*/ 7988 h 10000"/>
              <a:gd name="connsiteX3" fmla="*/ 10000 w 10000"/>
              <a:gd name="connsiteY3" fmla="*/ 9945 h 10000"/>
              <a:gd name="connsiteX0" fmla="*/ 0 w 8859"/>
              <a:gd name="connsiteY0" fmla="*/ 0 h 10000"/>
              <a:gd name="connsiteX1" fmla="*/ 5675 w 8859"/>
              <a:gd name="connsiteY1" fmla="*/ 2667 h 10000"/>
              <a:gd name="connsiteX2" fmla="*/ 1230 w 8859"/>
              <a:gd name="connsiteY2" fmla="*/ 7778 h 10000"/>
              <a:gd name="connsiteX3" fmla="*/ 8859 w 8859"/>
              <a:gd name="connsiteY3" fmla="*/ 9945 h 10000"/>
              <a:gd name="connsiteX0" fmla="*/ 0 w 8519"/>
              <a:gd name="connsiteY0" fmla="*/ 0 h 10055"/>
              <a:gd name="connsiteX1" fmla="*/ 6406 w 8519"/>
              <a:gd name="connsiteY1" fmla="*/ 2667 h 10055"/>
              <a:gd name="connsiteX2" fmla="*/ 1388 w 8519"/>
              <a:gd name="connsiteY2" fmla="*/ 7778 h 10055"/>
              <a:gd name="connsiteX3" fmla="*/ 8519 w 8519"/>
              <a:gd name="connsiteY3" fmla="*/ 10000 h 10055"/>
              <a:gd name="connsiteX0" fmla="*/ 0 w 10000"/>
              <a:gd name="connsiteY0" fmla="*/ 525 h 10525"/>
              <a:gd name="connsiteX1" fmla="*/ 6521 w 10000"/>
              <a:gd name="connsiteY1" fmla="*/ 1434 h 10525"/>
              <a:gd name="connsiteX2" fmla="*/ 1629 w 10000"/>
              <a:gd name="connsiteY2" fmla="*/ 8260 h 10525"/>
              <a:gd name="connsiteX3" fmla="*/ 10000 w 10000"/>
              <a:gd name="connsiteY3" fmla="*/ 10470 h 10525"/>
              <a:gd name="connsiteX0" fmla="*/ 0 w 10000"/>
              <a:gd name="connsiteY0" fmla="*/ 525 h 10525"/>
              <a:gd name="connsiteX1" fmla="*/ 6521 w 10000"/>
              <a:gd name="connsiteY1" fmla="*/ 1434 h 10525"/>
              <a:gd name="connsiteX2" fmla="*/ 1629 w 10000"/>
              <a:gd name="connsiteY2" fmla="*/ 8260 h 10525"/>
              <a:gd name="connsiteX3" fmla="*/ 10000 w 10000"/>
              <a:gd name="connsiteY3" fmla="*/ 10470 h 10525"/>
              <a:gd name="connsiteX0" fmla="*/ 0 w 10000"/>
              <a:gd name="connsiteY0" fmla="*/ 0 h 10000"/>
              <a:gd name="connsiteX1" fmla="*/ 6521 w 10000"/>
              <a:gd name="connsiteY1" fmla="*/ 1818 h 10000"/>
              <a:gd name="connsiteX2" fmla="*/ 1629 w 10000"/>
              <a:gd name="connsiteY2" fmla="*/ 7735 h 10000"/>
              <a:gd name="connsiteX3" fmla="*/ 10000 w 10000"/>
              <a:gd name="connsiteY3" fmla="*/ 9945 h 10000"/>
              <a:gd name="connsiteX0" fmla="*/ 0 w 10000"/>
              <a:gd name="connsiteY0" fmla="*/ 0 h 10000"/>
              <a:gd name="connsiteX1" fmla="*/ 6521 w 10000"/>
              <a:gd name="connsiteY1" fmla="*/ 1818 h 10000"/>
              <a:gd name="connsiteX2" fmla="*/ 3623 w 10000"/>
              <a:gd name="connsiteY2" fmla="*/ 8182 h 10000"/>
              <a:gd name="connsiteX3" fmla="*/ 10000 w 10000"/>
              <a:gd name="connsiteY3" fmla="*/ 9945 h 10000"/>
              <a:gd name="connsiteX0" fmla="*/ 0 w 10000"/>
              <a:gd name="connsiteY0" fmla="*/ 0 h 10000"/>
              <a:gd name="connsiteX1" fmla="*/ 6521 w 10000"/>
              <a:gd name="connsiteY1" fmla="*/ 1818 h 10000"/>
              <a:gd name="connsiteX2" fmla="*/ 3623 w 10000"/>
              <a:gd name="connsiteY2" fmla="*/ 8182 h 10000"/>
              <a:gd name="connsiteX3" fmla="*/ 10000 w 10000"/>
              <a:gd name="connsiteY3" fmla="*/ 9945 h 10000"/>
              <a:gd name="connsiteX0" fmla="*/ 0 w 10000"/>
              <a:gd name="connsiteY0" fmla="*/ 525 h 10525"/>
              <a:gd name="connsiteX1" fmla="*/ 5942 w 10000"/>
              <a:gd name="connsiteY1" fmla="*/ 1434 h 10525"/>
              <a:gd name="connsiteX2" fmla="*/ 3623 w 10000"/>
              <a:gd name="connsiteY2" fmla="*/ 8707 h 10525"/>
              <a:gd name="connsiteX3" fmla="*/ 10000 w 10000"/>
              <a:gd name="connsiteY3" fmla="*/ 10470 h 10525"/>
              <a:gd name="connsiteX0" fmla="*/ 0 w 10000"/>
              <a:gd name="connsiteY0" fmla="*/ 525 h 10525"/>
              <a:gd name="connsiteX1" fmla="*/ 5942 w 10000"/>
              <a:gd name="connsiteY1" fmla="*/ 1434 h 10525"/>
              <a:gd name="connsiteX2" fmla="*/ 3623 w 10000"/>
              <a:gd name="connsiteY2" fmla="*/ 8707 h 10525"/>
              <a:gd name="connsiteX3" fmla="*/ 10000 w 10000"/>
              <a:gd name="connsiteY3" fmla="*/ 10470 h 10525"/>
              <a:gd name="connsiteX0" fmla="*/ 0 w 10000"/>
              <a:gd name="connsiteY0" fmla="*/ 525 h 10525"/>
              <a:gd name="connsiteX1" fmla="*/ 5942 w 10000"/>
              <a:gd name="connsiteY1" fmla="*/ 1434 h 10525"/>
              <a:gd name="connsiteX2" fmla="*/ 4203 w 10000"/>
              <a:gd name="connsiteY2" fmla="*/ 8707 h 10525"/>
              <a:gd name="connsiteX3" fmla="*/ 10000 w 10000"/>
              <a:gd name="connsiteY3" fmla="*/ 10470 h 10525"/>
              <a:gd name="connsiteX0" fmla="*/ 0 w 10000"/>
              <a:gd name="connsiteY0" fmla="*/ 525 h 10740"/>
              <a:gd name="connsiteX1" fmla="*/ 5942 w 10000"/>
              <a:gd name="connsiteY1" fmla="*/ 1434 h 10740"/>
              <a:gd name="connsiteX2" fmla="*/ 4782 w 10000"/>
              <a:gd name="connsiteY2" fmla="*/ 9616 h 10740"/>
              <a:gd name="connsiteX3" fmla="*/ 10000 w 10000"/>
              <a:gd name="connsiteY3" fmla="*/ 10470 h 10740"/>
              <a:gd name="connsiteX0" fmla="*/ 0 w 10000"/>
              <a:gd name="connsiteY0" fmla="*/ 525 h 10470"/>
              <a:gd name="connsiteX1" fmla="*/ 5942 w 10000"/>
              <a:gd name="connsiteY1" fmla="*/ 1434 h 10470"/>
              <a:gd name="connsiteX2" fmla="*/ 10000 w 10000"/>
              <a:gd name="connsiteY2" fmla="*/ 10470 h 10470"/>
              <a:gd name="connsiteX0" fmla="*/ 0 w 10000"/>
              <a:gd name="connsiteY0" fmla="*/ 525 h 10470"/>
              <a:gd name="connsiteX1" fmla="*/ 5942 w 10000"/>
              <a:gd name="connsiteY1" fmla="*/ 1434 h 10470"/>
              <a:gd name="connsiteX2" fmla="*/ 10000 w 10000"/>
              <a:gd name="connsiteY2" fmla="*/ 10470 h 10470"/>
              <a:gd name="connsiteX0" fmla="*/ 0 w 10000"/>
              <a:gd name="connsiteY0" fmla="*/ 1280 h 11225"/>
              <a:gd name="connsiteX1" fmla="*/ 5942 w 10000"/>
              <a:gd name="connsiteY1" fmla="*/ 2189 h 11225"/>
              <a:gd name="connsiteX2" fmla="*/ 5733 w 10000"/>
              <a:gd name="connsiteY2" fmla="*/ 1506 h 11225"/>
              <a:gd name="connsiteX3" fmla="*/ 10000 w 10000"/>
              <a:gd name="connsiteY3" fmla="*/ 11225 h 11225"/>
              <a:gd name="connsiteX0" fmla="*/ 0 w 10000"/>
              <a:gd name="connsiteY0" fmla="*/ 525 h 10470"/>
              <a:gd name="connsiteX1" fmla="*/ 5942 w 10000"/>
              <a:gd name="connsiteY1" fmla="*/ 1434 h 10470"/>
              <a:gd name="connsiteX2" fmla="*/ 10000 w 10000"/>
              <a:gd name="connsiteY2" fmla="*/ 10470 h 10470"/>
              <a:gd name="connsiteX0" fmla="*/ 0 w 10000"/>
              <a:gd name="connsiteY0" fmla="*/ 0 h 9945"/>
              <a:gd name="connsiteX1" fmla="*/ 10000 w 10000"/>
              <a:gd name="connsiteY1" fmla="*/ 9945 h 9945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10000 w 10000"/>
              <a:gd name="connsiteY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10000">
                <a:moveTo>
                  <a:pt x="0" y="0"/>
                </a:moveTo>
                <a:cubicBezTo>
                  <a:pt x="4598" y="285"/>
                  <a:pt x="4672" y="9858"/>
                  <a:pt x="10000" y="10000"/>
                </a:cubicBezTo>
              </a:path>
            </a:pathLst>
          </a:custGeom>
          <a:noFill/>
          <a:ln w="19050">
            <a:solidFill>
              <a:schemeClr val="tx1">
                <a:lumMod val="65000"/>
                <a:lumOff val="35000"/>
              </a:schemeClr>
            </a:solidFill>
            <a:round/>
            <a:headEnd type="triangle" w="lg" len="med"/>
            <a:tailEnd type="triangl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Text Box 109"/>
          <p:cNvSpPr txBox="1">
            <a:spLocks noChangeArrowheads="1"/>
          </p:cNvSpPr>
          <p:nvPr/>
        </p:nvSpPr>
        <p:spPr bwMode="auto">
          <a:xfrm>
            <a:off x="173753" y="4541058"/>
            <a:ext cx="21498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dirty="0" smtClean="0">
                <a:cs typeface="Arial" pitchFamily="34" charset="0"/>
              </a:rPr>
              <a:t>neutrino telescope</a:t>
            </a:r>
            <a:endParaRPr lang="en-US" sz="2000" dirty="0"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851920" y="1988840"/>
            <a:ext cx="1887538" cy="1704975"/>
            <a:chOff x="3851920" y="1988840"/>
            <a:chExt cx="1887538" cy="1704975"/>
          </a:xfrm>
        </p:grpSpPr>
        <p:pic>
          <p:nvPicPr>
            <p:cNvPr id="10" name="Picture 9" descr="J018560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51920" y="1988840"/>
              <a:ext cx="1887538" cy="1704975"/>
            </a:xfrm>
            <a:prstGeom prst="rect">
              <a:avLst/>
            </a:prstGeom>
            <a:noFill/>
          </p:spPr>
        </p:pic>
        <p:sp>
          <p:nvSpPr>
            <p:cNvPr id="11" name="AutoShape 5"/>
            <p:cNvSpPr>
              <a:spLocks noChangeArrowheads="1"/>
            </p:cNvSpPr>
            <p:nvPr/>
          </p:nvSpPr>
          <p:spPr bwMode="auto">
            <a:xfrm>
              <a:off x="3910658" y="2042815"/>
              <a:ext cx="1798637" cy="1600200"/>
            </a:xfrm>
            <a:prstGeom prst="roundRect">
              <a:avLst>
                <a:gd name="adj" fmla="val 11519"/>
              </a:avLst>
            </a:prstGeom>
            <a:noFill/>
            <a:ln w="165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" name="Text Box 110"/>
          <p:cNvSpPr txBox="1">
            <a:spLocks noChangeArrowheads="1"/>
          </p:cNvSpPr>
          <p:nvPr/>
        </p:nvSpPr>
        <p:spPr bwMode="auto">
          <a:xfrm>
            <a:off x="4037858" y="3611785"/>
            <a:ext cx="16027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dirty="0" smtClean="0">
                <a:cs typeface="Arial" pitchFamily="34" charset="0"/>
              </a:rPr>
              <a:t>shore station</a:t>
            </a:r>
            <a:endParaRPr lang="en-US" sz="2000" dirty="0">
              <a:cs typeface="Arial" pitchFamily="34" charset="0"/>
            </a:endParaRPr>
          </a:p>
        </p:txBody>
      </p:sp>
      <p:sp>
        <p:nvSpPr>
          <p:cNvPr id="13" name="Freeform 124"/>
          <p:cNvSpPr>
            <a:spLocks/>
          </p:cNvSpPr>
          <p:nvPr/>
        </p:nvSpPr>
        <p:spPr bwMode="auto">
          <a:xfrm flipH="1">
            <a:off x="3707904" y="4077113"/>
            <a:ext cx="1008000" cy="1152087"/>
          </a:xfrm>
          <a:custGeom>
            <a:avLst/>
            <a:gdLst>
              <a:gd name="connsiteX0" fmla="*/ 0 w 10000"/>
              <a:gd name="connsiteY0" fmla="*/ 26 h 10026"/>
              <a:gd name="connsiteX1" fmla="*/ 3378 w 10000"/>
              <a:gd name="connsiteY1" fmla="*/ 448 h 10026"/>
              <a:gd name="connsiteX2" fmla="*/ 5951 w 10000"/>
              <a:gd name="connsiteY2" fmla="*/ 2557 h 10026"/>
              <a:gd name="connsiteX3" fmla="*/ 3711 w 10000"/>
              <a:gd name="connsiteY3" fmla="*/ 8516 h 10026"/>
              <a:gd name="connsiteX4" fmla="*/ 10000 w 10000"/>
              <a:gd name="connsiteY4" fmla="*/ 10026 h 10026"/>
              <a:gd name="connsiteX0" fmla="*/ 0 w 10000"/>
              <a:gd name="connsiteY0" fmla="*/ 0 h 10000"/>
              <a:gd name="connsiteX1" fmla="*/ 5951 w 10000"/>
              <a:gd name="connsiteY1" fmla="*/ 2531 h 10000"/>
              <a:gd name="connsiteX2" fmla="*/ 3711 w 10000"/>
              <a:gd name="connsiteY2" fmla="*/ 8490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5951 w 10000"/>
              <a:gd name="connsiteY1" fmla="*/ 2531 h 10000"/>
              <a:gd name="connsiteX2" fmla="*/ 3711 w 10000"/>
              <a:gd name="connsiteY2" fmla="*/ 8490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5951 w 10000"/>
              <a:gd name="connsiteY1" fmla="*/ 2531 h 10000"/>
              <a:gd name="connsiteX2" fmla="*/ 3711 w 10000"/>
              <a:gd name="connsiteY2" fmla="*/ 8490 h 10000"/>
              <a:gd name="connsiteX3" fmla="*/ 10000 w 10000"/>
              <a:gd name="connsiteY3" fmla="*/ 10000 h 10000"/>
              <a:gd name="connsiteX0" fmla="*/ 0 w 10000"/>
              <a:gd name="connsiteY0" fmla="*/ 195 h 10195"/>
              <a:gd name="connsiteX1" fmla="*/ 5951 w 10000"/>
              <a:gd name="connsiteY1" fmla="*/ 2726 h 10195"/>
              <a:gd name="connsiteX2" fmla="*/ 3711 w 10000"/>
              <a:gd name="connsiteY2" fmla="*/ 8685 h 10195"/>
              <a:gd name="connsiteX3" fmla="*/ 10000 w 10000"/>
              <a:gd name="connsiteY3" fmla="*/ 10195 h 10195"/>
              <a:gd name="connsiteX0" fmla="*/ 0 w 10000"/>
              <a:gd name="connsiteY0" fmla="*/ 0 h 10000"/>
              <a:gd name="connsiteX1" fmla="*/ 5951 w 10000"/>
              <a:gd name="connsiteY1" fmla="*/ 2531 h 10000"/>
              <a:gd name="connsiteX2" fmla="*/ 3711 w 10000"/>
              <a:gd name="connsiteY2" fmla="*/ 8490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5951 w 10000"/>
              <a:gd name="connsiteY1" fmla="*/ 2531 h 10000"/>
              <a:gd name="connsiteX2" fmla="*/ 3711 w 10000"/>
              <a:gd name="connsiteY2" fmla="*/ 8490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5740 w 10000"/>
              <a:gd name="connsiteY1" fmla="*/ 1802 h 10000"/>
              <a:gd name="connsiteX2" fmla="*/ 3711 w 10000"/>
              <a:gd name="connsiteY2" fmla="*/ 8490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5740 w 10000"/>
              <a:gd name="connsiteY1" fmla="*/ 1802 h 10000"/>
              <a:gd name="connsiteX2" fmla="*/ 3378 w 10000"/>
              <a:gd name="connsiteY2" fmla="*/ 8110 h 10000"/>
              <a:gd name="connsiteX3" fmla="*/ 10000 w 10000"/>
              <a:gd name="connsiteY3" fmla="*/ 10000 h 10000"/>
              <a:gd name="connsiteX0" fmla="*/ 0 w 10000"/>
              <a:gd name="connsiteY0" fmla="*/ 0 h 10377"/>
              <a:gd name="connsiteX1" fmla="*/ 5740 w 10000"/>
              <a:gd name="connsiteY1" fmla="*/ 1802 h 10377"/>
              <a:gd name="connsiteX2" fmla="*/ 3378 w 10000"/>
              <a:gd name="connsiteY2" fmla="*/ 9011 h 10377"/>
              <a:gd name="connsiteX3" fmla="*/ 10000 w 10000"/>
              <a:gd name="connsiteY3" fmla="*/ 10000 h 10377"/>
              <a:gd name="connsiteX0" fmla="*/ 0 w 10000"/>
              <a:gd name="connsiteY0" fmla="*/ 0 h 10377"/>
              <a:gd name="connsiteX1" fmla="*/ 3378 w 10000"/>
              <a:gd name="connsiteY1" fmla="*/ 9011 h 10377"/>
              <a:gd name="connsiteX2" fmla="*/ 10000 w 10000"/>
              <a:gd name="connsiteY2" fmla="*/ 10000 h 10377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3129"/>
              <a:gd name="connsiteY0" fmla="*/ 0 h 21973"/>
              <a:gd name="connsiteX1" fmla="*/ 13129 w 13129"/>
              <a:gd name="connsiteY1" fmla="*/ 21973 h 21973"/>
              <a:gd name="connsiteX0" fmla="*/ 0 w 13129"/>
              <a:gd name="connsiteY0" fmla="*/ 0 h 21973"/>
              <a:gd name="connsiteX1" fmla="*/ 13129 w 13129"/>
              <a:gd name="connsiteY1" fmla="*/ 21973 h 21973"/>
              <a:gd name="connsiteX0" fmla="*/ 0 w 13129"/>
              <a:gd name="connsiteY0" fmla="*/ 0 h 21973"/>
              <a:gd name="connsiteX1" fmla="*/ 13129 w 13129"/>
              <a:gd name="connsiteY1" fmla="*/ 21973 h 21973"/>
              <a:gd name="connsiteX0" fmla="*/ 68 w 13197"/>
              <a:gd name="connsiteY0" fmla="*/ 0 h 21973"/>
              <a:gd name="connsiteX1" fmla="*/ 13197 w 13197"/>
              <a:gd name="connsiteY1" fmla="*/ 21973 h 21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197" h="21973">
                <a:moveTo>
                  <a:pt x="68" y="0"/>
                </a:moveTo>
                <a:cubicBezTo>
                  <a:pt x="0" y="10824"/>
                  <a:pt x="7129" y="21720"/>
                  <a:pt x="13197" y="21973"/>
                </a:cubicBezTo>
              </a:path>
            </a:pathLst>
          </a:custGeom>
          <a:noFill/>
          <a:ln w="19050">
            <a:solidFill>
              <a:schemeClr val="tx1">
                <a:lumMod val="65000"/>
                <a:lumOff val="35000"/>
              </a:schemeClr>
            </a:solidFill>
            <a:round/>
            <a:headEnd type="triangle" w="lg" len="med"/>
            <a:tailEnd type="triangl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Freeform 125"/>
          <p:cNvSpPr>
            <a:spLocks/>
          </p:cNvSpPr>
          <p:nvPr/>
        </p:nvSpPr>
        <p:spPr bwMode="auto">
          <a:xfrm>
            <a:off x="5864122" y="2885401"/>
            <a:ext cx="1516190" cy="516561"/>
          </a:xfrm>
          <a:custGeom>
            <a:avLst/>
            <a:gdLst>
              <a:gd name="connsiteX0" fmla="*/ 2520 w 10000"/>
              <a:gd name="connsiteY0" fmla="*/ 10000 h 10063"/>
              <a:gd name="connsiteX1" fmla="*/ 9620 w 10000"/>
              <a:gd name="connsiteY1" fmla="*/ 8701 h 10063"/>
              <a:gd name="connsiteX2" fmla="*/ 355 w 10000"/>
              <a:gd name="connsiteY2" fmla="*/ 1372 h 10063"/>
              <a:gd name="connsiteX3" fmla="*/ 7512 w 10000"/>
              <a:gd name="connsiteY3" fmla="*/ 478 h 10063"/>
              <a:gd name="connsiteX0" fmla="*/ 3150 w 10000"/>
              <a:gd name="connsiteY0" fmla="*/ 10000 h 10063"/>
              <a:gd name="connsiteX1" fmla="*/ 9620 w 10000"/>
              <a:gd name="connsiteY1" fmla="*/ 8701 h 10063"/>
              <a:gd name="connsiteX2" fmla="*/ 355 w 10000"/>
              <a:gd name="connsiteY2" fmla="*/ 1372 h 10063"/>
              <a:gd name="connsiteX3" fmla="*/ 7512 w 10000"/>
              <a:gd name="connsiteY3" fmla="*/ 478 h 10063"/>
              <a:gd name="connsiteX0" fmla="*/ 3013 w 9063"/>
              <a:gd name="connsiteY0" fmla="*/ 9968 h 10031"/>
              <a:gd name="connsiteX1" fmla="*/ 8683 w 9063"/>
              <a:gd name="connsiteY1" fmla="*/ 8486 h 10031"/>
              <a:gd name="connsiteX2" fmla="*/ 218 w 9063"/>
              <a:gd name="connsiteY2" fmla="*/ 1340 h 10031"/>
              <a:gd name="connsiteX3" fmla="*/ 7375 w 9063"/>
              <a:gd name="connsiteY3" fmla="*/ 446 h 10031"/>
              <a:gd name="connsiteX0" fmla="*/ 3325 w 8137"/>
              <a:gd name="connsiteY0" fmla="*/ 9937 h 10000"/>
              <a:gd name="connsiteX1" fmla="*/ 7495 w 8137"/>
              <a:gd name="connsiteY1" fmla="*/ 8460 h 10000"/>
              <a:gd name="connsiteX2" fmla="*/ 241 w 8137"/>
              <a:gd name="connsiteY2" fmla="*/ 1336 h 10000"/>
              <a:gd name="connsiteX3" fmla="*/ 8137 w 8137"/>
              <a:gd name="connsiteY3" fmla="*/ 445 h 10000"/>
              <a:gd name="connsiteX0" fmla="*/ 2005 w 7919"/>
              <a:gd name="connsiteY0" fmla="*/ 10198 h 10261"/>
              <a:gd name="connsiteX1" fmla="*/ 7130 w 7919"/>
              <a:gd name="connsiteY1" fmla="*/ 8721 h 10261"/>
              <a:gd name="connsiteX2" fmla="*/ 296 w 7919"/>
              <a:gd name="connsiteY2" fmla="*/ 1336 h 10261"/>
              <a:gd name="connsiteX3" fmla="*/ 7919 w 7919"/>
              <a:gd name="connsiteY3" fmla="*/ 706 h 10261"/>
              <a:gd name="connsiteX0" fmla="*/ 2338 w 9889"/>
              <a:gd name="connsiteY0" fmla="*/ 10077 h 10138"/>
              <a:gd name="connsiteX1" fmla="*/ 8810 w 9889"/>
              <a:gd name="connsiteY1" fmla="*/ 8637 h 10138"/>
              <a:gd name="connsiteX2" fmla="*/ 180 w 9889"/>
              <a:gd name="connsiteY2" fmla="*/ 1440 h 10138"/>
              <a:gd name="connsiteX3" fmla="*/ 9889 w 9889"/>
              <a:gd name="connsiteY3" fmla="*/ 0 h 10138"/>
              <a:gd name="connsiteX0" fmla="*/ 2364 w 10000"/>
              <a:gd name="connsiteY0" fmla="*/ 11360 h 11420"/>
              <a:gd name="connsiteX1" fmla="*/ 8909 w 10000"/>
              <a:gd name="connsiteY1" fmla="*/ 9939 h 11420"/>
              <a:gd name="connsiteX2" fmla="*/ 182 w 10000"/>
              <a:gd name="connsiteY2" fmla="*/ 2840 h 11420"/>
              <a:gd name="connsiteX3" fmla="*/ 10000 w 10000"/>
              <a:gd name="connsiteY3" fmla="*/ 0 h 11420"/>
              <a:gd name="connsiteX0" fmla="*/ 2364 w 10000"/>
              <a:gd name="connsiteY0" fmla="*/ 11360 h 11420"/>
              <a:gd name="connsiteX1" fmla="*/ 8909 w 10000"/>
              <a:gd name="connsiteY1" fmla="*/ 9939 h 11420"/>
              <a:gd name="connsiteX2" fmla="*/ 182 w 10000"/>
              <a:gd name="connsiteY2" fmla="*/ 2840 h 11420"/>
              <a:gd name="connsiteX3" fmla="*/ 10000 w 10000"/>
              <a:gd name="connsiteY3" fmla="*/ 0 h 11420"/>
              <a:gd name="connsiteX0" fmla="*/ 2364 w 10000"/>
              <a:gd name="connsiteY0" fmla="*/ 11484 h 11544"/>
              <a:gd name="connsiteX1" fmla="*/ 8909 w 10000"/>
              <a:gd name="connsiteY1" fmla="*/ 10063 h 11544"/>
              <a:gd name="connsiteX2" fmla="*/ 182 w 10000"/>
              <a:gd name="connsiteY2" fmla="*/ 2964 h 11544"/>
              <a:gd name="connsiteX3" fmla="*/ 10000 w 10000"/>
              <a:gd name="connsiteY3" fmla="*/ 124 h 11544"/>
              <a:gd name="connsiteX0" fmla="*/ 2546 w 11273"/>
              <a:gd name="connsiteY0" fmla="*/ 10064 h 10124"/>
              <a:gd name="connsiteX1" fmla="*/ 9091 w 11273"/>
              <a:gd name="connsiteY1" fmla="*/ 8643 h 10124"/>
              <a:gd name="connsiteX2" fmla="*/ 364 w 11273"/>
              <a:gd name="connsiteY2" fmla="*/ 1544 h 10124"/>
              <a:gd name="connsiteX3" fmla="*/ 11273 w 11273"/>
              <a:gd name="connsiteY3" fmla="*/ 124 h 10124"/>
              <a:gd name="connsiteX0" fmla="*/ 2182 w 9384"/>
              <a:gd name="connsiteY0" fmla="*/ 10064 h 10124"/>
              <a:gd name="connsiteX1" fmla="*/ 8727 w 9384"/>
              <a:gd name="connsiteY1" fmla="*/ 8643 h 10124"/>
              <a:gd name="connsiteX2" fmla="*/ 0 w 9384"/>
              <a:gd name="connsiteY2" fmla="*/ 1544 h 10124"/>
              <a:gd name="connsiteX3" fmla="*/ 8727 w 9384"/>
              <a:gd name="connsiteY3" fmla="*/ 124 h 10124"/>
              <a:gd name="connsiteX0" fmla="*/ 2906 w 14068"/>
              <a:gd name="connsiteY0" fmla="*/ 9941 h 10000"/>
              <a:gd name="connsiteX1" fmla="*/ 13368 w 14068"/>
              <a:gd name="connsiteY1" fmla="*/ 8538 h 10000"/>
              <a:gd name="connsiteX2" fmla="*/ 581 w 14068"/>
              <a:gd name="connsiteY2" fmla="*/ 1525 h 10000"/>
              <a:gd name="connsiteX3" fmla="*/ 9881 w 14068"/>
              <a:gd name="connsiteY3" fmla="*/ 122 h 10000"/>
              <a:gd name="connsiteX0" fmla="*/ 3100 w 14262"/>
              <a:gd name="connsiteY0" fmla="*/ 9940 h 9999"/>
              <a:gd name="connsiteX1" fmla="*/ 13562 w 14262"/>
              <a:gd name="connsiteY1" fmla="*/ 8537 h 9999"/>
              <a:gd name="connsiteX2" fmla="*/ 775 w 14262"/>
              <a:gd name="connsiteY2" fmla="*/ 1524 h 9999"/>
              <a:gd name="connsiteX3" fmla="*/ 8912 w 14262"/>
              <a:gd name="connsiteY3" fmla="*/ 122 h 9999"/>
              <a:gd name="connsiteX0" fmla="*/ 2220 w 13087"/>
              <a:gd name="connsiteY0" fmla="*/ 10063 h 10122"/>
              <a:gd name="connsiteX1" fmla="*/ 9555 w 13087"/>
              <a:gd name="connsiteY1" fmla="*/ 8660 h 10122"/>
              <a:gd name="connsiteX2" fmla="*/ 589 w 13087"/>
              <a:gd name="connsiteY2" fmla="*/ 1646 h 10122"/>
              <a:gd name="connsiteX3" fmla="*/ 13087 w 13087"/>
              <a:gd name="connsiteY3" fmla="*/ 122 h 10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87" h="10122">
                <a:moveTo>
                  <a:pt x="2220" y="10063"/>
                </a:moveTo>
                <a:cubicBezTo>
                  <a:pt x="7562" y="10122"/>
                  <a:pt x="10046" y="9890"/>
                  <a:pt x="9555" y="8660"/>
                </a:cubicBezTo>
                <a:cubicBezTo>
                  <a:pt x="9032" y="7371"/>
                  <a:pt x="0" y="3069"/>
                  <a:pt x="589" y="1646"/>
                </a:cubicBezTo>
                <a:cubicBezTo>
                  <a:pt x="1178" y="223"/>
                  <a:pt x="9288" y="0"/>
                  <a:pt x="13087" y="122"/>
                </a:cubicBezTo>
              </a:path>
            </a:pathLst>
          </a:custGeom>
          <a:noFill/>
          <a:ln w="19050">
            <a:solidFill>
              <a:schemeClr val="tx1">
                <a:lumMod val="65000"/>
                <a:lumOff val="35000"/>
              </a:schemeClr>
            </a:solidFill>
            <a:round/>
            <a:headEnd type="none" w="lg" len="med"/>
            <a:tailEnd type="triangle" w="lg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179512" y="1804641"/>
            <a:ext cx="2133600" cy="2721609"/>
            <a:chOff x="179512" y="1804641"/>
            <a:chExt cx="2133600" cy="2721609"/>
          </a:xfrm>
        </p:grpSpPr>
        <p:pic>
          <p:nvPicPr>
            <p:cNvPr id="16" name="Picture 114" descr="MCj03838480000[1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50016" y="1804641"/>
              <a:ext cx="1080000" cy="1062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7" name="Group 16"/>
            <p:cNvGrpSpPr>
              <a:grpSpLocks/>
            </p:cNvGrpSpPr>
            <p:nvPr/>
          </p:nvGrpSpPr>
          <p:grpSpPr bwMode="auto">
            <a:xfrm>
              <a:off x="179512" y="2687925"/>
              <a:ext cx="2133600" cy="1838325"/>
              <a:chOff x="3504" y="3216"/>
              <a:chExt cx="1008" cy="720"/>
            </a:xfrm>
          </p:grpSpPr>
          <p:sp>
            <p:nvSpPr>
              <p:cNvPr id="84" name="AutoShape 8"/>
              <p:cNvSpPr>
                <a:spLocks noChangeArrowheads="1"/>
              </p:cNvSpPr>
              <p:nvPr/>
            </p:nvSpPr>
            <p:spPr bwMode="auto">
              <a:xfrm>
                <a:off x="3504" y="3216"/>
                <a:ext cx="336" cy="576"/>
              </a:xfrm>
              <a:prstGeom prst="doubleWave">
                <a:avLst>
                  <a:gd name="adj1" fmla="val 6500"/>
                  <a:gd name="adj2" fmla="val 0"/>
                </a:avLst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" name="AutoShape 9"/>
              <p:cNvSpPr>
                <a:spLocks noChangeArrowheads="1"/>
              </p:cNvSpPr>
              <p:nvPr/>
            </p:nvSpPr>
            <p:spPr bwMode="auto">
              <a:xfrm>
                <a:off x="3840" y="3216"/>
                <a:ext cx="336" cy="576"/>
              </a:xfrm>
              <a:prstGeom prst="doubleWave">
                <a:avLst>
                  <a:gd name="adj1" fmla="val 6500"/>
                  <a:gd name="adj2" fmla="val 0"/>
                </a:avLst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" name="AutoShape 10"/>
              <p:cNvSpPr>
                <a:spLocks noChangeArrowheads="1"/>
              </p:cNvSpPr>
              <p:nvPr/>
            </p:nvSpPr>
            <p:spPr bwMode="auto">
              <a:xfrm>
                <a:off x="4176" y="3216"/>
                <a:ext cx="336" cy="576"/>
              </a:xfrm>
              <a:prstGeom prst="doubleWave">
                <a:avLst>
                  <a:gd name="adj1" fmla="val 6500"/>
                  <a:gd name="adj2" fmla="val 0"/>
                </a:avLst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" name="Rectangle 86"/>
              <p:cNvSpPr>
                <a:spLocks noChangeArrowheads="1"/>
              </p:cNvSpPr>
              <p:nvPr/>
            </p:nvSpPr>
            <p:spPr bwMode="auto">
              <a:xfrm>
                <a:off x="3504" y="3504"/>
                <a:ext cx="1008" cy="432"/>
              </a:xfrm>
              <a:prstGeom prst="rect">
                <a:avLst/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" name="Line 129"/>
            <p:cNvSpPr>
              <a:spLocks noChangeShapeType="1"/>
            </p:cNvSpPr>
            <p:nvPr/>
          </p:nvSpPr>
          <p:spPr bwMode="auto">
            <a:xfrm>
              <a:off x="606732" y="4448800"/>
              <a:ext cx="122396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612490" y="3166504"/>
              <a:ext cx="54384" cy="1260000"/>
              <a:chOff x="827583" y="5265344"/>
              <a:chExt cx="54384" cy="1260000"/>
            </a:xfrm>
          </p:grpSpPr>
          <p:sp>
            <p:nvSpPr>
              <p:cNvPr id="72" name="Line 211"/>
              <p:cNvSpPr>
                <a:spLocks noChangeAspect="1" noChangeShapeType="1"/>
              </p:cNvSpPr>
              <p:nvPr/>
            </p:nvSpPr>
            <p:spPr bwMode="auto">
              <a:xfrm>
                <a:off x="847654" y="5297251"/>
                <a:ext cx="0" cy="122809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Oval 178"/>
              <p:cNvSpPr>
                <a:spLocks noChangeAspect="1" noChangeArrowheads="1"/>
              </p:cNvSpPr>
              <p:nvPr/>
            </p:nvSpPr>
            <p:spPr bwMode="auto">
              <a:xfrm>
                <a:off x="827956" y="5430039"/>
                <a:ext cx="54011" cy="540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Oval 182"/>
              <p:cNvSpPr>
                <a:spLocks noChangeAspect="1" noChangeArrowheads="1"/>
              </p:cNvSpPr>
              <p:nvPr/>
            </p:nvSpPr>
            <p:spPr bwMode="auto">
              <a:xfrm>
                <a:off x="827956" y="5549262"/>
                <a:ext cx="54011" cy="540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Oval 186"/>
              <p:cNvSpPr>
                <a:spLocks noChangeAspect="1" noChangeArrowheads="1"/>
              </p:cNvSpPr>
              <p:nvPr/>
            </p:nvSpPr>
            <p:spPr bwMode="auto">
              <a:xfrm>
                <a:off x="827956" y="5669011"/>
                <a:ext cx="54011" cy="540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Oval 190"/>
              <p:cNvSpPr>
                <a:spLocks noChangeAspect="1" noChangeArrowheads="1"/>
              </p:cNvSpPr>
              <p:nvPr/>
            </p:nvSpPr>
            <p:spPr bwMode="auto">
              <a:xfrm>
                <a:off x="827956" y="5788235"/>
                <a:ext cx="54011" cy="540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" name="Oval 194"/>
              <p:cNvSpPr>
                <a:spLocks noChangeAspect="1" noChangeArrowheads="1"/>
              </p:cNvSpPr>
              <p:nvPr/>
            </p:nvSpPr>
            <p:spPr bwMode="auto">
              <a:xfrm>
                <a:off x="827956" y="5906933"/>
                <a:ext cx="54011" cy="540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Oval 198"/>
              <p:cNvSpPr>
                <a:spLocks noChangeAspect="1" noChangeArrowheads="1"/>
              </p:cNvSpPr>
              <p:nvPr/>
            </p:nvSpPr>
            <p:spPr bwMode="auto">
              <a:xfrm>
                <a:off x="827956" y="6026157"/>
                <a:ext cx="54011" cy="540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" name="Oval 202"/>
              <p:cNvSpPr>
                <a:spLocks noChangeAspect="1" noChangeArrowheads="1"/>
              </p:cNvSpPr>
              <p:nvPr/>
            </p:nvSpPr>
            <p:spPr bwMode="auto">
              <a:xfrm>
                <a:off x="827956" y="6145380"/>
                <a:ext cx="54011" cy="540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Oval 206"/>
              <p:cNvSpPr>
                <a:spLocks noChangeAspect="1" noChangeArrowheads="1"/>
              </p:cNvSpPr>
              <p:nvPr/>
            </p:nvSpPr>
            <p:spPr bwMode="auto">
              <a:xfrm>
                <a:off x="827956" y="6264604"/>
                <a:ext cx="54011" cy="540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Oval 210"/>
              <p:cNvSpPr>
                <a:spLocks noChangeAspect="1" noChangeArrowheads="1"/>
              </p:cNvSpPr>
              <p:nvPr/>
            </p:nvSpPr>
            <p:spPr bwMode="auto">
              <a:xfrm>
                <a:off x="827956" y="6383302"/>
                <a:ext cx="54011" cy="540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Oval 212"/>
              <p:cNvSpPr>
                <a:spLocks noChangeAspect="1" noChangeArrowheads="1"/>
              </p:cNvSpPr>
              <p:nvPr/>
            </p:nvSpPr>
            <p:spPr bwMode="auto">
              <a:xfrm>
                <a:off x="827583" y="5315085"/>
                <a:ext cx="54000" cy="5400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Oval 212"/>
              <p:cNvSpPr>
                <a:spLocks noChangeAspect="1" noChangeArrowheads="1"/>
              </p:cNvSpPr>
              <p:nvPr/>
            </p:nvSpPr>
            <p:spPr bwMode="auto">
              <a:xfrm>
                <a:off x="827583" y="5265344"/>
                <a:ext cx="54000" cy="5400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1774032" y="3157678"/>
              <a:ext cx="54384" cy="1260000"/>
              <a:chOff x="827583" y="5265344"/>
              <a:chExt cx="54384" cy="1260000"/>
            </a:xfrm>
          </p:grpSpPr>
          <p:sp>
            <p:nvSpPr>
              <p:cNvPr id="60" name="Line 211"/>
              <p:cNvSpPr>
                <a:spLocks noChangeAspect="1" noChangeShapeType="1"/>
              </p:cNvSpPr>
              <p:nvPr/>
            </p:nvSpPr>
            <p:spPr bwMode="auto">
              <a:xfrm>
                <a:off x="847654" y="5297251"/>
                <a:ext cx="0" cy="122809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Oval 178"/>
              <p:cNvSpPr>
                <a:spLocks noChangeAspect="1" noChangeArrowheads="1"/>
              </p:cNvSpPr>
              <p:nvPr/>
            </p:nvSpPr>
            <p:spPr bwMode="auto">
              <a:xfrm>
                <a:off x="827956" y="5430039"/>
                <a:ext cx="54011" cy="540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Oval 182"/>
              <p:cNvSpPr>
                <a:spLocks noChangeAspect="1" noChangeArrowheads="1"/>
              </p:cNvSpPr>
              <p:nvPr/>
            </p:nvSpPr>
            <p:spPr bwMode="auto">
              <a:xfrm>
                <a:off x="827956" y="5549262"/>
                <a:ext cx="54011" cy="540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Oval 186"/>
              <p:cNvSpPr>
                <a:spLocks noChangeAspect="1" noChangeArrowheads="1"/>
              </p:cNvSpPr>
              <p:nvPr/>
            </p:nvSpPr>
            <p:spPr bwMode="auto">
              <a:xfrm>
                <a:off x="827956" y="5669011"/>
                <a:ext cx="54011" cy="540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Oval 190"/>
              <p:cNvSpPr>
                <a:spLocks noChangeAspect="1" noChangeArrowheads="1"/>
              </p:cNvSpPr>
              <p:nvPr/>
            </p:nvSpPr>
            <p:spPr bwMode="auto">
              <a:xfrm>
                <a:off x="827956" y="5788235"/>
                <a:ext cx="54011" cy="540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Oval 194"/>
              <p:cNvSpPr>
                <a:spLocks noChangeAspect="1" noChangeArrowheads="1"/>
              </p:cNvSpPr>
              <p:nvPr/>
            </p:nvSpPr>
            <p:spPr bwMode="auto">
              <a:xfrm>
                <a:off x="827956" y="5906933"/>
                <a:ext cx="54011" cy="540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Oval 198"/>
              <p:cNvSpPr>
                <a:spLocks noChangeAspect="1" noChangeArrowheads="1"/>
              </p:cNvSpPr>
              <p:nvPr/>
            </p:nvSpPr>
            <p:spPr bwMode="auto">
              <a:xfrm>
                <a:off x="827956" y="6026157"/>
                <a:ext cx="54011" cy="540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Oval 202"/>
              <p:cNvSpPr>
                <a:spLocks noChangeAspect="1" noChangeArrowheads="1"/>
              </p:cNvSpPr>
              <p:nvPr/>
            </p:nvSpPr>
            <p:spPr bwMode="auto">
              <a:xfrm>
                <a:off x="827956" y="6145380"/>
                <a:ext cx="54011" cy="540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Oval 206"/>
              <p:cNvSpPr>
                <a:spLocks noChangeAspect="1" noChangeArrowheads="1"/>
              </p:cNvSpPr>
              <p:nvPr/>
            </p:nvSpPr>
            <p:spPr bwMode="auto">
              <a:xfrm>
                <a:off x="827956" y="6264604"/>
                <a:ext cx="54011" cy="540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Oval 210"/>
              <p:cNvSpPr>
                <a:spLocks noChangeAspect="1" noChangeArrowheads="1"/>
              </p:cNvSpPr>
              <p:nvPr/>
            </p:nvSpPr>
            <p:spPr bwMode="auto">
              <a:xfrm>
                <a:off x="827956" y="6383302"/>
                <a:ext cx="54011" cy="540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Oval 212"/>
              <p:cNvSpPr>
                <a:spLocks noChangeAspect="1" noChangeArrowheads="1"/>
              </p:cNvSpPr>
              <p:nvPr/>
            </p:nvSpPr>
            <p:spPr bwMode="auto">
              <a:xfrm>
                <a:off x="827583" y="5315085"/>
                <a:ext cx="54000" cy="5400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Oval 212"/>
              <p:cNvSpPr>
                <a:spLocks noChangeAspect="1" noChangeArrowheads="1"/>
              </p:cNvSpPr>
              <p:nvPr/>
            </p:nvSpPr>
            <p:spPr bwMode="auto">
              <a:xfrm>
                <a:off x="827583" y="5265344"/>
                <a:ext cx="54000" cy="5400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1197968" y="3163562"/>
              <a:ext cx="54384" cy="1260000"/>
              <a:chOff x="827583" y="5265344"/>
              <a:chExt cx="54384" cy="1260000"/>
            </a:xfrm>
          </p:grpSpPr>
          <p:sp>
            <p:nvSpPr>
              <p:cNvPr id="48" name="Line 211"/>
              <p:cNvSpPr>
                <a:spLocks noChangeAspect="1" noChangeShapeType="1"/>
              </p:cNvSpPr>
              <p:nvPr/>
            </p:nvSpPr>
            <p:spPr bwMode="auto">
              <a:xfrm>
                <a:off x="847654" y="5297251"/>
                <a:ext cx="0" cy="122809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Oval 178"/>
              <p:cNvSpPr>
                <a:spLocks noChangeAspect="1" noChangeArrowheads="1"/>
              </p:cNvSpPr>
              <p:nvPr/>
            </p:nvSpPr>
            <p:spPr bwMode="auto">
              <a:xfrm>
                <a:off x="827956" y="5430039"/>
                <a:ext cx="54011" cy="540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Oval 182"/>
              <p:cNvSpPr>
                <a:spLocks noChangeAspect="1" noChangeArrowheads="1"/>
              </p:cNvSpPr>
              <p:nvPr/>
            </p:nvSpPr>
            <p:spPr bwMode="auto">
              <a:xfrm>
                <a:off x="827956" y="5549262"/>
                <a:ext cx="54011" cy="540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Oval 186"/>
              <p:cNvSpPr>
                <a:spLocks noChangeAspect="1" noChangeArrowheads="1"/>
              </p:cNvSpPr>
              <p:nvPr/>
            </p:nvSpPr>
            <p:spPr bwMode="auto">
              <a:xfrm>
                <a:off x="827956" y="5669011"/>
                <a:ext cx="54011" cy="540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Oval 190"/>
              <p:cNvSpPr>
                <a:spLocks noChangeAspect="1" noChangeArrowheads="1"/>
              </p:cNvSpPr>
              <p:nvPr/>
            </p:nvSpPr>
            <p:spPr bwMode="auto">
              <a:xfrm>
                <a:off x="827956" y="5788235"/>
                <a:ext cx="54011" cy="540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Oval 194"/>
              <p:cNvSpPr>
                <a:spLocks noChangeAspect="1" noChangeArrowheads="1"/>
              </p:cNvSpPr>
              <p:nvPr/>
            </p:nvSpPr>
            <p:spPr bwMode="auto">
              <a:xfrm>
                <a:off x="827956" y="5906933"/>
                <a:ext cx="54011" cy="540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Oval 198"/>
              <p:cNvSpPr>
                <a:spLocks noChangeAspect="1" noChangeArrowheads="1"/>
              </p:cNvSpPr>
              <p:nvPr/>
            </p:nvSpPr>
            <p:spPr bwMode="auto">
              <a:xfrm>
                <a:off x="827956" y="6026157"/>
                <a:ext cx="54011" cy="540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Oval 202"/>
              <p:cNvSpPr>
                <a:spLocks noChangeAspect="1" noChangeArrowheads="1"/>
              </p:cNvSpPr>
              <p:nvPr/>
            </p:nvSpPr>
            <p:spPr bwMode="auto">
              <a:xfrm>
                <a:off x="827956" y="6145380"/>
                <a:ext cx="54011" cy="540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Oval 206"/>
              <p:cNvSpPr>
                <a:spLocks noChangeAspect="1" noChangeArrowheads="1"/>
              </p:cNvSpPr>
              <p:nvPr/>
            </p:nvSpPr>
            <p:spPr bwMode="auto">
              <a:xfrm>
                <a:off x="827956" y="6264604"/>
                <a:ext cx="54011" cy="540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Oval 210"/>
              <p:cNvSpPr>
                <a:spLocks noChangeAspect="1" noChangeArrowheads="1"/>
              </p:cNvSpPr>
              <p:nvPr/>
            </p:nvSpPr>
            <p:spPr bwMode="auto">
              <a:xfrm>
                <a:off x="827956" y="6383302"/>
                <a:ext cx="54011" cy="540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Oval 212"/>
              <p:cNvSpPr>
                <a:spLocks noChangeAspect="1" noChangeArrowheads="1"/>
              </p:cNvSpPr>
              <p:nvPr/>
            </p:nvSpPr>
            <p:spPr bwMode="auto">
              <a:xfrm>
                <a:off x="827583" y="5315085"/>
                <a:ext cx="54000" cy="5400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Oval 212"/>
              <p:cNvSpPr>
                <a:spLocks noChangeAspect="1" noChangeArrowheads="1"/>
              </p:cNvSpPr>
              <p:nvPr/>
            </p:nvSpPr>
            <p:spPr bwMode="auto">
              <a:xfrm>
                <a:off x="827583" y="5265344"/>
                <a:ext cx="54000" cy="5400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912570" y="3085670"/>
              <a:ext cx="54384" cy="1260000"/>
              <a:chOff x="827583" y="5265344"/>
              <a:chExt cx="54384" cy="1260000"/>
            </a:xfrm>
          </p:grpSpPr>
          <p:sp>
            <p:nvSpPr>
              <p:cNvPr id="36" name="Line 211"/>
              <p:cNvSpPr>
                <a:spLocks noChangeAspect="1" noChangeShapeType="1"/>
              </p:cNvSpPr>
              <p:nvPr/>
            </p:nvSpPr>
            <p:spPr bwMode="auto">
              <a:xfrm>
                <a:off x="847654" y="5297251"/>
                <a:ext cx="0" cy="122809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Oval 178"/>
              <p:cNvSpPr>
                <a:spLocks noChangeAspect="1" noChangeArrowheads="1"/>
              </p:cNvSpPr>
              <p:nvPr/>
            </p:nvSpPr>
            <p:spPr bwMode="auto">
              <a:xfrm>
                <a:off x="827956" y="5430039"/>
                <a:ext cx="54011" cy="540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Oval 182"/>
              <p:cNvSpPr>
                <a:spLocks noChangeAspect="1" noChangeArrowheads="1"/>
              </p:cNvSpPr>
              <p:nvPr/>
            </p:nvSpPr>
            <p:spPr bwMode="auto">
              <a:xfrm>
                <a:off x="827956" y="5549262"/>
                <a:ext cx="54011" cy="540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Oval 186"/>
              <p:cNvSpPr>
                <a:spLocks noChangeAspect="1" noChangeArrowheads="1"/>
              </p:cNvSpPr>
              <p:nvPr/>
            </p:nvSpPr>
            <p:spPr bwMode="auto">
              <a:xfrm>
                <a:off x="827956" y="5669011"/>
                <a:ext cx="54011" cy="540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Oval 190"/>
              <p:cNvSpPr>
                <a:spLocks noChangeAspect="1" noChangeArrowheads="1"/>
              </p:cNvSpPr>
              <p:nvPr/>
            </p:nvSpPr>
            <p:spPr bwMode="auto">
              <a:xfrm>
                <a:off x="827956" y="5788235"/>
                <a:ext cx="54011" cy="540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Oval 194"/>
              <p:cNvSpPr>
                <a:spLocks noChangeAspect="1" noChangeArrowheads="1"/>
              </p:cNvSpPr>
              <p:nvPr/>
            </p:nvSpPr>
            <p:spPr bwMode="auto">
              <a:xfrm>
                <a:off x="827956" y="5906933"/>
                <a:ext cx="54011" cy="540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Oval 198"/>
              <p:cNvSpPr>
                <a:spLocks noChangeAspect="1" noChangeArrowheads="1"/>
              </p:cNvSpPr>
              <p:nvPr/>
            </p:nvSpPr>
            <p:spPr bwMode="auto">
              <a:xfrm>
                <a:off x="827956" y="6026157"/>
                <a:ext cx="54011" cy="540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Oval 202"/>
              <p:cNvSpPr>
                <a:spLocks noChangeAspect="1" noChangeArrowheads="1"/>
              </p:cNvSpPr>
              <p:nvPr/>
            </p:nvSpPr>
            <p:spPr bwMode="auto">
              <a:xfrm>
                <a:off x="827956" y="6145380"/>
                <a:ext cx="54011" cy="540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Oval 206"/>
              <p:cNvSpPr>
                <a:spLocks noChangeAspect="1" noChangeArrowheads="1"/>
              </p:cNvSpPr>
              <p:nvPr/>
            </p:nvSpPr>
            <p:spPr bwMode="auto">
              <a:xfrm>
                <a:off x="827956" y="6264604"/>
                <a:ext cx="54011" cy="540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Oval 210"/>
              <p:cNvSpPr>
                <a:spLocks noChangeAspect="1" noChangeArrowheads="1"/>
              </p:cNvSpPr>
              <p:nvPr/>
            </p:nvSpPr>
            <p:spPr bwMode="auto">
              <a:xfrm>
                <a:off x="827956" y="6383302"/>
                <a:ext cx="54011" cy="540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Oval 212"/>
              <p:cNvSpPr>
                <a:spLocks noChangeAspect="1" noChangeArrowheads="1"/>
              </p:cNvSpPr>
              <p:nvPr/>
            </p:nvSpPr>
            <p:spPr bwMode="auto">
              <a:xfrm>
                <a:off x="827583" y="5315085"/>
                <a:ext cx="54000" cy="5400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Oval 212"/>
              <p:cNvSpPr>
                <a:spLocks noChangeAspect="1" noChangeArrowheads="1"/>
              </p:cNvSpPr>
              <p:nvPr/>
            </p:nvSpPr>
            <p:spPr bwMode="auto">
              <a:xfrm>
                <a:off x="827583" y="5265344"/>
                <a:ext cx="54000" cy="5400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1503624" y="3085670"/>
              <a:ext cx="54384" cy="1260000"/>
              <a:chOff x="827583" y="5265344"/>
              <a:chExt cx="54384" cy="1260000"/>
            </a:xfrm>
          </p:grpSpPr>
          <p:sp>
            <p:nvSpPr>
              <p:cNvPr id="24" name="Line 211"/>
              <p:cNvSpPr>
                <a:spLocks noChangeAspect="1" noChangeShapeType="1"/>
              </p:cNvSpPr>
              <p:nvPr/>
            </p:nvSpPr>
            <p:spPr bwMode="auto">
              <a:xfrm>
                <a:off x="847654" y="5297251"/>
                <a:ext cx="0" cy="122809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Oval 178"/>
              <p:cNvSpPr>
                <a:spLocks noChangeAspect="1" noChangeArrowheads="1"/>
              </p:cNvSpPr>
              <p:nvPr/>
            </p:nvSpPr>
            <p:spPr bwMode="auto">
              <a:xfrm>
                <a:off x="827956" y="5430039"/>
                <a:ext cx="54011" cy="540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Oval 182"/>
              <p:cNvSpPr>
                <a:spLocks noChangeAspect="1" noChangeArrowheads="1"/>
              </p:cNvSpPr>
              <p:nvPr/>
            </p:nvSpPr>
            <p:spPr bwMode="auto">
              <a:xfrm>
                <a:off x="827956" y="5549262"/>
                <a:ext cx="54011" cy="540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Oval 186"/>
              <p:cNvSpPr>
                <a:spLocks noChangeAspect="1" noChangeArrowheads="1"/>
              </p:cNvSpPr>
              <p:nvPr/>
            </p:nvSpPr>
            <p:spPr bwMode="auto">
              <a:xfrm>
                <a:off x="827956" y="5669011"/>
                <a:ext cx="54011" cy="540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Oval 27"/>
              <p:cNvSpPr>
                <a:spLocks noChangeAspect="1" noChangeArrowheads="1"/>
              </p:cNvSpPr>
              <p:nvPr/>
            </p:nvSpPr>
            <p:spPr bwMode="auto">
              <a:xfrm>
                <a:off x="827956" y="5788235"/>
                <a:ext cx="54011" cy="540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Oval 194"/>
              <p:cNvSpPr>
                <a:spLocks noChangeAspect="1" noChangeArrowheads="1"/>
              </p:cNvSpPr>
              <p:nvPr/>
            </p:nvSpPr>
            <p:spPr bwMode="auto">
              <a:xfrm>
                <a:off x="827956" y="5906933"/>
                <a:ext cx="54011" cy="540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Oval 198"/>
              <p:cNvSpPr>
                <a:spLocks noChangeAspect="1" noChangeArrowheads="1"/>
              </p:cNvSpPr>
              <p:nvPr/>
            </p:nvSpPr>
            <p:spPr bwMode="auto">
              <a:xfrm>
                <a:off x="827956" y="6026157"/>
                <a:ext cx="54011" cy="540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Oval 202"/>
              <p:cNvSpPr>
                <a:spLocks noChangeAspect="1" noChangeArrowheads="1"/>
              </p:cNvSpPr>
              <p:nvPr/>
            </p:nvSpPr>
            <p:spPr bwMode="auto">
              <a:xfrm>
                <a:off x="827956" y="6145380"/>
                <a:ext cx="54011" cy="540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Oval 206"/>
              <p:cNvSpPr>
                <a:spLocks noChangeAspect="1" noChangeArrowheads="1"/>
              </p:cNvSpPr>
              <p:nvPr/>
            </p:nvSpPr>
            <p:spPr bwMode="auto">
              <a:xfrm>
                <a:off x="827956" y="6264604"/>
                <a:ext cx="54011" cy="540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Oval 210"/>
              <p:cNvSpPr>
                <a:spLocks noChangeAspect="1" noChangeArrowheads="1"/>
              </p:cNvSpPr>
              <p:nvPr/>
            </p:nvSpPr>
            <p:spPr bwMode="auto">
              <a:xfrm>
                <a:off x="827956" y="6383302"/>
                <a:ext cx="54011" cy="540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Oval 212"/>
              <p:cNvSpPr>
                <a:spLocks noChangeAspect="1" noChangeArrowheads="1"/>
              </p:cNvSpPr>
              <p:nvPr/>
            </p:nvSpPr>
            <p:spPr bwMode="auto">
              <a:xfrm>
                <a:off x="827583" y="5315085"/>
                <a:ext cx="54000" cy="5400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Oval 212"/>
              <p:cNvSpPr>
                <a:spLocks noChangeAspect="1" noChangeArrowheads="1"/>
              </p:cNvSpPr>
              <p:nvPr/>
            </p:nvSpPr>
            <p:spPr bwMode="auto">
              <a:xfrm>
                <a:off x="827583" y="5265344"/>
                <a:ext cx="54000" cy="5400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88" name="TextBox 87"/>
          <p:cNvSpPr txBox="1"/>
          <p:nvPr/>
        </p:nvSpPr>
        <p:spPr>
          <a:xfrm>
            <a:off x="5148064" y="5301208"/>
            <a:ext cx="15107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/>
              <a:t>remote access</a:t>
            </a:r>
          </a:p>
          <a:p>
            <a:pPr algn="ctr"/>
            <a:r>
              <a:rPr lang="en-US" i="1" dirty="0" smtClean="0"/>
              <a:t>to data</a:t>
            </a:r>
            <a:endParaRPr lang="en-US" i="1" dirty="0"/>
          </a:p>
        </p:txBody>
      </p:sp>
      <p:sp>
        <p:nvSpPr>
          <p:cNvPr id="89" name="TextBox 88"/>
          <p:cNvSpPr txBox="1"/>
          <p:nvPr/>
        </p:nvSpPr>
        <p:spPr>
          <a:xfrm>
            <a:off x="3619241" y="5301208"/>
            <a:ext cx="10967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/>
              <a:t>remote</a:t>
            </a:r>
          </a:p>
          <a:p>
            <a:pPr algn="ctr"/>
            <a:r>
              <a:rPr lang="en-US" i="1" dirty="0" smtClean="0"/>
              <a:t>operation</a:t>
            </a:r>
            <a:endParaRPr lang="en-US" i="1" dirty="0"/>
          </a:p>
        </p:txBody>
      </p:sp>
      <p:sp>
        <p:nvSpPr>
          <p:cNvPr id="90" name="Rounded Rectangle 89"/>
          <p:cNvSpPr/>
          <p:nvPr/>
        </p:nvSpPr>
        <p:spPr>
          <a:xfrm>
            <a:off x="2485082" y="5552267"/>
            <a:ext cx="396000" cy="324000"/>
          </a:xfrm>
          <a:prstGeom prst="roundRect">
            <a:avLst/>
          </a:prstGeom>
          <a:solidFill>
            <a:srgbClr val="00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on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2953090" y="5552267"/>
            <a:ext cx="396000" cy="324000"/>
          </a:xfrm>
          <a:prstGeom prst="round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off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92" name="Freeform 125"/>
          <p:cNvSpPr>
            <a:spLocks/>
          </p:cNvSpPr>
          <p:nvPr/>
        </p:nvSpPr>
        <p:spPr bwMode="auto">
          <a:xfrm flipV="1">
            <a:off x="6172966" y="3861048"/>
            <a:ext cx="2608021" cy="1008112"/>
          </a:xfrm>
          <a:custGeom>
            <a:avLst/>
            <a:gdLst>
              <a:gd name="connsiteX0" fmla="*/ 2520 w 10000"/>
              <a:gd name="connsiteY0" fmla="*/ 10000 h 10063"/>
              <a:gd name="connsiteX1" fmla="*/ 9620 w 10000"/>
              <a:gd name="connsiteY1" fmla="*/ 8701 h 10063"/>
              <a:gd name="connsiteX2" fmla="*/ 355 w 10000"/>
              <a:gd name="connsiteY2" fmla="*/ 1372 h 10063"/>
              <a:gd name="connsiteX3" fmla="*/ 7512 w 10000"/>
              <a:gd name="connsiteY3" fmla="*/ 478 h 10063"/>
              <a:gd name="connsiteX0" fmla="*/ 3150 w 10000"/>
              <a:gd name="connsiteY0" fmla="*/ 10000 h 10063"/>
              <a:gd name="connsiteX1" fmla="*/ 9620 w 10000"/>
              <a:gd name="connsiteY1" fmla="*/ 8701 h 10063"/>
              <a:gd name="connsiteX2" fmla="*/ 355 w 10000"/>
              <a:gd name="connsiteY2" fmla="*/ 1372 h 10063"/>
              <a:gd name="connsiteX3" fmla="*/ 7512 w 10000"/>
              <a:gd name="connsiteY3" fmla="*/ 478 h 10063"/>
              <a:gd name="connsiteX0" fmla="*/ 3013 w 9063"/>
              <a:gd name="connsiteY0" fmla="*/ 9968 h 10031"/>
              <a:gd name="connsiteX1" fmla="*/ 8683 w 9063"/>
              <a:gd name="connsiteY1" fmla="*/ 8486 h 10031"/>
              <a:gd name="connsiteX2" fmla="*/ 218 w 9063"/>
              <a:gd name="connsiteY2" fmla="*/ 1340 h 10031"/>
              <a:gd name="connsiteX3" fmla="*/ 7375 w 9063"/>
              <a:gd name="connsiteY3" fmla="*/ 446 h 10031"/>
              <a:gd name="connsiteX0" fmla="*/ 3325 w 8137"/>
              <a:gd name="connsiteY0" fmla="*/ 9937 h 10000"/>
              <a:gd name="connsiteX1" fmla="*/ 7495 w 8137"/>
              <a:gd name="connsiteY1" fmla="*/ 8460 h 10000"/>
              <a:gd name="connsiteX2" fmla="*/ 241 w 8137"/>
              <a:gd name="connsiteY2" fmla="*/ 1336 h 10000"/>
              <a:gd name="connsiteX3" fmla="*/ 8137 w 8137"/>
              <a:gd name="connsiteY3" fmla="*/ 445 h 10000"/>
              <a:gd name="connsiteX0" fmla="*/ 2005 w 7919"/>
              <a:gd name="connsiteY0" fmla="*/ 10198 h 10261"/>
              <a:gd name="connsiteX1" fmla="*/ 7130 w 7919"/>
              <a:gd name="connsiteY1" fmla="*/ 8721 h 10261"/>
              <a:gd name="connsiteX2" fmla="*/ 296 w 7919"/>
              <a:gd name="connsiteY2" fmla="*/ 1336 h 10261"/>
              <a:gd name="connsiteX3" fmla="*/ 7919 w 7919"/>
              <a:gd name="connsiteY3" fmla="*/ 706 h 10261"/>
              <a:gd name="connsiteX0" fmla="*/ 2338 w 9889"/>
              <a:gd name="connsiteY0" fmla="*/ 10077 h 10138"/>
              <a:gd name="connsiteX1" fmla="*/ 8810 w 9889"/>
              <a:gd name="connsiteY1" fmla="*/ 8637 h 10138"/>
              <a:gd name="connsiteX2" fmla="*/ 180 w 9889"/>
              <a:gd name="connsiteY2" fmla="*/ 1440 h 10138"/>
              <a:gd name="connsiteX3" fmla="*/ 9889 w 9889"/>
              <a:gd name="connsiteY3" fmla="*/ 0 h 10138"/>
              <a:gd name="connsiteX0" fmla="*/ 2364 w 10000"/>
              <a:gd name="connsiteY0" fmla="*/ 11360 h 11420"/>
              <a:gd name="connsiteX1" fmla="*/ 8909 w 10000"/>
              <a:gd name="connsiteY1" fmla="*/ 9939 h 11420"/>
              <a:gd name="connsiteX2" fmla="*/ 182 w 10000"/>
              <a:gd name="connsiteY2" fmla="*/ 2840 h 11420"/>
              <a:gd name="connsiteX3" fmla="*/ 10000 w 10000"/>
              <a:gd name="connsiteY3" fmla="*/ 0 h 11420"/>
              <a:gd name="connsiteX0" fmla="*/ 2364 w 10000"/>
              <a:gd name="connsiteY0" fmla="*/ 11360 h 11420"/>
              <a:gd name="connsiteX1" fmla="*/ 8909 w 10000"/>
              <a:gd name="connsiteY1" fmla="*/ 9939 h 11420"/>
              <a:gd name="connsiteX2" fmla="*/ 182 w 10000"/>
              <a:gd name="connsiteY2" fmla="*/ 2840 h 11420"/>
              <a:gd name="connsiteX3" fmla="*/ 10000 w 10000"/>
              <a:gd name="connsiteY3" fmla="*/ 0 h 11420"/>
              <a:gd name="connsiteX0" fmla="*/ 2364 w 10000"/>
              <a:gd name="connsiteY0" fmla="*/ 11484 h 11544"/>
              <a:gd name="connsiteX1" fmla="*/ 8909 w 10000"/>
              <a:gd name="connsiteY1" fmla="*/ 10063 h 11544"/>
              <a:gd name="connsiteX2" fmla="*/ 182 w 10000"/>
              <a:gd name="connsiteY2" fmla="*/ 2964 h 11544"/>
              <a:gd name="connsiteX3" fmla="*/ 10000 w 10000"/>
              <a:gd name="connsiteY3" fmla="*/ 124 h 11544"/>
              <a:gd name="connsiteX0" fmla="*/ 2546 w 11273"/>
              <a:gd name="connsiteY0" fmla="*/ 10064 h 10124"/>
              <a:gd name="connsiteX1" fmla="*/ 9091 w 11273"/>
              <a:gd name="connsiteY1" fmla="*/ 8643 h 10124"/>
              <a:gd name="connsiteX2" fmla="*/ 364 w 11273"/>
              <a:gd name="connsiteY2" fmla="*/ 1544 h 10124"/>
              <a:gd name="connsiteX3" fmla="*/ 11273 w 11273"/>
              <a:gd name="connsiteY3" fmla="*/ 124 h 10124"/>
              <a:gd name="connsiteX0" fmla="*/ 2182 w 9384"/>
              <a:gd name="connsiteY0" fmla="*/ 10064 h 10124"/>
              <a:gd name="connsiteX1" fmla="*/ 8727 w 9384"/>
              <a:gd name="connsiteY1" fmla="*/ 8643 h 10124"/>
              <a:gd name="connsiteX2" fmla="*/ 0 w 9384"/>
              <a:gd name="connsiteY2" fmla="*/ 1544 h 10124"/>
              <a:gd name="connsiteX3" fmla="*/ 8727 w 9384"/>
              <a:gd name="connsiteY3" fmla="*/ 124 h 10124"/>
              <a:gd name="connsiteX0" fmla="*/ 2906 w 14068"/>
              <a:gd name="connsiteY0" fmla="*/ 9941 h 10000"/>
              <a:gd name="connsiteX1" fmla="*/ 13368 w 14068"/>
              <a:gd name="connsiteY1" fmla="*/ 8538 h 10000"/>
              <a:gd name="connsiteX2" fmla="*/ 581 w 14068"/>
              <a:gd name="connsiteY2" fmla="*/ 1525 h 10000"/>
              <a:gd name="connsiteX3" fmla="*/ 9881 w 14068"/>
              <a:gd name="connsiteY3" fmla="*/ 122 h 10000"/>
              <a:gd name="connsiteX0" fmla="*/ 3100 w 14262"/>
              <a:gd name="connsiteY0" fmla="*/ 9940 h 9999"/>
              <a:gd name="connsiteX1" fmla="*/ 13562 w 14262"/>
              <a:gd name="connsiteY1" fmla="*/ 8537 h 9999"/>
              <a:gd name="connsiteX2" fmla="*/ 775 w 14262"/>
              <a:gd name="connsiteY2" fmla="*/ 1524 h 9999"/>
              <a:gd name="connsiteX3" fmla="*/ 8912 w 14262"/>
              <a:gd name="connsiteY3" fmla="*/ 122 h 9999"/>
              <a:gd name="connsiteX0" fmla="*/ 3888 w 21993"/>
              <a:gd name="connsiteY0" fmla="*/ 10907 h 17255"/>
              <a:gd name="connsiteX1" fmla="*/ 21502 w 21993"/>
              <a:gd name="connsiteY1" fmla="*/ 16025 h 17255"/>
              <a:gd name="connsiteX2" fmla="*/ 2257 w 21993"/>
              <a:gd name="connsiteY2" fmla="*/ 2490 h 17255"/>
              <a:gd name="connsiteX3" fmla="*/ 7963 w 21993"/>
              <a:gd name="connsiteY3" fmla="*/ 1088 h 17255"/>
              <a:gd name="connsiteX0" fmla="*/ 3888 w 21834"/>
              <a:gd name="connsiteY0" fmla="*/ 10907 h 19913"/>
              <a:gd name="connsiteX1" fmla="*/ 18490 w 21834"/>
              <a:gd name="connsiteY1" fmla="*/ 19060 h 19913"/>
              <a:gd name="connsiteX2" fmla="*/ 21502 w 21834"/>
              <a:gd name="connsiteY2" fmla="*/ 16025 h 19913"/>
              <a:gd name="connsiteX3" fmla="*/ 2257 w 21834"/>
              <a:gd name="connsiteY3" fmla="*/ 2490 h 19913"/>
              <a:gd name="connsiteX4" fmla="*/ 7963 w 21834"/>
              <a:gd name="connsiteY4" fmla="*/ 1088 h 19913"/>
              <a:gd name="connsiteX0" fmla="*/ 3888 w 21774"/>
              <a:gd name="connsiteY0" fmla="*/ 10907 h 17428"/>
              <a:gd name="connsiteX1" fmla="*/ 21502 w 21774"/>
              <a:gd name="connsiteY1" fmla="*/ 16025 h 17428"/>
              <a:gd name="connsiteX2" fmla="*/ 2257 w 21774"/>
              <a:gd name="connsiteY2" fmla="*/ 2490 h 17428"/>
              <a:gd name="connsiteX3" fmla="*/ 7963 w 21774"/>
              <a:gd name="connsiteY3" fmla="*/ 1088 h 17428"/>
              <a:gd name="connsiteX0" fmla="*/ 19243 w 24333"/>
              <a:gd name="connsiteY0" fmla="*/ 20072 h 21138"/>
              <a:gd name="connsiteX1" fmla="*/ 21502 w 24333"/>
              <a:gd name="connsiteY1" fmla="*/ 16025 h 21138"/>
              <a:gd name="connsiteX2" fmla="*/ 2257 w 24333"/>
              <a:gd name="connsiteY2" fmla="*/ 2490 h 21138"/>
              <a:gd name="connsiteX3" fmla="*/ 7963 w 24333"/>
              <a:gd name="connsiteY3" fmla="*/ 1088 h 21138"/>
              <a:gd name="connsiteX0" fmla="*/ 19243 w 24333"/>
              <a:gd name="connsiteY0" fmla="*/ 20072 h 20581"/>
              <a:gd name="connsiteX1" fmla="*/ 21502 w 24333"/>
              <a:gd name="connsiteY1" fmla="*/ 16025 h 20581"/>
              <a:gd name="connsiteX2" fmla="*/ 2257 w 24333"/>
              <a:gd name="connsiteY2" fmla="*/ 2490 h 20581"/>
              <a:gd name="connsiteX3" fmla="*/ 7963 w 24333"/>
              <a:gd name="connsiteY3" fmla="*/ 1088 h 20581"/>
              <a:gd name="connsiteX0" fmla="*/ 19243 w 24333"/>
              <a:gd name="connsiteY0" fmla="*/ 20072 h 20072"/>
              <a:gd name="connsiteX1" fmla="*/ 21502 w 24333"/>
              <a:gd name="connsiteY1" fmla="*/ 16025 h 20072"/>
              <a:gd name="connsiteX2" fmla="*/ 2257 w 24333"/>
              <a:gd name="connsiteY2" fmla="*/ 2490 h 20072"/>
              <a:gd name="connsiteX3" fmla="*/ 7963 w 24333"/>
              <a:gd name="connsiteY3" fmla="*/ 1088 h 20072"/>
              <a:gd name="connsiteX0" fmla="*/ 19243 w 19243"/>
              <a:gd name="connsiteY0" fmla="*/ 20072 h 20072"/>
              <a:gd name="connsiteX1" fmla="*/ 2257 w 19243"/>
              <a:gd name="connsiteY1" fmla="*/ 2490 h 20072"/>
              <a:gd name="connsiteX2" fmla="*/ 7963 w 19243"/>
              <a:gd name="connsiteY2" fmla="*/ 1088 h 20072"/>
              <a:gd name="connsiteX0" fmla="*/ 19243 w 36447"/>
              <a:gd name="connsiteY0" fmla="*/ 20072 h 20072"/>
              <a:gd name="connsiteX1" fmla="*/ 2257 w 36447"/>
              <a:gd name="connsiteY1" fmla="*/ 2490 h 20072"/>
              <a:gd name="connsiteX2" fmla="*/ 7963 w 36447"/>
              <a:gd name="connsiteY2" fmla="*/ 1088 h 20072"/>
              <a:gd name="connsiteX0" fmla="*/ 11280 w 11280"/>
              <a:gd name="connsiteY0" fmla="*/ 18984 h 18984"/>
              <a:gd name="connsiteX1" fmla="*/ 0 w 11280"/>
              <a:gd name="connsiteY1" fmla="*/ 0 h 18984"/>
              <a:gd name="connsiteX0" fmla="*/ 24861 w 24861"/>
              <a:gd name="connsiteY0" fmla="*/ 19226 h 19226"/>
              <a:gd name="connsiteX1" fmla="*/ 13581 w 24861"/>
              <a:gd name="connsiteY1" fmla="*/ 242 h 19226"/>
              <a:gd name="connsiteX0" fmla="*/ 24861 w 43442"/>
              <a:gd name="connsiteY0" fmla="*/ 19226 h 19226"/>
              <a:gd name="connsiteX1" fmla="*/ 13581 w 43442"/>
              <a:gd name="connsiteY1" fmla="*/ 242 h 19226"/>
              <a:gd name="connsiteX0" fmla="*/ 24861 w 36153"/>
              <a:gd name="connsiteY0" fmla="*/ 19226 h 19226"/>
              <a:gd name="connsiteX1" fmla="*/ 13581 w 36153"/>
              <a:gd name="connsiteY1" fmla="*/ 242 h 19226"/>
              <a:gd name="connsiteX0" fmla="*/ 22070 w 33362"/>
              <a:gd name="connsiteY0" fmla="*/ 18984 h 18984"/>
              <a:gd name="connsiteX1" fmla="*/ 10790 w 33362"/>
              <a:gd name="connsiteY1" fmla="*/ 0 h 18984"/>
              <a:gd name="connsiteX0" fmla="*/ 22070 w 33043"/>
              <a:gd name="connsiteY0" fmla="*/ 18984 h 18984"/>
              <a:gd name="connsiteX1" fmla="*/ 10790 w 33043"/>
              <a:gd name="connsiteY1" fmla="*/ 0 h 18984"/>
              <a:gd name="connsiteX0" fmla="*/ 20357 w 31330"/>
              <a:gd name="connsiteY0" fmla="*/ 18984 h 18984"/>
              <a:gd name="connsiteX1" fmla="*/ 9077 w 31330"/>
              <a:gd name="connsiteY1" fmla="*/ 0 h 18984"/>
              <a:gd name="connsiteX0" fmla="*/ 20357 w 29254"/>
              <a:gd name="connsiteY0" fmla="*/ 18984 h 18984"/>
              <a:gd name="connsiteX1" fmla="*/ 9077 w 29254"/>
              <a:gd name="connsiteY1" fmla="*/ 0 h 18984"/>
              <a:gd name="connsiteX0" fmla="*/ 20357 w 27782"/>
              <a:gd name="connsiteY0" fmla="*/ 18984 h 18984"/>
              <a:gd name="connsiteX1" fmla="*/ 9077 w 27782"/>
              <a:gd name="connsiteY1" fmla="*/ 0 h 18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782" h="18984">
                <a:moveTo>
                  <a:pt x="20357" y="18984"/>
                </a:moveTo>
                <a:cubicBezTo>
                  <a:pt x="27782" y="11724"/>
                  <a:pt x="0" y="8775"/>
                  <a:pt x="9077" y="0"/>
                </a:cubicBezTo>
              </a:path>
            </a:pathLst>
          </a:custGeom>
          <a:noFill/>
          <a:ln w="19050">
            <a:solidFill>
              <a:schemeClr val="tx1">
                <a:lumMod val="65000"/>
                <a:lumOff val="35000"/>
              </a:schemeClr>
            </a:solidFill>
            <a:round/>
            <a:headEnd type="none" w="lg" len="med"/>
            <a:tailEnd type="triangl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3" name="tower"/>
          <p:cNvSpPr>
            <a:spLocks noChangeAspect="1" noEditPoints="1" noChangeArrowheads="1"/>
          </p:cNvSpPr>
          <p:nvPr/>
        </p:nvSpPr>
        <p:spPr bwMode="auto">
          <a:xfrm>
            <a:off x="7442427" y="1715942"/>
            <a:ext cx="379935" cy="759870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/>
          </a:scene3d>
          <a:sp3d prstMaterial="softEdge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4" name="tower"/>
          <p:cNvSpPr>
            <a:spLocks noChangeAspect="1" noEditPoints="1" noChangeArrowheads="1"/>
          </p:cNvSpPr>
          <p:nvPr/>
        </p:nvSpPr>
        <p:spPr bwMode="auto">
          <a:xfrm>
            <a:off x="7549653" y="1823168"/>
            <a:ext cx="379935" cy="759870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/>
          </a:scene3d>
          <a:sp3d prstMaterial="softEdge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5" name="tower"/>
          <p:cNvSpPr>
            <a:spLocks noChangeAspect="1" noEditPoints="1" noChangeArrowheads="1"/>
          </p:cNvSpPr>
          <p:nvPr/>
        </p:nvSpPr>
        <p:spPr bwMode="auto">
          <a:xfrm>
            <a:off x="7656879" y="1930394"/>
            <a:ext cx="379935" cy="759870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/>
          </a:scene3d>
          <a:sp3d prstMaterial="softEdge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6" name="tower"/>
          <p:cNvSpPr>
            <a:spLocks noChangeAspect="1" noEditPoints="1" noChangeArrowheads="1"/>
          </p:cNvSpPr>
          <p:nvPr/>
        </p:nvSpPr>
        <p:spPr bwMode="auto">
          <a:xfrm>
            <a:off x="7764105" y="2037620"/>
            <a:ext cx="379935" cy="759870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/>
          </a:scene3d>
          <a:sp3d prstMaterial="softEdge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7" name="tower"/>
          <p:cNvSpPr>
            <a:spLocks noChangeAspect="1" noEditPoints="1" noChangeArrowheads="1"/>
          </p:cNvSpPr>
          <p:nvPr/>
        </p:nvSpPr>
        <p:spPr bwMode="auto">
          <a:xfrm>
            <a:off x="7871332" y="2144846"/>
            <a:ext cx="379935" cy="759870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/>
          </a:scene3d>
          <a:sp3d prstMaterial="softEdge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8" name="tower"/>
          <p:cNvSpPr>
            <a:spLocks noChangeAspect="1" noEditPoints="1" noChangeArrowheads="1"/>
          </p:cNvSpPr>
          <p:nvPr/>
        </p:nvSpPr>
        <p:spPr bwMode="auto">
          <a:xfrm>
            <a:off x="7978558" y="2252072"/>
            <a:ext cx="379935" cy="759870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/>
          </a:scene3d>
          <a:sp3d prstMaterial="softEdge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9" name="Text Box 110"/>
          <p:cNvSpPr txBox="1">
            <a:spLocks noChangeArrowheads="1"/>
          </p:cNvSpPr>
          <p:nvPr/>
        </p:nvSpPr>
        <p:spPr bwMode="auto">
          <a:xfrm>
            <a:off x="7329931" y="3054864"/>
            <a:ext cx="120250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dirty="0" smtClean="0">
                <a:cs typeface="Arial" pitchFamily="34" charset="0"/>
              </a:rPr>
              <a:t>computer</a:t>
            </a:r>
          </a:p>
          <a:p>
            <a:pPr algn="ctr" eaLnBrk="0" hangingPunct="0"/>
            <a:r>
              <a:rPr lang="en-US" sz="2000" dirty="0" smtClean="0">
                <a:cs typeface="Arial" pitchFamily="34" charset="0"/>
              </a:rPr>
              <a:t>center</a:t>
            </a:r>
            <a:endParaRPr lang="en-US" sz="2000" dirty="0">
              <a:cs typeface="Arial" pitchFamily="34" charset="0"/>
            </a:endParaRPr>
          </a:p>
        </p:txBody>
      </p:sp>
      <p:pic>
        <p:nvPicPr>
          <p:cNvPr id="10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14268" y="5193090"/>
            <a:ext cx="533527" cy="7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" name="Picture 100" descr="galactic skymap.gif"/>
          <p:cNvPicPr>
            <a:picLocks noChangeAspect="1"/>
          </p:cNvPicPr>
          <p:nvPr/>
        </p:nvPicPr>
        <p:blipFill>
          <a:blip r:embed="rId8" cstate="print"/>
          <a:srcRect l="12665" t="12812" r="13332" b="8236"/>
          <a:stretch>
            <a:fillRect/>
          </a:stretch>
        </p:blipFill>
        <p:spPr>
          <a:xfrm>
            <a:off x="6804248" y="5415244"/>
            <a:ext cx="787546" cy="612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A2D2-B08E-479C-8EFA-F462BF97C60C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102" name="TextBox 101"/>
          <p:cNvSpPr txBox="1"/>
          <p:nvPr/>
        </p:nvSpPr>
        <p:spPr>
          <a:xfrm rot="18360000">
            <a:off x="2415347" y="3560547"/>
            <a:ext cx="10688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/>
              <a:t>0.1</a:t>
            </a:r>
            <a:r>
              <a:rPr lang="en-GB" sz="1600" dirty="0" smtClean="0">
                <a:sym typeface="Symbol" panose="05050102010706020507" pitchFamily="18" charset="2"/>
              </a:rPr>
              <a:t>1 Tb/s</a:t>
            </a:r>
            <a:endParaRPr lang="en-GB" sz="1600" dirty="0"/>
          </a:p>
        </p:txBody>
      </p:sp>
      <p:sp>
        <p:nvSpPr>
          <p:cNvPr id="103" name="TextBox 102"/>
          <p:cNvSpPr txBox="1"/>
          <p:nvPr/>
        </p:nvSpPr>
        <p:spPr>
          <a:xfrm>
            <a:off x="5911008" y="2514382"/>
            <a:ext cx="13012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sym typeface="Symbol" panose="05050102010706020507" pitchFamily="18" charset="2"/>
              </a:rPr>
              <a:t>10100 </a:t>
            </a:r>
            <a:r>
              <a:rPr lang="en-GB" sz="1600" dirty="0">
                <a:sym typeface="Symbol" panose="05050102010706020507" pitchFamily="18" charset="2"/>
              </a:rPr>
              <a:t>Mb/s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09692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2" t="10666" r="1460" b="8319"/>
          <a:stretch/>
        </p:blipFill>
        <p:spPr>
          <a:xfrm>
            <a:off x="483408" y="2032632"/>
            <a:ext cx="2808000" cy="3240000"/>
          </a:xfrm>
          <a:prstGeom prst="rect">
            <a:avLst/>
          </a:prstGeom>
        </p:spPr>
      </p:pic>
      <p:pic>
        <p:nvPicPr>
          <p:cNvPr id="2" name="Picture 2" descr="http://travelinparis.info/wp-content/uploads/2013/04/Eiffel-Tower.jpg"/>
          <p:cNvPicPr>
            <a:picLocks noChangeAspect="1" noChangeArrowheads="1"/>
          </p:cNvPicPr>
          <p:nvPr/>
        </p:nvPicPr>
        <p:blipFill>
          <a:blip r:embed="rId3" cstate="print"/>
          <a:srcRect l="25512" t="378" r="25512" b="378"/>
          <a:stretch>
            <a:fillRect/>
          </a:stretch>
        </p:blipFill>
        <p:spPr bwMode="auto">
          <a:xfrm>
            <a:off x="6407920" y="4086338"/>
            <a:ext cx="1279134" cy="25920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</a:rPr>
              <a:t>Design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633194" y="2678940"/>
            <a:ext cx="1080000" cy="900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409111" y="1472736"/>
            <a:ext cx="0" cy="1872000"/>
          </a:xfrm>
          <a:prstGeom prst="line">
            <a:avLst/>
          </a:prstGeom>
          <a:ln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409111" y="4350816"/>
            <a:ext cx="0" cy="187200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5400000">
            <a:off x="7933911" y="3693587"/>
            <a:ext cx="97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~ </a:t>
            </a:r>
            <a:r>
              <a:rPr lang="en-GB" dirty="0" smtClean="0"/>
              <a:t>600 m</a:t>
            </a:r>
            <a:endParaRPr lang="en-GB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2078238" y="3756118"/>
            <a:ext cx="1620000" cy="900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078238" y="2678940"/>
            <a:ext cx="1620000" cy="900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37"/>
          <p:cNvSpPr txBox="1">
            <a:spLocks noChangeArrowheads="1"/>
          </p:cNvSpPr>
          <p:nvPr/>
        </p:nvSpPr>
        <p:spPr bwMode="auto">
          <a:xfrm>
            <a:off x="4074520" y="1950890"/>
            <a:ext cx="21389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400" b="1" dirty="0" smtClean="0"/>
              <a:t>Optical module</a:t>
            </a:r>
            <a:endParaRPr lang="en-GB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28533" y="1527648"/>
            <a:ext cx="2321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 smtClean="0"/>
              <a:t>Launcher vehicle</a:t>
            </a:r>
            <a:endParaRPr lang="en-GB" sz="2400" b="1" dirty="0"/>
          </a:p>
        </p:txBody>
      </p:sp>
      <p:sp>
        <p:nvSpPr>
          <p:cNvPr id="15" name="Content Placeholder 4"/>
          <p:cNvSpPr txBox="1">
            <a:spLocks/>
          </p:cNvSpPr>
          <p:nvPr/>
        </p:nvSpPr>
        <p:spPr>
          <a:xfrm>
            <a:off x="4206196" y="4969952"/>
            <a:ext cx="2340000" cy="1872000"/>
          </a:xfrm>
          <a:prstGeom prst="rect">
            <a:avLst/>
          </a:prstGeom>
        </p:spPr>
        <p:txBody>
          <a:bodyPr anchor="ctr">
            <a:normAutofit lnSpcReduction="10000"/>
          </a:bodyPr>
          <a:lstStyle/>
          <a:p>
            <a:pPr marL="269875" indent="-269875">
              <a:spcBef>
                <a:spcPct val="20000"/>
              </a:spcBef>
              <a:buFont typeface="Arial" pitchFamily="34" charset="0"/>
              <a:buChar char="‒"/>
              <a:defRPr/>
            </a:pPr>
            <a:r>
              <a:rPr lang="en-GB" i="1" dirty="0" smtClean="0">
                <a:cs typeface="Arial" pitchFamily="34" charset="0"/>
              </a:rPr>
              <a:t>31 x 3” PMTs</a:t>
            </a:r>
          </a:p>
          <a:p>
            <a:pPr marL="269875" indent="-269875">
              <a:spcBef>
                <a:spcPct val="20000"/>
              </a:spcBef>
              <a:buFont typeface="Arial" pitchFamily="34" charset="0"/>
              <a:buChar char="‒"/>
              <a:defRPr/>
            </a:pPr>
            <a:r>
              <a:rPr lang="en-GB" i="1" dirty="0" smtClean="0">
                <a:cs typeface="Arial" pitchFamily="34" charset="0"/>
              </a:rPr>
              <a:t>low-power HV</a:t>
            </a: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‒"/>
              <a:tabLst/>
              <a:defRPr/>
            </a:pPr>
            <a:r>
              <a:rPr lang="en-US" i="1" dirty="0" smtClean="0">
                <a:cs typeface="Arial" pitchFamily="34" charset="0"/>
              </a:rPr>
              <a:t>LED &amp; </a:t>
            </a:r>
            <a:r>
              <a:rPr lang="en-US" i="1" dirty="0" err="1" smtClean="0">
                <a:cs typeface="Arial" pitchFamily="34" charset="0"/>
              </a:rPr>
              <a:t>piezo</a:t>
            </a:r>
            <a:r>
              <a:rPr lang="en-US" i="1" dirty="0" smtClean="0">
                <a:cs typeface="Arial" pitchFamily="34" charset="0"/>
              </a:rPr>
              <a:t> inside</a:t>
            </a: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‒"/>
              <a:tabLst/>
              <a:defRPr/>
            </a:pPr>
            <a:r>
              <a:rPr kumimoji="0" lang="en-US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FPGA readout</a:t>
            </a: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‒"/>
              <a:tabLst/>
              <a:defRPr/>
            </a:pPr>
            <a:r>
              <a:rPr lang="en-US" i="1" dirty="0" smtClean="0">
                <a:cs typeface="Arial" pitchFamily="34" charset="0"/>
              </a:rPr>
              <a:t>White Rabbit</a:t>
            </a:r>
            <a:endParaRPr kumimoji="0" lang="en-US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‒"/>
              <a:tabLst/>
              <a:defRPr/>
            </a:pPr>
            <a:r>
              <a:rPr lang="en-US" i="1" dirty="0" smtClean="0">
                <a:cs typeface="Arial" pitchFamily="34" charset="0"/>
              </a:rPr>
              <a:t>DWDM</a:t>
            </a:r>
            <a:endParaRPr kumimoji="0" lang="en-US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16" name="Content Placeholder 4"/>
          <p:cNvSpPr txBox="1">
            <a:spLocks/>
          </p:cNvSpPr>
          <p:nvPr/>
        </p:nvSpPr>
        <p:spPr>
          <a:xfrm>
            <a:off x="496424" y="5344768"/>
            <a:ext cx="2736000" cy="1152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269875" indent="-269875">
              <a:spcBef>
                <a:spcPct val="20000"/>
              </a:spcBef>
              <a:buFont typeface="Arial" pitchFamily="34" charset="0"/>
              <a:buChar char="‒"/>
              <a:defRPr/>
            </a:pPr>
            <a:r>
              <a:rPr lang="en-GB" i="1" dirty="0" smtClean="0">
                <a:cs typeface="Arial" pitchFamily="34" charset="0"/>
              </a:rPr>
              <a:t>rapid deployment</a:t>
            </a:r>
          </a:p>
          <a:p>
            <a:pPr marL="269875" indent="-269875">
              <a:spcBef>
                <a:spcPct val="20000"/>
              </a:spcBef>
              <a:buFont typeface="Arial" pitchFamily="34" charset="0"/>
              <a:buChar char="‒"/>
              <a:defRPr/>
            </a:pPr>
            <a:r>
              <a:rPr lang="en-GB" i="1" dirty="0" smtClean="0">
                <a:cs typeface="Arial" pitchFamily="34" charset="0"/>
              </a:rPr>
              <a:t>autonomous unfurling</a:t>
            </a: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‒"/>
              <a:tabLst/>
              <a:defRPr/>
            </a:pPr>
            <a:r>
              <a:rPr lang="en-US" i="1" dirty="0" smtClean="0">
                <a:cs typeface="Arial" pitchFamily="34" charset="0"/>
              </a:rPr>
              <a:t>recoverable</a:t>
            </a:r>
          </a:p>
        </p:txBody>
      </p:sp>
      <p:cxnSp>
        <p:nvCxnSpPr>
          <p:cNvPr id="17" name="Straight Connector 16"/>
          <p:cNvCxnSpPr>
            <a:cxnSpLocks noChangeAspect="1"/>
          </p:cNvCxnSpPr>
          <p:nvPr/>
        </p:nvCxnSpPr>
        <p:spPr>
          <a:xfrm flipV="1">
            <a:off x="6630252" y="4524126"/>
            <a:ext cx="172800" cy="144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 noChangeAspect="1"/>
          </p:cNvCxnSpPr>
          <p:nvPr/>
        </p:nvCxnSpPr>
        <p:spPr>
          <a:xfrm flipV="1">
            <a:off x="7275430" y="3759060"/>
            <a:ext cx="432000" cy="360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http://www.km3net.org/images/DetectionUnits/KM3NeT-String.jpg"/>
          <p:cNvPicPr>
            <a:picLocks noChangeArrowheads="1"/>
          </p:cNvPicPr>
          <p:nvPr/>
        </p:nvPicPr>
        <p:blipFill rotWithShape="1">
          <a:blip r:embed="rId4" cstate="print"/>
          <a:srcRect t="72303" b="37"/>
          <a:stretch/>
        </p:blipFill>
        <p:spPr bwMode="auto">
          <a:xfrm>
            <a:off x="7729658" y="4437112"/>
            <a:ext cx="540000" cy="2376000"/>
          </a:xfrm>
          <a:prstGeom prst="rect">
            <a:avLst/>
          </a:prstGeom>
          <a:noFill/>
        </p:spPr>
      </p:pic>
      <p:pic>
        <p:nvPicPr>
          <p:cNvPr id="21" name="Picture 20" descr="http://www.km3net.org/images/DetectionUnits/KM3NeT-String.jpg"/>
          <p:cNvPicPr>
            <a:picLocks noChangeAspect="1" noChangeArrowheads="1"/>
          </p:cNvPicPr>
          <p:nvPr/>
        </p:nvPicPr>
        <p:blipFill>
          <a:blip r:embed="rId4" cstate="print"/>
          <a:srcRect b="35637"/>
          <a:stretch>
            <a:fillRect/>
          </a:stretch>
        </p:blipFill>
        <p:spPr bwMode="auto">
          <a:xfrm>
            <a:off x="7754400" y="86652"/>
            <a:ext cx="466774" cy="4356066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A2D2-B08E-479C-8EFA-F462BF97C60C}" type="slidenum">
              <a:rPr lang="en-GB" smtClean="0"/>
              <a:pPr/>
              <a:t>5</a:t>
            </a:fld>
            <a:endParaRPr lang="en-GB" dirty="0"/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4291456" y="4766288"/>
            <a:ext cx="540000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5479528" y="4766288"/>
            <a:ext cx="540000" cy="0"/>
          </a:xfrm>
          <a:prstGeom prst="line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889744" y="4586124"/>
            <a:ext cx="514885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dirty="0" smtClean="0"/>
              <a:t>17”</a:t>
            </a:r>
            <a:endParaRPr lang="en-GB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722" y="2449704"/>
            <a:ext cx="2107174" cy="216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2534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A2D2-B08E-479C-8EFA-F462BF97C60C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PDF of </a:t>
            </a:r>
            <a:r>
              <a:rPr kumimoji="0" lang="en-GB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muon</a:t>
            </a: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light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PDF [50m].gif"/>
          <p:cNvPicPr>
            <a:picLocks noChangeAspect="1"/>
          </p:cNvPicPr>
          <p:nvPr/>
        </p:nvPicPr>
        <p:blipFill>
          <a:blip r:embed="rId2" cstate="print"/>
          <a:srcRect l="8474" t="8061" r="8474" b="11643"/>
          <a:stretch>
            <a:fillRect/>
          </a:stretch>
        </p:blipFill>
        <p:spPr>
          <a:xfrm>
            <a:off x="614502" y="2103293"/>
            <a:ext cx="4233809" cy="3873046"/>
          </a:xfrm>
          <a:prstGeom prst="rect">
            <a:avLst/>
          </a:prstGeom>
        </p:spPr>
      </p:pic>
      <p:pic>
        <p:nvPicPr>
          <p:cNvPr id="5" name="Picture 4" descr="PDF [100m].gif"/>
          <p:cNvPicPr>
            <a:picLocks noChangeAspect="1"/>
          </p:cNvPicPr>
          <p:nvPr/>
        </p:nvPicPr>
        <p:blipFill>
          <a:blip r:embed="rId3" cstate="print"/>
          <a:srcRect l="8474" t="8061" r="8474" b="10747"/>
          <a:stretch>
            <a:fillRect/>
          </a:stretch>
        </p:blipFill>
        <p:spPr>
          <a:xfrm>
            <a:off x="4898752" y="2096832"/>
            <a:ext cx="4233809" cy="3916264"/>
          </a:xfrm>
          <a:prstGeom prst="rect">
            <a:avLst/>
          </a:prstGeom>
        </p:spPr>
      </p:pic>
      <p:pic>
        <p:nvPicPr>
          <p:cNvPr id="6" name="Picture 5" descr="Picture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-5400000">
            <a:off x="-385259" y="3665558"/>
            <a:ext cx="1404402" cy="6528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81780" y="5991308"/>
            <a:ext cx="94769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200" smtClean="0">
                <a:latin typeface="Symbol" pitchFamily="18" charset="2"/>
              </a:rPr>
              <a:t>D</a:t>
            </a:r>
            <a:r>
              <a:rPr lang="en-GB" sz="2200" smtClean="0"/>
              <a:t>t [ns]</a:t>
            </a:r>
            <a:endParaRPr lang="en-GB" sz="2200"/>
          </a:p>
        </p:txBody>
      </p:sp>
      <p:sp>
        <p:nvSpPr>
          <p:cNvPr id="8" name="TextBox 7"/>
          <p:cNvSpPr txBox="1"/>
          <p:nvPr/>
        </p:nvSpPr>
        <p:spPr>
          <a:xfrm>
            <a:off x="6702260" y="5991308"/>
            <a:ext cx="94769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200" dirty="0" err="1" smtClean="0">
                <a:latin typeface="Symbol" pitchFamily="18" charset="2"/>
              </a:rPr>
              <a:t>D</a:t>
            </a:r>
            <a:r>
              <a:rPr lang="en-GB" sz="2200" dirty="0" err="1" smtClean="0"/>
              <a:t>t</a:t>
            </a:r>
            <a:r>
              <a:rPr lang="en-GB" sz="2200" dirty="0" smtClean="0"/>
              <a:t> [ns]</a:t>
            </a:r>
            <a:endParaRPr lang="en-GB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2196546" y="1772816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R = 50 m</a:t>
            </a:r>
            <a:endParaRPr lang="en-GB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460580" y="1772816"/>
            <a:ext cx="1423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smtClean="0"/>
              <a:t>R = 100 m</a:t>
            </a:r>
            <a:endParaRPr lang="en-GB" sz="2400"/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4098092" y="2607331"/>
            <a:ext cx="432552" cy="432000"/>
            <a:chOff x="1963992" y="1066800"/>
            <a:chExt cx="1237996" cy="1236417"/>
          </a:xfrm>
          <a:solidFill>
            <a:schemeClr val="bg1"/>
          </a:solidFill>
        </p:grpSpPr>
        <p:sp>
          <p:nvSpPr>
            <p:cNvPr id="12" name="Freeform 11"/>
            <p:cNvSpPr/>
            <p:nvPr/>
          </p:nvSpPr>
          <p:spPr>
            <a:xfrm flipV="1">
              <a:off x="1968000" y="1691217"/>
              <a:ext cx="1224000" cy="612000"/>
            </a:xfrm>
            <a:custGeom>
              <a:avLst/>
              <a:gdLst>
                <a:gd name="connsiteX0" fmla="*/ 0 w 1061884"/>
                <a:gd name="connsiteY0" fmla="*/ 786580 h 786580"/>
                <a:gd name="connsiteX1" fmla="*/ 117987 w 1061884"/>
                <a:gd name="connsiteY1" fmla="*/ 49161 h 786580"/>
                <a:gd name="connsiteX2" fmla="*/ 619433 w 1061884"/>
                <a:gd name="connsiteY2" fmla="*/ 491612 h 786580"/>
                <a:gd name="connsiteX3" fmla="*/ 1061884 w 1061884"/>
                <a:gd name="connsiteY3" fmla="*/ 565354 h 786580"/>
                <a:gd name="connsiteX0" fmla="*/ 0 w 1061884"/>
                <a:gd name="connsiteY0" fmla="*/ 684616 h 684616"/>
                <a:gd name="connsiteX1" fmla="*/ 117987 w 1061884"/>
                <a:gd name="connsiteY1" fmla="*/ 34595 h 684616"/>
                <a:gd name="connsiteX2" fmla="*/ 619433 w 1061884"/>
                <a:gd name="connsiteY2" fmla="*/ 477046 h 684616"/>
                <a:gd name="connsiteX3" fmla="*/ 1061884 w 1061884"/>
                <a:gd name="connsiteY3" fmla="*/ 550788 h 684616"/>
                <a:gd name="connsiteX0" fmla="*/ 0 w 1061884"/>
                <a:gd name="connsiteY0" fmla="*/ 667622 h 667622"/>
                <a:gd name="connsiteX1" fmla="*/ 117987 w 1061884"/>
                <a:gd name="connsiteY1" fmla="*/ 32167 h 667622"/>
                <a:gd name="connsiteX2" fmla="*/ 619433 w 1061884"/>
                <a:gd name="connsiteY2" fmla="*/ 474618 h 667622"/>
                <a:gd name="connsiteX3" fmla="*/ 1061884 w 1061884"/>
                <a:gd name="connsiteY3" fmla="*/ 548360 h 667622"/>
                <a:gd name="connsiteX0" fmla="*/ 0 w 1211728"/>
                <a:gd name="connsiteY0" fmla="*/ 664787 h 664787"/>
                <a:gd name="connsiteX1" fmla="*/ 267831 w 1211728"/>
                <a:gd name="connsiteY1" fmla="*/ 31762 h 664787"/>
                <a:gd name="connsiteX2" fmla="*/ 769277 w 1211728"/>
                <a:gd name="connsiteY2" fmla="*/ 474213 h 664787"/>
                <a:gd name="connsiteX3" fmla="*/ 1211728 w 1211728"/>
                <a:gd name="connsiteY3" fmla="*/ 547955 h 66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1728" h="664787">
                  <a:moveTo>
                    <a:pt x="0" y="664787"/>
                  </a:moveTo>
                  <a:cubicBezTo>
                    <a:pt x="7374" y="320658"/>
                    <a:pt x="139618" y="63524"/>
                    <a:pt x="267831" y="31762"/>
                  </a:cubicBezTo>
                  <a:cubicBezTo>
                    <a:pt x="396044" y="0"/>
                    <a:pt x="611961" y="388181"/>
                    <a:pt x="769277" y="474213"/>
                  </a:cubicBezTo>
                  <a:cubicBezTo>
                    <a:pt x="926593" y="560245"/>
                    <a:pt x="1069160" y="554100"/>
                    <a:pt x="1211728" y="547955"/>
                  </a:cubicBezTo>
                </a:path>
              </a:pathLst>
            </a:cu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1963992" y="1066800"/>
              <a:ext cx="1224000" cy="612000"/>
            </a:xfrm>
            <a:custGeom>
              <a:avLst/>
              <a:gdLst>
                <a:gd name="connsiteX0" fmla="*/ 0 w 1061884"/>
                <a:gd name="connsiteY0" fmla="*/ 786580 h 786580"/>
                <a:gd name="connsiteX1" fmla="*/ 117987 w 1061884"/>
                <a:gd name="connsiteY1" fmla="*/ 49161 h 786580"/>
                <a:gd name="connsiteX2" fmla="*/ 619433 w 1061884"/>
                <a:gd name="connsiteY2" fmla="*/ 491612 h 786580"/>
                <a:gd name="connsiteX3" fmla="*/ 1061884 w 1061884"/>
                <a:gd name="connsiteY3" fmla="*/ 565354 h 786580"/>
                <a:gd name="connsiteX0" fmla="*/ 0 w 1061884"/>
                <a:gd name="connsiteY0" fmla="*/ 684616 h 684616"/>
                <a:gd name="connsiteX1" fmla="*/ 117987 w 1061884"/>
                <a:gd name="connsiteY1" fmla="*/ 34595 h 684616"/>
                <a:gd name="connsiteX2" fmla="*/ 619433 w 1061884"/>
                <a:gd name="connsiteY2" fmla="*/ 477046 h 684616"/>
                <a:gd name="connsiteX3" fmla="*/ 1061884 w 1061884"/>
                <a:gd name="connsiteY3" fmla="*/ 550788 h 684616"/>
                <a:gd name="connsiteX0" fmla="*/ 0 w 1061884"/>
                <a:gd name="connsiteY0" fmla="*/ 667622 h 667622"/>
                <a:gd name="connsiteX1" fmla="*/ 117987 w 1061884"/>
                <a:gd name="connsiteY1" fmla="*/ 32167 h 667622"/>
                <a:gd name="connsiteX2" fmla="*/ 619433 w 1061884"/>
                <a:gd name="connsiteY2" fmla="*/ 474618 h 667622"/>
                <a:gd name="connsiteX3" fmla="*/ 1061884 w 1061884"/>
                <a:gd name="connsiteY3" fmla="*/ 548360 h 667622"/>
                <a:gd name="connsiteX0" fmla="*/ 0 w 1211728"/>
                <a:gd name="connsiteY0" fmla="*/ 664787 h 664787"/>
                <a:gd name="connsiteX1" fmla="*/ 267831 w 1211728"/>
                <a:gd name="connsiteY1" fmla="*/ 31762 h 664787"/>
                <a:gd name="connsiteX2" fmla="*/ 769277 w 1211728"/>
                <a:gd name="connsiteY2" fmla="*/ 474213 h 664787"/>
                <a:gd name="connsiteX3" fmla="*/ 1211728 w 1211728"/>
                <a:gd name="connsiteY3" fmla="*/ 547955 h 66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1728" h="664787">
                  <a:moveTo>
                    <a:pt x="0" y="664787"/>
                  </a:moveTo>
                  <a:cubicBezTo>
                    <a:pt x="7374" y="320658"/>
                    <a:pt x="139618" y="63524"/>
                    <a:pt x="267831" y="31762"/>
                  </a:cubicBezTo>
                  <a:cubicBezTo>
                    <a:pt x="396044" y="0"/>
                    <a:pt x="611961" y="388181"/>
                    <a:pt x="769277" y="474213"/>
                  </a:cubicBezTo>
                  <a:cubicBezTo>
                    <a:pt x="926593" y="560245"/>
                    <a:pt x="1069160" y="554100"/>
                    <a:pt x="1211728" y="547955"/>
                  </a:cubicBezTo>
                </a:path>
              </a:pathLst>
            </a:cu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5400000">
              <a:off x="3093194" y="1678704"/>
              <a:ext cx="216000" cy="1588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>
            <a:grpSpLocks noChangeAspect="1"/>
          </p:cNvGrpSpPr>
          <p:nvPr/>
        </p:nvGrpSpPr>
        <p:grpSpPr>
          <a:xfrm rot="10800000">
            <a:off x="4140000" y="3039379"/>
            <a:ext cx="432000" cy="431449"/>
            <a:chOff x="1963992" y="1066800"/>
            <a:chExt cx="1237996" cy="1236417"/>
          </a:xfrm>
          <a:solidFill>
            <a:schemeClr val="bg1"/>
          </a:solidFill>
        </p:grpSpPr>
        <p:sp>
          <p:nvSpPr>
            <p:cNvPr id="16" name="Freeform 15"/>
            <p:cNvSpPr/>
            <p:nvPr/>
          </p:nvSpPr>
          <p:spPr>
            <a:xfrm flipV="1">
              <a:off x="1968000" y="1691217"/>
              <a:ext cx="1224000" cy="612000"/>
            </a:xfrm>
            <a:custGeom>
              <a:avLst/>
              <a:gdLst>
                <a:gd name="connsiteX0" fmla="*/ 0 w 1061884"/>
                <a:gd name="connsiteY0" fmla="*/ 786580 h 786580"/>
                <a:gd name="connsiteX1" fmla="*/ 117987 w 1061884"/>
                <a:gd name="connsiteY1" fmla="*/ 49161 h 786580"/>
                <a:gd name="connsiteX2" fmla="*/ 619433 w 1061884"/>
                <a:gd name="connsiteY2" fmla="*/ 491612 h 786580"/>
                <a:gd name="connsiteX3" fmla="*/ 1061884 w 1061884"/>
                <a:gd name="connsiteY3" fmla="*/ 565354 h 786580"/>
                <a:gd name="connsiteX0" fmla="*/ 0 w 1061884"/>
                <a:gd name="connsiteY0" fmla="*/ 684616 h 684616"/>
                <a:gd name="connsiteX1" fmla="*/ 117987 w 1061884"/>
                <a:gd name="connsiteY1" fmla="*/ 34595 h 684616"/>
                <a:gd name="connsiteX2" fmla="*/ 619433 w 1061884"/>
                <a:gd name="connsiteY2" fmla="*/ 477046 h 684616"/>
                <a:gd name="connsiteX3" fmla="*/ 1061884 w 1061884"/>
                <a:gd name="connsiteY3" fmla="*/ 550788 h 684616"/>
                <a:gd name="connsiteX0" fmla="*/ 0 w 1061884"/>
                <a:gd name="connsiteY0" fmla="*/ 667622 h 667622"/>
                <a:gd name="connsiteX1" fmla="*/ 117987 w 1061884"/>
                <a:gd name="connsiteY1" fmla="*/ 32167 h 667622"/>
                <a:gd name="connsiteX2" fmla="*/ 619433 w 1061884"/>
                <a:gd name="connsiteY2" fmla="*/ 474618 h 667622"/>
                <a:gd name="connsiteX3" fmla="*/ 1061884 w 1061884"/>
                <a:gd name="connsiteY3" fmla="*/ 548360 h 667622"/>
                <a:gd name="connsiteX0" fmla="*/ 0 w 1211728"/>
                <a:gd name="connsiteY0" fmla="*/ 664787 h 664787"/>
                <a:gd name="connsiteX1" fmla="*/ 267831 w 1211728"/>
                <a:gd name="connsiteY1" fmla="*/ 31762 h 664787"/>
                <a:gd name="connsiteX2" fmla="*/ 769277 w 1211728"/>
                <a:gd name="connsiteY2" fmla="*/ 474213 h 664787"/>
                <a:gd name="connsiteX3" fmla="*/ 1211728 w 1211728"/>
                <a:gd name="connsiteY3" fmla="*/ 547955 h 66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1728" h="664787">
                  <a:moveTo>
                    <a:pt x="0" y="664787"/>
                  </a:moveTo>
                  <a:cubicBezTo>
                    <a:pt x="7374" y="320658"/>
                    <a:pt x="139618" y="63524"/>
                    <a:pt x="267831" y="31762"/>
                  </a:cubicBezTo>
                  <a:cubicBezTo>
                    <a:pt x="396044" y="0"/>
                    <a:pt x="611961" y="388181"/>
                    <a:pt x="769277" y="474213"/>
                  </a:cubicBezTo>
                  <a:cubicBezTo>
                    <a:pt x="926593" y="560245"/>
                    <a:pt x="1069160" y="554100"/>
                    <a:pt x="1211728" y="547955"/>
                  </a:cubicBezTo>
                </a:path>
              </a:pathLst>
            </a:custGeom>
            <a:grp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1963992" y="1066800"/>
              <a:ext cx="1224000" cy="612000"/>
            </a:xfrm>
            <a:custGeom>
              <a:avLst/>
              <a:gdLst>
                <a:gd name="connsiteX0" fmla="*/ 0 w 1061884"/>
                <a:gd name="connsiteY0" fmla="*/ 786580 h 786580"/>
                <a:gd name="connsiteX1" fmla="*/ 117987 w 1061884"/>
                <a:gd name="connsiteY1" fmla="*/ 49161 h 786580"/>
                <a:gd name="connsiteX2" fmla="*/ 619433 w 1061884"/>
                <a:gd name="connsiteY2" fmla="*/ 491612 h 786580"/>
                <a:gd name="connsiteX3" fmla="*/ 1061884 w 1061884"/>
                <a:gd name="connsiteY3" fmla="*/ 565354 h 786580"/>
                <a:gd name="connsiteX0" fmla="*/ 0 w 1061884"/>
                <a:gd name="connsiteY0" fmla="*/ 684616 h 684616"/>
                <a:gd name="connsiteX1" fmla="*/ 117987 w 1061884"/>
                <a:gd name="connsiteY1" fmla="*/ 34595 h 684616"/>
                <a:gd name="connsiteX2" fmla="*/ 619433 w 1061884"/>
                <a:gd name="connsiteY2" fmla="*/ 477046 h 684616"/>
                <a:gd name="connsiteX3" fmla="*/ 1061884 w 1061884"/>
                <a:gd name="connsiteY3" fmla="*/ 550788 h 684616"/>
                <a:gd name="connsiteX0" fmla="*/ 0 w 1061884"/>
                <a:gd name="connsiteY0" fmla="*/ 667622 h 667622"/>
                <a:gd name="connsiteX1" fmla="*/ 117987 w 1061884"/>
                <a:gd name="connsiteY1" fmla="*/ 32167 h 667622"/>
                <a:gd name="connsiteX2" fmla="*/ 619433 w 1061884"/>
                <a:gd name="connsiteY2" fmla="*/ 474618 h 667622"/>
                <a:gd name="connsiteX3" fmla="*/ 1061884 w 1061884"/>
                <a:gd name="connsiteY3" fmla="*/ 548360 h 667622"/>
                <a:gd name="connsiteX0" fmla="*/ 0 w 1211728"/>
                <a:gd name="connsiteY0" fmla="*/ 664787 h 664787"/>
                <a:gd name="connsiteX1" fmla="*/ 267831 w 1211728"/>
                <a:gd name="connsiteY1" fmla="*/ 31762 h 664787"/>
                <a:gd name="connsiteX2" fmla="*/ 769277 w 1211728"/>
                <a:gd name="connsiteY2" fmla="*/ 474213 h 664787"/>
                <a:gd name="connsiteX3" fmla="*/ 1211728 w 1211728"/>
                <a:gd name="connsiteY3" fmla="*/ 547955 h 66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1728" h="664787">
                  <a:moveTo>
                    <a:pt x="0" y="664787"/>
                  </a:moveTo>
                  <a:cubicBezTo>
                    <a:pt x="7374" y="320658"/>
                    <a:pt x="139618" y="63524"/>
                    <a:pt x="267831" y="31762"/>
                  </a:cubicBezTo>
                  <a:cubicBezTo>
                    <a:pt x="396044" y="0"/>
                    <a:pt x="611961" y="388181"/>
                    <a:pt x="769277" y="474213"/>
                  </a:cubicBezTo>
                  <a:cubicBezTo>
                    <a:pt x="926593" y="560245"/>
                    <a:pt x="1069160" y="554100"/>
                    <a:pt x="1211728" y="547955"/>
                  </a:cubicBezTo>
                </a:path>
              </a:pathLst>
            </a:custGeom>
            <a:grp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8" name="Straight Connector 17"/>
            <p:cNvCxnSpPr/>
            <p:nvPr/>
          </p:nvCxnSpPr>
          <p:spPr>
            <a:xfrm rot="5400000">
              <a:off x="3093194" y="1678704"/>
              <a:ext cx="216000" cy="1588"/>
            </a:xfrm>
            <a:prstGeom prst="line">
              <a:avLst/>
            </a:prstGeom>
            <a:grp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Connector 18"/>
          <p:cNvCxnSpPr/>
          <p:nvPr/>
        </p:nvCxnSpPr>
        <p:spPr>
          <a:xfrm flipV="1">
            <a:off x="3234044" y="2420888"/>
            <a:ext cx="0" cy="1800000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3234044" y="3068760"/>
            <a:ext cx="831935" cy="829924"/>
            <a:chOff x="7645794" y="3751401"/>
            <a:chExt cx="831935" cy="829924"/>
          </a:xfrm>
        </p:grpSpPr>
        <p:sp>
          <p:nvSpPr>
            <p:cNvPr id="21" name="Arc 104"/>
            <p:cNvSpPr>
              <a:spLocks noChangeAspect="1"/>
            </p:cNvSpPr>
            <p:nvPr/>
          </p:nvSpPr>
          <p:spPr bwMode="auto">
            <a:xfrm rot="2700000">
              <a:off x="8426961" y="3757842"/>
              <a:ext cx="57209" cy="4432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" name="Arc 105"/>
            <p:cNvSpPr>
              <a:spLocks noChangeAspect="1"/>
            </p:cNvSpPr>
            <p:nvPr/>
          </p:nvSpPr>
          <p:spPr bwMode="auto">
            <a:xfrm rot="8100000">
              <a:off x="8402058" y="3782745"/>
              <a:ext cx="44327" cy="5720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" name="Arc 111"/>
            <p:cNvSpPr>
              <a:spLocks noChangeAspect="1"/>
            </p:cNvSpPr>
            <p:nvPr/>
          </p:nvSpPr>
          <p:spPr bwMode="auto">
            <a:xfrm rot="2700000">
              <a:off x="8301587" y="3883215"/>
              <a:ext cx="57209" cy="4432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" name="Arc 112"/>
            <p:cNvSpPr>
              <a:spLocks noChangeAspect="1"/>
            </p:cNvSpPr>
            <p:nvPr/>
          </p:nvSpPr>
          <p:spPr bwMode="auto">
            <a:xfrm rot="8100000">
              <a:off x="8276684" y="3908118"/>
              <a:ext cx="44327" cy="5720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" name="Arc 114"/>
            <p:cNvSpPr>
              <a:spLocks noChangeAspect="1"/>
            </p:cNvSpPr>
            <p:nvPr/>
          </p:nvSpPr>
          <p:spPr bwMode="auto">
            <a:xfrm rot="13500000">
              <a:off x="8292477" y="3811420"/>
              <a:ext cx="57209" cy="4432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" name="Arc 115"/>
            <p:cNvSpPr>
              <a:spLocks noChangeAspect="1"/>
            </p:cNvSpPr>
            <p:nvPr/>
          </p:nvSpPr>
          <p:spPr bwMode="auto">
            <a:xfrm rot="18900000">
              <a:off x="8330262" y="3773635"/>
              <a:ext cx="44327" cy="5720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" name="Arc 118"/>
            <p:cNvSpPr>
              <a:spLocks noChangeAspect="1"/>
            </p:cNvSpPr>
            <p:nvPr/>
          </p:nvSpPr>
          <p:spPr bwMode="auto">
            <a:xfrm rot="2700000">
              <a:off x="8176214" y="4008589"/>
              <a:ext cx="57209" cy="4432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8" name="Arc 119"/>
            <p:cNvSpPr>
              <a:spLocks noChangeAspect="1"/>
            </p:cNvSpPr>
            <p:nvPr/>
          </p:nvSpPr>
          <p:spPr bwMode="auto">
            <a:xfrm rot="8100000">
              <a:off x="8151311" y="4033492"/>
              <a:ext cx="44327" cy="5720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9" name="Arc 121"/>
            <p:cNvSpPr>
              <a:spLocks noChangeAspect="1"/>
            </p:cNvSpPr>
            <p:nvPr/>
          </p:nvSpPr>
          <p:spPr bwMode="auto">
            <a:xfrm rot="13500000">
              <a:off x="8167104" y="3936794"/>
              <a:ext cx="57209" cy="4432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" name="Arc 122"/>
            <p:cNvSpPr>
              <a:spLocks noChangeAspect="1"/>
            </p:cNvSpPr>
            <p:nvPr/>
          </p:nvSpPr>
          <p:spPr bwMode="auto">
            <a:xfrm rot="18900000">
              <a:off x="8204889" y="3899009"/>
              <a:ext cx="44327" cy="5720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31" name="Group 125"/>
            <p:cNvGrpSpPr>
              <a:grpSpLocks noChangeAspect="1"/>
            </p:cNvGrpSpPr>
            <p:nvPr/>
          </p:nvGrpSpPr>
          <p:grpSpPr bwMode="auto">
            <a:xfrm rot="2700000">
              <a:off x="8037636" y="4132274"/>
              <a:ext cx="57209" cy="88653"/>
              <a:chOff x="864" y="2688"/>
              <a:chExt cx="576" cy="1152"/>
            </a:xfrm>
          </p:grpSpPr>
          <p:sp>
            <p:nvSpPr>
              <p:cNvPr id="53" name="Arc 126"/>
              <p:cNvSpPr>
                <a:spLocks noChangeAspect="1"/>
              </p:cNvSpPr>
              <p:nvPr/>
            </p:nvSpPr>
            <p:spPr bwMode="auto">
              <a:xfrm>
                <a:off x="864" y="2688"/>
                <a:ext cx="576" cy="5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4" name="Arc 127"/>
              <p:cNvSpPr>
                <a:spLocks noChangeAspect="1"/>
              </p:cNvSpPr>
              <p:nvPr/>
            </p:nvSpPr>
            <p:spPr bwMode="auto">
              <a:xfrm rot="5400000">
                <a:off x="864" y="3264"/>
                <a:ext cx="576" cy="5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32" name="Group 128"/>
            <p:cNvGrpSpPr>
              <a:grpSpLocks noChangeAspect="1"/>
            </p:cNvGrpSpPr>
            <p:nvPr/>
          </p:nvGrpSpPr>
          <p:grpSpPr bwMode="auto">
            <a:xfrm rot="13500000">
              <a:off x="8059870" y="4029135"/>
              <a:ext cx="57209" cy="88653"/>
              <a:chOff x="864" y="2688"/>
              <a:chExt cx="576" cy="1152"/>
            </a:xfrm>
          </p:grpSpPr>
          <p:sp>
            <p:nvSpPr>
              <p:cNvPr id="51" name="Arc 129"/>
              <p:cNvSpPr>
                <a:spLocks noChangeAspect="1"/>
              </p:cNvSpPr>
              <p:nvPr/>
            </p:nvSpPr>
            <p:spPr bwMode="auto">
              <a:xfrm>
                <a:off x="864" y="2688"/>
                <a:ext cx="576" cy="5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2" name="Arc 130"/>
              <p:cNvSpPr>
                <a:spLocks noChangeAspect="1"/>
              </p:cNvSpPr>
              <p:nvPr/>
            </p:nvSpPr>
            <p:spPr bwMode="auto">
              <a:xfrm rot="5400000">
                <a:off x="864" y="3264"/>
                <a:ext cx="576" cy="5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33" name="Group 132"/>
            <p:cNvGrpSpPr>
              <a:grpSpLocks noChangeAspect="1"/>
            </p:cNvGrpSpPr>
            <p:nvPr/>
          </p:nvGrpSpPr>
          <p:grpSpPr bwMode="auto">
            <a:xfrm rot="2700000">
              <a:off x="7912263" y="4257647"/>
              <a:ext cx="57209" cy="88653"/>
              <a:chOff x="864" y="2688"/>
              <a:chExt cx="576" cy="1152"/>
            </a:xfrm>
          </p:grpSpPr>
          <p:sp>
            <p:nvSpPr>
              <p:cNvPr id="49" name="Arc 133"/>
              <p:cNvSpPr>
                <a:spLocks noChangeAspect="1"/>
              </p:cNvSpPr>
              <p:nvPr/>
            </p:nvSpPr>
            <p:spPr bwMode="auto">
              <a:xfrm>
                <a:off x="864" y="2688"/>
                <a:ext cx="576" cy="5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0" name="Arc 134"/>
              <p:cNvSpPr>
                <a:spLocks noChangeAspect="1"/>
              </p:cNvSpPr>
              <p:nvPr/>
            </p:nvSpPr>
            <p:spPr bwMode="auto">
              <a:xfrm rot="5400000">
                <a:off x="864" y="3264"/>
                <a:ext cx="576" cy="5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34" name="Group 135"/>
            <p:cNvGrpSpPr>
              <a:grpSpLocks noChangeAspect="1"/>
            </p:cNvGrpSpPr>
            <p:nvPr/>
          </p:nvGrpSpPr>
          <p:grpSpPr bwMode="auto">
            <a:xfrm rot="13500000">
              <a:off x="7934497" y="4154508"/>
              <a:ext cx="57209" cy="88653"/>
              <a:chOff x="864" y="2688"/>
              <a:chExt cx="576" cy="1152"/>
            </a:xfrm>
          </p:grpSpPr>
          <p:sp>
            <p:nvSpPr>
              <p:cNvPr id="47" name="Arc 136"/>
              <p:cNvSpPr>
                <a:spLocks noChangeAspect="1"/>
              </p:cNvSpPr>
              <p:nvPr/>
            </p:nvSpPr>
            <p:spPr bwMode="auto">
              <a:xfrm>
                <a:off x="864" y="2688"/>
                <a:ext cx="576" cy="5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8" name="Arc 137"/>
              <p:cNvSpPr>
                <a:spLocks noChangeAspect="1"/>
              </p:cNvSpPr>
              <p:nvPr/>
            </p:nvSpPr>
            <p:spPr bwMode="auto">
              <a:xfrm rot="5400000">
                <a:off x="864" y="3264"/>
                <a:ext cx="576" cy="5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35" name="Group 139"/>
            <p:cNvGrpSpPr>
              <a:grpSpLocks noChangeAspect="1"/>
            </p:cNvGrpSpPr>
            <p:nvPr/>
          </p:nvGrpSpPr>
          <p:grpSpPr bwMode="auto">
            <a:xfrm rot="2700000">
              <a:off x="7786889" y="4383020"/>
              <a:ext cx="57209" cy="88653"/>
              <a:chOff x="864" y="2688"/>
              <a:chExt cx="576" cy="1152"/>
            </a:xfrm>
          </p:grpSpPr>
          <p:sp>
            <p:nvSpPr>
              <p:cNvPr id="45" name="Arc 140"/>
              <p:cNvSpPr>
                <a:spLocks noChangeAspect="1"/>
              </p:cNvSpPr>
              <p:nvPr/>
            </p:nvSpPr>
            <p:spPr bwMode="auto">
              <a:xfrm>
                <a:off x="864" y="2688"/>
                <a:ext cx="576" cy="5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" name="Arc 141"/>
              <p:cNvSpPr>
                <a:spLocks noChangeAspect="1"/>
              </p:cNvSpPr>
              <p:nvPr/>
            </p:nvSpPr>
            <p:spPr bwMode="auto">
              <a:xfrm rot="5400000">
                <a:off x="864" y="3264"/>
                <a:ext cx="576" cy="5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36" name="Group 142"/>
            <p:cNvGrpSpPr>
              <a:grpSpLocks noChangeAspect="1"/>
            </p:cNvGrpSpPr>
            <p:nvPr/>
          </p:nvGrpSpPr>
          <p:grpSpPr bwMode="auto">
            <a:xfrm rot="13500000">
              <a:off x="7809123" y="4279881"/>
              <a:ext cx="57209" cy="88653"/>
              <a:chOff x="864" y="2688"/>
              <a:chExt cx="576" cy="1152"/>
            </a:xfrm>
          </p:grpSpPr>
          <p:sp>
            <p:nvSpPr>
              <p:cNvPr id="43" name="Arc 143"/>
              <p:cNvSpPr>
                <a:spLocks noChangeAspect="1"/>
              </p:cNvSpPr>
              <p:nvPr/>
            </p:nvSpPr>
            <p:spPr bwMode="auto">
              <a:xfrm>
                <a:off x="864" y="2688"/>
                <a:ext cx="576" cy="5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" name="Arc 144"/>
              <p:cNvSpPr>
                <a:spLocks noChangeAspect="1"/>
              </p:cNvSpPr>
              <p:nvPr/>
            </p:nvSpPr>
            <p:spPr bwMode="auto">
              <a:xfrm rot="5400000">
                <a:off x="864" y="3264"/>
                <a:ext cx="576" cy="5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37" name="Group 146"/>
            <p:cNvGrpSpPr>
              <a:grpSpLocks noChangeAspect="1"/>
            </p:cNvGrpSpPr>
            <p:nvPr/>
          </p:nvGrpSpPr>
          <p:grpSpPr bwMode="auto">
            <a:xfrm rot="2700000">
              <a:off x="7661516" y="4508394"/>
              <a:ext cx="57209" cy="88653"/>
              <a:chOff x="864" y="2688"/>
              <a:chExt cx="576" cy="1152"/>
            </a:xfrm>
          </p:grpSpPr>
          <p:sp>
            <p:nvSpPr>
              <p:cNvPr id="41" name="Arc 147"/>
              <p:cNvSpPr>
                <a:spLocks noChangeAspect="1"/>
              </p:cNvSpPr>
              <p:nvPr/>
            </p:nvSpPr>
            <p:spPr bwMode="auto">
              <a:xfrm>
                <a:off x="864" y="2688"/>
                <a:ext cx="576" cy="5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" name="Arc 148"/>
              <p:cNvSpPr>
                <a:spLocks noChangeAspect="1"/>
              </p:cNvSpPr>
              <p:nvPr/>
            </p:nvSpPr>
            <p:spPr bwMode="auto">
              <a:xfrm rot="5400000">
                <a:off x="864" y="3264"/>
                <a:ext cx="576" cy="5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38" name="Group 149"/>
            <p:cNvGrpSpPr>
              <a:grpSpLocks noChangeAspect="1"/>
            </p:cNvGrpSpPr>
            <p:nvPr/>
          </p:nvGrpSpPr>
          <p:grpSpPr bwMode="auto">
            <a:xfrm rot="13500000">
              <a:off x="7683750" y="4405255"/>
              <a:ext cx="57209" cy="88653"/>
              <a:chOff x="864" y="2688"/>
              <a:chExt cx="576" cy="1152"/>
            </a:xfrm>
          </p:grpSpPr>
          <p:sp>
            <p:nvSpPr>
              <p:cNvPr id="39" name="Arc 150"/>
              <p:cNvSpPr>
                <a:spLocks noChangeAspect="1"/>
              </p:cNvSpPr>
              <p:nvPr/>
            </p:nvSpPr>
            <p:spPr bwMode="auto">
              <a:xfrm>
                <a:off x="864" y="2688"/>
                <a:ext cx="576" cy="5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0" name="Arc 151"/>
              <p:cNvSpPr>
                <a:spLocks noChangeAspect="1"/>
              </p:cNvSpPr>
              <p:nvPr/>
            </p:nvSpPr>
            <p:spPr bwMode="auto">
              <a:xfrm rot="5400000">
                <a:off x="864" y="3264"/>
                <a:ext cx="576" cy="5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sp>
        <p:nvSpPr>
          <p:cNvPr id="55" name="TextBox 54"/>
          <p:cNvSpPr txBox="1"/>
          <p:nvPr/>
        </p:nvSpPr>
        <p:spPr>
          <a:xfrm>
            <a:off x="2841765" y="4223644"/>
            <a:ext cx="7938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000" dirty="0" smtClean="0"/>
              <a:t>1 </a:t>
            </a:r>
            <a:r>
              <a:rPr lang="nl-NL" sz="2000" dirty="0" err="1" smtClean="0"/>
              <a:t>TeV</a:t>
            </a:r>
            <a:endParaRPr lang="en-GB" sz="2000" dirty="0" smtClean="0"/>
          </a:p>
          <a:p>
            <a:pPr algn="ctr"/>
            <a:r>
              <a:rPr lang="en-GB" sz="2000" dirty="0" err="1" smtClean="0"/>
              <a:t>muon</a:t>
            </a:r>
            <a:endParaRPr lang="en-GB" sz="2000" dirty="0"/>
          </a:p>
        </p:txBody>
      </p:sp>
      <p:sp>
        <p:nvSpPr>
          <p:cNvPr id="56" name="Rectangle 55"/>
          <p:cNvSpPr/>
          <p:nvPr/>
        </p:nvSpPr>
        <p:spPr>
          <a:xfrm>
            <a:off x="5247110" y="5286218"/>
            <a:ext cx="3744000" cy="468000"/>
          </a:xfrm>
          <a:prstGeom prst="rect">
            <a:avLst/>
          </a:prstGeom>
          <a:solidFill>
            <a:srgbClr val="BFBFB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972016" y="5301208"/>
            <a:ext cx="3744000" cy="468000"/>
          </a:xfrm>
          <a:prstGeom prst="rect">
            <a:avLst/>
          </a:prstGeom>
          <a:solidFill>
            <a:srgbClr val="BFBFB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5724128" y="2480485"/>
            <a:ext cx="360000" cy="180000"/>
          </a:xfrm>
          <a:prstGeom prst="rect">
            <a:avLst/>
          </a:prstGeom>
          <a:solidFill>
            <a:srgbClr val="BFBFB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TextBox 58"/>
          <p:cNvSpPr txBox="1"/>
          <p:nvPr/>
        </p:nvSpPr>
        <p:spPr>
          <a:xfrm>
            <a:off x="6141186" y="2348880"/>
            <a:ext cx="21746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optical background</a:t>
            </a:r>
            <a:endParaRPr lang="en-GB" sz="2000" dirty="0"/>
          </a:p>
        </p:txBody>
      </p:sp>
      <p:cxnSp>
        <p:nvCxnSpPr>
          <p:cNvPr id="60" name="Straight Connector 59"/>
          <p:cNvCxnSpPr/>
          <p:nvPr/>
        </p:nvCxnSpPr>
        <p:spPr>
          <a:xfrm>
            <a:off x="3290846" y="2810708"/>
            <a:ext cx="720080" cy="0"/>
          </a:xfrm>
          <a:prstGeom prst="line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3499656" y="2390708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/>
              <a:t>R</a:t>
            </a:r>
            <a:endParaRPr lang="en-GB" sz="2000" dirty="0"/>
          </a:p>
        </p:txBody>
      </p:sp>
      <p:sp>
        <p:nvSpPr>
          <p:cNvPr id="62" name="TextBox 61"/>
          <p:cNvSpPr txBox="1"/>
          <p:nvPr/>
        </p:nvSpPr>
        <p:spPr>
          <a:xfrm>
            <a:off x="5868144" y="4339227"/>
            <a:ext cx="12795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200" dirty="0" smtClean="0"/>
              <a:t>S/N  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~</a:t>
            </a:r>
            <a:r>
              <a:rPr lang="en-GB" sz="2200" dirty="0" smtClean="0"/>
              <a:t>10</a:t>
            </a:r>
            <a:r>
              <a:rPr lang="en-GB" sz="2200" baseline="30000" dirty="0" smtClean="0"/>
              <a:t>2</a:t>
            </a:r>
            <a:endParaRPr lang="en-GB" sz="2200" dirty="0"/>
          </a:p>
        </p:txBody>
      </p:sp>
      <p:cxnSp>
        <p:nvCxnSpPr>
          <p:cNvPr id="63" name="Straight Connector 62"/>
          <p:cNvCxnSpPr/>
          <p:nvPr/>
        </p:nvCxnSpPr>
        <p:spPr>
          <a:xfrm>
            <a:off x="6498284" y="3801088"/>
            <a:ext cx="0" cy="504000"/>
          </a:xfrm>
          <a:prstGeom prst="line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6499588" y="4770170"/>
            <a:ext cx="0" cy="50400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Group 70"/>
          <p:cNvGrpSpPr/>
          <p:nvPr/>
        </p:nvGrpSpPr>
        <p:grpSpPr>
          <a:xfrm>
            <a:off x="5364087" y="2852936"/>
            <a:ext cx="2124000" cy="796403"/>
            <a:chOff x="5364087" y="2852936"/>
            <a:chExt cx="2124000" cy="796403"/>
          </a:xfrm>
        </p:grpSpPr>
        <p:pic>
          <p:nvPicPr>
            <p:cNvPr id="65" name="Picture 6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161" b="17504"/>
            <a:stretch/>
          </p:blipFill>
          <p:spPr>
            <a:xfrm>
              <a:off x="5417180" y="2916000"/>
              <a:ext cx="1080000" cy="684000"/>
            </a:xfrm>
            <a:prstGeom prst="rect">
              <a:avLst/>
            </a:prstGeom>
          </p:spPr>
        </p:pic>
        <p:sp>
          <p:nvSpPr>
            <p:cNvPr id="66" name="Rounded Rectangular Callout 65"/>
            <p:cNvSpPr/>
            <p:nvPr/>
          </p:nvSpPr>
          <p:spPr>
            <a:xfrm>
              <a:off x="5364087" y="2852936"/>
              <a:ext cx="2124000" cy="796403"/>
            </a:xfrm>
            <a:prstGeom prst="wedgeRoundRectCallout">
              <a:avLst>
                <a:gd name="adj1" fmla="val -32507"/>
                <a:gd name="adj2" fmla="val 69790"/>
                <a:gd name="adj3" fmla="val 16667"/>
              </a:avLst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68" name="Picture 69" descr="MCj03391980000[1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904888" y="2968432"/>
              <a:ext cx="504000" cy="504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217836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Building block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A2D2-B08E-479C-8EFA-F462BF97C60C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4" name="Picture 3" descr="signal_numberOfLine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713706"/>
            <a:ext cx="4248150" cy="4019550"/>
          </a:xfrm>
          <a:prstGeom prst="rect">
            <a:avLst/>
          </a:prstGeom>
        </p:spPr>
      </p:pic>
      <p:pic>
        <p:nvPicPr>
          <p:cNvPr id="5" name="Picture 4" descr="signal_numberOfFloors.gif"/>
          <p:cNvPicPr>
            <a:picLocks noChangeAspect="1"/>
          </p:cNvPicPr>
          <p:nvPr/>
        </p:nvPicPr>
        <p:blipFill>
          <a:blip r:embed="rId3" cstate="print"/>
          <a:srcRect l="10169"/>
          <a:stretch>
            <a:fillRect/>
          </a:stretch>
        </p:blipFill>
        <p:spPr>
          <a:xfrm>
            <a:off x="4788032" y="1713706"/>
            <a:ext cx="3816094" cy="40195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-5400000">
            <a:off x="-496627" y="3418411"/>
            <a:ext cx="247247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/>
              <a:t>RXJ1713 events / year</a:t>
            </a:r>
            <a:endParaRPr lang="en-GB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833952" y="5371258"/>
            <a:ext cx="182293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/>
              <a:t>number of lines</a:t>
            </a:r>
            <a:endParaRPr lang="en-GB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609839" y="5371258"/>
            <a:ext cx="193399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/>
              <a:t>number of floors</a:t>
            </a:r>
            <a:endParaRPr lang="en-GB" sz="2000" dirty="0"/>
          </a:p>
        </p:txBody>
      </p:sp>
      <p:sp>
        <p:nvSpPr>
          <p:cNvPr id="9" name="Rectangle 8"/>
          <p:cNvSpPr/>
          <p:nvPr/>
        </p:nvSpPr>
        <p:spPr>
          <a:xfrm>
            <a:off x="604954" y="5675536"/>
            <a:ext cx="8229600" cy="1080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ctr">
              <a:lnSpc>
                <a:spcPts val="3600"/>
              </a:lnSpc>
              <a:tabLst>
                <a:tab pos="2068513" algn="ctr"/>
                <a:tab pos="2247900" algn="l"/>
              </a:tabLst>
            </a:pPr>
            <a:r>
              <a:rPr lang="en-GB" sz="2600" dirty="0" smtClean="0">
                <a:solidFill>
                  <a:schemeClr val="tx1"/>
                </a:solidFill>
              </a:rPr>
              <a:t>Smallest detector with optimal efficiency </a:t>
            </a:r>
            <a:r>
              <a:rPr lang="en-GB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~</a:t>
            </a:r>
            <a:r>
              <a:rPr lang="en-GB" sz="2600" dirty="0" smtClean="0">
                <a:solidFill>
                  <a:schemeClr val="tx1"/>
                </a:solidFill>
              </a:rPr>
              <a:t> 1/6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en-GB" sz="2600" dirty="0" smtClean="0">
                <a:solidFill>
                  <a:schemeClr val="tx1"/>
                </a:solidFill>
              </a:rPr>
              <a:t>total size</a:t>
            </a:r>
            <a:endParaRPr lang="en-GB" sz="26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77919" y="2088736"/>
            <a:ext cx="16301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latin typeface="Symbol" pitchFamily="18" charset="2"/>
              </a:rPr>
              <a:t>l</a:t>
            </a:r>
            <a:r>
              <a:rPr lang="en-GB" sz="1600" baseline="-25000" dirty="0" smtClean="0"/>
              <a:t>abs</a:t>
            </a:r>
            <a:r>
              <a:rPr lang="en-GB" sz="1600" dirty="0" smtClean="0"/>
              <a:t> scaling factor</a:t>
            </a:r>
            <a:endParaRPr lang="en-GB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5693104" y="2088736"/>
            <a:ext cx="16301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latin typeface="Symbol" pitchFamily="18" charset="2"/>
              </a:rPr>
              <a:t>l</a:t>
            </a:r>
            <a:r>
              <a:rPr lang="en-GB" sz="1600" baseline="-25000" dirty="0" smtClean="0"/>
              <a:t>abs</a:t>
            </a:r>
            <a:r>
              <a:rPr lang="en-GB" sz="1600" dirty="0" smtClean="0"/>
              <a:t> scaling factor</a:t>
            </a:r>
            <a:endParaRPr lang="en-GB" sz="1600" dirty="0"/>
          </a:p>
        </p:txBody>
      </p:sp>
      <p:sp>
        <p:nvSpPr>
          <p:cNvPr id="13" name="Right Arrow 12"/>
          <p:cNvSpPr/>
          <p:nvPr/>
        </p:nvSpPr>
        <p:spPr>
          <a:xfrm>
            <a:off x="280096" y="5979260"/>
            <a:ext cx="504000" cy="484632"/>
          </a:xfrm>
          <a:prstGeom prst="rightArrow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ight Arrow 2"/>
          <p:cNvSpPr/>
          <p:nvPr/>
        </p:nvSpPr>
        <p:spPr>
          <a:xfrm rot="16200000">
            <a:off x="3145176" y="3946130"/>
            <a:ext cx="432000" cy="360000"/>
          </a:xfrm>
          <a:prstGeom prst="rightArrow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ight Arrow 14"/>
          <p:cNvSpPr/>
          <p:nvPr/>
        </p:nvSpPr>
        <p:spPr>
          <a:xfrm rot="16200000">
            <a:off x="6788440" y="3944994"/>
            <a:ext cx="432000" cy="360000"/>
          </a:xfrm>
          <a:prstGeom prst="rightArrow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270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A2D2-B08E-479C-8EFA-F462BF97C60C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3" name="Picture 2" descr="lineDistance_m_floorDistance_m_3.1.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874" y="1727846"/>
            <a:ext cx="4248150" cy="401955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</a:rPr>
              <a:t>Example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99698" y="5364000"/>
            <a:ext cx="249145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/>
              <a:t>horizontal spacing [m]</a:t>
            </a:r>
            <a:endParaRPr lang="en-GB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822555" y="4674622"/>
            <a:ext cx="1936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latin typeface="Symbol" panose="05050102010706020507" pitchFamily="18" charset="2"/>
              </a:rPr>
              <a:t>l</a:t>
            </a:r>
            <a:r>
              <a:rPr lang="en-GB" sz="1600" baseline="-25000" dirty="0" smtClean="0"/>
              <a:t>abs</a:t>
            </a:r>
            <a:r>
              <a:rPr lang="en-GB" sz="1600" dirty="0" smtClean="0"/>
              <a:t> scaling factor 1.1</a:t>
            </a:r>
            <a:endParaRPr lang="en-GB" sz="1600" dirty="0"/>
          </a:p>
        </p:txBody>
      </p:sp>
      <p:sp>
        <p:nvSpPr>
          <p:cNvPr id="8" name="Rectangle 7"/>
          <p:cNvSpPr/>
          <p:nvPr/>
        </p:nvSpPr>
        <p:spPr>
          <a:xfrm>
            <a:off x="1187624" y="5805264"/>
            <a:ext cx="6948000" cy="792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00" dirty="0" smtClean="0">
                <a:solidFill>
                  <a:schemeClr val="tx1"/>
                </a:solidFill>
              </a:rPr>
              <a:t>There is a maximum</a:t>
            </a:r>
            <a:endParaRPr lang="en-GB" sz="2600" dirty="0">
              <a:solidFill>
                <a:schemeClr val="tx1"/>
              </a:solidFill>
            </a:endParaRPr>
          </a:p>
        </p:txBody>
      </p:sp>
      <p:pic>
        <p:nvPicPr>
          <p:cNvPr id="9" name="Picture 8" descr="floorDistance_m_lineDistance_m_3.1.1.gif"/>
          <p:cNvPicPr>
            <a:picLocks noChangeAspect="1"/>
          </p:cNvPicPr>
          <p:nvPr/>
        </p:nvPicPr>
        <p:blipFill>
          <a:blip r:embed="rId3" cstate="print"/>
          <a:srcRect l="10169"/>
          <a:stretch>
            <a:fillRect/>
          </a:stretch>
        </p:blipFill>
        <p:spPr>
          <a:xfrm>
            <a:off x="4788348" y="1715798"/>
            <a:ext cx="3816100" cy="40195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37761" y="5364000"/>
            <a:ext cx="221105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/>
              <a:t>vertical spacing [m]</a:t>
            </a:r>
            <a:endParaRPr lang="en-GB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2100539" y="2102174"/>
            <a:ext cx="14633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600" dirty="0" smtClean="0"/>
              <a:t>vertical spacing</a:t>
            </a:r>
            <a:endParaRPr lang="en-GB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5647684" y="2089424"/>
            <a:ext cx="16905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/>
              <a:t>horizontal spacing</a:t>
            </a:r>
            <a:endParaRPr lang="en-GB" sz="1600" dirty="0"/>
          </a:p>
        </p:txBody>
      </p:sp>
      <p:sp>
        <p:nvSpPr>
          <p:cNvPr id="14" name="Right Arrow 13"/>
          <p:cNvSpPr/>
          <p:nvPr/>
        </p:nvSpPr>
        <p:spPr>
          <a:xfrm>
            <a:off x="2642128" y="5979260"/>
            <a:ext cx="504000" cy="484632"/>
          </a:xfrm>
          <a:prstGeom prst="rightArrow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5704280" y="4667424"/>
            <a:ext cx="1936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latin typeface="Symbol" panose="05050102010706020507" pitchFamily="18" charset="2"/>
              </a:rPr>
              <a:t>l</a:t>
            </a:r>
            <a:r>
              <a:rPr lang="en-GB" sz="1600" baseline="-25000" dirty="0" smtClean="0"/>
              <a:t>abs</a:t>
            </a:r>
            <a:r>
              <a:rPr lang="en-GB" sz="1600" dirty="0" smtClean="0"/>
              <a:t> scaling factor 1.1</a:t>
            </a:r>
            <a:endParaRPr lang="en-GB" sz="1600" dirty="0"/>
          </a:p>
        </p:txBody>
      </p:sp>
      <p:sp>
        <p:nvSpPr>
          <p:cNvPr id="16" name="Right Arrow 15"/>
          <p:cNvSpPr/>
          <p:nvPr/>
        </p:nvSpPr>
        <p:spPr>
          <a:xfrm rot="16200000">
            <a:off x="2015759" y="3869608"/>
            <a:ext cx="432000" cy="360000"/>
          </a:xfrm>
          <a:prstGeom prst="rightArrow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ight Arrow 16"/>
          <p:cNvSpPr/>
          <p:nvPr/>
        </p:nvSpPr>
        <p:spPr>
          <a:xfrm rot="16200000">
            <a:off x="5841480" y="3867904"/>
            <a:ext cx="432000" cy="360000"/>
          </a:xfrm>
          <a:prstGeom prst="rightArrow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TextBox 18"/>
          <p:cNvSpPr txBox="1"/>
          <p:nvPr/>
        </p:nvSpPr>
        <p:spPr>
          <a:xfrm rot="-5400000">
            <a:off x="-496627" y="3418411"/>
            <a:ext cx="247247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/>
              <a:t>RXJ1713 events / year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20274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A2D2-B08E-479C-8EFA-F462BF97C60C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A</a:t>
            </a:r>
            <a:r>
              <a:rPr lang="en-GB" dirty="0" smtClean="0">
                <a:solidFill>
                  <a:schemeClr val="bg1"/>
                </a:solidFill>
              </a:rPr>
              <a:t>bsorption length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Picture 3" descr="summar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1283" y="1526812"/>
            <a:ext cx="4672965" cy="44215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-5400000">
            <a:off x="1110092" y="3364505"/>
            <a:ext cx="247247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RXJ1713 events </a:t>
            </a:r>
            <a:r>
              <a:rPr lang="en-GB" sz="2000" dirty="0" smtClean="0"/>
              <a:t>/ year</a:t>
            </a:r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532632" y="5480902"/>
            <a:ext cx="199843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latin typeface="Symbol" panose="05050102010706020507" pitchFamily="18" charset="2"/>
              </a:rPr>
              <a:t>l</a:t>
            </a:r>
            <a:r>
              <a:rPr lang="en-GB" sz="2000" baseline="-25000" dirty="0" smtClean="0"/>
              <a:t>abs</a:t>
            </a:r>
            <a:r>
              <a:rPr lang="en-GB" sz="2000" dirty="0" smtClean="0"/>
              <a:t> scaling factor</a:t>
            </a:r>
            <a:endParaRPr lang="en-GB" sz="200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845671" y="2204864"/>
            <a:ext cx="3348000" cy="3024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05836" y="2102876"/>
            <a:ext cx="1935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optimal detector</a:t>
            </a:r>
            <a:endParaRPr lang="en-GB" sz="2000" dirty="0"/>
          </a:p>
        </p:txBody>
      </p:sp>
      <p:sp>
        <p:nvSpPr>
          <p:cNvPr id="9" name="Rectangle 8"/>
          <p:cNvSpPr/>
          <p:nvPr/>
        </p:nvSpPr>
        <p:spPr>
          <a:xfrm>
            <a:off x="3215768" y="2282908"/>
            <a:ext cx="72000" cy="7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187624" y="5805264"/>
            <a:ext cx="6948000" cy="792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00" dirty="0" smtClean="0">
                <a:solidFill>
                  <a:schemeClr val="tx1"/>
                </a:solidFill>
              </a:rPr>
              <a:t>There is a linear dependence</a:t>
            </a:r>
            <a:endParaRPr lang="en-GB" sz="2600" dirty="0">
              <a:solidFill>
                <a:schemeClr val="tx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051720" y="5964972"/>
            <a:ext cx="504000" cy="484632"/>
          </a:xfrm>
          <a:prstGeom prst="rightArrow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Arrow 11"/>
          <p:cNvSpPr/>
          <p:nvPr/>
        </p:nvSpPr>
        <p:spPr>
          <a:xfrm rot="13500000">
            <a:off x="4419991" y="3867904"/>
            <a:ext cx="432000" cy="360000"/>
          </a:xfrm>
          <a:prstGeom prst="rightArrow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847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2781</TotalTime>
  <Words>628</Words>
  <Application>Microsoft Office PowerPoint</Application>
  <PresentationFormat>On-screen Show (4:3)</PresentationFormat>
  <Paragraphs>306</Paragraphs>
  <Slides>27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Sylfaen</vt:lpstr>
      <vt:lpstr>Symbol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Building block</vt:lpstr>
      <vt:lpstr>PowerPoint Presentation</vt:lpstr>
      <vt:lpstr>PowerPoint Presentation</vt:lpstr>
      <vt:lpstr>PDF of shower light (I)</vt:lpstr>
      <vt:lpstr>PDF of shower light (II)</vt:lpstr>
      <vt:lpstr>Shower reconstruction (I)</vt:lpstr>
      <vt:lpstr>PowerPoint Presentation</vt:lpstr>
      <vt:lpstr>PowerPoint Presentation</vt:lpstr>
      <vt:lpstr>PowerPoint Presentation</vt:lpstr>
      <vt:lpstr>Shower reconstruction (II)</vt:lpstr>
      <vt:lpstr>Atmospheric muon veto</vt:lpstr>
      <vt:lpstr>All neutrino flavour astronomy!</vt:lpstr>
      <vt:lpstr>PowerPoint Presentation</vt:lpstr>
      <vt:lpstr>Siting</vt:lpstr>
      <vt:lpstr>3-inch PMTs</vt:lpstr>
      <vt:lpstr>1st prototype (April 2013)</vt:lpstr>
      <vt:lpstr>1st prototype¶</vt:lpstr>
      <vt:lpstr>2nd prototype (May 2014)</vt:lpstr>
      <vt:lpstr>PowerPoint Presentation</vt:lpstr>
      <vt:lpstr>Phased implementation</vt:lpstr>
      <vt:lpstr>KM3NeT outlook</vt:lpstr>
    </vt:vector>
  </TitlesOfParts>
  <Company>Nikhef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mjg_2</dc:creator>
  <cp:lastModifiedBy>mjg</cp:lastModifiedBy>
  <cp:revision>594</cp:revision>
  <dcterms:created xsi:type="dcterms:W3CDTF">2013-10-07T07:04:32Z</dcterms:created>
  <dcterms:modified xsi:type="dcterms:W3CDTF">2014-12-08T07:46:33Z</dcterms:modified>
</cp:coreProperties>
</file>