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95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7D21C0-11A0-4AB2-9099-607F5C5290BE}" type="datetimeFigureOut">
              <a:rPr lang="en-GB" smtClean="0"/>
              <a:t>19/09/2014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246443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7D21C0-11A0-4AB2-9099-607F5C5290BE}" type="datetimeFigureOut">
              <a:rPr lang="en-GB" smtClean="0"/>
              <a:t>19/09/2014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210888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7D21C0-11A0-4AB2-9099-607F5C5290BE}" type="datetimeFigureOut">
              <a:rPr lang="en-GB" smtClean="0"/>
              <a:t>19/09/2014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3688745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7D21C0-11A0-4AB2-9099-607F5C5290BE}" type="datetimeFigureOut">
              <a:rPr lang="en-GB" smtClean="0"/>
              <a:t>19/09/2014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265755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7D21C0-11A0-4AB2-9099-607F5C5290BE}" type="datetimeFigureOut">
              <a:rPr lang="en-GB" smtClean="0"/>
              <a:t>19/09/2014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176682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7D21C0-11A0-4AB2-9099-607F5C5290BE}" type="datetimeFigureOut">
              <a:rPr lang="en-GB" smtClean="0"/>
              <a:t>19/09/2014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9865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7D21C0-11A0-4AB2-9099-607F5C5290BE}" type="datetimeFigureOut">
              <a:rPr lang="en-GB" smtClean="0"/>
              <a:t>19/09/2014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3240173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7D21C0-11A0-4AB2-9099-607F5C5290BE}" type="datetimeFigureOut">
              <a:rPr lang="en-GB" smtClean="0"/>
              <a:t>19/09/2014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191536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D21C0-11A0-4AB2-9099-607F5C5290BE}" type="datetimeFigureOut">
              <a:rPr lang="en-GB" smtClean="0"/>
              <a:t>19/09/2014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411214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D21C0-11A0-4AB2-9099-607F5C5290BE}" type="datetimeFigureOut">
              <a:rPr lang="en-GB" smtClean="0"/>
              <a:t>19/09/2014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404238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D21C0-11A0-4AB2-9099-607F5C5290BE}" type="datetimeFigureOut">
              <a:rPr lang="en-GB" smtClean="0"/>
              <a:t>19/09/2014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054E9-17CD-4F56-BBE8-2EC4D0090A99}" type="slidenum">
              <a:rPr lang="en-GB" smtClean="0"/>
              <a:t>‹#›</a:t>
            </a:fld>
            <a:endParaRPr lang="en-GB"/>
          </a:p>
        </p:txBody>
      </p:sp>
    </p:spTree>
    <p:extLst>
      <p:ext uri="{BB962C8B-B14F-4D97-AF65-F5344CB8AC3E}">
        <p14:creationId xmlns:p14="http://schemas.microsoft.com/office/powerpoint/2010/main" val="1415798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D21C0-11A0-4AB2-9099-607F5C5290BE}" type="datetimeFigureOut">
              <a:rPr lang="en-GB" smtClean="0"/>
              <a:t>19/09/2014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054E9-17CD-4F56-BBE8-2EC4D0090A99}" type="slidenum">
              <a:rPr lang="en-GB" smtClean="0"/>
              <a:t>‹#›</a:t>
            </a:fld>
            <a:endParaRPr lang="en-GB"/>
          </a:p>
        </p:txBody>
      </p:sp>
    </p:spTree>
    <p:extLst>
      <p:ext uri="{BB962C8B-B14F-4D97-AF65-F5344CB8AC3E}">
        <p14:creationId xmlns:p14="http://schemas.microsoft.com/office/powerpoint/2010/main" val="1004994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692696"/>
            <a:ext cx="8424936" cy="5078313"/>
          </a:xfrm>
          <a:prstGeom prst="rect">
            <a:avLst/>
          </a:prstGeom>
        </p:spPr>
        <p:txBody>
          <a:bodyPr wrap="square">
            <a:spAutoFit/>
          </a:bodyPr>
          <a:lstStyle/>
          <a:p>
            <a:pPr marL="285750" indent="-285750">
              <a:buFont typeface="Wingdings" panose="05000000000000000000" pitchFamily="2" charset="2"/>
              <a:buChar char="q"/>
            </a:pPr>
            <a:r>
              <a:rPr lang="en-GB" dirty="0" err="1"/>
              <a:t>Herve</a:t>
            </a:r>
            <a:r>
              <a:rPr lang="en-GB" dirty="0"/>
              <a:t> from UCSC and Julie from SLAC are working on the second AMS submission.  </a:t>
            </a:r>
            <a:endParaRPr lang="en-GB" dirty="0" smtClean="0"/>
          </a:p>
          <a:p>
            <a:pPr marL="285750" indent="-285750">
              <a:buFont typeface="Wingdings" panose="05000000000000000000" pitchFamily="2" charset="2"/>
              <a:buChar char="q"/>
            </a:pPr>
            <a:r>
              <a:rPr lang="en-GB" dirty="0" smtClean="0"/>
              <a:t>For </a:t>
            </a:r>
            <a:r>
              <a:rPr lang="en-GB" dirty="0"/>
              <a:t>the time being they are focusing on the pixel and amplifier parts aiming at the serpentine arrangement of a few strips.  </a:t>
            </a:r>
            <a:endParaRPr lang="en-GB" dirty="0" smtClean="0"/>
          </a:p>
          <a:p>
            <a:pPr marL="285750" indent="-285750">
              <a:buFont typeface="Wingdings" panose="05000000000000000000" pitchFamily="2" charset="2"/>
              <a:buChar char="q"/>
            </a:pPr>
            <a:r>
              <a:rPr lang="en-GB" dirty="0" smtClean="0"/>
              <a:t>Julie </a:t>
            </a:r>
            <a:r>
              <a:rPr lang="en-GB" dirty="0"/>
              <a:t>is simulating the pixel/diode structure so that she and </a:t>
            </a:r>
            <a:r>
              <a:rPr lang="en-GB" dirty="0" err="1"/>
              <a:t>Herve</a:t>
            </a:r>
            <a:r>
              <a:rPr lang="en-GB" dirty="0"/>
              <a:t> can choose perhaps two pixel sizes for these strips in order to keep the noise at a manageable level.  </a:t>
            </a:r>
            <a:endParaRPr lang="en-GB" dirty="0" smtClean="0"/>
          </a:p>
          <a:p>
            <a:pPr marL="285750" indent="-285750">
              <a:buFont typeface="Wingdings" panose="05000000000000000000" pitchFamily="2" charset="2"/>
              <a:buChar char="q"/>
            </a:pPr>
            <a:r>
              <a:rPr lang="en-GB" dirty="0" smtClean="0"/>
              <a:t>We </a:t>
            </a:r>
            <a:r>
              <a:rPr lang="en-GB" dirty="0"/>
              <a:t>will also include both single-ended CMOS drivers and very low current differential drivers to test communication with the future readout IC.  </a:t>
            </a:r>
          </a:p>
          <a:p>
            <a:r>
              <a:rPr lang="en-GB" dirty="0"/>
              <a:t> </a:t>
            </a:r>
            <a:endParaRPr lang="en-GB" dirty="0" smtClean="0"/>
          </a:p>
          <a:p>
            <a:endParaRPr lang="en-GB" dirty="0"/>
          </a:p>
          <a:p>
            <a:pPr marL="285750" indent="-285750">
              <a:buFont typeface="Wingdings" panose="05000000000000000000" pitchFamily="2" charset="2"/>
              <a:buChar char="Ø"/>
            </a:pPr>
            <a:r>
              <a:rPr lang="en-GB" dirty="0"/>
              <a:t>Some method for encoding the hits in strip segments is still not at all clear to us, hence work on that part of the chip is put off for the time being while we try to figure this out.  </a:t>
            </a:r>
            <a:endParaRPr lang="en-GB" dirty="0" smtClean="0"/>
          </a:p>
          <a:p>
            <a:pPr marL="285750" indent="-285750">
              <a:buFont typeface="Wingdings" panose="05000000000000000000" pitchFamily="2" charset="2"/>
              <a:buChar char="Ø"/>
            </a:pPr>
            <a:r>
              <a:rPr lang="en-GB" dirty="0" smtClean="0"/>
              <a:t>In </a:t>
            </a:r>
            <a:r>
              <a:rPr lang="en-GB" dirty="0"/>
              <a:t>order to devise a reasonable architecture for this encoding, we need a better understanding of expected occupancy patterns when one of the CMOS sensor chips is hit with a jet or some other high density of tracks.  </a:t>
            </a:r>
            <a:endParaRPr lang="en-GB" dirty="0" smtClean="0"/>
          </a:p>
          <a:p>
            <a:pPr marL="285750" indent="-285750">
              <a:buFont typeface="Wingdings" panose="05000000000000000000" pitchFamily="2" charset="2"/>
              <a:buChar char="Ø"/>
            </a:pPr>
            <a:r>
              <a:rPr lang="en-GB" dirty="0" smtClean="0"/>
              <a:t>The encoding </a:t>
            </a:r>
            <a:r>
              <a:rPr lang="en-GB" dirty="0"/>
              <a:t>scheme we employ in this test chip need not be a final architecture, but it would be good to have some idea of what the architecture will look like.  </a:t>
            </a:r>
          </a:p>
        </p:txBody>
      </p:sp>
      <p:sp>
        <p:nvSpPr>
          <p:cNvPr id="5" name="TextBox 4"/>
          <p:cNvSpPr txBox="1"/>
          <p:nvPr/>
        </p:nvSpPr>
        <p:spPr>
          <a:xfrm>
            <a:off x="2987824" y="260648"/>
            <a:ext cx="620683" cy="369332"/>
          </a:xfrm>
          <a:prstGeom prst="rect">
            <a:avLst/>
          </a:prstGeom>
          <a:noFill/>
        </p:spPr>
        <p:txBody>
          <a:bodyPr wrap="none" rtlCol="0">
            <a:spAutoFit/>
          </a:bodyPr>
          <a:lstStyle/>
          <a:p>
            <a:r>
              <a:rPr lang="en-GB" dirty="0" smtClean="0"/>
              <a:t>AMS</a:t>
            </a:r>
            <a:endParaRPr lang="en-GB" dirty="0"/>
          </a:p>
        </p:txBody>
      </p:sp>
    </p:spTree>
    <p:extLst>
      <p:ext uri="{BB962C8B-B14F-4D97-AF65-F5344CB8AC3E}">
        <p14:creationId xmlns:p14="http://schemas.microsoft.com/office/powerpoint/2010/main" val="2772999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15616" y="2060848"/>
            <a:ext cx="4572000" cy="2585323"/>
          </a:xfrm>
          <a:prstGeom prst="rect">
            <a:avLst/>
          </a:prstGeom>
        </p:spPr>
        <p:txBody>
          <a:bodyPr>
            <a:spAutoFit/>
          </a:bodyPr>
          <a:lstStyle/>
          <a:p>
            <a:pPr>
              <a:spcAft>
                <a:spcPts val="0"/>
              </a:spcAft>
            </a:pPr>
            <a:r>
              <a:rPr lang="en-GB" dirty="0">
                <a:ea typeface="Calibri"/>
                <a:cs typeface="Times New Roman"/>
              </a:rPr>
              <a:t>                Thickness            </a:t>
            </a:r>
            <a:r>
              <a:rPr lang="en-GB" dirty="0" smtClean="0">
                <a:ea typeface="Calibri"/>
                <a:cs typeface="Times New Roman"/>
              </a:rPr>
              <a:t>Res</a:t>
            </a:r>
          </a:p>
          <a:p>
            <a:pPr>
              <a:spcAft>
                <a:spcPts val="0"/>
              </a:spcAft>
            </a:pPr>
            <a:r>
              <a:rPr lang="en-GB" dirty="0">
                <a:ea typeface="Calibri"/>
                <a:cs typeface="Times New Roman"/>
              </a:rPr>
              <a:t>                micron                  Ohm cm</a:t>
            </a:r>
          </a:p>
          <a:p>
            <a:pPr>
              <a:spcAft>
                <a:spcPts val="0"/>
              </a:spcAft>
            </a:pPr>
            <a:endParaRPr lang="en-GB" dirty="0">
              <a:ea typeface="Calibri"/>
              <a:cs typeface="Times New Roman"/>
            </a:endParaRPr>
          </a:p>
          <a:p>
            <a:pPr>
              <a:spcAft>
                <a:spcPts val="0"/>
              </a:spcAft>
            </a:pPr>
            <a:r>
              <a:rPr lang="en-GB" dirty="0">
                <a:ea typeface="Calibri"/>
                <a:cs typeface="Times New Roman"/>
              </a:rPr>
              <a:t>&gt; 1              5                              </a:t>
            </a:r>
            <a:r>
              <a:rPr lang="en-GB" dirty="0" smtClean="0">
                <a:ea typeface="Calibri"/>
                <a:cs typeface="Times New Roman"/>
              </a:rPr>
              <a:t>30</a:t>
            </a:r>
            <a:endParaRPr lang="en-GB" dirty="0">
              <a:ea typeface="Calibri"/>
              <a:cs typeface="Times New Roman"/>
            </a:endParaRPr>
          </a:p>
          <a:p>
            <a:pPr>
              <a:spcAft>
                <a:spcPts val="0"/>
              </a:spcAft>
            </a:pPr>
            <a:r>
              <a:rPr lang="en-GB" dirty="0">
                <a:ea typeface="Calibri"/>
                <a:cs typeface="Times New Roman"/>
              </a:rPr>
              <a:t>&gt; 2              12                           &gt;</a:t>
            </a:r>
            <a:r>
              <a:rPr lang="en-GB" dirty="0" smtClean="0">
                <a:ea typeface="Calibri"/>
                <a:cs typeface="Times New Roman"/>
              </a:rPr>
              <a:t>1k</a:t>
            </a:r>
            <a:endParaRPr lang="en-GB" dirty="0">
              <a:ea typeface="Calibri"/>
              <a:cs typeface="Times New Roman"/>
            </a:endParaRPr>
          </a:p>
          <a:p>
            <a:pPr>
              <a:spcAft>
                <a:spcPts val="0"/>
              </a:spcAft>
            </a:pPr>
            <a:r>
              <a:rPr lang="en-GB" dirty="0">
                <a:ea typeface="Calibri"/>
                <a:cs typeface="Times New Roman"/>
              </a:rPr>
              <a:t>&gt; 3              18                           &gt;</a:t>
            </a:r>
            <a:r>
              <a:rPr lang="en-GB" dirty="0" smtClean="0">
                <a:ea typeface="Calibri"/>
                <a:cs typeface="Times New Roman"/>
              </a:rPr>
              <a:t>1k</a:t>
            </a:r>
            <a:endParaRPr lang="en-GB" dirty="0">
              <a:ea typeface="Calibri"/>
              <a:cs typeface="Times New Roman"/>
            </a:endParaRPr>
          </a:p>
          <a:p>
            <a:pPr>
              <a:spcAft>
                <a:spcPts val="0"/>
              </a:spcAft>
            </a:pPr>
            <a:r>
              <a:rPr lang="en-GB" dirty="0">
                <a:ea typeface="Calibri"/>
                <a:cs typeface="Times New Roman"/>
              </a:rPr>
              <a:t>&gt; 4              12                           </a:t>
            </a:r>
            <a:r>
              <a:rPr lang="en-GB" dirty="0" smtClean="0">
                <a:ea typeface="Calibri"/>
                <a:cs typeface="Times New Roman"/>
              </a:rPr>
              <a:t>30</a:t>
            </a:r>
            <a:endParaRPr lang="en-GB" dirty="0">
              <a:ea typeface="Calibri"/>
              <a:cs typeface="Times New Roman"/>
            </a:endParaRPr>
          </a:p>
          <a:p>
            <a:pPr>
              <a:spcAft>
                <a:spcPts val="0"/>
              </a:spcAft>
            </a:pPr>
            <a:r>
              <a:rPr lang="en-GB" dirty="0">
                <a:ea typeface="Calibri"/>
                <a:cs typeface="Times New Roman"/>
              </a:rPr>
              <a:t>&gt; 5              25                           &gt;</a:t>
            </a:r>
            <a:r>
              <a:rPr lang="en-GB" dirty="0" smtClean="0">
                <a:ea typeface="Calibri"/>
                <a:cs typeface="Times New Roman"/>
              </a:rPr>
              <a:t>1k</a:t>
            </a:r>
            <a:endParaRPr lang="en-GB" dirty="0">
              <a:ea typeface="Calibri"/>
              <a:cs typeface="Times New Roman"/>
            </a:endParaRPr>
          </a:p>
          <a:p>
            <a:pPr>
              <a:spcAft>
                <a:spcPts val="0"/>
              </a:spcAft>
            </a:pPr>
            <a:r>
              <a:rPr lang="en-GB" dirty="0">
                <a:ea typeface="Calibri"/>
                <a:cs typeface="Times New Roman"/>
              </a:rPr>
              <a:t>&gt; 6              25                           &gt;1k</a:t>
            </a:r>
          </a:p>
        </p:txBody>
      </p:sp>
      <p:sp>
        <p:nvSpPr>
          <p:cNvPr id="10" name="TextBox 9"/>
          <p:cNvSpPr txBox="1"/>
          <p:nvPr/>
        </p:nvSpPr>
        <p:spPr>
          <a:xfrm>
            <a:off x="1115616" y="764704"/>
            <a:ext cx="3646639" cy="369332"/>
          </a:xfrm>
          <a:prstGeom prst="rect">
            <a:avLst/>
          </a:prstGeom>
          <a:noFill/>
        </p:spPr>
        <p:txBody>
          <a:bodyPr wrap="none" rtlCol="0">
            <a:spAutoFit/>
          </a:bodyPr>
          <a:lstStyle/>
          <a:p>
            <a:r>
              <a:rPr lang="en-GB" dirty="0" smtClean="0"/>
              <a:t>TJ Submission  -  Jens will talk about?</a:t>
            </a:r>
            <a:endParaRPr lang="en-GB" dirty="0"/>
          </a:p>
        </p:txBody>
      </p:sp>
      <p:sp>
        <p:nvSpPr>
          <p:cNvPr id="11" name="TextBox 10"/>
          <p:cNvSpPr txBox="1"/>
          <p:nvPr/>
        </p:nvSpPr>
        <p:spPr>
          <a:xfrm>
            <a:off x="1331640" y="1475492"/>
            <a:ext cx="1160639" cy="369332"/>
          </a:xfrm>
          <a:prstGeom prst="rect">
            <a:avLst/>
          </a:prstGeom>
          <a:noFill/>
        </p:spPr>
        <p:txBody>
          <a:bodyPr wrap="none" rtlCol="0">
            <a:spAutoFit/>
          </a:bodyPr>
          <a:lstStyle/>
          <a:p>
            <a:r>
              <a:rPr lang="en-GB" dirty="0" smtClean="0"/>
              <a:t>Substrates</a:t>
            </a:r>
            <a:endParaRPr lang="en-GB" dirty="0"/>
          </a:p>
        </p:txBody>
      </p:sp>
    </p:spTree>
    <p:extLst>
      <p:ext uri="{BB962C8B-B14F-4D97-AF65-F5344CB8AC3E}">
        <p14:creationId xmlns:p14="http://schemas.microsoft.com/office/powerpoint/2010/main" val="3080500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25</Words>
  <Application>Microsoft Office PowerPoint</Application>
  <PresentationFormat>On-screen Show (4:3)</PresentationFormat>
  <Paragraphs>21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cp:revision>
  <dcterms:created xsi:type="dcterms:W3CDTF">2014-09-19T14:04:08Z</dcterms:created>
  <dcterms:modified xsi:type="dcterms:W3CDTF">2014-09-19T14:36:38Z</dcterms:modified>
</cp:coreProperties>
</file>