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5C970-6E2F-F242-BE8D-451052F9959B}" type="datetimeFigureOut">
              <a:rPr lang="en-US" smtClean="0"/>
              <a:t>18/09/2014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E5F98-FC92-1040-98C8-5AAA44BE6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48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5C970-6E2F-F242-BE8D-451052F9959B}" type="datetimeFigureOut">
              <a:rPr lang="en-US" smtClean="0"/>
              <a:t>18/09/2014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E5F98-FC92-1040-98C8-5AAA44BE6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153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5C970-6E2F-F242-BE8D-451052F9959B}" type="datetimeFigureOut">
              <a:rPr lang="en-US" smtClean="0"/>
              <a:t>18/09/2014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E5F98-FC92-1040-98C8-5AAA44BE6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312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1470025"/>
          </a:xfrm>
        </p:spPr>
        <p:txBody>
          <a:bodyPr/>
          <a:lstStyle>
            <a:lvl1pPr>
              <a:defRPr sz="44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70065"/>
            <a:ext cx="6400800" cy="1752600"/>
          </a:xfrm>
        </p:spPr>
        <p:txBody>
          <a:bodyPr/>
          <a:lstStyle>
            <a:lvl1pPr marL="0" indent="0" algn="ctr">
              <a:buNone/>
              <a:defRPr sz="2400"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6634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7338"/>
            <a:ext cx="7772400" cy="38004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buNone/>
              <a:defRPr>
                <a:latin typeface="Arial" pitchFamily="34" charset="0"/>
                <a:cs typeface="Arial" pitchFamily="34" charset="0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3472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786047"/>
            <a:ext cx="7848872" cy="1362075"/>
          </a:xfrm>
        </p:spPr>
        <p:txBody>
          <a:bodyPr anchor="t"/>
          <a:lstStyle>
            <a:lvl1pPr algn="l">
              <a:defRPr sz="4400" b="1" cap="none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5860"/>
            <a:ext cx="7772400" cy="1500187"/>
          </a:xfrm>
        </p:spPr>
        <p:txBody>
          <a:bodyPr anchor="b"/>
          <a:lstStyle>
            <a:lvl1pPr marL="0" indent="0">
              <a:buNone/>
              <a:defRPr sz="2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242532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57338"/>
            <a:ext cx="3810000" cy="451486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3810000" cy="380048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3304724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484784"/>
            <a:ext cx="4040188" cy="639762"/>
          </a:xfrm>
        </p:spPr>
        <p:txBody>
          <a:bodyPr anchor="b"/>
          <a:lstStyle>
            <a:lvl1pPr marL="0" indent="0">
              <a:buNone/>
              <a:defRPr sz="2800" b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897331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800" b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182951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2256342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1781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86647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084776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851419"/>
          </a:xfrm>
        </p:spPr>
        <p:txBody>
          <a:bodyPr/>
          <a:lstStyle>
            <a:lvl1pPr marL="0" indent="0">
              <a:buNone/>
              <a:defRPr sz="2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6134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5C970-6E2F-F242-BE8D-451052F9959B}" type="datetimeFigureOut">
              <a:rPr lang="en-US" smtClean="0"/>
              <a:t>18/09/2014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E5F98-FC92-1040-98C8-5AAA44BE6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4977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71942"/>
            <a:ext cx="5486400" cy="566738"/>
          </a:xfrm>
        </p:spPr>
        <p:txBody>
          <a:bodyPr anchor="b"/>
          <a:lstStyle>
            <a:lvl1pPr algn="l">
              <a:defRPr sz="2800" b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45916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638680"/>
            <a:ext cx="5486400" cy="804862"/>
          </a:xfrm>
        </p:spPr>
        <p:txBody>
          <a:bodyPr/>
          <a:lstStyle>
            <a:lvl1pPr marL="0" indent="0">
              <a:buNone/>
              <a:defRPr sz="2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6520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5C970-6E2F-F242-BE8D-451052F9959B}" type="datetimeFigureOut">
              <a:rPr lang="en-US" smtClean="0"/>
              <a:t>18/09/2014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E5F98-FC92-1040-98C8-5AAA44BE6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345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5C970-6E2F-F242-BE8D-451052F9959B}" type="datetimeFigureOut">
              <a:rPr lang="en-US" smtClean="0"/>
              <a:t>18/09/2014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E5F98-FC92-1040-98C8-5AAA44BE6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195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5C970-6E2F-F242-BE8D-451052F9959B}" type="datetimeFigureOut">
              <a:rPr lang="en-US" smtClean="0"/>
              <a:t>18/09/2014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E5F98-FC92-1040-98C8-5AAA44BE6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807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5C970-6E2F-F242-BE8D-451052F9959B}" type="datetimeFigureOut">
              <a:rPr lang="en-US" smtClean="0"/>
              <a:t>18/09/2014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E5F98-FC92-1040-98C8-5AAA44BE6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251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5C970-6E2F-F242-BE8D-451052F9959B}" type="datetimeFigureOut">
              <a:rPr lang="en-US" smtClean="0"/>
              <a:t>18/09/2014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E5F98-FC92-1040-98C8-5AAA44BE6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743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5C970-6E2F-F242-BE8D-451052F9959B}" type="datetimeFigureOut">
              <a:rPr lang="en-US" smtClean="0"/>
              <a:t>18/09/2014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E5F98-FC92-1040-98C8-5AAA44BE6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945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5C970-6E2F-F242-BE8D-451052F9959B}" type="datetimeFigureOut">
              <a:rPr lang="en-US" smtClean="0"/>
              <a:t>18/09/2014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E5F98-FC92-1040-98C8-5AAA44BE6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05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theme" Target="../theme/theme2.xml"/><Relationship Id="rId11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5C970-6E2F-F242-BE8D-451052F9959B}" type="datetimeFigureOut">
              <a:rPr lang="en-US" smtClean="0"/>
              <a:t>18/09/2014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E5F98-FC92-1040-98C8-5AAA44BE6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56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333375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57338"/>
            <a:ext cx="7772400" cy="453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8B6A3541-EBED-C444-9ACE-7075B6DAFD4E}" type="slidenum">
              <a:rPr lang="en-US">
                <a:solidFill>
                  <a:srgbClr val="000000"/>
                </a:solidFill>
                <a:latin typeface="Lucida Grande" charset="0"/>
                <a:ea typeface="ヒラギノ角ゴ Pro W3" charset="0"/>
                <a:cs typeface="ヒラギノ角ゴ Pro W3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latin typeface="Lucida Grande" charset="0"/>
              <a:ea typeface="ヒラギノ角ゴ Pro W3" charset="0"/>
              <a:cs typeface="ヒラギノ角ゴ Pro W3" charset="0"/>
            </a:endParaRPr>
          </a:p>
        </p:txBody>
      </p:sp>
      <p:pic>
        <p:nvPicPr>
          <p:cNvPr id="2055" name="Picture 19" descr="SCI41098_PPT_Templates_bottom_STFC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3688" y="5294313"/>
            <a:ext cx="7580312" cy="156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59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rgbClr val="3C8C93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CMOS testing plans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Craig Buttar &amp; Jens </a:t>
            </a:r>
            <a:r>
              <a:rPr lang="en-US" dirty="0" err="1" smtClean="0"/>
              <a:t>Dopke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316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C8C93"/>
                </a:solidFill>
                <a:latin typeface="Arial" charset="0"/>
                <a:ea typeface="ヒラギノ角ゴ Pro W3" charset="0"/>
                <a:cs typeface="Arial" charset="0"/>
              </a:rPr>
              <a:t>TJ 180 Structures</a:t>
            </a:r>
          </a:p>
        </p:txBody>
      </p:sp>
      <p:sp>
        <p:nvSpPr>
          <p:cNvPr id="13315" name="Content Placeholder 12"/>
          <p:cNvSpPr>
            <a:spLocks noGrp="1"/>
          </p:cNvSpPr>
          <p:nvPr>
            <p:ph idx="1"/>
          </p:nvPr>
        </p:nvSpPr>
        <p:spPr>
          <a:xfrm>
            <a:off x="685800" y="1557338"/>
            <a:ext cx="7772400" cy="3800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altLang="en-US" dirty="0" smtClean="0"/>
              <a:t>PMOS </a:t>
            </a:r>
            <a:r>
              <a:rPr lang="en-US" altLang="en-US" dirty="0" smtClean="0"/>
              <a:t>measurements</a:t>
            </a:r>
          </a:p>
          <a:p>
            <a:pPr>
              <a:defRPr/>
            </a:pPr>
            <a:r>
              <a:rPr lang="en-US" altLang="en-US" dirty="0" smtClean="0"/>
              <a:t>Re-check TW structure</a:t>
            </a:r>
          </a:p>
          <a:p>
            <a:pPr lvl="1">
              <a:defRPr/>
            </a:pPr>
            <a:r>
              <a:rPr lang="en-US" altLang="en-US" dirty="0" smtClean="0"/>
              <a:t>Ask Walter S. for input</a:t>
            </a:r>
          </a:p>
          <a:p>
            <a:pPr>
              <a:defRPr/>
            </a:pPr>
            <a:r>
              <a:rPr lang="en-US" altLang="en-US" dirty="0" smtClean="0"/>
              <a:t>Complete Ids vs. </a:t>
            </a:r>
            <a:r>
              <a:rPr lang="en-US" altLang="en-US" dirty="0" err="1" smtClean="0"/>
              <a:t>Vds</a:t>
            </a:r>
            <a:r>
              <a:rPr lang="en-US" altLang="en-US" dirty="0" smtClean="0"/>
              <a:t> measurements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altLang="en-US" dirty="0" smtClean="0"/>
          </a:p>
          <a:p>
            <a:pPr>
              <a:defRPr/>
            </a:pPr>
            <a:r>
              <a:rPr lang="en-US" altLang="en-US" dirty="0" smtClean="0"/>
              <a:t>Irradiate </a:t>
            </a:r>
            <a:r>
              <a:rPr lang="en-US" altLang="en-US" dirty="0" smtClean="0"/>
              <a:t>with X</a:t>
            </a:r>
            <a:r>
              <a:rPr lang="en-US" altLang="en-US" dirty="0" smtClean="0"/>
              <a:t>-</a:t>
            </a:r>
            <a:r>
              <a:rPr lang="en-US" altLang="en-US" dirty="0" smtClean="0"/>
              <a:t>rays at RAL </a:t>
            </a:r>
            <a:r>
              <a:rPr lang="en-US" dirty="0"/>
              <a:t>60kV, 50mA, tungsten </a:t>
            </a:r>
            <a:r>
              <a:rPr lang="en-US" dirty="0" smtClean="0"/>
              <a:t>target</a:t>
            </a:r>
          </a:p>
          <a:p>
            <a:pPr lvl="1">
              <a:defRPr/>
            </a:pPr>
            <a:r>
              <a:rPr lang="en-US" dirty="0" smtClean="0"/>
              <a:t>Needs </a:t>
            </a:r>
            <a:r>
              <a:rPr lang="en-US" dirty="0"/>
              <a:t>a ~3m long </a:t>
            </a:r>
            <a:r>
              <a:rPr lang="en-US" dirty="0" smtClean="0"/>
              <a:t>cable</a:t>
            </a:r>
          </a:p>
          <a:p>
            <a:pPr lvl="1">
              <a:defRPr/>
            </a:pPr>
            <a:r>
              <a:rPr lang="en-US" altLang="en-US" dirty="0" smtClean="0"/>
              <a:t>Need PCB</a:t>
            </a:r>
            <a:endParaRPr lang="en-US" altLang="en-US" dirty="0" smtClean="0"/>
          </a:p>
          <a:p>
            <a:pPr>
              <a:defRPr/>
            </a:pPr>
            <a:r>
              <a:rPr lang="en-US" altLang="en-US" dirty="0" smtClean="0"/>
              <a:t>Check during (in reg. </a:t>
            </a:r>
            <a:r>
              <a:rPr lang="en-US" altLang="en-US" dirty="0" smtClean="0"/>
              <a:t>intervals) and after </a:t>
            </a:r>
            <a:r>
              <a:rPr lang="en-US" altLang="en-US" dirty="0" err="1" smtClean="0"/>
              <a:t>irrad</a:t>
            </a:r>
            <a:r>
              <a:rPr lang="en-US" altLang="en-US" dirty="0" smtClean="0"/>
              <a:t> and annealing</a:t>
            </a:r>
            <a:endParaRPr lang="en-US" altLang="en-US" dirty="0" smtClean="0"/>
          </a:p>
          <a:p>
            <a:pPr lvl="1">
              <a:defRPr/>
            </a:pPr>
            <a:r>
              <a:rPr lang="en-US" altLang="en-US" dirty="0" smtClean="0"/>
              <a:t>Need to mount the structures</a:t>
            </a:r>
          </a:p>
          <a:p>
            <a:pPr lvl="1">
              <a:defRPr/>
            </a:pPr>
            <a:r>
              <a:rPr lang="en-US" altLang="en-US" dirty="0" smtClean="0"/>
              <a:t>Selective bonding only to not shade the electronics</a:t>
            </a:r>
          </a:p>
          <a:p>
            <a:pPr lvl="1">
              <a:defRPr/>
            </a:pPr>
            <a:r>
              <a:rPr lang="en-US" altLang="en-US" dirty="0" smtClean="0"/>
              <a:t>Need to understand/calibrate dose rate of the machine!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46693" y="1875939"/>
            <a:ext cx="1917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/>
              <a:t>Kestutis</a:t>
            </a:r>
            <a:r>
              <a:rPr lang="en-US" i="1" dirty="0" smtClean="0"/>
              <a:t> &amp; Jens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613366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C8C93"/>
                </a:solidFill>
                <a:latin typeface="Arial" charset="0"/>
                <a:ea typeface="ヒラギノ角ゴ Pro W3" charset="0"/>
                <a:cs typeface="Arial" charset="0"/>
              </a:rPr>
              <a:t>HVStripV1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idx="1"/>
          </p:nvPr>
        </p:nvSpPr>
        <p:spPr>
          <a:xfrm>
            <a:off x="685800" y="1557338"/>
            <a:ext cx="7772400" cy="3800475"/>
          </a:xfrm>
        </p:spPr>
        <p:txBody>
          <a:bodyPr/>
          <a:lstStyle/>
          <a:p>
            <a:r>
              <a:rPr lang="en-US" dirty="0">
                <a:latin typeface="Arial" charset="0"/>
                <a:ea typeface="ヒラギノ角ゴ Pro W3" charset="0"/>
                <a:cs typeface="Arial" charset="0"/>
              </a:rPr>
              <a:t>Have 12 chips in hand, plus 4</a:t>
            </a:r>
            <a:br>
              <a:rPr lang="en-US" dirty="0">
                <a:latin typeface="Arial" charset="0"/>
                <a:ea typeface="ヒラギノ角ゴ Pro W3" charset="0"/>
                <a:cs typeface="Arial" charset="0"/>
              </a:rPr>
            </a:br>
            <a:r>
              <a:rPr lang="en-US" dirty="0">
                <a:latin typeface="Arial" charset="0"/>
                <a:ea typeface="ヒラギノ角ゴ Pro W3" charset="0"/>
                <a:cs typeface="Arial" charset="0"/>
              </a:rPr>
              <a:t>already bonded to </a:t>
            </a:r>
            <a:r>
              <a:rPr lang="en-US" dirty="0" smtClean="0">
                <a:latin typeface="Arial" charset="0"/>
                <a:ea typeface="ヒラギノ角ゴ Pro W3" charset="0"/>
                <a:cs typeface="Arial" charset="0"/>
              </a:rPr>
              <a:t>“dirty” </a:t>
            </a:r>
            <a:r>
              <a:rPr lang="en-US" dirty="0">
                <a:latin typeface="Arial" charset="0"/>
                <a:ea typeface="ヒラギノ角ゴ Pro W3" charset="0"/>
                <a:cs typeface="Arial" charset="0"/>
              </a:rPr>
              <a:t>boards</a:t>
            </a:r>
          </a:p>
          <a:p>
            <a:r>
              <a:rPr lang="en-US" dirty="0">
                <a:latin typeface="Arial" charset="0"/>
                <a:ea typeface="ヒラギノ角ゴ Pro W3" charset="0"/>
                <a:cs typeface="Arial" charset="0"/>
              </a:rPr>
              <a:t>Motherboards almost out for production</a:t>
            </a:r>
          </a:p>
          <a:p>
            <a:r>
              <a:rPr lang="en-US" dirty="0">
                <a:latin typeface="Arial" charset="0"/>
                <a:ea typeface="ヒラギノ角ゴ Pro W3" charset="0"/>
                <a:cs typeface="Arial" charset="0"/>
              </a:rPr>
              <a:t>Can do tests on three transistors without software</a:t>
            </a:r>
          </a:p>
          <a:p>
            <a:r>
              <a:rPr lang="en-US" dirty="0">
                <a:latin typeface="Arial" charset="0"/>
                <a:ea typeface="ヒラギノ角ゴ Pro W3" charset="0"/>
                <a:cs typeface="Arial" charset="0"/>
              </a:rPr>
              <a:t>Tests on </a:t>
            </a:r>
            <a:r>
              <a:rPr lang="en-US" dirty="0" smtClean="0">
                <a:latin typeface="Arial" charset="0"/>
                <a:ea typeface="ヒラギノ角ゴ Pro W3" charset="0"/>
                <a:cs typeface="Arial" charset="0"/>
              </a:rPr>
              <a:t>pixel </a:t>
            </a:r>
            <a:r>
              <a:rPr lang="en-US" dirty="0">
                <a:latin typeface="Arial" charset="0"/>
                <a:ea typeface="ヒラギノ角ゴ Pro W3" charset="0"/>
                <a:cs typeface="Arial" charset="0"/>
              </a:rPr>
              <a:t>array need the </a:t>
            </a:r>
            <a:r>
              <a:rPr lang="en-US" dirty="0" err="1" smtClean="0">
                <a:latin typeface="Arial" charset="0"/>
                <a:ea typeface="ヒラギノ角ゴ Pro W3" charset="0"/>
                <a:cs typeface="Arial" charset="0"/>
              </a:rPr>
              <a:t>ATLys</a:t>
            </a:r>
            <a:r>
              <a:rPr lang="en-US" dirty="0" smtClean="0">
                <a:latin typeface="Arial" charset="0"/>
                <a:ea typeface="ヒラギノ角ゴ Pro W3" charset="0"/>
                <a:cs typeface="Arial" charset="0"/>
              </a:rPr>
              <a:t> software &amp; firmware </a:t>
            </a:r>
          </a:p>
          <a:p>
            <a:pPr lvl="1"/>
            <a:r>
              <a:rPr lang="en-US" dirty="0" smtClean="0">
                <a:latin typeface="Arial" charset="0"/>
                <a:ea typeface="ヒラギノ角ゴ Pro W3" charset="0"/>
                <a:cs typeface="Arial" charset="0"/>
              </a:rPr>
              <a:t>Need to configure chip</a:t>
            </a:r>
            <a:endParaRPr lang="en-US" dirty="0">
              <a:latin typeface="Arial" charset="0"/>
              <a:ea typeface="ヒラギノ角ゴ Pro W3" charset="0"/>
              <a:cs typeface="Arial" charset="0"/>
            </a:endParaRPr>
          </a:p>
          <a:p>
            <a:r>
              <a:rPr lang="en-US" dirty="0">
                <a:latin typeface="Arial" charset="0"/>
                <a:ea typeface="ヒラギノ角ゴ Pro W3" charset="0"/>
                <a:cs typeface="Arial" charset="0"/>
              </a:rPr>
              <a:t>As soon as the motherboard is </a:t>
            </a:r>
            <a:r>
              <a:rPr lang="en-US" dirty="0" smtClean="0">
                <a:latin typeface="Arial" charset="0"/>
                <a:ea typeface="ヒラギノ角ゴ Pro W3" charset="0"/>
                <a:cs typeface="Arial" charset="0"/>
              </a:rPr>
              <a:t>delivered </a:t>
            </a:r>
            <a:r>
              <a:rPr lang="en-US" dirty="0">
                <a:latin typeface="Arial" charset="0"/>
                <a:ea typeface="ヒラギノ角ゴ Pro W3" charset="0"/>
                <a:cs typeface="Arial" charset="0"/>
              </a:rPr>
              <a:t>-&gt; fix up the software, calibrate, test and irradiate…</a:t>
            </a:r>
          </a:p>
          <a:p>
            <a:endParaRPr lang="en-US" dirty="0">
              <a:latin typeface="Arial" charset="0"/>
              <a:ea typeface="ヒラギノ角ゴ Pro W3" charset="0"/>
              <a:cs typeface="Arial" charset="0"/>
            </a:endParaRPr>
          </a:p>
        </p:txBody>
      </p:sp>
      <p:pic>
        <p:nvPicPr>
          <p:cNvPr id="14340" name="Picture 4" descr="E:\HVStripV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2350" y="0"/>
            <a:ext cx="3041650" cy="213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0298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Chip distribution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68200930"/>
              </p:ext>
            </p:extLst>
          </p:nvPr>
        </p:nvGraphicFramePr>
        <p:xfrm>
          <a:off x="530694" y="1368249"/>
          <a:ext cx="7696456" cy="407924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924114"/>
                <a:gridCol w="1924114"/>
                <a:gridCol w="1924114"/>
                <a:gridCol w="1924114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effectLst/>
                          <a:latin typeface="Arial"/>
                        </a:rPr>
                        <a:t>Group</a:t>
                      </a:r>
                    </a:p>
                  </a:txBody>
                  <a:tcPr marL="6232" marR="6232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Arial"/>
                        </a:rPr>
                        <a:t>Contact</a:t>
                      </a:r>
                    </a:p>
                  </a:txBody>
                  <a:tcPr marL="6232" marR="6232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Arial"/>
                        </a:rPr>
                        <a:t>Amount</a:t>
                      </a:r>
                    </a:p>
                  </a:txBody>
                  <a:tcPr marL="6232" marR="6232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Arial"/>
                        </a:rPr>
                        <a:t>Plans</a:t>
                      </a:r>
                    </a:p>
                  </a:txBody>
                  <a:tcPr marL="6232" marR="6232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Oxford (UCL)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6232" marR="6232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R. Nickerson</a:t>
                      </a:r>
                    </a:p>
                  </a:txBody>
                  <a:tcPr marL="6232" marR="6232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6232" marR="6232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DAQ, Testing</a:t>
                      </a:r>
                    </a:p>
                  </a:txBody>
                  <a:tcPr marL="6232" marR="6232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Glasgow</a:t>
                      </a:r>
                    </a:p>
                  </a:txBody>
                  <a:tcPr marL="6232" marR="6232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C. Buttar</a:t>
                      </a:r>
                    </a:p>
                  </a:txBody>
                  <a:tcPr marL="6232" marR="6232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6232" marR="6232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Testing</a:t>
                      </a:r>
                    </a:p>
                  </a:txBody>
                  <a:tcPr marL="6232" marR="6232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RAL</a:t>
                      </a:r>
                    </a:p>
                  </a:txBody>
                  <a:tcPr marL="6232" marR="6232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J. Dopke</a:t>
                      </a:r>
                    </a:p>
                  </a:txBody>
                  <a:tcPr marL="6232" marR="6232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6232" marR="6232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Testing</a:t>
                      </a:r>
                    </a:p>
                  </a:txBody>
                  <a:tcPr marL="6232" marR="6232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Santa Cruz</a:t>
                      </a:r>
                    </a:p>
                  </a:txBody>
                  <a:tcPr marL="6232" marR="6232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A. Grillo</a:t>
                      </a:r>
                    </a:p>
                  </a:txBody>
                  <a:tcPr marL="6232" marR="6232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6232" marR="6232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Testing</a:t>
                      </a:r>
                    </a:p>
                  </a:txBody>
                  <a:tcPr marL="6232" marR="6232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Ljubljana</a:t>
                      </a:r>
                    </a:p>
                  </a:txBody>
                  <a:tcPr marL="6232" marR="6232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I. Mandic</a:t>
                      </a:r>
                    </a:p>
                  </a:txBody>
                  <a:tcPr marL="6232" marR="6232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6232" marR="6232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TCT, Testing</a:t>
                      </a:r>
                    </a:p>
                  </a:txBody>
                  <a:tcPr marL="6232" marR="6232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DESY</a:t>
                      </a:r>
                    </a:p>
                  </a:txBody>
                  <a:tcPr marL="6232" marR="6232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M. Stanitzki</a:t>
                      </a:r>
                    </a:p>
                  </a:txBody>
                  <a:tcPr marL="6232" marR="6232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6232" marR="6232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Testing</a:t>
                      </a:r>
                    </a:p>
                  </a:txBody>
                  <a:tcPr marL="6232" marR="6232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Liverpool</a:t>
                      </a:r>
                    </a:p>
                  </a:txBody>
                  <a:tcPr marL="6232" marR="6232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T. Affolder</a:t>
                      </a:r>
                    </a:p>
                  </a:txBody>
                  <a:tcPr marL="6232" marR="6232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6232" marR="6232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Testing</a:t>
                      </a:r>
                    </a:p>
                  </a:txBody>
                  <a:tcPr marL="6232" marR="6232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Argonne</a:t>
                      </a:r>
                    </a:p>
                  </a:txBody>
                  <a:tcPr marL="6232" marR="6232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J. Zhang</a:t>
                      </a:r>
                    </a:p>
                  </a:txBody>
                  <a:tcPr marL="6232" marR="6232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6232" marR="6232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Testing</a:t>
                      </a:r>
                    </a:p>
                  </a:txBody>
                  <a:tcPr marL="6232" marR="6232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Geneva</a:t>
                      </a:r>
                    </a:p>
                  </a:txBody>
                  <a:tcPr marL="6232" marR="6232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S.Gonzalez Sevilla</a:t>
                      </a:r>
                    </a:p>
                  </a:txBody>
                  <a:tcPr marL="6232" marR="6232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4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6232" marR="6232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TCT, testing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6232" marR="6232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6232" marR="6232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6232" marR="6232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6232" marR="6232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 dirty="0" smtClean="0">
                          <a:effectLst/>
                          <a:latin typeface="Arial"/>
                        </a:rPr>
                        <a:t>20 chips in-hand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6232" marR="6232" marT="12700" marB="0" anchor="b"/>
                </a:tc>
              </a:tr>
            </a:tbl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30694" y="5487372"/>
            <a:ext cx="7696455" cy="1277582"/>
          </a:xfrm>
        </p:spPr>
        <p:txBody>
          <a:bodyPr>
            <a:normAutofit/>
          </a:bodyPr>
          <a:lstStyle/>
          <a:p>
            <a:r>
              <a:rPr lang="en-US" dirty="0" smtClean="0"/>
              <a:t>Chips in-hand: 4 bonded and 16 bare chips</a:t>
            </a:r>
          </a:p>
          <a:p>
            <a:pPr lvl="1"/>
            <a:r>
              <a:rPr lang="en-US" dirty="0" smtClean="0"/>
              <a:t>Need to revisit distribution and get more chips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764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Signal &amp; noise measurements on passive &amp; active pixels</a:t>
            </a:r>
          </a:p>
          <a:p>
            <a:pPr lvl="1"/>
            <a:r>
              <a:rPr lang="en-US" dirty="0" smtClean="0"/>
              <a:t>Use fast amp for passive pixels</a:t>
            </a:r>
          </a:p>
          <a:p>
            <a:pPr lvl="1"/>
            <a:r>
              <a:rPr lang="en-US" dirty="0" smtClean="0"/>
              <a:t>Use charge injection and sources</a:t>
            </a:r>
          </a:p>
          <a:p>
            <a:pPr lvl="1"/>
            <a:r>
              <a:rPr lang="en-US" dirty="0" smtClean="0"/>
              <a:t>Make first measurements as soon as motherboard has returned</a:t>
            </a:r>
          </a:p>
          <a:p>
            <a:pPr lvl="2"/>
            <a:r>
              <a:rPr lang="en-US" dirty="0" smtClean="0"/>
              <a:t>Setup at Oxford/RAL and then send to other groups?</a:t>
            </a:r>
          </a:p>
          <a:p>
            <a:pPr lvl="2"/>
            <a:r>
              <a:rPr lang="en-US" dirty="0" smtClean="0"/>
              <a:t>Revisit distribution </a:t>
            </a:r>
          </a:p>
          <a:p>
            <a:r>
              <a:rPr lang="en-US" dirty="0" smtClean="0"/>
              <a:t>Irradiations</a:t>
            </a:r>
          </a:p>
          <a:p>
            <a:pPr lvl="1"/>
            <a:r>
              <a:rPr lang="en-US" dirty="0" smtClean="0"/>
              <a:t>X-rays at RAL</a:t>
            </a:r>
          </a:p>
          <a:p>
            <a:pPr lvl="1"/>
            <a:r>
              <a:rPr lang="en-US" dirty="0" smtClean="0"/>
              <a:t>Neutrons at </a:t>
            </a:r>
            <a:r>
              <a:rPr lang="en-US" dirty="0" err="1" smtClean="0"/>
              <a:t>Ljubjiana</a:t>
            </a:r>
            <a:endParaRPr lang="en-US" dirty="0" smtClean="0"/>
          </a:p>
          <a:p>
            <a:pPr lvl="1"/>
            <a:r>
              <a:rPr lang="en-US" dirty="0" smtClean="0"/>
              <a:t>Protons at PS start in November</a:t>
            </a:r>
          </a:p>
          <a:p>
            <a:pPr lvl="1"/>
            <a:r>
              <a:rPr lang="en-US" dirty="0" smtClean="0"/>
              <a:t>To do: figure out the biasing</a:t>
            </a:r>
          </a:p>
        </p:txBody>
      </p:sp>
    </p:spTree>
    <p:extLst>
      <p:ext uri="{BB962C8B-B14F-4D97-AF65-F5344CB8AC3E}">
        <p14:creationId xmlns:p14="http://schemas.microsoft.com/office/powerpoint/2010/main" val="3809793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Lucida Grande"/>
        <a:ea typeface="ヒラギノ角ゴ Pro W3"/>
        <a:cs typeface=""/>
      </a:majorFont>
      <a:minorFont>
        <a:latin typeface="Lucida Grande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1111</TotalTime>
  <Words>203</Words>
  <Application>Microsoft Macintosh PowerPoint</Application>
  <PresentationFormat>On-screen Show (4:3)</PresentationFormat>
  <Paragraphs>80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1_Blank Presentation</vt:lpstr>
      <vt:lpstr>CMOS testing plans</vt:lpstr>
      <vt:lpstr>TJ 180 Structures</vt:lpstr>
      <vt:lpstr>HVStripV1</vt:lpstr>
      <vt:lpstr>Chip distribution</vt:lpstr>
      <vt:lpstr>Plans</vt:lpstr>
    </vt:vector>
  </TitlesOfParts>
  <Company>University of Glasgow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CMOS testing</dc:title>
  <dc:creator>Craig Buttar</dc:creator>
  <cp:lastModifiedBy>Craig Buttar</cp:lastModifiedBy>
  <cp:revision>17</cp:revision>
  <dcterms:created xsi:type="dcterms:W3CDTF">2014-09-18T19:42:43Z</dcterms:created>
  <dcterms:modified xsi:type="dcterms:W3CDTF">2014-09-19T14:13:52Z</dcterms:modified>
</cp:coreProperties>
</file>