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686" r:id="rId2"/>
    <p:sldId id="975" r:id="rId3"/>
    <p:sldId id="973" r:id="rId4"/>
    <p:sldId id="974" r:id="rId5"/>
    <p:sldId id="982" r:id="rId6"/>
    <p:sldId id="981" r:id="rId7"/>
    <p:sldId id="942" r:id="rId8"/>
    <p:sldId id="947" r:id="rId9"/>
    <p:sldId id="946" r:id="rId10"/>
    <p:sldId id="943" r:id="rId11"/>
    <p:sldId id="944" r:id="rId12"/>
    <p:sldId id="952" r:id="rId13"/>
    <p:sldId id="945" r:id="rId14"/>
    <p:sldId id="949" r:id="rId15"/>
    <p:sldId id="951" r:id="rId16"/>
    <p:sldId id="950" r:id="rId17"/>
    <p:sldId id="956" r:id="rId18"/>
    <p:sldId id="977" r:id="rId19"/>
    <p:sldId id="985" r:id="rId20"/>
    <p:sldId id="967" r:id="rId21"/>
    <p:sldId id="925" r:id="rId22"/>
    <p:sldId id="980" r:id="rId23"/>
    <p:sldId id="971" r:id="rId24"/>
    <p:sldId id="958" r:id="rId25"/>
    <p:sldId id="978" r:id="rId26"/>
    <p:sldId id="979" r:id="rId27"/>
    <p:sldId id="969" r:id="rId28"/>
    <p:sldId id="937" r:id="rId29"/>
    <p:sldId id="932" r:id="rId30"/>
    <p:sldId id="938" r:id="rId31"/>
    <p:sldId id="962" r:id="rId32"/>
    <p:sldId id="984" r:id="rId33"/>
    <p:sldId id="903" r:id="rId34"/>
    <p:sldId id="983" r:id="rId35"/>
    <p:sldId id="939" r:id="rId36"/>
    <p:sldId id="963" r:id="rId37"/>
    <p:sldId id="966" r:id="rId38"/>
  </p:sldIdLst>
  <p:sldSz cx="9144000" cy="6858000" type="overhead"/>
  <p:notesSz cx="7099300" cy="10234613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buClr>
        <a:schemeClr val="tx1"/>
      </a:buClr>
      <a:buChar char="•"/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buClr>
        <a:schemeClr val="tx1"/>
      </a:buClr>
      <a:buChar char="•"/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buClr>
        <a:schemeClr val="tx1"/>
      </a:buClr>
      <a:buChar char="•"/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buClr>
        <a:schemeClr val="tx1"/>
      </a:buClr>
      <a:buChar char="•"/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buClr>
        <a:schemeClr val="tx1"/>
      </a:buClr>
      <a:buChar char="•"/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rgbClr val="0033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FFFF"/>
    <a:srgbClr val="CC0099"/>
    <a:srgbClr val="CC3300"/>
    <a:srgbClr val="FFCC66"/>
    <a:srgbClr val="FF9933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6" autoAdjust="0"/>
    <p:restoredTop sz="98305" autoAdjust="0"/>
  </p:normalViewPr>
  <p:slideViewPr>
    <p:cSldViewPr snapToGrid="0">
      <p:cViewPr varScale="1">
        <p:scale>
          <a:sx n="131" d="100"/>
          <a:sy n="131" d="100"/>
        </p:scale>
        <p:origin x="-1044" y="-102"/>
      </p:cViewPr>
      <p:guideLst>
        <p:guide orient="horz" pos="2448"/>
        <p:guide pos="44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016" y="-90"/>
      </p:cViewPr>
      <p:guideLst>
        <p:guide orient="horz" pos="3236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t" anchorCtr="0" compatLnSpc="1">
            <a:prstTxWarp prst="textNoShape">
              <a:avLst/>
            </a:prstTxWarp>
          </a:bodyPr>
          <a:lstStyle>
            <a:lvl1pPr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K.-H. Sulanke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t" anchorCtr="0" compatLnSpc="1">
            <a:prstTxWarp prst="textNoShape">
              <a:avLst/>
            </a:prstTxWarp>
          </a:bodyPr>
          <a:lstStyle>
            <a:lvl1pPr algn="r"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b" anchorCtr="0" compatLnSpc="1">
            <a:prstTxWarp prst="textNoShape">
              <a:avLst/>
            </a:prstTxWarp>
          </a:bodyPr>
          <a:lstStyle>
            <a:lvl1pPr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FLink - high speed  PC network interface</a:t>
            </a: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b" anchorCtr="0" compatLnSpc="1">
            <a:prstTxWarp prst="textNoShape">
              <a:avLst/>
            </a:prstTxWarp>
          </a:bodyPr>
          <a:lstStyle>
            <a:lvl1pPr algn="r"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9D6136C-09BB-4390-8524-E9B02F881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1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t" anchorCtr="0" compatLnSpc="1">
            <a:prstTxWarp prst="textNoShape">
              <a:avLst/>
            </a:prstTxWarp>
          </a:bodyPr>
          <a:lstStyle>
            <a:lvl1pPr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t" anchorCtr="0" compatLnSpc="1">
            <a:prstTxWarp prst="textNoShape">
              <a:avLst/>
            </a:prstTxWarp>
          </a:bodyPr>
          <a:lstStyle>
            <a:lvl1pPr algn="r"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6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0"/>
            <a:r>
              <a:rPr lang="de-DE" noProof="0" smtClean="0"/>
              <a:t>Zweite Ebene</a:t>
            </a:r>
          </a:p>
          <a:p>
            <a:pPr lvl="0"/>
            <a:r>
              <a:rPr lang="de-DE" noProof="0" smtClean="0"/>
              <a:t>Dritte Ebene</a:t>
            </a:r>
          </a:p>
          <a:p>
            <a:pPr lvl="0"/>
            <a:r>
              <a:rPr lang="de-DE" noProof="0" smtClean="0"/>
              <a:t>Vierte Ebene</a:t>
            </a:r>
          </a:p>
          <a:p>
            <a:pPr lvl="0"/>
            <a:r>
              <a:rPr lang="de-DE" noProof="0" smtClean="0"/>
              <a:t>Fünfte Ebene</a:t>
            </a:r>
          </a:p>
        </p:txBody>
      </p:sp>
      <p:sp>
        <p:nvSpPr>
          <p:cNvPr id="376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b" anchorCtr="0" compatLnSpc="1">
            <a:prstTxWarp prst="textNoShape">
              <a:avLst/>
            </a:prstTxWarp>
          </a:bodyPr>
          <a:lstStyle>
            <a:lvl1pPr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6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4738" tIns="47369" rIns="94738" bIns="47369" numCol="1" anchor="b" anchorCtr="0" compatLnSpc="1">
            <a:prstTxWarp prst="textNoShape">
              <a:avLst/>
            </a:prstTxWarp>
          </a:bodyPr>
          <a:lstStyle>
            <a:lvl1pPr algn="r" defTabSz="947667">
              <a:lnSpc>
                <a:spcPct val="100000"/>
              </a:lnSpc>
              <a:spcBef>
                <a:spcPct val="20000"/>
              </a:spcBef>
              <a:buClrTx/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2EFCF42-BD0B-4B89-A6F5-6012D647D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5F73DE06-F886-4A2A-96D4-A3E8E88584DF}" type="slidenum">
              <a:rPr kumimoji="0" lang="en-US" altLang="en-US" sz="1200" smtClean="0">
                <a:solidFill>
                  <a:schemeClr val="tx1"/>
                </a:solidFill>
              </a:rPr>
              <a:pPr/>
              <a:t>1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E660C555-59AD-4317-9FB7-2D1D304CB89E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14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6681490F-A485-46B6-A001-4AE222501BFE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15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814F098A-AEE1-408D-9902-E0B49D5A1922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16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A755B606-11A9-4D4B-AE70-F75ECDD65485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19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DF6A91E7-3E33-496D-9506-EDA5129DDC84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20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C43F7DF7-0D2B-4DF5-8065-A33531A208CD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21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E35972FF-C9FD-41F0-998C-34BEC539EFE1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22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4225BF13-75D0-4B59-88B0-279EFB5BC8D9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23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8D27C1B7-145F-4D16-9569-0111DFA8EC0E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24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A08BDB73-7F3B-40E9-8893-F9FCDEDB0A17}" type="slidenum">
              <a:rPr kumimoji="0" lang="en-US" altLang="en-US">
                <a:latin typeface="Tahoma" pitchFamily="34" charset="0"/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25</a:t>
            </a:fld>
            <a:endParaRPr kumimoji="0" lang="en-US" altLang="en-US">
              <a:latin typeface="Tahoma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FAB7CC49-62E2-406D-BC7A-6641DB491E4F}" type="slidenum">
              <a:rPr kumimoji="0" lang="en-US" altLang="en-US" sz="1200" smtClean="0">
                <a:solidFill>
                  <a:schemeClr val="tx1"/>
                </a:solidFill>
              </a:rPr>
              <a:pPr/>
              <a:t>6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F8D62CD8-F963-4D5B-ACB9-030143FBB809}" type="slidenum">
              <a:rPr kumimoji="0" lang="en-US" altLang="en-US">
                <a:latin typeface="Tahoma" pitchFamily="34" charset="0"/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26</a:t>
            </a:fld>
            <a:endParaRPr kumimoji="0" lang="en-US" altLang="en-US">
              <a:latin typeface="Tahoma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9FF64B1A-33FB-43BF-88B0-C0392A29E3D7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27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5118B65B-3166-4715-B278-D1AAA61F1E7D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28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D0DA6491-BA4D-4C22-9BA5-950057D96C05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29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22769ACA-5F39-46D7-B45E-2EA9B743ED9D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30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A8BB9156-2A83-4B71-94B2-2C38B78A0E48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31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51840A01-7DF2-4BD4-A0C7-2059F3B96D7F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32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A9CB7F20-A935-49B7-86F6-1496D26B6826}" type="slidenum">
              <a:rPr kumimoji="0" lang="en-US" altLang="en-US" sz="1200" smtClean="0">
                <a:solidFill>
                  <a:schemeClr val="tx1"/>
                </a:solidFill>
              </a:rPr>
              <a:pPr/>
              <a:t>33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A78B366D-9DBA-498C-BC15-8EB830F0CE76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34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AD8A1ECC-9324-477C-AD25-BB74A594C35E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35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1FD4AB58-F395-4B90-AD24-9CBEBBAB73BA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7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88424A6B-FDD5-4BF3-B701-858EF3B41A05}" type="slidenum">
              <a:rPr kumimoji="0" lang="en-US" altLang="en-US" sz="1200" smtClean="0">
                <a:solidFill>
                  <a:schemeClr val="tx1"/>
                </a:solidFill>
              </a:rPr>
              <a:pPr/>
              <a:t>36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7738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773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128E0EB1-1D1A-4B93-8F96-F7CDDA90DF80}" type="slidenum">
              <a:rPr kumimoji="0" lang="en-US" altLang="en-US" sz="1200" smtClean="0">
                <a:solidFill>
                  <a:schemeClr val="tx1"/>
                </a:solidFill>
              </a:rPr>
              <a:pPr/>
              <a:t>37</a:t>
            </a:fld>
            <a:endParaRPr kumimoji="0"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AD634D1C-FCD6-4E63-94EA-310F853B0DAA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8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I would like to present you two examples of fast link interfaces, designed in our lab.</a:t>
            </a:r>
          </a:p>
          <a:p>
            <a:r>
              <a:rPr lang="en-US" altLang="en-US" smtClean="0"/>
              <a:t>For both cards block  schemes, test results and conclusions will be presented.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67AB43E6-25F0-4C6B-8690-57E1F4145F94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9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76ADF92E-7040-44E9-97D3-BE2A1368F9BB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10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B3ADC083-0543-4471-A17E-75CF30A1A7A4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11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E7F2794F-7CE2-4A15-AF69-FE9A6A16D692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12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738" tIns="47369" rIns="94738" bIns="47369" anchor="b"/>
          <a:lstStyle>
            <a:lvl1pPr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defTabSz="94615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defTabSz="9461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</a:pPr>
            <a:fld id="{59424D32-2396-4533-A149-459B4953EACA}" type="slidenum">
              <a:rPr kumimoji="0"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20000"/>
                </a:spcBef>
                <a:buClrTx/>
              </a:pPr>
              <a:t>13</a:t>
            </a:fld>
            <a:endParaRPr kumimoji="0" lang="en-US" altLang="en-US" sz="1200">
              <a:solidFill>
                <a:schemeClr val="tx1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00200" y="-2209800"/>
            <a:ext cx="9144000" cy="9067800"/>
          </a:xfrm>
          <a:prstGeom prst="diamond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de-DE" noProof="0" smtClean="0"/>
              <a:t>Hier klicken, um Master-Titelformat zu bearbeiten.</a:t>
            </a:r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6400800" cy="1752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smtClean="0"/>
              <a:t>Hier klicken, um Master-Untertitelformat zu bearbeiten.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5943600"/>
            <a:ext cx="1905000" cy="3048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B096C3-EA72-4646-9821-B9D2BF87ADB9}" type="datetime1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838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424A06E-66B2-425D-A709-5B3247828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7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4DCC-4D85-47BD-A70D-F1BC6D992A73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C4E5-1912-42CC-AAD9-63267EEC7246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6210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8859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5054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A87FB-7F55-4536-AD20-639A9C333234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62D30-232C-4A7A-8D61-6BEB0F67FCB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1679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45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2286000"/>
            <a:ext cx="36957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2500" y="4191000"/>
            <a:ext cx="36957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DD543-887B-4814-9E85-C158104041DE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9A1DC-8A63-44C2-B17E-E2697614018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2400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391DD-F53C-43CA-AAF7-520D6E0E35BA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68C6-C048-4BB6-BFAC-BBB2FE0682A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5120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36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88020-993B-4980-9E42-42FB9E91CC1F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44E1-88EC-4619-8990-DBA616451F18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3052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99989-ACB1-4304-B10D-868CD6705907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F588E-6EB7-4134-979E-B98F0450E57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4133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34C2F-97CA-46A5-B9ED-E84328A60744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D02E7-38A6-48BE-BB1D-F5768A174B9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8465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596C9-2FDD-4D51-8FC3-AF5ED3206955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D608B-7943-4BC5-871F-51201FEF300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939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50E64-2F72-4BAB-A323-2AA7AEF56163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7F51C-8CA5-4BE9-9733-84F494A84CF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9475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19FE-F548-476B-B0AB-439A471C7665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CCBA1-9FE9-4823-8FBF-B7E84F8DB3C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3108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5405C-80F9-4497-A5B8-B4DC75BC9623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367D7-F213-4F3B-9428-E8C51F32CAB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108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D3EDB-DDBF-4129-A825-D7E3ABF22943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C7A6C-131B-4BF8-A7D4-DF149102115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0605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Hier klicken, um Master-Titelformat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543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Hier klicken, um Master-Textformat zu bearbeiten.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  <a:p>
            <a:pPr lvl="3"/>
            <a:endParaRPr lang="de-DE" altLang="en-US" smtClean="0"/>
          </a:p>
        </p:txBody>
      </p:sp>
      <p:sp>
        <p:nvSpPr>
          <p:cNvPr id="4372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 kumimoji="0" sz="1000"/>
            </a:lvl1pPr>
          </a:lstStyle>
          <a:p>
            <a:pPr>
              <a:defRPr/>
            </a:pPr>
            <a:fld id="{9BA34663-E9B6-4E54-9C22-4410233DAB0E}" type="datetime1">
              <a:rPr lang="en-US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4372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 kumimoji="0" sz="1000"/>
            </a:lvl1pPr>
          </a:lstStyle>
          <a:p>
            <a:pPr>
              <a:defRPr/>
            </a:pPr>
            <a:r>
              <a:rPr lang="en-US"/>
              <a:t>K.-H. Sulanke, DESY</a:t>
            </a:r>
          </a:p>
        </p:txBody>
      </p:sp>
      <p:sp>
        <p:nvSpPr>
          <p:cNvPr id="4372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 kumimoji="0" sz="1000"/>
            </a:lvl1pPr>
          </a:lstStyle>
          <a:p>
            <a:pPr>
              <a:defRPr/>
            </a:pPr>
            <a:fld id="{1FC108D8-A0A8-42F9-B3A8-443CA9419CE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533400" y="6553200"/>
            <a:ext cx="487680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5470525" y="6429375"/>
            <a:ext cx="2592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1000" smtClean="0"/>
              <a:t>SEI</a:t>
            </a:r>
            <a:r>
              <a:rPr lang="en-US" sz="1000" baseline="0" smtClean="0"/>
              <a:t> Tagung, Zeuthen,</a:t>
            </a:r>
            <a:r>
              <a:rPr lang="en-US" sz="1000" smtClean="0"/>
              <a:t> </a:t>
            </a:r>
            <a:r>
              <a:rPr kumimoji="0" lang="en-US" sz="1000" smtClean="0"/>
              <a:t>2015-03-02</a:t>
            </a:r>
          </a:p>
        </p:txBody>
      </p:sp>
      <p:sp>
        <p:nvSpPr>
          <p:cNvPr id="1033" name="Line 11"/>
          <p:cNvSpPr>
            <a:spLocks noChangeShapeType="1"/>
          </p:cNvSpPr>
          <p:nvPr/>
        </p:nvSpPr>
        <p:spPr bwMode="auto">
          <a:xfrm>
            <a:off x="8158163" y="6553200"/>
            <a:ext cx="376237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9" r:id="rId12"/>
    <p:sldLayoutId id="2147483906" r:id="rId13"/>
    <p:sldLayoutId id="2147483907" r:id="rId14"/>
    <p:sldLayoutId id="2147483910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rgbClr val="CC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rgbClr val="3366FF"/>
          </a:solidFill>
          <a:latin typeface="+mn-lt"/>
        </a:defRPr>
      </a:lvl2pPr>
      <a:lvl3pPr marL="108585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•"/>
        <a:defRPr kumimoji="1" sz="2000">
          <a:solidFill>
            <a:srgbClr val="9933FF"/>
          </a:solidFill>
          <a:latin typeface="+mn-lt"/>
        </a:defRPr>
      </a:lvl3pPr>
      <a:lvl4pPr marL="142875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–"/>
        <a:defRPr kumimoji="1" sz="2000">
          <a:solidFill>
            <a:srgbClr val="CC0099"/>
          </a:solidFill>
          <a:latin typeface="+mn-lt"/>
        </a:defRPr>
      </a:lvl4pPr>
      <a:lvl5pPr marL="177165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68605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14325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60045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wmf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BBB46051-3865-4EA8-8E9A-72A14A6C9EB4}" type="datetime1">
              <a:rPr kumimoji="0" lang="en-US" altLang="en-US" sz="1000" smtClean="0"/>
              <a:pPr/>
              <a:t>3/2/2015</a:t>
            </a:fld>
            <a:endParaRPr kumimoji="0" lang="en-US" altLang="en-US" sz="1400" smtClean="0"/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r>
              <a:rPr kumimoji="0" lang="en-US" altLang="en-US" sz="1000" smtClean="0"/>
              <a:t>K.-H. Sulanke, DESY</a:t>
            </a: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107F55C4-753E-4E7E-8539-FEA5A48AB435}" type="slidenum">
              <a:rPr kumimoji="0" lang="en-US" altLang="en-US" sz="1000" smtClean="0"/>
              <a:pPr/>
              <a:t>1</a:t>
            </a:fld>
            <a:endParaRPr kumimoji="0" lang="en-US" altLang="en-US" sz="1400" smtClean="0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303213"/>
            <a:ext cx="7443788" cy="27527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200" smtClean="0"/>
              <a:t>Digital Camera Trigger</a:t>
            </a:r>
            <a:br>
              <a:rPr lang="en-US" altLang="en-US" sz="3200" smtClean="0"/>
            </a:br>
            <a:r>
              <a:rPr lang="en-US" altLang="en-US" sz="3200" smtClean="0"/>
              <a:t>for the </a:t>
            </a:r>
            <a:br>
              <a:rPr lang="en-US" altLang="en-US" sz="3200" smtClean="0"/>
            </a:br>
            <a:r>
              <a:rPr lang="en-US" altLang="en-US" sz="3200" smtClean="0"/>
              <a:t>Cherenkov Teleskope Array</a:t>
            </a:r>
            <a:br>
              <a:rPr lang="en-US" altLang="en-US" sz="3200" smtClean="0"/>
            </a:br>
            <a:endParaRPr lang="en-US" altLang="en-US" sz="3200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973388"/>
            <a:ext cx="7277100" cy="1804987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en-US" sz="1400" smtClean="0"/>
              <a:t>March 2015</a:t>
            </a:r>
          </a:p>
          <a:p>
            <a:pPr algn="ctr">
              <a:buFontTx/>
              <a:buNone/>
            </a:pPr>
            <a:r>
              <a:rPr lang="de-DE" altLang="en-US" sz="1400" smtClean="0"/>
              <a:t>K.-H. Sulanke</a:t>
            </a:r>
          </a:p>
          <a:p>
            <a:pPr algn="ctr">
              <a:buFontTx/>
              <a:buNone/>
            </a:pPr>
            <a:r>
              <a:rPr lang="de-DE" altLang="en-US" smtClean="0"/>
              <a:t>DESY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FE43FBD5-CFD2-4EE6-9CB3-2E978B32FD5F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9219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7BF49F1-2E2C-473F-A9B1-22080A336C9F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10</a:t>
            </a:fld>
            <a:endParaRPr kumimoji="0" lang="en-US" altLang="en-US" sz="140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750175" cy="887412"/>
          </a:xfrm>
        </p:spPr>
        <p:txBody>
          <a:bodyPr/>
          <a:lstStyle/>
          <a:p>
            <a:r>
              <a:rPr lang="de-DE" altLang="en-US" sz="3200" smtClean="0"/>
              <a:t>The Trigger Schema</a:t>
            </a:r>
            <a:endParaRPr lang="en-US" altLang="en-US" sz="3200" smtClean="0"/>
          </a:p>
        </p:txBody>
      </p:sp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4535315" y="3605981"/>
            <a:ext cx="3806824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PMT 	</a:t>
            </a:r>
            <a:r>
              <a:rPr lang="de-DE" altLang="en-US" sz="1200" smtClean="0"/>
              <a:t>	= </a:t>
            </a:r>
            <a:r>
              <a:rPr lang="de-DE" altLang="en-US" sz="1200"/>
              <a:t>Photomultiplier Tube</a:t>
            </a:r>
          </a:p>
          <a:p>
            <a:pPr>
              <a:buFontTx/>
              <a:buNone/>
            </a:pPr>
            <a:r>
              <a:rPr lang="de-DE" altLang="en-US" sz="1200"/>
              <a:t>FEB 	</a:t>
            </a:r>
            <a:r>
              <a:rPr lang="de-DE" altLang="en-US" sz="1200" smtClean="0"/>
              <a:t>	= </a:t>
            </a:r>
            <a:r>
              <a:rPr lang="de-DE" altLang="en-US" sz="1200"/>
              <a:t>Frontend Board</a:t>
            </a:r>
          </a:p>
          <a:p>
            <a:pPr>
              <a:buFontTx/>
              <a:buNone/>
            </a:pPr>
            <a:r>
              <a:rPr lang="de-DE" altLang="en-US" sz="1200"/>
              <a:t>DTB 	</a:t>
            </a:r>
            <a:r>
              <a:rPr lang="de-DE" altLang="en-US" sz="1200" smtClean="0"/>
              <a:t>	= </a:t>
            </a:r>
            <a:r>
              <a:rPr lang="de-DE" altLang="en-US" sz="1200"/>
              <a:t>Digital Trigger Backplane </a:t>
            </a:r>
            <a:endParaRPr lang="en-GB" altLang="en-US" sz="1200"/>
          </a:p>
          <a:p>
            <a:pPr>
              <a:buFontTx/>
              <a:buNone/>
            </a:pPr>
            <a:r>
              <a:rPr lang="de-DE" altLang="en-US" sz="1200" smtClean="0"/>
              <a:t>CDTB 	= Clock &amp; Trigger Distribution Board</a:t>
            </a:r>
            <a:endParaRPr lang="en-GB" altLang="en-US" sz="1200"/>
          </a:p>
          <a:p>
            <a:pPr>
              <a:buFontTx/>
              <a:buNone/>
            </a:pPr>
            <a:r>
              <a:rPr lang="de-DE" altLang="en-US" sz="1200"/>
              <a:t>L2CB </a:t>
            </a:r>
            <a:r>
              <a:rPr lang="de-DE" altLang="en-US" sz="1200" smtClean="0"/>
              <a:t>	= </a:t>
            </a:r>
            <a:r>
              <a:rPr lang="de-DE" altLang="en-US" sz="1200"/>
              <a:t>L2 Controller Board </a:t>
            </a:r>
            <a:endParaRPr lang="en-GB" altLang="en-US" sz="1200"/>
          </a:p>
          <a:p>
            <a:pPr>
              <a:buFontTx/>
              <a:buNone/>
            </a:pPr>
            <a:endParaRPr lang="en-GB" altLang="en-US" sz="1200"/>
          </a:p>
        </p:txBody>
      </p:sp>
      <p:grpSp>
        <p:nvGrpSpPr>
          <p:cNvPr id="2" name="Group 1"/>
          <p:cNvGrpSpPr/>
          <p:nvPr/>
        </p:nvGrpSpPr>
        <p:grpSpPr>
          <a:xfrm>
            <a:off x="1450802" y="1494632"/>
            <a:ext cx="5967413" cy="1909762"/>
            <a:chOff x="784225" y="1700213"/>
            <a:chExt cx="5967413" cy="1909762"/>
          </a:xfrm>
        </p:grpSpPr>
        <p:sp>
          <p:nvSpPr>
            <p:cNvPr id="9223" name="Oval 5"/>
            <p:cNvSpPr>
              <a:spLocks noChangeArrowheads="1"/>
            </p:cNvSpPr>
            <p:nvPr/>
          </p:nvSpPr>
          <p:spPr bwMode="auto">
            <a:xfrm>
              <a:off x="944563" y="2119313"/>
              <a:ext cx="436562" cy="427037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24" name="Oval 5"/>
            <p:cNvSpPr>
              <a:spLocks noChangeArrowheads="1"/>
            </p:cNvSpPr>
            <p:nvPr/>
          </p:nvSpPr>
          <p:spPr bwMode="auto">
            <a:xfrm>
              <a:off x="889000" y="2125663"/>
              <a:ext cx="436563" cy="427037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25" name="Rectangle 4"/>
            <p:cNvSpPr>
              <a:spLocks noChangeArrowheads="1"/>
            </p:cNvSpPr>
            <p:nvPr/>
          </p:nvSpPr>
          <p:spPr bwMode="auto">
            <a:xfrm>
              <a:off x="4256088" y="2322513"/>
              <a:ext cx="790575" cy="10668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26" name="Rectangle 4"/>
            <p:cNvSpPr>
              <a:spLocks noChangeArrowheads="1"/>
            </p:cNvSpPr>
            <p:nvPr/>
          </p:nvSpPr>
          <p:spPr bwMode="auto">
            <a:xfrm>
              <a:off x="4151313" y="2219325"/>
              <a:ext cx="792162" cy="10668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27" name="Text Box 16"/>
            <p:cNvSpPr txBox="1">
              <a:spLocks noChangeArrowheads="1"/>
            </p:cNvSpPr>
            <p:nvPr/>
          </p:nvSpPr>
          <p:spPr bwMode="auto">
            <a:xfrm>
              <a:off x="1700213" y="2232025"/>
              <a:ext cx="468312" cy="25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>
                  <a:solidFill>
                    <a:srgbClr val="FF9900"/>
                  </a:solidFill>
                </a:rPr>
                <a:t>L0</a:t>
              </a:r>
              <a:endParaRPr lang="en-GB" altLang="en-US" sz="1200">
                <a:solidFill>
                  <a:srgbClr val="FF9900"/>
                </a:solidFill>
              </a:endParaRPr>
            </a:p>
          </p:txBody>
        </p:sp>
        <p:sp>
          <p:nvSpPr>
            <p:cNvPr id="9228" name="Rectangle 4"/>
            <p:cNvSpPr>
              <a:spLocks noChangeArrowheads="1"/>
            </p:cNvSpPr>
            <p:nvPr/>
          </p:nvSpPr>
          <p:spPr bwMode="auto">
            <a:xfrm>
              <a:off x="4056063" y="2124075"/>
              <a:ext cx="790575" cy="1065213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29" name="Rectangle 8"/>
            <p:cNvSpPr>
              <a:spLocks noChangeArrowheads="1"/>
            </p:cNvSpPr>
            <p:nvPr/>
          </p:nvSpPr>
          <p:spPr bwMode="auto">
            <a:xfrm>
              <a:off x="1755775" y="2271713"/>
              <a:ext cx="434975" cy="18097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30" name="Rectangle 4"/>
            <p:cNvSpPr>
              <a:spLocks noChangeArrowheads="1"/>
            </p:cNvSpPr>
            <p:nvPr/>
          </p:nvSpPr>
          <p:spPr bwMode="auto">
            <a:xfrm>
              <a:off x="1649413" y="2033588"/>
              <a:ext cx="966787" cy="51435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31" name="Text Box 16"/>
            <p:cNvSpPr txBox="1">
              <a:spLocks noChangeArrowheads="1"/>
            </p:cNvSpPr>
            <p:nvPr/>
          </p:nvSpPr>
          <p:spPr bwMode="auto">
            <a:xfrm>
              <a:off x="1649413" y="2020888"/>
              <a:ext cx="979487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FEB</a:t>
              </a:r>
              <a:endParaRPr lang="en-GB" altLang="en-US" sz="1200"/>
            </a:p>
          </p:txBody>
        </p:sp>
        <p:sp>
          <p:nvSpPr>
            <p:cNvPr id="9232" name="Hexagon 1"/>
            <p:cNvSpPr>
              <a:spLocks noChangeArrowheads="1"/>
            </p:cNvSpPr>
            <p:nvPr/>
          </p:nvSpPr>
          <p:spPr bwMode="auto">
            <a:xfrm>
              <a:off x="2454275" y="1973263"/>
              <a:ext cx="506413" cy="63658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33" name="Rectangle 4"/>
            <p:cNvSpPr>
              <a:spLocks noChangeArrowheads="1"/>
            </p:cNvSpPr>
            <p:nvPr/>
          </p:nvSpPr>
          <p:spPr bwMode="auto">
            <a:xfrm>
              <a:off x="2628900" y="2185988"/>
              <a:ext cx="190500" cy="21113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34" name="Text Box 16"/>
            <p:cNvSpPr txBox="1">
              <a:spLocks noChangeArrowheads="1"/>
            </p:cNvSpPr>
            <p:nvPr/>
          </p:nvSpPr>
          <p:spPr bwMode="auto">
            <a:xfrm>
              <a:off x="2222500" y="1743075"/>
              <a:ext cx="979488" cy="25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DTB</a:t>
              </a:r>
              <a:endParaRPr lang="en-GB" altLang="en-US" sz="1200"/>
            </a:p>
          </p:txBody>
        </p:sp>
        <p:sp>
          <p:nvSpPr>
            <p:cNvPr id="9235" name="Text Box 15"/>
            <p:cNvSpPr txBox="1">
              <a:spLocks noChangeArrowheads="1"/>
            </p:cNvSpPr>
            <p:nvPr/>
          </p:nvSpPr>
          <p:spPr bwMode="auto">
            <a:xfrm>
              <a:off x="2457450" y="2406650"/>
              <a:ext cx="541338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800"/>
                <a:t>FPGA</a:t>
              </a:r>
              <a:endParaRPr lang="en-GB" altLang="en-US" sz="800"/>
            </a:p>
          </p:txBody>
        </p:sp>
        <p:sp>
          <p:nvSpPr>
            <p:cNvPr id="9236" name="Oval 5"/>
            <p:cNvSpPr>
              <a:spLocks noChangeArrowheads="1"/>
            </p:cNvSpPr>
            <p:nvPr/>
          </p:nvSpPr>
          <p:spPr bwMode="auto">
            <a:xfrm>
              <a:off x="836613" y="2149475"/>
              <a:ext cx="436562" cy="425450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37" name="Text Box 15"/>
            <p:cNvSpPr txBox="1">
              <a:spLocks noChangeArrowheads="1"/>
            </p:cNvSpPr>
            <p:nvPr/>
          </p:nvSpPr>
          <p:spPr bwMode="auto">
            <a:xfrm>
              <a:off x="784225" y="2260600"/>
              <a:ext cx="541338" cy="25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PMT</a:t>
              </a:r>
              <a:endParaRPr lang="en-GB" altLang="en-US" sz="1200"/>
            </a:p>
          </p:txBody>
        </p:sp>
        <p:sp>
          <p:nvSpPr>
            <p:cNvPr id="9238" name="Line 19"/>
            <p:cNvSpPr>
              <a:spLocks noChangeShapeType="1"/>
            </p:cNvSpPr>
            <p:nvPr/>
          </p:nvSpPr>
          <p:spPr bwMode="auto">
            <a:xfrm>
              <a:off x="1325563" y="2352675"/>
              <a:ext cx="4302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>
              <a:off x="2190750" y="2352675"/>
              <a:ext cx="2905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Text Box 16"/>
            <p:cNvSpPr txBox="1">
              <a:spLocks noChangeArrowheads="1"/>
            </p:cNvSpPr>
            <p:nvPr/>
          </p:nvSpPr>
          <p:spPr bwMode="auto">
            <a:xfrm>
              <a:off x="2489200" y="1949450"/>
              <a:ext cx="466725" cy="25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>
                  <a:solidFill>
                    <a:srgbClr val="FF9900"/>
                  </a:solidFill>
                </a:rPr>
                <a:t>L1</a:t>
              </a:r>
              <a:endParaRPr lang="en-GB" altLang="en-US" sz="1200">
                <a:solidFill>
                  <a:srgbClr val="FF9900"/>
                </a:solidFill>
              </a:endParaRPr>
            </a:p>
          </p:txBody>
        </p:sp>
        <p:sp>
          <p:nvSpPr>
            <p:cNvPr id="9241" name="Text Box 16"/>
            <p:cNvSpPr txBox="1">
              <a:spLocks noChangeArrowheads="1"/>
            </p:cNvSpPr>
            <p:nvPr/>
          </p:nvSpPr>
          <p:spPr bwMode="auto">
            <a:xfrm>
              <a:off x="3940175" y="1884363"/>
              <a:ext cx="979488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 smtClean="0"/>
                <a:t>CTDB</a:t>
              </a:r>
              <a:endParaRPr lang="en-GB" altLang="en-US" sz="1200"/>
            </a:p>
          </p:txBody>
        </p:sp>
        <p:sp>
          <p:nvSpPr>
            <p:cNvPr id="9242" name="Text Box 16"/>
            <p:cNvSpPr txBox="1">
              <a:spLocks noChangeArrowheads="1"/>
            </p:cNvSpPr>
            <p:nvPr/>
          </p:nvSpPr>
          <p:spPr bwMode="auto">
            <a:xfrm>
              <a:off x="5037138" y="1725613"/>
              <a:ext cx="466725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600">
                  <a:solidFill>
                    <a:srgbClr val="FF9900"/>
                  </a:solidFill>
                </a:rPr>
                <a:t>L2</a:t>
              </a:r>
              <a:endParaRPr lang="en-GB" altLang="en-US" sz="1600">
                <a:solidFill>
                  <a:srgbClr val="FF9900"/>
                </a:solidFill>
              </a:endParaRPr>
            </a:p>
          </p:txBody>
        </p:sp>
        <p:sp>
          <p:nvSpPr>
            <p:cNvPr id="9243" name="Line 19"/>
            <p:cNvSpPr>
              <a:spLocks noChangeShapeType="1"/>
            </p:cNvSpPr>
            <p:nvPr/>
          </p:nvSpPr>
          <p:spPr bwMode="auto">
            <a:xfrm>
              <a:off x="2801938" y="2232025"/>
              <a:ext cx="1235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19"/>
            <p:cNvSpPr>
              <a:spLocks noChangeShapeType="1"/>
            </p:cNvSpPr>
            <p:nvPr/>
          </p:nvSpPr>
          <p:spPr bwMode="auto">
            <a:xfrm>
              <a:off x="2819400" y="2352675"/>
              <a:ext cx="1235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Text Box 15"/>
            <p:cNvSpPr txBox="1">
              <a:spLocks noChangeArrowheads="1"/>
            </p:cNvSpPr>
            <p:nvPr/>
          </p:nvSpPr>
          <p:spPr bwMode="auto">
            <a:xfrm>
              <a:off x="4006850" y="2185988"/>
              <a:ext cx="45402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#01</a:t>
              </a:r>
              <a:endParaRPr lang="en-GB" altLang="en-US" sz="800"/>
            </a:p>
          </p:txBody>
        </p:sp>
        <p:sp>
          <p:nvSpPr>
            <p:cNvPr id="9246" name="Text Box 15"/>
            <p:cNvSpPr txBox="1">
              <a:spLocks noChangeArrowheads="1"/>
            </p:cNvSpPr>
            <p:nvPr/>
          </p:nvSpPr>
          <p:spPr bwMode="auto">
            <a:xfrm>
              <a:off x="4006850" y="2620963"/>
              <a:ext cx="45402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…</a:t>
              </a:r>
              <a:endParaRPr lang="en-GB" altLang="en-US" sz="800"/>
            </a:p>
          </p:txBody>
        </p:sp>
        <p:sp>
          <p:nvSpPr>
            <p:cNvPr id="9247" name="Text Box 15"/>
            <p:cNvSpPr txBox="1">
              <a:spLocks noChangeArrowheads="1"/>
            </p:cNvSpPr>
            <p:nvPr/>
          </p:nvSpPr>
          <p:spPr bwMode="auto">
            <a:xfrm>
              <a:off x="4006850" y="2941638"/>
              <a:ext cx="45402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#</a:t>
              </a:r>
              <a:r>
                <a:rPr lang="de-DE" altLang="en-US" sz="800" smtClean="0"/>
                <a:t>15</a:t>
              </a:r>
              <a:endParaRPr lang="en-GB" altLang="en-US" sz="800"/>
            </a:p>
          </p:txBody>
        </p:sp>
        <p:sp>
          <p:nvSpPr>
            <p:cNvPr id="9248" name="Text Box 16"/>
            <p:cNvSpPr txBox="1">
              <a:spLocks noChangeArrowheads="1"/>
            </p:cNvSpPr>
            <p:nvPr/>
          </p:nvSpPr>
          <p:spPr bwMode="auto">
            <a:xfrm>
              <a:off x="1700213" y="2974975"/>
              <a:ext cx="468312" cy="25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>
                  <a:solidFill>
                    <a:srgbClr val="FF9900"/>
                  </a:solidFill>
                </a:rPr>
                <a:t>L0</a:t>
              </a:r>
              <a:endParaRPr lang="en-GB" altLang="en-US" sz="1200">
                <a:solidFill>
                  <a:srgbClr val="FF9900"/>
                </a:solidFill>
              </a:endParaRPr>
            </a:p>
          </p:txBody>
        </p:sp>
        <p:sp>
          <p:nvSpPr>
            <p:cNvPr id="9249" name="Rectangle 8"/>
            <p:cNvSpPr>
              <a:spLocks noChangeArrowheads="1"/>
            </p:cNvSpPr>
            <p:nvPr/>
          </p:nvSpPr>
          <p:spPr bwMode="auto">
            <a:xfrm>
              <a:off x="1755775" y="3013075"/>
              <a:ext cx="434975" cy="18256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50" name="Rectangle 4"/>
            <p:cNvSpPr>
              <a:spLocks noChangeArrowheads="1"/>
            </p:cNvSpPr>
            <p:nvPr/>
          </p:nvSpPr>
          <p:spPr bwMode="auto">
            <a:xfrm>
              <a:off x="1649413" y="2776538"/>
              <a:ext cx="966787" cy="51435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51" name="Text Box 16"/>
            <p:cNvSpPr txBox="1">
              <a:spLocks noChangeArrowheads="1"/>
            </p:cNvSpPr>
            <p:nvPr/>
          </p:nvSpPr>
          <p:spPr bwMode="auto">
            <a:xfrm>
              <a:off x="1649413" y="2763838"/>
              <a:ext cx="979487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FEB</a:t>
              </a:r>
              <a:endParaRPr lang="en-GB" altLang="en-US" sz="1200"/>
            </a:p>
          </p:txBody>
        </p:sp>
        <p:sp>
          <p:nvSpPr>
            <p:cNvPr id="9252" name="Hexagon 100"/>
            <p:cNvSpPr>
              <a:spLocks noChangeArrowheads="1"/>
            </p:cNvSpPr>
            <p:nvPr/>
          </p:nvSpPr>
          <p:spPr bwMode="auto">
            <a:xfrm>
              <a:off x="2454275" y="2714625"/>
              <a:ext cx="506413" cy="6365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3" name="Rectangle 4"/>
            <p:cNvSpPr>
              <a:spLocks noChangeArrowheads="1"/>
            </p:cNvSpPr>
            <p:nvPr/>
          </p:nvSpPr>
          <p:spPr bwMode="auto">
            <a:xfrm>
              <a:off x="2628900" y="2927350"/>
              <a:ext cx="190500" cy="211138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54" name="Text Box 15"/>
            <p:cNvSpPr txBox="1">
              <a:spLocks noChangeArrowheads="1"/>
            </p:cNvSpPr>
            <p:nvPr/>
          </p:nvSpPr>
          <p:spPr bwMode="auto">
            <a:xfrm>
              <a:off x="2457450" y="3148013"/>
              <a:ext cx="541338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800"/>
                <a:t>FPGA</a:t>
              </a:r>
              <a:endParaRPr lang="en-GB" altLang="en-US" sz="800"/>
            </a:p>
          </p:txBody>
        </p:sp>
        <p:sp>
          <p:nvSpPr>
            <p:cNvPr id="9255" name="Line 19"/>
            <p:cNvSpPr>
              <a:spLocks noChangeShapeType="1"/>
            </p:cNvSpPr>
            <p:nvPr/>
          </p:nvSpPr>
          <p:spPr bwMode="auto">
            <a:xfrm>
              <a:off x="2190750" y="3094038"/>
              <a:ext cx="2905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Text Box 16"/>
            <p:cNvSpPr txBox="1">
              <a:spLocks noChangeArrowheads="1"/>
            </p:cNvSpPr>
            <p:nvPr/>
          </p:nvSpPr>
          <p:spPr bwMode="auto">
            <a:xfrm>
              <a:off x="2489200" y="2684463"/>
              <a:ext cx="466725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>
                  <a:solidFill>
                    <a:srgbClr val="FF9900"/>
                  </a:solidFill>
                </a:rPr>
                <a:t>L1</a:t>
              </a:r>
              <a:endParaRPr lang="en-GB" altLang="en-US" sz="1200">
                <a:solidFill>
                  <a:srgbClr val="FF9900"/>
                </a:solidFill>
              </a:endParaRPr>
            </a:p>
          </p:txBody>
        </p:sp>
        <p:sp>
          <p:nvSpPr>
            <p:cNvPr id="9257" name="Line 19"/>
            <p:cNvSpPr>
              <a:spLocks noChangeShapeType="1"/>
            </p:cNvSpPr>
            <p:nvPr/>
          </p:nvSpPr>
          <p:spPr bwMode="auto">
            <a:xfrm>
              <a:off x="2801938" y="2974975"/>
              <a:ext cx="1235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19"/>
            <p:cNvSpPr>
              <a:spLocks noChangeShapeType="1"/>
            </p:cNvSpPr>
            <p:nvPr/>
          </p:nvSpPr>
          <p:spPr bwMode="auto">
            <a:xfrm>
              <a:off x="2819400" y="3094038"/>
              <a:ext cx="1235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Text Box 15"/>
            <p:cNvSpPr txBox="1">
              <a:spLocks noChangeArrowheads="1"/>
            </p:cNvSpPr>
            <p:nvPr/>
          </p:nvSpPr>
          <p:spPr bwMode="auto">
            <a:xfrm>
              <a:off x="4259263" y="2257425"/>
              <a:ext cx="674687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Sector_trig</a:t>
              </a:r>
              <a:endParaRPr lang="en-GB" altLang="en-US" sz="800"/>
            </a:p>
          </p:txBody>
        </p:sp>
        <p:sp>
          <p:nvSpPr>
            <p:cNvPr id="9260" name="Rectangle 4"/>
            <p:cNvSpPr>
              <a:spLocks noChangeArrowheads="1"/>
            </p:cNvSpPr>
            <p:nvPr/>
          </p:nvSpPr>
          <p:spPr bwMode="auto">
            <a:xfrm>
              <a:off x="5503863" y="2197100"/>
              <a:ext cx="792162" cy="10668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61" name="Line 19"/>
            <p:cNvSpPr>
              <a:spLocks noChangeShapeType="1"/>
            </p:cNvSpPr>
            <p:nvPr/>
          </p:nvSpPr>
          <p:spPr bwMode="auto">
            <a:xfrm flipV="1">
              <a:off x="4840288" y="2359025"/>
              <a:ext cx="663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Text Box 15"/>
            <p:cNvSpPr txBox="1">
              <a:spLocks noChangeArrowheads="1"/>
            </p:cNvSpPr>
            <p:nvPr/>
          </p:nvSpPr>
          <p:spPr bwMode="auto">
            <a:xfrm>
              <a:off x="5434013" y="2300288"/>
              <a:ext cx="45402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#01</a:t>
              </a:r>
              <a:endParaRPr lang="en-GB" altLang="en-US" sz="800"/>
            </a:p>
          </p:txBody>
        </p:sp>
        <p:sp>
          <p:nvSpPr>
            <p:cNvPr id="9263" name="Text Box 15"/>
            <p:cNvSpPr txBox="1">
              <a:spLocks noChangeArrowheads="1"/>
            </p:cNvSpPr>
            <p:nvPr/>
          </p:nvSpPr>
          <p:spPr bwMode="auto">
            <a:xfrm>
              <a:off x="5434013" y="2560638"/>
              <a:ext cx="45402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…</a:t>
              </a:r>
              <a:endParaRPr lang="en-GB" altLang="en-US" sz="800"/>
            </a:p>
          </p:txBody>
        </p:sp>
        <p:sp>
          <p:nvSpPr>
            <p:cNvPr id="9264" name="Text Box 15"/>
            <p:cNvSpPr txBox="1">
              <a:spLocks noChangeArrowheads="1"/>
            </p:cNvSpPr>
            <p:nvPr/>
          </p:nvSpPr>
          <p:spPr bwMode="auto">
            <a:xfrm>
              <a:off x="5434013" y="2814638"/>
              <a:ext cx="454025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en-US" sz="800"/>
                <a:t>#18</a:t>
              </a:r>
              <a:endParaRPr lang="en-GB" altLang="en-US" sz="800"/>
            </a:p>
          </p:txBody>
        </p:sp>
        <p:sp>
          <p:nvSpPr>
            <p:cNvPr id="9265" name="Line 19"/>
            <p:cNvSpPr>
              <a:spLocks noChangeShapeType="1"/>
            </p:cNvSpPr>
            <p:nvPr/>
          </p:nvSpPr>
          <p:spPr bwMode="auto">
            <a:xfrm flipV="1">
              <a:off x="4840288" y="2501900"/>
              <a:ext cx="663575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Line 19"/>
            <p:cNvSpPr>
              <a:spLocks noChangeShapeType="1"/>
            </p:cNvSpPr>
            <p:nvPr/>
          </p:nvSpPr>
          <p:spPr bwMode="auto">
            <a:xfrm flipV="1">
              <a:off x="5046663" y="2881313"/>
              <a:ext cx="4572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Line 19"/>
            <p:cNvSpPr>
              <a:spLocks noChangeShapeType="1"/>
            </p:cNvSpPr>
            <p:nvPr/>
          </p:nvSpPr>
          <p:spPr bwMode="auto">
            <a:xfrm flipV="1">
              <a:off x="5046663" y="3024188"/>
              <a:ext cx="457200" cy="158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Rectangle 4"/>
            <p:cNvSpPr>
              <a:spLocks noChangeArrowheads="1"/>
            </p:cNvSpPr>
            <p:nvPr/>
          </p:nvSpPr>
          <p:spPr bwMode="auto">
            <a:xfrm>
              <a:off x="4433888" y="2525713"/>
              <a:ext cx="190500" cy="2127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69" name="Text Box 15"/>
            <p:cNvSpPr txBox="1">
              <a:spLocks noChangeArrowheads="1"/>
            </p:cNvSpPr>
            <p:nvPr/>
          </p:nvSpPr>
          <p:spPr bwMode="auto">
            <a:xfrm>
              <a:off x="4264025" y="2747963"/>
              <a:ext cx="539750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800"/>
                <a:t>FPGA</a:t>
              </a:r>
              <a:endParaRPr lang="en-GB" altLang="en-US" sz="800"/>
            </a:p>
          </p:txBody>
        </p:sp>
        <p:sp>
          <p:nvSpPr>
            <p:cNvPr id="9270" name="Rectangle 4"/>
            <p:cNvSpPr>
              <a:spLocks noChangeArrowheads="1"/>
            </p:cNvSpPr>
            <p:nvPr/>
          </p:nvSpPr>
          <p:spPr bwMode="auto">
            <a:xfrm>
              <a:off x="5899150" y="2589213"/>
              <a:ext cx="190500" cy="21113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71" name="Text Box 15"/>
            <p:cNvSpPr txBox="1">
              <a:spLocks noChangeArrowheads="1"/>
            </p:cNvSpPr>
            <p:nvPr/>
          </p:nvSpPr>
          <p:spPr bwMode="auto">
            <a:xfrm>
              <a:off x="5727700" y="2809875"/>
              <a:ext cx="541338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800"/>
                <a:t>FPGA</a:t>
              </a:r>
              <a:endParaRPr lang="en-GB" altLang="en-US" sz="800"/>
            </a:p>
          </p:txBody>
        </p:sp>
        <p:sp>
          <p:nvSpPr>
            <p:cNvPr id="9272" name="Line 19"/>
            <p:cNvSpPr>
              <a:spLocks noChangeShapeType="1"/>
            </p:cNvSpPr>
            <p:nvPr/>
          </p:nvSpPr>
          <p:spPr bwMode="auto">
            <a:xfrm flipV="1">
              <a:off x="6296025" y="3125788"/>
              <a:ext cx="455613" cy="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Text Box 15"/>
            <p:cNvSpPr txBox="1">
              <a:spLocks noChangeArrowheads="1"/>
            </p:cNvSpPr>
            <p:nvPr/>
          </p:nvSpPr>
          <p:spPr bwMode="auto">
            <a:xfrm>
              <a:off x="5503863" y="3013075"/>
              <a:ext cx="858837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buFontTx/>
                <a:buNone/>
              </a:pPr>
              <a:r>
                <a:rPr lang="de-DE" altLang="en-US" sz="800" b="1"/>
                <a:t>Camera_trig</a:t>
              </a:r>
              <a:endParaRPr lang="en-GB" altLang="en-US" sz="800" b="1"/>
            </a:p>
          </p:txBody>
        </p:sp>
        <p:sp>
          <p:nvSpPr>
            <p:cNvPr id="9274" name="Text Box 15"/>
            <p:cNvSpPr txBox="1">
              <a:spLocks noChangeArrowheads="1"/>
            </p:cNvSpPr>
            <p:nvPr/>
          </p:nvSpPr>
          <p:spPr bwMode="auto">
            <a:xfrm>
              <a:off x="5689600" y="2246313"/>
              <a:ext cx="655638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buFontTx/>
                <a:buNone/>
              </a:pPr>
              <a:r>
                <a:rPr lang="en-GB" altLang="en-US" sz="800"/>
                <a:t>GPS_clock</a:t>
              </a:r>
            </a:p>
          </p:txBody>
        </p:sp>
        <p:sp>
          <p:nvSpPr>
            <p:cNvPr id="9275" name="Line 19"/>
            <p:cNvSpPr>
              <a:spLocks noChangeShapeType="1"/>
            </p:cNvSpPr>
            <p:nvPr/>
          </p:nvSpPr>
          <p:spPr bwMode="auto">
            <a:xfrm flipV="1">
              <a:off x="6296025" y="2355850"/>
              <a:ext cx="45561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Oval 5"/>
            <p:cNvSpPr>
              <a:spLocks noChangeArrowheads="1"/>
            </p:cNvSpPr>
            <p:nvPr/>
          </p:nvSpPr>
          <p:spPr bwMode="auto">
            <a:xfrm>
              <a:off x="944563" y="2889250"/>
              <a:ext cx="436562" cy="427038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77" name="Oval 5"/>
            <p:cNvSpPr>
              <a:spLocks noChangeArrowheads="1"/>
            </p:cNvSpPr>
            <p:nvPr/>
          </p:nvSpPr>
          <p:spPr bwMode="auto">
            <a:xfrm>
              <a:off x="889000" y="2895600"/>
              <a:ext cx="436563" cy="427038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78" name="Oval 5"/>
            <p:cNvSpPr>
              <a:spLocks noChangeArrowheads="1"/>
            </p:cNvSpPr>
            <p:nvPr/>
          </p:nvSpPr>
          <p:spPr bwMode="auto">
            <a:xfrm>
              <a:off x="836613" y="2919413"/>
              <a:ext cx="436562" cy="427037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79" name="Text Box 15"/>
            <p:cNvSpPr txBox="1">
              <a:spLocks noChangeArrowheads="1"/>
            </p:cNvSpPr>
            <p:nvPr/>
          </p:nvSpPr>
          <p:spPr bwMode="auto">
            <a:xfrm>
              <a:off x="784225" y="3030538"/>
              <a:ext cx="541338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PMT</a:t>
              </a:r>
              <a:endParaRPr lang="en-GB" altLang="en-US" sz="1200"/>
            </a:p>
          </p:txBody>
        </p:sp>
        <p:sp>
          <p:nvSpPr>
            <p:cNvPr id="9280" name="Rectangle 4"/>
            <p:cNvSpPr>
              <a:spLocks noChangeArrowheads="1"/>
            </p:cNvSpPr>
            <p:nvPr/>
          </p:nvSpPr>
          <p:spPr bwMode="auto">
            <a:xfrm>
              <a:off x="3868738" y="1700213"/>
              <a:ext cx="2654300" cy="1909762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9281" name="Text Box 15"/>
            <p:cNvSpPr txBox="1">
              <a:spLocks noChangeArrowheads="1"/>
            </p:cNvSpPr>
            <p:nvPr/>
          </p:nvSpPr>
          <p:spPr bwMode="auto">
            <a:xfrm>
              <a:off x="5689600" y="2376488"/>
              <a:ext cx="655638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buFontTx/>
                <a:buNone/>
              </a:pPr>
              <a:r>
                <a:rPr lang="en-GB" altLang="en-US" sz="800"/>
                <a:t>ethernet</a:t>
              </a:r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6296025" y="2486025"/>
              <a:ext cx="45561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Text Box 16"/>
            <p:cNvSpPr txBox="1">
              <a:spLocks noChangeArrowheads="1"/>
            </p:cNvSpPr>
            <p:nvPr/>
          </p:nvSpPr>
          <p:spPr bwMode="auto">
            <a:xfrm>
              <a:off x="5399088" y="1960563"/>
              <a:ext cx="979487" cy="25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L2CB</a:t>
              </a:r>
              <a:endParaRPr lang="en-GB" altLang="en-US" sz="1200"/>
            </a:p>
          </p:txBody>
        </p:sp>
        <p:sp>
          <p:nvSpPr>
            <p:cNvPr id="9284" name="Line 26"/>
            <p:cNvSpPr>
              <a:spLocks noChangeShapeType="1"/>
            </p:cNvSpPr>
            <p:nvPr/>
          </p:nvSpPr>
          <p:spPr bwMode="auto">
            <a:xfrm flipV="1">
              <a:off x="1468438" y="2290763"/>
              <a:ext cx="71437" cy="138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Text Box 16"/>
            <p:cNvSpPr txBox="1">
              <a:spLocks noChangeArrowheads="1"/>
            </p:cNvSpPr>
            <p:nvPr/>
          </p:nvSpPr>
          <p:spPr bwMode="auto">
            <a:xfrm>
              <a:off x="1343025" y="2174875"/>
              <a:ext cx="319088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900"/>
                <a:t>7</a:t>
              </a:r>
              <a:endParaRPr lang="en-GB" altLang="en-US" sz="900"/>
            </a:p>
          </p:txBody>
        </p:sp>
        <p:sp>
          <p:nvSpPr>
            <p:cNvPr id="9286" name="Line 26"/>
            <p:cNvSpPr>
              <a:spLocks noChangeShapeType="1"/>
            </p:cNvSpPr>
            <p:nvPr/>
          </p:nvSpPr>
          <p:spPr bwMode="auto">
            <a:xfrm flipV="1">
              <a:off x="2257425" y="2290763"/>
              <a:ext cx="73025" cy="138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Text Box 16"/>
            <p:cNvSpPr txBox="1">
              <a:spLocks noChangeArrowheads="1"/>
            </p:cNvSpPr>
            <p:nvPr/>
          </p:nvSpPr>
          <p:spPr bwMode="auto">
            <a:xfrm>
              <a:off x="2133600" y="2174875"/>
              <a:ext cx="319088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900"/>
                <a:t>7</a:t>
              </a:r>
              <a:endParaRPr lang="en-GB" altLang="en-US" sz="900"/>
            </a:p>
          </p:txBody>
        </p:sp>
        <p:sp>
          <p:nvSpPr>
            <p:cNvPr id="9288" name="Line 26"/>
            <p:cNvSpPr>
              <a:spLocks noChangeShapeType="1"/>
            </p:cNvSpPr>
            <p:nvPr/>
          </p:nvSpPr>
          <p:spPr bwMode="auto">
            <a:xfrm flipV="1">
              <a:off x="2257425" y="3038475"/>
              <a:ext cx="73025" cy="13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Text Box 16"/>
            <p:cNvSpPr txBox="1">
              <a:spLocks noChangeArrowheads="1"/>
            </p:cNvSpPr>
            <p:nvPr/>
          </p:nvSpPr>
          <p:spPr bwMode="auto">
            <a:xfrm>
              <a:off x="2133600" y="2922588"/>
              <a:ext cx="319088" cy="21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900"/>
                <a:t>7</a:t>
              </a:r>
              <a:endParaRPr lang="en-GB" altLang="en-US" sz="900"/>
            </a:p>
          </p:txBody>
        </p:sp>
        <p:sp>
          <p:nvSpPr>
            <p:cNvPr id="9290" name="Line 19"/>
            <p:cNvSpPr>
              <a:spLocks noChangeShapeType="1"/>
            </p:cNvSpPr>
            <p:nvPr/>
          </p:nvSpPr>
          <p:spPr bwMode="auto">
            <a:xfrm>
              <a:off x="1325563" y="3125788"/>
              <a:ext cx="4302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1" name="Line 26"/>
            <p:cNvSpPr>
              <a:spLocks noChangeShapeType="1"/>
            </p:cNvSpPr>
            <p:nvPr/>
          </p:nvSpPr>
          <p:spPr bwMode="auto">
            <a:xfrm flipV="1">
              <a:off x="1468438" y="3065463"/>
              <a:ext cx="71437" cy="13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2" name="Text Box 16"/>
            <p:cNvSpPr txBox="1">
              <a:spLocks noChangeArrowheads="1"/>
            </p:cNvSpPr>
            <p:nvPr/>
          </p:nvSpPr>
          <p:spPr bwMode="auto">
            <a:xfrm>
              <a:off x="1343025" y="2947988"/>
              <a:ext cx="31908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900"/>
                <a:t>7</a:t>
              </a:r>
              <a:endParaRPr lang="en-GB" altLang="en-US" sz="900"/>
            </a:p>
          </p:txBody>
        </p:sp>
        <p:sp>
          <p:nvSpPr>
            <p:cNvPr id="9293" name="Line 19"/>
            <p:cNvSpPr>
              <a:spLocks noChangeShapeType="1"/>
            </p:cNvSpPr>
            <p:nvPr/>
          </p:nvSpPr>
          <p:spPr bwMode="auto">
            <a:xfrm flipV="1">
              <a:off x="2879725" y="2011363"/>
              <a:ext cx="227013" cy="106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 Box 15"/>
            <p:cNvSpPr txBox="1">
              <a:spLocks noChangeArrowheads="1"/>
            </p:cNvSpPr>
            <p:nvPr/>
          </p:nvSpPr>
          <p:spPr bwMode="auto">
            <a:xfrm>
              <a:off x="2921000" y="1854200"/>
              <a:ext cx="755650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  <a:defRPr/>
              </a:pPr>
              <a:r>
                <a:rPr lang="de-DE" sz="8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L0_neighbor</a:t>
              </a:r>
              <a:endParaRPr lang="en-GB" sz="80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295" name="Line 19"/>
            <p:cNvSpPr>
              <a:spLocks noChangeShapeType="1"/>
            </p:cNvSpPr>
            <p:nvPr/>
          </p:nvSpPr>
          <p:spPr bwMode="auto">
            <a:xfrm flipV="1">
              <a:off x="2879725" y="2749550"/>
              <a:ext cx="227013" cy="106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Text Box 15"/>
            <p:cNvSpPr txBox="1">
              <a:spLocks noChangeArrowheads="1"/>
            </p:cNvSpPr>
            <p:nvPr/>
          </p:nvSpPr>
          <p:spPr bwMode="auto">
            <a:xfrm>
              <a:off x="2921000" y="2593975"/>
              <a:ext cx="755650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buFontTx/>
                <a:buNone/>
                <a:defRPr/>
              </a:pPr>
              <a:r>
                <a:rPr lang="de-DE" sz="8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L0_neighbor</a:t>
              </a:r>
              <a:endParaRPr lang="en-GB" sz="80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297" name="Line 19"/>
            <p:cNvSpPr>
              <a:spLocks noChangeShapeType="1"/>
            </p:cNvSpPr>
            <p:nvPr/>
          </p:nvSpPr>
          <p:spPr bwMode="auto">
            <a:xfrm flipV="1">
              <a:off x="6296025" y="1962150"/>
              <a:ext cx="4556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98" name="Text Box 15"/>
          <p:cNvSpPr txBox="1">
            <a:spLocks noChangeArrowheads="1"/>
          </p:cNvSpPr>
          <p:nvPr/>
        </p:nvSpPr>
        <p:spPr bwMode="auto">
          <a:xfrm>
            <a:off x="7360558" y="1631837"/>
            <a:ext cx="5207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 b="1" smtClean="0">
                <a:solidFill>
                  <a:srgbClr val="FF0000"/>
                </a:solidFill>
              </a:rPr>
              <a:t>24V</a:t>
            </a:r>
            <a:endParaRPr lang="en-GB" altLang="en-US" sz="1200">
              <a:solidFill>
                <a:srgbClr val="FF0000"/>
              </a:solidFill>
            </a:endParaRPr>
          </a:p>
        </p:txBody>
      </p:sp>
      <p:grpSp>
        <p:nvGrpSpPr>
          <p:cNvPr id="83" name="Group 117"/>
          <p:cNvGrpSpPr>
            <a:grpSpLocks/>
          </p:cNvGrpSpPr>
          <p:nvPr/>
        </p:nvGrpSpPr>
        <p:grpSpPr bwMode="auto">
          <a:xfrm>
            <a:off x="2582913" y="3822135"/>
            <a:ext cx="1538287" cy="1619250"/>
            <a:chOff x="4419" y="339"/>
            <a:chExt cx="969" cy="1020"/>
          </a:xfrm>
        </p:grpSpPr>
        <p:sp>
          <p:nvSpPr>
            <p:cNvPr id="84" name="Oval 118"/>
            <p:cNvSpPr>
              <a:spLocks noChangeArrowheads="1"/>
            </p:cNvSpPr>
            <p:nvPr/>
          </p:nvSpPr>
          <p:spPr bwMode="auto">
            <a:xfrm>
              <a:off x="4858" y="37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Oval 119"/>
            <p:cNvSpPr>
              <a:spLocks noChangeArrowheads="1"/>
            </p:cNvSpPr>
            <p:nvPr/>
          </p:nvSpPr>
          <p:spPr bwMode="auto">
            <a:xfrm>
              <a:off x="4915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" name="Oval 120"/>
            <p:cNvSpPr>
              <a:spLocks noChangeArrowheads="1"/>
            </p:cNvSpPr>
            <p:nvPr/>
          </p:nvSpPr>
          <p:spPr bwMode="auto">
            <a:xfrm>
              <a:off x="4802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" name="Oval 121"/>
            <p:cNvSpPr>
              <a:spLocks noChangeArrowheads="1"/>
            </p:cNvSpPr>
            <p:nvPr/>
          </p:nvSpPr>
          <p:spPr bwMode="auto">
            <a:xfrm>
              <a:off x="4971" y="37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122"/>
            <p:cNvSpPr>
              <a:spLocks noChangeArrowheads="1"/>
            </p:cNvSpPr>
            <p:nvPr/>
          </p:nvSpPr>
          <p:spPr bwMode="auto">
            <a:xfrm>
              <a:off x="4825" y="402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Oval 123"/>
            <p:cNvSpPr>
              <a:spLocks noChangeArrowheads="1"/>
            </p:cNvSpPr>
            <p:nvPr/>
          </p:nvSpPr>
          <p:spPr bwMode="auto">
            <a:xfrm>
              <a:off x="4858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Oval 124"/>
            <p:cNvSpPr>
              <a:spLocks noChangeArrowheads="1"/>
            </p:cNvSpPr>
            <p:nvPr/>
          </p:nvSpPr>
          <p:spPr bwMode="auto">
            <a:xfrm>
              <a:off x="4971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Oval 125"/>
            <p:cNvSpPr>
              <a:spLocks noChangeArrowheads="1"/>
            </p:cNvSpPr>
            <p:nvPr/>
          </p:nvSpPr>
          <p:spPr bwMode="auto">
            <a:xfrm>
              <a:off x="5028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Oval 126"/>
            <p:cNvSpPr>
              <a:spLocks noChangeArrowheads="1"/>
            </p:cNvSpPr>
            <p:nvPr/>
          </p:nvSpPr>
          <p:spPr bwMode="auto">
            <a:xfrm>
              <a:off x="5084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Oval 127"/>
            <p:cNvSpPr>
              <a:spLocks noChangeArrowheads="1"/>
            </p:cNvSpPr>
            <p:nvPr/>
          </p:nvSpPr>
          <p:spPr bwMode="auto">
            <a:xfrm>
              <a:off x="5141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Oval 128"/>
            <p:cNvSpPr>
              <a:spLocks noChangeArrowheads="1"/>
            </p:cNvSpPr>
            <p:nvPr/>
          </p:nvSpPr>
          <p:spPr bwMode="auto">
            <a:xfrm>
              <a:off x="5028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" name="Oval 129"/>
            <p:cNvSpPr>
              <a:spLocks noChangeArrowheads="1"/>
            </p:cNvSpPr>
            <p:nvPr/>
          </p:nvSpPr>
          <p:spPr bwMode="auto">
            <a:xfrm>
              <a:off x="5197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6" name="AutoShape 130"/>
            <p:cNvSpPr>
              <a:spLocks noChangeArrowheads="1"/>
            </p:cNvSpPr>
            <p:nvPr/>
          </p:nvSpPr>
          <p:spPr bwMode="auto">
            <a:xfrm>
              <a:off x="5051" y="607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Oval 131"/>
            <p:cNvSpPr>
              <a:spLocks noChangeArrowheads="1"/>
            </p:cNvSpPr>
            <p:nvPr/>
          </p:nvSpPr>
          <p:spPr bwMode="auto">
            <a:xfrm>
              <a:off x="5084" y="78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Oval 132"/>
            <p:cNvSpPr>
              <a:spLocks noChangeArrowheads="1"/>
            </p:cNvSpPr>
            <p:nvPr/>
          </p:nvSpPr>
          <p:spPr bwMode="auto">
            <a:xfrm>
              <a:off x="5197" y="78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Oval 133"/>
            <p:cNvSpPr>
              <a:spLocks noChangeArrowheads="1"/>
            </p:cNvSpPr>
            <p:nvPr/>
          </p:nvSpPr>
          <p:spPr bwMode="auto">
            <a:xfrm>
              <a:off x="5254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Oval 134"/>
            <p:cNvSpPr>
              <a:spLocks noChangeArrowheads="1"/>
            </p:cNvSpPr>
            <p:nvPr/>
          </p:nvSpPr>
          <p:spPr bwMode="auto">
            <a:xfrm>
              <a:off x="4576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Oval 135"/>
            <p:cNvSpPr>
              <a:spLocks noChangeArrowheads="1"/>
            </p:cNvSpPr>
            <p:nvPr/>
          </p:nvSpPr>
          <p:spPr bwMode="auto">
            <a:xfrm>
              <a:off x="4633" y="57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Oval 136"/>
            <p:cNvSpPr>
              <a:spLocks noChangeArrowheads="1"/>
            </p:cNvSpPr>
            <p:nvPr/>
          </p:nvSpPr>
          <p:spPr bwMode="auto">
            <a:xfrm>
              <a:off x="4520" y="57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Oval 137"/>
            <p:cNvSpPr>
              <a:spLocks noChangeArrowheads="1"/>
            </p:cNvSpPr>
            <p:nvPr/>
          </p:nvSpPr>
          <p:spPr bwMode="auto">
            <a:xfrm>
              <a:off x="4689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" name="AutoShape 138"/>
            <p:cNvSpPr>
              <a:spLocks noChangeArrowheads="1"/>
            </p:cNvSpPr>
            <p:nvPr/>
          </p:nvSpPr>
          <p:spPr bwMode="auto">
            <a:xfrm>
              <a:off x="4543" y="500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" name="Oval 139"/>
            <p:cNvSpPr>
              <a:spLocks noChangeArrowheads="1"/>
            </p:cNvSpPr>
            <p:nvPr/>
          </p:nvSpPr>
          <p:spPr bwMode="auto">
            <a:xfrm>
              <a:off x="4576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Oval 140"/>
            <p:cNvSpPr>
              <a:spLocks noChangeArrowheads="1"/>
            </p:cNvSpPr>
            <p:nvPr/>
          </p:nvSpPr>
          <p:spPr bwMode="auto">
            <a:xfrm>
              <a:off x="4689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Oval 141"/>
            <p:cNvSpPr>
              <a:spLocks noChangeArrowheads="1"/>
            </p:cNvSpPr>
            <p:nvPr/>
          </p:nvSpPr>
          <p:spPr bwMode="auto">
            <a:xfrm>
              <a:off x="4746" y="57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Oval 142"/>
            <p:cNvSpPr>
              <a:spLocks noChangeArrowheads="1"/>
            </p:cNvSpPr>
            <p:nvPr/>
          </p:nvSpPr>
          <p:spPr bwMode="auto">
            <a:xfrm>
              <a:off x="4802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Oval 143"/>
            <p:cNvSpPr>
              <a:spLocks noChangeArrowheads="1"/>
            </p:cNvSpPr>
            <p:nvPr/>
          </p:nvSpPr>
          <p:spPr bwMode="auto">
            <a:xfrm>
              <a:off x="4859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Oval 144"/>
            <p:cNvSpPr>
              <a:spLocks noChangeArrowheads="1"/>
            </p:cNvSpPr>
            <p:nvPr/>
          </p:nvSpPr>
          <p:spPr bwMode="auto">
            <a:xfrm>
              <a:off x="4746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Oval 145"/>
            <p:cNvSpPr>
              <a:spLocks noChangeArrowheads="1"/>
            </p:cNvSpPr>
            <p:nvPr/>
          </p:nvSpPr>
          <p:spPr bwMode="auto">
            <a:xfrm>
              <a:off x="4915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146"/>
            <p:cNvSpPr>
              <a:spLocks noChangeArrowheads="1"/>
            </p:cNvSpPr>
            <p:nvPr/>
          </p:nvSpPr>
          <p:spPr bwMode="auto">
            <a:xfrm>
              <a:off x="4769" y="705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" name="Oval 147"/>
            <p:cNvSpPr>
              <a:spLocks noChangeArrowheads="1"/>
            </p:cNvSpPr>
            <p:nvPr/>
          </p:nvSpPr>
          <p:spPr bwMode="auto">
            <a:xfrm>
              <a:off x="4802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" name="Oval 148"/>
            <p:cNvSpPr>
              <a:spLocks noChangeArrowheads="1"/>
            </p:cNvSpPr>
            <p:nvPr/>
          </p:nvSpPr>
          <p:spPr bwMode="auto">
            <a:xfrm>
              <a:off x="4915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Oval 149"/>
            <p:cNvSpPr>
              <a:spLocks noChangeArrowheads="1"/>
            </p:cNvSpPr>
            <p:nvPr/>
          </p:nvSpPr>
          <p:spPr bwMode="auto">
            <a:xfrm>
              <a:off x="4972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Oval 150"/>
            <p:cNvSpPr>
              <a:spLocks noChangeArrowheads="1"/>
            </p:cNvSpPr>
            <p:nvPr/>
          </p:nvSpPr>
          <p:spPr bwMode="auto">
            <a:xfrm>
              <a:off x="5028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Oval 151"/>
            <p:cNvSpPr>
              <a:spLocks noChangeArrowheads="1"/>
            </p:cNvSpPr>
            <p:nvPr/>
          </p:nvSpPr>
          <p:spPr bwMode="auto">
            <a:xfrm>
              <a:off x="5085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Oval 152"/>
            <p:cNvSpPr>
              <a:spLocks noChangeArrowheads="1"/>
            </p:cNvSpPr>
            <p:nvPr/>
          </p:nvSpPr>
          <p:spPr bwMode="auto">
            <a:xfrm>
              <a:off x="4972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Oval 153"/>
            <p:cNvSpPr>
              <a:spLocks noChangeArrowheads="1"/>
            </p:cNvSpPr>
            <p:nvPr/>
          </p:nvSpPr>
          <p:spPr bwMode="auto">
            <a:xfrm>
              <a:off x="5141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54"/>
            <p:cNvSpPr>
              <a:spLocks noChangeArrowheads="1"/>
            </p:cNvSpPr>
            <p:nvPr/>
          </p:nvSpPr>
          <p:spPr bwMode="auto">
            <a:xfrm>
              <a:off x="4995" y="910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Oval 155"/>
            <p:cNvSpPr>
              <a:spLocks noChangeArrowheads="1"/>
            </p:cNvSpPr>
            <p:nvPr/>
          </p:nvSpPr>
          <p:spPr bwMode="auto">
            <a:xfrm>
              <a:off x="5028" y="109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2" name="Oval 156"/>
            <p:cNvSpPr>
              <a:spLocks noChangeArrowheads="1"/>
            </p:cNvSpPr>
            <p:nvPr/>
          </p:nvSpPr>
          <p:spPr bwMode="auto">
            <a:xfrm>
              <a:off x="5141" y="109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" name="Oval 157"/>
            <p:cNvSpPr>
              <a:spLocks noChangeArrowheads="1"/>
            </p:cNvSpPr>
            <p:nvPr/>
          </p:nvSpPr>
          <p:spPr bwMode="auto">
            <a:xfrm>
              <a:off x="5198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Oval 158"/>
            <p:cNvSpPr>
              <a:spLocks noChangeArrowheads="1"/>
            </p:cNvSpPr>
            <p:nvPr/>
          </p:nvSpPr>
          <p:spPr bwMode="auto">
            <a:xfrm>
              <a:off x="4508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Oval 159"/>
            <p:cNvSpPr>
              <a:spLocks noChangeArrowheads="1"/>
            </p:cNvSpPr>
            <p:nvPr/>
          </p:nvSpPr>
          <p:spPr bwMode="auto">
            <a:xfrm>
              <a:off x="4565" y="878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Oval 160"/>
            <p:cNvSpPr>
              <a:spLocks noChangeArrowheads="1"/>
            </p:cNvSpPr>
            <p:nvPr/>
          </p:nvSpPr>
          <p:spPr bwMode="auto">
            <a:xfrm>
              <a:off x="4452" y="878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Oval 161"/>
            <p:cNvSpPr>
              <a:spLocks noChangeArrowheads="1"/>
            </p:cNvSpPr>
            <p:nvPr/>
          </p:nvSpPr>
          <p:spPr bwMode="auto">
            <a:xfrm>
              <a:off x="4621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62"/>
            <p:cNvSpPr>
              <a:spLocks noChangeArrowheads="1"/>
            </p:cNvSpPr>
            <p:nvPr/>
          </p:nvSpPr>
          <p:spPr bwMode="auto">
            <a:xfrm>
              <a:off x="4475" y="803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Oval 163"/>
            <p:cNvSpPr>
              <a:spLocks noChangeArrowheads="1"/>
            </p:cNvSpPr>
            <p:nvPr/>
          </p:nvSpPr>
          <p:spPr bwMode="auto">
            <a:xfrm>
              <a:off x="4508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Oval 164"/>
            <p:cNvSpPr>
              <a:spLocks noChangeArrowheads="1"/>
            </p:cNvSpPr>
            <p:nvPr/>
          </p:nvSpPr>
          <p:spPr bwMode="auto">
            <a:xfrm>
              <a:off x="4621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Oval 165"/>
            <p:cNvSpPr>
              <a:spLocks noChangeArrowheads="1"/>
            </p:cNvSpPr>
            <p:nvPr/>
          </p:nvSpPr>
          <p:spPr bwMode="auto">
            <a:xfrm>
              <a:off x="4684" y="87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2" name="Oval 166"/>
            <p:cNvSpPr>
              <a:spLocks noChangeArrowheads="1"/>
            </p:cNvSpPr>
            <p:nvPr/>
          </p:nvSpPr>
          <p:spPr bwMode="auto">
            <a:xfrm>
              <a:off x="4740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" name="Oval 167"/>
            <p:cNvSpPr>
              <a:spLocks noChangeArrowheads="1"/>
            </p:cNvSpPr>
            <p:nvPr/>
          </p:nvSpPr>
          <p:spPr bwMode="auto">
            <a:xfrm>
              <a:off x="4797" y="1083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" name="Oval 168"/>
            <p:cNvSpPr>
              <a:spLocks noChangeArrowheads="1"/>
            </p:cNvSpPr>
            <p:nvPr/>
          </p:nvSpPr>
          <p:spPr bwMode="auto">
            <a:xfrm>
              <a:off x="4684" y="1083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5" name="Oval 169"/>
            <p:cNvSpPr>
              <a:spLocks noChangeArrowheads="1"/>
            </p:cNvSpPr>
            <p:nvPr/>
          </p:nvSpPr>
          <p:spPr bwMode="auto">
            <a:xfrm>
              <a:off x="4853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6" name="AutoShape 170"/>
            <p:cNvSpPr>
              <a:spLocks noChangeArrowheads="1"/>
            </p:cNvSpPr>
            <p:nvPr/>
          </p:nvSpPr>
          <p:spPr bwMode="auto">
            <a:xfrm>
              <a:off x="4707" y="1008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7" name="Oval 171"/>
            <p:cNvSpPr>
              <a:spLocks noChangeArrowheads="1"/>
            </p:cNvSpPr>
            <p:nvPr/>
          </p:nvSpPr>
          <p:spPr bwMode="auto">
            <a:xfrm>
              <a:off x="4740" y="119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8" name="Oval 172"/>
            <p:cNvSpPr>
              <a:spLocks noChangeArrowheads="1"/>
            </p:cNvSpPr>
            <p:nvPr/>
          </p:nvSpPr>
          <p:spPr bwMode="auto">
            <a:xfrm>
              <a:off x="4853" y="119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9" name="Oval 173"/>
            <p:cNvSpPr>
              <a:spLocks noChangeArrowheads="1"/>
            </p:cNvSpPr>
            <p:nvPr/>
          </p:nvSpPr>
          <p:spPr bwMode="auto">
            <a:xfrm>
              <a:off x="4921" y="1083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40" name="Group 174"/>
            <p:cNvGrpSpPr>
              <a:grpSpLocks/>
            </p:cNvGrpSpPr>
            <p:nvPr/>
          </p:nvGrpSpPr>
          <p:grpSpPr bwMode="auto">
            <a:xfrm>
              <a:off x="4796" y="759"/>
              <a:ext cx="250" cy="169"/>
              <a:chOff x="4702" y="2417"/>
              <a:chExt cx="250" cy="169"/>
            </a:xfrm>
          </p:grpSpPr>
          <p:sp>
            <p:nvSpPr>
              <p:cNvPr id="199" name="Rectangle 175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0" name="Text Box 176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Oval 177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1" name="Group 178"/>
            <p:cNvGrpSpPr>
              <a:grpSpLocks/>
            </p:cNvGrpSpPr>
            <p:nvPr/>
          </p:nvGrpSpPr>
          <p:grpSpPr bwMode="auto">
            <a:xfrm>
              <a:off x="5073" y="674"/>
              <a:ext cx="250" cy="169"/>
              <a:chOff x="4702" y="2417"/>
              <a:chExt cx="250" cy="169"/>
            </a:xfrm>
          </p:grpSpPr>
          <p:sp>
            <p:nvSpPr>
              <p:cNvPr id="196" name="Rectangle 179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7" name="Text Box 180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81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2" name="Group 182"/>
            <p:cNvGrpSpPr>
              <a:grpSpLocks/>
            </p:cNvGrpSpPr>
            <p:nvPr/>
          </p:nvGrpSpPr>
          <p:grpSpPr bwMode="auto">
            <a:xfrm>
              <a:off x="4858" y="477"/>
              <a:ext cx="250" cy="169"/>
              <a:chOff x="4702" y="2417"/>
              <a:chExt cx="250" cy="169"/>
            </a:xfrm>
          </p:grpSpPr>
          <p:sp>
            <p:nvSpPr>
              <p:cNvPr id="193" name="Rectangle 183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" name="Text Box 184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Oval 185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3" name="Group 186"/>
            <p:cNvGrpSpPr>
              <a:grpSpLocks/>
            </p:cNvGrpSpPr>
            <p:nvPr/>
          </p:nvGrpSpPr>
          <p:grpSpPr bwMode="auto">
            <a:xfrm>
              <a:off x="4576" y="561"/>
              <a:ext cx="250" cy="169"/>
              <a:chOff x="4702" y="2417"/>
              <a:chExt cx="250" cy="169"/>
            </a:xfrm>
          </p:grpSpPr>
          <p:sp>
            <p:nvSpPr>
              <p:cNvPr id="190" name="Rectangle 187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1" name="Text Box 188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Oval 189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" name="Group 190"/>
            <p:cNvGrpSpPr>
              <a:grpSpLocks/>
            </p:cNvGrpSpPr>
            <p:nvPr/>
          </p:nvGrpSpPr>
          <p:grpSpPr bwMode="auto">
            <a:xfrm>
              <a:off x="4497" y="878"/>
              <a:ext cx="250" cy="169"/>
              <a:chOff x="4702" y="2417"/>
              <a:chExt cx="250" cy="169"/>
            </a:xfrm>
          </p:grpSpPr>
          <p:sp>
            <p:nvSpPr>
              <p:cNvPr id="187" name="Rectangle 191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" name="Text Box 192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93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5" name="Group 194"/>
            <p:cNvGrpSpPr>
              <a:grpSpLocks/>
            </p:cNvGrpSpPr>
            <p:nvPr/>
          </p:nvGrpSpPr>
          <p:grpSpPr bwMode="auto">
            <a:xfrm>
              <a:off x="4740" y="1070"/>
              <a:ext cx="250" cy="169"/>
              <a:chOff x="4702" y="2417"/>
              <a:chExt cx="250" cy="169"/>
            </a:xfrm>
          </p:grpSpPr>
          <p:sp>
            <p:nvSpPr>
              <p:cNvPr id="184" name="Rectangle 195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5" name="Text Box 196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97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6" name="Group 198"/>
            <p:cNvGrpSpPr>
              <a:grpSpLocks/>
            </p:cNvGrpSpPr>
            <p:nvPr/>
          </p:nvGrpSpPr>
          <p:grpSpPr bwMode="auto">
            <a:xfrm>
              <a:off x="5026" y="977"/>
              <a:ext cx="250" cy="169"/>
              <a:chOff x="4702" y="2417"/>
              <a:chExt cx="250" cy="169"/>
            </a:xfrm>
          </p:grpSpPr>
          <p:sp>
            <p:nvSpPr>
              <p:cNvPr id="181" name="Rectangle 199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2" name="Text Box 200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Oval 201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47" name="Line 202"/>
            <p:cNvSpPr>
              <a:spLocks noChangeShapeType="1"/>
            </p:cNvSpPr>
            <p:nvPr/>
          </p:nvSpPr>
          <p:spPr bwMode="auto">
            <a:xfrm flipV="1">
              <a:off x="5276" y="68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203"/>
            <p:cNvSpPr>
              <a:spLocks noChangeShapeType="1"/>
            </p:cNvSpPr>
            <p:nvPr/>
          </p:nvSpPr>
          <p:spPr bwMode="auto">
            <a:xfrm flipV="1">
              <a:off x="4999" y="762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204"/>
            <p:cNvSpPr>
              <a:spLocks noChangeShapeType="1"/>
            </p:cNvSpPr>
            <p:nvPr/>
          </p:nvSpPr>
          <p:spPr bwMode="auto">
            <a:xfrm flipV="1">
              <a:off x="4791" y="570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AutoShape 205"/>
            <p:cNvSpPr>
              <a:spLocks noChangeArrowheads="1"/>
            </p:cNvSpPr>
            <p:nvPr/>
          </p:nvSpPr>
          <p:spPr bwMode="auto">
            <a:xfrm>
              <a:off x="4825" y="402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Line 206"/>
            <p:cNvSpPr>
              <a:spLocks noChangeShapeType="1"/>
            </p:cNvSpPr>
            <p:nvPr/>
          </p:nvSpPr>
          <p:spPr bwMode="auto">
            <a:xfrm flipV="1">
              <a:off x="4791" y="570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207"/>
            <p:cNvSpPr>
              <a:spLocks noChangeShapeType="1"/>
            </p:cNvSpPr>
            <p:nvPr/>
          </p:nvSpPr>
          <p:spPr bwMode="auto">
            <a:xfrm flipV="1">
              <a:off x="4949" y="107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208"/>
            <p:cNvSpPr>
              <a:spLocks noChangeShapeType="1"/>
            </p:cNvSpPr>
            <p:nvPr/>
          </p:nvSpPr>
          <p:spPr bwMode="auto">
            <a:xfrm flipV="1">
              <a:off x="4723" y="87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209"/>
            <p:cNvSpPr>
              <a:spLocks noChangeShapeType="1"/>
            </p:cNvSpPr>
            <p:nvPr/>
          </p:nvSpPr>
          <p:spPr bwMode="auto">
            <a:xfrm flipH="1" flipV="1">
              <a:off x="4903" y="919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210"/>
            <p:cNvSpPr>
              <a:spLocks noChangeShapeType="1"/>
            </p:cNvSpPr>
            <p:nvPr/>
          </p:nvSpPr>
          <p:spPr bwMode="auto">
            <a:xfrm flipH="1" flipV="1">
              <a:off x="4948" y="629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211"/>
            <p:cNvSpPr>
              <a:spLocks noChangeShapeType="1"/>
            </p:cNvSpPr>
            <p:nvPr/>
          </p:nvSpPr>
          <p:spPr bwMode="auto">
            <a:xfrm flipH="1" flipV="1">
              <a:off x="4729" y="726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212"/>
            <p:cNvSpPr>
              <a:spLocks noChangeShapeType="1"/>
            </p:cNvSpPr>
            <p:nvPr/>
          </p:nvSpPr>
          <p:spPr bwMode="auto">
            <a:xfrm flipH="1" flipV="1">
              <a:off x="4995" y="89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213"/>
            <p:cNvSpPr>
              <a:spLocks noChangeShapeType="1"/>
            </p:cNvSpPr>
            <p:nvPr/>
          </p:nvSpPr>
          <p:spPr bwMode="auto">
            <a:xfrm flipH="1" flipV="1">
              <a:off x="5064" y="597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214"/>
            <p:cNvSpPr>
              <a:spLocks noChangeShapeType="1"/>
            </p:cNvSpPr>
            <p:nvPr/>
          </p:nvSpPr>
          <p:spPr bwMode="auto">
            <a:xfrm flipH="1" flipV="1">
              <a:off x="4691" y="1007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215"/>
            <p:cNvSpPr>
              <a:spLocks noChangeShapeType="1"/>
            </p:cNvSpPr>
            <p:nvPr/>
          </p:nvSpPr>
          <p:spPr bwMode="auto">
            <a:xfrm flipH="1" flipV="1">
              <a:off x="4667" y="725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216"/>
            <p:cNvSpPr>
              <a:spLocks noChangeShapeType="1"/>
            </p:cNvSpPr>
            <p:nvPr/>
          </p:nvSpPr>
          <p:spPr bwMode="auto">
            <a:xfrm flipH="1" flipV="1">
              <a:off x="5187" y="833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217"/>
            <p:cNvSpPr>
              <a:spLocks noChangeShapeType="1"/>
            </p:cNvSpPr>
            <p:nvPr/>
          </p:nvSpPr>
          <p:spPr bwMode="auto">
            <a:xfrm flipV="1">
              <a:off x="5255" y="965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218"/>
            <p:cNvSpPr>
              <a:spLocks noChangeShapeType="1"/>
            </p:cNvSpPr>
            <p:nvPr/>
          </p:nvSpPr>
          <p:spPr bwMode="auto">
            <a:xfrm flipH="1" flipV="1">
              <a:off x="5229" y="1110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219"/>
            <p:cNvSpPr>
              <a:spLocks noChangeShapeType="1"/>
            </p:cNvSpPr>
            <p:nvPr/>
          </p:nvSpPr>
          <p:spPr bwMode="auto">
            <a:xfrm flipH="1" flipV="1">
              <a:off x="5107" y="1130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220"/>
            <p:cNvSpPr>
              <a:spLocks noChangeShapeType="1"/>
            </p:cNvSpPr>
            <p:nvPr/>
          </p:nvSpPr>
          <p:spPr bwMode="auto">
            <a:xfrm flipH="1" flipV="1">
              <a:off x="4826" y="1231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221"/>
            <p:cNvSpPr>
              <a:spLocks noChangeShapeType="1"/>
            </p:cNvSpPr>
            <p:nvPr/>
          </p:nvSpPr>
          <p:spPr bwMode="auto">
            <a:xfrm flipV="1">
              <a:off x="4657" y="1162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222"/>
            <p:cNvSpPr>
              <a:spLocks noChangeShapeType="1"/>
            </p:cNvSpPr>
            <p:nvPr/>
          </p:nvSpPr>
          <p:spPr bwMode="auto">
            <a:xfrm flipV="1">
              <a:off x="4419" y="954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223"/>
            <p:cNvSpPr>
              <a:spLocks noChangeShapeType="1"/>
            </p:cNvSpPr>
            <p:nvPr/>
          </p:nvSpPr>
          <p:spPr bwMode="auto">
            <a:xfrm flipH="1" flipV="1">
              <a:off x="4464" y="795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224"/>
            <p:cNvSpPr>
              <a:spLocks noChangeShapeType="1"/>
            </p:cNvSpPr>
            <p:nvPr/>
          </p:nvSpPr>
          <p:spPr bwMode="auto">
            <a:xfrm flipH="1" flipV="1">
              <a:off x="4596" y="1036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225"/>
            <p:cNvSpPr>
              <a:spLocks noChangeShapeType="1"/>
            </p:cNvSpPr>
            <p:nvPr/>
          </p:nvSpPr>
          <p:spPr bwMode="auto">
            <a:xfrm flipH="1" flipV="1">
              <a:off x="4729" y="41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226"/>
            <p:cNvSpPr>
              <a:spLocks noChangeShapeType="1"/>
            </p:cNvSpPr>
            <p:nvPr/>
          </p:nvSpPr>
          <p:spPr bwMode="auto">
            <a:xfrm flipH="1" flipV="1">
              <a:off x="4531" y="49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227"/>
            <p:cNvSpPr>
              <a:spLocks noChangeShapeType="1"/>
            </p:cNvSpPr>
            <p:nvPr/>
          </p:nvSpPr>
          <p:spPr bwMode="auto">
            <a:xfrm flipV="1">
              <a:off x="4497" y="64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228"/>
            <p:cNvSpPr>
              <a:spLocks noChangeShapeType="1"/>
            </p:cNvSpPr>
            <p:nvPr/>
          </p:nvSpPr>
          <p:spPr bwMode="auto">
            <a:xfrm flipH="1" flipV="1">
              <a:off x="5013" y="339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229"/>
            <p:cNvSpPr>
              <a:spLocks noChangeShapeType="1"/>
            </p:cNvSpPr>
            <p:nvPr/>
          </p:nvSpPr>
          <p:spPr bwMode="auto">
            <a:xfrm flipH="1" flipV="1">
              <a:off x="4825" y="41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230"/>
            <p:cNvSpPr>
              <a:spLocks noChangeShapeType="1"/>
            </p:cNvSpPr>
            <p:nvPr/>
          </p:nvSpPr>
          <p:spPr bwMode="auto">
            <a:xfrm flipH="1" flipV="1">
              <a:off x="5229" y="551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231"/>
            <p:cNvSpPr>
              <a:spLocks noChangeShapeType="1"/>
            </p:cNvSpPr>
            <p:nvPr/>
          </p:nvSpPr>
          <p:spPr bwMode="auto">
            <a:xfrm flipH="1" flipV="1">
              <a:off x="5267" y="79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232"/>
            <p:cNvSpPr>
              <a:spLocks noChangeShapeType="1"/>
            </p:cNvSpPr>
            <p:nvPr/>
          </p:nvSpPr>
          <p:spPr bwMode="auto">
            <a:xfrm flipH="1" flipV="1">
              <a:off x="4934" y="119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233"/>
            <p:cNvSpPr>
              <a:spLocks noChangeShapeType="1"/>
            </p:cNvSpPr>
            <p:nvPr/>
          </p:nvSpPr>
          <p:spPr bwMode="auto">
            <a:xfrm flipV="1">
              <a:off x="5073" y="465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2" name="Text Box 16"/>
          <p:cNvSpPr txBox="1">
            <a:spLocks noChangeArrowheads="1"/>
          </p:cNvSpPr>
          <p:nvPr/>
        </p:nvSpPr>
        <p:spPr bwMode="auto">
          <a:xfrm>
            <a:off x="2114201" y="5571390"/>
            <a:ext cx="231695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600" smtClean="0"/>
              <a:t>backplane connections</a:t>
            </a:r>
            <a:endParaRPr lang="en-GB" altLang="en-US" sz="1600"/>
          </a:p>
          <a:p>
            <a:pPr algn="ctr">
              <a:buFontTx/>
              <a:buNone/>
            </a:pPr>
            <a:endParaRPr lang="en-GB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CA252271-E692-4AC1-922B-35F058B18820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0243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0244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B0E1F6CB-80C8-4DB3-B96B-B03E327C850C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11</a:t>
            </a:fld>
            <a:endParaRPr kumimoji="0" lang="en-US" altLang="en-US" sz="140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9625" y="133350"/>
            <a:ext cx="7004050" cy="817563"/>
          </a:xfrm>
        </p:spPr>
        <p:txBody>
          <a:bodyPr/>
          <a:lstStyle/>
          <a:p>
            <a:r>
              <a:rPr lang="de-DE" altLang="en-US" sz="3200" smtClean="0"/>
              <a:t>Digital Trigger L0 Mezzanine Board</a:t>
            </a:r>
            <a:endParaRPr lang="en-US" altLang="en-US" sz="3200" smtClean="0"/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536825"/>
            <a:ext cx="7669212" cy="3063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16"/>
          <p:cNvSpPr txBox="1">
            <a:spLocks noChangeArrowheads="1"/>
          </p:cNvSpPr>
          <p:nvPr/>
        </p:nvSpPr>
        <p:spPr bwMode="auto">
          <a:xfrm>
            <a:off x="2795588" y="4676775"/>
            <a:ext cx="8318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>
                <a:solidFill>
                  <a:srgbClr val="FF9900"/>
                </a:solidFill>
              </a:rPr>
              <a:t>Preamp</a:t>
            </a:r>
            <a:endParaRPr lang="en-GB" altLang="en-US" sz="1200">
              <a:solidFill>
                <a:srgbClr val="FF9900"/>
              </a:solidFill>
            </a:endParaRPr>
          </a:p>
        </p:txBody>
      </p:sp>
      <p:sp>
        <p:nvSpPr>
          <p:cNvPr id="10248" name="Text Box 16"/>
          <p:cNvSpPr txBox="1">
            <a:spLocks noChangeArrowheads="1"/>
          </p:cNvSpPr>
          <p:nvPr/>
        </p:nvSpPr>
        <p:spPr bwMode="auto">
          <a:xfrm>
            <a:off x="6196013" y="4697413"/>
            <a:ext cx="1376362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LVDS Comparator</a:t>
            </a:r>
            <a:endParaRPr lang="en-GB" altLang="en-US" sz="1200"/>
          </a:p>
        </p:txBody>
      </p:sp>
      <p:sp>
        <p:nvSpPr>
          <p:cNvPr id="10249" name="Text Box 16"/>
          <p:cNvSpPr txBox="1">
            <a:spLocks noChangeArrowheads="1"/>
          </p:cNvSpPr>
          <p:nvPr/>
        </p:nvSpPr>
        <p:spPr bwMode="auto">
          <a:xfrm>
            <a:off x="339725" y="3368675"/>
            <a:ext cx="1204913" cy="2587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Diff. Analog in</a:t>
            </a:r>
            <a:endParaRPr lang="en-GB" altLang="en-US" sz="1200"/>
          </a:p>
        </p:txBody>
      </p:sp>
      <p:sp>
        <p:nvSpPr>
          <p:cNvPr id="10250" name="Text Box 16"/>
          <p:cNvSpPr txBox="1">
            <a:spLocks noChangeArrowheads="1"/>
          </p:cNvSpPr>
          <p:nvPr/>
        </p:nvSpPr>
        <p:spPr bwMode="auto">
          <a:xfrm>
            <a:off x="7696200" y="3430588"/>
            <a:ext cx="1204913" cy="25876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buFontTx/>
              <a:buNone/>
            </a:pPr>
            <a:r>
              <a:rPr lang="de-DE" altLang="en-US" sz="1200"/>
              <a:t>LVDS out</a:t>
            </a:r>
            <a:endParaRPr lang="en-GB" altLang="en-US" sz="1200"/>
          </a:p>
        </p:txBody>
      </p:sp>
      <p:pic>
        <p:nvPicPr>
          <p:cNvPr id="1025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5497513"/>
            <a:ext cx="2362200" cy="679450"/>
          </a:xfrm>
          <a:prstGeom prst="rect">
            <a:avLst/>
          </a:prstGeom>
          <a:noFill/>
          <a:ln w="127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74738" y="931863"/>
            <a:ext cx="5032375" cy="169386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en-US" sz="1600" smtClean="0"/>
              <a:t>7 channels</a:t>
            </a:r>
          </a:p>
          <a:p>
            <a:r>
              <a:rPr lang="de-DE" altLang="en-US" sz="1600" smtClean="0"/>
              <a:t>Schematic </a:t>
            </a:r>
            <a:r>
              <a:rPr lang="de-DE" altLang="en-US" sz="1600" smtClean="0"/>
              <a:t>simulated</a:t>
            </a:r>
          </a:p>
          <a:p>
            <a:r>
              <a:rPr lang="de-DE" altLang="en-US" sz="1600" smtClean="0">
                <a:solidFill>
                  <a:srgbClr val="FF9900"/>
                </a:solidFill>
              </a:rPr>
              <a:t>LMH6629, very low noise, low offset preamplifier </a:t>
            </a:r>
          </a:p>
        </p:txBody>
      </p:sp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361950" y="5048250"/>
            <a:ext cx="1436688" cy="2587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Trigger threshold</a:t>
            </a:r>
            <a:endParaRPr lang="en-GB" altLang="en-US" sz="1200"/>
          </a:p>
        </p:txBody>
      </p:sp>
      <p:grpSp>
        <p:nvGrpSpPr>
          <p:cNvPr id="10254" name="Group 35"/>
          <p:cNvGrpSpPr>
            <a:grpSpLocks/>
          </p:cNvGrpSpPr>
          <p:nvPr/>
        </p:nvGrpSpPr>
        <p:grpSpPr bwMode="auto">
          <a:xfrm>
            <a:off x="6273800" y="790575"/>
            <a:ext cx="2260600" cy="1636713"/>
            <a:chOff x="3835" y="448"/>
            <a:chExt cx="1424" cy="1031"/>
          </a:xfrm>
        </p:grpSpPr>
        <p:sp>
          <p:nvSpPr>
            <p:cNvPr id="10255" name="Rectangle 4"/>
            <p:cNvSpPr>
              <a:spLocks noChangeArrowheads="1"/>
            </p:cNvSpPr>
            <p:nvPr/>
          </p:nvSpPr>
          <p:spPr bwMode="auto">
            <a:xfrm>
              <a:off x="4610" y="629"/>
              <a:ext cx="461" cy="36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10256" name="AutoShape 6"/>
            <p:cNvSpPr>
              <a:spLocks noChangeArrowheads="1"/>
            </p:cNvSpPr>
            <p:nvPr/>
          </p:nvSpPr>
          <p:spPr bwMode="auto">
            <a:xfrm rot="5400000">
              <a:off x="4017" y="609"/>
              <a:ext cx="366" cy="358"/>
            </a:xfrm>
            <a:prstGeom prst="triangle">
              <a:avLst>
                <a:gd name="adj" fmla="val 50000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10257" name="Rectangle 7"/>
            <p:cNvSpPr>
              <a:spLocks noChangeArrowheads="1"/>
            </p:cNvSpPr>
            <p:nvPr/>
          </p:nvSpPr>
          <p:spPr bwMode="auto">
            <a:xfrm>
              <a:off x="4610" y="1084"/>
              <a:ext cx="454" cy="20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10258" name="Text Box 17"/>
            <p:cNvSpPr txBox="1">
              <a:spLocks noChangeArrowheads="1"/>
            </p:cNvSpPr>
            <p:nvPr/>
          </p:nvSpPr>
          <p:spPr bwMode="auto">
            <a:xfrm>
              <a:off x="4516" y="1107"/>
              <a:ext cx="681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400"/>
                <a:t>DAC</a:t>
              </a:r>
              <a:endParaRPr lang="en-GB" altLang="en-US" sz="1400"/>
            </a:p>
          </p:txBody>
        </p:sp>
        <p:sp>
          <p:nvSpPr>
            <p:cNvPr id="10259" name="Line 19"/>
            <p:cNvSpPr>
              <a:spLocks noChangeShapeType="1"/>
            </p:cNvSpPr>
            <p:nvPr/>
          </p:nvSpPr>
          <p:spPr bwMode="auto">
            <a:xfrm>
              <a:off x="4378" y="788"/>
              <a:ext cx="2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20"/>
            <p:cNvSpPr>
              <a:spLocks noChangeShapeType="1"/>
            </p:cNvSpPr>
            <p:nvPr/>
          </p:nvSpPr>
          <p:spPr bwMode="auto">
            <a:xfrm>
              <a:off x="5064" y="876"/>
              <a:ext cx="195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27"/>
            <p:cNvSpPr>
              <a:spLocks noChangeShapeType="1"/>
            </p:cNvSpPr>
            <p:nvPr/>
          </p:nvSpPr>
          <p:spPr bwMode="auto">
            <a:xfrm>
              <a:off x="4490" y="116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28"/>
            <p:cNvSpPr>
              <a:spLocks noChangeShapeType="1"/>
            </p:cNvSpPr>
            <p:nvPr/>
          </p:nvSpPr>
          <p:spPr bwMode="auto">
            <a:xfrm rot="16200000" flipV="1">
              <a:off x="4351" y="1027"/>
              <a:ext cx="274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Line 29"/>
            <p:cNvSpPr>
              <a:spLocks noChangeShapeType="1"/>
            </p:cNvSpPr>
            <p:nvPr/>
          </p:nvSpPr>
          <p:spPr bwMode="auto">
            <a:xfrm>
              <a:off x="4487" y="891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Text Box 12"/>
            <p:cNvSpPr txBox="1">
              <a:spLocks noChangeArrowheads="1"/>
            </p:cNvSpPr>
            <p:nvPr/>
          </p:nvSpPr>
          <p:spPr bwMode="auto">
            <a:xfrm>
              <a:off x="3835" y="716"/>
              <a:ext cx="68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000"/>
                <a:t>Opamp</a:t>
              </a:r>
              <a:endParaRPr lang="en-GB" altLang="en-US" sz="1000"/>
            </a:p>
          </p:txBody>
        </p:sp>
        <p:sp>
          <p:nvSpPr>
            <p:cNvPr id="10265" name="Text Box 13"/>
            <p:cNvSpPr txBox="1">
              <a:spLocks noChangeArrowheads="1"/>
            </p:cNvSpPr>
            <p:nvPr/>
          </p:nvSpPr>
          <p:spPr bwMode="auto">
            <a:xfrm>
              <a:off x="4509" y="644"/>
              <a:ext cx="681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600"/>
                <a:t>Comp</a:t>
              </a:r>
              <a:endParaRPr lang="en-GB" altLang="en-US" sz="1600"/>
            </a:p>
          </p:txBody>
        </p:sp>
        <p:sp>
          <p:nvSpPr>
            <p:cNvPr id="10266" name="Rectangle 8"/>
            <p:cNvSpPr>
              <a:spLocks noChangeArrowheads="1"/>
            </p:cNvSpPr>
            <p:nvPr/>
          </p:nvSpPr>
          <p:spPr bwMode="auto">
            <a:xfrm>
              <a:off x="3935" y="448"/>
              <a:ext cx="1226" cy="103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sys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10267" name="Text Box 16"/>
            <p:cNvSpPr txBox="1">
              <a:spLocks noChangeArrowheads="1"/>
            </p:cNvSpPr>
            <p:nvPr/>
          </p:nvSpPr>
          <p:spPr bwMode="auto">
            <a:xfrm>
              <a:off x="4065" y="450"/>
              <a:ext cx="1042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1200"/>
                <a:t>Digital L0 Mezzanine</a:t>
              </a:r>
              <a:endParaRPr lang="en-GB" altLang="en-US" sz="1200"/>
            </a:p>
          </p:txBody>
        </p:sp>
        <p:sp>
          <p:nvSpPr>
            <p:cNvPr id="10268" name="Text Box 16"/>
            <p:cNvSpPr txBox="1">
              <a:spLocks noChangeArrowheads="1"/>
            </p:cNvSpPr>
            <p:nvPr/>
          </p:nvSpPr>
          <p:spPr bwMode="auto">
            <a:xfrm>
              <a:off x="4814" y="822"/>
              <a:ext cx="293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en-US" sz="800"/>
                <a:t>LVDS</a:t>
              </a:r>
              <a:endParaRPr lang="en-GB" altLang="en-US" sz="800"/>
            </a:p>
          </p:txBody>
        </p:sp>
        <p:sp>
          <p:nvSpPr>
            <p:cNvPr id="10269" name="Line 19"/>
            <p:cNvSpPr>
              <a:spLocks noChangeShapeType="1"/>
            </p:cNvSpPr>
            <p:nvPr/>
          </p:nvSpPr>
          <p:spPr bwMode="auto">
            <a:xfrm>
              <a:off x="3863" y="763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Oval 5"/>
            <p:cNvSpPr>
              <a:spLocks noChangeAspect="1" noChangeArrowheads="1"/>
            </p:cNvSpPr>
            <p:nvPr/>
          </p:nvSpPr>
          <p:spPr bwMode="auto">
            <a:xfrm>
              <a:off x="3982" y="849"/>
              <a:ext cx="45" cy="4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10271" name="Line 19"/>
            <p:cNvSpPr>
              <a:spLocks noChangeShapeType="1"/>
            </p:cNvSpPr>
            <p:nvPr/>
          </p:nvSpPr>
          <p:spPr bwMode="auto">
            <a:xfrm>
              <a:off x="3869" y="867"/>
              <a:ext cx="11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Line 29"/>
            <p:cNvSpPr>
              <a:spLocks noChangeShapeType="1"/>
            </p:cNvSpPr>
            <p:nvPr/>
          </p:nvSpPr>
          <p:spPr bwMode="auto">
            <a:xfrm flipH="1">
              <a:off x="5069" y="1178"/>
              <a:ext cx="17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66FDEBA5-36B2-431A-BFC2-90D10B70F29F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1267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1268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0D8995F4-9D90-4769-AF0C-A54C3765F710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12</a:t>
            </a:fld>
            <a:endParaRPr kumimoji="0" lang="en-US" altLang="en-US" sz="140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30175"/>
            <a:ext cx="7637463" cy="985838"/>
          </a:xfrm>
        </p:spPr>
        <p:txBody>
          <a:bodyPr/>
          <a:lstStyle/>
          <a:p>
            <a:r>
              <a:rPr lang="de-DE" altLang="en-US" sz="3200" smtClean="0"/>
              <a:t>Digital Trigger L0 Mezzanine Board</a:t>
            </a:r>
            <a:endParaRPr lang="en-US" altLang="en-US" sz="3200" smtClean="0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147763"/>
            <a:ext cx="7443788" cy="492125"/>
          </a:xfrm>
        </p:spPr>
        <p:txBody>
          <a:bodyPr/>
          <a:lstStyle/>
          <a:p>
            <a:r>
              <a:rPr lang="de-DE" altLang="en-US" sz="1600" smtClean="0"/>
              <a:t>6 layer PCB with length-tuned signal lines</a:t>
            </a:r>
          </a:p>
          <a:p>
            <a:endParaRPr lang="de-DE" altLang="en-US" sz="1600" smtClean="0"/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778000"/>
            <a:ext cx="73342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4167188"/>
            <a:ext cx="73342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Rectangular Callout 23"/>
          <p:cNvSpPr>
            <a:spLocks noChangeArrowheads="1"/>
          </p:cNvSpPr>
          <p:nvPr/>
        </p:nvSpPr>
        <p:spPr bwMode="auto">
          <a:xfrm>
            <a:off x="1300163" y="4471988"/>
            <a:ext cx="995362" cy="258762"/>
          </a:xfrm>
          <a:prstGeom prst="wedgeRectCallout">
            <a:avLst>
              <a:gd name="adj1" fmla="val 51389"/>
              <a:gd name="adj2" fmla="val 133130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Preamplifier</a:t>
            </a:r>
            <a:endParaRPr lang="en-US" altLang="en-US" sz="1200"/>
          </a:p>
        </p:txBody>
      </p:sp>
      <p:sp>
        <p:nvSpPr>
          <p:cNvPr id="11274" name="Rectangular Callout 23"/>
          <p:cNvSpPr>
            <a:spLocks noChangeArrowheads="1"/>
          </p:cNvSpPr>
          <p:nvPr/>
        </p:nvSpPr>
        <p:spPr bwMode="auto">
          <a:xfrm>
            <a:off x="6967538" y="5195888"/>
            <a:ext cx="1095375" cy="395287"/>
          </a:xfrm>
          <a:prstGeom prst="wedgeRectCallout">
            <a:avLst>
              <a:gd name="adj1" fmla="val -75116"/>
              <a:gd name="adj2" fmla="val 91704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Trigger- </a:t>
            </a:r>
          </a:p>
          <a:p>
            <a:pPr>
              <a:buFontTx/>
              <a:buNone/>
            </a:pPr>
            <a:r>
              <a:rPr lang="de-DE" altLang="en-US" sz="1200"/>
              <a:t>Treshold-DAC</a:t>
            </a:r>
            <a:endParaRPr lang="en-US" altLang="en-US" sz="1200"/>
          </a:p>
        </p:txBody>
      </p:sp>
      <p:sp>
        <p:nvSpPr>
          <p:cNvPr id="11275" name="Rectangular Callout 23"/>
          <p:cNvSpPr>
            <a:spLocks noChangeArrowheads="1"/>
          </p:cNvSpPr>
          <p:nvPr/>
        </p:nvSpPr>
        <p:spPr bwMode="auto">
          <a:xfrm>
            <a:off x="3052763" y="4471988"/>
            <a:ext cx="995362" cy="258762"/>
          </a:xfrm>
          <a:prstGeom prst="wedgeRectCallout">
            <a:avLst>
              <a:gd name="adj1" fmla="val -69991"/>
              <a:gd name="adj2" fmla="val 106843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Comparator</a:t>
            </a:r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H:\zn\Projects\CTA\L0\DT_L0_V2_Dragon\measured\2pe_FEB-gain-4p4_L0-gain-6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2F118428-72D4-4DC5-8706-F51D2091531E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2291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2292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CA6272C-808E-46E3-9CB2-D50523AC1112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13</a:t>
            </a:fld>
            <a:endParaRPr kumimoji="0" lang="en-US" altLang="en-US" sz="140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154443"/>
            <a:ext cx="7004050" cy="817562"/>
          </a:xfrm>
        </p:spPr>
        <p:txBody>
          <a:bodyPr/>
          <a:lstStyle/>
          <a:p>
            <a:r>
              <a:rPr lang="de-DE" altLang="en-US" sz="3200" smtClean="0"/>
              <a:t>L0, minimum analog input Level</a:t>
            </a:r>
            <a:endParaRPr lang="en-US" altLang="en-US" sz="3200" smtClean="0"/>
          </a:p>
        </p:txBody>
      </p:sp>
      <p:sp>
        <p:nvSpPr>
          <p:cNvPr id="12295" name="Text Box 16"/>
          <p:cNvSpPr txBox="1">
            <a:spLocks noChangeArrowheads="1"/>
          </p:cNvSpPr>
          <p:nvPr/>
        </p:nvSpPr>
        <p:spPr bwMode="auto">
          <a:xfrm>
            <a:off x="508000" y="2084166"/>
            <a:ext cx="1676399" cy="25853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 smtClean="0"/>
              <a:t>Analog_in, 1mV pk</a:t>
            </a:r>
            <a:endParaRPr lang="en-GB" altLang="en-US" sz="1200"/>
          </a:p>
        </p:txBody>
      </p:sp>
      <p:sp>
        <p:nvSpPr>
          <p:cNvPr id="12296" name="Text Box 16"/>
          <p:cNvSpPr txBox="1">
            <a:spLocks noChangeArrowheads="1"/>
          </p:cNvSpPr>
          <p:nvPr/>
        </p:nvSpPr>
        <p:spPr bwMode="auto">
          <a:xfrm>
            <a:off x="449943" y="4493419"/>
            <a:ext cx="1734457" cy="25853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 smtClean="0"/>
              <a:t>Comp_out, thr=12mV</a:t>
            </a:r>
            <a:endParaRPr lang="en-GB" altLang="en-US" sz="120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49943" y="3299734"/>
            <a:ext cx="1621971" cy="25853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 smtClean="0"/>
              <a:t>Comp_in, gain = 27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2284413" y="1712913"/>
            <a:ext cx="4062412" cy="321151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13315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D89AFB5A-B623-41B7-B5C4-E11966365EB2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3316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3317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7A85F791-C8E3-43D8-8AF6-5D81000BECA6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14</a:t>
            </a:fld>
            <a:endParaRPr kumimoji="0" lang="en-US" altLang="en-US" sz="1400"/>
          </a:p>
        </p:txBody>
      </p:sp>
      <p:sp>
        <p:nvSpPr>
          <p:cNvPr id="133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304088" cy="1008062"/>
          </a:xfrm>
        </p:spPr>
        <p:txBody>
          <a:bodyPr/>
          <a:lstStyle/>
          <a:p>
            <a:r>
              <a:rPr lang="en-US" altLang="en-US" sz="3200" smtClean="0"/>
              <a:t>L1, Digital Trigger Backplane Rev. 2</a:t>
            </a:r>
          </a:p>
        </p:txBody>
      </p:sp>
      <p:sp>
        <p:nvSpPr>
          <p:cNvPr id="13319" name="Hexagon 1"/>
          <p:cNvSpPr>
            <a:spLocks noChangeArrowheads="1"/>
          </p:cNvSpPr>
          <p:nvPr/>
        </p:nvSpPr>
        <p:spPr bwMode="auto">
          <a:xfrm>
            <a:off x="2935288" y="2451100"/>
            <a:ext cx="1336675" cy="1068388"/>
          </a:xfrm>
          <a:prstGeom prst="hexagon">
            <a:avLst>
              <a:gd name="adj" fmla="val 24988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3875088" y="3373438"/>
            <a:ext cx="758825" cy="633412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6089650" y="2028825"/>
            <a:ext cx="514350" cy="546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6089650" y="2676525"/>
            <a:ext cx="514350" cy="2238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3354388" y="4818063"/>
            <a:ext cx="249237" cy="214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3324" name="Rectangle 4"/>
          <p:cNvSpPr>
            <a:spLocks noChangeArrowheads="1"/>
          </p:cNvSpPr>
          <p:nvPr/>
        </p:nvSpPr>
        <p:spPr bwMode="auto">
          <a:xfrm>
            <a:off x="3657600" y="3373438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4248150" y="2970213"/>
            <a:ext cx="352425" cy="200025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2112963" y="2065338"/>
            <a:ext cx="384175" cy="2452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668713" y="4818063"/>
            <a:ext cx="250825" cy="214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3989388" y="4818063"/>
            <a:ext cx="250825" cy="214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4325938" y="4818063"/>
            <a:ext cx="250825" cy="214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633913" y="4818063"/>
            <a:ext cx="249237" cy="214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 bwMode="auto">
          <a:xfrm>
            <a:off x="4960938" y="4818063"/>
            <a:ext cx="249237" cy="214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3332" name="Text Box 8"/>
          <p:cNvSpPr txBox="1">
            <a:spLocks noChangeArrowheads="1"/>
          </p:cNvSpPr>
          <p:nvPr/>
        </p:nvSpPr>
        <p:spPr bwMode="auto">
          <a:xfrm>
            <a:off x="7167563" y="2659063"/>
            <a:ext cx="13303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power</a:t>
            </a:r>
          </a:p>
        </p:txBody>
      </p:sp>
      <p:sp>
        <p:nvSpPr>
          <p:cNvPr id="13333" name="Text Box 8"/>
          <p:cNvSpPr txBox="1">
            <a:spLocks noChangeArrowheads="1"/>
          </p:cNvSpPr>
          <p:nvPr/>
        </p:nvSpPr>
        <p:spPr bwMode="auto">
          <a:xfrm>
            <a:off x="7167563" y="2122488"/>
            <a:ext cx="13303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ethernet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129777" y="2198443"/>
            <a:ext cx="350865" cy="226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DE" sz="1200" smtClean="0"/>
              <a:t>Frontend board connector</a:t>
            </a:r>
          </a:p>
        </p:txBody>
      </p:sp>
      <p:sp>
        <p:nvSpPr>
          <p:cNvPr id="13335" name="Text Box 8"/>
          <p:cNvSpPr txBox="1">
            <a:spLocks noChangeArrowheads="1"/>
          </p:cNvSpPr>
          <p:nvPr/>
        </p:nvSpPr>
        <p:spPr bwMode="auto">
          <a:xfrm>
            <a:off x="3003550" y="5126038"/>
            <a:ext cx="264477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L0 in /out and ...</a:t>
            </a:r>
          </a:p>
          <a:p>
            <a:pPr algn="ctr">
              <a:buFontTx/>
              <a:buNone/>
            </a:pPr>
            <a:r>
              <a:rPr lang="de-DE" altLang="en-US" sz="1200"/>
              <a:t>connectors to neighbor clusters</a:t>
            </a:r>
          </a:p>
        </p:txBody>
      </p:sp>
      <p:sp>
        <p:nvSpPr>
          <p:cNvPr id="13336" name="Text Box 8"/>
          <p:cNvSpPr txBox="1">
            <a:spLocks noChangeArrowheads="1"/>
          </p:cNvSpPr>
          <p:nvPr/>
        </p:nvSpPr>
        <p:spPr bwMode="auto">
          <a:xfrm>
            <a:off x="6057900" y="2108200"/>
            <a:ext cx="57785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RJ-45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6089650" y="3373438"/>
            <a:ext cx="514350" cy="59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3338" name="Text Box 8"/>
          <p:cNvSpPr txBox="1">
            <a:spLocks noChangeArrowheads="1"/>
          </p:cNvSpPr>
          <p:nvPr/>
        </p:nvSpPr>
        <p:spPr bwMode="auto">
          <a:xfrm>
            <a:off x="6057900" y="3452813"/>
            <a:ext cx="5778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RJ-45</a:t>
            </a:r>
          </a:p>
        </p:txBody>
      </p:sp>
      <p:sp>
        <p:nvSpPr>
          <p:cNvPr id="13339" name="Text Box 8"/>
          <p:cNvSpPr txBox="1">
            <a:spLocks noChangeArrowheads="1"/>
          </p:cNvSpPr>
          <p:nvPr/>
        </p:nvSpPr>
        <p:spPr bwMode="auto">
          <a:xfrm>
            <a:off x="3967163" y="3473450"/>
            <a:ext cx="5778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>
                <a:solidFill>
                  <a:srgbClr val="FFFFFF"/>
                </a:solidFill>
              </a:rPr>
              <a:t>Xilinx</a:t>
            </a:r>
          </a:p>
          <a:p>
            <a:pPr>
              <a:buFontTx/>
              <a:buNone/>
            </a:pPr>
            <a:r>
              <a:rPr lang="de-DE" altLang="en-US" sz="1200">
                <a:solidFill>
                  <a:srgbClr val="FFFFFF"/>
                </a:solidFill>
              </a:rPr>
              <a:t>FPGA</a:t>
            </a:r>
          </a:p>
        </p:txBody>
      </p:sp>
      <p:sp>
        <p:nvSpPr>
          <p:cNvPr id="13340" name="Text Box 8"/>
          <p:cNvSpPr txBox="1">
            <a:spLocks noChangeArrowheads="1"/>
          </p:cNvSpPr>
          <p:nvPr/>
        </p:nvSpPr>
        <p:spPr bwMode="auto">
          <a:xfrm>
            <a:off x="4168775" y="2941638"/>
            <a:ext cx="533400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>
                <a:solidFill>
                  <a:srgbClr val="FFFFFF"/>
                </a:solidFill>
              </a:rPr>
              <a:t>vreg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186113" y="3676650"/>
            <a:ext cx="458787" cy="198438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3342" name="Text Box 8"/>
          <p:cNvSpPr txBox="1">
            <a:spLocks noChangeArrowheads="1"/>
          </p:cNvSpPr>
          <p:nvPr/>
        </p:nvSpPr>
        <p:spPr bwMode="auto">
          <a:xfrm>
            <a:off x="3138488" y="3646488"/>
            <a:ext cx="55403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>
                <a:solidFill>
                  <a:srgbClr val="FFFFFF"/>
                </a:solidFill>
              </a:rPr>
              <a:t>flash</a:t>
            </a:r>
          </a:p>
        </p:txBody>
      </p:sp>
      <p:sp>
        <p:nvSpPr>
          <p:cNvPr id="13343" name="Text Box 8"/>
          <p:cNvSpPr txBox="1">
            <a:spLocks noChangeArrowheads="1"/>
          </p:cNvSpPr>
          <p:nvPr/>
        </p:nvSpPr>
        <p:spPr bwMode="auto">
          <a:xfrm>
            <a:off x="6057900" y="2657475"/>
            <a:ext cx="57785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24V</a:t>
            </a:r>
          </a:p>
        </p:txBody>
      </p:sp>
      <p:cxnSp>
        <p:nvCxnSpPr>
          <p:cNvPr id="13344" name="Elbow Connector 13"/>
          <p:cNvCxnSpPr>
            <a:cxnSpLocks noChangeShapeType="1"/>
          </p:cNvCxnSpPr>
          <p:nvPr/>
        </p:nvCxnSpPr>
        <p:spPr bwMode="auto">
          <a:xfrm>
            <a:off x="5541963" y="1804988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45" name="Elbow Connector 47"/>
          <p:cNvCxnSpPr>
            <a:cxnSpLocks noChangeShapeType="1"/>
          </p:cNvCxnSpPr>
          <p:nvPr/>
        </p:nvCxnSpPr>
        <p:spPr bwMode="auto">
          <a:xfrm>
            <a:off x="6997700" y="1898650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46" name="Straight Arrow Connector 57"/>
          <p:cNvCxnSpPr>
            <a:cxnSpLocks noChangeShapeType="1"/>
          </p:cNvCxnSpPr>
          <p:nvPr/>
        </p:nvCxnSpPr>
        <p:spPr bwMode="auto">
          <a:xfrm>
            <a:off x="4491038" y="2787650"/>
            <a:ext cx="0" cy="187325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47" name="Straight Arrow Connector 60"/>
          <p:cNvCxnSpPr>
            <a:cxnSpLocks noChangeShapeType="1"/>
          </p:cNvCxnSpPr>
          <p:nvPr/>
        </p:nvCxnSpPr>
        <p:spPr bwMode="auto">
          <a:xfrm>
            <a:off x="7454900" y="1646238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48" name="Straight Arrow Connector 75"/>
          <p:cNvCxnSpPr>
            <a:cxnSpLocks noChangeShapeType="1"/>
          </p:cNvCxnSpPr>
          <p:nvPr/>
        </p:nvCxnSpPr>
        <p:spPr bwMode="auto">
          <a:xfrm>
            <a:off x="4451350" y="3170238"/>
            <a:ext cx="0" cy="203200"/>
          </a:xfrm>
          <a:prstGeom prst="straightConnector1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49" name="Straight Arrow Connector 13327"/>
          <p:cNvCxnSpPr>
            <a:cxnSpLocks noChangeShapeType="1"/>
          </p:cNvCxnSpPr>
          <p:nvPr/>
        </p:nvCxnSpPr>
        <p:spPr bwMode="auto">
          <a:xfrm>
            <a:off x="6483350" y="430213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350" name="Text Box 8"/>
          <p:cNvSpPr txBox="1">
            <a:spLocks noChangeArrowheads="1"/>
          </p:cNvSpPr>
          <p:nvPr/>
        </p:nvSpPr>
        <p:spPr bwMode="auto">
          <a:xfrm>
            <a:off x="273050" y="2317978"/>
            <a:ext cx="13319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buFontTx/>
              <a:buNone/>
            </a:pPr>
            <a:r>
              <a:rPr lang="de-DE" altLang="en-US" sz="1200"/>
              <a:t>ethernet</a:t>
            </a:r>
          </a:p>
          <a:p>
            <a:pPr algn="r">
              <a:buFontTx/>
              <a:buNone/>
            </a:pPr>
            <a:r>
              <a:rPr lang="de-DE" altLang="en-US" sz="1200"/>
              <a:t>power</a:t>
            </a:r>
          </a:p>
          <a:p>
            <a:pPr algn="r">
              <a:buFontTx/>
              <a:buNone/>
            </a:pPr>
            <a:r>
              <a:rPr lang="de-DE" altLang="en-US" sz="1200"/>
              <a:t>CLK</a:t>
            </a:r>
          </a:p>
          <a:p>
            <a:pPr algn="r">
              <a:buFontTx/>
              <a:buNone/>
            </a:pPr>
            <a:r>
              <a:rPr lang="de-DE" altLang="en-US" sz="1200"/>
              <a:t>PPS</a:t>
            </a:r>
          </a:p>
          <a:p>
            <a:pPr algn="r">
              <a:buFontTx/>
              <a:buNone/>
            </a:pPr>
            <a:r>
              <a:rPr lang="de-DE" altLang="en-US" sz="1200">
                <a:solidFill>
                  <a:srgbClr val="CC0099"/>
                </a:solidFill>
              </a:rPr>
              <a:t>L0_trigger</a:t>
            </a:r>
          </a:p>
          <a:p>
            <a:pPr algn="r">
              <a:buFontTx/>
              <a:buNone/>
            </a:pPr>
            <a:r>
              <a:rPr lang="de-DE" altLang="en-US" sz="1200" smtClean="0">
                <a:solidFill>
                  <a:srgbClr val="FFC000"/>
                </a:solidFill>
              </a:rPr>
              <a:t>camera_trigger</a:t>
            </a:r>
            <a:endParaRPr lang="de-DE" altLang="en-US" sz="1200">
              <a:solidFill>
                <a:srgbClr val="FFC000"/>
              </a:solidFill>
            </a:endParaRPr>
          </a:p>
          <a:p>
            <a:pPr algn="r">
              <a:buFontTx/>
              <a:buNone/>
            </a:pPr>
            <a:r>
              <a:rPr lang="de-DE" altLang="en-US" sz="1200"/>
              <a:t>IP_addr</a:t>
            </a:r>
          </a:p>
          <a:p>
            <a:pPr algn="r">
              <a:buFontTx/>
              <a:buNone/>
            </a:pPr>
            <a:r>
              <a:rPr lang="de-DE" altLang="en-US" sz="1200"/>
              <a:t>HV_ena</a:t>
            </a:r>
          </a:p>
          <a:p>
            <a:pPr algn="r">
              <a:buFontTx/>
              <a:buNone/>
            </a:pPr>
            <a:r>
              <a:rPr lang="de-DE" altLang="en-US" sz="1200"/>
              <a:t>SPI / JTAG</a:t>
            </a:r>
          </a:p>
          <a:p>
            <a:pPr algn="r">
              <a:buFontTx/>
              <a:buNone/>
            </a:pPr>
            <a:r>
              <a:rPr lang="de-DE" altLang="en-US" sz="1200"/>
              <a:t>calib_cyc</a:t>
            </a:r>
          </a:p>
          <a:p>
            <a:pPr algn="r">
              <a:buFontTx/>
              <a:buNone/>
            </a:pPr>
            <a:r>
              <a:rPr lang="de-DE" altLang="en-US" sz="1200"/>
              <a:t>reserved</a:t>
            </a:r>
          </a:p>
        </p:txBody>
      </p:sp>
      <p:cxnSp>
        <p:nvCxnSpPr>
          <p:cNvPr id="13351" name="Straight Arrow Connector 95"/>
          <p:cNvCxnSpPr>
            <a:cxnSpLocks noChangeShapeType="1"/>
            <a:endCxn id="16" idx="0"/>
          </p:cNvCxnSpPr>
          <p:nvPr/>
        </p:nvCxnSpPr>
        <p:spPr bwMode="auto">
          <a:xfrm flipH="1">
            <a:off x="3479800" y="4002088"/>
            <a:ext cx="528638" cy="815975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2" name="Straight Arrow Connector 97"/>
          <p:cNvCxnSpPr>
            <a:cxnSpLocks noChangeShapeType="1"/>
          </p:cNvCxnSpPr>
          <p:nvPr/>
        </p:nvCxnSpPr>
        <p:spPr bwMode="auto">
          <a:xfrm flipH="1">
            <a:off x="3794125" y="4027488"/>
            <a:ext cx="320675" cy="795337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3" name="Straight Arrow Connector 99"/>
          <p:cNvCxnSpPr>
            <a:cxnSpLocks noChangeShapeType="1"/>
          </p:cNvCxnSpPr>
          <p:nvPr/>
        </p:nvCxnSpPr>
        <p:spPr bwMode="auto">
          <a:xfrm flipH="1">
            <a:off x="4114800" y="4027488"/>
            <a:ext cx="107950" cy="795337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4" name="Straight Arrow Connector 101"/>
          <p:cNvCxnSpPr>
            <a:cxnSpLocks noChangeShapeType="1"/>
            <a:endCxn id="28" idx="0"/>
          </p:cNvCxnSpPr>
          <p:nvPr/>
        </p:nvCxnSpPr>
        <p:spPr bwMode="auto">
          <a:xfrm>
            <a:off x="4325938" y="4027488"/>
            <a:ext cx="125412" cy="790575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5" name="Straight Arrow Connector 105"/>
          <p:cNvCxnSpPr>
            <a:cxnSpLocks noChangeShapeType="1"/>
          </p:cNvCxnSpPr>
          <p:nvPr/>
        </p:nvCxnSpPr>
        <p:spPr bwMode="auto">
          <a:xfrm>
            <a:off x="4424363" y="4027488"/>
            <a:ext cx="355600" cy="795337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6" name="Straight Arrow Connector 107"/>
          <p:cNvCxnSpPr>
            <a:cxnSpLocks noChangeShapeType="1"/>
          </p:cNvCxnSpPr>
          <p:nvPr/>
        </p:nvCxnSpPr>
        <p:spPr bwMode="auto">
          <a:xfrm>
            <a:off x="4551363" y="4027488"/>
            <a:ext cx="533400" cy="785812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7" name="Straight Arrow Connector 110"/>
          <p:cNvCxnSpPr>
            <a:cxnSpLocks noChangeShapeType="1"/>
            <a:stCxn id="13342" idx="1"/>
          </p:cNvCxnSpPr>
          <p:nvPr/>
        </p:nvCxnSpPr>
        <p:spPr bwMode="auto">
          <a:xfrm flipH="1" flipV="1">
            <a:off x="2506663" y="3775075"/>
            <a:ext cx="6318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8" name="Straight Arrow Connector 112"/>
          <p:cNvCxnSpPr>
            <a:cxnSpLocks noChangeShapeType="1"/>
          </p:cNvCxnSpPr>
          <p:nvPr/>
        </p:nvCxnSpPr>
        <p:spPr bwMode="auto">
          <a:xfrm flipH="1">
            <a:off x="3638550" y="3775075"/>
            <a:ext cx="236538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59" name="Straight Arrow Connector 114"/>
          <p:cNvCxnSpPr>
            <a:cxnSpLocks noChangeShapeType="1"/>
          </p:cNvCxnSpPr>
          <p:nvPr/>
        </p:nvCxnSpPr>
        <p:spPr bwMode="auto">
          <a:xfrm flipH="1">
            <a:off x="1604963" y="2473325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0" name="Straight Arrow Connector 115"/>
          <p:cNvCxnSpPr>
            <a:cxnSpLocks noChangeShapeType="1"/>
          </p:cNvCxnSpPr>
          <p:nvPr/>
        </p:nvCxnSpPr>
        <p:spPr bwMode="auto">
          <a:xfrm flipH="1">
            <a:off x="1604963" y="2657475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1" name="Straight Arrow Connector 116"/>
          <p:cNvCxnSpPr>
            <a:cxnSpLocks noChangeShapeType="1"/>
          </p:cNvCxnSpPr>
          <p:nvPr/>
        </p:nvCxnSpPr>
        <p:spPr bwMode="auto">
          <a:xfrm flipH="1">
            <a:off x="1604963" y="2813050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2" name="Straight Arrow Connector 117"/>
          <p:cNvCxnSpPr>
            <a:cxnSpLocks noChangeShapeType="1"/>
          </p:cNvCxnSpPr>
          <p:nvPr/>
        </p:nvCxnSpPr>
        <p:spPr bwMode="auto">
          <a:xfrm flipH="1">
            <a:off x="1604963" y="2974975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3" name="Straight Arrow Connector 118"/>
          <p:cNvCxnSpPr>
            <a:cxnSpLocks noChangeShapeType="1"/>
          </p:cNvCxnSpPr>
          <p:nvPr/>
        </p:nvCxnSpPr>
        <p:spPr bwMode="auto">
          <a:xfrm flipH="1">
            <a:off x="1604963" y="3116263"/>
            <a:ext cx="428625" cy="0"/>
          </a:xfrm>
          <a:prstGeom prst="straightConnector1">
            <a:avLst/>
          </a:prstGeom>
          <a:noFill/>
          <a:ln w="31750" algn="ctr">
            <a:solidFill>
              <a:srgbClr val="CC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4" name="Straight Arrow Connector 119"/>
          <p:cNvCxnSpPr>
            <a:cxnSpLocks noChangeShapeType="1"/>
          </p:cNvCxnSpPr>
          <p:nvPr/>
        </p:nvCxnSpPr>
        <p:spPr bwMode="auto">
          <a:xfrm flipH="1">
            <a:off x="1604963" y="3281363"/>
            <a:ext cx="428625" cy="0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5" name="Straight Arrow Connector 120"/>
          <p:cNvCxnSpPr>
            <a:cxnSpLocks noChangeShapeType="1"/>
          </p:cNvCxnSpPr>
          <p:nvPr/>
        </p:nvCxnSpPr>
        <p:spPr bwMode="auto">
          <a:xfrm flipH="1">
            <a:off x="1604963" y="3459163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6" name="Straight Arrow Connector 121"/>
          <p:cNvCxnSpPr>
            <a:cxnSpLocks noChangeShapeType="1"/>
          </p:cNvCxnSpPr>
          <p:nvPr/>
        </p:nvCxnSpPr>
        <p:spPr bwMode="auto">
          <a:xfrm flipH="1">
            <a:off x="1604963" y="3640138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7" name="Straight Arrow Connector 122"/>
          <p:cNvCxnSpPr>
            <a:cxnSpLocks noChangeShapeType="1"/>
          </p:cNvCxnSpPr>
          <p:nvPr/>
        </p:nvCxnSpPr>
        <p:spPr bwMode="auto">
          <a:xfrm flipH="1" flipV="1">
            <a:off x="2509838" y="3157538"/>
            <a:ext cx="1365250" cy="295275"/>
          </a:xfrm>
          <a:prstGeom prst="straightConnector1">
            <a:avLst/>
          </a:prstGeom>
          <a:noFill/>
          <a:ln w="28575" algn="ctr">
            <a:solidFill>
              <a:srgbClr val="CC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8" name="Straight Arrow Connector 124"/>
          <p:cNvCxnSpPr>
            <a:cxnSpLocks noChangeShapeType="1"/>
          </p:cNvCxnSpPr>
          <p:nvPr/>
        </p:nvCxnSpPr>
        <p:spPr bwMode="auto">
          <a:xfrm flipH="1">
            <a:off x="4633913" y="3830638"/>
            <a:ext cx="1455737" cy="0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69" name="Straight Arrow Connector 126"/>
          <p:cNvCxnSpPr>
            <a:cxnSpLocks noChangeShapeType="1"/>
          </p:cNvCxnSpPr>
          <p:nvPr/>
        </p:nvCxnSpPr>
        <p:spPr bwMode="auto">
          <a:xfrm flipH="1">
            <a:off x="4633913" y="3676650"/>
            <a:ext cx="1455737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0" name="Straight Arrow Connector 127"/>
          <p:cNvCxnSpPr>
            <a:cxnSpLocks noChangeShapeType="1"/>
          </p:cNvCxnSpPr>
          <p:nvPr/>
        </p:nvCxnSpPr>
        <p:spPr bwMode="auto">
          <a:xfrm flipH="1">
            <a:off x="1604963" y="3775075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1" name="Straight Arrow Connector 128"/>
          <p:cNvCxnSpPr>
            <a:cxnSpLocks noChangeShapeType="1"/>
            <a:endCxn id="25" idx="3"/>
          </p:cNvCxnSpPr>
          <p:nvPr/>
        </p:nvCxnSpPr>
        <p:spPr bwMode="auto">
          <a:xfrm flipH="1" flipV="1">
            <a:off x="2497138" y="3292475"/>
            <a:ext cx="1377950" cy="300038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2" name="Straight Arrow Connector 130"/>
          <p:cNvCxnSpPr>
            <a:cxnSpLocks noChangeShapeType="1"/>
          </p:cNvCxnSpPr>
          <p:nvPr/>
        </p:nvCxnSpPr>
        <p:spPr bwMode="auto">
          <a:xfrm flipH="1">
            <a:off x="1604963" y="3968750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3" name="Elbow Connector 67"/>
          <p:cNvCxnSpPr>
            <a:cxnSpLocks noChangeShapeType="1"/>
            <a:endCxn id="13343" idx="1"/>
          </p:cNvCxnSpPr>
          <p:nvPr/>
        </p:nvCxnSpPr>
        <p:spPr bwMode="auto">
          <a:xfrm>
            <a:off x="2481263" y="2671763"/>
            <a:ext cx="3576637" cy="114300"/>
          </a:xfrm>
          <a:prstGeom prst="bentConnector3">
            <a:avLst>
              <a:gd name="adj1" fmla="val 50000"/>
            </a:avLst>
          </a:prstGeom>
          <a:noFill/>
          <a:ln w="34925" algn="ctr">
            <a:solidFill>
              <a:srgbClr val="FF505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4" name="Elbow Connector 135"/>
          <p:cNvCxnSpPr>
            <a:cxnSpLocks noChangeShapeType="1"/>
            <a:endCxn id="13336" idx="1"/>
          </p:cNvCxnSpPr>
          <p:nvPr/>
        </p:nvCxnSpPr>
        <p:spPr bwMode="auto">
          <a:xfrm flipV="1">
            <a:off x="2497138" y="2236788"/>
            <a:ext cx="3560762" cy="211137"/>
          </a:xfrm>
          <a:prstGeom prst="bentConnector3">
            <a:avLst>
              <a:gd name="adj1" fmla="val 67264"/>
            </a:avLst>
          </a:prstGeom>
          <a:noFill/>
          <a:ln w="34925" algn="ctr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5" name="Straight Arrow Connector 140"/>
          <p:cNvCxnSpPr>
            <a:cxnSpLocks noChangeShapeType="1"/>
          </p:cNvCxnSpPr>
          <p:nvPr/>
        </p:nvCxnSpPr>
        <p:spPr bwMode="auto">
          <a:xfrm flipH="1">
            <a:off x="1604963" y="4108450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6" name="Straight Arrow Connector 147"/>
          <p:cNvCxnSpPr>
            <a:cxnSpLocks noChangeShapeType="1"/>
          </p:cNvCxnSpPr>
          <p:nvPr/>
        </p:nvCxnSpPr>
        <p:spPr bwMode="auto">
          <a:xfrm flipH="1">
            <a:off x="6738938" y="2251075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7" name="Straight Arrow Connector 148"/>
          <p:cNvCxnSpPr>
            <a:cxnSpLocks noChangeShapeType="1"/>
          </p:cNvCxnSpPr>
          <p:nvPr/>
        </p:nvCxnSpPr>
        <p:spPr bwMode="auto">
          <a:xfrm flipH="1">
            <a:off x="6738938" y="2787650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8" name="Straight Arrow Connector 152"/>
          <p:cNvCxnSpPr>
            <a:cxnSpLocks noChangeShapeType="1"/>
          </p:cNvCxnSpPr>
          <p:nvPr/>
        </p:nvCxnSpPr>
        <p:spPr bwMode="auto">
          <a:xfrm flipH="1">
            <a:off x="6738938" y="3705225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79" name="Straight Arrow Connector 153"/>
          <p:cNvCxnSpPr>
            <a:cxnSpLocks noChangeShapeType="1"/>
          </p:cNvCxnSpPr>
          <p:nvPr/>
        </p:nvCxnSpPr>
        <p:spPr bwMode="auto">
          <a:xfrm flipH="1">
            <a:off x="6716713" y="3838575"/>
            <a:ext cx="428625" cy="0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380" name="Text Box 8"/>
          <p:cNvSpPr txBox="1">
            <a:spLocks noChangeArrowheads="1"/>
          </p:cNvSpPr>
          <p:nvPr/>
        </p:nvSpPr>
        <p:spPr bwMode="auto">
          <a:xfrm>
            <a:off x="4795838" y="3365500"/>
            <a:ext cx="55403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>
                <a:solidFill>
                  <a:srgbClr val="FFFFFF"/>
                </a:solidFill>
              </a:rPr>
              <a:t>flash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878388" y="3402013"/>
            <a:ext cx="319087" cy="200025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13382" name="Text Box 8"/>
          <p:cNvSpPr txBox="1">
            <a:spLocks noChangeArrowheads="1"/>
          </p:cNvSpPr>
          <p:nvPr/>
        </p:nvSpPr>
        <p:spPr bwMode="auto">
          <a:xfrm>
            <a:off x="4830763" y="3373438"/>
            <a:ext cx="42227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>
                <a:solidFill>
                  <a:srgbClr val="FFFFFF"/>
                </a:solidFill>
              </a:rPr>
              <a:t>osc</a:t>
            </a:r>
          </a:p>
        </p:txBody>
      </p:sp>
      <p:cxnSp>
        <p:nvCxnSpPr>
          <p:cNvPr id="13383" name="Straight Arrow Connector 157"/>
          <p:cNvCxnSpPr>
            <a:cxnSpLocks noChangeShapeType="1"/>
            <a:stCxn id="13382" idx="1"/>
          </p:cNvCxnSpPr>
          <p:nvPr/>
        </p:nvCxnSpPr>
        <p:spPr bwMode="auto">
          <a:xfrm flipH="1">
            <a:off x="4645025" y="3502025"/>
            <a:ext cx="185738" cy="9525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84" name="Straight Arrow Connector 57"/>
          <p:cNvCxnSpPr>
            <a:cxnSpLocks noChangeShapeType="1"/>
          </p:cNvCxnSpPr>
          <p:nvPr/>
        </p:nvCxnSpPr>
        <p:spPr bwMode="auto">
          <a:xfrm flipV="1">
            <a:off x="5753100" y="2813050"/>
            <a:ext cx="0" cy="6985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85" name="Straight Arrow Connector 57"/>
          <p:cNvCxnSpPr>
            <a:cxnSpLocks noChangeShapeType="1"/>
          </p:cNvCxnSpPr>
          <p:nvPr/>
        </p:nvCxnSpPr>
        <p:spPr bwMode="auto">
          <a:xfrm flipH="1">
            <a:off x="5753100" y="3511550"/>
            <a:ext cx="338138" cy="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86" name="Straight Arrow Connector 150"/>
          <p:cNvCxnSpPr>
            <a:cxnSpLocks noChangeShapeType="1"/>
          </p:cNvCxnSpPr>
          <p:nvPr/>
        </p:nvCxnSpPr>
        <p:spPr bwMode="auto">
          <a:xfrm flipH="1">
            <a:off x="6704013" y="3452813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87" name="Straight Arrow Connector 151"/>
          <p:cNvCxnSpPr>
            <a:cxnSpLocks noChangeShapeType="1"/>
          </p:cNvCxnSpPr>
          <p:nvPr/>
        </p:nvCxnSpPr>
        <p:spPr bwMode="auto">
          <a:xfrm flipH="1">
            <a:off x="6704013" y="3581400"/>
            <a:ext cx="428625" cy="0"/>
          </a:xfrm>
          <a:prstGeom prst="straightConnector1">
            <a:avLst/>
          </a:prstGeom>
          <a:noFill/>
          <a:ln w="127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388" name="Text Box 8"/>
          <p:cNvSpPr txBox="1">
            <a:spLocks noChangeArrowheads="1"/>
          </p:cNvSpPr>
          <p:nvPr/>
        </p:nvSpPr>
        <p:spPr bwMode="auto">
          <a:xfrm>
            <a:off x="7167563" y="3292475"/>
            <a:ext cx="15224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000"/>
              <a:t>clock (opt.+power)</a:t>
            </a:r>
          </a:p>
          <a:p>
            <a:pPr>
              <a:buFontTx/>
              <a:buNone/>
            </a:pPr>
            <a:r>
              <a:rPr lang="de-DE" altLang="en-US" sz="1000"/>
              <a:t>PPS</a:t>
            </a:r>
          </a:p>
          <a:p>
            <a:pPr>
              <a:buFontTx/>
              <a:buNone/>
            </a:pPr>
            <a:r>
              <a:rPr lang="de-DE" altLang="en-US" sz="1000"/>
              <a:t>L1_trigger_out</a:t>
            </a:r>
          </a:p>
          <a:p>
            <a:pPr>
              <a:buFontTx/>
              <a:buNone/>
            </a:pPr>
            <a:r>
              <a:rPr lang="de-DE" altLang="en-US" sz="1000"/>
              <a:t>L2_trigger_in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F398B49B-8F07-44F3-84DF-C5276AEF6151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6387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6388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E51AB5FF-E13B-4D99-ACF7-54F2586A8D97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15</a:t>
            </a:fld>
            <a:endParaRPr kumimoji="0" lang="en-US" altLang="en-US" sz="1400"/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063625"/>
            <a:ext cx="574675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3450" y="96838"/>
            <a:ext cx="7315200" cy="857250"/>
          </a:xfrm>
        </p:spPr>
        <p:txBody>
          <a:bodyPr/>
          <a:lstStyle/>
          <a:p>
            <a:pPr algn="ctr"/>
            <a:r>
              <a:rPr lang="en-US" altLang="en-US" sz="3200" smtClean="0"/>
              <a:t>Digital Trigger Backplane, cont.</a:t>
            </a:r>
          </a:p>
        </p:txBody>
      </p:sp>
      <p:sp>
        <p:nvSpPr>
          <p:cNvPr id="16391" name="Rectangular Callout 4"/>
          <p:cNvSpPr>
            <a:spLocks noChangeArrowheads="1"/>
          </p:cNvSpPr>
          <p:nvPr/>
        </p:nvSpPr>
        <p:spPr bwMode="auto">
          <a:xfrm>
            <a:off x="7327900" y="2562225"/>
            <a:ext cx="969963" cy="984250"/>
          </a:xfrm>
          <a:prstGeom prst="wedgeRectCallout">
            <a:avLst>
              <a:gd name="adj1" fmla="val -101986"/>
              <a:gd name="adj2" fmla="val 51782"/>
            </a:avLst>
          </a:prstGeom>
          <a:solidFill>
            <a:srgbClr val="FFC0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Power_in</a:t>
            </a:r>
          </a:p>
          <a:p>
            <a:pPr>
              <a:buFontTx/>
              <a:buNone/>
            </a:pPr>
            <a:r>
              <a:rPr lang="de-DE" altLang="en-US" sz="1200"/>
              <a:t>Clock_in</a:t>
            </a:r>
          </a:p>
          <a:p>
            <a:pPr>
              <a:buFontTx/>
              <a:buNone/>
            </a:pPr>
            <a:r>
              <a:rPr lang="de-DE" altLang="en-US" sz="1200"/>
              <a:t>PPS_in</a:t>
            </a:r>
          </a:p>
          <a:p>
            <a:pPr>
              <a:buFontTx/>
              <a:buNone/>
            </a:pPr>
            <a:r>
              <a:rPr lang="de-DE" altLang="en-US" sz="1200"/>
              <a:t>L1_out</a:t>
            </a:r>
          </a:p>
          <a:p>
            <a:pPr>
              <a:buFontTx/>
              <a:buNone/>
            </a:pPr>
            <a:r>
              <a:rPr lang="de-DE" altLang="en-US" sz="1200"/>
              <a:t>L2_in</a:t>
            </a:r>
            <a:endParaRPr lang="en-US" altLang="en-US" sz="1200"/>
          </a:p>
        </p:txBody>
      </p:sp>
      <p:sp>
        <p:nvSpPr>
          <p:cNvPr id="16393" name="Rectangular Callout 11"/>
          <p:cNvSpPr>
            <a:spLocks noChangeArrowheads="1"/>
          </p:cNvSpPr>
          <p:nvPr/>
        </p:nvSpPr>
        <p:spPr bwMode="auto">
          <a:xfrm>
            <a:off x="1419225" y="3200400"/>
            <a:ext cx="1284288" cy="346075"/>
          </a:xfrm>
          <a:prstGeom prst="wedgeRectCallout">
            <a:avLst>
              <a:gd name="adj1" fmla="val 78241"/>
              <a:gd name="adj2" fmla="val 50273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Local Oscillator</a:t>
            </a:r>
            <a:endParaRPr lang="en-US" altLang="en-US" sz="1200"/>
          </a:p>
        </p:txBody>
      </p:sp>
      <p:sp>
        <p:nvSpPr>
          <p:cNvPr id="16394" name="Rectangular Callout 12"/>
          <p:cNvSpPr>
            <a:spLocks noChangeArrowheads="1"/>
          </p:cNvSpPr>
          <p:nvPr/>
        </p:nvSpPr>
        <p:spPr bwMode="auto">
          <a:xfrm>
            <a:off x="1419225" y="1870529"/>
            <a:ext cx="1284288" cy="446088"/>
          </a:xfrm>
          <a:prstGeom prst="wedgeRectCallout">
            <a:avLst>
              <a:gd name="adj1" fmla="val 114552"/>
              <a:gd name="adj2" fmla="val 282858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Xilinx Spartan-6</a:t>
            </a:r>
          </a:p>
          <a:p>
            <a:pPr>
              <a:buFontTx/>
              <a:buNone/>
            </a:pPr>
            <a:r>
              <a:rPr lang="de-DE" altLang="en-US" sz="1200"/>
              <a:t>FPGA</a:t>
            </a:r>
            <a:endParaRPr lang="en-US" altLang="en-US" sz="1200"/>
          </a:p>
        </p:txBody>
      </p:sp>
      <p:sp>
        <p:nvSpPr>
          <p:cNvPr id="16395" name="Rectangular Callout 13"/>
          <p:cNvSpPr>
            <a:spLocks noChangeArrowheads="1"/>
          </p:cNvSpPr>
          <p:nvPr/>
        </p:nvSpPr>
        <p:spPr bwMode="auto">
          <a:xfrm>
            <a:off x="7267575" y="1711325"/>
            <a:ext cx="1030288" cy="457200"/>
          </a:xfrm>
          <a:prstGeom prst="wedgeRectCallout">
            <a:avLst>
              <a:gd name="adj1" fmla="val -200222"/>
              <a:gd name="adj2" fmla="val 340014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FE-board</a:t>
            </a:r>
          </a:p>
          <a:p>
            <a:pPr>
              <a:buFontTx/>
              <a:buNone/>
            </a:pPr>
            <a:r>
              <a:rPr lang="de-DE" altLang="en-US" sz="1200"/>
              <a:t>Gigabit port</a:t>
            </a:r>
            <a:endParaRPr lang="en-US" altLang="en-US" sz="1200"/>
          </a:p>
        </p:txBody>
      </p:sp>
      <p:sp>
        <p:nvSpPr>
          <p:cNvPr id="16396" name="Rectangular Callout 14"/>
          <p:cNvSpPr>
            <a:spLocks noChangeArrowheads="1"/>
          </p:cNvSpPr>
          <p:nvPr/>
        </p:nvSpPr>
        <p:spPr bwMode="auto">
          <a:xfrm>
            <a:off x="1419225" y="4668838"/>
            <a:ext cx="1284288" cy="465137"/>
          </a:xfrm>
          <a:prstGeom prst="wedgeRectCallout">
            <a:avLst>
              <a:gd name="adj1" fmla="val 151250"/>
              <a:gd name="adj2" fmla="val -68370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Atmel PROM</a:t>
            </a:r>
          </a:p>
          <a:p>
            <a:pPr>
              <a:buFontTx/>
              <a:buNone/>
            </a:pPr>
            <a:r>
              <a:rPr lang="de-DE" altLang="en-US" sz="1200"/>
              <a:t>(Xilinx config.)</a:t>
            </a:r>
            <a:endParaRPr lang="en-US" altLang="en-US" sz="1200"/>
          </a:p>
        </p:txBody>
      </p:sp>
      <p:sp>
        <p:nvSpPr>
          <p:cNvPr id="16399" name="Rectangular Callout 17"/>
          <p:cNvSpPr>
            <a:spLocks noChangeArrowheads="1"/>
          </p:cNvSpPr>
          <p:nvPr/>
        </p:nvSpPr>
        <p:spPr bwMode="auto">
          <a:xfrm>
            <a:off x="7327900" y="4448175"/>
            <a:ext cx="969963" cy="479425"/>
          </a:xfrm>
          <a:prstGeom prst="wedgeRectCallout">
            <a:avLst>
              <a:gd name="adj1" fmla="val -181426"/>
              <a:gd name="adj2" fmla="val 49824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FE-board</a:t>
            </a:r>
          </a:p>
          <a:p>
            <a:pPr>
              <a:buFontTx/>
              <a:buNone/>
            </a:pPr>
            <a:r>
              <a:rPr lang="de-DE" altLang="en-US" sz="1200"/>
              <a:t>24V-fuse</a:t>
            </a:r>
            <a:endParaRPr lang="en-US" altLang="en-US" sz="1200"/>
          </a:p>
        </p:txBody>
      </p:sp>
      <p:sp>
        <p:nvSpPr>
          <p:cNvPr id="16400" name="Rectangular Callout 18"/>
          <p:cNvSpPr>
            <a:spLocks noChangeArrowheads="1"/>
          </p:cNvSpPr>
          <p:nvPr/>
        </p:nvSpPr>
        <p:spPr bwMode="auto">
          <a:xfrm>
            <a:off x="6645275" y="5629275"/>
            <a:ext cx="1652588" cy="471488"/>
          </a:xfrm>
          <a:prstGeom prst="wedgeRectCallout">
            <a:avLst>
              <a:gd name="adj1" fmla="val -119282"/>
              <a:gd name="adj2" fmla="val -114829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Local </a:t>
            </a:r>
            <a:r>
              <a:rPr lang="de-DE" altLang="en-US" sz="1200" b="1"/>
              <a:t>synchronous</a:t>
            </a:r>
          </a:p>
          <a:p>
            <a:pPr>
              <a:buFontTx/>
              <a:buNone/>
            </a:pPr>
            <a:r>
              <a:rPr lang="de-DE" altLang="en-US" sz="1200"/>
              <a:t>DC-DC power supply</a:t>
            </a:r>
            <a:endParaRPr lang="en-US" altLang="en-US" sz="1200"/>
          </a:p>
        </p:txBody>
      </p:sp>
      <p:sp>
        <p:nvSpPr>
          <p:cNvPr id="16401" name="Rectangular Callout 19"/>
          <p:cNvSpPr>
            <a:spLocks noChangeArrowheads="1"/>
          </p:cNvSpPr>
          <p:nvPr/>
        </p:nvSpPr>
        <p:spPr bwMode="auto">
          <a:xfrm>
            <a:off x="6900863" y="1150938"/>
            <a:ext cx="1397000" cy="276225"/>
          </a:xfrm>
          <a:prstGeom prst="wedgeRectCallout">
            <a:avLst>
              <a:gd name="adj1" fmla="val -135343"/>
              <a:gd name="adj2" fmla="val 481032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Xilinx JTAG port</a:t>
            </a:r>
            <a:endParaRPr lang="en-US" altLang="en-US" sz="1200"/>
          </a:p>
        </p:txBody>
      </p:sp>
      <p:sp>
        <p:nvSpPr>
          <p:cNvPr id="16402" name="Rectangular Callout 20"/>
          <p:cNvSpPr>
            <a:spLocks noChangeArrowheads="1"/>
          </p:cNvSpPr>
          <p:nvPr/>
        </p:nvSpPr>
        <p:spPr bwMode="auto">
          <a:xfrm>
            <a:off x="4232275" y="2960688"/>
            <a:ext cx="831850" cy="471487"/>
          </a:xfrm>
          <a:prstGeom prst="wedgeRectCallout">
            <a:avLst>
              <a:gd name="adj1" fmla="val -35306"/>
              <a:gd name="adj2" fmla="val 137880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64 bit </a:t>
            </a:r>
          </a:p>
          <a:p>
            <a:pPr>
              <a:buFontTx/>
              <a:buNone/>
            </a:pPr>
            <a:r>
              <a:rPr lang="de-DE" altLang="en-US" sz="1200"/>
              <a:t>ID ROM</a:t>
            </a:r>
            <a:endParaRPr lang="en-US" altLang="en-US" sz="1200"/>
          </a:p>
        </p:txBody>
      </p:sp>
      <p:sp>
        <p:nvSpPr>
          <p:cNvPr id="16403" name="Rectangular Callout 23"/>
          <p:cNvSpPr>
            <a:spLocks noChangeArrowheads="1"/>
          </p:cNvSpPr>
          <p:nvPr/>
        </p:nvSpPr>
        <p:spPr bwMode="auto">
          <a:xfrm>
            <a:off x="1419225" y="4016375"/>
            <a:ext cx="1284288" cy="258763"/>
          </a:xfrm>
          <a:prstGeom prst="wedgeRectCallout">
            <a:avLst>
              <a:gd name="adj1" fmla="val 70880"/>
              <a:gd name="adj2" fmla="val -12894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Temp. sensor</a:t>
            </a:r>
            <a:endParaRPr lang="en-US" altLang="en-US" sz="1200"/>
          </a:p>
        </p:txBody>
      </p:sp>
      <p:sp>
        <p:nvSpPr>
          <p:cNvPr id="16404" name="Rectangular Callout 24"/>
          <p:cNvSpPr>
            <a:spLocks noChangeArrowheads="1"/>
          </p:cNvSpPr>
          <p:nvPr/>
        </p:nvSpPr>
        <p:spPr bwMode="auto">
          <a:xfrm>
            <a:off x="1419225" y="5338763"/>
            <a:ext cx="1284288" cy="465137"/>
          </a:xfrm>
          <a:prstGeom prst="wedgeRectCallout">
            <a:avLst>
              <a:gd name="adj1" fmla="val 204625"/>
              <a:gd name="adj2" fmla="val -220912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FE-Board connector</a:t>
            </a:r>
            <a:endParaRPr lang="en-US" altLang="en-US" sz="1200"/>
          </a:p>
        </p:txBody>
      </p:sp>
      <p:sp>
        <p:nvSpPr>
          <p:cNvPr id="16405" name="Rectangular Callout 25"/>
          <p:cNvSpPr>
            <a:spLocks noChangeArrowheads="1"/>
          </p:cNvSpPr>
          <p:nvPr/>
        </p:nvSpPr>
        <p:spPr bwMode="auto">
          <a:xfrm>
            <a:off x="6645275" y="5037138"/>
            <a:ext cx="1652588" cy="471487"/>
          </a:xfrm>
          <a:prstGeom prst="wedgeRectCallout">
            <a:avLst>
              <a:gd name="adj1" fmla="val -63926"/>
              <a:gd name="adj2" fmla="val -14468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neighbor cluster connections </a:t>
            </a:r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957263"/>
            <a:ext cx="6259513" cy="538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AF08056-1733-4B46-A113-8CDF6F86CFDE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5364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5365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0BB01ED0-1121-42D6-95F4-19B045E3B867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16</a:t>
            </a:fld>
            <a:endParaRPr kumimoji="0" lang="en-US" altLang="en-US" sz="1400"/>
          </a:p>
        </p:txBody>
      </p:sp>
      <p:sp>
        <p:nvSpPr>
          <p:cNvPr id="153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1975" y="96838"/>
            <a:ext cx="7983538" cy="860425"/>
          </a:xfrm>
        </p:spPr>
        <p:txBody>
          <a:bodyPr/>
          <a:lstStyle/>
          <a:p>
            <a:pPr algn="ctr"/>
            <a:r>
              <a:rPr lang="en-US" altLang="en-US" sz="3200" smtClean="0"/>
              <a:t>Digital Trigger Backplane, 8 Layer PCB</a:t>
            </a:r>
          </a:p>
        </p:txBody>
      </p:sp>
      <p:sp>
        <p:nvSpPr>
          <p:cNvPr id="15367" name="Text Box 46"/>
          <p:cNvSpPr txBox="1">
            <a:spLocks noChangeArrowheads="1"/>
          </p:cNvSpPr>
          <p:nvPr/>
        </p:nvSpPr>
        <p:spPr bwMode="auto">
          <a:xfrm>
            <a:off x="6362700" y="5667375"/>
            <a:ext cx="133191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400">
                <a:solidFill>
                  <a:srgbClr val="FFFFFF"/>
                </a:solidFill>
              </a:rPr>
              <a:t>PCB design by </a:t>
            </a:r>
          </a:p>
          <a:p>
            <a:pPr>
              <a:buFontTx/>
              <a:buNone/>
            </a:pPr>
            <a:r>
              <a:rPr lang="de-DE" altLang="en-US" sz="1400">
                <a:solidFill>
                  <a:srgbClr val="FFFFFF"/>
                </a:solidFill>
              </a:rPr>
              <a:t>Carola Rueger DESY</a:t>
            </a:r>
            <a:endParaRPr lang="en-GB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69A9C19D-2EAA-41AC-BB21-AA1473E37CA7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4339" name="Footer Placeholder 4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DESY</a:t>
            </a:r>
          </a:p>
        </p:txBody>
      </p:sp>
      <p:sp>
        <p:nvSpPr>
          <p:cNvPr id="14340" name="Slide Number Placeholder 5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145273CE-C4B1-43C3-8DC7-50209D89A0B3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17</a:t>
            </a:fld>
            <a:endParaRPr kumimoji="0" lang="en-US" altLang="en-US" sz="1400"/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76213"/>
            <a:ext cx="6030913" cy="973137"/>
          </a:xfrm>
        </p:spPr>
        <p:txBody>
          <a:bodyPr/>
          <a:lstStyle/>
          <a:p>
            <a:r>
              <a:rPr lang="de-DE" altLang="en-US" sz="3200" smtClean="0"/>
              <a:t>The L1-FPGA‘s Functionality</a:t>
            </a:r>
            <a:endParaRPr lang="en-GB" altLang="en-US" sz="3200" smtClean="0"/>
          </a:p>
        </p:txBody>
      </p:sp>
      <p:sp>
        <p:nvSpPr>
          <p:cNvPr id="14342" name="AutoShape 3"/>
          <p:cNvSpPr>
            <a:spLocks noChangeArrowheads="1"/>
          </p:cNvSpPr>
          <p:nvPr/>
        </p:nvSpPr>
        <p:spPr bwMode="auto">
          <a:xfrm rot="5400000">
            <a:off x="4495007" y="1889919"/>
            <a:ext cx="131762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3" name="Line 4"/>
          <p:cNvSpPr>
            <a:spLocks noChangeShapeType="1"/>
          </p:cNvSpPr>
          <p:nvPr/>
        </p:nvSpPr>
        <p:spPr bwMode="auto">
          <a:xfrm>
            <a:off x="4373563" y="1960563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AutoShape 5"/>
          <p:cNvSpPr>
            <a:spLocks noChangeArrowheads="1"/>
          </p:cNvSpPr>
          <p:nvPr/>
        </p:nvSpPr>
        <p:spPr bwMode="auto">
          <a:xfrm rot="5400000">
            <a:off x="4495007" y="2086769"/>
            <a:ext cx="131762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Line 6"/>
          <p:cNvSpPr>
            <a:spLocks noChangeShapeType="1"/>
          </p:cNvSpPr>
          <p:nvPr/>
        </p:nvSpPr>
        <p:spPr bwMode="auto">
          <a:xfrm>
            <a:off x="4373563" y="2157413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AutoShape 7"/>
          <p:cNvSpPr>
            <a:spLocks noChangeArrowheads="1"/>
          </p:cNvSpPr>
          <p:nvPr/>
        </p:nvSpPr>
        <p:spPr bwMode="auto">
          <a:xfrm rot="5400000">
            <a:off x="4495006" y="2285207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Line 8"/>
          <p:cNvSpPr>
            <a:spLocks noChangeShapeType="1"/>
          </p:cNvSpPr>
          <p:nvPr/>
        </p:nvSpPr>
        <p:spPr bwMode="auto">
          <a:xfrm>
            <a:off x="4373563" y="235585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AutoShape 9"/>
          <p:cNvSpPr>
            <a:spLocks noChangeArrowheads="1"/>
          </p:cNvSpPr>
          <p:nvPr/>
        </p:nvSpPr>
        <p:spPr bwMode="auto">
          <a:xfrm rot="5400000">
            <a:off x="4495006" y="2482057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9" name="Line 10"/>
          <p:cNvSpPr>
            <a:spLocks noChangeShapeType="1"/>
          </p:cNvSpPr>
          <p:nvPr/>
        </p:nvSpPr>
        <p:spPr bwMode="auto">
          <a:xfrm>
            <a:off x="4373563" y="255270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AutoShape 11"/>
          <p:cNvSpPr>
            <a:spLocks noChangeArrowheads="1"/>
          </p:cNvSpPr>
          <p:nvPr/>
        </p:nvSpPr>
        <p:spPr bwMode="auto">
          <a:xfrm rot="5400000">
            <a:off x="4495006" y="2685257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1" name="Line 12"/>
          <p:cNvSpPr>
            <a:spLocks noChangeShapeType="1"/>
          </p:cNvSpPr>
          <p:nvPr/>
        </p:nvSpPr>
        <p:spPr bwMode="auto">
          <a:xfrm>
            <a:off x="4373563" y="275590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AutoShape 13"/>
          <p:cNvSpPr>
            <a:spLocks noChangeArrowheads="1"/>
          </p:cNvSpPr>
          <p:nvPr/>
        </p:nvSpPr>
        <p:spPr bwMode="auto">
          <a:xfrm rot="5400000">
            <a:off x="4495006" y="2882107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3" name="Line 14"/>
          <p:cNvSpPr>
            <a:spLocks noChangeShapeType="1"/>
          </p:cNvSpPr>
          <p:nvPr/>
        </p:nvSpPr>
        <p:spPr bwMode="auto">
          <a:xfrm>
            <a:off x="4373563" y="295275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15"/>
          <p:cNvSpPr>
            <a:spLocks noChangeShapeType="1"/>
          </p:cNvSpPr>
          <p:nvPr/>
        </p:nvSpPr>
        <p:spPr bwMode="auto">
          <a:xfrm>
            <a:off x="4373563" y="1960563"/>
            <a:ext cx="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AutoShape 16"/>
          <p:cNvSpPr>
            <a:spLocks noChangeArrowheads="1"/>
          </p:cNvSpPr>
          <p:nvPr/>
        </p:nvSpPr>
        <p:spPr bwMode="auto">
          <a:xfrm rot="5400000">
            <a:off x="3045618" y="2482057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6" name="Line 17"/>
          <p:cNvSpPr>
            <a:spLocks noChangeShapeType="1"/>
          </p:cNvSpPr>
          <p:nvPr/>
        </p:nvSpPr>
        <p:spPr bwMode="auto">
          <a:xfrm>
            <a:off x="3173413" y="2552700"/>
            <a:ext cx="117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Oval 18"/>
          <p:cNvSpPr>
            <a:spLocks noChangeArrowheads="1"/>
          </p:cNvSpPr>
          <p:nvPr/>
        </p:nvSpPr>
        <p:spPr bwMode="auto">
          <a:xfrm>
            <a:off x="4341813" y="2124075"/>
            <a:ext cx="63500" cy="65088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8" name="Oval 19"/>
          <p:cNvSpPr>
            <a:spLocks noChangeArrowheads="1"/>
          </p:cNvSpPr>
          <p:nvPr/>
        </p:nvSpPr>
        <p:spPr bwMode="auto">
          <a:xfrm>
            <a:off x="4341813" y="2322513"/>
            <a:ext cx="63500" cy="6508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9" name="Oval 20"/>
          <p:cNvSpPr>
            <a:spLocks noChangeArrowheads="1"/>
          </p:cNvSpPr>
          <p:nvPr/>
        </p:nvSpPr>
        <p:spPr bwMode="auto">
          <a:xfrm>
            <a:off x="4341813" y="2519363"/>
            <a:ext cx="63500" cy="6508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0" name="Oval 21"/>
          <p:cNvSpPr>
            <a:spLocks noChangeArrowheads="1"/>
          </p:cNvSpPr>
          <p:nvPr/>
        </p:nvSpPr>
        <p:spPr bwMode="auto">
          <a:xfrm>
            <a:off x="4341813" y="2722563"/>
            <a:ext cx="63500" cy="6508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1" name="Oval 22"/>
          <p:cNvSpPr>
            <a:spLocks noChangeArrowheads="1"/>
          </p:cNvSpPr>
          <p:nvPr/>
        </p:nvSpPr>
        <p:spPr bwMode="auto">
          <a:xfrm>
            <a:off x="3335338" y="2519363"/>
            <a:ext cx="63500" cy="6508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2" name="AutoShape 23"/>
          <p:cNvSpPr>
            <a:spLocks noChangeArrowheads="1"/>
          </p:cNvSpPr>
          <p:nvPr/>
        </p:nvSpPr>
        <p:spPr bwMode="auto">
          <a:xfrm rot="5400000">
            <a:off x="3045618" y="4034632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3" name="Line 24"/>
          <p:cNvSpPr>
            <a:spLocks noChangeShapeType="1"/>
          </p:cNvSpPr>
          <p:nvPr/>
        </p:nvSpPr>
        <p:spPr bwMode="auto">
          <a:xfrm>
            <a:off x="2676525" y="4105275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AutoShape 25"/>
          <p:cNvSpPr>
            <a:spLocks noChangeArrowheads="1"/>
          </p:cNvSpPr>
          <p:nvPr/>
        </p:nvSpPr>
        <p:spPr bwMode="auto">
          <a:xfrm rot="5400000">
            <a:off x="3045618" y="4225132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5" name="AutoShape 26"/>
          <p:cNvSpPr>
            <a:spLocks noChangeArrowheads="1"/>
          </p:cNvSpPr>
          <p:nvPr/>
        </p:nvSpPr>
        <p:spPr bwMode="auto">
          <a:xfrm rot="5400000">
            <a:off x="3045619" y="4429919"/>
            <a:ext cx="131762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6" name="AutoShape 27"/>
          <p:cNvSpPr>
            <a:spLocks noChangeArrowheads="1"/>
          </p:cNvSpPr>
          <p:nvPr/>
        </p:nvSpPr>
        <p:spPr bwMode="auto">
          <a:xfrm rot="5400000">
            <a:off x="3045619" y="4629944"/>
            <a:ext cx="131762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7" name="AutoShape 28"/>
          <p:cNvSpPr>
            <a:spLocks noChangeArrowheads="1"/>
          </p:cNvSpPr>
          <p:nvPr/>
        </p:nvSpPr>
        <p:spPr bwMode="auto">
          <a:xfrm rot="5400000">
            <a:off x="3045618" y="4834732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8" name="AutoShape 29"/>
          <p:cNvSpPr>
            <a:spLocks noChangeArrowheads="1"/>
          </p:cNvSpPr>
          <p:nvPr/>
        </p:nvSpPr>
        <p:spPr bwMode="auto">
          <a:xfrm rot="5400000">
            <a:off x="3045618" y="5025232"/>
            <a:ext cx="131763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9" name="Line 30"/>
          <p:cNvSpPr>
            <a:spLocks noChangeShapeType="1"/>
          </p:cNvSpPr>
          <p:nvPr/>
        </p:nvSpPr>
        <p:spPr bwMode="auto">
          <a:xfrm>
            <a:off x="2676525" y="4295775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Line 31"/>
          <p:cNvSpPr>
            <a:spLocks noChangeShapeType="1"/>
          </p:cNvSpPr>
          <p:nvPr/>
        </p:nvSpPr>
        <p:spPr bwMode="auto">
          <a:xfrm>
            <a:off x="2676525" y="4505325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Line 32"/>
          <p:cNvSpPr>
            <a:spLocks noChangeShapeType="1"/>
          </p:cNvSpPr>
          <p:nvPr/>
        </p:nvSpPr>
        <p:spPr bwMode="auto">
          <a:xfrm>
            <a:off x="2676525" y="4700588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2" name="Line 33"/>
          <p:cNvSpPr>
            <a:spLocks noChangeShapeType="1"/>
          </p:cNvSpPr>
          <p:nvPr/>
        </p:nvSpPr>
        <p:spPr bwMode="auto">
          <a:xfrm>
            <a:off x="2676525" y="4905375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Line 34"/>
          <p:cNvSpPr>
            <a:spLocks noChangeShapeType="1"/>
          </p:cNvSpPr>
          <p:nvPr/>
        </p:nvSpPr>
        <p:spPr bwMode="auto">
          <a:xfrm>
            <a:off x="2676525" y="5095875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74" name="Group 35"/>
          <p:cNvGrpSpPr>
            <a:grpSpLocks/>
          </p:cNvGrpSpPr>
          <p:nvPr/>
        </p:nvGrpSpPr>
        <p:grpSpPr bwMode="auto">
          <a:xfrm>
            <a:off x="3498850" y="4002088"/>
            <a:ext cx="442913" cy="201612"/>
            <a:chOff x="2028" y="2279"/>
            <a:chExt cx="279" cy="127"/>
          </a:xfrm>
        </p:grpSpPr>
        <p:sp>
          <p:nvSpPr>
            <p:cNvPr id="14568" name="Rectangle 36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69" name="Text Box 37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grpSp>
        <p:nvGrpSpPr>
          <p:cNvPr id="14375" name="Group 38"/>
          <p:cNvGrpSpPr>
            <a:grpSpLocks/>
          </p:cNvGrpSpPr>
          <p:nvPr/>
        </p:nvGrpSpPr>
        <p:grpSpPr bwMode="auto">
          <a:xfrm>
            <a:off x="3498850" y="4198938"/>
            <a:ext cx="442913" cy="201612"/>
            <a:chOff x="2028" y="2279"/>
            <a:chExt cx="279" cy="127"/>
          </a:xfrm>
        </p:grpSpPr>
        <p:sp>
          <p:nvSpPr>
            <p:cNvPr id="14566" name="Rectangle 39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67" name="Text Box 40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grpSp>
        <p:nvGrpSpPr>
          <p:cNvPr id="14376" name="Group 41"/>
          <p:cNvGrpSpPr>
            <a:grpSpLocks/>
          </p:cNvGrpSpPr>
          <p:nvPr/>
        </p:nvGrpSpPr>
        <p:grpSpPr bwMode="auto">
          <a:xfrm>
            <a:off x="3498850" y="4397375"/>
            <a:ext cx="442913" cy="201613"/>
            <a:chOff x="2028" y="2279"/>
            <a:chExt cx="279" cy="127"/>
          </a:xfrm>
        </p:grpSpPr>
        <p:sp>
          <p:nvSpPr>
            <p:cNvPr id="14564" name="Rectangle 42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65" name="Text Box 43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grpSp>
        <p:nvGrpSpPr>
          <p:cNvPr id="14377" name="Group 44"/>
          <p:cNvGrpSpPr>
            <a:grpSpLocks/>
          </p:cNvGrpSpPr>
          <p:nvPr/>
        </p:nvGrpSpPr>
        <p:grpSpPr bwMode="auto">
          <a:xfrm>
            <a:off x="3498850" y="4594225"/>
            <a:ext cx="442913" cy="201613"/>
            <a:chOff x="2028" y="2279"/>
            <a:chExt cx="279" cy="127"/>
          </a:xfrm>
        </p:grpSpPr>
        <p:sp>
          <p:nvSpPr>
            <p:cNvPr id="14562" name="Rectangle 45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63" name="Text Box 46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grpSp>
        <p:nvGrpSpPr>
          <p:cNvPr id="14378" name="Group 47"/>
          <p:cNvGrpSpPr>
            <a:grpSpLocks/>
          </p:cNvGrpSpPr>
          <p:nvPr/>
        </p:nvGrpSpPr>
        <p:grpSpPr bwMode="auto">
          <a:xfrm>
            <a:off x="3498850" y="4795838"/>
            <a:ext cx="442913" cy="201612"/>
            <a:chOff x="2028" y="2279"/>
            <a:chExt cx="279" cy="127"/>
          </a:xfrm>
        </p:grpSpPr>
        <p:sp>
          <p:nvSpPr>
            <p:cNvPr id="14560" name="Rectangle 48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61" name="Text Box 49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grpSp>
        <p:nvGrpSpPr>
          <p:cNvPr id="14379" name="Group 50"/>
          <p:cNvGrpSpPr>
            <a:grpSpLocks/>
          </p:cNvGrpSpPr>
          <p:nvPr/>
        </p:nvGrpSpPr>
        <p:grpSpPr bwMode="auto">
          <a:xfrm>
            <a:off x="3498850" y="4994275"/>
            <a:ext cx="442913" cy="201613"/>
            <a:chOff x="2028" y="2279"/>
            <a:chExt cx="279" cy="127"/>
          </a:xfrm>
        </p:grpSpPr>
        <p:sp>
          <p:nvSpPr>
            <p:cNvPr id="14558" name="Rectangle 51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59" name="Text Box 52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sp>
        <p:nvSpPr>
          <p:cNvPr id="14380" name="Line 53"/>
          <p:cNvSpPr>
            <a:spLocks noChangeShapeType="1"/>
          </p:cNvSpPr>
          <p:nvPr/>
        </p:nvSpPr>
        <p:spPr bwMode="auto">
          <a:xfrm>
            <a:off x="3173413" y="4105275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1" name="Line 54"/>
          <p:cNvSpPr>
            <a:spLocks noChangeShapeType="1"/>
          </p:cNvSpPr>
          <p:nvPr/>
        </p:nvSpPr>
        <p:spPr bwMode="auto">
          <a:xfrm>
            <a:off x="3173413" y="4295775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2" name="Line 55"/>
          <p:cNvSpPr>
            <a:spLocks noChangeShapeType="1"/>
          </p:cNvSpPr>
          <p:nvPr/>
        </p:nvSpPr>
        <p:spPr bwMode="auto">
          <a:xfrm>
            <a:off x="3173413" y="4502150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Line 56"/>
          <p:cNvSpPr>
            <a:spLocks noChangeShapeType="1"/>
          </p:cNvSpPr>
          <p:nvPr/>
        </p:nvSpPr>
        <p:spPr bwMode="auto">
          <a:xfrm>
            <a:off x="3173413" y="4700588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4" name="Line 57"/>
          <p:cNvSpPr>
            <a:spLocks noChangeShapeType="1"/>
          </p:cNvSpPr>
          <p:nvPr/>
        </p:nvSpPr>
        <p:spPr bwMode="auto">
          <a:xfrm>
            <a:off x="3173413" y="4905375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5" name="Line 58"/>
          <p:cNvSpPr>
            <a:spLocks noChangeShapeType="1"/>
          </p:cNvSpPr>
          <p:nvPr/>
        </p:nvSpPr>
        <p:spPr bwMode="auto">
          <a:xfrm>
            <a:off x="3173413" y="5095875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86" name="Group 59"/>
          <p:cNvGrpSpPr>
            <a:grpSpLocks/>
          </p:cNvGrpSpPr>
          <p:nvPr/>
        </p:nvGrpSpPr>
        <p:grpSpPr bwMode="auto">
          <a:xfrm>
            <a:off x="3498850" y="3800475"/>
            <a:ext cx="442913" cy="201613"/>
            <a:chOff x="2028" y="2279"/>
            <a:chExt cx="279" cy="127"/>
          </a:xfrm>
        </p:grpSpPr>
        <p:sp>
          <p:nvSpPr>
            <p:cNvPr id="14556" name="Rectangle 60"/>
            <p:cNvSpPr>
              <a:spLocks noChangeArrowheads="1"/>
            </p:cNvSpPr>
            <p:nvPr/>
          </p:nvSpPr>
          <p:spPr bwMode="auto">
            <a:xfrm>
              <a:off x="2078" y="2302"/>
              <a:ext cx="178" cy="8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57" name="Text Box 61"/>
            <p:cNvSpPr txBox="1">
              <a:spLocks noChangeArrowheads="1"/>
            </p:cNvSpPr>
            <p:nvPr/>
          </p:nvSpPr>
          <p:spPr bwMode="auto">
            <a:xfrm>
              <a:off x="2028" y="2279"/>
              <a:ext cx="279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en-US" sz="800"/>
                <a:t>delay</a:t>
              </a:r>
              <a:endParaRPr lang="en-GB" altLang="en-US" sz="800"/>
            </a:p>
          </p:txBody>
        </p:sp>
      </p:grpSp>
      <p:sp>
        <p:nvSpPr>
          <p:cNvPr id="14387" name="Line 62"/>
          <p:cNvSpPr>
            <a:spLocks noChangeShapeType="1"/>
          </p:cNvSpPr>
          <p:nvPr/>
        </p:nvSpPr>
        <p:spPr bwMode="auto">
          <a:xfrm>
            <a:off x="3371850" y="3902075"/>
            <a:ext cx="2063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8" name="Line 63"/>
          <p:cNvSpPr>
            <a:spLocks noChangeShapeType="1"/>
          </p:cNvSpPr>
          <p:nvPr/>
        </p:nvSpPr>
        <p:spPr bwMode="auto">
          <a:xfrm>
            <a:off x="3860800" y="390525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9" name="Line 64"/>
          <p:cNvSpPr>
            <a:spLocks noChangeShapeType="1"/>
          </p:cNvSpPr>
          <p:nvPr/>
        </p:nvSpPr>
        <p:spPr bwMode="auto">
          <a:xfrm>
            <a:off x="3860800" y="41052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0" name="Line 65"/>
          <p:cNvSpPr>
            <a:spLocks noChangeShapeType="1"/>
          </p:cNvSpPr>
          <p:nvPr/>
        </p:nvSpPr>
        <p:spPr bwMode="auto">
          <a:xfrm>
            <a:off x="3860800" y="42957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1" name="Line 66"/>
          <p:cNvSpPr>
            <a:spLocks noChangeShapeType="1"/>
          </p:cNvSpPr>
          <p:nvPr/>
        </p:nvSpPr>
        <p:spPr bwMode="auto">
          <a:xfrm>
            <a:off x="3860800" y="44989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2" name="Line 67"/>
          <p:cNvSpPr>
            <a:spLocks noChangeShapeType="1"/>
          </p:cNvSpPr>
          <p:nvPr/>
        </p:nvSpPr>
        <p:spPr bwMode="auto">
          <a:xfrm>
            <a:off x="3860800" y="470058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3" name="Line 68"/>
          <p:cNvSpPr>
            <a:spLocks noChangeShapeType="1"/>
          </p:cNvSpPr>
          <p:nvPr/>
        </p:nvSpPr>
        <p:spPr bwMode="auto">
          <a:xfrm>
            <a:off x="3860800" y="49053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4" name="Line 69"/>
          <p:cNvSpPr>
            <a:spLocks noChangeShapeType="1"/>
          </p:cNvSpPr>
          <p:nvPr/>
        </p:nvSpPr>
        <p:spPr bwMode="auto">
          <a:xfrm>
            <a:off x="3860800" y="509746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5" name="Rectangle 70"/>
          <p:cNvSpPr>
            <a:spLocks noChangeArrowheads="1"/>
          </p:cNvSpPr>
          <p:nvPr/>
        </p:nvSpPr>
        <p:spPr bwMode="auto">
          <a:xfrm>
            <a:off x="4114800" y="3479800"/>
            <a:ext cx="690563" cy="2682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96" name="Rectangle 71"/>
          <p:cNvSpPr>
            <a:spLocks noChangeArrowheads="1"/>
          </p:cNvSpPr>
          <p:nvPr/>
        </p:nvSpPr>
        <p:spPr bwMode="auto">
          <a:xfrm>
            <a:off x="5148263" y="5610225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97" name="Text Box 72"/>
          <p:cNvSpPr txBox="1">
            <a:spLocks noChangeArrowheads="1"/>
          </p:cNvSpPr>
          <p:nvPr/>
        </p:nvSpPr>
        <p:spPr bwMode="auto">
          <a:xfrm>
            <a:off x="4114800" y="3548063"/>
            <a:ext cx="7159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de-DE" altLang="en-US" sz="1000" b="1"/>
              <a:t>37 pixel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de-DE" altLang="en-US" sz="1000" b="1"/>
              <a:t>trigger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de-DE" altLang="en-US" sz="1000" b="1"/>
              <a:t>fabric</a:t>
            </a:r>
            <a:endParaRPr lang="en-GB" altLang="en-US" sz="1000" b="1"/>
          </a:p>
        </p:txBody>
      </p:sp>
      <p:sp>
        <p:nvSpPr>
          <p:cNvPr id="14398" name="Rectangle 73"/>
          <p:cNvSpPr>
            <a:spLocks noChangeArrowheads="1"/>
          </p:cNvSpPr>
          <p:nvPr/>
        </p:nvSpPr>
        <p:spPr bwMode="auto">
          <a:xfrm>
            <a:off x="4114800" y="1662113"/>
            <a:ext cx="690563" cy="1457325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99" name="Text Box 74"/>
          <p:cNvSpPr txBox="1">
            <a:spLocks noChangeArrowheads="1"/>
          </p:cNvSpPr>
          <p:nvPr/>
        </p:nvSpPr>
        <p:spPr bwMode="auto">
          <a:xfrm>
            <a:off x="4114800" y="1722438"/>
            <a:ext cx="633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de-DE" altLang="en-US" sz="1000" b="1"/>
              <a:t>fanout</a:t>
            </a:r>
            <a:endParaRPr lang="en-GB" altLang="en-US" sz="1000" b="1"/>
          </a:p>
        </p:txBody>
      </p:sp>
      <p:sp>
        <p:nvSpPr>
          <p:cNvPr id="14400" name="Rectangle 75"/>
          <p:cNvSpPr>
            <a:spLocks noChangeArrowheads="1"/>
          </p:cNvSpPr>
          <p:nvPr/>
        </p:nvSpPr>
        <p:spPr bwMode="auto">
          <a:xfrm>
            <a:off x="3441700" y="3225800"/>
            <a:ext cx="514350" cy="2035175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01" name="Text Box 76"/>
          <p:cNvSpPr txBox="1">
            <a:spLocks noChangeArrowheads="1"/>
          </p:cNvSpPr>
          <p:nvPr/>
        </p:nvSpPr>
        <p:spPr bwMode="auto">
          <a:xfrm>
            <a:off x="3398838" y="3300413"/>
            <a:ext cx="6731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de-DE" altLang="en-US" sz="1000" b="1"/>
              <a:t>progr. 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de-DE" altLang="en-US" sz="1000" b="1"/>
              <a:t>delays</a:t>
            </a:r>
            <a:endParaRPr lang="en-GB" altLang="en-US" sz="1000" b="1"/>
          </a:p>
        </p:txBody>
      </p:sp>
      <p:sp>
        <p:nvSpPr>
          <p:cNvPr id="14402" name="Line 77"/>
          <p:cNvSpPr>
            <a:spLocks noChangeShapeType="1"/>
          </p:cNvSpPr>
          <p:nvPr/>
        </p:nvSpPr>
        <p:spPr bwMode="auto">
          <a:xfrm>
            <a:off x="2676525" y="2552700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3" name="Rectangle 78"/>
          <p:cNvSpPr>
            <a:spLocks noChangeArrowheads="1"/>
          </p:cNvSpPr>
          <p:nvPr/>
        </p:nvSpPr>
        <p:spPr bwMode="auto">
          <a:xfrm>
            <a:off x="3546475" y="5832475"/>
            <a:ext cx="346075" cy="2365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04" name="Text Box 79"/>
          <p:cNvSpPr txBox="1">
            <a:spLocks noChangeArrowheads="1"/>
          </p:cNvSpPr>
          <p:nvPr/>
        </p:nvSpPr>
        <p:spPr bwMode="auto">
          <a:xfrm>
            <a:off x="3549650" y="5849938"/>
            <a:ext cx="34290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/>
              <a:t>PLL</a:t>
            </a:r>
            <a:endParaRPr lang="en-GB" altLang="en-US" sz="800"/>
          </a:p>
        </p:txBody>
      </p:sp>
      <p:sp>
        <p:nvSpPr>
          <p:cNvPr id="14405" name="AutoShape 80"/>
          <p:cNvSpPr>
            <a:spLocks noChangeArrowheads="1"/>
          </p:cNvSpPr>
          <p:nvPr/>
        </p:nvSpPr>
        <p:spPr bwMode="auto">
          <a:xfrm rot="5400000">
            <a:off x="3045619" y="5880894"/>
            <a:ext cx="131762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06" name="Line 81"/>
          <p:cNvSpPr>
            <a:spLocks noChangeShapeType="1"/>
          </p:cNvSpPr>
          <p:nvPr/>
        </p:nvSpPr>
        <p:spPr bwMode="auto">
          <a:xfrm>
            <a:off x="2676525" y="5951538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7" name="Line 82"/>
          <p:cNvSpPr>
            <a:spLocks noChangeShapeType="1"/>
          </p:cNvSpPr>
          <p:nvPr/>
        </p:nvSpPr>
        <p:spPr bwMode="auto">
          <a:xfrm>
            <a:off x="3181350" y="5951538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8" name="Line 83"/>
          <p:cNvSpPr>
            <a:spLocks noChangeShapeType="1"/>
          </p:cNvSpPr>
          <p:nvPr/>
        </p:nvSpPr>
        <p:spPr bwMode="auto">
          <a:xfrm>
            <a:off x="3892550" y="595788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9" name="Rectangle 84"/>
          <p:cNvSpPr>
            <a:spLocks noChangeArrowheads="1"/>
          </p:cNvSpPr>
          <p:nvPr/>
        </p:nvSpPr>
        <p:spPr bwMode="auto">
          <a:xfrm>
            <a:off x="2859088" y="1233488"/>
            <a:ext cx="2289175" cy="505936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10" name="Text Box 85"/>
          <p:cNvSpPr txBox="1">
            <a:spLocks noChangeArrowheads="1"/>
          </p:cNvSpPr>
          <p:nvPr/>
        </p:nvSpPr>
        <p:spPr bwMode="auto">
          <a:xfrm>
            <a:off x="2954338" y="1273175"/>
            <a:ext cx="22828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200"/>
              <a:t>Xilinx Spartan 6 FPGA</a:t>
            </a:r>
            <a:endParaRPr lang="en-GB" altLang="en-US" sz="1200"/>
          </a:p>
        </p:txBody>
      </p:sp>
      <p:sp>
        <p:nvSpPr>
          <p:cNvPr id="14411" name="AutoShape 86"/>
          <p:cNvSpPr>
            <a:spLocks noChangeArrowheads="1"/>
          </p:cNvSpPr>
          <p:nvPr/>
        </p:nvSpPr>
        <p:spPr bwMode="auto">
          <a:xfrm rot="5400000">
            <a:off x="4925219" y="4080669"/>
            <a:ext cx="131762" cy="139700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12" name="Line 87"/>
          <p:cNvSpPr>
            <a:spLocks noChangeShapeType="1"/>
          </p:cNvSpPr>
          <p:nvPr/>
        </p:nvSpPr>
        <p:spPr bwMode="auto">
          <a:xfrm>
            <a:off x="5060950" y="415448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3" name="Line 88"/>
          <p:cNvSpPr>
            <a:spLocks noChangeShapeType="1"/>
          </p:cNvSpPr>
          <p:nvPr/>
        </p:nvSpPr>
        <p:spPr bwMode="auto">
          <a:xfrm>
            <a:off x="4805363" y="4154488"/>
            <a:ext cx="115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4" name="Text Box 89"/>
          <p:cNvSpPr txBox="1">
            <a:spLocks noChangeArrowheads="1"/>
          </p:cNvSpPr>
          <p:nvPr/>
        </p:nvSpPr>
        <p:spPr bwMode="auto">
          <a:xfrm>
            <a:off x="5314950" y="4040188"/>
            <a:ext cx="9413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000" smtClean="0"/>
              <a:t>L1_trigger</a:t>
            </a:r>
            <a:endParaRPr lang="en-GB" altLang="en-US" sz="1000"/>
          </a:p>
        </p:txBody>
      </p:sp>
      <p:sp>
        <p:nvSpPr>
          <p:cNvPr id="14415" name="Text Box 90"/>
          <p:cNvSpPr txBox="1">
            <a:spLocks noChangeArrowheads="1"/>
          </p:cNvSpPr>
          <p:nvPr/>
        </p:nvSpPr>
        <p:spPr bwMode="auto">
          <a:xfrm>
            <a:off x="1342572" y="2438400"/>
            <a:ext cx="133395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1000" smtClean="0"/>
              <a:t>L0_pix</a:t>
            </a:r>
            <a:r>
              <a:rPr lang="de-DE" altLang="en-US" sz="1000"/>
              <a:t>_[0][6..0]</a:t>
            </a:r>
            <a:endParaRPr lang="en-GB" altLang="en-US" sz="1000"/>
          </a:p>
        </p:txBody>
      </p:sp>
      <p:sp>
        <p:nvSpPr>
          <p:cNvPr id="14416" name="Text Box 91"/>
          <p:cNvSpPr txBox="1">
            <a:spLocks noChangeArrowheads="1"/>
          </p:cNvSpPr>
          <p:nvPr/>
        </p:nvSpPr>
        <p:spPr bwMode="auto">
          <a:xfrm>
            <a:off x="1342572" y="3975100"/>
            <a:ext cx="133395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1000" smtClean="0"/>
              <a:t>L0_pix</a:t>
            </a:r>
            <a:r>
              <a:rPr lang="de-DE" altLang="en-US" sz="1000"/>
              <a:t>_[1][4..0]</a:t>
            </a:r>
            <a:endParaRPr lang="en-GB" altLang="en-US" sz="1000"/>
          </a:p>
        </p:txBody>
      </p:sp>
      <p:sp>
        <p:nvSpPr>
          <p:cNvPr id="14417" name="Text Box 92"/>
          <p:cNvSpPr txBox="1">
            <a:spLocks noChangeArrowheads="1"/>
          </p:cNvSpPr>
          <p:nvPr/>
        </p:nvSpPr>
        <p:spPr bwMode="auto">
          <a:xfrm>
            <a:off x="1458686" y="4970463"/>
            <a:ext cx="121783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1000" smtClean="0"/>
              <a:t>L0_</a:t>
            </a:r>
            <a:r>
              <a:rPr lang="de-DE" altLang="en-US" sz="1000" smtClean="0"/>
              <a:t>pix</a:t>
            </a:r>
            <a:r>
              <a:rPr lang="de-DE" altLang="en-US" sz="1000"/>
              <a:t>_[6][4..0]</a:t>
            </a:r>
            <a:endParaRPr lang="en-GB" altLang="en-US" sz="1000"/>
          </a:p>
        </p:txBody>
      </p:sp>
      <p:sp>
        <p:nvSpPr>
          <p:cNvPr id="14418" name="Oval 93"/>
          <p:cNvSpPr>
            <a:spLocks noChangeArrowheads="1"/>
          </p:cNvSpPr>
          <p:nvPr/>
        </p:nvSpPr>
        <p:spPr bwMode="auto">
          <a:xfrm>
            <a:off x="2071688" y="4295775"/>
            <a:ext cx="36512" cy="36513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19" name="Oval 94"/>
          <p:cNvSpPr>
            <a:spLocks noChangeArrowheads="1"/>
          </p:cNvSpPr>
          <p:nvPr/>
        </p:nvSpPr>
        <p:spPr bwMode="auto">
          <a:xfrm>
            <a:off x="2071688" y="4433888"/>
            <a:ext cx="36512" cy="36512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20" name="Oval 95"/>
          <p:cNvSpPr>
            <a:spLocks noChangeArrowheads="1"/>
          </p:cNvSpPr>
          <p:nvPr/>
        </p:nvSpPr>
        <p:spPr bwMode="auto">
          <a:xfrm>
            <a:off x="2071688" y="4567238"/>
            <a:ext cx="36512" cy="36512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21" name="Text Box 96"/>
          <p:cNvSpPr txBox="1">
            <a:spLocks noChangeArrowheads="1"/>
          </p:cNvSpPr>
          <p:nvPr/>
        </p:nvSpPr>
        <p:spPr bwMode="auto">
          <a:xfrm>
            <a:off x="2135188" y="5832475"/>
            <a:ext cx="5413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000"/>
              <a:t>clock</a:t>
            </a:r>
            <a:endParaRPr lang="en-GB" altLang="en-US" sz="1000"/>
          </a:p>
        </p:txBody>
      </p:sp>
      <p:sp>
        <p:nvSpPr>
          <p:cNvPr id="14422" name="Text Box 97"/>
          <p:cNvSpPr txBox="1">
            <a:spLocks noChangeArrowheads="1"/>
          </p:cNvSpPr>
          <p:nvPr/>
        </p:nvSpPr>
        <p:spPr bwMode="auto">
          <a:xfrm>
            <a:off x="1173163" y="2120900"/>
            <a:ext cx="1503362" cy="2667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from center cluster</a:t>
            </a: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4423" name="Text Box 98"/>
          <p:cNvSpPr txBox="1">
            <a:spLocks noChangeArrowheads="1"/>
          </p:cNvSpPr>
          <p:nvPr/>
        </p:nvSpPr>
        <p:spPr bwMode="auto">
          <a:xfrm>
            <a:off x="1173163" y="3536950"/>
            <a:ext cx="15033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from surrounding  clusters</a:t>
            </a: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4424" name="Text Box 99"/>
          <p:cNvSpPr txBox="1">
            <a:spLocks noChangeArrowheads="1"/>
          </p:cNvSpPr>
          <p:nvPr/>
        </p:nvSpPr>
        <p:spPr bwMode="auto">
          <a:xfrm>
            <a:off x="5411788" y="1922463"/>
            <a:ext cx="13001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to surrounding  clusters</a:t>
            </a: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4425" name="Line 100"/>
          <p:cNvSpPr>
            <a:spLocks noChangeShapeType="1"/>
          </p:cNvSpPr>
          <p:nvPr/>
        </p:nvSpPr>
        <p:spPr bwMode="auto">
          <a:xfrm>
            <a:off x="4630738" y="1960563"/>
            <a:ext cx="684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6" name="Text Box 101"/>
          <p:cNvSpPr txBox="1">
            <a:spLocks noChangeArrowheads="1"/>
          </p:cNvSpPr>
          <p:nvPr/>
        </p:nvSpPr>
        <p:spPr bwMode="auto">
          <a:xfrm>
            <a:off x="5411788" y="2470150"/>
            <a:ext cx="13001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000" smtClean="0"/>
              <a:t>L0*_pix_[</a:t>
            </a:r>
            <a:r>
              <a:rPr lang="de-DE" altLang="en-US" sz="1000"/>
              <a:t>0][4..0]</a:t>
            </a:r>
            <a:endParaRPr lang="en-GB" altLang="en-US" sz="1000"/>
          </a:p>
        </p:txBody>
      </p:sp>
      <p:sp>
        <p:nvSpPr>
          <p:cNvPr id="14427" name="Line 102"/>
          <p:cNvSpPr>
            <a:spLocks noChangeShapeType="1"/>
          </p:cNvSpPr>
          <p:nvPr/>
        </p:nvSpPr>
        <p:spPr bwMode="auto">
          <a:xfrm>
            <a:off x="2557463" y="3333750"/>
            <a:ext cx="396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8" name="Text Box 103"/>
          <p:cNvSpPr txBox="1">
            <a:spLocks noChangeArrowheads="1"/>
          </p:cNvSpPr>
          <p:nvPr/>
        </p:nvSpPr>
        <p:spPr bwMode="auto">
          <a:xfrm>
            <a:off x="1582738" y="3208338"/>
            <a:ext cx="977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1000"/>
              <a:t>calibrate</a:t>
            </a:r>
            <a:endParaRPr lang="en-GB" altLang="en-US" sz="1000"/>
          </a:p>
        </p:txBody>
      </p:sp>
      <p:sp>
        <p:nvSpPr>
          <p:cNvPr id="14429" name="Rectangle 104"/>
          <p:cNvSpPr>
            <a:spLocks noChangeArrowheads="1"/>
          </p:cNvSpPr>
          <p:nvPr/>
        </p:nvSpPr>
        <p:spPr bwMode="auto">
          <a:xfrm>
            <a:off x="2954338" y="3225800"/>
            <a:ext cx="315912" cy="2365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30" name="Text Box 105"/>
          <p:cNvSpPr txBox="1">
            <a:spLocks noChangeArrowheads="1"/>
          </p:cNvSpPr>
          <p:nvPr/>
        </p:nvSpPr>
        <p:spPr bwMode="auto">
          <a:xfrm>
            <a:off x="2859088" y="3225800"/>
            <a:ext cx="477837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800"/>
              <a:t>STM</a:t>
            </a:r>
            <a:endParaRPr lang="en-GB" altLang="en-US" sz="800"/>
          </a:p>
        </p:txBody>
      </p:sp>
      <p:sp>
        <p:nvSpPr>
          <p:cNvPr id="14431" name="Line 106"/>
          <p:cNvSpPr>
            <a:spLocks noChangeShapeType="1"/>
          </p:cNvSpPr>
          <p:nvPr/>
        </p:nvSpPr>
        <p:spPr bwMode="auto">
          <a:xfrm>
            <a:off x="3271838" y="3333750"/>
            <a:ext cx="16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2" name="Text Box 115"/>
          <p:cNvSpPr txBox="1">
            <a:spLocks noChangeArrowheads="1"/>
          </p:cNvSpPr>
          <p:nvPr/>
        </p:nvSpPr>
        <p:spPr bwMode="auto">
          <a:xfrm>
            <a:off x="5411788" y="3779838"/>
            <a:ext cx="1638300" cy="2587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to L2_trigger </a:t>
            </a:r>
            <a:r>
              <a:rPr lang="de-DE" altLang="en-US" sz="1200" smtClean="0">
                <a:solidFill>
                  <a:schemeClr val="tx1"/>
                </a:solidFill>
              </a:rPr>
              <a:t>crate</a:t>
            </a:r>
            <a:endParaRPr lang="en-GB" altLang="en-US" sz="1200">
              <a:solidFill>
                <a:schemeClr val="tx1"/>
              </a:solidFill>
            </a:endParaRPr>
          </a:p>
        </p:txBody>
      </p:sp>
      <p:grpSp>
        <p:nvGrpSpPr>
          <p:cNvPr id="14433" name="Group 117"/>
          <p:cNvGrpSpPr>
            <a:grpSpLocks/>
          </p:cNvGrpSpPr>
          <p:nvPr/>
        </p:nvGrpSpPr>
        <p:grpSpPr bwMode="auto">
          <a:xfrm>
            <a:off x="7015163" y="538163"/>
            <a:ext cx="1538287" cy="1619250"/>
            <a:chOff x="4419" y="339"/>
            <a:chExt cx="969" cy="1020"/>
          </a:xfrm>
        </p:grpSpPr>
        <p:sp>
          <p:nvSpPr>
            <p:cNvPr id="14440" name="Oval 118"/>
            <p:cNvSpPr>
              <a:spLocks noChangeArrowheads="1"/>
            </p:cNvSpPr>
            <p:nvPr/>
          </p:nvSpPr>
          <p:spPr bwMode="auto">
            <a:xfrm>
              <a:off x="4858" y="37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1" name="Oval 119"/>
            <p:cNvSpPr>
              <a:spLocks noChangeArrowheads="1"/>
            </p:cNvSpPr>
            <p:nvPr/>
          </p:nvSpPr>
          <p:spPr bwMode="auto">
            <a:xfrm>
              <a:off x="4915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2" name="Oval 120"/>
            <p:cNvSpPr>
              <a:spLocks noChangeArrowheads="1"/>
            </p:cNvSpPr>
            <p:nvPr/>
          </p:nvSpPr>
          <p:spPr bwMode="auto">
            <a:xfrm>
              <a:off x="4802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3" name="Oval 121"/>
            <p:cNvSpPr>
              <a:spLocks noChangeArrowheads="1"/>
            </p:cNvSpPr>
            <p:nvPr/>
          </p:nvSpPr>
          <p:spPr bwMode="auto">
            <a:xfrm>
              <a:off x="4971" y="37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4" name="AutoShape 122"/>
            <p:cNvSpPr>
              <a:spLocks noChangeArrowheads="1"/>
            </p:cNvSpPr>
            <p:nvPr/>
          </p:nvSpPr>
          <p:spPr bwMode="auto">
            <a:xfrm>
              <a:off x="4825" y="402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5" name="Oval 123"/>
            <p:cNvSpPr>
              <a:spLocks noChangeArrowheads="1"/>
            </p:cNvSpPr>
            <p:nvPr/>
          </p:nvSpPr>
          <p:spPr bwMode="auto">
            <a:xfrm>
              <a:off x="4858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6" name="Oval 124"/>
            <p:cNvSpPr>
              <a:spLocks noChangeArrowheads="1"/>
            </p:cNvSpPr>
            <p:nvPr/>
          </p:nvSpPr>
          <p:spPr bwMode="auto">
            <a:xfrm>
              <a:off x="4971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7" name="Oval 125"/>
            <p:cNvSpPr>
              <a:spLocks noChangeArrowheads="1"/>
            </p:cNvSpPr>
            <p:nvPr/>
          </p:nvSpPr>
          <p:spPr bwMode="auto">
            <a:xfrm>
              <a:off x="5028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8" name="Oval 126"/>
            <p:cNvSpPr>
              <a:spLocks noChangeArrowheads="1"/>
            </p:cNvSpPr>
            <p:nvPr/>
          </p:nvSpPr>
          <p:spPr bwMode="auto">
            <a:xfrm>
              <a:off x="5084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9" name="Oval 127"/>
            <p:cNvSpPr>
              <a:spLocks noChangeArrowheads="1"/>
            </p:cNvSpPr>
            <p:nvPr/>
          </p:nvSpPr>
          <p:spPr bwMode="auto">
            <a:xfrm>
              <a:off x="5141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0" name="Oval 128"/>
            <p:cNvSpPr>
              <a:spLocks noChangeArrowheads="1"/>
            </p:cNvSpPr>
            <p:nvPr/>
          </p:nvSpPr>
          <p:spPr bwMode="auto">
            <a:xfrm>
              <a:off x="5028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1" name="Oval 129"/>
            <p:cNvSpPr>
              <a:spLocks noChangeArrowheads="1"/>
            </p:cNvSpPr>
            <p:nvPr/>
          </p:nvSpPr>
          <p:spPr bwMode="auto">
            <a:xfrm>
              <a:off x="5197" y="584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2" name="AutoShape 130"/>
            <p:cNvSpPr>
              <a:spLocks noChangeArrowheads="1"/>
            </p:cNvSpPr>
            <p:nvPr/>
          </p:nvSpPr>
          <p:spPr bwMode="auto">
            <a:xfrm>
              <a:off x="5051" y="607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3" name="Oval 131"/>
            <p:cNvSpPr>
              <a:spLocks noChangeArrowheads="1"/>
            </p:cNvSpPr>
            <p:nvPr/>
          </p:nvSpPr>
          <p:spPr bwMode="auto">
            <a:xfrm>
              <a:off x="5084" y="78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4" name="Oval 132"/>
            <p:cNvSpPr>
              <a:spLocks noChangeArrowheads="1"/>
            </p:cNvSpPr>
            <p:nvPr/>
          </p:nvSpPr>
          <p:spPr bwMode="auto">
            <a:xfrm>
              <a:off x="5197" y="78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5" name="Oval 133"/>
            <p:cNvSpPr>
              <a:spLocks noChangeArrowheads="1"/>
            </p:cNvSpPr>
            <p:nvPr/>
          </p:nvSpPr>
          <p:spPr bwMode="auto">
            <a:xfrm>
              <a:off x="5254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6" name="Oval 134"/>
            <p:cNvSpPr>
              <a:spLocks noChangeArrowheads="1"/>
            </p:cNvSpPr>
            <p:nvPr/>
          </p:nvSpPr>
          <p:spPr bwMode="auto">
            <a:xfrm>
              <a:off x="4576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7" name="Oval 135"/>
            <p:cNvSpPr>
              <a:spLocks noChangeArrowheads="1"/>
            </p:cNvSpPr>
            <p:nvPr/>
          </p:nvSpPr>
          <p:spPr bwMode="auto">
            <a:xfrm>
              <a:off x="4633" y="57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8" name="Oval 136"/>
            <p:cNvSpPr>
              <a:spLocks noChangeArrowheads="1"/>
            </p:cNvSpPr>
            <p:nvPr/>
          </p:nvSpPr>
          <p:spPr bwMode="auto">
            <a:xfrm>
              <a:off x="4520" y="57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9" name="Oval 137"/>
            <p:cNvSpPr>
              <a:spLocks noChangeArrowheads="1"/>
            </p:cNvSpPr>
            <p:nvPr/>
          </p:nvSpPr>
          <p:spPr bwMode="auto">
            <a:xfrm>
              <a:off x="4689" y="47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0" name="AutoShape 138"/>
            <p:cNvSpPr>
              <a:spLocks noChangeArrowheads="1"/>
            </p:cNvSpPr>
            <p:nvPr/>
          </p:nvSpPr>
          <p:spPr bwMode="auto">
            <a:xfrm>
              <a:off x="4543" y="500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1" name="Oval 139"/>
            <p:cNvSpPr>
              <a:spLocks noChangeArrowheads="1"/>
            </p:cNvSpPr>
            <p:nvPr/>
          </p:nvSpPr>
          <p:spPr bwMode="auto">
            <a:xfrm>
              <a:off x="4576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2" name="Oval 140"/>
            <p:cNvSpPr>
              <a:spLocks noChangeArrowheads="1"/>
            </p:cNvSpPr>
            <p:nvPr/>
          </p:nvSpPr>
          <p:spPr bwMode="auto">
            <a:xfrm>
              <a:off x="4689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3" name="Oval 141"/>
            <p:cNvSpPr>
              <a:spLocks noChangeArrowheads="1"/>
            </p:cNvSpPr>
            <p:nvPr/>
          </p:nvSpPr>
          <p:spPr bwMode="auto">
            <a:xfrm>
              <a:off x="4746" y="57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4" name="Oval 142"/>
            <p:cNvSpPr>
              <a:spLocks noChangeArrowheads="1"/>
            </p:cNvSpPr>
            <p:nvPr/>
          </p:nvSpPr>
          <p:spPr bwMode="auto">
            <a:xfrm>
              <a:off x="4802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5" name="Oval 143"/>
            <p:cNvSpPr>
              <a:spLocks noChangeArrowheads="1"/>
            </p:cNvSpPr>
            <p:nvPr/>
          </p:nvSpPr>
          <p:spPr bwMode="auto">
            <a:xfrm>
              <a:off x="4859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6" name="Oval 144"/>
            <p:cNvSpPr>
              <a:spLocks noChangeArrowheads="1"/>
            </p:cNvSpPr>
            <p:nvPr/>
          </p:nvSpPr>
          <p:spPr bwMode="auto">
            <a:xfrm>
              <a:off x="4746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7" name="Oval 145"/>
            <p:cNvSpPr>
              <a:spLocks noChangeArrowheads="1"/>
            </p:cNvSpPr>
            <p:nvPr/>
          </p:nvSpPr>
          <p:spPr bwMode="auto">
            <a:xfrm>
              <a:off x="4915" y="68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8" name="AutoShape 146"/>
            <p:cNvSpPr>
              <a:spLocks noChangeArrowheads="1"/>
            </p:cNvSpPr>
            <p:nvPr/>
          </p:nvSpPr>
          <p:spPr bwMode="auto">
            <a:xfrm>
              <a:off x="4769" y="705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9" name="Oval 147"/>
            <p:cNvSpPr>
              <a:spLocks noChangeArrowheads="1"/>
            </p:cNvSpPr>
            <p:nvPr/>
          </p:nvSpPr>
          <p:spPr bwMode="auto">
            <a:xfrm>
              <a:off x="4802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0" name="Oval 148"/>
            <p:cNvSpPr>
              <a:spLocks noChangeArrowheads="1"/>
            </p:cNvSpPr>
            <p:nvPr/>
          </p:nvSpPr>
          <p:spPr bwMode="auto">
            <a:xfrm>
              <a:off x="4915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1" name="Oval 149"/>
            <p:cNvSpPr>
              <a:spLocks noChangeArrowheads="1"/>
            </p:cNvSpPr>
            <p:nvPr/>
          </p:nvSpPr>
          <p:spPr bwMode="auto">
            <a:xfrm>
              <a:off x="4972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2" name="Oval 150"/>
            <p:cNvSpPr>
              <a:spLocks noChangeArrowheads="1"/>
            </p:cNvSpPr>
            <p:nvPr/>
          </p:nvSpPr>
          <p:spPr bwMode="auto">
            <a:xfrm>
              <a:off x="5028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3" name="Oval 151"/>
            <p:cNvSpPr>
              <a:spLocks noChangeArrowheads="1"/>
            </p:cNvSpPr>
            <p:nvPr/>
          </p:nvSpPr>
          <p:spPr bwMode="auto">
            <a:xfrm>
              <a:off x="5085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4" name="Oval 152"/>
            <p:cNvSpPr>
              <a:spLocks noChangeArrowheads="1"/>
            </p:cNvSpPr>
            <p:nvPr/>
          </p:nvSpPr>
          <p:spPr bwMode="auto">
            <a:xfrm>
              <a:off x="4972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5" name="Oval 153"/>
            <p:cNvSpPr>
              <a:spLocks noChangeArrowheads="1"/>
            </p:cNvSpPr>
            <p:nvPr/>
          </p:nvSpPr>
          <p:spPr bwMode="auto">
            <a:xfrm>
              <a:off x="5141" y="887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6" name="AutoShape 154"/>
            <p:cNvSpPr>
              <a:spLocks noChangeArrowheads="1"/>
            </p:cNvSpPr>
            <p:nvPr/>
          </p:nvSpPr>
          <p:spPr bwMode="auto">
            <a:xfrm>
              <a:off x="4995" y="910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7" name="Oval 155"/>
            <p:cNvSpPr>
              <a:spLocks noChangeArrowheads="1"/>
            </p:cNvSpPr>
            <p:nvPr/>
          </p:nvSpPr>
          <p:spPr bwMode="auto">
            <a:xfrm>
              <a:off x="5028" y="109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8" name="Oval 156"/>
            <p:cNvSpPr>
              <a:spLocks noChangeArrowheads="1"/>
            </p:cNvSpPr>
            <p:nvPr/>
          </p:nvSpPr>
          <p:spPr bwMode="auto">
            <a:xfrm>
              <a:off x="5141" y="1092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9" name="Oval 157"/>
            <p:cNvSpPr>
              <a:spLocks noChangeArrowheads="1"/>
            </p:cNvSpPr>
            <p:nvPr/>
          </p:nvSpPr>
          <p:spPr bwMode="auto">
            <a:xfrm>
              <a:off x="5198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0" name="Oval 158"/>
            <p:cNvSpPr>
              <a:spLocks noChangeArrowheads="1"/>
            </p:cNvSpPr>
            <p:nvPr/>
          </p:nvSpPr>
          <p:spPr bwMode="auto">
            <a:xfrm>
              <a:off x="4508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1" name="Oval 159"/>
            <p:cNvSpPr>
              <a:spLocks noChangeArrowheads="1"/>
            </p:cNvSpPr>
            <p:nvPr/>
          </p:nvSpPr>
          <p:spPr bwMode="auto">
            <a:xfrm>
              <a:off x="4565" y="878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2" name="Oval 160"/>
            <p:cNvSpPr>
              <a:spLocks noChangeArrowheads="1"/>
            </p:cNvSpPr>
            <p:nvPr/>
          </p:nvSpPr>
          <p:spPr bwMode="auto">
            <a:xfrm>
              <a:off x="4452" y="878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3" name="Oval 161"/>
            <p:cNvSpPr>
              <a:spLocks noChangeArrowheads="1"/>
            </p:cNvSpPr>
            <p:nvPr/>
          </p:nvSpPr>
          <p:spPr bwMode="auto">
            <a:xfrm>
              <a:off x="4621" y="78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4" name="AutoShape 162"/>
            <p:cNvSpPr>
              <a:spLocks noChangeArrowheads="1"/>
            </p:cNvSpPr>
            <p:nvPr/>
          </p:nvSpPr>
          <p:spPr bwMode="auto">
            <a:xfrm>
              <a:off x="4475" y="803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5" name="Oval 163"/>
            <p:cNvSpPr>
              <a:spLocks noChangeArrowheads="1"/>
            </p:cNvSpPr>
            <p:nvPr/>
          </p:nvSpPr>
          <p:spPr bwMode="auto">
            <a:xfrm>
              <a:off x="4508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6" name="Oval 164"/>
            <p:cNvSpPr>
              <a:spLocks noChangeArrowheads="1"/>
            </p:cNvSpPr>
            <p:nvPr/>
          </p:nvSpPr>
          <p:spPr bwMode="auto">
            <a:xfrm>
              <a:off x="4621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7" name="Oval 165"/>
            <p:cNvSpPr>
              <a:spLocks noChangeArrowheads="1"/>
            </p:cNvSpPr>
            <p:nvPr/>
          </p:nvSpPr>
          <p:spPr bwMode="auto">
            <a:xfrm>
              <a:off x="4684" y="879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8" name="Oval 166"/>
            <p:cNvSpPr>
              <a:spLocks noChangeArrowheads="1"/>
            </p:cNvSpPr>
            <p:nvPr/>
          </p:nvSpPr>
          <p:spPr bwMode="auto">
            <a:xfrm>
              <a:off x="4740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9" name="Oval 167"/>
            <p:cNvSpPr>
              <a:spLocks noChangeArrowheads="1"/>
            </p:cNvSpPr>
            <p:nvPr/>
          </p:nvSpPr>
          <p:spPr bwMode="auto">
            <a:xfrm>
              <a:off x="4797" y="1083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0" name="Oval 168"/>
            <p:cNvSpPr>
              <a:spLocks noChangeArrowheads="1"/>
            </p:cNvSpPr>
            <p:nvPr/>
          </p:nvSpPr>
          <p:spPr bwMode="auto">
            <a:xfrm>
              <a:off x="4684" y="1083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1" name="Oval 169"/>
            <p:cNvSpPr>
              <a:spLocks noChangeArrowheads="1"/>
            </p:cNvSpPr>
            <p:nvPr/>
          </p:nvSpPr>
          <p:spPr bwMode="auto">
            <a:xfrm>
              <a:off x="4853" y="985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2" name="AutoShape 170"/>
            <p:cNvSpPr>
              <a:spLocks noChangeArrowheads="1"/>
            </p:cNvSpPr>
            <p:nvPr/>
          </p:nvSpPr>
          <p:spPr bwMode="auto">
            <a:xfrm>
              <a:off x="4707" y="1008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3" name="Oval 171"/>
            <p:cNvSpPr>
              <a:spLocks noChangeArrowheads="1"/>
            </p:cNvSpPr>
            <p:nvPr/>
          </p:nvSpPr>
          <p:spPr bwMode="auto">
            <a:xfrm>
              <a:off x="4740" y="119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4" name="Oval 172"/>
            <p:cNvSpPr>
              <a:spLocks noChangeArrowheads="1"/>
            </p:cNvSpPr>
            <p:nvPr/>
          </p:nvSpPr>
          <p:spPr bwMode="auto">
            <a:xfrm>
              <a:off x="4853" y="1190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5" name="Oval 173"/>
            <p:cNvSpPr>
              <a:spLocks noChangeArrowheads="1"/>
            </p:cNvSpPr>
            <p:nvPr/>
          </p:nvSpPr>
          <p:spPr bwMode="auto">
            <a:xfrm>
              <a:off x="4921" y="1083"/>
              <a:ext cx="113" cy="113"/>
            </a:xfrm>
            <a:prstGeom prst="ellipse">
              <a:avLst/>
            </a:prstGeom>
            <a:noFill/>
            <a:ln w="9525" cap="rnd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4496" name="Group 174"/>
            <p:cNvGrpSpPr>
              <a:grpSpLocks/>
            </p:cNvGrpSpPr>
            <p:nvPr/>
          </p:nvGrpSpPr>
          <p:grpSpPr bwMode="auto">
            <a:xfrm>
              <a:off x="4796" y="759"/>
              <a:ext cx="250" cy="169"/>
              <a:chOff x="4702" y="2417"/>
              <a:chExt cx="250" cy="169"/>
            </a:xfrm>
          </p:grpSpPr>
          <p:sp>
            <p:nvSpPr>
              <p:cNvPr id="14553" name="Rectangle 175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54" name="Text Box 176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55" name="Oval 177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97" name="Group 178"/>
            <p:cNvGrpSpPr>
              <a:grpSpLocks/>
            </p:cNvGrpSpPr>
            <p:nvPr/>
          </p:nvGrpSpPr>
          <p:grpSpPr bwMode="auto">
            <a:xfrm>
              <a:off x="5073" y="674"/>
              <a:ext cx="250" cy="169"/>
              <a:chOff x="4702" y="2417"/>
              <a:chExt cx="250" cy="169"/>
            </a:xfrm>
          </p:grpSpPr>
          <p:sp>
            <p:nvSpPr>
              <p:cNvPr id="14550" name="Rectangle 179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51" name="Text Box 180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52" name="Oval 181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98" name="Group 182"/>
            <p:cNvGrpSpPr>
              <a:grpSpLocks/>
            </p:cNvGrpSpPr>
            <p:nvPr/>
          </p:nvGrpSpPr>
          <p:grpSpPr bwMode="auto">
            <a:xfrm>
              <a:off x="4858" y="477"/>
              <a:ext cx="250" cy="169"/>
              <a:chOff x="4702" y="2417"/>
              <a:chExt cx="250" cy="169"/>
            </a:xfrm>
          </p:grpSpPr>
          <p:sp>
            <p:nvSpPr>
              <p:cNvPr id="14547" name="Rectangle 183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48" name="Text Box 184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49" name="Oval 185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99" name="Group 186"/>
            <p:cNvGrpSpPr>
              <a:grpSpLocks/>
            </p:cNvGrpSpPr>
            <p:nvPr/>
          </p:nvGrpSpPr>
          <p:grpSpPr bwMode="auto">
            <a:xfrm>
              <a:off x="4576" y="561"/>
              <a:ext cx="250" cy="169"/>
              <a:chOff x="4702" y="2417"/>
              <a:chExt cx="250" cy="169"/>
            </a:xfrm>
          </p:grpSpPr>
          <p:sp>
            <p:nvSpPr>
              <p:cNvPr id="14544" name="Rectangle 187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45" name="Text Box 188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46" name="Oval 189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500" name="Group 190"/>
            <p:cNvGrpSpPr>
              <a:grpSpLocks/>
            </p:cNvGrpSpPr>
            <p:nvPr/>
          </p:nvGrpSpPr>
          <p:grpSpPr bwMode="auto">
            <a:xfrm>
              <a:off x="4497" y="878"/>
              <a:ext cx="250" cy="169"/>
              <a:chOff x="4702" y="2417"/>
              <a:chExt cx="250" cy="169"/>
            </a:xfrm>
          </p:grpSpPr>
          <p:sp>
            <p:nvSpPr>
              <p:cNvPr id="14541" name="Rectangle 191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42" name="Text Box 192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43" name="Oval 193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501" name="Group 194"/>
            <p:cNvGrpSpPr>
              <a:grpSpLocks/>
            </p:cNvGrpSpPr>
            <p:nvPr/>
          </p:nvGrpSpPr>
          <p:grpSpPr bwMode="auto">
            <a:xfrm>
              <a:off x="4740" y="1070"/>
              <a:ext cx="250" cy="169"/>
              <a:chOff x="4702" y="2417"/>
              <a:chExt cx="250" cy="169"/>
            </a:xfrm>
          </p:grpSpPr>
          <p:sp>
            <p:nvSpPr>
              <p:cNvPr id="14538" name="Rectangle 195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39" name="Text Box 196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40" name="Oval 197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502" name="Group 198"/>
            <p:cNvGrpSpPr>
              <a:grpSpLocks/>
            </p:cNvGrpSpPr>
            <p:nvPr/>
          </p:nvGrpSpPr>
          <p:grpSpPr bwMode="auto">
            <a:xfrm>
              <a:off x="5026" y="977"/>
              <a:ext cx="250" cy="169"/>
              <a:chOff x="4702" y="2417"/>
              <a:chExt cx="250" cy="169"/>
            </a:xfrm>
          </p:grpSpPr>
          <p:sp>
            <p:nvSpPr>
              <p:cNvPr id="14535" name="Rectangle 199"/>
              <p:cNvSpPr>
                <a:spLocks noChangeArrowheads="1"/>
              </p:cNvSpPr>
              <p:nvPr/>
            </p:nvSpPr>
            <p:spPr bwMode="auto">
              <a:xfrm>
                <a:off x="4747" y="2417"/>
                <a:ext cx="158" cy="15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36" name="Text Box 200"/>
              <p:cNvSpPr txBox="1">
                <a:spLocks noChangeArrowheads="1"/>
              </p:cNvSpPr>
              <p:nvPr/>
            </p:nvSpPr>
            <p:spPr bwMode="auto">
              <a:xfrm>
                <a:off x="4702" y="2476"/>
                <a:ext cx="250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de-DE" altLang="en-US" sz="600" b="1">
                    <a:solidFill>
                      <a:schemeClr val="tx1"/>
                    </a:solidFill>
                  </a:rPr>
                  <a:t>FPGA</a:t>
                </a:r>
                <a:endParaRPr lang="en-GB" altLang="en-US" sz="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537" name="Oval 201"/>
              <p:cNvSpPr>
                <a:spLocks noChangeArrowheads="1"/>
              </p:cNvSpPr>
              <p:nvPr/>
            </p:nvSpPr>
            <p:spPr bwMode="auto">
              <a:xfrm>
                <a:off x="4765" y="2439"/>
                <a:ext cx="40" cy="41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4503" name="Line 202"/>
            <p:cNvSpPr>
              <a:spLocks noChangeShapeType="1"/>
            </p:cNvSpPr>
            <p:nvPr/>
          </p:nvSpPr>
          <p:spPr bwMode="auto">
            <a:xfrm flipV="1">
              <a:off x="5276" y="68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4" name="Line 203"/>
            <p:cNvSpPr>
              <a:spLocks noChangeShapeType="1"/>
            </p:cNvSpPr>
            <p:nvPr/>
          </p:nvSpPr>
          <p:spPr bwMode="auto">
            <a:xfrm flipV="1">
              <a:off x="4999" y="762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5" name="Line 204"/>
            <p:cNvSpPr>
              <a:spLocks noChangeShapeType="1"/>
            </p:cNvSpPr>
            <p:nvPr/>
          </p:nvSpPr>
          <p:spPr bwMode="auto">
            <a:xfrm flipV="1">
              <a:off x="4791" y="570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6" name="AutoShape 205"/>
            <p:cNvSpPr>
              <a:spLocks noChangeArrowheads="1"/>
            </p:cNvSpPr>
            <p:nvPr/>
          </p:nvSpPr>
          <p:spPr bwMode="auto">
            <a:xfrm>
              <a:off x="4825" y="402"/>
              <a:ext cx="304" cy="272"/>
            </a:xfrm>
            <a:prstGeom prst="hexagon">
              <a:avLst>
                <a:gd name="adj" fmla="val 27941"/>
                <a:gd name="vf" fmla="val 115470"/>
              </a:avLst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7" name="Line 206"/>
            <p:cNvSpPr>
              <a:spLocks noChangeShapeType="1"/>
            </p:cNvSpPr>
            <p:nvPr/>
          </p:nvSpPr>
          <p:spPr bwMode="auto">
            <a:xfrm flipV="1">
              <a:off x="4791" y="570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8" name="Line 207"/>
            <p:cNvSpPr>
              <a:spLocks noChangeShapeType="1"/>
            </p:cNvSpPr>
            <p:nvPr/>
          </p:nvSpPr>
          <p:spPr bwMode="auto">
            <a:xfrm flipV="1">
              <a:off x="4949" y="107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9" name="Line 208"/>
            <p:cNvSpPr>
              <a:spLocks noChangeShapeType="1"/>
            </p:cNvSpPr>
            <p:nvPr/>
          </p:nvSpPr>
          <p:spPr bwMode="auto">
            <a:xfrm flipV="1">
              <a:off x="4723" y="87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0" name="Line 209"/>
            <p:cNvSpPr>
              <a:spLocks noChangeShapeType="1"/>
            </p:cNvSpPr>
            <p:nvPr/>
          </p:nvSpPr>
          <p:spPr bwMode="auto">
            <a:xfrm flipH="1" flipV="1">
              <a:off x="4903" y="919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1" name="Line 210"/>
            <p:cNvSpPr>
              <a:spLocks noChangeShapeType="1"/>
            </p:cNvSpPr>
            <p:nvPr/>
          </p:nvSpPr>
          <p:spPr bwMode="auto">
            <a:xfrm flipH="1" flipV="1">
              <a:off x="4948" y="629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2" name="Line 211"/>
            <p:cNvSpPr>
              <a:spLocks noChangeShapeType="1"/>
            </p:cNvSpPr>
            <p:nvPr/>
          </p:nvSpPr>
          <p:spPr bwMode="auto">
            <a:xfrm flipH="1" flipV="1">
              <a:off x="4729" y="726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3" name="Line 212"/>
            <p:cNvSpPr>
              <a:spLocks noChangeShapeType="1"/>
            </p:cNvSpPr>
            <p:nvPr/>
          </p:nvSpPr>
          <p:spPr bwMode="auto">
            <a:xfrm flipH="1" flipV="1">
              <a:off x="4995" y="89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4" name="Line 213"/>
            <p:cNvSpPr>
              <a:spLocks noChangeShapeType="1"/>
            </p:cNvSpPr>
            <p:nvPr/>
          </p:nvSpPr>
          <p:spPr bwMode="auto">
            <a:xfrm flipH="1" flipV="1">
              <a:off x="5064" y="597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5" name="Line 214"/>
            <p:cNvSpPr>
              <a:spLocks noChangeShapeType="1"/>
            </p:cNvSpPr>
            <p:nvPr/>
          </p:nvSpPr>
          <p:spPr bwMode="auto">
            <a:xfrm flipH="1" flipV="1">
              <a:off x="4691" y="1007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6" name="Line 215"/>
            <p:cNvSpPr>
              <a:spLocks noChangeShapeType="1"/>
            </p:cNvSpPr>
            <p:nvPr/>
          </p:nvSpPr>
          <p:spPr bwMode="auto">
            <a:xfrm flipH="1" flipV="1">
              <a:off x="4667" y="725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7" name="Line 216"/>
            <p:cNvSpPr>
              <a:spLocks noChangeShapeType="1"/>
            </p:cNvSpPr>
            <p:nvPr/>
          </p:nvSpPr>
          <p:spPr bwMode="auto">
            <a:xfrm flipH="1" flipV="1">
              <a:off x="5187" y="833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8" name="Line 217"/>
            <p:cNvSpPr>
              <a:spLocks noChangeShapeType="1"/>
            </p:cNvSpPr>
            <p:nvPr/>
          </p:nvSpPr>
          <p:spPr bwMode="auto">
            <a:xfrm flipV="1">
              <a:off x="5255" y="965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9" name="Line 218"/>
            <p:cNvSpPr>
              <a:spLocks noChangeShapeType="1"/>
            </p:cNvSpPr>
            <p:nvPr/>
          </p:nvSpPr>
          <p:spPr bwMode="auto">
            <a:xfrm flipH="1" flipV="1">
              <a:off x="5229" y="1110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0" name="Line 219"/>
            <p:cNvSpPr>
              <a:spLocks noChangeShapeType="1"/>
            </p:cNvSpPr>
            <p:nvPr/>
          </p:nvSpPr>
          <p:spPr bwMode="auto">
            <a:xfrm flipH="1" flipV="1">
              <a:off x="5107" y="1130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1" name="Line 220"/>
            <p:cNvSpPr>
              <a:spLocks noChangeShapeType="1"/>
            </p:cNvSpPr>
            <p:nvPr/>
          </p:nvSpPr>
          <p:spPr bwMode="auto">
            <a:xfrm flipH="1" flipV="1">
              <a:off x="4826" y="1231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2" name="Line 221"/>
            <p:cNvSpPr>
              <a:spLocks noChangeShapeType="1"/>
            </p:cNvSpPr>
            <p:nvPr/>
          </p:nvSpPr>
          <p:spPr bwMode="auto">
            <a:xfrm flipV="1">
              <a:off x="4657" y="1162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3" name="Line 222"/>
            <p:cNvSpPr>
              <a:spLocks noChangeShapeType="1"/>
            </p:cNvSpPr>
            <p:nvPr/>
          </p:nvSpPr>
          <p:spPr bwMode="auto">
            <a:xfrm flipV="1">
              <a:off x="4419" y="954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4" name="Line 223"/>
            <p:cNvSpPr>
              <a:spLocks noChangeShapeType="1"/>
            </p:cNvSpPr>
            <p:nvPr/>
          </p:nvSpPr>
          <p:spPr bwMode="auto">
            <a:xfrm flipH="1" flipV="1">
              <a:off x="4464" y="795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5" name="Line 224"/>
            <p:cNvSpPr>
              <a:spLocks noChangeShapeType="1"/>
            </p:cNvSpPr>
            <p:nvPr/>
          </p:nvSpPr>
          <p:spPr bwMode="auto">
            <a:xfrm flipH="1" flipV="1">
              <a:off x="4596" y="1036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6" name="Line 225"/>
            <p:cNvSpPr>
              <a:spLocks noChangeShapeType="1"/>
            </p:cNvSpPr>
            <p:nvPr/>
          </p:nvSpPr>
          <p:spPr bwMode="auto">
            <a:xfrm flipH="1" flipV="1">
              <a:off x="4729" y="41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7" name="Line 226"/>
            <p:cNvSpPr>
              <a:spLocks noChangeShapeType="1"/>
            </p:cNvSpPr>
            <p:nvPr/>
          </p:nvSpPr>
          <p:spPr bwMode="auto">
            <a:xfrm flipH="1" flipV="1">
              <a:off x="4531" y="49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8" name="Line 227"/>
            <p:cNvSpPr>
              <a:spLocks noChangeShapeType="1"/>
            </p:cNvSpPr>
            <p:nvPr/>
          </p:nvSpPr>
          <p:spPr bwMode="auto">
            <a:xfrm flipV="1">
              <a:off x="4497" y="64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9" name="Line 228"/>
            <p:cNvSpPr>
              <a:spLocks noChangeShapeType="1"/>
            </p:cNvSpPr>
            <p:nvPr/>
          </p:nvSpPr>
          <p:spPr bwMode="auto">
            <a:xfrm flipH="1" flipV="1">
              <a:off x="5013" y="339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0" name="Line 229"/>
            <p:cNvSpPr>
              <a:spLocks noChangeShapeType="1"/>
            </p:cNvSpPr>
            <p:nvPr/>
          </p:nvSpPr>
          <p:spPr bwMode="auto">
            <a:xfrm flipH="1" flipV="1">
              <a:off x="4825" y="413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1" name="Line 230"/>
            <p:cNvSpPr>
              <a:spLocks noChangeShapeType="1"/>
            </p:cNvSpPr>
            <p:nvPr/>
          </p:nvSpPr>
          <p:spPr bwMode="auto">
            <a:xfrm flipH="1" flipV="1">
              <a:off x="5229" y="551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2" name="Line 231"/>
            <p:cNvSpPr>
              <a:spLocks noChangeShapeType="1"/>
            </p:cNvSpPr>
            <p:nvPr/>
          </p:nvSpPr>
          <p:spPr bwMode="auto">
            <a:xfrm flipH="1" flipV="1">
              <a:off x="5267" y="79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3" name="Line 232"/>
            <p:cNvSpPr>
              <a:spLocks noChangeShapeType="1"/>
            </p:cNvSpPr>
            <p:nvPr/>
          </p:nvSpPr>
          <p:spPr bwMode="auto">
            <a:xfrm flipH="1" flipV="1">
              <a:off x="4934" y="1199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4" name="Line 233"/>
            <p:cNvSpPr>
              <a:spLocks noChangeShapeType="1"/>
            </p:cNvSpPr>
            <p:nvPr/>
          </p:nvSpPr>
          <p:spPr bwMode="auto">
            <a:xfrm flipV="1">
              <a:off x="5073" y="465"/>
              <a:ext cx="11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34" name="Line 234"/>
          <p:cNvSpPr>
            <a:spLocks noChangeShapeType="1"/>
          </p:cNvSpPr>
          <p:nvPr/>
        </p:nvSpPr>
        <p:spPr bwMode="auto">
          <a:xfrm>
            <a:off x="3371850" y="2549525"/>
            <a:ext cx="0" cy="135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5" name="Line 235"/>
          <p:cNvSpPr>
            <a:spLocks noChangeShapeType="1"/>
          </p:cNvSpPr>
          <p:nvPr/>
        </p:nvSpPr>
        <p:spPr bwMode="auto">
          <a:xfrm>
            <a:off x="4630738" y="2157413"/>
            <a:ext cx="684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6" name="Line 236"/>
          <p:cNvSpPr>
            <a:spLocks noChangeShapeType="1"/>
          </p:cNvSpPr>
          <p:nvPr/>
        </p:nvSpPr>
        <p:spPr bwMode="auto">
          <a:xfrm>
            <a:off x="4630738" y="2355850"/>
            <a:ext cx="684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7" name="Line 237"/>
          <p:cNvSpPr>
            <a:spLocks noChangeShapeType="1"/>
          </p:cNvSpPr>
          <p:nvPr/>
        </p:nvSpPr>
        <p:spPr bwMode="auto">
          <a:xfrm>
            <a:off x="4630738" y="2555875"/>
            <a:ext cx="684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8" name="Line 238"/>
          <p:cNvSpPr>
            <a:spLocks noChangeShapeType="1"/>
          </p:cNvSpPr>
          <p:nvPr/>
        </p:nvSpPr>
        <p:spPr bwMode="auto">
          <a:xfrm>
            <a:off x="4630738" y="2755900"/>
            <a:ext cx="684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" name="Line 239"/>
          <p:cNvSpPr>
            <a:spLocks noChangeShapeType="1"/>
          </p:cNvSpPr>
          <p:nvPr/>
        </p:nvSpPr>
        <p:spPr bwMode="auto">
          <a:xfrm>
            <a:off x="4630738" y="2952750"/>
            <a:ext cx="684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 60"/>
          <p:cNvSpPr>
            <a:spLocks noChangeArrowheads="1"/>
          </p:cNvSpPr>
          <p:nvPr/>
        </p:nvSpPr>
        <p:spPr bwMode="auto">
          <a:xfrm>
            <a:off x="955095" y="1204686"/>
            <a:ext cx="7342962" cy="503645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84" name="Rectangle 60"/>
          <p:cNvSpPr>
            <a:spLocks noChangeArrowheads="1"/>
          </p:cNvSpPr>
          <p:nvPr/>
        </p:nvSpPr>
        <p:spPr bwMode="auto">
          <a:xfrm>
            <a:off x="6768941" y="2154439"/>
            <a:ext cx="1149564" cy="11280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85" name="Text Box 79"/>
          <p:cNvSpPr txBox="1">
            <a:spLocks noChangeArrowheads="1"/>
          </p:cNvSpPr>
          <p:nvPr/>
        </p:nvSpPr>
        <p:spPr bwMode="auto">
          <a:xfrm>
            <a:off x="6797661" y="2183467"/>
            <a:ext cx="1025635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900" b="1" smtClean="0"/>
              <a:t>oserdes 8:1</a:t>
            </a:r>
            <a:endParaRPr lang="en-GB" altLang="en-US" sz="900" b="1"/>
          </a:p>
        </p:txBody>
      </p:sp>
      <p:sp>
        <p:nvSpPr>
          <p:cNvPr id="479" name="Rectangle 60"/>
          <p:cNvSpPr>
            <a:spLocks noChangeArrowheads="1"/>
          </p:cNvSpPr>
          <p:nvPr/>
        </p:nvSpPr>
        <p:spPr bwMode="auto">
          <a:xfrm>
            <a:off x="2528746" y="4128015"/>
            <a:ext cx="1149564" cy="898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78" name="Rectangle 60"/>
          <p:cNvSpPr>
            <a:spLocks noChangeArrowheads="1"/>
          </p:cNvSpPr>
          <p:nvPr/>
        </p:nvSpPr>
        <p:spPr bwMode="auto">
          <a:xfrm>
            <a:off x="2528746" y="2154440"/>
            <a:ext cx="1149564" cy="1077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3" name="Rectangle 60"/>
          <p:cNvSpPr>
            <a:spLocks noChangeArrowheads="1"/>
          </p:cNvSpPr>
          <p:nvPr/>
        </p:nvSpPr>
        <p:spPr bwMode="auto">
          <a:xfrm>
            <a:off x="4185107" y="3057078"/>
            <a:ext cx="1088449" cy="2524119"/>
          </a:xfrm>
          <a:prstGeom prst="rect">
            <a:avLst/>
          </a:prstGeom>
          <a:solidFill>
            <a:schemeClr val="accent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0" name="Line 83"/>
          <p:cNvSpPr>
            <a:spLocks noChangeShapeType="1"/>
          </p:cNvSpPr>
          <p:nvPr/>
        </p:nvSpPr>
        <p:spPr bwMode="auto">
          <a:xfrm>
            <a:off x="2729069" y="4021513"/>
            <a:ext cx="28162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7" name="Rectangle 60"/>
          <p:cNvSpPr>
            <a:spLocks noChangeArrowheads="1"/>
          </p:cNvSpPr>
          <p:nvPr/>
        </p:nvSpPr>
        <p:spPr bwMode="auto">
          <a:xfrm>
            <a:off x="5555626" y="3482728"/>
            <a:ext cx="1088449" cy="2524119"/>
          </a:xfrm>
          <a:prstGeom prst="rect">
            <a:avLst/>
          </a:prstGeom>
          <a:solidFill>
            <a:schemeClr val="accent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38" name="Date Placeholder 3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69A9C19D-2EAA-41AC-BB21-AA1473E37CA7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4339" name="Footer Placeholder 4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DESY</a:t>
            </a:r>
          </a:p>
        </p:txBody>
      </p:sp>
      <p:sp>
        <p:nvSpPr>
          <p:cNvPr id="14340" name="Slide Number Placeholder 5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145273CE-C4B1-43C3-8DC7-50209D89A0B3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18</a:t>
            </a:fld>
            <a:endParaRPr kumimoji="0" lang="en-US" altLang="en-US" sz="1400"/>
          </a:p>
        </p:txBody>
      </p:sp>
      <p:sp>
        <p:nvSpPr>
          <p:cNvPr id="14396" name="Rectangle 71"/>
          <p:cNvSpPr>
            <a:spLocks noChangeArrowheads="1"/>
          </p:cNvSpPr>
          <p:nvPr/>
        </p:nvSpPr>
        <p:spPr bwMode="auto">
          <a:xfrm>
            <a:off x="5148263" y="5610225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03" name="Rectangle 78"/>
          <p:cNvSpPr>
            <a:spLocks noChangeArrowheads="1"/>
          </p:cNvSpPr>
          <p:nvPr/>
        </p:nvSpPr>
        <p:spPr bwMode="auto">
          <a:xfrm>
            <a:off x="1402701" y="1666202"/>
            <a:ext cx="424057" cy="38897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04" name="Text Box 79"/>
          <p:cNvSpPr txBox="1">
            <a:spLocks noChangeArrowheads="1"/>
          </p:cNvSpPr>
          <p:nvPr/>
        </p:nvSpPr>
        <p:spPr bwMode="auto">
          <a:xfrm>
            <a:off x="1318414" y="1652126"/>
            <a:ext cx="570935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800" b="1"/>
              <a:t>PLL</a:t>
            </a:r>
            <a:endParaRPr lang="en-GB" altLang="en-US" sz="800" b="1"/>
          </a:p>
        </p:txBody>
      </p:sp>
      <p:sp>
        <p:nvSpPr>
          <p:cNvPr id="14408" name="Line 83"/>
          <p:cNvSpPr>
            <a:spLocks noChangeShapeType="1"/>
          </p:cNvSpPr>
          <p:nvPr/>
        </p:nvSpPr>
        <p:spPr bwMode="auto">
          <a:xfrm>
            <a:off x="1853063" y="2477875"/>
            <a:ext cx="8149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0" name="Text Box 85"/>
          <p:cNvSpPr txBox="1">
            <a:spLocks noChangeArrowheads="1"/>
          </p:cNvSpPr>
          <p:nvPr/>
        </p:nvSpPr>
        <p:spPr bwMode="auto">
          <a:xfrm>
            <a:off x="3460141" y="1317398"/>
            <a:ext cx="228282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1600"/>
              <a:t>Xilinx Spartan 6 FPGA</a:t>
            </a:r>
            <a:endParaRPr lang="en-GB" altLang="en-US" sz="1600"/>
          </a:p>
        </p:txBody>
      </p:sp>
      <p:grpSp>
        <p:nvGrpSpPr>
          <p:cNvPr id="5" name="Group 4"/>
          <p:cNvGrpSpPr/>
          <p:nvPr/>
        </p:nvGrpSpPr>
        <p:grpSpPr>
          <a:xfrm>
            <a:off x="2607006" y="2419494"/>
            <a:ext cx="1020423" cy="238089"/>
            <a:chOff x="2463005" y="1766774"/>
            <a:chExt cx="1020423" cy="238089"/>
          </a:xfrm>
        </p:grpSpPr>
        <p:sp>
          <p:nvSpPr>
            <p:cNvPr id="237" name="Text Box 103"/>
            <p:cNvSpPr txBox="1">
              <a:spLocks noChangeArrowheads="1"/>
            </p:cNvSpPr>
            <p:nvPr/>
          </p:nvSpPr>
          <p:spPr bwMode="auto">
            <a:xfrm>
              <a:off x="2463005" y="1774031"/>
              <a:ext cx="1020423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en-US" sz="1000" smtClean="0"/>
                <a:t>7 6 5 4 3 2 1 0</a:t>
              </a:r>
              <a:endParaRPr lang="en-GB" altLang="en-US" sz="1000"/>
            </a:p>
          </p:txBody>
        </p:sp>
        <p:sp>
          <p:nvSpPr>
            <p:cNvPr id="238" name="Rectangle 104"/>
            <p:cNvSpPr>
              <a:spLocks noChangeArrowheads="1"/>
            </p:cNvSpPr>
            <p:nvPr/>
          </p:nvSpPr>
          <p:spPr bwMode="auto">
            <a:xfrm>
              <a:off x="2524012" y="1766774"/>
              <a:ext cx="901359" cy="23585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/>
              <a:endParaRPr lang="en-US" altLang="en-US"/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>
              <a:off x="2640920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7" name="Straight Connector 246"/>
            <p:cNvCxnSpPr/>
            <p:nvPr/>
          </p:nvCxnSpPr>
          <p:spPr bwMode="auto">
            <a:xfrm>
              <a:off x="27497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/>
            <p:cNvCxnSpPr/>
            <p:nvPr/>
          </p:nvCxnSpPr>
          <p:spPr bwMode="auto">
            <a:xfrm>
              <a:off x="28623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9" name="Straight Connector 248"/>
            <p:cNvCxnSpPr/>
            <p:nvPr/>
          </p:nvCxnSpPr>
          <p:spPr bwMode="auto">
            <a:xfrm>
              <a:off x="297049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/>
            <p:cNvCxnSpPr/>
            <p:nvPr/>
          </p:nvCxnSpPr>
          <p:spPr bwMode="auto">
            <a:xfrm>
              <a:off x="3080374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/>
            <p:nvPr/>
          </p:nvCxnSpPr>
          <p:spPr bwMode="auto">
            <a:xfrm>
              <a:off x="3196488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3305345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1282943" y="2270520"/>
            <a:ext cx="663574" cy="460866"/>
            <a:chOff x="403226" y="1600258"/>
            <a:chExt cx="663574" cy="460866"/>
          </a:xfrm>
        </p:grpSpPr>
        <p:sp>
          <p:nvSpPr>
            <p:cNvPr id="14429" name="Rectangle 104"/>
            <p:cNvSpPr>
              <a:spLocks noChangeArrowheads="1"/>
            </p:cNvSpPr>
            <p:nvPr/>
          </p:nvSpPr>
          <p:spPr bwMode="auto">
            <a:xfrm>
              <a:off x="515259" y="1600258"/>
              <a:ext cx="449490" cy="46086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3" name="Text Box 61"/>
            <p:cNvSpPr txBox="1">
              <a:spLocks noChangeArrowheads="1"/>
            </p:cNvSpPr>
            <p:nvPr/>
          </p:nvSpPr>
          <p:spPr bwMode="auto">
            <a:xfrm>
              <a:off x="403226" y="1622029"/>
              <a:ext cx="663574" cy="439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prog.</a:t>
              </a:r>
            </a:p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input</a:t>
              </a:r>
            </a:p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delay</a:t>
              </a:r>
              <a:endParaRPr lang="en-GB" altLang="en-US" sz="800"/>
            </a:p>
          </p:txBody>
        </p:sp>
      </p:grpSp>
      <p:sp>
        <p:nvSpPr>
          <p:cNvPr id="279" name="Line 83"/>
          <p:cNvSpPr>
            <a:spLocks noChangeShapeType="1"/>
          </p:cNvSpPr>
          <p:nvPr/>
        </p:nvSpPr>
        <p:spPr bwMode="auto">
          <a:xfrm>
            <a:off x="2437654" y="2612247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" name="Text Box 61"/>
          <p:cNvSpPr txBox="1">
            <a:spLocks noChangeArrowheads="1"/>
          </p:cNvSpPr>
          <p:nvPr/>
        </p:nvSpPr>
        <p:spPr bwMode="auto">
          <a:xfrm>
            <a:off x="1982220" y="1701737"/>
            <a:ext cx="57711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950 MHz</a:t>
            </a:r>
          </a:p>
        </p:txBody>
      </p:sp>
      <p:sp>
        <p:nvSpPr>
          <p:cNvPr id="283" name="Line 83"/>
          <p:cNvSpPr>
            <a:spLocks noChangeShapeType="1"/>
          </p:cNvSpPr>
          <p:nvPr/>
        </p:nvSpPr>
        <p:spPr bwMode="auto">
          <a:xfrm>
            <a:off x="1826758" y="1805604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" name="Text Box 61"/>
          <p:cNvSpPr txBox="1">
            <a:spLocks noChangeArrowheads="1"/>
          </p:cNvSpPr>
          <p:nvPr/>
        </p:nvSpPr>
        <p:spPr bwMode="auto">
          <a:xfrm>
            <a:off x="1982220" y="1837499"/>
            <a:ext cx="805482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118.75 MHz</a:t>
            </a:r>
          </a:p>
        </p:txBody>
      </p:sp>
      <p:sp>
        <p:nvSpPr>
          <p:cNvPr id="285" name="Line 83"/>
          <p:cNvSpPr>
            <a:spLocks noChangeShapeType="1"/>
          </p:cNvSpPr>
          <p:nvPr/>
        </p:nvSpPr>
        <p:spPr bwMode="auto">
          <a:xfrm>
            <a:off x="1826758" y="1941366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" name="Text Box 61"/>
          <p:cNvSpPr txBox="1">
            <a:spLocks noChangeArrowheads="1"/>
          </p:cNvSpPr>
          <p:nvPr/>
        </p:nvSpPr>
        <p:spPr bwMode="auto">
          <a:xfrm>
            <a:off x="1905676" y="2509886"/>
            <a:ext cx="57711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950 MHz</a:t>
            </a:r>
          </a:p>
        </p:txBody>
      </p:sp>
      <p:grpSp>
        <p:nvGrpSpPr>
          <p:cNvPr id="287" name="Group 286"/>
          <p:cNvGrpSpPr/>
          <p:nvPr/>
        </p:nvGrpSpPr>
        <p:grpSpPr>
          <a:xfrm>
            <a:off x="2607006" y="2920767"/>
            <a:ext cx="1020423" cy="238089"/>
            <a:chOff x="2463005" y="1766774"/>
            <a:chExt cx="1020423" cy="238089"/>
          </a:xfrm>
        </p:grpSpPr>
        <p:sp>
          <p:nvSpPr>
            <p:cNvPr id="288" name="Text Box 103"/>
            <p:cNvSpPr txBox="1">
              <a:spLocks noChangeArrowheads="1"/>
            </p:cNvSpPr>
            <p:nvPr/>
          </p:nvSpPr>
          <p:spPr bwMode="auto">
            <a:xfrm>
              <a:off x="2463005" y="1774031"/>
              <a:ext cx="1020423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en-US" sz="1000" smtClean="0"/>
                <a:t>7 6 5 4 3 2 1 0</a:t>
              </a:r>
              <a:endParaRPr lang="en-GB" altLang="en-US" sz="1000"/>
            </a:p>
          </p:txBody>
        </p:sp>
        <p:sp>
          <p:nvSpPr>
            <p:cNvPr id="289" name="Rectangle 104"/>
            <p:cNvSpPr>
              <a:spLocks noChangeArrowheads="1"/>
            </p:cNvSpPr>
            <p:nvPr/>
          </p:nvSpPr>
          <p:spPr bwMode="auto">
            <a:xfrm>
              <a:off x="2524012" y="1766774"/>
              <a:ext cx="901359" cy="23585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/>
              <a:endParaRPr lang="en-US" altLang="en-US"/>
            </a:p>
          </p:txBody>
        </p:sp>
        <p:cxnSp>
          <p:nvCxnSpPr>
            <p:cNvPr id="290" name="Straight Connector 289"/>
            <p:cNvCxnSpPr/>
            <p:nvPr/>
          </p:nvCxnSpPr>
          <p:spPr bwMode="auto">
            <a:xfrm>
              <a:off x="2640920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1" name="Straight Connector 290"/>
            <p:cNvCxnSpPr/>
            <p:nvPr/>
          </p:nvCxnSpPr>
          <p:spPr bwMode="auto">
            <a:xfrm>
              <a:off x="27497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2" name="Straight Connector 291"/>
            <p:cNvCxnSpPr/>
            <p:nvPr/>
          </p:nvCxnSpPr>
          <p:spPr bwMode="auto">
            <a:xfrm>
              <a:off x="28623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3" name="Straight Connector 292"/>
            <p:cNvCxnSpPr/>
            <p:nvPr/>
          </p:nvCxnSpPr>
          <p:spPr bwMode="auto">
            <a:xfrm>
              <a:off x="297049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4" name="Straight Connector 293"/>
            <p:cNvCxnSpPr/>
            <p:nvPr/>
          </p:nvCxnSpPr>
          <p:spPr bwMode="auto">
            <a:xfrm>
              <a:off x="3080374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5" name="Straight Connector 294"/>
            <p:cNvCxnSpPr/>
            <p:nvPr/>
          </p:nvCxnSpPr>
          <p:spPr bwMode="auto">
            <a:xfrm>
              <a:off x="3196488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6" name="Straight Connector 295"/>
            <p:cNvCxnSpPr/>
            <p:nvPr/>
          </p:nvCxnSpPr>
          <p:spPr bwMode="auto">
            <a:xfrm>
              <a:off x="3305345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297" name="Line 83"/>
          <p:cNvSpPr>
            <a:spLocks noChangeShapeType="1"/>
          </p:cNvSpPr>
          <p:nvPr/>
        </p:nvSpPr>
        <p:spPr bwMode="auto">
          <a:xfrm>
            <a:off x="2437654" y="3033693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9" name="Text Box 61"/>
          <p:cNvSpPr txBox="1">
            <a:spLocks noChangeArrowheads="1"/>
          </p:cNvSpPr>
          <p:nvPr/>
        </p:nvSpPr>
        <p:spPr bwMode="auto">
          <a:xfrm>
            <a:off x="1679994" y="2931810"/>
            <a:ext cx="805482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118.75 MHz</a:t>
            </a:r>
          </a:p>
        </p:txBody>
      </p:sp>
      <p:sp>
        <p:nvSpPr>
          <p:cNvPr id="301" name="Down Arrow 300"/>
          <p:cNvSpPr/>
          <p:nvPr/>
        </p:nvSpPr>
        <p:spPr bwMode="auto">
          <a:xfrm>
            <a:off x="2871269" y="2713019"/>
            <a:ext cx="400108" cy="165807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95855" y="2459619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03" name="Line 83"/>
          <p:cNvSpPr>
            <a:spLocks noChangeShapeType="1"/>
          </p:cNvSpPr>
          <p:nvPr/>
        </p:nvSpPr>
        <p:spPr bwMode="auto">
          <a:xfrm>
            <a:off x="1030964" y="2506450"/>
            <a:ext cx="363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" name="Rectangle 303"/>
          <p:cNvSpPr/>
          <p:nvPr/>
        </p:nvSpPr>
        <p:spPr bwMode="auto">
          <a:xfrm>
            <a:off x="895855" y="1829043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05" name="Line 83"/>
          <p:cNvSpPr>
            <a:spLocks noChangeShapeType="1"/>
          </p:cNvSpPr>
          <p:nvPr/>
        </p:nvSpPr>
        <p:spPr bwMode="auto">
          <a:xfrm>
            <a:off x="1030964" y="1875874"/>
            <a:ext cx="363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6" name="Text Box 96"/>
          <p:cNvSpPr txBox="1">
            <a:spLocks noChangeArrowheads="1"/>
          </p:cNvSpPr>
          <p:nvPr/>
        </p:nvSpPr>
        <p:spPr bwMode="auto">
          <a:xfrm>
            <a:off x="300428" y="1768162"/>
            <a:ext cx="541337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900"/>
              <a:t>clock</a:t>
            </a:r>
            <a:endParaRPr lang="en-GB" altLang="en-US" sz="900"/>
          </a:p>
        </p:txBody>
      </p:sp>
      <p:sp>
        <p:nvSpPr>
          <p:cNvPr id="307" name="Text Box 96"/>
          <p:cNvSpPr txBox="1">
            <a:spLocks noChangeArrowheads="1"/>
          </p:cNvSpPr>
          <p:nvPr/>
        </p:nvSpPr>
        <p:spPr bwMode="auto">
          <a:xfrm>
            <a:off x="316589" y="2391697"/>
            <a:ext cx="591852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900" smtClean="0"/>
              <a:t>L0_pix0</a:t>
            </a:r>
            <a:endParaRPr lang="en-GB" altLang="en-US" sz="900"/>
          </a:p>
        </p:txBody>
      </p:sp>
      <p:sp>
        <p:nvSpPr>
          <p:cNvPr id="308" name="Rectangle 60"/>
          <p:cNvSpPr>
            <a:spLocks noChangeArrowheads="1"/>
          </p:cNvSpPr>
          <p:nvPr/>
        </p:nvSpPr>
        <p:spPr bwMode="auto">
          <a:xfrm>
            <a:off x="4039408" y="2942778"/>
            <a:ext cx="1088449" cy="2524119"/>
          </a:xfrm>
          <a:prstGeom prst="rect">
            <a:avLst/>
          </a:prstGeom>
          <a:solidFill>
            <a:schemeClr val="accent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9" name="Text Box 96"/>
          <p:cNvSpPr txBox="1">
            <a:spLocks noChangeArrowheads="1"/>
          </p:cNvSpPr>
          <p:nvPr/>
        </p:nvSpPr>
        <p:spPr bwMode="auto">
          <a:xfrm>
            <a:off x="3955205" y="2964968"/>
            <a:ext cx="1220033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900" b="1" smtClean="0"/>
              <a:t>trigger_logic_0</a:t>
            </a:r>
            <a:endParaRPr lang="en-GB" altLang="en-US" sz="900" b="1"/>
          </a:p>
        </p:txBody>
      </p:sp>
      <p:sp>
        <p:nvSpPr>
          <p:cNvPr id="310" name="Text Box 61"/>
          <p:cNvSpPr txBox="1">
            <a:spLocks noChangeArrowheads="1"/>
          </p:cNvSpPr>
          <p:nvPr/>
        </p:nvSpPr>
        <p:spPr bwMode="auto">
          <a:xfrm>
            <a:off x="4039408" y="3289724"/>
            <a:ext cx="571811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pix0_t0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pix1_t0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pix2_t0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…</a:t>
            </a:r>
          </a:p>
        </p:txBody>
      </p:sp>
      <p:sp>
        <p:nvSpPr>
          <p:cNvPr id="311" name="Text Box 61"/>
          <p:cNvSpPr txBox="1">
            <a:spLocks noChangeArrowheads="1"/>
          </p:cNvSpPr>
          <p:nvPr/>
        </p:nvSpPr>
        <p:spPr bwMode="auto">
          <a:xfrm>
            <a:off x="4561119" y="3294575"/>
            <a:ext cx="57711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trig_t0</a:t>
            </a:r>
          </a:p>
        </p:txBody>
      </p:sp>
      <p:sp>
        <p:nvSpPr>
          <p:cNvPr id="312" name="Line 83"/>
          <p:cNvSpPr>
            <a:spLocks noChangeShapeType="1"/>
          </p:cNvSpPr>
          <p:nvPr/>
        </p:nvSpPr>
        <p:spPr bwMode="auto">
          <a:xfrm>
            <a:off x="3506760" y="3387386"/>
            <a:ext cx="5223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" name="Line 83"/>
          <p:cNvSpPr>
            <a:spLocks noChangeShapeType="1"/>
          </p:cNvSpPr>
          <p:nvPr/>
        </p:nvSpPr>
        <p:spPr bwMode="auto">
          <a:xfrm>
            <a:off x="3827454" y="3554858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24" name="Straight Connector 323"/>
          <p:cNvCxnSpPr/>
          <p:nvPr/>
        </p:nvCxnSpPr>
        <p:spPr bwMode="auto">
          <a:xfrm>
            <a:off x="3506760" y="3156624"/>
            <a:ext cx="0" cy="23148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5" name="Line 83"/>
          <p:cNvSpPr>
            <a:spLocks noChangeShapeType="1"/>
          </p:cNvSpPr>
          <p:nvPr/>
        </p:nvSpPr>
        <p:spPr bwMode="auto">
          <a:xfrm>
            <a:off x="3827454" y="3897758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" name="Line 83"/>
          <p:cNvSpPr>
            <a:spLocks noChangeShapeType="1"/>
          </p:cNvSpPr>
          <p:nvPr/>
        </p:nvSpPr>
        <p:spPr bwMode="auto">
          <a:xfrm>
            <a:off x="1853063" y="4259050"/>
            <a:ext cx="8149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8" name="Group 327"/>
          <p:cNvGrpSpPr/>
          <p:nvPr/>
        </p:nvGrpSpPr>
        <p:grpSpPr>
          <a:xfrm>
            <a:off x="2607006" y="4200669"/>
            <a:ext cx="1020423" cy="238089"/>
            <a:chOff x="2463005" y="1766774"/>
            <a:chExt cx="1020423" cy="238089"/>
          </a:xfrm>
        </p:grpSpPr>
        <p:sp>
          <p:nvSpPr>
            <p:cNvPr id="329" name="Text Box 103"/>
            <p:cNvSpPr txBox="1">
              <a:spLocks noChangeArrowheads="1"/>
            </p:cNvSpPr>
            <p:nvPr/>
          </p:nvSpPr>
          <p:spPr bwMode="auto">
            <a:xfrm>
              <a:off x="2463005" y="1774031"/>
              <a:ext cx="1020423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en-US" sz="1000" smtClean="0"/>
                <a:t>7 6 5 4 3 2 1 0</a:t>
              </a:r>
              <a:endParaRPr lang="en-GB" altLang="en-US" sz="1000"/>
            </a:p>
          </p:txBody>
        </p:sp>
        <p:sp>
          <p:nvSpPr>
            <p:cNvPr id="330" name="Rectangle 104"/>
            <p:cNvSpPr>
              <a:spLocks noChangeArrowheads="1"/>
            </p:cNvSpPr>
            <p:nvPr/>
          </p:nvSpPr>
          <p:spPr bwMode="auto">
            <a:xfrm>
              <a:off x="2524012" y="1766774"/>
              <a:ext cx="901359" cy="23585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/>
              <a:endParaRPr lang="en-US" altLang="en-US"/>
            </a:p>
          </p:txBody>
        </p:sp>
        <p:cxnSp>
          <p:nvCxnSpPr>
            <p:cNvPr id="331" name="Straight Connector 330"/>
            <p:cNvCxnSpPr/>
            <p:nvPr/>
          </p:nvCxnSpPr>
          <p:spPr bwMode="auto">
            <a:xfrm>
              <a:off x="2640920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2" name="Straight Connector 331"/>
            <p:cNvCxnSpPr/>
            <p:nvPr/>
          </p:nvCxnSpPr>
          <p:spPr bwMode="auto">
            <a:xfrm>
              <a:off x="27497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Connector 332"/>
            <p:cNvCxnSpPr/>
            <p:nvPr/>
          </p:nvCxnSpPr>
          <p:spPr bwMode="auto">
            <a:xfrm>
              <a:off x="28623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4" name="Straight Connector 333"/>
            <p:cNvCxnSpPr/>
            <p:nvPr/>
          </p:nvCxnSpPr>
          <p:spPr bwMode="auto">
            <a:xfrm>
              <a:off x="297049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5" name="Straight Connector 334"/>
            <p:cNvCxnSpPr/>
            <p:nvPr/>
          </p:nvCxnSpPr>
          <p:spPr bwMode="auto">
            <a:xfrm>
              <a:off x="3080374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6" name="Straight Connector 335"/>
            <p:cNvCxnSpPr/>
            <p:nvPr/>
          </p:nvCxnSpPr>
          <p:spPr bwMode="auto">
            <a:xfrm>
              <a:off x="3196488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7" name="Straight Connector 336"/>
            <p:cNvCxnSpPr/>
            <p:nvPr/>
          </p:nvCxnSpPr>
          <p:spPr bwMode="auto">
            <a:xfrm>
              <a:off x="3305345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38" name="Group 337"/>
          <p:cNvGrpSpPr/>
          <p:nvPr/>
        </p:nvGrpSpPr>
        <p:grpSpPr>
          <a:xfrm>
            <a:off x="1282943" y="4051695"/>
            <a:ext cx="663574" cy="460866"/>
            <a:chOff x="403226" y="1600258"/>
            <a:chExt cx="663574" cy="460866"/>
          </a:xfrm>
        </p:grpSpPr>
        <p:sp>
          <p:nvSpPr>
            <p:cNvPr id="339" name="Rectangle 104"/>
            <p:cNvSpPr>
              <a:spLocks noChangeArrowheads="1"/>
            </p:cNvSpPr>
            <p:nvPr/>
          </p:nvSpPr>
          <p:spPr bwMode="auto">
            <a:xfrm>
              <a:off x="515259" y="1600258"/>
              <a:ext cx="449490" cy="46086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0" name="Text Box 61"/>
            <p:cNvSpPr txBox="1">
              <a:spLocks noChangeArrowheads="1"/>
            </p:cNvSpPr>
            <p:nvPr/>
          </p:nvSpPr>
          <p:spPr bwMode="auto">
            <a:xfrm>
              <a:off x="403226" y="1622029"/>
              <a:ext cx="663574" cy="439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prog.</a:t>
              </a:r>
            </a:p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input</a:t>
              </a:r>
            </a:p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delay</a:t>
              </a:r>
              <a:endParaRPr lang="en-GB" altLang="en-US" sz="800"/>
            </a:p>
          </p:txBody>
        </p:sp>
      </p:grpSp>
      <p:sp>
        <p:nvSpPr>
          <p:cNvPr id="341" name="Line 83"/>
          <p:cNvSpPr>
            <a:spLocks noChangeShapeType="1"/>
          </p:cNvSpPr>
          <p:nvPr/>
        </p:nvSpPr>
        <p:spPr bwMode="auto">
          <a:xfrm>
            <a:off x="2437654" y="4393422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" name="Text Box 61"/>
          <p:cNvSpPr txBox="1">
            <a:spLocks noChangeArrowheads="1"/>
          </p:cNvSpPr>
          <p:nvPr/>
        </p:nvSpPr>
        <p:spPr bwMode="auto">
          <a:xfrm>
            <a:off x="1905676" y="4291061"/>
            <a:ext cx="57711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950 MHz</a:t>
            </a:r>
          </a:p>
        </p:txBody>
      </p:sp>
      <p:grpSp>
        <p:nvGrpSpPr>
          <p:cNvPr id="343" name="Group 342"/>
          <p:cNvGrpSpPr/>
          <p:nvPr/>
        </p:nvGrpSpPr>
        <p:grpSpPr>
          <a:xfrm>
            <a:off x="2607006" y="4701942"/>
            <a:ext cx="1020423" cy="238089"/>
            <a:chOff x="2463005" y="1766774"/>
            <a:chExt cx="1020423" cy="238089"/>
          </a:xfrm>
        </p:grpSpPr>
        <p:sp>
          <p:nvSpPr>
            <p:cNvPr id="344" name="Text Box 103"/>
            <p:cNvSpPr txBox="1">
              <a:spLocks noChangeArrowheads="1"/>
            </p:cNvSpPr>
            <p:nvPr/>
          </p:nvSpPr>
          <p:spPr bwMode="auto">
            <a:xfrm>
              <a:off x="2463005" y="1774031"/>
              <a:ext cx="1020423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en-US" sz="1000" smtClean="0"/>
                <a:t>7 6 5 4 3 2 1 0</a:t>
              </a:r>
              <a:endParaRPr lang="en-GB" altLang="en-US" sz="1000"/>
            </a:p>
          </p:txBody>
        </p:sp>
        <p:sp>
          <p:nvSpPr>
            <p:cNvPr id="345" name="Rectangle 104"/>
            <p:cNvSpPr>
              <a:spLocks noChangeArrowheads="1"/>
            </p:cNvSpPr>
            <p:nvPr/>
          </p:nvSpPr>
          <p:spPr bwMode="auto">
            <a:xfrm>
              <a:off x="2524012" y="1766774"/>
              <a:ext cx="901359" cy="23585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/>
              <a:endParaRPr lang="en-US" altLang="en-US"/>
            </a:p>
          </p:txBody>
        </p:sp>
        <p:cxnSp>
          <p:nvCxnSpPr>
            <p:cNvPr id="346" name="Straight Connector 345"/>
            <p:cNvCxnSpPr/>
            <p:nvPr/>
          </p:nvCxnSpPr>
          <p:spPr bwMode="auto">
            <a:xfrm>
              <a:off x="2640920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27497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8" name="Straight Connector 347"/>
            <p:cNvCxnSpPr/>
            <p:nvPr/>
          </p:nvCxnSpPr>
          <p:spPr bwMode="auto">
            <a:xfrm>
              <a:off x="28623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297049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0" name="Straight Connector 349"/>
            <p:cNvCxnSpPr/>
            <p:nvPr/>
          </p:nvCxnSpPr>
          <p:spPr bwMode="auto">
            <a:xfrm>
              <a:off x="3080374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3196488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2" name="Straight Connector 351"/>
            <p:cNvCxnSpPr/>
            <p:nvPr/>
          </p:nvCxnSpPr>
          <p:spPr bwMode="auto">
            <a:xfrm>
              <a:off x="3305345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53" name="Line 83"/>
          <p:cNvSpPr>
            <a:spLocks noChangeShapeType="1"/>
          </p:cNvSpPr>
          <p:nvPr/>
        </p:nvSpPr>
        <p:spPr bwMode="auto">
          <a:xfrm>
            <a:off x="2437654" y="481486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4" name="Text Box 61"/>
          <p:cNvSpPr txBox="1">
            <a:spLocks noChangeArrowheads="1"/>
          </p:cNvSpPr>
          <p:nvPr/>
        </p:nvSpPr>
        <p:spPr bwMode="auto">
          <a:xfrm>
            <a:off x="1679994" y="4712985"/>
            <a:ext cx="805482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118.75 MHz</a:t>
            </a:r>
          </a:p>
        </p:txBody>
      </p:sp>
      <p:sp>
        <p:nvSpPr>
          <p:cNvPr id="355" name="Down Arrow 354"/>
          <p:cNvSpPr/>
          <p:nvPr/>
        </p:nvSpPr>
        <p:spPr bwMode="auto">
          <a:xfrm>
            <a:off x="2871269" y="4494194"/>
            <a:ext cx="400108" cy="165807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56" name="Rectangle 355"/>
          <p:cNvSpPr/>
          <p:nvPr/>
        </p:nvSpPr>
        <p:spPr bwMode="auto">
          <a:xfrm>
            <a:off x="895855" y="4212219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57" name="Line 83"/>
          <p:cNvSpPr>
            <a:spLocks noChangeShapeType="1"/>
          </p:cNvSpPr>
          <p:nvPr/>
        </p:nvSpPr>
        <p:spPr bwMode="auto">
          <a:xfrm>
            <a:off x="1030964" y="4259050"/>
            <a:ext cx="363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" name="Line 83"/>
          <p:cNvSpPr>
            <a:spLocks noChangeShapeType="1"/>
          </p:cNvSpPr>
          <p:nvPr/>
        </p:nvSpPr>
        <p:spPr bwMode="auto">
          <a:xfrm>
            <a:off x="3506760" y="5168561"/>
            <a:ext cx="53264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59" name="Straight Connector 358"/>
          <p:cNvCxnSpPr/>
          <p:nvPr/>
        </p:nvCxnSpPr>
        <p:spPr bwMode="auto">
          <a:xfrm>
            <a:off x="3506760" y="4937799"/>
            <a:ext cx="0" cy="23148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0" name="Text Box 96"/>
          <p:cNvSpPr txBox="1">
            <a:spLocks noChangeArrowheads="1"/>
          </p:cNvSpPr>
          <p:nvPr/>
        </p:nvSpPr>
        <p:spPr bwMode="auto">
          <a:xfrm>
            <a:off x="240388" y="4150559"/>
            <a:ext cx="695325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900" smtClean="0"/>
              <a:t>L0_pix36</a:t>
            </a:r>
            <a:endParaRPr lang="en-GB" altLang="en-US" sz="900"/>
          </a:p>
        </p:txBody>
      </p:sp>
      <p:sp>
        <p:nvSpPr>
          <p:cNvPr id="361" name="Text Box 61"/>
          <p:cNvSpPr txBox="1">
            <a:spLocks noChangeArrowheads="1"/>
          </p:cNvSpPr>
          <p:nvPr/>
        </p:nvSpPr>
        <p:spPr bwMode="auto">
          <a:xfrm>
            <a:off x="4039408" y="5075232"/>
            <a:ext cx="571811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pix36_t0</a:t>
            </a:r>
          </a:p>
        </p:txBody>
      </p:sp>
      <p:sp>
        <p:nvSpPr>
          <p:cNvPr id="362" name="Line 83"/>
          <p:cNvSpPr>
            <a:spLocks noChangeShapeType="1"/>
          </p:cNvSpPr>
          <p:nvPr/>
        </p:nvSpPr>
        <p:spPr bwMode="auto">
          <a:xfrm>
            <a:off x="3827454" y="3726308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" name="Line 83"/>
          <p:cNvSpPr>
            <a:spLocks noChangeShapeType="1"/>
          </p:cNvSpPr>
          <p:nvPr/>
        </p:nvSpPr>
        <p:spPr bwMode="auto">
          <a:xfrm>
            <a:off x="3827454" y="4212219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" name="Line 83"/>
          <p:cNvSpPr>
            <a:spLocks noChangeShapeType="1"/>
          </p:cNvSpPr>
          <p:nvPr/>
        </p:nvSpPr>
        <p:spPr bwMode="auto">
          <a:xfrm>
            <a:off x="3827454" y="4379754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6" name="Line 83"/>
          <p:cNvSpPr>
            <a:spLocks noChangeShapeType="1"/>
          </p:cNvSpPr>
          <p:nvPr/>
        </p:nvSpPr>
        <p:spPr bwMode="auto">
          <a:xfrm>
            <a:off x="3827454" y="4722654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" name="Line 83"/>
          <p:cNvSpPr>
            <a:spLocks noChangeShapeType="1"/>
          </p:cNvSpPr>
          <p:nvPr/>
        </p:nvSpPr>
        <p:spPr bwMode="auto">
          <a:xfrm>
            <a:off x="3827454" y="4551204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" name="Line 83"/>
          <p:cNvSpPr>
            <a:spLocks noChangeShapeType="1"/>
          </p:cNvSpPr>
          <p:nvPr/>
        </p:nvSpPr>
        <p:spPr bwMode="auto">
          <a:xfrm>
            <a:off x="3827454" y="4876591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" name="Line 83"/>
          <p:cNvSpPr>
            <a:spLocks noChangeShapeType="1"/>
          </p:cNvSpPr>
          <p:nvPr/>
        </p:nvSpPr>
        <p:spPr bwMode="auto">
          <a:xfrm>
            <a:off x="3829608" y="5018065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2" name="Text Box 61"/>
          <p:cNvSpPr txBox="1">
            <a:spLocks noChangeArrowheads="1"/>
          </p:cNvSpPr>
          <p:nvPr/>
        </p:nvSpPr>
        <p:spPr bwMode="auto">
          <a:xfrm>
            <a:off x="5555626" y="3908779"/>
            <a:ext cx="571811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pix0_t7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pix1_t7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pix2_t7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…</a:t>
            </a:r>
          </a:p>
        </p:txBody>
      </p:sp>
      <p:sp>
        <p:nvSpPr>
          <p:cNvPr id="373" name="Text Box 61"/>
          <p:cNvSpPr txBox="1">
            <a:spLocks noChangeArrowheads="1"/>
          </p:cNvSpPr>
          <p:nvPr/>
        </p:nvSpPr>
        <p:spPr bwMode="auto">
          <a:xfrm>
            <a:off x="6086862" y="3919947"/>
            <a:ext cx="57711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trig_t7</a:t>
            </a:r>
          </a:p>
        </p:txBody>
      </p:sp>
      <p:sp>
        <p:nvSpPr>
          <p:cNvPr id="374" name="Line 83"/>
          <p:cNvSpPr>
            <a:spLocks noChangeShapeType="1"/>
          </p:cNvSpPr>
          <p:nvPr/>
        </p:nvSpPr>
        <p:spPr bwMode="auto">
          <a:xfrm>
            <a:off x="5343672" y="4173913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" name="Line 83"/>
          <p:cNvSpPr>
            <a:spLocks noChangeShapeType="1"/>
          </p:cNvSpPr>
          <p:nvPr/>
        </p:nvSpPr>
        <p:spPr bwMode="auto">
          <a:xfrm>
            <a:off x="5343672" y="4516813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" name="Text Box 61"/>
          <p:cNvSpPr txBox="1">
            <a:spLocks noChangeArrowheads="1"/>
          </p:cNvSpPr>
          <p:nvPr/>
        </p:nvSpPr>
        <p:spPr bwMode="auto">
          <a:xfrm>
            <a:off x="5555626" y="5694287"/>
            <a:ext cx="571811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800" smtClean="0"/>
              <a:t>pix36_t7</a:t>
            </a:r>
          </a:p>
        </p:txBody>
      </p:sp>
      <p:sp>
        <p:nvSpPr>
          <p:cNvPr id="377" name="Line 83"/>
          <p:cNvSpPr>
            <a:spLocks noChangeShapeType="1"/>
          </p:cNvSpPr>
          <p:nvPr/>
        </p:nvSpPr>
        <p:spPr bwMode="auto">
          <a:xfrm>
            <a:off x="5343672" y="4345363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" name="Line 83"/>
          <p:cNvSpPr>
            <a:spLocks noChangeShapeType="1"/>
          </p:cNvSpPr>
          <p:nvPr/>
        </p:nvSpPr>
        <p:spPr bwMode="auto">
          <a:xfrm>
            <a:off x="5343672" y="4670750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" name="Line 83"/>
          <p:cNvSpPr>
            <a:spLocks noChangeShapeType="1"/>
          </p:cNvSpPr>
          <p:nvPr/>
        </p:nvSpPr>
        <p:spPr bwMode="auto">
          <a:xfrm>
            <a:off x="5343672" y="4831274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0" name="Line 83"/>
          <p:cNvSpPr>
            <a:spLocks noChangeShapeType="1"/>
          </p:cNvSpPr>
          <p:nvPr/>
        </p:nvSpPr>
        <p:spPr bwMode="auto">
          <a:xfrm>
            <a:off x="5343672" y="4998809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" name="Line 83"/>
          <p:cNvSpPr>
            <a:spLocks noChangeShapeType="1"/>
          </p:cNvSpPr>
          <p:nvPr/>
        </p:nvSpPr>
        <p:spPr bwMode="auto">
          <a:xfrm>
            <a:off x="5343672" y="5341709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2" name="Line 83"/>
          <p:cNvSpPr>
            <a:spLocks noChangeShapeType="1"/>
          </p:cNvSpPr>
          <p:nvPr/>
        </p:nvSpPr>
        <p:spPr bwMode="auto">
          <a:xfrm>
            <a:off x="5343672" y="5170259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" name="Line 83"/>
          <p:cNvSpPr>
            <a:spLocks noChangeShapeType="1"/>
          </p:cNvSpPr>
          <p:nvPr/>
        </p:nvSpPr>
        <p:spPr bwMode="auto">
          <a:xfrm>
            <a:off x="5343672" y="5495646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" name="Line 83"/>
          <p:cNvSpPr>
            <a:spLocks noChangeShapeType="1"/>
          </p:cNvSpPr>
          <p:nvPr/>
        </p:nvSpPr>
        <p:spPr bwMode="auto">
          <a:xfrm>
            <a:off x="5345826" y="5637120"/>
            <a:ext cx="2016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5" name="Straight Connector 384"/>
          <p:cNvCxnSpPr>
            <a:endCxn id="387" idx="0"/>
          </p:cNvCxnSpPr>
          <p:nvPr/>
        </p:nvCxnSpPr>
        <p:spPr bwMode="auto">
          <a:xfrm flipH="1">
            <a:off x="2723027" y="4940031"/>
            <a:ext cx="3021" cy="85582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7" name="Line 83"/>
          <p:cNvSpPr>
            <a:spLocks noChangeShapeType="1"/>
          </p:cNvSpPr>
          <p:nvPr/>
        </p:nvSpPr>
        <p:spPr bwMode="auto">
          <a:xfrm>
            <a:off x="2723027" y="5795853"/>
            <a:ext cx="2848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" name="Rectangle 388"/>
          <p:cNvSpPr/>
          <p:nvPr/>
        </p:nvSpPr>
        <p:spPr bwMode="auto">
          <a:xfrm>
            <a:off x="895855" y="2777666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90" name="Text Box 96"/>
          <p:cNvSpPr txBox="1">
            <a:spLocks noChangeArrowheads="1"/>
          </p:cNvSpPr>
          <p:nvPr/>
        </p:nvSpPr>
        <p:spPr bwMode="auto">
          <a:xfrm>
            <a:off x="316589" y="2717001"/>
            <a:ext cx="591852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900" smtClean="0"/>
              <a:t>L0_pix1</a:t>
            </a:r>
            <a:endParaRPr lang="en-GB" altLang="en-US" sz="900"/>
          </a:p>
        </p:txBody>
      </p:sp>
      <p:sp>
        <p:nvSpPr>
          <p:cNvPr id="392" name="Rectangle 391"/>
          <p:cNvSpPr/>
          <p:nvPr/>
        </p:nvSpPr>
        <p:spPr bwMode="auto">
          <a:xfrm>
            <a:off x="895855" y="3046252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93" name="Rectangle 392"/>
          <p:cNvSpPr/>
          <p:nvPr/>
        </p:nvSpPr>
        <p:spPr bwMode="auto">
          <a:xfrm>
            <a:off x="895855" y="3351725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>
            <a:off x="895855" y="3626941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>
            <a:off x="895855" y="3898552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cxnSp>
        <p:nvCxnSpPr>
          <p:cNvPr id="403" name="Straight Connector 402"/>
          <p:cNvCxnSpPr/>
          <p:nvPr/>
        </p:nvCxnSpPr>
        <p:spPr bwMode="auto">
          <a:xfrm>
            <a:off x="3168595" y="3156624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5" name="Straight Connector 404"/>
          <p:cNvCxnSpPr/>
          <p:nvPr/>
        </p:nvCxnSpPr>
        <p:spPr bwMode="auto">
          <a:xfrm>
            <a:off x="3280922" y="3156624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6" name="Straight Connector 405"/>
          <p:cNvCxnSpPr/>
          <p:nvPr/>
        </p:nvCxnSpPr>
        <p:spPr bwMode="auto">
          <a:xfrm>
            <a:off x="2951530" y="3156624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7" name="Straight Connector 406"/>
          <p:cNvCxnSpPr/>
          <p:nvPr/>
        </p:nvCxnSpPr>
        <p:spPr bwMode="auto">
          <a:xfrm>
            <a:off x="3067032" y="3156624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0" name="Straight Connector 409"/>
          <p:cNvCxnSpPr>
            <a:endCxn id="400" idx="0"/>
          </p:cNvCxnSpPr>
          <p:nvPr/>
        </p:nvCxnSpPr>
        <p:spPr bwMode="auto">
          <a:xfrm>
            <a:off x="2723027" y="3156624"/>
            <a:ext cx="6042" cy="86488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1" name="Straight Connector 410"/>
          <p:cNvCxnSpPr/>
          <p:nvPr/>
        </p:nvCxnSpPr>
        <p:spPr bwMode="auto">
          <a:xfrm>
            <a:off x="2847746" y="3156624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2" name="Straight Connector 411"/>
          <p:cNvCxnSpPr/>
          <p:nvPr/>
        </p:nvCxnSpPr>
        <p:spPr bwMode="auto">
          <a:xfrm>
            <a:off x="3388872" y="3156624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3" name="Straight Connector 412"/>
          <p:cNvCxnSpPr/>
          <p:nvPr/>
        </p:nvCxnSpPr>
        <p:spPr bwMode="auto">
          <a:xfrm>
            <a:off x="3168595" y="4937281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4" name="Straight Connector 413"/>
          <p:cNvCxnSpPr/>
          <p:nvPr/>
        </p:nvCxnSpPr>
        <p:spPr bwMode="auto">
          <a:xfrm>
            <a:off x="3280922" y="4937281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5" name="Straight Connector 414"/>
          <p:cNvCxnSpPr/>
          <p:nvPr/>
        </p:nvCxnSpPr>
        <p:spPr bwMode="auto">
          <a:xfrm>
            <a:off x="2951530" y="4937281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6" name="Straight Connector 415"/>
          <p:cNvCxnSpPr/>
          <p:nvPr/>
        </p:nvCxnSpPr>
        <p:spPr bwMode="auto">
          <a:xfrm>
            <a:off x="3067032" y="4937281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7" name="Straight Connector 416"/>
          <p:cNvCxnSpPr/>
          <p:nvPr/>
        </p:nvCxnSpPr>
        <p:spPr bwMode="auto">
          <a:xfrm>
            <a:off x="2847746" y="4937281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8" name="Straight Connector 417"/>
          <p:cNvCxnSpPr/>
          <p:nvPr/>
        </p:nvCxnSpPr>
        <p:spPr bwMode="auto">
          <a:xfrm>
            <a:off x="3388872" y="4937281"/>
            <a:ext cx="0" cy="1379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425" name="Group 424"/>
          <p:cNvGrpSpPr/>
          <p:nvPr/>
        </p:nvGrpSpPr>
        <p:grpSpPr>
          <a:xfrm>
            <a:off x="6856463" y="2419494"/>
            <a:ext cx="1020423" cy="238089"/>
            <a:chOff x="2463005" y="1766774"/>
            <a:chExt cx="1020423" cy="238089"/>
          </a:xfrm>
        </p:grpSpPr>
        <p:sp>
          <p:nvSpPr>
            <p:cNvPr id="426" name="Text Box 103"/>
            <p:cNvSpPr txBox="1">
              <a:spLocks noChangeArrowheads="1"/>
            </p:cNvSpPr>
            <p:nvPr/>
          </p:nvSpPr>
          <p:spPr bwMode="auto">
            <a:xfrm>
              <a:off x="2463005" y="1774031"/>
              <a:ext cx="1020423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en-US" sz="1000" smtClean="0"/>
                <a:t>0 1 2 3 4 5 6 7</a:t>
              </a:r>
              <a:endParaRPr lang="en-GB" altLang="en-US" sz="1000"/>
            </a:p>
          </p:txBody>
        </p:sp>
        <p:sp>
          <p:nvSpPr>
            <p:cNvPr id="427" name="Rectangle 104"/>
            <p:cNvSpPr>
              <a:spLocks noChangeArrowheads="1"/>
            </p:cNvSpPr>
            <p:nvPr/>
          </p:nvSpPr>
          <p:spPr bwMode="auto">
            <a:xfrm>
              <a:off x="2524012" y="1766774"/>
              <a:ext cx="901359" cy="23585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/>
              <a:endParaRPr lang="en-US" altLang="en-US"/>
            </a:p>
          </p:txBody>
        </p:sp>
        <p:cxnSp>
          <p:nvCxnSpPr>
            <p:cNvPr id="428" name="Straight Connector 427"/>
            <p:cNvCxnSpPr/>
            <p:nvPr/>
          </p:nvCxnSpPr>
          <p:spPr bwMode="auto">
            <a:xfrm>
              <a:off x="2640920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9" name="Straight Connector 428"/>
            <p:cNvCxnSpPr/>
            <p:nvPr/>
          </p:nvCxnSpPr>
          <p:spPr bwMode="auto">
            <a:xfrm>
              <a:off x="27497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0" name="Straight Connector 429"/>
            <p:cNvCxnSpPr/>
            <p:nvPr/>
          </p:nvCxnSpPr>
          <p:spPr bwMode="auto">
            <a:xfrm>
              <a:off x="28623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1" name="Straight Connector 430"/>
            <p:cNvCxnSpPr/>
            <p:nvPr/>
          </p:nvCxnSpPr>
          <p:spPr bwMode="auto">
            <a:xfrm>
              <a:off x="297049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3080374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3" name="Straight Connector 432"/>
            <p:cNvCxnSpPr/>
            <p:nvPr/>
          </p:nvCxnSpPr>
          <p:spPr bwMode="auto">
            <a:xfrm>
              <a:off x="3196488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4" name="Straight Connector 433"/>
            <p:cNvCxnSpPr/>
            <p:nvPr/>
          </p:nvCxnSpPr>
          <p:spPr bwMode="auto">
            <a:xfrm>
              <a:off x="3305345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435" name="Line 83"/>
          <p:cNvSpPr>
            <a:spLocks noChangeShapeType="1"/>
          </p:cNvSpPr>
          <p:nvPr/>
        </p:nvSpPr>
        <p:spPr bwMode="auto">
          <a:xfrm>
            <a:off x="6687111" y="2528427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" name="Text Box 61"/>
          <p:cNvSpPr txBox="1">
            <a:spLocks noChangeArrowheads="1"/>
          </p:cNvSpPr>
          <p:nvPr/>
        </p:nvSpPr>
        <p:spPr bwMode="auto">
          <a:xfrm>
            <a:off x="6132273" y="2426066"/>
            <a:ext cx="57711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950 MHz</a:t>
            </a:r>
          </a:p>
        </p:txBody>
      </p:sp>
      <p:sp>
        <p:nvSpPr>
          <p:cNvPr id="447" name="Line 83"/>
          <p:cNvSpPr>
            <a:spLocks noChangeShapeType="1"/>
          </p:cNvSpPr>
          <p:nvPr/>
        </p:nvSpPr>
        <p:spPr bwMode="auto">
          <a:xfrm>
            <a:off x="6687111" y="3033693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" name="Text Box 61"/>
          <p:cNvSpPr txBox="1">
            <a:spLocks noChangeArrowheads="1"/>
          </p:cNvSpPr>
          <p:nvPr/>
        </p:nvSpPr>
        <p:spPr bwMode="auto">
          <a:xfrm>
            <a:off x="5906591" y="2931810"/>
            <a:ext cx="805482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800" smtClean="0"/>
              <a:t>118.75 MHz</a:t>
            </a:r>
          </a:p>
        </p:txBody>
      </p:sp>
      <p:sp>
        <p:nvSpPr>
          <p:cNvPr id="449" name="Down Arrow 448"/>
          <p:cNvSpPr/>
          <p:nvPr/>
        </p:nvSpPr>
        <p:spPr bwMode="auto">
          <a:xfrm rot="10800000">
            <a:off x="7120726" y="2713019"/>
            <a:ext cx="400108" cy="165807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cxnSp>
        <p:nvCxnSpPr>
          <p:cNvPr id="450" name="Straight Connector 449"/>
          <p:cNvCxnSpPr/>
          <p:nvPr/>
        </p:nvCxnSpPr>
        <p:spPr bwMode="auto">
          <a:xfrm>
            <a:off x="7756217" y="3156624"/>
            <a:ext cx="0" cy="87548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457" name="Group 456"/>
          <p:cNvGrpSpPr/>
          <p:nvPr/>
        </p:nvGrpSpPr>
        <p:grpSpPr>
          <a:xfrm>
            <a:off x="6856463" y="2920767"/>
            <a:ext cx="1020423" cy="238089"/>
            <a:chOff x="2463005" y="1766774"/>
            <a:chExt cx="1020423" cy="238089"/>
          </a:xfrm>
        </p:grpSpPr>
        <p:sp>
          <p:nvSpPr>
            <p:cNvPr id="458" name="Text Box 103"/>
            <p:cNvSpPr txBox="1">
              <a:spLocks noChangeArrowheads="1"/>
            </p:cNvSpPr>
            <p:nvPr/>
          </p:nvSpPr>
          <p:spPr bwMode="auto">
            <a:xfrm>
              <a:off x="2463005" y="1774031"/>
              <a:ext cx="1020423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en-US" sz="1000" smtClean="0"/>
                <a:t>0 1 2 3 4 5 6 7</a:t>
              </a:r>
              <a:endParaRPr lang="en-GB" altLang="en-US" sz="1000"/>
            </a:p>
          </p:txBody>
        </p:sp>
        <p:sp>
          <p:nvSpPr>
            <p:cNvPr id="459" name="Rectangle 104"/>
            <p:cNvSpPr>
              <a:spLocks noChangeArrowheads="1"/>
            </p:cNvSpPr>
            <p:nvPr/>
          </p:nvSpPr>
          <p:spPr bwMode="auto">
            <a:xfrm>
              <a:off x="2524012" y="1766774"/>
              <a:ext cx="901359" cy="23585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r"/>
              <a:endParaRPr lang="en-US" altLang="en-US"/>
            </a:p>
          </p:txBody>
        </p:sp>
        <p:cxnSp>
          <p:nvCxnSpPr>
            <p:cNvPr id="460" name="Straight Connector 459"/>
            <p:cNvCxnSpPr/>
            <p:nvPr/>
          </p:nvCxnSpPr>
          <p:spPr bwMode="auto">
            <a:xfrm>
              <a:off x="2640920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1" name="Straight Connector 460"/>
            <p:cNvCxnSpPr/>
            <p:nvPr/>
          </p:nvCxnSpPr>
          <p:spPr bwMode="auto">
            <a:xfrm>
              <a:off x="27497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2" name="Straight Connector 461"/>
            <p:cNvCxnSpPr/>
            <p:nvPr/>
          </p:nvCxnSpPr>
          <p:spPr bwMode="auto">
            <a:xfrm>
              <a:off x="286237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3" name="Straight Connector 462"/>
            <p:cNvCxnSpPr/>
            <p:nvPr/>
          </p:nvCxnSpPr>
          <p:spPr bwMode="auto">
            <a:xfrm>
              <a:off x="2970497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4" name="Straight Connector 463"/>
            <p:cNvCxnSpPr/>
            <p:nvPr/>
          </p:nvCxnSpPr>
          <p:spPr bwMode="auto">
            <a:xfrm>
              <a:off x="3080374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5" name="Straight Connector 464"/>
            <p:cNvCxnSpPr/>
            <p:nvPr/>
          </p:nvCxnSpPr>
          <p:spPr bwMode="auto">
            <a:xfrm>
              <a:off x="3196488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6" name="Straight Connector 465"/>
            <p:cNvCxnSpPr/>
            <p:nvPr/>
          </p:nvCxnSpPr>
          <p:spPr bwMode="auto">
            <a:xfrm>
              <a:off x="3305345" y="1766774"/>
              <a:ext cx="0" cy="23585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467" name="Straight Connector 466"/>
          <p:cNvCxnSpPr/>
          <p:nvPr/>
        </p:nvCxnSpPr>
        <p:spPr bwMode="auto">
          <a:xfrm>
            <a:off x="6986135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8" name="Line 83"/>
          <p:cNvSpPr>
            <a:spLocks noChangeShapeType="1"/>
          </p:cNvSpPr>
          <p:nvPr/>
        </p:nvSpPr>
        <p:spPr bwMode="auto">
          <a:xfrm>
            <a:off x="5118520" y="3398556"/>
            <a:ext cx="18723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" name="Line 83"/>
          <p:cNvSpPr>
            <a:spLocks noChangeShapeType="1"/>
          </p:cNvSpPr>
          <p:nvPr/>
        </p:nvSpPr>
        <p:spPr bwMode="auto">
          <a:xfrm>
            <a:off x="6641727" y="4032108"/>
            <a:ext cx="11144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" name="Line 83"/>
          <p:cNvSpPr>
            <a:spLocks noChangeShapeType="1"/>
          </p:cNvSpPr>
          <p:nvPr/>
        </p:nvSpPr>
        <p:spPr bwMode="auto">
          <a:xfrm>
            <a:off x="7815143" y="2542167"/>
            <a:ext cx="3992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6" name="Rectangle 475"/>
          <p:cNvSpPr/>
          <p:nvPr/>
        </p:nvSpPr>
        <p:spPr bwMode="auto">
          <a:xfrm>
            <a:off x="8230503" y="2490591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477" name="Text Box 96"/>
          <p:cNvSpPr txBox="1">
            <a:spLocks noChangeArrowheads="1"/>
          </p:cNvSpPr>
          <p:nvPr/>
        </p:nvSpPr>
        <p:spPr bwMode="auto">
          <a:xfrm>
            <a:off x="8313053" y="2420725"/>
            <a:ext cx="591852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900" smtClean="0"/>
              <a:t>L1_trig</a:t>
            </a:r>
            <a:endParaRPr lang="en-GB" altLang="en-US" sz="900"/>
          </a:p>
        </p:txBody>
      </p:sp>
      <p:sp>
        <p:nvSpPr>
          <p:cNvPr id="483" name="Text Box 79"/>
          <p:cNvSpPr txBox="1">
            <a:spLocks noChangeArrowheads="1"/>
          </p:cNvSpPr>
          <p:nvPr/>
        </p:nvSpPr>
        <p:spPr bwMode="auto">
          <a:xfrm>
            <a:off x="2593751" y="2176210"/>
            <a:ext cx="1025635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900" b="1" smtClean="0"/>
              <a:t>iserdes 1:8</a:t>
            </a:r>
            <a:endParaRPr lang="en-GB" altLang="en-US" sz="900" b="1"/>
          </a:p>
        </p:txBody>
      </p:sp>
      <p:sp>
        <p:nvSpPr>
          <p:cNvPr id="486" name="Text Box 96"/>
          <p:cNvSpPr txBox="1">
            <a:spLocks noChangeArrowheads="1"/>
          </p:cNvSpPr>
          <p:nvPr/>
        </p:nvSpPr>
        <p:spPr bwMode="auto">
          <a:xfrm>
            <a:off x="5489350" y="3518308"/>
            <a:ext cx="1220033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900" b="1" smtClean="0"/>
              <a:t>trigger_logic_7</a:t>
            </a:r>
            <a:endParaRPr lang="en-GB" altLang="en-US" sz="900" b="1"/>
          </a:p>
        </p:txBody>
      </p:sp>
      <p:grpSp>
        <p:nvGrpSpPr>
          <p:cNvPr id="487" name="Group 486"/>
          <p:cNvGrpSpPr/>
          <p:nvPr/>
        </p:nvGrpSpPr>
        <p:grpSpPr>
          <a:xfrm>
            <a:off x="1282943" y="5033398"/>
            <a:ext cx="663574" cy="460866"/>
            <a:chOff x="403226" y="1600258"/>
            <a:chExt cx="663574" cy="460866"/>
          </a:xfrm>
        </p:grpSpPr>
        <p:sp>
          <p:nvSpPr>
            <p:cNvPr id="488" name="Rectangle 104"/>
            <p:cNvSpPr>
              <a:spLocks noChangeArrowheads="1"/>
            </p:cNvSpPr>
            <p:nvPr/>
          </p:nvSpPr>
          <p:spPr bwMode="auto">
            <a:xfrm>
              <a:off x="515259" y="1600258"/>
              <a:ext cx="449490" cy="46086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9" name="Text Box 61"/>
            <p:cNvSpPr txBox="1">
              <a:spLocks noChangeArrowheads="1"/>
            </p:cNvSpPr>
            <p:nvPr/>
          </p:nvSpPr>
          <p:spPr bwMode="auto">
            <a:xfrm>
              <a:off x="403226" y="1622029"/>
              <a:ext cx="66357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marL="36000" indent="-36000" algn="ctr">
                <a:lnSpc>
                  <a:spcPct val="80000"/>
                </a:lnSpc>
                <a:spcBef>
                  <a:spcPts val="100"/>
                </a:spcBef>
                <a:spcAft>
                  <a:spcPts val="100"/>
                </a:spcAft>
                <a:buFontTx/>
                <a:buNone/>
              </a:pPr>
              <a:r>
                <a:rPr lang="de-DE" altLang="en-US" sz="800" smtClean="0"/>
                <a:t>STM</a:t>
              </a:r>
              <a:endParaRPr lang="en-GB" altLang="en-US" sz="800"/>
            </a:p>
          </p:txBody>
        </p:sp>
      </p:grpSp>
      <p:sp>
        <p:nvSpPr>
          <p:cNvPr id="490" name="Rectangle 489"/>
          <p:cNvSpPr/>
          <p:nvPr/>
        </p:nvSpPr>
        <p:spPr bwMode="auto">
          <a:xfrm>
            <a:off x="895855" y="5205346"/>
            <a:ext cx="135109" cy="93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Tahoma" pitchFamily="34" charset="0"/>
            </a:endParaRPr>
          </a:p>
        </p:txBody>
      </p:sp>
      <p:sp>
        <p:nvSpPr>
          <p:cNvPr id="491" name="Line 83"/>
          <p:cNvSpPr>
            <a:spLocks noChangeShapeType="1"/>
          </p:cNvSpPr>
          <p:nvPr/>
        </p:nvSpPr>
        <p:spPr bwMode="auto">
          <a:xfrm>
            <a:off x="1030964" y="5252177"/>
            <a:ext cx="363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" name="Text Box 96"/>
          <p:cNvSpPr txBox="1">
            <a:spLocks noChangeArrowheads="1"/>
          </p:cNvSpPr>
          <p:nvPr/>
        </p:nvSpPr>
        <p:spPr bwMode="auto">
          <a:xfrm>
            <a:off x="225874" y="5136065"/>
            <a:ext cx="695325" cy="2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900" smtClean="0"/>
              <a:t>calibrate</a:t>
            </a:r>
            <a:endParaRPr lang="en-GB" altLang="en-US" sz="900"/>
          </a:p>
        </p:txBody>
      </p:sp>
      <p:cxnSp>
        <p:nvCxnSpPr>
          <p:cNvPr id="493" name="Straight Connector 492"/>
          <p:cNvCxnSpPr/>
          <p:nvPr/>
        </p:nvCxnSpPr>
        <p:spPr bwMode="auto">
          <a:xfrm>
            <a:off x="1608172" y="2724897"/>
            <a:ext cx="0" cy="132537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6" name="Straight Connector 495"/>
          <p:cNvCxnSpPr/>
          <p:nvPr/>
        </p:nvCxnSpPr>
        <p:spPr bwMode="auto">
          <a:xfrm>
            <a:off x="1608694" y="4505874"/>
            <a:ext cx="0" cy="52752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0" name="Straight Connector 509"/>
          <p:cNvCxnSpPr/>
          <p:nvPr/>
        </p:nvCxnSpPr>
        <p:spPr bwMode="auto">
          <a:xfrm>
            <a:off x="7091363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1" name="Straight Connector 510"/>
          <p:cNvCxnSpPr/>
          <p:nvPr/>
        </p:nvCxnSpPr>
        <p:spPr bwMode="auto">
          <a:xfrm>
            <a:off x="7206026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2" name="Straight Connector 511"/>
          <p:cNvCxnSpPr/>
          <p:nvPr/>
        </p:nvCxnSpPr>
        <p:spPr bwMode="auto">
          <a:xfrm>
            <a:off x="7311254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3" name="Straight Connector 512"/>
          <p:cNvCxnSpPr/>
          <p:nvPr/>
        </p:nvCxnSpPr>
        <p:spPr bwMode="auto">
          <a:xfrm>
            <a:off x="7421186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4" name="Straight Connector 513"/>
          <p:cNvCxnSpPr/>
          <p:nvPr/>
        </p:nvCxnSpPr>
        <p:spPr bwMode="auto">
          <a:xfrm>
            <a:off x="7526414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5" name="Straight Connector 514"/>
          <p:cNvCxnSpPr/>
          <p:nvPr/>
        </p:nvCxnSpPr>
        <p:spPr bwMode="auto">
          <a:xfrm>
            <a:off x="7645477" y="3156624"/>
            <a:ext cx="0" cy="241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47185"/>
            <a:ext cx="6900743" cy="973137"/>
          </a:xfrm>
        </p:spPr>
        <p:txBody>
          <a:bodyPr/>
          <a:lstStyle/>
          <a:p>
            <a:r>
              <a:rPr lang="de-DE" altLang="en-US" sz="3200" smtClean="0"/>
              <a:t>The L1-FPGA‘s Functionality, cont.</a:t>
            </a:r>
            <a:endParaRPr lang="en-GB" altLang="en-US" sz="3200" smtClean="0"/>
          </a:p>
        </p:txBody>
      </p:sp>
      <p:sp>
        <p:nvSpPr>
          <p:cNvPr id="519" name="Line 83"/>
          <p:cNvSpPr>
            <a:spLocks noChangeShapeType="1"/>
          </p:cNvSpPr>
          <p:nvPr/>
        </p:nvSpPr>
        <p:spPr bwMode="auto">
          <a:xfrm>
            <a:off x="1030964" y="2833123"/>
            <a:ext cx="363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805C1FBD-B993-4133-AEAE-473AA241FFF9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4579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4580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1CA6D1A9-0D71-422A-97CC-ED0E6754CF86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19</a:t>
            </a:fld>
            <a:endParaRPr kumimoji="0" lang="en-US" altLang="en-US" sz="1400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242175" cy="998537"/>
          </a:xfrm>
        </p:spPr>
        <p:txBody>
          <a:bodyPr/>
          <a:lstStyle/>
          <a:p>
            <a:r>
              <a:rPr lang="en-US" altLang="en-US" sz="3200" smtClean="0"/>
              <a:t>3NN Trigger Firmware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198563"/>
            <a:ext cx="7716838" cy="4919662"/>
          </a:xfrm>
        </p:spPr>
        <p:txBody>
          <a:bodyPr/>
          <a:lstStyle/>
          <a:p>
            <a:r>
              <a:rPr lang="de-DE" altLang="en-US" sz="1600" smtClean="0"/>
              <a:t>3NN ( 3 Next Neighbor) </a:t>
            </a:r>
            <a:r>
              <a:rPr lang="de-DE" altLang="en-US" sz="1600" smtClean="0"/>
              <a:t>of 37 </a:t>
            </a:r>
            <a:r>
              <a:rPr lang="de-DE" altLang="en-US" sz="1600" smtClean="0"/>
              <a:t>pixel</a:t>
            </a:r>
          </a:p>
          <a:p>
            <a:pPr lvl="1"/>
            <a:r>
              <a:rPr lang="de-DE" altLang="en-US" sz="1600" smtClean="0"/>
              <a:t> about 500 possible combinations</a:t>
            </a:r>
            <a:endParaRPr lang="de-DE" altLang="en-US" sz="1600" smtClean="0"/>
          </a:p>
          <a:p>
            <a:r>
              <a:rPr lang="de-DE" altLang="en-US" sz="1600" smtClean="0"/>
              <a:t>Fully synchronous design</a:t>
            </a:r>
          </a:p>
          <a:p>
            <a:pPr lvl="1"/>
            <a:r>
              <a:rPr lang="de-DE" altLang="en-US" sz="1600" smtClean="0"/>
              <a:t>local oscillator (25 Mhz) or external clock (100 MHz)</a:t>
            </a:r>
          </a:p>
          <a:p>
            <a:r>
              <a:rPr lang="de-DE" altLang="en-US" sz="1600" smtClean="0"/>
              <a:t>Trigger </a:t>
            </a:r>
            <a:r>
              <a:rPr lang="de-DE" altLang="en-US" sz="1600" smtClean="0"/>
              <a:t>latency 120 ns</a:t>
            </a:r>
          </a:p>
          <a:p>
            <a:r>
              <a:rPr lang="de-DE" altLang="en-US" sz="1600" smtClean="0"/>
              <a:t>Trigger time resolution 1.05 </a:t>
            </a:r>
            <a:r>
              <a:rPr lang="de-DE" altLang="en-US" sz="1600" smtClean="0"/>
              <a:t>ns (950 Mhz L0-sampling rate)</a:t>
            </a:r>
            <a:endParaRPr lang="de-DE" altLang="en-US" sz="1600" smtClean="0"/>
          </a:p>
          <a:p>
            <a:r>
              <a:rPr lang="de-DE" altLang="en-US" sz="1600" smtClean="0"/>
              <a:t>Trigger jitter +/- 1.05 ns</a:t>
            </a:r>
          </a:p>
          <a:p>
            <a:r>
              <a:rPr lang="de-DE" altLang="en-US" sz="1600" smtClean="0"/>
              <a:t>Firmware automatically detects missing neighbor clusters (bit masking)</a:t>
            </a:r>
          </a:p>
        </p:txBody>
      </p:sp>
    </p:spTree>
    <p:extLst>
      <p:ext uri="{BB962C8B-B14F-4D97-AF65-F5344CB8AC3E}">
        <p14:creationId xmlns:p14="http://schemas.microsoft.com/office/powerpoint/2010/main" val="12504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94" y="219303"/>
            <a:ext cx="8520113" cy="544512"/>
          </a:xfrm>
        </p:spPr>
        <p:txBody>
          <a:bodyPr/>
          <a:lstStyle/>
          <a:p>
            <a:r>
              <a:rPr lang="de-DE" sz="3200" smtClean="0"/>
              <a:t>CTA, Cherenkov Telescope Array</a:t>
            </a:r>
            <a:endParaRPr lang="en-US" sz="3200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1975448"/>
            <a:ext cx="2769236" cy="38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975448"/>
            <a:ext cx="2958083" cy="38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"/>
          <a:stretch>
            <a:fillRect/>
          </a:stretch>
        </p:blipFill>
        <p:spPr bwMode="auto">
          <a:xfrm>
            <a:off x="6040227" y="1975448"/>
            <a:ext cx="3009431" cy="38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15347" y="5928905"/>
            <a:ext cx="2104657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None/>
            </a:pPr>
            <a:r>
              <a:rPr lang="de-DE" sz="1600">
                <a:solidFill>
                  <a:srgbClr val="0070C0"/>
                </a:solidFill>
              </a:rPr>
              <a:t>H.E.S.S. in Namibia</a:t>
            </a:r>
            <a:endParaRPr lang="en-GB" sz="1600">
              <a:solidFill>
                <a:srgbClr val="0070C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344242" y="5956605"/>
            <a:ext cx="2104657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None/>
            </a:pPr>
            <a:r>
              <a:rPr lang="de-DE" sz="1600">
                <a:solidFill>
                  <a:srgbClr val="0070C0"/>
                </a:solidFill>
              </a:rPr>
              <a:t>MAGIC auf La Palma</a:t>
            </a:r>
            <a:endParaRPr lang="en-GB" sz="1600">
              <a:solidFill>
                <a:srgbClr val="0070C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331887" y="5928905"/>
            <a:ext cx="2498680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None/>
            </a:pPr>
            <a:r>
              <a:rPr lang="de-DE" sz="1600">
                <a:solidFill>
                  <a:srgbClr val="0070C0"/>
                </a:solidFill>
              </a:rPr>
              <a:t>VERITAS in Arizona, USA</a:t>
            </a:r>
            <a:endParaRPr lang="en-GB" sz="1600">
              <a:solidFill>
                <a:srgbClr val="0070C0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2239" y="767391"/>
            <a:ext cx="8358327" cy="1070034"/>
          </a:xfrm>
        </p:spPr>
        <p:txBody>
          <a:bodyPr/>
          <a:lstStyle/>
          <a:p>
            <a:r>
              <a:rPr lang="de-DE" altLang="en-US" smtClean="0"/>
              <a:t>about 100 telescopes, on the northern &amp; the southern hemisphere</a:t>
            </a:r>
          </a:p>
          <a:p>
            <a:r>
              <a:rPr lang="de-DE" altLang="en-US" smtClean="0"/>
              <a:t>3 sizes: LSTs, MSTs and SSTs, similar already exist :</a:t>
            </a:r>
          </a:p>
        </p:txBody>
      </p:sp>
    </p:spTree>
    <p:extLst>
      <p:ext uri="{BB962C8B-B14F-4D97-AF65-F5344CB8AC3E}">
        <p14:creationId xmlns:p14="http://schemas.microsoft.com/office/powerpoint/2010/main" val="31057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82257B6A-46CE-4C4B-8AE0-D527D3B74D35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7411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7412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7BDFA434-3327-4FD0-88CE-98369192790B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20</a:t>
            </a:fld>
            <a:endParaRPr kumimoji="0" lang="en-US" altLang="en-US" sz="1400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1975" y="96838"/>
            <a:ext cx="7983538" cy="860425"/>
          </a:xfrm>
        </p:spPr>
        <p:txBody>
          <a:bodyPr/>
          <a:lstStyle/>
          <a:p>
            <a:pPr algn="ctr"/>
            <a:r>
              <a:rPr lang="en-US" altLang="en-US" sz="3200" smtClean="0"/>
              <a:t>L1, Connecting the Trigger Backplanes</a:t>
            </a:r>
          </a:p>
        </p:txBody>
      </p:sp>
      <p:sp>
        <p:nvSpPr>
          <p:cNvPr id="17414" name="Text Box 46"/>
          <p:cNvSpPr txBox="1">
            <a:spLocks noChangeArrowheads="1"/>
          </p:cNvSpPr>
          <p:nvPr/>
        </p:nvSpPr>
        <p:spPr bwMode="auto">
          <a:xfrm>
            <a:off x="6362700" y="5667375"/>
            <a:ext cx="133191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400">
                <a:solidFill>
                  <a:srgbClr val="FFFFFF"/>
                </a:solidFill>
              </a:rPr>
              <a:t>PCB design by </a:t>
            </a:r>
          </a:p>
          <a:p>
            <a:pPr>
              <a:buFontTx/>
              <a:buNone/>
            </a:pPr>
            <a:r>
              <a:rPr lang="de-DE" altLang="en-US" sz="1400">
                <a:solidFill>
                  <a:srgbClr val="FFFFFF"/>
                </a:solidFill>
              </a:rPr>
              <a:t>Carola Rueger DESY</a:t>
            </a:r>
            <a:endParaRPr lang="en-GB" altLang="en-US" sz="1400">
              <a:solidFill>
                <a:srgbClr val="FFFFFF"/>
              </a:solidFill>
            </a:endParaRPr>
          </a:p>
        </p:txBody>
      </p:sp>
      <p:pic>
        <p:nvPicPr>
          <p:cNvPr id="17415" name="Picture 4" descr="H:\zn\Projects\CTA\Bpl_Trig\Rev20\pics\dig_trigger_v2_x3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42988"/>
            <a:ext cx="48387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15"/>
          <p:cNvSpPr>
            <a:spLocks noChangeArrowheads="1"/>
          </p:cNvSpPr>
          <p:nvPr/>
        </p:nvSpPr>
        <p:spPr bwMode="auto">
          <a:xfrm>
            <a:off x="852713" y="2264229"/>
            <a:ext cx="921657" cy="609600"/>
          </a:xfrm>
          <a:prstGeom prst="wedgeRectCallout">
            <a:avLst>
              <a:gd name="adj1" fmla="val 78482"/>
              <a:gd name="adj2" fmla="val 37659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 smtClean="0"/>
              <a:t>50 way 0.635 mm pitch cable</a:t>
            </a:r>
            <a:endParaRPr lang="de-DE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zn\Projects\CTA\L0_TB\Rev10\pics\IMG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43A7AC50-D078-4526-9C1D-6A85895B252B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1508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1509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5B833C1-D138-41A6-B2E2-ACD99FAE0E58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21</a:t>
            </a:fld>
            <a:endParaRPr kumimoji="0" lang="en-US" altLang="en-US" sz="1400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1125"/>
            <a:ext cx="7315200" cy="795338"/>
          </a:xfrm>
        </p:spPr>
        <p:txBody>
          <a:bodyPr/>
          <a:lstStyle/>
          <a:p>
            <a:r>
              <a:rPr lang="de-DE" altLang="en-US" sz="3200" smtClean="0"/>
              <a:t>Digital Trigger Test Setup</a:t>
            </a:r>
            <a:endParaRPr lang="en-US" altLang="en-US" sz="3200" smtClean="0"/>
          </a:p>
        </p:txBody>
      </p:sp>
      <p:sp>
        <p:nvSpPr>
          <p:cNvPr id="727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3925" y="990600"/>
            <a:ext cx="7610475" cy="59848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de-DE" sz="1400" smtClean="0"/>
              <a:t>120 mm x 260 mm, 6 Layer PCB, various analog and digital test points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de-DE" sz="1400" smtClean="0"/>
          </a:p>
        </p:txBody>
      </p:sp>
      <p:sp>
        <p:nvSpPr>
          <p:cNvPr id="21512" name="Rectangular Callout 19"/>
          <p:cNvSpPr>
            <a:spLocks noChangeArrowheads="1"/>
          </p:cNvSpPr>
          <p:nvPr/>
        </p:nvSpPr>
        <p:spPr bwMode="auto">
          <a:xfrm>
            <a:off x="5699125" y="4756150"/>
            <a:ext cx="614363" cy="276225"/>
          </a:xfrm>
          <a:prstGeom prst="wedgeRectCallout">
            <a:avLst>
              <a:gd name="adj1" fmla="val 86755"/>
              <a:gd name="adj2" fmla="val -262870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Xilinx</a:t>
            </a:r>
            <a:endParaRPr lang="en-US" altLang="en-US" sz="1200"/>
          </a:p>
        </p:txBody>
      </p:sp>
      <p:sp>
        <p:nvSpPr>
          <p:cNvPr id="21513" name="Rectangular Callout 19"/>
          <p:cNvSpPr>
            <a:spLocks noChangeArrowheads="1"/>
          </p:cNvSpPr>
          <p:nvPr/>
        </p:nvSpPr>
        <p:spPr bwMode="auto">
          <a:xfrm>
            <a:off x="681038" y="5316538"/>
            <a:ext cx="717550" cy="466725"/>
          </a:xfrm>
          <a:prstGeom prst="wedgeRectCallout">
            <a:avLst>
              <a:gd name="adj1" fmla="val -58454"/>
              <a:gd name="adj2" fmla="val -145565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Analog Inputs</a:t>
            </a:r>
            <a:endParaRPr lang="en-US" altLang="en-US" sz="1200"/>
          </a:p>
        </p:txBody>
      </p:sp>
      <p:sp>
        <p:nvSpPr>
          <p:cNvPr id="21514" name="Rectangular Callout 19"/>
          <p:cNvSpPr>
            <a:spLocks noChangeArrowheads="1"/>
          </p:cNvSpPr>
          <p:nvPr/>
        </p:nvSpPr>
        <p:spPr bwMode="auto">
          <a:xfrm>
            <a:off x="1398588" y="1828800"/>
            <a:ext cx="882650" cy="606425"/>
          </a:xfrm>
          <a:prstGeom prst="wedgeRectCallout">
            <a:avLst>
              <a:gd name="adj1" fmla="val -70287"/>
              <a:gd name="adj2" fmla="val 96833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RS232 / 485 interface</a:t>
            </a:r>
            <a:endParaRPr lang="en-US" altLang="en-US" sz="1200"/>
          </a:p>
        </p:txBody>
      </p:sp>
      <p:sp>
        <p:nvSpPr>
          <p:cNvPr id="21515" name="Rectangular Callout 19"/>
          <p:cNvSpPr>
            <a:spLocks noChangeArrowheads="1"/>
          </p:cNvSpPr>
          <p:nvPr/>
        </p:nvSpPr>
        <p:spPr bwMode="auto">
          <a:xfrm>
            <a:off x="3076575" y="3009900"/>
            <a:ext cx="1198563" cy="274638"/>
          </a:xfrm>
          <a:prstGeom prst="wedgeRectCallout">
            <a:avLst>
              <a:gd name="adj1" fmla="val -31829"/>
              <a:gd name="adj2" fmla="val 118454"/>
            </a:avLst>
          </a:prstGeom>
          <a:solidFill>
            <a:srgbClr val="FF99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L0-Mezzanine</a:t>
            </a:r>
            <a:endParaRPr lang="en-US" altLang="en-US" sz="1200"/>
          </a:p>
        </p:txBody>
      </p:sp>
      <p:sp>
        <p:nvSpPr>
          <p:cNvPr id="21516" name="Rectangular Callout 19"/>
          <p:cNvSpPr>
            <a:spLocks noChangeArrowheads="1"/>
          </p:cNvSpPr>
          <p:nvPr/>
        </p:nvSpPr>
        <p:spPr bwMode="auto">
          <a:xfrm>
            <a:off x="3130550" y="1601788"/>
            <a:ext cx="1144588" cy="274637"/>
          </a:xfrm>
          <a:prstGeom prst="wedgeRectCallout">
            <a:avLst>
              <a:gd name="adj1" fmla="val -10546"/>
              <a:gd name="adj2" fmla="val 202801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L0 Testboard</a:t>
            </a:r>
            <a:endParaRPr lang="en-US" altLang="en-US" sz="1200"/>
          </a:p>
        </p:txBody>
      </p:sp>
      <p:sp>
        <p:nvSpPr>
          <p:cNvPr id="21517" name="Rectangular Callout 19"/>
          <p:cNvSpPr>
            <a:spLocks noChangeArrowheads="1"/>
          </p:cNvSpPr>
          <p:nvPr/>
        </p:nvSpPr>
        <p:spPr bwMode="auto">
          <a:xfrm>
            <a:off x="7397750" y="1195388"/>
            <a:ext cx="912813" cy="406400"/>
          </a:xfrm>
          <a:prstGeom prst="wedgeRectCallout">
            <a:avLst>
              <a:gd name="adj1" fmla="val 12306"/>
              <a:gd name="adj2" fmla="val 110213"/>
            </a:avLst>
          </a:prstGeom>
          <a:solidFill>
            <a:srgbClr val="FF99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L1 Trigger</a:t>
            </a:r>
          </a:p>
          <a:p>
            <a:pPr>
              <a:buFontTx/>
              <a:buNone/>
            </a:pPr>
            <a:r>
              <a:rPr lang="de-DE" altLang="en-US" sz="1200"/>
              <a:t>Backplane</a:t>
            </a:r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DA36A07F-533B-41C9-B9B0-EBD17E83D060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6147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6148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409C5BA6-2A69-49E7-9A47-C3FF62DA6C5D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22</a:t>
            </a:fld>
            <a:endParaRPr kumimoji="0" lang="en-US" altLang="en-US" sz="140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30175"/>
            <a:ext cx="7242175" cy="998538"/>
          </a:xfrm>
        </p:spPr>
        <p:txBody>
          <a:bodyPr/>
          <a:lstStyle/>
          <a:p>
            <a:r>
              <a:rPr lang="en-US" altLang="en-US" sz="2800" smtClean="0"/>
              <a:t>Digital Trigger Test Setup at DESY</a:t>
            </a:r>
          </a:p>
        </p:txBody>
      </p:sp>
      <p:pic>
        <p:nvPicPr>
          <p:cNvPr id="6150" name="Picture 11" descr="H:\zn\Projects\CTA\Bpl_Trig\Rev20\pics\IMG_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025525"/>
            <a:ext cx="6880225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1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9EA687A5-8060-4D13-9331-451205EFAE8B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3555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3556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B150385-3F91-443E-8265-A4B7701C60AB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23</a:t>
            </a:fld>
            <a:endParaRPr kumimoji="0" lang="en-US" altLang="en-US" sz="1400"/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242175" cy="998537"/>
          </a:xfrm>
        </p:spPr>
        <p:txBody>
          <a:bodyPr/>
          <a:lstStyle/>
          <a:p>
            <a:r>
              <a:rPr lang="en-US" altLang="en-US" sz="3200" smtClean="0"/>
              <a:t>3NN Trigger Test Results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198563"/>
            <a:ext cx="7331075" cy="700087"/>
          </a:xfrm>
        </p:spPr>
        <p:txBody>
          <a:bodyPr/>
          <a:lstStyle/>
          <a:p>
            <a:r>
              <a:rPr lang="de-DE" altLang="en-US" sz="1600" smtClean="0"/>
              <a:t>100% trigger and 0% trigger situation</a:t>
            </a:r>
          </a:p>
        </p:txBody>
      </p:sp>
      <p:pic>
        <p:nvPicPr>
          <p:cNvPr id="23559" name="Picture 2" descr="H:\zn\Projects\CTA\Bpl_Trig\Rev20\measured\sync_3nn\3nn_trigger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7351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 descr="H:\zn\Projects\CTA\Bpl_Trig\Rev20\measured\sync_3nn\3nn_trigger_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4114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4" descr="H:\zn\Projects\CTA\Bpl_Trig\Rev20\measured\sync_3nn\3nn_no_trigger_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351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5" descr="H:\zn\Projects\CTA\Bpl_Trig\Rev20\measured\sync_3nn\3nn_no_trigger_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ular Callout 15"/>
          <p:cNvSpPr>
            <a:spLocks noChangeArrowheads="1"/>
          </p:cNvSpPr>
          <p:nvPr/>
        </p:nvSpPr>
        <p:spPr bwMode="auto">
          <a:xfrm>
            <a:off x="4144963" y="2930525"/>
            <a:ext cx="800100" cy="320675"/>
          </a:xfrm>
          <a:prstGeom prst="wedgeRectCallout">
            <a:avLst>
              <a:gd name="adj1" fmla="val -117926"/>
              <a:gd name="adj2" fmla="val -3991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trigger</a:t>
            </a:r>
          </a:p>
        </p:txBody>
      </p:sp>
      <p:sp>
        <p:nvSpPr>
          <p:cNvPr id="23564" name="Rectangular Callout 15"/>
          <p:cNvSpPr>
            <a:spLocks noChangeArrowheads="1"/>
          </p:cNvSpPr>
          <p:nvPr/>
        </p:nvSpPr>
        <p:spPr bwMode="auto">
          <a:xfrm>
            <a:off x="1066800" y="1898650"/>
            <a:ext cx="798513" cy="623888"/>
          </a:xfrm>
          <a:prstGeom prst="wedgeRectCallout">
            <a:avLst>
              <a:gd name="adj1" fmla="val 119426"/>
              <a:gd name="adj2" fmla="val 134676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5mV pk</a:t>
            </a:r>
          </a:p>
          <a:p>
            <a:pPr>
              <a:buFontTx/>
              <a:buNone/>
            </a:pPr>
            <a:r>
              <a:rPr lang="de-DE" altLang="en-US" sz="1200"/>
              <a:t>2.5 ns FWHM</a:t>
            </a:r>
          </a:p>
        </p:txBody>
      </p:sp>
      <p:sp>
        <p:nvSpPr>
          <p:cNvPr id="23565" name="Rectangular Callout 15"/>
          <p:cNvSpPr>
            <a:spLocks noChangeArrowheads="1"/>
          </p:cNvSpPr>
          <p:nvPr/>
        </p:nvSpPr>
        <p:spPr bwMode="auto">
          <a:xfrm>
            <a:off x="4418013" y="2209800"/>
            <a:ext cx="798512" cy="312738"/>
          </a:xfrm>
          <a:prstGeom prst="wedgeRectCallout">
            <a:avLst>
              <a:gd name="adj1" fmla="val 103528"/>
              <a:gd name="adj2" fmla="val 201032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3ns shift</a:t>
            </a:r>
          </a:p>
        </p:txBody>
      </p:sp>
      <p:sp>
        <p:nvSpPr>
          <p:cNvPr id="23566" name="Rectangular Callout 15"/>
          <p:cNvSpPr>
            <a:spLocks noChangeArrowheads="1"/>
          </p:cNvSpPr>
          <p:nvPr/>
        </p:nvSpPr>
        <p:spPr bwMode="auto">
          <a:xfrm>
            <a:off x="7372350" y="2930525"/>
            <a:ext cx="1001713" cy="320675"/>
          </a:xfrm>
          <a:prstGeom prst="wedgeRectCallout">
            <a:avLst>
              <a:gd name="adj1" fmla="val -117926"/>
              <a:gd name="adj2" fmla="val -3991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No trigger</a:t>
            </a:r>
          </a:p>
        </p:txBody>
      </p:sp>
      <p:sp>
        <p:nvSpPr>
          <p:cNvPr id="23567" name="Rectangle 3"/>
          <p:cNvSpPr txBox="1">
            <a:spLocks noChangeArrowheads="1"/>
          </p:cNvSpPr>
          <p:nvPr/>
        </p:nvSpPr>
        <p:spPr bwMode="auto">
          <a:xfrm>
            <a:off x="898525" y="3640138"/>
            <a:ext cx="733107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60000"/>
              </a:spcBef>
            </a:pPr>
            <a:r>
              <a:rPr lang="de-DE" altLang="en-US" sz="1600"/>
              <a:t>Analog input signals, zoomed time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904DD7D-6CD2-4501-BB1E-67F6E31E2F0B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5603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5604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996193C-F869-437D-B46D-2F937E8B018D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24</a:t>
            </a:fld>
            <a:endParaRPr kumimoji="0" lang="en-US" altLang="en-US" sz="1400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750175" cy="887412"/>
          </a:xfrm>
        </p:spPr>
        <p:txBody>
          <a:bodyPr/>
          <a:lstStyle/>
          <a:p>
            <a:r>
              <a:rPr lang="de-DE" altLang="en-US" sz="3200" smtClean="0"/>
              <a:t>L2</a:t>
            </a:r>
            <a:endParaRPr lang="en-US" altLang="en-US" sz="3200" smtClean="0"/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7575" y="3943350"/>
            <a:ext cx="7673975" cy="2154238"/>
          </a:xfrm>
        </p:spPr>
        <p:txBody>
          <a:bodyPr/>
          <a:lstStyle/>
          <a:p>
            <a:r>
              <a:rPr lang="de-DE" altLang="en-US" sz="1600" smtClean="0"/>
              <a:t>L2 still in the design phase</a:t>
            </a:r>
          </a:p>
          <a:p>
            <a:pPr lvl="1"/>
            <a:r>
              <a:rPr lang="de-DE" altLang="en-US" sz="1600" smtClean="0"/>
              <a:t>will be a crate, ~ 50 x 20 x 20 cm,  ~ 11 kg</a:t>
            </a:r>
          </a:p>
          <a:p>
            <a:pPr lvl="2"/>
            <a:r>
              <a:rPr lang="de-DE" altLang="en-US" sz="1600" smtClean="0"/>
              <a:t>18 x CTDB (Clock &amp; Trigger DistributionBoard)</a:t>
            </a:r>
          </a:p>
          <a:p>
            <a:pPr lvl="2"/>
            <a:r>
              <a:rPr lang="de-DE" altLang="en-US" sz="1600" smtClean="0"/>
              <a:t>1 x L2CB (L2 Controller Board)</a:t>
            </a:r>
          </a:p>
          <a:p>
            <a:pPr lvl="3"/>
            <a:r>
              <a:rPr lang="de-DE" altLang="en-US" sz="1600" smtClean="0"/>
              <a:t>Ethernet interface</a:t>
            </a:r>
          </a:p>
          <a:p>
            <a:pPr lvl="3"/>
            <a:r>
              <a:rPr lang="de-DE" altLang="en-US" sz="1600" smtClean="0"/>
              <a:t>Optical / electrical camera trigger output</a:t>
            </a:r>
          </a:p>
        </p:txBody>
      </p:sp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6704013" y="3098800"/>
            <a:ext cx="215265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900" b="1"/>
              <a:t>PMT</a:t>
            </a:r>
            <a:r>
              <a:rPr lang="de-DE" altLang="en-US" sz="900"/>
              <a:t> 	= Photomultiplier Tube</a:t>
            </a:r>
            <a:endParaRPr lang="de-DE" altLang="en-US" sz="900" b="1"/>
          </a:p>
          <a:p>
            <a:pPr>
              <a:buFontTx/>
              <a:buNone/>
            </a:pPr>
            <a:r>
              <a:rPr lang="de-DE" altLang="en-US" sz="900" b="1"/>
              <a:t>FEB</a:t>
            </a:r>
            <a:r>
              <a:rPr lang="de-DE" altLang="en-US" sz="900"/>
              <a:t> 	= Frontend Board</a:t>
            </a:r>
          </a:p>
          <a:p>
            <a:pPr>
              <a:buFontTx/>
              <a:buNone/>
            </a:pPr>
            <a:r>
              <a:rPr lang="de-DE" altLang="en-US" sz="900" b="1" smtClean="0"/>
              <a:t>CTDB</a:t>
            </a:r>
            <a:r>
              <a:rPr lang="de-DE" altLang="en-US" sz="900" smtClean="0"/>
              <a:t> = </a:t>
            </a:r>
            <a:r>
              <a:rPr lang="de-DE" altLang="en-US" sz="900"/>
              <a:t>Digital Trigger Backplane </a:t>
            </a:r>
            <a:endParaRPr lang="en-GB" altLang="en-US" sz="900"/>
          </a:p>
          <a:p>
            <a:pPr>
              <a:buFontTx/>
              <a:buNone/>
            </a:pPr>
            <a:r>
              <a:rPr lang="de-DE" altLang="en-US" sz="900" b="1"/>
              <a:t>CSB</a:t>
            </a:r>
            <a:r>
              <a:rPr lang="de-DE" altLang="en-US" sz="900"/>
              <a:t> 	= Cluster Service Board</a:t>
            </a:r>
            <a:endParaRPr lang="en-GB" altLang="en-US" sz="900"/>
          </a:p>
          <a:p>
            <a:pPr>
              <a:buFontTx/>
              <a:buNone/>
            </a:pPr>
            <a:r>
              <a:rPr lang="de-DE" altLang="en-US" sz="900" b="1"/>
              <a:t>L2CB</a:t>
            </a:r>
            <a:r>
              <a:rPr lang="de-DE" altLang="en-US" sz="900"/>
              <a:t> = L2 Controller Board </a:t>
            </a:r>
            <a:endParaRPr lang="en-GB" altLang="en-US" sz="900"/>
          </a:p>
          <a:p>
            <a:pPr>
              <a:buFontTx/>
              <a:buNone/>
            </a:pPr>
            <a:endParaRPr lang="en-GB" altLang="en-US" sz="1000"/>
          </a:p>
        </p:txBody>
      </p:sp>
      <p:sp>
        <p:nvSpPr>
          <p:cNvPr id="25608" name="Oval 5"/>
          <p:cNvSpPr>
            <a:spLocks noChangeArrowheads="1"/>
          </p:cNvSpPr>
          <p:nvPr/>
        </p:nvSpPr>
        <p:spPr bwMode="auto">
          <a:xfrm>
            <a:off x="944563" y="1798638"/>
            <a:ext cx="436562" cy="427037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09" name="Oval 5"/>
          <p:cNvSpPr>
            <a:spLocks noChangeArrowheads="1"/>
          </p:cNvSpPr>
          <p:nvPr/>
        </p:nvSpPr>
        <p:spPr bwMode="auto">
          <a:xfrm>
            <a:off x="889000" y="1804988"/>
            <a:ext cx="436563" cy="427037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0" name="Rectangle 4"/>
          <p:cNvSpPr>
            <a:spLocks noChangeArrowheads="1"/>
          </p:cNvSpPr>
          <p:nvPr/>
        </p:nvSpPr>
        <p:spPr bwMode="auto">
          <a:xfrm>
            <a:off x="4256088" y="2001838"/>
            <a:ext cx="790575" cy="10668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1" name="Rectangle 4"/>
          <p:cNvSpPr>
            <a:spLocks noChangeArrowheads="1"/>
          </p:cNvSpPr>
          <p:nvPr/>
        </p:nvSpPr>
        <p:spPr bwMode="auto">
          <a:xfrm>
            <a:off x="4151313" y="1898650"/>
            <a:ext cx="792162" cy="10668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1700213" y="1911350"/>
            <a:ext cx="468312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>
                <a:solidFill>
                  <a:srgbClr val="FF9900"/>
                </a:solidFill>
              </a:rPr>
              <a:t>L0</a:t>
            </a:r>
            <a:endParaRPr lang="en-GB" altLang="en-US" sz="1200">
              <a:solidFill>
                <a:srgbClr val="FF9900"/>
              </a:solidFill>
            </a:endParaRPr>
          </a:p>
        </p:txBody>
      </p:sp>
      <p:sp>
        <p:nvSpPr>
          <p:cNvPr id="25613" name="Rectangle 4"/>
          <p:cNvSpPr>
            <a:spLocks noChangeArrowheads="1"/>
          </p:cNvSpPr>
          <p:nvPr/>
        </p:nvSpPr>
        <p:spPr bwMode="auto">
          <a:xfrm>
            <a:off x="4056063" y="1803400"/>
            <a:ext cx="790575" cy="106521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4" name="Rectangle 8"/>
          <p:cNvSpPr>
            <a:spLocks noChangeArrowheads="1"/>
          </p:cNvSpPr>
          <p:nvPr/>
        </p:nvSpPr>
        <p:spPr bwMode="auto">
          <a:xfrm>
            <a:off x="1755775" y="1951038"/>
            <a:ext cx="434975" cy="1809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5" name="Rectangle 4"/>
          <p:cNvSpPr>
            <a:spLocks noChangeArrowheads="1"/>
          </p:cNvSpPr>
          <p:nvPr/>
        </p:nvSpPr>
        <p:spPr bwMode="auto">
          <a:xfrm>
            <a:off x="1649413" y="1712913"/>
            <a:ext cx="966787" cy="5143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649413" y="1700213"/>
            <a:ext cx="97948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FEB</a:t>
            </a:r>
            <a:endParaRPr lang="en-GB" altLang="en-US" sz="1200"/>
          </a:p>
        </p:txBody>
      </p:sp>
      <p:sp>
        <p:nvSpPr>
          <p:cNvPr id="25617" name="Hexagon 1"/>
          <p:cNvSpPr>
            <a:spLocks noChangeArrowheads="1"/>
          </p:cNvSpPr>
          <p:nvPr/>
        </p:nvSpPr>
        <p:spPr bwMode="auto">
          <a:xfrm>
            <a:off x="2454275" y="1652588"/>
            <a:ext cx="506413" cy="63658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18" name="Rectangle 4"/>
          <p:cNvSpPr>
            <a:spLocks noChangeArrowheads="1"/>
          </p:cNvSpPr>
          <p:nvPr/>
        </p:nvSpPr>
        <p:spPr bwMode="auto">
          <a:xfrm>
            <a:off x="2628900" y="1865313"/>
            <a:ext cx="190500" cy="2111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19" name="Text Box 16"/>
          <p:cNvSpPr txBox="1">
            <a:spLocks noChangeArrowheads="1"/>
          </p:cNvSpPr>
          <p:nvPr/>
        </p:nvSpPr>
        <p:spPr bwMode="auto">
          <a:xfrm>
            <a:off x="2222500" y="1422400"/>
            <a:ext cx="979488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DTB</a:t>
            </a:r>
            <a:endParaRPr lang="en-GB" altLang="en-US" sz="1200"/>
          </a:p>
        </p:txBody>
      </p:sp>
      <p:sp>
        <p:nvSpPr>
          <p:cNvPr id="25620" name="Text Box 15"/>
          <p:cNvSpPr txBox="1">
            <a:spLocks noChangeArrowheads="1"/>
          </p:cNvSpPr>
          <p:nvPr/>
        </p:nvSpPr>
        <p:spPr bwMode="auto">
          <a:xfrm>
            <a:off x="2457450" y="2085975"/>
            <a:ext cx="54133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800"/>
              <a:t>FPGA</a:t>
            </a:r>
            <a:endParaRPr lang="en-GB" altLang="en-US" sz="800"/>
          </a:p>
        </p:txBody>
      </p:sp>
      <p:sp>
        <p:nvSpPr>
          <p:cNvPr id="25621" name="Oval 5"/>
          <p:cNvSpPr>
            <a:spLocks noChangeArrowheads="1"/>
          </p:cNvSpPr>
          <p:nvPr/>
        </p:nvSpPr>
        <p:spPr bwMode="auto">
          <a:xfrm>
            <a:off x="836613" y="1828800"/>
            <a:ext cx="436562" cy="425450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22" name="Text Box 15"/>
          <p:cNvSpPr txBox="1">
            <a:spLocks noChangeArrowheads="1"/>
          </p:cNvSpPr>
          <p:nvPr/>
        </p:nvSpPr>
        <p:spPr bwMode="auto">
          <a:xfrm>
            <a:off x="784225" y="1939925"/>
            <a:ext cx="541338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PMT</a:t>
            </a:r>
            <a:endParaRPr lang="en-GB" altLang="en-US" sz="1200"/>
          </a:p>
        </p:txBody>
      </p:sp>
      <p:sp>
        <p:nvSpPr>
          <p:cNvPr id="25623" name="Line 19"/>
          <p:cNvSpPr>
            <a:spLocks noChangeShapeType="1"/>
          </p:cNvSpPr>
          <p:nvPr/>
        </p:nvSpPr>
        <p:spPr bwMode="auto">
          <a:xfrm>
            <a:off x="1325563" y="2032000"/>
            <a:ext cx="4302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4" name="Line 19"/>
          <p:cNvSpPr>
            <a:spLocks noChangeShapeType="1"/>
          </p:cNvSpPr>
          <p:nvPr/>
        </p:nvSpPr>
        <p:spPr bwMode="auto">
          <a:xfrm>
            <a:off x="2190750" y="2032000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5" name="Text Box 16"/>
          <p:cNvSpPr txBox="1">
            <a:spLocks noChangeArrowheads="1"/>
          </p:cNvSpPr>
          <p:nvPr/>
        </p:nvSpPr>
        <p:spPr bwMode="auto">
          <a:xfrm>
            <a:off x="2489200" y="1628775"/>
            <a:ext cx="4667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>
                <a:solidFill>
                  <a:srgbClr val="FF9900"/>
                </a:solidFill>
              </a:rPr>
              <a:t>L1</a:t>
            </a:r>
            <a:endParaRPr lang="en-GB" altLang="en-US" sz="1200">
              <a:solidFill>
                <a:srgbClr val="FF9900"/>
              </a:solidFill>
            </a:endParaRPr>
          </a:p>
        </p:txBody>
      </p:sp>
      <p:sp>
        <p:nvSpPr>
          <p:cNvPr id="25626" name="Text Box 16"/>
          <p:cNvSpPr txBox="1">
            <a:spLocks noChangeArrowheads="1"/>
          </p:cNvSpPr>
          <p:nvPr/>
        </p:nvSpPr>
        <p:spPr bwMode="auto">
          <a:xfrm>
            <a:off x="3940175" y="1563688"/>
            <a:ext cx="979488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 smtClean="0"/>
              <a:t>CTDB</a:t>
            </a:r>
            <a:endParaRPr lang="en-GB" altLang="en-US" sz="1200"/>
          </a:p>
        </p:txBody>
      </p:sp>
      <p:sp>
        <p:nvSpPr>
          <p:cNvPr id="25627" name="Text Box 16"/>
          <p:cNvSpPr txBox="1">
            <a:spLocks noChangeArrowheads="1"/>
          </p:cNvSpPr>
          <p:nvPr/>
        </p:nvSpPr>
        <p:spPr bwMode="auto">
          <a:xfrm>
            <a:off x="5037138" y="1404938"/>
            <a:ext cx="4667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600">
                <a:solidFill>
                  <a:srgbClr val="FF9900"/>
                </a:solidFill>
              </a:rPr>
              <a:t>L2</a:t>
            </a:r>
            <a:endParaRPr lang="en-GB" altLang="en-US" sz="1600">
              <a:solidFill>
                <a:srgbClr val="FF9900"/>
              </a:solidFill>
            </a:endParaRPr>
          </a:p>
        </p:txBody>
      </p:sp>
      <p:sp>
        <p:nvSpPr>
          <p:cNvPr id="25628" name="Line 19"/>
          <p:cNvSpPr>
            <a:spLocks noChangeShapeType="1"/>
          </p:cNvSpPr>
          <p:nvPr/>
        </p:nvSpPr>
        <p:spPr bwMode="auto">
          <a:xfrm>
            <a:off x="2801938" y="1911350"/>
            <a:ext cx="1235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Line 19"/>
          <p:cNvSpPr>
            <a:spLocks noChangeShapeType="1"/>
          </p:cNvSpPr>
          <p:nvPr/>
        </p:nvSpPr>
        <p:spPr bwMode="auto">
          <a:xfrm>
            <a:off x="2819400" y="2032000"/>
            <a:ext cx="1235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0" name="Text Box 15"/>
          <p:cNvSpPr txBox="1">
            <a:spLocks noChangeArrowheads="1"/>
          </p:cNvSpPr>
          <p:nvPr/>
        </p:nvSpPr>
        <p:spPr bwMode="auto">
          <a:xfrm>
            <a:off x="4006850" y="1865313"/>
            <a:ext cx="45402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#01</a:t>
            </a:r>
            <a:endParaRPr lang="en-GB" altLang="en-US" sz="800"/>
          </a:p>
        </p:txBody>
      </p:sp>
      <p:sp>
        <p:nvSpPr>
          <p:cNvPr id="25631" name="Text Box 15"/>
          <p:cNvSpPr txBox="1">
            <a:spLocks noChangeArrowheads="1"/>
          </p:cNvSpPr>
          <p:nvPr/>
        </p:nvSpPr>
        <p:spPr bwMode="auto">
          <a:xfrm>
            <a:off x="4006850" y="2300288"/>
            <a:ext cx="45402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…</a:t>
            </a:r>
            <a:endParaRPr lang="en-GB" altLang="en-US" sz="800"/>
          </a:p>
        </p:txBody>
      </p:sp>
      <p:sp>
        <p:nvSpPr>
          <p:cNvPr id="25632" name="Text Box 15"/>
          <p:cNvSpPr txBox="1">
            <a:spLocks noChangeArrowheads="1"/>
          </p:cNvSpPr>
          <p:nvPr/>
        </p:nvSpPr>
        <p:spPr bwMode="auto">
          <a:xfrm>
            <a:off x="4006850" y="2620963"/>
            <a:ext cx="45402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#16</a:t>
            </a:r>
            <a:endParaRPr lang="en-GB" altLang="en-US" sz="800"/>
          </a:p>
        </p:txBody>
      </p:sp>
      <p:sp>
        <p:nvSpPr>
          <p:cNvPr id="25633" name="Text Box 16"/>
          <p:cNvSpPr txBox="1">
            <a:spLocks noChangeArrowheads="1"/>
          </p:cNvSpPr>
          <p:nvPr/>
        </p:nvSpPr>
        <p:spPr bwMode="auto">
          <a:xfrm>
            <a:off x="1700213" y="2654300"/>
            <a:ext cx="468312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>
                <a:solidFill>
                  <a:srgbClr val="FF9900"/>
                </a:solidFill>
              </a:rPr>
              <a:t>L0</a:t>
            </a:r>
            <a:endParaRPr lang="en-GB" altLang="en-US" sz="1200">
              <a:solidFill>
                <a:srgbClr val="FF9900"/>
              </a:solidFill>
            </a:endParaRPr>
          </a:p>
        </p:txBody>
      </p:sp>
      <p:sp>
        <p:nvSpPr>
          <p:cNvPr id="25634" name="Rectangle 8"/>
          <p:cNvSpPr>
            <a:spLocks noChangeArrowheads="1"/>
          </p:cNvSpPr>
          <p:nvPr/>
        </p:nvSpPr>
        <p:spPr bwMode="auto">
          <a:xfrm>
            <a:off x="1755775" y="2692400"/>
            <a:ext cx="434975" cy="18256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35" name="Rectangle 4"/>
          <p:cNvSpPr>
            <a:spLocks noChangeArrowheads="1"/>
          </p:cNvSpPr>
          <p:nvPr/>
        </p:nvSpPr>
        <p:spPr bwMode="auto">
          <a:xfrm>
            <a:off x="1649413" y="2455863"/>
            <a:ext cx="966787" cy="5143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36" name="Text Box 16"/>
          <p:cNvSpPr txBox="1">
            <a:spLocks noChangeArrowheads="1"/>
          </p:cNvSpPr>
          <p:nvPr/>
        </p:nvSpPr>
        <p:spPr bwMode="auto">
          <a:xfrm>
            <a:off x="1649413" y="2443163"/>
            <a:ext cx="97948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FEB</a:t>
            </a:r>
            <a:endParaRPr lang="en-GB" altLang="en-US" sz="1200"/>
          </a:p>
        </p:txBody>
      </p:sp>
      <p:sp>
        <p:nvSpPr>
          <p:cNvPr id="25637" name="Hexagon 100"/>
          <p:cNvSpPr>
            <a:spLocks noChangeArrowheads="1"/>
          </p:cNvSpPr>
          <p:nvPr/>
        </p:nvSpPr>
        <p:spPr bwMode="auto">
          <a:xfrm>
            <a:off x="2454275" y="2393950"/>
            <a:ext cx="506413" cy="63658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8" name="Rectangle 4"/>
          <p:cNvSpPr>
            <a:spLocks noChangeArrowheads="1"/>
          </p:cNvSpPr>
          <p:nvPr/>
        </p:nvSpPr>
        <p:spPr bwMode="auto">
          <a:xfrm>
            <a:off x="2628900" y="2606675"/>
            <a:ext cx="190500" cy="21113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39" name="Text Box 15"/>
          <p:cNvSpPr txBox="1">
            <a:spLocks noChangeArrowheads="1"/>
          </p:cNvSpPr>
          <p:nvPr/>
        </p:nvSpPr>
        <p:spPr bwMode="auto">
          <a:xfrm>
            <a:off x="2457450" y="2827338"/>
            <a:ext cx="54133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800"/>
              <a:t>FPGA</a:t>
            </a:r>
            <a:endParaRPr lang="en-GB" altLang="en-US" sz="800"/>
          </a:p>
        </p:txBody>
      </p:sp>
      <p:sp>
        <p:nvSpPr>
          <p:cNvPr id="25640" name="Line 19"/>
          <p:cNvSpPr>
            <a:spLocks noChangeShapeType="1"/>
          </p:cNvSpPr>
          <p:nvPr/>
        </p:nvSpPr>
        <p:spPr bwMode="auto">
          <a:xfrm>
            <a:off x="2190750" y="2773363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1" name="Text Box 16"/>
          <p:cNvSpPr txBox="1">
            <a:spLocks noChangeArrowheads="1"/>
          </p:cNvSpPr>
          <p:nvPr/>
        </p:nvSpPr>
        <p:spPr bwMode="auto">
          <a:xfrm>
            <a:off x="2489200" y="2363788"/>
            <a:ext cx="4667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>
                <a:solidFill>
                  <a:srgbClr val="FF9900"/>
                </a:solidFill>
              </a:rPr>
              <a:t>L1</a:t>
            </a:r>
            <a:endParaRPr lang="en-GB" altLang="en-US" sz="1200">
              <a:solidFill>
                <a:srgbClr val="FF9900"/>
              </a:solidFill>
            </a:endParaRPr>
          </a:p>
        </p:txBody>
      </p:sp>
      <p:sp>
        <p:nvSpPr>
          <p:cNvPr id="25642" name="Line 19"/>
          <p:cNvSpPr>
            <a:spLocks noChangeShapeType="1"/>
          </p:cNvSpPr>
          <p:nvPr/>
        </p:nvSpPr>
        <p:spPr bwMode="auto">
          <a:xfrm>
            <a:off x="2801938" y="2654300"/>
            <a:ext cx="1235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19"/>
          <p:cNvSpPr>
            <a:spLocks noChangeShapeType="1"/>
          </p:cNvSpPr>
          <p:nvPr/>
        </p:nvSpPr>
        <p:spPr bwMode="auto">
          <a:xfrm>
            <a:off x="2819400" y="2773363"/>
            <a:ext cx="1235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Text Box 15"/>
          <p:cNvSpPr txBox="1">
            <a:spLocks noChangeArrowheads="1"/>
          </p:cNvSpPr>
          <p:nvPr/>
        </p:nvSpPr>
        <p:spPr bwMode="auto">
          <a:xfrm>
            <a:off x="4259263" y="1936750"/>
            <a:ext cx="67468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Sector_trig</a:t>
            </a:r>
            <a:endParaRPr lang="en-GB" altLang="en-US" sz="800"/>
          </a:p>
        </p:txBody>
      </p:sp>
      <p:sp>
        <p:nvSpPr>
          <p:cNvPr id="25645" name="Rectangle 4"/>
          <p:cNvSpPr>
            <a:spLocks noChangeArrowheads="1"/>
          </p:cNvSpPr>
          <p:nvPr/>
        </p:nvSpPr>
        <p:spPr bwMode="auto">
          <a:xfrm>
            <a:off x="5503863" y="1876425"/>
            <a:ext cx="792162" cy="10668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46" name="Line 19"/>
          <p:cNvSpPr>
            <a:spLocks noChangeShapeType="1"/>
          </p:cNvSpPr>
          <p:nvPr/>
        </p:nvSpPr>
        <p:spPr bwMode="auto">
          <a:xfrm flipV="1">
            <a:off x="4840288" y="2038350"/>
            <a:ext cx="663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7" name="Text Box 15"/>
          <p:cNvSpPr txBox="1">
            <a:spLocks noChangeArrowheads="1"/>
          </p:cNvSpPr>
          <p:nvPr/>
        </p:nvSpPr>
        <p:spPr bwMode="auto">
          <a:xfrm>
            <a:off x="5434013" y="1979613"/>
            <a:ext cx="45402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#01</a:t>
            </a:r>
            <a:endParaRPr lang="en-GB" altLang="en-US" sz="800"/>
          </a:p>
        </p:txBody>
      </p:sp>
      <p:sp>
        <p:nvSpPr>
          <p:cNvPr id="25648" name="Text Box 15"/>
          <p:cNvSpPr txBox="1">
            <a:spLocks noChangeArrowheads="1"/>
          </p:cNvSpPr>
          <p:nvPr/>
        </p:nvSpPr>
        <p:spPr bwMode="auto">
          <a:xfrm>
            <a:off x="5434013" y="2239963"/>
            <a:ext cx="45402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…</a:t>
            </a:r>
            <a:endParaRPr lang="en-GB" altLang="en-US" sz="800"/>
          </a:p>
        </p:txBody>
      </p:sp>
      <p:sp>
        <p:nvSpPr>
          <p:cNvPr id="25649" name="Text Box 15"/>
          <p:cNvSpPr txBox="1">
            <a:spLocks noChangeArrowheads="1"/>
          </p:cNvSpPr>
          <p:nvPr/>
        </p:nvSpPr>
        <p:spPr bwMode="auto">
          <a:xfrm>
            <a:off x="5434013" y="2493963"/>
            <a:ext cx="45402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800"/>
              <a:t>#18</a:t>
            </a:r>
            <a:endParaRPr lang="en-GB" altLang="en-US" sz="800"/>
          </a:p>
        </p:txBody>
      </p:sp>
      <p:sp>
        <p:nvSpPr>
          <p:cNvPr id="25650" name="Line 19"/>
          <p:cNvSpPr>
            <a:spLocks noChangeShapeType="1"/>
          </p:cNvSpPr>
          <p:nvPr/>
        </p:nvSpPr>
        <p:spPr bwMode="auto">
          <a:xfrm flipV="1">
            <a:off x="4840288" y="2181225"/>
            <a:ext cx="663575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1" name="Line 19"/>
          <p:cNvSpPr>
            <a:spLocks noChangeShapeType="1"/>
          </p:cNvSpPr>
          <p:nvPr/>
        </p:nvSpPr>
        <p:spPr bwMode="auto">
          <a:xfrm flipV="1">
            <a:off x="5046663" y="2560638"/>
            <a:ext cx="457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2" name="Line 19"/>
          <p:cNvSpPr>
            <a:spLocks noChangeShapeType="1"/>
          </p:cNvSpPr>
          <p:nvPr/>
        </p:nvSpPr>
        <p:spPr bwMode="auto">
          <a:xfrm flipV="1">
            <a:off x="5046663" y="2703513"/>
            <a:ext cx="457200" cy="158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Rectangle 4"/>
          <p:cNvSpPr>
            <a:spLocks noChangeArrowheads="1"/>
          </p:cNvSpPr>
          <p:nvPr/>
        </p:nvSpPr>
        <p:spPr bwMode="auto">
          <a:xfrm>
            <a:off x="4433888" y="2205038"/>
            <a:ext cx="190500" cy="2127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54" name="Text Box 15"/>
          <p:cNvSpPr txBox="1">
            <a:spLocks noChangeArrowheads="1"/>
          </p:cNvSpPr>
          <p:nvPr/>
        </p:nvSpPr>
        <p:spPr bwMode="auto">
          <a:xfrm>
            <a:off x="4264025" y="2427288"/>
            <a:ext cx="5397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800"/>
              <a:t>FPGA</a:t>
            </a:r>
            <a:endParaRPr lang="en-GB" altLang="en-US" sz="800"/>
          </a:p>
        </p:txBody>
      </p:sp>
      <p:sp>
        <p:nvSpPr>
          <p:cNvPr id="25655" name="Rectangle 4"/>
          <p:cNvSpPr>
            <a:spLocks noChangeArrowheads="1"/>
          </p:cNvSpPr>
          <p:nvPr/>
        </p:nvSpPr>
        <p:spPr bwMode="auto">
          <a:xfrm>
            <a:off x="5899150" y="2268538"/>
            <a:ext cx="190500" cy="2111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56" name="Text Box 15"/>
          <p:cNvSpPr txBox="1">
            <a:spLocks noChangeArrowheads="1"/>
          </p:cNvSpPr>
          <p:nvPr/>
        </p:nvSpPr>
        <p:spPr bwMode="auto">
          <a:xfrm>
            <a:off x="5727700" y="2489200"/>
            <a:ext cx="54133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800"/>
              <a:t>FPGA</a:t>
            </a:r>
            <a:endParaRPr lang="en-GB" altLang="en-US" sz="800"/>
          </a:p>
        </p:txBody>
      </p:sp>
      <p:sp>
        <p:nvSpPr>
          <p:cNvPr id="25657" name="Line 19"/>
          <p:cNvSpPr>
            <a:spLocks noChangeShapeType="1"/>
          </p:cNvSpPr>
          <p:nvPr/>
        </p:nvSpPr>
        <p:spPr bwMode="auto">
          <a:xfrm flipV="1">
            <a:off x="6296025" y="2805113"/>
            <a:ext cx="455613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8" name="Text Box 15"/>
          <p:cNvSpPr txBox="1">
            <a:spLocks noChangeArrowheads="1"/>
          </p:cNvSpPr>
          <p:nvPr/>
        </p:nvSpPr>
        <p:spPr bwMode="auto">
          <a:xfrm>
            <a:off x="5503863" y="2692400"/>
            <a:ext cx="8588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buFontTx/>
              <a:buNone/>
            </a:pPr>
            <a:r>
              <a:rPr lang="de-DE" altLang="en-US" sz="800" b="1"/>
              <a:t>Camera_trig</a:t>
            </a:r>
            <a:endParaRPr lang="en-GB" altLang="en-US" sz="800" b="1"/>
          </a:p>
        </p:txBody>
      </p:sp>
      <p:sp>
        <p:nvSpPr>
          <p:cNvPr id="25659" name="Text Box 15"/>
          <p:cNvSpPr txBox="1">
            <a:spLocks noChangeArrowheads="1"/>
          </p:cNvSpPr>
          <p:nvPr/>
        </p:nvSpPr>
        <p:spPr bwMode="auto">
          <a:xfrm>
            <a:off x="5689600" y="1925638"/>
            <a:ext cx="65563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buFontTx/>
              <a:buNone/>
            </a:pPr>
            <a:r>
              <a:rPr lang="en-GB" altLang="en-US" sz="800"/>
              <a:t>GPS_clock</a:t>
            </a:r>
          </a:p>
        </p:txBody>
      </p:sp>
      <p:sp>
        <p:nvSpPr>
          <p:cNvPr id="25660" name="Line 19"/>
          <p:cNvSpPr>
            <a:spLocks noChangeShapeType="1"/>
          </p:cNvSpPr>
          <p:nvPr/>
        </p:nvSpPr>
        <p:spPr bwMode="auto">
          <a:xfrm flipV="1">
            <a:off x="6296025" y="2035175"/>
            <a:ext cx="4556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61" name="Oval 5"/>
          <p:cNvSpPr>
            <a:spLocks noChangeArrowheads="1"/>
          </p:cNvSpPr>
          <p:nvPr/>
        </p:nvSpPr>
        <p:spPr bwMode="auto">
          <a:xfrm>
            <a:off x="944563" y="2568575"/>
            <a:ext cx="436562" cy="427038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62" name="Oval 5"/>
          <p:cNvSpPr>
            <a:spLocks noChangeArrowheads="1"/>
          </p:cNvSpPr>
          <p:nvPr/>
        </p:nvSpPr>
        <p:spPr bwMode="auto">
          <a:xfrm>
            <a:off x="889000" y="2574925"/>
            <a:ext cx="436563" cy="427038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63" name="Oval 5"/>
          <p:cNvSpPr>
            <a:spLocks noChangeArrowheads="1"/>
          </p:cNvSpPr>
          <p:nvPr/>
        </p:nvSpPr>
        <p:spPr bwMode="auto">
          <a:xfrm>
            <a:off x="836613" y="2598738"/>
            <a:ext cx="436562" cy="427037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64" name="Text Box 15"/>
          <p:cNvSpPr txBox="1">
            <a:spLocks noChangeArrowheads="1"/>
          </p:cNvSpPr>
          <p:nvPr/>
        </p:nvSpPr>
        <p:spPr bwMode="auto">
          <a:xfrm>
            <a:off x="784225" y="2709863"/>
            <a:ext cx="541338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PMT</a:t>
            </a:r>
            <a:endParaRPr lang="en-GB" altLang="en-US" sz="1200"/>
          </a:p>
        </p:txBody>
      </p:sp>
      <p:sp>
        <p:nvSpPr>
          <p:cNvPr id="25665" name="Rectangle 4"/>
          <p:cNvSpPr>
            <a:spLocks noChangeArrowheads="1"/>
          </p:cNvSpPr>
          <p:nvPr/>
        </p:nvSpPr>
        <p:spPr bwMode="auto">
          <a:xfrm>
            <a:off x="3868738" y="1379538"/>
            <a:ext cx="2654300" cy="1909762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666" name="Text Box 15"/>
          <p:cNvSpPr txBox="1">
            <a:spLocks noChangeArrowheads="1"/>
          </p:cNvSpPr>
          <p:nvPr/>
        </p:nvSpPr>
        <p:spPr bwMode="auto">
          <a:xfrm>
            <a:off x="5689600" y="2055813"/>
            <a:ext cx="65563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buFontTx/>
              <a:buNone/>
            </a:pPr>
            <a:r>
              <a:rPr lang="en-GB" altLang="en-US" sz="800"/>
              <a:t>ethernet</a:t>
            </a:r>
          </a:p>
        </p:txBody>
      </p:sp>
      <p:sp>
        <p:nvSpPr>
          <p:cNvPr id="25667" name="Line 19"/>
          <p:cNvSpPr>
            <a:spLocks noChangeShapeType="1"/>
          </p:cNvSpPr>
          <p:nvPr/>
        </p:nvSpPr>
        <p:spPr bwMode="auto">
          <a:xfrm flipV="1">
            <a:off x="6296025" y="2165350"/>
            <a:ext cx="4556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68" name="Text Box 16"/>
          <p:cNvSpPr txBox="1">
            <a:spLocks noChangeArrowheads="1"/>
          </p:cNvSpPr>
          <p:nvPr/>
        </p:nvSpPr>
        <p:spPr bwMode="auto">
          <a:xfrm>
            <a:off x="5399088" y="1639888"/>
            <a:ext cx="97948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L2CB</a:t>
            </a:r>
            <a:endParaRPr lang="en-GB" altLang="en-US" sz="1200"/>
          </a:p>
        </p:txBody>
      </p:sp>
      <p:sp>
        <p:nvSpPr>
          <p:cNvPr id="25669" name="Line 26"/>
          <p:cNvSpPr>
            <a:spLocks noChangeShapeType="1"/>
          </p:cNvSpPr>
          <p:nvPr/>
        </p:nvSpPr>
        <p:spPr bwMode="auto">
          <a:xfrm flipV="1">
            <a:off x="1468438" y="1970088"/>
            <a:ext cx="71437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70" name="Text Box 16"/>
          <p:cNvSpPr txBox="1">
            <a:spLocks noChangeArrowheads="1"/>
          </p:cNvSpPr>
          <p:nvPr/>
        </p:nvSpPr>
        <p:spPr bwMode="auto">
          <a:xfrm>
            <a:off x="1343025" y="1854200"/>
            <a:ext cx="3190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900"/>
              <a:t>7</a:t>
            </a:r>
            <a:endParaRPr lang="en-GB" altLang="en-US" sz="900"/>
          </a:p>
        </p:txBody>
      </p:sp>
      <p:sp>
        <p:nvSpPr>
          <p:cNvPr id="25671" name="Line 26"/>
          <p:cNvSpPr>
            <a:spLocks noChangeShapeType="1"/>
          </p:cNvSpPr>
          <p:nvPr/>
        </p:nvSpPr>
        <p:spPr bwMode="auto">
          <a:xfrm flipV="1">
            <a:off x="2257425" y="1970088"/>
            <a:ext cx="73025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72" name="Text Box 16"/>
          <p:cNvSpPr txBox="1">
            <a:spLocks noChangeArrowheads="1"/>
          </p:cNvSpPr>
          <p:nvPr/>
        </p:nvSpPr>
        <p:spPr bwMode="auto">
          <a:xfrm>
            <a:off x="2133600" y="1854200"/>
            <a:ext cx="3190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900"/>
              <a:t>7</a:t>
            </a:r>
            <a:endParaRPr lang="en-GB" altLang="en-US" sz="900"/>
          </a:p>
        </p:txBody>
      </p:sp>
      <p:sp>
        <p:nvSpPr>
          <p:cNvPr id="25673" name="Line 26"/>
          <p:cNvSpPr>
            <a:spLocks noChangeShapeType="1"/>
          </p:cNvSpPr>
          <p:nvPr/>
        </p:nvSpPr>
        <p:spPr bwMode="auto">
          <a:xfrm flipV="1">
            <a:off x="2257425" y="2717800"/>
            <a:ext cx="73025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74" name="Text Box 16"/>
          <p:cNvSpPr txBox="1">
            <a:spLocks noChangeArrowheads="1"/>
          </p:cNvSpPr>
          <p:nvPr/>
        </p:nvSpPr>
        <p:spPr bwMode="auto">
          <a:xfrm>
            <a:off x="2133600" y="2601913"/>
            <a:ext cx="3190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900"/>
              <a:t>7</a:t>
            </a:r>
            <a:endParaRPr lang="en-GB" altLang="en-US" sz="900"/>
          </a:p>
        </p:txBody>
      </p:sp>
      <p:sp>
        <p:nvSpPr>
          <p:cNvPr id="25675" name="Line 19"/>
          <p:cNvSpPr>
            <a:spLocks noChangeShapeType="1"/>
          </p:cNvSpPr>
          <p:nvPr/>
        </p:nvSpPr>
        <p:spPr bwMode="auto">
          <a:xfrm>
            <a:off x="1325563" y="2805113"/>
            <a:ext cx="4302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76" name="Line 26"/>
          <p:cNvSpPr>
            <a:spLocks noChangeShapeType="1"/>
          </p:cNvSpPr>
          <p:nvPr/>
        </p:nvSpPr>
        <p:spPr bwMode="auto">
          <a:xfrm flipV="1">
            <a:off x="1468438" y="2744788"/>
            <a:ext cx="71437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77" name="Text Box 16"/>
          <p:cNvSpPr txBox="1">
            <a:spLocks noChangeArrowheads="1"/>
          </p:cNvSpPr>
          <p:nvPr/>
        </p:nvSpPr>
        <p:spPr bwMode="auto">
          <a:xfrm>
            <a:off x="1343025" y="2627313"/>
            <a:ext cx="3190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900"/>
              <a:t>7</a:t>
            </a:r>
            <a:endParaRPr lang="en-GB" altLang="en-US" sz="900"/>
          </a:p>
        </p:txBody>
      </p:sp>
      <p:sp>
        <p:nvSpPr>
          <p:cNvPr id="25678" name="Line 19"/>
          <p:cNvSpPr>
            <a:spLocks noChangeShapeType="1"/>
          </p:cNvSpPr>
          <p:nvPr/>
        </p:nvSpPr>
        <p:spPr bwMode="auto">
          <a:xfrm flipV="1">
            <a:off x="2879725" y="1690688"/>
            <a:ext cx="227013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Text Box 15"/>
          <p:cNvSpPr txBox="1">
            <a:spLocks noChangeArrowheads="1"/>
          </p:cNvSpPr>
          <p:nvPr/>
        </p:nvSpPr>
        <p:spPr bwMode="auto">
          <a:xfrm>
            <a:off x="2921000" y="1533525"/>
            <a:ext cx="7556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L0_neighbor</a:t>
            </a:r>
            <a:endParaRPr lang="en-GB" sz="8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680" name="Line 19"/>
          <p:cNvSpPr>
            <a:spLocks noChangeShapeType="1"/>
          </p:cNvSpPr>
          <p:nvPr/>
        </p:nvSpPr>
        <p:spPr bwMode="auto">
          <a:xfrm flipV="1">
            <a:off x="2879725" y="2428875"/>
            <a:ext cx="227013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15"/>
          <p:cNvSpPr txBox="1">
            <a:spLocks noChangeArrowheads="1"/>
          </p:cNvSpPr>
          <p:nvPr/>
        </p:nvSpPr>
        <p:spPr bwMode="auto">
          <a:xfrm>
            <a:off x="2921000" y="2273300"/>
            <a:ext cx="7556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L0_neighbor</a:t>
            </a:r>
            <a:endParaRPr lang="en-GB" sz="8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682" name="Line 19"/>
          <p:cNvSpPr>
            <a:spLocks noChangeShapeType="1"/>
          </p:cNvSpPr>
          <p:nvPr/>
        </p:nvSpPr>
        <p:spPr bwMode="auto">
          <a:xfrm flipV="1">
            <a:off x="6296025" y="1641475"/>
            <a:ext cx="4556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83" name="Text Box 15"/>
          <p:cNvSpPr txBox="1">
            <a:spLocks noChangeArrowheads="1"/>
          </p:cNvSpPr>
          <p:nvPr/>
        </p:nvSpPr>
        <p:spPr bwMode="auto">
          <a:xfrm>
            <a:off x="6692900" y="1524000"/>
            <a:ext cx="1400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 b="1" smtClean="0">
                <a:solidFill>
                  <a:srgbClr val="FF0000"/>
                </a:solidFill>
              </a:rPr>
              <a:t>24V</a:t>
            </a:r>
            <a:endParaRPr lang="en-GB" altLang="en-US" sz="1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60000"/>
              </a:spcBef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spcBef>
                <a:spcPct val="40000"/>
              </a:spcBef>
              <a:buChar char="–"/>
              <a:defRPr kumimoji="1" sz="2000">
                <a:solidFill>
                  <a:srgbClr val="3366FF"/>
                </a:solidFill>
                <a:latin typeface="Tahoma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5000"/>
              </a:spcBef>
              <a:defRPr kumimoji="1" sz="2000">
                <a:solidFill>
                  <a:srgbClr val="9933FF"/>
                </a:solidFill>
                <a:latin typeface="Tahoma" pitchFamily="34" charset="0"/>
              </a:defRPr>
            </a:lvl3pPr>
            <a:lvl4pPr marL="1600200" indent="-228600">
              <a:lnSpc>
                <a:spcPct val="75000"/>
              </a:lnSpc>
              <a:spcBef>
                <a:spcPct val="30000"/>
              </a:spcBef>
              <a:buChar char="–"/>
              <a:defRPr kumimoji="1" sz="2000">
                <a:solidFill>
                  <a:srgbClr val="CC0099"/>
                </a:solidFill>
                <a:latin typeface="Tahoma" pitchFamily="34" charset="0"/>
              </a:defRPr>
            </a:lvl4pPr>
            <a:lvl5pPr marL="2057400" indent="-228600">
              <a:lnSpc>
                <a:spcPct val="75000"/>
              </a:lnSpc>
              <a:spcBef>
                <a:spcPct val="30000"/>
              </a:spcBef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B8999468-ABA0-42B1-910B-67222C024A2B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3315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60000"/>
              </a:spcBef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spcBef>
                <a:spcPct val="40000"/>
              </a:spcBef>
              <a:buChar char="–"/>
              <a:defRPr kumimoji="1" sz="2000">
                <a:solidFill>
                  <a:srgbClr val="3366FF"/>
                </a:solidFill>
                <a:latin typeface="Tahoma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5000"/>
              </a:spcBef>
              <a:defRPr kumimoji="1" sz="2000">
                <a:solidFill>
                  <a:srgbClr val="9933FF"/>
                </a:solidFill>
                <a:latin typeface="Tahoma" pitchFamily="34" charset="0"/>
              </a:defRPr>
            </a:lvl3pPr>
            <a:lvl4pPr marL="1600200" indent="-228600">
              <a:lnSpc>
                <a:spcPct val="75000"/>
              </a:lnSpc>
              <a:spcBef>
                <a:spcPct val="30000"/>
              </a:spcBef>
              <a:buChar char="–"/>
              <a:defRPr kumimoji="1" sz="2000">
                <a:solidFill>
                  <a:srgbClr val="CC0099"/>
                </a:solidFill>
                <a:latin typeface="Tahoma" pitchFamily="34" charset="0"/>
              </a:defRPr>
            </a:lvl4pPr>
            <a:lvl5pPr marL="2057400" indent="-228600">
              <a:lnSpc>
                <a:spcPct val="75000"/>
              </a:lnSpc>
              <a:spcBef>
                <a:spcPct val="30000"/>
              </a:spcBef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3316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60000"/>
              </a:spcBef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spcBef>
                <a:spcPct val="40000"/>
              </a:spcBef>
              <a:buChar char="–"/>
              <a:defRPr kumimoji="1" sz="2000">
                <a:solidFill>
                  <a:srgbClr val="3366FF"/>
                </a:solidFill>
                <a:latin typeface="Tahoma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5000"/>
              </a:spcBef>
              <a:defRPr kumimoji="1" sz="2000">
                <a:solidFill>
                  <a:srgbClr val="9933FF"/>
                </a:solidFill>
                <a:latin typeface="Tahoma" pitchFamily="34" charset="0"/>
              </a:defRPr>
            </a:lvl3pPr>
            <a:lvl4pPr marL="1600200" indent="-228600">
              <a:lnSpc>
                <a:spcPct val="75000"/>
              </a:lnSpc>
              <a:spcBef>
                <a:spcPct val="30000"/>
              </a:spcBef>
              <a:buChar char="–"/>
              <a:defRPr kumimoji="1" sz="2000">
                <a:solidFill>
                  <a:srgbClr val="CC0099"/>
                </a:solidFill>
                <a:latin typeface="Tahoma" pitchFamily="34" charset="0"/>
              </a:defRPr>
            </a:lvl4pPr>
            <a:lvl5pPr marL="2057400" indent="-228600">
              <a:lnSpc>
                <a:spcPct val="75000"/>
              </a:lnSpc>
              <a:spcBef>
                <a:spcPct val="30000"/>
              </a:spcBef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92C2B49C-081B-4993-BD61-D341EA3267C9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25</a:t>
            </a:fld>
            <a:endParaRPr kumimoji="0" lang="en-US" altLang="en-US" sz="1400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17475"/>
            <a:ext cx="7775575" cy="996950"/>
          </a:xfrm>
        </p:spPr>
        <p:txBody>
          <a:bodyPr/>
          <a:lstStyle/>
          <a:p>
            <a:r>
              <a:rPr lang="en-US" altLang="en-US" sz="2800" smtClean="0"/>
              <a:t>The Clock &amp; Trigger Distribution Board (CTDB)</a:t>
            </a:r>
          </a:p>
        </p:txBody>
      </p:sp>
      <p:cxnSp>
        <p:nvCxnSpPr>
          <p:cNvPr id="13318" name="Straight Arrow Connector 13327"/>
          <p:cNvCxnSpPr>
            <a:cxnSpLocks noChangeShapeType="1"/>
          </p:cNvCxnSpPr>
          <p:nvPr/>
        </p:nvCxnSpPr>
        <p:spPr bwMode="auto">
          <a:xfrm>
            <a:off x="6483350" y="430213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3319" name="Group 8"/>
          <p:cNvGrpSpPr>
            <a:grpSpLocks/>
          </p:cNvGrpSpPr>
          <p:nvPr/>
        </p:nvGrpSpPr>
        <p:grpSpPr bwMode="auto">
          <a:xfrm>
            <a:off x="1433513" y="1184275"/>
            <a:ext cx="6837362" cy="3352800"/>
            <a:chOff x="1433831" y="1184833"/>
            <a:chExt cx="6837045" cy="3352801"/>
          </a:xfrm>
        </p:grpSpPr>
        <p:sp>
          <p:nvSpPr>
            <p:cNvPr id="13321" name="Text Box 8"/>
            <p:cNvSpPr txBox="1">
              <a:spLocks noChangeArrowheads="1"/>
            </p:cNvSpPr>
            <p:nvPr/>
          </p:nvSpPr>
          <p:spPr bwMode="auto">
            <a:xfrm>
              <a:off x="1433831" y="2517306"/>
              <a:ext cx="665163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de-DE" altLang="en-US" sz="1000"/>
                <a:t>Clock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de-DE" altLang="en-US" sz="1000"/>
                <a:t>PPS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de-DE" altLang="en-US" sz="1000"/>
                <a:t>L1_T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de-DE" altLang="en-US" sz="1000"/>
                <a:t>Trigger</a:t>
              </a:r>
            </a:p>
          </p:txBody>
        </p:sp>
        <p:grpSp>
          <p:nvGrpSpPr>
            <p:cNvPr id="13322" name="Group 5"/>
            <p:cNvGrpSpPr>
              <a:grpSpLocks/>
            </p:cNvGrpSpPr>
            <p:nvPr/>
          </p:nvGrpSpPr>
          <p:grpSpPr bwMode="auto">
            <a:xfrm>
              <a:off x="1848169" y="1184833"/>
              <a:ext cx="6422707" cy="3352801"/>
              <a:chOff x="1782763" y="2179319"/>
              <a:chExt cx="6422707" cy="3352801"/>
            </a:xfrm>
          </p:grpSpPr>
          <p:sp>
            <p:nvSpPr>
              <p:cNvPr id="13323" name="Rectangle 3"/>
              <p:cNvSpPr>
                <a:spLocks noChangeArrowheads="1"/>
              </p:cNvSpPr>
              <p:nvPr/>
            </p:nvSpPr>
            <p:spPr bwMode="auto">
              <a:xfrm>
                <a:off x="2732088" y="2179319"/>
                <a:ext cx="3714750" cy="3352801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marL="342900" indent="-342900">
                  <a:spcBef>
                    <a:spcPct val="60000"/>
                  </a:spcBef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40000"/>
                  </a:spcBef>
                  <a:buChar char="–"/>
                  <a:defRPr kumimoji="1" sz="2000">
                    <a:solidFill>
                      <a:srgbClr val="3366FF"/>
                    </a:solidFill>
                    <a:latin typeface="Tahoma" pitchFamily="34" charset="0"/>
                  </a:defRPr>
                </a:lvl2pPr>
                <a:lvl3pPr marL="1143000" indent="-228600">
                  <a:lnSpc>
                    <a:spcPct val="95000"/>
                  </a:lnSpc>
                  <a:spcBef>
                    <a:spcPct val="35000"/>
                  </a:spcBef>
                  <a:defRPr kumimoji="1" sz="2000">
                    <a:solidFill>
                      <a:srgbClr val="9933FF"/>
                    </a:solidFill>
                    <a:latin typeface="Tahoma" pitchFamily="34" charset="0"/>
                  </a:defRPr>
                </a:lvl3pPr>
                <a:lvl4pPr marL="1600200" indent="-228600">
                  <a:lnSpc>
                    <a:spcPct val="75000"/>
                  </a:lnSpc>
                  <a:spcBef>
                    <a:spcPct val="30000"/>
                  </a:spcBef>
                  <a:buChar char="–"/>
                  <a:defRPr kumimoji="1" sz="2000">
                    <a:solidFill>
                      <a:srgbClr val="CC0099"/>
                    </a:solidFill>
                    <a:latin typeface="Tahoma" pitchFamily="34" charset="0"/>
                  </a:defRPr>
                </a:lvl4pPr>
                <a:lvl5pPr marL="2057400" indent="-228600">
                  <a:lnSpc>
                    <a:spcPct val="75000"/>
                  </a:lnSpc>
                  <a:spcBef>
                    <a:spcPct val="30000"/>
                  </a:spcBef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de-DE" altLang="en-US"/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565423" y="2420619"/>
                <a:ext cx="1023889" cy="2871789"/>
              </a:xfrm>
              <a:prstGeom prst="rect">
                <a:avLst/>
              </a:prstGeom>
              <a:solidFill>
                <a:schemeClr val="accent3"/>
              </a:solidFill>
              <a:ln w="12700">
                <a:solidFill>
                  <a:schemeClr val="bg1">
                    <a:lumMod val="50000"/>
                  </a:schemeClr>
                </a:solidFill>
              </a:ln>
              <a:effectLst/>
              <a:extLst/>
            </p:spPr>
            <p:txBody>
              <a:bodyPr/>
              <a:lstStyle/>
              <a:p>
                <a:pPr marL="342900" indent="-342900">
                  <a:defRPr/>
                </a:pPr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6440252" y="4241483"/>
                <a:ext cx="646083" cy="1168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extLst/>
            </p:spPr>
            <p:txBody>
              <a:bodyPr/>
              <a:lstStyle/>
              <a:p>
                <a:pPr marL="342900" indent="-342900">
                  <a:defRPr/>
                </a:pPr>
                <a:endParaRPr lang="en-US" sz="1600"/>
              </a:p>
            </p:txBody>
          </p:sp>
          <p:sp>
            <p:nvSpPr>
              <p:cNvPr id="13326" name="Text Box 8"/>
              <p:cNvSpPr txBox="1">
                <a:spLocks noChangeArrowheads="1"/>
              </p:cNvSpPr>
              <p:nvPr/>
            </p:nvSpPr>
            <p:spPr bwMode="auto">
              <a:xfrm>
                <a:off x="7183120" y="4366473"/>
                <a:ext cx="1022350" cy="757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99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60000"/>
                  </a:spcBef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40000"/>
                  </a:spcBef>
                  <a:buChar char="–"/>
                  <a:defRPr kumimoji="1" sz="2000">
                    <a:solidFill>
                      <a:srgbClr val="3366FF"/>
                    </a:solidFill>
                    <a:latin typeface="Tahoma" pitchFamily="34" charset="0"/>
                  </a:defRPr>
                </a:lvl2pPr>
                <a:lvl3pPr marL="1143000" indent="-228600">
                  <a:lnSpc>
                    <a:spcPct val="95000"/>
                  </a:lnSpc>
                  <a:spcBef>
                    <a:spcPct val="35000"/>
                  </a:spcBef>
                  <a:defRPr kumimoji="1" sz="2000">
                    <a:solidFill>
                      <a:srgbClr val="9933FF"/>
                    </a:solidFill>
                    <a:latin typeface="Tahoma" pitchFamily="34" charset="0"/>
                  </a:defRPr>
                </a:lvl3pPr>
                <a:lvl4pPr marL="1600200" indent="-228600">
                  <a:lnSpc>
                    <a:spcPct val="75000"/>
                  </a:lnSpc>
                  <a:spcBef>
                    <a:spcPct val="30000"/>
                  </a:spcBef>
                  <a:buChar char="–"/>
                  <a:defRPr kumimoji="1" sz="2000">
                    <a:solidFill>
                      <a:srgbClr val="CC0099"/>
                    </a:solidFill>
                    <a:latin typeface="Tahoma" pitchFamily="34" charset="0"/>
                  </a:defRPr>
                </a:lvl4pPr>
                <a:lvl5pPr marL="2057400" indent="-228600">
                  <a:lnSpc>
                    <a:spcPct val="75000"/>
                  </a:lnSpc>
                  <a:spcBef>
                    <a:spcPct val="30000"/>
                  </a:spcBef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finger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edge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backplane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connector</a:t>
                </a:r>
              </a:p>
            </p:txBody>
          </p:sp>
          <p:grpSp>
            <p:nvGrpSpPr>
              <p:cNvPr id="13327" name="Group 11"/>
              <p:cNvGrpSpPr>
                <a:grpSpLocks/>
              </p:cNvGrpSpPr>
              <p:nvPr/>
            </p:nvGrpSpPr>
            <p:grpSpPr bwMode="auto">
              <a:xfrm>
                <a:off x="5730240" y="5090478"/>
                <a:ext cx="533400" cy="230187"/>
                <a:chOff x="3176" y="2383"/>
                <a:chExt cx="336" cy="145"/>
              </a:xfrm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3226" y="2401"/>
                  <a:ext cx="222" cy="126"/>
                </a:xfrm>
                <a:prstGeom prst="rect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40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176" y="2383"/>
                  <a:ext cx="336" cy="1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>
                      <a:solidFill>
                        <a:srgbClr val="FFFFFF"/>
                      </a:solidFill>
                    </a:rPr>
                    <a:t>vreg</a:t>
                  </a:r>
                </a:p>
              </p:txBody>
            </p:sp>
          </p:grpSp>
          <p:sp>
            <p:nvSpPr>
              <p:cNvPr id="13328" name="Text Box 8"/>
              <p:cNvSpPr txBox="1">
                <a:spLocks noChangeArrowheads="1"/>
              </p:cNvSpPr>
              <p:nvPr/>
            </p:nvSpPr>
            <p:spPr bwMode="auto">
              <a:xfrm>
                <a:off x="6424613" y="4259263"/>
                <a:ext cx="661987" cy="1089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99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60000"/>
                  </a:spcBef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40000"/>
                  </a:spcBef>
                  <a:buChar char="–"/>
                  <a:defRPr kumimoji="1" sz="2000">
                    <a:solidFill>
                      <a:srgbClr val="3366FF"/>
                    </a:solidFill>
                    <a:latin typeface="Tahoma" pitchFamily="34" charset="0"/>
                  </a:defRPr>
                </a:lvl2pPr>
                <a:lvl3pPr marL="1143000" indent="-228600">
                  <a:lnSpc>
                    <a:spcPct val="95000"/>
                  </a:lnSpc>
                  <a:spcBef>
                    <a:spcPct val="35000"/>
                  </a:spcBef>
                  <a:defRPr kumimoji="1" sz="2000">
                    <a:solidFill>
                      <a:srgbClr val="9933FF"/>
                    </a:solidFill>
                    <a:latin typeface="Tahoma" pitchFamily="34" charset="0"/>
                  </a:defRPr>
                </a:lvl3pPr>
                <a:lvl4pPr marL="1600200" indent="-228600">
                  <a:lnSpc>
                    <a:spcPct val="75000"/>
                  </a:lnSpc>
                  <a:spcBef>
                    <a:spcPct val="30000"/>
                  </a:spcBef>
                  <a:buChar char="–"/>
                  <a:defRPr kumimoji="1" sz="2000">
                    <a:solidFill>
                      <a:srgbClr val="CC0099"/>
                    </a:solidFill>
                    <a:latin typeface="Tahoma" pitchFamily="34" charset="0"/>
                  </a:defRPr>
                </a:lvl4pPr>
                <a:lvl5pPr marL="2057400" indent="-228600">
                  <a:lnSpc>
                    <a:spcPct val="75000"/>
                  </a:lnSpc>
                  <a:spcBef>
                    <a:spcPct val="30000"/>
                  </a:spcBef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CLK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PPS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L1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Trigger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en-US" sz="120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24V</a:t>
                </a:r>
              </a:p>
            </p:txBody>
          </p:sp>
          <p:grpSp>
            <p:nvGrpSpPr>
              <p:cNvPr id="13329" name="Group 3"/>
              <p:cNvGrpSpPr>
                <a:grpSpLocks/>
              </p:cNvGrpSpPr>
              <p:nvPr/>
            </p:nvGrpSpPr>
            <p:grpSpPr bwMode="auto">
              <a:xfrm>
                <a:off x="2574925" y="2401888"/>
                <a:ext cx="476250" cy="1571625"/>
                <a:chOff x="2126476" y="1807650"/>
                <a:chExt cx="476977" cy="1571460"/>
              </a:xfrm>
            </p:grpSpPr>
            <p:grpSp>
              <p:nvGrpSpPr>
                <p:cNvPr id="13380" name="Group 95"/>
                <p:cNvGrpSpPr>
                  <a:grpSpLocks/>
                </p:cNvGrpSpPr>
                <p:nvPr/>
              </p:nvGrpSpPr>
              <p:grpSpPr bwMode="auto">
                <a:xfrm>
                  <a:off x="2126476" y="1807650"/>
                  <a:ext cx="476977" cy="230832"/>
                  <a:chOff x="1394956" y="1783234"/>
                  <a:chExt cx="476977" cy="230832"/>
                </a:xfrm>
              </p:grpSpPr>
              <p:sp>
                <p:nvSpPr>
                  <p:cNvPr id="97" name="Rectangle 96"/>
                  <p:cNvSpPr/>
                  <p:nvPr/>
                </p:nvSpPr>
                <p:spPr bwMode="auto">
                  <a:xfrm>
                    <a:off x="1437825" y="1801963"/>
                    <a:ext cx="391103" cy="19048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403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1" name="Group 98"/>
                <p:cNvGrpSpPr>
                  <a:grpSpLocks/>
                </p:cNvGrpSpPr>
                <p:nvPr/>
              </p:nvGrpSpPr>
              <p:grpSpPr bwMode="auto">
                <a:xfrm>
                  <a:off x="2126476" y="2000257"/>
                  <a:ext cx="476977" cy="227670"/>
                  <a:chOff x="1394956" y="1783234"/>
                  <a:chExt cx="476977" cy="227670"/>
                </a:xfrm>
              </p:grpSpPr>
              <p:sp>
                <p:nvSpPr>
                  <p:cNvPr id="100" name="Rectangle 99"/>
                  <p:cNvSpPr/>
                  <p:nvPr/>
                </p:nvSpPr>
                <p:spPr bwMode="auto">
                  <a:xfrm>
                    <a:off x="1437825" y="1801424"/>
                    <a:ext cx="391103" cy="19365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40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2767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2" name="Group 101"/>
                <p:cNvGrpSpPr>
                  <a:grpSpLocks/>
                </p:cNvGrpSpPr>
                <p:nvPr/>
              </p:nvGrpSpPr>
              <p:grpSpPr bwMode="auto">
                <a:xfrm>
                  <a:off x="2126476" y="2196084"/>
                  <a:ext cx="476977" cy="230832"/>
                  <a:chOff x="1394956" y="1783234"/>
                  <a:chExt cx="476977" cy="230832"/>
                </a:xfrm>
              </p:grpSpPr>
              <p:sp>
                <p:nvSpPr>
                  <p:cNvPr id="103" name="Rectangle 102"/>
                  <p:cNvSpPr/>
                  <p:nvPr/>
                </p:nvSpPr>
                <p:spPr bwMode="auto">
                  <a:xfrm>
                    <a:off x="1437825" y="1802426"/>
                    <a:ext cx="391103" cy="19206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99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3" name="Group 104"/>
                <p:cNvGrpSpPr>
                  <a:grpSpLocks/>
                </p:cNvGrpSpPr>
                <p:nvPr/>
              </p:nvGrpSpPr>
              <p:grpSpPr bwMode="auto">
                <a:xfrm>
                  <a:off x="2126476" y="2388691"/>
                  <a:ext cx="476977" cy="230832"/>
                  <a:chOff x="1394956" y="1783234"/>
                  <a:chExt cx="476977" cy="230832"/>
                </a:xfrm>
              </p:grpSpPr>
              <p:sp>
                <p:nvSpPr>
                  <p:cNvPr id="106" name="Rectangle 105"/>
                  <p:cNvSpPr/>
                  <p:nvPr/>
                </p:nvSpPr>
                <p:spPr bwMode="auto">
                  <a:xfrm>
                    <a:off x="1437825" y="1801886"/>
                    <a:ext cx="391103" cy="19048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97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4" name="Group 107"/>
                <p:cNvGrpSpPr>
                  <a:grpSpLocks/>
                </p:cNvGrpSpPr>
                <p:nvPr/>
              </p:nvGrpSpPr>
              <p:grpSpPr bwMode="auto">
                <a:xfrm>
                  <a:off x="2126476" y="2567237"/>
                  <a:ext cx="476977" cy="230832"/>
                  <a:chOff x="1394956" y="1783234"/>
                  <a:chExt cx="476977" cy="230832"/>
                </a:xfrm>
              </p:grpSpPr>
              <p:sp>
                <p:nvSpPr>
                  <p:cNvPr id="109" name="Rectangle 108"/>
                  <p:cNvSpPr/>
                  <p:nvPr/>
                </p:nvSpPr>
                <p:spPr bwMode="auto">
                  <a:xfrm>
                    <a:off x="1437825" y="1802709"/>
                    <a:ext cx="391103" cy="19206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9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5" name="Group 110"/>
                <p:cNvGrpSpPr>
                  <a:grpSpLocks/>
                </p:cNvGrpSpPr>
                <p:nvPr/>
              </p:nvGrpSpPr>
              <p:grpSpPr bwMode="auto">
                <a:xfrm>
                  <a:off x="2126476" y="2759844"/>
                  <a:ext cx="476977" cy="230832"/>
                  <a:chOff x="1394956" y="1783234"/>
                  <a:chExt cx="476977" cy="230832"/>
                </a:xfrm>
              </p:grpSpPr>
              <p:sp>
                <p:nvSpPr>
                  <p:cNvPr id="112" name="Rectangle 111"/>
                  <p:cNvSpPr/>
                  <p:nvPr/>
                </p:nvSpPr>
                <p:spPr bwMode="auto">
                  <a:xfrm>
                    <a:off x="1437825" y="1802169"/>
                    <a:ext cx="391103" cy="192068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93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6" name="Group 113"/>
                <p:cNvGrpSpPr>
                  <a:grpSpLocks/>
                </p:cNvGrpSpPr>
                <p:nvPr/>
              </p:nvGrpSpPr>
              <p:grpSpPr bwMode="auto">
                <a:xfrm>
                  <a:off x="2126476" y="2955671"/>
                  <a:ext cx="476977" cy="227670"/>
                  <a:chOff x="1394956" y="1783234"/>
                  <a:chExt cx="476977" cy="227670"/>
                </a:xfrm>
              </p:grpSpPr>
              <p:sp>
                <p:nvSpPr>
                  <p:cNvPr id="115" name="Rectangle 114"/>
                  <p:cNvSpPr/>
                  <p:nvPr/>
                </p:nvSpPr>
                <p:spPr bwMode="auto">
                  <a:xfrm>
                    <a:off x="1437825" y="1801584"/>
                    <a:ext cx="391103" cy="19365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9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2767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  <p:grpSp>
              <p:nvGrpSpPr>
                <p:cNvPr id="13387" name="Group 116"/>
                <p:cNvGrpSpPr>
                  <a:grpSpLocks/>
                </p:cNvGrpSpPr>
                <p:nvPr/>
              </p:nvGrpSpPr>
              <p:grpSpPr bwMode="auto">
                <a:xfrm>
                  <a:off x="2126476" y="3148278"/>
                  <a:ext cx="476977" cy="230832"/>
                  <a:chOff x="1394956" y="1783234"/>
                  <a:chExt cx="476977" cy="230832"/>
                </a:xfrm>
              </p:grpSpPr>
              <p:sp>
                <p:nvSpPr>
                  <p:cNvPr id="118" name="Rectangle 117"/>
                  <p:cNvSpPr/>
                  <p:nvPr/>
                </p:nvSpPr>
                <p:spPr bwMode="auto">
                  <a:xfrm>
                    <a:off x="1437825" y="1802632"/>
                    <a:ext cx="391103" cy="19206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89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4956" y="1783234"/>
                    <a:ext cx="476977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000"/>
                      <a:t>RJ45</a:t>
                    </a:r>
                  </a:p>
                </p:txBody>
              </p:sp>
            </p:grpSp>
          </p:grpSp>
          <p:grpSp>
            <p:nvGrpSpPr>
              <p:cNvPr id="13330" name="Group 119"/>
              <p:cNvGrpSpPr>
                <a:grpSpLocks/>
              </p:cNvGrpSpPr>
              <p:nvPr/>
            </p:nvGrpSpPr>
            <p:grpSpPr bwMode="auto">
              <a:xfrm>
                <a:off x="2574925" y="3933825"/>
                <a:ext cx="476250" cy="230188"/>
                <a:chOff x="1394956" y="1783234"/>
                <a:chExt cx="476977" cy="230832"/>
              </a:xfrm>
            </p:grpSpPr>
            <p:sp>
              <p:nvSpPr>
                <p:cNvPr id="121" name="Rectangle 120"/>
                <p:cNvSpPr/>
                <p:nvPr/>
              </p:nvSpPr>
              <p:spPr bwMode="auto">
                <a:xfrm>
                  <a:off x="1437825" y="1802019"/>
                  <a:ext cx="391103" cy="19262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7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grpSp>
            <p:nvGrpSpPr>
              <p:cNvPr id="13331" name="Group 122"/>
              <p:cNvGrpSpPr>
                <a:grpSpLocks/>
              </p:cNvGrpSpPr>
              <p:nvPr/>
            </p:nvGrpSpPr>
            <p:grpSpPr bwMode="auto">
              <a:xfrm>
                <a:off x="2574925" y="4125913"/>
                <a:ext cx="476250" cy="231775"/>
                <a:chOff x="1394956" y="1783234"/>
                <a:chExt cx="476977" cy="230832"/>
              </a:xfrm>
            </p:grpSpPr>
            <p:sp>
              <p:nvSpPr>
                <p:cNvPr id="124" name="Rectangle 123"/>
                <p:cNvSpPr/>
                <p:nvPr/>
              </p:nvSpPr>
              <p:spPr bwMode="auto">
                <a:xfrm>
                  <a:off x="1437825" y="1801890"/>
                  <a:ext cx="391103" cy="19130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7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grpSp>
            <p:nvGrpSpPr>
              <p:cNvPr id="13332" name="Group 125"/>
              <p:cNvGrpSpPr>
                <a:grpSpLocks/>
              </p:cNvGrpSpPr>
              <p:nvPr/>
            </p:nvGrpSpPr>
            <p:grpSpPr bwMode="auto">
              <a:xfrm>
                <a:off x="2574925" y="4322763"/>
                <a:ext cx="476250" cy="227012"/>
                <a:chOff x="1394956" y="1783234"/>
                <a:chExt cx="476977" cy="227670"/>
              </a:xfrm>
            </p:grpSpPr>
            <p:sp>
              <p:nvSpPr>
                <p:cNvPr id="127" name="Rectangle 126"/>
                <p:cNvSpPr/>
                <p:nvPr/>
              </p:nvSpPr>
              <p:spPr bwMode="auto">
                <a:xfrm>
                  <a:off x="1437825" y="1802020"/>
                  <a:ext cx="391103" cy="19264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7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276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grpSp>
            <p:nvGrpSpPr>
              <p:cNvPr id="13333" name="Group 128"/>
              <p:cNvGrpSpPr>
                <a:grpSpLocks/>
              </p:cNvGrpSpPr>
              <p:nvPr/>
            </p:nvGrpSpPr>
            <p:grpSpPr bwMode="auto">
              <a:xfrm>
                <a:off x="2574925" y="4514850"/>
                <a:ext cx="476250" cy="230188"/>
                <a:chOff x="1394956" y="1783234"/>
                <a:chExt cx="476977" cy="230832"/>
              </a:xfrm>
            </p:grpSpPr>
            <p:sp>
              <p:nvSpPr>
                <p:cNvPr id="130" name="Rectangle 129"/>
                <p:cNvSpPr/>
                <p:nvPr/>
              </p:nvSpPr>
              <p:spPr bwMode="auto">
                <a:xfrm>
                  <a:off x="1437825" y="1802019"/>
                  <a:ext cx="391103" cy="19262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7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grpSp>
            <p:nvGrpSpPr>
              <p:cNvPr id="13334" name="Group 131"/>
              <p:cNvGrpSpPr>
                <a:grpSpLocks/>
              </p:cNvGrpSpPr>
              <p:nvPr/>
            </p:nvGrpSpPr>
            <p:grpSpPr bwMode="auto">
              <a:xfrm>
                <a:off x="2574925" y="4692650"/>
                <a:ext cx="476250" cy="231775"/>
                <a:chOff x="1394956" y="1783234"/>
                <a:chExt cx="476977" cy="230832"/>
              </a:xfrm>
            </p:grpSpPr>
            <p:sp>
              <p:nvSpPr>
                <p:cNvPr id="133" name="Rectangle 132"/>
                <p:cNvSpPr/>
                <p:nvPr/>
              </p:nvSpPr>
              <p:spPr bwMode="auto">
                <a:xfrm>
                  <a:off x="1437825" y="1801891"/>
                  <a:ext cx="391103" cy="1928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7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grpSp>
            <p:nvGrpSpPr>
              <p:cNvPr id="13335" name="Group 134"/>
              <p:cNvGrpSpPr>
                <a:grpSpLocks/>
              </p:cNvGrpSpPr>
              <p:nvPr/>
            </p:nvGrpSpPr>
            <p:grpSpPr bwMode="auto">
              <a:xfrm>
                <a:off x="2574925" y="4884738"/>
                <a:ext cx="476250" cy="228600"/>
                <a:chOff x="1394956" y="1783234"/>
                <a:chExt cx="476977" cy="227670"/>
              </a:xfrm>
            </p:grpSpPr>
            <p:sp>
              <p:nvSpPr>
                <p:cNvPr id="136" name="Rectangle 135"/>
                <p:cNvSpPr/>
                <p:nvPr/>
              </p:nvSpPr>
              <p:spPr bwMode="auto">
                <a:xfrm>
                  <a:off x="1437825" y="1801890"/>
                  <a:ext cx="391103" cy="1928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6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276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grpSp>
            <p:nvGrpSpPr>
              <p:cNvPr id="13336" name="Group 137"/>
              <p:cNvGrpSpPr>
                <a:grpSpLocks/>
              </p:cNvGrpSpPr>
              <p:nvPr/>
            </p:nvGrpSpPr>
            <p:grpSpPr bwMode="auto">
              <a:xfrm>
                <a:off x="2574925" y="5081588"/>
                <a:ext cx="476250" cy="230187"/>
                <a:chOff x="1394956" y="1783234"/>
                <a:chExt cx="476977" cy="230832"/>
              </a:xfrm>
            </p:grpSpPr>
            <p:sp>
              <p:nvSpPr>
                <p:cNvPr id="139" name="Rectangle 138"/>
                <p:cNvSpPr/>
                <p:nvPr/>
              </p:nvSpPr>
              <p:spPr bwMode="auto">
                <a:xfrm>
                  <a:off x="1437825" y="1802018"/>
                  <a:ext cx="391103" cy="19262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sp>
              <p:nvSpPr>
                <p:cNvPr id="1336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94956" y="1783234"/>
                  <a:ext cx="476977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000"/>
                    <a:t>RJ45</a:t>
                  </a:r>
                </a:p>
              </p:txBody>
            </p:sp>
          </p:grpSp>
          <p:sp>
            <p:nvSpPr>
              <p:cNvPr id="13337" name="Line 82"/>
              <p:cNvSpPr>
                <a:spLocks noChangeShapeType="1"/>
              </p:cNvSpPr>
              <p:nvPr/>
            </p:nvSpPr>
            <p:spPr bwMode="auto">
              <a:xfrm flipH="1">
                <a:off x="4589462" y="4362450"/>
                <a:ext cx="1824037" cy="0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8" name="Line 83"/>
              <p:cNvSpPr>
                <a:spLocks noChangeShapeType="1"/>
              </p:cNvSpPr>
              <p:nvPr/>
            </p:nvSpPr>
            <p:spPr bwMode="auto">
              <a:xfrm flipH="1" flipV="1">
                <a:off x="4589464" y="4689475"/>
                <a:ext cx="185578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Line 84"/>
              <p:cNvSpPr>
                <a:spLocks noChangeShapeType="1"/>
              </p:cNvSpPr>
              <p:nvPr/>
            </p:nvSpPr>
            <p:spPr bwMode="auto">
              <a:xfrm flipH="1">
                <a:off x="4589461" y="4841875"/>
                <a:ext cx="1833563" cy="0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0" name="Line 85"/>
              <p:cNvSpPr>
                <a:spLocks noChangeShapeType="1"/>
              </p:cNvSpPr>
              <p:nvPr/>
            </p:nvSpPr>
            <p:spPr bwMode="auto">
              <a:xfrm flipH="1">
                <a:off x="4589464" y="4519613"/>
                <a:ext cx="1824036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1" name="Line 86"/>
              <p:cNvSpPr>
                <a:spLocks noChangeShapeType="1"/>
              </p:cNvSpPr>
              <p:nvPr/>
            </p:nvSpPr>
            <p:spPr bwMode="auto">
              <a:xfrm flipH="1">
                <a:off x="3048000" y="3620612"/>
                <a:ext cx="517525" cy="0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Line 87"/>
              <p:cNvSpPr>
                <a:spLocks noChangeShapeType="1"/>
              </p:cNvSpPr>
              <p:nvPr/>
            </p:nvSpPr>
            <p:spPr bwMode="auto">
              <a:xfrm flipH="1" flipV="1">
                <a:off x="3048000" y="3915887"/>
                <a:ext cx="508794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Line 88"/>
              <p:cNvSpPr>
                <a:spLocks noChangeShapeType="1"/>
              </p:cNvSpPr>
              <p:nvPr/>
            </p:nvSpPr>
            <p:spPr bwMode="auto">
              <a:xfrm flipH="1">
                <a:off x="3055937" y="4047649"/>
                <a:ext cx="509587" cy="0"/>
              </a:xfrm>
              <a:prstGeom prst="line">
                <a:avLst/>
              </a:prstGeom>
              <a:noFill/>
              <a:ln w="317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Line 89"/>
              <p:cNvSpPr>
                <a:spLocks noChangeShapeType="1"/>
              </p:cNvSpPr>
              <p:nvPr/>
            </p:nvSpPr>
            <p:spPr bwMode="auto">
              <a:xfrm flipH="1">
                <a:off x="3057525" y="3777774"/>
                <a:ext cx="508000" cy="0"/>
              </a:xfrm>
              <a:prstGeom prst="line">
                <a:avLst/>
              </a:prstGeom>
              <a:noFill/>
              <a:ln w="31750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Line 101"/>
              <p:cNvSpPr>
                <a:spLocks noChangeShapeType="1"/>
              </p:cNvSpPr>
              <p:nvPr/>
            </p:nvSpPr>
            <p:spPr bwMode="auto">
              <a:xfrm flipH="1">
                <a:off x="6177915" y="5214303"/>
                <a:ext cx="2540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6" name="Line 102"/>
              <p:cNvSpPr>
                <a:spLocks noChangeShapeType="1"/>
              </p:cNvSpPr>
              <p:nvPr/>
            </p:nvSpPr>
            <p:spPr bwMode="auto">
              <a:xfrm flipH="1">
                <a:off x="5612765" y="5227003"/>
                <a:ext cx="177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Text Box 8"/>
              <p:cNvSpPr txBox="1">
                <a:spLocks noChangeArrowheads="1"/>
              </p:cNvSpPr>
              <p:nvPr/>
            </p:nvSpPr>
            <p:spPr bwMode="auto">
              <a:xfrm>
                <a:off x="1782763" y="2495088"/>
                <a:ext cx="679450" cy="59055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60000"/>
                  </a:spcBef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40000"/>
                  </a:spcBef>
                  <a:buChar char="–"/>
                  <a:defRPr kumimoji="1" sz="2000">
                    <a:solidFill>
                      <a:srgbClr val="3366FF"/>
                    </a:solidFill>
                    <a:latin typeface="Tahoma" pitchFamily="34" charset="0"/>
                  </a:defRPr>
                </a:lvl2pPr>
                <a:lvl3pPr marL="1143000" indent="-228600">
                  <a:lnSpc>
                    <a:spcPct val="95000"/>
                  </a:lnSpc>
                  <a:spcBef>
                    <a:spcPct val="35000"/>
                  </a:spcBef>
                  <a:defRPr kumimoji="1" sz="2000">
                    <a:solidFill>
                      <a:srgbClr val="9933FF"/>
                    </a:solidFill>
                    <a:latin typeface="Tahoma" pitchFamily="34" charset="0"/>
                  </a:defRPr>
                </a:lvl3pPr>
                <a:lvl4pPr marL="1600200" indent="-228600">
                  <a:lnSpc>
                    <a:spcPct val="75000"/>
                  </a:lnSpc>
                  <a:spcBef>
                    <a:spcPct val="30000"/>
                  </a:spcBef>
                  <a:buChar char="–"/>
                  <a:defRPr kumimoji="1" sz="2000">
                    <a:solidFill>
                      <a:srgbClr val="CC0099"/>
                    </a:solidFill>
                    <a:latin typeface="Tahoma" pitchFamily="34" charset="0"/>
                  </a:defRPr>
                </a:lvl4pPr>
                <a:lvl5pPr marL="2057400" indent="-228600">
                  <a:lnSpc>
                    <a:spcPct val="75000"/>
                  </a:lnSpc>
                  <a:spcBef>
                    <a:spcPct val="30000"/>
                  </a:spcBef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15 x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Cat6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200" b="1"/>
                  <a:t>Cable</a:t>
                </a:r>
              </a:p>
            </p:txBody>
          </p:sp>
          <p:cxnSp>
            <p:nvCxnSpPr>
              <p:cNvPr id="13348" name="Straight Arrow Connector 152"/>
              <p:cNvCxnSpPr>
                <a:cxnSpLocks noChangeShapeType="1"/>
              </p:cNvCxnSpPr>
              <p:nvPr/>
            </p:nvCxnSpPr>
            <p:spPr bwMode="auto">
              <a:xfrm flipH="1">
                <a:off x="2068513" y="3878504"/>
                <a:ext cx="428625" cy="0"/>
              </a:xfrm>
              <a:prstGeom prst="straightConnector1">
                <a:avLst/>
              </a:prstGeom>
              <a:noFill/>
              <a:ln w="12700" algn="ctr">
                <a:solidFill>
                  <a:srgbClr val="FFFF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49" name="Straight Arrow Connector 153"/>
              <p:cNvCxnSpPr>
                <a:cxnSpLocks noChangeShapeType="1"/>
              </p:cNvCxnSpPr>
              <p:nvPr/>
            </p:nvCxnSpPr>
            <p:spPr bwMode="auto">
              <a:xfrm flipH="1">
                <a:off x="2046288" y="4011854"/>
                <a:ext cx="428625" cy="0"/>
              </a:xfrm>
              <a:prstGeom prst="straightConnector1">
                <a:avLst/>
              </a:prstGeom>
              <a:noFill/>
              <a:ln w="12700" algn="ctr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50" name="Straight Arrow Connector 150"/>
              <p:cNvCxnSpPr>
                <a:cxnSpLocks noChangeShapeType="1"/>
              </p:cNvCxnSpPr>
              <p:nvPr/>
            </p:nvCxnSpPr>
            <p:spPr bwMode="auto">
              <a:xfrm flipH="1">
                <a:off x="2033588" y="3595929"/>
                <a:ext cx="428625" cy="0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51" name="Straight Arrow Connector 151"/>
              <p:cNvCxnSpPr>
                <a:cxnSpLocks noChangeShapeType="1"/>
              </p:cNvCxnSpPr>
              <p:nvPr/>
            </p:nvCxnSpPr>
            <p:spPr bwMode="auto">
              <a:xfrm flipH="1">
                <a:off x="2033588" y="3740392"/>
                <a:ext cx="428625" cy="0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3352" name="Group 2"/>
              <p:cNvGrpSpPr>
                <a:grpSpLocks/>
              </p:cNvGrpSpPr>
              <p:nvPr/>
            </p:nvGrpSpPr>
            <p:grpSpPr bwMode="auto">
              <a:xfrm>
                <a:off x="4926544" y="2442211"/>
                <a:ext cx="1486955" cy="1570296"/>
                <a:chOff x="7408229" y="4164014"/>
                <a:chExt cx="1486955" cy="1570296"/>
              </a:xfrm>
            </p:grpSpPr>
            <p:sp>
              <p:nvSpPr>
                <p:cNvPr id="108" name="Rectangle 107"/>
                <p:cNvSpPr/>
                <p:nvPr/>
              </p:nvSpPr>
              <p:spPr bwMode="auto">
                <a:xfrm>
                  <a:off x="7453568" y="4164647"/>
                  <a:ext cx="1441383" cy="1570038"/>
                </a:xfrm>
                <a:prstGeom prst="rect">
                  <a:avLst/>
                </a:prstGeom>
                <a:solidFill>
                  <a:schemeClr val="accent3"/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  <a:effectLst/>
                <a:extLst/>
              </p:spPr>
              <p:txBody>
                <a:bodyPr/>
                <a:lstStyle/>
                <a:p>
                  <a:pPr marL="342900" indent="-342900">
                    <a:defRPr/>
                  </a:pPr>
                  <a:endParaRPr lang="en-US"/>
                </a:p>
              </p:txBody>
            </p:sp>
            <p:grpSp>
              <p:nvGrpSpPr>
                <p:cNvPr id="13359" name="Group 1"/>
                <p:cNvGrpSpPr>
                  <a:grpSpLocks/>
                </p:cNvGrpSpPr>
                <p:nvPr/>
              </p:nvGrpSpPr>
              <p:grpSpPr bwMode="auto">
                <a:xfrm>
                  <a:off x="8187642" y="4322763"/>
                  <a:ext cx="628531" cy="382083"/>
                  <a:chOff x="8163136" y="3213846"/>
                  <a:chExt cx="628531" cy="382083"/>
                </a:xfrm>
              </p:grpSpPr>
              <p:sp>
                <p:nvSpPr>
                  <p:cNvPr id="105" name="Rectangle 104"/>
                  <p:cNvSpPr/>
                  <p:nvPr/>
                </p:nvSpPr>
                <p:spPr bwMode="auto">
                  <a:xfrm>
                    <a:off x="8170390" y="3214480"/>
                    <a:ext cx="620684" cy="384175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  <a:lumOff val="50000"/>
                    </a:schemeClr>
                  </a:solidFill>
                  <a:ln w="12700"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6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63136" y="3274903"/>
                    <a:ext cx="620911" cy="2585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200">
                        <a:solidFill>
                          <a:srgbClr val="FFFFFF"/>
                        </a:solidFill>
                      </a:rPr>
                      <a:t>QOSC</a:t>
                    </a:r>
                  </a:p>
                </p:txBody>
              </p:sp>
            </p:grpSp>
            <p:sp>
              <p:nvSpPr>
                <p:cNvPr id="133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408229" y="4688405"/>
                  <a:ext cx="829732" cy="923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81320" dir="2319588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60000"/>
                    </a:spcBef>
                    <a:defRPr kumimoji="1" sz="2000">
                      <a:solidFill>
                        <a:srgbClr val="003399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40000"/>
                    </a:spcBef>
                    <a:buChar char="–"/>
                    <a:defRPr kumimoji="1" sz="2000">
                      <a:solidFill>
                        <a:srgbClr val="3366FF"/>
                      </a:solidFill>
                      <a:latin typeface="Tahoma" pitchFamily="34" charset="0"/>
                    </a:defRPr>
                  </a:lvl2pPr>
                  <a:lvl3pPr marL="1143000" indent="-228600">
                    <a:lnSpc>
                      <a:spcPct val="95000"/>
                    </a:lnSpc>
                    <a:spcBef>
                      <a:spcPct val="35000"/>
                    </a:spcBef>
                    <a:defRPr kumimoji="1" sz="2000">
                      <a:solidFill>
                        <a:srgbClr val="9933FF"/>
                      </a:solidFill>
                      <a:latin typeface="Tahoma" pitchFamily="34" charset="0"/>
                    </a:defRPr>
                  </a:lvl3pPr>
                  <a:lvl4pPr marL="1600200" indent="-228600">
                    <a:lnSpc>
                      <a:spcPct val="75000"/>
                    </a:lnSpc>
                    <a:spcBef>
                      <a:spcPct val="30000"/>
                    </a:spcBef>
                    <a:buChar char="–"/>
                    <a:defRPr kumimoji="1" sz="2000">
                      <a:solidFill>
                        <a:srgbClr val="CC0099"/>
                      </a:solidFill>
                      <a:latin typeface="Tahoma" pitchFamily="34" charset="0"/>
                    </a:defRPr>
                  </a:lvl4pPr>
                  <a:lvl5pPr marL="2057400" indent="-228600">
                    <a:lnSpc>
                      <a:spcPct val="75000"/>
                    </a:lnSpc>
                    <a:spcBef>
                      <a:spcPct val="30000"/>
                    </a:spcBef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lnSpc>
                      <a:spcPct val="75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kumimoji="1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200"/>
                    <a:t>CLK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200"/>
                    <a:t>PPS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200"/>
                    <a:t>Trigger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1200"/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de-DE" altLang="en-US" sz="1200"/>
                    <a:t>Sel_local</a:t>
                  </a:r>
                </a:p>
              </p:txBody>
            </p:sp>
            <p:grpSp>
              <p:nvGrpSpPr>
                <p:cNvPr id="13361" name="Group 110"/>
                <p:cNvGrpSpPr>
                  <a:grpSpLocks/>
                </p:cNvGrpSpPr>
                <p:nvPr/>
              </p:nvGrpSpPr>
              <p:grpSpPr bwMode="auto">
                <a:xfrm>
                  <a:off x="8190182" y="4888277"/>
                  <a:ext cx="628531" cy="576882"/>
                  <a:chOff x="8163136" y="3213846"/>
                  <a:chExt cx="628531" cy="382083"/>
                </a:xfrm>
              </p:grpSpPr>
              <p:sp>
                <p:nvSpPr>
                  <p:cNvPr id="113" name="Rectangle 112"/>
                  <p:cNvSpPr/>
                  <p:nvPr/>
                </p:nvSpPr>
                <p:spPr bwMode="auto">
                  <a:xfrm>
                    <a:off x="8171025" y="3214025"/>
                    <a:ext cx="620684" cy="381673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  <a:lumOff val="50000"/>
                    </a:schemeClr>
                  </a:solidFill>
                  <a:ln w="12700">
                    <a:solidFill>
                      <a:schemeClr val="bg1">
                        <a:lumMod val="50000"/>
                      </a:schemeClr>
                    </a:solidFill>
                  </a:ln>
                  <a:effectLst/>
                  <a:extLst/>
                </p:spPr>
                <p:txBody>
                  <a:bodyPr/>
                  <a:lstStyle/>
                  <a:p>
                    <a:pPr marL="342900" indent="-342900">
                      <a:defRPr/>
                    </a:pPr>
                    <a:endParaRPr lang="en-US"/>
                  </a:p>
                </p:txBody>
              </p:sp>
              <p:sp>
                <p:nvSpPr>
                  <p:cNvPr id="13363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63136" y="3274903"/>
                    <a:ext cx="620911" cy="171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3399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81320" dir="2319588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spcBef>
                        <a:spcPct val="60000"/>
                      </a:spcBef>
                      <a:defRPr kumimoji="1" sz="2000">
                        <a:solidFill>
                          <a:srgbClr val="003399"/>
                        </a:solidFill>
                        <a:latin typeface="Tahoma" pitchFamily="34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Char char="–"/>
                      <a:defRPr kumimoji="1" sz="2000">
                        <a:solidFill>
                          <a:srgbClr val="3366FF"/>
                        </a:solidFill>
                        <a:latin typeface="Tahoma" pitchFamily="34" charset="0"/>
                      </a:defRPr>
                    </a:lvl2pPr>
                    <a:lvl3pPr marL="1143000" indent="-228600">
                      <a:lnSpc>
                        <a:spcPct val="95000"/>
                      </a:lnSpc>
                      <a:spcBef>
                        <a:spcPct val="35000"/>
                      </a:spcBef>
                      <a:defRPr kumimoji="1" sz="2000">
                        <a:solidFill>
                          <a:srgbClr val="9933FF"/>
                        </a:solidFill>
                        <a:latin typeface="Tahoma" pitchFamily="34" charset="0"/>
                      </a:defRPr>
                    </a:lvl3pPr>
                    <a:lvl4pPr marL="16002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–"/>
                      <a:defRPr kumimoji="1" sz="2000">
                        <a:solidFill>
                          <a:srgbClr val="CC0099"/>
                        </a:solidFill>
                        <a:latin typeface="Tahoma" pitchFamily="34" charset="0"/>
                      </a:defRPr>
                    </a:lvl4pPr>
                    <a:lvl5pPr marL="2057400" indent="-228600">
                      <a:lnSpc>
                        <a:spcPct val="75000"/>
                      </a:lnSpc>
                      <a:spcBef>
                        <a:spcPct val="30000"/>
                      </a:spcBef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75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har char="»"/>
                      <a:defRPr kumimoji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en-US" sz="1200">
                        <a:solidFill>
                          <a:srgbClr val="FFFFFF"/>
                        </a:solidFill>
                      </a:rPr>
                      <a:t>PLD</a:t>
                    </a:r>
                  </a:p>
                </p:txBody>
              </p:sp>
            </p:grpSp>
          </p:grpSp>
          <p:sp>
            <p:nvSpPr>
              <p:cNvPr id="13353" name="Text Box 8"/>
              <p:cNvSpPr txBox="1">
                <a:spLocks noChangeArrowheads="1"/>
              </p:cNvSpPr>
              <p:nvPr/>
            </p:nvSpPr>
            <p:spPr bwMode="auto">
              <a:xfrm>
                <a:off x="3581242" y="3534982"/>
                <a:ext cx="1008222" cy="5909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99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60000"/>
                  </a:spcBef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40000"/>
                  </a:spcBef>
                  <a:buChar char="–"/>
                  <a:defRPr kumimoji="1" sz="2000">
                    <a:solidFill>
                      <a:srgbClr val="3366FF"/>
                    </a:solidFill>
                    <a:latin typeface="Tahoma" pitchFamily="34" charset="0"/>
                  </a:defRPr>
                </a:lvl2pPr>
                <a:lvl3pPr marL="1143000" indent="-228600">
                  <a:lnSpc>
                    <a:spcPct val="95000"/>
                  </a:lnSpc>
                  <a:spcBef>
                    <a:spcPct val="35000"/>
                  </a:spcBef>
                  <a:defRPr kumimoji="1" sz="2000">
                    <a:solidFill>
                      <a:srgbClr val="9933FF"/>
                    </a:solidFill>
                    <a:latin typeface="Tahoma" pitchFamily="34" charset="0"/>
                  </a:defRPr>
                </a:lvl3pPr>
                <a:lvl4pPr marL="1600200" indent="-228600">
                  <a:lnSpc>
                    <a:spcPct val="75000"/>
                  </a:lnSpc>
                  <a:spcBef>
                    <a:spcPct val="30000"/>
                  </a:spcBef>
                  <a:buChar char="–"/>
                  <a:defRPr kumimoji="1" sz="2000">
                    <a:solidFill>
                      <a:srgbClr val="CC0099"/>
                    </a:solidFill>
                    <a:latin typeface="Tahoma" pitchFamily="34" charset="0"/>
                  </a:defRPr>
                </a:lvl4pPr>
                <a:lvl5pPr marL="2057400" indent="-228600">
                  <a:lnSpc>
                    <a:spcPct val="75000"/>
                  </a:lnSpc>
                  <a:spcBef>
                    <a:spcPct val="30000"/>
                  </a:spcBef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75000"/>
                  </a:lnSpc>
                  <a:spcBef>
                    <a:spcPct val="3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Fanout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+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1200"/>
                  <a:t>Repeater</a:t>
                </a:r>
              </a:p>
            </p:txBody>
          </p:sp>
          <p:sp>
            <p:nvSpPr>
              <p:cNvPr id="13354" name="Line 82"/>
              <p:cNvSpPr>
                <a:spLocks noChangeShapeType="1"/>
              </p:cNvSpPr>
              <p:nvPr/>
            </p:nvSpPr>
            <p:spPr bwMode="auto">
              <a:xfrm flipH="1">
                <a:off x="4571997" y="3101497"/>
                <a:ext cx="401217" cy="0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85"/>
              <p:cNvSpPr>
                <a:spLocks noChangeShapeType="1"/>
              </p:cNvSpPr>
              <p:nvPr/>
            </p:nvSpPr>
            <p:spPr bwMode="auto">
              <a:xfrm flipH="1">
                <a:off x="4572000" y="3258660"/>
                <a:ext cx="401215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82"/>
              <p:cNvSpPr>
                <a:spLocks noChangeShapeType="1"/>
              </p:cNvSpPr>
              <p:nvPr/>
            </p:nvSpPr>
            <p:spPr bwMode="auto">
              <a:xfrm flipH="1">
                <a:off x="4749744" y="3747244"/>
                <a:ext cx="21807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84"/>
              <p:cNvSpPr>
                <a:spLocks noChangeShapeType="1"/>
              </p:cNvSpPr>
              <p:nvPr/>
            </p:nvSpPr>
            <p:spPr bwMode="auto">
              <a:xfrm flipH="1">
                <a:off x="4589461" y="3428267"/>
                <a:ext cx="378356" cy="0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2" name="Rectangle 3"/>
          <p:cNvSpPr txBox="1">
            <a:spLocks noChangeArrowheads="1"/>
          </p:cNvSpPr>
          <p:nvPr/>
        </p:nvSpPr>
        <p:spPr bwMode="auto">
          <a:xfrm>
            <a:off x="917575" y="4784725"/>
            <a:ext cx="7693025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rgbClr val="3366FF"/>
                </a:solidFill>
                <a:latin typeface="+mn-lt"/>
              </a:defRPr>
            </a:lvl2pPr>
            <a:lvl3pPr marL="1085850" indent="-22860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har char="•"/>
              <a:defRPr kumimoji="1" sz="2000">
                <a:solidFill>
                  <a:srgbClr val="9933FF"/>
                </a:solidFill>
                <a:latin typeface="+mn-lt"/>
              </a:defRPr>
            </a:lvl3pPr>
            <a:lvl4pPr marL="14287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–"/>
              <a:defRPr kumimoji="1" sz="2000">
                <a:solidFill>
                  <a:srgbClr val="CC0099"/>
                </a:solidFill>
                <a:latin typeface="+mn-lt"/>
              </a:defRPr>
            </a:lvl4pPr>
            <a:lvl5pPr marL="17716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6860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1432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6004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de-DE" altLang="en-US" sz="1600" kern="0" smtClean="0"/>
              <a:t>Local mode, clk+pps+trigger by Altera PLD EPM3064,  for test purposes</a:t>
            </a:r>
          </a:p>
          <a:p>
            <a:pPr>
              <a:lnSpc>
                <a:spcPct val="100000"/>
              </a:lnSpc>
              <a:defRPr/>
            </a:pPr>
            <a:r>
              <a:rPr lang="de-DE" altLang="en-US" sz="1600" kern="0" smtClean="0"/>
              <a:t>Schematic design done</a:t>
            </a:r>
          </a:p>
          <a:p>
            <a:pPr>
              <a:lnSpc>
                <a:spcPct val="100000"/>
              </a:lnSpc>
              <a:defRPr/>
            </a:pPr>
            <a:r>
              <a:rPr lang="de-DE" altLang="en-US" sz="1600" kern="0" smtClean="0"/>
              <a:t>Card size 160 x 233</a:t>
            </a:r>
          </a:p>
        </p:txBody>
      </p:sp>
    </p:spTree>
    <p:extLst>
      <p:ext uri="{BB962C8B-B14F-4D97-AF65-F5344CB8AC3E}">
        <p14:creationId xmlns:p14="http://schemas.microsoft.com/office/powerpoint/2010/main" val="3350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60000"/>
              </a:spcBef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spcBef>
                <a:spcPct val="40000"/>
              </a:spcBef>
              <a:buChar char="–"/>
              <a:defRPr kumimoji="1" sz="2000">
                <a:solidFill>
                  <a:srgbClr val="3366FF"/>
                </a:solidFill>
                <a:latin typeface="Tahoma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5000"/>
              </a:spcBef>
              <a:defRPr kumimoji="1" sz="2000">
                <a:solidFill>
                  <a:srgbClr val="9933FF"/>
                </a:solidFill>
                <a:latin typeface="Tahoma" pitchFamily="34" charset="0"/>
              </a:defRPr>
            </a:lvl3pPr>
            <a:lvl4pPr marL="1600200" indent="-228600">
              <a:lnSpc>
                <a:spcPct val="75000"/>
              </a:lnSpc>
              <a:spcBef>
                <a:spcPct val="30000"/>
              </a:spcBef>
              <a:buChar char="–"/>
              <a:defRPr kumimoji="1" sz="2000">
                <a:solidFill>
                  <a:srgbClr val="CC0099"/>
                </a:solidFill>
                <a:latin typeface="Tahoma" pitchFamily="34" charset="0"/>
              </a:defRPr>
            </a:lvl4pPr>
            <a:lvl5pPr marL="2057400" indent="-228600">
              <a:lnSpc>
                <a:spcPct val="75000"/>
              </a:lnSpc>
              <a:spcBef>
                <a:spcPct val="30000"/>
              </a:spcBef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9840D045-FA60-4796-A945-78C1DD0B27D6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5363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60000"/>
              </a:spcBef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spcBef>
                <a:spcPct val="40000"/>
              </a:spcBef>
              <a:buChar char="–"/>
              <a:defRPr kumimoji="1" sz="2000">
                <a:solidFill>
                  <a:srgbClr val="3366FF"/>
                </a:solidFill>
                <a:latin typeface="Tahoma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5000"/>
              </a:spcBef>
              <a:defRPr kumimoji="1" sz="2000">
                <a:solidFill>
                  <a:srgbClr val="9933FF"/>
                </a:solidFill>
                <a:latin typeface="Tahoma" pitchFamily="34" charset="0"/>
              </a:defRPr>
            </a:lvl3pPr>
            <a:lvl4pPr marL="1600200" indent="-228600">
              <a:lnSpc>
                <a:spcPct val="75000"/>
              </a:lnSpc>
              <a:spcBef>
                <a:spcPct val="30000"/>
              </a:spcBef>
              <a:buChar char="–"/>
              <a:defRPr kumimoji="1" sz="2000">
                <a:solidFill>
                  <a:srgbClr val="CC0099"/>
                </a:solidFill>
                <a:latin typeface="Tahoma" pitchFamily="34" charset="0"/>
              </a:defRPr>
            </a:lvl4pPr>
            <a:lvl5pPr marL="2057400" indent="-228600">
              <a:lnSpc>
                <a:spcPct val="75000"/>
              </a:lnSpc>
              <a:spcBef>
                <a:spcPct val="30000"/>
              </a:spcBef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5364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60000"/>
              </a:spcBef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spcBef>
                <a:spcPct val="40000"/>
              </a:spcBef>
              <a:buChar char="–"/>
              <a:defRPr kumimoji="1" sz="2000">
                <a:solidFill>
                  <a:srgbClr val="3366FF"/>
                </a:solidFill>
                <a:latin typeface="Tahoma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5000"/>
              </a:spcBef>
              <a:defRPr kumimoji="1" sz="2000">
                <a:solidFill>
                  <a:srgbClr val="9933FF"/>
                </a:solidFill>
                <a:latin typeface="Tahoma" pitchFamily="34" charset="0"/>
              </a:defRPr>
            </a:lvl3pPr>
            <a:lvl4pPr marL="1600200" indent="-228600">
              <a:lnSpc>
                <a:spcPct val="75000"/>
              </a:lnSpc>
              <a:spcBef>
                <a:spcPct val="30000"/>
              </a:spcBef>
              <a:buChar char="–"/>
              <a:defRPr kumimoji="1" sz="2000">
                <a:solidFill>
                  <a:srgbClr val="CC0099"/>
                </a:solidFill>
                <a:latin typeface="Tahoma" pitchFamily="34" charset="0"/>
              </a:defRPr>
            </a:lvl4pPr>
            <a:lvl5pPr marL="2057400" indent="-228600">
              <a:lnSpc>
                <a:spcPct val="75000"/>
              </a:lnSpc>
              <a:spcBef>
                <a:spcPct val="30000"/>
              </a:spcBef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8445976-0783-434D-A580-BA10F4D721EE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26</a:t>
            </a:fld>
            <a:endParaRPr kumimoji="0" lang="en-US" altLang="en-US" sz="140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9150" y="188913"/>
            <a:ext cx="7791450" cy="969962"/>
          </a:xfrm>
        </p:spPr>
        <p:txBody>
          <a:bodyPr/>
          <a:lstStyle/>
          <a:p>
            <a:r>
              <a:rPr lang="en-US" altLang="en-US" sz="2800" smtClean="0"/>
              <a:t>The L2-Crate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406400"/>
            <a:ext cx="322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73125" y="1090613"/>
            <a:ext cx="3338513" cy="14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rgbClr val="3366FF"/>
                </a:solidFill>
                <a:latin typeface="+mn-lt"/>
              </a:defRPr>
            </a:lvl2pPr>
            <a:lvl3pPr marL="1085850" indent="-22860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har char="•"/>
              <a:defRPr kumimoji="1" sz="2000">
                <a:solidFill>
                  <a:srgbClr val="9933FF"/>
                </a:solidFill>
                <a:latin typeface="+mn-lt"/>
              </a:defRPr>
            </a:lvl3pPr>
            <a:lvl4pPr marL="14287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–"/>
              <a:defRPr kumimoji="1" sz="2000">
                <a:solidFill>
                  <a:srgbClr val="CC0099"/>
                </a:solidFill>
                <a:latin typeface="+mn-lt"/>
              </a:defRPr>
            </a:lvl4pPr>
            <a:lvl5pPr marL="17716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6860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1432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600450" indent="-228600" algn="l" rtl="0" eaLnBrk="0" fontAlgn="base" hangingPunct="0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de-DE" altLang="en-US" sz="1400" kern="0" smtClean="0"/>
              <a:t>Schroff </a:t>
            </a:r>
            <a:r>
              <a:rPr lang="en-US" sz="1400" smtClean="0"/>
              <a:t>24563-442</a:t>
            </a:r>
          </a:p>
          <a:p>
            <a:pPr>
              <a:lnSpc>
                <a:spcPct val="100000"/>
              </a:lnSpc>
              <a:defRPr/>
            </a:pPr>
            <a:r>
              <a:rPr lang="de-DE" altLang="en-US" sz="1400" kern="0" smtClean="0"/>
              <a:t>6 U, 84 HP (21 slots)</a:t>
            </a:r>
          </a:p>
          <a:p>
            <a:pPr>
              <a:defRPr/>
            </a:pPr>
            <a:r>
              <a:rPr lang="de-DE" altLang="en-US" sz="1400" smtClean="0"/>
              <a:t>Card size : 233 x 160 mm</a:t>
            </a:r>
            <a:endParaRPr lang="de-DE" altLang="en-US" sz="1400" kern="0" smtClean="0"/>
          </a:p>
          <a:p>
            <a:pPr>
              <a:lnSpc>
                <a:spcPct val="100000"/>
              </a:lnSpc>
              <a:defRPr/>
            </a:pPr>
            <a:r>
              <a:rPr lang="de-DE" altLang="en-US" sz="1400" kern="0" smtClean="0"/>
              <a:t>Preferred slot usage, see below</a:t>
            </a:r>
          </a:p>
        </p:txBody>
      </p:sp>
      <p:grpSp>
        <p:nvGrpSpPr>
          <p:cNvPr id="15368" name="Group 1"/>
          <p:cNvGrpSpPr>
            <a:grpSpLocks/>
          </p:cNvGrpSpPr>
          <p:nvPr/>
        </p:nvGrpSpPr>
        <p:grpSpPr bwMode="auto">
          <a:xfrm>
            <a:off x="873125" y="2908300"/>
            <a:ext cx="4214813" cy="2916238"/>
            <a:chOff x="893762" y="2786308"/>
            <a:chExt cx="4214787" cy="2916028"/>
          </a:xfrm>
        </p:grpSpPr>
        <p:pic>
          <p:nvPicPr>
            <p:cNvPr id="153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62" y="2786308"/>
              <a:ext cx="3097702" cy="289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3841732" y="4670535"/>
              <a:ext cx="1266817" cy="1031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99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6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000">
                  <a:solidFill>
                    <a:srgbClr val="3366FF"/>
                  </a:solidFill>
                  <a:latin typeface="+mn-lt"/>
                </a:defRPr>
              </a:lvl2pPr>
              <a:lvl3pPr marL="1085850" indent="-228600" algn="l" rtl="0" eaLnBrk="0" fontAlgn="base" hangingPunct="0">
                <a:lnSpc>
                  <a:spcPct val="95000"/>
                </a:lnSpc>
                <a:spcBef>
                  <a:spcPct val="35000"/>
                </a:spcBef>
                <a:spcAft>
                  <a:spcPct val="0"/>
                </a:spcAft>
                <a:buChar char="•"/>
                <a:defRPr kumimoji="1" sz="2000">
                  <a:solidFill>
                    <a:srgbClr val="9933FF"/>
                  </a:solidFill>
                  <a:latin typeface="+mn-lt"/>
                </a:defRPr>
              </a:lvl3pPr>
              <a:lvl4pPr marL="1428750" indent="-228600" algn="l" rtl="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CC0099"/>
                  </a:solidFill>
                  <a:latin typeface="+mn-lt"/>
                </a:defRPr>
              </a:lvl4pPr>
              <a:lvl5pPr marL="1771650" indent="-228600" algn="l" rtl="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+mn-lt"/>
                </a:defRPr>
              </a:lvl5pPr>
              <a:lvl6pPr marL="2228850" indent="-228600" algn="l" rtl="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defRPr>
              </a:lvl6pPr>
              <a:lvl7pPr marL="2686050" indent="-228600" algn="l" rtl="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defRPr>
              </a:lvl7pPr>
              <a:lvl8pPr marL="3143250" indent="-228600" algn="l" rtl="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defRPr>
              </a:lvl8pPr>
              <a:lvl9pPr marL="3600450" indent="-228600" algn="l" rtl="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  <a:defRPr/>
              </a:pPr>
              <a:r>
                <a:rPr lang="de-DE" altLang="en-US" sz="1200" kern="0" smtClean="0"/>
                <a:t>D2 = 160 mm</a:t>
              </a:r>
            </a:p>
            <a:p>
              <a:pPr marL="0" indent="0">
                <a:lnSpc>
                  <a:spcPct val="100000"/>
                </a:lnSpc>
                <a:buFontTx/>
                <a:buNone/>
                <a:defRPr/>
              </a:pPr>
              <a:r>
                <a:rPr lang="de-DE" altLang="en-US" sz="1200" kern="0" smtClean="0"/>
                <a:t>D1 = 175 mm</a:t>
              </a:r>
            </a:p>
            <a:p>
              <a:pPr marL="0" indent="0">
                <a:lnSpc>
                  <a:spcPct val="100000"/>
                </a:lnSpc>
                <a:buFontTx/>
                <a:buNone/>
                <a:defRPr/>
              </a:pPr>
              <a:r>
                <a:rPr lang="de-DE" altLang="en-US" sz="1200" kern="0" smtClean="0"/>
                <a:t>D   = 235 mm</a:t>
              </a:r>
            </a:p>
            <a:p>
              <a:pPr marL="0" indent="0">
                <a:lnSpc>
                  <a:spcPct val="100000"/>
                </a:lnSpc>
                <a:buFontTx/>
                <a:buNone/>
                <a:defRPr/>
              </a:pPr>
              <a:endParaRPr lang="de-DE" altLang="en-US" sz="1200" kern="0" smtClean="0"/>
            </a:p>
          </p:txBody>
        </p:sp>
      </p:grpSp>
      <p:grpSp>
        <p:nvGrpSpPr>
          <p:cNvPr id="15369" name="Group 2"/>
          <p:cNvGrpSpPr>
            <a:grpSpLocks/>
          </p:cNvGrpSpPr>
          <p:nvPr/>
        </p:nvGrpSpPr>
        <p:grpSpPr bwMode="auto">
          <a:xfrm>
            <a:off x="5321300" y="3897313"/>
            <a:ext cx="3024188" cy="2184400"/>
            <a:chOff x="5537515" y="4132250"/>
            <a:chExt cx="3024000" cy="2185362"/>
          </a:xfrm>
        </p:grpSpPr>
        <p:sp>
          <p:nvSpPr>
            <p:cNvPr id="15370" name="Rectangle 4"/>
            <p:cNvSpPr>
              <a:spLocks noChangeArrowheads="1"/>
            </p:cNvSpPr>
            <p:nvPr/>
          </p:nvSpPr>
          <p:spPr bwMode="auto">
            <a:xfrm>
              <a:off x="5537515" y="4640012"/>
              <a:ext cx="3024000" cy="167760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DE" altLang="en-US"/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5545453" y="4661120"/>
              <a:ext cx="142866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5688319" y="4661120"/>
              <a:ext cx="144453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5832772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5977226" y="4661120"/>
              <a:ext cx="144453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6124853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6269308" y="4661120"/>
              <a:ext cx="142866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6412174" y="4661120"/>
              <a:ext cx="144453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6556627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7405887" y="4661120"/>
              <a:ext cx="144453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550340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7694794" y="4661120"/>
              <a:ext cx="142866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7837660" y="4661120"/>
              <a:ext cx="144453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7985288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8129742" y="4661120"/>
              <a:ext cx="144453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8274195" y="4661120"/>
              <a:ext cx="142866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8417061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6701081" y="4661120"/>
              <a:ext cx="142866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7261433" y="4661120"/>
              <a:ext cx="144454" cy="165649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endParaRPr lang="de-DE" altLang="en-US" smtClean="0"/>
            </a:p>
          </p:txBody>
        </p:sp>
        <p:sp>
          <p:nvSpPr>
            <p:cNvPr id="15389" name="Rectangle 4"/>
            <p:cNvSpPr>
              <a:spLocks noChangeArrowheads="1"/>
            </p:cNvSpPr>
            <p:nvPr/>
          </p:nvSpPr>
          <p:spPr bwMode="auto">
            <a:xfrm>
              <a:off x="6844524" y="4661612"/>
              <a:ext cx="144000" cy="165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DE" altLang="en-US"/>
            </a:p>
          </p:txBody>
        </p:sp>
        <p:sp>
          <p:nvSpPr>
            <p:cNvPr id="15390" name="Rectangle 4"/>
            <p:cNvSpPr>
              <a:spLocks noChangeArrowheads="1"/>
            </p:cNvSpPr>
            <p:nvPr/>
          </p:nvSpPr>
          <p:spPr bwMode="auto">
            <a:xfrm>
              <a:off x="6988524" y="4661612"/>
              <a:ext cx="144000" cy="1656000"/>
            </a:xfrm>
            <a:prstGeom prst="rect">
              <a:avLst/>
            </a:prstGeom>
            <a:solidFill>
              <a:srgbClr val="FFC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DE" altLang="en-US"/>
            </a:p>
          </p:txBody>
        </p:sp>
        <p:sp>
          <p:nvSpPr>
            <p:cNvPr id="15391" name="Rectangle 4"/>
            <p:cNvSpPr>
              <a:spLocks noChangeArrowheads="1"/>
            </p:cNvSpPr>
            <p:nvPr/>
          </p:nvSpPr>
          <p:spPr bwMode="auto">
            <a:xfrm>
              <a:off x="7118063" y="4661612"/>
              <a:ext cx="144000" cy="165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DE" altLang="en-US"/>
            </a:p>
          </p:txBody>
        </p:sp>
        <p:sp>
          <p:nvSpPr>
            <p:cNvPr id="15392" name="Rectangular Callout 16"/>
            <p:cNvSpPr>
              <a:spLocks noChangeArrowheads="1"/>
            </p:cNvSpPr>
            <p:nvPr/>
          </p:nvSpPr>
          <p:spPr bwMode="auto">
            <a:xfrm>
              <a:off x="6772524" y="4132250"/>
              <a:ext cx="575999" cy="329054"/>
            </a:xfrm>
            <a:prstGeom prst="wedgeRectCallout">
              <a:avLst>
                <a:gd name="adj1" fmla="val -4806"/>
                <a:gd name="adj2" fmla="val 105847"/>
              </a:avLst>
            </a:prstGeom>
            <a:solidFill>
              <a:srgbClr val="FFCC66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200"/>
                <a:t>L2CB</a:t>
              </a:r>
              <a:endParaRPr lang="en-US" altLang="en-US" sz="1200"/>
            </a:p>
          </p:txBody>
        </p:sp>
        <p:sp>
          <p:nvSpPr>
            <p:cNvPr id="15393" name="Rectangular Callout 16"/>
            <p:cNvSpPr>
              <a:spLocks noChangeArrowheads="1"/>
            </p:cNvSpPr>
            <p:nvPr/>
          </p:nvSpPr>
          <p:spPr bwMode="auto">
            <a:xfrm>
              <a:off x="7622063" y="4132250"/>
              <a:ext cx="795452" cy="329054"/>
            </a:xfrm>
            <a:prstGeom prst="wedgeRectCallout">
              <a:avLst>
                <a:gd name="adj1" fmla="val -15255"/>
                <a:gd name="adj2" fmla="val 112741"/>
              </a:avLst>
            </a:prstGeom>
            <a:solidFill>
              <a:srgbClr val="FFCC66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200"/>
                <a:t>9x CTDB</a:t>
              </a:r>
              <a:endParaRPr lang="en-US" altLang="en-US" sz="1200"/>
            </a:p>
          </p:txBody>
        </p:sp>
        <p:sp>
          <p:nvSpPr>
            <p:cNvPr id="15394" name="Rectangular Callout 16"/>
            <p:cNvSpPr>
              <a:spLocks noChangeArrowheads="1"/>
            </p:cNvSpPr>
            <p:nvPr/>
          </p:nvSpPr>
          <p:spPr bwMode="auto">
            <a:xfrm>
              <a:off x="5651346" y="4132250"/>
              <a:ext cx="795452" cy="329054"/>
            </a:xfrm>
            <a:prstGeom prst="wedgeRectCallout">
              <a:avLst>
                <a:gd name="adj1" fmla="val 9444"/>
                <a:gd name="adj2" fmla="val 110440"/>
              </a:avLst>
            </a:prstGeom>
            <a:solidFill>
              <a:srgbClr val="FFCC66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60000"/>
                </a:spcBef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40000"/>
                </a:spcBef>
                <a:buChar char="–"/>
                <a:defRPr kumimoji="1" sz="2000">
                  <a:solidFill>
                    <a:srgbClr val="3366FF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35000"/>
                </a:spcBef>
                <a:defRPr kumimoji="1" sz="2000">
                  <a:solidFill>
                    <a:srgbClr val="9933FF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75000"/>
                </a:lnSpc>
                <a:spcBef>
                  <a:spcPct val="30000"/>
                </a:spcBef>
                <a:buChar char="–"/>
                <a:defRPr kumimoji="1" sz="2000">
                  <a:solidFill>
                    <a:srgbClr val="CC009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75000"/>
                </a:lnSpc>
                <a:spcBef>
                  <a:spcPct val="30000"/>
                </a:spcBef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3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200"/>
                <a:t>9x CTDB</a:t>
              </a:r>
              <a:endParaRPr lang="en-US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4664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268B1C2E-00FC-40A6-A62A-A08C285AF822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8675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8676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0D2F6FB7-BE6C-4CBE-8507-4A715FADC98E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27</a:t>
            </a:fld>
            <a:endParaRPr kumimoji="0" lang="en-US" altLang="en-US" sz="140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315200" cy="1143000"/>
          </a:xfrm>
        </p:spPr>
        <p:txBody>
          <a:bodyPr/>
          <a:lstStyle/>
          <a:p>
            <a:r>
              <a:rPr lang="en-US" altLang="en-US" sz="3200" smtClean="0"/>
              <a:t>Summary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276350"/>
            <a:ext cx="7716838" cy="4919663"/>
          </a:xfrm>
        </p:spPr>
        <p:txBody>
          <a:bodyPr/>
          <a:lstStyle/>
          <a:p>
            <a:r>
              <a:rPr lang="de-DE" altLang="en-US" sz="1800" smtClean="0"/>
              <a:t>Main advantage of the digital trigger is its flexibility concerning the trigger algorithm and the simplicity of the overall scheme</a:t>
            </a:r>
          </a:p>
          <a:p>
            <a:r>
              <a:rPr lang="de-DE" altLang="en-US" sz="1800" smtClean="0"/>
              <a:t>The L0 stage performs very good (signals of 1mV are still detectable)</a:t>
            </a:r>
          </a:p>
          <a:p>
            <a:r>
              <a:rPr lang="de-DE" altLang="en-US" sz="1800" smtClean="0"/>
              <a:t>First results with the L1 stage, e.g. the 3NN trigger, are encouraging</a:t>
            </a:r>
          </a:p>
          <a:p>
            <a:pPr lvl="1"/>
            <a:r>
              <a:rPr lang="de-DE" altLang="en-US" sz="1800" smtClean="0"/>
              <a:t>More sophisticated alghorithms will follow</a:t>
            </a:r>
          </a:p>
          <a:p>
            <a:pPr lvl="1"/>
            <a:r>
              <a:rPr lang="de-DE" altLang="en-US" sz="1800" smtClean="0"/>
              <a:t>E.g. a time gradient trigger</a:t>
            </a:r>
          </a:p>
          <a:p>
            <a:r>
              <a:rPr lang="de-DE" altLang="en-US" sz="1800" smtClean="0"/>
              <a:t>The L2 stage will be designed and tested in 2015</a:t>
            </a:r>
          </a:p>
          <a:p>
            <a:pPr lvl="1"/>
            <a:r>
              <a:rPr lang="de-DE" altLang="en-US" sz="1800" smtClean="0"/>
              <a:t>Intermediate solution (by Axel Kretzschmann) do exist</a:t>
            </a:r>
          </a:p>
          <a:p>
            <a:r>
              <a:rPr lang="de-DE" altLang="en-US" sz="1800" smtClean="0"/>
              <a:t>First camera integration tests in 2014 successful</a:t>
            </a:r>
          </a:p>
          <a:p>
            <a:r>
              <a:rPr lang="de-DE" altLang="en-US" sz="1800" smtClean="0"/>
              <a:t>Not yet clear who makes it finally, the analog or the digital trigger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F691BC7D-43E8-4C3C-87E6-D6BEAD772C97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9699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9700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BEEBBD7-BF4A-4F2C-BA25-34275F30B18E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28</a:t>
            </a:fld>
            <a:endParaRPr kumimoji="0" lang="en-US" altLang="en-US" sz="1400"/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315200" cy="1143000"/>
          </a:xfrm>
        </p:spPr>
        <p:txBody>
          <a:bodyPr/>
          <a:lstStyle/>
          <a:p>
            <a:r>
              <a:rPr lang="en-US" altLang="en-US" sz="3200" smtClean="0"/>
              <a:t>Outlook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276350"/>
            <a:ext cx="7716838" cy="4919663"/>
          </a:xfrm>
        </p:spPr>
        <p:txBody>
          <a:bodyPr/>
          <a:lstStyle/>
          <a:p>
            <a:r>
              <a:rPr lang="de-DE" altLang="en-US" sz="1800" smtClean="0"/>
              <a:t>19 cluster „Demonstrator“ test planned in Q4 2015</a:t>
            </a:r>
          </a:p>
          <a:p>
            <a:pPr lvl="1"/>
            <a:r>
              <a:rPr lang="de-DE" altLang="en-US" sz="1800" smtClean="0"/>
              <a:t>NectarCam (MST, France)</a:t>
            </a:r>
          </a:p>
          <a:p>
            <a:pPr lvl="2"/>
            <a:r>
              <a:rPr lang="de-DE" altLang="en-US" sz="1800" smtClean="0"/>
              <a:t>Nectar chip based (analog pipeline chip)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D07DC57-7169-402B-89A8-986280516E58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30723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30724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2E7F8719-B75C-4983-A3A6-99FB740A4831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29</a:t>
            </a:fld>
            <a:endParaRPr kumimoji="0" lang="en-US" altLang="en-US" sz="1400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0588" y="558800"/>
            <a:ext cx="7791450" cy="969963"/>
          </a:xfrm>
        </p:spPr>
        <p:txBody>
          <a:bodyPr/>
          <a:lstStyle/>
          <a:p>
            <a:r>
              <a:rPr lang="en-US" altLang="en-US" smtClean="0"/>
              <a:t>Back Up Slides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276350"/>
            <a:ext cx="7716838" cy="4919663"/>
          </a:xfrm>
        </p:spPr>
        <p:txBody>
          <a:bodyPr/>
          <a:lstStyle/>
          <a:p>
            <a:endParaRPr lang="de-DE" altLang="en-US" sz="1600" smtClean="0"/>
          </a:p>
          <a:p>
            <a:pPr lvl="1"/>
            <a:endParaRPr lang="de-DE" altLang="en-US" sz="1600" smtClean="0"/>
          </a:p>
          <a:p>
            <a:pPr lvl="1"/>
            <a:endParaRPr lang="de-DE" altLang="en-US" sz="1600" smtClean="0"/>
          </a:p>
          <a:p>
            <a:endParaRPr lang="de-DE" altLang="en-US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:\CTA_Sync\Talks\TagDerOffenenTür2013\DSC_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9391DD-F53C-43CA-AAF7-520D6E0E35B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3/2/2015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K.-H. Sulanke, DESY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B68C6-C048-4BB6-BFAC-BBB2FE0682A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892175" y="47402"/>
            <a:ext cx="7242175" cy="75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C0099"/>
                </a:solidFill>
                <a:latin typeface="Tahoma" pitchFamily="34" charset="0"/>
              </a:defRPr>
            </a:lvl9pPr>
          </a:lstStyle>
          <a:p>
            <a:pPr algn="ctr">
              <a:buClrTx/>
              <a:buNone/>
            </a:pPr>
            <a:r>
              <a:rPr lang="en-US" altLang="en-US" sz="3200" kern="0" smtClean="0">
                <a:solidFill>
                  <a:srgbClr val="FFFFFF"/>
                </a:solidFill>
              </a:rPr>
              <a:t>MST Prototype by DESY</a:t>
            </a:r>
          </a:p>
        </p:txBody>
      </p:sp>
    </p:spTree>
    <p:extLst>
      <p:ext uri="{BB962C8B-B14F-4D97-AF65-F5344CB8AC3E}">
        <p14:creationId xmlns:p14="http://schemas.microsoft.com/office/powerpoint/2010/main" val="26212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393E3F49-8A72-40B4-B951-8653B8A0A01B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7651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7652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2A27F1FF-CFB7-4352-A34E-DA24FB220F90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30</a:t>
            </a:fld>
            <a:endParaRPr kumimoji="0" lang="en-US" altLang="en-US" sz="1400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2338" y="119063"/>
            <a:ext cx="7791450" cy="969962"/>
          </a:xfrm>
        </p:spPr>
        <p:txBody>
          <a:bodyPr/>
          <a:lstStyle/>
          <a:p>
            <a:r>
              <a:rPr lang="en-US" altLang="en-US" sz="3200" smtClean="0"/>
              <a:t>L2 Trigger Sectors, MST, Example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019175"/>
            <a:ext cx="6146800" cy="1069975"/>
          </a:xfrm>
        </p:spPr>
        <p:txBody>
          <a:bodyPr/>
          <a:lstStyle/>
          <a:p>
            <a:r>
              <a:rPr lang="de-DE" altLang="en-US" sz="1600" smtClean="0"/>
              <a:t>271 cluster shown (1897 pixel)</a:t>
            </a:r>
          </a:p>
          <a:p>
            <a:r>
              <a:rPr lang="de-DE" altLang="en-US" sz="1600" smtClean="0"/>
              <a:t>Each sector comprises 14..16 clusters and is connected to a certain CTDB board (L2 crate)</a:t>
            </a:r>
          </a:p>
        </p:txBody>
      </p:sp>
      <p:grpSp>
        <p:nvGrpSpPr>
          <p:cNvPr id="27655" name="Group 7420"/>
          <p:cNvGrpSpPr>
            <a:grpSpLocks/>
          </p:cNvGrpSpPr>
          <p:nvPr/>
        </p:nvGrpSpPr>
        <p:grpSpPr bwMode="auto">
          <a:xfrm>
            <a:off x="2266950" y="1836738"/>
            <a:ext cx="4375150" cy="4425950"/>
            <a:chOff x="2266229" y="1836357"/>
            <a:chExt cx="4376033" cy="4427012"/>
          </a:xfrm>
        </p:grpSpPr>
        <p:sp>
          <p:nvSpPr>
            <p:cNvPr id="27656" name="AutoShape 3"/>
            <p:cNvSpPr>
              <a:spLocks noChangeArrowheads="1"/>
            </p:cNvSpPr>
            <p:nvPr/>
          </p:nvSpPr>
          <p:spPr bwMode="auto">
            <a:xfrm>
              <a:off x="2266229" y="2878031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57" name="AutoShape 4"/>
            <p:cNvSpPr>
              <a:spLocks noChangeArrowheads="1"/>
            </p:cNvSpPr>
            <p:nvPr/>
          </p:nvSpPr>
          <p:spPr bwMode="auto">
            <a:xfrm>
              <a:off x="2266229" y="311079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58" name="AutoShape 5"/>
            <p:cNvSpPr>
              <a:spLocks noChangeArrowheads="1"/>
            </p:cNvSpPr>
            <p:nvPr/>
          </p:nvSpPr>
          <p:spPr bwMode="auto">
            <a:xfrm>
              <a:off x="2266229" y="3343967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59" name="AutoShape 6"/>
            <p:cNvSpPr>
              <a:spLocks noChangeArrowheads="1"/>
            </p:cNvSpPr>
            <p:nvPr/>
          </p:nvSpPr>
          <p:spPr bwMode="auto">
            <a:xfrm>
              <a:off x="2266229" y="357673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0" name="AutoShape 7"/>
            <p:cNvSpPr>
              <a:spLocks noChangeArrowheads="1"/>
            </p:cNvSpPr>
            <p:nvPr/>
          </p:nvSpPr>
          <p:spPr bwMode="auto">
            <a:xfrm>
              <a:off x="2266229" y="380990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1" name="AutoShape 8"/>
            <p:cNvSpPr>
              <a:spLocks noChangeArrowheads="1"/>
            </p:cNvSpPr>
            <p:nvPr/>
          </p:nvSpPr>
          <p:spPr bwMode="auto">
            <a:xfrm>
              <a:off x="2266229" y="40430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2" name="AutoShape 9"/>
            <p:cNvSpPr>
              <a:spLocks noChangeArrowheads="1"/>
            </p:cNvSpPr>
            <p:nvPr/>
          </p:nvSpPr>
          <p:spPr bwMode="auto">
            <a:xfrm>
              <a:off x="2266229" y="427625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3" name="AutoShape 10"/>
            <p:cNvSpPr>
              <a:spLocks noChangeArrowheads="1"/>
            </p:cNvSpPr>
            <p:nvPr/>
          </p:nvSpPr>
          <p:spPr bwMode="auto">
            <a:xfrm>
              <a:off x="2266229" y="450942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4" name="AutoShape 11"/>
            <p:cNvSpPr>
              <a:spLocks noChangeArrowheads="1"/>
            </p:cNvSpPr>
            <p:nvPr/>
          </p:nvSpPr>
          <p:spPr bwMode="auto">
            <a:xfrm>
              <a:off x="2266229" y="4742599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5" name="AutoShape 12"/>
            <p:cNvSpPr>
              <a:spLocks noChangeArrowheads="1"/>
            </p:cNvSpPr>
            <p:nvPr/>
          </p:nvSpPr>
          <p:spPr bwMode="auto">
            <a:xfrm>
              <a:off x="2266229" y="497495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6" name="AutoShape 13"/>
            <p:cNvSpPr>
              <a:spLocks noChangeArrowheads="1"/>
            </p:cNvSpPr>
            <p:nvPr/>
          </p:nvSpPr>
          <p:spPr bwMode="auto">
            <a:xfrm>
              <a:off x="4311936" y="1836357"/>
              <a:ext cx="305104" cy="233585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7" name="AutoShape 14"/>
            <p:cNvSpPr>
              <a:spLocks noChangeArrowheads="1"/>
            </p:cNvSpPr>
            <p:nvPr/>
          </p:nvSpPr>
          <p:spPr bwMode="auto">
            <a:xfrm>
              <a:off x="2494788" y="2769052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8" name="AutoShape 15"/>
            <p:cNvSpPr>
              <a:spLocks noChangeArrowheads="1"/>
            </p:cNvSpPr>
            <p:nvPr/>
          </p:nvSpPr>
          <p:spPr bwMode="auto">
            <a:xfrm>
              <a:off x="2494788" y="3001403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9" name="AutoShape 16"/>
            <p:cNvSpPr>
              <a:spLocks noChangeArrowheads="1"/>
            </p:cNvSpPr>
            <p:nvPr/>
          </p:nvSpPr>
          <p:spPr bwMode="auto">
            <a:xfrm>
              <a:off x="2494788" y="3234166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0" name="AutoShape 17"/>
            <p:cNvSpPr>
              <a:spLocks noChangeArrowheads="1"/>
            </p:cNvSpPr>
            <p:nvPr/>
          </p:nvSpPr>
          <p:spPr bwMode="auto">
            <a:xfrm>
              <a:off x="2494788" y="3466929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1" name="AutoShape 18"/>
            <p:cNvSpPr>
              <a:spLocks noChangeArrowheads="1"/>
            </p:cNvSpPr>
            <p:nvPr/>
          </p:nvSpPr>
          <p:spPr bwMode="auto">
            <a:xfrm>
              <a:off x="2494788" y="3700102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2" name="AutoShape 19"/>
            <p:cNvSpPr>
              <a:spLocks noChangeArrowheads="1"/>
            </p:cNvSpPr>
            <p:nvPr/>
          </p:nvSpPr>
          <p:spPr bwMode="auto">
            <a:xfrm>
              <a:off x="2494788" y="3933276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3" name="AutoShape 20"/>
            <p:cNvSpPr>
              <a:spLocks noChangeArrowheads="1"/>
            </p:cNvSpPr>
            <p:nvPr/>
          </p:nvSpPr>
          <p:spPr bwMode="auto">
            <a:xfrm>
              <a:off x="2494788" y="4166450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4" name="AutoShape 21"/>
            <p:cNvSpPr>
              <a:spLocks noChangeArrowheads="1"/>
            </p:cNvSpPr>
            <p:nvPr/>
          </p:nvSpPr>
          <p:spPr bwMode="auto">
            <a:xfrm>
              <a:off x="2494788" y="439962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5" name="AutoShape 22"/>
            <p:cNvSpPr>
              <a:spLocks noChangeArrowheads="1"/>
            </p:cNvSpPr>
            <p:nvPr/>
          </p:nvSpPr>
          <p:spPr bwMode="auto">
            <a:xfrm>
              <a:off x="2494788" y="4632797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6" name="AutoShape 23"/>
            <p:cNvSpPr>
              <a:spLocks noChangeArrowheads="1"/>
            </p:cNvSpPr>
            <p:nvPr/>
          </p:nvSpPr>
          <p:spPr bwMode="auto">
            <a:xfrm>
              <a:off x="2494788" y="4865971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7" name="AutoShape 24"/>
            <p:cNvSpPr>
              <a:spLocks noChangeArrowheads="1"/>
            </p:cNvSpPr>
            <p:nvPr/>
          </p:nvSpPr>
          <p:spPr bwMode="auto">
            <a:xfrm>
              <a:off x="2494788" y="5098323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8" name="AutoShape 25"/>
            <p:cNvSpPr>
              <a:spLocks noChangeArrowheads="1"/>
            </p:cNvSpPr>
            <p:nvPr/>
          </p:nvSpPr>
          <p:spPr bwMode="auto">
            <a:xfrm>
              <a:off x="2727659" y="2645680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79" name="AutoShape 26"/>
            <p:cNvSpPr>
              <a:spLocks noChangeArrowheads="1"/>
            </p:cNvSpPr>
            <p:nvPr/>
          </p:nvSpPr>
          <p:spPr bwMode="auto">
            <a:xfrm>
              <a:off x="2727659" y="2878031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0" name="AutoShape 27"/>
            <p:cNvSpPr>
              <a:spLocks noChangeArrowheads="1"/>
            </p:cNvSpPr>
            <p:nvPr/>
          </p:nvSpPr>
          <p:spPr bwMode="auto">
            <a:xfrm>
              <a:off x="2727659" y="311079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1" name="AutoShape 28"/>
            <p:cNvSpPr>
              <a:spLocks noChangeArrowheads="1"/>
            </p:cNvSpPr>
            <p:nvPr/>
          </p:nvSpPr>
          <p:spPr bwMode="auto">
            <a:xfrm>
              <a:off x="2727659" y="3343967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2" name="AutoShape 29"/>
            <p:cNvSpPr>
              <a:spLocks noChangeArrowheads="1"/>
            </p:cNvSpPr>
            <p:nvPr/>
          </p:nvSpPr>
          <p:spPr bwMode="auto">
            <a:xfrm>
              <a:off x="2727659" y="3576730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3" name="AutoShape 30"/>
            <p:cNvSpPr>
              <a:spLocks noChangeArrowheads="1"/>
            </p:cNvSpPr>
            <p:nvPr/>
          </p:nvSpPr>
          <p:spPr bwMode="auto">
            <a:xfrm>
              <a:off x="2727659" y="380990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4" name="AutoShape 31"/>
            <p:cNvSpPr>
              <a:spLocks noChangeArrowheads="1"/>
            </p:cNvSpPr>
            <p:nvPr/>
          </p:nvSpPr>
          <p:spPr bwMode="auto">
            <a:xfrm>
              <a:off x="2727659" y="4043078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5" name="AutoShape 32"/>
            <p:cNvSpPr>
              <a:spLocks noChangeArrowheads="1"/>
            </p:cNvSpPr>
            <p:nvPr/>
          </p:nvSpPr>
          <p:spPr bwMode="auto">
            <a:xfrm>
              <a:off x="2727659" y="4276251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6" name="AutoShape 33"/>
            <p:cNvSpPr>
              <a:spLocks noChangeArrowheads="1"/>
            </p:cNvSpPr>
            <p:nvPr/>
          </p:nvSpPr>
          <p:spPr bwMode="auto">
            <a:xfrm>
              <a:off x="2727659" y="4509425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7" name="AutoShape 34"/>
            <p:cNvSpPr>
              <a:spLocks noChangeArrowheads="1"/>
            </p:cNvSpPr>
            <p:nvPr/>
          </p:nvSpPr>
          <p:spPr bwMode="auto">
            <a:xfrm>
              <a:off x="2727659" y="4742599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8" name="AutoShape 35"/>
            <p:cNvSpPr>
              <a:spLocks noChangeArrowheads="1"/>
            </p:cNvSpPr>
            <p:nvPr/>
          </p:nvSpPr>
          <p:spPr bwMode="auto">
            <a:xfrm>
              <a:off x="2727659" y="4974950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89" name="AutoShape 36"/>
            <p:cNvSpPr>
              <a:spLocks noChangeArrowheads="1"/>
            </p:cNvSpPr>
            <p:nvPr/>
          </p:nvSpPr>
          <p:spPr bwMode="auto">
            <a:xfrm>
              <a:off x="2727659" y="5207301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0" name="AutoShape 37"/>
            <p:cNvSpPr>
              <a:spLocks noChangeArrowheads="1"/>
            </p:cNvSpPr>
            <p:nvPr/>
          </p:nvSpPr>
          <p:spPr bwMode="auto">
            <a:xfrm>
              <a:off x="2955139" y="2535878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1" name="AutoShape 38"/>
            <p:cNvSpPr>
              <a:spLocks noChangeArrowheads="1"/>
            </p:cNvSpPr>
            <p:nvPr/>
          </p:nvSpPr>
          <p:spPr bwMode="auto">
            <a:xfrm>
              <a:off x="2955139" y="2769052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2" name="AutoShape 39"/>
            <p:cNvSpPr>
              <a:spLocks noChangeArrowheads="1"/>
            </p:cNvSpPr>
            <p:nvPr/>
          </p:nvSpPr>
          <p:spPr bwMode="auto">
            <a:xfrm>
              <a:off x="2955139" y="3001403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3" name="AutoShape 40"/>
            <p:cNvSpPr>
              <a:spLocks noChangeArrowheads="1"/>
            </p:cNvSpPr>
            <p:nvPr/>
          </p:nvSpPr>
          <p:spPr bwMode="auto">
            <a:xfrm>
              <a:off x="2955139" y="3234166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4" name="AutoShape 41"/>
            <p:cNvSpPr>
              <a:spLocks noChangeArrowheads="1"/>
            </p:cNvSpPr>
            <p:nvPr/>
          </p:nvSpPr>
          <p:spPr bwMode="auto">
            <a:xfrm>
              <a:off x="2955139" y="3466929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5" name="AutoShape 42"/>
            <p:cNvSpPr>
              <a:spLocks noChangeArrowheads="1"/>
            </p:cNvSpPr>
            <p:nvPr/>
          </p:nvSpPr>
          <p:spPr bwMode="auto">
            <a:xfrm>
              <a:off x="2955139" y="3700102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6" name="AutoShape 43"/>
            <p:cNvSpPr>
              <a:spLocks noChangeArrowheads="1"/>
            </p:cNvSpPr>
            <p:nvPr/>
          </p:nvSpPr>
          <p:spPr bwMode="auto">
            <a:xfrm>
              <a:off x="2955139" y="3933276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7" name="AutoShape 44"/>
            <p:cNvSpPr>
              <a:spLocks noChangeArrowheads="1"/>
            </p:cNvSpPr>
            <p:nvPr/>
          </p:nvSpPr>
          <p:spPr bwMode="auto">
            <a:xfrm>
              <a:off x="2955139" y="4166450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8" name="AutoShape 45"/>
            <p:cNvSpPr>
              <a:spLocks noChangeArrowheads="1"/>
            </p:cNvSpPr>
            <p:nvPr/>
          </p:nvSpPr>
          <p:spPr bwMode="auto">
            <a:xfrm>
              <a:off x="2955139" y="439962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99" name="AutoShape 46"/>
            <p:cNvSpPr>
              <a:spLocks noChangeArrowheads="1"/>
            </p:cNvSpPr>
            <p:nvPr/>
          </p:nvSpPr>
          <p:spPr bwMode="auto">
            <a:xfrm>
              <a:off x="2955139" y="4632797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0" name="AutoShape 47"/>
            <p:cNvSpPr>
              <a:spLocks noChangeArrowheads="1"/>
            </p:cNvSpPr>
            <p:nvPr/>
          </p:nvSpPr>
          <p:spPr bwMode="auto">
            <a:xfrm>
              <a:off x="2955139" y="4865971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1" name="AutoShape 48"/>
            <p:cNvSpPr>
              <a:spLocks noChangeArrowheads="1"/>
            </p:cNvSpPr>
            <p:nvPr/>
          </p:nvSpPr>
          <p:spPr bwMode="auto">
            <a:xfrm>
              <a:off x="2955139" y="5098323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2" name="AutoShape 49"/>
            <p:cNvSpPr>
              <a:spLocks noChangeArrowheads="1"/>
            </p:cNvSpPr>
            <p:nvPr/>
          </p:nvSpPr>
          <p:spPr bwMode="auto">
            <a:xfrm>
              <a:off x="2955139" y="533067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3" name="AutoShape 50"/>
            <p:cNvSpPr>
              <a:spLocks noChangeArrowheads="1"/>
            </p:cNvSpPr>
            <p:nvPr/>
          </p:nvSpPr>
          <p:spPr bwMode="auto">
            <a:xfrm>
              <a:off x="3172378" y="2412506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4" name="AutoShape 51"/>
            <p:cNvSpPr>
              <a:spLocks noChangeArrowheads="1"/>
            </p:cNvSpPr>
            <p:nvPr/>
          </p:nvSpPr>
          <p:spPr bwMode="auto">
            <a:xfrm>
              <a:off x="3172378" y="2645680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5" name="AutoShape 52"/>
            <p:cNvSpPr>
              <a:spLocks noChangeArrowheads="1"/>
            </p:cNvSpPr>
            <p:nvPr/>
          </p:nvSpPr>
          <p:spPr bwMode="auto">
            <a:xfrm>
              <a:off x="3172378" y="2878031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6" name="AutoShape 53"/>
            <p:cNvSpPr>
              <a:spLocks noChangeArrowheads="1"/>
            </p:cNvSpPr>
            <p:nvPr/>
          </p:nvSpPr>
          <p:spPr bwMode="auto">
            <a:xfrm>
              <a:off x="3172378" y="311079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7" name="AutoShape 54"/>
            <p:cNvSpPr>
              <a:spLocks noChangeArrowheads="1"/>
            </p:cNvSpPr>
            <p:nvPr/>
          </p:nvSpPr>
          <p:spPr bwMode="auto">
            <a:xfrm>
              <a:off x="3172378" y="3343967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8" name="AutoShape 55"/>
            <p:cNvSpPr>
              <a:spLocks noChangeArrowheads="1"/>
            </p:cNvSpPr>
            <p:nvPr/>
          </p:nvSpPr>
          <p:spPr bwMode="auto">
            <a:xfrm>
              <a:off x="3172378" y="3576730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09" name="AutoShape 56"/>
            <p:cNvSpPr>
              <a:spLocks noChangeArrowheads="1"/>
            </p:cNvSpPr>
            <p:nvPr/>
          </p:nvSpPr>
          <p:spPr bwMode="auto">
            <a:xfrm>
              <a:off x="3172378" y="380990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0" name="AutoShape 57"/>
            <p:cNvSpPr>
              <a:spLocks noChangeArrowheads="1"/>
            </p:cNvSpPr>
            <p:nvPr/>
          </p:nvSpPr>
          <p:spPr bwMode="auto">
            <a:xfrm>
              <a:off x="3172378" y="4043078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1" name="AutoShape 58"/>
            <p:cNvSpPr>
              <a:spLocks noChangeArrowheads="1"/>
            </p:cNvSpPr>
            <p:nvPr/>
          </p:nvSpPr>
          <p:spPr bwMode="auto">
            <a:xfrm>
              <a:off x="3172378" y="4276251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2" name="AutoShape 59"/>
            <p:cNvSpPr>
              <a:spLocks noChangeArrowheads="1"/>
            </p:cNvSpPr>
            <p:nvPr/>
          </p:nvSpPr>
          <p:spPr bwMode="auto">
            <a:xfrm>
              <a:off x="3172378" y="4509425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3" name="AutoShape 60"/>
            <p:cNvSpPr>
              <a:spLocks noChangeArrowheads="1"/>
            </p:cNvSpPr>
            <p:nvPr/>
          </p:nvSpPr>
          <p:spPr bwMode="auto">
            <a:xfrm>
              <a:off x="3172378" y="4742599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4" name="AutoShape 61"/>
            <p:cNvSpPr>
              <a:spLocks noChangeArrowheads="1"/>
            </p:cNvSpPr>
            <p:nvPr/>
          </p:nvSpPr>
          <p:spPr bwMode="auto">
            <a:xfrm>
              <a:off x="3172378" y="4974950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5" name="AutoShape 62"/>
            <p:cNvSpPr>
              <a:spLocks noChangeArrowheads="1"/>
            </p:cNvSpPr>
            <p:nvPr/>
          </p:nvSpPr>
          <p:spPr bwMode="auto">
            <a:xfrm>
              <a:off x="3172378" y="5207301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6" name="AutoShape 63"/>
            <p:cNvSpPr>
              <a:spLocks noChangeArrowheads="1"/>
            </p:cNvSpPr>
            <p:nvPr/>
          </p:nvSpPr>
          <p:spPr bwMode="auto">
            <a:xfrm>
              <a:off x="3172378" y="5440475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7" name="AutoShape 64"/>
            <p:cNvSpPr>
              <a:spLocks noChangeArrowheads="1"/>
            </p:cNvSpPr>
            <p:nvPr/>
          </p:nvSpPr>
          <p:spPr bwMode="auto">
            <a:xfrm>
              <a:off x="3400397" y="230270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8" name="AutoShape 65"/>
            <p:cNvSpPr>
              <a:spLocks noChangeArrowheads="1"/>
            </p:cNvSpPr>
            <p:nvPr/>
          </p:nvSpPr>
          <p:spPr bwMode="auto">
            <a:xfrm>
              <a:off x="3400397" y="25358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19" name="AutoShape 66"/>
            <p:cNvSpPr>
              <a:spLocks noChangeArrowheads="1"/>
            </p:cNvSpPr>
            <p:nvPr/>
          </p:nvSpPr>
          <p:spPr bwMode="auto">
            <a:xfrm>
              <a:off x="3400397" y="2769052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0" name="AutoShape 67"/>
            <p:cNvSpPr>
              <a:spLocks noChangeArrowheads="1"/>
            </p:cNvSpPr>
            <p:nvPr/>
          </p:nvSpPr>
          <p:spPr bwMode="auto">
            <a:xfrm>
              <a:off x="3400397" y="3001403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1" name="AutoShape 68"/>
            <p:cNvSpPr>
              <a:spLocks noChangeArrowheads="1"/>
            </p:cNvSpPr>
            <p:nvPr/>
          </p:nvSpPr>
          <p:spPr bwMode="auto">
            <a:xfrm>
              <a:off x="3400397" y="3234166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2" name="AutoShape 69"/>
            <p:cNvSpPr>
              <a:spLocks noChangeArrowheads="1"/>
            </p:cNvSpPr>
            <p:nvPr/>
          </p:nvSpPr>
          <p:spPr bwMode="auto">
            <a:xfrm>
              <a:off x="3400397" y="346692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3" name="AutoShape 70"/>
            <p:cNvSpPr>
              <a:spLocks noChangeArrowheads="1"/>
            </p:cNvSpPr>
            <p:nvPr/>
          </p:nvSpPr>
          <p:spPr bwMode="auto">
            <a:xfrm>
              <a:off x="3400397" y="370010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4" name="AutoShape 71"/>
            <p:cNvSpPr>
              <a:spLocks noChangeArrowheads="1"/>
            </p:cNvSpPr>
            <p:nvPr/>
          </p:nvSpPr>
          <p:spPr bwMode="auto">
            <a:xfrm>
              <a:off x="3400397" y="393327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5" name="AutoShape 72"/>
            <p:cNvSpPr>
              <a:spLocks noChangeArrowheads="1"/>
            </p:cNvSpPr>
            <p:nvPr/>
          </p:nvSpPr>
          <p:spPr bwMode="auto">
            <a:xfrm>
              <a:off x="3400397" y="416645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6" name="AutoShape 73"/>
            <p:cNvSpPr>
              <a:spLocks noChangeArrowheads="1"/>
            </p:cNvSpPr>
            <p:nvPr/>
          </p:nvSpPr>
          <p:spPr bwMode="auto">
            <a:xfrm>
              <a:off x="3400397" y="439962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7" name="AutoShape 74"/>
            <p:cNvSpPr>
              <a:spLocks noChangeArrowheads="1"/>
            </p:cNvSpPr>
            <p:nvPr/>
          </p:nvSpPr>
          <p:spPr bwMode="auto">
            <a:xfrm>
              <a:off x="3400397" y="4632797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8" name="AutoShape 75"/>
            <p:cNvSpPr>
              <a:spLocks noChangeArrowheads="1"/>
            </p:cNvSpPr>
            <p:nvPr/>
          </p:nvSpPr>
          <p:spPr bwMode="auto">
            <a:xfrm>
              <a:off x="3400397" y="4865971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29" name="AutoShape 76"/>
            <p:cNvSpPr>
              <a:spLocks noChangeArrowheads="1"/>
            </p:cNvSpPr>
            <p:nvPr/>
          </p:nvSpPr>
          <p:spPr bwMode="auto">
            <a:xfrm>
              <a:off x="3400397" y="5098323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0" name="AutoShape 77"/>
            <p:cNvSpPr>
              <a:spLocks noChangeArrowheads="1"/>
            </p:cNvSpPr>
            <p:nvPr/>
          </p:nvSpPr>
          <p:spPr bwMode="auto">
            <a:xfrm>
              <a:off x="3400397" y="533067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1" name="AutoShape 78"/>
            <p:cNvSpPr>
              <a:spLocks noChangeArrowheads="1"/>
            </p:cNvSpPr>
            <p:nvPr/>
          </p:nvSpPr>
          <p:spPr bwMode="auto">
            <a:xfrm>
              <a:off x="3400397" y="556384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2" name="AutoShape 79"/>
            <p:cNvSpPr>
              <a:spLocks noChangeArrowheads="1"/>
            </p:cNvSpPr>
            <p:nvPr/>
          </p:nvSpPr>
          <p:spPr bwMode="auto">
            <a:xfrm>
              <a:off x="3625182" y="2179332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3" name="AutoShape 80"/>
            <p:cNvSpPr>
              <a:spLocks noChangeArrowheads="1"/>
            </p:cNvSpPr>
            <p:nvPr/>
          </p:nvSpPr>
          <p:spPr bwMode="auto">
            <a:xfrm>
              <a:off x="3625182" y="2412506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4" name="AutoShape 81"/>
            <p:cNvSpPr>
              <a:spLocks noChangeArrowheads="1"/>
            </p:cNvSpPr>
            <p:nvPr/>
          </p:nvSpPr>
          <p:spPr bwMode="auto">
            <a:xfrm>
              <a:off x="3625182" y="2645680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5" name="AutoShape 82"/>
            <p:cNvSpPr>
              <a:spLocks noChangeArrowheads="1"/>
            </p:cNvSpPr>
            <p:nvPr/>
          </p:nvSpPr>
          <p:spPr bwMode="auto">
            <a:xfrm>
              <a:off x="3625182" y="2878031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6" name="AutoShape 83"/>
            <p:cNvSpPr>
              <a:spLocks noChangeArrowheads="1"/>
            </p:cNvSpPr>
            <p:nvPr/>
          </p:nvSpPr>
          <p:spPr bwMode="auto">
            <a:xfrm>
              <a:off x="3625182" y="311079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7" name="AutoShape 84"/>
            <p:cNvSpPr>
              <a:spLocks noChangeArrowheads="1"/>
            </p:cNvSpPr>
            <p:nvPr/>
          </p:nvSpPr>
          <p:spPr bwMode="auto">
            <a:xfrm>
              <a:off x="3625182" y="3343967"/>
              <a:ext cx="304565" cy="23276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8" name="AutoShape 85"/>
            <p:cNvSpPr>
              <a:spLocks noChangeArrowheads="1"/>
            </p:cNvSpPr>
            <p:nvPr/>
          </p:nvSpPr>
          <p:spPr bwMode="auto">
            <a:xfrm>
              <a:off x="3625182" y="3576730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39" name="AutoShape 86"/>
            <p:cNvSpPr>
              <a:spLocks noChangeArrowheads="1"/>
            </p:cNvSpPr>
            <p:nvPr/>
          </p:nvSpPr>
          <p:spPr bwMode="auto">
            <a:xfrm>
              <a:off x="3625182" y="3809904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0" name="AutoShape 87"/>
            <p:cNvSpPr>
              <a:spLocks noChangeArrowheads="1"/>
            </p:cNvSpPr>
            <p:nvPr/>
          </p:nvSpPr>
          <p:spPr bwMode="auto">
            <a:xfrm>
              <a:off x="3625182" y="4043078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1" name="AutoShape 88"/>
            <p:cNvSpPr>
              <a:spLocks noChangeArrowheads="1"/>
            </p:cNvSpPr>
            <p:nvPr/>
          </p:nvSpPr>
          <p:spPr bwMode="auto">
            <a:xfrm>
              <a:off x="3625182" y="4276251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2" name="AutoShape 89"/>
            <p:cNvSpPr>
              <a:spLocks noChangeArrowheads="1"/>
            </p:cNvSpPr>
            <p:nvPr/>
          </p:nvSpPr>
          <p:spPr bwMode="auto">
            <a:xfrm>
              <a:off x="3625182" y="4509425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3" name="AutoShape 90"/>
            <p:cNvSpPr>
              <a:spLocks noChangeArrowheads="1"/>
            </p:cNvSpPr>
            <p:nvPr/>
          </p:nvSpPr>
          <p:spPr bwMode="auto">
            <a:xfrm>
              <a:off x="3625182" y="4742599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4" name="AutoShape 91"/>
            <p:cNvSpPr>
              <a:spLocks noChangeArrowheads="1"/>
            </p:cNvSpPr>
            <p:nvPr/>
          </p:nvSpPr>
          <p:spPr bwMode="auto">
            <a:xfrm>
              <a:off x="3625182" y="4974950"/>
              <a:ext cx="304565" cy="232351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5" name="AutoShape 92"/>
            <p:cNvSpPr>
              <a:spLocks noChangeArrowheads="1"/>
            </p:cNvSpPr>
            <p:nvPr/>
          </p:nvSpPr>
          <p:spPr bwMode="auto">
            <a:xfrm>
              <a:off x="3625182" y="5207301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6" name="AutoShape 93"/>
            <p:cNvSpPr>
              <a:spLocks noChangeArrowheads="1"/>
            </p:cNvSpPr>
            <p:nvPr/>
          </p:nvSpPr>
          <p:spPr bwMode="auto">
            <a:xfrm>
              <a:off x="3625182" y="5440475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7" name="AutoShape 94"/>
            <p:cNvSpPr>
              <a:spLocks noChangeArrowheads="1"/>
            </p:cNvSpPr>
            <p:nvPr/>
          </p:nvSpPr>
          <p:spPr bwMode="auto">
            <a:xfrm>
              <a:off x="3625182" y="5673649"/>
              <a:ext cx="304565" cy="23317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8" name="AutoShape 95"/>
            <p:cNvSpPr>
              <a:spLocks noChangeArrowheads="1"/>
            </p:cNvSpPr>
            <p:nvPr/>
          </p:nvSpPr>
          <p:spPr bwMode="auto">
            <a:xfrm>
              <a:off x="3853202" y="2069942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49" name="AutoShape 96"/>
            <p:cNvSpPr>
              <a:spLocks noChangeArrowheads="1"/>
            </p:cNvSpPr>
            <p:nvPr/>
          </p:nvSpPr>
          <p:spPr bwMode="auto">
            <a:xfrm>
              <a:off x="3853202" y="230270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0" name="AutoShape 97"/>
            <p:cNvSpPr>
              <a:spLocks noChangeArrowheads="1"/>
            </p:cNvSpPr>
            <p:nvPr/>
          </p:nvSpPr>
          <p:spPr bwMode="auto">
            <a:xfrm>
              <a:off x="3853202" y="25358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1" name="AutoShape 98"/>
            <p:cNvSpPr>
              <a:spLocks noChangeArrowheads="1"/>
            </p:cNvSpPr>
            <p:nvPr/>
          </p:nvSpPr>
          <p:spPr bwMode="auto">
            <a:xfrm>
              <a:off x="3853202" y="2769052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2" name="AutoShape 99"/>
            <p:cNvSpPr>
              <a:spLocks noChangeArrowheads="1"/>
            </p:cNvSpPr>
            <p:nvPr/>
          </p:nvSpPr>
          <p:spPr bwMode="auto">
            <a:xfrm>
              <a:off x="3853202" y="3001403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3" name="AutoShape 100"/>
            <p:cNvSpPr>
              <a:spLocks noChangeArrowheads="1"/>
            </p:cNvSpPr>
            <p:nvPr/>
          </p:nvSpPr>
          <p:spPr bwMode="auto">
            <a:xfrm>
              <a:off x="3853202" y="3234166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4" name="AutoShape 101"/>
            <p:cNvSpPr>
              <a:spLocks noChangeArrowheads="1"/>
            </p:cNvSpPr>
            <p:nvPr/>
          </p:nvSpPr>
          <p:spPr bwMode="auto">
            <a:xfrm>
              <a:off x="3853202" y="346692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5" name="AutoShape 102"/>
            <p:cNvSpPr>
              <a:spLocks noChangeArrowheads="1"/>
            </p:cNvSpPr>
            <p:nvPr/>
          </p:nvSpPr>
          <p:spPr bwMode="auto">
            <a:xfrm>
              <a:off x="3853202" y="370010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6" name="AutoShape 103"/>
            <p:cNvSpPr>
              <a:spLocks noChangeArrowheads="1"/>
            </p:cNvSpPr>
            <p:nvPr/>
          </p:nvSpPr>
          <p:spPr bwMode="auto">
            <a:xfrm>
              <a:off x="3853202" y="393327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7" name="AutoShape 104"/>
            <p:cNvSpPr>
              <a:spLocks noChangeArrowheads="1"/>
            </p:cNvSpPr>
            <p:nvPr/>
          </p:nvSpPr>
          <p:spPr bwMode="auto">
            <a:xfrm>
              <a:off x="3853202" y="416645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8" name="AutoShape 105"/>
            <p:cNvSpPr>
              <a:spLocks noChangeArrowheads="1"/>
            </p:cNvSpPr>
            <p:nvPr/>
          </p:nvSpPr>
          <p:spPr bwMode="auto">
            <a:xfrm>
              <a:off x="3853202" y="439962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59" name="AutoShape 106"/>
            <p:cNvSpPr>
              <a:spLocks noChangeArrowheads="1"/>
            </p:cNvSpPr>
            <p:nvPr/>
          </p:nvSpPr>
          <p:spPr bwMode="auto">
            <a:xfrm>
              <a:off x="3853202" y="4632797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0" name="AutoShape 107"/>
            <p:cNvSpPr>
              <a:spLocks noChangeArrowheads="1"/>
            </p:cNvSpPr>
            <p:nvPr/>
          </p:nvSpPr>
          <p:spPr bwMode="auto">
            <a:xfrm>
              <a:off x="3853202" y="4865971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1" name="AutoShape 108"/>
            <p:cNvSpPr>
              <a:spLocks noChangeArrowheads="1"/>
            </p:cNvSpPr>
            <p:nvPr/>
          </p:nvSpPr>
          <p:spPr bwMode="auto">
            <a:xfrm>
              <a:off x="3853202" y="5098323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2" name="AutoShape 109"/>
            <p:cNvSpPr>
              <a:spLocks noChangeArrowheads="1"/>
            </p:cNvSpPr>
            <p:nvPr/>
          </p:nvSpPr>
          <p:spPr bwMode="auto">
            <a:xfrm>
              <a:off x="3853202" y="533067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3" name="AutoShape 110"/>
            <p:cNvSpPr>
              <a:spLocks noChangeArrowheads="1"/>
            </p:cNvSpPr>
            <p:nvPr/>
          </p:nvSpPr>
          <p:spPr bwMode="auto">
            <a:xfrm>
              <a:off x="3853202" y="556384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4" name="AutoShape 111"/>
            <p:cNvSpPr>
              <a:spLocks noChangeArrowheads="1"/>
            </p:cNvSpPr>
            <p:nvPr/>
          </p:nvSpPr>
          <p:spPr bwMode="auto">
            <a:xfrm>
              <a:off x="3853202" y="5797021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5" name="AutoShape 112"/>
            <p:cNvSpPr>
              <a:spLocks noChangeArrowheads="1"/>
            </p:cNvSpPr>
            <p:nvPr/>
          </p:nvSpPr>
          <p:spPr bwMode="auto">
            <a:xfrm>
              <a:off x="4083916" y="1946570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6" name="AutoShape 113"/>
            <p:cNvSpPr>
              <a:spLocks noChangeArrowheads="1"/>
            </p:cNvSpPr>
            <p:nvPr/>
          </p:nvSpPr>
          <p:spPr bwMode="auto">
            <a:xfrm>
              <a:off x="4083916" y="217933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7" name="AutoShape 114"/>
            <p:cNvSpPr>
              <a:spLocks noChangeArrowheads="1"/>
            </p:cNvSpPr>
            <p:nvPr/>
          </p:nvSpPr>
          <p:spPr bwMode="auto">
            <a:xfrm>
              <a:off x="4083916" y="241250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8" name="AutoShape 115"/>
            <p:cNvSpPr>
              <a:spLocks noChangeArrowheads="1"/>
            </p:cNvSpPr>
            <p:nvPr/>
          </p:nvSpPr>
          <p:spPr bwMode="auto">
            <a:xfrm>
              <a:off x="4083916" y="264568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69" name="AutoShape 116"/>
            <p:cNvSpPr>
              <a:spLocks noChangeArrowheads="1"/>
            </p:cNvSpPr>
            <p:nvPr/>
          </p:nvSpPr>
          <p:spPr bwMode="auto">
            <a:xfrm>
              <a:off x="4083916" y="2878031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0" name="AutoShape 117"/>
            <p:cNvSpPr>
              <a:spLocks noChangeArrowheads="1"/>
            </p:cNvSpPr>
            <p:nvPr/>
          </p:nvSpPr>
          <p:spPr bwMode="auto">
            <a:xfrm>
              <a:off x="4083916" y="311079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1" name="AutoShape 118"/>
            <p:cNvSpPr>
              <a:spLocks noChangeArrowheads="1"/>
            </p:cNvSpPr>
            <p:nvPr/>
          </p:nvSpPr>
          <p:spPr bwMode="auto">
            <a:xfrm>
              <a:off x="4083916" y="3343967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2" name="AutoShape 119"/>
            <p:cNvSpPr>
              <a:spLocks noChangeArrowheads="1"/>
            </p:cNvSpPr>
            <p:nvPr/>
          </p:nvSpPr>
          <p:spPr bwMode="auto">
            <a:xfrm>
              <a:off x="4083916" y="357673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3" name="AutoShape 120"/>
            <p:cNvSpPr>
              <a:spLocks noChangeArrowheads="1"/>
            </p:cNvSpPr>
            <p:nvPr/>
          </p:nvSpPr>
          <p:spPr bwMode="auto">
            <a:xfrm>
              <a:off x="4083916" y="380990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4" name="AutoShape 121"/>
            <p:cNvSpPr>
              <a:spLocks noChangeArrowheads="1"/>
            </p:cNvSpPr>
            <p:nvPr/>
          </p:nvSpPr>
          <p:spPr bwMode="auto">
            <a:xfrm>
              <a:off x="4083916" y="40430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5" name="AutoShape 122"/>
            <p:cNvSpPr>
              <a:spLocks noChangeArrowheads="1"/>
            </p:cNvSpPr>
            <p:nvPr/>
          </p:nvSpPr>
          <p:spPr bwMode="auto">
            <a:xfrm>
              <a:off x="4083916" y="427625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6" name="AutoShape 123"/>
            <p:cNvSpPr>
              <a:spLocks noChangeArrowheads="1"/>
            </p:cNvSpPr>
            <p:nvPr/>
          </p:nvSpPr>
          <p:spPr bwMode="auto">
            <a:xfrm>
              <a:off x="4083916" y="450942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7" name="AutoShape 124"/>
            <p:cNvSpPr>
              <a:spLocks noChangeArrowheads="1"/>
            </p:cNvSpPr>
            <p:nvPr/>
          </p:nvSpPr>
          <p:spPr bwMode="auto">
            <a:xfrm>
              <a:off x="4083916" y="4742599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8" name="AutoShape 125"/>
            <p:cNvSpPr>
              <a:spLocks noChangeArrowheads="1"/>
            </p:cNvSpPr>
            <p:nvPr/>
          </p:nvSpPr>
          <p:spPr bwMode="auto">
            <a:xfrm>
              <a:off x="4083916" y="497495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79" name="AutoShape 126"/>
            <p:cNvSpPr>
              <a:spLocks noChangeArrowheads="1"/>
            </p:cNvSpPr>
            <p:nvPr/>
          </p:nvSpPr>
          <p:spPr bwMode="auto">
            <a:xfrm>
              <a:off x="4083916" y="520730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0" name="AutoShape 127"/>
            <p:cNvSpPr>
              <a:spLocks noChangeArrowheads="1"/>
            </p:cNvSpPr>
            <p:nvPr/>
          </p:nvSpPr>
          <p:spPr bwMode="auto">
            <a:xfrm>
              <a:off x="4083916" y="544047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1" name="AutoShape 128"/>
            <p:cNvSpPr>
              <a:spLocks noChangeArrowheads="1"/>
            </p:cNvSpPr>
            <p:nvPr/>
          </p:nvSpPr>
          <p:spPr bwMode="auto">
            <a:xfrm>
              <a:off x="4083916" y="567364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2" name="AutoShape 129"/>
            <p:cNvSpPr>
              <a:spLocks noChangeArrowheads="1"/>
            </p:cNvSpPr>
            <p:nvPr/>
          </p:nvSpPr>
          <p:spPr bwMode="auto">
            <a:xfrm>
              <a:off x="4083916" y="5906823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3" name="AutoShape 130"/>
            <p:cNvSpPr>
              <a:spLocks noChangeArrowheads="1"/>
            </p:cNvSpPr>
            <p:nvPr/>
          </p:nvSpPr>
          <p:spPr bwMode="auto">
            <a:xfrm>
              <a:off x="4311397" y="2069942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4" name="AutoShape 131"/>
            <p:cNvSpPr>
              <a:spLocks noChangeArrowheads="1"/>
            </p:cNvSpPr>
            <p:nvPr/>
          </p:nvSpPr>
          <p:spPr bwMode="auto">
            <a:xfrm>
              <a:off x="4311397" y="2302705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5" name="AutoShape 132"/>
            <p:cNvSpPr>
              <a:spLocks noChangeArrowheads="1"/>
            </p:cNvSpPr>
            <p:nvPr/>
          </p:nvSpPr>
          <p:spPr bwMode="auto">
            <a:xfrm>
              <a:off x="4311397" y="253587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6" name="AutoShape 133"/>
            <p:cNvSpPr>
              <a:spLocks noChangeArrowheads="1"/>
            </p:cNvSpPr>
            <p:nvPr/>
          </p:nvSpPr>
          <p:spPr bwMode="auto">
            <a:xfrm>
              <a:off x="4311397" y="2769052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7" name="AutoShape 134"/>
            <p:cNvSpPr>
              <a:spLocks noChangeArrowheads="1"/>
            </p:cNvSpPr>
            <p:nvPr/>
          </p:nvSpPr>
          <p:spPr bwMode="auto">
            <a:xfrm>
              <a:off x="4311397" y="3001403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8" name="AutoShape 135"/>
            <p:cNvSpPr>
              <a:spLocks noChangeArrowheads="1"/>
            </p:cNvSpPr>
            <p:nvPr/>
          </p:nvSpPr>
          <p:spPr bwMode="auto">
            <a:xfrm>
              <a:off x="4311397" y="3234166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89" name="AutoShape 136"/>
            <p:cNvSpPr>
              <a:spLocks noChangeArrowheads="1"/>
            </p:cNvSpPr>
            <p:nvPr/>
          </p:nvSpPr>
          <p:spPr bwMode="auto">
            <a:xfrm>
              <a:off x="4311397" y="3466929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0" name="AutoShape 137"/>
            <p:cNvSpPr>
              <a:spLocks noChangeArrowheads="1"/>
            </p:cNvSpPr>
            <p:nvPr/>
          </p:nvSpPr>
          <p:spPr bwMode="auto">
            <a:xfrm>
              <a:off x="4311397" y="3700102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1" name="AutoShape 138"/>
            <p:cNvSpPr>
              <a:spLocks noChangeArrowheads="1"/>
            </p:cNvSpPr>
            <p:nvPr/>
          </p:nvSpPr>
          <p:spPr bwMode="auto">
            <a:xfrm>
              <a:off x="4311397" y="3933276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2" name="AutoShape 139"/>
            <p:cNvSpPr>
              <a:spLocks noChangeArrowheads="1"/>
            </p:cNvSpPr>
            <p:nvPr/>
          </p:nvSpPr>
          <p:spPr bwMode="auto">
            <a:xfrm>
              <a:off x="4311397" y="4166450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3" name="AutoShape 140"/>
            <p:cNvSpPr>
              <a:spLocks noChangeArrowheads="1"/>
            </p:cNvSpPr>
            <p:nvPr/>
          </p:nvSpPr>
          <p:spPr bwMode="auto">
            <a:xfrm>
              <a:off x="4311397" y="439962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4" name="AutoShape 141"/>
            <p:cNvSpPr>
              <a:spLocks noChangeArrowheads="1"/>
            </p:cNvSpPr>
            <p:nvPr/>
          </p:nvSpPr>
          <p:spPr bwMode="auto">
            <a:xfrm>
              <a:off x="4311397" y="4632797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5" name="AutoShape 142"/>
            <p:cNvSpPr>
              <a:spLocks noChangeArrowheads="1"/>
            </p:cNvSpPr>
            <p:nvPr/>
          </p:nvSpPr>
          <p:spPr bwMode="auto">
            <a:xfrm>
              <a:off x="4311397" y="4865971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6" name="AutoShape 143"/>
            <p:cNvSpPr>
              <a:spLocks noChangeArrowheads="1"/>
            </p:cNvSpPr>
            <p:nvPr/>
          </p:nvSpPr>
          <p:spPr bwMode="auto">
            <a:xfrm>
              <a:off x="4311397" y="5098323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7" name="AutoShape 144"/>
            <p:cNvSpPr>
              <a:spLocks noChangeArrowheads="1"/>
            </p:cNvSpPr>
            <p:nvPr/>
          </p:nvSpPr>
          <p:spPr bwMode="auto">
            <a:xfrm>
              <a:off x="4311397" y="533067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8" name="AutoShape 145"/>
            <p:cNvSpPr>
              <a:spLocks noChangeArrowheads="1"/>
            </p:cNvSpPr>
            <p:nvPr/>
          </p:nvSpPr>
          <p:spPr bwMode="auto">
            <a:xfrm>
              <a:off x="4311397" y="556384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799" name="AutoShape 146"/>
            <p:cNvSpPr>
              <a:spLocks noChangeArrowheads="1"/>
            </p:cNvSpPr>
            <p:nvPr/>
          </p:nvSpPr>
          <p:spPr bwMode="auto">
            <a:xfrm>
              <a:off x="4311397" y="5797021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0" name="AutoShape 147"/>
            <p:cNvSpPr>
              <a:spLocks noChangeArrowheads="1"/>
            </p:cNvSpPr>
            <p:nvPr/>
          </p:nvSpPr>
          <p:spPr bwMode="auto">
            <a:xfrm>
              <a:off x="4311397" y="6029784"/>
              <a:ext cx="305643" cy="233585"/>
            </a:xfrm>
            <a:prstGeom prst="hexagon">
              <a:avLst>
                <a:gd name="adj" fmla="val 2500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1" name="AutoShape 148"/>
            <p:cNvSpPr>
              <a:spLocks noChangeArrowheads="1"/>
            </p:cNvSpPr>
            <p:nvPr/>
          </p:nvSpPr>
          <p:spPr bwMode="auto">
            <a:xfrm>
              <a:off x="4539955" y="1946570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2" name="AutoShape 149"/>
            <p:cNvSpPr>
              <a:spLocks noChangeArrowheads="1"/>
            </p:cNvSpPr>
            <p:nvPr/>
          </p:nvSpPr>
          <p:spPr bwMode="auto">
            <a:xfrm>
              <a:off x="4538338" y="217933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3" name="AutoShape 150"/>
            <p:cNvSpPr>
              <a:spLocks noChangeArrowheads="1"/>
            </p:cNvSpPr>
            <p:nvPr/>
          </p:nvSpPr>
          <p:spPr bwMode="auto">
            <a:xfrm>
              <a:off x="4539955" y="241250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4" name="AutoShape 151"/>
            <p:cNvSpPr>
              <a:spLocks noChangeArrowheads="1"/>
            </p:cNvSpPr>
            <p:nvPr/>
          </p:nvSpPr>
          <p:spPr bwMode="auto">
            <a:xfrm>
              <a:off x="4539955" y="264568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5" name="AutoShape 152"/>
            <p:cNvSpPr>
              <a:spLocks noChangeArrowheads="1"/>
            </p:cNvSpPr>
            <p:nvPr/>
          </p:nvSpPr>
          <p:spPr bwMode="auto">
            <a:xfrm>
              <a:off x="4539955" y="2878031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6" name="AutoShape 153"/>
            <p:cNvSpPr>
              <a:spLocks noChangeArrowheads="1"/>
            </p:cNvSpPr>
            <p:nvPr/>
          </p:nvSpPr>
          <p:spPr bwMode="auto">
            <a:xfrm>
              <a:off x="4539955" y="311079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7" name="AutoShape 154"/>
            <p:cNvSpPr>
              <a:spLocks noChangeArrowheads="1"/>
            </p:cNvSpPr>
            <p:nvPr/>
          </p:nvSpPr>
          <p:spPr bwMode="auto">
            <a:xfrm>
              <a:off x="4539955" y="3343967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8" name="AutoShape 155"/>
            <p:cNvSpPr>
              <a:spLocks noChangeArrowheads="1"/>
            </p:cNvSpPr>
            <p:nvPr/>
          </p:nvSpPr>
          <p:spPr bwMode="auto">
            <a:xfrm>
              <a:off x="4539955" y="357673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09" name="AutoShape 156"/>
            <p:cNvSpPr>
              <a:spLocks noChangeArrowheads="1"/>
            </p:cNvSpPr>
            <p:nvPr/>
          </p:nvSpPr>
          <p:spPr bwMode="auto">
            <a:xfrm>
              <a:off x="4539955" y="380990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0" name="AutoShape 157"/>
            <p:cNvSpPr>
              <a:spLocks noChangeArrowheads="1"/>
            </p:cNvSpPr>
            <p:nvPr/>
          </p:nvSpPr>
          <p:spPr bwMode="auto">
            <a:xfrm>
              <a:off x="4539955" y="40430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1" name="AutoShape 158"/>
            <p:cNvSpPr>
              <a:spLocks noChangeArrowheads="1"/>
            </p:cNvSpPr>
            <p:nvPr/>
          </p:nvSpPr>
          <p:spPr bwMode="auto">
            <a:xfrm>
              <a:off x="4539955" y="427625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2" name="AutoShape 159"/>
            <p:cNvSpPr>
              <a:spLocks noChangeArrowheads="1"/>
            </p:cNvSpPr>
            <p:nvPr/>
          </p:nvSpPr>
          <p:spPr bwMode="auto">
            <a:xfrm>
              <a:off x="4539955" y="450942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3" name="AutoShape 160"/>
            <p:cNvSpPr>
              <a:spLocks noChangeArrowheads="1"/>
            </p:cNvSpPr>
            <p:nvPr/>
          </p:nvSpPr>
          <p:spPr bwMode="auto">
            <a:xfrm>
              <a:off x="4539955" y="4742599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4" name="AutoShape 161"/>
            <p:cNvSpPr>
              <a:spLocks noChangeArrowheads="1"/>
            </p:cNvSpPr>
            <p:nvPr/>
          </p:nvSpPr>
          <p:spPr bwMode="auto">
            <a:xfrm>
              <a:off x="4539955" y="497495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5" name="AutoShape 162"/>
            <p:cNvSpPr>
              <a:spLocks noChangeArrowheads="1"/>
            </p:cNvSpPr>
            <p:nvPr/>
          </p:nvSpPr>
          <p:spPr bwMode="auto">
            <a:xfrm>
              <a:off x="4539955" y="520730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6" name="AutoShape 163"/>
            <p:cNvSpPr>
              <a:spLocks noChangeArrowheads="1"/>
            </p:cNvSpPr>
            <p:nvPr/>
          </p:nvSpPr>
          <p:spPr bwMode="auto">
            <a:xfrm>
              <a:off x="4539955" y="544047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7" name="AutoShape 164"/>
            <p:cNvSpPr>
              <a:spLocks noChangeArrowheads="1"/>
            </p:cNvSpPr>
            <p:nvPr/>
          </p:nvSpPr>
          <p:spPr bwMode="auto">
            <a:xfrm>
              <a:off x="4539955" y="567364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8" name="AutoShape 165"/>
            <p:cNvSpPr>
              <a:spLocks noChangeArrowheads="1"/>
            </p:cNvSpPr>
            <p:nvPr/>
          </p:nvSpPr>
          <p:spPr bwMode="auto">
            <a:xfrm>
              <a:off x="4539955" y="5906823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19" name="AutoShape 166"/>
            <p:cNvSpPr>
              <a:spLocks noChangeArrowheads="1"/>
            </p:cNvSpPr>
            <p:nvPr/>
          </p:nvSpPr>
          <p:spPr bwMode="auto">
            <a:xfrm>
              <a:off x="4767436" y="2069942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0" name="AutoShape 167"/>
            <p:cNvSpPr>
              <a:spLocks noChangeArrowheads="1"/>
            </p:cNvSpPr>
            <p:nvPr/>
          </p:nvSpPr>
          <p:spPr bwMode="auto">
            <a:xfrm>
              <a:off x="4767436" y="230270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1" name="AutoShape 168"/>
            <p:cNvSpPr>
              <a:spLocks noChangeArrowheads="1"/>
            </p:cNvSpPr>
            <p:nvPr/>
          </p:nvSpPr>
          <p:spPr bwMode="auto">
            <a:xfrm>
              <a:off x="4767436" y="25358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2" name="AutoShape 169"/>
            <p:cNvSpPr>
              <a:spLocks noChangeArrowheads="1"/>
            </p:cNvSpPr>
            <p:nvPr/>
          </p:nvSpPr>
          <p:spPr bwMode="auto">
            <a:xfrm>
              <a:off x="4767436" y="2769052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3" name="AutoShape 170"/>
            <p:cNvSpPr>
              <a:spLocks noChangeArrowheads="1"/>
            </p:cNvSpPr>
            <p:nvPr/>
          </p:nvSpPr>
          <p:spPr bwMode="auto">
            <a:xfrm>
              <a:off x="4767436" y="3001403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4" name="AutoShape 171"/>
            <p:cNvSpPr>
              <a:spLocks noChangeArrowheads="1"/>
            </p:cNvSpPr>
            <p:nvPr/>
          </p:nvSpPr>
          <p:spPr bwMode="auto">
            <a:xfrm>
              <a:off x="4767436" y="3234166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5" name="AutoShape 172"/>
            <p:cNvSpPr>
              <a:spLocks noChangeArrowheads="1"/>
            </p:cNvSpPr>
            <p:nvPr/>
          </p:nvSpPr>
          <p:spPr bwMode="auto">
            <a:xfrm>
              <a:off x="4767436" y="346692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6" name="AutoShape 173"/>
            <p:cNvSpPr>
              <a:spLocks noChangeArrowheads="1"/>
            </p:cNvSpPr>
            <p:nvPr/>
          </p:nvSpPr>
          <p:spPr bwMode="auto">
            <a:xfrm>
              <a:off x="4767436" y="370010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7" name="AutoShape 174"/>
            <p:cNvSpPr>
              <a:spLocks noChangeArrowheads="1"/>
            </p:cNvSpPr>
            <p:nvPr/>
          </p:nvSpPr>
          <p:spPr bwMode="auto">
            <a:xfrm>
              <a:off x="4767436" y="393327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8" name="AutoShape 175"/>
            <p:cNvSpPr>
              <a:spLocks noChangeArrowheads="1"/>
            </p:cNvSpPr>
            <p:nvPr/>
          </p:nvSpPr>
          <p:spPr bwMode="auto">
            <a:xfrm>
              <a:off x="4767436" y="416645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29" name="AutoShape 176"/>
            <p:cNvSpPr>
              <a:spLocks noChangeArrowheads="1"/>
            </p:cNvSpPr>
            <p:nvPr/>
          </p:nvSpPr>
          <p:spPr bwMode="auto">
            <a:xfrm>
              <a:off x="4767436" y="439962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0" name="AutoShape 177"/>
            <p:cNvSpPr>
              <a:spLocks noChangeArrowheads="1"/>
            </p:cNvSpPr>
            <p:nvPr/>
          </p:nvSpPr>
          <p:spPr bwMode="auto">
            <a:xfrm>
              <a:off x="4767436" y="4632797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1" name="AutoShape 178"/>
            <p:cNvSpPr>
              <a:spLocks noChangeArrowheads="1"/>
            </p:cNvSpPr>
            <p:nvPr/>
          </p:nvSpPr>
          <p:spPr bwMode="auto">
            <a:xfrm>
              <a:off x="4767436" y="4865971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2" name="AutoShape 179"/>
            <p:cNvSpPr>
              <a:spLocks noChangeArrowheads="1"/>
            </p:cNvSpPr>
            <p:nvPr/>
          </p:nvSpPr>
          <p:spPr bwMode="auto">
            <a:xfrm>
              <a:off x="4767436" y="5098323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3" name="AutoShape 180"/>
            <p:cNvSpPr>
              <a:spLocks noChangeArrowheads="1"/>
            </p:cNvSpPr>
            <p:nvPr/>
          </p:nvSpPr>
          <p:spPr bwMode="auto">
            <a:xfrm>
              <a:off x="4767436" y="533067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4" name="AutoShape 181"/>
            <p:cNvSpPr>
              <a:spLocks noChangeArrowheads="1"/>
            </p:cNvSpPr>
            <p:nvPr/>
          </p:nvSpPr>
          <p:spPr bwMode="auto">
            <a:xfrm>
              <a:off x="4767436" y="556384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5" name="AutoShape 182"/>
            <p:cNvSpPr>
              <a:spLocks noChangeArrowheads="1"/>
            </p:cNvSpPr>
            <p:nvPr/>
          </p:nvSpPr>
          <p:spPr bwMode="auto">
            <a:xfrm>
              <a:off x="4767436" y="5797021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6" name="AutoShape 183"/>
            <p:cNvSpPr>
              <a:spLocks noChangeArrowheads="1"/>
            </p:cNvSpPr>
            <p:nvPr/>
          </p:nvSpPr>
          <p:spPr bwMode="auto">
            <a:xfrm>
              <a:off x="4996533" y="217933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7" name="AutoShape 184"/>
            <p:cNvSpPr>
              <a:spLocks noChangeArrowheads="1"/>
            </p:cNvSpPr>
            <p:nvPr/>
          </p:nvSpPr>
          <p:spPr bwMode="auto">
            <a:xfrm>
              <a:off x="4996533" y="241250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8" name="AutoShape 185"/>
            <p:cNvSpPr>
              <a:spLocks noChangeArrowheads="1"/>
            </p:cNvSpPr>
            <p:nvPr/>
          </p:nvSpPr>
          <p:spPr bwMode="auto">
            <a:xfrm>
              <a:off x="4996533" y="264568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39" name="AutoShape 186"/>
            <p:cNvSpPr>
              <a:spLocks noChangeArrowheads="1"/>
            </p:cNvSpPr>
            <p:nvPr/>
          </p:nvSpPr>
          <p:spPr bwMode="auto">
            <a:xfrm>
              <a:off x="4996533" y="2878031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0" name="AutoShape 187"/>
            <p:cNvSpPr>
              <a:spLocks noChangeArrowheads="1"/>
            </p:cNvSpPr>
            <p:nvPr/>
          </p:nvSpPr>
          <p:spPr bwMode="auto">
            <a:xfrm>
              <a:off x="4996533" y="311079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1" name="AutoShape 188"/>
            <p:cNvSpPr>
              <a:spLocks noChangeArrowheads="1"/>
            </p:cNvSpPr>
            <p:nvPr/>
          </p:nvSpPr>
          <p:spPr bwMode="auto">
            <a:xfrm>
              <a:off x="4996533" y="3343967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2" name="AutoShape 189"/>
            <p:cNvSpPr>
              <a:spLocks noChangeArrowheads="1"/>
            </p:cNvSpPr>
            <p:nvPr/>
          </p:nvSpPr>
          <p:spPr bwMode="auto">
            <a:xfrm>
              <a:off x="4996533" y="357673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3" name="AutoShape 190"/>
            <p:cNvSpPr>
              <a:spLocks noChangeArrowheads="1"/>
            </p:cNvSpPr>
            <p:nvPr/>
          </p:nvSpPr>
          <p:spPr bwMode="auto">
            <a:xfrm>
              <a:off x="4996533" y="380990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4" name="AutoShape 191"/>
            <p:cNvSpPr>
              <a:spLocks noChangeArrowheads="1"/>
            </p:cNvSpPr>
            <p:nvPr/>
          </p:nvSpPr>
          <p:spPr bwMode="auto">
            <a:xfrm>
              <a:off x="4996533" y="4043078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5" name="AutoShape 192"/>
            <p:cNvSpPr>
              <a:spLocks noChangeArrowheads="1"/>
            </p:cNvSpPr>
            <p:nvPr/>
          </p:nvSpPr>
          <p:spPr bwMode="auto">
            <a:xfrm>
              <a:off x="4996533" y="427625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6" name="AutoShape 193"/>
            <p:cNvSpPr>
              <a:spLocks noChangeArrowheads="1"/>
            </p:cNvSpPr>
            <p:nvPr/>
          </p:nvSpPr>
          <p:spPr bwMode="auto">
            <a:xfrm>
              <a:off x="4996533" y="450942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7" name="AutoShape 194"/>
            <p:cNvSpPr>
              <a:spLocks noChangeArrowheads="1"/>
            </p:cNvSpPr>
            <p:nvPr/>
          </p:nvSpPr>
          <p:spPr bwMode="auto">
            <a:xfrm>
              <a:off x="4996533" y="4742599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8" name="AutoShape 195"/>
            <p:cNvSpPr>
              <a:spLocks noChangeArrowheads="1"/>
            </p:cNvSpPr>
            <p:nvPr/>
          </p:nvSpPr>
          <p:spPr bwMode="auto">
            <a:xfrm>
              <a:off x="4996533" y="4974950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49" name="AutoShape 196"/>
            <p:cNvSpPr>
              <a:spLocks noChangeArrowheads="1"/>
            </p:cNvSpPr>
            <p:nvPr/>
          </p:nvSpPr>
          <p:spPr bwMode="auto">
            <a:xfrm>
              <a:off x="4996533" y="5207301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0" name="AutoShape 197"/>
            <p:cNvSpPr>
              <a:spLocks noChangeArrowheads="1"/>
            </p:cNvSpPr>
            <p:nvPr/>
          </p:nvSpPr>
          <p:spPr bwMode="auto">
            <a:xfrm>
              <a:off x="4996533" y="5440475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1" name="AutoShape 198"/>
            <p:cNvSpPr>
              <a:spLocks noChangeArrowheads="1"/>
            </p:cNvSpPr>
            <p:nvPr/>
          </p:nvSpPr>
          <p:spPr bwMode="auto">
            <a:xfrm>
              <a:off x="4996533" y="567364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2" name="AutoShape 199"/>
            <p:cNvSpPr>
              <a:spLocks noChangeArrowheads="1"/>
            </p:cNvSpPr>
            <p:nvPr/>
          </p:nvSpPr>
          <p:spPr bwMode="auto">
            <a:xfrm>
              <a:off x="5224014" y="2302705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3" name="AutoShape 200"/>
            <p:cNvSpPr>
              <a:spLocks noChangeArrowheads="1"/>
            </p:cNvSpPr>
            <p:nvPr/>
          </p:nvSpPr>
          <p:spPr bwMode="auto">
            <a:xfrm>
              <a:off x="5224014" y="253587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4" name="AutoShape 201"/>
            <p:cNvSpPr>
              <a:spLocks noChangeArrowheads="1"/>
            </p:cNvSpPr>
            <p:nvPr/>
          </p:nvSpPr>
          <p:spPr bwMode="auto">
            <a:xfrm>
              <a:off x="5224014" y="2769052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5" name="AutoShape 202"/>
            <p:cNvSpPr>
              <a:spLocks noChangeArrowheads="1"/>
            </p:cNvSpPr>
            <p:nvPr/>
          </p:nvSpPr>
          <p:spPr bwMode="auto">
            <a:xfrm>
              <a:off x="5224014" y="3001403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6" name="AutoShape 203"/>
            <p:cNvSpPr>
              <a:spLocks noChangeArrowheads="1"/>
            </p:cNvSpPr>
            <p:nvPr/>
          </p:nvSpPr>
          <p:spPr bwMode="auto">
            <a:xfrm>
              <a:off x="5224014" y="3234166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7" name="AutoShape 204"/>
            <p:cNvSpPr>
              <a:spLocks noChangeArrowheads="1"/>
            </p:cNvSpPr>
            <p:nvPr/>
          </p:nvSpPr>
          <p:spPr bwMode="auto">
            <a:xfrm>
              <a:off x="5224014" y="3466929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8" name="AutoShape 205"/>
            <p:cNvSpPr>
              <a:spLocks noChangeArrowheads="1"/>
            </p:cNvSpPr>
            <p:nvPr/>
          </p:nvSpPr>
          <p:spPr bwMode="auto">
            <a:xfrm>
              <a:off x="5224014" y="3700102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59" name="AutoShape 206"/>
            <p:cNvSpPr>
              <a:spLocks noChangeArrowheads="1"/>
            </p:cNvSpPr>
            <p:nvPr/>
          </p:nvSpPr>
          <p:spPr bwMode="auto">
            <a:xfrm>
              <a:off x="5224014" y="3933276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0" name="AutoShape 207"/>
            <p:cNvSpPr>
              <a:spLocks noChangeArrowheads="1"/>
            </p:cNvSpPr>
            <p:nvPr/>
          </p:nvSpPr>
          <p:spPr bwMode="auto">
            <a:xfrm>
              <a:off x="5224014" y="4166450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1" name="AutoShape 208"/>
            <p:cNvSpPr>
              <a:spLocks noChangeArrowheads="1"/>
            </p:cNvSpPr>
            <p:nvPr/>
          </p:nvSpPr>
          <p:spPr bwMode="auto">
            <a:xfrm>
              <a:off x="5224014" y="439962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2" name="AutoShape 209"/>
            <p:cNvSpPr>
              <a:spLocks noChangeArrowheads="1"/>
            </p:cNvSpPr>
            <p:nvPr/>
          </p:nvSpPr>
          <p:spPr bwMode="auto">
            <a:xfrm>
              <a:off x="5224014" y="4632797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3" name="AutoShape 210"/>
            <p:cNvSpPr>
              <a:spLocks noChangeArrowheads="1"/>
            </p:cNvSpPr>
            <p:nvPr/>
          </p:nvSpPr>
          <p:spPr bwMode="auto">
            <a:xfrm>
              <a:off x="5224014" y="4865971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4" name="AutoShape 211"/>
            <p:cNvSpPr>
              <a:spLocks noChangeArrowheads="1"/>
            </p:cNvSpPr>
            <p:nvPr/>
          </p:nvSpPr>
          <p:spPr bwMode="auto">
            <a:xfrm>
              <a:off x="5224014" y="5098323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5" name="AutoShape 212"/>
            <p:cNvSpPr>
              <a:spLocks noChangeArrowheads="1"/>
            </p:cNvSpPr>
            <p:nvPr/>
          </p:nvSpPr>
          <p:spPr bwMode="auto">
            <a:xfrm>
              <a:off x="5224014" y="533067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6" name="AutoShape 213"/>
            <p:cNvSpPr>
              <a:spLocks noChangeArrowheads="1"/>
            </p:cNvSpPr>
            <p:nvPr/>
          </p:nvSpPr>
          <p:spPr bwMode="auto">
            <a:xfrm>
              <a:off x="5224014" y="556384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7" name="AutoShape 214"/>
            <p:cNvSpPr>
              <a:spLocks noChangeArrowheads="1"/>
            </p:cNvSpPr>
            <p:nvPr/>
          </p:nvSpPr>
          <p:spPr bwMode="auto">
            <a:xfrm>
              <a:off x="5433166" y="2412506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8" name="AutoShape 215"/>
            <p:cNvSpPr>
              <a:spLocks noChangeArrowheads="1"/>
            </p:cNvSpPr>
            <p:nvPr/>
          </p:nvSpPr>
          <p:spPr bwMode="auto">
            <a:xfrm>
              <a:off x="5433166" y="2645680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69" name="AutoShape 216"/>
            <p:cNvSpPr>
              <a:spLocks noChangeArrowheads="1"/>
            </p:cNvSpPr>
            <p:nvPr/>
          </p:nvSpPr>
          <p:spPr bwMode="auto">
            <a:xfrm>
              <a:off x="5433166" y="2878031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0" name="AutoShape 217"/>
            <p:cNvSpPr>
              <a:spLocks noChangeArrowheads="1"/>
            </p:cNvSpPr>
            <p:nvPr/>
          </p:nvSpPr>
          <p:spPr bwMode="auto">
            <a:xfrm>
              <a:off x="5433166" y="311079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1" name="AutoShape 218"/>
            <p:cNvSpPr>
              <a:spLocks noChangeArrowheads="1"/>
            </p:cNvSpPr>
            <p:nvPr/>
          </p:nvSpPr>
          <p:spPr bwMode="auto">
            <a:xfrm>
              <a:off x="5433166" y="3343967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2" name="AutoShape 219"/>
            <p:cNvSpPr>
              <a:spLocks noChangeArrowheads="1"/>
            </p:cNvSpPr>
            <p:nvPr/>
          </p:nvSpPr>
          <p:spPr bwMode="auto">
            <a:xfrm>
              <a:off x="5433166" y="3576730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3" name="AutoShape 220"/>
            <p:cNvSpPr>
              <a:spLocks noChangeArrowheads="1"/>
            </p:cNvSpPr>
            <p:nvPr/>
          </p:nvSpPr>
          <p:spPr bwMode="auto">
            <a:xfrm>
              <a:off x="5433166" y="380990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4" name="AutoShape 221"/>
            <p:cNvSpPr>
              <a:spLocks noChangeArrowheads="1"/>
            </p:cNvSpPr>
            <p:nvPr/>
          </p:nvSpPr>
          <p:spPr bwMode="auto">
            <a:xfrm>
              <a:off x="5433166" y="404307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5" name="AutoShape 222"/>
            <p:cNvSpPr>
              <a:spLocks noChangeArrowheads="1"/>
            </p:cNvSpPr>
            <p:nvPr/>
          </p:nvSpPr>
          <p:spPr bwMode="auto">
            <a:xfrm>
              <a:off x="5433166" y="4276251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9BBB5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6" name="AutoShape 223"/>
            <p:cNvSpPr>
              <a:spLocks noChangeArrowheads="1"/>
            </p:cNvSpPr>
            <p:nvPr/>
          </p:nvSpPr>
          <p:spPr bwMode="auto">
            <a:xfrm>
              <a:off x="5433166" y="4509425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76923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7" name="AutoShape 224"/>
            <p:cNvSpPr>
              <a:spLocks noChangeArrowheads="1"/>
            </p:cNvSpPr>
            <p:nvPr/>
          </p:nvSpPr>
          <p:spPr bwMode="auto">
            <a:xfrm>
              <a:off x="5433166" y="4742599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8" name="AutoShape 225"/>
            <p:cNvSpPr>
              <a:spLocks noChangeArrowheads="1"/>
            </p:cNvSpPr>
            <p:nvPr/>
          </p:nvSpPr>
          <p:spPr bwMode="auto">
            <a:xfrm>
              <a:off x="5433166" y="4974950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79" name="AutoShape 226"/>
            <p:cNvSpPr>
              <a:spLocks noChangeArrowheads="1"/>
            </p:cNvSpPr>
            <p:nvPr/>
          </p:nvSpPr>
          <p:spPr bwMode="auto">
            <a:xfrm>
              <a:off x="5433166" y="5207301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0" name="AutoShape 227"/>
            <p:cNvSpPr>
              <a:spLocks noChangeArrowheads="1"/>
            </p:cNvSpPr>
            <p:nvPr/>
          </p:nvSpPr>
          <p:spPr bwMode="auto">
            <a:xfrm>
              <a:off x="5433166" y="5440475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1" name="AutoShape 228"/>
            <p:cNvSpPr>
              <a:spLocks noChangeArrowheads="1"/>
            </p:cNvSpPr>
            <p:nvPr/>
          </p:nvSpPr>
          <p:spPr bwMode="auto">
            <a:xfrm>
              <a:off x="5661186" y="253587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2" name="AutoShape 229"/>
            <p:cNvSpPr>
              <a:spLocks noChangeArrowheads="1"/>
            </p:cNvSpPr>
            <p:nvPr/>
          </p:nvSpPr>
          <p:spPr bwMode="auto">
            <a:xfrm>
              <a:off x="5661186" y="2769052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3" name="AutoShape 230"/>
            <p:cNvSpPr>
              <a:spLocks noChangeArrowheads="1"/>
            </p:cNvSpPr>
            <p:nvPr/>
          </p:nvSpPr>
          <p:spPr bwMode="auto">
            <a:xfrm>
              <a:off x="5661186" y="3001403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4" name="AutoShape 231"/>
            <p:cNvSpPr>
              <a:spLocks noChangeArrowheads="1"/>
            </p:cNvSpPr>
            <p:nvPr/>
          </p:nvSpPr>
          <p:spPr bwMode="auto">
            <a:xfrm>
              <a:off x="5661186" y="3234166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5" name="AutoShape 232"/>
            <p:cNvSpPr>
              <a:spLocks noChangeArrowheads="1"/>
            </p:cNvSpPr>
            <p:nvPr/>
          </p:nvSpPr>
          <p:spPr bwMode="auto">
            <a:xfrm>
              <a:off x="5661186" y="3466929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6" name="AutoShape 233"/>
            <p:cNvSpPr>
              <a:spLocks noChangeArrowheads="1"/>
            </p:cNvSpPr>
            <p:nvPr/>
          </p:nvSpPr>
          <p:spPr bwMode="auto">
            <a:xfrm>
              <a:off x="5661186" y="3700102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7" name="AutoShape 234"/>
            <p:cNvSpPr>
              <a:spLocks noChangeArrowheads="1"/>
            </p:cNvSpPr>
            <p:nvPr/>
          </p:nvSpPr>
          <p:spPr bwMode="auto">
            <a:xfrm>
              <a:off x="5661186" y="3933276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8" name="AutoShape 235"/>
            <p:cNvSpPr>
              <a:spLocks noChangeArrowheads="1"/>
            </p:cNvSpPr>
            <p:nvPr/>
          </p:nvSpPr>
          <p:spPr bwMode="auto">
            <a:xfrm>
              <a:off x="5661186" y="4632797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89" name="AutoShape 236"/>
            <p:cNvSpPr>
              <a:spLocks noChangeArrowheads="1"/>
            </p:cNvSpPr>
            <p:nvPr/>
          </p:nvSpPr>
          <p:spPr bwMode="auto">
            <a:xfrm>
              <a:off x="5661186" y="4865971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0" name="AutoShape 237"/>
            <p:cNvSpPr>
              <a:spLocks noChangeArrowheads="1"/>
            </p:cNvSpPr>
            <p:nvPr/>
          </p:nvSpPr>
          <p:spPr bwMode="auto">
            <a:xfrm>
              <a:off x="5661186" y="5098323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1" name="AutoShape 238"/>
            <p:cNvSpPr>
              <a:spLocks noChangeArrowheads="1"/>
            </p:cNvSpPr>
            <p:nvPr/>
          </p:nvSpPr>
          <p:spPr bwMode="auto">
            <a:xfrm>
              <a:off x="5661186" y="533067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2" name="AutoShape 239"/>
            <p:cNvSpPr>
              <a:spLocks noChangeArrowheads="1"/>
            </p:cNvSpPr>
            <p:nvPr/>
          </p:nvSpPr>
          <p:spPr bwMode="auto">
            <a:xfrm>
              <a:off x="5885971" y="2645680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3" name="AutoShape 240"/>
            <p:cNvSpPr>
              <a:spLocks noChangeArrowheads="1"/>
            </p:cNvSpPr>
            <p:nvPr/>
          </p:nvSpPr>
          <p:spPr bwMode="auto">
            <a:xfrm>
              <a:off x="5885971" y="2878031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4" name="AutoShape 241"/>
            <p:cNvSpPr>
              <a:spLocks noChangeArrowheads="1"/>
            </p:cNvSpPr>
            <p:nvPr/>
          </p:nvSpPr>
          <p:spPr bwMode="auto">
            <a:xfrm>
              <a:off x="5885971" y="311079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5" name="AutoShape 242"/>
            <p:cNvSpPr>
              <a:spLocks noChangeArrowheads="1"/>
            </p:cNvSpPr>
            <p:nvPr/>
          </p:nvSpPr>
          <p:spPr bwMode="auto">
            <a:xfrm>
              <a:off x="5885971" y="3343967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6" name="AutoShape 243"/>
            <p:cNvSpPr>
              <a:spLocks noChangeArrowheads="1"/>
            </p:cNvSpPr>
            <p:nvPr/>
          </p:nvSpPr>
          <p:spPr bwMode="auto">
            <a:xfrm>
              <a:off x="5885971" y="3576730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7" name="AutoShape 244"/>
            <p:cNvSpPr>
              <a:spLocks noChangeArrowheads="1"/>
            </p:cNvSpPr>
            <p:nvPr/>
          </p:nvSpPr>
          <p:spPr bwMode="auto">
            <a:xfrm>
              <a:off x="5885971" y="380990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8" name="AutoShape 245"/>
            <p:cNvSpPr>
              <a:spLocks noChangeArrowheads="1"/>
            </p:cNvSpPr>
            <p:nvPr/>
          </p:nvSpPr>
          <p:spPr bwMode="auto">
            <a:xfrm>
              <a:off x="5885971" y="4742599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899" name="AutoShape 246"/>
            <p:cNvSpPr>
              <a:spLocks noChangeArrowheads="1"/>
            </p:cNvSpPr>
            <p:nvPr/>
          </p:nvSpPr>
          <p:spPr bwMode="auto">
            <a:xfrm>
              <a:off x="5885971" y="4974950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0" name="AutoShape 247"/>
            <p:cNvSpPr>
              <a:spLocks noChangeArrowheads="1"/>
            </p:cNvSpPr>
            <p:nvPr/>
          </p:nvSpPr>
          <p:spPr bwMode="auto">
            <a:xfrm>
              <a:off x="5885971" y="5207301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1" name="AutoShape 248"/>
            <p:cNvSpPr>
              <a:spLocks noChangeArrowheads="1"/>
            </p:cNvSpPr>
            <p:nvPr/>
          </p:nvSpPr>
          <p:spPr bwMode="auto">
            <a:xfrm>
              <a:off x="6113990" y="2769052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2" name="AutoShape 249"/>
            <p:cNvSpPr>
              <a:spLocks noChangeArrowheads="1"/>
            </p:cNvSpPr>
            <p:nvPr/>
          </p:nvSpPr>
          <p:spPr bwMode="auto">
            <a:xfrm>
              <a:off x="6113990" y="3001403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3" name="AutoShape 250"/>
            <p:cNvSpPr>
              <a:spLocks noChangeArrowheads="1"/>
            </p:cNvSpPr>
            <p:nvPr/>
          </p:nvSpPr>
          <p:spPr bwMode="auto">
            <a:xfrm>
              <a:off x="6113990" y="3234166"/>
              <a:ext cx="305104" cy="232763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4" name="AutoShape 251"/>
            <p:cNvSpPr>
              <a:spLocks noChangeArrowheads="1"/>
            </p:cNvSpPr>
            <p:nvPr/>
          </p:nvSpPr>
          <p:spPr bwMode="auto">
            <a:xfrm>
              <a:off x="6113990" y="3466929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5" name="AutoShape 252"/>
            <p:cNvSpPr>
              <a:spLocks noChangeArrowheads="1"/>
            </p:cNvSpPr>
            <p:nvPr/>
          </p:nvSpPr>
          <p:spPr bwMode="auto">
            <a:xfrm>
              <a:off x="6113990" y="3700102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6" name="AutoShape 253"/>
            <p:cNvSpPr>
              <a:spLocks noChangeArrowheads="1"/>
            </p:cNvSpPr>
            <p:nvPr/>
          </p:nvSpPr>
          <p:spPr bwMode="auto">
            <a:xfrm>
              <a:off x="6113990" y="4865971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7" name="AutoShape 254"/>
            <p:cNvSpPr>
              <a:spLocks noChangeArrowheads="1"/>
            </p:cNvSpPr>
            <p:nvPr/>
          </p:nvSpPr>
          <p:spPr bwMode="auto">
            <a:xfrm>
              <a:off x="6113990" y="5098323"/>
              <a:ext cx="305104" cy="232351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8" name="AutoShape 255"/>
            <p:cNvSpPr>
              <a:spLocks noChangeArrowheads="1"/>
            </p:cNvSpPr>
            <p:nvPr/>
          </p:nvSpPr>
          <p:spPr bwMode="auto">
            <a:xfrm>
              <a:off x="6336619" y="2878031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09" name="AutoShape 256"/>
            <p:cNvSpPr>
              <a:spLocks noChangeArrowheads="1"/>
            </p:cNvSpPr>
            <p:nvPr/>
          </p:nvSpPr>
          <p:spPr bwMode="auto">
            <a:xfrm>
              <a:off x="6336619" y="311079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0" name="AutoShape 257"/>
            <p:cNvSpPr>
              <a:spLocks noChangeArrowheads="1"/>
            </p:cNvSpPr>
            <p:nvPr/>
          </p:nvSpPr>
          <p:spPr bwMode="auto">
            <a:xfrm>
              <a:off x="6336619" y="3343967"/>
              <a:ext cx="305643" cy="232763"/>
            </a:xfrm>
            <a:prstGeom prst="hexagon">
              <a:avLst>
                <a:gd name="adj" fmla="val 25046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1" name="AutoShape 258"/>
            <p:cNvSpPr>
              <a:spLocks noChangeArrowheads="1"/>
            </p:cNvSpPr>
            <p:nvPr/>
          </p:nvSpPr>
          <p:spPr bwMode="auto">
            <a:xfrm>
              <a:off x="6336619" y="3576730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2" name="AutoShape 259"/>
            <p:cNvSpPr>
              <a:spLocks noChangeArrowheads="1"/>
            </p:cNvSpPr>
            <p:nvPr/>
          </p:nvSpPr>
          <p:spPr bwMode="auto">
            <a:xfrm>
              <a:off x="6336619" y="4974950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3" name="AutoShape 266"/>
            <p:cNvSpPr>
              <a:spLocks noChangeArrowheads="1"/>
            </p:cNvSpPr>
            <p:nvPr/>
          </p:nvSpPr>
          <p:spPr bwMode="auto">
            <a:xfrm>
              <a:off x="5661186" y="4166450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4" name="AutoShape 267"/>
            <p:cNvSpPr>
              <a:spLocks noChangeArrowheads="1"/>
            </p:cNvSpPr>
            <p:nvPr/>
          </p:nvSpPr>
          <p:spPr bwMode="auto">
            <a:xfrm>
              <a:off x="5661186" y="439962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5" name="AutoShape 268"/>
            <p:cNvSpPr>
              <a:spLocks noChangeArrowheads="1"/>
            </p:cNvSpPr>
            <p:nvPr/>
          </p:nvSpPr>
          <p:spPr bwMode="auto">
            <a:xfrm>
              <a:off x="5885971" y="404307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6" name="AutoShape 269"/>
            <p:cNvSpPr>
              <a:spLocks noChangeArrowheads="1"/>
            </p:cNvSpPr>
            <p:nvPr/>
          </p:nvSpPr>
          <p:spPr bwMode="auto">
            <a:xfrm>
              <a:off x="5885971" y="4276251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7" name="AutoShape 270"/>
            <p:cNvSpPr>
              <a:spLocks noChangeArrowheads="1"/>
            </p:cNvSpPr>
            <p:nvPr/>
          </p:nvSpPr>
          <p:spPr bwMode="auto">
            <a:xfrm>
              <a:off x="5885971" y="4509425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8" name="AutoShape 271"/>
            <p:cNvSpPr>
              <a:spLocks noChangeArrowheads="1"/>
            </p:cNvSpPr>
            <p:nvPr/>
          </p:nvSpPr>
          <p:spPr bwMode="auto">
            <a:xfrm>
              <a:off x="6113990" y="3933276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19" name="AutoShape 272"/>
            <p:cNvSpPr>
              <a:spLocks noChangeArrowheads="1"/>
            </p:cNvSpPr>
            <p:nvPr/>
          </p:nvSpPr>
          <p:spPr bwMode="auto">
            <a:xfrm>
              <a:off x="6113990" y="4166450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0" name="AutoShape 273"/>
            <p:cNvSpPr>
              <a:spLocks noChangeArrowheads="1"/>
            </p:cNvSpPr>
            <p:nvPr/>
          </p:nvSpPr>
          <p:spPr bwMode="auto">
            <a:xfrm>
              <a:off x="6113990" y="4399624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1" name="AutoShape 274"/>
            <p:cNvSpPr>
              <a:spLocks noChangeArrowheads="1"/>
            </p:cNvSpPr>
            <p:nvPr/>
          </p:nvSpPr>
          <p:spPr bwMode="auto">
            <a:xfrm>
              <a:off x="6113990" y="4632797"/>
              <a:ext cx="305104" cy="23317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2" name="AutoShape 275"/>
            <p:cNvSpPr>
              <a:spLocks noChangeArrowheads="1"/>
            </p:cNvSpPr>
            <p:nvPr/>
          </p:nvSpPr>
          <p:spPr bwMode="auto">
            <a:xfrm>
              <a:off x="6336619" y="3809904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3" name="AutoShape 276"/>
            <p:cNvSpPr>
              <a:spLocks noChangeArrowheads="1"/>
            </p:cNvSpPr>
            <p:nvPr/>
          </p:nvSpPr>
          <p:spPr bwMode="auto">
            <a:xfrm>
              <a:off x="6336619" y="4043078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4" name="AutoShape 277"/>
            <p:cNvSpPr>
              <a:spLocks noChangeArrowheads="1"/>
            </p:cNvSpPr>
            <p:nvPr/>
          </p:nvSpPr>
          <p:spPr bwMode="auto">
            <a:xfrm>
              <a:off x="6336619" y="4276251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5" name="AutoShape 278"/>
            <p:cNvSpPr>
              <a:spLocks noChangeArrowheads="1"/>
            </p:cNvSpPr>
            <p:nvPr/>
          </p:nvSpPr>
          <p:spPr bwMode="auto">
            <a:xfrm>
              <a:off x="6336619" y="4509425"/>
              <a:ext cx="305643" cy="233174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926" name="AutoShape 279"/>
            <p:cNvSpPr>
              <a:spLocks noChangeArrowheads="1"/>
            </p:cNvSpPr>
            <p:nvPr/>
          </p:nvSpPr>
          <p:spPr bwMode="auto">
            <a:xfrm>
              <a:off x="6336619" y="4742599"/>
              <a:ext cx="305643" cy="232351"/>
            </a:xfrm>
            <a:prstGeom prst="hexagon">
              <a:avLst>
                <a:gd name="adj" fmla="val 25091"/>
                <a:gd name="vf" fmla="val 115470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E7B0E404-CB0A-46B8-B8C2-D49432F8B164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31747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31748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3BA02532-949B-458B-B26B-9F3221308050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31</a:t>
            </a:fld>
            <a:endParaRPr kumimoji="0" lang="en-US" altLang="en-US" sz="1400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913688" cy="998537"/>
          </a:xfrm>
        </p:spPr>
        <p:txBody>
          <a:bodyPr/>
          <a:lstStyle/>
          <a:p>
            <a:r>
              <a:rPr lang="en-US" altLang="en-US" sz="3200" smtClean="0"/>
              <a:t>Test Setup w. Pattern Generator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41988" y="1136650"/>
            <a:ext cx="3038475" cy="2727325"/>
          </a:xfrm>
        </p:spPr>
        <p:txBody>
          <a:bodyPr/>
          <a:lstStyle/>
          <a:p>
            <a:r>
              <a:rPr lang="de-DE" altLang="en-US" sz="1600" smtClean="0"/>
              <a:t>DTB used as pattern generator board</a:t>
            </a:r>
          </a:p>
          <a:p>
            <a:r>
              <a:rPr lang="de-DE" altLang="en-US" sz="1600" smtClean="0"/>
              <a:t>e.g. for 3NN pattern</a:t>
            </a:r>
          </a:p>
          <a:p>
            <a:r>
              <a:rPr lang="de-DE" altLang="en-US" sz="1600" smtClean="0"/>
              <a:t>time resolution is 1.05 ns</a:t>
            </a:r>
          </a:p>
          <a:p>
            <a:endParaRPr lang="de-DE" altLang="en-US" sz="1600" smtClean="0"/>
          </a:p>
        </p:txBody>
      </p:sp>
      <p:pic>
        <p:nvPicPr>
          <p:cNvPr id="317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095375"/>
            <a:ext cx="38433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ular Callout 19"/>
          <p:cNvSpPr>
            <a:spLocks noChangeArrowheads="1"/>
          </p:cNvSpPr>
          <p:nvPr/>
        </p:nvSpPr>
        <p:spPr bwMode="auto">
          <a:xfrm>
            <a:off x="3009900" y="5448300"/>
            <a:ext cx="922338" cy="566738"/>
          </a:xfrm>
          <a:prstGeom prst="wedgeRectCallout">
            <a:avLst>
              <a:gd name="adj1" fmla="val -22338"/>
              <a:gd name="adj2" fmla="val -156032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pattern generator board</a:t>
            </a:r>
            <a:endParaRPr lang="en-US" altLang="en-US" sz="1200"/>
          </a:p>
        </p:txBody>
      </p:sp>
      <p:sp>
        <p:nvSpPr>
          <p:cNvPr id="31753" name="Rectangular Callout 19"/>
          <p:cNvSpPr>
            <a:spLocks noChangeArrowheads="1"/>
          </p:cNvSpPr>
          <p:nvPr/>
        </p:nvSpPr>
        <p:spPr bwMode="auto">
          <a:xfrm>
            <a:off x="1598613" y="4064000"/>
            <a:ext cx="846137" cy="566738"/>
          </a:xfrm>
          <a:prstGeom prst="wedgeRectCallout">
            <a:avLst>
              <a:gd name="adj1" fmla="val 88269"/>
              <a:gd name="adj2" fmla="val 97699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trigger</a:t>
            </a:r>
          </a:p>
          <a:p>
            <a:pPr>
              <a:buFontTx/>
              <a:buNone/>
            </a:pPr>
            <a:r>
              <a:rPr lang="de-DE" altLang="en-US" sz="1200"/>
              <a:t>board</a:t>
            </a:r>
            <a:endParaRPr lang="en-US" altLang="en-US" sz="1200"/>
          </a:p>
        </p:txBody>
      </p:sp>
      <p:sp>
        <p:nvSpPr>
          <p:cNvPr id="31754" name="Rectangular Callout 19"/>
          <p:cNvSpPr>
            <a:spLocks noChangeArrowheads="1"/>
          </p:cNvSpPr>
          <p:nvPr/>
        </p:nvSpPr>
        <p:spPr bwMode="auto">
          <a:xfrm>
            <a:off x="957263" y="1138238"/>
            <a:ext cx="1004887" cy="631825"/>
          </a:xfrm>
          <a:prstGeom prst="wedgeRectCallout">
            <a:avLst>
              <a:gd name="adj1" fmla="val 83060"/>
              <a:gd name="adj2" fmla="val 25097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expected</a:t>
            </a:r>
            <a:endParaRPr lang="en-US" altLang="en-US" sz="1200"/>
          </a:p>
          <a:p>
            <a:pPr>
              <a:buFontTx/>
              <a:buNone/>
            </a:pPr>
            <a:r>
              <a:rPr lang="de-DE" altLang="en-US" sz="1200"/>
              <a:t>and </a:t>
            </a:r>
          </a:p>
          <a:p>
            <a:pPr>
              <a:buFontTx/>
              <a:buNone/>
            </a:pPr>
            <a:r>
              <a:rPr lang="de-DE" altLang="en-US" sz="1200"/>
              <a:t>real trigger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D646DD19-F273-4426-9EFA-2DEA302E1E2F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20483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20484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F46A208C-2440-42AA-9B8A-009950972948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32</a:t>
            </a:fld>
            <a:endParaRPr kumimoji="0" lang="en-US" altLang="en-US" sz="1400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461250" cy="987425"/>
          </a:xfrm>
        </p:spPr>
        <p:txBody>
          <a:bodyPr/>
          <a:lstStyle/>
          <a:p>
            <a:r>
              <a:rPr lang="de-DE" altLang="en-US" sz="3200" smtClean="0"/>
              <a:t>Digital Trigger Test Board</a:t>
            </a:r>
            <a:endParaRPr lang="en-US" altLang="en-US" sz="3200" smtClean="0"/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92163" y="1174750"/>
            <a:ext cx="7985125" cy="1189038"/>
          </a:xfrm>
        </p:spPr>
        <p:txBody>
          <a:bodyPr/>
          <a:lstStyle/>
          <a:p>
            <a:r>
              <a:rPr lang="de-DE" altLang="en-US" sz="1600" smtClean="0"/>
              <a:t>Testing the L0 boards </a:t>
            </a:r>
            <a:r>
              <a:rPr lang="de-DE" altLang="en-US" sz="1600" smtClean="0">
                <a:solidFill>
                  <a:srgbClr val="FF9900"/>
                </a:solidFill>
              </a:rPr>
              <a:t>AND</a:t>
            </a:r>
            <a:r>
              <a:rPr lang="de-DE" altLang="en-US" sz="1600" smtClean="0"/>
              <a:t> the FE-board interface of the Dig. Trigger Backplane</a:t>
            </a:r>
          </a:p>
          <a:p>
            <a:r>
              <a:rPr lang="de-DE" altLang="en-US" sz="1600" smtClean="0"/>
              <a:t>Xilinx with RS232 / RS485 interface, to set the discriminator thresholds etc.</a:t>
            </a: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6369050" y="3995738"/>
            <a:ext cx="195263" cy="10398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6562725" y="3995738"/>
            <a:ext cx="98425" cy="10398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489" name="Rectangle 4"/>
          <p:cNvSpPr>
            <a:spLocks noChangeArrowheads="1"/>
          </p:cNvSpPr>
          <p:nvPr/>
        </p:nvSpPr>
        <p:spPr bwMode="auto">
          <a:xfrm>
            <a:off x="3557588" y="4002088"/>
            <a:ext cx="731837" cy="5794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0" name="Oval 5"/>
          <p:cNvSpPr>
            <a:spLocks noChangeArrowheads="1"/>
          </p:cNvSpPr>
          <p:nvPr/>
        </p:nvSpPr>
        <p:spPr bwMode="auto">
          <a:xfrm>
            <a:off x="619125" y="3930650"/>
            <a:ext cx="695325" cy="719138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1" name="AutoShape 6"/>
          <p:cNvSpPr>
            <a:spLocks noChangeArrowheads="1"/>
          </p:cNvSpPr>
          <p:nvPr/>
        </p:nvSpPr>
        <p:spPr bwMode="auto">
          <a:xfrm rot="5400000">
            <a:off x="2616200" y="3970338"/>
            <a:ext cx="581025" cy="568325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2" name="Rectangle 7"/>
          <p:cNvSpPr>
            <a:spLocks noChangeArrowheads="1"/>
          </p:cNvSpPr>
          <p:nvPr/>
        </p:nvSpPr>
        <p:spPr bwMode="auto">
          <a:xfrm>
            <a:off x="3557588" y="4724400"/>
            <a:ext cx="720725" cy="320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3" name="Rectangle 8"/>
          <p:cNvSpPr>
            <a:spLocks noChangeArrowheads="1"/>
          </p:cNvSpPr>
          <p:nvPr/>
        </p:nvSpPr>
        <p:spPr bwMode="auto">
          <a:xfrm>
            <a:off x="1546225" y="3187700"/>
            <a:ext cx="4821238" cy="24923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4" name="Rectangle 9"/>
          <p:cNvSpPr>
            <a:spLocks noChangeArrowheads="1"/>
          </p:cNvSpPr>
          <p:nvPr/>
        </p:nvSpPr>
        <p:spPr bwMode="auto">
          <a:xfrm>
            <a:off x="4873625" y="3859213"/>
            <a:ext cx="1225550" cy="12985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5" name="Rectangle 10" descr="Light upward diagonal"/>
          <p:cNvSpPr>
            <a:spLocks noChangeArrowheads="1"/>
          </p:cNvSpPr>
          <p:nvPr/>
        </p:nvSpPr>
        <p:spPr bwMode="auto">
          <a:xfrm>
            <a:off x="6661150" y="2995613"/>
            <a:ext cx="77788" cy="2846387"/>
          </a:xfrm>
          <a:prstGeom prst="rect">
            <a:avLst/>
          </a:prstGeom>
          <a:pattFill prst="ltUpDiag">
            <a:fgClr>
              <a:schemeClr val="accent1"/>
            </a:fgClr>
            <a:bgClr>
              <a:srgbClr val="FFFFFF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496" name="Text Box 17"/>
          <p:cNvSpPr txBox="1">
            <a:spLocks noChangeArrowheads="1"/>
          </p:cNvSpPr>
          <p:nvPr/>
        </p:nvSpPr>
        <p:spPr bwMode="auto">
          <a:xfrm>
            <a:off x="3408363" y="4760913"/>
            <a:ext cx="1081087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400"/>
              <a:t>DAC</a:t>
            </a:r>
            <a:endParaRPr lang="en-GB" altLang="en-US" sz="1400"/>
          </a:p>
        </p:txBody>
      </p:sp>
      <p:sp>
        <p:nvSpPr>
          <p:cNvPr id="20497" name="Line 18"/>
          <p:cNvSpPr>
            <a:spLocks noChangeShapeType="1"/>
          </p:cNvSpPr>
          <p:nvPr/>
        </p:nvSpPr>
        <p:spPr bwMode="auto">
          <a:xfrm flipV="1">
            <a:off x="1309688" y="4286250"/>
            <a:ext cx="4921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Line 19"/>
          <p:cNvSpPr>
            <a:spLocks noChangeShapeType="1"/>
          </p:cNvSpPr>
          <p:nvPr/>
        </p:nvSpPr>
        <p:spPr bwMode="auto">
          <a:xfrm>
            <a:off x="3189288" y="4254500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Line 20"/>
          <p:cNvSpPr>
            <a:spLocks noChangeShapeType="1"/>
          </p:cNvSpPr>
          <p:nvPr/>
        </p:nvSpPr>
        <p:spPr bwMode="auto">
          <a:xfrm>
            <a:off x="4278313" y="4394200"/>
            <a:ext cx="2417762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Line 26"/>
          <p:cNvSpPr>
            <a:spLocks noChangeShapeType="1"/>
          </p:cNvSpPr>
          <p:nvPr/>
        </p:nvSpPr>
        <p:spPr bwMode="auto">
          <a:xfrm>
            <a:off x="4278313" y="4854575"/>
            <a:ext cx="595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Line 27"/>
          <p:cNvSpPr>
            <a:spLocks noChangeShapeType="1"/>
          </p:cNvSpPr>
          <p:nvPr/>
        </p:nvSpPr>
        <p:spPr bwMode="auto">
          <a:xfrm>
            <a:off x="3367088" y="485457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Line 28"/>
          <p:cNvSpPr>
            <a:spLocks noChangeShapeType="1"/>
          </p:cNvSpPr>
          <p:nvPr/>
        </p:nvSpPr>
        <p:spPr bwMode="auto">
          <a:xfrm rot="16200000" flipV="1">
            <a:off x="3145631" y="4634707"/>
            <a:ext cx="434975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>
            <a:off x="3362325" y="4418013"/>
            <a:ext cx="19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12"/>
          <p:cNvSpPr txBox="1">
            <a:spLocks noChangeArrowheads="1"/>
          </p:cNvSpPr>
          <p:nvPr/>
        </p:nvSpPr>
        <p:spPr bwMode="auto">
          <a:xfrm>
            <a:off x="2327275" y="4140200"/>
            <a:ext cx="1081088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/>
              <a:t>Opamp</a:t>
            </a:r>
            <a:endParaRPr lang="en-GB" altLang="en-US" sz="1000"/>
          </a:p>
        </p:txBody>
      </p:sp>
      <p:sp>
        <p:nvSpPr>
          <p:cNvPr id="20505" name="Text Box 13"/>
          <p:cNvSpPr txBox="1">
            <a:spLocks noChangeArrowheads="1"/>
          </p:cNvSpPr>
          <p:nvPr/>
        </p:nvSpPr>
        <p:spPr bwMode="auto">
          <a:xfrm>
            <a:off x="3397250" y="4025900"/>
            <a:ext cx="1081088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600"/>
              <a:t>Comp</a:t>
            </a:r>
            <a:endParaRPr lang="en-GB" altLang="en-US" sz="1600"/>
          </a:p>
        </p:txBody>
      </p:sp>
      <p:sp>
        <p:nvSpPr>
          <p:cNvPr id="20506" name="Text Box 15"/>
          <p:cNvSpPr txBox="1">
            <a:spLocks noChangeArrowheads="1"/>
          </p:cNvSpPr>
          <p:nvPr/>
        </p:nvSpPr>
        <p:spPr bwMode="auto">
          <a:xfrm>
            <a:off x="4716463" y="3956050"/>
            <a:ext cx="153828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600"/>
              <a:t>FPGA</a:t>
            </a:r>
            <a:endParaRPr lang="en-GB" altLang="en-US" sz="1600"/>
          </a:p>
        </p:txBody>
      </p:sp>
      <p:sp>
        <p:nvSpPr>
          <p:cNvPr id="20507" name="Rectangle 10" descr="Light upward diagonal"/>
          <p:cNvSpPr>
            <a:spLocks noChangeArrowheads="1"/>
          </p:cNvSpPr>
          <p:nvPr/>
        </p:nvSpPr>
        <p:spPr bwMode="auto">
          <a:xfrm>
            <a:off x="6765925" y="4092575"/>
            <a:ext cx="65088" cy="903288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508" name="Text Box 16"/>
          <p:cNvSpPr txBox="1">
            <a:spLocks noChangeArrowheads="1"/>
          </p:cNvSpPr>
          <p:nvPr/>
        </p:nvSpPr>
        <p:spPr bwMode="auto">
          <a:xfrm>
            <a:off x="5643563" y="2536825"/>
            <a:ext cx="2105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>
                <a:solidFill>
                  <a:srgbClr val="CC0099"/>
                </a:solidFill>
              </a:rPr>
              <a:t>Dig.Trigger-Bpl.</a:t>
            </a:r>
            <a:endParaRPr lang="en-GB" altLang="en-US">
              <a:solidFill>
                <a:srgbClr val="CC0099"/>
              </a:solidFill>
            </a:endParaRPr>
          </a:p>
        </p:txBody>
      </p:sp>
      <p:sp>
        <p:nvSpPr>
          <p:cNvPr id="20509" name="Text Box 46"/>
          <p:cNvSpPr txBox="1">
            <a:spLocks noChangeArrowheads="1"/>
          </p:cNvSpPr>
          <p:nvPr/>
        </p:nvSpPr>
        <p:spPr bwMode="auto">
          <a:xfrm>
            <a:off x="6892925" y="4440238"/>
            <a:ext cx="1081088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400"/>
              <a:t>FPGA</a:t>
            </a:r>
            <a:endParaRPr lang="en-GB" altLang="en-US" sz="1400"/>
          </a:p>
        </p:txBody>
      </p:sp>
      <p:sp>
        <p:nvSpPr>
          <p:cNvPr id="20510" name="Text Box 46"/>
          <p:cNvSpPr txBox="1">
            <a:spLocks noChangeArrowheads="1"/>
          </p:cNvSpPr>
          <p:nvPr/>
        </p:nvSpPr>
        <p:spPr bwMode="auto">
          <a:xfrm>
            <a:off x="7000875" y="5362575"/>
            <a:ext cx="10144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400"/>
              <a:t>FE-board</a:t>
            </a:r>
          </a:p>
          <a:p>
            <a:pPr>
              <a:buFontTx/>
              <a:buNone/>
            </a:pPr>
            <a:r>
              <a:rPr lang="de-DE" altLang="en-US" sz="1400"/>
              <a:t>interface</a:t>
            </a:r>
            <a:endParaRPr lang="en-GB" altLang="en-US" sz="1400"/>
          </a:p>
        </p:txBody>
      </p:sp>
      <p:sp>
        <p:nvSpPr>
          <p:cNvPr id="20511" name="Text Box 16"/>
          <p:cNvSpPr txBox="1">
            <a:spLocks noChangeArrowheads="1"/>
          </p:cNvSpPr>
          <p:nvPr/>
        </p:nvSpPr>
        <p:spPr bwMode="auto">
          <a:xfrm>
            <a:off x="2828925" y="3233738"/>
            <a:ext cx="21145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>
                <a:solidFill>
                  <a:srgbClr val="CC0099"/>
                </a:solidFill>
              </a:rPr>
              <a:t>L0-Testboard</a:t>
            </a:r>
            <a:endParaRPr lang="en-GB" altLang="en-US">
              <a:solidFill>
                <a:srgbClr val="CC0099"/>
              </a:solidFill>
            </a:endParaRPr>
          </a:p>
        </p:txBody>
      </p:sp>
      <p:sp>
        <p:nvSpPr>
          <p:cNvPr id="20512" name="Line 26"/>
          <p:cNvSpPr>
            <a:spLocks noChangeShapeType="1"/>
          </p:cNvSpPr>
          <p:nvPr/>
        </p:nvSpPr>
        <p:spPr bwMode="auto">
          <a:xfrm flipV="1">
            <a:off x="1363663" y="4210050"/>
            <a:ext cx="144462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3" name="Text Box 16"/>
          <p:cNvSpPr txBox="1">
            <a:spLocks noChangeArrowheads="1"/>
          </p:cNvSpPr>
          <p:nvPr/>
        </p:nvSpPr>
        <p:spPr bwMode="auto">
          <a:xfrm>
            <a:off x="1292225" y="4030663"/>
            <a:ext cx="319088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600"/>
              <a:t>7</a:t>
            </a:r>
            <a:endParaRPr lang="en-GB" altLang="en-US" sz="1600"/>
          </a:p>
        </p:txBody>
      </p:sp>
      <p:sp>
        <p:nvSpPr>
          <p:cNvPr id="20514" name="Line 26"/>
          <p:cNvSpPr>
            <a:spLocks noChangeShapeType="1"/>
          </p:cNvSpPr>
          <p:nvPr/>
        </p:nvSpPr>
        <p:spPr bwMode="auto">
          <a:xfrm flipV="1">
            <a:off x="4502150" y="4314825"/>
            <a:ext cx="142875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5" name="Line 20"/>
          <p:cNvSpPr>
            <a:spLocks noChangeShapeType="1"/>
          </p:cNvSpPr>
          <p:nvPr/>
        </p:nvSpPr>
        <p:spPr bwMode="auto">
          <a:xfrm flipV="1">
            <a:off x="6746875" y="3598863"/>
            <a:ext cx="619125" cy="382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6" name="Text Box 16"/>
          <p:cNvSpPr txBox="1">
            <a:spLocks noChangeArrowheads="1"/>
          </p:cNvSpPr>
          <p:nvPr/>
        </p:nvSpPr>
        <p:spPr bwMode="auto">
          <a:xfrm>
            <a:off x="7283450" y="3201988"/>
            <a:ext cx="1230313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600"/>
              <a:t> 6x5 L0</a:t>
            </a:r>
          </a:p>
          <a:p>
            <a:pPr>
              <a:buFontTx/>
              <a:buNone/>
            </a:pPr>
            <a:r>
              <a:rPr lang="de-DE" altLang="en-US" sz="1600"/>
              <a:t> by surr.</a:t>
            </a:r>
          </a:p>
          <a:p>
            <a:pPr>
              <a:buFontTx/>
              <a:buNone/>
            </a:pPr>
            <a:r>
              <a:rPr lang="de-DE" altLang="en-US" sz="1600"/>
              <a:t>clusters</a:t>
            </a:r>
            <a:endParaRPr lang="en-GB" altLang="en-US" sz="1600"/>
          </a:p>
        </p:txBody>
      </p:sp>
      <p:sp>
        <p:nvSpPr>
          <p:cNvPr id="20517" name="Line 26"/>
          <p:cNvSpPr>
            <a:spLocks noChangeShapeType="1"/>
          </p:cNvSpPr>
          <p:nvPr/>
        </p:nvSpPr>
        <p:spPr bwMode="auto">
          <a:xfrm flipH="1" flipV="1">
            <a:off x="6872288" y="3736975"/>
            <a:ext cx="268287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8" name="Rectangle 8"/>
          <p:cNvSpPr>
            <a:spLocks noChangeArrowheads="1"/>
          </p:cNvSpPr>
          <p:nvPr/>
        </p:nvSpPr>
        <p:spPr bwMode="auto">
          <a:xfrm>
            <a:off x="2486025" y="3714750"/>
            <a:ext cx="1946275" cy="1636713"/>
          </a:xfrm>
          <a:prstGeom prst="rect">
            <a:avLst/>
          </a:prstGeom>
          <a:noFill/>
          <a:ln w="12700" algn="ctr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519" name="Text Box 16"/>
          <p:cNvSpPr txBox="1">
            <a:spLocks noChangeArrowheads="1"/>
          </p:cNvSpPr>
          <p:nvPr/>
        </p:nvSpPr>
        <p:spPr bwMode="auto">
          <a:xfrm>
            <a:off x="2692400" y="3717925"/>
            <a:ext cx="165417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Digital L0 Mezzanine</a:t>
            </a:r>
            <a:endParaRPr lang="en-GB" altLang="en-US" sz="1200"/>
          </a:p>
        </p:txBody>
      </p:sp>
      <p:sp>
        <p:nvSpPr>
          <p:cNvPr id="20520" name="Text Box 16"/>
          <p:cNvSpPr txBox="1">
            <a:spLocks noChangeArrowheads="1"/>
          </p:cNvSpPr>
          <p:nvPr/>
        </p:nvSpPr>
        <p:spPr bwMode="auto">
          <a:xfrm>
            <a:off x="4406900" y="4084638"/>
            <a:ext cx="4667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200"/>
              <a:t>L0</a:t>
            </a:r>
            <a:endParaRPr lang="en-GB" altLang="en-US" sz="1200"/>
          </a:p>
        </p:txBody>
      </p:sp>
      <p:sp>
        <p:nvSpPr>
          <p:cNvPr id="20521" name="Line 26"/>
          <p:cNvSpPr>
            <a:spLocks noChangeShapeType="1"/>
          </p:cNvSpPr>
          <p:nvPr/>
        </p:nvSpPr>
        <p:spPr bwMode="auto">
          <a:xfrm>
            <a:off x="4873625" y="4854575"/>
            <a:ext cx="19240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2" name="Text Box 16"/>
          <p:cNvSpPr txBox="1">
            <a:spLocks noChangeArrowheads="1"/>
          </p:cNvSpPr>
          <p:nvPr/>
        </p:nvSpPr>
        <p:spPr bwMode="auto">
          <a:xfrm>
            <a:off x="3881438" y="4308475"/>
            <a:ext cx="4651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800"/>
              <a:t>LVDS</a:t>
            </a:r>
            <a:endParaRPr lang="en-GB" altLang="en-US" sz="800"/>
          </a:p>
        </p:txBody>
      </p:sp>
      <p:sp>
        <p:nvSpPr>
          <p:cNvPr id="20523" name="Text Box 12"/>
          <p:cNvSpPr txBox="1">
            <a:spLocks noChangeArrowheads="1"/>
          </p:cNvSpPr>
          <p:nvPr/>
        </p:nvSpPr>
        <p:spPr bwMode="auto">
          <a:xfrm>
            <a:off x="427038" y="4010025"/>
            <a:ext cx="10810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/>
              <a:t>PMT</a:t>
            </a:r>
          </a:p>
          <a:p>
            <a:pPr algn="ctr">
              <a:buFontTx/>
              <a:buNone/>
            </a:pPr>
            <a:r>
              <a:rPr lang="de-DE" altLang="en-US" sz="1000"/>
              <a:t>or</a:t>
            </a:r>
          </a:p>
          <a:p>
            <a:pPr algn="ctr">
              <a:buFontTx/>
              <a:buNone/>
            </a:pPr>
            <a:r>
              <a:rPr lang="de-DE" altLang="en-US" sz="1000"/>
              <a:t>Pulse-Gen.</a:t>
            </a:r>
            <a:endParaRPr lang="en-GB" altLang="en-US" sz="1000"/>
          </a:p>
        </p:txBody>
      </p:sp>
      <p:sp>
        <p:nvSpPr>
          <p:cNvPr id="20524" name="AutoShape 6"/>
          <p:cNvSpPr>
            <a:spLocks noChangeArrowheads="1"/>
          </p:cNvSpPr>
          <p:nvPr/>
        </p:nvSpPr>
        <p:spPr bwMode="auto">
          <a:xfrm rot="5400000">
            <a:off x="1795463" y="4003675"/>
            <a:ext cx="581025" cy="568325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525" name="Text Box 12"/>
          <p:cNvSpPr txBox="1">
            <a:spLocks noChangeArrowheads="1"/>
          </p:cNvSpPr>
          <p:nvPr/>
        </p:nvSpPr>
        <p:spPr bwMode="auto">
          <a:xfrm>
            <a:off x="1546225" y="3651250"/>
            <a:ext cx="10128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000"/>
              <a:t>Single ended</a:t>
            </a:r>
          </a:p>
          <a:p>
            <a:pPr>
              <a:buFontTx/>
              <a:buNone/>
            </a:pPr>
            <a:r>
              <a:rPr lang="de-DE" altLang="en-US" sz="1000"/>
              <a:t>to diff.</a:t>
            </a:r>
            <a:endParaRPr lang="en-GB" altLang="en-US" sz="1000"/>
          </a:p>
        </p:txBody>
      </p:sp>
      <p:sp>
        <p:nvSpPr>
          <p:cNvPr id="20526" name="Line 19"/>
          <p:cNvSpPr>
            <a:spLocks noChangeShapeType="1"/>
          </p:cNvSpPr>
          <p:nvPr/>
        </p:nvSpPr>
        <p:spPr bwMode="auto">
          <a:xfrm>
            <a:off x="2257425" y="42148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7" name="Oval 5"/>
          <p:cNvSpPr>
            <a:spLocks noChangeAspect="1" noChangeArrowheads="1"/>
          </p:cNvSpPr>
          <p:nvPr/>
        </p:nvSpPr>
        <p:spPr bwMode="auto">
          <a:xfrm>
            <a:off x="2217738" y="4351338"/>
            <a:ext cx="71437" cy="7302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0528" name="Line 19"/>
          <p:cNvSpPr>
            <a:spLocks noChangeShapeType="1"/>
          </p:cNvSpPr>
          <p:nvPr/>
        </p:nvSpPr>
        <p:spPr bwMode="auto">
          <a:xfrm>
            <a:off x="2301875" y="4378325"/>
            <a:ext cx="320675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9" name="Text Box 12"/>
          <p:cNvSpPr txBox="1">
            <a:spLocks noChangeArrowheads="1"/>
          </p:cNvSpPr>
          <p:nvPr/>
        </p:nvSpPr>
        <p:spPr bwMode="auto">
          <a:xfrm>
            <a:off x="1689100" y="4164013"/>
            <a:ext cx="728663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/>
              <a:t>Opamp</a:t>
            </a:r>
            <a:endParaRPr lang="en-GB" altLang="en-US" sz="1000"/>
          </a:p>
        </p:txBody>
      </p:sp>
      <p:sp>
        <p:nvSpPr>
          <p:cNvPr id="20530" name="Line 20"/>
          <p:cNvSpPr>
            <a:spLocks noChangeShapeType="1"/>
          </p:cNvSpPr>
          <p:nvPr/>
        </p:nvSpPr>
        <p:spPr bwMode="auto">
          <a:xfrm>
            <a:off x="6099175" y="4637088"/>
            <a:ext cx="5619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1" name="Line 19"/>
          <p:cNvSpPr>
            <a:spLocks noChangeShapeType="1"/>
          </p:cNvSpPr>
          <p:nvPr/>
        </p:nvSpPr>
        <p:spPr bwMode="auto">
          <a:xfrm flipH="1" flipV="1">
            <a:off x="6477000" y="4724400"/>
            <a:ext cx="523875" cy="71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5005388" y="5362575"/>
            <a:ext cx="479425" cy="3111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533" name="Text Box 12"/>
          <p:cNvSpPr txBox="1">
            <a:spLocks noChangeArrowheads="1"/>
          </p:cNvSpPr>
          <p:nvPr/>
        </p:nvSpPr>
        <p:spPr bwMode="auto">
          <a:xfrm>
            <a:off x="4891088" y="5351463"/>
            <a:ext cx="7286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/>
              <a:t>RS 232</a:t>
            </a:r>
          </a:p>
          <a:p>
            <a:pPr algn="ctr">
              <a:buFontTx/>
              <a:buNone/>
            </a:pPr>
            <a:r>
              <a:rPr lang="de-DE" altLang="en-US" sz="1000"/>
              <a:t>RS 485</a:t>
            </a:r>
            <a:endParaRPr lang="en-GB" altLang="en-US" sz="1000"/>
          </a:p>
        </p:txBody>
      </p:sp>
      <p:sp>
        <p:nvSpPr>
          <p:cNvPr id="20534" name="Line 29"/>
          <p:cNvSpPr>
            <a:spLocks noChangeShapeType="1"/>
          </p:cNvSpPr>
          <p:nvPr/>
        </p:nvSpPr>
        <p:spPr bwMode="auto">
          <a:xfrm flipH="1">
            <a:off x="5245100" y="5157788"/>
            <a:ext cx="0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4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90FBB4BD-50D2-47CD-B77D-02AF3BC01365}" type="datetime1">
              <a:rPr kumimoji="0" lang="en-US" altLang="en-US" sz="1000" smtClean="0"/>
              <a:pPr/>
              <a:t>3/2/2015</a:t>
            </a:fld>
            <a:endParaRPr kumimoji="0" lang="en-US" altLang="en-US" sz="1400" smtClean="0"/>
          </a:p>
        </p:txBody>
      </p:sp>
      <p:sp>
        <p:nvSpPr>
          <p:cNvPr id="32771" name="Footer Placeholder 5"/>
          <p:cNvSpPr>
            <a:spLocks noGrp="1"/>
          </p:cNvSpPr>
          <p:nvPr>
            <p:ph type="ftr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r>
              <a:rPr kumimoji="0" lang="en-US" altLang="en-US" sz="1000" smtClean="0"/>
              <a:t>K.-H. Sulanke, DESY</a:t>
            </a:r>
          </a:p>
        </p:txBody>
      </p:sp>
      <p:sp>
        <p:nvSpPr>
          <p:cNvPr id="32772" name="Slide Number Placeholder 6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E5955832-5626-4031-8913-0F1D5C9D4702}" type="slidenum">
              <a:rPr kumimoji="0" lang="en-US" altLang="en-US" sz="1000" smtClean="0"/>
              <a:pPr/>
              <a:t>33</a:t>
            </a:fld>
            <a:endParaRPr kumimoji="0" lang="en-US" altLang="en-US" sz="1400" smtClean="0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163513"/>
            <a:ext cx="7889875" cy="1143000"/>
          </a:xfrm>
        </p:spPr>
        <p:txBody>
          <a:bodyPr/>
          <a:lstStyle/>
          <a:p>
            <a:r>
              <a:rPr lang="en-US" altLang="en-US" sz="2400" smtClean="0"/>
              <a:t>Digital Trigger Backplane, List of Key Hardware Features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76350"/>
            <a:ext cx="7716838" cy="4919663"/>
          </a:xfrm>
        </p:spPr>
        <p:txBody>
          <a:bodyPr/>
          <a:lstStyle/>
          <a:p>
            <a:pPr>
              <a:defRPr/>
            </a:pPr>
            <a:r>
              <a:rPr lang="de-DE" sz="1600" smtClean="0"/>
              <a:t>Nominal power consumption: </a:t>
            </a:r>
            <a:r>
              <a:rPr lang="de-DE" sz="1600" smtClean="0">
                <a:solidFill>
                  <a:srgbClr val="00B050"/>
                </a:solidFill>
              </a:rPr>
              <a:t>1.5 W</a:t>
            </a:r>
          </a:p>
          <a:p>
            <a:pPr>
              <a:defRPr/>
            </a:pPr>
            <a:r>
              <a:rPr lang="de-DE" sz="1600" smtClean="0"/>
              <a:t>Weight :  </a:t>
            </a:r>
            <a:r>
              <a:rPr lang="de-DE" sz="1600" smtClean="0">
                <a:solidFill>
                  <a:srgbClr val="00B050"/>
                </a:solidFill>
              </a:rPr>
              <a:t>95 g</a:t>
            </a:r>
            <a:r>
              <a:rPr lang="de-DE" sz="1600" smtClean="0"/>
              <a:t> + 10 g cabling to neighbor clusters -&gt; </a:t>
            </a:r>
            <a:r>
              <a:rPr lang="de-DE" sz="1600" smtClean="0">
                <a:solidFill>
                  <a:srgbClr val="CC0099"/>
                </a:solidFill>
              </a:rPr>
              <a:t>28 kg</a:t>
            </a:r>
            <a:r>
              <a:rPr lang="de-DE" sz="1600" smtClean="0"/>
              <a:t> for MST</a:t>
            </a:r>
          </a:p>
          <a:p>
            <a:pPr>
              <a:defRPr/>
            </a:pPr>
            <a:r>
              <a:rPr lang="de-DE" sz="1600" smtClean="0"/>
              <a:t>Automatic neighbor cluster recognition (border zone)</a:t>
            </a:r>
          </a:p>
          <a:p>
            <a:pPr>
              <a:defRPr/>
            </a:pPr>
            <a:r>
              <a:rPr lang="de-DE" sz="1600" smtClean="0"/>
              <a:t>Synchronous DC-DC converter (24 V to 3.0 V …)</a:t>
            </a:r>
          </a:p>
          <a:p>
            <a:pPr>
              <a:defRPr/>
            </a:pPr>
            <a:r>
              <a:rPr lang="de-DE" sz="1600" smtClean="0"/>
              <a:t>Local clock and external clock input (any diff. &gt; 0.1V pk-pk)</a:t>
            </a:r>
          </a:p>
          <a:p>
            <a:pPr>
              <a:defRPr/>
            </a:pPr>
            <a:r>
              <a:rPr lang="de-DE" sz="1600" smtClean="0"/>
              <a:t>FPGA load by JTAG cable or PROM or remote (by FE board)</a:t>
            </a:r>
          </a:p>
          <a:p>
            <a:pPr>
              <a:defRPr/>
            </a:pPr>
            <a:r>
              <a:rPr lang="de-DE" sz="1600" smtClean="0"/>
              <a:t>6 x bidirectional L0 signal connection with neighbor cluster</a:t>
            </a:r>
          </a:p>
          <a:p>
            <a:pPr>
              <a:defRPr/>
            </a:pPr>
            <a:r>
              <a:rPr lang="de-DE" sz="1600" smtClean="0"/>
              <a:t>Temperature sensor (allows automatic delay correction, if needed)</a:t>
            </a:r>
          </a:p>
          <a:p>
            <a:pPr>
              <a:defRPr/>
            </a:pPr>
            <a:r>
              <a:rPr lang="de-DE" sz="1600" smtClean="0"/>
              <a:t>adjustable </a:t>
            </a:r>
            <a:r>
              <a:rPr lang="de-DE" sz="1600" smtClean="0">
                <a:solidFill>
                  <a:srgbClr val="CC3300"/>
                </a:solidFill>
              </a:rPr>
              <a:t>8 bit cluster position ID </a:t>
            </a:r>
            <a:r>
              <a:rPr lang="de-DE" sz="1600" smtClean="0"/>
              <a:t>(for unique, position-independant, firmware)</a:t>
            </a:r>
            <a:endParaRPr lang="de-DE" sz="1600"/>
          </a:p>
          <a:p>
            <a:pPr>
              <a:defRPr/>
            </a:pPr>
            <a:r>
              <a:rPr lang="de-DE" sz="1600" smtClean="0"/>
              <a:t>Gigabit ethernet pass through connection to FE-board</a:t>
            </a:r>
          </a:p>
          <a:p>
            <a:pPr>
              <a:defRPr/>
            </a:pPr>
            <a:r>
              <a:rPr lang="de-DE" sz="1600" smtClean="0"/>
              <a:t>RJ 45 connector as </a:t>
            </a:r>
            <a:r>
              <a:rPr lang="de-DE" sz="1600" smtClean="0">
                <a:solidFill>
                  <a:srgbClr val="FF9900"/>
                </a:solidFill>
              </a:rPr>
              <a:t>combined power and clock input </a:t>
            </a:r>
            <a:r>
              <a:rPr lang="de-DE" sz="1600" smtClean="0"/>
              <a:t>(single cat5e cable)</a:t>
            </a:r>
          </a:p>
          <a:p>
            <a:pPr marL="0" indent="0">
              <a:buFontTx/>
              <a:buNone/>
              <a:defRPr/>
            </a:pPr>
            <a:endParaRPr lang="de-DE" sz="1600" smtClean="0"/>
          </a:p>
          <a:p>
            <a:pPr>
              <a:defRPr/>
            </a:pPr>
            <a:endParaRPr lang="de-DE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038600"/>
            <a:ext cx="3379788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ular Callout 4"/>
          <p:cNvSpPr>
            <a:spLocks noChangeArrowheads="1"/>
          </p:cNvSpPr>
          <p:nvPr/>
        </p:nvSpPr>
        <p:spPr bwMode="auto">
          <a:xfrm>
            <a:off x="3811588" y="5094288"/>
            <a:ext cx="1030287" cy="635000"/>
          </a:xfrm>
          <a:prstGeom prst="wedgeRectCallout">
            <a:avLst>
              <a:gd name="adj1" fmla="val 88264"/>
              <a:gd name="adj2" fmla="val 45069"/>
            </a:avLst>
          </a:prstGeom>
          <a:solidFill>
            <a:srgbClr val="FF99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 </a:t>
            </a:r>
            <a:endParaRPr lang="en-US" altLang="en-US" sz="120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4202113"/>
            <a:ext cx="2151062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2E469DAB-F235-4835-90BE-E0AF94EAB3E9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18438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18439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CF84514C-C476-4AB8-BD80-64121824C031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34</a:t>
            </a:fld>
            <a:endParaRPr kumimoji="0" lang="en-US" altLang="en-US" sz="1400"/>
          </a:p>
        </p:txBody>
      </p:sp>
      <p:sp>
        <p:nvSpPr>
          <p:cNvPr id="184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7225" y="163513"/>
            <a:ext cx="7889875" cy="782637"/>
          </a:xfrm>
        </p:spPr>
        <p:txBody>
          <a:bodyPr/>
          <a:lstStyle/>
          <a:p>
            <a:r>
              <a:rPr lang="en-US" altLang="en-US" sz="3200" smtClean="0"/>
              <a:t>Combined Power and Clock Input</a:t>
            </a:r>
          </a:p>
        </p:txBody>
      </p:sp>
      <p:sp>
        <p:nvSpPr>
          <p:cNvPr id="1844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50913" y="933450"/>
            <a:ext cx="7853362" cy="1109663"/>
          </a:xfrm>
        </p:spPr>
        <p:txBody>
          <a:bodyPr/>
          <a:lstStyle/>
          <a:p>
            <a:r>
              <a:rPr lang="de-DE" altLang="en-US" sz="1600" smtClean="0"/>
              <a:t>24V, clock, and PPS over a single wire pair</a:t>
            </a:r>
          </a:p>
          <a:p>
            <a:r>
              <a:rPr lang="de-DE" altLang="en-US" sz="1600" smtClean="0"/>
              <a:t>requires a </a:t>
            </a:r>
            <a:r>
              <a:rPr lang="de-DE" altLang="en-US" sz="1600" smtClean="0">
                <a:solidFill>
                  <a:srgbClr val="FF9933"/>
                </a:solidFill>
              </a:rPr>
              <a:t>single cat5e cable</a:t>
            </a:r>
            <a:r>
              <a:rPr lang="de-DE" altLang="en-US" sz="1600" smtClean="0"/>
              <a:t> per cluster only (+ gigabit ethernet cable)</a:t>
            </a:r>
          </a:p>
          <a:p>
            <a:r>
              <a:rPr lang="de-DE" altLang="en-US" sz="1600" smtClean="0"/>
              <a:t>Current spikes of 0.8 A did not influence the (recovered) clock quality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25563" y="2228850"/>
          <a:ext cx="3516312" cy="1500188"/>
        </p:xfrm>
        <a:graphic>
          <a:graphicData uri="http://schemas.openxmlformats.org/drawingml/2006/table">
            <a:tbl>
              <a:tblPr/>
              <a:tblGrid>
                <a:gridCol w="858837"/>
                <a:gridCol w="1077913"/>
                <a:gridCol w="1579562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Cat5e 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Wire Pair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Standard mode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Combined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mode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Clock_in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Clock_in / PPS_in / 24V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PPS_in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GND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Trig_L1_out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Trig_L1_out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Tahoma" pitchFamily="34" charset="0"/>
                        </a:rPr>
                        <a:t>Trig_L2_in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Trig_L2_in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1" marR="91441" marT="45724" marB="45724" horzOverflow="overflow">
                    <a:lnL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8468" name="Rectangular Callout 13"/>
          <p:cNvSpPr>
            <a:spLocks noChangeArrowheads="1"/>
          </p:cNvSpPr>
          <p:nvPr/>
        </p:nvSpPr>
        <p:spPr bwMode="auto">
          <a:xfrm>
            <a:off x="1371600" y="5608638"/>
            <a:ext cx="1030288" cy="457200"/>
          </a:xfrm>
          <a:prstGeom prst="wedgeRectCallout">
            <a:avLst>
              <a:gd name="adj1" fmla="val 80704"/>
              <a:gd name="adj2" fmla="val -136019"/>
            </a:avLst>
          </a:prstGeom>
          <a:solidFill>
            <a:srgbClr val="FFCC66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FE-board</a:t>
            </a:r>
          </a:p>
          <a:p>
            <a:pPr>
              <a:buFontTx/>
              <a:buNone/>
            </a:pPr>
            <a:r>
              <a:rPr lang="de-DE" altLang="en-US" sz="1200"/>
              <a:t>Gigabit port</a:t>
            </a:r>
            <a:endParaRPr lang="en-US" altLang="en-US" sz="1200"/>
          </a:p>
        </p:txBody>
      </p:sp>
      <p:sp>
        <p:nvSpPr>
          <p:cNvPr id="18469" name="Rectangular Callout 4"/>
          <p:cNvSpPr>
            <a:spLocks noChangeArrowheads="1"/>
          </p:cNvSpPr>
          <p:nvPr/>
        </p:nvSpPr>
        <p:spPr bwMode="auto">
          <a:xfrm>
            <a:off x="3811588" y="5094288"/>
            <a:ext cx="1030287" cy="635000"/>
          </a:xfrm>
          <a:prstGeom prst="wedgeRectCallout">
            <a:avLst>
              <a:gd name="adj1" fmla="val -106111"/>
              <a:gd name="adj2" fmla="val -33324"/>
            </a:avLst>
          </a:prstGeom>
          <a:solidFill>
            <a:srgbClr val="FF99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Combined</a:t>
            </a:r>
          </a:p>
          <a:p>
            <a:pPr>
              <a:buFontTx/>
              <a:buNone/>
            </a:pPr>
            <a:r>
              <a:rPr lang="de-DE" altLang="en-US" sz="1200"/>
              <a:t>Power and</a:t>
            </a:r>
          </a:p>
          <a:p>
            <a:pPr>
              <a:buFontTx/>
              <a:buNone/>
            </a:pPr>
            <a:r>
              <a:rPr lang="de-DE" altLang="en-US" sz="1200"/>
              <a:t>Clock input</a:t>
            </a:r>
            <a:endParaRPr lang="en-US" altLang="en-US" sz="1200"/>
          </a:p>
        </p:txBody>
      </p:sp>
      <p:pic>
        <p:nvPicPr>
          <p:cNvPr id="184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2185988"/>
            <a:ext cx="1905000" cy="161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71" name="Text Box 16"/>
          <p:cNvSpPr txBox="1">
            <a:spLocks noChangeArrowheads="1"/>
          </p:cNvSpPr>
          <p:nvPr/>
        </p:nvSpPr>
        <p:spPr bwMode="auto">
          <a:xfrm>
            <a:off x="7307263" y="2449513"/>
            <a:ext cx="11128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000"/>
              <a:t>Ext_Clock_PPS</a:t>
            </a:r>
            <a:endParaRPr lang="en-GB" altLang="en-US" sz="1000"/>
          </a:p>
        </p:txBody>
      </p:sp>
      <p:sp>
        <p:nvSpPr>
          <p:cNvPr id="18472" name="Text Box 16"/>
          <p:cNvSpPr txBox="1">
            <a:spLocks noChangeArrowheads="1"/>
          </p:cNvSpPr>
          <p:nvPr/>
        </p:nvSpPr>
        <p:spPr bwMode="auto">
          <a:xfrm>
            <a:off x="7307263" y="2876550"/>
            <a:ext cx="1112837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000"/>
              <a:t>Clock_recovered</a:t>
            </a:r>
          </a:p>
        </p:txBody>
      </p:sp>
      <p:sp>
        <p:nvSpPr>
          <p:cNvPr id="18473" name="Text Box 16"/>
          <p:cNvSpPr txBox="1">
            <a:spLocks noChangeArrowheads="1"/>
          </p:cNvSpPr>
          <p:nvPr/>
        </p:nvSpPr>
        <p:spPr bwMode="auto">
          <a:xfrm>
            <a:off x="7307263" y="3252788"/>
            <a:ext cx="10382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000"/>
              <a:t>PPS_recovered</a:t>
            </a:r>
            <a:endParaRPr lang="en-GB" altLang="en-US" sz="1000"/>
          </a:p>
        </p:txBody>
      </p:sp>
      <p:sp>
        <p:nvSpPr>
          <p:cNvPr id="18474" name="Text Box 16"/>
          <p:cNvSpPr txBox="1">
            <a:spLocks noChangeArrowheads="1"/>
          </p:cNvSpPr>
          <p:nvPr/>
        </p:nvSpPr>
        <p:spPr bwMode="auto">
          <a:xfrm>
            <a:off x="8023225" y="4987925"/>
            <a:ext cx="825500" cy="23177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/>
              <a:t>Clock+pps</a:t>
            </a:r>
            <a:endParaRPr lang="en-GB" altLang="en-US" sz="1000"/>
          </a:p>
        </p:txBody>
      </p:sp>
      <p:sp>
        <p:nvSpPr>
          <p:cNvPr id="18475" name="Text Box 16"/>
          <p:cNvSpPr txBox="1">
            <a:spLocks noChangeArrowheads="1"/>
          </p:cNvSpPr>
          <p:nvPr/>
        </p:nvSpPr>
        <p:spPr bwMode="auto">
          <a:xfrm>
            <a:off x="5967413" y="4054475"/>
            <a:ext cx="481012" cy="230188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000"/>
              <a:t>24V</a:t>
            </a:r>
            <a:endParaRPr lang="en-GB" altLang="en-US" sz="1000"/>
          </a:p>
        </p:txBody>
      </p:sp>
      <p:sp>
        <p:nvSpPr>
          <p:cNvPr id="18476" name="Rectangular Callout 13"/>
          <p:cNvSpPr>
            <a:spLocks noChangeArrowheads="1"/>
          </p:cNvSpPr>
          <p:nvPr/>
        </p:nvSpPr>
        <p:spPr bwMode="auto">
          <a:xfrm>
            <a:off x="3811588" y="4243388"/>
            <a:ext cx="1030287" cy="457200"/>
          </a:xfrm>
          <a:prstGeom prst="wedgeRectCallout">
            <a:avLst>
              <a:gd name="adj1" fmla="val 91704"/>
              <a:gd name="adj2" fmla="val 106954"/>
            </a:avLst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 </a:t>
            </a:r>
            <a:endParaRPr lang="en-US" altLang="en-US" sz="1200"/>
          </a:p>
        </p:txBody>
      </p:sp>
      <p:sp>
        <p:nvSpPr>
          <p:cNvPr id="18477" name="Rectangular Callout 13"/>
          <p:cNvSpPr>
            <a:spLocks noChangeArrowheads="1"/>
          </p:cNvSpPr>
          <p:nvPr/>
        </p:nvSpPr>
        <p:spPr bwMode="auto">
          <a:xfrm>
            <a:off x="3811588" y="4243388"/>
            <a:ext cx="1030287" cy="457200"/>
          </a:xfrm>
          <a:prstGeom prst="wedgeRectCallout">
            <a:avLst>
              <a:gd name="adj1" fmla="val -90199"/>
              <a:gd name="adj2" fmla="val 140014"/>
            </a:avLst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Alternative </a:t>
            </a:r>
          </a:p>
          <a:p>
            <a:pPr>
              <a:buFontTx/>
              <a:buNone/>
            </a:pPr>
            <a:r>
              <a:rPr lang="de-DE" altLang="en-US" sz="1200"/>
              <a:t>Power conn.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699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570038"/>
            <a:ext cx="42545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4211638"/>
            <a:ext cx="2151062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4D7B9E8D-F12C-4D65-9E58-31EDE617ECEB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33797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33798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078FE0C6-5A3E-4888-9F81-7299644A5266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35</a:t>
            </a:fld>
            <a:endParaRPr kumimoji="0" lang="en-US" altLang="en-US" sz="1400"/>
          </a:p>
        </p:txBody>
      </p:sp>
      <p:sp>
        <p:nvSpPr>
          <p:cNvPr id="337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7225" y="163513"/>
            <a:ext cx="7889875" cy="782637"/>
          </a:xfrm>
        </p:spPr>
        <p:txBody>
          <a:bodyPr/>
          <a:lstStyle/>
          <a:p>
            <a:r>
              <a:rPr lang="en-US" altLang="en-US" sz="3200" smtClean="0"/>
              <a:t>M12 Cat6 , Combined Power / Clock Input</a:t>
            </a:r>
          </a:p>
        </p:txBody>
      </p:sp>
      <p:sp>
        <p:nvSpPr>
          <p:cNvPr id="3380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50913" y="933450"/>
            <a:ext cx="7634287" cy="881063"/>
          </a:xfrm>
        </p:spPr>
        <p:txBody>
          <a:bodyPr/>
          <a:lstStyle/>
          <a:p>
            <a:r>
              <a:rPr lang="de-DE" altLang="en-US" sz="1600" smtClean="0"/>
              <a:t>Instead of RJ45, more robust</a:t>
            </a:r>
          </a:p>
          <a:p>
            <a:r>
              <a:rPr lang="de-DE" altLang="en-US" sz="1600" smtClean="0"/>
              <a:t>by Harting, Molex, ...</a:t>
            </a:r>
          </a:p>
        </p:txBody>
      </p:sp>
      <p:pic>
        <p:nvPicPr>
          <p:cNvPr id="33801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1857375"/>
            <a:ext cx="2608262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2" name="Rectangular Callout 4"/>
          <p:cNvSpPr>
            <a:spLocks noChangeArrowheads="1"/>
          </p:cNvSpPr>
          <p:nvPr/>
        </p:nvSpPr>
        <p:spPr bwMode="auto">
          <a:xfrm>
            <a:off x="3833813" y="4168775"/>
            <a:ext cx="1250950" cy="541338"/>
          </a:xfrm>
          <a:prstGeom prst="wedgeRectCallout">
            <a:avLst>
              <a:gd name="adj1" fmla="val -92259"/>
              <a:gd name="adj2" fmla="val 128884"/>
            </a:avLst>
          </a:prstGeom>
          <a:solidFill>
            <a:srgbClr val="FF99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To be replaced by M12</a:t>
            </a:r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4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371E8558-A7CA-400F-9ECC-D5EFE388F769}" type="datetime1">
              <a:rPr kumimoji="0" lang="en-US" altLang="en-US" sz="1000" smtClean="0"/>
              <a:pPr/>
              <a:t>3/2/2015</a:t>
            </a:fld>
            <a:endParaRPr kumimoji="0" lang="en-US" altLang="en-US" sz="1400" smtClean="0"/>
          </a:p>
        </p:txBody>
      </p:sp>
      <p:sp>
        <p:nvSpPr>
          <p:cNvPr id="34819" name="Footer Placeholder 5"/>
          <p:cNvSpPr>
            <a:spLocks noGrp="1"/>
          </p:cNvSpPr>
          <p:nvPr>
            <p:ph type="ftr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r>
              <a:rPr kumimoji="0" lang="en-US" altLang="en-US" sz="1000" smtClean="0"/>
              <a:t>K.-H. Sulanke, DESY</a:t>
            </a:r>
          </a:p>
        </p:txBody>
      </p:sp>
      <p:sp>
        <p:nvSpPr>
          <p:cNvPr id="34820" name="Slide Number Placeholder 6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A778FCEE-1F63-4209-8B60-DC64053AF1E2}" type="slidenum">
              <a:rPr kumimoji="0" lang="en-US" altLang="en-US" sz="1000" smtClean="0"/>
              <a:pPr/>
              <a:t>36</a:t>
            </a:fld>
            <a:endParaRPr kumimoji="0" lang="en-US" altLang="en-US" sz="1400" smtClean="0"/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163513"/>
            <a:ext cx="7315200" cy="1143000"/>
          </a:xfrm>
        </p:spPr>
        <p:txBody>
          <a:bodyPr/>
          <a:lstStyle/>
          <a:p>
            <a:r>
              <a:rPr lang="en-US" altLang="en-US" sz="3200" smtClean="0"/>
              <a:t>7-PMT-Cluster “DragonCam”</a:t>
            </a:r>
          </a:p>
        </p:txBody>
      </p:sp>
      <p:pic>
        <p:nvPicPr>
          <p:cNvPr id="9" name="図 4" descr="PMT7_DRS4v2_p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42" y="1238342"/>
            <a:ext cx="6225174" cy="466888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4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85174D85-13E1-4550-A5C3-3C86D065FA09}" type="datetime1">
              <a:rPr kumimoji="0" lang="en-US" altLang="en-US" sz="1000" smtClean="0"/>
              <a:pPr/>
              <a:t>3/2/2015</a:t>
            </a:fld>
            <a:endParaRPr kumimoji="0" lang="en-US" altLang="en-US" sz="1400" smtClean="0"/>
          </a:p>
        </p:txBody>
      </p:sp>
      <p:sp>
        <p:nvSpPr>
          <p:cNvPr id="36867" name="Footer Placeholder 5"/>
          <p:cNvSpPr>
            <a:spLocks noGrp="1"/>
          </p:cNvSpPr>
          <p:nvPr>
            <p:ph type="ftr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r>
              <a:rPr kumimoji="0" lang="en-US" altLang="en-US" sz="1000" smtClean="0"/>
              <a:t>K.-H. Sulanke, DESY</a:t>
            </a:r>
          </a:p>
        </p:txBody>
      </p:sp>
      <p:sp>
        <p:nvSpPr>
          <p:cNvPr id="36868" name="Slide Number Placeholder 6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863E8BB1-3CC1-4291-8A06-17D603926D7C}" type="slidenum">
              <a:rPr kumimoji="0" lang="en-US" altLang="en-US" sz="1000" smtClean="0"/>
              <a:pPr/>
              <a:t>37</a:t>
            </a:fld>
            <a:endParaRPr kumimoji="0" lang="en-US" altLang="en-US" sz="1400" smtClean="0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163513"/>
            <a:ext cx="7315200" cy="1143000"/>
          </a:xfrm>
        </p:spPr>
        <p:txBody>
          <a:bodyPr/>
          <a:lstStyle/>
          <a:p>
            <a:r>
              <a:rPr lang="en-US" altLang="en-US" sz="3200" smtClean="0"/>
              <a:t>Analog Pipeline Chip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76350"/>
            <a:ext cx="6807200" cy="633413"/>
          </a:xfrm>
        </p:spPr>
        <p:txBody>
          <a:bodyPr/>
          <a:lstStyle/>
          <a:p>
            <a:r>
              <a:rPr lang="de-DE" altLang="en-US" smtClean="0"/>
              <a:t>500 MHz ... 5 GHz sampling rate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898650"/>
            <a:ext cx="6761162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547688"/>
            <a:ext cx="2373312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19" name="Rectangle 17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smtClean="0">
                <a:solidFill>
                  <a:srgbClr val="FFCC66"/>
                </a:solidFill>
              </a:rPr>
              <a:t>Atmospheric Cherenkov Light</a:t>
            </a:r>
            <a:endParaRPr lang="en-GB" sz="3200" dirty="0">
              <a:solidFill>
                <a:srgbClr val="FFCC66"/>
              </a:solidFill>
            </a:endParaRPr>
          </a:p>
        </p:txBody>
      </p:sp>
      <p:sp>
        <p:nvSpPr>
          <p:cNvPr id="748646" name="AutoShape 102"/>
          <p:cNvSpPr>
            <a:spLocks/>
          </p:cNvSpPr>
          <p:nvPr/>
        </p:nvSpPr>
        <p:spPr bwMode="auto">
          <a:xfrm rot="10800000" flipH="1">
            <a:off x="1085850" y="4608513"/>
            <a:ext cx="4394200" cy="11318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339933"/>
              </a:gs>
              <a:gs pos="100000">
                <a:srgbClr val="17461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48649" name="Line 105"/>
          <p:cNvSpPr>
            <a:spLocks noChangeShapeType="1"/>
          </p:cNvSpPr>
          <p:nvPr/>
        </p:nvSpPr>
        <p:spPr bwMode="auto">
          <a:xfrm>
            <a:off x="3241675" y="1285875"/>
            <a:ext cx="1588" cy="649288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48650" name="Line 106"/>
          <p:cNvSpPr>
            <a:spLocks noChangeShapeType="1"/>
          </p:cNvSpPr>
          <p:nvPr/>
        </p:nvSpPr>
        <p:spPr bwMode="auto">
          <a:xfrm>
            <a:off x="1468438" y="2027238"/>
            <a:ext cx="0" cy="3051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48651" name="Rectangle 107"/>
          <p:cNvSpPr>
            <a:spLocks/>
          </p:cNvSpPr>
          <p:nvPr/>
        </p:nvSpPr>
        <p:spPr bwMode="auto">
          <a:xfrm>
            <a:off x="1001713" y="1697038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FFFF"/>
                </a:solidFill>
                <a:sym typeface="Helvetica Neue Light" charset="0"/>
              </a:rPr>
              <a:t>~15 km</a:t>
            </a:r>
          </a:p>
        </p:txBody>
      </p:sp>
      <p:pic>
        <p:nvPicPr>
          <p:cNvPr id="748652" name="Picture 10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23024" r="33727"/>
          <a:stretch>
            <a:fillRect/>
          </a:stretch>
        </p:blipFill>
        <p:spPr bwMode="auto">
          <a:xfrm>
            <a:off x="2968625" y="1884363"/>
            <a:ext cx="6223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8653" name="Group 109"/>
          <p:cNvGrpSpPr>
            <a:grpSpLocks/>
          </p:cNvGrpSpPr>
          <p:nvPr/>
        </p:nvGrpSpPr>
        <p:grpSpPr bwMode="auto">
          <a:xfrm>
            <a:off x="1603375" y="2541588"/>
            <a:ext cx="3281363" cy="2855914"/>
            <a:chOff x="319" y="0"/>
            <a:chExt cx="4129" cy="3592"/>
          </a:xfrm>
        </p:grpSpPr>
        <p:sp>
          <p:nvSpPr>
            <p:cNvPr id="748654" name="AutoShape 110"/>
            <p:cNvSpPr>
              <a:spLocks/>
            </p:cNvSpPr>
            <p:nvPr/>
          </p:nvSpPr>
          <p:spPr bwMode="auto">
            <a:xfrm>
              <a:off x="319" y="0"/>
              <a:ext cx="4129" cy="307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655" name="Rectangle 111"/>
            <p:cNvSpPr>
              <a:spLocks/>
            </p:cNvSpPr>
            <p:nvPr/>
          </p:nvSpPr>
          <p:spPr bwMode="auto">
            <a:xfrm rot="18233611">
              <a:off x="-69" y="1390"/>
              <a:ext cx="232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/>
              <a:r>
                <a:rPr lang="en-US" smtClean="0">
                  <a:solidFill>
                    <a:srgbClr val="FFFFFF"/>
                  </a:solidFill>
                  <a:sym typeface="Helvetica Neue Light" charset="0"/>
                </a:rPr>
                <a:t>c</a:t>
              </a:r>
              <a:r>
                <a:rPr lang="en-US" sz="2000" smtClean="0">
                  <a:solidFill>
                    <a:srgbClr val="FFFFFF"/>
                  </a:solidFill>
                  <a:sym typeface="Helvetica Neue Light" charset="0"/>
                </a:rPr>
                <a:t>herenkov-light</a:t>
              </a:r>
              <a:endParaRPr lang="en-US" sz="2000" dirty="0">
                <a:solidFill>
                  <a:srgbClr val="FFFFFF"/>
                </a:solidFill>
                <a:sym typeface="Helvetica Neue Light" charset="0"/>
              </a:endParaRPr>
            </a:p>
          </p:txBody>
        </p:sp>
        <p:sp>
          <p:nvSpPr>
            <p:cNvPr id="748656" name="Oval 112"/>
            <p:cNvSpPr>
              <a:spLocks/>
            </p:cNvSpPr>
            <p:nvPr/>
          </p:nvSpPr>
          <p:spPr bwMode="auto">
            <a:xfrm>
              <a:off x="323" y="2592"/>
              <a:ext cx="4120" cy="10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</p:grpSp>
      <p:grpSp>
        <p:nvGrpSpPr>
          <p:cNvPr id="748657" name="Group 113"/>
          <p:cNvGrpSpPr>
            <a:grpSpLocks/>
          </p:cNvGrpSpPr>
          <p:nvPr/>
        </p:nvGrpSpPr>
        <p:grpSpPr bwMode="auto">
          <a:xfrm>
            <a:off x="2211388" y="4291013"/>
            <a:ext cx="1982787" cy="954087"/>
            <a:chOff x="0" y="0"/>
            <a:chExt cx="2495" cy="1201"/>
          </a:xfrm>
        </p:grpSpPr>
        <p:grpSp>
          <p:nvGrpSpPr>
            <p:cNvPr id="748658" name="Group 114"/>
            <p:cNvGrpSpPr>
              <a:grpSpLocks/>
            </p:cNvGrpSpPr>
            <p:nvPr/>
          </p:nvGrpSpPr>
          <p:grpSpPr bwMode="auto">
            <a:xfrm>
              <a:off x="2042" y="420"/>
              <a:ext cx="453" cy="778"/>
              <a:chOff x="0" y="0"/>
              <a:chExt cx="452" cy="777"/>
            </a:xfrm>
          </p:grpSpPr>
          <p:grpSp>
            <p:nvGrpSpPr>
              <p:cNvPr id="748659" name="Group 115"/>
              <p:cNvGrpSpPr>
                <a:grpSpLocks/>
              </p:cNvGrpSpPr>
              <p:nvPr/>
            </p:nvGrpSpPr>
            <p:grpSpPr bwMode="auto">
              <a:xfrm>
                <a:off x="72" y="655"/>
                <a:ext cx="344" cy="122"/>
                <a:chOff x="0" y="0"/>
                <a:chExt cx="344" cy="121"/>
              </a:xfrm>
            </p:grpSpPr>
            <p:sp>
              <p:nvSpPr>
                <p:cNvPr id="748660" name="AutoShape 116"/>
                <p:cNvSpPr>
                  <a:spLocks/>
                </p:cNvSpPr>
                <p:nvPr/>
              </p:nvSpPr>
              <p:spPr bwMode="auto">
                <a:xfrm>
                  <a:off x="0" y="0"/>
                  <a:ext cx="344" cy="1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61" name="AutoShape 117"/>
                <p:cNvSpPr>
                  <a:spLocks/>
                </p:cNvSpPr>
                <p:nvPr/>
              </p:nvSpPr>
              <p:spPr bwMode="auto">
                <a:xfrm>
                  <a:off x="0" y="0"/>
                  <a:ext cx="344" cy="6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62" name="AutoShape 118"/>
                <p:cNvSpPr>
                  <a:spLocks/>
                </p:cNvSpPr>
                <p:nvPr/>
              </p:nvSpPr>
              <p:spPr bwMode="auto">
                <a:xfrm>
                  <a:off x="0" y="27"/>
                  <a:ext cx="344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748663" name="Line 119"/>
              <p:cNvSpPr>
                <a:spLocks noChangeShapeType="1"/>
              </p:cNvSpPr>
              <p:nvPr/>
            </p:nvSpPr>
            <p:spPr bwMode="auto">
              <a:xfrm>
                <a:off x="246" y="572"/>
                <a:ext cx="68" cy="1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748664" name="Group 120"/>
              <p:cNvGrpSpPr>
                <a:grpSpLocks/>
              </p:cNvGrpSpPr>
              <p:nvPr/>
            </p:nvGrpSpPr>
            <p:grpSpPr bwMode="auto">
              <a:xfrm rot="-59999">
                <a:off x="5" y="3"/>
                <a:ext cx="442" cy="587"/>
                <a:chOff x="0" y="0"/>
                <a:chExt cx="442" cy="587"/>
              </a:xfrm>
            </p:grpSpPr>
            <p:sp>
              <p:nvSpPr>
                <p:cNvPr id="748665" name="Oval 121"/>
                <p:cNvSpPr>
                  <a:spLocks/>
                </p:cNvSpPr>
                <p:nvPr/>
              </p:nvSpPr>
              <p:spPr bwMode="auto">
                <a:xfrm>
                  <a:off x="80" y="526"/>
                  <a:ext cx="298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66" name="Oval 122"/>
                <p:cNvSpPr>
                  <a:spLocks/>
                </p:cNvSpPr>
                <p:nvPr/>
              </p:nvSpPr>
              <p:spPr bwMode="auto">
                <a:xfrm>
                  <a:off x="38" y="487"/>
                  <a:ext cx="378" cy="8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67" name="Oval 123"/>
                <p:cNvSpPr>
                  <a:spLocks/>
                </p:cNvSpPr>
                <p:nvPr/>
              </p:nvSpPr>
              <p:spPr bwMode="auto">
                <a:xfrm>
                  <a:off x="4" y="478"/>
                  <a:ext cx="438" cy="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748668" name="Group 124"/>
                <p:cNvGrpSpPr>
                  <a:grpSpLocks/>
                </p:cNvGrpSpPr>
                <p:nvPr/>
              </p:nvGrpSpPr>
              <p:grpSpPr bwMode="auto">
                <a:xfrm>
                  <a:off x="203" y="0"/>
                  <a:ext cx="72" cy="95"/>
                  <a:chOff x="0" y="0"/>
                  <a:chExt cx="72" cy="95"/>
                </a:xfrm>
              </p:grpSpPr>
              <p:sp>
                <p:nvSpPr>
                  <p:cNvPr id="748669" name="AutoShape 1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95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748670" name="AutoShape 12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23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748671" name="AutoShape 127"/>
                  <p:cNvSpPr>
                    <a:spLocks/>
                  </p:cNvSpPr>
                  <p:nvPr/>
                </p:nvSpPr>
                <p:spPr bwMode="auto">
                  <a:xfrm>
                    <a:off x="0" y="8"/>
                    <a:ext cx="72" cy="12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748672" name="Line 12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47"/>
                  <a:ext cx="198" cy="46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73" name="Line 12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29" y="51"/>
                  <a:ext cx="5" cy="5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74" name="Line 130"/>
                <p:cNvSpPr>
                  <a:spLocks noChangeShapeType="1"/>
                </p:cNvSpPr>
                <p:nvPr/>
              </p:nvSpPr>
              <p:spPr bwMode="auto">
                <a:xfrm rot="10800000">
                  <a:off x="270" y="43"/>
                  <a:ext cx="168" cy="46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748675" name="Line 131"/>
              <p:cNvSpPr>
                <a:spLocks noChangeShapeType="1"/>
              </p:cNvSpPr>
              <p:nvPr/>
            </p:nvSpPr>
            <p:spPr bwMode="auto">
              <a:xfrm rot="10800000" flipH="1">
                <a:off x="166" y="568"/>
                <a:ext cx="75" cy="1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676" name="Line 132"/>
              <p:cNvSpPr>
                <a:spLocks noChangeShapeType="1"/>
              </p:cNvSpPr>
              <p:nvPr/>
            </p:nvSpPr>
            <p:spPr bwMode="auto">
              <a:xfrm rot="10800000" flipH="1">
                <a:off x="157" y="603"/>
                <a:ext cx="31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677" name="Line 133"/>
              <p:cNvSpPr>
                <a:spLocks noChangeShapeType="1"/>
              </p:cNvSpPr>
              <p:nvPr/>
            </p:nvSpPr>
            <p:spPr bwMode="auto">
              <a:xfrm rot="10800000">
                <a:off x="285" y="577"/>
                <a:ext cx="42" cy="7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grpSp>
          <p:nvGrpSpPr>
            <p:cNvPr id="748678" name="Group 134"/>
            <p:cNvGrpSpPr>
              <a:grpSpLocks/>
            </p:cNvGrpSpPr>
            <p:nvPr/>
          </p:nvGrpSpPr>
          <p:grpSpPr bwMode="auto">
            <a:xfrm>
              <a:off x="1080" y="0"/>
              <a:ext cx="452" cy="777"/>
              <a:chOff x="0" y="0"/>
              <a:chExt cx="452" cy="777"/>
            </a:xfrm>
          </p:grpSpPr>
          <p:grpSp>
            <p:nvGrpSpPr>
              <p:cNvPr id="748679" name="Group 135"/>
              <p:cNvGrpSpPr>
                <a:grpSpLocks/>
              </p:cNvGrpSpPr>
              <p:nvPr/>
            </p:nvGrpSpPr>
            <p:grpSpPr bwMode="auto">
              <a:xfrm>
                <a:off x="72" y="655"/>
                <a:ext cx="344" cy="122"/>
                <a:chOff x="0" y="0"/>
                <a:chExt cx="344" cy="121"/>
              </a:xfrm>
            </p:grpSpPr>
            <p:sp>
              <p:nvSpPr>
                <p:cNvPr id="748680" name="AutoShape 136"/>
                <p:cNvSpPr>
                  <a:spLocks/>
                </p:cNvSpPr>
                <p:nvPr/>
              </p:nvSpPr>
              <p:spPr bwMode="auto">
                <a:xfrm>
                  <a:off x="0" y="0"/>
                  <a:ext cx="344" cy="1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81" name="AutoShape 137"/>
                <p:cNvSpPr>
                  <a:spLocks/>
                </p:cNvSpPr>
                <p:nvPr/>
              </p:nvSpPr>
              <p:spPr bwMode="auto">
                <a:xfrm>
                  <a:off x="0" y="0"/>
                  <a:ext cx="344" cy="6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82" name="AutoShape 138"/>
                <p:cNvSpPr>
                  <a:spLocks/>
                </p:cNvSpPr>
                <p:nvPr/>
              </p:nvSpPr>
              <p:spPr bwMode="auto">
                <a:xfrm>
                  <a:off x="0" y="27"/>
                  <a:ext cx="344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748683" name="Line 139"/>
              <p:cNvSpPr>
                <a:spLocks noChangeShapeType="1"/>
              </p:cNvSpPr>
              <p:nvPr/>
            </p:nvSpPr>
            <p:spPr bwMode="auto">
              <a:xfrm>
                <a:off x="246" y="572"/>
                <a:ext cx="68" cy="1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748684" name="Group 140"/>
              <p:cNvGrpSpPr>
                <a:grpSpLocks/>
              </p:cNvGrpSpPr>
              <p:nvPr/>
            </p:nvGrpSpPr>
            <p:grpSpPr bwMode="auto">
              <a:xfrm rot="-59999">
                <a:off x="5" y="3"/>
                <a:ext cx="442" cy="587"/>
                <a:chOff x="0" y="0"/>
                <a:chExt cx="442" cy="587"/>
              </a:xfrm>
            </p:grpSpPr>
            <p:sp>
              <p:nvSpPr>
                <p:cNvPr id="748685" name="Oval 141"/>
                <p:cNvSpPr>
                  <a:spLocks/>
                </p:cNvSpPr>
                <p:nvPr/>
              </p:nvSpPr>
              <p:spPr bwMode="auto">
                <a:xfrm>
                  <a:off x="80" y="526"/>
                  <a:ext cx="298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86" name="Oval 142"/>
                <p:cNvSpPr>
                  <a:spLocks/>
                </p:cNvSpPr>
                <p:nvPr/>
              </p:nvSpPr>
              <p:spPr bwMode="auto">
                <a:xfrm>
                  <a:off x="38" y="487"/>
                  <a:ext cx="378" cy="8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87" name="Oval 143"/>
                <p:cNvSpPr>
                  <a:spLocks/>
                </p:cNvSpPr>
                <p:nvPr/>
              </p:nvSpPr>
              <p:spPr bwMode="auto">
                <a:xfrm>
                  <a:off x="4" y="478"/>
                  <a:ext cx="438" cy="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748688" name="Group 144"/>
                <p:cNvGrpSpPr>
                  <a:grpSpLocks/>
                </p:cNvGrpSpPr>
                <p:nvPr/>
              </p:nvGrpSpPr>
              <p:grpSpPr bwMode="auto">
                <a:xfrm>
                  <a:off x="203" y="0"/>
                  <a:ext cx="72" cy="95"/>
                  <a:chOff x="0" y="0"/>
                  <a:chExt cx="72" cy="95"/>
                </a:xfrm>
              </p:grpSpPr>
              <p:sp>
                <p:nvSpPr>
                  <p:cNvPr id="748689" name="AutoShape 1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95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748690" name="AutoShape 1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23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748691" name="AutoShape 147"/>
                  <p:cNvSpPr>
                    <a:spLocks/>
                  </p:cNvSpPr>
                  <p:nvPr/>
                </p:nvSpPr>
                <p:spPr bwMode="auto">
                  <a:xfrm>
                    <a:off x="0" y="8"/>
                    <a:ext cx="72" cy="12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748692" name="Line 14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47"/>
                  <a:ext cx="198" cy="46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93" name="Line 14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29" y="51"/>
                  <a:ext cx="5" cy="5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694" name="Line 150"/>
                <p:cNvSpPr>
                  <a:spLocks noChangeShapeType="1"/>
                </p:cNvSpPr>
                <p:nvPr/>
              </p:nvSpPr>
              <p:spPr bwMode="auto">
                <a:xfrm rot="10800000">
                  <a:off x="270" y="43"/>
                  <a:ext cx="168" cy="46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748695" name="Line 151"/>
              <p:cNvSpPr>
                <a:spLocks noChangeShapeType="1"/>
              </p:cNvSpPr>
              <p:nvPr/>
            </p:nvSpPr>
            <p:spPr bwMode="auto">
              <a:xfrm rot="10800000" flipH="1">
                <a:off x="166" y="568"/>
                <a:ext cx="75" cy="1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696" name="Line 152"/>
              <p:cNvSpPr>
                <a:spLocks noChangeShapeType="1"/>
              </p:cNvSpPr>
              <p:nvPr/>
            </p:nvSpPr>
            <p:spPr bwMode="auto">
              <a:xfrm rot="10800000" flipH="1">
                <a:off x="157" y="603"/>
                <a:ext cx="31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697" name="Line 153"/>
              <p:cNvSpPr>
                <a:spLocks noChangeShapeType="1"/>
              </p:cNvSpPr>
              <p:nvPr/>
            </p:nvSpPr>
            <p:spPr bwMode="auto">
              <a:xfrm rot="10800000">
                <a:off x="285" y="577"/>
                <a:ext cx="42" cy="7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grpSp>
          <p:nvGrpSpPr>
            <p:cNvPr id="748698" name="Group 154"/>
            <p:cNvGrpSpPr>
              <a:grpSpLocks/>
            </p:cNvGrpSpPr>
            <p:nvPr/>
          </p:nvGrpSpPr>
          <p:grpSpPr bwMode="auto">
            <a:xfrm>
              <a:off x="0" y="424"/>
              <a:ext cx="452" cy="777"/>
              <a:chOff x="0" y="0"/>
              <a:chExt cx="452" cy="777"/>
            </a:xfrm>
          </p:grpSpPr>
          <p:grpSp>
            <p:nvGrpSpPr>
              <p:cNvPr id="748699" name="Group 155"/>
              <p:cNvGrpSpPr>
                <a:grpSpLocks/>
              </p:cNvGrpSpPr>
              <p:nvPr/>
            </p:nvGrpSpPr>
            <p:grpSpPr bwMode="auto">
              <a:xfrm>
                <a:off x="72" y="655"/>
                <a:ext cx="344" cy="122"/>
                <a:chOff x="0" y="0"/>
                <a:chExt cx="344" cy="121"/>
              </a:xfrm>
            </p:grpSpPr>
            <p:sp>
              <p:nvSpPr>
                <p:cNvPr id="748700" name="AutoShape 156"/>
                <p:cNvSpPr>
                  <a:spLocks/>
                </p:cNvSpPr>
                <p:nvPr/>
              </p:nvSpPr>
              <p:spPr bwMode="auto">
                <a:xfrm>
                  <a:off x="0" y="0"/>
                  <a:ext cx="344" cy="1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701" name="AutoShape 157"/>
                <p:cNvSpPr>
                  <a:spLocks/>
                </p:cNvSpPr>
                <p:nvPr/>
              </p:nvSpPr>
              <p:spPr bwMode="auto">
                <a:xfrm>
                  <a:off x="0" y="0"/>
                  <a:ext cx="344" cy="6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702" name="AutoShape 158"/>
                <p:cNvSpPr>
                  <a:spLocks/>
                </p:cNvSpPr>
                <p:nvPr/>
              </p:nvSpPr>
              <p:spPr bwMode="auto">
                <a:xfrm>
                  <a:off x="0" y="27"/>
                  <a:ext cx="344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0" y="11929"/>
                        <a:pt x="4835" y="21600"/>
                        <a:pt x="10800" y="21600"/>
                      </a:cubicBezTo>
                      <a:cubicBezTo>
                        <a:pt x="16765" y="21600"/>
                        <a:pt x="21600" y="11929"/>
                        <a:pt x="21600" y="0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748703" name="Line 159"/>
              <p:cNvSpPr>
                <a:spLocks noChangeShapeType="1"/>
              </p:cNvSpPr>
              <p:nvPr/>
            </p:nvSpPr>
            <p:spPr bwMode="auto">
              <a:xfrm>
                <a:off x="246" y="572"/>
                <a:ext cx="68" cy="1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748704" name="Group 160"/>
              <p:cNvGrpSpPr>
                <a:grpSpLocks/>
              </p:cNvGrpSpPr>
              <p:nvPr/>
            </p:nvGrpSpPr>
            <p:grpSpPr bwMode="auto">
              <a:xfrm rot="-59999">
                <a:off x="5" y="3"/>
                <a:ext cx="442" cy="587"/>
                <a:chOff x="0" y="0"/>
                <a:chExt cx="442" cy="587"/>
              </a:xfrm>
            </p:grpSpPr>
            <p:sp>
              <p:nvSpPr>
                <p:cNvPr id="748705" name="Oval 161"/>
                <p:cNvSpPr>
                  <a:spLocks/>
                </p:cNvSpPr>
                <p:nvPr/>
              </p:nvSpPr>
              <p:spPr bwMode="auto">
                <a:xfrm>
                  <a:off x="80" y="526"/>
                  <a:ext cx="298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706" name="Oval 162"/>
                <p:cNvSpPr>
                  <a:spLocks/>
                </p:cNvSpPr>
                <p:nvPr/>
              </p:nvSpPr>
              <p:spPr bwMode="auto">
                <a:xfrm>
                  <a:off x="38" y="487"/>
                  <a:ext cx="378" cy="8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707" name="Oval 163"/>
                <p:cNvSpPr>
                  <a:spLocks/>
                </p:cNvSpPr>
                <p:nvPr/>
              </p:nvSpPr>
              <p:spPr bwMode="auto">
                <a:xfrm>
                  <a:off x="4" y="478"/>
                  <a:ext cx="438" cy="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748708" name="Group 164"/>
                <p:cNvGrpSpPr>
                  <a:grpSpLocks/>
                </p:cNvGrpSpPr>
                <p:nvPr/>
              </p:nvGrpSpPr>
              <p:grpSpPr bwMode="auto">
                <a:xfrm>
                  <a:off x="203" y="0"/>
                  <a:ext cx="72" cy="95"/>
                  <a:chOff x="0" y="0"/>
                  <a:chExt cx="72" cy="95"/>
                </a:xfrm>
              </p:grpSpPr>
              <p:sp>
                <p:nvSpPr>
                  <p:cNvPr id="748709" name="AutoShape 16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95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748710" name="AutoShape 16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72" cy="23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748711" name="AutoShape 167"/>
                  <p:cNvSpPr>
                    <a:spLocks/>
                  </p:cNvSpPr>
                  <p:nvPr/>
                </p:nvSpPr>
                <p:spPr bwMode="auto">
                  <a:xfrm>
                    <a:off x="0" y="8"/>
                    <a:ext cx="72" cy="12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748712" name="Line 16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47"/>
                  <a:ext cx="198" cy="46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713" name="Line 16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29" y="51"/>
                  <a:ext cx="5" cy="5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48714" name="Line 170"/>
                <p:cNvSpPr>
                  <a:spLocks noChangeShapeType="1"/>
                </p:cNvSpPr>
                <p:nvPr/>
              </p:nvSpPr>
              <p:spPr bwMode="auto">
                <a:xfrm rot="10800000">
                  <a:off x="270" y="43"/>
                  <a:ext cx="168" cy="46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748715" name="Line 171"/>
              <p:cNvSpPr>
                <a:spLocks noChangeShapeType="1"/>
              </p:cNvSpPr>
              <p:nvPr/>
            </p:nvSpPr>
            <p:spPr bwMode="auto">
              <a:xfrm rot="10800000" flipH="1">
                <a:off x="166" y="568"/>
                <a:ext cx="75" cy="1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716" name="Line 172"/>
              <p:cNvSpPr>
                <a:spLocks noChangeShapeType="1"/>
              </p:cNvSpPr>
              <p:nvPr/>
            </p:nvSpPr>
            <p:spPr bwMode="auto">
              <a:xfrm rot="10800000" flipH="1">
                <a:off x="157" y="603"/>
                <a:ext cx="31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717" name="Line 173"/>
              <p:cNvSpPr>
                <a:spLocks noChangeShapeType="1"/>
              </p:cNvSpPr>
              <p:nvPr/>
            </p:nvSpPr>
            <p:spPr bwMode="auto">
              <a:xfrm rot="10800000">
                <a:off x="285" y="577"/>
                <a:ext cx="42" cy="7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</p:grpSp>
      <p:grpSp>
        <p:nvGrpSpPr>
          <p:cNvPr id="748721" name="Group 177"/>
          <p:cNvGrpSpPr>
            <a:grpSpLocks/>
          </p:cNvGrpSpPr>
          <p:nvPr/>
        </p:nvGrpSpPr>
        <p:grpSpPr bwMode="auto">
          <a:xfrm>
            <a:off x="5721350" y="749300"/>
            <a:ext cx="3400425" cy="3425825"/>
            <a:chOff x="0" y="0"/>
            <a:chExt cx="3658" cy="3686"/>
          </a:xfrm>
        </p:grpSpPr>
        <p:sp>
          <p:nvSpPr>
            <p:cNvPr id="748722" name="Rectangle 178"/>
            <p:cNvSpPr>
              <a:spLocks/>
            </p:cNvSpPr>
            <p:nvPr/>
          </p:nvSpPr>
          <p:spPr bwMode="auto">
            <a:xfrm>
              <a:off x="0" y="16"/>
              <a:ext cx="3658" cy="36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48723" name="Group 179"/>
            <p:cNvGrpSpPr>
              <a:grpSpLocks/>
            </p:cNvGrpSpPr>
            <p:nvPr/>
          </p:nvGrpSpPr>
          <p:grpSpPr bwMode="auto">
            <a:xfrm>
              <a:off x="247" y="188"/>
              <a:ext cx="3244" cy="3308"/>
              <a:chOff x="0" y="0"/>
              <a:chExt cx="3244" cy="3308"/>
            </a:xfrm>
          </p:grpSpPr>
          <p:sp>
            <p:nvSpPr>
              <p:cNvPr id="748724" name="Rectangle 180"/>
              <p:cNvSpPr>
                <a:spLocks/>
              </p:cNvSpPr>
              <p:nvPr/>
            </p:nvSpPr>
            <p:spPr bwMode="auto">
              <a:xfrm>
                <a:off x="0" y="0"/>
                <a:ext cx="3244" cy="33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pic>
            <p:nvPicPr>
              <p:cNvPr id="748725" name="Picture 181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244" cy="3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48726" name="AutoShape 182"/>
            <p:cNvSpPr>
              <a:spLocks/>
            </p:cNvSpPr>
            <p:nvPr/>
          </p:nvSpPr>
          <p:spPr bwMode="auto">
            <a:xfrm>
              <a:off x="61" y="0"/>
              <a:ext cx="3581" cy="36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92" y="10800"/>
                  </a:moveTo>
                  <a:cubicBezTo>
                    <a:pt x="2492" y="15388"/>
                    <a:pt x="6212" y="19108"/>
                    <a:pt x="10800" y="19108"/>
                  </a:cubicBezTo>
                  <a:cubicBezTo>
                    <a:pt x="15388" y="19108"/>
                    <a:pt x="19108" y="15388"/>
                    <a:pt x="19108" y="10800"/>
                  </a:cubicBezTo>
                  <a:cubicBezTo>
                    <a:pt x="19108" y="6212"/>
                    <a:pt x="15388" y="2492"/>
                    <a:pt x="10800" y="2492"/>
                  </a:cubicBezTo>
                  <a:cubicBezTo>
                    <a:pt x="6212" y="2492"/>
                    <a:pt x="2492" y="6212"/>
                    <a:pt x="2492" y="10800"/>
                  </a:cubicBezTo>
                  <a:close/>
                  <a:moveTo>
                    <a:pt x="2492" y="108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727" name="Freeform 183"/>
            <p:cNvSpPr>
              <a:spLocks/>
            </p:cNvSpPr>
            <p:nvPr/>
          </p:nvSpPr>
          <p:spPr bwMode="auto">
            <a:xfrm>
              <a:off x="30" y="122"/>
              <a:ext cx="1348" cy="119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77 h 21600"/>
                <a:gd name="T4" fmla="*/ 5891 w 21600"/>
                <a:gd name="T5" fmla="*/ 21600 h 21600"/>
                <a:gd name="T6" fmla="*/ 1227 w 21600"/>
                <a:gd name="T7" fmla="*/ 19938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77"/>
                  </a:lnTo>
                  <a:lnTo>
                    <a:pt x="5891" y="21600"/>
                  </a:lnTo>
                  <a:lnTo>
                    <a:pt x="1227" y="1993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728" name="Freeform 184"/>
            <p:cNvSpPr>
              <a:spLocks/>
            </p:cNvSpPr>
            <p:nvPr/>
          </p:nvSpPr>
          <p:spPr bwMode="auto">
            <a:xfrm flipH="1">
              <a:off x="2250" y="77"/>
              <a:ext cx="1346" cy="119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77 h 21600"/>
                <a:gd name="T4" fmla="*/ 5891 w 21600"/>
                <a:gd name="T5" fmla="*/ 21600 h 21600"/>
                <a:gd name="T6" fmla="*/ 1227 w 21600"/>
                <a:gd name="T7" fmla="*/ 19938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77"/>
                  </a:lnTo>
                  <a:lnTo>
                    <a:pt x="5891" y="21600"/>
                  </a:lnTo>
                  <a:lnTo>
                    <a:pt x="1227" y="1993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729" name="Freeform 185"/>
            <p:cNvSpPr>
              <a:spLocks/>
            </p:cNvSpPr>
            <p:nvPr/>
          </p:nvSpPr>
          <p:spPr bwMode="auto">
            <a:xfrm rot="10800000" flipH="1">
              <a:off x="0" y="2396"/>
              <a:ext cx="1346" cy="119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77 h 21600"/>
                <a:gd name="T4" fmla="*/ 5891 w 21600"/>
                <a:gd name="T5" fmla="*/ 21600 h 21600"/>
                <a:gd name="T6" fmla="*/ 1227 w 21600"/>
                <a:gd name="T7" fmla="*/ 19938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77"/>
                  </a:lnTo>
                  <a:lnTo>
                    <a:pt x="5891" y="21600"/>
                  </a:lnTo>
                  <a:lnTo>
                    <a:pt x="1227" y="1993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730" name="Freeform 186"/>
            <p:cNvSpPr>
              <a:spLocks/>
            </p:cNvSpPr>
            <p:nvPr/>
          </p:nvSpPr>
          <p:spPr bwMode="auto">
            <a:xfrm rot="10800000">
              <a:off x="2311" y="2350"/>
              <a:ext cx="1347" cy="119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77 h 21600"/>
                <a:gd name="T4" fmla="*/ 5891 w 21600"/>
                <a:gd name="T5" fmla="*/ 21600 h 21600"/>
                <a:gd name="T6" fmla="*/ 1227 w 21600"/>
                <a:gd name="T7" fmla="*/ 19938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77"/>
                  </a:lnTo>
                  <a:lnTo>
                    <a:pt x="5891" y="21600"/>
                  </a:lnTo>
                  <a:lnTo>
                    <a:pt x="1227" y="1993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731" name="Oval 187"/>
            <p:cNvSpPr>
              <a:spLocks/>
            </p:cNvSpPr>
            <p:nvPr/>
          </p:nvSpPr>
          <p:spPr bwMode="auto">
            <a:xfrm>
              <a:off x="444" y="430"/>
              <a:ext cx="2801" cy="281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748732" name="Oval 188"/>
            <p:cNvSpPr>
              <a:spLocks/>
            </p:cNvSpPr>
            <p:nvPr/>
          </p:nvSpPr>
          <p:spPr bwMode="auto">
            <a:xfrm>
              <a:off x="470" y="408"/>
              <a:ext cx="2751" cy="282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</p:grpSp>
      <p:grpSp>
        <p:nvGrpSpPr>
          <p:cNvPr id="748734" name="Group 190"/>
          <p:cNvGrpSpPr>
            <a:grpSpLocks/>
          </p:cNvGrpSpPr>
          <p:nvPr/>
        </p:nvGrpSpPr>
        <p:grpSpPr bwMode="auto">
          <a:xfrm>
            <a:off x="6613525" y="1430338"/>
            <a:ext cx="2092325" cy="2236787"/>
            <a:chOff x="0" y="0"/>
            <a:chExt cx="2250" cy="2408"/>
          </a:xfrm>
        </p:grpSpPr>
        <p:grpSp>
          <p:nvGrpSpPr>
            <p:cNvPr id="748735" name="Group 191"/>
            <p:cNvGrpSpPr>
              <a:grpSpLocks/>
            </p:cNvGrpSpPr>
            <p:nvPr/>
          </p:nvGrpSpPr>
          <p:grpSpPr bwMode="auto">
            <a:xfrm>
              <a:off x="0" y="0"/>
              <a:ext cx="1048" cy="1251"/>
              <a:chOff x="0" y="0"/>
              <a:chExt cx="1048" cy="1251"/>
            </a:xfrm>
          </p:grpSpPr>
          <p:sp>
            <p:nvSpPr>
              <p:cNvPr id="748736" name="Oval 192"/>
              <p:cNvSpPr>
                <a:spLocks/>
              </p:cNvSpPr>
              <p:nvPr/>
            </p:nvSpPr>
            <p:spPr bwMode="auto">
              <a:xfrm rot="3119999">
                <a:off x="-73" y="320"/>
                <a:ext cx="948" cy="276"/>
              </a:xfrm>
              <a:prstGeom prst="ellipse">
                <a:avLst/>
              </a:prstGeom>
              <a:gradFill rotWithShape="0">
                <a:gsLst>
                  <a:gs pos="0">
                    <a:srgbClr val="3366CC"/>
                  </a:gs>
                  <a:gs pos="100000">
                    <a:srgbClr val="FF6600"/>
                  </a:gs>
                </a:gsLst>
                <a:lin ang="312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737" name="Line 193"/>
              <p:cNvSpPr>
                <a:spLocks noChangeShapeType="1"/>
              </p:cNvSpPr>
              <p:nvPr/>
            </p:nvSpPr>
            <p:spPr bwMode="auto">
              <a:xfrm>
                <a:off x="27" y="6"/>
                <a:ext cx="1021" cy="124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grpSp>
          <p:nvGrpSpPr>
            <p:cNvPr id="748738" name="Group 194"/>
            <p:cNvGrpSpPr>
              <a:grpSpLocks/>
            </p:cNvGrpSpPr>
            <p:nvPr/>
          </p:nvGrpSpPr>
          <p:grpSpPr bwMode="auto">
            <a:xfrm>
              <a:off x="322" y="921"/>
              <a:ext cx="654" cy="1487"/>
              <a:chOff x="0" y="0"/>
              <a:chExt cx="653" cy="1486"/>
            </a:xfrm>
          </p:grpSpPr>
          <p:sp>
            <p:nvSpPr>
              <p:cNvPr id="748739" name="Oval 195"/>
              <p:cNvSpPr>
                <a:spLocks/>
              </p:cNvSpPr>
              <p:nvPr/>
            </p:nvSpPr>
            <p:spPr bwMode="auto">
              <a:xfrm rot="-4080000">
                <a:off x="-169" y="693"/>
                <a:ext cx="947" cy="276"/>
              </a:xfrm>
              <a:prstGeom prst="ellipse">
                <a:avLst/>
              </a:prstGeom>
              <a:gradFill rotWithShape="0">
                <a:gsLst>
                  <a:gs pos="0">
                    <a:srgbClr val="3366CC"/>
                  </a:gs>
                  <a:gs pos="100000">
                    <a:srgbClr val="FF6600"/>
                  </a:gs>
                </a:gsLst>
                <a:lin ang="1752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48740" name="Line 196"/>
              <p:cNvSpPr>
                <a:spLocks noChangeShapeType="1"/>
              </p:cNvSpPr>
              <p:nvPr/>
            </p:nvSpPr>
            <p:spPr bwMode="auto">
              <a:xfrm rot="10800000" flipH="1">
                <a:off x="50" y="0"/>
                <a:ext cx="603" cy="148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sp>
          <p:nvSpPr>
            <p:cNvPr id="748741" name="Line 197"/>
            <p:cNvSpPr>
              <a:spLocks noChangeShapeType="1"/>
            </p:cNvSpPr>
            <p:nvPr/>
          </p:nvSpPr>
          <p:spPr bwMode="auto">
            <a:xfrm rot="10800000" flipH="1">
              <a:off x="67" y="943"/>
              <a:ext cx="2183" cy="2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</p:grpSp>
      <p:sp>
        <p:nvSpPr>
          <p:cNvPr id="748742" name="AutoShape 198"/>
          <p:cNvSpPr>
            <a:spLocks noChangeArrowheads="1"/>
          </p:cNvSpPr>
          <p:nvPr/>
        </p:nvSpPr>
        <p:spPr bwMode="auto">
          <a:xfrm rot="-1835647">
            <a:off x="4024313" y="3994150"/>
            <a:ext cx="2532062" cy="314325"/>
          </a:xfrm>
          <a:prstGeom prst="rightArrow">
            <a:avLst>
              <a:gd name="adj1" fmla="val 24546"/>
              <a:gd name="adj2" fmla="val 156673"/>
            </a:avLst>
          </a:prstGeom>
          <a:solidFill>
            <a:srgbClr val="FFCC66"/>
          </a:solidFill>
          <a:ln w="12700">
            <a:solidFill>
              <a:srgbClr val="FFCC66"/>
            </a:solidFill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748743" name="AutoShape 199"/>
          <p:cNvSpPr>
            <a:spLocks noChangeArrowheads="1"/>
          </p:cNvSpPr>
          <p:nvPr/>
        </p:nvSpPr>
        <p:spPr bwMode="auto">
          <a:xfrm rot="5400000">
            <a:off x="6885782" y="4248944"/>
            <a:ext cx="1081087" cy="314325"/>
          </a:xfrm>
          <a:prstGeom prst="rightArrow">
            <a:avLst>
              <a:gd name="adj1" fmla="val 24546"/>
              <a:gd name="adj2" fmla="val 66893"/>
            </a:avLst>
          </a:prstGeom>
          <a:solidFill>
            <a:srgbClr val="FFCC66"/>
          </a:solidFill>
          <a:ln w="12700">
            <a:solidFill>
              <a:srgbClr val="FFCC66"/>
            </a:solidFill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748753" name="Text Box 209"/>
          <p:cNvSpPr txBox="1">
            <a:spLocks noChangeArrowheads="1"/>
          </p:cNvSpPr>
          <p:nvPr/>
        </p:nvSpPr>
        <p:spPr bwMode="auto">
          <a:xfrm>
            <a:off x="3421063" y="1366838"/>
            <a:ext cx="847027" cy="38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smtClean="0">
                <a:solidFill>
                  <a:srgbClr val="FFFF66"/>
                </a:solidFill>
                <a:latin typeface="Symbol" pitchFamily="18" charset="2"/>
              </a:rPr>
              <a:t>g</a:t>
            </a:r>
            <a:r>
              <a:rPr lang="en-US" sz="2000" smtClean="0">
                <a:solidFill>
                  <a:srgbClr val="FFFF66"/>
                </a:solidFill>
              </a:rPr>
              <a:t>-rays</a:t>
            </a:r>
            <a:endParaRPr lang="en-GB" sz="2000">
              <a:solidFill>
                <a:srgbClr val="FFFF66"/>
              </a:solidFill>
              <a:latin typeface="Symbol" pitchFamily="18" charset="2"/>
            </a:endParaRPr>
          </a:p>
        </p:txBody>
      </p:sp>
      <p:sp>
        <p:nvSpPr>
          <p:cNvPr id="748754" name="Text Box 210"/>
          <p:cNvSpPr txBox="1">
            <a:spLocks noChangeArrowheads="1"/>
          </p:cNvSpPr>
          <p:nvPr/>
        </p:nvSpPr>
        <p:spPr bwMode="auto">
          <a:xfrm>
            <a:off x="3421063" y="2028825"/>
            <a:ext cx="1535998" cy="38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err="1">
                <a:solidFill>
                  <a:schemeClr val="bg1"/>
                </a:solidFill>
              </a:rPr>
              <a:t>e</a:t>
            </a:r>
            <a:r>
              <a:rPr lang="en-US" sz="2000" baseline="30000" err="1">
                <a:solidFill>
                  <a:schemeClr val="bg1"/>
                </a:solidFill>
              </a:rPr>
              <a:t>+</a:t>
            </a:r>
            <a:r>
              <a:rPr lang="en-US" sz="2000" err="1">
                <a:solidFill>
                  <a:schemeClr val="bg1"/>
                </a:solidFill>
              </a:rPr>
              <a:t>e</a:t>
            </a:r>
            <a:r>
              <a:rPr lang="en-US" sz="2000" baseline="30000">
                <a:solidFill>
                  <a:schemeClr val="bg1"/>
                </a:solidFill>
              </a:rPr>
              <a:t>-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>shower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48733" name="Rectangle 189"/>
          <p:cNvSpPr>
            <a:spLocks/>
          </p:cNvSpPr>
          <p:nvPr/>
        </p:nvSpPr>
        <p:spPr bwMode="auto">
          <a:xfrm>
            <a:off x="5945188" y="5121275"/>
            <a:ext cx="28416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76250" eaLnBrk="1" hangingPunct="1"/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intensity</a:t>
            </a:r>
            <a:r>
              <a:rPr lang="en-US" sz="1600">
                <a:solidFill>
                  <a:srgbClr val="FFFFFF"/>
                </a:solidFill>
                <a:sym typeface="Helvetica Neue Light" charset="0"/>
              </a:rPr>
              <a:t>	</a:t>
            </a:r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	➞ energy</a:t>
            </a:r>
            <a:endParaRPr lang="en-US" sz="1600" dirty="0">
              <a:solidFill>
                <a:srgbClr val="FFFFFF"/>
              </a:solidFill>
              <a:sym typeface="Helvetica Neue Light" charset="0"/>
            </a:endParaRPr>
          </a:p>
          <a:p>
            <a:pPr defTabSz="476250" eaLnBrk="1" hangingPunct="1"/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orientation</a:t>
            </a:r>
            <a:r>
              <a:rPr lang="en-US" sz="1600">
                <a:solidFill>
                  <a:srgbClr val="FFFFFF"/>
                </a:solidFill>
                <a:sym typeface="Helvetica Neue Light" charset="0"/>
              </a:rPr>
              <a:t>	</a:t>
            </a:r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➞ direction</a:t>
            </a:r>
            <a:endParaRPr lang="en-US" sz="1600" dirty="0">
              <a:solidFill>
                <a:srgbClr val="FFFFFF"/>
              </a:solidFill>
              <a:sym typeface="Helvetica Neue Light" charset="0"/>
            </a:endParaRPr>
          </a:p>
          <a:p>
            <a:pPr defTabSz="476250" eaLnBrk="1" hangingPunct="1"/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shape</a:t>
            </a:r>
            <a:r>
              <a:rPr lang="en-US" sz="1600" dirty="0">
                <a:solidFill>
                  <a:srgbClr val="FFFFFF"/>
                </a:solidFill>
                <a:sym typeface="Helvetica Neue Light" charset="0"/>
              </a:rPr>
              <a:t>		</a:t>
            </a:r>
            <a:r>
              <a:rPr lang="en-US" sz="1600">
                <a:solidFill>
                  <a:srgbClr val="FFFFFF"/>
                </a:solidFill>
                <a:sym typeface="Helvetica Neue Light" charset="0"/>
              </a:rPr>
              <a:t>➞ </a:t>
            </a:r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particle</a:t>
            </a:r>
          </a:p>
          <a:p>
            <a:pPr defTabSz="476250" eaLnBrk="1" hangingPunct="1"/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stereo</a:t>
            </a:r>
            <a:r>
              <a:rPr lang="en-US" sz="1600" dirty="0">
                <a:solidFill>
                  <a:srgbClr val="FFFFFF"/>
                </a:solidFill>
                <a:sym typeface="Helvetica Neue Light" charset="0"/>
              </a:rPr>
              <a:t>		</a:t>
            </a:r>
            <a:r>
              <a:rPr lang="en-US" sz="1600">
                <a:solidFill>
                  <a:srgbClr val="FFFFFF"/>
                </a:solidFill>
                <a:sym typeface="Helvetica Neue Light" charset="0"/>
              </a:rPr>
              <a:t>➞ </a:t>
            </a:r>
            <a:r>
              <a:rPr lang="en-US" sz="1600" smtClean="0">
                <a:solidFill>
                  <a:srgbClr val="FFFFFF"/>
                </a:solidFill>
                <a:sym typeface="Helvetica Neue Light" charset="0"/>
              </a:rPr>
              <a:t>source</a:t>
            </a:r>
            <a:endParaRPr lang="en-US" sz="1600" dirty="0">
              <a:solidFill>
                <a:schemeClr val="tx2"/>
              </a:solidFill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1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8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8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8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8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800"/>
                                        <p:tgtEl>
                                          <p:spTgt spid="7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4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00"/>
                                        <p:tgtEl>
                                          <p:spTgt spid="74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4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4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742" grpId="0" animBg="1"/>
      <p:bldP spid="748743" grpId="0" animBg="1"/>
      <p:bldP spid="748754" grpId="0"/>
      <p:bldP spid="7487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88020-993B-4980-9E42-42FB9E91CC1F}" type="datetime1">
              <a:rPr lang="en-US" smtClean="0"/>
              <a:pPr>
                <a:defRPr/>
              </a:pPr>
              <a:t>3/2/2015</a:t>
            </a:fld>
            <a:endParaRPr lang="en-US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K.-H. Sulanke, DESY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A44E1-88EC-4619-8990-DBA616451F18}" type="slidenum">
              <a:rPr lang="en-US" smtClean="0"/>
              <a:pPr>
                <a:defRPr/>
              </a:pPr>
              <a:t>5</a:t>
            </a:fld>
            <a:endParaRPr lang="en-US" sz="140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" y="1085329"/>
            <a:ext cx="273056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58" y="1072395"/>
            <a:ext cx="2748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7" y="3789040"/>
            <a:ext cx="3672408" cy="176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8650" y="2897360"/>
            <a:ext cx="195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mtClean="0"/>
              <a:t> Super Nova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4946914" y="2895555"/>
            <a:ext cx="220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     </a:t>
            </a:r>
            <a:r>
              <a:rPr lang="de-DE" err="1" smtClean="0"/>
              <a:t>Micro</a:t>
            </a:r>
            <a:r>
              <a:rPr lang="de-DE" smtClean="0"/>
              <a:t> Quasare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616617" y="5548590"/>
            <a:ext cx="152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mtClean="0"/>
              <a:t>Dark Matter</a:t>
            </a:r>
            <a:endParaRPr lang="de-D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7294" y="219303"/>
            <a:ext cx="8520113" cy="544512"/>
          </a:xfrm>
        </p:spPr>
        <p:txBody>
          <a:bodyPr/>
          <a:lstStyle/>
          <a:p>
            <a:r>
              <a:rPr lang="de-DE" sz="3200" smtClean="0"/>
              <a:t>Sources of Cosmic Rays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194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4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D1853636-D627-402B-BC6A-88C22541639E}" type="datetime1">
              <a:rPr kumimoji="0" lang="en-US" altLang="en-US" sz="1000" smtClean="0"/>
              <a:pPr/>
              <a:t>3/2/2015</a:t>
            </a:fld>
            <a:endParaRPr kumimoji="0" lang="en-US" altLang="en-US" sz="1400" smtClean="0"/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r>
              <a:rPr kumimoji="0" lang="en-US" altLang="en-US" sz="1000" smtClean="0"/>
              <a:t>K.-H. Sulanke, DESY</a:t>
            </a: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fld id="{530FBF31-385A-4B52-8B5D-6B070BA76BE9}" type="slidenum">
              <a:rPr kumimoji="0" lang="en-US" altLang="en-US" sz="1000" smtClean="0"/>
              <a:pPr/>
              <a:t>6</a:t>
            </a:fld>
            <a:endParaRPr kumimoji="0" lang="en-US" altLang="en-US" sz="1400" smtClean="0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6745" y="127228"/>
            <a:ext cx="8309883" cy="1143000"/>
          </a:xfrm>
        </p:spPr>
        <p:txBody>
          <a:bodyPr/>
          <a:lstStyle/>
          <a:p>
            <a:r>
              <a:rPr lang="en-US" altLang="en-US" sz="3200" smtClean="0"/>
              <a:t>The MST (Medium Size Telescope) Camera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76350"/>
            <a:ext cx="7715250" cy="4364038"/>
          </a:xfrm>
        </p:spPr>
        <p:txBody>
          <a:bodyPr/>
          <a:lstStyle/>
          <a:p>
            <a:r>
              <a:rPr lang="de-DE" altLang="en-US" smtClean="0"/>
              <a:t>PMT based, 265 cluster a´ 7 PMTs </a:t>
            </a:r>
          </a:p>
          <a:p>
            <a:r>
              <a:rPr lang="de-DE" altLang="en-US" smtClean="0"/>
              <a:t>PMT-d : 38 mm (1.5 Zoll, z.B. Hamamatsu PMT R11920-100)</a:t>
            </a:r>
          </a:p>
          <a:p>
            <a:r>
              <a:rPr lang="de-DE" altLang="en-US" smtClean="0"/>
              <a:t>Pixel-grid : 50 mm by Winston cones</a:t>
            </a:r>
          </a:p>
          <a:p>
            <a:r>
              <a:rPr lang="de-DE" altLang="en-US" smtClean="0"/>
              <a:t>1855 Pixel</a:t>
            </a:r>
          </a:p>
          <a:p>
            <a:r>
              <a:rPr lang="de-DE" altLang="en-US" smtClean="0"/>
              <a:t>Size of the pixel-array : ~ 2 qm</a:t>
            </a:r>
          </a:p>
          <a:p>
            <a:r>
              <a:rPr lang="de-DE" altLang="en-US" smtClean="0"/>
              <a:t>Weight : up to 2000 kg</a:t>
            </a:r>
          </a:p>
          <a:p>
            <a:r>
              <a:rPr lang="de-DE" altLang="en-US" smtClean="0"/>
              <a:t>extrem light sensitive</a:t>
            </a:r>
          </a:p>
          <a:p>
            <a:r>
              <a:rPr lang="de-DE" altLang="en-US" smtClean="0"/>
              <a:t>„shutter“ time in the ns region</a:t>
            </a:r>
          </a:p>
          <a:p>
            <a:r>
              <a:rPr lang="de-DE" altLang="en-US" smtClean="0"/>
              <a:t>self triggered</a:t>
            </a:r>
          </a:p>
        </p:txBody>
      </p:sp>
    </p:spTree>
    <p:extLst>
      <p:ext uri="{BB962C8B-B14F-4D97-AF65-F5344CB8AC3E}">
        <p14:creationId xmlns:p14="http://schemas.microsoft.com/office/powerpoint/2010/main" val="38452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16ABC423-692B-45F8-BE37-D360E04D9D22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5123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5124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6A665172-800A-4683-A22B-508FA756FAC4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7</a:t>
            </a:fld>
            <a:endParaRPr kumimoji="0" lang="en-US" altLang="en-US" sz="1400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242175" cy="998537"/>
          </a:xfrm>
        </p:spPr>
        <p:txBody>
          <a:bodyPr/>
          <a:lstStyle/>
          <a:p>
            <a:r>
              <a:rPr lang="de-DE" altLang="en-US" sz="3200" smtClean="0"/>
              <a:t>Trigger Requirements</a:t>
            </a:r>
            <a:endParaRPr lang="en-US" altLang="en-US" sz="3200" smtClean="0"/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8525" y="1198563"/>
            <a:ext cx="7712075" cy="5170487"/>
          </a:xfrm>
        </p:spPr>
        <p:txBody>
          <a:bodyPr/>
          <a:lstStyle/>
          <a:p>
            <a:r>
              <a:rPr lang="de-DE" altLang="en-US" sz="1600" smtClean="0"/>
              <a:t>Design for the MST (Medium Size Telescope)  Camera,  „NectarCam“, France</a:t>
            </a:r>
          </a:p>
          <a:p>
            <a:pPr lvl="1"/>
            <a:r>
              <a:rPr lang="de-DE" altLang="en-US" sz="1600" smtClean="0"/>
              <a:t>could also be used for LST (Large Size Telescopes), „DragonCam“, Japan</a:t>
            </a:r>
          </a:p>
          <a:p>
            <a:r>
              <a:rPr lang="de-DE" altLang="en-US" sz="1600" smtClean="0"/>
              <a:t>Because of the NSB (Night Sky Background), the trigger design is quite challenging</a:t>
            </a:r>
          </a:p>
          <a:p>
            <a:r>
              <a:rPr lang="de-DE" altLang="en-US" sz="1600" smtClean="0"/>
              <a:t>Single pixel rate can be greater than 100 Mhz</a:t>
            </a:r>
          </a:p>
          <a:p>
            <a:r>
              <a:rPr lang="de-DE" altLang="en-US" sz="1600" smtClean="0"/>
              <a:t>Basic requirements are</a:t>
            </a:r>
          </a:p>
          <a:p>
            <a:pPr lvl="1"/>
            <a:r>
              <a:rPr lang="de-DE" altLang="en-US" sz="1600" smtClean="0"/>
              <a:t>Sensitive for weak PMT signals</a:t>
            </a:r>
          </a:p>
          <a:p>
            <a:pPr lvl="1"/>
            <a:r>
              <a:rPr lang="de-DE" altLang="en-US" sz="1600" smtClean="0"/>
              <a:t>Fast</a:t>
            </a:r>
          </a:p>
          <a:p>
            <a:pPr lvl="1"/>
            <a:r>
              <a:rPr lang="de-DE" altLang="en-US" sz="1600" smtClean="0"/>
              <a:t>Low latency</a:t>
            </a:r>
          </a:p>
          <a:p>
            <a:pPr lvl="1"/>
            <a:r>
              <a:rPr lang="de-DE" altLang="en-US" sz="1600" smtClean="0"/>
              <a:t>Low power</a:t>
            </a:r>
          </a:p>
          <a:p>
            <a:pPr lvl="1"/>
            <a:r>
              <a:rPr lang="de-DE" altLang="en-US" sz="1600" smtClean="0"/>
              <a:t>Cheap</a:t>
            </a:r>
          </a:p>
          <a:p>
            <a:r>
              <a:rPr lang="de-DE" altLang="en-US" sz="1600" smtClean="0"/>
              <a:t>Alternative to the „Analog Trigger“ designed by Spanish colleagues</a:t>
            </a:r>
          </a:p>
          <a:p>
            <a:pPr lvl="1"/>
            <a:r>
              <a:rPr lang="de-DE" altLang="en-US" sz="1600" smtClean="0"/>
              <a:t>Based on analog sums of up to 21 pixel</a:t>
            </a:r>
          </a:p>
          <a:p>
            <a:pPr lvl="1"/>
            <a:r>
              <a:rPr lang="de-DE" altLang="en-US" sz="1600" smtClean="0"/>
              <a:t>Theoretically better for weak and noisy signals (LST)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5ED0F250-B4A9-483E-85F7-C146F06C9FD2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8195" name="Footer Placeholder 4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8196" name="Slide Number Placeholder 5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81ABB59-7C6E-4AFB-8976-BB6B47F6653E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8</a:t>
            </a:fld>
            <a:endParaRPr kumimoji="0" lang="en-US" altLang="en-US" sz="140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71525" y="147187"/>
            <a:ext cx="7315200" cy="825500"/>
          </a:xfrm>
        </p:spPr>
        <p:txBody>
          <a:bodyPr/>
          <a:lstStyle/>
          <a:p>
            <a:r>
              <a:rPr lang="en-US" altLang="en-US" sz="3200" smtClean="0"/>
              <a:t>37 Pixel Trigger Region</a:t>
            </a:r>
          </a:p>
        </p:txBody>
      </p:sp>
      <p:sp>
        <p:nvSpPr>
          <p:cNvPr id="8198" name="AutoShape 4"/>
          <p:cNvSpPr>
            <a:spLocks noChangeAspect="1" noChangeArrowheads="1"/>
          </p:cNvSpPr>
          <p:nvPr/>
        </p:nvSpPr>
        <p:spPr bwMode="auto">
          <a:xfrm>
            <a:off x="2894013" y="782638"/>
            <a:ext cx="6073775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de-DE" altLang="en-US"/>
          </a:p>
        </p:txBody>
      </p:sp>
      <p:grpSp>
        <p:nvGrpSpPr>
          <p:cNvPr id="8199" name="Group 2"/>
          <p:cNvGrpSpPr>
            <a:grpSpLocks/>
          </p:cNvGrpSpPr>
          <p:nvPr/>
        </p:nvGrpSpPr>
        <p:grpSpPr bwMode="auto">
          <a:xfrm>
            <a:off x="3359150" y="914400"/>
            <a:ext cx="5381625" cy="5307013"/>
            <a:chOff x="3358409" y="913939"/>
            <a:chExt cx="5382018" cy="5307326"/>
          </a:xfrm>
        </p:grpSpPr>
        <p:grpSp>
          <p:nvGrpSpPr>
            <p:cNvPr id="8202" name="Group 5"/>
            <p:cNvGrpSpPr>
              <a:grpSpLocks/>
            </p:cNvGrpSpPr>
            <p:nvPr/>
          </p:nvGrpSpPr>
          <p:grpSpPr bwMode="auto">
            <a:xfrm>
              <a:off x="5712178" y="1898006"/>
              <a:ext cx="653057" cy="707643"/>
              <a:chOff x="5370" y="7700"/>
              <a:chExt cx="945" cy="1024"/>
            </a:xfrm>
          </p:grpSpPr>
          <p:sp>
            <p:nvSpPr>
              <p:cNvPr id="8661" name="Oval 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62" name="Line 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3" name="Line 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4" name="Line 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5" name="Line 1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6" name="Line 1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7" name="Line 1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3" name="Group 13"/>
            <p:cNvGrpSpPr>
              <a:grpSpLocks/>
            </p:cNvGrpSpPr>
            <p:nvPr/>
          </p:nvGrpSpPr>
          <p:grpSpPr bwMode="auto">
            <a:xfrm>
              <a:off x="6898047" y="1242192"/>
              <a:ext cx="653748" cy="706952"/>
              <a:chOff x="5370" y="7700"/>
              <a:chExt cx="945" cy="1024"/>
            </a:xfrm>
          </p:grpSpPr>
          <p:sp>
            <p:nvSpPr>
              <p:cNvPr id="8654" name="Oval 1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55" name="Line 1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6" name="Line 1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7" name="Line 1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8" name="Line 1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9" name="Line 1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0" name="Line 2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4" name="Group 21"/>
            <p:cNvGrpSpPr>
              <a:grpSpLocks/>
            </p:cNvGrpSpPr>
            <p:nvPr/>
          </p:nvGrpSpPr>
          <p:grpSpPr bwMode="auto">
            <a:xfrm>
              <a:off x="5115789" y="2226258"/>
              <a:ext cx="654439" cy="707643"/>
              <a:chOff x="5370" y="7700"/>
              <a:chExt cx="945" cy="1024"/>
            </a:xfrm>
          </p:grpSpPr>
          <p:sp>
            <p:nvSpPr>
              <p:cNvPr id="8647" name="Oval 2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48" name="Line 2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9" name="Line 2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0" name="Line 2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1" name="Line 2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2" name="Line 2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3" name="Line 2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5" name="Group 29"/>
            <p:cNvGrpSpPr>
              <a:grpSpLocks/>
            </p:cNvGrpSpPr>
            <p:nvPr/>
          </p:nvGrpSpPr>
          <p:grpSpPr bwMode="auto">
            <a:xfrm>
              <a:off x="5115789" y="1569753"/>
              <a:ext cx="654439" cy="707643"/>
              <a:chOff x="5370" y="7700"/>
              <a:chExt cx="945" cy="1024"/>
            </a:xfrm>
          </p:grpSpPr>
          <p:sp>
            <p:nvSpPr>
              <p:cNvPr id="8640" name="Oval 3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41" name="Line 3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2" name="Line 3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3" name="Line 3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4" name="Line 3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5" name="Line 3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6" name="Line 3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6" name="Group 37"/>
            <p:cNvGrpSpPr>
              <a:grpSpLocks/>
            </p:cNvGrpSpPr>
            <p:nvPr/>
          </p:nvGrpSpPr>
          <p:grpSpPr bwMode="auto">
            <a:xfrm>
              <a:off x="5712178" y="1241501"/>
              <a:ext cx="653748" cy="707643"/>
              <a:chOff x="5370" y="7700"/>
              <a:chExt cx="945" cy="1024"/>
            </a:xfrm>
          </p:grpSpPr>
          <p:sp>
            <p:nvSpPr>
              <p:cNvPr id="8633" name="Oval 3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34" name="Line 3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5" name="Line 4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6" name="Line 4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7" name="Line 4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8" name="Line 4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9" name="Line 4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7" name="Group 45"/>
            <p:cNvGrpSpPr>
              <a:grpSpLocks/>
            </p:cNvGrpSpPr>
            <p:nvPr/>
          </p:nvGrpSpPr>
          <p:grpSpPr bwMode="auto">
            <a:xfrm>
              <a:off x="5115789" y="913939"/>
              <a:ext cx="654439" cy="706952"/>
              <a:chOff x="5370" y="7700"/>
              <a:chExt cx="945" cy="1024"/>
            </a:xfrm>
          </p:grpSpPr>
          <p:sp>
            <p:nvSpPr>
              <p:cNvPr id="8626" name="Oval 4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27" name="Line 4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8" name="Line 4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9" name="Line 4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0" name="Line 5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1" name="Line 5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2" name="Line 5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8" name="Group 53"/>
            <p:cNvGrpSpPr>
              <a:grpSpLocks/>
            </p:cNvGrpSpPr>
            <p:nvPr/>
          </p:nvGrpSpPr>
          <p:grpSpPr bwMode="auto">
            <a:xfrm>
              <a:off x="7490290" y="1570444"/>
              <a:ext cx="653748" cy="706952"/>
              <a:chOff x="5370" y="7700"/>
              <a:chExt cx="945" cy="1024"/>
            </a:xfrm>
          </p:grpSpPr>
          <p:sp>
            <p:nvSpPr>
              <p:cNvPr id="8619" name="Oval 5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20" name="Line 5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1" name="Line 5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2" name="Line 5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3" name="Line 5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4" name="Line 5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5" name="Line 6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9" name="Group 61"/>
            <p:cNvGrpSpPr>
              <a:grpSpLocks/>
            </p:cNvGrpSpPr>
            <p:nvPr/>
          </p:nvGrpSpPr>
          <p:grpSpPr bwMode="auto">
            <a:xfrm>
              <a:off x="6898047" y="1898697"/>
              <a:ext cx="653748" cy="706952"/>
              <a:chOff x="5370" y="7700"/>
              <a:chExt cx="945" cy="1024"/>
            </a:xfrm>
          </p:grpSpPr>
          <p:sp>
            <p:nvSpPr>
              <p:cNvPr id="8612" name="Oval 6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13" name="Line 6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4" name="Line 6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5" name="Line 6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6" name="Line 6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7" name="Line 6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8" name="Line 6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0" name="Group 69"/>
            <p:cNvGrpSpPr>
              <a:grpSpLocks/>
            </p:cNvGrpSpPr>
            <p:nvPr/>
          </p:nvGrpSpPr>
          <p:grpSpPr bwMode="auto">
            <a:xfrm>
              <a:off x="6302348" y="1570444"/>
              <a:ext cx="654439" cy="706952"/>
              <a:chOff x="5370" y="7700"/>
              <a:chExt cx="945" cy="1024"/>
            </a:xfrm>
          </p:grpSpPr>
          <p:sp>
            <p:nvSpPr>
              <p:cNvPr id="8605" name="Oval 7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606" name="Line 7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7" name="Line 7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8" name="Line 7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9" name="Line 7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0" name="Line 7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1" name="Line 7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1" name="Group 77"/>
            <p:cNvGrpSpPr>
              <a:grpSpLocks/>
            </p:cNvGrpSpPr>
            <p:nvPr/>
          </p:nvGrpSpPr>
          <p:grpSpPr bwMode="auto">
            <a:xfrm>
              <a:off x="4530456" y="1898006"/>
              <a:ext cx="653057" cy="709717"/>
              <a:chOff x="5370" y="7700"/>
              <a:chExt cx="945" cy="1024"/>
            </a:xfrm>
          </p:grpSpPr>
          <p:sp>
            <p:nvSpPr>
              <p:cNvPr id="8598" name="Oval 7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99" name="Line 7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0" name="Line 8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1" name="Line 8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2" name="Line 8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3" name="Line 8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4" name="Line 8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2" name="Group 85"/>
            <p:cNvGrpSpPr>
              <a:grpSpLocks/>
            </p:cNvGrpSpPr>
            <p:nvPr/>
          </p:nvGrpSpPr>
          <p:grpSpPr bwMode="auto">
            <a:xfrm>
              <a:off x="4529765" y="1241501"/>
              <a:ext cx="653748" cy="708335"/>
              <a:chOff x="5370" y="7700"/>
              <a:chExt cx="945" cy="1024"/>
            </a:xfrm>
          </p:grpSpPr>
          <p:sp>
            <p:nvSpPr>
              <p:cNvPr id="8591" name="Oval 8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92" name="Line 8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3" name="Line 8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4" name="Line 8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5" name="Line 9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6" name="Line 9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7" name="Line 9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3" name="Group 93"/>
            <p:cNvGrpSpPr>
              <a:grpSpLocks/>
            </p:cNvGrpSpPr>
            <p:nvPr/>
          </p:nvGrpSpPr>
          <p:grpSpPr bwMode="auto">
            <a:xfrm>
              <a:off x="6898047" y="2554511"/>
              <a:ext cx="654439" cy="708335"/>
              <a:chOff x="5370" y="7700"/>
              <a:chExt cx="945" cy="1024"/>
            </a:xfrm>
          </p:grpSpPr>
          <p:sp>
            <p:nvSpPr>
              <p:cNvPr id="8584" name="Oval 9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85" name="Line 9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6" name="Line 9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7" name="Line 9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8" name="Line 9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9" name="Line 9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0" name="Line 10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4" name="Group 101"/>
            <p:cNvGrpSpPr>
              <a:grpSpLocks/>
            </p:cNvGrpSpPr>
            <p:nvPr/>
          </p:nvGrpSpPr>
          <p:grpSpPr bwMode="auto">
            <a:xfrm>
              <a:off x="6302348" y="2227640"/>
              <a:ext cx="654439" cy="706952"/>
              <a:chOff x="5370" y="7700"/>
              <a:chExt cx="945" cy="1024"/>
            </a:xfrm>
          </p:grpSpPr>
          <p:sp>
            <p:nvSpPr>
              <p:cNvPr id="8577" name="Oval 10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78" name="Line 10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9" name="Line 10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0" name="Line 10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1" name="Line 10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2" name="Line 10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3" name="Line 10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5" name="Group 109"/>
            <p:cNvGrpSpPr>
              <a:grpSpLocks/>
            </p:cNvGrpSpPr>
            <p:nvPr/>
          </p:nvGrpSpPr>
          <p:grpSpPr bwMode="auto">
            <a:xfrm>
              <a:off x="7488908" y="2227640"/>
              <a:ext cx="653748" cy="706261"/>
              <a:chOff x="5370" y="7700"/>
              <a:chExt cx="945" cy="1024"/>
            </a:xfrm>
          </p:grpSpPr>
          <p:sp>
            <p:nvSpPr>
              <p:cNvPr id="8570" name="Oval 11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71" name="Line 11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2" name="Line 11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3" name="Line 11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4" name="Line 11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5" name="Line 11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6" name="Line 11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6" name="Group 117"/>
            <p:cNvGrpSpPr>
              <a:grpSpLocks/>
            </p:cNvGrpSpPr>
            <p:nvPr/>
          </p:nvGrpSpPr>
          <p:grpSpPr bwMode="auto">
            <a:xfrm>
              <a:off x="5710105" y="2556584"/>
              <a:ext cx="654439" cy="706952"/>
              <a:chOff x="5370" y="7700"/>
              <a:chExt cx="945" cy="1024"/>
            </a:xfrm>
          </p:grpSpPr>
          <p:sp>
            <p:nvSpPr>
              <p:cNvPr id="8563" name="Oval 11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64" name="Line 11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5" name="Line 12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6" name="Line 12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7" name="Line 12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8" name="Line 12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9" name="Line 12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7" name="Group 125"/>
            <p:cNvGrpSpPr>
              <a:grpSpLocks/>
            </p:cNvGrpSpPr>
            <p:nvPr/>
          </p:nvGrpSpPr>
          <p:grpSpPr bwMode="auto">
            <a:xfrm>
              <a:off x="6303039" y="2884837"/>
              <a:ext cx="653748" cy="706952"/>
              <a:chOff x="5370" y="7700"/>
              <a:chExt cx="945" cy="1024"/>
            </a:xfrm>
          </p:grpSpPr>
          <p:sp>
            <p:nvSpPr>
              <p:cNvPr id="8556" name="Oval 12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57" name="Line 12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8" name="Line 12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9" name="Line 12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0" name="Line 13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1" name="Line 13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2" name="Line 13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8" name="Group 133"/>
            <p:cNvGrpSpPr>
              <a:grpSpLocks/>
            </p:cNvGrpSpPr>
            <p:nvPr/>
          </p:nvGrpSpPr>
          <p:grpSpPr bwMode="auto">
            <a:xfrm>
              <a:off x="5710105" y="3212398"/>
              <a:ext cx="654439" cy="706952"/>
              <a:chOff x="5370" y="7700"/>
              <a:chExt cx="945" cy="1024"/>
            </a:xfrm>
          </p:grpSpPr>
          <p:sp>
            <p:nvSpPr>
              <p:cNvPr id="8549" name="Oval 13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50" name="Line 13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1" name="Line 13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2" name="Line 13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3" name="Line 13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4" name="Line 13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5" name="Line 14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19" name="Group 141"/>
            <p:cNvGrpSpPr>
              <a:grpSpLocks/>
            </p:cNvGrpSpPr>
            <p:nvPr/>
          </p:nvGrpSpPr>
          <p:grpSpPr bwMode="auto">
            <a:xfrm>
              <a:off x="5114407" y="2884837"/>
              <a:ext cx="654439" cy="706952"/>
              <a:chOff x="5370" y="7700"/>
              <a:chExt cx="945" cy="1024"/>
            </a:xfrm>
          </p:grpSpPr>
          <p:sp>
            <p:nvSpPr>
              <p:cNvPr id="8542" name="Oval 14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43" name="Line 14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4" name="Line 14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5" name="Line 14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6" name="Line 14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7" name="Line 14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8" name="Line 14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0" name="Group 149"/>
            <p:cNvGrpSpPr>
              <a:grpSpLocks/>
            </p:cNvGrpSpPr>
            <p:nvPr/>
          </p:nvGrpSpPr>
          <p:grpSpPr bwMode="auto">
            <a:xfrm>
              <a:off x="5710105" y="3868903"/>
              <a:ext cx="655130" cy="708335"/>
              <a:chOff x="5370" y="7700"/>
              <a:chExt cx="945" cy="1024"/>
            </a:xfrm>
          </p:grpSpPr>
          <p:sp>
            <p:nvSpPr>
              <p:cNvPr id="8535" name="Oval 15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36" name="Line 15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7" name="Line 15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8" name="Line 15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9" name="Line 15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0" name="Line 15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1" name="Line 15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1" name="Group 157"/>
            <p:cNvGrpSpPr>
              <a:grpSpLocks/>
            </p:cNvGrpSpPr>
            <p:nvPr/>
          </p:nvGrpSpPr>
          <p:grpSpPr bwMode="auto">
            <a:xfrm>
              <a:off x="5114407" y="3542033"/>
              <a:ext cx="654439" cy="706952"/>
              <a:chOff x="5370" y="7700"/>
              <a:chExt cx="945" cy="1024"/>
            </a:xfrm>
          </p:grpSpPr>
          <p:sp>
            <p:nvSpPr>
              <p:cNvPr id="8528" name="Oval 15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29" name="Line 15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0" name="Line 16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1" name="Line 16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2" name="Line 16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3" name="Line 16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4" name="Line 16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2" name="Group 165"/>
            <p:cNvGrpSpPr>
              <a:grpSpLocks/>
            </p:cNvGrpSpPr>
            <p:nvPr/>
          </p:nvGrpSpPr>
          <p:grpSpPr bwMode="auto">
            <a:xfrm>
              <a:off x="6300966" y="3542033"/>
              <a:ext cx="654439" cy="706261"/>
              <a:chOff x="5370" y="7700"/>
              <a:chExt cx="945" cy="1024"/>
            </a:xfrm>
          </p:grpSpPr>
          <p:sp>
            <p:nvSpPr>
              <p:cNvPr id="8521" name="Oval 16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22" name="Line 16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3" name="Line 16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4" name="Line 16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5" name="Line 17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6" name="Line 17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7" name="Line 17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3" name="Group 173"/>
            <p:cNvGrpSpPr>
              <a:grpSpLocks/>
            </p:cNvGrpSpPr>
            <p:nvPr/>
          </p:nvGrpSpPr>
          <p:grpSpPr bwMode="auto">
            <a:xfrm>
              <a:off x="7493745" y="2886219"/>
              <a:ext cx="654439" cy="707643"/>
              <a:chOff x="5370" y="7700"/>
              <a:chExt cx="945" cy="1024"/>
            </a:xfrm>
          </p:grpSpPr>
          <p:sp>
            <p:nvSpPr>
              <p:cNvPr id="8514" name="Oval 17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15" name="Line 17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6" name="Line 17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7" name="Line 17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8" name="Line 17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9" name="Line 17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0" name="Line 18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4" name="Group 181"/>
            <p:cNvGrpSpPr>
              <a:grpSpLocks/>
            </p:cNvGrpSpPr>
            <p:nvPr/>
          </p:nvGrpSpPr>
          <p:grpSpPr bwMode="auto">
            <a:xfrm>
              <a:off x="8086679" y="3214471"/>
              <a:ext cx="653748" cy="707643"/>
              <a:chOff x="5370" y="7700"/>
              <a:chExt cx="945" cy="1024"/>
            </a:xfrm>
          </p:grpSpPr>
          <p:sp>
            <p:nvSpPr>
              <p:cNvPr id="8507" name="Oval 18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08" name="Line 18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" name="Line 18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" name="Line 18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" name="Line 18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" name="Line 18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3" name="Line 18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5" name="Group 189"/>
            <p:cNvGrpSpPr>
              <a:grpSpLocks/>
            </p:cNvGrpSpPr>
            <p:nvPr/>
          </p:nvGrpSpPr>
          <p:grpSpPr bwMode="auto">
            <a:xfrm>
              <a:off x="7493745" y="3542724"/>
              <a:ext cx="654439" cy="706261"/>
              <a:chOff x="5370" y="7700"/>
              <a:chExt cx="945" cy="1024"/>
            </a:xfrm>
          </p:grpSpPr>
          <p:sp>
            <p:nvSpPr>
              <p:cNvPr id="8500" name="Oval 19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501" name="Line 19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" name="Line 19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" name="Line 19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" name="Line 19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" name="Line 19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" name="Line 19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6" name="Group 197"/>
            <p:cNvGrpSpPr>
              <a:grpSpLocks/>
            </p:cNvGrpSpPr>
            <p:nvPr/>
          </p:nvGrpSpPr>
          <p:grpSpPr bwMode="auto">
            <a:xfrm>
              <a:off x="6898047" y="3214471"/>
              <a:ext cx="654439" cy="707643"/>
              <a:chOff x="5370" y="7700"/>
              <a:chExt cx="945" cy="1024"/>
            </a:xfrm>
          </p:grpSpPr>
          <p:sp>
            <p:nvSpPr>
              <p:cNvPr id="8493" name="Oval 19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94" name="Line 19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5" name="Line 20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6" name="Line 20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7" name="Line 20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8" name="Line 20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" name="Line 20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7" name="Group 205"/>
            <p:cNvGrpSpPr>
              <a:grpSpLocks/>
            </p:cNvGrpSpPr>
            <p:nvPr/>
          </p:nvGrpSpPr>
          <p:grpSpPr bwMode="auto">
            <a:xfrm>
              <a:off x="7493745" y="4199229"/>
              <a:ext cx="655130" cy="708335"/>
              <a:chOff x="5370" y="7700"/>
              <a:chExt cx="945" cy="1024"/>
            </a:xfrm>
          </p:grpSpPr>
          <p:sp>
            <p:nvSpPr>
              <p:cNvPr id="8486" name="Oval 20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87" name="Line 20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Line 20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Line 20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Line 21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Line 21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Line 21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8" name="Group 213"/>
            <p:cNvGrpSpPr>
              <a:grpSpLocks/>
            </p:cNvGrpSpPr>
            <p:nvPr/>
          </p:nvGrpSpPr>
          <p:grpSpPr bwMode="auto">
            <a:xfrm>
              <a:off x="6898047" y="3871668"/>
              <a:ext cx="654439" cy="707643"/>
              <a:chOff x="5370" y="7700"/>
              <a:chExt cx="945" cy="1024"/>
            </a:xfrm>
          </p:grpSpPr>
          <p:sp>
            <p:nvSpPr>
              <p:cNvPr id="8479" name="Oval 21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80" name="Line 21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Line 21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Line 21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3" name="Line 21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4" name="Line 21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5" name="Line 22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9" name="Group 221"/>
            <p:cNvGrpSpPr>
              <a:grpSpLocks/>
            </p:cNvGrpSpPr>
            <p:nvPr/>
          </p:nvGrpSpPr>
          <p:grpSpPr bwMode="auto">
            <a:xfrm>
              <a:off x="8084606" y="3871668"/>
              <a:ext cx="654439" cy="706952"/>
              <a:chOff x="5370" y="7700"/>
              <a:chExt cx="945" cy="1024"/>
            </a:xfrm>
          </p:grpSpPr>
          <p:sp>
            <p:nvSpPr>
              <p:cNvPr id="8472" name="Oval 22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73" name="Line 22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Line 22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Line 22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Line 22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Line 22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Line 22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0" name="Group 229"/>
            <p:cNvGrpSpPr>
              <a:grpSpLocks/>
            </p:cNvGrpSpPr>
            <p:nvPr/>
          </p:nvGrpSpPr>
          <p:grpSpPr bwMode="auto">
            <a:xfrm>
              <a:off x="3944433" y="2229023"/>
              <a:ext cx="654439" cy="706952"/>
              <a:chOff x="5370" y="7700"/>
              <a:chExt cx="945" cy="1024"/>
            </a:xfrm>
          </p:grpSpPr>
          <p:sp>
            <p:nvSpPr>
              <p:cNvPr id="8465" name="Oval 23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66" name="Line 23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Line 23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Line 23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Line 23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Line 23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Line 23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1" name="Group 237"/>
            <p:cNvGrpSpPr>
              <a:grpSpLocks/>
            </p:cNvGrpSpPr>
            <p:nvPr/>
          </p:nvGrpSpPr>
          <p:grpSpPr bwMode="auto">
            <a:xfrm>
              <a:off x="4537367" y="2557275"/>
              <a:ext cx="653057" cy="706952"/>
              <a:chOff x="5370" y="7700"/>
              <a:chExt cx="945" cy="1024"/>
            </a:xfrm>
          </p:grpSpPr>
          <p:sp>
            <p:nvSpPr>
              <p:cNvPr id="8458" name="Oval 23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59" name="Line 23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Line 24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Line 24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Line 24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Line 24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Line 24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2" name="Group 245"/>
            <p:cNvGrpSpPr>
              <a:grpSpLocks/>
            </p:cNvGrpSpPr>
            <p:nvPr/>
          </p:nvGrpSpPr>
          <p:grpSpPr bwMode="auto">
            <a:xfrm>
              <a:off x="4535294" y="3214471"/>
              <a:ext cx="654439" cy="706261"/>
              <a:chOff x="5370" y="7700"/>
              <a:chExt cx="945" cy="1024"/>
            </a:xfrm>
          </p:grpSpPr>
          <p:sp>
            <p:nvSpPr>
              <p:cNvPr id="8451" name="Oval 24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52" name="Line 24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Line 24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Line 24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Line 25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Line 25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Line 25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3" name="Group 253"/>
            <p:cNvGrpSpPr>
              <a:grpSpLocks/>
            </p:cNvGrpSpPr>
            <p:nvPr/>
          </p:nvGrpSpPr>
          <p:grpSpPr bwMode="auto">
            <a:xfrm>
              <a:off x="3944433" y="2886910"/>
              <a:ext cx="654439" cy="706952"/>
              <a:chOff x="5370" y="7700"/>
              <a:chExt cx="945" cy="1024"/>
            </a:xfrm>
          </p:grpSpPr>
          <p:sp>
            <p:nvSpPr>
              <p:cNvPr id="8444" name="Oval 25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45" name="Line 25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Line 25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Line 25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Line 25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Line 25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Line 26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4" name="Group 261"/>
            <p:cNvGrpSpPr>
              <a:grpSpLocks/>
            </p:cNvGrpSpPr>
            <p:nvPr/>
          </p:nvGrpSpPr>
          <p:grpSpPr bwMode="auto">
            <a:xfrm>
              <a:off x="3944433" y="3542724"/>
              <a:ext cx="654439" cy="706952"/>
              <a:chOff x="5370" y="7700"/>
              <a:chExt cx="945" cy="1024"/>
            </a:xfrm>
          </p:grpSpPr>
          <p:sp>
            <p:nvSpPr>
              <p:cNvPr id="8437" name="Oval 26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38" name="Line 26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Line 26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Line 26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Line 26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Line 26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Line 26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5" name="Group 269"/>
            <p:cNvGrpSpPr>
              <a:grpSpLocks/>
            </p:cNvGrpSpPr>
            <p:nvPr/>
          </p:nvGrpSpPr>
          <p:grpSpPr bwMode="auto">
            <a:xfrm>
              <a:off x="6305804" y="4199920"/>
              <a:ext cx="653748" cy="707643"/>
              <a:chOff x="5370" y="7700"/>
              <a:chExt cx="945" cy="1024"/>
            </a:xfrm>
          </p:grpSpPr>
          <p:sp>
            <p:nvSpPr>
              <p:cNvPr id="8430" name="Oval 27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31" name="Line 27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Line 27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Line 27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Line 27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Line 27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Line 27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6" name="Group 277"/>
            <p:cNvGrpSpPr>
              <a:grpSpLocks/>
            </p:cNvGrpSpPr>
            <p:nvPr/>
          </p:nvGrpSpPr>
          <p:grpSpPr bwMode="auto">
            <a:xfrm>
              <a:off x="6898047" y="4528173"/>
              <a:ext cx="653748" cy="707643"/>
              <a:chOff x="5370" y="7700"/>
              <a:chExt cx="945" cy="1024"/>
            </a:xfrm>
          </p:grpSpPr>
          <p:sp>
            <p:nvSpPr>
              <p:cNvPr id="8423" name="Oval 27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24" name="Line 27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Line 28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Line 28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Line 28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Line 28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Line 28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7" name="Group 285"/>
            <p:cNvGrpSpPr>
              <a:grpSpLocks/>
            </p:cNvGrpSpPr>
            <p:nvPr/>
          </p:nvGrpSpPr>
          <p:grpSpPr bwMode="auto">
            <a:xfrm>
              <a:off x="6305804" y="4856425"/>
              <a:ext cx="653748" cy="706261"/>
              <a:chOff x="5370" y="7700"/>
              <a:chExt cx="945" cy="1024"/>
            </a:xfrm>
          </p:grpSpPr>
          <p:sp>
            <p:nvSpPr>
              <p:cNvPr id="8416" name="Oval 28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17" name="Line 28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Line 28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Line 28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Line 29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Line 29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Line 29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8" name="Group 293"/>
            <p:cNvGrpSpPr>
              <a:grpSpLocks/>
            </p:cNvGrpSpPr>
            <p:nvPr/>
          </p:nvGrpSpPr>
          <p:grpSpPr bwMode="auto">
            <a:xfrm>
              <a:off x="5710105" y="4528173"/>
              <a:ext cx="654439" cy="707643"/>
              <a:chOff x="5370" y="7700"/>
              <a:chExt cx="945" cy="1024"/>
            </a:xfrm>
          </p:grpSpPr>
          <p:sp>
            <p:nvSpPr>
              <p:cNvPr id="8409" name="Oval 29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10" name="Line 29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Line 29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Line 29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Line 29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Line 29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Line 30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39" name="Group 301"/>
            <p:cNvGrpSpPr>
              <a:grpSpLocks/>
            </p:cNvGrpSpPr>
            <p:nvPr/>
          </p:nvGrpSpPr>
          <p:grpSpPr bwMode="auto">
            <a:xfrm>
              <a:off x="6305804" y="5512930"/>
              <a:ext cx="654439" cy="708335"/>
              <a:chOff x="5370" y="7700"/>
              <a:chExt cx="945" cy="1024"/>
            </a:xfrm>
          </p:grpSpPr>
          <p:sp>
            <p:nvSpPr>
              <p:cNvPr id="8402" name="Oval 30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403" name="Line 30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Line 30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Line 30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Line 30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Line 30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Line 30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0" name="Group 309"/>
            <p:cNvGrpSpPr>
              <a:grpSpLocks/>
            </p:cNvGrpSpPr>
            <p:nvPr/>
          </p:nvGrpSpPr>
          <p:grpSpPr bwMode="auto">
            <a:xfrm>
              <a:off x="5710105" y="5185369"/>
              <a:ext cx="654439" cy="707643"/>
              <a:chOff x="5370" y="7700"/>
              <a:chExt cx="945" cy="1024"/>
            </a:xfrm>
          </p:grpSpPr>
          <p:sp>
            <p:nvSpPr>
              <p:cNvPr id="8395" name="Oval 31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96" name="Line 31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Line 31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Line 31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Line 31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Line 31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Line 31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1" name="Group 317"/>
            <p:cNvGrpSpPr>
              <a:grpSpLocks/>
            </p:cNvGrpSpPr>
            <p:nvPr/>
          </p:nvGrpSpPr>
          <p:grpSpPr bwMode="auto">
            <a:xfrm>
              <a:off x="6896665" y="5185369"/>
              <a:ext cx="654439" cy="706952"/>
              <a:chOff x="5370" y="7700"/>
              <a:chExt cx="945" cy="1024"/>
            </a:xfrm>
          </p:grpSpPr>
          <p:sp>
            <p:nvSpPr>
              <p:cNvPr id="8388" name="Oval 31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89" name="Line 31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Line 32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Line 32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Line 32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Line 32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Line 32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2" name="Group 325"/>
            <p:cNvGrpSpPr>
              <a:grpSpLocks/>
            </p:cNvGrpSpPr>
            <p:nvPr/>
          </p:nvGrpSpPr>
          <p:grpSpPr bwMode="auto">
            <a:xfrm>
              <a:off x="4529765" y="3869594"/>
              <a:ext cx="654439" cy="706952"/>
              <a:chOff x="5370" y="7700"/>
              <a:chExt cx="945" cy="1024"/>
            </a:xfrm>
          </p:grpSpPr>
          <p:sp>
            <p:nvSpPr>
              <p:cNvPr id="8381" name="Oval 32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82" name="Line 32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Line 32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Line 32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Line 33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Line 33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Line 33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3" name="Group 333"/>
            <p:cNvGrpSpPr>
              <a:grpSpLocks/>
            </p:cNvGrpSpPr>
            <p:nvPr/>
          </p:nvGrpSpPr>
          <p:grpSpPr bwMode="auto">
            <a:xfrm>
              <a:off x="5122699" y="4197847"/>
              <a:ext cx="653748" cy="706952"/>
              <a:chOff x="5370" y="7700"/>
              <a:chExt cx="945" cy="1024"/>
            </a:xfrm>
          </p:grpSpPr>
          <p:sp>
            <p:nvSpPr>
              <p:cNvPr id="8374" name="Oval 33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75" name="Line 33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Line 33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Line 33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Line 33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Line 33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Line 34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4" name="Group 341"/>
            <p:cNvGrpSpPr>
              <a:grpSpLocks/>
            </p:cNvGrpSpPr>
            <p:nvPr/>
          </p:nvGrpSpPr>
          <p:grpSpPr bwMode="auto">
            <a:xfrm>
              <a:off x="4529765" y="4526100"/>
              <a:ext cx="654439" cy="706261"/>
              <a:chOff x="5370" y="7700"/>
              <a:chExt cx="945" cy="1024"/>
            </a:xfrm>
          </p:grpSpPr>
          <p:sp>
            <p:nvSpPr>
              <p:cNvPr id="8367" name="Oval 34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68" name="Line 34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Line 34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Line 34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Line 34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Line 34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Line 34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5" name="Group 349"/>
            <p:cNvGrpSpPr>
              <a:grpSpLocks/>
            </p:cNvGrpSpPr>
            <p:nvPr/>
          </p:nvGrpSpPr>
          <p:grpSpPr bwMode="auto">
            <a:xfrm>
              <a:off x="3934067" y="4197847"/>
              <a:ext cx="654439" cy="706952"/>
              <a:chOff x="5370" y="7700"/>
              <a:chExt cx="945" cy="1024"/>
            </a:xfrm>
          </p:grpSpPr>
          <p:sp>
            <p:nvSpPr>
              <p:cNvPr id="8360" name="Oval 35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61" name="Line 35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Line 35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Line 35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Line 35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Line 35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Line 35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6" name="Group 357"/>
            <p:cNvGrpSpPr>
              <a:grpSpLocks/>
            </p:cNvGrpSpPr>
            <p:nvPr/>
          </p:nvGrpSpPr>
          <p:grpSpPr bwMode="auto">
            <a:xfrm>
              <a:off x="4529765" y="5181914"/>
              <a:ext cx="655130" cy="708335"/>
              <a:chOff x="5370" y="7700"/>
              <a:chExt cx="945" cy="1024"/>
            </a:xfrm>
          </p:grpSpPr>
          <p:sp>
            <p:nvSpPr>
              <p:cNvPr id="8353" name="Oval 358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54" name="Line 359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5" name="Line 360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6" name="Line 361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7" name="Line 362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8" name="Line 363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9" name="Line 364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7" name="Group 365"/>
            <p:cNvGrpSpPr>
              <a:grpSpLocks/>
            </p:cNvGrpSpPr>
            <p:nvPr/>
          </p:nvGrpSpPr>
          <p:grpSpPr bwMode="auto">
            <a:xfrm>
              <a:off x="3934067" y="4855043"/>
              <a:ext cx="654439" cy="706952"/>
              <a:chOff x="5370" y="7700"/>
              <a:chExt cx="945" cy="1024"/>
            </a:xfrm>
          </p:grpSpPr>
          <p:sp>
            <p:nvSpPr>
              <p:cNvPr id="8346" name="Oval 366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47" name="Line 367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8" name="Line 368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9" name="Line 369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0" name="Line 370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1" name="Line 371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2" name="Line 372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8" name="Group 373"/>
            <p:cNvGrpSpPr>
              <a:grpSpLocks/>
            </p:cNvGrpSpPr>
            <p:nvPr/>
          </p:nvGrpSpPr>
          <p:grpSpPr bwMode="auto">
            <a:xfrm>
              <a:off x="5120626" y="4855043"/>
              <a:ext cx="654439" cy="706952"/>
              <a:chOff x="5370" y="7700"/>
              <a:chExt cx="945" cy="1024"/>
            </a:xfrm>
          </p:grpSpPr>
          <p:sp>
            <p:nvSpPr>
              <p:cNvPr id="8339" name="Oval 374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40" name="Line 375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1" name="Line 376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2" name="Line 377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3" name="Line 378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4" name="Line 379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5" name="Line 380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9" name="Group 381"/>
            <p:cNvGrpSpPr>
              <a:grpSpLocks/>
            </p:cNvGrpSpPr>
            <p:nvPr/>
          </p:nvGrpSpPr>
          <p:grpSpPr bwMode="auto">
            <a:xfrm>
              <a:off x="3358409" y="2558657"/>
              <a:ext cx="653748" cy="707643"/>
              <a:chOff x="5370" y="7700"/>
              <a:chExt cx="945" cy="1024"/>
            </a:xfrm>
          </p:grpSpPr>
          <p:sp>
            <p:nvSpPr>
              <p:cNvPr id="8332" name="Oval 382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33" name="Line 383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4" name="Line 384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5" name="Line 385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6" name="Line 386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7" name="Line 387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8" name="Line 388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50" name="Group 389"/>
            <p:cNvGrpSpPr>
              <a:grpSpLocks/>
            </p:cNvGrpSpPr>
            <p:nvPr/>
          </p:nvGrpSpPr>
          <p:grpSpPr bwMode="auto">
            <a:xfrm>
              <a:off x="3358409" y="3215162"/>
              <a:ext cx="653748" cy="706952"/>
              <a:chOff x="5370" y="7700"/>
              <a:chExt cx="945" cy="1024"/>
            </a:xfrm>
          </p:grpSpPr>
          <p:sp>
            <p:nvSpPr>
              <p:cNvPr id="8325" name="Oval 390"/>
              <p:cNvSpPr>
                <a:spLocks noChangeArrowheads="1"/>
              </p:cNvSpPr>
              <p:nvPr/>
            </p:nvSpPr>
            <p:spPr bwMode="auto">
              <a:xfrm>
                <a:off x="5370" y="7747"/>
                <a:ext cx="945" cy="945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1pPr>
                <a:lvl2pPr marL="742950" indent="-28575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2pPr>
                <a:lvl3pPr marL="11430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3pPr>
                <a:lvl4pPr marL="16002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4pPr>
                <a:lvl5pPr marL="2057400" indent="-228600"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kumimoji="1" sz="2000">
                    <a:solidFill>
                      <a:srgbClr val="003399"/>
                    </a:solidFill>
                    <a:latin typeface="Tahoma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8326" name="Line 391"/>
              <p:cNvSpPr>
                <a:spLocks noChangeShapeType="1"/>
              </p:cNvSpPr>
              <p:nvPr/>
            </p:nvSpPr>
            <p:spPr bwMode="auto">
              <a:xfrm>
                <a:off x="5560" y="7745"/>
                <a:ext cx="549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7" name="Line 392"/>
              <p:cNvSpPr>
                <a:spLocks noChangeShapeType="1"/>
              </p:cNvSpPr>
              <p:nvPr/>
            </p:nvSpPr>
            <p:spPr bwMode="auto">
              <a:xfrm>
                <a:off x="5560" y="8697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8" name="Line 393"/>
              <p:cNvSpPr>
                <a:spLocks noChangeShapeType="1"/>
              </p:cNvSpPr>
              <p:nvPr/>
            </p:nvSpPr>
            <p:spPr bwMode="auto">
              <a:xfrm rot="3600000">
                <a:off x="5995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9" name="Line 394"/>
              <p:cNvSpPr>
                <a:spLocks noChangeShapeType="1"/>
              </p:cNvSpPr>
              <p:nvPr/>
            </p:nvSpPr>
            <p:spPr bwMode="auto">
              <a:xfrm rot="3600000">
                <a:off x="5144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0" name="Line 395"/>
              <p:cNvSpPr>
                <a:spLocks noChangeShapeType="1"/>
              </p:cNvSpPr>
              <p:nvPr/>
            </p:nvSpPr>
            <p:spPr bwMode="auto">
              <a:xfrm rot="-3600000">
                <a:off x="5996" y="8449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1" name="Line 396"/>
              <p:cNvSpPr>
                <a:spLocks noChangeShapeType="1"/>
              </p:cNvSpPr>
              <p:nvPr/>
            </p:nvSpPr>
            <p:spPr bwMode="auto">
              <a:xfrm rot="-3600000">
                <a:off x="5144" y="7974"/>
                <a:ext cx="54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51" name="Text Box 397"/>
            <p:cNvSpPr txBox="1">
              <a:spLocks noChangeArrowheads="1"/>
            </p:cNvSpPr>
            <p:nvPr/>
          </p:nvSpPr>
          <p:spPr bwMode="auto">
            <a:xfrm>
              <a:off x="5290628" y="1800567"/>
              <a:ext cx="295085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10</a:t>
              </a:r>
            </a:p>
          </p:txBody>
        </p:sp>
        <p:sp>
          <p:nvSpPr>
            <p:cNvPr id="8252" name="Text Box 399"/>
            <p:cNvSpPr txBox="1">
              <a:spLocks noChangeArrowheads="1"/>
            </p:cNvSpPr>
            <p:nvPr/>
          </p:nvSpPr>
          <p:spPr bwMode="auto">
            <a:xfrm>
              <a:off x="4699767" y="2128819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12</a:t>
              </a:r>
            </a:p>
          </p:txBody>
        </p:sp>
        <p:sp>
          <p:nvSpPr>
            <p:cNvPr id="8253" name="Text Box 400"/>
            <p:cNvSpPr txBox="1">
              <a:spLocks noChangeArrowheads="1"/>
            </p:cNvSpPr>
            <p:nvPr/>
          </p:nvSpPr>
          <p:spPr bwMode="auto">
            <a:xfrm>
              <a:off x="5290628" y="2457072"/>
              <a:ext cx="296467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13</a:t>
              </a:r>
            </a:p>
          </p:txBody>
        </p:sp>
        <p:sp>
          <p:nvSpPr>
            <p:cNvPr id="8254" name="Text Box 401"/>
            <p:cNvSpPr txBox="1">
              <a:spLocks noChangeArrowheads="1"/>
            </p:cNvSpPr>
            <p:nvPr/>
          </p:nvSpPr>
          <p:spPr bwMode="auto">
            <a:xfrm>
              <a:off x="5881489" y="2128819"/>
              <a:ext cx="296467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14</a:t>
              </a:r>
            </a:p>
          </p:txBody>
        </p:sp>
        <p:sp>
          <p:nvSpPr>
            <p:cNvPr id="8255" name="Text Box 402"/>
            <p:cNvSpPr txBox="1">
              <a:spLocks noChangeArrowheads="1"/>
            </p:cNvSpPr>
            <p:nvPr/>
          </p:nvSpPr>
          <p:spPr bwMode="auto">
            <a:xfrm>
              <a:off x="5914660" y="1504794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15</a:t>
              </a:r>
            </a:p>
          </p:txBody>
        </p:sp>
        <p:sp>
          <p:nvSpPr>
            <p:cNvPr id="8256" name="Text Box 404"/>
            <p:cNvSpPr txBox="1">
              <a:spLocks noChangeArrowheads="1"/>
            </p:cNvSpPr>
            <p:nvPr/>
          </p:nvSpPr>
          <p:spPr bwMode="auto">
            <a:xfrm>
              <a:off x="4108906" y="3113577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20</a:t>
              </a:r>
            </a:p>
          </p:txBody>
        </p:sp>
        <p:sp>
          <p:nvSpPr>
            <p:cNvPr id="8257" name="Text Box 407"/>
            <p:cNvSpPr txBox="1">
              <a:spLocks noChangeArrowheads="1"/>
            </p:cNvSpPr>
            <p:nvPr/>
          </p:nvSpPr>
          <p:spPr bwMode="auto">
            <a:xfrm>
              <a:off x="4108906" y="3770082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22</a:t>
              </a:r>
            </a:p>
          </p:txBody>
        </p:sp>
        <p:sp>
          <p:nvSpPr>
            <p:cNvPr id="8258" name="Text Box 408"/>
            <p:cNvSpPr txBox="1">
              <a:spLocks noChangeArrowheads="1"/>
            </p:cNvSpPr>
            <p:nvPr/>
          </p:nvSpPr>
          <p:spPr bwMode="auto">
            <a:xfrm>
              <a:off x="4699767" y="3441829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23</a:t>
              </a:r>
            </a:p>
          </p:txBody>
        </p:sp>
        <p:sp>
          <p:nvSpPr>
            <p:cNvPr id="8259" name="Text Box 409"/>
            <p:cNvSpPr txBox="1">
              <a:spLocks noChangeArrowheads="1"/>
            </p:cNvSpPr>
            <p:nvPr/>
          </p:nvSpPr>
          <p:spPr bwMode="auto">
            <a:xfrm>
              <a:off x="4732247" y="2817804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24</a:t>
              </a:r>
            </a:p>
          </p:txBody>
        </p:sp>
        <p:sp>
          <p:nvSpPr>
            <p:cNvPr id="8260" name="Text Box 410"/>
            <p:cNvSpPr txBox="1">
              <a:spLocks noChangeArrowheads="1"/>
            </p:cNvSpPr>
            <p:nvPr/>
          </p:nvSpPr>
          <p:spPr bwMode="auto">
            <a:xfrm>
              <a:off x="4108906" y="2457072"/>
              <a:ext cx="295776" cy="229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25</a:t>
              </a:r>
            </a:p>
          </p:txBody>
        </p:sp>
        <p:sp>
          <p:nvSpPr>
            <p:cNvPr id="8261" name="Text Box 411"/>
            <p:cNvSpPr txBox="1">
              <a:spLocks noChangeArrowheads="1"/>
            </p:cNvSpPr>
            <p:nvPr/>
          </p:nvSpPr>
          <p:spPr bwMode="auto">
            <a:xfrm>
              <a:off x="4699767" y="4754840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30</a:t>
              </a:r>
            </a:p>
          </p:txBody>
        </p:sp>
        <p:sp>
          <p:nvSpPr>
            <p:cNvPr id="8262" name="Text Box 412"/>
            <p:cNvSpPr txBox="1">
              <a:spLocks noChangeArrowheads="1"/>
            </p:cNvSpPr>
            <p:nvPr/>
          </p:nvSpPr>
          <p:spPr bwMode="auto">
            <a:xfrm>
              <a:off x="4108906" y="4426587"/>
              <a:ext cx="295776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35</a:t>
              </a:r>
            </a:p>
          </p:txBody>
        </p:sp>
        <p:sp>
          <p:nvSpPr>
            <p:cNvPr id="8263" name="Text Box 415"/>
            <p:cNvSpPr txBox="1">
              <a:spLocks noChangeArrowheads="1"/>
            </p:cNvSpPr>
            <p:nvPr/>
          </p:nvSpPr>
          <p:spPr bwMode="auto">
            <a:xfrm>
              <a:off x="5290628" y="5083092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32</a:t>
              </a:r>
            </a:p>
          </p:txBody>
        </p:sp>
        <p:sp>
          <p:nvSpPr>
            <p:cNvPr id="8264" name="Text Box 416"/>
            <p:cNvSpPr txBox="1">
              <a:spLocks noChangeArrowheads="1"/>
            </p:cNvSpPr>
            <p:nvPr/>
          </p:nvSpPr>
          <p:spPr bwMode="auto">
            <a:xfrm>
              <a:off x="5323799" y="4459067"/>
              <a:ext cx="295085" cy="2315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33</a:t>
              </a:r>
            </a:p>
          </p:txBody>
        </p:sp>
        <p:sp>
          <p:nvSpPr>
            <p:cNvPr id="8265" name="Text Box 417"/>
            <p:cNvSpPr txBox="1">
              <a:spLocks noChangeArrowheads="1"/>
            </p:cNvSpPr>
            <p:nvPr/>
          </p:nvSpPr>
          <p:spPr bwMode="auto">
            <a:xfrm>
              <a:off x="4699767" y="4098335"/>
              <a:ext cx="296467" cy="229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34</a:t>
              </a:r>
            </a:p>
          </p:txBody>
        </p:sp>
        <p:sp>
          <p:nvSpPr>
            <p:cNvPr id="8266" name="Text Box 418"/>
            <p:cNvSpPr txBox="1">
              <a:spLocks noChangeArrowheads="1"/>
            </p:cNvSpPr>
            <p:nvPr/>
          </p:nvSpPr>
          <p:spPr bwMode="auto">
            <a:xfrm>
              <a:off x="6472350" y="5116263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40</a:t>
              </a:r>
            </a:p>
          </p:txBody>
        </p:sp>
        <p:sp>
          <p:nvSpPr>
            <p:cNvPr id="8267" name="Text Box 419"/>
            <p:cNvSpPr txBox="1">
              <a:spLocks noChangeArrowheads="1"/>
            </p:cNvSpPr>
            <p:nvPr/>
          </p:nvSpPr>
          <p:spPr bwMode="auto">
            <a:xfrm>
              <a:off x="5881489" y="4788011"/>
              <a:ext cx="295776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44</a:t>
              </a:r>
            </a:p>
          </p:txBody>
        </p:sp>
        <p:sp>
          <p:nvSpPr>
            <p:cNvPr id="8268" name="Text Box 420"/>
            <p:cNvSpPr txBox="1">
              <a:spLocks noChangeArrowheads="1"/>
            </p:cNvSpPr>
            <p:nvPr/>
          </p:nvSpPr>
          <p:spPr bwMode="auto">
            <a:xfrm>
              <a:off x="5881489" y="5444516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45</a:t>
              </a:r>
            </a:p>
          </p:txBody>
        </p:sp>
        <p:sp>
          <p:nvSpPr>
            <p:cNvPr id="8269" name="Text Box 423"/>
            <p:cNvSpPr txBox="1">
              <a:spLocks noChangeArrowheads="1"/>
            </p:cNvSpPr>
            <p:nvPr/>
          </p:nvSpPr>
          <p:spPr bwMode="auto">
            <a:xfrm>
              <a:off x="7096383" y="4820490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42</a:t>
              </a:r>
            </a:p>
          </p:txBody>
        </p:sp>
        <p:sp>
          <p:nvSpPr>
            <p:cNvPr id="8270" name="Text Box 424"/>
            <p:cNvSpPr txBox="1">
              <a:spLocks noChangeArrowheads="1"/>
            </p:cNvSpPr>
            <p:nvPr/>
          </p:nvSpPr>
          <p:spPr bwMode="auto">
            <a:xfrm>
              <a:off x="6472350" y="4459067"/>
              <a:ext cx="296467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43</a:t>
              </a:r>
            </a:p>
          </p:txBody>
        </p:sp>
        <p:sp>
          <p:nvSpPr>
            <p:cNvPr id="8271" name="Text Box 425"/>
            <p:cNvSpPr txBox="1">
              <a:spLocks noChangeArrowheads="1"/>
            </p:cNvSpPr>
            <p:nvPr/>
          </p:nvSpPr>
          <p:spPr bwMode="auto">
            <a:xfrm>
              <a:off x="7687244" y="3770082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50</a:t>
              </a:r>
            </a:p>
          </p:txBody>
        </p:sp>
        <p:sp>
          <p:nvSpPr>
            <p:cNvPr id="8272" name="Text Box 426"/>
            <p:cNvSpPr txBox="1">
              <a:spLocks noChangeArrowheads="1"/>
            </p:cNvSpPr>
            <p:nvPr/>
          </p:nvSpPr>
          <p:spPr bwMode="auto">
            <a:xfrm>
              <a:off x="7096383" y="3441829"/>
              <a:ext cx="295776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53</a:t>
              </a:r>
            </a:p>
          </p:txBody>
        </p:sp>
        <p:sp>
          <p:nvSpPr>
            <p:cNvPr id="8273" name="Text Box 427"/>
            <p:cNvSpPr txBox="1">
              <a:spLocks noChangeArrowheads="1"/>
            </p:cNvSpPr>
            <p:nvPr/>
          </p:nvSpPr>
          <p:spPr bwMode="auto">
            <a:xfrm>
              <a:off x="7096383" y="4098335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54</a:t>
              </a:r>
            </a:p>
          </p:txBody>
        </p:sp>
        <p:sp>
          <p:nvSpPr>
            <p:cNvPr id="8274" name="Text Box 428"/>
            <p:cNvSpPr txBox="1">
              <a:spLocks noChangeArrowheads="1"/>
            </p:cNvSpPr>
            <p:nvPr/>
          </p:nvSpPr>
          <p:spPr bwMode="auto">
            <a:xfrm>
              <a:off x="7687244" y="4426587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55</a:t>
              </a:r>
            </a:p>
          </p:txBody>
        </p:sp>
        <p:sp>
          <p:nvSpPr>
            <p:cNvPr id="8275" name="Text Box 431"/>
            <p:cNvSpPr txBox="1">
              <a:spLocks noChangeArrowheads="1"/>
            </p:cNvSpPr>
            <p:nvPr/>
          </p:nvSpPr>
          <p:spPr bwMode="auto">
            <a:xfrm>
              <a:off x="7687244" y="3113577"/>
              <a:ext cx="295776" cy="229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52</a:t>
              </a:r>
            </a:p>
          </p:txBody>
        </p:sp>
        <p:sp>
          <p:nvSpPr>
            <p:cNvPr id="8276" name="Text Box 432"/>
            <p:cNvSpPr txBox="1">
              <a:spLocks noChangeArrowheads="1"/>
            </p:cNvSpPr>
            <p:nvPr/>
          </p:nvSpPr>
          <p:spPr bwMode="auto">
            <a:xfrm>
              <a:off x="7063902" y="2128819"/>
              <a:ext cx="294394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60</a:t>
              </a:r>
            </a:p>
          </p:txBody>
        </p:sp>
        <p:sp>
          <p:nvSpPr>
            <p:cNvPr id="8277" name="Text Box 433"/>
            <p:cNvSpPr txBox="1">
              <a:spLocks noChangeArrowheads="1"/>
            </p:cNvSpPr>
            <p:nvPr/>
          </p:nvSpPr>
          <p:spPr bwMode="auto">
            <a:xfrm>
              <a:off x="6473041" y="1800567"/>
              <a:ext cx="295776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62</a:t>
              </a:r>
            </a:p>
          </p:txBody>
        </p:sp>
        <p:sp>
          <p:nvSpPr>
            <p:cNvPr id="8278" name="Text Box 434"/>
            <p:cNvSpPr txBox="1">
              <a:spLocks noChangeArrowheads="1"/>
            </p:cNvSpPr>
            <p:nvPr/>
          </p:nvSpPr>
          <p:spPr bwMode="auto">
            <a:xfrm>
              <a:off x="6473041" y="2457072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63</a:t>
              </a:r>
            </a:p>
          </p:txBody>
        </p:sp>
        <p:sp>
          <p:nvSpPr>
            <p:cNvPr id="8279" name="Text Box 435"/>
            <p:cNvSpPr txBox="1">
              <a:spLocks noChangeArrowheads="1"/>
            </p:cNvSpPr>
            <p:nvPr/>
          </p:nvSpPr>
          <p:spPr bwMode="auto">
            <a:xfrm>
              <a:off x="7063902" y="2785324"/>
              <a:ext cx="296467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64</a:t>
              </a:r>
            </a:p>
          </p:txBody>
        </p:sp>
        <p:sp>
          <p:nvSpPr>
            <p:cNvPr id="8280" name="Text Box 436"/>
            <p:cNvSpPr txBox="1">
              <a:spLocks noChangeArrowheads="1"/>
            </p:cNvSpPr>
            <p:nvPr/>
          </p:nvSpPr>
          <p:spPr bwMode="auto">
            <a:xfrm>
              <a:off x="7654763" y="2457072"/>
              <a:ext cx="295776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65</a:t>
              </a:r>
            </a:p>
          </p:txBody>
        </p:sp>
        <p:sp>
          <p:nvSpPr>
            <p:cNvPr id="8281" name="Text Box 439"/>
            <p:cNvSpPr txBox="1">
              <a:spLocks noChangeArrowheads="1"/>
            </p:cNvSpPr>
            <p:nvPr/>
          </p:nvSpPr>
          <p:spPr bwMode="auto">
            <a:xfrm>
              <a:off x="5881489" y="3441829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70</a:t>
              </a:r>
            </a:p>
          </p:txBody>
        </p:sp>
        <p:sp>
          <p:nvSpPr>
            <p:cNvPr id="8282" name="Text Box 440"/>
            <p:cNvSpPr txBox="1">
              <a:spLocks noChangeArrowheads="1"/>
            </p:cNvSpPr>
            <p:nvPr/>
          </p:nvSpPr>
          <p:spPr bwMode="auto">
            <a:xfrm>
              <a:off x="5291319" y="3113577"/>
              <a:ext cx="295085" cy="2308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71</a:t>
              </a:r>
            </a:p>
          </p:txBody>
        </p:sp>
        <p:sp>
          <p:nvSpPr>
            <p:cNvPr id="8283" name="Text Box 441"/>
            <p:cNvSpPr txBox="1">
              <a:spLocks noChangeArrowheads="1"/>
            </p:cNvSpPr>
            <p:nvPr/>
          </p:nvSpPr>
          <p:spPr bwMode="auto">
            <a:xfrm>
              <a:off x="5291319" y="3770082"/>
              <a:ext cx="295085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72</a:t>
              </a:r>
            </a:p>
          </p:txBody>
        </p:sp>
        <p:sp>
          <p:nvSpPr>
            <p:cNvPr id="8284" name="Text Box 442"/>
            <p:cNvSpPr txBox="1">
              <a:spLocks noChangeArrowheads="1"/>
            </p:cNvSpPr>
            <p:nvPr/>
          </p:nvSpPr>
          <p:spPr bwMode="auto">
            <a:xfrm>
              <a:off x="5881489" y="4098335"/>
              <a:ext cx="296467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73</a:t>
              </a:r>
            </a:p>
          </p:txBody>
        </p:sp>
        <p:sp>
          <p:nvSpPr>
            <p:cNvPr id="8285" name="Text Box 443"/>
            <p:cNvSpPr txBox="1">
              <a:spLocks noChangeArrowheads="1"/>
            </p:cNvSpPr>
            <p:nvPr/>
          </p:nvSpPr>
          <p:spPr bwMode="auto">
            <a:xfrm>
              <a:off x="6472350" y="3770082"/>
              <a:ext cx="296467" cy="230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74</a:t>
              </a:r>
            </a:p>
          </p:txBody>
        </p:sp>
        <p:sp>
          <p:nvSpPr>
            <p:cNvPr id="8286" name="Text Box 444"/>
            <p:cNvSpPr txBox="1">
              <a:spLocks noChangeArrowheads="1"/>
            </p:cNvSpPr>
            <p:nvPr/>
          </p:nvSpPr>
          <p:spPr bwMode="auto">
            <a:xfrm>
              <a:off x="6505521" y="3146057"/>
              <a:ext cx="295085" cy="2315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75</a:t>
              </a:r>
            </a:p>
          </p:txBody>
        </p:sp>
        <p:sp>
          <p:nvSpPr>
            <p:cNvPr id="8287" name="Text Box 445"/>
            <p:cNvSpPr txBox="1">
              <a:spLocks noChangeArrowheads="1"/>
            </p:cNvSpPr>
            <p:nvPr/>
          </p:nvSpPr>
          <p:spPr bwMode="auto">
            <a:xfrm>
              <a:off x="5881489" y="2785324"/>
              <a:ext cx="296467" cy="229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76</a:t>
              </a:r>
            </a:p>
          </p:txBody>
        </p:sp>
        <p:sp>
          <p:nvSpPr>
            <p:cNvPr id="8288" name="Text Box 446"/>
            <p:cNvSpPr txBox="1">
              <a:spLocks noChangeArrowheads="1"/>
            </p:cNvSpPr>
            <p:nvPr/>
          </p:nvSpPr>
          <p:spPr bwMode="auto">
            <a:xfrm>
              <a:off x="5290628" y="3967034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289" name="Text Box 447"/>
            <p:cNvSpPr txBox="1">
              <a:spLocks noChangeArrowheads="1"/>
            </p:cNvSpPr>
            <p:nvPr/>
          </p:nvSpPr>
          <p:spPr bwMode="auto">
            <a:xfrm>
              <a:off x="5881489" y="4295286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290" name="Text Box 448"/>
            <p:cNvSpPr txBox="1">
              <a:spLocks noChangeArrowheads="1"/>
            </p:cNvSpPr>
            <p:nvPr/>
          </p:nvSpPr>
          <p:spPr bwMode="auto">
            <a:xfrm>
              <a:off x="6472350" y="3967034"/>
              <a:ext cx="297158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291" name="Text Box 449"/>
            <p:cNvSpPr txBox="1">
              <a:spLocks noChangeArrowheads="1"/>
            </p:cNvSpPr>
            <p:nvPr/>
          </p:nvSpPr>
          <p:spPr bwMode="auto">
            <a:xfrm>
              <a:off x="6505521" y="3343008"/>
              <a:ext cx="296467" cy="23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292" name="Text Box 450"/>
            <p:cNvSpPr txBox="1">
              <a:spLocks noChangeArrowheads="1"/>
            </p:cNvSpPr>
            <p:nvPr/>
          </p:nvSpPr>
          <p:spPr bwMode="auto">
            <a:xfrm>
              <a:off x="5881489" y="2982276"/>
              <a:ext cx="296467" cy="22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g</a:t>
              </a:r>
            </a:p>
          </p:txBody>
        </p:sp>
        <p:sp>
          <p:nvSpPr>
            <p:cNvPr id="8293" name="Text Box 451"/>
            <p:cNvSpPr txBox="1">
              <a:spLocks noChangeArrowheads="1"/>
            </p:cNvSpPr>
            <p:nvPr/>
          </p:nvSpPr>
          <p:spPr bwMode="auto">
            <a:xfrm>
              <a:off x="7687244" y="3967034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294" name="Text Box 453"/>
            <p:cNvSpPr txBox="1">
              <a:spLocks noChangeArrowheads="1"/>
            </p:cNvSpPr>
            <p:nvPr/>
          </p:nvSpPr>
          <p:spPr bwMode="auto">
            <a:xfrm>
              <a:off x="7687244" y="3310528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295" name="Text Box 454"/>
            <p:cNvSpPr txBox="1">
              <a:spLocks noChangeArrowheads="1"/>
            </p:cNvSpPr>
            <p:nvPr/>
          </p:nvSpPr>
          <p:spPr bwMode="auto">
            <a:xfrm>
              <a:off x="7096383" y="3638781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296" name="Text Box 455"/>
            <p:cNvSpPr txBox="1">
              <a:spLocks noChangeArrowheads="1"/>
            </p:cNvSpPr>
            <p:nvPr/>
          </p:nvSpPr>
          <p:spPr bwMode="auto">
            <a:xfrm>
              <a:off x="7096383" y="4295286"/>
              <a:ext cx="295776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297" name="Text Box 456"/>
            <p:cNvSpPr txBox="1">
              <a:spLocks noChangeArrowheads="1"/>
            </p:cNvSpPr>
            <p:nvPr/>
          </p:nvSpPr>
          <p:spPr bwMode="auto">
            <a:xfrm>
              <a:off x="7687244" y="4623539"/>
              <a:ext cx="296467" cy="23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298" name="Text Box 458"/>
            <p:cNvSpPr txBox="1">
              <a:spLocks noChangeArrowheads="1"/>
            </p:cNvSpPr>
            <p:nvPr/>
          </p:nvSpPr>
          <p:spPr bwMode="auto">
            <a:xfrm>
              <a:off x="6472350" y="1997518"/>
              <a:ext cx="296467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299" name="Text Box 459"/>
            <p:cNvSpPr txBox="1">
              <a:spLocks noChangeArrowheads="1"/>
            </p:cNvSpPr>
            <p:nvPr/>
          </p:nvSpPr>
          <p:spPr bwMode="auto">
            <a:xfrm>
              <a:off x="6472350" y="2654023"/>
              <a:ext cx="297158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300" name="Text Box 460"/>
            <p:cNvSpPr txBox="1">
              <a:spLocks noChangeArrowheads="1"/>
            </p:cNvSpPr>
            <p:nvPr/>
          </p:nvSpPr>
          <p:spPr bwMode="auto">
            <a:xfrm>
              <a:off x="7063902" y="2982276"/>
              <a:ext cx="295776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301" name="Text Box 461"/>
            <p:cNvSpPr txBox="1">
              <a:spLocks noChangeArrowheads="1"/>
            </p:cNvSpPr>
            <p:nvPr/>
          </p:nvSpPr>
          <p:spPr bwMode="auto">
            <a:xfrm>
              <a:off x="7654763" y="2654023"/>
              <a:ext cx="295776" cy="23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302" name="Text Box 463"/>
            <p:cNvSpPr txBox="1">
              <a:spLocks noChangeArrowheads="1"/>
            </p:cNvSpPr>
            <p:nvPr/>
          </p:nvSpPr>
          <p:spPr bwMode="auto">
            <a:xfrm>
              <a:off x="7063902" y="2325771"/>
              <a:ext cx="295085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303" name="Text Box 465"/>
            <p:cNvSpPr txBox="1">
              <a:spLocks noChangeArrowheads="1"/>
            </p:cNvSpPr>
            <p:nvPr/>
          </p:nvSpPr>
          <p:spPr bwMode="auto">
            <a:xfrm>
              <a:off x="5290628" y="1997518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304" name="Text Box 467"/>
            <p:cNvSpPr txBox="1">
              <a:spLocks noChangeArrowheads="1"/>
            </p:cNvSpPr>
            <p:nvPr/>
          </p:nvSpPr>
          <p:spPr bwMode="auto">
            <a:xfrm>
              <a:off x="4699767" y="2292600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305" name="Text Box 468"/>
            <p:cNvSpPr txBox="1">
              <a:spLocks noChangeArrowheads="1"/>
            </p:cNvSpPr>
            <p:nvPr/>
          </p:nvSpPr>
          <p:spPr bwMode="auto">
            <a:xfrm>
              <a:off x="5290628" y="2654023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306" name="Text Box 469"/>
            <p:cNvSpPr txBox="1">
              <a:spLocks noChangeArrowheads="1"/>
            </p:cNvSpPr>
            <p:nvPr/>
          </p:nvSpPr>
          <p:spPr bwMode="auto">
            <a:xfrm>
              <a:off x="5881489" y="2325771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307" name="Text Box 470"/>
            <p:cNvSpPr txBox="1">
              <a:spLocks noChangeArrowheads="1"/>
            </p:cNvSpPr>
            <p:nvPr/>
          </p:nvSpPr>
          <p:spPr bwMode="auto">
            <a:xfrm>
              <a:off x="5914660" y="1701745"/>
              <a:ext cx="296467" cy="23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308" name="Text Box 472"/>
            <p:cNvSpPr txBox="1">
              <a:spLocks noChangeArrowheads="1"/>
            </p:cNvSpPr>
            <p:nvPr/>
          </p:nvSpPr>
          <p:spPr bwMode="auto">
            <a:xfrm>
              <a:off x="4108906" y="3310528"/>
              <a:ext cx="295085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309" name="Text Box 475"/>
            <p:cNvSpPr txBox="1">
              <a:spLocks noChangeArrowheads="1"/>
            </p:cNvSpPr>
            <p:nvPr/>
          </p:nvSpPr>
          <p:spPr bwMode="auto">
            <a:xfrm>
              <a:off x="4108906" y="3967034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310" name="Text Box 476"/>
            <p:cNvSpPr txBox="1">
              <a:spLocks noChangeArrowheads="1"/>
            </p:cNvSpPr>
            <p:nvPr/>
          </p:nvSpPr>
          <p:spPr bwMode="auto">
            <a:xfrm>
              <a:off x="4699767" y="3638781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311" name="Text Box 477"/>
            <p:cNvSpPr txBox="1">
              <a:spLocks noChangeArrowheads="1"/>
            </p:cNvSpPr>
            <p:nvPr/>
          </p:nvSpPr>
          <p:spPr bwMode="auto">
            <a:xfrm>
              <a:off x="4732247" y="3014756"/>
              <a:ext cx="297158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312" name="Text Box 478"/>
            <p:cNvSpPr txBox="1">
              <a:spLocks noChangeArrowheads="1"/>
            </p:cNvSpPr>
            <p:nvPr/>
          </p:nvSpPr>
          <p:spPr bwMode="auto">
            <a:xfrm>
              <a:off x="4108906" y="2654023"/>
              <a:ext cx="296467" cy="23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313" name="Text Box 480"/>
            <p:cNvSpPr txBox="1">
              <a:spLocks noChangeArrowheads="1"/>
            </p:cNvSpPr>
            <p:nvPr/>
          </p:nvSpPr>
          <p:spPr bwMode="auto">
            <a:xfrm>
              <a:off x="4699767" y="4951791"/>
              <a:ext cx="295776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314" name="Text Box 481"/>
            <p:cNvSpPr txBox="1">
              <a:spLocks noChangeArrowheads="1"/>
            </p:cNvSpPr>
            <p:nvPr/>
          </p:nvSpPr>
          <p:spPr bwMode="auto">
            <a:xfrm>
              <a:off x="6472350" y="5313215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315" name="Text Box 483"/>
            <p:cNvSpPr txBox="1">
              <a:spLocks noChangeArrowheads="1"/>
            </p:cNvSpPr>
            <p:nvPr/>
          </p:nvSpPr>
          <p:spPr bwMode="auto">
            <a:xfrm>
              <a:off x="5290628" y="5280044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316" name="Text Box 484"/>
            <p:cNvSpPr txBox="1">
              <a:spLocks noChangeArrowheads="1"/>
            </p:cNvSpPr>
            <p:nvPr/>
          </p:nvSpPr>
          <p:spPr bwMode="auto">
            <a:xfrm>
              <a:off x="7096383" y="5017442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c</a:t>
              </a:r>
            </a:p>
          </p:txBody>
        </p:sp>
        <p:sp>
          <p:nvSpPr>
            <p:cNvPr id="8317" name="Text Box 485"/>
            <p:cNvSpPr txBox="1">
              <a:spLocks noChangeArrowheads="1"/>
            </p:cNvSpPr>
            <p:nvPr/>
          </p:nvSpPr>
          <p:spPr bwMode="auto">
            <a:xfrm>
              <a:off x="5323799" y="4656710"/>
              <a:ext cx="296467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318" name="Text Box 486"/>
            <p:cNvSpPr txBox="1">
              <a:spLocks noChangeArrowheads="1"/>
            </p:cNvSpPr>
            <p:nvPr/>
          </p:nvSpPr>
          <p:spPr bwMode="auto">
            <a:xfrm>
              <a:off x="6472350" y="4656710"/>
              <a:ext cx="297158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d</a:t>
              </a:r>
            </a:p>
          </p:txBody>
        </p:sp>
        <p:sp>
          <p:nvSpPr>
            <p:cNvPr id="8319" name="Text Box 487"/>
            <p:cNvSpPr txBox="1">
              <a:spLocks noChangeArrowheads="1"/>
            </p:cNvSpPr>
            <p:nvPr/>
          </p:nvSpPr>
          <p:spPr bwMode="auto">
            <a:xfrm>
              <a:off x="4699767" y="4295286"/>
              <a:ext cx="296467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320" name="Text Box 488"/>
            <p:cNvSpPr txBox="1">
              <a:spLocks noChangeArrowheads="1"/>
            </p:cNvSpPr>
            <p:nvPr/>
          </p:nvSpPr>
          <p:spPr bwMode="auto">
            <a:xfrm>
              <a:off x="5881489" y="4984962"/>
              <a:ext cx="296467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e</a:t>
              </a:r>
            </a:p>
          </p:txBody>
        </p:sp>
        <p:sp>
          <p:nvSpPr>
            <p:cNvPr id="8321" name="Text Box 489"/>
            <p:cNvSpPr txBox="1">
              <a:spLocks noChangeArrowheads="1"/>
            </p:cNvSpPr>
            <p:nvPr/>
          </p:nvSpPr>
          <p:spPr bwMode="auto">
            <a:xfrm>
              <a:off x="4108906" y="4623539"/>
              <a:ext cx="296467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322" name="Text Box 490"/>
            <p:cNvSpPr txBox="1">
              <a:spLocks noChangeArrowheads="1"/>
            </p:cNvSpPr>
            <p:nvPr/>
          </p:nvSpPr>
          <p:spPr bwMode="auto">
            <a:xfrm>
              <a:off x="5881489" y="5641467"/>
              <a:ext cx="296467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f</a:t>
              </a:r>
            </a:p>
          </p:txBody>
        </p:sp>
        <p:sp>
          <p:nvSpPr>
            <p:cNvPr id="8323" name="Text Box 493"/>
            <p:cNvSpPr txBox="1">
              <a:spLocks noChangeArrowheads="1"/>
            </p:cNvSpPr>
            <p:nvPr/>
          </p:nvSpPr>
          <p:spPr bwMode="auto">
            <a:xfrm>
              <a:off x="5881489" y="3638781"/>
              <a:ext cx="295776" cy="23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a</a:t>
              </a:r>
            </a:p>
          </p:txBody>
        </p:sp>
        <p:sp>
          <p:nvSpPr>
            <p:cNvPr id="8324" name="Text Box 494"/>
            <p:cNvSpPr txBox="1">
              <a:spLocks noChangeArrowheads="1"/>
            </p:cNvSpPr>
            <p:nvPr/>
          </p:nvSpPr>
          <p:spPr bwMode="auto">
            <a:xfrm>
              <a:off x="5290628" y="3310528"/>
              <a:ext cx="295776" cy="215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GB" altLang="en-US" sz="700"/>
                <a:t>b</a:t>
              </a:r>
            </a:p>
          </p:txBody>
        </p:sp>
      </p:grpSp>
      <p:sp>
        <p:nvSpPr>
          <p:cNvPr id="8200" name="Hexagon 1"/>
          <p:cNvSpPr>
            <a:spLocks noChangeArrowheads="1"/>
          </p:cNvSpPr>
          <p:nvPr/>
        </p:nvSpPr>
        <p:spPr bwMode="auto">
          <a:xfrm rot="-1760560">
            <a:off x="3717925" y="1550988"/>
            <a:ext cx="4665663" cy="4059237"/>
          </a:xfrm>
          <a:prstGeom prst="hexagon">
            <a:avLst>
              <a:gd name="adj" fmla="val 24994"/>
              <a:gd name="vf" fmla="val 115470"/>
            </a:avLst>
          </a:prstGeom>
          <a:noFill/>
          <a:ln w="38100" algn="ctr">
            <a:solidFill>
              <a:srgbClr val="FFCC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1" name="Hexagon 1"/>
          <p:cNvSpPr>
            <a:spLocks noChangeArrowheads="1"/>
          </p:cNvSpPr>
          <p:nvPr/>
        </p:nvSpPr>
        <p:spPr bwMode="auto">
          <a:xfrm rot="19985631">
            <a:off x="1928813" y="1262063"/>
            <a:ext cx="4665662" cy="4059237"/>
          </a:xfrm>
          <a:prstGeom prst="hexagon">
            <a:avLst>
              <a:gd name="adj" fmla="val 24994"/>
              <a:gd name="vf" fmla="val 115470"/>
            </a:avLst>
          </a:prstGeom>
          <a:noFill/>
          <a:ln w="25400" algn="ctr">
            <a:solidFill>
              <a:srgbClr val="00B05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76" name="図 4" descr="PMT7_DRS4v2_p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94" y="4092222"/>
            <a:ext cx="2880847" cy="216063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77" name="Text Box 16"/>
          <p:cNvSpPr txBox="1">
            <a:spLocks noChangeArrowheads="1"/>
          </p:cNvSpPr>
          <p:nvPr/>
        </p:nvSpPr>
        <p:spPr bwMode="auto">
          <a:xfrm>
            <a:off x="898920" y="4127486"/>
            <a:ext cx="231695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en-US" sz="1600" smtClean="0">
                <a:solidFill>
                  <a:srgbClr val="FFFFFF"/>
                </a:solidFill>
              </a:rPr>
              <a:t>7-pixel cluster</a:t>
            </a:r>
            <a:endParaRPr lang="en-GB" altLang="en-US" sz="1600">
              <a:solidFill>
                <a:srgbClr val="FFFFFF"/>
              </a:solidFill>
            </a:endParaRPr>
          </a:p>
          <a:p>
            <a:pPr algn="ctr">
              <a:buFontTx/>
              <a:buNone/>
            </a:pPr>
            <a:endParaRPr lang="en-GB" altLang="en-US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973138"/>
            <a:ext cx="5119688" cy="52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Date Placeholder 4"/>
          <p:cNvSpPr txBox="1">
            <a:spLocks noGrp="1"/>
          </p:cNvSpPr>
          <p:nvPr/>
        </p:nvSpPr>
        <p:spPr bwMode="auto">
          <a:xfrm>
            <a:off x="381000" y="6553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C4AEDAC-D89A-41CA-B98B-169FB82E87F0}" type="datetime1">
              <a:rPr kumimoji="0" lang="en-US" altLang="en-US" sz="1000"/>
              <a:pPr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3/2/2015</a:t>
            </a:fld>
            <a:endParaRPr kumimoji="0" lang="en-US" altLang="en-US" sz="1400"/>
          </a:p>
        </p:txBody>
      </p:sp>
      <p:sp>
        <p:nvSpPr>
          <p:cNvPr id="7172" name="Footer Placeholder 5"/>
          <p:cNvSpPr txBox="1">
            <a:spLocks noGrp="1"/>
          </p:cNvSpPr>
          <p:nvPr/>
        </p:nvSpPr>
        <p:spPr bwMode="auto">
          <a:xfrm>
            <a:off x="2057400" y="65532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0" lang="en-US" altLang="en-US" sz="1000"/>
              <a:t>K.-H. Sulanke, DESY</a:t>
            </a:r>
          </a:p>
        </p:txBody>
      </p:sp>
      <p:sp>
        <p:nvSpPr>
          <p:cNvPr id="7173" name="Slide Number Placeholder 6"/>
          <p:cNvSpPr txBox="1">
            <a:spLocks noGrp="1"/>
          </p:cNvSpPr>
          <p:nvPr/>
        </p:nvSpPr>
        <p:spPr bwMode="auto">
          <a:xfrm>
            <a:off x="82296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fld id="{A05C72DA-4346-484F-B7FF-5B9E2F9533AE}" type="slidenum">
              <a:rPr kumimoji="0" lang="en-US" altLang="en-US" sz="1000"/>
              <a:pPr algn="r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t>9</a:t>
            </a:fld>
            <a:endParaRPr kumimoji="0" lang="en-US" altLang="en-US" sz="1400"/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2175" y="163513"/>
            <a:ext cx="7242175" cy="998537"/>
          </a:xfrm>
        </p:spPr>
        <p:txBody>
          <a:bodyPr/>
          <a:lstStyle/>
          <a:p>
            <a:r>
              <a:rPr lang="en-US" altLang="en-US" sz="3200" smtClean="0"/>
              <a:t>37 Pixel Trigger Regions</a:t>
            </a:r>
          </a:p>
        </p:txBody>
      </p:sp>
      <p:sp>
        <p:nvSpPr>
          <p:cNvPr id="7175" name="Rectangle 19"/>
          <p:cNvSpPr txBox="1">
            <a:spLocks noChangeArrowheads="1"/>
          </p:cNvSpPr>
          <p:nvPr/>
        </p:nvSpPr>
        <p:spPr bwMode="auto">
          <a:xfrm>
            <a:off x="792163" y="1196975"/>
            <a:ext cx="3146425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spcBef>
                <a:spcPct val="60000"/>
              </a:spcBef>
            </a:pPr>
            <a:r>
              <a:rPr lang="de-DE" altLang="en-US" sz="1800"/>
              <a:t>clusters </a:t>
            </a:r>
            <a:r>
              <a:rPr lang="de-DE" altLang="en-US" sz="1800" smtClean="0"/>
              <a:t>(not pixel !) of </a:t>
            </a:r>
            <a:r>
              <a:rPr lang="de-DE" altLang="en-US" sz="1800"/>
              <a:t>a MST shown</a:t>
            </a:r>
          </a:p>
          <a:p>
            <a:pPr>
              <a:spcBef>
                <a:spcPct val="60000"/>
              </a:spcBef>
            </a:pPr>
            <a:r>
              <a:rPr lang="de-DE" altLang="en-US" sz="1800"/>
              <a:t>Each heagon represents 7 pixel</a:t>
            </a:r>
          </a:p>
          <a:p>
            <a:pPr>
              <a:spcBef>
                <a:spcPct val="60000"/>
              </a:spcBef>
            </a:pPr>
            <a:r>
              <a:rPr lang="de-DE" altLang="en-US" sz="1800"/>
              <a:t>the trigger region overlaps by four pixels always</a:t>
            </a:r>
          </a:p>
        </p:txBody>
      </p:sp>
      <p:grpSp>
        <p:nvGrpSpPr>
          <p:cNvPr id="7176" name="Group 4"/>
          <p:cNvGrpSpPr>
            <a:grpSpLocks/>
          </p:cNvGrpSpPr>
          <p:nvPr/>
        </p:nvGrpSpPr>
        <p:grpSpPr bwMode="auto">
          <a:xfrm>
            <a:off x="6921500" y="1851025"/>
            <a:ext cx="771525" cy="806450"/>
            <a:chOff x="2517" y="2092"/>
            <a:chExt cx="486" cy="508"/>
          </a:xfrm>
        </p:grpSpPr>
        <p:sp>
          <p:nvSpPr>
            <p:cNvPr id="7190" name="Oval 5"/>
            <p:cNvSpPr>
              <a:spLocks noChangeArrowheads="1"/>
            </p:cNvSpPr>
            <p:nvPr/>
          </p:nvSpPr>
          <p:spPr bwMode="auto">
            <a:xfrm>
              <a:off x="2517" y="2092"/>
              <a:ext cx="486" cy="508"/>
            </a:xfrm>
            <a:prstGeom prst="ellipse">
              <a:avLst/>
            </a:prstGeom>
            <a:noFill/>
            <a:ln w="285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1" name="Oval 6"/>
            <p:cNvSpPr>
              <a:spLocks noChangeArrowheads="1"/>
            </p:cNvSpPr>
            <p:nvPr/>
          </p:nvSpPr>
          <p:spPr bwMode="auto">
            <a:xfrm>
              <a:off x="2676" y="2257"/>
              <a:ext cx="181" cy="177"/>
            </a:xfrm>
            <a:prstGeom prst="ellipse">
              <a:avLst/>
            </a:prstGeom>
            <a:noFill/>
            <a:ln w="285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177" name="Group 7"/>
          <p:cNvGrpSpPr>
            <a:grpSpLocks/>
          </p:cNvGrpSpPr>
          <p:nvPr/>
        </p:nvGrpSpPr>
        <p:grpSpPr bwMode="auto">
          <a:xfrm>
            <a:off x="7153275" y="1711325"/>
            <a:ext cx="771525" cy="806450"/>
            <a:chOff x="2517" y="2092"/>
            <a:chExt cx="486" cy="508"/>
          </a:xfrm>
        </p:grpSpPr>
        <p:sp>
          <p:nvSpPr>
            <p:cNvPr id="7188" name="Oval 8"/>
            <p:cNvSpPr>
              <a:spLocks noChangeArrowheads="1"/>
            </p:cNvSpPr>
            <p:nvPr/>
          </p:nvSpPr>
          <p:spPr bwMode="auto">
            <a:xfrm>
              <a:off x="2517" y="2092"/>
              <a:ext cx="486" cy="508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9" name="Oval 9"/>
            <p:cNvSpPr>
              <a:spLocks noChangeArrowheads="1"/>
            </p:cNvSpPr>
            <p:nvPr/>
          </p:nvSpPr>
          <p:spPr bwMode="auto">
            <a:xfrm>
              <a:off x="2676" y="2257"/>
              <a:ext cx="181" cy="177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7153275" y="1990725"/>
            <a:ext cx="771525" cy="806450"/>
            <a:chOff x="2517" y="2092"/>
            <a:chExt cx="486" cy="508"/>
          </a:xfrm>
        </p:grpSpPr>
        <p:sp>
          <p:nvSpPr>
            <p:cNvPr id="7186" name="Oval 11"/>
            <p:cNvSpPr>
              <a:spLocks noChangeArrowheads="1"/>
            </p:cNvSpPr>
            <p:nvPr/>
          </p:nvSpPr>
          <p:spPr bwMode="auto">
            <a:xfrm>
              <a:off x="2517" y="2092"/>
              <a:ext cx="486" cy="508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7" name="Oval 12"/>
            <p:cNvSpPr>
              <a:spLocks noChangeArrowheads="1"/>
            </p:cNvSpPr>
            <p:nvPr/>
          </p:nvSpPr>
          <p:spPr bwMode="auto">
            <a:xfrm>
              <a:off x="2676" y="2257"/>
              <a:ext cx="181" cy="177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179" name="Group 13"/>
          <p:cNvGrpSpPr>
            <a:grpSpLocks/>
          </p:cNvGrpSpPr>
          <p:nvPr/>
        </p:nvGrpSpPr>
        <p:grpSpPr bwMode="auto">
          <a:xfrm>
            <a:off x="7405688" y="1851025"/>
            <a:ext cx="771525" cy="806450"/>
            <a:chOff x="2517" y="2092"/>
            <a:chExt cx="486" cy="508"/>
          </a:xfrm>
        </p:grpSpPr>
        <p:sp>
          <p:nvSpPr>
            <p:cNvPr id="7184" name="Oval 14"/>
            <p:cNvSpPr>
              <a:spLocks noChangeArrowheads="1"/>
            </p:cNvSpPr>
            <p:nvPr/>
          </p:nvSpPr>
          <p:spPr bwMode="auto">
            <a:xfrm>
              <a:off x="2517" y="2092"/>
              <a:ext cx="486" cy="508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5" name="Oval 15"/>
            <p:cNvSpPr>
              <a:spLocks noChangeArrowheads="1"/>
            </p:cNvSpPr>
            <p:nvPr/>
          </p:nvSpPr>
          <p:spPr bwMode="auto">
            <a:xfrm>
              <a:off x="2676" y="2257"/>
              <a:ext cx="181" cy="177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7153275" y="2252663"/>
            <a:ext cx="771525" cy="806450"/>
            <a:chOff x="2517" y="2092"/>
            <a:chExt cx="486" cy="508"/>
          </a:xfrm>
        </p:grpSpPr>
        <p:sp>
          <p:nvSpPr>
            <p:cNvPr id="7182" name="Oval 17"/>
            <p:cNvSpPr>
              <a:spLocks noChangeArrowheads="1"/>
            </p:cNvSpPr>
            <p:nvPr/>
          </p:nvSpPr>
          <p:spPr bwMode="auto">
            <a:xfrm>
              <a:off x="2517" y="2092"/>
              <a:ext cx="486" cy="508"/>
            </a:xfrm>
            <a:prstGeom prst="ellips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3" name="Oval 18"/>
            <p:cNvSpPr>
              <a:spLocks noChangeArrowheads="1"/>
            </p:cNvSpPr>
            <p:nvPr/>
          </p:nvSpPr>
          <p:spPr bwMode="auto">
            <a:xfrm>
              <a:off x="2676" y="2257"/>
              <a:ext cx="181" cy="177"/>
            </a:xfrm>
            <a:prstGeom prst="ellips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1320" dir="2319588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1pPr>
              <a:lvl2pPr marL="742950" indent="-28575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2pPr>
              <a:lvl3pPr marL="11430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3pPr>
              <a:lvl4pPr marL="16002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4pPr>
              <a:lvl5pPr marL="2057400" indent="-228600"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kumimoji="1" sz="2000">
                  <a:solidFill>
                    <a:srgbClr val="003399"/>
                  </a:solidFill>
                  <a:latin typeface="Tahoma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81" name="AutoShape 20"/>
          <p:cNvSpPr>
            <a:spLocks noChangeArrowheads="1"/>
          </p:cNvSpPr>
          <p:nvPr/>
        </p:nvSpPr>
        <p:spPr bwMode="auto">
          <a:xfrm>
            <a:off x="7405688" y="944563"/>
            <a:ext cx="1330325" cy="395287"/>
          </a:xfrm>
          <a:prstGeom prst="wedgeRectCallout">
            <a:avLst>
              <a:gd name="adj1" fmla="val -29593"/>
              <a:gd name="adj2" fmla="val 162449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000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>
              <a:defRPr kumimoji="1" sz="2000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>
              <a:defRPr kumimoji="1" sz="2000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en-US" sz="1200"/>
              <a:t> 7 cluster</a:t>
            </a:r>
          </a:p>
          <a:p>
            <a:pPr>
              <a:buFontTx/>
              <a:buNone/>
            </a:pPr>
            <a:r>
              <a:rPr lang="de-DE" altLang="en-US" sz="1200"/>
              <a:t> trigger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master 2">
      <a:dk1>
        <a:srgbClr val="010000"/>
      </a:dk1>
      <a:lt1>
        <a:srgbClr val="C0C0C0"/>
      </a:lt1>
      <a:dk2>
        <a:srgbClr val="010000"/>
      </a:dk2>
      <a:lt2>
        <a:srgbClr val="C0C0C0"/>
      </a:lt2>
      <a:accent1>
        <a:srgbClr val="969696"/>
      </a:accent1>
      <a:accent2>
        <a:srgbClr val="000000"/>
      </a:accent2>
      <a:accent3>
        <a:srgbClr val="DCDCDC"/>
      </a:accent3>
      <a:accent4>
        <a:srgbClr val="010000"/>
      </a:accent4>
      <a:accent5>
        <a:srgbClr val="C9C9C9"/>
      </a:accent5>
      <a:accent6>
        <a:srgbClr val="000000"/>
      </a:accent6>
      <a:hlink>
        <a:srgbClr val="FFFFFF"/>
      </a:hlink>
      <a:folHlink>
        <a:srgbClr val="EAEAEA"/>
      </a:folHlink>
    </a:clrScheme>
    <a:fontScheme name="mast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81320" dir="2319588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Char char="•"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81320" dir="2319588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Char char="•"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aster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H:\DANEF2000\master.ppt</Template>
  <TotalTime>0</TotalTime>
  <Words>2017</Words>
  <Application>Microsoft Office PowerPoint</Application>
  <PresentationFormat>Overhead</PresentationFormat>
  <Paragraphs>721</Paragraphs>
  <Slides>37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master</vt:lpstr>
      <vt:lpstr>Digital Camera Trigger for the  Cherenkov Teleskope Array </vt:lpstr>
      <vt:lpstr>CTA, Cherenkov Telescope Array</vt:lpstr>
      <vt:lpstr>PowerPoint Presentation</vt:lpstr>
      <vt:lpstr>Atmospheric Cherenkov Light</vt:lpstr>
      <vt:lpstr>Sources of Cosmic Rays</vt:lpstr>
      <vt:lpstr>The MST (Medium Size Telescope) Camera</vt:lpstr>
      <vt:lpstr>Trigger Requirements</vt:lpstr>
      <vt:lpstr>37 Pixel Trigger Region</vt:lpstr>
      <vt:lpstr>37 Pixel Trigger Regions</vt:lpstr>
      <vt:lpstr>The Trigger Schema</vt:lpstr>
      <vt:lpstr>Digital Trigger L0 Mezzanine Board</vt:lpstr>
      <vt:lpstr>Digital Trigger L0 Mezzanine Board</vt:lpstr>
      <vt:lpstr>L0, minimum analog input Level</vt:lpstr>
      <vt:lpstr>L1, Digital Trigger Backplane Rev. 2</vt:lpstr>
      <vt:lpstr>Digital Trigger Backplane, cont.</vt:lpstr>
      <vt:lpstr>Digital Trigger Backplane, 8 Layer PCB</vt:lpstr>
      <vt:lpstr>The L1-FPGA‘s Functionality</vt:lpstr>
      <vt:lpstr>The L1-FPGA‘s Functionality, cont.</vt:lpstr>
      <vt:lpstr>3NN Trigger Firmware</vt:lpstr>
      <vt:lpstr>L1, Connecting the Trigger Backplanes</vt:lpstr>
      <vt:lpstr>Digital Trigger Test Setup</vt:lpstr>
      <vt:lpstr>Digital Trigger Test Setup at DESY</vt:lpstr>
      <vt:lpstr>3NN Trigger Test Results</vt:lpstr>
      <vt:lpstr>L2</vt:lpstr>
      <vt:lpstr>The Clock &amp; Trigger Distribution Board (CTDB)</vt:lpstr>
      <vt:lpstr>The L2-Crate</vt:lpstr>
      <vt:lpstr>Summary</vt:lpstr>
      <vt:lpstr>Outlook</vt:lpstr>
      <vt:lpstr>Back Up Slides</vt:lpstr>
      <vt:lpstr>L2 Trigger Sectors, MST, Example</vt:lpstr>
      <vt:lpstr>Test Setup w. Pattern Generator</vt:lpstr>
      <vt:lpstr>Digital Trigger Test Board</vt:lpstr>
      <vt:lpstr>Digital Trigger Backplane, List of Key Hardware Features</vt:lpstr>
      <vt:lpstr>Combined Power and Clock Input</vt:lpstr>
      <vt:lpstr>M12 Cat6 , Combined Power / Clock Input</vt:lpstr>
      <vt:lpstr>7-PMT-Cluster “DragonCam”</vt:lpstr>
      <vt:lpstr>Analog Pipeline Chip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FLink - high speed  PC network interface</dc:title>
  <dc:creator>Karl-Heinz Sulanke</dc:creator>
  <cp:lastModifiedBy>Sulanke, Karl-Heinz</cp:lastModifiedBy>
  <cp:revision>1123</cp:revision>
  <cp:lastPrinted>2015-03-02T11:14:42Z</cp:lastPrinted>
  <dcterms:created xsi:type="dcterms:W3CDTF">1999-12-01T15:33:40Z</dcterms:created>
  <dcterms:modified xsi:type="dcterms:W3CDTF">2015-03-02T11:16:35Z</dcterms:modified>
</cp:coreProperties>
</file>