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9" r:id="rId2"/>
    <p:sldId id="260" r:id="rId3"/>
    <p:sldId id="299" r:id="rId4"/>
    <p:sldId id="290" r:id="rId5"/>
    <p:sldId id="291" r:id="rId6"/>
    <p:sldId id="292" r:id="rId7"/>
    <p:sldId id="301" r:id="rId8"/>
    <p:sldId id="302" r:id="rId9"/>
    <p:sldId id="303" r:id="rId10"/>
    <p:sldId id="298" r:id="rId11"/>
    <p:sldId id="294" r:id="rId12"/>
    <p:sldId id="295" r:id="rId13"/>
    <p:sldId id="297" r:id="rId14"/>
    <p:sldId id="304" r:id="rId15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652" y="-12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12" Type="http://schemas.openxmlformats.org/officeDocument/2006/relationships/image" Target="../media/image18.emf"/><Relationship Id="rId2" Type="http://schemas.openxmlformats.org/officeDocument/2006/relationships/image" Target="../media/image8.emf"/><Relationship Id="rId1" Type="http://schemas.openxmlformats.org/officeDocument/2006/relationships/image" Target="../media/image7.emf"/><Relationship Id="rId6" Type="http://schemas.openxmlformats.org/officeDocument/2006/relationships/image" Target="../media/image12.wmf"/><Relationship Id="rId11" Type="http://schemas.openxmlformats.org/officeDocument/2006/relationships/image" Target="../media/image17.wmf"/><Relationship Id="rId5" Type="http://schemas.openxmlformats.org/officeDocument/2006/relationships/image" Target="../media/image11.wmf"/><Relationship Id="rId10" Type="http://schemas.openxmlformats.org/officeDocument/2006/relationships/image" Target="../media/image16.emf"/><Relationship Id="rId4" Type="http://schemas.openxmlformats.org/officeDocument/2006/relationships/image" Target="../media/image10.wmf"/><Relationship Id="rId9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B5CF4E-A997-4401-9B5E-4ACB0E2DD401}" type="datetimeFigureOut">
              <a:rPr lang="en-US" smtClean="0"/>
              <a:t>2/28/2015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5949C8-C65B-488C-BAFA-6D7A21943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388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ChangeArrowheads="1"/>
          </p:cNvSpPr>
          <p:nvPr/>
        </p:nvSpPr>
        <p:spPr bwMode="auto">
          <a:xfrm>
            <a:off x="0" y="0"/>
            <a:ext cx="9144000" cy="1254125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100" y="1363663"/>
            <a:ext cx="8520113" cy="485775"/>
          </a:xfrm>
        </p:spPr>
        <p:txBody>
          <a:bodyPr/>
          <a:lstStyle>
            <a:lvl1pPr marL="0" indent="0">
              <a:buFont typeface="Arial Black" pitchFamily="34" charset="0"/>
              <a:buNone/>
              <a:defRPr b="1">
                <a:solidFill>
                  <a:srgbClr val="F28E00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82575" y="0"/>
            <a:ext cx="8520113" cy="1266825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pic>
        <p:nvPicPr>
          <p:cNvPr id="402441" name="Picture 9" descr="DESY-Logo-cyan-RGB_g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7794625" y="5684838"/>
            <a:ext cx="1149350" cy="10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2448" name="Text Box 16"/>
          <p:cNvSpPr txBox="1">
            <a:spLocks noChangeArrowheads="1"/>
          </p:cNvSpPr>
          <p:nvPr userDrawn="1"/>
        </p:nvSpPr>
        <p:spPr bwMode="auto">
          <a:xfrm>
            <a:off x="2003425" y="2481263"/>
            <a:ext cx="2855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de-DE" sz="1600">
              <a:solidFill>
                <a:srgbClr val="000000"/>
              </a:solidFill>
            </a:endParaRPr>
          </a:p>
        </p:txBody>
      </p:sp>
      <p:pic>
        <p:nvPicPr>
          <p:cNvPr id="402453" name="Picture 21" descr="HG_LOGO_70_ENG_K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5949950"/>
            <a:ext cx="1473200" cy="59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339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9968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0200" y="103188"/>
            <a:ext cx="2132013" cy="5667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2575" y="103188"/>
            <a:ext cx="6245225" cy="5667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1123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7843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9318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2575" y="977900"/>
            <a:ext cx="4183063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8038" y="977900"/>
            <a:ext cx="4184650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7924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1515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3488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5086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474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921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ChangeArrowheads="1"/>
          </p:cNvSpPr>
          <p:nvPr/>
        </p:nvSpPr>
        <p:spPr bwMode="auto">
          <a:xfrm>
            <a:off x="0" y="0"/>
            <a:ext cx="9144000" cy="744538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977900"/>
            <a:ext cx="8520113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</p:txBody>
      </p:sp>
      <p:sp>
        <p:nvSpPr>
          <p:cNvPr id="4014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103188"/>
            <a:ext cx="8520113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401413" name="Rectangle 5"/>
          <p:cNvSpPr>
            <a:spLocks noChangeArrowheads="1"/>
          </p:cNvSpPr>
          <p:nvPr/>
        </p:nvSpPr>
        <p:spPr bwMode="auto">
          <a:xfrm>
            <a:off x="282575" y="6280150"/>
            <a:ext cx="75930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900" b="1" baseline="0" dirty="0" smtClean="0">
                <a:solidFill>
                  <a:srgbClr val="808080"/>
                </a:solidFill>
              </a:rPr>
              <a:t>DESY - Zeuthen</a:t>
            </a:r>
            <a:r>
              <a:rPr lang="en-GB" sz="900" dirty="0" smtClean="0">
                <a:solidFill>
                  <a:srgbClr val="808080"/>
                </a:solidFill>
              </a:rPr>
              <a:t> </a:t>
            </a:r>
            <a:r>
              <a:rPr lang="en-GB" sz="900" dirty="0" smtClean="0">
                <a:solidFill>
                  <a:srgbClr val="808080"/>
                </a:solidFill>
              </a:rPr>
              <a:t>|  </a:t>
            </a:r>
            <a:r>
              <a:rPr lang="en-GB" sz="900" dirty="0" smtClean="0">
                <a:solidFill>
                  <a:srgbClr val="808080"/>
                </a:solidFill>
              </a:rPr>
              <a:t>03.03.2015</a:t>
            </a:r>
            <a:endParaRPr lang="en-GB" sz="900" b="1" dirty="0">
              <a:solidFill>
                <a:srgbClr val="808080"/>
              </a:solidFill>
            </a:endParaRPr>
          </a:p>
        </p:txBody>
      </p:sp>
      <p:pic>
        <p:nvPicPr>
          <p:cNvPr id="401418" name="Picture 10" descr="DESY-Logo-cyan-RGB_ge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8035925" y="6099175"/>
            <a:ext cx="776288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268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65113" indent="-265113" algn="l" rtl="0" eaLnBrk="1" fontAlgn="base" hangingPunct="1">
        <a:spcBef>
          <a:spcPct val="0"/>
        </a:spcBef>
        <a:spcAft>
          <a:spcPct val="50000"/>
        </a:spcAft>
        <a:buClr>
          <a:srgbClr val="F28E00"/>
        </a:buClr>
        <a:buFont typeface="Arial Black" pitchFamily="34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eaLnBrk="1" fontAlgn="base" hangingPunct="1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236663" indent="-228600" algn="l" rtl="0" eaLnBrk="1" fontAlgn="base" hangingPunct="1">
        <a:spcBef>
          <a:spcPct val="0"/>
        </a:spcBef>
        <a:spcAft>
          <a:spcPct val="0"/>
        </a:spcAft>
        <a:buClr>
          <a:srgbClr val="FF9900"/>
        </a:buClr>
        <a:buFont typeface="Arial Black" pitchFamily="34" charset="0"/>
        <a:defRPr sz="1200">
          <a:solidFill>
            <a:schemeClr val="tx1"/>
          </a:solidFill>
          <a:latin typeface="+mn-lt"/>
        </a:defRPr>
      </a:lvl3pPr>
      <a:lvl4pPr marL="1644650" indent="-228600" algn="l" rtl="0" eaLnBrk="1" fontAlgn="base" hangingPunct="1"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iff"/><Relationship Id="rId2" Type="http://schemas.openxmlformats.org/officeDocument/2006/relationships/image" Target="../media/image38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tiff"/><Relationship Id="rId5" Type="http://schemas.openxmlformats.org/officeDocument/2006/relationships/image" Target="../media/image41.png"/><Relationship Id="rId4" Type="http://schemas.openxmlformats.org/officeDocument/2006/relationships/image" Target="../media/image40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tif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1.wmf"/><Relationship Id="rId18" Type="http://schemas.openxmlformats.org/officeDocument/2006/relationships/oleObject" Target="../embeddings/oleObject8.bin"/><Relationship Id="rId26" Type="http://schemas.openxmlformats.org/officeDocument/2006/relationships/oleObject" Target="../embeddings/oleObject12.bin"/><Relationship Id="rId3" Type="http://schemas.openxmlformats.org/officeDocument/2006/relationships/oleObject" Target="../embeddings/oleObject1.bin"/><Relationship Id="rId21" Type="http://schemas.openxmlformats.org/officeDocument/2006/relationships/image" Target="../media/image15.wmf"/><Relationship Id="rId7" Type="http://schemas.openxmlformats.org/officeDocument/2006/relationships/image" Target="../media/image8.e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3.wmf"/><Relationship Id="rId25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0.wmf"/><Relationship Id="rId24" Type="http://schemas.openxmlformats.org/officeDocument/2006/relationships/oleObject" Target="../embeddings/oleObject11.bin"/><Relationship Id="rId5" Type="http://schemas.openxmlformats.org/officeDocument/2006/relationships/image" Target="../media/image19.png"/><Relationship Id="rId15" Type="http://schemas.openxmlformats.org/officeDocument/2006/relationships/image" Target="../media/image12.wmf"/><Relationship Id="rId23" Type="http://schemas.openxmlformats.org/officeDocument/2006/relationships/image" Target="../media/image16.e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14.wmf"/><Relationship Id="rId4" Type="http://schemas.openxmlformats.org/officeDocument/2006/relationships/image" Target="../media/image7.emf"/><Relationship Id="rId9" Type="http://schemas.openxmlformats.org/officeDocument/2006/relationships/image" Target="../media/image9.wmf"/><Relationship Id="rId14" Type="http://schemas.openxmlformats.org/officeDocument/2006/relationships/oleObject" Target="../embeddings/oleObject6.bin"/><Relationship Id="rId22" Type="http://schemas.openxmlformats.org/officeDocument/2006/relationships/oleObject" Target="../embeddings/oleObject10.bin"/><Relationship Id="rId27" Type="http://schemas.openxmlformats.org/officeDocument/2006/relationships/image" Target="../media/image1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 sz="quarter"/>
          </p:nvPr>
        </p:nvSpPr>
        <p:spPr>
          <a:xfrm>
            <a:off x="282575" y="332656"/>
            <a:ext cx="8520113" cy="790153"/>
          </a:xfrm>
        </p:spPr>
        <p:txBody>
          <a:bodyPr/>
          <a:lstStyle/>
          <a:p>
            <a:r>
              <a:rPr lang="en-US" sz="2800" dirty="0"/>
              <a:t>MTCA.4 Based </a:t>
            </a:r>
            <a:r>
              <a:rPr lang="en-US" sz="2800" dirty="0" smtClean="0"/>
              <a:t>Local Oscillator and </a:t>
            </a:r>
            <a:r>
              <a:rPr lang="en-US" sz="2800" dirty="0"/>
              <a:t>Clock </a:t>
            </a:r>
            <a:r>
              <a:rPr lang="en-US" sz="2800" dirty="0" smtClean="0"/>
              <a:t>Generation </a:t>
            </a:r>
            <a:r>
              <a:rPr lang="en-US" sz="2800" dirty="0"/>
              <a:t>Module for the </a:t>
            </a:r>
            <a:r>
              <a:rPr lang="en-US" sz="2800" dirty="0" smtClean="0"/>
              <a:t>European XFEL</a:t>
            </a:r>
            <a:r>
              <a:rPr lang="en-US" sz="2800" dirty="0" smtClean="0">
                <a:solidFill>
                  <a:srgbClr val="FFFF00"/>
                </a:solidFill>
              </a:rPr>
              <a:t>.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4" name="Subtitle 1"/>
          <p:cNvSpPr txBox="1">
            <a:spLocks/>
          </p:cNvSpPr>
          <p:nvPr/>
        </p:nvSpPr>
        <p:spPr bwMode="auto">
          <a:xfrm>
            <a:off x="360679" y="4581128"/>
            <a:ext cx="8520113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None/>
              <a:defRPr sz="2000" b="1">
                <a:solidFill>
                  <a:srgbClr val="F28E00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200" dirty="0" err="1" smtClean="0"/>
              <a:t>Uroš</a:t>
            </a:r>
            <a:r>
              <a:rPr lang="en-US" sz="1200" dirty="0" smtClean="0"/>
              <a:t> </a:t>
            </a:r>
            <a:r>
              <a:rPr lang="en-US" sz="1200" dirty="0" err="1" smtClean="0"/>
              <a:t>Mavrič</a:t>
            </a:r>
            <a:r>
              <a:rPr lang="en-US" sz="1200" dirty="0" smtClean="0"/>
              <a:t> </a:t>
            </a:r>
            <a:r>
              <a:rPr lang="en-US" sz="1200" dirty="0" smtClean="0"/>
              <a:t>on </a:t>
            </a:r>
            <a:r>
              <a:rPr lang="en-US" sz="1200" dirty="0" smtClean="0"/>
              <a:t>Behalf </a:t>
            </a:r>
            <a:r>
              <a:rPr lang="en-US" sz="1200" dirty="0" smtClean="0"/>
              <a:t>of the </a:t>
            </a:r>
            <a:r>
              <a:rPr lang="en-US" sz="1200" dirty="0" smtClean="0"/>
              <a:t>MSK Group /</a:t>
            </a:r>
            <a:r>
              <a:rPr lang="en-US" sz="1200" dirty="0" smtClean="0"/>
              <a:t> DESY and ISE / </a:t>
            </a:r>
            <a:r>
              <a:rPr lang="en-US" sz="1200" dirty="0" smtClean="0"/>
              <a:t>Technical University Warsaw,</a:t>
            </a:r>
            <a:r>
              <a:rPr lang="en-US" sz="1200" dirty="0" smtClean="0"/>
              <a:t> </a:t>
            </a:r>
          </a:p>
          <a:p>
            <a:r>
              <a:rPr lang="en-US" sz="1200" dirty="0" smtClean="0"/>
              <a:t>Tony Rohlev (TSR Engineering)</a:t>
            </a:r>
          </a:p>
          <a:p>
            <a:endParaRPr lang="en-US" sz="1200" dirty="0" smtClean="0"/>
          </a:p>
          <a:p>
            <a:r>
              <a:rPr lang="en-US" sz="1200" dirty="0" smtClean="0"/>
              <a:t>DESY, Zeuthen, </a:t>
            </a:r>
            <a:r>
              <a:rPr lang="en-US" sz="1200" dirty="0" smtClean="0"/>
              <a:t>03.03.2015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8051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225371"/>
            <a:ext cx="2808312" cy="144016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82575" y="764704"/>
            <a:ext cx="8520113" cy="1010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kern="0" dirty="0" smtClean="0"/>
              <a:t>2 DUT measurements of residual phase noise of individual subsystems.</a:t>
            </a:r>
          </a:p>
          <a:p>
            <a:r>
              <a:rPr lang="en-US" sz="1800" kern="0" dirty="0" smtClean="0"/>
              <a:t>Test setup </a:t>
            </a:r>
            <a:r>
              <a:rPr lang="en-US" sz="1800" b="1" kern="0" dirty="0" smtClean="0"/>
              <a:t>1.3 fs </a:t>
            </a:r>
            <a:r>
              <a:rPr lang="en-US" sz="1800" kern="0" dirty="0" smtClean="0"/>
              <a:t>[10 Hz – 10 MHz]</a:t>
            </a:r>
          </a:p>
          <a:p>
            <a:r>
              <a:rPr lang="en-US" sz="1800" kern="0" dirty="0" smtClean="0"/>
              <a:t>Main limitations:</a:t>
            </a:r>
          </a:p>
          <a:p>
            <a:pPr lvl="1"/>
            <a:r>
              <a:rPr lang="en-US" sz="1400" kern="0" dirty="0" smtClean="0"/>
              <a:t>Dividers – 3.2 fs</a:t>
            </a:r>
          </a:p>
          <a:p>
            <a:pPr lvl="1"/>
            <a:r>
              <a:rPr lang="en-US" sz="1400" kern="0" dirty="0" smtClean="0"/>
              <a:t>Pre-amp – 3.4 fs</a:t>
            </a:r>
          </a:p>
          <a:p>
            <a:r>
              <a:rPr lang="en-US" sz="1400" kern="0" dirty="0" smtClean="0"/>
              <a:t>Overall system res. jitter  = 4.3 fs (2.7 fs with de-embedded setup) </a:t>
            </a:r>
          </a:p>
          <a:p>
            <a:pPr marL="0" indent="0">
              <a:buNone/>
            </a:pPr>
            <a:r>
              <a:rPr lang="en-US" sz="1400" kern="0" dirty="0"/>
              <a:t> </a:t>
            </a:r>
            <a:r>
              <a:rPr lang="en-US" sz="1400" kern="0" dirty="0" smtClean="0"/>
              <a:t>     [10 Hz – 10 MHz]</a:t>
            </a:r>
          </a:p>
        </p:txBody>
      </p:sp>
      <p:pic>
        <p:nvPicPr>
          <p:cNvPr id="22" name="Picture 2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886" y="2132857"/>
            <a:ext cx="2652602" cy="2017044"/>
          </a:xfrm>
          <a:prstGeom prst="rect">
            <a:avLst/>
          </a:prstGeom>
        </p:spPr>
      </p:pic>
      <p:pic>
        <p:nvPicPr>
          <p:cNvPr id="20" name="Picture 19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3" b="2226"/>
          <a:stretch/>
        </p:blipFill>
        <p:spPr>
          <a:xfrm>
            <a:off x="713264" y="4969788"/>
            <a:ext cx="2520280" cy="16275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Res. Phase Noise Analysis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13603"/>
            <a:ext cx="5185229" cy="1586855"/>
          </a:xfrm>
        </p:spPr>
      </p:pic>
      <p:cxnSp>
        <p:nvCxnSpPr>
          <p:cNvPr id="8" name="Straight Arrow Connector 7"/>
          <p:cNvCxnSpPr/>
          <p:nvPr/>
        </p:nvCxnSpPr>
        <p:spPr bwMode="auto">
          <a:xfrm flipV="1">
            <a:off x="5033744" y="2420888"/>
            <a:ext cx="505333" cy="1324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4717293" y="1729427"/>
            <a:ext cx="18709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1.3 fs [10 Hz-10 MHz] </a:t>
            </a:r>
            <a:endParaRPr lang="en-US" sz="1600" b="1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1691680" y="1196751"/>
            <a:ext cx="2664296" cy="360041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764" y="4177699"/>
            <a:ext cx="2196244" cy="1811913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 bwMode="auto">
          <a:xfrm>
            <a:off x="4385672" y="4177699"/>
            <a:ext cx="828092" cy="7200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5539077" y="5545851"/>
            <a:ext cx="18709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3.4 fs [10 Hz-10 MHz] </a:t>
            </a:r>
            <a:endParaRPr lang="en-US" sz="1600" b="1" dirty="0"/>
          </a:p>
        </p:txBody>
      </p:sp>
      <p:cxnSp>
        <p:nvCxnSpPr>
          <p:cNvPr id="18" name="Straight Arrow Connector 17"/>
          <p:cNvCxnSpPr/>
          <p:nvPr/>
        </p:nvCxnSpPr>
        <p:spPr bwMode="auto">
          <a:xfrm flipH="1">
            <a:off x="3167663" y="4853180"/>
            <a:ext cx="353913" cy="4320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Box 20"/>
          <p:cNvSpPr txBox="1"/>
          <p:nvPr/>
        </p:nvSpPr>
        <p:spPr>
          <a:xfrm>
            <a:off x="1361336" y="5573895"/>
            <a:ext cx="18709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3.2 fs [10 Hz-10 MHz] </a:t>
            </a:r>
            <a:endParaRPr lang="en-US" sz="1600" b="1" dirty="0"/>
          </a:p>
        </p:txBody>
      </p:sp>
      <p:cxnSp>
        <p:nvCxnSpPr>
          <p:cNvPr id="24" name="Straight Arrow Connector 23"/>
          <p:cNvCxnSpPr/>
          <p:nvPr/>
        </p:nvCxnSpPr>
        <p:spPr bwMode="auto">
          <a:xfrm flipV="1">
            <a:off x="5724128" y="3141379"/>
            <a:ext cx="750414" cy="60427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TextBox 25"/>
          <p:cNvSpPr txBox="1"/>
          <p:nvPr/>
        </p:nvSpPr>
        <p:spPr>
          <a:xfrm>
            <a:off x="6931757" y="2665531"/>
            <a:ext cx="18709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4</a:t>
            </a:r>
            <a:r>
              <a:rPr lang="en-US" sz="1100" b="1" dirty="0" smtClean="0"/>
              <a:t>.3 fs [10 Hz-10 MHz] </a:t>
            </a:r>
            <a:endParaRPr lang="en-US" sz="1600" b="1" dirty="0"/>
          </a:p>
        </p:txBody>
      </p:sp>
      <p:sp>
        <p:nvSpPr>
          <p:cNvPr id="27" name="Rectangle 26"/>
          <p:cNvSpPr/>
          <p:nvPr/>
        </p:nvSpPr>
        <p:spPr bwMode="auto">
          <a:xfrm>
            <a:off x="2729488" y="2616315"/>
            <a:ext cx="3138656" cy="360041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33517" y="1943254"/>
            <a:ext cx="18709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Overall Res. Phase Noise</a:t>
            </a:r>
            <a:endParaRPr lang="en-US" sz="1600" b="1" dirty="0"/>
          </a:p>
        </p:txBody>
      </p:sp>
      <p:sp>
        <p:nvSpPr>
          <p:cNvPr id="30" name="Rectangle 29"/>
          <p:cNvSpPr/>
          <p:nvPr/>
        </p:nvSpPr>
        <p:spPr>
          <a:xfrm>
            <a:off x="7164288" y="4293096"/>
            <a:ext cx="1979712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kern="0" dirty="0" smtClean="0"/>
              <a:t>Other spurs: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kern="0" dirty="0" smtClean="0"/>
              <a:t>54 MHz  - unshielded setup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kern="0" dirty="0" smtClean="0"/>
              <a:t>1 kHz - unknown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kern="0" dirty="0" smtClean="0"/>
              <a:t>Other spurs come from the test setup</a:t>
            </a:r>
            <a:endParaRPr lang="en-US" sz="1100" kern="0" dirty="0"/>
          </a:p>
        </p:txBody>
      </p:sp>
    </p:spTree>
    <p:extLst>
      <p:ext uri="{BB962C8B-B14F-4D97-AF65-F5344CB8AC3E}">
        <p14:creationId xmlns:p14="http://schemas.microsoft.com/office/powerpoint/2010/main" val="312018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Measurements I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977900"/>
            <a:ext cx="8520113" cy="2595115"/>
          </a:xfrm>
        </p:spPr>
        <p:txBody>
          <a:bodyPr/>
          <a:lstStyle/>
          <a:p>
            <a:r>
              <a:rPr lang="en-US" dirty="0" smtClean="0"/>
              <a:t>RF daughter </a:t>
            </a:r>
            <a:r>
              <a:rPr lang="en-US" dirty="0"/>
              <a:t>b</a:t>
            </a:r>
            <a:r>
              <a:rPr lang="en-US" dirty="0" smtClean="0"/>
              <a:t>oard:</a:t>
            </a:r>
          </a:p>
          <a:p>
            <a:pPr lvl="1"/>
            <a:r>
              <a:rPr lang="en-US" dirty="0" smtClean="0"/>
              <a:t>Isolation between channels</a:t>
            </a:r>
          </a:p>
          <a:p>
            <a:pPr lvl="1"/>
            <a:r>
              <a:rPr lang="en-US" dirty="0" smtClean="0"/>
              <a:t>Return loss at connector</a:t>
            </a:r>
          </a:p>
          <a:p>
            <a:pPr lvl="1"/>
            <a:r>
              <a:rPr lang="en-US" dirty="0" smtClean="0"/>
              <a:t>Harmonic content in output signals</a:t>
            </a:r>
          </a:p>
          <a:p>
            <a:pPr lvl="1"/>
            <a:r>
              <a:rPr lang="en-US" dirty="0" smtClean="0"/>
              <a:t>Output power</a:t>
            </a:r>
          </a:p>
          <a:p>
            <a:r>
              <a:rPr lang="en-US" dirty="0" smtClean="0"/>
              <a:t>The RF daughter card consumes 11 W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061585"/>
              </p:ext>
            </p:extLst>
          </p:nvPr>
        </p:nvGraphicFramePr>
        <p:xfrm>
          <a:off x="5940152" y="1196752"/>
          <a:ext cx="2774950" cy="21206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1125"/>
                <a:gridCol w="139382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Reflection at [GHz]: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S11 [dB] – Measured-Shield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Ref In (1.3)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-24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Ref Aux Out (1.3)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-27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Ref Out (1.3)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-26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Cal Out (1.3)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-29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LO Out (1.354)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-26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CLK Out (1.3)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-23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LO Mon Out (1.354)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-32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CAL In (1.3)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-29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668222"/>
              </p:ext>
            </p:extLst>
          </p:nvPr>
        </p:nvGraphicFramePr>
        <p:xfrm>
          <a:off x="251520" y="3717032"/>
          <a:ext cx="5289550" cy="12752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8930"/>
                <a:gridCol w="1890395"/>
                <a:gridCol w="180022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Power out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Power [</a:t>
                      </a:r>
                      <a:r>
                        <a:rPr lang="en-US" sz="1100" dirty="0" err="1">
                          <a:effectLst/>
                        </a:rPr>
                        <a:t>dBm</a:t>
                      </a:r>
                      <a:r>
                        <a:rPr lang="en-US" sz="1100" dirty="0">
                          <a:effectLst/>
                        </a:rPr>
                        <a:t>] - Expected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Power [dBm]  - Measured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Ref Aux Out (1.3)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26.2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25.8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Ref Out (1.3)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14.7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LO Out (1.354)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31.0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30.2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CLK Out (1.3)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9.2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10.0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LO Mon Out (1.354)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16.5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959022"/>
              </p:ext>
            </p:extLst>
          </p:nvPr>
        </p:nvGraphicFramePr>
        <p:xfrm>
          <a:off x="5965006" y="3861048"/>
          <a:ext cx="2711450" cy="17103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0960"/>
                <a:gridCol w="138049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Power out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Shielded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[</a:t>
                      </a:r>
                      <a:r>
                        <a:rPr lang="en-US" sz="1100" dirty="0" err="1">
                          <a:effectLst/>
                        </a:rPr>
                        <a:t>dBc</a:t>
                      </a:r>
                      <a:r>
                        <a:rPr lang="en-US" sz="1100" dirty="0">
                          <a:effectLst/>
                        </a:rPr>
                        <a:t>]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Ref Aux Out (1.3)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 -80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Ref Out (1.3)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&lt; -80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LO Out (1.354)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 -80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CLK Out (1.3)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&lt; -80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LO Mon Out (1.354)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 -80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Pilot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&lt; -80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860493"/>
              </p:ext>
            </p:extLst>
          </p:nvPr>
        </p:nvGraphicFramePr>
        <p:xfrm>
          <a:off x="683568" y="5373216"/>
          <a:ext cx="4276090" cy="11567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0960"/>
                <a:gridCol w="1564640"/>
                <a:gridCol w="138049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Power out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2nd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[</a:t>
                      </a:r>
                      <a:r>
                        <a:rPr lang="en-US" sz="1100" dirty="0" err="1">
                          <a:effectLst/>
                        </a:rPr>
                        <a:t>dBc</a:t>
                      </a:r>
                      <a:r>
                        <a:rPr lang="en-US" sz="1100" dirty="0">
                          <a:effectLst/>
                        </a:rPr>
                        <a:t>]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3rd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[</a:t>
                      </a:r>
                      <a:r>
                        <a:rPr lang="en-US" sz="1100" dirty="0" err="1">
                          <a:effectLst/>
                        </a:rPr>
                        <a:t>dBc</a:t>
                      </a:r>
                      <a:r>
                        <a:rPr lang="en-US" sz="1100" dirty="0">
                          <a:effectLst/>
                        </a:rPr>
                        <a:t>]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Ref Aux Out (1.3)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&lt;-80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&lt;-80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LO Out (1.354)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&lt;-80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&lt;-80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CLK Out (1.3)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&lt;-80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&lt;-80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REF (1.3)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&lt;-80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&lt;-80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516216" y="83671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Return Loss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084168" y="349171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Isolation between Ch.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907704" y="335699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Output Power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907704" y="500388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Harmonic 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55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Measurements II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764704"/>
            <a:ext cx="8520113" cy="506884"/>
          </a:xfrm>
        </p:spPr>
        <p:txBody>
          <a:bodyPr/>
          <a:lstStyle/>
          <a:p>
            <a:r>
              <a:rPr lang="en-US" dirty="0" smtClean="0"/>
              <a:t>S parameters of the splitting section:</a:t>
            </a:r>
          </a:p>
          <a:p>
            <a:pPr lvl="1"/>
            <a:r>
              <a:rPr lang="en-US" dirty="0" smtClean="0"/>
              <a:t>S21 </a:t>
            </a:r>
            <a:r>
              <a:rPr lang="en-US" dirty="0"/>
              <a:t>=</a:t>
            </a:r>
            <a:r>
              <a:rPr lang="en-US" dirty="0" smtClean="0"/>
              <a:t> LO -16 dB (spread = 0.4 dB), CAL -16 dB (spread = 0.5 dB)</a:t>
            </a:r>
          </a:p>
          <a:p>
            <a:pPr lvl="1"/>
            <a:r>
              <a:rPr lang="en-US" dirty="0" smtClean="0"/>
              <a:t>S11 = &lt; -22 dB</a:t>
            </a:r>
          </a:p>
          <a:p>
            <a:pPr lvl="1"/>
            <a:r>
              <a:rPr lang="en-US" dirty="0" smtClean="0"/>
              <a:t>Isolation = mostly &lt; -80 dB, some specific channels -65 dB  </a:t>
            </a:r>
            <a:endParaRPr lang="en-US" dirty="0"/>
          </a:p>
        </p:txBody>
      </p:sp>
      <p:pic>
        <p:nvPicPr>
          <p:cNvPr id="3074" name="Picture 2" descr="N:\4all\public\HVF_MTCA\AP1\AP1.1.4 eRTM-LOG1300 (uLOG)\DesignVersions\for_svn_corrections\Revision 20\Design\testing_procedures_results\measurements\sis2l\am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612756"/>
            <a:ext cx="2160240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N:\4all\public\HVF_MTCA\AP1\AP1.1.4 eRTM-LOG1300 (uLOG)\DesignVersions\for_svn_corrections\Revision 20\Design\testing_procedures_results\measurements\sis2l\pha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679" y="4581128"/>
            <a:ext cx="2199773" cy="175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917"/>
          <a:stretch/>
        </p:blipFill>
        <p:spPr bwMode="auto">
          <a:xfrm>
            <a:off x="493672" y="2254804"/>
            <a:ext cx="2324007" cy="13106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4" r="34653"/>
          <a:stretch/>
        </p:blipFill>
        <p:spPr bwMode="auto">
          <a:xfrm>
            <a:off x="2968073" y="2245851"/>
            <a:ext cx="2324007" cy="13271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16" r="4695"/>
          <a:stretch/>
        </p:blipFill>
        <p:spPr bwMode="auto">
          <a:xfrm>
            <a:off x="5436096" y="2245852"/>
            <a:ext cx="2354283" cy="13271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360040" y="3604954"/>
            <a:ext cx="72828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lvl="0" indent="-265113" fontAlgn="base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</a:pPr>
            <a:r>
              <a:rPr lang="en-US" sz="2000" kern="0" dirty="0" smtClean="0">
                <a:solidFill>
                  <a:srgbClr val="000000"/>
                </a:solidFill>
              </a:rPr>
              <a:t>LO and CLK Distribution over the </a:t>
            </a:r>
            <a:r>
              <a:rPr lang="en-US" sz="2000" kern="0" dirty="0" err="1" smtClean="0">
                <a:solidFill>
                  <a:srgbClr val="000000"/>
                </a:solidFill>
              </a:rPr>
              <a:t>uRF</a:t>
            </a:r>
            <a:r>
              <a:rPr lang="en-US" sz="2000" kern="0" dirty="0" smtClean="0">
                <a:solidFill>
                  <a:srgbClr val="000000"/>
                </a:solidFill>
              </a:rPr>
              <a:t>-Backplane:</a:t>
            </a:r>
            <a:endParaRPr lang="en-US" sz="2000" kern="0" dirty="0">
              <a:solidFill>
                <a:srgbClr val="000000"/>
              </a:solidFill>
            </a:endParaRPr>
          </a:p>
        </p:txBody>
      </p:sp>
      <p:pic>
        <p:nvPicPr>
          <p:cNvPr id="11" name="Picture 10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5" b="4305"/>
          <a:stretch/>
        </p:blipFill>
        <p:spPr>
          <a:xfrm>
            <a:off x="539552" y="4509120"/>
            <a:ext cx="2880360" cy="181640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03948" y="5184038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Amp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56176" y="5199853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Pha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662396" y="3932887"/>
            <a:ext cx="4362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Sampling of signals with CLKs that were distributed over the </a:t>
            </a:r>
            <a:r>
              <a:rPr lang="en-US" sz="1200" dirty="0" err="1" smtClean="0"/>
              <a:t>uRF</a:t>
            </a:r>
            <a:r>
              <a:rPr lang="en-US" sz="1200" dirty="0" smtClean="0"/>
              <a:t>-backplane. No additional spurs were visible.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39552" y="4005064"/>
            <a:ext cx="4362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CLK distributed over the RF backplane</a:t>
            </a:r>
          </a:p>
          <a:p>
            <a:r>
              <a:rPr lang="en-US" sz="1200" dirty="0"/>
              <a:t>t</a:t>
            </a:r>
            <a:r>
              <a:rPr lang="en-US" sz="1200" dirty="0" smtClean="0"/>
              <a:t>o slot 4 (long. distance).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44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Integration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977901"/>
            <a:ext cx="8520113" cy="506884"/>
          </a:xfrm>
        </p:spPr>
        <p:txBody>
          <a:bodyPr/>
          <a:lstStyle/>
          <a:p>
            <a:r>
              <a:rPr lang="en-US" dirty="0" smtClean="0"/>
              <a:t>Subsystems Involved:</a:t>
            </a:r>
          </a:p>
          <a:p>
            <a:pPr lvl="1"/>
            <a:r>
              <a:rPr lang="en-US" dirty="0" smtClean="0"/>
              <a:t>DRTM-LOG1300</a:t>
            </a:r>
          </a:p>
          <a:p>
            <a:pPr lvl="1"/>
            <a:r>
              <a:rPr lang="en-US" dirty="0" err="1" smtClean="0"/>
              <a:t>uRF</a:t>
            </a:r>
            <a:r>
              <a:rPr lang="en-US" dirty="0" smtClean="0"/>
              <a:t>-Backplane</a:t>
            </a:r>
          </a:p>
          <a:p>
            <a:pPr lvl="1"/>
            <a:r>
              <a:rPr lang="en-US" dirty="0" smtClean="0"/>
              <a:t>9U Chassis</a:t>
            </a:r>
          </a:p>
          <a:p>
            <a:pPr lvl="1"/>
            <a:r>
              <a:rPr lang="en-US" dirty="0" smtClean="0"/>
              <a:t>NAT-MCH-BM or Rear Power module</a:t>
            </a:r>
          </a:p>
          <a:p>
            <a:pPr lvl="1"/>
            <a:r>
              <a:rPr lang="en-US" dirty="0" smtClean="0"/>
              <a:t>End-Users (RTMs)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24744"/>
            <a:ext cx="2119026" cy="115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D:\Papers_Conf_Journals\IPAC14\uLOG\Presentation2.t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7" t="3222" r="8370" b="4556"/>
          <a:stretch/>
        </p:blipFill>
        <p:spPr bwMode="auto">
          <a:xfrm>
            <a:off x="3494832" y="3212976"/>
            <a:ext cx="2850466" cy="247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Papers_Conf_Journals\IPAC14\uLOG\IMG_13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124744"/>
            <a:ext cx="2800423" cy="147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05904" y="3501008"/>
            <a:ext cx="2371698" cy="1579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1" name="Picture 1" descr="H:\public\pictures_BM\IMG_406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73125"/>
            <a:ext cx="2592288" cy="1887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11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3768" y="2996952"/>
            <a:ext cx="4896544" cy="578892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6600"/>
                </a:solidFill>
              </a:rPr>
              <a:t>Thank you for your attention</a:t>
            </a:r>
            <a:r>
              <a:rPr lang="en-US" dirty="0" smtClean="0">
                <a:solidFill>
                  <a:srgbClr val="FF6600"/>
                </a:solidFill>
              </a:rPr>
              <a:t>!</a:t>
            </a:r>
            <a:endParaRPr lang="en-US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5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977901"/>
            <a:ext cx="8520113" cy="866923"/>
          </a:xfrm>
        </p:spPr>
        <p:txBody>
          <a:bodyPr/>
          <a:lstStyle/>
          <a:p>
            <a:pPr algn="just"/>
            <a:r>
              <a:rPr lang="en-US" sz="1600" dirty="0" smtClean="0"/>
              <a:t>The RF field detection scheme for the XFEL low-level RF system uses the down-conversion of 1.3 GHz pulsed RF. The frequency translation is performed through a mixer which mixes the </a:t>
            </a:r>
            <a:r>
              <a:rPr lang="en-US" sz="1600" b="1" dirty="0" smtClean="0"/>
              <a:t>LO (1.354 GHz) </a:t>
            </a:r>
            <a:r>
              <a:rPr lang="en-US" sz="1600" dirty="0" smtClean="0"/>
              <a:t>and the </a:t>
            </a:r>
            <a:r>
              <a:rPr lang="en-US" sz="1600" b="1" dirty="0" smtClean="0"/>
              <a:t>RF (1.3 GHz) </a:t>
            </a:r>
            <a:r>
              <a:rPr lang="en-US" sz="1600" dirty="0" smtClean="0"/>
              <a:t>down to </a:t>
            </a:r>
            <a:r>
              <a:rPr lang="en-US" sz="1600" b="1" dirty="0" smtClean="0"/>
              <a:t>IF (54 MHz).</a:t>
            </a:r>
          </a:p>
          <a:p>
            <a:pPr algn="just"/>
            <a:r>
              <a:rPr lang="en-US" sz="1600" dirty="0" smtClean="0"/>
              <a:t>The IF (54 MHz) is sampled in a fast ADC with </a:t>
            </a:r>
            <a:r>
              <a:rPr lang="en-US" sz="1600" b="1" dirty="0" smtClean="0"/>
              <a:t>Fs = 81.25 MHZ</a:t>
            </a:r>
            <a:r>
              <a:rPr lang="en-US" sz="1600" dirty="0" smtClean="0"/>
              <a:t>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11" y="3146642"/>
            <a:ext cx="2495250" cy="8701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902" y="2526782"/>
            <a:ext cx="5010050" cy="22162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Straight Arrow Connector 7"/>
          <p:cNvCxnSpPr>
            <a:endCxn id="28" idx="2"/>
          </p:cNvCxnSpPr>
          <p:nvPr/>
        </p:nvCxnSpPr>
        <p:spPr bwMode="auto">
          <a:xfrm flipV="1">
            <a:off x="3198886" y="3177652"/>
            <a:ext cx="912365" cy="253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3622912" y="2849155"/>
            <a:ext cx="96063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RF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3108596" y="4332310"/>
            <a:ext cx="1155867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4074456" y="4381294"/>
            <a:ext cx="96063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LO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flipH="1">
            <a:off x="4264464" y="4332310"/>
            <a:ext cx="1454703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TextBox 25"/>
          <p:cNvSpPr txBox="1"/>
          <p:nvPr/>
        </p:nvSpPr>
        <p:spPr>
          <a:xfrm>
            <a:off x="4716016" y="2849155"/>
            <a:ext cx="96063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IF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7" name="Straight Arrow Connector 26"/>
          <p:cNvCxnSpPr>
            <a:stCxn id="28" idx="6"/>
          </p:cNvCxnSpPr>
          <p:nvPr/>
        </p:nvCxnSpPr>
        <p:spPr bwMode="auto">
          <a:xfrm>
            <a:off x="4417676" y="3177652"/>
            <a:ext cx="238161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5" name="Group 34"/>
          <p:cNvGrpSpPr/>
          <p:nvPr/>
        </p:nvGrpSpPr>
        <p:grpSpPr>
          <a:xfrm>
            <a:off x="4111251" y="3033821"/>
            <a:ext cx="306425" cy="287661"/>
            <a:chOff x="1980753" y="3573016"/>
            <a:chExt cx="358999" cy="337016"/>
          </a:xfrm>
        </p:grpSpPr>
        <p:sp>
          <p:nvSpPr>
            <p:cNvPr id="28" name="Oval 27"/>
            <p:cNvSpPr/>
            <p:nvPr/>
          </p:nvSpPr>
          <p:spPr bwMode="auto">
            <a:xfrm>
              <a:off x="1980753" y="3573016"/>
              <a:ext cx="358999" cy="337016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cxnSp>
          <p:nvCxnSpPr>
            <p:cNvPr id="30" name="Straight Connector 29"/>
            <p:cNvCxnSpPr>
              <a:stCxn id="28" idx="1"/>
              <a:endCxn id="28" idx="5"/>
            </p:cNvCxnSpPr>
            <p:nvPr/>
          </p:nvCxnSpPr>
          <p:spPr bwMode="auto">
            <a:xfrm>
              <a:off x="2033327" y="3622371"/>
              <a:ext cx="253851" cy="23830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Straight Connector 32"/>
            <p:cNvCxnSpPr>
              <a:stCxn id="28" idx="3"/>
              <a:endCxn id="28" idx="7"/>
            </p:cNvCxnSpPr>
            <p:nvPr/>
          </p:nvCxnSpPr>
          <p:spPr bwMode="auto">
            <a:xfrm flipV="1">
              <a:off x="2033327" y="3622371"/>
              <a:ext cx="253851" cy="23830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41" name="Straight Arrow Connector 40"/>
          <p:cNvCxnSpPr/>
          <p:nvPr/>
        </p:nvCxnSpPr>
        <p:spPr bwMode="auto">
          <a:xfrm flipV="1">
            <a:off x="4264463" y="3321482"/>
            <a:ext cx="0" cy="101082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0" name="Picture 49" descr="D:\Conferences\IPAC 2012\Papers\LLRF\work files\XFELlayoutH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115" y="5205630"/>
            <a:ext cx="4220052" cy="85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Content Placeholder 2"/>
          <p:cNvSpPr txBox="1">
            <a:spLocks/>
          </p:cNvSpPr>
          <p:nvPr/>
        </p:nvSpPr>
        <p:spPr bwMode="auto">
          <a:xfrm>
            <a:off x="251520" y="5085184"/>
            <a:ext cx="5072200" cy="1100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400" kern="0" dirty="0" smtClean="0"/>
              <a:t>25 RF stations</a:t>
            </a:r>
          </a:p>
          <a:p>
            <a:r>
              <a:rPr lang="en-US" sz="1400" kern="0" dirty="0" smtClean="0"/>
              <a:t>50 MTCA.4 Crates (master and slave)</a:t>
            </a:r>
          </a:p>
          <a:p>
            <a:r>
              <a:rPr lang="en-US" sz="1400" kern="0" dirty="0" smtClean="0"/>
              <a:t>9 LO and 9 CLK tap points per crate</a:t>
            </a:r>
          </a:p>
          <a:p>
            <a:r>
              <a:rPr lang="en-US" sz="1400" b="1" kern="0" dirty="0" smtClean="0"/>
              <a:t>450 LO tap-points and 450 CLK tap points</a:t>
            </a:r>
            <a:endParaRPr lang="en-US" sz="1400" b="1" kern="0" dirty="0" smtClean="0"/>
          </a:p>
        </p:txBody>
      </p:sp>
      <p:sp>
        <p:nvSpPr>
          <p:cNvPr id="53" name="TextBox 52"/>
          <p:cNvSpPr txBox="1"/>
          <p:nvPr/>
        </p:nvSpPr>
        <p:spPr>
          <a:xfrm>
            <a:off x="2542084" y="4119684"/>
            <a:ext cx="960634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Front-panel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190975" y="4509120"/>
            <a:ext cx="146006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RF Backplane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251520" y="6021288"/>
            <a:ext cx="4012943" cy="360040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81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/>
              <a:t>Specs for additive noise are derived from the noise contributions of other subsystems (RF front –end and ADC). </a:t>
            </a:r>
          </a:p>
          <a:p>
            <a:pPr marL="0" indent="0">
              <a:buNone/>
            </a:pPr>
            <a:r>
              <a:rPr lang="en-US" sz="1600" dirty="0" smtClean="0"/>
              <a:t>2 fs (1 </a:t>
            </a:r>
            <a:r>
              <a:rPr lang="en-US" sz="1600" dirty="0" err="1" smtClean="0"/>
              <a:t>mdeg</a:t>
            </a:r>
            <a:r>
              <a:rPr lang="en-US" sz="1600" dirty="0" smtClean="0"/>
              <a:t> at 1.3 GHz ) [10 Hz - 10 MHz]</a:t>
            </a:r>
          </a:p>
          <a:p>
            <a:r>
              <a:rPr lang="en-US" sz="1600" dirty="0" smtClean="0"/>
              <a:t>Long term stability </a:t>
            </a:r>
          </a:p>
          <a:p>
            <a:pPr marL="0" indent="0">
              <a:buNone/>
            </a:pPr>
            <a:r>
              <a:rPr lang="en-US" sz="1600" dirty="0" smtClean="0"/>
              <a:t>0.2 </a:t>
            </a:r>
            <a:r>
              <a:rPr lang="en-US" sz="1600" dirty="0" err="1" smtClean="0"/>
              <a:t>ps_pp</a:t>
            </a:r>
            <a:r>
              <a:rPr lang="en-US" sz="1600" dirty="0" smtClean="0"/>
              <a:t> [forever – 10Hz]</a:t>
            </a:r>
          </a:p>
          <a:p>
            <a:r>
              <a:rPr lang="en-US" sz="1600" dirty="0" smtClean="0"/>
              <a:t>Isolation on all ports </a:t>
            </a:r>
          </a:p>
          <a:p>
            <a:pPr marL="0" indent="0">
              <a:buNone/>
            </a:pPr>
            <a:r>
              <a:rPr lang="en-US" sz="1600" dirty="0" smtClean="0"/>
              <a:t>&lt; -80 </a:t>
            </a:r>
            <a:r>
              <a:rPr lang="en-US" sz="1600" dirty="0" err="1" smtClean="0"/>
              <a:t>dBc</a:t>
            </a:r>
            <a:endParaRPr lang="en-US" sz="1600" dirty="0" smtClean="0"/>
          </a:p>
          <a:p>
            <a:r>
              <a:rPr lang="en-US" sz="1600" dirty="0" smtClean="0"/>
              <a:t>CLK additive noise </a:t>
            </a:r>
          </a:p>
          <a:p>
            <a:pPr marL="0" indent="0">
              <a:buNone/>
            </a:pPr>
            <a:r>
              <a:rPr lang="en-US" sz="1600" dirty="0" smtClean="0"/>
              <a:t>&lt; -160 </a:t>
            </a:r>
            <a:r>
              <a:rPr lang="en-US" sz="1600" dirty="0" err="1" smtClean="0"/>
              <a:t>dBc</a:t>
            </a:r>
            <a:r>
              <a:rPr lang="en-US" sz="1600" dirty="0" smtClean="0"/>
              <a:t>/Hz floor for white noise</a:t>
            </a:r>
          </a:p>
          <a:p>
            <a:r>
              <a:rPr lang="en-US" sz="1600" dirty="0" smtClean="0"/>
              <a:t>LO Output :  1 W at 1.354 GHz</a:t>
            </a:r>
            <a:r>
              <a:rPr lang="en-US" sz="1400" dirty="0" smtClean="0"/>
              <a:t>  </a:t>
            </a:r>
            <a:r>
              <a:rPr lang="en-US" sz="1600" dirty="0" smtClean="0"/>
              <a:t>  </a:t>
            </a:r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Specifications for LO and CLK Signals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Text Box 121"/>
          <p:cNvSpPr txBox="1">
            <a:spLocks noChangeArrowheads="1"/>
          </p:cNvSpPr>
          <p:nvPr/>
        </p:nvSpPr>
        <p:spPr bwMode="auto">
          <a:xfrm>
            <a:off x="5525516" y="3218012"/>
            <a:ext cx="1655763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buClr>
                <a:srgbClr val="009900"/>
              </a:buClr>
              <a:buSzPct val="70000"/>
              <a:buFont typeface="Marlett" pitchFamily="2" charset="2"/>
              <a:buNone/>
              <a:defRPr/>
            </a:pPr>
            <a:r>
              <a:rPr lang="de-DE" b="0" kern="0" smtClean="0">
                <a:solidFill>
                  <a:srgbClr val="280050"/>
                </a:solidFill>
              </a:rPr>
              <a:t>Intermediate frequency [10MHz, 50MHz]:</a:t>
            </a:r>
          </a:p>
        </p:txBody>
      </p:sp>
      <p:sp>
        <p:nvSpPr>
          <p:cNvPr id="9" name="Rectangle 123"/>
          <p:cNvSpPr>
            <a:spLocks noChangeArrowheads="1"/>
          </p:cNvSpPr>
          <p:nvPr/>
        </p:nvSpPr>
        <p:spPr bwMode="auto">
          <a:xfrm>
            <a:off x="4506341" y="1855937"/>
            <a:ext cx="4148138" cy="2178050"/>
          </a:xfrm>
          <a:prstGeom prst="rect">
            <a:avLst/>
          </a:prstGeom>
          <a:solidFill>
            <a:srgbClr val="EAEAEA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0" name="Rectangle 124"/>
          <p:cNvSpPr>
            <a:spLocks noChangeArrowheads="1"/>
          </p:cNvSpPr>
          <p:nvPr/>
        </p:nvSpPr>
        <p:spPr bwMode="auto">
          <a:xfrm>
            <a:off x="4617466" y="2121049"/>
            <a:ext cx="2024063" cy="876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1" name="Rectangle 125"/>
          <p:cNvSpPr>
            <a:spLocks noChangeArrowheads="1"/>
          </p:cNvSpPr>
          <p:nvPr/>
        </p:nvSpPr>
        <p:spPr bwMode="auto">
          <a:xfrm>
            <a:off x="6852666" y="2097237"/>
            <a:ext cx="1708150" cy="900112"/>
          </a:xfrm>
          <a:prstGeom prst="rect">
            <a:avLst/>
          </a:prstGeom>
          <a:solidFill>
            <a:srgbClr val="FFFFFF"/>
          </a:solidFill>
          <a:ln w="9525">
            <a:solidFill>
              <a:srgbClr val="26174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2" name="Line 126"/>
          <p:cNvSpPr>
            <a:spLocks noChangeShapeType="1"/>
          </p:cNvSpPr>
          <p:nvPr/>
        </p:nvSpPr>
        <p:spPr bwMode="auto">
          <a:xfrm>
            <a:off x="4906391" y="2643337"/>
            <a:ext cx="2508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de-DE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13" name="Line 127"/>
          <p:cNvSpPr>
            <a:spLocks noChangeShapeType="1"/>
          </p:cNvSpPr>
          <p:nvPr/>
        </p:nvSpPr>
        <p:spPr bwMode="auto">
          <a:xfrm>
            <a:off x="6055741" y="2659212"/>
            <a:ext cx="150813" cy="47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de-DE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14" name="Line 128"/>
          <p:cNvSpPr>
            <a:spLocks noChangeShapeType="1"/>
          </p:cNvSpPr>
          <p:nvPr/>
        </p:nvSpPr>
        <p:spPr bwMode="auto">
          <a:xfrm flipH="1">
            <a:off x="6543104" y="2649687"/>
            <a:ext cx="506412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sm" len="med"/>
            <a:tailEnd type="non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de-DE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15" name="Line 129"/>
          <p:cNvSpPr>
            <a:spLocks noChangeShapeType="1"/>
          </p:cNvSpPr>
          <p:nvPr/>
        </p:nvSpPr>
        <p:spPr bwMode="auto">
          <a:xfrm flipV="1">
            <a:off x="5320729" y="2789387"/>
            <a:ext cx="1587" cy="8255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de-DE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16" name="AutoShape 130"/>
          <p:cNvSpPr>
            <a:spLocks noChangeArrowheads="1"/>
          </p:cNvSpPr>
          <p:nvPr/>
        </p:nvSpPr>
        <p:spPr bwMode="auto">
          <a:xfrm>
            <a:off x="4711129" y="2519512"/>
            <a:ext cx="247650" cy="236537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7" name="Text Box 132"/>
          <p:cNvSpPr txBox="1">
            <a:spLocks noChangeArrowheads="1"/>
          </p:cNvSpPr>
          <p:nvPr/>
        </p:nvSpPr>
        <p:spPr bwMode="auto">
          <a:xfrm>
            <a:off x="7320979" y="3011637"/>
            <a:ext cx="72072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3" tIns="45717" rIns="91433" bIns="45717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de-DE" sz="800" b="0" kern="0" smtClean="0">
                <a:solidFill>
                  <a:srgbClr val="261748"/>
                </a:solidFill>
              </a:rPr>
              <a:t>CLK</a:t>
            </a:r>
          </a:p>
        </p:txBody>
      </p:sp>
      <p:sp>
        <p:nvSpPr>
          <p:cNvPr id="18" name="Oval 133"/>
          <p:cNvSpPr>
            <a:spLocks noChangeArrowheads="1"/>
          </p:cNvSpPr>
          <p:nvPr/>
        </p:nvSpPr>
        <p:spPr bwMode="auto">
          <a:xfrm>
            <a:off x="5163566" y="2509987"/>
            <a:ext cx="307975" cy="2825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9" name="Line 134"/>
          <p:cNvSpPr>
            <a:spLocks noChangeShapeType="1"/>
          </p:cNvSpPr>
          <p:nvPr/>
        </p:nvSpPr>
        <p:spPr bwMode="auto">
          <a:xfrm>
            <a:off x="5219129" y="2552849"/>
            <a:ext cx="200025" cy="2016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non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de-DE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20" name="Line 135"/>
          <p:cNvSpPr>
            <a:spLocks noChangeShapeType="1"/>
          </p:cNvSpPr>
          <p:nvPr/>
        </p:nvSpPr>
        <p:spPr bwMode="auto">
          <a:xfrm flipV="1">
            <a:off x="5220716" y="2546499"/>
            <a:ext cx="204788" cy="2190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non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de-DE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21" name="Oval 136"/>
          <p:cNvSpPr>
            <a:spLocks noChangeArrowheads="1"/>
          </p:cNvSpPr>
          <p:nvPr/>
        </p:nvSpPr>
        <p:spPr bwMode="auto">
          <a:xfrm>
            <a:off x="3312541" y="3632349"/>
            <a:ext cx="306388" cy="284163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2" name="Freeform 137"/>
          <p:cNvSpPr>
            <a:spLocks/>
          </p:cNvSpPr>
          <p:nvPr/>
        </p:nvSpPr>
        <p:spPr bwMode="auto">
          <a:xfrm>
            <a:off x="3391916" y="3733949"/>
            <a:ext cx="166688" cy="87313"/>
          </a:xfrm>
          <a:custGeom>
            <a:avLst/>
            <a:gdLst>
              <a:gd name="T0" fmla="*/ 0 w 320"/>
              <a:gd name="T1" fmla="*/ 0 h 132"/>
              <a:gd name="T2" fmla="*/ 0 w 320"/>
              <a:gd name="T3" fmla="*/ 0 h 132"/>
              <a:gd name="T4" fmla="*/ 0 w 320"/>
              <a:gd name="T5" fmla="*/ 0 h 132"/>
              <a:gd name="T6" fmla="*/ 0 w 320"/>
              <a:gd name="T7" fmla="*/ 0 h 132"/>
              <a:gd name="T8" fmla="*/ 0 w 320"/>
              <a:gd name="T9" fmla="*/ 289208437 h 132"/>
              <a:gd name="T10" fmla="*/ 0 w 320"/>
              <a:gd name="T11" fmla="*/ 289208437 h 132"/>
              <a:gd name="T12" fmla="*/ 0 w 320"/>
              <a:gd name="T13" fmla="*/ 0 h 1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20" h="132">
                <a:moveTo>
                  <a:pt x="0" y="99"/>
                </a:moveTo>
                <a:cubicBezTo>
                  <a:pt x="13" y="72"/>
                  <a:pt x="27" y="46"/>
                  <a:pt x="44" y="31"/>
                </a:cubicBezTo>
                <a:cubicBezTo>
                  <a:pt x="61" y="16"/>
                  <a:pt x="80" y="0"/>
                  <a:pt x="100" y="7"/>
                </a:cubicBezTo>
                <a:cubicBezTo>
                  <a:pt x="120" y="14"/>
                  <a:pt x="145" y="52"/>
                  <a:pt x="164" y="71"/>
                </a:cubicBezTo>
                <a:cubicBezTo>
                  <a:pt x="183" y="90"/>
                  <a:pt x="195" y="114"/>
                  <a:pt x="212" y="123"/>
                </a:cubicBezTo>
                <a:cubicBezTo>
                  <a:pt x="229" y="132"/>
                  <a:pt x="246" y="132"/>
                  <a:pt x="264" y="123"/>
                </a:cubicBezTo>
                <a:cubicBezTo>
                  <a:pt x="282" y="114"/>
                  <a:pt x="301" y="90"/>
                  <a:pt x="320" y="67"/>
                </a:cubicBezTo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de-DE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23" name="Rectangle 138"/>
          <p:cNvSpPr>
            <a:spLocks noChangeArrowheads="1"/>
          </p:cNvSpPr>
          <p:nvPr/>
        </p:nvSpPr>
        <p:spPr bwMode="auto">
          <a:xfrm>
            <a:off x="6185916" y="2454424"/>
            <a:ext cx="358775" cy="39687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4" name="Text Box 139"/>
          <p:cNvSpPr txBox="1">
            <a:spLocks noChangeArrowheads="1"/>
          </p:cNvSpPr>
          <p:nvPr/>
        </p:nvSpPr>
        <p:spPr bwMode="auto">
          <a:xfrm>
            <a:off x="6163691" y="2435374"/>
            <a:ext cx="41592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3" tIns="45717" rIns="91433" bIns="45717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de-DE" sz="800" b="0" kern="0" smtClean="0">
                <a:solidFill>
                  <a:srgbClr val="261748"/>
                </a:solidFill>
              </a:rPr>
              <a:t>BPF</a:t>
            </a:r>
          </a:p>
        </p:txBody>
      </p:sp>
      <p:sp>
        <p:nvSpPr>
          <p:cNvPr id="25" name="AutoShape 140"/>
          <p:cNvSpPr>
            <a:spLocks noChangeArrowheads="1"/>
          </p:cNvSpPr>
          <p:nvPr/>
        </p:nvSpPr>
        <p:spPr bwMode="auto">
          <a:xfrm rot="5400000">
            <a:off x="5616003" y="2446487"/>
            <a:ext cx="461963" cy="420688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6" name="Line 142"/>
          <p:cNvSpPr>
            <a:spLocks noChangeShapeType="1"/>
          </p:cNvSpPr>
          <p:nvPr/>
        </p:nvSpPr>
        <p:spPr bwMode="auto">
          <a:xfrm>
            <a:off x="7347966" y="2835424"/>
            <a:ext cx="0" cy="9429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sm" len="med"/>
            <a:tailEnd type="non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de-DE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27" name="Rectangle 143"/>
          <p:cNvSpPr>
            <a:spLocks noChangeArrowheads="1"/>
          </p:cNvSpPr>
          <p:nvPr/>
        </p:nvSpPr>
        <p:spPr bwMode="auto">
          <a:xfrm>
            <a:off x="4615879" y="3614887"/>
            <a:ext cx="2006600" cy="3222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8" name="Line 144"/>
          <p:cNvSpPr>
            <a:spLocks noChangeShapeType="1"/>
          </p:cNvSpPr>
          <p:nvPr/>
        </p:nvSpPr>
        <p:spPr bwMode="auto">
          <a:xfrm>
            <a:off x="6632004" y="3779987"/>
            <a:ext cx="7302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non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de-DE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29" name="Rectangle 145"/>
          <p:cNvSpPr>
            <a:spLocks noChangeArrowheads="1"/>
          </p:cNvSpPr>
          <p:nvPr/>
        </p:nvSpPr>
        <p:spPr bwMode="auto">
          <a:xfrm>
            <a:off x="7736904" y="2375049"/>
            <a:ext cx="673100" cy="53657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0" name="Text Box 146"/>
          <p:cNvSpPr txBox="1">
            <a:spLocks noChangeArrowheads="1"/>
          </p:cNvSpPr>
          <p:nvPr/>
        </p:nvSpPr>
        <p:spPr bwMode="auto">
          <a:xfrm>
            <a:off x="7706741" y="2386162"/>
            <a:ext cx="1143000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3" tIns="45717" rIns="91433" bIns="45717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Char char="-"/>
              <a:defRPr/>
            </a:pPr>
            <a:r>
              <a:rPr lang="de-DE" sz="800" b="0" kern="0" smtClean="0">
                <a:solidFill>
                  <a:srgbClr val="261748"/>
                </a:solidFill>
              </a:rPr>
              <a:t> DDC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Char char="-"/>
              <a:defRPr/>
            </a:pPr>
            <a:r>
              <a:rPr lang="de-DE" sz="800" b="0" kern="0" smtClean="0">
                <a:solidFill>
                  <a:srgbClr val="261748"/>
                </a:solidFill>
              </a:rPr>
              <a:t> CIC Filter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Char char="-"/>
              <a:defRPr/>
            </a:pPr>
            <a:r>
              <a:rPr lang="de-DE" sz="800" b="0" kern="0" smtClean="0">
                <a:solidFill>
                  <a:srgbClr val="261748"/>
                </a:solidFill>
              </a:rPr>
              <a:t> Calibration</a:t>
            </a:r>
          </a:p>
        </p:txBody>
      </p:sp>
      <p:sp>
        <p:nvSpPr>
          <p:cNvPr id="31" name="Text Box 147"/>
          <p:cNvSpPr txBox="1">
            <a:spLocks noChangeArrowheads="1"/>
          </p:cNvSpPr>
          <p:nvPr/>
        </p:nvSpPr>
        <p:spPr bwMode="auto">
          <a:xfrm>
            <a:off x="4615879" y="2157562"/>
            <a:ext cx="2097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de-DE" sz="900" b="0" kern="0" dirty="0" smtClean="0">
                <a:solidFill>
                  <a:srgbClr val="261748"/>
                </a:solidFill>
              </a:rPr>
              <a:t>Front-End</a:t>
            </a:r>
            <a:r>
              <a:rPr lang="de-DE" sz="900" b="0" kern="0" dirty="0" smtClean="0">
                <a:solidFill>
                  <a:srgbClr val="FF0000"/>
                </a:solidFill>
              </a:rPr>
              <a:t> &lt;-150dBc/Hz</a:t>
            </a:r>
          </a:p>
        </p:txBody>
      </p:sp>
      <p:sp>
        <p:nvSpPr>
          <p:cNvPr id="32" name="Line 148"/>
          <p:cNvSpPr>
            <a:spLocks noChangeShapeType="1"/>
          </p:cNvSpPr>
          <p:nvPr/>
        </p:nvSpPr>
        <p:spPr bwMode="auto">
          <a:xfrm>
            <a:off x="5465191" y="2638574"/>
            <a:ext cx="163513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de-DE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3" name="Text Box 149"/>
          <p:cNvSpPr txBox="1">
            <a:spLocks noChangeArrowheads="1"/>
          </p:cNvSpPr>
          <p:nvPr/>
        </p:nvSpPr>
        <p:spPr bwMode="auto">
          <a:xfrm>
            <a:off x="5589016" y="2552849"/>
            <a:ext cx="4175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3" tIns="45717" rIns="91433" bIns="45717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de-DE" sz="800" b="0" kern="0" smtClean="0">
                <a:solidFill>
                  <a:srgbClr val="261748"/>
                </a:solidFill>
              </a:rPr>
              <a:t>LNA</a:t>
            </a:r>
          </a:p>
        </p:txBody>
      </p:sp>
      <p:sp>
        <p:nvSpPr>
          <p:cNvPr id="34" name="Line 150"/>
          <p:cNvSpPr>
            <a:spLocks noChangeShapeType="1"/>
          </p:cNvSpPr>
          <p:nvPr/>
        </p:nvSpPr>
        <p:spPr bwMode="auto">
          <a:xfrm flipV="1">
            <a:off x="4026916" y="2644924"/>
            <a:ext cx="1588" cy="1057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non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de-DE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5" name="Line 151"/>
          <p:cNvSpPr>
            <a:spLocks noChangeShapeType="1"/>
          </p:cNvSpPr>
          <p:nvPr/>
        </p:nvSpPr>
        <p:spPr bwMode="auto">
          <a:xfrm>
            <a:off x="3822129" y="3708549"/>
            <a:ext cx="2095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non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de-DE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6" name="Text Box 152"/>
          <p:cNvSpPr txBox="1">
            <a:spLocks noChangeArrowheads="1"/>
          </p:cNvSpPr>
          <p:nvPr/>
        </p:nvSpPr>
        <p:spPr bwMode="auto">
          <a:xfrm>
            <a:off x="4577779" y="3656162"/>
            <a:ext cx="19462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de-DE" sz="900" b="0" kern="0" smtClean="0">
                <a:solidFill>
                  <a:srgbClr val="261748"/>
                </a:solidFill>
              </a:rPr>
              <a:t>LO and CLK Generation</a:t>
            </a:r>
          </a:p>
        </p:txBody>
      </p:sp>
      <p:sp>
        <p:nvSpPr>
          <p:cNvPr id="37" name="Line 153"/>
          <p:cNvSpPr>
            <a:spLocks noChangeShapeType="1"/>
          </p:cNvSpPr>
          <p:nvPr/>
        </p:nvSpPr>
        <p:spPr bwMode="auto">
          <a:xfrm flipV="1">
            <a:off x="8413179" y="2649687"/>
            <a:ext cx="6953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de-DE" sz="1800" b="0" kern="0">
              <a:solidFill>
                <a:sysClr val="windowText" lastClr="000000"/>
              </a:solidFill>
            </a:endParaRPr>
          </a:p>
        </p:txBody>
      </p:sp>
      <p:grpSp>
        <p:nvGrpSpPr>
          <p:cNvPr id="38" name="Group 154"/>
          <p:cNvGrpSpPr>
            <a:grpSpLocks/>
          </p:cNvGrpSpPr>
          <p:nvPr/>
        </p:nvGrpSpPr>
        <p:grpSpPr bwMode="auto">
          <a:xfrm>
            <a:off x="6238304" y="2600474"/>
            <a:ext cx="258762" cy="201613"/>
            <a:chOff x="3920" y="1589"/>
            <a:chExt cx="324" cy="260"/>
          </a:xfrm>
        </p:grpSpPr>
        <p:sp>
          <p:nvSpPr>
            <p:cNvPr id="39" name="Freeform 155"/>
            <p:cNvSpPr>
              <a:spLocks/>
            </p:cNvSpPr>
            <p:nvPr/>
          </p:nvSpPr>
          <p:spPr bwMode="auto">
            <a:xfrm>
              <a:off x="3920" y="1589"/>
              <a:ext cx="320" cy="131"/>
            </a:xfrm>
            <a:custGeom>
              <a:avLst/>
              <a:gdLst>
                <a:gd name="T0" fmla="*/ 0 w 320"/>
                <a:gd name="T1" fmla="*/ 99 h 132"/>
                <a:gd name="T2" fmla="*/ 44 w 320"/>
                <a:gd name="T3" fmla="*/ 31 h 132"/>
                <a:gd name="T4" fmla="*/ 100 w 320"/>
                <a:gd name="T5" fmla="*/ 7 h 132"/>
                <a:gd name="T6" fmla="*/ 164 w 320"/>
                <a:gd name="T7" fmla="*/ 71 h 132"/>
                <a:gd name="T8" fmla="*/ 212 w 320"/>
                <a:gd name="T9" fmla="*/ 123 h 132"/>
                <a:gd name="T10" fmla="*/ 264 w 320"/>
                <a:gd name="T11" fmla="*/ 123 h 132"/>
                <a:gd name="T12" fmla="*/ 320 w 320"/>
                <a:gd name="T13" fmla="*/ 67 h 1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0" h="132">
                  <a:moveTo>
                    <a:pt x="0" y="99"/>
                  </a:moveTo>
                  <a:cubicBezTo>
                    <a:pt x="13" y="72"/>
                    <a:pt x="27" y="46"/>
                    <a:pt x="44" y="31"/>
                  </a:cubicBezTo>
                  <a:cubicBezTo>
                    <a:pt x="61" y="16"/>
                    <a:pt x="80" y="0"/>
                    <a:pt x="100" y="7"/>
                  </a:cubicBezTo>
                  <a:cubicBezTo>
                    <a:pt x="120" y="14"/>
                    <a:pt x="145" y="52"/>
                    <a:pt x="164" y="71"/>
                  </a:cubicBezTo>
                  <a:cubicBezTo>
                    <a:pt x="183" y="90"/>
                    <a:pt x="195" y="114"/>
                    <a:pt x="212" y="123"/>
                  </a:cubicBezTo>
                  <a:cubicBezTo>
                    <a:pt x="229" y="132"/>
                    <a:pt x="246" y="132"/>
                    <a:pt x="264" y="123"/>
                  </a:cubicBezTo>
                  <a:cubicBezTo>
                    <a:pt x="282" y="114"/>
                    <a:pt x="301" y="90"/>
                    <a:pt x="320" y="67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endParaRPr lang="de-DE" sz="1800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" name="Freeform 156"/>
            <p:cNvSpPr>
              <a:spLocks/>
            </p:cNvSpPr>
            <p:nvPr/>
          </p:nvSpPr>
          <p:spPr bwMode="auto">
            <a:xfrm>
              <a:off x="3924" y="1652"/>
              <a:ext cx="320" cy="133"/>
            </a:xfrm>
            <a:custGeom>
              <a:avLst/>
              <a:gdLst>
                <a:gd name="T0" fmla="*/ 0 w 320"/>
                <a:gd name="T1" fmla="*/ 99 h 132"/>
                <a:gd name="T2" fmla="*/ 44 w 320"/>
                <a:gd name="T3" fmla="*/ 31 h 132"/>
                <a:gd name="T4" fmla="*/ 100 w 320"/>
                <a:gd name="T5" fmla="*/ 7 h 132"/>
                <a:gd name="T6" fmla="*/ 164 w 320"/>
                <a:gd name="T7" fmla="*/ 71 h 132"/>
                <a:gd name="T8" fmla="*/ 212 w 320"/>
                <a:gd name="T9" fmla="*/ 123 h 132"/>
                <a:gd name="T10" fmla="*/ 264 w 320"/>
                <a:gd name="T11" fmla="*/ 123 h 132"/>
                <a:gd name="T12" fmla="*/ 320 w 320"/>
                <a:gd name="T13" fmla="*/ 67 h 1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0" h="132">
                  <a:moveTo>
                    <a:pt x="0" y="99"/>
                  </a:moveTo>
                  <a:cubicBezTo>
                    <a:pt x="13" y="72"/>
                    <a:pt x="27" y="46"/>
                    <a:pt x="44" y="31"/>
                  </a:cubicBezTo>
                  <a:cubicBezTo>
                    <a:pt x="61" y="16"/>
                    <a:pt x="80" y="0"/>
                    <a:pt x="100" y="7"/>
                  </a:cubicBezTo>
                  <a:cubicBezTo>
                    <a:pt x="120" y="14"/>
                    <a:pt x="145" y="52"/>
                    <a:pt x="164" y="71"/>
                  </a:cubicBezTo>
                  <a:cubicBezTo>
                    <a:pt x="183" y="90"/>
                    <a:pt x="195" y="114"/>
                    <a:pt x="212" y="123"/>
                  </a:cubicBezTo>
                  <a:cubicBezTo>
                    <a:pt x="229" y="132"/>
                    <a:pt x="246" y="132"/>
                    <a:pt x="264" y="123"/>
                  </a:cubicBezTo>
                  <a:cubicBezTo>
                    <a:pt x="282" y="114"/>
                    <a:pt x="301" y="90"/>
                    <a:pt x="320" y="67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endParaRPr lang="de-DE" sz="1800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Freeform 157"/>
            <p:cNvSpPr>
              <a:spLocks/>
            </p:cNvSpPr>
            <p:nvPr/>
          </p:nvSpPr>
          <p:spPr bwMode="auto">
            <a:xfrm>
              <a:off x="3924" y="1718"/>
              <a:ext cx="320" cy="131"/>
            </a:xfrm>
            <a:custGeom>
              <a:avLst/>
              <a:gdLst>
                <a:gd name="T0" fmla="*/ 0 w 320"/>
                <a:gd name="T1" fmla="*/ 99 h 132"/>
                <a:gd name="T2" fmla="*/ 44 w 320"/>
                <a:gd name="T3" fmla="*/ 31 h 132"/>
                <a:gd name="T4" fmla="*/ 100 w 320"/>
                <a:gd name="T5" fmla="*/ 7 h 132"/>
                <a:gd name="T6" fmla="*/ 164 w 320"/>
                <a:gd name="T7" fmla="*/ 71 h 132"/>
                <a:gd name="T8" fmla="*/ 212 w 320"/>
                <a:gd name="T9" fmla="*/ 123 h 132"/>
                <a:gd name="T10" fmla="*/ 264 w 320"/>
                <a:gd name="T11" fmla="*/ 123 h 132"/>
                <a:gd name="T12" fmla="*/ 320 w 320"/>
                <a:gd name="T13" fmla="*/ 67 h 1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0" h="132">
                  <a:moveTo>
                    <a:pt x="0" y="99"/>
                  </a:moveTo>
                  <a:cubicBezTo>
                    <a:pt x="13" y="72"/>
                    <a:pt x="27" y="46"/>
                    <a:pt x="44" y="31"/>
                  </a:cubicBezTo>
                  <a:cubicBezTo>
                    <a:pt x="61" y="16"/>
                    <a:pt x="80" y="0"/>
                    <a:pt x="100" y="7"/>
                  </a:cubicBezTo>
                  <a:cubicBezTo>
                    <a:pt x="120" y="14"/>
                    <a:pt x="145" y="52"/>
                    <a:pt x="164" y="71"/>
                  </a:cubicBezTo>
                  <a:cubicBezTo>
                    <a:pt x="183" y="90"/>
                    <a:pt x="195" y="114"/>
                    <a:pt x="212" y="123"/>
                  </a:cubicBezTo>
                  <a:cubicBezTo>
                    <a:pt x="229" y="132"/>
                    <a:pt x="246" y="132"/>
                    <a:pt x="264" y="123"/>
                  </a:cubicBezTo>
                  <a:cubicBezTo>
                    <a:pt x="282" y="114"/>
                    <a:pt x="301" y="90"/>
                    <a:pt x="320" y="67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endParaRPr lang="de-DE" sz="1800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" name="Line 158"/>
            <p:cNvSpPr>
              <a:spLocks noChangeShapeType="1"/>
            </p:cNvSpPr>
            <p:nvPr/>
          </p:nvSpPr>
          <p:spPr bwMode="auto">
            <a:xfrm flipH="1">
              <a:off x="4039" y="1757"/>
              <a:ext cx="50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endParaRPr lang="de-DE" sz="1800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" name="Line 159"/>
            <p:cNvSpPr>
              <a:spLocks noChangeShapeType="1"/>
            </p:cNvSpPr>
            <p:nvPr/>
          </p:nvSpPr>
          <p:spPr bwMode="auto">
            <a:xfrm flipH="1">
              <a:off x="4067" y="1648"/>
              <a:ext cx="50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endParaRPr lang="de-DE" sz="1800" b="0" kern="0">
                <a:solidFill>
                  <a:sysClr val="windowText" lastClr="000000"/>
                </a:solidFill>
              </a:endParaRPr>
            </a:p>
          </p:txBody>
        </p:sp>
      </p:grpSp>
      <p:graphicFrame>
        <p:nvGraphicFramePr>
          <p:cNvPr id="44" name="Object 1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8568009"/>
              </p:ext>
            </p:extLst>
          </p:nvPr>
        </p:nvGraphicFramePr>
        <p:xfrm>
          <a:off x="3068066" y="2427437"/>
          <a:ext cx="430213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6" name="Equation" r:id="rId3" imgW="295275" imgH="104775" progId="Equation.3">
                  <p:embed/>
                </p:oleObj>
              </mc:Choice>
              <mc:Fallback>
                <p:oleObj name="Equation" r:id="rId3" imgW="295275" imgH="10477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8066" y="2427437"/>
                        <a:ext cx="430213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" name="Picture 16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429" y="1844824"/>
            <a:ext cx="1042987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Line 162"/>
          <p:cNvSpPr>
            <a:spLocks noChangeShapeType="1"/>
          </p:cNvSpPr>
          <p:nvPr/>
        </p:nvSpPr>
        <p:spPr bwMode="auto">
          <a:xfrm flipV="1">
            <a:off x="3614166" y="2279799"/>
            <a:ext cx="1588" cy="3746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non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de-DE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47" name="Line 164"/>
          <p:cNvSpPr>
            <a:spLocks noChangeShapeType="1"/>
          </p:cNvSpPr>
          <p:nvPr/>
        </p:nvSpPr>
        <p:spPr bwMode="auto">
          <a:xfrm flipV="1">
            <a:off x="4779391" y="2422674"/>
            <a:ext cx="185738" cy="4333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de-DE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48" name="Line 165"/>
          <p:cNvSpPr>
            <a:spLocks noChangeShapeType="1"/>
          </p:cNvSpPr>
          <p:nvPr/>
        </p:nvSpPr>
        <p:spPr bwMode="auto">
          <a:xfrm flipV="1">
            <a:off x="7516241" y="2657624"/>
            <a:ext cx="2349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de-DE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49" name="Line 170"/>
          <p:cNvSpPr>
            <a:spLocks noChangeShapeType="1"/>
          </p:cNvSpPr>
          <p:nvPr/>
        </p:nvSpPr>
        <p:spPr bwMode="auto">
          <a:xfrm>
            <a:off x="4023741" y="2644924"/>
            <a:ext cx="741363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non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de-DE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50" name="Line 201"/>
          <p:cNvSpPr>
            <a:spLocks noChangeShapeType="1"/>
          </p:cNvSpPr>
          <p:nvPr/>
        </p:nvSpPr>
        <p:spPr bwMode="auto">
          <a:xfrm>
            <a:off x="3614166" y="3773637"/>
            <a:ext cx="1003300" cy="63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non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de-DE" sz="1800" b="0" kern="0">
              <a:solidFill>
                <a:sysClr val="windowText" lastClr="000000"/>
              </a:solidFill>
            </a:endParaRPr>
          </a:p>
        </p:txBody>
      </p:sp>
      <p:graphicFrame>
        <p:nvGraphicFramePr>
          <p:cNvPr id="51" name="Object 20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2036727"/>
              </p:ext>
            </p:extLst>
          </p:nvPr>
        </p:nvGraphicFramePr>
        <p:xfrm>
          <a:off x="8690991" y="2213124"/>
          <a:ext cx="260350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7" name="Equation" r:id="rId6" imgW="190500" imgH="123825" progId="Equation.3">
                  <p:embed/>
                </p:oleObj>
              </mc:Choice>
              <mc:Fallback>
                <p:oleObj name="Equation" r:id="rId6" imgW="190500" imgH="12382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0991" y="2213124"/>
                        <a:ext cx="260350" cy="20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Oval 203"/>
          <p:cNvSpPr>
            <a:spLocks noChangeArrowheads="1"/>
          </p:cNvSpPr>
          <p:nvPr/>
        </p:nvSpPr>
        <p:spPr bwMode="auto">
          <a:xfrm>
            <a:off x="3677666" y="3727599"/>
            <a:ext cx="114300" cy="106363"/>
          </a:xfrm>
          <a:prstGeom prst="ellipse">
            <a:avLst/>
          </a:prstGeom>
          <a:solidFill>
            <a:srgbClr val="FD930A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53" name="Text Box 204"/>
          <p:cNvSpPr txBox="1">
            <a:spLocks noChangeArrowheads="1"/>
          </p:cNvSpPr>
          <p:nvPr/>
        </p:nvSpPr>
        <p:spPr bwMode="auto">
          <a:xfrm>
            <a:off x="2942654" y="2975124"/>
            <a:ext cx="762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Clr>
                <a:srgbClr val="009900"/>
              </a:buClr>
              <a:buSzPct val="70000"/>
              <a:buFont typeface="Marlett" pitchFamily="2" charset="2"/>
              <a:buNone/>
              <a:defRPr/>
            </a:pPr>
            <a:r>
              <a:rPr lang="de-DE" sz="900" b="0" kern="0" smtClean="0">
                <a:solidFill>
                  <a:srgbClr val="261748"/>
                </a:solidFill>
              </a:rPr>
              <a:t>Reference</a:t>
            </a:r>
          </a:p>
        </p:txBody>
      </p:sp>
      <p:sp>
        <p:nvSpPr>
          <p:cNvPr id="54" name="Freeform 205"/>
          <p:cNvSpPr>
            <a:spLocks/>
          </p:cNvSpPr>
          <p:nvPr/>
        </p:nvSpPr>
        <p:spPr bwMode="auto">
          <a:xfrm>
            <a:off x="7025704" y="2433787"/>
            <a:ext cx="492125" cy="419100"/>
          </a:xfrm>
          <a:custGeom>
            <a:avLst/>
            <a:gdLst>
              <a:gd name="T0" fmla="*/ 0 w 369"/>
              <a:gd name="T1" fmla="*/ 2147483647 h 345"/>
              <a:gd name="T2" fmla="*/ 2147483647 w 369"/>
              <a:gd name="T3" fmla="*/ 0 h 345"/>
              <a:gd name="T4" fmla="*/ 2147483647 w 369"/>
              <a:gd name="T5" fmla="*/ 0 h 345"/>
              <a:gd name="T6" fmla="*/ 2147483647 w 369"/>
              <a:gd name="T7" fmla="*/ 2147483647 h 345"/>
              <a:gd name="T8" fmla="*/ 2147483647 w 369"/>
              <a:gd name="T9" fmla="*/ 2147483647 h 345"/>
              <a:gd name="T10" fmla="*/ 0 w 369"/>
              <a:gd name="T11" fmla="*/ 2147483647 h 34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9" h="345">
                <a:moveTo>
                  <a:pt x="0" y="177"/>
                </a:moveTo>
                <a:lnTo>
                  <a:pt x="126" y="0"/>
                </a:lnTo>
                <a:lnTo>
                  <a:pt x="369" y="0"/>
                </a:lnTo>
                <a:lnTo>
                  <a:pt x="369" y="345"/>
                </a:lnTo>
                <a:lnTo>
                  <a:pt x="117" y="345"/>
                </a:lnTo>
                <a:lnTo>
                  <a:pt x="0" y="177"/>
                </a:lnTo>
                <a:close/>
              </a:path>
            </a:pathLst>
          </a:custGeom>
          <a:solidFill>
            <a:srgbClr val="FFFFFF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de-DE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55" name="Text Box 206"/>
          <p:cNvSpPr txBox="1">
            <a:spLocks noChangeArrowheads="1"/>
          </p:cNvSpPr>
          <p:nvPr/>
        </p:nvSpPr>
        <p:spPr bwMode="auto">
          <a:xfrm>
            <a:off x="7084441" y="2529037"/>
            <a:ext cx="431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3" tIns="45717" rIns="91433" bIns="45717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fontAlgn="auto">
              <a:spcBef>
                <a:spcPts val="0"/>
              </a:spcBef>
              <a:spcAft>
                <a:spcPct val="60000"/>
              </a:spcAft>
              <a:buClrTx/>
              <a:buFontTx/>
              <a:buNone/>
              <a:defRPr/>
            </a:pPr>
            <a:r>
              <a:rPr lang="de-DE" sz="900" b="0" kern="0" smtClean="0">
                <a:solidFill>
                  <a:srgbClr val="261748"/>
                </a:solidFill>
              </a:rPr>
              <a:t>ADC</a:t>
            </a:r>
          </a:p>
        </p:txBody>
      </p:sp>
      <p:sp>
        <p:nvSpPr>
          <p:cNvPr id="56" name="Text Box 207"/>
          <p:cNvSpPr txBox="1">
            <a:spLocks noChangeArrowheads="1"/>
          </p:cNvSpPr>
          <p:nvPr/>
        </p:nvSpPr>
        <p:spPr bwMode="auto">
          <a:xfrm>
            <a:off x="4519041" y="1868637"/>
            <a:ext cx="24336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de-DE" sz="1000" b="0" kern="0" smtClean="0">
                <a:solidFill>
                  <a:srgbClr val="261748"/>
                </a:solidFill>
              </a:rPr>
              <a:t>Single Channel Receiver</a:t>
            </a:r>
          </a:p>
        </p:txBody>
      </p:sp>
      <p:sp>
        <p:nvSpPr>
          <p:cNvPr id="57" name="Text Box 208"/>
          <p:cNvSpPr txBox="1">
            <a:spLocks noChangeArrowheads="1"/>
          </p:cNvSpPr>
          <p:nvPr/>
        </p:nvSpPr>
        <p:spPr bwMode="auto">
          <a:xfrm>
            <a:off x="6879654" y="2128987"/>
            <a:ext cx="14192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de-DE" sz="900" b="0" kern="0" smtClean="0">
                <a:solidFill>
                  <a:srgbClr val="261748"/>
                </a:solidFill>
              </a:rPr>
              <a:t>ADC+ DDC</a:t>
            </a:r>
            <a:r>
              <a:rPr lang="de-DE" sz="900" b="0" kern="0" smtClean="0">
                <a:solidFill>
                  <a:srgbClr val="FF0000"/>
                </a:solidFill>
              </a:rPr>
              <a:t> -147dBc/Hz</a:t>
            </a:r>
            <a:endParaRPr lang="en-GB" sz="900" b="0" kern="0" smtClean="0">
              <a:solidFill>
                <a:srgbClr val="FF0000"/>
              </a:solidFill>
            </a:endParaRPr>
          </a:p>
        </p:txBody>
      </p:sp>
      <p:sp>
        <p:nvSpPr>
          <p:cNvPr id="58" name="Text Box 209"/>
          <p:cNvSpPr txBox="1">
            <a:spLocks noChangeArrowheads="1"/>
          </p:cNvSpPr>
          <p:nvPr/>
        </p:nvSpPr>
        <p:spPr bwMode="auto">
          <a:xfrm>
            <a:off x="5855716" y="3654574"/>
            <a:ext cx="8540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de-DE" sz="900" b="0" kern="0" dirty="0" smtClean="0">
                <a:solidFill>
                  <a:srgbClr val="FF0000"/>
                </a:solidFill>
              </a:rPr>
              <a:t>-150dBc/Hz</a:t>
            </a:r>
            <a:endParaRPr lang="en-GB" sz="900" b="0" kern="0" dirty="0" smtClean="0">
              <a:solidFill>
                <a:srgbClr val="FF0000"/>
              </a:solidFill>
            </a:endParaRPr>
          </a:p>
        </p:txBody>
      </p:sp>
      <p:sp>
        <p:nvSpPr>
          <p:cNvPr id="59" name="Line 112"/>
          <p:cNvSpPr>
            <a:spLocks noChangeShapeType="1"/>
          </p:cNvSpPr>
          <p:nvPr/>
        </p:nvSpPr>
        <p:spPr bwMode="auto">
          <a:xfrm flipV="1">
            <a:off x="4004691" y="2368699"/>
            <a:ext cx="2779713" cy="0"/>
          </a:xfrm>
          <a:prstGeom prst="line">
            <a:avLst/>
          </a:prstGeom>
          <a:noFill/>
          <a:ln w="19050">
            <a:solidFill>
              <a:srgbClr val="2A4BD8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60" name="Text Box 209"/>
          <p:cNvSpPr txBox="1">
            <a:spLocks noChangeArrowheads="1"/>
          </p:cNvSpPr>
          <p:nvPr/>
        </p:nvSpPr>
        <p:spPr bwMode="auto">
          <a:xfrm>
            <a:off x="3974529" y="2136924"/>
            <a:ext cx="38100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de-DE" sz="1000" b="0" kern="0" smtClean="0">
                <a:solidFill>
                  <a:srgbClr val="223FBC"/>
                </a:solidFill>
              </a:rPr>
              <a:t>AM</a:t>
            </a:r>
            <a:endParaRPr lang="en-GB" sz="1000" b="0" kern="0" smtClean="0">
              <a:solidFill>
                <a:srgbClr val="223FBC"/>
              </a:solidFill>
            </a:endParaRPr>
          </a:p>
        </p:txBody>
      </p:sp>
      <p:sp>
        <p:nvSpPr>
          <p:cNvPr id="62" name="Oval 203"/>
          <p:cNvSpPr>
            <a:spLocks noChangeArrowheads="1"/>
          </p:cNvSpPr>
          <p:nvPr/>
        </p:nvSpPr>
        <p:spPr bwMode="auto">
          <a:xfrm>
            <a:off x="3849116" y="3733949"/>
            <a:ext cx="114300" cy="106363"/>
          </a:xfrm>
          <a:prstGeom prst="ellipse">
            <a:avLst/>
          </a:prstGeom>
          <a:solidFill>
            <a:srgbClr val="3366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aphicFrame>
        <p:nvGraphicFramePr>
          <p:cNvPr id="63" name="Object 1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3155576"/>
              </p:ext>
            </p:extLst>
          </p:nvPr>
        </p:nvGraphicFramePr>
        <p:xfrm>
          <a:off x="3266504" y="3351362"/>
          <a:ext cx="531812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8" name="Equation" r:id="rId8" imgW="494870" imgH="215713" progId="Equation.3">
                  <p:embed/>
                </p:oleObj>
              </mc:Choice>
              <mc:Fallback>
                <p:oleObj name="Equation" r:id="rId8" imgW="494870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6504" y="3351362"/>
                        <a:ext cx="531812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ct 1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0415347"/>
              </p:ext>
            </p:extLst>
          </p:nvPr>
        </p:nvGraphicFramePr>
        <p:xfrm>
          <a:off x="3272854" y="3173562"/>
          <a:ext cx="354012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9" name="Equation" r:id="rId10" imgW="330057" imgH="241195" progId="Equation.3">
                  <p:embed/>
                </p:oleObj>
              </mc:Choice>
              <mc:Fallback>
                <p:oleObj name="Equation" r:id="rId10" imgW="330057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2854" y="3173562"/>
                        <a:ext cx="354012" cy="24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1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1408967"/>
              </p:ext>
            </p:extLst>
          </p:nvPr>
        </p:nvGraphicFramePr>
        <p:xfrm>
          <a:off x="5350891" y="3205312"/>
          <a:ext cx="477838" cy="23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70" name="Equation" r:id="rId12" imgW="444307" imgH="228501" progId="Equation.3">
                  <p:embed/>
                </p:oleObj>
              </mc:Choice>
              <mc:Fallback>
                <p:oleObj name="Equation" r:id="rId12" imgW="444307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0891" y="3205312"/>
                        <a:ext cx="477838" cy="231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1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3857195"/>
              </p:ext>
            </p:extLst>
          </p:nvPr>
        </p:nvGraphicFramePr>
        <p:xfrm>
          <a:off x="5344541" y="3033862"/>
          <a:ext cx="300038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71" name="Equation" r:id="rId14" imgW="279279" imgH="241195" progId="Equation.3">
                  <p:embed/>
                </p:oleObj>
              </mc:Choice>
              <mc:Fallback>
                <p:oleObj name="Equation" r:id="rId14" imgW="279279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4541" y="3033862"/>
                        <a:ext cx="300038" cy="24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1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0746712"/>
              </p:ext>
            </p:extLst>
          </p:nvPr>
        </p:nvGraphicFramePr>
        <p:xfrm>
          <a:off x="6690741" y="3205312"/>
          <a:ext cx="449263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72" name="Equation" r:id="rId16" imgW="418918" imgH="215806" progId="Equation.3">
                  <p:embed/>
                </p:oleObj>
              </mc:Choice>
              <mc:Fallback>
                <p:oleObj name="Equation" r:id="rId16" imgW="418918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0741" y="3205312"/>
                        <a:ext cx="449263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1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090163"/>
              </p:ext>
            </p:extLst>
          </p:nvPr>
        </p:nvGraphicFramePr>
        <p:xfrm>
          <a:off x="6665341" y="3040212"/>
          <a:ext cx="273050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73" name="Equation" r:id="rId18" imgW="253890" imgH="241195" progId="Equation.3">
                  <p:embed/>
                </p:oleObj>
              </mc:Choice>
              <mc:Fallback>
                <p:oleObj name="Equation" r:id="rId18" imgW="253890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5341" y="3040212"/>
                        <a:ext cx="273050" cy="24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Line 125"/>
          <p:cNvSpPr>
            <a:spLocks noChangeShapeType="1"/>
          </p:cNvSpPr>
          <p:nvPr/>
        </p:nvSpPr>
        <p:spPr bwMode="auto">
          <a:xfrm>
            <a:off x="4096766" y="2735412"/>
            <a:ext cx="371475" cy="1587"/>
          </a:xfrm>
          <a:prstGeom prst="line">
            <a:avLst/>
          </a:prstGeom>
          <a:noFill/>
          <a:ln w="19050">
            <a:solidFill>
              <a:srgbClr val="FD930A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70" name="Line 126"/>
          <p:cNvSpPr>
            <a:spLocks noChangeShapeType="1"/>
          </p:cNvSpPr>
          <p:nvPr/>
        </p:nvSpPr>
        <p:spPr bwMode="auto">
          <a:xfrm flipV="1">
            <a:off x="3679254" y="3651399"/>
            <a:ext cx="777875" cy="3175"/>
          </a:xfrm>
          <a:prstGeom prst="line">
            <a:avLst/>
          </a:prstGeom>
          <a:noFill/>
          <a:ln w="19050">
            <a:solidFill>
              <a:srgbClr val="FD930A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71" name="Line 127"/>
          <p:cNvSpPr>
            <a:spLocks noChangeShapeType="1"/>
          </p:cNvSpPr>
          <p:nvPr/>
        </p:nvSpPr>
        <p:spPr bwMode="auto">
          <a:xfrm flipH="1">
            <a:off x="4111054" y="2733824"/>
            <a:ext cx="1587" cy="922338"/>
          </a:xfrm>
          <a:prstGeom prst="line">
            <a:avLst/>
          </a:prstGeom>
          <a:noFill/>
          <a:ln w="19050">
            <a:solidFill>
              <a:srgbClr val="FD930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72" name="Text Box 209"/>
          <p:cNvSpPr txBox="1">
            <a:spLocks noChangeArrowheads="1"/>
          </p:cNvSpPr>
          <p:nvPr/>
        </p:nvSpPr>
        <p:spPr bwMode="auto">
          <a:xfrm>
            <a:off x="4079304" y="3375174"/>
            <a:ext cx="38100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de-DE" sz="1000" b="0" kern="0" smtClean="0">
                <a:solidFill>
                  <a:srgbClr val="FD930A"/>
                </a:solidFill>
              </a:rPr>
              <a:t>PM</a:t>
            </a:r>
            <a:endParaRPr lang="en-GB" sz="1000" b="0" kern="0" smtClean="0">
              <a:solidFill>
                <a:srgbClr val="FD930A"/>
              </a:solidFill>
            </a:endParaRPr>
          </a:p>
        </p:txBody>
      </p:sp>
      <p:sp>
        <p:nvSpPr>
          <p:cNvPr id="73" name="Rectangle 64"/>
          <p:cNvSpPr>
            <a:spLocks noChangeArrowheads="1"/>
          </p:cNvSpPr>
          <p:nvPr/>
        </p:nvSpPr>
        <p:spPr bwMode="auto">
          <a:xfrm>
            <a:off x="6472241" y="4525468"/>
            <a:ext cx="811212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Pct val="150000"/>
              <a:buFont typeface="Wingdings" pitchFamily="2" charset="2"/>
              <a:buNone/>
              <a:defRPr/>
            </a:pPr>
            <a:r>
              <a:rPr lang="en-US" altLang="zh-CN" sz="1400" b="0" kern="0" dirty="0">
                <a:solidFill>
                  <a:sysClr val="windowText" lastClr="000000"/>
                </a:solidFill>
                <a:ea typeface="SimSun" pitchFamily="2" charset="-122"/>
              </a:rPr>
              <a:t>Mixer: </a:t>
            </a:r>
          </a:p>
        </p:txBody>
      </p:sp>
      <p:graphicFrame>
        <p:nvGraphicFramePr>
          <p:cNvPr id="74" name="Object 1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2501918"/>
              </p:ext>
            </p:extLst>
          </p:nvPr>
        </p:nvGraphicFramePr>
        <p:xfrm>
          <a:off x="7121528" y="4565155"/>
          <a:ext cx="17018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74" name="Equation" r:id="rId20" imgW="1587500" imgH="457200" progId="Equation.3">
                  <p:embed/>
                </p:oleObj>
              </mc:Choice>
              <mc:Fallback>
                <p:oleObj name="Equation" r:id="rId20" imgW="15875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1528" y="4565155"/>
                        <a:ext cx="17018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ct 20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2479192"/>
              </p:ext>
            </p:extLst>
          </p:nvPr>
        </p:nvGraphicFramePr>
        <p:xfrm>
          <a:off x="8684641" y="2392512"/>
          <a:ext cx="274638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75" name="Equation" r:id="rId22" imgW="200025" imgH="161925" progId="Equation.3">
                  <p:embed/>
                </p:oleObj>
              </mc:Choice>
              <mc:Fallback>
                <p:oleObj name="Equation" r:id="rId22" imgW="200025" imgH="16192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4641" y="2392512"/>
                        <a:ext cx="274638" cy="25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" name="Rectangle 64"/>
          <p:cNvSpPr>
            <a:spLocks noChangeArrowheads="1"/>
          </p:cNvSpPr>
          <p:nvPr/>
        </p:nvSpPr>
        <p:spPr bwMode="auto">
          <a:xfrm>
            <a:off x="6503991" y="5077918"/>
            <a:ext cx="811212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Pct val="150000"/>
              <a:buFont typeface="Wingdings" pitchFamily="2" charset="2"/>
              <a:buNone/>
              <a:defRPr/>
            </a:pPr>
            <a:r>
              <a:rPr lang="en-US" altLang="zh-CN" sz="1400" b="0" kern="0">
                <a:solidFill>
                  <a:sysClr val="windowText" lastClr="000000"/>
                </a:solidFill>
                <a:ea typeface="SimSun" pitchFamily="2" charset="-122"/>
              </a:rPr>
              <a:t>LO: </a:t>
            </a:r>
          </a:p>
        </p:txBody>
      </p:sp>
      <p:graphicFrame>
        <p:nvGraphicFramePr>
          <p:cNvPr id="77" name="Object 1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3908511"/>
              </p:ext>
            </p:extLst>
          </p:nvPr>
        </p:nvGraphicFramePr>
        <p:xfrm>
          <a:off x="7148516" y="4971555"/>
          <a:ext cx="1620837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76" name="Equation" r:id="rId24" imgW="1511300" imgH="482600" progId="Equation.3">
                  <p:embed/>
                </p:oleObj>
              </mc:Choice>
              <mc:Fallback>
                <p:oleObj name="Equation" r:id="rId24" imgW="15113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8516" y="4971555"/>
                        <a:ext cx="1620837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8" name="Group 134"/>
          <p:cNvGrpSpPr>
            <a:grpSpLocks/>
          </p:cNvGrpSpPr>
          <p:nvPr/>
        </p:nvGrpSpPr>
        <p:grpSpPr bwMode="auto">
          <a:xfrm>
            <a:off x="6626228" y="5377955"/>
            <a:ext cx="285750" cy="146050"/>
            <a:chOff x="666" y="1756"/>
            <a:chExt cx="198" cy="98"/>
          </a:xfrm>
        </p:grpSpPr>
        <p:sp>
          <p:nvSpPr>
            <p:cNvPr id="79" name="Line 135"/>
            <p:cNvSpPr>
              <a:spLocks noChangeShapeType="1"/>
            </p:cNvSpPr>
            <p:nvPr/>
          </p:nvSpPr>
          <p:spPr bwMode="auto">
            <a:xfrm>
              <a:off x="774" y="1776"/>
              <a:ext cx="90" cy="78"/>
            </a:xfrm>
            <a:prstGeom prst="line">
              <a:avLst/>
            </a:prstGeom>
            <a:noFill/>
            <a:ln w="25400">
              <a:solidFill>
                <a:srgbClr val="261748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endParaRPr lang="de-DE" sz="1800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0" name="Freeform 136"/>
            <p:cNvSpPr>
              <a:spLocks/>
            </p:cNvSpPr>
            <p:nvPr/>
          </p:nvSpPr>
          <p:spPr bwMode="auto">
            <a:xfrm>
              <a:off x="666" y="1756"/>
              <a:ext cx="111" cy="68"/>
            </a:xfrm>
            <a:custGeom>
              <a:avLst/>
              <a:gdLst>
                <a:gd name="T0" fmla="*/ 0 w 96"/>
                <a:gd name="T1" fmla="*/ 68 h 68"/>
                <a:gd name="T2" fmla="*/ 75 w 96"/>
                <a:gd name="T3" fmla="*/ 8 h 68"/>
                <a:gd name="T4" fmla="*/ 148 w 96"/>
                <a:gd name="T5" fmla="*/ 20 h 6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6" h="68">
                  <a:moveTo>
                    <a:pt x="0" y="68"/>
                  </a:moveTo>
                  <a:cubicBezTo>
                    <a:pt x="16" y="42"/>
                    <a:pt x="32" y="16"/>
                    <a:pt x="48" y="8"/>
                  </a:cubicBezTo>
                  <a:cubicBezTo>
                    <a:pt x="64" y="0"/>
                    <a:pt x="88" y="18"/>
                    <a:pt x="96" y="2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endParaRPr lang="de-DE" sz="1800" b="0" kern="0">
                <a:solidFill>
                  <a:sysClr val="windowText" lastClr="000000"/>
                </a:solidFill>
              </a:endParaRPr>
            </a:p>
          </p:txBody>
        </p:sp>
      </p:grpSp>
      <p:graphicFrame>
        <p:nvGraphicFramePr>
          <p:cNvPr id="81" name="Object 1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1268774"/>
              </p:ext>
            </p:extLst>
          </p:nvPr>
        </p:nvGraphicFramePr>
        <p:xfrm>
          <a:off x="6599241" y="5466855"/>
          <a:ext cx="192087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77" name="Equation" r:id="rId26" imgW="1752600" imgH="466725" progId="Equation.3">
                  <p:embed/>
                </p:oleObj>
              </mc:Choice>
              <mc:Fallback>
                <p:oleObj name="Equation" r:id="rId26" imgW="1752600" imgH="46672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9241" y="5466855"/>
                        <a:ext cx="1920875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7" name="Text Box 209"/>
          <p:cNvSpPr txBox="1">
            <a:spLocks noChangeArrowheads="1"/>
          </p:cNvSpPr>
          <p:nvPr/>
        </p:nvSpPr>
        <p:spPr bwMode="auto">
          <a:xfrm>
            <a:off x="3888546" y="4441479"/>
            <a:ext cx="225155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de-DE" sz="900" b="0" kern="0" dirty="0" smtClean="0">
                <a:solidFill>
                  <a:srgbClr val="FF0000"/>
                </a:solidFill>
              </a:rPr>
              <a:t>-</a:t>
            </a:r>
            <a:r>
              <a:rPr lang="de-DE" sz="900" b="0" kern="0" dirty="0" smtClean="0">
                <a:solidFill>
                  <a:srgbClr val="FF0000"/>
                </a:solidFill>
              </a:rPr>
              <a:t>150dBc/Hz – 10log10(8) = -160dBc/Hz</a:t>
            </a:r>
            <a:endParaRPr lang="en-GB" sz="900" b="0" kern="0" dirty="0" smtClean="0">
              <a:solidFill>
                <a:srgbClr val="FF0000"/>
              </a:solidFill>
            </a:endParaRPr>
          </a:p>
        </p:txBody>
      </p:sp>
      <p:sp>
        <p:nvSpPr>
          <p:cNvPr id="178" name="Rectangle 177"/>
          <p:cNvSpPr/>
          <p:nvPr/>
        </p:nvSpPr>
        <p:spPr bwMode="auto">
          <a:xfrm>
            <a:off x="266165" y="1615306"/>
            <a:ext cx="3974842" cy="360040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9" name="Rectangle 178"/>
          <p:cNvSpPr/>
          <p:nvPr/>
        </p:nvSpPr>
        <p:spPr bwMode="auto">
          <a:xfrm>
            <a:off x="298834" y="2313744"/>
            <a:ext cx="2472966" cy="360040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0" name="Rectangle 179"/>
          <p:cNvSpPr/>
          <p:nvPr/>
        </p:nvSpPr>
        <p:spPr bwMode="auto">
          <a:xfrm>
            <a:off x="301786" y="3063701"/>
            <a:ext cx="1073181" cy="360040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1" name="Rectangle 180"/>
          <p:cNvSpPr/>
          <p:nvPr/>
        </p:nvSpPr>
        <p:spPr bwMode="auto">
          <a:xfrm>
            <a:off x="323528" y="3757129"/>
            <a:ext cx="3235076" cy="360040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2" name="Rectangle 181"/>
          <p:cNvSpPr/>
          <p:nvPr/>
        </p:nvSpPr>
        <p:spPr bwMode="auto">
          <a:xfrm>
            <a:off x="323528" y="4165428"/>
            <a:ext cx="3235076" cy="360040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84" name="Straight Arrow Connector 183"/>
          <p:cNvCxnSpPr/>
          <p:nvPr/>
        </p:nvCxnSpPr>
        <p:spPr bwMode="auto">
          <a:xfrm flipV="1">
            <a:off x="5101322" y="3937149"/>
            <a:ext cx="220200" cy="3574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5" name="TextBox 184"/>
          <p:cNvSpPr txBox="1"/>
          <p:nvPr/>
        </p:nvSpPr>
        <p:spPr>
          <a:xfrm>
            <a:off x="3767961" y="4696422"/>
            <a:ext cx="24735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Vector sum processing gain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5816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Cable vs. Backplane LO and CLK Distribution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741" y="1621284"/>
            <a:ext cx="3714230" cy="1296144"/>
          </a:xfrm>
        </p:spPr>
        <p:txBody>
          <a:bodyPr/>
          <a:lstStyle/>
          <a:p>
            <a:r>
              <a:rPr lang="en-US" sz="1600" dirty="0" smtClean="0"/>
              <a:t>External LO and CLK modules allow for better performance of the generated signals.</a:t>
            </a:r>
          </a:p>
          <a:p>
            <a:r>
              <a:rPr lang="en-US" sz="1600" dirty="0" smtClean="0"/>
              <a:t>Better Temperature and humidity control of the distribution system (cables).</a:t>
            </a:r>
          </a:p>
          <a:p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endParaRPr lang="en-US" sz="1600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3284984"/>
            <a:ext cx="2812307" cy="2887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chemeClr val="folHlink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6136" y="3768237"/>
            <a:ext cx="2261787" cy="222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chemeClr val="folHlink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4439987" y="1628800"/>
            <a:ext cx="3861372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600" kern="0" dirty="0" smtClean="0"/>
              <a:t>No external cables needed</a:t>
            </a:r>
          </a:p>
          <a:p>
            <a:r>
              <a:rPr lang="en-US" sz="1600" kern="0" dirty="0" smtClean="0"/>
              <a:t>Compact system  </a:t>
            </a:r>
            <a:endParaRPr lang="en-US" sz="1600" kern="0" dirty="0"/>
          </a:p>
        </p:txBody>
      </p:sp>
      <p:cxnSp>
        <p:nvCxnSpPr>
          <p:cNvPr id="25" name="Straight Arrow Connector 24"/>
          <p:cNvCxnSpPr>
            <a:stCxn id="35" idx="1"/>
          </p:cNvCxnSpPr>
          <p:nvPr/>
        </p:nvCxnSpPr>
        <p:spPr bwMode="auto">
          <a:xfrm flipH="1" flipV="1">
            <a:off x="2976958" y="4229219"/>
            <a:ext cx="505074" cy="22415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Arrow Connector 28"/>
          <p:cNvCxnSpPr/>
          <p:nvPr/>
        </p:nvCxnSpPr>
        <p:spPr bwMode="auto">
          <a:xfrm flipV="1">
            <a:off x="5498403" y="5023094"/>
            <a:ext cx="535842" cy="27926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/>
          <p:nvPr/>
        </p:nvCxnSpPr>
        <p:spPr bwMode="auto">
          <a:xfrm>
            <a:off x="4326136" y="1596554"/>
            <a:ext cx="0" cy="150465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Rectangle 34"/>
          <p:cNvSpPr/>
          <p:nvPr/>
        </p:nvSpPr>
        <p:spPr>
          <a:xfrm>
            <a:off x="3482032" y="4268709"/>
            <a:ext cx="1915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0" dirty="0" smtClean="0"/>
              <a:t>Ext. LO and CLK</a:t>
            </a:r>
            <a:endParaRPr lang="en-US" kern="0" dirty="0"/>
          </a:p>
        </p:txBody>
      </p:sp>
      <p:sp>
        <p:nvSpPr>
          <p:cNvPr id="37" name="Rectangle 36"/>
          <p:cNvSpPr/>
          <p:nvPr/>
        </p:nvSpPr>
        <p:spPr>
          <a:xfrm>
            <a:off x="3263006" y="5342782"/>
            <a:ext cx="26212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0" dirty="0" smtClean="0"/>
              <a:t>Integrated LO and CLK </a:t>
            </a:r>
          </a:p>
          <a:p>
            <a:r>
              <a:rPr lang="en-US" kern="0" dirty="0" smtClean="0"/>
              <a:t>generation</a:t>
            </a:r>
            <a:endParaRPr lang="en-US" kern="0" dirty="0"/>
          </a:p>
        </p:txBody>
      </p:sp>
      <p:sp>
        <p:nvSpPr>
          <p:cNvPr id="42" name="Content Placeholder 2"/>
          <p:cNvSpPr txBox="1">
            <a:spLocks/>
          </p:cNvSpPr>
          <p:nvPr/>
        </p:nvSpPr>
        <p:spPr bwMode="auto">
          <a:xfrm>
            <a:off x="282575" y="888010"/>
            <a:ext cx="8520113" cy="866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en-US" sz="1600" kern="0" dirty="0" smtClean="0"/>
              <a:t>Introduction of the new concept of integrating the LO and CLK distribution into the MTCA.4 crate.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92" y="2486168"/>
            <a:ext cx="1640100" cy="123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17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uRF</a:t>
            </a:r>
            <a:r>
              <a:rPr lang="en-US" dirty="0"/>
              <a:t>-</a:t>
            </a:r>
            <a:r>
              <a:rPr lang="en-US" dirty="0" smtClean="0"/>
              <a:t>Backplane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977901"/>
            <a:ext cx="8520113" cy="722908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b="1" dirty="0" err="1" smtClean="0"/>
              <a:t>uRF</a:t>
            </a:r>
            <a:r>
              <a:rPr lang="en-US" b="1" dirty="0"/>
              <a:t>-</a:t>
            </a:r>
            <a:r>
              <a:rPr lang="en-US" b="1" dirty="0" smtClean="0"/>
              <a:t>backplane </a:t>
            </a:r>
            <a:r>
              <a:rPr lang="en-US" dirty="0" smtClean="0"/>
              <a:t>is used for the distribution of the LO, CLK and calibration signals.</a:t>
            </a:r>
            <a:endParaRPr lang="en-US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4865" y="4437112"/>
            <a:ext cx="3739861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Obraz 1" descr="SAM_2259_clipped_rev_1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32" r="925" b="29124"/>
          <a:stretch>
            <a:fillRect/>
          </a:stretch>
        </p:blipFill>
        <p:spPr bwMode="auto">
          <a:xfrm>
            <a:off x="4940944" y="2973839"/>
            <a:ext cx="3830430" cy="1232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 descr="D:\DESY\uTCA\uRFB\V3_0\PCB\PHOTOS\DSCF63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628800"/>
            <a:ext cx="1867642" cy="1489055"/>
          </a:xfrm>
          <a:prstGeom prst="rect">
            <a:avLst/>
          </a:prstGeom>
          <a:noFill/>
        </p:spPr>
      </p:pic>
      <p:sp>
        <p:nvSpPr>
          <p:cNvPr id="37" name="Content Placeholder 2"/>
          <p:cNvSpPr txBox="1">
            <a:spLocks/>
          </p:cNvSpPr>
          <p:nvPr/>
        </p:nvSpPr>
        <p:spPr bwMode="auto">
          <a:xfrm>
            <a:off x="323528" y="2060848"/>
            <a:ext cx="4536504" cy="3762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600" kern="0" dirty="0" smtClean="0"/>
              <a:t>The </a:t>
            </a:r>
            <a:r>
              <a:rPr lang="en-US" sz="1600" kern="0" dirty="0" err="1" smtClean="0"/>
              <a:t>uRF</a:t>
            </a:r>
            <a:r>
              <a:rPr lang="en-US" sz="1600" kern="0" dirty="0" smtClean="0"/>
              <a:t>-Backplane includes also other comm. signals such as I2C to modules, power lines, dedicated LVDS conn. etc.</a:t>
            </a:r>
          </a:p>
          <a:p>
            <a:r>
              <a:rPr lang="en-US" sz="1600" kern="0" dirty="0" smtClean="0"/>
              <a:t>From the point of view of MTCA.4 management it can be treated as an extension of the front AMC backplane.</a:t>
            </a:r>
          </a:p>
          <a:p>
            <a:r>
              <a:rPr lang="en-US" sz="1600" kern="0" dirty="0" smtClean="0"/>
              <a:t>It can accept 2 power modules that comply with MTCA.4 power specifications.</a:t>
            </a:r>
          </a:p>
          <a:p>
            <a:r>
              <a:rPr lang="en-US" sz="1600" kern="0" dirty="0" smtClean="0"/>
              <a:t>It can accept 4 </a:t>
            </a:r>
            <a:r>
              <a:rPr lang="en-US" sz="1600" kern="0" dirty="0" err="1" smtClean="0"/>
              <a:t>eRTM</a:t>
            </a:r>
            <a:r>
              <a:rPr lang="en-US" sz="1600" kern="0" dirty="0" smtClean="0"/>
              <a:t> modules.</a:t>
            </a:r>
          </a:p>
          <a:p>
            <a:r>
              <a:rPr lang="en-US" sz="1600" kern="0" dirty="0" smtClean="0"/>
              <a:t>DRTM-LOG1300 is an </a:t>
            </a:r>
            <a:r>
              <a:rPr lang="en-US" sz="1600" kern="0" dirty="0" err="1" smtClean="0"/>
              <a:t>eRTM</a:t>
            </a:r>
            <a:r>
              <a:rPr lang="en-US" sz="1600" kern="0" dirty="0" smtClean="0"/>
              <a:t> sitting in slot 15 in the rear.</a:t>
            </a:r>
          </a:p>
          <a:p>
            <a:endParaRPr lang="en-US" sz="1600" kern="0" dirty="0" smtClean="0"/>
          </a:p>
          <a:p>
            <a:pPr marL="0" indent="0">
              <a:buFont typeface="Arial Black" pitchFamily="34" charset="0"/>
              <a:buNone/>
            </a:pPr>
            <a:endParaRPr lang="en-US" sz="1600" kern="0" dirty="0" smtClean="0"/>
          </a:p>
          <a:p>
            <a:endParaRPr lang="en-US" sz="1600" kern="0" dirty="0"/>
          </a:p>
        </p:txBody>
      </p:sp>
    </p:spTree>
    <p:extLst>
      <p:ext uri="{BB962C8B-B14F-4D97-AF65-F5344CB8AC3E}">
        <p14:creationId xmlns:p14="http://schemas.microsoft.com/office/powerpoint/2010/main" val="185940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DeRTM-LOG1300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977901"/>
            <a:ext cx="8520113" cy="650900"/>
          </a:xfrm>
        </p:spPr>
        <p:txBody>
          <a:bodyPr/>
          <a:lstStyle/>
          <a:p>
            <a:r>
              <a:rPr lang="en-US" dirty="0" smtClean="0"/>
              <a:t>Double-width, double full-size (12HP) module</a:t>
            </a:r>
          </a:p>
          <a:p>
            <a:r>
              <a:rPr lang="en-US" dirty="0" smtClean="0"/>
              <a:t>Composed of several sub-modules</a:t>
            </a:r>
            <a:endParaRPr lang="en-US" dirty="0"/>
          </a:p>
          <a:p>
            <a:pPr lvl="1"/>
            <a:r>
              <a:rPr lang="en-US" dirty="0" smtClean="0"/>
              <a:t>RF daughter card</a:t>
            </a:r>
          </a:p>
          <a:p>
            <a:pPr lvl="1"/>
            <a:r>
              <a:rPr lang="en-US" dirty="0" smtClean="0"/>
              <a:t>Carrier </a:t>
            </a:r>
            <a:r>
              <a:rPr lang="en-US" dirty="0" err="1" smtClean="0"/>
              <a:t>mezz</a:t>
            </a:r>
            <a:r>
              <a:rPr lang="en-US" dirty="0" smtClean="0"/>
              <a:t>. + RF distribution </a:t>
            </a:r>
            <a:r>
              <a:rPr lang="en-US" dirty="0" err="1" smtClean="0"/>
              <a:t>mezz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DC/DC </a:t>
            </a:r>
            <a:r>
              <a:rPr lang="en-US" dirty="0" err="1" smtClean="0"/>
              <a:t>mezz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TEC </a:t>
            </a:r>
            <a:r>
              <a:rPr lang="en-US" dirty="0" err="1" smtClean="0"/>
              <a:t>mezz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</p:txBody>
      </p:sp>
      <p:pic>
        <p:nvPicPr>
          <p:cNvPr id="11" name="Picture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8" t="3900" r="10783" b="3900"/>
          <a:stretch>
            <a:fillRect/>
          </a:stretch>
        </p:blipFill>
        <p:spPr bwMode="auto">
          <a:xfrm>
            <a:off x="469876" y="3403874"/>
            <a:ext cx="2480204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Picture 4" descr="D:\uLOG\Dump_Folder_foruLOG\full_assy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5" t="7253" r="29938" b="2645"/>
          <a:stretch/>
        </p:blipFill>
        <p:spPr bwMode="auto">
          <a:xfrm>
            <a:off x="5148064" y="1700808"/>
            <a:ext cx="3315866" cy="415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part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968" y="2780928"/>
            <a:ext cx="1946022" cy="3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83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DeRTM-LOG1300 - RF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977900"/>
            <a:ext cx="8520113" cy="3315195"/>
          </a:xfrm>
        </p:spPr>
        <p:txBody>
          <a:bodyPr/>
          <a:lstStyle/>
          <a:p>
            <a:r>
              <a:rPr lang="en-US" dirty="0" smtClean="0"/>
              <a:t>Need to use small surface mount components because of compactness -&gt; performance is deteriorated.</a:t>
            </a:r>
          </a:p>
          <a:p>
            <a:r>
              <a:rPr lang="en-US" dirty="0"/>
              <a:t>LO generated from REF via </a:t>
            </a:r>
            <a:r>
              <a:rPr lang="en-US" dirty="0" smtClean="0"/>
              <a:t>dividers</a:t>
            </a:r>
          </a:p>
          <a:p>
            <a:r>
              <a:rPr lang="en-US" dirty="0" smtClean="0"/>
              <a:t>Features:</a:t>
            </a:r>
          </a:p>
          <a:p>
            <a:pPr lvl="1"/>
            <a:r>
              <a:rPr lang="en-US" sz="1200" dirty="0" smtClean="0"/>
              <a:t>Variable LO output power by -3dB</a:t>
            </a:r>
          </a:p>
          <a:p>
            <a:pPr lvl="1"/>
            <a:r>
              <a:rPr lang="en-US" sz="1200" dirty="0" smtClean="0"/>
              <a:t>High resolution temperature sensor (24 bit ADC with NTC Thermistor)</a:t>
            </a:r>
          </a:p>
          <a:p>
            <a:pPr lvl="1"/>
            <a:r>
              <a:rPr lang="en-US" sz="1200" dirty="0" smtClean="0"/>
              <a:t>Dividers in the range from 1 to 64</a:t>
            </a:r>
          </a:p>
          <a:p>
            <a:pPr lvl="1"/>
            <a:r>
              <a:rPr lang="en-US" sz="1200" dirty="0" smtClean="0"/>
              <a:t>2 </a:t>
            </a:r>
            <a:r>
              <a:rPr lang="en-US" sz="1200" dirty="0"/>
              <a:t>v</a:t>
            </a:r>
            <a:r>
              <a:rPr lang="en-US" sz="1200" dirty="0" smtClean="0"/>
              <a:t>ariants (IF=54 MHz, IF=36 MHz) – assembly defined</a:t>
            </a:r>
          </a:p>
          <a:p>
            <a:pPr lvl="1"/>
            <a:r>
              <a:rPr lang="en-US" sz="1200" dirty="0" smtClean="0"/>
              <a:t>Can cover RF/LO frequency range from 720 MHz To 3 GHz – assembly variant</a:t>
            </a:r>
          </a:p>
          <a:p>
            <a:pPr lvl="1"/>
            <a:r>
              <a:rPr lang="en-US" sz="1200" dirty="0" smtClean="0"/>
              <a:t>3 </a:t>
            </a:r>
            <a:r>
              <a:rPr lang="en-US" sz="1200" dirty="0" err="1" smtClean="0"/>
              <a:t>Peltier</a:t>
            </a:r>
            <a:r>
              <a:rPr lang="en-US" sz="1200" dirty="0" smtClean="0"/>
              <a:t> modules for temperature regulation</a:t>
            </a:r>
          </a:p>
          <a:p>
            <a:pPr lvl="1"/>
            <a:r>
              <a:rPr lang="en-US" sz="1200" dirty="0" smtClean="0"/>
              <a:t>All voltages on all chips are monitored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5" t="6337" r="11786" b="4370"/>
          <a:stretch>
            <a:fillRect/>
          </a:stretch>
        </p:blipFill>
        <p:spPr bwMode="auto">
          <a:xfrm>
            <a:off x="1475656" y="4671268"/>
            <a:ext cx="2079676" cy="1542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D:\uLOG\Dump_Folder_foruLOG\rf_exploded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0837" r="16625" b="6741"/>
          <a:stretch/>
        </p:blipFill>
        <p:spPr bwMode="auto">
          <a:xfrm>
            <a:off x="5862938" y="4293096"/>
            <a:ext cx="2160240" cy="184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44008" y="4437112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Heat-sink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44008" y="4664169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Peltier</a:t>
            </a:r>
            <a:r>
              <a:rPr lang="en-US" sz="1200" dirty="0" smtClean="0"/>
              <a:t> Modules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44008" y="4941168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Insulation - Top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44008" y="5229200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RF Shield - Top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44008" y="5528265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PCB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644008" y="5805264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RF Shield - Bottom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644008" y="6032321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Insulation - Bottom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 flipV="1">
            <a:off x="5436096" y="4509120"/>
            <a:ext cx="576064" cy="6649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5796136" y="4714111"/>
            <a:ext cx="720080" cy="8855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5796136" y="5013176"/>
            <a:ext cx="216024" cy="6649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5796136" y="5229200"/>
            <a:ext cx="288032" cy="1385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/>
          <p:nvPr/>
        </p:nvCxnSpPr>
        <p:spPr bwMode="auto">
          <a:xfrm flipV="1">
            <a:off x="5148064" y="5528265"/>
            <a:ext cx="792088" cy="13849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>
            <a:stCxn id="11" idx="0"/>
          </p:cNvCxnSpPr>
          <p:nvPr/>
        </p:nvCxnSpPr>
        <p:spPr bwMode="auto">
          <a:xfrm flipV="1">
            <a:off x="5436096" y="5733256"/>
            <a:ext cx="576064" cy="720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/>
          <p:nvPr/>
        </p:nvCxnSpPr>
        <p:spPr bwMode="auto">
          <a:xfrm flipV="1">
            <a:off x="6084168" y="6032321"/>
            <a:ext cx="216024" cy="13849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6" t="53465" r="10981"/>
          <a:stretch/>
        </p:blipFill>
        <p:spPr bwMode="auto">
          <a:xfrm>
            <a:off x="5973912" y="1844824"/>
            <a:ext cx="2665168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94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82575" y="977900"/>
            <a:ext cx="8520113" cy="3315195"/>
          </a:xfrm>
        </p:spPr>
        <p:txBody>
          <a:bodyPr/>
          <a:lstStyle/>
          <a:p>
            <a:r>
              <a:rPr lang="en-US" dirty="0" smtClean="0"/>
              <a:t>Module that splits the RF, CLK signals and interconnects to the </a:t>
            </a:r>
            <a:r>
              <a:rPr lang="en-US" dirty="0" err="1" smtClean="0"/>
              <a:t>uRF</a:t>
            </a:r>
            <a:r>
              <a:rPr lang="en-US" dirty="0" smtClean="0"/>
              <a:t>-backplane.</a:t>
            </a:r>
          </a:p>
          <a:p>
            <a:r>
              <a:rPr lang="en-US" dirty="0" smtClean="0"/>
              <a:t>Features:</a:t>
            </a:r>
          </a:p>
          <a:p>
            <a:pPr lvl="1"/>
            <a:r>
              <a:rPr lang="en-US" sz="1400" dirty="0" smtClean="0"/>
              <a:t>9 x LO/REF/Pilot outputs on </a:t>
            </a:r>
            <a:r>
              <a:rPr lang="en-US" sz="1400" dirty="0" err="1" smtClean="0"/>
              <a:t>Radiall</a:t>
            </a:r>
            <a:r>
              <a:rPr lang="en-US" sz="1400" dirty="0" smtClean="0"/>
              <a:t> connectors</a:t>
            </a:r>
          </a:p>
          <a:p>
            <a:pPr lvl="1"/>
            <a:r>
              <a:rPr lang="en-US" sz="1400" dirty="0" smtClean="0"/>
              <a:t>22 Diff. LVPECL CLK outputs on ERNI connectors</a:t>
            </a:r>
          </a:p>
          <a:p>
            <a:pPr lvl="1"/>
            <a:r>
              <a:rPr lang="en-US" sz="1400" dirty="0" smtClean="0"/>
              <a:t>Switching OFF/ON each individual CLK, LO, REF and Pilot Output</a:t>
            </a:r>
          </a:p>
          <a:p>
            <a:pPr lvl="1"/>
            <a:r>
              <a:rPr lang="en-US" sz="1400" dirty="0" smtClean="0"/>
              <a:t>Monitoring of the main voltages and currents</a:t>
            </a:r>
          </a:p>
          <a:p>
            <a:pPr lvl="1"/>
            <a:r>
              <a:rPr lang="en-US" sz="1400" dirty="0" smtClean="0"/>
              <a:t>Temperature and humidity measurements</a:t>
            </a:r>
          </a:p>
          <a:p>
            <a:pPr lvl="1"/>
            <a:r>
              <a:rPr lang="en-US" sz="1400" dirty="0" smtClean="0"/>
              <a:t>MMC 1.0 compliant</a:t>
            </a:r>
          </a:p>
          <a:p>
            <a:pPr lvl="1"/>
            <a:r>
              <a:rPr lang="en-US" sz="1400" dirty="0" smtClean="0"/>
              <a:t>Application microcontroller</a:t>
            </a:r>
          </a:p>
          <a:p>
            <a:pPr lvl="1"/>
            <a:r>
              <a:rPr lang="en-US" sz="1400" dirty="0" smtClean="0"/>
              <a:t>Connectivity to the ext. world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DeRTM-LOG1300 - Carrier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  <a:endParaRPr lang="en-US" dirty="0"/>
          </a:p>
        </p:txBody>
      </p:sp>
      <p:pic>
        <p:nvPicPr>
          <p:cNvPr id="7169" name="Picture 1" descr="D:\uLOG\Dump_Folder_foruLOG\IMG_211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8" t="6529" r="11481" b="4028"/>
          <a:stretch/>
        </p:blipFill>
        <p:spPr bwMode="auto">
          <a:xfrm>
            <a:off x="755576" y="4725144"/>
            <a:ext cx="2439224" cy="1920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:\uLOG\Dump_Folder_foruLOG\carrier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" t="14420" r="5749" b="5973"/>
          <a:stretch/>
        </p:blipFill>
        <p:spPr bwMode="auto">
          <a:xfrm>
            <a:off x="3707904" y="3946560"/>
            <a:ext cx="3389220" cy="214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9" b="47717"/>
          <a:stretch/>
        </p:blipFill>
        <p:spPr bwMode="auto">
          <a:xfrm>
            <a:off x="6269021" y="1743983"/>
            <a:ext cx="2874979" cy="192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313148" y="4005064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Heat-sink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313148" y="4509120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Insulation - Top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13148" y="5096217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PCB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1" idx="1"/>
          </p:cNvCxnSpPr>
          <p:nvPr/>
        </p:nvCxnSpPr>
        <p:spPr bwMode="auto">
          <a:xfrm flipH="1">
            <a:off x="5944996" y="4143564"/>
            <a:ext cx="1368152" cy="95265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 flipH="1">
            <a:off x="6377044" y="4647619"/>
            <a:ext cx="936104" cy="44859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stCxn id="15" idx="1"/>
          </p:cNvCxnSpPr>
          <p:nvPr/>
        </p:nvCxnSpPr>
        <p:spPr bwMode="auto">
          <a:xfrm flipH="1">
            <a:off x="6629072" y="5234717"/>
            <a:ext cx="684076" cy="50405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6517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Mezzanine Modules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DC/DC power converter mezzanine</a:t>
            </a:r>
          </a:p>
          <a:p>
            <a:pPr lvl="1"/>
            <a:r>
              <a:rPr lang="en-US" dirty="0" smtClean="0"/>
              <a:t>+12V into +5.9V and +5.4 V</a:t>
            </a:r>
          </a:p>
          <a:p>
            <a:r>
              <a:rPr lang="en-US" dirty="0" smtClean="0"/>
              <a:t>RF splitting mezzanines</a:t>
            </a:r>
          </a:p>
          <a:p>
            <a:pPr lvl="1"/>
            <a:r>
              <a:rPr lang="en-US" dirty="0" smtClean="0"/>
              <a:t>For splitting the REF, LO and calibration signal</a:t>
            </a:r>
          </a:p>
          <a:p>
            <a:r>
              <a:rPr lang="en-US" dirty="0" smtClean="0"/>
              <a:t>Temperature controller mezzanine</a:t>
            </a:r>
          </a:p>
          <a:p>
            <a:pPr lvl="1"/>
            <a:r>
              <a:rPr lang="en-US" dirty="0" smtClean="0"/>
              <a:t>Integrated 3 temperature controllers </a:t>
            </a:r>
            <a:endParaRPr lang="en-US" dirty="0"/>
          </a:p>
        </p:txBody>
      </p:sp>
      <p:pic>
        <p:nvPicPr>
          <p:cNvPr id="12290" name="Picture 2" descr="N:\4all\public\HVF_MTCA\AP1\AP1.1.4 eRTM-LOG1300 (uLOG)\DesignVersions\for_svn_corrections\Revision 20\Photos\IMG_236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4" t="12083" r="25741" b="12917"/>
          <a:stretch/>
        </p:blipFill>
        <p:spPr bwMode="auto">
          <a:xfrm>
            <a:off x="5869038" y="954114"/>
            <a:ext cx="1310546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N:\4all\public\HVF_MTCA\AP1\AP1.1.4 eRTM-LOG1300 (uLOG)\DesignVersions\for_svn_corrections\Revision 20\Photos\IMG_235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5" t="25695" r="21667" b="16250"/>
          <a:stretch/>
        </p:blipFill>
        <p:spPr bwMode="auto">
          <a:xfrm>
            <a:off x="683568" y="3875856"/>
            <a:ext cx="1872208" cy="124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 descr="D:\uLOG\Dump_Folder_foruLOG\IMG_211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33" t="16728" r="40048" b="52735"/>
          <a:stretch/>
        </p:blipFill>
        <p:spPr bwMode="auto">
          <a:xfrm>
            <a:off x="5572124" y="3906870"/>
            <a:ext cx="1592164" cy="2010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43808" y="357581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Temperature Controllers</a:t>
            </a:r>
            <a:endParaRPr lang="en-US" dirty="0"/>
          </a:p>
        </p:txBody>
      </p:sp>
      <p:cxnSp>
        <p:nvCxnSpPr>
          <p:cNvPr id="8" name="Straight Arrow Connector 7"/>
          <p:cNvCxnSpPr>
            <a:stCxn id="7" idx="1"/>
          </p:cNvCxnSpPr>
          <p:nvPr/>
        </p:nvCxnSpPr>
        <p:spPr bwMode="auto">
          <a:xfrm flipH="1">
            <a:off x="2051720" y="3806648"/>
            <a:ext cx="792088" cy="34711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/>
          <p:nvPr/>
        </p:nvCxnSpPr>
        <p:spPr bwMode="auto">
          <a:xfrm flipH="1">
            <a:off x="7080808" y="5373216"/>
            <a:ext cx="792088" cy="34711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7740352" y="5085110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RF Input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563888" y="5191216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9 x RF Outputs</a:t>
            </a:r>
            <a:endParaRPr lang="en-US" dirty="0"/>
          </a:p>
        </p:txBody>
      </p:sp>
      <p:sp>
        <p:nvSpPr>
          <p:cNvPr id="5" name="Left Brace 4"/>
          <p:cNvSpPr/>
          <p:nvPr/>
        </p:nvSpPr>
        <p:spPr bwMode="auto">
          <a:xfrm>
            <a:off x="5148064" y="3875856"/>
            <a:ext cx="424060" cy="2041905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V="1">
            <a:off x="4499992" y="5050050"/>
            <a:ext cx="648072" cy="17355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5572124" y="5917762"/>
            <a:ext cx="436042" cy="39155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4716016" y="6309320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RF switches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 bwMode="auto">
          <a:xfrm flipV="1">
            <a:off x="6281849" y="2000153"/>
            <a:ext cx="439812" cy="53359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Box 21"/>
          <p:cNvSpPr txBox="1"/>
          <p:nvPr/>
        </p:nvSpPr>
        <p:spPr>
          <a:xfrm>
            <a:off x="5508997" y="2621330"/>
            <a:ext cx="19916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DC/DC Converters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14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BPM_mavric">
  <a:themeElements>
    <a:clrScheme name="2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1197</Words>
  <Application>Microsoft Office PowerPoint</Application>
  <PresentationFormat>On-screen Show (4:3)</PresentationFormat>
  <Paragraphs>240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EBPM_mavric</vt:lpstr>
      <vt:lpstr>Equation</vt:lpstr>
      <vt:lpstr>MTCA.4 Based Local Oscillator and Clock Generation Module for the European XFEL.</vt:lpstr>
      <vt:lpstr>Motivation.</vt:lpstr>
      <vt:lpstr>Specifications for LO and CLK Signals.</vt:lpstr>
      <vt:lpstr>Cable vs. Backplane LO and CLK Distribution.</vt:lpstr>
      <vt:lpstr>uRF-Backplane.</vt:lpstr>
      <vt:lpstr>DeRTM-LOG1300.</vt:lpstr>
      <vt:lpstr>DeRTM-LOG1300 - RF.</vt:lpstr>
      <vt:lpstr>DeRTM-LOG1300 - Carrier.</vt:lpstr>
      <vt:lpstr>Other Mezzanine Modules.</vt:lpstr>
      <vt:lpstr>Res. Phase Noise Analysis.</vt:lpstr>
      <vt:lpstr>Measurements I.</vt:lpstr>
      <vt:lpstr>Measurements II.</vt:lpstr>
      <vt:lpstr>System Integration.</vt:lpstr>
      <vt:lpstr>PowerPoint Presentation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MTCA.4 at DESY.</dc:title>
  <dc:creator>Mavric, Uros</dc:creator>
  <cp:lastModifiedBy>Mavric, Uros</cp:lastModifiedBy>
  <cp:revision>246</cp:revision>
  <cp:lastPrinted>2014-03-16T19:53:55Z</cp:lastPrinted>
  <dcterms:created xsi:type="dcterms:W3CDTF">2014-03-12T05:36:41Z</dcterms:created>
  <dcterms:modified xsi:type="dcterms:W3CDTF">2015-03-02T15:08:32Z</dcterms:modified>
</cp:coreProperties>
</file>