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5"/>
  </p:notesMasterIdLst>
  <p:handoutMasterIdLst>
    <p:handoutMasterId r:id="rId6"/>
  </p:handoutMasterIdLst>
  <p:sldIdLst>
    <p:sldId id="256" r:id="rId2"/>
    <p:sldId id="258" r:id="rId3"/>
    <p:sldId id="257" r:id="rId4"/>
  </p:sldIdLst>
  <p:sldSz cx="10058400" cy="7772400"/>
  <p:notesSz cx="6858000" cy="9144000"/>
  <p:defaultTextStyle>
    <a:defPPr>
      <a:defRPr lang="en-US"/>
    </a:defPPr>
    <a:lvl1pPr marL="0" algn="l" defTabSz="509412" rtl="0" eaLnBrk="1" latinLnBrk="0" hangingPunct="1">
      <a:defRPr sz="2000" kern="1200">
        <a:solidFill>
          <a:schemeClr val="tx1"/>
        </a:solidFill>
        <a:latin typeface="+mn-lt"/>
        <a:ea typeface="+mn-ea"/>
        <a:cs typeface="+mn-cs"/>
      </a:defRPr>
    </a:lvl1pPr>
    <a:lvl2pPr marL="509412" algn="l" defTabSz="509412" rtl="0" eaLnBrk="1" latinLnBrk="0" hangingPunct="1">
      <a:defRPr sz="2000" kern="1200">
        <a:solidFill>
          <a:schemeClr val="tx1"/>
        </a:solidFill>
        <a:latin typeface="+mn-lt"/>
        <a:ea typeface="+mn-ea"/>
        <a:cs typeface="+mn-cs"/>
      </a:defRPr>
    </a:lvl2pPr>
    <a:lvl3pPr marL="1018824" algn="l" defTabSz="509412" rtl="0" eaLnBrk="1" latinLnBrk="0" hangingPunct="1">
      <a:defRPr sz="2000" kern="1200">
        <a:solidFill>
          <a:schemeClr val="tx1"/>
        </a:solidFill>
        <a:latin typeface="+mn-lt"/>
        <a:ea typeface="+mn-ea"/>
        <a:cs typeface="+mn-cs"/>
      </a:defRPr>
    </a:lvl3pPr>
    <a:lvl4pPr marL="1528237" algn="l" defTabSz="509412" rtl="0" eaLnBrk="1" latinLnBrk="0" hangingPunct="1">
      <a:defRPr sz="2000" kern="1200">
        <a:solidFill>
          <a:schemeClr val="tx1"/>
        </a:solidFill>
        <a:latin typeface="+mn-lt"/>
        <a:ea typeface="+mn-ea"/>
        <a:cs typeface="+mn-cs"/>
      </a:defRPr>
    </a:lvl4pPr>
    <a:lvl5pPr marL="2037649" algn="l" defTabSz="509412" rtl="0" eaLnBrk="1" latinLnBrk="0" hangingPunct="1">
      <a:defRPr sz="2000" kern="1200">
        <a:solidFill>
          <a:schemeClr val="tx1"/>
        </a:solidFill>
        <a:latin typeface="+mn-lt"/>
        <a:ea typeface="+mn-ea"/>
        <a:cs typeface="+mn-cs"/>
      </a:defRPr>
    </a:lvl5pPr>
    <a:lvl6pPr marL="2547061" algn="l" defTabSz="509412" rtl="0" eaLnBrk="1" latinLnBrk="0" hangingPunct="1">
      <a:defRPr sz="2000" kern="1200">
        <a:solidFill>
          <a:schemeClr val="tx1"/>
        </a:solidFill>
        <a:latin typeface="+mn-lt"/>
        <a:ea typeface="+mn-ea"/>
        <a:cs typeface="+mn-cs"/>
      </a:defRPr>
    </a:lvl6pPr>
    <a:lvl7pPr marL="3056473" algn="l" defTabSz="509412" rtl="0" eaLnBrk="1" latinLnBrk="0" hangingPunct="1">
      <a:defRPr sz="2000" kern="1200">
        <a:solidFill>
          <a:schemeClr val="tx1"/>
        </a:solidFill>
        <a:latin typeface="+mn-lt"/>
        <a:ea typeface="+mn-ea"/>
        <a:cs typeface="+mn-cs"/>
      </a:defRPr>
    </a:lvl7pPr>
    <a:lvl8pPr marL="3565886" algn="l" defTabSz="509412" rtl="0" eaLnBrk="1" latinLnBrk="0" hangingPunct="1">
      <a:defRPr sz="2000" kern="1200">
        <a:solidFill>
          <a:schemeClr val="tx1"/>
        </a:solidFill>
        <a:latin typeface="+mn-lt"/>
        <a:ea typeface="+mn-ea"/>
        <a:cs typeface="+mn-cs"/>
      </a:defRPr>
    </a:lvl8pPr>
    <a:lvl9pPr marL="4075298" algn="l" defTabSz="509412" rtl="0" eaLnBrk="1" latinLnBrk="0" hangingPunct="1">
      <a:defRPr sz="2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9224" autoAdjust="0"/>
  </p:normalViewPr>
  <p:slideViewPr>
    <p:cSldViewPr snapToGrid="0" snapToObjects="1">
      <p:cViewPr varScale="1">
        <p:scale>
          <a:sx n="82" d="100"/>
          <a:sy n="82" d="100"/>
        </p:scale>
        <p:origin x="-168" y="-112"/>
      </p:cViewPr>
      <p:guideLst>
        <p:guide orient="horz" pos="2448"/>
        <p:guide pos="3168"/>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notesMaster" Target="notesMasters/notesMaster1.xml"/><Relationship Id="rId6" Type="http://schemas.openxmlformats.org/officeDocument/2006/relationships/handoutMaster" Target="handoutMasters/handoutMaster1.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BD435E8-A035-5F4D-946E-6D52A8FADCD8}" type="datetimeFigureOut">
              <a:rPr lang="en-US" smtClean="0"/>
              <a:t>9/29/14</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A4FB0FA-0C38-5D42-9CB9-FE396B0A2070}" type="slidenum">
              <a:rPr lang="en-US" smtClean="0"/>
              <a:t>‹#›</a:t>
            </a:fld>
            <a:endParaRPr lang="en-US" dirty="0"/>
          </a:p>
        </p:txBody>
      </p:sp>
    </p:spTree>
    <p:extLst>
      <p:ext uri="{BB962C8B-B14F-4D97-AF65-F5344CB8AC3E}">
        <p14:creationId xmlns:p14="http://schemas.microsoft.com/office/powerpoint/2010/main" val="317442436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7F5FE3-B14E-944A-AA1B-7E1FD36828DB}" type="datetimeFigureOut">
              <a:rPr lang="en-US" smtClean="0"/>
              <a:t>9/29/14</a:t>
            </a:fld>
            <a:endParaRPr lang="en-US" dirty="0"/>
          </a:p>
        </p:txBody>
      </p:sp>
      <p:sp>
        <p:nvSpPr>
          <p:cNvPr id="4" name="Slide Image Placeholder 3"/>
          <p:cNvSpPr>
            <a:spLocks noGrp="1" noRot="1" noChangeAspect="1"/>
          </p:cNvSpPr>
          <p:nvPr>
            <p:ph type="sldImg" idx="2"/>
          </p:nvPr>
        </p:nvSpPr>
        <p:spPr>
          <a:xfrm>
            <a:off x="1209675" y="685800"/>
            <a:ext cx="443865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2E3D81-BA70-DB4B-B7A2-90D4E11DAB31}" type="slidenum">
              <a:rPr lang="en-US" smtClean="0"/>
              <a:t>‹#›</a:t>
            </a:fld>
            <a:endParaRPr lang="en-US" dirty="0"/>
          </a:p>
        </p:txBody>
      </p:sp>
    </p:spTree>
    <p:extLst>
      <p:ext uri="{BB962C8B-B14F-4D97-AF65-F5344CB8AC3E}">
        <p14:creationId xmlns:p14="http://schemas.microsoft.com/office/powerpoint/2010/main" val="2901872050"/>
      </p:ext>
    </p:extLst>
  </p:cSld>
  <p:clrMap bg1="lt1" tx1="dk1" bg2="lt2" tx2="dk2" accent1="accent1" accent2="accent2" accent3="accent3" accent4="accent4" accent5="accent5" accent6="accent6" hlink="hlink" folHlink="folHlink"/>
  <p:hf hdr="0" ftr="0" dt="0"/>
  <p:notesStyle>
    <a:lvl1pPr marL="0" algn="l" defTabSz="509412" rtl="0" eaLnBrk="1" latinLnBrk="0" hangingPunct="1">
      <a:defRPr sz="1300" kern="1200">
        <a:solidFill>
          <a:schemeClr val="tx1"/>
        </a:solidFill>
        <a:latin typeface="+mn-lt"/>
        <a:ea typeface="+mn-ea"/>
        <a:cs typeface="+mn-cs"/>
      </a:defRPr>
    </a:lvl1pPr>
    <a:lvl2pPr marL="509412" algn="l" defTabSz="509412" rtl="0" eaLnBrk="1" latinLnBrk="0" hangingPunct="1">
      <a:defRPr sz="1300" kern="1200">
        <a:solidFill>
          <a:schemeClr val="tx1"/>
        </a:solidFill>
        <a:latin typeface="+mn-lt"/>
        <a:ea typeface="+mn-ea"/>
        <a:cs typeface="+mn-cs"/>
      </a:defRPr>
    </a:lvl2pPr>
    <a:lvl3pPr marL="1018824" algn="l" defTabSz="509412" rtl="0" eaLnBrk="1" latinLnBrk="0" hangingPunct="1">
      <a:defRPr sz="1300" kern="1200">
        <a:solidFill>
          <a:schemeClr val="tx1"/>
        </a:solidFill>
        <a:latin typeface="+mn-lt"/>
        <a:ea typeface="+mn-ea"/>
        <a:cs typeface="+mn-cs"/>
      </a:defRPr>
    </a:lvl3pPr>
    <a:lvl4pPr marL="1528237" algn="l" defTabSz="509412" rtl="0" eaLnBrk="1" latinLnBrk="0" hangingPunct="1">
      <a:defRPr sz="1300" kern="1200">
        <a:solidFill>
          <a:schemeClr val="tx1"/>
        </a:solidFill>
        <a:latin typeface="+mn-lt"/>
        <a:ea typeface="+mn-ea"/>
        <a:cs typeface="+mn-cs"/>
      </a:defRPr>
    </a:lvl4pPr>
    <a:lvl5pPr marL="2037649" algn="l" defTabSz="509412" rtl="0" eaLnBrk="1" latinLnBrk="0" hangingPunct="1">
      <a:defRPr sz="1300" kern="1200">
        <a:solidFill>
          <a:schemeClr val="tx1"/>
        </a:solidFill>
        <a:latin typeface="+mn-lt"/>
        <a:ea typeface="+mn-ea"/>
        <a:cs typeface="+mn-cs"/>
      </a:defRPr>
    </a:lvl5pPr>
    <a:lvl6pPr marL="2547061" algn="l" defTabSz="509412" rtl="0" eaLnBrk="1" latinLnBrk="0" hangingPunct="1">
      <a:defRPr sz="1300" kern="1200">
        <a:solidFill>
          <a:schemeClr val="tx1"/>
        </a:solidFill>
        <a:latin typeface="+mn-lt"/>
        <a:ea typeface="+mn-ea"/>
        <a:cs typeface="+mn-cs"/>
      </a:defRPr>
    </a:lvl6pPr>
    <a:lvl7pPr marL="3056473" algn="l" defTabSz="509412" rtl="0" eaLnBrk="1" latinLnBrk="0" hangingPunct="1">
      <a:defRPr sz="1300" kern="1200">
        <a:solidFill>
          <a:schemeClr val="tx1"/>
        </a:solidFill>
        <a:latin typeface="+mn-lt"/>
        <a:ea typeface="+mn-ea"/>
        <a:cs typeface="+mn-cs"/>
      </a:defRPr>
    </a:lvl7pPr>
    <a:lvl8pPr marL="3565886" algn="l" defTabSz="509412" rtl="0" eaLnBrk="1" latinLnBrk="0" hangingPunct="1">
      <a:defRPr sz="1300" kern="1200">
        <a:solidFill>
          <a:schemeClr val="tx1"/>
        </a:solidFill>
        <a:latin typeface="+mn-lt"/>
        <a:ea typeface="+mn-ea"/>
        <a:cs typeface="+mn-cs"/>
      </a:defRPr>
    </a:lvl8pPr>
    <a:lvl9pPr marL="4075298" algn="l" defTabSz="509412" rtl="0" eaLnBrk="1" latinLnBrk="0" hangingPunct="1">
      <a:defRPr sz="13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380" y="2414482"/>
            <a:ext cx="8549640" cy="1666028"/>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508760" y="4404360"/>
            <a:ext cx="7040880" cy="1986280"/>
          </a:xfrm>
        </p:spPr>
        <p:txBody>
          <a:bodyPr/>
          <a:lstStyle>
            <a:lvl1pPr marL="0" indent="0" algn="ctr">
              <a:buNone/>
              <a:defRPr>
                <a:solidFill>
                  <a:schemeClr val="tx1">
                    <a:tint val="75000"/>
                  </a:schemeClr>
                </a:solidFill>
              </a:defRPr>
            </a:lvl1pPr>
            <a:lvl2pPr marL="509412" indent="0" algn="ctr">
              <a:buNone/>
              <a:defRPr>
                <a:solidFill>
                  <a:schemeClr val="tx1">
                    <a:tint val="75000"/>
                  </a:schemeClr>
                </a:solidFill>
              </a:defRPr>
            </a:lvl2pPr>
            <a:lvl3pPr marL="1018824" indent="0" algn="ctr">
              <a:buNone/>
              <a:defRPr>
                <a:solidFill>
                  <a:schemeClr val="tx1">
                    <a:tint val="75000"/>
                  </a:schemeClr>
                </a:solidFill>
              </a:defRPr>
            </a:lvl3pPr>
            <a:lvl4pPr marL="1528237" indent="0" algn="ctr">
              <a:buNone/>
              <a:defRPr>
                <a:solidFill>
                  <a:schemeClr val="tx1">
                    <a:tint val="75000"/>
                  </a:schemeClr>
                </a:solidFill>
              </a:defRPr>
            </a:lvl4pPr>
            <a:lvl5pPr marL="2037649" indent="0" algn="ctr">
              <a:buNone/>
              <a:defRPr>
                <a:solidFill>
                  <a:schemeClr val="tx1">
                    <a:tint val="75000"/>
                  </a:schemeClr>
                </a:solidFill>
              </a:defRPr>
            </a:lvl5pPr>
            <a:lvl6pPr marL="2547061" indent="0" algn="ctr">
              <a:buNone/>
              <a:defRPr>
                <a:solidFill>
                  <a:schemeClr val="tx1">
                    <a:tint val="75000"/>
                  </a:schemeClr>
                </a:solidFill>
              </a:defRPr>
            </a:lvl6pPr>
            <a:lvl7pPr marL="3056473" indent="0" algn="ctr">
              <a:buNone/>
              <a:defRPr>
                <a:solidFill>
                  <a:schemeClr val="tx1">
                    <a:tint val="75000"/>
                  </a:schemeClr>
                </a:solidFill>
              </a:defRPr>
            </a:lvl7pPr>
            <a:lvl8pPr marL="3565886" indent="0" algn="ctr">
              <a:buNone/>
              <a:defRPr>
                <a:solidFill>
                  <a:schemeClr val="tx1">
                    <a:tint val="75000"/>
                  </a:schemeClr>
                </a:solidFill>
              </a:defRPr>
            </a:lvl8pPr>
            <a:lvl9pPr marL="4075298" indent="0" algn="ctr">
              <a:buNone/>
              <a:defRPr>
                <a:solidFill>
                  <a:schemeClr val="tx1">
                    <a:tint val="75000"/>
                  </a:schemeClr>
                </a:solidFill>
              </a:defRPr>
            </a:lvl9pPr>
          </a:lstStyle>
          <a:p>
            <a:r>
              <a:rPr lang="en-US" dirty="0" smtClean="0"/>
              <a:t>Click to edit Master subtitle style</a:t>
            </a:r>
            <a:endParaRPr lang="en-US" dirty="0"/>
          </a:p>
        </p:txBody>
      </p:sp>
      <p:sp>
        <p:nvSpPr>
          <p:cNvPr id="10" name="Date Placeholder 3"/>
          <p:cNvSpPr>
            <a:spLocks noGrp="1"/>
          </p:cNvSpPr>
          <p:nvPr>
            <p:ph type="dt" sz="half" idx="2"/>
          </p:nvPr>
        </p:nvSpPr>
        <p:spPr>
          <a:xfrm>
            <a:off x="502920" y="7203864"/>
            <a:ext cx="2346960" cy="413808"/>
          </a:xfrm>
          <a:prstGeom prst="rect">
            <a:avLst/>
          </a:prstGeom>
        </p:spPr>
        <p:txBody>
          <a:bodyPr vert="horz" lIns="101882" tIns="50941" rIns="101882" bIns="50941" rtlCol="0" anchor="ctr"/>
          <a:lstStyle>
            <a:lvl1pPr algn="l">
              <a:defRPr sz="1300" b="1">
                <a:solidFill>
                  <a:schemeClr val="tx1"/>
                </a:solidFill>
              </a:defRPr>
            </a:lvl1pPr>
          </a:lstStyle>
          <a:p>
            <a:r>
              <a:rPr lang="en-US" smtClean="0"/>
              <a:t>30-Sep-14</a:t>
            </a:r>
            <a:endParaRPr lang="en-US" dirty="0"/>
          </a:p>
        </p:txBody>
      </p:sp>
      <p:sp>
        <p:nvSpPr>
          <p:cNvPr id="15" name="Footer Placeholder 4"/>
          <p:cNvSpPr>
            <a:spLocks noGrp="1"/>
          </p:cNvSpPr>
          <p:nvPr>
            <p:ph type="ftr" sz="quarter" idx="3"/>
          </p:nvPr>
        </p:nvSpPr>
        <p:spPr>
          <a:xfrm>
            <a:off x="3268980" y="7203864"/>
            <a:ext cx="3464560" cy="413808"/>
          </a:xfrm>
          <a:prstGeom prst="rect">
            <a:avLst/>
          </a:prstGeom>
        </p:spPr>
        <p:txBody>
          <a:bodyPr vert="horz" lIns="101882" tIns="50941" rIns="101882" bIns="50941" rtlCol="0" anchor="ctr"/>
          <a:lstStyle>
            <a:lvl1pPr algn="ctr">
              <a:defRPr sz="1300" b="1" i="0">
                <a:solidFill>
                  <a:schemeClr val="tx1"/>
                </a:solidFill>
              </a:defRPr>
            </a:lvl1pPr>
          </a:lstStyle>
          <a:p>
            <a:r>
              <a:rPr lang="en-US" smtClean="0"/>
              <a:t>HV-CMOS Sensor Status</a:t>
            </a:r>
            <a:endParaRPr lang="en-US" dirty="0"/>
          </a:p>
        </p:txBody>
      </p:sp>
      <p:sp>
        <p:nvSpPr>
          <p:cNvPr id="16" name="Slide Number Placeholder 5"/>
          <p:cNvSpPr>
            <a:spLocks noGrp="1"/>
          </p:cNvSpPr>
          <p:nvPr>
            <p:ph type="sldNum" sz="quarter" idx="4"/>
          </p:nvPr>
        </p:nvSpPr>
        <p:spPr>
          <a:xfrm>
            <a:off x="7141352" y="7203864"/>
            <a:ext cx="2246488" cy="413808"/>
          </a:xfrm>
          <a:prstGeom prst="rect">
            <a:avLst/>
          </a:prstGeom>
        </p:spPr>
        <p:txBody>
          <a:bodyPr vert="horz" lIns="101882" tIns="50941" rIns="101882" bIns="50941" rtlCol="0" anchor="ctr"/>
          <a:lstStyle>
            <a:lvl1pPr algn="r">
              <a:defRPr sz="1300" b="1" i="0">
                <a:solidFill>
                  <a:schemeClr val="tx1"/>
                </a:solidFill>
              </a:defRPr>
            </a:lvl1pPr>
          </a:lstStyle>
          <a:p>
            <a:r>
              <a:rPr lang="en-US" dirty="0" smtClean="0"/>
              <a:t>V. </a:t>
            </a:r>
            <a:r>
              <a:rPr lang="en-US" dirty="0" err="1" smtClean="0"/>
              <a:t>Fadeyev</a:t>
            </a:r>
            <a:r>
              <a:rPr lang="en-US" dirty="0" smtClean="0"/>
              <a:t> &amp;  A.A. Grillo </a:t>
            </a:r>
            <a:fld id="{265B74C1-F52E-3E4D-83CD-8144C39578B2}" type="slidenum">
              <a:rPr lang="en-US" smtClean="0"/>
              <a:pPr/>
              <a:t>‹#›</a:t>
            </a:fld>
            <a:endParaRPr lang="en-US" dirty="0"/>
          </a:p>
        </p:txBody>
      </p:sp>
    </p:spTree>
    <p:extLst>
      <p:ext uri="{BB962C8B-B14F-4D97-AF65-F5344CB8AC3E}">
        <p14:creationId xmlns:p14="http://schemas.microsoft.com/office/powerpoint/2010/main" val="29320124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30-Sep-14</a:t>
            </a:r>
            <a:endParaRPr lang="en-US" dirty="0"/>
          </a:p>
        </p:txBody>
      </p:sp>
      <p:sp>
        <p:nvSpPr>
          <p:cNvPr id="9" name="Footer Placeholder 4"/>
          <p:cNvSpPr>
            <a:spLocks noGrp="1"/>
          </p:cNvSpPr>
          <p:nvPr>
            <p:ph type="ftr" sz="quarter" idx="3"/>
          </p:nvPr>
        </p:nvSpPr>
        <p:spPr>
          <a:xfrm>
            <a:off x="3268980" y="7203864"/>
            <a:ext cx="3464560" cy="413808"/>
          </a:xfrm>
          <a:prstGeom prst="rect">
            <a:avLst/>
          </a:prstGeom>
        </p:spPr>
        <p:txBody>
          <a:bodyPr vert="horz" lIns="101882" tIns="50941" rIns="101882" bIns="50941" rtlCol="0" anchor="ctr"/>
          <a:lstStyle>
            <a:lvl1pPr algn="ctr">
              <a:defRPr sz="1300" b="1" i="0">
                <a:solidFill>
                  <a:schemeClr val="tx1"/>
                </a:solidFill>
              </a:defRPr>
            </a:lvl1pPr>
          </a:lstStyle>
          <a:p>
            <a:r>
              <a:rPr lang="en-US" smtClean="0"/>
              <a:t>HV-CMOS Sensor Status</a:t>
            </a:r>
            <a:endParaRPr lang="en-US" dirty="0"/>
          </a:p>
        </p:txBody>
      </p:sp>
      <p:sp>
        <p:nvSpPr>
          <p:cNvPr id="10" name="Slide Number Placeholder 5"/>
          <p:cNvSpPr>
            <a:spLocks noGrp="1"/>
          </p:cNvSpPr>
          <p:nvPr>
            <p:ph type="sldNum" sz="quarter" idx="4"/>
          </p:nvPr>
        </p:nvSpPr>
        <p:spPr>
          <a:xfrm>
            <a:off x="6932191" y="7203864"/>
            <a:ext cx="2455649" cy="413808"/>
          </a:xfrm>
          <a:prstGeom prst="rect">
            <a:avLst/>
          </a:prstGeom>
        </p:spPr>
        <p:txBody>
          <a:bodyPr vert="horz" lIns="101882" tIns="50941" rIns="101882" bIns="50941" rtlCol="0" anchor="ctr"/>
          <a:lstStyle>
            <a:lvl1pPr algn="r">
              <a:defRPr sz="1300" b="1" i="0">
                <a:solidFill>
                  <a:schemeClr val="tx1"/>
                </a:solidFill>
              </a:defRPr>
            </a:lvl1pPr>
          </a:lstStyle>
          <a:p>
            <a:r>
              <a:rPr lang="en-US" dirty="0" smtClean="0"/>
              <a:t> V. </a:t>
            </a:r>
            <a:r>
              <a:rPr lang="en-US" dirty="0" err="1" smtClean="0"/>
              <a:t>Fadeyev</a:t>
            </a:r>
            <a:r>
              <a:rPr lang="en-US" dirty="0" smtClean="0"/>
              <a:t> &amp;  A.A. Grillo </a:t>
            </a:r>
            <a:fld id="{265B74C1-F52E-3E4D-83CD-8144C39578B2}" type="slidenum">
              <a:rPr lang="en-US" smtClean="0"/>
              <a:pPr/>
              <a:t>‹#›</a:t>
            </a:fld>
            <a:endParaRPr lang="en-US" dirty="0"/>
          </a:p>
        </p:txBody>
      </p:sp>
    </p:spTree>
    <p:extLst>
      <p:ext uri="{BB962C8B-B14F-4D97-AF65-F5344CB8AC3E}">
        <p14:creationId xmlns:p14="http://schemas.microsoft.com/office/powerpoint/2010/main" val="1027457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92340" y="311257"/>
            <a:ext cx="2263140" cy="66317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2920" y="311257"/>
            <a:ext cx="6621780" cy="663172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30-Sep-14</a:t>
            </a:r>
            <a:endParaRPr lang="en-US" dirty="0"/>
          </a:p>
        </p:txBody>
      </p:sp>
      <p:sp>
        <p:nvSpPr>
          <p:cNvPr id="9" name="Footer Placeholder 4"/>
          <p:cNvSpPr>
            <a:spLocks noGrp="1"/>
          </p:cNvSpPr>
          <p:nvPr>
            <p:ph type="ftr" sz="quarter" idx="3"/>
          </p:nvPr>
        </p:nvSpPr>
        <p:spPr>
          <a:xfrm>
            <a:off x="3268980" y="7203864"/>
            <a:ext cx="3464560" cy="413808"/>
          </a:xfrm>
          <a:prstGeom prst="rect">
            <a:avLst/>
          </a:prstGeom>
        </p:spPr>
        <p:txBody>
          <a:bodyPr vert="horz" lIns="101882" tIns="50941" rIns="101882" bIns="50941" rtlCol="0" anchor="ctr"/>
          <a:lstStyle>
            <a:lvl1pPr algn="ctr">
              <a:defRPr sz="1300" b="1" i="0">
                <a:solidFill>
                  <a:schemeClr val="tx1"/>
                </a:solidFill>
              </a:defRPr>
            </a:lvl1pPr>
          </a:lstStyle>
          <a:p>
            <a:r>
              <a:rPr lang="en-US" smtClean="0"/>
              <a:t>HV-CMOS Sensor Status</a:t>
            </a:r>
            <a:endParaRPr lang="en-US" dirty="0"/>
          </a:p>
        </p:txBody>
      </p:sp>
      <p:sp>
        <p:nvSpPr>
          <p:cNvPr id="10" name="Slide Number Placeholder 5"/>
          <p:cNvSpPr>
            <a:spLocks noGrp="1"/>
          </p:cNvSpPr>
          <p:nvPr>
            <p:ph type="sldNum" sz="quarter" idx="4"/>
          </p:nvPr>
        </p:nvSpPr>
        <p:spPr>
          <a:xfrm>
            <a:off x="6872431" y="7203864"/>
            <a:ext cx="2515409" cy="413808"/>
          </a:xfrm>
          <a:prstGeom prst="rect">
            <a:avLst/>
          </a:prstGeom>
        </p:spPr>
        <p:txBody>
          <a:bodyPr vert="horz" lIns="101882" tIns="50941" rIns="101882" bIns="50941" rtlCol="0" anchor="ctr"/>
          <a:lstStyle>
            <a:lvl1pPr algn="r">
              <a:defRPr sz="1300" b="1" i="0">
                <a:solidFill>
                  <a:schemeClr val="tx1"/>
                </a:solidFill>
              </a:defRPr>
            </a:lvl1pPr>
          </a:lstStyle>
          <a:p>
            <a:r>
              <a:rPr lang="en-US" dirty="0" smtClean="0"/>
              <a:t> V. </a:t>
            </a:r>
            <a:r>
              <a:rPr lang="en-US" dirty="0" err="1" smtClean="0"/>
              <a:t>Fadeyev</a:t>
            </a:r>
            <a:r>
              <a:rPr lang="en-US" dirty="0" smtClean="0"/>
              <a:t> &amp;  A.A. Grillo </a:t>
            </a:r>
            <a:fld id="{265B74C1-F52E-3E4D-83CD-8144C39578B2}" type="slidenum">
              <a:rPr lang="en-US" smtClean="0"/>
              <a:pPr/>
              <a:t>‹#›</a:t>
            </a:fld>
            <a:endParaRPr lang="en-US" dirty="0"/>
          </a:p>
        </p:txBody>
      </p:sp>
    </p:spTree>
    <p:extLst>
      <p:ext uri="{BB962C8B-B14F-4D97-AF65-F5344CB8AC3E}">
        <p14:creationId xmlns:p14="http://schemas.microsoft.com/office/powerpoint/2010/main" val="21220242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3"/>
          <p:cNvSpPr>
            <a:spLocks noGrp="1"/>
          </p:cNvSpPr>
          <p:nvPr>
            <p:ph type="dt" sz="half" idx="2"/>
          </p:nvPr>
        </p:nvSpPr>
        <p:spPr>
          <a:xfrm>
            <a:off x="502920" y="7203864"/>
            <a:ext cx="2346960" cy="413808"/>
          </a:xfrm>
          <a:prstGeom prst="rect">
            <a:avLst/>
          </a:prstGeom>
        </p:spPr>
        <p:txBody>
          <a:bodyPr vert="horz" lIns="101882" tIns="50941" rIns="101882" bIns="50941" rtlCol="0" anchor="ctr"/>
          <a:lstStyle>
            <a:lvl1pPr algn="l">
              <a:defRPr sz="1300" b="1">
                <a:solidFill>
                  <a:schemeClr val="tx1"/>
                </a:solidFill>
              </a:defRPr>
            </a:lvl1pPr>
          </a:lstStyle>
          <a:p>
            <a:r>
              <a:rPr lang="en-US" smtClean="0"/>
              <a:t>30-Sep-14</a:t>
            </a:r>
            <a:endParaRPr lang="en-US" dirty="0"/>
          </a:p>
        </p:txBody>
      </p:sp>
      <p:sp>
        <p:nvSpPr>
          <p:cNvPr id="12" name="Footer Placeholder 4"/>
          <p:cNvSpPr>
            <a:spLocks noGrp="1"/>
          </p:cNvSpPr>
          <p:nvPr>
            <p:ph type="ftr" sz="quarter" idx="3"/>
          </p:nvPr>
        </p:nvSpPr>
        <p:spPr>
          <a:xfrm>
            <a:off x="3268980" y="7203864"/>
            <a:ext cx="3464560" cy="413808"/>
          </a:xfrm>
          <a:prstGeom prst="rect">
            <a:avLst/>
          </a:prstGeom>
        </p:spPr>
        <p:txBody>
          <a:bodyPr vert="horz" lIns="101882" tIns="50941" rIns="101882" bIns="50941" rtlCol="0" anchor="ctr"/>
          <a:lstStyle>
            <a:lvl1pPr algn="ctr">
              <a:defRPr sz="1300" b="1" i="0">
                <a:solidFill>
                  <a:schemeClr val="tx1"/>
                </a:solidFill>
              </a:defRPr>
            </a:lvl1pPr>
          </a:lstStyle>
          <a:p>
            <a:r>
              <a:rPr lang="en-US" smtClean="0"/>
              <a:t>HV-CMOS Sensor Status</a:t>
            </a:r>
            <a:endParaRPr lang="en-US" dirty="0"/>
          </a:p>
        </p:txBody>
      </p:sp>
      <p:sp>
        <p:nvSpPr>
          <p:cNvPr id="13" name="Slide Number Placeholder 5"/>
          <p:cNvSpPr>
            <a:spLocks noGrp="1"/>
          </p:cNvSpPr>
          <p:nvPr>
            <p:ph type="sldNum" sz="quarter" idx="4"/>
          </p:nvPr>
        </p:nvSpPr>
        <p:spPr>
          <a:xfrm>
            <a:off x="7156292" y="7203864"/>
            <a:ext cx="2231548" cy="413808"/>
          </a:xfrm>
          <a:prstGeom prst="rect">
            <a:avLst/>
          </a:prstGeom>
        </p:spPr>
        <p:txBody>
          <a:bodyPr vert="horz" lIns="101882" tIns="50941" rIns="101882" bIns="50941" rtlCol="0" anchor="ctr"/>
          <a:lstStyle>
            <a:lvl1pPr algn="r">
              <a:defRPr sz="1300" b="1" i="0">
                <a:solidFill>
                  <a:schemeClr val="tx1"/>
                </a:solidFill>
              </a:defRPr>
            </a:lvl1pPr>
          </a:lstStyle>
          <a:p>
            <a:r>
              <a:rPr lang="en-US" dirty="0" smtClean="0"/>
              <a:t>V. </a:t>
            </a:r>
            <a:r>
              <a:rPr lang="en-US" dirty="0" err="1" smtClean="0"/>
              <a:t>Fadeyev</a:t>
            </a:r>
            <a:r>
              <a:rPr lang="en-US" dirty="0" smtClean="0"/>
              <a:t> &amp;  A.A. Grillo </a:t>
            </a:r>
            <a:fld id="{265B74C1-F52E-3E4D-83CD-8144C39578B2}" type="slidenum">
              <a:rPr lang="en-US" smtClean="0"/>
              <a:pPr/>
              <a:t>‹#›</a:t>
            </a:fld>
            <a:endParaRPr lang="en-US" dirty="0"/>
          </a:p>
        </p:txBody>
      </p:sp>
    </p:spTree>
    <p:extLst>
      <p:ext uri="{BB962C8B-B14F-4D97-AF65-F5344CB8AC3E}">
        <p14:creationId xmlns:p14="http://schemas.microsoft.com/office/powerpoint/2010/main" val="1203674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4544" y="4994487"/>
            <a:ext cx="8549640" cy="1543685"/>
          </a:xfrm>
        </p:spPr>
        <p:txBody>
          <a:bodyPr anchor="t"/>
          <a:lstStyle>
            <a:lvl1pPr algn="l">
              <a:defRPr sz="4500" b="1" cap="all"/>
            </a:lvl1pPr>
          </a:lstStyle>
          <a:p>
            <a:r>
              <a:rPr lang="en-US" smtClean="0"/>
              <a:t>Click to edit Master title style</a:t>
            </a:r>
            <a:endParaRPr lang="en-US"/>
          </a:p>
        </p:txBody>
      </p:sp>
      <p:sp>
        <p:nvSpPr>
          <p:cNvPr id="3" name="Text Placeholder 2"/>
          <p:cNvSpPr>
            <a:spLocks noGrp="1"/>
          </p:cNvSpPr>
          <p:nvPr>
            <p:ph type="body" idx="1"/>
          </p:nvPr>
        </p:nvSpPr>
        <p:spPr>
          <a:xfrm>
            <a:off x="794544" y="3294275"/>
            <a:ext cx="8549640" cy="1700212"/>
          </a:xfrm>
        </p:spPr>
        <p:txBody>
          <a:bodyPr anchor="b"/>
          <a:lstStyle>
            <a:lvl1pPr marL="0" indent="0">
              <a:buNone/>
              <a:defRPr sz="2200">
                <a:solidFill>
                  <a:schemeClr val="tx1">
                    <a:tint val="75000"/>
                  </a:schemeClr>
                </a:solidFill>
              </a:defRPr>
            </a:lvl1pPr>
            <a:lvl2pPr marL="509412" indent="0">
              <a:buNone/>
              <a:defRPr sz="2000">
                <a:solidFill>
                  <a:schemeClr val="tx1">
                    <a:tint val="75000"/>
                  </a:schemeClr>
                </a:solidFill>
              </a:defRPr>
            </a:lvl2pPr>
            <a:lvl3pPr marL="1018824" indent="0">
              <a:buNone/>
              <a:defRPr sz="1800">
                <a:solidFill>
                  <a:schemeClr val="tx1">
                    <a:tint val="75000"/>
                  </a:schemeClr>
                </a:solidFill>
              </a:defRPr>
            </a:lvl3pPr>
            <a:lvl4pPr marL="1528237" indent="0">
              <a:buNone/>
              <a:defRPr sz="1600">
                <a:solidFill>
                  <a:schemeClr val="tx1">
                    <a:tint val="75000"/>
                  </a:schemeClr>
                </a:solidFill>
              </a:defRPr>
            </a:lvl4pPr>
            <a:lvl5pPr marL="2037649" indent="0">
              <a:buNone/>
              <a:defRPr sz="1600">
                <a:solidFill>
                  <a:schemeClr val="tx1">
                    <a:tint val="75000"/>
                  </a:schemeClr>
                </a:solidFill>
              </a:defRPr>
            </a:lvl5pPr>
            <a:lvl6pPr marL="2547061" indent="0">
              <a:buNone/>
              <a:defRPr sz="1600">
                <a:solidFill>
                  <a:schemeClr val="tx1">
                    <a:tint val="75000"/>
                  </a:schemeClr>
                </a:solidFill>
              </a:defRPr>
            </a:lvl6pPr>
            <a:lvl7pPr marL="3056473" indent="0">
              <a:buNone/>
              <a:defRPr sz="1600">
                <a:solidFill>
                  <a:schemeClr val="tx1">
                    <a:tint val="75000"/>
                  </a:schemeClr>
                </a:solidFill>
              </a:defRPr>
            </a:lvl7pPr>
            <a:lvl8pPr marL="3565886" indent="0">
              <a:buNone/>
              <a:defRPr sz="1600">
                <a:solidFill>
                  <a:schemeClr val="tx1">
                    <a:tint val="75000"/>
                  </a:schemeClr>
                </a:solidFill>
              </a:defRPr>
            </a:lvl8pPr>
            <a:lvl9pPr marL="4075298"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30-Sep-14</a:t>
            </a:r>
            <a:endParaRPr lang="en-US" dirty="0"/>
          </a:p>
        </p:txBody>
      </p:sp>
      <p:sp>
        <p:nvSpPr>
          <p:cNvPr id="9" name="Footer Placeholder 4"/>
          <p:cNvSpPr>
            <a:spLocks noGrp="1"/>
          </p:cNvSpPr>
          <p:nvPr>
            <p:ph type="ftr" sz="quarter" idx="3"/>
          </p:nvPr>
        </p:nvSpPr>
        <p:spPr>
          <a:xfrm>
            <a:off x="3268980" y="7203864"/>
            <a:ext cx="3464560" cy="413808"/>
          </a:xfrm>
          <a:prstGeom prst="rect">
            <a:avLst/>
          </a:prstGeom>
        </p:spPr>
        <p:txBody>
          <a:bodyPr vert="horz" lIns="101882" tIns="50941" rIns="101882" bIns="50941" rtlCol="0" anchor="ctr"/>
          <a:lstStyle>
            <a:lvl1pPr algn="ctr">
              <a:defRPr sz="1300" b="1" i="0">
                <a:solidFill>
                  <a:schemeClr val="tx1"/>
                </a:solidFill>
              </a:defRPr>
            </a:lvl1pPr>
          </a:lstStyle>
          <a:p>
            <a:r>
              <a:rPr lang="en-US" smtClean="0"/>
              <a:t>HV-CMOS Sensor Status</a:t>
            </a:r>
            <a:endParaRPr lang="en-US" dirty="0"/>
          </a:p>
        </p:txBody>
      </p:sp>
      <p:sp>
        <p:nvSpPr>
          <p:cNvPr id="10" name="Slide Number Placeholder 5"/>
          <p:cNvSpPr>
            <a:spLocks noGrp="1"/>
          </p:cNvSpPr>
          <p:nvPr>
            <p:ph type="sldNum" sz="quarter" idx="4"/>
          </p:nvPr>
        </p:nvSpPr>
        <p:spPr>
          <a:xfrm>
            <a:off x="7141353" y="7203864"/>
            <a:ext cx="2246488" cy="413808"/>
          </a:xfrm>
          <a:prstGeom prst="rect">
            <a:avLst/>
          </a:prstGeom>
        </p:spPr>
        <p:txBody>
          <a:bodyPr vert="horz" lIns="101882" tIns="50941" rIns="101882" bIns="50941" rtlCol="0" anchor="ctr"/>
          <a:lstStyle>
            <a:lvl1pPr algn="r">
              <a:defRPr sz="1300" b="1" i="0">
                <a:solidFill>
                  <a:schemeClr val="tx1"/>
                </a:solidFill>
              </a:defRPr>
            </a:lvl1pPr>
          </a:lstStyle>
          <a:p>
            <a:r>
              <a:rPr lang="en-US" dirty="0" smtClean="0"/>
              <a:t> V. </a:t>
            </a:r>
            <a:r>
              <a:rPr lang="en-US" dirty="0" err="1" smtClean="0"/>
              <a:t>Fadeyev</a:t>
            </a:r>
            <a:r>
              <a:rPr lang="en-US" dirty="0" smtClean="0"/>
              <a:t> &amp;  A.A. Grillo </a:t>
            </a:r>
            <a:fld id="{265B74C1-F52E-3E4D-83CD-8144C39578B2}" type="slidenum">
              <a:rPr lang="en-US" smtClean="0"/>
              <a:pPr/>
              <a:t>‹#›</a:t>
            </a:fld>
            <a:endParaRPr lang="en-US" dirty="0"/>
          </a:p>
        </p:txBody>
      </p:sp>
    </p:spTree>
    <p:extLst>
      <p:ext uri="{BB962C8B-B14F-4D97-AF65-F5344CB8AC3E}">
        <p14:creationId xmlns:p14="http://schemas.microsoft.com/office/powerpoint/2010/main" val="40543919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502920" y="1813560"/>
            <a:ext cx="4442460" cy="5129425"/>
          </a:xfrm>
        </p:spPr>
        <p:txBody>
          <a:bodyPr/>
          <a:lstStyle>
            <a:lvl1pPr>
              <a:defRPr sz="24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5113020" y="1813560"/>
            <a:ext cx="4442460" cy="5129425"/>
          </a:xfrm>
        </p:spPr>
        <p:txBody>
          <a:bodyPr/>
          <a:lstStyle>
            <a:lvl1pPr>
              <a:defRPr sz="24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r>
              <a:rPr lang="en-US" smtClean="0"/>
              <a:t>30-Sep-14</a:t>
            </a:r>
            <a:endParaRPr lang="en-US" dirty="0"/>
          </a:p>
        </p:txBody>
      </p:sp>
      <p:sp>
        <p:nvSpPr>
          <p:cNvPr id="10" name="Footer Placeholder 4"/>
          <p:cNvSpPr>
            <a:spLocks noGrp="1"/>
          </p:cNvSpPr>
          <p:nvPr>
            <p:ph type="ftr" sz="quarter" idx="3"/>
          </p:nvPr>
        </p:nvSpPr>
        <p:spPr>
          <a:xfrm>
            <a:off x="3268980" y="7203864"/>
            <a:ext cx="3464560" cy="413808"/>
          </a:xfrm>
          <a:prstGeom prst="rect">
            <a:avLst/>
          </a:prstGeom>
        </p:spPr>
        <p:txBody>
          <a:bodyPr vert="horz" lIns="101882" tIns="50941" rIns="101882" bIns="50941" rtlCol="0" anchor="ctr"/>
          <a:lstStyle>
            <a:lvl1pPr algn="ctr">
              <a:defRPr sz="1300" b="1" i="0">
                <a:solidFill>
                  <a:schemeClr val="tx1"/>
                </a:solidFill>
              </a:defRPr>
            </a:lvl1pPr>
          </a:lstStyle>
          <a:p>
            <a:r>
              <a:rPr lang="en-US" smtClean="0"/>
              <a:t>HV-CMOS Sensor Status</a:t>
            </a:r>
            <a:endParaRPr lang="en-US" dirty="0"/>
          </a:p>
        </p:txBody>
      </p:sp>
      <p:sp>
        <p:nvSpPr>
          <p:cNvPr id="11" name="Slide Number Placeholder 5"/>
          <p:cNvSpPr>
            <a:spLocks noGrp="1"/>
          </p:cNvSpPr>
          <p:nvPr>
            <p:ph type="sldNum" sz="quarter" idx="4"/>
          </p:nvPr>
        </p:nvSpPr>
        <p:spPr>
          <a:xfrm>
            <a:off x="7201112" y="7203864"/>
            <a:ext cx="2186728" cy="413808"/>
          </a:xfrm>
          <a:prstGeom prst="rect">
            <a:avLst/>
          </a:prstGeom>
        </p:spPr>
        <p:txBody>
          <a:bodyPr vert="horz" lIns="101882" tIns="50941" rIns="101882" bIns="50941" rtlCol="0" anchor="ctr"/>
          <a:lstStyle>
            <a:lvl1pPr algn="r">
              <a:defRPr sz="1300" b="1" i="0">
                <a:solidFill>
                  <a:schemeClr val="tx1"/>
                </a:solidFill>
              </a:defRPr>
            </a:lvl1pPr>
          </a:lstStyle>
          <a:p>
            <a:r>
              <a:rPr lang="en-US" dirty="0" smtClean="0"/>
              <a:t> V. </a:t>
            </a:r>
            <a:r>
              <a:rPr lang="en-US" dirty="0" err="1" smtClean="0"/>
              <a:t>Fadeyev</a:t>
            </a:r>
            <a:r>
              <a:rPr lang="en-US" dirty="0" smtClean="0"/>
              <a:t> &amp;  A.A. Grillo </a:t>
            </a:r>
            <a:fld id="{265B74C1-F52E-3E4D-83CD-8144C39578B2}" type="slidenum">
              <a:rPr lang="en-US" smtClean="0"/>
              <a:pPr/>
              <a:t>‹#›</a:t>
            </a:fld>
            <a:endParaRPr lang="en-US" dirty="0"/>
          </a:p>
        </p:txBody>
      </p:sp>
    </p:spTree>
    <p:extLst>
      <p:ext uri="{BB962C8B-B14F-4D97-AF65-F5344CB8AC3E}">
        <p14:creationId xmlns:p14="http://schemas.microsoft.com/office/powerpoint/2010/main" val="12899567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502920" y="1739795"/>
            <a:ext cx="4444207" cy="725064"/>
          </a:xfrm>
        </p:spPr>
        <p:txBody>
          <a:bodyPr anchor="b">
            <a:normAutofit/>
          </a:bodyPr>
          <a:lstStyle>
            <a:lvl1pPr marL="0" indent="0">
              <a:buNone/>
              <a:defRPr sz="24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dirty="0" smtClean="0"/>
              <a:t>Click to edit Master text styles</a:t>
            </a:r>
          </a:p>
        </p:txBody>
      </p:sp>
      <p:sp>
        <p:nvSpPr>
          <p:cNvPr id="4" name="Content Placeholder 3"/>
          <p:cNvSpPr>
            <a:spLocks noGrp="1"/>
          </p:cNvSpPr>
          <p:nvPr>
            <p:ph sz="half" idx="2"/>
          </p:nvPr>
        </p:nvSpPr>
        <p:spPr>
          <a:xfrm>
            <a:off x="502920" y="2464859"/>
            <a:ext cx="4444207" cy="4478126"/>
          </a:xfrm>
        </p:spPr>
        <p:txBody>
          <a:bodyPr/>
          <a:lstStyle>
            <a:lvl1pPr>
              <a:defRPr sz="24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5109528" y="1739795"/>
            <a:ext cx="4445953" cy="725064"/>
          </a:xfrm>
        </p:spPr>
        <p:txBody>
          <a:bodyPr anchor="b">
            <a:normAutofit/>
          </a:bodyPr>
          <a:lstStyle>
            <a:lvl1pPr marL="0" indent="0">
              <a:buNone/>
              <a:defRPr sz="24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dirty="0" smtClean="0"/>
              <a:t>Click to edit Master text styles</a:t>
            </a:r>
          </a:p>
        </p:txBody>
      </p:sp>
      <p:sp>
        <p:nvSpPr>
          <p:cNvPr id="6" name="Content Placeholder 5"/>
          <p:cNvSpPr>
            <a:spLocks noGrp="1"/>
          </p:cNvSpPr>
          <p:nvPr>
            <p:ph sz="quarter" idx="4"/>
          </p:nvPr>
        </p:nvSpPr>
        <p:spPr>
          <a:xfrm>
            <a:off x="5109528" y="2464859"/>
            <a:ext cx="4445953" cy="4478126"/>
          </a:xfrm>
        </p:spPr>
        <p:txBody>
          <a:bodyPr/>
          <a:lstStyle>
            <a:lvl1pPr>
              <a:defRPr sz="24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r>
              <a:rPr lang="en-US" smtClean="0"/>
              <a:t>30-Sep-14</a:t>
            </a:r>
            <a:endParaRPr lang="en-US" dirty="0"/>
          </a:p>
        </p:txBody>
      </p:sp>
      <p:sp>
        <p:nvSpPr>
          <p:cNvPr id="12" name="Footer Placeholder 4"/>
          <p:cNvSpPr>
            <a:spLocks noGrp="1"/>
          </p:cNvSpPr>
          <p:nvPr>
            <p:ph type="ftr" sz="quarter" idx="11"/>
          </p:nvPr>
        </p:nvSpPr>
        <p:spPr>
          <a:xfrm>
            <a:off x="3268980" y="7203864"/>
            <a:ext cx="3464560" cy="413808"/>
          </a:xfrm>
          <a:prstGeom prst="rect">
            <a:avLst/>
          </a:prstGeom>
        </p:spPr>
        <p:txBody>
          <a:bodyPr vert="horz" lIns="101882" tIns="50941" rIns="101882" bIns="50941" rtlCol="0" anchor="ctr"/>
          <a:lstStyle>
            <a:lvl1pPr algn="ctr">
              <a:defRPr sz="1300" b="1" i="0">
                <a:solidFill>
                  <a:schemeClr val="tx1"/>
                </a:solidFill>
              </a:defRPr>
            </a:lvl1pPr>
          </a:lstStyle>
          <a:p>
            <a:r>
              <a:rPr lang="en-US" smtClean="0"/>
              <a:t>HV-CMOS Sensor Status</a:t>
            </a:r>
            <a:endParaRPr lang="en-US" dirty="0"/>
          </a:p>
        </p:txBody>
      </p:sp>
      <p:sp>
        <p:nvSpPr>
          <p:cNvPr id="13" name="Slide Number Placeholder 5"/>
          <p:cNvSpPr>
            <a:spLocks noGrp="1"/>
          </p:cNvSpPr>
          <p:nvPr>
            <p:ph type="sldNum" sz="quarter" idx="12"/>
          </p:nvPr>
        </p:nvSpPr>
        <p:spPr>
          <a:xfrm>
            <a:off x="6932191" y="7203864"/>
            <a:ext cx="2455649" cy="413808"/>
          </a:xfrm>
          <a:prstGeom prst="rect">
            <a:avLst/>
          </a:prstGeom>
        </p:spPr>
        <p:txBody>
          <a:bodyPr vert="horz" lIns="101882" tIns="50941" rIns="101882" bIns="50941" rtlCol="0" anchor="ctr"/>
          <a:lstStyle>
            <a:lvl1pPr algn="r">
              <a:defRPr sz="1300" b="1" i="0">
                <a:solidFill>
                  <a:schemeClr val="tx1"/>
                </a:solidFill>
              </a:defRPr>
            </a:lvl1pPr>
          </a:lstStyle>
          <a:p>
            <a:r>
              <a:rPr lang="en-US" dirty="0" smtClean="0"/>
              <a:t>V. </a:t>
            </a:r>
            <a:r>
              <a:rPr lang="en-US" dirty="0" err="1" smtClean="0"/>
              <a:t>Fadeyev</a:t>
            </a:r>
            <a:r>
              <a:rPr lang="en-US" dirty="0" smtClean="0"/>
              <a:t> &amp;  A.A. Grillo </a:t>
            </a:r>
            <a:fld id="{265B74C1-F52E-3E4D-83CD-8144C39578B2}" type="slidenum">
              <a:rPr lang="en-US" smtClean="0"/>
              <a:pPr/>
              <a:t>‹#›</a:t>
            </a:fld>
            <a:endParaRPr lang="en-US" dirty="0"/>
          </a:p>
        </p:txBody>
      </p:sp>
    </p:spTree>
    <p:extLst>
      <p:ext uri="{BB962C8B-B14F-4D97-AF65-F5344CB8AC3E}">
        <p14:creationId xmlns:p14="http://schemas.microsoft.com/office/powerpoint/2010/main" val="8241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r>
              <a:rPr lang="en-US" smtClean="0"/>
              <a:t>30-Sep-14</a:t>
            </a:r>
            <a:endParaRPr lang="en-US" dirty="0"/>
          </a:p>
        </p:txBody>
      </p:sp>
      <p:sp>
        <p:nvSpPr>
          <p:cNvPr id="10" name="Footer Placeholder 4"/>
          <p:cNvSpPr>
            <a:spLocks noGrp="1"/>
          </p:cNvSpPr>
          <p:nvPr>
            <p:ph type="ftr" sz="quarter" idx="11"/>
          </p:nvPr>
        </p:nvSpPr>
        <p:spPr>
          <a:xfrm>
            <a:off x="3268980" y="7203864"/>
            <a:ext cx="3464560" cy="413808"/>
          </a:xfrm>
          <a:prstGeom prst="rect">
            <a:avLst/>
          </a:prstGeom>
        </p:spPr>
        <p:txBody>
          <a:bodyPr vert="horz" lIns="101882" tIns="50941" rIns="101882" bIns="50941" rtlCol="0" anchor="ctr"/>
          <a:lstStyle>
            <a:lvl1pPr algn="ctr">
              <a:defRPr sz="1300" b="1" i="0">
                <a:solidFill>
                  <a:schemeClr val="tx1"/>
                </a:solidFill>
              </a:defRPr>
            </a:lvl1pPr>
          </a:lstStyle>
          <a:p>
            <a:r>
              <a:rPr lang="en-US" smtClean="0"/>
              <a:t>HV-CMOS Sensor Status</a:t>
            </a:r>
            <a:endParaRPr lang="en-US" dirty="0"/>
          </a:p>
        </p:txBody>
      </p:sp>
      <p:sp>
        <p:nvSpPr>
          <p:cNvPr id="11" name="Slide Number Placeholder 5"/>
          <p:cNvSpPr>
            <a:spLocks noGrp="1"/>
          </p:cNvSpPr>
          <p:nvPr>
            <p:ph type="sldNum" sz="quarter" idx="12"/>
          </p:nvPr>
        </p:nvSpPr>
        <p:spPr>
          <a:xfrm>
            <a:off x="7036771" y="7203864"/>
            <a:ext cx="2351069" cy="413808"/>
          </a:xfrm>
          <a:prstGeom prst="rect">
            <a:avLst/>
          </a:prstGeom>
        </p:spPr>
        <p:txBody>
          <a:bodyPr vert="horz" lIns="101882" tIns="50941" rIns="101882" bIns="50941" rtlCol="0" anchor="ctr"/>
          <a:lstStyle>
            <a:lvl1pPr algn="r">
              <a:defRPr sz="1300" b="1" i="0">
                <a:solidFill>
                  <a:schemeClr val="tx1"/>
                </a:solidFill>
              </a:defRPr>
            </a:lvl1pPr>
          </a:lstStyle>
          <a:p>
            <a:r>
              <a:rPr lang="en-US" dirty="0" smtClean="0"/>
              <a:t>V. </a:t>
            </a:r>
            <a:r>
              <a:rPr lang="en-US" dirty="0" err="1" smtClean="0"/>
              <a:t>Fadeyev</a:t>
            </a:r>
            <a:r>
              <a:rPr lang="en-US" dirty="0" smtClean="0"/>
              <a:t> &amp;  A.A. Grillo </a:t>
            </a:r>
            <a:fld id="{265B74C1-F52E-3E4D-83CD-8144C39578B2}" type="slidenum">
              <a:rPr lang="en-US" smtClean="0"/>
              <a:pPr/>
              <a:t>‹#›</a:t>
            </a:fld>
            <a:endParaRPr lang="en-US" dirty="0"/>
          </a:p>
        </p:txBody>
      </p:sp>
    </p:spTree>
    <p:extLst>
      <p:ext uri="{BB962C8B-B14F-4D97-AF65-F5344CB8AC3E}">
        <p14:creationId xmlns:p14="http://schemas.microsoft.com/office/powerpoint/2010/main" val="1736413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30-Sep-14</a:t>
            </a:r>
            <a:endParaRPr lang="en-US" dirty="0"/>
          </a:p>
        </p:txBody>
      </p:sp>
      <p:sp>
        <p:nvSpPr>
          <p:cNvPr id="7" name="Footer Placeholder 4"/>
          <p:cNvSpPr>
            <a:spLocks noGrp="1"/>
          </p:cNvSpPr>
          <p:nvPr>
            <p:ph type="ftr" sz="quarter" idx="3"/>
          </p:nvPr>
        </p:nvSpPr>
        <p:spPr>
          <a:xfrm>
            <a:off x="3268980" y="7203864"/>
            <a:ext cx="3464560" cy="413808"/>
          </a:xfrm>
          <a:prstGeom prst="rect">
            <a:avLst/>
          </a:prstGeom>
        </p:spPr>
        <p:txBody>
          <a:bodyPr vert="horz" lIns="101882" tIns="50941" rIns="101882" bIns="50941" rtlCol="0" anchor="ctr"/>
          <a:lstStyle>
            <a:lvl1pPr algn="ctr">
              <a:defRPr sz="1300" b="1" i="0">
                <a:solidFill>
                  <a:schemeClr val="tx1"/>
                </a:solidFill>
              </a:defRPr>
            </a:lvl1pPr>
          </a:lstStyle>
          <a:p>
            <a:r>
              <a:rPr lang="en-US" smtClean="0"/>
              <a:t>HV-CMOS Sensor Status</a:t>
            </a:r>
            <a:endParaRPr lang="en-US" dirty="0"/>
          </a:p>
        </p:txBody>
      </p:sp>
      <p:sp>
        <p:nvSpPr>
          <p:cNvPr id="8" name="Slide Number Placeholder 5"/>
          <p:cNvSpPr>
            <a:spLocks noGrp="1"/>
          </p:cNvSpPr>
          <p:nvPr>
            <p:ph type="sldNum" sz="quarter" idx="4"/>
          </p:nvPr>
        </p:nvSpPr>
        <p:spPr>
          <a:xfrm>
            <a:off x="6977011" y="7203864"/>
            <a:ext cx="2410829" cy="413808"/>
          </a:xfrm>
          <a:prstGeom prst="rect">
            <a:avLst/>
          </a:prstGeom>
        </p:spPr>
        <p:txBody>
          <a:bodyPr vert="horz" lIns="101882" tIns="50941" rIns="101882" bIns="50941" rtlCol="0" anchor="ctr"/>
          <a:lstStyle>
            <a:lvl1pPr algn="r">
              <a:defRPr sz="1300" b="1" i="0">
                <a:solidFill>
                  <a:schemeClr val="tx1"/>
                </a:solidFill>
              </a:defRPr>
            </a:lvl1pPr>
          </a:lstStyle>
          <a:p>
            <a:r>
              <a:rPr lang="en-US" dirty="0" smtClean="0"/>
              <a:t> V. </a:t>
            </a:r>
            <a:r>
              <a:rPr lang="en-US" dirty="0" err="1" smtClean="0"/>
              <a:t>Fadeyev</a:t>
            </a:r>
            <a:r>
              <a:rPr lang="en-US" dirty="0" smtClean="0"/>
              <a:t> &amp;  A.A. Grillo </a:t>
            </a:r>
            <a:fld id="{265B74C1-F52E-3E4D-83CD-8144C39578B2}" type="slidenum">
              <a:rPr lang="en-US" smtClean="0"/>
              <a:pPr/>
              <a:t>‹#›</a:t>
            </a:fld>
            <a:endParaRPr lang="en-US" dirty="0"/>
          </a:p>
        </p:txBody>
      </p:sp>
    </p:spTree>
    <p:extLst>
      <p:ext uri="{BB962C8B-B14F-4D97-AF65-F5344CB8AC3E}">
        <p14:creationId xmlns:p14="http://schemas.microsoft.com/office/powerpoint/2010/main" val="1755699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2921" y="309457"/>
            <a:ext cx="3309144" cy="1316990"/>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932555" y="309457"/>
            <a:ext cx="5622925" cy="6633528"/>
          </a:xfrm>
        </p:spPr>
        <p:txBody>
          <a:bodyPr/>
          <a:lstStyle>
            <a:lvl1pPr>
              <a:defRPr sz="2400"/>
            </a:lvl1pPr>
            <a:lvl2pPr>
              <a:defRPr sz="2000"/>
            </a:lvl2pPr>
            <a:lvl3pPr>
              <a:defRPr sz="1800"/>
            </a:lvl3pPr>
            <a:lvl4pPr>
              <a:defRPr sz="1800"/>
            </a:lvl4pPr>
            <a:lvl5pPr>
              <a:defRPr sz="1800"/>
            </a:lvl5pPr>
            <a:lvl6pPr>
              <a:defRPr sz="2200"/>
            </a:lvl6pPr>
            <a:lvl7pPr>
              <a:defRPr sz="2200"/>
            </a:lvl7pPr>
            <a:lvl8pPr>
              <a:defRPr sz="2200"/>
            </a:lvl8pPr>
            <a:lvl9pPr>
              <a:defRPr sz="22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502921" y="1626447"/>
            <a:ext cx="3309144" cy="5316538"/>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r>
              <a:rPr lang="en-US" smtClean="0"/>
              <a:t>30-Sep-14</a:t>
            </a:r>
            <a:endParaRPr lang="en-US" dirty="0"/>
          </a:p>
        </p:txBody>
      </p:sp>
      <p:sp>
        <p:nvSpPr>
          <p:cNvPr id="10" name="Footer Placeholder 4"/>
          <p:cNvSpPr>
            <a:spLocks noGrp="1"/>
          </p:cNvSpPr>
          <p:nvPr>
            <p:ph type="ftr" sz="quarter" idx="3"/>
          </p:nvPr>
        </p:nvSpPr>
        <p:spPr>
          <a:xfrm>
            <a:off x="3268980" y="7203864"/>
            <a:ext cx="3464560" cy="413808"/>
          </a:xfrm>
          <a:prstGeom prst="rect">
            <a:avLst/>
          </a:prstGeom>
        </p:spPr>
        <p:txBody>
          <a:bodyPr vert="horz" lIns="101882" tIns="50941" rIns="101882" bIns="50941" rtlCol="0" anchor="ctr"/>
          <a:lstStyle>
            <a:lvl1pPr algn="ctr">
              <a:defRPr sz="1300" b="1" i="0">
                <a:solidFill>
                  <a:schemeClr val="tx1"/>
                </a:solidFill>
              </a:defRPr>
            </a:lvl1pPr>
          </a:lstStyle>
          <a:p>
            <a:r>
              <a:rPr lang="en-US" smtClean="0"/>
              <a:t>HV-CMOS Sensor Status</a:t>
            </a:r>
            <a:endParaRPr lang="en-US" dirty="0"/>
          </a:p>
        </p:txBody>
      </p:sp>
      <p:sp>
        <p:nvSpPr>
          <p:cNvPr id="11" name="Slide Number Placeholder 5"/>
          <p:cNvSpPr>
            <a:spLocks noGrp="1"/>
          </p:cNvSpPr>
          <p:nvPr>
            <p:ph type="sldNum" sz="quarter" idx="4"/>
          </p:nvPr>
        </p:nvSpPr>
        <p:spPr>
          <a:xfrm>
            <a:off x="6977011" y="7203864"/>
            <a:ext cx="2410829" cy="413808"/>
          </a:xfrm>
          <a:prstGeom prst="rect">
            <a:avLst/>
          </a:prstGeom>
        </p:spPr>
        <p:txBody>
          <a:bodyPr vert="horz" lIns="101882" tIns="50941" rIns="101882" bIns="50941" rtlCol="0" anchor="ctr"/>
          <a:lstStyle>
            <a:lvl1pPr algn="r">
              <a:defRPr sz="1300" b="1" i="0">
                <a:solidFill>
                  <a:schemeClr val="tx1"/>
                </a:solidFill>
              </a:defRPr>
            </a:lvl1pPr>
          </a:lstStyle>
          <a:p>
            <a:r>
              <a:rPr lang="en-US" dirty="0" smtClean="0"/>
              <a:t> V. </a:t>
            </a:r>
            <a:r>
              <a:rPr lang="en-US" dirty="0" err="1" smtClean="0"/>
              <a:t>Fadeyev</a:t>
            </a:r>
            <a:r>
              <a:rPr lang="en-US" dirty="0" smtClean="0"/>
              <a:t> &amp;  A.A. Grillo </a:t>
            </a:r>
            <a:fld id="{265B74C1-F52E-3E4D-83CD-8144C39578B2}" type="slidenum">
              <a:rPr lang="en-US" smtClean="0"/>
              <a:pPr/>
              <a:t>‹#›</a:t>
            </a:fld>
            <a:endParaRPr lang="en-US" dirty="0"/>
          </a:p>
        </p:txBody>
      </p:sp>
    </p:spTree>
    <p:extLst>
      <p:ext uri="{BB962C8B-B14F-4D97-AF65-F5344CB8AC3E}">
        <p14:creationId xmlns:p14="http://schemas.microsoft.com/office/powerpoint/2010/main" val="26402116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517" y="5440680"/>
            <a:ext cx="6035040" cy="642303"/>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971517" y="694478"/>
            <a:ext cx="6035040" cy="4663440"/>
          </a:xfrm>
        </p:spPr>
        <p:txBody>
          <a:bodyPr/>
          <a:lstStyle>
            <a:lvl1pPr marL="0" indent="0">
              <a:buNone/>
              <a:defRPr sz="3600"/>
            </a:lvl1pPr>
            <a:lvl2pPr marL="509412" indent="0">
              <a:buNone/>
              <a:defRPr sz="3100"/>
            </a:lvl2pPr>
            <a:lvl3pPr marL="1018824" indent="0">
              <a:buNone/>
              <a:defRPr sz="2700"/>
            </a:lvl3pPr>
            <a:lvl4pPr marL="1528237" indent="0">
              <a:buNone/>
              <a:defRPr sz="2200"/>
            </a:lvl4pPr>
            <a:lvl5pPr marL="2037649" indent="0">
              <a:buNone/>
              <a:defRPr sz="2200"/>
            </a:lvl5pPr>
            <a:lvl6pPr marL="2547061" indent="0">
              <a:buNone/>
              <a:defRPr sz="2200"/>
            </a:lvl6pPr>
            <a:lvl7pPr marL="3056473" indent="0">
              <a:buNone/>
              <a:defRPr sz="2200"/>
            </a:lvl7pPr>
            <a:lvl8pPr marL="3565886" indent="0">
              <a:buNone/>
              <a:defRPr sz="2200"/>
            </a:lvl8pPr>
            <a:lvl9pPr marL="4075298" indent="0">
              <a:buNone/>
              <a:defRPr sz="2200"/>
            </a:lvl9pPr>
          </a:lstStyle>
          <a:p>
            <a:endParaRPr lang="en-US" dirty="0"/>
          </a:p>
        </p:txBody>
      </p:sp>
      <p:sp>
        <p:nvSpPr>
          <p:cNvPr id="4" name="Text Placeholder 3"/>
          <p:cNvSpPr>
            <a:spLocks noGrp="1"/>
          </p:cNvSpPr>
          <p:nvPr>
            <p:ph type="body" sz="half" idx="2"/>
          </p:nvPr>
        </p:nvSpPr>
        <p:spPr>
          <a:xfrm>
            <a:off x="1971517" y="6082983"/>
            <a:ext cx="6035040" cy="912177"/>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30-Sep-14</a:t>
            </a:r>
            <a:endParaRPr lang="en-US" dirty="0"/>
          </a:p>
        </p:txBody>
      </p:sp>
      <p:sp>
        <p:nvSpPr>
          <p:cNvPr id="10" name="Footer Placeholder 4"/>
          <p:cNvSpPr>
            <a:spLocks noGrp="1"/>
          </p:cNvSpPr>
          <p:nvPr>
            <p:ph type="ftr" sz="quarter" idx="3"/>
          </p:nvPr>
        </p:nvSpPr>
        <p:spPr>
          <a:xfrm>
            <a:off x="3268980" y="7203864"/>
            <a:ext cx="3464560" cy="413808"/>
          </a:xfrm>
          <a:prstGeom prst="rect">
            <a:avLst/>
          </a:prstGeom>
        </p:spPr>
        <p:txBody>
          <a:bodyPr vert="horz" lIns="101882" tIns="50941" rIns="101882" bIns="50941" rtlCol="0" anchor="ctr"/>
          <a:lstStyle>
            <a:lvl1pPr algn="ctr">
              <a:defRPr sz="1300" b="1" i="0">
                <a:solidFill>
                  <a:schemeClr val="tx1"/>
                </a:solidFill>
              </a:defRPr>
            </a:lvl1pPr>
          </a:lstStyle>
          <a:p>
            <a:r>
              <a:rPr lang="en-US" smtClean="0"/>
              <a:t>HV-CMOS Sensor Status</a:t>
            </a:r>
            <a:endParaRPr lang="en-US" dirty="0"/>
          </a:p>
        </p:txBody>
      </p:sp>
      <p:sp>
        <p:nvSpPr>
          <p:cNvPr id="11" name="Slide Number Placeholder 5"/>
          <p:cNvSpPr>
            <a:spLocks noGrp="1"/>
          </p:cNvSpPr>
          <p:nvPr>
            <p:ph type="sldNum" sz="quarter" idx="4"/>
          </p:nvPr>
        </p:nvSpPr>
        <p:spPr>
          <a:xfrm>
            <a:off x="6991951" y="7203864"/>
            <a:ext cx="2395889" cy="413808"/>
          </a:xfrm>
          <a:prstGeom prst="rect">
            <a:avLst/>
          </a:prstGeom>
        </p:spPr>
        <p:txBody>
          <a:bodyPr vert="horz" lIns="101882" tIns="50941" rIns="101882" bIns="50941" rtlCol="0" anchor="ctr"/>
          <a:lstStyle>
            <a:lvl1pPr algn="r">
              <a:defRPr sz="1300" b="1" i="0">
                <a:solidFill>
                  <a:schemeClr val="tx1"/>
                </a:solidFill>
              </a:defRPr>
            </a:lvl1pPr>
          </a:lstStyle>
          <a:p>
            <a:r>
              <a:rPr lang="en-US" dirty="0" smtClean="0"/>
              <a:t> V. </a:t>
            </a:r>
            <a:r>
              <a:rPr lang="en-US" dirty="0" err="1" smtClean="0"/>
              <a:t>Fadeyev</a:t>
            </a:r>
            <a:r>
              <a:rPr lang="en-US" dirty="0" smtClean="0"/>
              <a:t> &amp;  A.A. Grillo </a:t>
            </a:r>
            <a:fld id="{265B74C1-F52E-3E4D-83CD-8144C39578B2}" type="slidenum">
              <a:rPr lang="en-US" smtClean="0"/>
              <a:pPr/>
              <a:t>‹#›</a:t>
            </a:fld>
            <a:endParaRPr lang="en-US" dirty="0"/>
          </a:p>
        </p:txBody>
      </p:sp>
    </p:spTree>
    <p:extLst>
      <p:ext uri="{BB962C8B-B14F-4D97-AF65-F5344CB8AC3E}">
        <p14:creationId xmlns:p14="http://schemas.microsoft.com/office/powerpoint/2010/main" val="382957640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
              <a:schemeClr val="accent5">
                <a:lumMod val="40000"/>
                <a:lumOff val="60000"/>
              </a:schemeClr>
            </a:gs>
            <a:gs pos="0">
              <a:schemeClr val="accent5">
                <a:lumMod val="40000"/>
                <a:lumOff val="60000"/>
              </a:schemeClr>
            </a:gs>
            <a:gs pos="100000">
              <a:schemeClr val="bg1"/>
            </a:gs>
          </a:gsLst>
          <a:lin ang="189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2920" y="311256"/>
            <a:ext cx="9052560" cy="725064"/>
          </a:xfrm>
          <a:prstGeom prst="rect">
            <a:avLst/>
          </a:prstGeom>
        </p:spPr>
        <p:txBody>
          <a:bodyPr vert="horz" lIns="101882" tIns="50941" rIns="101882" bIns="50941"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502920" y="1266614"/>
            <a:ext cx="9052560" cy="5676371"/>
          </a:xfrm>
          <a:prstGeom prst="rect">
            <a:avLst/>
          </a:prstGeom>
        </p:spPr>
        <p:txBody>
          <a:bodyPr vert="horz" lIns="101882" tIns="50941" rIns="101882" bIns="50941"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502920" y="7203864"/>
            <a:ext cx="2346960" cy="413808"/>
          </a:xfrm>
          <a:prstGeom prst="rect">
            <a:avLst/>
          </a:prstGeom>
        </p:spPr>
        <p:txBody>
          <a:bodyPr vert="horz" lIns="101882" tIns="50941" rIns="101882" bIns="50941" rtlCol="0" anchor="ctr"/>
          <a:lstStyle>
            <a:lvl1pPr algn="l">
              <a:defRPr sz="1300" b="1">
                <a:solidFill>
                  <a:schemeClr val="tx1"/>
                </a:solidFill>
              </a:defRPr>
            </a:lvl1pPr>
          </a:lstStyle>
          <a:p>
            <a:r>
              <a:rPr lang="en-US" smtClean="0"/>
              <a:t>30-Sep-14</a:t>
            </a:r>
            <a:endParaRPr lang="en-US" dirty="0"/>
          </a:p>
        </p:txBody>
      </p:sp>
      <p:sp>
        <p:nvSpPr>
          <p:cNvPr id="5" name="Footer Placeholder 4"/>
          <p:cNvSpPr>
            <a:spLocks noGrp="1"/>
          </p:cNvSpPr>
          <p:nvPr>
            <p:ph type="ftr" sz="quarter" idx="3"/>
          </p:nvPr>
        </p:nvSpPr>
        <p:spPr>
          <a:xfrm>
            <a:off x="3268980" y="7203864"/>
            <a:ext cx="3464560" cy="413808"/>
          </a:xfrm>
          <a:prstGeom prst="rect">
            <a:avLst/>
          </a:prstGeom>
        </p:spPr>
        <p:txBody>
          <a:bodyPr vert="horz" lIns="101882" tIns="50941" rIns="101882" bIns="50941" rtlCol="0" anchor="ctr"/>
          <a:lstStyle>
            <a:lvl1pPr algn="ctr">
              <a:defRPr sz="1300" b="1" i="0">
                <a:solidFill>
                  <a:schemeClr val="tx1"/>
                </a:solidFill>
              </a:defRPr>
            </a:lvl1pPr>
          </a:lstStyle>
          <a:p>
            <a:r>
              <a:rPr lang="en-US" smtClean="0"/>
              <a:t>HV-CMOS Sensor Status</a:t>
            </a:r>
            <a:endParaRPr lang="en-US" dirty="0"/>
          </a:p>
        </p:txBody>
      </p:sp>
      <p:sp>
        <p:nvSpPr>
          <p:cNvPr id="6" name="Slide Number Placeholder 5"/>
          <p:cNvSpPr>
            <a:spLocks noGrp="1"/>
          </p:cNvSpPr>
          <p:nvPr>
            <p:ph type="sldNum" sz="quarter" idx="4"/>
          </p:nvPr>
        </p:nvSpPr>
        <p:spPr>
          <a:xfrm>
            <a:off x="6887371" y="7203864"/>
            <a:ext cx="2500469" cy="413808"/>
          </a:xfrm>
          <a:prstGeom prst="rect">
            <a:avLst/>
          </a:prstGeom>
        </p:spPr>
        <p:txBody>
          <a:bodyPr vert="horz" lIns="101882" tIns="50941" rIns="101882" bIns="50941" rtlCol="0" anchor="ctr"/>
          <a:lstStyle>
            <a:lvl1pPr algn="r">
              <a:defRPr sz="1300" b="1" i="0">
                <a:solidFill>
                  <a:schemeClr val="tx1"/>
                </a:solidFill>
              </a:defRPr>
            </a:lvl1pPr>
          </a:lstStyle>
          <a:p>
            <a:r>
              <a:rPr lang="en-US" dirty="0" smtClean="0"/>
              <a:t> V. </a:t>
            </a:r>
            <a:r>
              <a:rPr lang="en-US" dirty="0" err="1" smtClean="0"/>
              <a:t>Fadeyev</a:t>
            </a:r>
            <a:r>
              <a:rPr lang="en-US" dirty="0" smtClean="0"/>
              <a:t> &amp;  A.A. Grillo       </a:t>
            </a:r>
            <a:fld id="{2ED39442-5CD5-1C43-88B5-0E2C9220664C}" type="slidenum">
              <a:rPr lang="en-US" smtClean="0"/>
              <a:pPr/>
              <a:t>‹#›</a:t>
            </a:fld>
            <a:endParaRPr lang="en-US" dirty="0"/>
          </a:p>
        </p:txBody>
      </p:sp>
      <p:pic>
        <p:nvPicPr>
          <p:cNvPr id="7" name="Picture 6" descr="Slide1.jpg"/>
          <p:cNvPicPr>
            <a:picLocks noChangeAspect="1"/>
          </p:cNvPicPr>
          <p:nvPr userDrawn="1"/>
        </p:nvPicPr>
        <p:blipFill rotWithShape="1">
          <a:blip r:embed="rId13">
            <a:clrChange>
              <a:clrFrom>
                <a:srgbClr val="FFFFFF"/>
              </a:clrFrom>
              <a:clrTo>
                <a:srgbClr val="FFFFFF">
                  <a:alpha val="0"/>
                </a:srgbClr>
              </a:clrTo>
            </a:clrChange>
            <a:extLst>
              <a:ext uri="{28A0092B-C50C-407E-A947-70E740481C1C}">
                <a14:useLocalDpi xmlns:a14="http://schemas.microsoft.com/office/drawing/2010/main" val="0"/>
              </a:ext>
            </a:extLst>
          </a:blip>
          <a:srcRect l="50546" t="26540" r="28262" b="15226"/>
          <a:stretch/>
        </p:blipFill>
        <p:spPr>
          <a:xfrm>
            <a:off x="9427947" y="6646158"/>
            <a:ext cx="503827" cy="1038359"/>
          </a:xfrm>
          <a:prstGeom prst="rect">
            <a:avLst/>
          </a:prstGeom>
        </p:spPr>
      </p:pic>
      <p:pic>
        <p:nvPicPr>
          <p:cNvPr id="8" name="Picture 7"/>
          <p:cNvPicPr>
            <a:picLocks noChangeAspect="1"/>
          </p:cNvPicPr>
          <p:nvPr userDrawn="1"/>
        </p:nvPicPr>
        <p:blipFill>
          <a:blip r:embed="rId14"/>
          <a:stretch>
            <a:fillRect/>
          </a:stretch>
        </p:blipFill>
        <p:spPr>
          <a:xfrm>
            <a:off x="120321" y="156591"/>
            <a:ext cx="864616" cy="1043178"/>
          </a:xfrm>
          <a:prstGeom prst="rect">
            <a:avLst/>
          </a:prstGeom>
        </p:spPr>
      </p:pic>
    </p:spTree>
    <p:extLst>
      <p:ext uri="{BB962C8B-B14F-4D97-AF65-F5344CB8AC3E}">
        <p14:creationId xmlns:p14="http://schemas.microsoft.com/office/powerpoint/2010/main" val="34667707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509412" rtl="0" eaLnBrk="1" latinLnBrk="0" hangingPunct="1">
        <a:spcBef>
          <a:spcPct val="0"/>
        </a:spcBef>
        <a:buNone/>
        <a:defRPr sz="3200" b="1" i="0" kern="1200">
          <a:solidFill>
            <a:srgbClr val="FF0000"/>
          </a:solidFill>
          <a:latin typeface="+mj-lt"/>
          <a:ea typeface="+mj-ea"/>
          <a:cs typeface="+mj-cs"/>
        </a:defRPr>
      </a:lvl1pPr>
    </p:titleStyle>
    <p:bodyStyle>
      <a:lvl1pPr marL="382059" indent="-382059" algn="l" defTabSz="509412" rtl="0" eaLnBrk="1" latinLnBrk="0" hangingPunct="1">
        <a:spcBef>
          <a:spcPct val="20000"/>
        </a:spcBef>
        <a:buFont typeface="Arial"/>
        <a:buChar char="•"/>
        <a:defRPr sz="2400" b="1" i="0" kern="1200">
          <a:solidFill>
            <a:srgbClr val="000090"/>
          </a:solidFill>
          <a:latin typeface="Times New Roman"/>
          <a:ea typeface="+mn-ea"/>
          <a:cs typeface="Times New Roman"/>
        </a:defRPr>
      </a:lvl1pPr>
      <a:lvl2pPr marL="827795" indent="-318383" algn="l" defTabSz="509412" rtl="0" eaLnBrk="1" latinLnBrk="0" hangingPunct="1">
        <a:spcBef>
          <a:spcPct val="20000"/>
        </a:spcBef>
        <a:buFont typeface="Arial"/>
        <a:buChar char="–"/>
        <a:defRPr sz="2000" b="1" i="0" kern="1200">
          <a:solidFill>
            <a:srgbClr val="000090"/>
          </a:solidFill>
          <a:latin typeface="Times New Roman"/>
          <a:ea typeface="+mn-ea"/>
          <a:cs typeface="Times New Roman"/>
        </a:defRPr>
      </a:lvl2pPr>
      <a:lvl3pPr marL="1273531" indent="-254706" algn="l" defTabSz="509412" rtl="0" eaLnBrk="1" latinLnBrk="0" hangingPunct="1">
        <a:spcBef>
          <a:spcPct val="20000"/>
        </a:spcBef>
        <a:buFont typeface="Arial"/>
        <a:buChar char="•"/>
        <a:defRPr sz="1800" b="1" i="0" kern="1200">
          <a:solidFill>
            <a:srgbClr val="000090"/>
          </a:solidFill>
          <a:latin typeface="Times New Roman"/>
          <a:ea typeface="+mn-ea"/>
          <a:cs typeface="Times New Roman"/>
        </a:defRPr>
      </a:lvl3pPr>
      <a:lvl4pPr marL="1782943" indent="-254706" algn="l" defTabSz="509412" rtl="0" eaLnBrk="1" latinLnBrk="0" hangingPunct="1">
        <a:spcBef>
          <a:spcPct val="20000"/>
        </a:spcBef>
        <a:buFont typeface="Arial"/>
        <a:buChar char="–"/>
        <a:defRPr sz="1800" b="1" i="0" kern="1200">
          <a:solidFill>
            <a:srgbClr val="000090"/>
          </a:solidFill>
          <a:latin typeface="Times New Roman"/>
          <a:ea typeface="+mn-ea"/>
          <a:cs typeface="Times New Roman"/>
        </a:defRPr>
      </a:lvl4pPr>
      <a:lvl5pPr marL="2292355" indent="-254706" algn="l" defTabSz="509412" rtl="0" eaLnBrk="1" latinLnBrk="0" hangingPunct="1">
        <a:spcBef>
          <a:spcPct val="20000"/>
        </a:spcBef>
        <a:buFont typeface="Arial"/>
        <a:buChar char="»"/>
        <a:defRPr sz="1800" b="1" i="0" kern="1200">
          <a:solidFill>
            <a:srgbClr val="000090"/>
          </a:solidFill>
          <a:latin typeface="Times New Roman"/>
          <a:ea typeface="+mn-ea"/>
          <a:cs typeface="Times New Roman"/>
        </a:defRPr>
      </a:lvl5pPr>
      <a:lvl6pPr marL="2801767" indent="-254706" algn="l" defTabSz="509412" rtl="0" eaLnBrk="1" latinLnBrk="0" hangingPunct="1">
        <a:spcBef>
          <a:spcPct val="20000"/>
        </a:spcBef>
        <a:buFont typeface="Arial"/>
        <a:buChar char="•"/>
        <a:defRPr sz="2200" kern="1200">
          <a:solidFill>
            <a:schemeClr val="tx1"/>
          </a:solidFill>
          <a:latin typeface="+mn-lt"/>
          <a:ea typeface="+mn-ea"/>
          <a:cs typeface="+mn-cs"/>
        </a:defRPr>
      </a:lvl6pPr>
      <a:lvl7pPr marL="3311180" indent="-254706" algn="l" defTabSz="509412" rtl="0" eaLnBrk="1" latinLnBrk="0" hangingPunct="1">
        <a:spcBef>
          <a:spcPct val="20000"/>
        </a:spcBef>
        <a:buFont typeface="Arial"/>
        <a:buChar char="•"/>
        <a:defRPr sz="2200" kern="1200">
          <a:solidFill>
            <a:schemeClr val="tx1"/>
          </a:solidFill>
          <a:latin typeface="+mn-lt"/>
          <a:ea typeface="+mn-ea"/>
          <a:cs typeface="+mn-cs"/>
        </a:defRPr>
      </a:lvl7pPr>
      <a:lvl8pPr marL="3820592" indent="-254706" algn="l" defTabSz="509412" rtl="0" eaLnBrk="1" latinLnBrk="0" hangingPunct="1">
        <a:spcBef>
          <a:spcPct val="20000"/>
        </a:spcBef>
        <a:buFont typeface="Arial"/>
        <a:buChar char="•"/>
        <a:defRPr sz="2200" kern="1200">
          <a:solidFill>
            <a:schemeClr val="tx1"/>
          </a:solidFill>
          <a:latin typeface="+mn-lt"/>
          <a:ea typeface="+mn-ea"/>
          <a:cs typeface="+mn-cs"/>
        </a:defRPr>
      </a:lvl8pPr>
      <a:lvl9pPr marL="4330004" indent="-254706" algn="l" defTabSz="509412" rtl="0" eaLnBrk="1" latinLnBrk="0" hangingPunct="1">
        <a:spcBef>
          <a:spcPct val="20000"/>
        </a:spcBef>
        <a:buFont typeface="Arial"/>
        <a:buChar char="•"/>
        <a:defRPr sz="2200" kern="1200">
          <a:solidFill>
            <a:schemeClr val="tx1"/>
          </a:solidFill>
          <a:latin typeface="+mn-lt"/>
          <a:ea typeface="+mn-ea"/>
          <a:cs typeface="+mn-cs"/>
        </a:defRPr>
      </a:lvl9pPr>
    </p:bodyStyle>
    <p:otherStyle>
      <a:defPPr>
        <a:defRPr lang="en-US"/>
      </a:defPPr>
      <a:lvl1pPr marL="0" algn="l" defTabSz="509412" rtl="0" eaLnBrk="1" latinLnBrk="0" hangingPunct="1">
        <a:defRPr sz="2000" kern="1200">
          <a:solidFill>
            <a:schemeClr val="tx1"/>
          </a:solidFill>
          <a:latin typeface="+mn-lt"/>
          <a:ea typeface="+mn-ea"/>
          <a:cs typeface="+mn-cs"/>
        </a:defRPr>
      </a:lvl1pPr>
      <a:lvl2pPr marL="509412" algn="l" defTabSz="509412" rtl="0" eaLnBrk="1" latinLnBrk="0" hangingPunct="1">
        <a:defRPr sz="2000" kern="1200">
          <a:solidFill>
            <a:schemeClr val="tx1"/>
          </a:solidFill>
          <a:latin typeface="+mn-lt"/>
          <a:ea typeface="+mn-ea"/>
          <a:cs typeface="+mn-cs"/>
        </a:defRPr>
      </a:lvl2pPr>
      <a:lvl3pPr marL="1018824" algn="l" defTabSz="509412" rtl="0" eaLnBrk="1" latinLnBrk="0" hangingPunct="1">
        <a:defRPr sz="2000" kern="1200">
          <a:solidFill>
            <a:schemeClr val="tx1"/>
          </a:solidFill>
          <a:latin typeface="+mn-lt"/>
          <a:ea typeface="+mn-ea"/>
          <a:cs typeface="+mn-cs"/>
        </a:defRPr>
      </a:lvl3pPr>
      <a:lvl4pPr marL="1528237" algn="l" defTabSz="509412" rtl="0" eaLnBrk="1" latinLnBrk="0" hangingPunct="1">
        <a:defRPr sz="2000" kern="1200">
          <a:solidFill>
            <a:schemeClr val="tx1"/>
          </a:solidFill>
          <a:latin typeface="+mn-lt"/>
          <a:ea typeface="+mn-ea"/>
          <a:cs typeface="+mn-cs"/>
        </a:defRPr>
      </a:lvl4pPr>
      <a:lvl5pPr marL="2037649" algn="l" defTabSz="509412" rtl="0" eaLnBrk="1" latinLnBrk="0" hangingPunct="1">
        <a:defRPr sz="2000" kern="1200">
          <a:solidFill>
            <a:schemeClr val="tx1"/>
          </a:solidFill>
          <a:latin typeface="+mn-lt"/>
          <a:ea typeface="+mn-ea"/>
          <a:cs typeface="+mn-cs"/>
        </a:defRPr>
      </a:lvl5pPr>
      <a:lvl6pPr marL="2547061" algn="l" defTabSz="509412" rtl="0" eaLnBrk="1" latinLnBrk="0" hangingPunct="1">
        <a:defRPr sz="2000" kern="1200">
          <a:solidFill>
            <a:schemeClr val="tx1"/>
          </a:solidFill>
          <a:latin typeface="+mn-lt"/>
          <a:ea typeface="+mn-ea"/>
          <a:cs typeface="+mn-cs"/>
        </a:defRPr>
      </a:lvl6pPr>
      <a:lvl7pPr marL="3056473" algn="l" defTabSz="509412" rtl="0" eaLnBrk="1" latinLnBrk="0" hangingPunct="1">
        <a:defRPr sz="2000" kern="1200">
          <a:solidFill>
            <a:schemeClr val="tx1"/>
          </a:solidFill>
          <a:latin typeface="+mn-lt"/>
          <a:ea typeface="+mn-ea"/>
          <a:cs typeface="+mn-cs"/>
        </a:defRPr>
      </a:lvl7pPr>
      <a:lvl8pPr marL="3565886" algn="l" defTabSz="509412" rtl="0" eaLnBrk="1" latinLnBrk="0" hangingPunct="1">
        <a:defRPr sz="2000" kern="1200">
          <a:solidFill>
            <a:schemeClr val="tx1"/>
          </a:solidFill>
          <a:latin typeface="+mn-lt"/>
          <a:ea typeface="+mn-ea"/>
          <a:cs typeface="+mn-cs"/>
        </a:defRPr>
      </a:lvl8pPr>
      <a:lvl9pPr marL="4075298" algn="l" defTabSz="509412"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Sensor Status</a:t>
            </a:r>
            <a:br>
              <a:rPr lang="en-US" dirty="0" smtClean="0"/>
            </a:br>
            <a:r>
              <a:rPr lang="en-US" sz="2400" dirty="0" smtClean="0"/>
              <a:t>30-Sep-</a:t>
            </a:r>
            <a:r>
              <a:rPr lang="en-US" sz="2400" dirty="0" smtClean="0"/>
              <a:t>14</a:t>
            </a:r>
            <a:endParaRPr lang="en-US" sz="2400" dirty="0"/>
          </a:p>
        </p:txBody>
      </p:sp>
      <p:sp>
        <p:nvSpPr>
          <p:cNvPr id="3" name="Subtitle 2"/>
          <p:cNvSpPr>
            <a:spLocks noGrp="1"/>
          </p:cNvSpPr>
          <p:nvPr>
            <p:ph type="subTitle" idx="1"/>
          </p:nvPr>
        </p:nvSpPr>
        <p:spPr/>
        <p:txBody>
          <a:bodyPr>
            <a:normAutofit/>
          </a:bodyPr>
          <a:lstStyle/>
          <a:p>
            <a:r>
              <a:rPr lang="en-US" b="1" dirty="0" smtClean="0">
                <a:solidFill>
                  <a:srgbClr val="000090"/>
                </a:solidFill>
              </a:rPr>
              <a:t>V. </a:t>
            </a:r>
            <a:r>
              <a:rPr lang="en-US" b="1" dirty="0" err="1" smtClean="0">
                <a:solidFill>
                  <a:srgbClr val="000090"/>
                </a:solidFill>
              </a:rPr>
              <a:t>Fadeyev</a:t>
            </a:r>
            <a:r>
              <a:rPr lang="en-US" b="1" dirty="0" smtClean="0">
                <a:solidFill>
                  <a:srgbClr val="000090"/>
                </a:solidFill>
              </a:rPr>
              <a:t> &amp; A.A. Grillo </a:t>
            </a:r>
          </a:p>
          <a:p>
            <a:r>
              <a:rPr lang="en-US" b="1" dirty="0" smtClean="0">
                <a:solidFill>
                  <a:srgbClr val="000090"/>
                </a:solidFill>
              </a:rPr>
              <a:t>SCIPP - UCSC</a:t>
            </a:r>
            <a:endParaRPr lang="en-US" b="1" dirty="0">
              <a:solidFill>
                <a:srgbClr val="000090"/>
              </a:solidFill>
            </a:endParaRPr>
          </a:p>
        </p:txBody>
      </p:sp>
    </p:spTree>
    <p:extLst>
      <p:ext uri="{BB962C8B-B14F-4D97-AF65-F5344CB8AC3E}">
        <p14:creationId xmlns:p14="http://schemas.microsoft.com/office/powerpoint/2010/main" val="6625585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Proceeding on Second AMS Submission</a:t>
            </a:r>
            <a:endParaRPr lang="en-US" dirty="0"/>
          </a:p>
        </p:txBody>
      </p:sp>
      <p:sp>
        <p:nvSpPr>
          <p:cNvPr id="3" name="Content Placeholder 2"/>
          <p:cNvSpPr>
            <a:spLocks noGrp="1"/>
          </p:cNvSpPr>
          <p:nvPr>
            <p:ph idx="1"/>
          </p:nvPr>
        </p:nvSpPr>
        <p:spPr>
          <a:xfrm>
            <a:off x="569776" y="1036321"/>
            <a:ext cx="9052560" cy="6416494"/>
          </a:xfrm>
        </p:spPr>
        <p:txBody>
          <a:bodyPr>
            <a:normAutofit/>
          </a:bodyPr>
          <a:lstStyle/>
          <a:p>
            <a:pPr marL="406576" indent="-342900"/>
            <a:r>
              <a:rPr lang="en-US" sz="2000" dirty="0" err="1" smtClean="0"/>
              <a:t>Hervé</a:t>
            </a:r>
            <a:r>
              <a:rPr lang="en-US" sz="2000" dirty="0" smtClean="0"/>
              <a:t> and Julie have been working on the second AMS submission.</a:t>
            </a:r>
          </a:p>
          <a:p>
            <a:pPr marL="852312" lvl="1" indent="-342900"/>
            <a:r>
              <a:rPr lang="en-US" sz="1800" dirty="0" smtClean="0"/>
              <a:t>Since we don’t have test results from the first submission on which we varied pixel sizes and diode fill fractions, Julie has been simulating diode/pixel geometries to determine capacitances and </a:t>
            </a:r>
            <a:r>
              <a:rPr lang="en-US" sz="1800" dirty="0" err="1" smtClean="0"/>
              <a:t>Hervé</a:t>
            </a:r>
            <a:r>
              <a:rPr lang="en-US" sz="1800" dirty="0" smtClean="0"/>
              <a:t> has been feeding those values to his amplifier.</a:t>
            </a:r>
          </a:p>
          <a:p>
            <a:pPr marL="852312" lvl="1" indent="-342900"/>
            <a:r>
              <a:rPr lang="en-US" sz="1800" dirty="0" smtClean="0"/>
              <a:t>The goal is to determine a “safe” pixel geometry to use for the architectural test structures on this second submission.</a:t>
            </a:r>
          </a:p>
          <a:p>
            <a:pPr marL="1298048" lvl="2" indent="-342900"/>
            <a:r>
              <a:rPr lang="en-US" dirty="0" smtClean="0"/>
              <a:t>This work was presented at the CPIX-14 Workshop in Bonn.</a:t>
            </a:r>
          </a:p>
          <a:p>
            <a:pPr marL="406576" indent="-342900"/>
            <a:r>
              <a:rPr lang="en-US" sz="2000" dirty="0" smtClean="0"/>
              <a:t>The list of test structures to be included so far includes:</a:t>
            </a:r>
          </a:p>
          <a:p>
            <a:pPr marL="852312" lvl="1" indent="-342900"/>
            <a:r>
              <a:rPr lang="en-US" sz="1800" dirty="0" smtClean="0"/>
              <a:t>A serpentine strip of pixels containing 32 segments, each 800 </a:t>
            </a:r>
            <a:r>
              <a:rPr lang="en-US" sz="1800" dirty="0" smtClean="0">
                <a:latin typeface="Symbol" charset="2"/>
                <a:cs typeface="Symbol" charset="2"/>
              </a:rPr>
              <a:t>m</a:t>
            </a:r>
            <a:r>
              <a:rPr lang="en-US" sz="1800" dirty="0" smtClean="0"/>
              <a:t>m long.</a:t>
            </a:r>
          </a:p>
          <a:p>
            <a:pPr marL="1298048" lvl="2" indent="-342900"/>
            <a:r>
              <a:rPr lang="en-US" dirty="0" smtClean="0"/>
              <a:t>Each segment will contain only one 800 </a:t>
            </a:r>
            <a:r>
              <a:rPr lang="en-US" dirty="0" smtClean="0">
                <a:latin typeface="Symbol" charset="2"/>
                <a:cs typeface="Symbol" charset="2"/>
              </a:rPr>
              <a:t>m</a:t>
            </a:r>
            <a:r>
              <a:rPr lang="en-US" dirty="0" smtClean="0"/>
              <a:t>m long pixel.</a:t>
            </a:r>
          </a:p>
          <a:p>
            <a:pPr marL="1298048" lvl="2" indent="-342900"/>
            <a:r>
              <a:rPr lang="en-US" dirty="0" smtClean="0"/>
              <a:t>Each pixel diode will include an amplifier.</a:t>
            </a:r>
          </a:p>
          <a:p>
            <a:pPr marL="1298048" lvl="2" indent="-342900"/>
            <a:r>
              <a:rPr lang="en-US" dirty="0" smtClean="0"/>
              <a:t>Each amplifier output will drive a metal line to the chip edge and a bond pad.</a:t>
            </a:r>
          </a:p>
          <a:p>
            <a:pPr marL="1298048" lvl="2" indent="-342900"/>
            <a:endParaRPr lang="en-US" dirty="0"/>
          </a:p>
          <a:p>
            <a:pPr marL="852312" lvl="1" indent="-342900"/>
            <a:r>
              <a:rPr lang="en-US" dirty="0" smtClean="0"/>
              <a:t>(Continued on next slide.)</a:t>
            </a:r>
          </a:p>
          <a:p>
            <a:pPr marL="406576" indent="-342900"/>
            <a:endParaRPr lang="en-US" sz="1800" dirty="0" smtClean="0"/>
          </a:p>
          <a:p>
            <a:pPr marL="406576" indent="-342900"/>
            <a:endParaRPr lang="en-US" dirty="0" smtClean="0"/>
          </a:p>
        </p:txBody>
      </p:sp>
      <p:sp>
        <p:nvSpPr>
          <p:cNvPr id="4" name="Date Placeholder 3"/>
          <p:cNvSpPr>
            <a:spLocks noGrp="1"/>
          </p:cNvSpPr>
          <p:nvPr>
            <p:ph type="dt" sz="half" idx="2"/>
          </p:nvPr>
        </p:nvSpPr>
        <p:spPr/>
        <p:txBody>
          <a:bodyPr/>
          <a:lstStyle/>
          <a:p>
            <a:r>
              <a:rPr lang="en-US" smtClean="0"/>
              <a:t>30-Sep-14</a:t>
            </a:r>
            <a:endParaRPr lang="en-US" dirty="0"/>
          </a:p>
        </p:txBody>
      </p:sp>
      <p:sp>
        <p:nvSpPr>
          <p:cNvPr id="5" name="Footer Placeholder 4"/>
          <p:cNvSpPr>
            <a:spLocks noGrp="1"/>
          </p:cNvSpPr>
          <p:nvPr>
            <p:ph type="ftr" sz="quarter" idx="3"/>
          </p:nvPr>
        </p:nvSpPr>
        <p:spPr>
          <a:xfrm>
            <a:off x="3324860" y="7203864"/>
            <a:ext cx="3492500" cy="413808"/>
          </a:xfrm>
        </p:spPr>
        <p:txBody>
          <a:bodyPr/>
          <a:lstStyle/>
          <a:p>
            <a:r>
              <a:rPr lang="en-US" smtClean="0"/>
              <a:t>HV-CMOS Sensor Status</a:t>
            </a:r>
            <a:endParaRPr lang="en-US" dirty="0"/>
          </a:p>
        </p:txBody>
      </p:sp>
      <p:sp>
        <p:nvSpPr>
          <p:cNvPr id="6" name="Slide Number Placeholder 5"/>
          <p:cNvSpPr>
            <a:spLocks noGrp="1"/>
          </p:cNvSpPr>
          <p:nvPr>
            <p:ph type="sldNum" sz="quarter" idx="4"/>
          </p:nvPr>
        </p:nvSpPr>
        <p:spPr/>
        <p:txBody>
          <a:bodyPr/>
          <a:lstStyle/>
          <a:p>
            <a:r>
              <a:rPr lang="en-US" smtClean="0"/>
              <a:t>V. Fadeyev &amp;  A.A. Grillo </a:t>
            </a:r>
            <a:fld id="{265B74C1-F52E-3E4D-83CD-8144C39578B2}" type="slidenum">
              <a:rPr lang="en-US" smtClean="0"/>
              <a:pPr/>
              <a:t>2</a:t>
            </a:fld>
            <a:endParaRPr lang="en-US" dirty="0"/>
          </a:p>
        </p:txBody>
      </p:sp>
    </p:spTree>
    <p:extLst>
      <p:ext uri="{BB962C8B-B14F-4D97-AF65-F5344CB8AC3E}">
        <p14:creationId xmlns:p14="http://schemas.microsoft.com/office/powerpoint/2010/main" val="317996618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 Submission Test Structures (cont.)</a:t>
            </a:r>
            <a:endParaRPr lang="en-US" dirty="0"/>
          </a:p>
        </p:txBody>
      </p:sp>
      <p:sp>
        <p:nvSpPr>
          <p:cNvPr id="3" name="Content Placeholder 2"/>
          <p:cNvSpPr>
            <a:spLocks noGrp="1"/>
          </p:cNvSpPr>
          <p:nvPr>
            <p:ph idx="1"/>
          </p:nvPr>
        </p:nvSpPr>
        <p:spPr>
          <a:xfrm>
            <a:off x="569776" y="1036321"/>
            <a:ext cx="9052560" cy="6194870"/>
          </a:xfrm>
        </p:spPr>
        <p:txBody>
          <a:bodyPr>
            <a:normAutofit/>
          </a:bodyPr>
          <a:lstStyle/>
          <a:p>
            <a:pPr marL="852312" lvl="1" indent="-342900"/>
            <a:r>
              <a:rPr lang="en-US" sz="1800" dirty="0"/>
              <a:t>Two groups of 8 strips each with each group containing 32 pixels </a:t>
            </a:r>
            <a:r>
              <a:rPr lang="en-US" sz="1800" dirty="0" smtClean="0"/>
              <a:t>at </a:t>
            </a:r>
            <a:r>
              <a:rPr lang="en-US" sz="1800" dirty="0"/>
              <a:t>100 </a:t>
            </a:r>
            <a:r>
              <a:rPr lang="en-US" sz="1800" dirty="0">
                <a:latin typeface="Symbol" charset="2"/>
                <a:cs typeface="Symbol" charset="2"/>
              </a:rPr>
              <a:t>m</a:t>
            </a:r>
            <a:r>
              <a:rPr lang="en-US" sz="1800" dirty="0"/>
              <a:t>m long.</a:t>
            </a:r>
          </a:p>
          <a:p>
            <a:pPr marL="1298048" lvl="2" indent="-342900"/>
            <a:r>
              <a:rPr lang="en-US" dirty="0"/>
              <a:t>Each pixel will contain an amplifier.</a:t>
            </a:r>
          </a:p>
          <a:p>
            <a:pPr marL="1298048" lvl="2" indent="-342900"/>
            <a:r>
              <a:rPr lang="en-US" dirty="0"/>
              <a:t>All 32 amplifiers will drive a metal line to the chip edge. </a:t>
            </a:r>
          </a:p>
          <a:p>
            <a:pPr marL="1298048" lvl="2" indent="-342900"/>
            <a:r>
              <a:rPr lang="en-US" dirty="0"/>
              <a:t>At the chip edge, there will be a comparator for each line, which then feeds an encoding circuit.</a:t>
            </a:r>
          </a:p>
          <a:p>
            <a:pPr marL="1298048" lvl="2" indent="-342900"/>
            <a:r>
              <a:rPr lang="en-US" dirty="0"/>
              <a:t>The encoding circuit will produce an 8-bit code locating the </a:t>
            </a:r>
            <a:r>
              <a:rPr lang="en-US" dirty="0" smtClean="0"/>
              <a:t>hit (3 bits for strip address and 5 bits for segment address).</a:t>
            </a:r>
            <a:endParaRPr lang="en-US" dirty="0"/>
          </a:p>
          <a:p>
            <a:pPr marL="1298048" lvl="2" indent="-342900"/>
            <a:r>
              <a:rPr lang="en-US" dirty="0"/>
              <a:t>One group will use CMOS single-ended drivers and one group will use differential “LVDS like” drivers with adjustable current swing</a:t>
            </a:r>
            <a:r>
              <a:rPr lang="en-US" dirty="0" smtClean="0"/>
              <a:t>.</a:t>
            </a:r>
            <a:endParaRPr lang="en-US" dirty="0" smtClean="0"/>
          </a:p>
          <a:p>
            <a:pPr lvl="1"/>
            <a:r>
              <a:rPr lang="en-US" sz="1800" dirty="0" smtClean="0"/>
              <a:t>At the opposite side of the chip will be 8 differential current receivers with adjustable thresholds.</a:t>
            </a:r>
          </a:p>
          <a:p>
            <a:pPr lvl="2"/>
            <a:r>
              <a:rPr lang="en-US" dirty="0" smtClean="0"/>
              <a:t>These receivers will then be connected to 8 full swing LVDS drivers.</a:t>
            </a:r>
          </a:p>
          <a:p>
            <a:pPr lvl="2"/>
            <a:r>
              <a:rPr lang="en-US" dirty="0" smtClean="0"/>
              <a:t>The purpose of these receivers is to allow a second chip to be paired with the sensor chip to receive very small swing LVDS like signals and then drive full LVDS to some FPGA off chip.  This will test how small a swing we can use.</a:t>
            </a:r>
          </a:p>
          <a:p>
            <a:pPr lvl="2"/>
            <a:r>
              <a:rPr lang="en-US" dirty="0" smtClean="0"/>
              <a:t>We believe that the single-ended CMOS drivers can be connected directly to an FPGA.</a:t>
            </a:r>
          </a:p>
          <a:p>
            <a:pPr lvl="2"/>
            <a:endParaRPr lang="en-US" dirty="0"/>
          </a:p>
        </p:txBody>
      </p:sp>
      <p:sp>
        <p:nvSpPr>
          <p:cNvPr id="4" name="Date Placeholder 3"/>
          <p:cNvSpPr>
            <a:spLocks noGrp="1"/>
          </p:cNvSpPr>
          <p:nvPr>
            <p:ph type="dt" sz="half" idx="2"/>
          </p:nvPr>
        </p:nvSpPr>
        <p:spPr/>
        <p:txBody>
          <a:bodyPr/>
          <a:lstStyle/>
          <a:p>
            <a:r>
              <a:rPr lang="en-US" smtClean="0"/>
              <a:t>30-Sep-14</a:t>
            </a:r>
            <a:endParaRPr lang="en-US" dirty="0"/>
          </a:p>
        </p:txBody>
      </p:sp>
      <p:sp>
        <p:nvSpPr>
          <p:cNvPr id="5" name="Footer Placeholder 4"/>
          <p:cNvSpPr>
            <a:spLocks noGrp="1"/>
          </p:cNvSpPr>
          <p:nvPr>
            <p:ph type="ftr" sz="quarter" idx="3"/>
          </p:nvPr>
        </p:nvSpPr>
        <p:spPr>
          <a:xfrm>
            <a:off x="3324860" y="7203864"/>
            <a:ext cx="3492500" cy="413808"/>
          </a:xfrm>
        </p:spPr>
        <p:txBody>
          <a:bodyPr/>
          <a:lstStyle/>
          <a:p>
            <a:r>
              <a:rPr lang="en-US" smtClean="0"/>
              <a:t>HV-CMOS Sensor Status</a:t>
            </a:r>
            <a:endParaRPr lang="en-US" dirty="0"/>
          </a:p>
        </p:txBody>
      </p:sp>
      <p:sp>
        <p:nvSpPr>
          <p:cNvPr id="6" name="Slide Number Placeholder 5"/>
          <p:cNvSpPr>
            <a:spLocks noGrp="1"/>
          </p:cNvSpPr>
          <p:nvPr>
            <p:ph type="sldNum" sz="quarter" idx="4"/>
          </p:nvPr>
        </p:nvSpPr>
        <p:spPr/>
        <p:txBody>
          <a:bodyPr/>
          <a:lstStyle/>
          <a:p>
            <a:r>
              <a:rPr lang="en-US" smtClean="0"/>
              <a:t>V. Fadeyev &amp;  A.A. Grillo </a:t>
            </a:r>
            <a:fld id="{265B74C1-F52E-3E4D-83CD-8144C39578B2}" type="slidenum">
              <a:rPr lang="en-US" smtClean="0"/>
              <a:pPr/>
              <a:t>3</a:t>
            </a:fld>
            <a:endParaRPr lang="en-US" dirty="0"/>
          </a:p>
        </p:txBody>
      </p:sp>
    </p:spTree>
    <p:extLst>
      <p:ext uri="{BB962C8B-B14F-4D97-AF65-F5344CB8AC3E}">
        <p14:creationId xmlns:p14="http://schemas.microsoft.com/office/powerpoint/2010/main" val="346333460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1804</TotalTime>
  <Words>427</Words>
  <Application>Microsoft Macintosh PowerPoint</Application>
  <PresentationFormat>Custom</PresentationFormat>
  <Paragraphs>32</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Sensor Status 30-Sep-14</vt:lpstr>
      <vt:lpstr>Work Proceeding on Second AMS Submission</vt:lpstr>
      <vt:lpstr>Second Submission Test Structures (cont.)</vt:lpstr>
    </vt:vector>
  </TitlesOfParts>
  <Company>University of California Santa Cruz</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Alexander Grillo</dc:creator>
  <cp:lastModifiedBy>Alexander Grillo</cp:lastModifiedBy>
  <cp:revision>113</cp:revision>
  <cp:lastPrinted>2014-09-29T22:19:48Z</cp:lastPrinted>
  <dcterms:created xsi:type="dcterms:W3CDTF">2013-08-04T03:44:42Z</dcterms:created>
  <dcterms:modified xsi:type="dcterms:W3CDTF">2014-09-29T23:39:49Z</dcterms:modified>
</cp:coreProperties>
</file>