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
  </p:notesMasterIdLst>
  <p:handoutMasterIdLst>
    <p:handoutMasterId r:id="rId6"/>
  </p:handoutMasterIdLst>
  <p:sldIdLst>
    <p:sldId id="256" r:id="rId2"/>
    <p:sldId id="258" r:id="rId3"/>
    <p:sldId id="257" r:id="rId4"/>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24" autoAdjust="0"/>
  </p:normalViewPr>
  <p:slideViewPr>
    <p:cSldViewPr snapToGrid="0" snapToObjects="1">
      <p:cViewPr varScale="1">
        <p:scale>
          <a:sx n="82" d="100"/>
          <a:sy n="82" d="100"/>
        </p:scale>
        <p:origin x="-168" y="-112"/>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D435E8-A035-5F4D-946E-6D52A8FADCD8}" type="datetimeFigureOut">
              <a:rPr lang="en-US" smtClean="0"/>
              <a:t>9/29/14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4FB0FA-0C38-5D42-9CB9-FE396B0A2070}" type="slidenum">
              <a:rPr lang="en-US" smtClean="0"/>
              <a:t>‹#›</a:t>
            </a:fld>
            <a:endParaRPr lang="en-US" dirty="0"/>
          </a:p>
        </p:txBody>
      </p:sp>
    </p:spTree>
    <p:extLst>
      <p:ext uri="{BB962C8B-B14F-4D97-AF65-F5344CB8AC3E}">
        <p14:creationId xmlns:p14="http://schemas.microsoft.com/office/powerpoint/2010/main" val="3174424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7F5FE3-B14E-944A-AA1B-7E1FD36828DB}" type="datetimeFigureOut">
              <a:rPr lang="en-US" smtClean="0"/>
              <a:t>9/29/14</a:t>
            </a:fld>
            <a:endParaRPr lang="en-US" dirty="0"/>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E3D81-BA70-DB4B-B7A2-90D4E11DAB31}" type="slidenum">
              <a:rPr lang="en-US" smtClean="0"/>
              <a:t>‹#›</a:t>
            </a:fld>
            <a:endParaRPr lang="en-US" dirty="0"/>
          </a:p>
        </p:txBody>
      </p:sp>
    </p:spTree>
    <p:extLst>
      <p:ext uri="{BB962C8B-B14F-4D97-AF65-F5344CB8AC3E}">
        <p14:creationId xmlns:p14="http://schemas.microsoft.com/office/powerpoint/2010/main" val="2901872050"/>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sp>
        <p:nvSpPr>
          <p:cNvPr id="10"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30-Sep-14</a:t>
            </a:r>
            <a:endParaRPr lang="en-US" dirty="0"/>
          </a:p>
        </p:txBody>
      </p:sp>
      <p:sp>
        <p:nvSpPr>
          <p:cNvPr id="15"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6" name="Slide Number Placeholder 5"/>
          <p:cNvSpPr>
            <a:spLocks noGrp="1"/>
          </p:cNvSpPr>
          <p:nvPr>
            <p:ph type="sldNum" sz="quarter" idx="4"/>
          </p:nvPr>
        </p:nvSpPr>
        <p:spPr>
          <a:xfrm>
            <a:off x="7141352" y="7203864"/>
            <a:ext cx="224648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93201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30-Sep-14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6932191" y="7203864"/>
            <a:ext cx="245564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0274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30-Sep-14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6872431" y="7203864"/>
            <a:ext cx="251540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122024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30-Sep-14</a:t>
            </a:r>
            <a:endParaRPr lang="en-US" dirty="0"/>
          </a:p>
        </p:txBody>
      </p:sp>
      <p:sp>
        <p:nvSpPr>
          <p:cNvPr id="12"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3" name="Slide Number Placeholder 5"/>
          <p:cNvSpPr>
            <a:spLocks noGrp="1"/>
          </p:cNvSpPr>
          <p:nvPr>
            <p:ph type="sldNum" sz="quarter" idx="4"/>
          </p:nvPr>
        </p:nvSpPr>
        <p:spPr>
          <a:xfrm>
            <a:off x="7156292" y="7203864"/>
            <a:ext cx="223154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20367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30-Sep-14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7141353" y="7203864"/>
            <a:ext cx="224648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405439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502920" y="1813560"/>
            <a:ext cx="4442460" cy="5129425"/>
          </a:xfrm>
        </p:spPr>
        <p:txBody>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13020" y="1813560"/>
            <a:ext cx="4442460" cy="5129425"/>
          </a:xfrm>
        </p:spPr>
        <p:txBody>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30-Sep-14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7201112" y="7203864"/>
            <a:ext cx="218672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28995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02920" y="1739795"/>
            <a:ext cx="4444207" cy="725064"/>
          </a:xfrm>
        </p:spPr>
        <p:txBody>
          <a:bodyPr anchor="b">
            <a:normAutofit/>
          </a:bodyPr>
          <a:lstStyle>
            <a:lvl1pPr marL="0" indent="0">
              <a:buNone/>
              <a:defRPr sz="24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109528" y="1739795"/>
            <a:ext cx="4445953" cy="725064"/>
          </a:xfrm>
        </p:spPr>
        <p:txBody>
          <a:bodyPr anchor="b">
            <a:normAutofit/>
          </a:bodyPr>
          <a:lstStyle>
            <a:lvl1pPr marL="0" indent="0">
              <a:buNone/>
              <a:defRPr sz="24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30-Sep-14</a:t>
            </a:r>
            <a:endParaRPr lang="en-US" dirty="0"/>
          </a:p>
        </p:txBody>
      </p:sp>
      <p:sp>
        <p:nvSpPr>
          <p:cNvPr id="12" name="Footer Placeholder 4"/>
          <p:cNvSpPr>
            <a:spLocks noGrp="1"/>
          </p:cNvSpPr>
          <p:nvPr>
            <p:ph type="ftr" sz="quarter" idx="11"/>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3" name="Slide Number Placeholder 5"/>
          <p:cNvSpPr>
            <a:spLocks noGrp="1"/>
          </p:cNvSpPr>
          <p:nvPr>
            <p:ph type="sldNum" sz="quarter" idx="12"/>
          </p:nvPr>
        </p:nvSpPr>
        <p:spPr>
          <a:xfrm>
            <a:off x="6932191" y="7203864"/>
            <a:ext cx="245564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824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30-Sep-14</a:t>
            </a:r>
            <a:endParaRPr lang="en-US" dirty="0"/>
          </a:p>
        </p:txBody>
      </p:sp>
      <p:sp>
        <p:nvSpPr>
          <p:cNvPr id="10" name="Footer Placeholder 4"/>
          <p:cNvSpPr>
            <a:spLocks noGrp="1"/>
          </p:cNvSpPr>
          <p:nvPr>
            <p:ph type="ftr" sz="quarter" idx="11"/>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12"/>
          </p:nvPr>
        </p:nvSpPr>
        <p:spPr>
          <a:xfrm>
            <a:off x="7036771" y="7203864"/>
            <a:ext cx="235106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73641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30-Sep-14</a:t>
            </a:r>
            <a:endParaRPr lang="en-US" dirty="0"/>
          </a:p>
        </p:txBody>
      </p:sp>
      <p:sp>
        <p:nvSpPr>
          <p:cNvPr id="7"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8" name="Slide Number Placeholder 5"/>
          <p:cNvSpPr>
            <a:spLocks noGrp="1"/>
          </p:cNvSpPr>
          <p:nvPr>
            <p:ph type="sldNum" sz="quarter" idx="4"/>
          </p:nvPr>
        </p:nvSpPr>
        <p:spPr>
          <a:xfrm>
            <a:off x="6977011" y="7203864"/>
            <a:ext cx="241082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75569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2400"/>
            </a:lvl1pPr>
            <a:lvl2pPr>
              <a:defRPr sz="2000"/>
            </a:lvl2pPr>
            <a:lvl3pPr>
              <a:defRPr sz="1800"/>
            </a:lvl3pPr>
            <a:lvl4pPr>
              <a:defRPr sz="1800"/>
            </a:lvl4pPr>
            <a:lvl5pPr>
              <a:defRPr sz="18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smtClean="0"/>
              <a:t>30-Sep-14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6977011" y="7203864"/>
            <a:ext cx="241082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64021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dirty="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30-Sep-14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6991951" y="7203864"/>
            <a:ext cx="239588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38295764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5">
                <a:lumMod val="40000"/>
                <a:lumOff val="60000"/>
              </a:schemeClr>
            </a:gs>
            <a:gs pos="0">
              <a:schemeClr val="accent5">
                <a:lumMod val="40000"/>
                <a:lumOff val="60000"/>
              </a:schemeClr>
            </a:gs>
            <a:gs pos="100000">
              <a:schemeClr val="bg1"/>
            </a:gs>
          </a:gsLst>
          <a:lin ang="189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725064"/>
          </a:xfrm>
          <a:prstGeom prst="rect">
            <a:avLst/>
          </a:prstGeom>
        </p:spPr>
        <p:txBody>
          <a:bodyPr vert="horz" lIns="101882" tIns="50941" rIns="101882" bIns="50941"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02920" y="1266614"/>
            <a:ext cx="9052560" cy="5676371"/>
          </a:xfrm>
          <a:prstGeom prst="rect">
            <a:avLst/>
          </a:prstGeom>
        </p:spPr>
        <p:txBody>
          <a:bodyPr vert="horz" lIns="101882" tIns="50941" rIns="101882" bIns="5094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30-Sep-14</a:t>
            </a:r>
            <a:endParaRPr lang="en-US" dirty="0"/>
          </a:p>
        </p:txBody>
      </p:sp>
      <p:sp>
        <p:nvSpPr>
          <p:cNvPr id="5"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6" name="Slide Number Placeholder 5"/>
          <p:cNvSpPr>
            <a:spLocks noGrp="1"/>
          </p:cNvSpPr>
          <p:nvPr>
            <p:ph type="sldNum" sz="quarter" idx="4"/>
          </p:nvPr>
        </p:nvSpPr>
        <p:spPr>
          <a:xfrm>
            <a:off x="6887371" y="7203864"/>
            <a:ext cx="250046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ED39442-5CD5-1C43-88B5-0E2C9220664C}" type="slidenum">
              <a:rPr lang="en-US" smtClean="0"/>
              <a:pPr/>
              <a:t>‹#›</a:t>
            </a:fld>
            <a:endParaRPr lang="en-US" dirty="0"/>
          </a:p>
        </p:txBody>
      </p:sp>
      <p:pic>
        <p:nvPicPr>
          <p:cNvPr id="7" name="Picture 6" descr="Slide1.jpg"/>
          <p:cNvPicPr>
            <a:picLocks noChangeAspect="1"/>
          </p:cNvPicPr>
          <p:nvPr userDrawn="1"/>
        </p:nvPicPr>
        <p:blipFill rotWithShape="1">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l="50546" t="26540" r="28262" b="15226"/>
          <a:stretch/>
        </p:blipFill>
        <p:spPr>
          <a:xfrm>
            <a:off x="9427947" y="6646158"/>
            <a:ext cx="503827" cy="1038359"/>
          </a:xfrm>
          <a:prstGeom prst="rect">
            <a:avLst/>
          </a:prstGeom>
        </p:spPr>
      </p:pic>
      <p:pic>
        <p:nvPicPr>
          <p:cNvPr id="8" name="Picture 7"/>
          <p:cNvPicPr>
            <a:picLocks noChangeAspect="1"/>
          </p:cNvPicPr>
          <p:nvPr userDrawn="1"/>
        </p:nvPicPr>
        <p:blipFill>
          <a:blip r:embed="rId14"/>
          <a:stretch>
            <a:fillRect/>
          </a:stretch>
        </p:blipFill>
        <p:spPr>
          <a:xfrm>
            <a:off x="120321" y="156591"/>
            <a:ext cx="864616" cy="1043178"/>
          </a:xfrm>
          <a:prstGeom prst="rect">
            <a:avLst/>
          </a:prstGeom>
        </p:spPr>
      </p:pic>
    </p:spTree>
    <p:extLst>
      <p:ext uri="{BB962C8B-B14F-4D97-AF65-F5344CB8AC3E}">
        <p14:creationId xmlns:p14="http://schemas.microsoft.com/office/powerpoint/2010/main" val="3466770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509412" rtl="0" eaLnBrk="1" latinLnBrk="0" hangingPunct="1">
        <a:spcBef>
          <a:spcPct val="0"/>
        </a:spcBef>
        <a:buNone/>
        <a:defRPr sz="3200" b="1" i="0" kern="1200">
          <a:solidFill>
            <a:srgbClr val="FF0000"/>
          </a:solidFill>
          <a:latin typeface="+mj-lt"/>
          <a:ea typeface="+mj-ea"/>
          <a:cs typeface="+mj-cs"/>
        </a:defRPr>
      </a:lvl1pPr>
    </p:titleStyle>
    <p:bodyStyle>
      <a:lvl1pPr marL="382059" indent="-382059" algn="l" defTabSz="509412" rtl="0" eaLnBrk="1" latinLnBrk="0" hangingPunct="1">
        <a:spcBef>
          <a:spcPct val="20000"/>
        </a:spcBef>
        <a:buFont typeface="Arial"/>
        <a:buChar char="•"/>
        <a:defRPr sz="2400" b="1" i="0" kern="1200">
          <a:solidFill>
            <a:srgbClr val="000090"/>
          </a:solidFill>
          <a:latin typeface="Times New Roman"/>
          <a:ea typeface="+mn-ea"/>
          <a:cs typeface="Times New Roman"/>
        </a:defRPr>
      </a:lvl1pPr>
      <a:lvl2pPr marL="827795" indent="-318383" algn="l" defTabSz="509412" rtl="0" eaLnBrk="1" latinLnBrk="0" hangingPunct="1">
        <a:spcBef>
          <a:spcPct val="20000"/>
        </a:spcBef>
        <a:buFont typeface="Arial"/>
        <a:buChar char="–"/>
        <a:defRPr sz="2000" b="1" i="0" kern="1200">
          <a:solidFill>
            <a:srgbClr val="000090"/>
          </a:solidFill>
          <a:latin typeface="Times New Roman"/>
          <a:ea typeface="+mn-ea"/>
          <a:cs typeface="Times New Roman"/>
        </a:defRPr>
      </a:lvl2pPr>
      <a:lvl3pPr marL="1273531"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3pPr>
      <a:lvl4pPr marL="1782943"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4pPr>
      <a:lvl5pPr marL="2292355"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Sensor Status</a:t>
            </a:r>
            <a:br>
              <a:rPr lang="en-US" dirty="0" smtClean="0"/>
            </a:br>
            <a:r>
              <a:rPr lang="en-US" sz="2400" dirty="0" smtClean="0"/>
              <a:t>30-Sep-</a:t>
            </a:r>
            <a:r>
              <a:rPr lang="en-US" sz="2400" dirty="0" smtClean="0"/>
              <a:t>14</a:t>
            </a:r>
            <a:endParaRPr lang="en-US" sz="2400" dirty="0"/>
          </a:p>
        </p:txBody>
      </p:sp>
      <p:sp>
        <p:nvSpPr>
          <p:cNvPr id="3" name="Subtitle 2"/>
          <p:cNvSpPr>
            <a:spLocks noGrp="1"/>
          </p:cNvSpPr>
          <p:nvPr>
            <p:ph type="subTitle" idx="1"/>
          </p:nvPr>
        </p:nvSpPr>
        <p:spPr/>
        <p:txBody>
          <a:bodyPr>
            <a:normAutofit/>
          </a:bodyPr>
          <a:lstStyle/>
          <a:p>
            <a:r>
              <a:rPr lang="en-US" b="1" dirty="0" smtClean="0">
                <a:solidFill>
                  <a:srgbClr val="000090"/>
                </a:solidFill>
              </a:rPr>
              <a:t>V. </a:t>
            </a:r>
            <a:r>
              <a:rPr lang="en-US" b="1" dirty="0" err="1" smtClean="0">
                <a:solidFill>
                  <a:srgbClr val="000090"/>
                </a:solidFill>
              </a:rPr>
              <a:t>Fadeyev</a:t>
            </a:r>
            <a:r>
              <a:rPr lang="en-US" b="1" dirty="0" smtClean="0">
                <a:solidFill>
                  <a:srgbClr val="000090"/>
                </a:solidFill>
              </a:rPr>
              <a:t> &amp; A.A. Grillo </a:t>
            </a:r>
          </a:p>
          <a:p>
            <a:r>
              <a:rPr lang="en-US" b="1" dirty="0" smtClean="0">
                <a:solidFill>
                  <a:srgbClr val="000090"/>
                </a:solidFill>
              </a:rPr>
              <a:t>SCIPP - UCSC</a:t>
            </a:r>
            <a:endParaRPr lang="en-US" b="1" dirty="0">
              <a:solidFill>
                <a:srgbClr val="000090"/>
              </a:solidFill>
            </a:endParaRPr>
          </a:p>
        </p:txBody>
      </p:sp>
    </p:spTree>
    <p:extLst>
      <p:ext uri="{BB962C8B-B14F-4D97-AF65-F5344CB8AC3E}">
        <p14:creationId xmlns:p14="http://schemas.microsoft.com/office/powerpoint/2010/main" val="662558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Proceeding on Second AMS Submission</a:t>
            </a:r>
            <a:endParaRPr lang="en-US" dirty="0"/>
          </a:p>
        </p:txBody>
      </p:sp>
      <p:sp>
        <p:nvSpPr>
          <p:cNvPr id="3" name="Content Placeholder 2"/>
          <p:cNvSpPr>
            <a:spLocks noGrp="1"/>
          </p:cNvSpPr>
          <p:nvPr>
            <p:ph idx="1"/>
          </p:nvPr>
        </p:nvSpPr>
        <p:spPr>
          <a:xfrm>
            <a:off x="569776" y="1036321"/>
            <a:ext cx="9052560" cy="6416494"/>
          </a:xfrm>
        </p:spPr>
        <p:txBody>
          <a:bodyPr>
            <a:normAutofit/>
          </a:bodyPr>
          <a:lstStyle/>
          <a:p>
            <a:pPr marL="406576" indent="-342900"/>
            <a:r>
              <a:rPr lang="en-US" sz="2000" dirty="0" err="1" smtClean="0"/>
              <a:t>Hervé</a:t>
            </a:r>
            <a:r>
              <a:rPr lang="en-US" sz="2000" dirty="0" smtClean="0"/>
              <a:t> and Julie have been working on the second AMS submission.</a:t>
            </a:r>
          </a:p>
          <a:p>
            <a:pPr marL="852312" lvl="1" indent="-342900"/>
            <a:r>
              <a:rPr lang="en-US" sz="1800" dirty="0" smtClean="0"/>
              <a:t>Since we don’t have test results from the first submission on which we varied pixel sizes and diode fill fractions, Julie has been simulating diode/pixel geometries to determine capacitances and </a:t>
            </a:r>
            <a:r>
              <a:rPr lang="en-US" sz="1800" dirty="0" err="1" smtClean="0"/>
              <a:t>Hervé</a:t>
            </a:r>
            <a:r>
              <a:rPr lang="en-US" sz="1800" dirty="0" smtClean="0"/>
              <a:t> has been feeding those values to his amplifier.</a:t>
            </a:r>
          </a:p>
          <a:p>
            <a:pPr marL="852312" lvl="1" indent="-342900"/>
            <a:r>
              <a:rPr lang="en-US" sz="1800" dirty="0" smtClean="0"/>
              <a:t>The goal is to determine a “safe” pixel geometry to use for the architectural test structures on this second submission.</a:t>
            </a:r>
          </a:p>
          <a:p>
            <a:pPr marL="1298048" lvl="2" indent="-342900"/>
            <a:r>
              <a:rPr lang="en-US" dirty="0" smtClean="0"/>
              <a:t>This work was presented at the CPIX-14 Workshop in Bonn.</a:t>
            </a:r>
          </a:p>
          <a:p>
            <a:pPr marL="406576" indent="-342900"/>
            <a:r>
              <a:rPr lang="en-US" sz="2000" dirty="0" smtClean="0"/>
              <a:t>The list of test structures to be included so far includes:</a:t>
            </a:r>
          </a:p>
          <a:p>
            <a:pPr marL="852312" lvl="1" indent="-342900"/>
            <a:r>
              <a:rPr lang="en-US" sz="1800" dirty="0" smtClean="0"/>
              <a:t>A serpentine strip of pixels containing 32 segments, each 800 </a:t>
            </a:r>
            <a:r>
              <a:rPr lang="en-US" sz="1800" dirty="0" smtClean="0">
                <a:latin typeface="Symbol" charset="2"/>
                <a:cs typeface="Symbol" charset="2"/>
              </a:rPr>
              <a:t>m</a:t>
            </a:r>
            <a:r>
              <a:rPr lang="en-US" sz="1800" dirty="0" smtClean="0"/>
              <a:t>m long.</a:t>
            </a:r>
          </a:p>
          <a:p>
            <a:pPr marL="1298048" lvl="2" indent="-342900"/>
            <a:r>
              <a:rPr lang="en-US" dirty="0" smtClean="0"/>
              <a:t>Each segment will contain only one 800 </a:t>
            </a:r>
            <a:r>
              <a:rPr lang="en-US" dirty="0" smtClean="0">
                <a:latin typeface="Symbol" charset="2"/>
                <a:cs typeface="Symbol" charset="2"/>
              </a:rPr>
              <a:t>m</a:t>
            </a:r>
            <a:r>
              <a:rPr lang="en-US" dirty="0" smtClean="0"/>
              <a:t>m long pixel.</a:t>
            </a:r>
          </a:p>
          <a:p>
            <a:pPr marL="1298048" lvl="2" indent="-342900"/>
            <a:r>
              <a:rPr lang="en-US" dirty="0" smtClean="0"/>
              <a:t>Each pixel diode will include an amplifier.</a:t>
            </a:r>
          </a:p>
          <a:p>
            <a:pPr marL="1298048" lvl="2" indent="-342900"/>
            <a:r>
              <a:rPr lang="en-US" dirty="0" smtClean="0"/>
              <a:t>Each amplifier output will drive a metal line to the chip edge and a bond pad.</a:t>
            </a:r>
          </a:p>
          <a:p>
            <a:pPr marL="1298048" lvl="2" indent="-342900"/>
            <a:endParaRPr lang="en-US" dirty="0"/>
          </a:p>
          <a:p>
            <a:pPr marL="852312" lvl="1" indent="-342900"/>
            <a:r>
              <a:rPr lang="en-US" dirty="0" smtClean="0"/>
              <a:t>(Continued on next slide.)</a:t>
            </a:r>
          </a:p>
          <a:p>
            <a:pPr marL="406576" indent="-342900"/>
            <a:endParaRPr lang="en-US" sz="1800" dirty="0" smtClean="0"/>
          </a:p>
          <a:p>
            <a:pPr marL="406576" indent="-342900"/>
            <a:endParaRPr lang="en-US" dirty="0" smtClean="0"/>
          </a:p>
        </p:txBody>
      </p:sp>
      <p:sp>
        <p:nvSpPr>
          <p:cNvPr id="4" name="Date Placeholder 3"/>
          <p:cNvSpPr>
            <a:spLocks noGrp="1"/>
          </p:cNvSpPr>
          <p:nvPr>
            <p:ph type="dt" sz="half" idx="2"/>
          </p:nvPr>
        </p:nvSpPr>
        <p:spPr/>
        <p:txBody>
          <a:bodyPr/>
          <a:lstStyle/>
          <a:p>
            <a:r>
              <a:rPr lang="en-US" smtClean="0"/>
              <a:t>30-Sep-14</a:t>
            </a:r>
            <a:endParaRPr lang="en-US" dirty="0"/>
          </a:p>
        </p:txBody>
      </p:sp>
      <p:sp>
        <p:nvSpPr>
          <p:cNvPr id="5" name="Footer Placeholder 4"/>
          <p:cNvSpPr>
            <a:spLocks noGrp="1"/>
          </p:cNvSpPr>
          <p:nvPr>
            <p:ph type="ftr" sz="quarter" idx="3"/>
          </p:nvPr>
        </p:nvSpPr>
        <p:spPr>
          <a:xfrm>
            <a:off x="3324860" y="7203864"/>
            <a:ext cx="3492500" cy="413808"/>
          </a:xfrm>
        </p:spPr>
        <p:txBody>
          <a:bodyPr/>
          <a:lstStyle/>
          <a:p>
            <a:r>
              <a:rPr lang="en-US" smtClean="0"/>
              <a:t>HV-CMOS Sensor Status</a:t>
            </a:r>
            <a:endParaRPr lang="en-US" dirty="0"/>
          </a:p>
        </p:txBody>
      </p:sp>
      <p:sp>
        <p:nvSpPr>
          <p:cNvPr id="6" name="Slide Number Placeholder 5"/>
          <p:cNvSpPr>
            <a:spLocks noGrp="1"/>
          </p:cNvSpPr>
          <p:nvPr>
            <p:ph type="sldNum" sz="quarter" idx="4"/>
          </p:nvPr>
        </p:nvSpPr>
        <p:spPr/>
        <p:txBody>
          <a:bodyPr/>
          <a:lstStyle/>
          <a:p>
            <a:r>
              <a:rPr lang="en-US" smtClean="0"/>
              <a:t>V. Fadeyev &amp;  A.A. Grillo </a:t>
            </a:r>
            <a:fld id="{265B74C1-F52E-3E4D-83CD-8144C39578B2}" type="slidenum">
              <a:rPr lang="en-US" smtClean="0"/>
              <a:pPr/>
              <a:t>2</a:t>
            </a:fld>
            <a:endParaRPr lang="en-US" dirty="0"/>
          </a:p>
        </p:txBody>
      </p:sp>
    </p:spTree>
    <p:extLst>
      <p:ext uri="{BB962C8B-B14F-4D97-AF65-F5344CB8AC3E}">
        <p14:creationId xmlns:p14="http://schemas.microsoft.com/office/powerpoint/2010/main" val="31799661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Submission Test Structures (cont.)</a:t>
            </a:r>
            <a:endParaRPr lang="en-US" dirty="0"/>
          </a:p>
        </p:txBody>
      </p:sp>
      <p:sp>
        <p:nvSpPr>
          <p:cNvPr id="3" name="Content Placeholder 2"/>
          <p:cNvSpPr>
            <a:spLocks noGrp="1"/>
          </p:cNvSpPr>
          <p:nvPr>
            <p:ph idx="1"/>
          </p:nvPr>
        </p:nvSpPr>
        <p:spPr>
          <a:xfrm>
            <a:off x="569776" y="1036321"/>
            <a:ext cx="9052560" cy="6194870"/>
          </a:xfrm>
        </p:spPr>
        <p:txBody>
          <a:bodyPr>
            <a:normAutofit/>
          </a:bodyPr>
          <a:lstStyle/>
          <a:p>
            <a:pPr marL="852312" lvl="1" indent="-342900"/>
            <a:r>
              <a:rPr lang="en-US" sz="1800" dirty="0"/>
              <a:t>Two groups of 8 strips each with each group containing 32 pixels </a:t>
            </a:r>
            <a:r>
              <a:rPr lang="en-US" sz="1800" dirty="0" smtClean="0"/>
              <a:t>at </a:t>
            </a:r>
            <a:r>
              <a:rPr lang="en-US" sz="1800" dirty="0"/>
              <a:t>100 </a:t>
            </a:r>
            <a:r>
              <a:rPr lang="en-US" sz="1800" dirty="0">
                <a:latin typeface="Symbol" charset="2"/>
                <a:cs typeface="Symbol" charset="2"/>
              </a:rPr>
              <a:t>m</a:t>
            </a:r>
            <a:r>
              <a:rPr lang="en-US" sz="1800" dirty="0"/>
              <a:t>m long.</a:t>
            </a:r>
          </a:p>
          <a:p>
            <a:pPr marL="1298048" lvl="2" indent="-342900"/>
            <a:r>
              <a:rPr lang="en-US" dirty="0"/>
              <a:t>Each pixel will contain an amplifier.</a:t>
            </a:r>
          </a:p>
          <a:p>
            <a:pPr marL="1298048" lvl="2" indent="-342900"/>
            <a:r>
              <a:rPr lang="en-US" dirty="0"/>
              <a:t>All 32 amplifiers will drive a metal line to the chip edge. </a:t>
            </a:r>
          </a:p>
          <a:p>
            <a:pPr marL="1298048" lvl="2" indent="-342900"/>
            <a:r>
              <a:rPr lang="en-US" dirty="0"/>
              <a:t>At the chip edge, there will be a comparator for each line, which then feeds an encoding circuit.</a:t>
            </a:r>
          </a:p>
          <a:p>
            <a:pPr marL="1298048" lvl="2" indent="-342900"/>
            <a:r>
              <a:rPr lang="en-US" dirty="0"/>
              <a:t>The encoding circuit will produce an 8-bit code locating the </a:t>
            </a:r>
            <a:r>
              <a:rPr lang="en-US" dirty="0" smtClean="0"/>
              <a:t>hit (3 bits for strip address and 5 bits for segment address).</a:t>
            </a:r>
            <a:endParaRPr lang="en-US" dirty="0"/>
          </a:p>
          <a:p>
            <a:pPr marL="1298048" lvl="2" indent="-342900"/>
            <a:r>
              <a:rPr lang="en-US" dirty="0"/>
              <a:t>One group will use CMOS single-ended drivers and one group will use differential “LVDS like” drivers with adjustable current swing</a:t>
            </a:r>
            <a:r>
              <a:rPr lang="en-US" dirty="0" smtClean="0"/>
              <a:t>.</a:t>
            </a:r>
            <a:endParaRPr lang="en-US" dirty="0" smtClean="0"/>
          </a:p>
          <a:p>
            <a:pPr lvl="1"/>
            <a:r>
              <a:rPr lang="en-US" sz="1800" dirty="0" smtClean="0"/>
              <a:t>At the opposite side of the chip will be 8 differential current receivers with adjustable thresholds.</a:t>
            </a:r>
          </a:p>
          <a:p>
            <a:pPr lvl="2"/>
            <a:r>
              <a:rPr lang="en-US" dirty="0" smtClean="0"/>
              <a:t>These receivers will then be connected to 8 full swing LVDS drivers.</a:t>
            </a:r>
          </a:p>
          <a:p>
            <a:pPr lvl="2"/>
            <a:r>
              <a:rPr lang="en-US" dirty="0" smtClean="0"/>
              <a:t>The purpose of these receivers is to allow a second chip to be paired with the sensor chip to receive very small swing LVDS like signals and then drive full LVDS to some FPGA off chip.  This will test how small a swing we can use.</a:t>
            </a:r>
          </a:p>
          <a:p>
            <a:pPr lvl="2"/>
            <a:r>
              <a:rPr lang="en-US" dirty="0" smtClean="0"/>
              <a:t>We believe that the single-ended CMOS drivers can be connected directly to an FPGA.</a:t>
            </a:r>
          </a:p>
          <a:p>
            <a:pPr lvl="2"/>
            <a:endParaRPr lang="en-US" dirty="0"/>
          </a:p>
        </p:txBody>
      </p:sp>
      <p:sp>
        <p:nvSpPr>
          <p:cNvPr id="4" name="Date Placeholder 3"/>
          <p:cNvSpPr>
            <a:spLocks noGrp="1"/>
          </p:cNvSpPr>
          <p:nvPr>
            <p:ph type="dt" sz="half" idx="2"/>
          </p:nvPr>
        </p:nvSpPr>
        <p:spPr/>
        <p:txBody>
          <a:bodyPr/>
          <a:lstStyle/>
          <a:p>
            <a:r>
              <a:rPr lang="en-US" smtClean="0"/>
              <a:t>30-Sep-14</a:t>
            </a:r>
            <a:endParaRPr lang="en-US" dirty="0"/>
          </a:p>
        </p:txBody>
      </p:sp>
      <p:sp>
        <p:nvSpPr>
          <p:cNvPr id="5" name="Footer Placeholder 4"/>
          <p:cNvSpPr>
            <a:spLocks noGrp="1"/>
          </p:cNvSpPr>
          <p:nvPr>
            <p:ph type="ftr" sz="quarter" idx="3"/>
          </p:nvPr>
        </p:nvSpPr>
        <p:spPr>
          <a:xfrm>
            <a:off x="3324860" y="7203864"/>
            <a:ext cx="3492500" cy="413808"/>
          </a:xfrm>
        </p:spPr>
        <p:txBody>
          <a:bodyPr/>
          <a:lstStyle/>
          <a:p>
            <a:r>
              <a:rPr lang="en-US" smtClean="0"/>
              <a:t>HV-CMOS Sensor Status</a:t>
            </a:r>
            <a:endParaRPr lang="en-US" dirty="0"/>
          </a:p>
        </p:txBody>
      </p:sp>
      <p:sp>
        <p:nvSpPr>
          <p:cNvPr id="6" name="Slide Number Placeholder 5"/>
          <p:cNvSpPr>
            <a:spLocks noGrp="1"/>
          </p:cNvSpPr>
          <p:nvPr>
            <p:ph type="sldNum" sz="quarter" idx="4"/>
          </p:nvPr>
        </p:nvSpPr>
        <p:spPr/>
        <p:txBody>
          <a:bodyPr/>
          <a:lstStyle/>
          <a:p>
            <a:r>
              <a:rPr lang="en-US" smtClean="0"/>
              <a:t>V. Fadeyev &amp;  A.A. Grillo </a:t>
            </a:r>
            <a:fld id="{265B74C1-F52E-3E4D-83CD-8144C39578B2}" type="slidenum">
              <a:rPr lang="en-US" smtClean="0"/>
              <a:pPr/>
              <a:t>3</a:t>
            </a:fld>
            <a:endParaRPr lang="en-US" dirty="0"/>
          </a:p>
        </p:txBody>
      </p:sp>
    </p:spTree>
    <p:extLst>
      <p:ext uri="{BB962C8B-B14F-4D97-AF65-F5344CB8AC3E}">
        <p14:creationId xmlns:p14="http://schemas.microsoft.com/office/powerpoint/2010/main" val="34633346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1804</TotalTime>
  <Words>427</Words>
  <Application>Microsoft Macintosh PowerPoint</Application>
  <PresentationFormat>Custom</PresentationFormat>
  <Paragraphs>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Sensor Status 30-Sep-14</vt:lpstr>
      <vt:lpstr>Work Proceeding on Second AMS Submission</vt:lpstr>
      <vt:lpstr>Second Submission Test Structures (cont.)</vt:lpstr>
    </vt:vector>
  </TitlesOfParts>
  <Company>University of California Santa Cruz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Grillo</dc:creator>
  <cp:lastModifiedBy>Alexander Grillo</cp:lastModifiedBy>
  <cp:revision>113</cp:revision>
  <cp:lastPrinted>2014-09-29T22:19:48Z</cp:lastPrinted>
  <dcterms:created xsi:type="dcterms:W3CDTF">2013-08-04T03:44:42Z</dcterms:created>
  <dcterms:modified xsi:type="dcterms:W3CDTF">2014-09-29T23:39:49Z</dcterms:modified>
</cp:coreProperties>
</file>