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5" r:id="rId9"/>
    <p:sldId id="26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16" y="-6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24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63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019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292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058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597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70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451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11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226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64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39D44-640E-4779-B4EB-FFF39EDF2B26}" type="datetimeFigureOut">
              <a:rPr lang="en-GB" smtClean="0"/>
              <a:t>30/09/2014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886EE-AD67-426B-9E40-D4D67DDB6EF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570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Status of test kit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J. Dopke, T. Huffman, J. J. John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0227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HVStripV1 daughterboards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96344"/>
            <a:ext cx="8579296" cy="3701008"/>
          </a:xfrm>
        </p:spPr>
        <p:txBody>
          <a:bodyPr>
            <a:normAutofit/>
          </a:bodyPr>
          <a:lstStyle/>
          <a:p>
            <a:r>
              <a:rPr lang="en-GB" dirty="0" smtClean="0"/>
              <a:t>Besides the initial 4 bonded daughterboards, </a:t>
            </a:r>
            <a:br>
              <a:rPr lang="en-GB" dirty="0" smtClean="0"/>
            </a:br>
            <a:r>
              <a:rPr lang="en-GB" dirty="0" smtClean="0"/>
              <a:t>we have in hand for bonding at RAL:</a:t>
            </a:r>
          </a:p>
          <a:p>
            <a:pPr lvl="1"/>
            <a:r>
              <a:rPr lang="en-GB" dirty="0" smtClean="0"/>
              <a:t>12 chips</a:t>
            </a:r>
          </a:p>
          <a:p>
            <a:pPr lvl="1"/>
            <a:r>
              <a:rPr lang="en-GB" dirty="0" smtClean="0"/>
              <a:t>20+ Al daughterboards </a:t>
            </a:r>
          </a:p>
          <a:p>
            <a:pPr lvl="1"/>
            <a:r>
              <a:rPr lang="en-GB" dirty="0" smtClean="0"/>
              <a:t>20 Cu/FR4 </a:t>
            </a:r>
            <a:r>
              <a:rPr lang="en-GB" dirty="0"/>
              <a:t>daughterboards </a:t>
            </a:r>
            <a:r>
              <a:rPr lang="en-GB" dirty="0" smtClean="0"/>
              <a:t>with gold-plated pads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Jens will shortly organise more bonding</a:t>
            </a:r>
          </a:p>
        </p:txBody>
      </p:sp>
      <p:pic>
        <p:nvPicPr>
          <p:cNvPr id="3074" name="Picture 2" descr="H:\_SLHC\CMOS\H35 Strip Test Chip\daughterboard\photos\HVStripV1 daughterboar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412776"/>
            <a:ext cx="2344415" cy="1175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120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/>
              <a:t>HVStripV1 </a:t>
            </a:r>
            <a:r>
              <a:rPr lang="en-GB" dirty="0" smtClean="0"/>
              <a:t>motherboards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4968552"/>
          </a:xfrm>
        </p:spPr>
        <p:txBody>
          <a:bodyPr>
            <a:noAutofit/>
          </a:bodyPr>
          <a:lstStyle/>
          <a:p>
            <a:r>
              <a:rPr lang="en-GB" sz="2800" dirty="0" smtClean="0"/>
              <a:t>Ordered today, 30 September</a:t>
            </a:r>
          </a:p>
          <a:p>
            <a:pPr lvl="1"/>
            <a:r>
              <a:rPr lang="en-GB" sz="2400" dirty="0"/>
              <a:t>S</a:t>
            </a:r>
            <a:r>
              <a:rPr lang="en-GB" sz="2400" dirty="0" smtClean="0"/>
              <a:t>ee expected schedule on next slide.</a:t>
            </a:r>
          </a:p>
          <a:p>
            <a:pPr lvl="1"/>
            <a:r>
              <a:rPr lang="en-GB" sz="2400" dirty="0" smtClean="0"/>
              <a:t>See board overview after that.</a:t>
            </a:r>
            <a:br>
              <a:rPr lang="en-GB" sz="2400" dirty="0" smtClean="0"/>
            </a:br>
            <a:endParaRPr lang="en-GB" sz="1200" dirty="0" smtClean="0"/>
          </a:p>
          <a:p>
            <a:r>
              <a:rPr lang="en-GB" sz="2800" dirty="0" smtClean="0"/>
              <a:t>Reviewed last week. Thank you all for your timely inputs. </a:t>
            </a:r>
            <a:br>
              <a:rPr lang="en-GB" sz="2800" dirty="0" smtClean="0"/>
            </a:br>
            <a:endParaRPr lang="en-GB" sz="1200" dirty="0" smtClean="0"/>
          </a:p>
          <a:p>
            <a:r>
              <a:rPr lang="en-GB" sz="2800" dirty="0" smtClean="0"/>
              <a:t>All review recommendation implemented:</a:t>
            </a:r>
          </a:p>
          <a:p>
            <a:pPr lvl="1"/>
            <a:r>
              <a:rPr lang="en-GB" sz="2000" dirty="0" smtClean="0"/>
              <a:t>Board now 100 x 100mm to suit test beam equipment used by Pixels</a:t>
            </a:r>
          </a:p>
          <a:p>
            <a:pPr lvl="1"/>
            <a:r>
              <a:rPr lang="en-GB" sz="2000" dirty="0" smtClean="0"/>
              <a:t>Added 0.1” header probe points on LVDS clock pairs and LVDS data out pairs (every signal and bias has probe points now)</a:t>
            </a:r>
          </a:p>
          <a:p>
            <a:pPr lvl="1"/>
            <a:r>
              <a:rPr lang="en-GB" sz="2000" dirty="0" smtClean="0"/>
              <a:t>Added electrolytic capacitor for -60V </a:t>
            </a:r>
          </a:p>
          <a:p>
            <a:pPr lvl="1"/>
            <a:r>
              <a:rPr lang="en-GB" sz="2000" dirty="0" smtClean="0"/>
              <a:t>Added capacitors on LVDS-to-CMOS converter</a:t>
            </a:r>
          </a:p>
        </p:txBody>
      </p:sp>
      <p:sp>
        <p:nvSpPr>
          <p:cNvPr id="5" name="Right Brace 4"/>
          <p:cNvSpPr/>
          <p:nvPr/>
        </p:nvSpPr>
        <p:spPr>
          <a:xfrm>
            <a:off x="6228184" y="5373216"/>
            <a:ext cx="216024" cy="57606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660232" y="5296940"/>
            <a:ext cx="22322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/>
              <a:t>as recommended by Ivan</a:t>
            </a:r>
          </a:p>
        </p:txBody>
      </p:sp>
    </p:spTree>
    <p:extLst>
      <p:ext uri="{BB962C8B-B14F-4D97-AF65-F5344CB8AC3E}">
        <p14:creationId xmlns:p14="http://schemas.microsoft.com/office/powerpoint/2010/main" val="692383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Motherboard – expected schedule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513200"/>
              </p:ext>
            </p:extLst>
          </p:nvPr>
        </p:nvGraphicFramePr>
        <p:xfrm>
          <a:off x="683568" y="1218428"/>
          <a:ext cx="7920880" cy="5274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5904656"/>
              </a:tblGrid>
              <a:tr h="600067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Date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Task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30 Sept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Final</a:t>
                      </a:r>
                      <a:r>
                        <a:rPr lang="en-GB" baseline="0" dirty="0" smtClean="0"/>
                        <a:t> quote received; order entered into RCUK Shared Service Centre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1 Oct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Day 1 for PCB manufacturer</a:t>
                      </a:r>
                      <a:r>
                        <a:rPr lang="en-GB" baseline="0" dirty="0" smtClean="0"/>
                        <a:t> (of 5 working days)</a:t>
                      </a:r>
                    </a:p>
                    <a:p>
                      <a:r>
                        <a:rPr lang="en-GB" baseline="0" dirty="0" smtClean="0"/>
                        <a:t>Order components in parallel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7 Oct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Boards</a:t>
                      </a:r>
                      <a:r>
                        <a:rPr lang="en-GB" baseline="0" dirty="0" smtClean="0"/>
                        <a:t> should be complete at manufacturer (Day 5)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8 Oct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Board</a:t>
                      </a:r>
                      <a:r>
                        <a:rPr lang="en-GB" baseline="0" dirty="0" smtClean="0"/>
                        <a:t>s should arrive in Oxford</a:t>
                      </a:r>
                    </a:p>
                    <a:p>
                      <a:r>
                        <a:rPr lang="en-GB" baseline="0" dirty="0" smtClean="0"/>
                        <a:t>Write users’ guide to motherboard in parallel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9-10 Oct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Assembly</a:t>
                      </a:r>
                      <a:r>
                        <a:rPr lang="en-GB" baseline="0" dirty="0" smtClean="0"/>
                        <a:t> in Oxford of first few boards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r>
                        <a:rPr lang="en-GB" baseline="0" dirty="0" smtClean="0"/>
                        <a:t> Oct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Meet</a:t>
                      </a:r>
                      <a:r>
                        <a:rPr lang="en-GB" baseline="0" dirty="0" smtClean="0"/>
                        <a:t> with Matt and Peter P. for initial DAQ debugging </a:t>
                      </a:r>
                      <a:r>
                        <a:rPr lang="en-GB" baseline="0" dirty="0" smtClean="0"/>
                        <a:t/>
                      </a:r>
                      <a:br>
                        <a:rPr lang="en-GB" baseline="0" dirty="0" smtClean="0"/>
                      </a:br>
                      <a:r>
                        <a:rPr lang="en-GB" baseline="0" dirty="0" smtClean="0"/>
                        <a:t>– </a:t>
                      </a:r>
                      <a:r>
                        <a:rPr lang="en-GB" baseline="0" dirty="0" smtClean="0"/>
                        <a:t>probably at Oxford </a:t>
                      </a:r>
                    </a:p>
                    <a:p>
                      <a:r>
                        <a:rPr lang="en-GB" baseline="0" dirty="0" smtClean="0"/>
                        <a:t>Assembly continues in parallel</a:t>
                      </a:r>
                      <a:endParaRPr lang="en-GB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r>
                        <a:rPr lang="en-GB" dirty="0" smtClean="0"/>
                        <a:t>14 Oct (TBC)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Meet with </a:t>
                      </a:r>
                      <a:r>
                        <a:rPr lang="en-GB" dirty="0" smtClean="0"/>
                        <a:t>Marcel, 	</a:t>
                      </a:r>
                      <a:r>
                        <a:rPr lang="en-GB" dirty="0" err="1" smtClean="0"/>
                        <a:t>Kestutis</a:t>
                      </a:r>
                      <a:r>
                        <a:rPr lang="en-GB" baseline="0" dirty="0" smtClean="0"/>
                        <a:t> and others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smtClean="0"/>
                        <a:t>for initial </a:t>
                      </a:r>
                      <a:r>
                        <a:rPr lang="en-GB" smtClean="0"/>
                        <a:t>testing </a:t>
                      </a:r>
                      <a:r>
                        <a:rPr lang="en-GB" smtClean="0"/>
                        <a:t/>
                      </a:r>
                      <a:br>
                        <a:rPr lang="en-GB" smtClean="0"/>
                      </a:br>
                      <a:r>
                        <a:rPr lang="en-GB" baseline="0" smtClean="0"/>
                        <a:t>– at </a:t>
                      </a:r>
                      <a:r>
                        <a:rPr lang="en-GB" baseline="0" dirty="0" smtClean="0"/>
                        <a:t>RAL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190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Motherboard overview</a:t>
            </a:r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7768" y="1646371"/>
            <a:ext cx="5064472" cy="45909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03423" y="5199583"/>
            <a:ext cx="816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5V in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2627784" y="6228688"/>
            <a:ext cx="47357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2.5V and 3.3V regulators, power LED</a:t>
            </a:r>
            <a:endParaRPr lang="en-GB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625362" y="4561964"/>
            <a:ext cx="1066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-60V in</a:t>
            </a:r>
            <a:endParaRPr lang="en-GB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804248" y="2488828"/>
            <a:ext cx="23042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“VHDCI”</a:t>
            </a:r>
          </a:p>
          <a:p>
            <a:r>
              <a:rPr lang="en-GB" sz="2400" dirty="0" smtClean="0"/>
              <a:t>Connector to </a:t>
            </a:r>
            <a:r>
              <a:rPr lang="en-GB" sz="2400" dirty="0" err="1" smtClean="0"/>
              <a:t>Atlys</a:t>
            </a:r>
            <a:r>
              <a:rPr lang="en-GB" sz="2400" dirty="0" smtClean="0"/>
              <a:t> DAQ</a:t>
            </a:r>
          </a:p>
          <a:p>
            <a:r>
              <a:rPr lang="en-GB" dirty="0" smtClean="0"/>
              <a:t>- Serial data in</a:t>
            </a:r>
          </a:p>
          <a:p>
            <a:r>
              <a:rPr lang="en-GB" dirty="0" smtClean="0"/>
              <a:t>- LVDS clocks in</a:t>
            </a:r>
          </a:p>
          <a:p>
            <a:r>
              <a:rPr lang="en-GB" dirty="0" smtClean="0"/>
              <a:t>- LVDS data out</a:t>
            </a:r>
          </a:p>
          <a:p>
            <a:r>
              <a:rPr lang="en-GB" dirty="0" smtClean="0"/>
              <a:t>- </a:t>
            </a:r>
            <a:r>
              <a:rPr lang="en-GB" dirty="0" err="1" smtClean="0"/>
              <a:t>HitBus</a:t>
            </a:r>
            <a:r>
              <a:rPr lang="en-GB" dirty="0" smtClean="0"/>
              <a:t> out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6804248" y="4964975"/>
            <a:ext cx="20162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Lemos</a:t>
            </a:r>
            <a:r>
              <a:rPr lang="en-GB" sz="2400" dirty="0" smtClean="0"/>
              <a:t>, spare signals to/from DAQ</a:t>
            </a:r>
            <a:endParaRPr lang="en-GB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1619671" y="1189184"/>
            <a:ext cx="4734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/>
              <a:t>Lemos</a:t>
            </a:r>
            <a:r>
              <a:rPr lang="en-GB" sz="2400" dirty="0" smtClean="0"/>
              <a:t> for analogue measurements </a:t>
            </a: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 rot="18259754">
            <a:off x="2710119" y="5041433"/>
            <a:ext cx="20962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daughterboard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627784" y="2348880"/>
            <a:ext cx="3295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chemeClr val="bg1"/>
                </a:solidFill>
              </a:rPr>
              <a:t>0.1” headers for probing</a:t>
            </a:r>
            <a:endParaRPr lang="en-GB" sz="24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3354" y="3030051"/>
            <a:ext cx="995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400" dirty="0"/>
              <a:t>m</a:t>
            </a:r>
            <a:r>
              <a:rPr lang="en-GB" sz="2400" dirty="0" smtClean="0"/>
              <a:t>ore</a:t>
            </a:r>
          </a:p>
          <a:p>
            <a:r>
              <a:rPr lang="en-GB" sz="2400" dirty="0" err="1" smtClean="0"/>
              <a:t>Lemos</a:t>
            </a:r>
            <a:endParaRPr lang="en-GB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3494494" y="3780329"/>
            <a:ext cx="10294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chemeClr val="bg1"/>
                </a:solidFill>
              </a:rPr>
              <a:t>12x12mm</a:t>
            </a:r>
          </a:p>
          <a:p>
            <a:pPr algn="ctr"/>
            <a:r>
              <a:rPr lang="en-GB" sz="1600" b="1" dirty="0" err="1" smtClean="0">
                <a:solidFill>
                  <a:schemeClr val="bg1"/>
                </a:solidFill>
              </a:rPr>
              <a:t>cutout</a:t>
            </a:r>
            <a:endParaRPr lang="en-GB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18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 smtClean="0"/>
              <a:t>Assembly input needed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075240" cy="4968552"/>
          </a:xfrm>
        </p:spPr>
        <p:txBody>
          <a:bodyPr>
            <a:noAutofit/>
          </a:bodyPr>
          <a:lstStyle/>
          <a:p>
            <a:r>
              <a:rPr lang="en-GB" sz="2800" dirty="0" smtClean="0"/>
              <a:t>Could the groups who would like an HVStripV1 motherboard please let us know:</a:t>
            </a:r>
            <a:br>
              <a:rPr lang="en-GB" sz="2800" dirty="0" smtClean="0"/>
            </a:br>
            <a:endParaRPr lang="en-GB" sz="2800" dirty="0" smtClean="0"/>
          </a:p>
          <a:p>
            <a:pPr lvl="1"/>
            <a:r>
              <a:rPr lang="en-GB" sz="2400" dirty="0" smtClean="0"/>
              <a:t>Would you like to first test it only using the 0.1” headers for probing, or will you initially use Lemo connectors?</a:t>
            </a:r>
            <a:br>
              <a:rPr lang="en-GB" sz="2400" dirty="0" smtClean="0"/>
            </a:br>
            <a:endParaRPr lang="en-GB" sz="2400" dirty="0" smtClean="0"/>
          </a:p>
          <a:p>
            <a:pPr lvl="1"/>
            <a:r>
              <a:rPr lang="en-GB" sz="2400" dirty="0" smtClean="0"/>
              <a:t>This determines whether we install the 0</a:t>
            </a:r>
            <a:r>
              <a:rPr lang="el-GR" sz="2400" dirty="0" smtClean="0"/>
              <a:t>Ω</a:t>
            </a:r>
            <a:r>
              <a:rPr lang="en-GB" sz="2400" dirty="0" smtClean="0"/>
              <a:t> resistors which connect through to the </a:t>
            </a:r>
            <a:r>
              <a:rPr lang="en-GB" sz="2400" dirty="0" err="1" smtClean="0"/>
              <a:t>Lemos</a:t>
            </a:r>
            <a:r>
              <a:rPr lang="en-GB" sz="2400" dirty="0" smtClean="0"/>
              <a:t>, in the first instance.</a:t>
            </a:r>
          </a:p>
          <a:p>
            <a:pPr lvl="1"/>
            <a:endParaRPr lang="en-GB" sz="2000" dirty="0" smtClean="0"/>
          </a:p>
          <a:p>
            <a:pPr lvl="1"/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492010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Towards HV CHESS test boards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4042792" cy="4853136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200"/>
              </a:spcBef>
            </a:pPr>
            <a:r>
              <a:rPr lang="en-GB" dirty="0" smtClean="0"/>
              <a:t>We are now defining what test boards are needed for the first HV CHESS test chip – certainly a daughterboard, probably a motherboard?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First step = design daughterboard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Currently </a:t>
            </a:r>
            <a:r>
              <a:rPr lang="en-GB" dirty="0" err="1" smtClean="0"/>
              <a:t>Hervé</a:t>
            </a:r>
            <a:r>
              <a:rPr lang="en-GB" dirty="0" smtClean="0"/>
              <a:t> is working on the needed specifications and pad details for the daughterboard, thank you.</a:t>
            </a:r>
          </a:p>
          <a:p>
            <a:pPr>
              <a:spcBef>
                <a:spcPts val="1200"/>
              </a:spcBef>
            </a:pPr>
            <a:r>
              <a:rPr lang="en-GB" dirty="0" smtClean="0"/>
              <a:t>See next slides for initial thoughts on how different parts of the chip will be tested</a:t>
            </a: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010" y="1292752"/>
            <a:ext cx="4138265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095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8229600" cy="1143000"/>
          </a:xfrm>
        </p:spPr>
        <p:txBody>
          <a:bodyPr/>
          <a:lstStyle/>
          <a:p>
            <a:r>
              <a:rPr lang="en-GB" dirty="0" smtClean="0"/>
              <a:t>Reminder - HV CHESS overview</a:t>
            </a:r>
            <a:endParaRPr lang="en-GB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340768"/>
            <a:ext cx="5513821" cy="4947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5796136" y="5861303"/>
            <a:ext cx="3240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(from the CHESS spec v0.8)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94894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GB" dirty="0"/>
              <a:t>HV CHESS </a:t>
            </a:r>
            <a:r>
              <a:rPr lang="en-GB" dirty="0" smtClean="0"/>
              <a:t>– initial test thoughts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24867"/>
              </p:ext>
            </p:extLst>
          </p:nvPr>
        </p:nvGraphicFramePr>
        <p:xfrm>
          <a:off x="611560" y="1124744"/>
          <a:ext cx="7920880" cy="55125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5976664"/>
              </a:tblGrid>
              <a:tr h="589732"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Device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 smtClean="0"/>
                        <a:t>How to test – this is for review by group</a:t>
                      </a:r>
                      <a:endParaRPr lang="en-GB" sz="2400" dirty="0"/>
                    </a:p>
                  </a:txBody>
                  <a:tcPr/>
                </a:tc>
              </a:tr>
              <a:tr h="898652">
                <a:tc>
                  <a:txBody>
                    <a:bodyPr/>
                    <a:lstStyle/>
                    <a:p>
                      <a:r>
                        <a:rPr lang="en-GB" dirty="0" smtClean="0"/>
                        <a:t>Test structures – array</a:t>
                      </a:r>
                      <a:r>
                        <a:rPr lang="en-GB" baseline="0" dirty="0" smtClean="0"/>
                        <a:t> of R, C and transistors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Test using</a:t>
                      </a:r>
                      <a:r>
                        <a:rPr lang="en-GB" baseline="0" dirty="0" smtClean="0"/>
                        <a:t> the existing </a:t>
                      </a:r>
                      <a:r>
                        <a:rPr lang="en-GB" dirty="0" smtClean="0"/>
                        <a:t>CERN probe card</a:t>
                      </a:r>
                      <a:endParaRPr lang="en-GB" dirty="0"/>
                    </a:p>
                  </a:txBody>
                  <a:tcPr/>
                </a:tc>
              </a:tr>
              <a:tr h="1437843">
                <a:tc>
                  <a:txBody>
                    <a:bodyPr/>
                    <a:lstStyle/>
                    <a:p>
                      <a:r>
                        <a:rPr lang="en-GB" dirty="0" smtClean="0"/>
                        <a:t>Passive</a:t>
                      </a:r>
                      <a:r>
                        <a:rPr lang="en-GB" baseline="0" dirty="0" smtClean="0"/>
                        <a:t> pixels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“will be probed</a:t>
                      </a:r>
                      <a:r>
                        <a:rPr lang="en-GB" baseline="0" dirty="0" smtClean="0"/>
                        <a:t> without need for wire bonding” (CHESS spec)</a:t>
                      </a:r>
                    </a:p>
                    <a:p>
                      <a:r>
                        <a:rPr lang="en-GB" baseline="0" dirty="0" smtClean="0"/>
                        <a:t>However the passive TCT structure in the upper right corner should probably be bonded out to the daughterboard</a:t>
                      </a:r>
                    </a:p>
                    <a:p>
                      <a:r>
                        <a:rPr lang="en-GB" baseline="0" dirty="0" smtClean="0">
                          <a:solidFill>
                            <a:srgbClr val="FF0066"/>
                          </a:solidFill>
                        </a:rPr>
                        <a:t>We have many questions about how to design the test boards so that edge TCT (charge injection by laser) is possible.</a:t>
                      </a:r>
                    </a:p>
                  </a:txBody>
                  <a:tcPr/>
                </a:tc>
              </a:tr>
              <a:tr h="589732">
                <a:tc>
                  <a:txBody>
                    <a:bodyPr/>
                    <a:lstStyle/>
                    <a:p>
                      <a:r>
                        <a:rPr lang="en-GB" dirty="0" smtClean="0"/>
                        <a:t>Test amplifiers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Bond out to </a:t>
                      </a:r>
                      <a:r>
                        <a:rPr lang="en-GB" baseline="0" dirty="0" smtClean="0"/>
                        <a:t>daughterboard</a:t>
                      </a:r>
                    </a:p>
                  </a:txBody>
                  <a:tcPr/>
                </a:tc>
              </a:tr>
              <a:tr h="1365943">
                <a:tc>
                  <a:txBody>
                    <a:bodyPr/>
                    <a:lstStyle/>
                    <a:p>
                      <a:r>
                        <a:rPr lang="en-GB" dirty="0" smtClean="0"/>
                        <a:t>Active pixels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Bond out to </a:t>
                      </a:r>
                      <a:r>
                        <a:rPr lang="en-GB" baseline="0" dirty="0" smtClean="0"/>
                        <a:t>daughterboard</a:t>
                      </a:r>
                    </a:p>
                    <a:p>
                      <a:endParaRPr lang="en-GB" sz="900" baseline="0" dirty="0" smtClean="0"/>
                    </a:p>
                    <a:p>
                      <a:r>
                        <a:rPr lang="en-GB" baseline="0" dirty="0" smtClean="0"/>
                        <a:t>Probably we will also want a motherboard with power/bias and Lemo connectors, as we are doing for the HVStripV1? </a:t>
                      </a:r>
                    </a:p>
                    <a:p>
                      <a:r>
                        <a:rPr lang="en-GB" baseline="0" dirty="0" smtClean="0">
                          <a:solidFill>
                            <a:srgbClr val="FF0066"/>
                          </a:solidFill>
                        </a:rPr>
                        <a:t>This is what we’d like to discuss.</a:t>
                      </a:r>
                      <a:endParaRPr lang="en-GB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  <a:tr h="589732">
                <a:tc>
                  <a:txBody>
                    <a:bodyPr/>
                    <a:lstStyle/>
                    <a:p>
                      <a:r>
                        <a:rPr lang="en-GB" dirty="0" smtClean="0"/>
                        <a:t>Power pads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Bond out to </a:t>
                      </a:r>
                      <a:r>
                        <a:rPr lang="en-GB" baseline="0" dirty="0" smtClean="0"/>
                        <a:t>daughterboard. Pads are not at edge of chip.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82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446</Words>
  <Application>Microsoft Office PowerPoint</Application>
  <PresentationFormat>On-screen Show (4:3)</PresentationFormat>
  <Paragraphs>86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Status of test kit</vt:lpstr>
      <vt:lpstr>HVStripV1 daughterboards</vt:lpstr>
      <vt:lpstr>HVStripV1 motherboards</vt:lpstr>
      <vt:lpstr>Motherboard – expected schedule</vt:lpstr>
      <vt:lpstr>Motherboard overview</vt:lpstr>
      <vt:lpstr>Assembly input needed</vt:lpstr>
      <vt:lpstr>Towards HV CHESS test boards</vt:lpstr>
      <vt:lpstr>Reminder - HV CHESS overview</vt:lpstr>
      <vt:lpstr>HV CHESS – initial test thoughts</vt:lpstr>
    </vt:vector>
  </TitlesOfParts>
  <Company>Department of Physics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AMS H35 preparation and progress</dc:title>
  <dc:creator>Todd Huffman</dc:creator>
  <cp:lastModifiedBy>Jaya John John</cp:lastModifiedBy>
  <cp:revision>26</cp:revision>
  <dcterms:created xsi:type="dcterms:W3CDTF">2014-09-18T13:48:06Z</dcterms:created>
  <dcterms:modified xsi:type="dcterms:W3CDTF">2014-09-30T14:53:29Z</dcterms:modified>
</cp:coreProperties>
</file>