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51" r:id="rId1"/>
  </p:sldMasterIdLst>
  <p:notesMasterIdLst>
    <p:notesMasterId r:id="rId16"/>
  </p:notesMasterIdLst>
  <p:handoutMasterIdLst>
    <p:handoutMasterId r:id="rId17"/>
  </p:handoutMasterIdLst>
  <p:sldIdLst>
    <p:sldId id="782" r:id="rId2"/>
    <p:sldId id="783" r:id="rId3"/>
    <p:sldId id="784" r:id="rId4"/>
    <p:sldId id="785" r:id="rId5"/>
    <p:sldId id="786" r:id="rId6"/>
    <p:sldId id="787" r:id="rId7"/>
    <p:sldId id="788" r:id="rId8"/>
    <p:sldId id="794" r:id="rId9"/>
    <p:sldId id="795" r:id="rId10"/>
    <p:sldId id="796" r:id="rId11"/>
    <p:sldId id="797" r:id="rId12"/>
    <p:sldId id="798" r:id="rId13"/>
    <p:sldId id="799" r:id="rId14"/>
    <p:sldId id="800" r:id="rId15"/>
  </p:sldIdLst>
  <p:sldSz cx="9144000" cy="6858000" type="screen4x3"/>
  <p:notesSz cx="6662738" cy="9926638"/>
  <p:defaultTextStyle>
    <a:defPPr>
      <a:defRPr lang="de-DE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7967087C-885D-44AE-BBB2-1B9ACE8B4C84}">
          <p14:sldIdLst>
            <p14:sldId id="782"/>
            <p14:sldId id="783"/>
            <p14:sldId id="784"/>
            <p14:sldId id="785"/>
            <p14:sldId id="786"/>
            <p14:sldId id="787"/>
            <p14:sldId id="788"/>
            <p14:sldId id="794"/>
            <p14:sldId id="795"/>
            <p14:sldId id="796"/>
            <p14:sldId id="797"/>
            <p14:sldId id="798"/>
            <p14:sldId id="799"/>
            <p14:sldId id="80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EFE1"/>
    <a:srgbClr val="F9E7CF"/>
    <a:srgbClr val="F7EED9"/>
    <a:srgbClr val="FF3399"/>
    <a:srgbClr val="0090D7"/>
    <a:srgbClr val="000000"/>
    <a:srgbClr val="0A155A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26" autoAdjust="0"/>
    <p:restoredTop sz="94643" autoAdjust="0"/>
  </p:normalViewPr>
  <p:slideViewPr>
    <p:cSldViewPr snapToGrid="0" snapToObjects="1">
      <p:cViewPr>
        <p:scale>
          <a:sx n="75" d="100"/>
          <a:sy n="75" d="100"/>
        </p:scale>
        <p:origin x="-1224" y="-7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6" d="100"/>
          <a:sy n="76" d="100"/>
        </p:scale>
        <p:origin x="-2244" y="-96"/>
      </p:cViewPr>
      <p:guideLst>
        <p:guide orient="horz" pos="3126"/>
        <p:guide pos="209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 algn="l" defTabSz="916217">
              <a:defRPr sz="11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90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1900" y="0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 defTabSz="916217">
              <a:defRPr sz="11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90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8876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6" rIns="91431" bIns="45716" numCol="1" anchor="b" anchorCtr="0" compatLnSpc="1">
            <a:prstTxWarp prst="textNoShape">
              <a:avLst/>
            </a:prstTxWarp>
          </a:bodyPr>
          <a:lstStyle>
            <a:lvl1pPr algn="l" defTabSz="916217">
              <a:defRPr sz="11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90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1900" y="9429750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6" rIns="91431" bIns="45716" numCol="1" anchor="b" anchorCtr="0" compatLnSpc="1">
            <a:prstTxWarp prst="textNoShape">
              <a:avLst/>
            </a:prstTxWarp>
          </a:bodyPr>
          <a:lstStyle>
            <a:lvl1pPr defTabSz="916217">
              <a:defRPr sz="1100"/>
            </a:lvl1pPr>
          </a:lstStyle>
          <a:p>
            <a:pPr>
              <a:defRPr/>
            </a:pPr>
            <a:fld id="{DBADB7A1-D3A3-4803-BAD8-21E7AAB2408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98214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60" tIns="47481" rIns="94960" bIns="47481" numCol="1" anchor="t" anchorCtr="0" compatLnSpc="1">
            <a:prstTxWarp prst="textNoShape">
              <a:avLst/>
            </a:prstTxWarp>
          </a:bodyPr>
          <a:lstStyle>
            <a:lvl1pPr algn="l" defTabSz="947329">
              <a:defRPr sz="11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1900" y="0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60" tIns="47481" rIns="94960" bIns="47481" numCol="1" anchor="t" anchorCtr="0" compatLnSpc="1">
            <a:prstTxWarp prst="textNoShape">
              <a:avLst/>
            </a:prstTxWarp>
          </a:bodyPr>
          <a:lstStyle>
            <a:lvl1pPr defTabSz="947329">
              <a:defRPr sz="11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2488" y="744538"/>
            <a:ext cx="4960937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3288"/>
            <a:ext cx="5329238" cy="446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60" tIns="47481" rIns="94960" bIns="474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8876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60" tIns="47481" rIns="94960" bIns="47481" numCol="1" anchor="b" anchorCtr="0" compatLnSpc="1">
            <a:prstTxWarp prst="textNoShape">
              <a:avLst/>
            </a:prstTxWarp>
          </a:bodyPr>
          <a:lstStyle>
            <a:lvl1pPr algn="l" defTabSz="947329">
              <a:defRPr sz="11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1900" y="9429750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60" tIns="47481" rIns="94960" bIns="47481" numCol="1" anchor="b" anchorCtr="0" compatLnSpc="1">
            <a:prstTxWarp prst="textNoShape">
              <a:avLst/>
            </a:prstTxWarp>
          </a:bodyPr>
          <a:lstStyle>
            <a:lvl1pPr defTabSz="947329">
              <a:defRPr sz="1100"/>
            </a:lvl1pPr>
          </a:lstStyle>
          <a:p>
            <a:pPr>
              <a:defRPr/>
            </a:pPr>
            <a:fld id="{45383D69-EAF9-411F-BB84-26180CB1DBA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31949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endParaRPr lang="de-DE" smtClean="0"/>
          </a:p>
        </p:txBody>
      </p:sp>
      <p:sp>
        <p:nvSpPr>
          <p:cNvPr id="5" name="Line 6"/>
          <p:cNvSpPr>
            <a:spLocks noChangeShapeType="1"/>
          </p:cNvSpPr>
          <p:nvPr userDrawn="1"/>
        </p:nvSpPr>
        <p:spPr bwMode="auto">
          <a:xfrm>
            <a:off x="0" y="719138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6" name="Picture 8" descr="WTM_Logo_40mm_Office_Farb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8676"/>
          <a:stretch>
            <a:fillRect/>
          </a:stretch>
        </p:blipFill>
        <p:spPr bwMode="auto">
          <a:xfrm>
            <a:off x="7916863" y="68263"/>
            <a:ext cx="1023937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19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6225"/>
            <a:ext cx="7772400" cy="1470025"/>
          </a:xfrm>
        </p:spPr>
        <p:txBody>
          <a:bodyPr/>
          <a:lstStyle>
            <a:lvl1pPr algn="ctr">
              <a:defRPr sz="39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51940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 lIns="91440" tIns="45720" rIns="91440" bIns="45720"/>
          <a:lstStyle>
            <a:lvl1pPr algn="ctr">
              <a:defRPr b="0">
                <a:solidFill>
                  <a:srgbClr val="0A155A"/>
                </a:solidFill>
              </a:defRPr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589177798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950FC7-B639-45BA-84B4-34554AE8E16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Bauhaus-Universität Weimar, 17.11.2011</a:t>
            </a:r>
          </a:p>
        </p:txBody>
      </p:sp>
    </p:spTree>
    <p:extLst>
      <p:ext uri="{BB962C8B-B14F-4D97-AF65-F5344CB8AC3E}">
        <p14:creationId xmlns:p14="http://schemas.microsoft.com/office/powerpoint/2010/main" val="410658711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56400" y="179388"/>
            <a:ext cx="2192338" cy="6316662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77800" y="179388"/>
            <a:ext cx="6426200" cy="6316662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CC3E2B-1A77-46E2-9E7C-B2B6708BE78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Bauhaus-Universität Weimar, 17.11.2011</a:t>
            </a:r>
          </a:p>
        </p:txBody>
      </p:sp>
    </p:spTree>
    <p:extLst>
      <p:ext uri="{BB962C8B-B14F-4D97-AF65-F5344CB8AC3E}">
        <p14:creationId xmlns:p14="http://schemas.microsoft.com/office/powerpoint/2010/main" val="2636551744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388" y="179388"/>
            <a:ext cx="7712075" cy="4318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177800" y="765175"/>
            <a:ext cx="4308475" cy="573087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38675" y="765175"/>
            <a:ext cx="4310063" cy="2789238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38675" y="3706813"/>
            <a:ext cx="4310063" cy="2789237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52A25F-D91A-4300-9D19-53C1FDF04E8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Bauhaus-Universität Weimar, 17.11.2011</a:t>
            </a:r>
          </a:p>
        </p:txBody>
      </p:sp>
    </p:spTree>
    <p:extLst>
      <p:ext uri="{BB962C8B-B14F-4D97-AF65-F5344CB8AC3E}">
        <p14:creationId xmlns:p14="http://schemas.microsoft.com/office/powerpoint/2010/main" val="2405983836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179388" y="179388"/>
            <a:ext cx="7712075" cy="4318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177800" y="765175"/>
            <a:ext cx="4308475" cy="2789238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38675" y="765175"/>
            <a:ext cx="4310063" cy="2789238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177800" y="3706813"/>
            <a:ext cx="4308475" cy="2789237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38675" y="3706813"/>
            <a:ext cx="4310063" cy="2789237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563962-4384-4995-930F-B24AF935A5D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Bauhaus-Universität Weimar, 17.11.2011</a:t>
            </a:r>
          </a:p>
        </p:txBody>
      </p:sp>
    </p:spTree>
    <p:extLst>
      <p:ext uri="{BB962C8B-B14F-4D97-AF65-F5344CB8AC3E}">
        <p14:creationId xmlns:p14="http://schemas.microsoft.com/office/powerpoint/2010/main" val="2039895795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D8361C-4315-4773-9DCF-85E0C101DB3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Bauhaus-Universität Weimar, 17.11.2011</a:t>
            </a:r>
          </a:p>
        </p:txBody>
      </p:sp>
    </p:spTree>
    <p:extLst>
      <p:ext uri="{BB962C8B-B14F-4D97-AF65-F5344CB8AC3E}">
        <p14:creationId xmlns:p14="http://schemas.microsoft.com/office/powerpoint/2010/main" val="299680922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005C74-A5C3-472D-93F9-286C1B6E41D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Bauhaus-Universität Weimar, 17.11.2011</a:t>
            </a:r>
          </a:p>
        </p:txBody>
      </p:sp>
    </p:spTree>
    <p:extLst>
      <p:ext uri="{BB962C8B-B14F-4D97-AF65-F5344CB8AC3E}">
        <p14:creationId xmlns:p14="http://schemas.microsoft.com/office/powerpoint/2010/main" val="39932906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A492AC-65B5-4EFE-8103-2FE65436CE4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Bauhaus-Universität Weimar, 17.11.2011</a:t>
            </a:r>
          </a:p>
        </p:txBody>
      </p:sp>
    </p:spTree>
    <p:extLst>
      <p:ext uri="{BB962C8B-B14F-4D97-AF65-F5344CB8AC3E}">
        <p14:creationId xmlns:p14="http://schemas.microsoft.com/office/powerpoint/2010/main" val="417590792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77800" y="765175"/>
            <a:ext cx="4308475" cy="5730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38675" y="765175"/>
            <a:ext cx="4310063" cy="5730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5EBF90-A8BF-451E-9337-7C19D479263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Bauhaus-Universität Weimar, 17.11.2011</a:t>
            </a:r>
          </a:p>
        </p:txBody>
      </p:sp>
    </p:spTree>
    <p:extLst>
      <p:ext uri="{BB962C8B-B14F-4D97-AF65-F5344CB8AC3E}">
        <p14:creationId xmlns:p14="http://schemas.microsoft.com/office/powerpoint/2010/main" val="69004725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F24019-409D-49A8-82C5-7E507E667F0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Bauhaus-Universität Weimar, 17.11.2011</a:t>
            </a:r>
          </a:p>
        </p:txBody>
      </p:sp>
    </p:spTree>
    <p:extLst>
      <p:ext uri="{BB962C8B-B14F-4D97-AF65-F5344CB8AC3E}">
        <p14:creationId xmlns:p14="http://schemas.microsoft.com/office/powerpoint/2010/main" val="4057972814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9562D1-82C2-43DD-B64E-9EF40F01D28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Bauhaus-Universität Weimar, 17.11.2011</a:t>
            </a:r>
          </a:p>
        </p:txBody>
      </p:sp>
    </p:spTree>
    <p:extLst>
      <p:ext uri="{BB962C8B-B14F-4D97-AF65-F5344CB8AC3E}">
        <p14:creationId xmlns:p14="http://schemas.microsoft.com/office/powerpoint/2010/main" val="1269183285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233C25-4616-4A9A-88D5-266258DA085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Bauhaus-Universität Weimar, 17.11.2011</a:t>
            </a:r>
          </a:p>
        </p:txBody>
      </p:sp>
    </p:spTree>
    <p:extLst>
      <p:ext uri="{BB962C8B-B14F-4D97-AF65-F5344CB8AC3E}">
        <p14:creationId xmlns:p14="http://schemas.microsoft.com/office/powerpoint/2010/main" val="3527829769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BE48D3-AEC0-4AB9-8E96-C43852735CC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Bauhaus-Universität Weimar, 17.11.2011</a:t>
            </a:r>
          </a:p>
        </p:txBody>
      </p:sp>
    </p:spTree>
    <p:extLst>
      <p:ext uri="{BB962C8B-B14F-4D97-AF65-F5344CB8AC3E}">
        <p14:creationId xmlns:p14="http://schemas.microsoft.com/office/powerpoint/2010/main" val="865088068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DFC170-B5E2-4150-A546-8E3ABBA6B90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Bauhaus-Universität Weimar, 17.11.2011</a:t>
            </a:r>
          </a:p>
        </p:txBody>
      </p:sp>
    </p:spTree>
    <p:extLst>
      <p:ext uri="{BB962C8B-B14F-4D97-AF65-F5344CB8AC3E}">
        <p14:creationId xmlns:p14="http://schemas.microsoft.com/office/powerpoint/2010/main" val="336187563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ChangeArrowheads="1"/>
          </p:cNvSpPr>
          <p:nvPr/>
        </p:nvSpPr>
        <p:spPr bwMode="auto">
          <a:xfrm>
            <a:off x="8734425" y="6627813"/>
            <a:ext cx="409575" cy="23971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1027" name="Group 18"/>
          <p:cNvGrpSpPr>
            <a:grpSpLocks/>
          </p:cNvGrpSpPr>
          <p:nvPr/>
        </p:nvGrpSpPr>
        <p:grpSpPr bwMode="auto">
          <a:xfrm>
            <a:off x="-11113" y="6376988"/>
            <a:ext cx="9158288" cy="503237"/>
            <a:chOff x="-7" y="3993"/>
            <a:chExt cx="5769" cy="317"/>
          </a:xfrm>
        </p:grpSpPr>
        <p:sp>
          <p:nvSpPr>
            <p:cNvPr id="1037" name="Rectangle 16"/>
            <p:cNvSpPr>
              <a:spLocks noChangeArrowheads="1"/>
            </p:cNvSpPr>
            <p:nvPr userDrawn="1"/>
          </p:nvSpPr>
          <p:spPr bwMode="auto">
            <a:xfrm>
              <a:off x="-7" y="4151"/>
              <a:ext cx="5607" cy="15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38" name="AutoShape 17"/>
            <p:cNvSpPr>
              <a:spLocks noChangeArrowheads="1"/>
            </p:cNvSpPr>
            <p:nvPr userDrawn="1"/>
          </p:nvSpPr>
          <p:spPr bwMode="auto">
            <a:xfrm>
              <a:off x="5445" y="3993"/>
              <a:ext cx="317" cy="31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10834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10800"/>
                  </a:moveTo>
                  <a:cubicBezTo>
                    <a:pt x="10800" y="10800"/>
                    <a:pt x="10800" y="10800"/>
                    <a:pt x="10800" y="10800"/>
                  </a:cubicBezTo>
                  <a:cubicBezTo>
                    <a:pt x="10800" y="10800"/>
                    <a:pt x="10800" y="10800"/>
                    <a:pt x="10800" y="10800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lnTo>
                    <a:pt x="10800" y="108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028" name="Text Box 7"/>
          <p:cNvSpPr txBox="1">
            <a:spLocks noChangeArrowheads="1"/>
          </p:cNvSpPr>
          <p:nvPr/>
        </p:nvSpPr>
        <p:spPr bwMode="auto">
          <a:xfrm>
            <a:off x="0" y="0"/>
            <a:ext cx="9144000" cy="7191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endParaRPr lang="de-DE" smtClean="0"/>
          </a:p>
        </p:txBody>
      </p:sp>
      <p:sp>
        <p:nvSpPr>
          <p:cNvPr id="1029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179388"/>
            <a:ext cx="77120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smtClean="0"/>
          </a:p>
        </p:txBody>
      </p:sp>
      <p:sp>
        <p:nvSpPr>
          <p:cNvPr id="1030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7800" y="765175"/>
            <a:ext cx="8770938" cy="573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31" name="Text Box 10"/>
          <p:cNvSpPr txBox="1">
            <a:spLocks noChangeArrowheads="1"/>
          </p:cNvSpPr>
          <p:nvPr/>
        </p:nvSpPr>
        <p:spPr bwMode="auto">
          <a:xfrm>
            <a:off x="0" y="6664325"/>
            <a:ext cx="914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endParaRPr lang="de-DE" sz="1200" smtClean="0">
              <a:solidFill>
                <a:schemeClr val="accent2"/>
              </a:solidFill>
            </a:endParaRPr>
          </a:p>
        </p:txBody>
      </p:sp>
      <p:sp>
        <p:nvSpPr>
          <p:cNvPr id="550923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8788" y="6664325"/>
            <a:ext cx="869950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7A211CD-006D-413F-9B80-786B2C7CBC8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55092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6850" y="6664325"/>
            <a:ext cx="771207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de-DE"/>
              <a:t>Bauhaus-Universität Weimar, 17.11.2011</a:t>
            </a:r>
          </a:p>
        </p:txBody>
      </p:sp>
      <p:sp>
        <p:nvSpPr>
          <p:cNvPr id="1034" name="Line 13"/>
          <p:cNvSpPr>
            <a:spLocks noChangeShapeType="1"/>
          </p:cNvSpPr>
          <p:nvPr/>
        </p:nvSpPr>
        <p:spPr bwMode="auto">
          <a:xfrm>
            <a:off x="0" y="666115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5" name="Line 20"/>
          <p:cNvSpPr>
            <a:spLocks noChangeShapeType="1"/>
          </p:cNvSpPr>
          <p:nvPr userDrawn="1"/>
        </p:nvSpPr>
        <p:spPr bwMode="auto">
          <a:xfrm>
            <a:off x="0" y="719138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1036" name="Picture 26" descr="WTM_Logo_40mm_Office_Farbe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8676"/>
          <a:stretch>
            <a:fillRect/>
          </a:stretch>
        </p:blipFill>
        <p:spPr bwMode="auto">
          <a:xfrm>
            <a:off x="7916863" y="68263"/>
            <a:ext cx="1023937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  <p:sldLayoutId id="2147483947" r:id="rId12"/>
    <p:sldLayoutId id="2147483948" r:id="rId13"/>
    <p:sldLayoutId id="2147483949" r:id="rId14"/>
  </p:sldLayoutIdLst>
  <p:transition spd="slow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0"/>
        </a:spcBef>
        <a:spcAft>
          <a:spcPct val="30000"/>
        </a:spcAft>
        <a:buFont typeface="Wingdings" pitchFamily="2" charset="2"/>
        <a:defRPr sz="2400" b="1">
          <a:solidFill>
            <a:schemeClr val="bg1"/>
          </a:solidFill>
          <a:latin typeface="+mn-lt"/>
          <a:ea typeface="+mn-ea"/>
          <a:cs typeface="+mn-cs"/>
        </a:defRPr>
      </a:lvl1pPr>
      <a:lvl2pPr marL="444500" indent="-263525" algn="l" rtl="0" eaLnBrk="0" fontAlgn="base" hangingPunct="0">
        <a:lnSpc>
          <a:spcPct val="110000"/>
        </a:lnSpc>
        <a:spcBef>
          <a:spcPct val="0"/>
        </a:spcBef>
        <a:spcAft>
          <a:spcPct val="1000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623888" indent="290513" algn="l" rtl="0" eaLnBrk="0" fontAlgn="base" hangingPunct="0">
        <a:lnSpc>
          <a:spcPct val="120000"/>
        </a:lnSpc>
        <a:spcBef>
          <a:spcPct val="0"/>
        </a:spcBef>
        <a:spcAft>
          <a:spcPct val="20000"/>
        </a:spcAft>
        <a:defRPr sz="2000">
          <a:solidFill>
            <a:schemeClr val="tx1"/>
          </a:solidFill>
          <a:latin typeface="+mn-lt"/>
        </a:defRPr>
      </a:lvl3pPr>
      <a:lvl4pPr marL="977900" indent="-174625" algn="l" rtl="0" eaLnBrk="0" fontAlgn="base" hangingPunct="0">
        <a:lnSpc>
          <a:spcPct val="120000"/>
        </a:lnSpc>
        <a:spcBef>
          <a:spcPct val="0"/>
        </a:spcBef>
        <a:spcAft>
          <a:spcPct val="20000"/>
        </a:spcAft>
        <a:buChar char="-"/>
        <a:defRPr sz="2000">
          <a:solidFill>
            <a:schemeClr val="tx1"/>
          </a:solidFill>
          <a:latin typeface="+mn-lt"/>
        </a:defRPr>
      </a:lvl4pPr>
      <a:lvl5pPr marL="1250950" indent="-93663" algn="l" rtl="0" eaLnBrk="0" fontAlgn="base" hangingPunct="0">
        <a:lnSpc>
          <a:spcPct val="120000"/>
        </a:lnSpc>
        <a:spcBef>
          <a:spcPct val="0"/>
        </a:spcBef>
        <a:spcAft>
          <a:spcPct val="20000"/>
        </a:spcAft>
        <a:defRPr sz="2000">
          <a:solidFill>
            <a:schemeClr val="tx1"/>
          </a:solidFill>
          <a:latin typeface="+mn-lt"/>
        </a:defRPr>
      </a:lvl5pPr>
      <a:lvl6pPr marL="1708150" indent="-93663" algn="l" rtl="0" fontAlgn="base">
        <a:lnSpc>
          <a:spcPct val="120000"/>
        </a:lnSpc>
        <a:spcBef>
          <a:spcPct val="0"/>
        </a:spcBef>
        <a:spcAft>
          <a:spcPct val="20000"/>
        </a:spcAft>
        <a:defRPr sz="2000">
          <a:solidFill>
            <a:schemeClr val="tx1"/>
          </a:solidFill>
          <a:latin typeface="+mn-lt"/>
        </a:defRPr>
      </a:lvl6pPr>
      <a:lvl7pPr marL="2165350" indent="-93663" algn="l" rtl="0" fontAlgn="base">
        <a:lnSpc>
          <a:spcPct val="120000"/>
        </a:lnSpc>
        <a:spcBef>
          <a:spcPct val="0"/>
        </a:spcBef>
        <a:spcAft>
          <a:spcPct val="20000"/>
        </a:spcAft>
        <a:defRPr sz="2000">
          <a:solidFill>
            <a:schemeClr val="tx1"/>
          </a:solidFill>
          <a:latin typeface="+mn-lt"/>
        </a:defRPr>
      </a:lvl7pPr>
      <a:lvl8pPr marL="2622550" indent="-93663" algn="l" rtl="0" fontAlgn="base">
        <a:lnSpc>
          <a:spcPct val="120000"/>
        </a:lnSpc>
        <a:spcBef>
          <a:spcPct val="0"/>
        </a:spcBef>
        <a:spcAft>
          <a:spcPct val="20000"/>
        </a:spcAft>
        <a:defRPr sz="2000">
          <a:solidFill>
            <a:schemeClr val="tx1"/>
          </a:solidFill>
          <a:latin typeface="+mn-lt"/>
        </a:defRPr>
      </a:lvl8pPr>
      <a:lvl9pPr marL="3079750" indent="-93663" algn="l" rtl="0" fontAlgn="base">
        <a:lnSpc>
          <a:spcPct val="120000"/>
        </a:lnSpc>
        <a:spcBef>
          <a:spcPct val="0"/>
        </a:spcBef>
        <a:spcAft>
          <a:spcPct val="2000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liennummernplatzhalt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10DD9D-A9B3-41C2-9B1F-2511E547EB72}" type="slidenum">
              <a:rPr lang="de-DE" smtClean="0">
                <a:solidFill>
                  <a:schemeClr val="tx2"/>
                </a:solidFill>
              </a:rPr>
              <a:pPr eaLnBrk="1" hangingPunct="1"/>
              <a:t>1</a:t>
            </a:fld>
            <a:endParaRPr lang="de-DE" smtClean="0">
              <a:solidFill>
                <a:schemeClr val="tx2"/>
              </a:solidFill>
            </a:endParaRPr>
          </a:p>
        </p:txBody>
      </p:sp>
      <p:sp>
        <p:nvSpPr>
          <p:cNvPr id="5123" name="Fußzeilenplatzhalt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dirty="0" smtClean="0">
                <a:solidFill>
                  <a:schemeClr val="tx2"/>
                </a:solidFill>
              </a:rPr>
              <a:t>XFEL, </a:t>
            </a:r>
            <a:r>
              <a:rPr lang="de-DE" dirty="0" smtClean="0">
                <a:solidFill>
                  <a:schemeClr val="tx2"/>
                </a:solidFill>
              </a:rPr>
              <a:t>06.10.2014</a:t>
            </a:r>
            <a:endParaRPr lang="de-DE" dirty="0" smtClean="0">
              <a:solidFill>
                <a:schemeClr val="tx2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222250" y="190500"/>
            <a:ext cx="7210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b="1" dirty="0" smtClean="0"/>
              <a:t>Ablaufplanung XTD2 bis Tunnelreinigung</a:t>
            </a:r>
            <a:endParaRPr lang="de-DE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738188"/>
            <a:ext cx="7591425" cy="538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liennummernplatzhalt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10DD9D-A9B3-41C2-9B1F-2511E547EB72}" type="slidenum">
              <a:rPr lang="de-DE" smtClean="0">
                <a:solidFill>
                  <a:schemeClr val="tx2"/>
                </a:solidFill>
              </a:rPr>
              <a:pPr eaLnBrk="1" hangingPunct="1"/>
              <a:t>10</a:t>
            </a:fld>
            <a:endParaRPr lang="de-DE" smtClean="0">
              <a:solidFill>
                <a:schemeClr val="tx2"/>
              </a:solidFill>
            </a:endParaRPr>
          </a:p>
        </p:txBody>
      </p:sp>
      <p:sp>
        <p:nvSpPr>
          <p:cNvPr id="5123" name="Fußzeilenplatzhalt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dirty="0" smtClean="0">
                <a:solidFill>
                  <a:schemeClr val="tx2"/>
                </a:solidFill>
              </a:rPr>
              <a:t>XFEL, </a:t>
            </a:r>
            <a:r>
              <a:rPr lang="de-DE" dirty="0" smtClean="0">
                <a:solidFill>
                  <a:schemeClr val="tx2"/>
                </a:solidFill>
              </a:rPr>
              <a:t>06.10.2014</a:t>
            </a:r>
            <a:endParaRPr lang="de-DE" dirty="0" smtClean="0">
              <a:solidFill>
                <a:schemeClr val="tx2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222250" y="190500"/>
            <a:ext cx="7210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b="1" dirty="0" smtClean="0"/>
              <a:t>Ablaufplanung XTD2 bis Tunnelreinigung</a:t>
            </a:r>
            <a:endParaRPr lang="de-DE" b="1" dirty="0"/>
          </a:p>
        </p:txBody>
      </p:sp>
      <p:sp>
        <p:nvSpPr>
          <p:cNvPr id="6" name="Textfeld 5"/>
          <p:cNvSpPr txBox="1"/>
          <p:nvPr/>
        </p:nvSpPr>
        <p:spPr>
          <a:xfrm>
            <a:off x="88901" y="828223"/>
            <a:ext cx="3738561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l"/>
            <a:r>
              <a:rPr lang="de-DE" dirty="0"/>
              <a:t>Bauablauf XTD2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736600" y="1384300"/>
            <a:ext cx="77343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000" b="1" dirty="0" smtClean="0"/>
              <a:t>Bauarbeiten</a:t>
            </a:r>
            <a:endParaRPr lang="de-DE" sz="2000" b="1" dirty="0"/>
          </a:p>
          <a:p>
            <a:pPr algn="l"/>
            <a:endParaRPr lang="de-DE" dirty="0" smtClean="0"/>
          </a:p>
          <a:p>
            <a:pPr algn="l"/>
            <a:r>
              <a:rPr lang="de-DE" i="1" dirty="0" smtClean="0"/>
              <a:t>Versiegelung </a:t>
            </a:r>
            <a:r>
              <a:rPr lang="de-DE" i="1" dirty="0"/>
              <a:t>Fußboden</a:t>
            </a:r>
          </a:p>
          <a:p>
            <a:pPr algn="l"/>
            <a:endParaRPr lang="de-DE" i="1" dirty="0" smtClean="0"/>
          </a:p>
          <a:p>
            <a:pPr algn="l"/>
            <a:r>
              <a:rPr lang="de-DE" sz="1400" i="1" dirty="0" smtClean="0"/>
              <a:t>Ausführung</a:t>
            </a:r>
            <a:r>
              <a:rPr lang="de-DE" sz="1400" i="1" dirty="0"/>
              <a:t>: 15.09.2014 – 26.09.2014</a:t>
            </a:r>
          </a:p>
          <a:p>
            <a:pPr algn="l"/>
            <a:r>
              <a:rPr lang="de-DE" sz="1400" i="1" dirty="0"/>
              <a:t>Dauer: 2 KW</a:t>
            </a:r>
          </a:p>
          <a:p>
            <a:pPr algn="l"/>
            <a:r>
              <a:rPr lang="de-DE" sz="1400" i="1" dirty="0"/>
              <a:t>Voraussetzungen: Tunnel frei / gesperrt</a:t>
            </a:r>
          </a:p>
          <a:p>
            <a:pPr algn="l"/>
            <a:r>
              <a:rPr lang="de-DE" sz="1400" i="1" dirty="0"/>
              <a:t>Verantwortlich: Fa. Bauschutz</a:t>
            </a:r>
          </a:p>
          <a:p>
            <a:pPr algn="l"/>
            <a:r>
              <a:rPr lang="de-DE" sz="1400" i="1" dirty="0"/>
              <a:t>Besonderheiten: </a:t>
            </a:r>
          </a:p>
          <a:p>
            <a:pPr algn="l"/>
            <a:endParaRPr lang="de-DE" dirty="0"/>
          </a:p>
          <a:p>
            <a:pPr algn="l"/>
            <a:r>
              <a:rPr lang="de-DE" dirty="0" smtClean="0"/>
              <a:t>Untergießen </a:t>
            </a:r>
            <a:r>
              <a:rPr lang="de-DE" dirty="0"/>
              <a:t>Vakuumstützen</a:t>
            </a:r>
          </a:p>
          <a:p>
            <a:pPr algn="l"/>
            <a:endParaRPr lang="de-DE" dirty="0" smtClean="0"/>
          </a:p>
          <a:p>
            <a:pPr algn="l"/>
            <a:r>
              <a:rPr lang="de-DE" sz="1400" dirty="0" smtClean="0"/>
              <a:t>Ausführung</a:t>
            </a:r>
            <a:r>
              <a:rPr lang="de-DE" sz="1400" dirty="0"/>
              <a:t>: 13.10.2014 – 17.10.2014</a:t>
            </a:r>
          </a:p>
          <a:p>
            <a:pPr algn="l"/>
            <a:r>
              <a:rPr lang="de-DE" sz="1400" dirty="0"/>
              <a:t>Dauer: 1 KW</a:t>
            </a:r>
          </a:p>
          <a:p>
            <a:pPr algn="l"/>
            <a:r>
              <a:rPr lang="de-DE" sz="1400" dirty="0"/>
              <a:t>Voraussetzungen: möglichst vor Elektroinstallation (Schmutz)</a:t>
            </a:r>
          </a:p>
          <a:p>
            <a:pPr algn="l"/>
            <a:r>
              <a:rPr lang="de-DE" sz="1400" dirty="0"/>
              <a:t>Verantwortlich: Baufirma (Hr. Emmerich)</a:t>
            </a:r>
          </a:p>
          <a:p>
            <a:pPr algn="l"/>
            <a:r>
              <a:rPr lang="de-DE" sz="1400" dirty="0"/>
              <a:t>Besonderheiten: -</a:t>
            </a:r>
          </a:p>
          <a:p>
            <a:pPr algn="l"/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22854091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liennummernplatzhalt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10DD9D-A9B3-41C2-9B1F-2511E547EB72}" type="slidenum">
              <a:rPr lang="de-DE" smtClean="0">
                <a:solidFill>
                  <a:schemeClr val="tx2"/>
                </a:solidFill>
              </a:rPr>
              <a:pPr eaLnBrk="1" hangingPunct="1"/>
              <a:t>11</a:t>
            </a:fld>
            <a:endParaRPr lang="de-DE" smtClean="0">
              <a:solidFill>
                <a:schemeClr val="tx2"/>
              </a:solidFill>
            </a:endParaRPr>
          </a:p>
        </p:txBody>
      </p:sp>
      <p:sp>
        <p:nvSpPr>
          <p:cNvPr id="5123" name="Fußzeilenplatzhalt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dirty="0" smtClean="0">
                <a:solidFill>
                  <a:schemeClr val="tx2"/>
                </a:solidFill>
              </a:rPr>
              <a:t>XFEL, </a:t>
            </a:r>
            <a:r>
              <a:rPr lang="de-DE" dirty="0" smtClean="0">
                <a:solidFill>
                  <a:schemeClr val="tx2"/>
                </a:solidFill>
              </a:rPr>
              <a:t>06.10.2014</a:t>
            </a:r>
            <a:endParaRPr lang="de-DE" dirty="0" smtClean="0">
              <a:solidFill>
                <a:schemeClr val="tx2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222250" y="190500"/>
            <a:ext cx="7210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b="1" dirty="0" smtClean="0"/>
              <a:t>Ablaufplanung XTD2 bis Tunnelreinigung</a:t>
            </a:r>
            <a:endParaRPr lang="de-DE" b="1" dirty="0"/>
          </a:p>
        </p:txBody>
      </p:sp>
      <p:sp>
        <p:nvSpPr>
          <p:cNvPr id="6" name="Textfeld 5"/>
          <p:cNvSpPr txBox="1"/>
          <p:nvPr/>
        </p:nvSpPr>
        <p:spPr>
          <a:xfrm>
            <a:off x="88901" y="828223"/>
            <a:ext cx="3738561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l"/>
            <a:r>
              <a:rPr lang="de-DE" dirty="0"/>
              <a:t>Bauablauf XTD2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736600" y="1384300"/>
            <a:ext cx="77343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000" b="1" dirty="0" smtClean="0"/>
              <a:t>Bauarbeiten</a:t>
            </a:r>
            <a:endParaRPr lang="de-DE" sz="2000" b="1" dirty="0"/>
          </a:p>
          <a:p>
            <a:pPr algn="l"/>
            <a:endParaRPr lang="de-DE" dirty="0" smtClean="0"/>
          </a:p>
          <a:p>
            <a:pPr algn="l"/>
            <a:r>
              <a:rPr lang="de-DE" dirty="0" smtClean="0"/>
              <a:t>Schließen </a:t>
            </a:r>
            <a:r>
              <a:rPr lang="de-DE" dirty="0"/>
              <a:t>DD XS1</a:t>
            </a:r>
          </a:p>
          <a:p>
            <a:pPr algn="l"/>
            <a:endParaRPr lang="de-DE" dirty="0" smtClean="0"/>
          </a:p>
          <a:p>
            <a:pPr algn="l"/>
            <a:r>
              <a:rPr lang="de-DE" sz="1400" dirty="0" smtClean="0"/>
              <a:t>Ausführung</a:t>
            </a:r>
            <a:r>
              <a:rPr lang="de-DE" sz="1400" dirty="0"/>
              <a:t>: </a:t>
            </a:r>
            <a:r>
              <a:rPr lang="de-DE" sz="1400" dirty="0" smtClean="0"/>
              <a:t>20.10.2014 </a:t>
            </a:r>
            <a:r>
              <a:rPr lang="de-DE" sz="1400" dirty="0"/>
              <a:t>– 19.12.2014</a:t>
            </a:r>
          </a:p>
          <a:p>
            <a:pPr algn="l"/>
            <a:r>
              <a:rPr lang="de-DE" sz="1400" dirty="0"/>
              <a:t>Dauer: 8 KW</a:t>
            </a:r>
          </a:p>
          <a:p>
            <a:pPr algn="l"/>
            <a:r>
              <a:rPr lang="de-DE" sz="1400" dirty="0"/>
              <a:t>Voraussetzungen: -</a:t>
            </a:r>
          </a:p>
          <a:p>
            <a:pPr algn="l"/>
            <a:r>
              <a:rPr lang="de-DE" sz="1400" dirty="0"/>
              <a:t>Verantwortlich: Fa. </a:t>
            </a:r>
            <a:r>
              <a:rPr lang="de-DE" sz="1400" dirty="0" err="1"/>
              <a:t>Benthien</a:t>
            </a:r>
            <a:endParaRPr lang="de-DE" sz="1400" dirty="0"/>
          </a:p>
          <a:p>
            <a:pPr algn="l"/>
            <a:r>
              <a:rPr lang="de-DE" sz="1400" dirty="0"/>
              <a:t>Besonderheiten: Submission war am 04.09.2014</a:t>
            </a:r>
          </a:p>
          <a:p>
            <a:pPr algn="l"/>
            <a:endParaRPr lang="de-DE" dirty="0"/>
          </a:p>
          <a:p>
            <a:pPr algn="l"/>
            <a:r>
              <a:rPr lang="de-DE" dirty="0" smtClean="0"/>
              <a:t>Brandwände </a:t>
            </a:r>
            <a:r>
              <a:rPr lang="de-DE" dirty="0"/>
              <a:t>XS1 und XS3</a:t>
            </a:r>
          </a:p>
          <a:p>
            <a:pPr algn="l"/>
            <a:endParaRPr lang="de-DE" dirty="0" smtClean="0"/>
          </a:p>
          <a:p>
            <a:pPr algn="l"/>
            <a:r>
              <a:rPr lang="de-DE" sz="1400" dirty="0" smtClean="0"/>
              <a:t>Ausführung</a:t>
            </a:r>
            <a:r>
              <a:rPr lang="de-DE" sz="1400" dirty="0"/>
              <a:t>: 24.11.2014 – 21.12.2014</a:t>
            </a:r>
          </a:p>
          <a:p>
            <a:pPr algn="l"/>
            <a:r>
              <a:rPr lang="de-DE" sz="1400" dirty="0"/>
              <a:t>Dauer: 4 KW</a:t>
            </a:r>
          </a:p>
          <a:p>
            <a:pPr algn="l"/>
            <a:r>
              <a:rPr lang="de-DE" sz="1400" dirty="0"/>
              <a:t>Voraussetzungen: </a:t>
            </a:r>
          </a:p>
          <a:p>
            <a:pPr algn="l"/>
            <a:r>
              <a:rPr lang="de-DE" sz="1400" dirty="0"/>
              <a:t>Verantwortlich: Baufirma</a:t>
            </a:r>
          </a:p>
          <a:p>
            <a:pPr algn="l"/>
            <a:r>
              <a:rPr lang="de-DE" sz="1400" dirty="0"/>
              <a:t>Besonderheiten: Submission am 27.10.2014</a:t>
            </a:r>
          </a:p>
          <a:p>
            <a:pPr algn="l"/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138708702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liennummernplatzhalt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10DD9D-A9B3-41C2-9B1F-2511E547EB72}" type="slidenum">
              <a:rPr lang="de-DE" smtClean="0">
                <a:solidFill>
                  <a:schemeClr val="tx2"/>
                </a:solidFill>
              </a:rPr>
              <a:pPr eaLnBrk="1" hangingPunct="1"/>
              <a:t>12</a:t>
            </a:fld>
            <a:endParaRPr lang="de-DE" smtClean="0">
              <a:solidFill>
                <a:schemeClr val="tx2"/>
              </a:solidFill>
            </a:endParaRPr>
          </a:p>
        </p:txBody>
      </p:sp>
      <p:sp>
        <p:nvSpPr>
          <p:cNvPr id="5123" name="Fußzeilenplatzhalt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dirty="0" smtClean="0">
                <a:solidFill>
                  <a:schemeClr val="tx2"/>
                </a:solidFill>
              </a:rPr>
              <a:t>XFEL, </a:t>
            </a:r>
            <a:r>
              <a:rPr lang="de-DE" dirty="0" smtClean="0">
                <a:solidFill>
                  <a:schemeClr val="tx2"/>
                </a:solidFill>
              </a:rPr>
              <a:t>06.10.2014</a:t>
            </a:r>
            <a:endParaRPr lang="de-DE" dirty="0" smtClean="0">
              <a:solidFill>
                <a:schemeClr val="tx2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222250" y="190500"/>
            <a:ext cx="7210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b="1" dirty="0" smtClean="0"/>
              <a:t>Ablaufplanung XTD2 bis Tunnelreinigung</a:t>
            </a:r>
            <a:endParaRPr lang="de-DE" b="1" dirty="0"/>
          </a:p>
        </p:txBody>
      </p:sp>
      <p:sp>
        <p:nvSpPr>
          <p:cNvPr id="6" name="Textfeld 5"/>
          <p:cNvSpPr txBox="1"/>
          <p:nvPr/>
        </p:nvSpPr>
        <p:spPr>
          <a:xfrm>
            <a:off x="88901" y="828223"/>
            <a:ext cx="3738561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l"/>
            <a:r>
              <a:rPr lang="de-DE" dirty="0" smtClean="0"/>
              <a:t>Bauablauf XTD2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736600" y="1384300"/>
            <a:ext cx="77343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000" b="1" dirty="0" smtClean="0"/>
              <a:t>Bauarbeiten</a:t>
            </a:r>
            <a:endParaRPr lang="de-DE" sz="2000" b="1" dirty="0"/>
          </a:p>
          <a:p>
            <a:pPr algn="l"/>
            <a:endParaRPr lang="de-DE" dirty="0" smtClean="0"/>
          </a:p>
          <a:p>
            <a:pPr algn="l"/>
            <a:r>
              <a:rPr lang="de-DE" dirty="0" smtClean="0"/>
              <a:t>Brandschutztüren </a:t>
            </a:r>
            <a:r>
              <a:rPr lang="de-DE" dirty="0"/>
              <a:t>XS1 und XS3</a:t>
            </a:r>
          </a:p>
          <a:p>
            <a:pPr algn="l"/>
            <a:endParaRPr lang="de-DE" dirty="0" smtClean="0"/>
          </a:p>
          <a:p>
            <a:pPr algn="l"/>
            <a:r>
              <a:rPr lang="de-DE" sz="1400" dirty="0" smtClean="0"/>
              <a:t>Ausführung</a:t>
            </a:r>
            <a:r>
              <a:rPr lang="de-DE" sz="1400" dirty="0"/>
              <a:t>: 05.01.2015 – 16.01.2015</a:t>
            </a:r>
          </a:p>
          <a:p>
            <a:pPr algn="l"/>
            <a:r>
              <a:rPr lang="de-DE" sz="1400" dirty="0"/>
              <a:t>Dauer: 2 KW</a:t>
            </a:r>
          </a:p>
          <a:p>
            <a:pPr algn="l"/>
            <a:r>
              <a:rPr lang="de-DE" sz="1400" dirty="0"/>
              <a:t>Voraussetzungen: Brandwände erstellt</a:t>
            </a:r>
          </a:p>
          <a:p>
            <a:pPr algn="l"/>
            <a:r>
              <a:rPr lang="de-DE" sz="1400" dirty="0"/>
              <a:t>Verantwortlich: Baufirma</a:t>
            </a:r>
          </a:p>
          <a:p>
            <a:pPr algn="l"/>
            <a:r>
              <a:rPr lang="de-DE" sz="1400" dirty="0"/>
              <a:t>Besonderheiten: Ausschreibungsveröffentlichung am 15.10.2014</a:t>
            </a:r>
          </a:p>
          <a:p>
            <a:pPr algn="l"/>
            <a:endParaRPr lang="de-DE" dirty="0"/>
          </a:p>
          <a:p>
            <a:pPr algn="l"/>
            <a:r>
              <a:rPr lang="de-DE" dirty="0" smtClean="0"/>
              <a:t>Lüftungskanal </a:t>
            </a:r>
            <a:r>
              <a:rPr lang="de-DE" dirty="0"/>
              <a:t>XS3</a:t>
            </a:r>
          </a:p>
          <a:p>
            <a:pPr algn="l"/>
            <a:endParaRPr lang="de-DE" dirty="0" smtClean="0"/>
          </a:p>
          <a:p>
            <a:pPr algn="l"/>
            <a:r>
              <a:rPr lang="de-DE" sz="1400" dirty="0" smtClean="0"/>
              <a:t>Ausführung</a:t>
            </a:r>
            <a:r>
              <a:rPr lang="de-DE" sz="1400" dirty="0"/>
              <a:t>: </a:t>
            </a:r>
            <a:r>
              <a:rPr lang="de-DE" sz="1400" dirty="0" smtClean="0"/>
              <a:t>05.01.2015 </a:t>
            </a:r>
            <a:r>
              <a:rPr lang="de-DE" sz="1400" dirty="0"/>
              <a:t>– 30.01.2015</a:t>
            </a:r>
          </a:p>
          <a:p>
            <a:pPr algn="l"/>
            <a:r>
              <a:rPr lang="de-DE" sz="1400" dirty="0"/>
              <a:t>Dauer: 4 KW</a:t>
            </a:r>
          </a:p>
          <a:p>
            <a:pPr algn="l"/>
            <a:r>
              <a:rPr lang="de-DE" sz="1400" dirty="0"/>
              <a:t>Voraussetzungen: </a:t>
            </a:r>
          </a:p>
          <a:p>
            <a:pPr algn="l"/>
            <a:r>
              <a:rPr lang="de-DE" sz="1400" dirty="0"/>
              <a:t>Verantwortlich: Baufirma</a:t>
            </a:r>
          </a:p>
          <a:p>
            <a:pPr algn="l"/>
            <a:r>
              <a:rPr lang="de-DE" sz="1400" dirty="0"/>
              <a:t>Besonderheiten: </a:t>
            </a:r>
          </a:p>
          <a:p>
            <a:pPr algn="l"/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361516009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liennummernplatzhalt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10DD9D-A9B3-41C2-9B1F-2511E547EB72}" type="slidenum">
              <a:rPr lang="de-DE" smtClean="0">
                <a:solidFill>
                  <a:schemeClr val="tx2"/>
                </a:solidFill>
              </a:rPr>
              <a:pPr eaLnBrk="1" hangingPunct="1"/>
              <a:t>13</a:t>
            </a:fld>
            <a:endParaRPr lang="de-DE" smtClean="0">
              <a:solidFill>
                <a:schemeClr val="tx2"/>
              </a:solidFill>
            </a:endParaRPr>
          </a:p>
        </p:txBody>
      </p:sp>
      <p:sp>
        <p:nvSpPr>
          <p:cNvPr id="5123" name="Fußzeilenplatzhalt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dirty="0" smtClean="0">
                <a:solidFill>
                  <a:schemeClr val="tx2"/>
                </a:solidFill>
              </a:rPr>
              <a:t>XFEL, </a:t>
            </a:r>
            <a:r>
              <a:rPr lang="de-DE" dirty="0" smtClean="0">
                <a:solidFill>
                  <a:schemeClr val="tx2"/>
                </a:solidFill>
              </a:rPr>
              <a:t>06.10.2014</a:t>
            </a:r>
            <a:endParaRPr lang="de-DE" dirty="0" smtClean="0">
              <a:solidFill>
                <a:schemeClr val="tx2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222250" y="190500"/>
            <a:ext cx="7210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b="1" dirty="0" smtClean="0"/>
              <a:t>Ablaufplanung XTD2 bis Tunnelreinigung</a:t>
            </a:r>
            <a:endParaRPr lang="de-DE" b="1" dirty="0"/>
          </a:p>
        </p:txBody>
      </p:sp>
      <p:sp>
        <p:nvSpPr>
          <p:cNvPr id="6" name="Textfeld 5"/>
          <p:cNvSpPr txBox="1"/>
          <p:nvPr/>
        </p:nvSpPr>
        <p:spPr>
          <a:xfrm>
            <a:off x="88901" y="828223"/>
            <a:ext cx="3738561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l"/>
            <a:r>
              <a:rPr lang="de-DE" dirty="0" smtClean="0"/>
              <a:t>Bauablauf XTD2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736600" y="1384300"/>
            <a:ext cx="773430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000" b="1" dirty="0" smtClean="0"/>
              <a:t>Bauarbeiten</a:t>
            </a:r>
            <a:endParaRPr lang="de-DE" sz="2000" b="1" dirty="0"/>
          </a:p>
          <a:p>
            <a:pPr algn="l"/>
            <a:endParaRPr lang="de-DE" dirty="0" smtClean="0"/>
          </a:p>
          <a:p>
            <a:pPr algn="l"/>
            <a:r>
              <a:rPr lang="de-DE" dirty="0" smtClean="0"/>
              <a:t>Schließen </a:t>
            </a:r>
            <a:r>
              <a:rPr lang="de-DE" dirty="0"/>
              <a:t>WD XS3</a:t>
            </a:r>
          </a:p>
          <a:p>
            <a:pPr algn="l"/>
            <a:endParaRPr lang="de-DE" dirty="0" smtClean="0"/>
          </a:p>
          <a:p>
            <a:pPr algn="l"/>
            <a:r>
              <a:rPr lang="de-DE" sz="1400" dirty="0" smtClean="0"/>
              <a:t>Ausführung</a:t>
            </a:r>
            <a:r>
              <a:rPr lang="de-DE" sz="1400" dirty="0"/>
              <a:t>: 09.02.2015 – 20.02.2015</a:t>
            </a:r>
          </a:p>
          <a:p>
            <a:pPr algn="l"/>
            <a:r>
              <a:rPr lang="de-DE" sz="1400" dirty="0"/>
              <a:t>Dauer: 2 KW</a:t>
            </a:r>
          </a:p>
          <a:p>
            <a:pPr algn="l"/>
            <a:r>
              <a:rPr lang="de-DE" sz="1400" dirty="0"/>
              <a:t>Voraussetzungen: Entwurf und Ausschreibung</a:t>
            </a:r>
          </a:p>
          <a:p>
            <a:pPr algn="l"/>
            <a:r>
              <a:rPr lang="de-DE" sz="1400" dirty="0"/>
              <a:t>Verantwortlich: Baufirma</a:t>
            </a:r>
          </a:p>
          <a:p>
            <a:pPr algn="l"/>
            <a:r>
              <a:rPr lang="de-DE" sz="1400" dirty="0"/>
              <a:t>Besonderheiten: bisher noch keine Planungen, WD im Bereich zwischen Brandwand und Tunnel XTD2</a:t>
            </a:r>
          </a:p>
          <a:p>
            <a:pPr algn="l"/>
            <a:endParaRPr lang="de-DE" dirty="0"/>
          </a:p>
          <a:p>
            <a:pPr algn="l"/>
            <a:r>
              <a:rPr lang="de-DE" dirty="0" smtClean="0"/>
              <a:t>Abbau </a:t>
            </a:r>
            <a:r>
              <a:rPr lang="de-DE" dirty="0"/>
              <a:t>prov. Schottwände</a:t>
            </a:r>
          </a:p>
          <a:p>
            <a:pPr algn="l"/>
            <a:endParaRPr lang="de-DE" dirty="0" smtClean="0"/>
          </a:p>
          <a:p>
            <a:pPr algn="l"/>
            <a:r>
              <a:rPr lang="de-DE" sz="1400" dirty="0" smtClean="0"/>
              <a:t>Ausführung</a:t>
            </a:r>
            <a:r>
              <a:rPr lang="de-DE" sz="1400" dirty="0"/>
              <a:t>: 23.02.2015 – 27.02.2015</a:t>
            </a:r>
          </a:p>
          <a:p>
            <a:pPr algn="l"/>
            <a:r>
              <a:rPr lang="de-DE" sz="1400" dirty="0"/>
              <a:t>Dauer: 1 KW</a:t>
            </a:r>
          </a:p>
          <a:p>
            <a:pPr algn="l"/>
            <a:r>
              <a:rPr lang="de-DE" sz="1400" dirty="0"/>
              <a:t>Voraussetzungen: Brandschotts fertig (3.3 und 3.4),</a:t>
            </a:r>
          </a:p>
          <a:p>
            <a:pPr algn="l"/>
            <a:r>
              <a:rPr lang="de-DE" sz="1400" dirty="0"/>
              <a:t>Verantwortlich: Baufirma</a:t>
            </a:r>
          </a:p>
          <a:p>
            <a:pPr algn="l"/>
            <a:r>
              <a:rPr lang="de-DE" sz="1400" dirty="0"/>
              <a:t>Besonderheiten: ggf. als zusätzliches Schott stehen lassen für Arbeiten im Schachtbereich hinter Brandschotts</a:t>
            </a:r>
          </a:p>
          <a:p>
            <a:pPr algn="l"/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158295987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liennummernplatzhalt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10DD9D-A9B3-41C2-9B1F-2511E547EB72}" type="slidenum">
              <a:rPr lang="de-DE" smtClean="0">
                <a:solidFill>
                  <a:schemeClr val="tx2"/>
                </a:solidFill>
              </a:rPr>
              <a:pPr eaLnBrk="1" hangingPunct="1"/>
              <a:t>14</a:t>
            </a:fld>
            <a:endParaRPr lang="de-DE" smtClean="0">
              <a:solidFill>
                <a:schemeClr val="tx2"/>
              </a:solidFill>
            </a:endParaRPr>
          </a:p>
        </p:txBody>
      </p:sp>
      <p:sp>
        <p:nvSpPr>
          <p:cNvPr id="5123" name="Fußzeilenplatzhalt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dirty="0" smtClean="0">
                <a:solidFill>
                  <a:schemeClr val="tx2"/>
                </a:solidFill>
              </a:rPr>
              <a:t>XFEL, </a:t>
            </a:r>
            <a:r>
              <a:rPr lang="de-DE" dirty="0" smtClean="0">
                <a:solidFill>
                  <a:schemeClr val="tx2"/>
                </a:solidFill>
              </a:rPr>
              <a:t>06.10.2014</a:t>
            </a:r>
            <a:endParaRPr lang="de-DE" dirty="0" smtClean="0">
              <a:solidFill>
                <a:schemeClr val="tx2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222250" y="190500"/>
            <a:ext cx="7210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b="1" dirty="0" smtClean="0"/>
              <a:t>Ablaufplanung XTD2 bis Tunnelreinigung</a:t>
            </a:r>
            <a:endParaRPr lang="de-DE" b="1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99" y="1050989"/>
            <a:ext cx="7927975" cy="5548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88901" y="828223"/>
            <a:ext cx="3738561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l"/>
            <a:r>
              <a:rPr lang="de-DE" dirty="0" smtClean="0"/>
              <a:t>Terminplan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7446147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liennummernplatzhalt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10DD9D-A9B3-41C2-9B1F-2511E547EB72}" type="slidenum">
              <a:rPr lang="de-DE" smtClean="0">
                <a:solidFill>
                  <a:schemeClr val="tx2"/>
                </a:solidFill>
              </a:rPr>
              <a:pPr eaLnBrk="1" hangingPunct="1"/>
              <a:t>2</a:t>
            </a:fld>
            <a:endParaRPr lang="de-DE" smtClean="0">
              <a:solidFill>
                <a:schemeClr val="tx2"/>
              </a:solidFill>
            </a:endParaRPr>
          </a:p>
        </p:txBody>
      </p:sp>
      <p:sp>
        <p:nvSpPr>
          <p:cNvPr id="5123" name="Fußzeilenplatzhalt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dirty="0" smtClean="0">
                <a:solidFill>
                  <a:schemeClr val="tx2"/>
                </a:solidFill>
              </a:rPr>
              <a:t>XFEL, </a:t>
            </a:r>
            <a:r>
              <a:rPr lang="de-DE" dirty="0" smtClean="0">
                <a:solidFill>
                  <a:schemeClr val="tx2"/>
                </a:solidFill>
              </a:rPr>
              <a:t>06.10.2014</a:t>
            </a:r>
            <a:endParaRPr lang="de-DE" dirty="0" smtClean="0">
              <a:solidFill>
                <a:schemeClr val="tx2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222250" y="190500"/>
            <a:ext cx="7210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b="1" dirty="0" smtClean="0"/>
              <a:t>Ablaufplanung XTD2 bis Tunnelreinigung</a:t>
            </a:r>
            <a:endParaRPr lang="de-DE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1" y="828223"/>
            <a:ext cx="8948737" cy="5455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88901" y="828223"/>
            <a:ext cx="3738561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l"/>
            <a:r>
              <a:rPr lang="de-DE" dirty="0" smtClean="0"/>
              <a:t>Schließen DD XS1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3877480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liennummernplatzhalt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10DD9D-A9B3-41C2-9B1F-2511E547EB72}" type="slidenum">
              <a:rPr lang="de-DE" smtClean="0">
                <a:solidFill>
                  <a:schemeClr val="tx2"/>
                </a:solidFill>
              </a:rPr>
              <a:pPr eaLnBrk="1" hangingPunct="1"/>
              <a:t>3</a:t>
            </a:fld>
            <a:endParaRPr lang="de-DE" smtClean="0">
              <a:solidFill>
                <a:schemeClr val="tx2"/>
              </a:solidFill>
            </a:endParaRPr>
          </a:p>
        </p:txBody>
      </p:sp>
      <p:sp>
        <p:nvSpPr>
          <p:cNvPr id="5123" name="Fußzeilenplatzhalt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dirty="0" smtClean="0">
                <a:solidFill>
                  <a:schemeClr val="tx2"/>
                </a:solidFill>
              </a:rPr>
              <a:t>XFEL, </a:t>
            </a:r>
            <a:r>
              <a:rPr lang="de-DE" dirty="0" smtClean="0">
                <a:solidFill>
                  <a:schemeClr val="tx2"/>
                </a:solidFill>
              </a:rPr>
              <a:t>06.10.2014</a:t>
            </a:r>
            <a:endParaRPr lang="de-DE" dirty="0" smtClean="0">
              <a:solidFill>
                <a:schemeClr val="tx2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222250" y="190500"/>
            <a:ext cx="7210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b="1" dirty="0" smtClean="0"/>
              <a:t>Ablaufplanung XTD2 bis Tunnelreinigung</a:t>
            </a:r>
            <a:endParaRPr lang="de-DE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1" y="1395413"/>
            <a:ext cx="6129338" cy="4606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88901" y="828223"/>
            <a:ext cx="3738561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l"/>
            <a:r>
              <a:rPr lang="de-DE" dirty="0" smtClean="0"/>
              <a:t>Schließen DD XS1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147650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liennummernplatzhalt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10DD9D-A9B3-41C2-9B1F-2511E547EB72}" type="slidenum">
              <a:rPr lang="de-DE" smtClean="0">
                <a:solidFill>
                  <a:schemeClr val="tx2"/>
                </a:solidFill>
              </a:rPr>
              <a:pPr eaLnBrk="1" hangingPunct="1"/>
              <a:t>4</a:t>
            </a:fld>
            <a:endParaRPr lang="de-DE" smtClean="0">
              <a:solidFill>
                <a:schemeClr val="tx2"/>
              </a:solidFill>
            </a:endParaRPr>
          </a:p>
        </p:txBody>
      </p:sp>
      <p:sp>
        <p:nvSpPr>
          <p:cNvPr id="5123" name="Fußzeilenplatzhalt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dirty="0" smtClean="0">
                <a:solidFill>
                  <a:schemeClr val="tx2"/>
                </a:solidFill>
              </a:rPr>
              <a:t>XFEL, </a:t>
            </a:r>
            <a:r>
              <a:rPr lang="de-DE" dirty="0" smtClean="0">
                <a:solidFill>
                  <a:schemeClr val="tx2"/>
                </a:solidFill>
              </a:rPr>
              <a:t>06.10.2014</a:t>
            </a:r>
            <a:endParaRPr lang="de-DE" dirty="0" smtClean="0">
              <a:solidFill>
                <a:schemeClr val="tx2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222250" y="190500"/>
            <a:ext cx="7210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b="1" dirty="0" smtClean="0"/>
              <a:t>Ablaufplanung XTD2 bis Tunnelreinigung</a:t>
            </a:r>
            <a:endParaRPr lang="de-DE" b="1" dirty="0"/>
          </a:p>
        </p:txBody>
      </p:sp>
      <p:sp>
        <p:nvSpPr>
          <p:cNvPr id="6" name="Textfeld 5"/>
          <p:cNvSpPr txBox="1"/>
          <p:nvPr/>
        </p:nvSpPr>
        <p:spPr>
          <a:xfrm>
            <a:off x="88901" y="828223"/>
            <a:ext cx="3738561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l"/>
            <a:r>
              <a:rPr lang="de-DE" dirty="0" smtClean="0"/>
              <a:t>Brandwand XS1/XTD2</a:t>
            </a:r>
            <a:endParaRPr lang="de-DE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064" y="1224329"/>
            <a:ext cx="7123112" cy="5205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616805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liennummernplatzhalt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10DD9D-A9B3-41C2-9B1F-2511E547EB72}" type="slidenum">
              <a:rPr lang="de-DE" smtClean="0">
                <a:solidFill>
                  <a:schemeClr val="tx2"/>
                </a:solidFill>
              </a:rPr>
              <a:pPr eaLnBrk="1" hangingPunct="1"/>
              <a:t>5</a:t>
            </a:fld>
            <a:endParaRPr lang="de-DE" smtClean="0">
              <a:solidFill>
                <a:schemeClr val="tx2"/>
              </a:solidFill>
            </a:endParaRPr>
          </a:p>
        </p:txBody>
      </p:sp>
      <p:sp>
        <p:nvSpPr>
          <p:cNvPr id="5123" name="Fußzeilenplatzhalt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dirty="0" smtClean="0">
                <a:solidFill>
                  <a:schemeClr val="tx2"/>
                </a:solidFill>
              </a:rPr>
              <a:t>XFEL, </a:t>
            </a:r>
            <a:r>
              <a:rPr lang="de-DE" dirty="0" smtClean="0">
                <a:solidFill>
                  <a:schemeClr val="tx2"/>
                </a:solidFill>
              </a:rPr>
              <a:t>06.10.2014</a:t>
            </a:r>
            <a:endParaRPr lang="de-DE" dirty="0" smtClean="0">
              <a:solidFill>
                <a:schemeClr val="tx2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222250" y="190500"/>
            <a:ext cx="7210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b="1" dirty="0" smtClean="0"/>
              <a:t>Ablaufplanung XTD2 bis Tunnelreinigung</a:t>
            </a:r>
            <a:endParaRPr lang="de-DE" b="1" dirty="0"/>
          </a:p>
        </p:txBody>
      </p:sp>
      <p:sp>
        <p:nvSpPr>
          <p:cNvPr id="6" name="Textfeld 5"/>
          <p:cNvSpPr txBox="1"/>
          <p:nvPr/>
        </p:nvSpPr>
        <p:spPr>
          <a:xfrm>
            <a:off x="88901" y="828223"/>
            <a:ext cx="3738561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l"/>
            <a:r>
              <a:rPr lang="de-DE" dirty="0" smtClean="0"/>
              <a:t>Brandwand XS3/XTD2</a:t>
            </a:r>
            <a:endParaRPr lang="de-DE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600" y="1114623"/>
            <a:ext cx="5422900" cy="5168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862557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liennummernplatzhalt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10DD9D-A9B3-41C2-9B1F-2511E547EB72}" type="slidenum">
              <a:rPr lang="de-DE" smtClean="0">
                <a:solidFill>
                  <a:schemeClr val="tx2"/>
                </a:solidFill>
              </a:rPr>
              <a:pPr eaLnBrk="1" hangingPunct="1"/>
              <a:t>6</a:t>
            </a:fld>
            <a:endParaRPr lang="de-DE" smtClean="0">
              <a:solidFill>
                <a:schemeClr val="tx2"/>
              </a:solidFill>
            </a:endParaRPr>
          </a:p>
        </p:txBody>
      </p:sp>
      <p:sp>
        <p:nvSpPr>
          <p:cNvPr id="5123" name="Fußzeilenplatzhalt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dirty="0" smtClean="0">
                <a:solidFill>
                  <a:schemeClr val="tx2"/>
                </a:solidFill>
              </a:rPr>
              <a:t>XFEL, </a:t>
            </a:r>
            <a:r>
              <a:rPr lang="de-DE" dirty="0" smtClean="0">
                <a:solidFill>
                  <a:schemeClr val="tx2"/>
                </a:solidFill>
              </a:rPr>
              <a:t>06.10.2014</a:t>
            </a:r>
            <a:endParaRPr lang="de-DE" dirty="0" smtClean="0">
              <a:solidFill>
                <a:schemeClr val="tx2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222250" y="190500"/>
            <a:ext cx="7210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b="1" dirty="0" smtClean="0"/>
              <a:t>Ablaufplanung XTD2 bis Tunnelreinigung</a:t>
            </a:r>
            <a:endParaRPr lang="de-DE" b="1" dirty="0"/>
          </a:p>
        </p:txBody>
      </p:sp>
      <p:sp>
        <p:nvSpPr>
          <p:cNvPr id="6" name="Textfeld 5"/>
          <p:cNvSpPr txBox="1"/>
          <p:nvPr/>
        </p:nvSpPr>
        <p:spPr>
          <a:xfrm>
            <a:off x="88901" y="828223"/>
            <a:ext cx="3738561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l"/>
            <a:r>
              <a:rPr lang="de-DE" dirty="0" smtClean="0"/>
              <a:t>Lüftungskanal XS3</a:t>
            </a:r>
            <a:endParaRPr lang="de-D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1197555"/>
            <a:ext cx="4991100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913316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liennummernplatzhalt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10DD9D-A9B3-41C2-9B1F-2511E547EB72}" type="slidenum">
              <a:rPr lang="de-DE" smtClean="0">
                <a:solidFill>
                  <a:schemeClr val="tx2"/>
                </a:solidFill>
              </a:rPr>
              <a:pPr eaLnBrk="1" hangingPunct="1"/>
              <a:t>7</a:t>
            </a:fld>
            <a:endParaRPr lang="de-DE" smtClean="0">
              <a:solidFill>
                <a:schemeClr val="tx2"/>
              </a:solidFill>
            </a:endParaRPr>
          </a:p>
        </p:txBody>
      </p:sp>
      <p:sp>
        <p:nvSpPr>
          <p:cNvPr id="5123" name="Fußzeilenplatzhalt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dirty="0" smtClean="0">
                <a:solidFill>
                  <a:schemeClr val="tx2"/>
                </a:solidFill>
              </a:rPr>
              <a:t>XFEL, </a:t>
            </a:r>
            <a:r>
              <a:rPr lang="de-DE" dirty="0" smtClean="0">
                <a:solidFill>
                  <a:schemeClr val="tx2"/>
                </a:solidFill>
              </a:rPr>
              <a:t>06.10.2014</a:t>
            </a:r>
            <a:endParaRPr lang="de-DE" dirty="0" smtClean="0">
              <a:solidFill>
                <a:schemeClr val="tx2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222250" y="190500"/>
            <a:ext cx="7210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b="1" dirty="0" smtClean="0"/>
              <a:t>Ablaufplanung XTD2 bis Tunnelreinigung</a:t>
            </a:r>
            <a:endParaRPr lang="de-DE" b="1" dirty="0"/>
          </a:p>
        </p:txBody>
      </p:sp>
      <p:sp>
        <p:nvSpPr>
          <p:cNvPr id="6" name="Textfeld 5"/>
          <p:cNvSpPr txBox="1"/>
          <p:nvPr/>
        </p:nvSpPr>
        <p:spPr>
          <a:xfrm>
            <a:off x="88901" y="828223"/>
            <a:ext cx="3738561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l"/>
            <a:r>
              <a:rPr lang="de-DE" dirty="0"/>
              <a:t>Bauablauf XTD2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736600" y="1384300"/>
            <a:ext cx="773430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000" b="1" dirty="0" smtClean="0"/>
              <a:t>Installationen</a:t>
            </a:r>
            <a:endParaRPr lang="de-DE" sz="2000" b="1" dirty="0"/>
          </a:p>
          <a:p>
            <a:pPr algn="l"/>
            <a:endParaRPr lang="de-DE" dirty="0" smtClean="0"/>
          </a:p>
          <a:p>
            <a:pPr algn="l"/>
            <a:r>
              <a:rPr lang="de-DE" dirty="0" smtClean="0"/>
              <a:t>Vertikalstützen/Verteilerplatten </a:t>
            </a:r>
            <a:r>
              <a:rPr lang="de-DE" dirty="0"/>
              <a:t>MKK</a:t>
            </a:r>
          </a:p>
          <a:p>
            <a:pPr algn="l"/>
            <a:endParaRPr lang="de-DE" sz="1400" dirty="0" smtClean="0"/>
          </a:p>
          <a:p>
            <a:pPr algn="l"/>
            <a:r>
              <a:rPr lang="de-DE" sz="1400" dirty="0" smtClean="0"/>
              <a:t>Ausführung</a:t>
            </a:r>
            <a:r>
              <a:rPr lang="de-DE" sz="1400" dirty="0"/>
              <a:t>: 29.09.2014 – 10.10.2014</a:t>
            </a:r>
          </a:p>
          <a:p>
            <a:pPr algn="l"/>
            <a:r>
              <a:rPr lang="de-DE" sz="1400" dirty="0"/>
              <a:t>Dauer: 2 KW</a:t>
            </a:r>
          </a:p>
          <a:p>
            <a:pPr algn="l"/>
            <a:r>
              <a:rPr lang="de-DE" sz="1400" dirty="0"/>
              <a:t>Voraussetzungen: Versiegelung beendet</a:t>
            </a:r>
          </a:p>
          <a:p>
            <a:pPr algn="l"/>
            <a:r>
              <a:rPr lang="de-DE" sz="1400" dirty="0"/>
              <a:t>Verantwortlich: Hr. Block, Hr. Hauschildt</a:t>
            </a:r>
          </a:p>
          <a:p>
            <a:pPr algn="l"/>
            <a:r>
              <a:rPr lang="de-DE" sz="1400" dirty="0"/>
              <a:t>Besonderheiten: Nach Aufbau der ersten Stützen Absprache/Besuch von M+W zwecks Koordination, Organisation Hr. Kristic, </a:t>
            </a:r>
            <a:r>
              <a:rPr lang="de-DE" sz="1400" dirty="0" err="1"/>
              <a:t>Verschlauchung</a:t>
            </a:r>
            <a:r>
              <a:rPr lang="de-DE" sz="1400" dirty="0"/>
              <a:t> 35 Stützen parallel mit M+W (Steiger)</a:t>
            </a:r>
          </a:p>
          <a:p>
            <a:pPr algn="l"/>
            <a:endParaRPr lang="de-DE" dirty="0"/>
          </a:p>
          <a:p>
            <a:pPr algn="l"/>
            <a:r>
              <a:rPr lang="de-DE" dirty="0" smtClean="0"/>
              <a:t>Kontrollracks</a:t>
            </a:r>
            <a:endParaRPr lang="de-DE" dirty="0"/>
          </a:p>
          <a:p>
            <a:pPr algn="l"/>
            <a:endParaRPr lang="de-DE" sz="1400" dirty="0" smtClean="0"/>
          </a:p>
          <a:p>
            <a:pPr algn="l"/>
            <a:r>
              <a:rPr lang="de-DE" sz="1400" dirty="0" smtClean="0"/>
              <a:t>Ausführung</a:t>
            </a:r>
            <a:r>
              <a:rPr lang="de-DE" sz="1400" dirty="0"/>
              <a:t>: 29.09.2014 – 17.10.2014</a:t>
            </a:r>
          </a:p>
          <a:p>
            <a:pPr algn="l"/>
            <a:r>
              <a:rPr lang="de-DE" sz="1400" dirty="0"/>
              <a:t>Dauer: 3 KW</a:t>
            </a:r>
          </a:p>
          <a:p>
            <a:pPr algn="l"/>
            <a:r>
              <a:rPr lang="de-DE" sz="1400" dirty="0"/>
              <a:t>Voraussetzungen: Versiegelung beendet, Tunnelfeuchte muss dauerhaft &lt; 60% sein</a:t>
            </a:r>
          </a:p>
          <a:p>
            <a:pPr algn="l"/>
            <a:r>
              <a:rPr lang="de-DE" sz="1400" dirty="0"/>
              <a:t>Verantwortlich: Hr. Negodin, Hr. Hauschildt, Hr. Viehweger</a:t>
            </a:r>
          </a:p>
          <a:p>
            <a:pPr algn="l"/>
            <a:r>
              <a:rPr lang="de-DE" sz="1400" dirty="0"/>
              <a:t>Besonderheiten: zeitgleich, aber versetzt zu Installation Vertikalstützen MKK</a:t>
            </a:r>
          </a:p>
        </p:txBody>
      </p:sp>
    </p:spTree>
    <p:extLst>
      <p:ext uri="{BB962C8B-B14F-4D97-AF65-F5344CB8AC3E}">
        <p14:creationId xmlns:p14="http://schemas.microsoft.com/office/powerpoint/2010/main" val="417722056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liennummernplatzhalt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10DD9D-A9B3-41C2-9B1F-2511E547EB72}" type="slidenum">
              <a:rPr lang="de-DE" smtClean="0">
                <a:solidFill>
                  <a:schemeClr val="tx2"/>
                </a:solidFill>
              </a:rPr>
              <a:pPr eaLnBrk="1" hangingPunct="1"/>
              <a:t>8</a:t>
            </a:fld>
            <a:endParaRPr lang="de-DE" smtClean="0">
              <a:solidFill>
                <a:schemeClr val="tx2"/>
              </a:solidFill>
            </a:endParaRPr>
          </a:p>
        </p:txBody>
      </p:sp>
      <p:sp>
        <p:nvSpPr>
          <p:cNvPr id="5123" name="Fußzeilenplatzhalt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dirty="0" smtClean="0">
                <a:solidFill>
                  <a:schemeClr val="tx2"/>
                </a:solidFill>
              </a:rPr>
              <a:t>XFEL, </a:t>
            </a:r>
            <a:r>
              <a:rPr lang="de-DE" dirty="0" smtClean="0">
                <a:solidFill>
                  <a:schemeClr val="tx2"/>
                </a:solidFill>
              </a:rPr>
              <a:t>06.10.2014</a:t>
            </a:r>
            <a:endParaRPr lang="de-DE" dirty="0" smtClean="0">
              <a:solidFill>
                <a:schemeClr val="tx2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222250" y="190500"/>
            <a:ext cx="7210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b="1" dirty="0" smtClean="0"/>
              <a:t>Ablaufplanung XTD2 bis Tunnelreinigung</a:t>
            </a:r>
            <a:endParaRPr lang="de-DE" b="1" dirty="0"/>
          </a:p>
        </p:txBody>
      </p:sp>
      <p:sp>
        <p:nvSpPr>
          <p:cNvPr id="6" name="Textfeld 5"/>
          <p:cNvSpPr txBox="1"/>
          <p:nvPr/>
        </p:nvSpPr>
        <p:spPr>
          <a:xfrm>
            <a:off x="88901" y="828223"/>
            <a:ext cx="3738561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l"/>
            <a:r>
              <a:rPr lang="de-DE" dirty="0"/>
              <a:t>Bauablauf XTD2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736600" y="1384300"/>
            <a:ext cx="77343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000" b="1" dirty="0" smtClean="0"/>
              <a:t>Installationen</a:t>
            </a:r>
            <a:endParaRPr lang="de-DE" sz="2000" b="1" dirty="0"/>
          </a:p>
          <a:p>
            <a:pPr algn="l"/>
            <a:endParaRPr lang="de-DE" dirty="0" smtClean="0"/>
          </a:p>
          <a:p>
            <a:pPr algn="l"/>
            <a:r>
              <a:rPr lang="de-DE" dirty="0" smtClean="0"/>
              <a:t>Führungsschienen</a:t>
            </a:r>
            <a:endParaRPr lang="de-DE" dirty="0"/>
          </a:p>
          <a:p>
            <a:pPr algn="l"/>
            <a:endParaRPr lang="de-DE" sz="1400" dirty="0" smtClean="0"/>
          </a:p>
          <a:p>
            <a:pPr algn="l"/>
            <a:r>
              <a:rPr lang="de-DE" sz="1400" dirty="0" smtClean="0"/>
              <a:t>Ausführung</a:t>
            </a:r>
            <a:r>
              <a:rPr lang="de-DE" sz="1400" dirty="0"/>
              <a:t>: 20.10.2014 – 28.11.2014</a:t>
            </a:r>
          </a:p>
          <a:p>
            <a:pPr algn="l"/>
            <a:r>
              <a:rPr lang="de-DE" sz="1400" dirty="0"/>
              <a:t>Dauer: 6 KW</a:t>
            </a:r>
          </a:p>
          <a:p>
            <a:pPr algn="l"/>
            <a:r>
              <a:rPr lang="de-DE" sz="1400" dirty="0"/>
              <a:t>Voraussetzungen: Kontrollracks installiert</a:t>
            </a:r>
          </a:p>
          <a:p>
            <a:pPr algn="l"/>
            <a:r>
              <a:rPr lang="de-DE" sz="1400" dirty="0"/>
              <a:t>Verantwortlich: Fa. M+W</a:t>
            </a:r>
          </a:p>
          <a:p>
            <a:pPr algn="l"/>
            <a:r>
              <a:rPr lang="de-DE" sz="1400" dirty="0"/>
              <a:t>Besonderheiten: bereits jetzt in Verzug (Behinderungsschreiben)</a:t>
            </a:r>
          </a:p>
          <a:p>
            <a:pPr algn="l"/>
            <a:endParaRPr lang="de-DE" dirty="0"/>
          </a:p>
          <a:p>
            <a:pPr algn="l"/>
            <a:r>
              <a:rPr lang="de-DE" dirty="0" smtClean="0"/>
              <a:t>Vakuumstützen </a:t>
            </a:r>
            <a:r>
              <a:rPr lang="de-DE" dirty="0"/>
              <a:t>(Restinstallation)</a:t>
            </a:r>
          </a:p>
          <a:p>
            <a:pPr algn="l"/>
            <a:endParaRPr lang="de-DE" sz="1400" dirty="0" smtClean="0"/>
          </a:p>
          <a:p>
            <a:pPr algn="l"/>
            <a:r>
              <a:rPr lang="de-DE" sz="1400" dirty="0" smtClean="0"/>
              <a:t>Ausführung</a:t>
            </a:r>
            <a:r>
              <a:rPr lang="de-DE" sz="1400" dirty="0"/>
              <a:t>: 29.09.2014 – 10.10.2014</a:t>
            </a:r>
          </a:p>
          <a:p>
            <a:pPr algn="l"/>
            <a:r>
              <a:rPr lang="de-DE" sz="1400" dirty="0"/>
              <a:t>Dauer: 2 KW</a:t>
            </a:r>
          </a:p>
          <a:p>
            <a:pPr algn="l"/>
            <a:r>
              <a:rPr lang="de-DE" sz="1400" dirty="0"/>
              <a:t>Voraussetzungen: möglichst inkl. </a:t>
            </a:r>
            <a:r>
              <a:rPr lang="de-DE" sz="1400" dirty="0" err="1"/>
              <a:t>Vermörtelung</a:t>
            </a:r>
            <a:r>
              <a:rPr lang="de-DE" sz="1400" dirty="0"/>
              <a:t> vor Elektroinstallation (Schmutz)</a:t>
            </a:r>
          </a:p>
          <a:p>
            <a:pPr algn="l"/>
            <a:r>
              <a:rPr lang="de-DE" sz="1400" dirty="0"/>
              <a:t>Verantwortlich: Hr. Hauschildt</a:t>
            </a:r>
          </a:p>
          <a:p>
            <a:pPr algn="l"/>
            <a:r>
              <a:rPr lang="de-DE" sz="1400" dirty="0"/>
              <a:t>Besonderheiten: -</a:t>
            </a:r>
          </a:p>
        </p:txBody>
      </p:sp>
    </p:spTree>
    <p:extLst>
      <p:ext uri="{BB962C8B-B14F-4D97-AF65-F5344CB8AC3E}">
        <p14:creationId xmlns:p14="http://schemas.microsoft.com/office/powerpoint/2010/main" val="19814792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liennummernplatzhalt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10DD9D-A9B3-41C2-9B1F-2511E547EB72}" type="slidenum">
              <a:rPr lang="de-DE" smtClean="0">
                <a:solidFill>
                  <a:schemeClr val="tx2"/>
                </a:solidFill>
              </a:rPr>
              <a:pPr eaLnBrk="1" hangingPunct="1"/>
              <a:t>9</a:t>
            </a:fld>
            <a:endParaRPr lang="de-DE" smtClean="0">
              <a:solidFill>
                <a:schemeClr val="tx2"/>
              </a:solidFill>
            </a:endParaRPr>
          </a:p>
        </p:txBody>
      </p:sp>
      <p:sp>
        <p:nvSpPr>
          <p:cNvPr id="5123" name="Fußzeilenplatzhalt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dirty="0" smtClean="0">
                <a:solidFill>
                  <a:schemeClr val="tx2"/>
                </a:solidFill>
              </a:rPr>
              <a:t>XFEL, </a:t>
            </a:r>
            <a:r>
              <a:rPr lang="de-DE" dirty="0" smtClean="0">
                <a:solidFill>
                  <a:schemeClr val="tx2"/>
                </a:solidFill>
              </a:rPr>
              <a:t>06.10.2014</a:t>
            </a:r>
            <a:endParaRPr lang="de-DE" dirty="0" smtClean="0">
              <a:solidFill>
                <a:schemeClr val="tx2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222250" y="190500"/>
            <a:ext cx="7210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b="1" dirty="0" smtClean="0"/>
              <a:t>Ablaufplanung XTD2 bis Tunnelreinigung</a:t>
            </a:r>
            <a:endParaRPr lang="de-DE" b="1" dirty="0"/>
          </a:p>
        </p:txBody>
      </p:sp>
      <p:sp>
        <p:nvSpPr>
          <p:cNvPr id="6" name="Textfeld 5"/>
          <p:cNvSpPr txBox="1"/>
          <p:nvPr/>
        </p:nvSpPr>
        <p:spPr>
          <a:xfrm>
            <a:off x="88901" y="828223"/>
            <a:ext cx="3738561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l"/>
            <a:r>
              <a:rPr lang="de-DE" dirty="0"/>
              <a:t>Bauablauf XTD2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736600" y="1384300"/>
            <a:ext cx="77343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000" b="1" dirty="0" smtClean="0"/>
              <a:t>Installationen</a:t>
            </a:r>
            <a:endParaRPr lang="de-DE" sz="2000" b="1" dirty="0"/>
          </a:p>
          <a:p>
            <a:pPr algn="l"/>
            <a:endParaRPr lang="de-DE" dirty="0" smtClean="0"/>
          </a:p>
          <a:p>
            <a:pPr algn="l"/>
            <a:r>
              <a:rPr lang="de-DE" dirty="0" smtClean="0"/>
              <a:t>Elektroinstallation</a:t>
            </a:r>
            <a:r>
              <a:rPr lang="de-DE" dirty="0"/>
              <a:t>	</a:t>
            </a:r>
          </a:p>
          <a:p>
            <a:pPr algn="l"/>
            <a:endParaRPr lang="de-DE" sz="1400" dirty="0" smtClean="0"/>
          </a:p>
          <a:p>
            <a:pPr algn="l"/>
            <a:r>
              <a:rPr lang="de-DE" sz="1400" dirty="0" smtClean="0"/>
              <a:t>Ausführung</a:t>
            </a:r>
            <a:r>
              <a:rPr lang="de-DE" sz="1400" dirty="0"/>
              <a:t>: 01.12.2014 – 31.12.2014</a:t>
            </a:r>
          </a:p>
          <a:p>
            <a:pPr algn="l"/>
            <a:r>
              <a:rPr lang="de-DE" sz="1400" dirty="0"/>
              <a:t>Dauer: 4 KW</a:t>
            </a:r>
          </a:p>
          <a:p>
            <a:pPr algn="l"/>
            <a:r>
              <a:rPr lang="de-DE" sz="1400" dirty="0"/>
              <a:t>Voraussetzungen: Stützen, Schaltschränke, Schienen müssen eingebaut</a:t>
            </a:r>
          </a:p>
          <a:p>
            <a:pPr algn="l"/>
            <a:r>
              <a:rPr lang="de-DE" sz="1400" dirty="0"/>
              <a:t>Verantwortlich: Hr. </a:t>
            </a:r>
            <a:r>
              <a:rPr lang="de-DE" sz="1400" dirty="0" err="1"/>
              <a:t>Fäsing</a:t>
            </a:r>
            <a:endParaRPr lang="de-DE" sz="1400" dirty="0"/>
          </a:p>
          <a:p>
            <a:pPr algn="l"/>
            <a:r>
              <a:rPr lang="de-DE" sz="1400" dirty="0"/>
              <a:t>Besonderheiten: möglichst unmittelbar nach Beendigung der Arbeiten von M+W</a:t>
            </a:r>
          </a:p>
          <a:p>
            <a:pPr algn="l"/>
            <a:endParaRPr lang="de-DE" sz="1400" dirty="0"/>
          </a:p>
          <a:p>
            <a:pPr algn="l"/>
            <a:r>
              <a:rPr lang="de-DE" dirty="0" smtClean="0"/>
              <a:t>Vermessungsrohre</a:t>
            </a:r>
            <a:endParaRPr lang="de-DE" dirty="0"/>
          </a:p>
          <a:p>
            <a:pPr algn="l"/>
            <a:endParaRPr lang="de-DE" sz="1400" dirty="0" smtClean="0"/>
          </a:p>
          <a:p>
            <a:pPr algn="l"/>
            <a:r>
              <a:rPr lang="de-DE" sz="1400" dirty="0" smtClean="0"/>
              <a:t>Ausführung</a:t>
            </a:r>
            <a:r>
              <a:rPr lang="de-DE" sz="1400" dirty="0"/>
              <a:t>: 01.12.2014 – 13.03.2015</a:t>
            </a:r>
          </a:p>
          <a:p>
            <a:pPr algn="l"/>
            <a:r>
              <a:rPr lang="de-DE" sz="1400" dirty="0"/>
              <a:t>Dauer: 14 KW</a:t>
            </a:r>
          </a:p>
          <a:p>
            <a:pPr algn="l"/>
            <a:r>
              <a:rPr lang="de-DE" sz="1400" dirty="0"/>
              <a:t>Voraussetzungen: Führungsschienen eingebaut</a:t>
            </a:r>
          </a:p>
          <a:p>
            <a:pPr algn="l"/>
            <a:r>
              <a:rPr lang="de-DE" sz="1400" dirty="0"/>
              <a:t>Verantwortlich: Hr. Prenting</a:t>
            </a:r>
          </a:p>
          <a:p>
            <a:pPr algn="l"/>
            <a:r>
              <a:rPr lang="de-DE" sz="1400" dirty="0"/>
              <a:t>Besonderheiten: zeitgleich, aber versetzt zu </a:t>
            </a:r>
            <a:r>
              <a:rPr lang="de-DE" sz="1400" dirty="0" smtClean="0"/>
              <a:t>Elektroinstallation</a:t>
            </a:r>
            <a:endParaRPr lang="de-DE" sz="1400" dirty="0"/>
          </a:p>
          <a:p>
            <a:pPr algn="l"/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107315439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TM_TextVortrag">
  <a:themeElements>
    <a:clrScheme name="WTM_TextVortrag 2">
      <a:dk1>
        <a:srgbClr val="172E60"/>
      </a:dk1>
      <a:lt1>
        <a:srgbClr val="0090D7"/>
      </a:lt1>
      <a:dk2>
        <a:srgbClr val="FFFFFF"/>
      </a:dk2>
      <a:lt2>
        <a:srgbClr val="000000"/>
      </a:lt2>
      <a:accent1>
        <a:srgbClr val="FFFFFF"/>
      </a:accent1>
      <a:accent2>
        <a:srgbClr val="FF9933"/>
      </a:accent2>
      <a:accent3>
        <a:srgbClr val="AAC6E8"/>
      </a:accent3>
      <a:accent4>
        <a:srgbClr val="122651"/>
      </a:accent4>
      <a:accent5>
        <a:srgbClr val="FFFFFF"/>
      </a:accent5>
      <a:accent6>
        <a:srgbClr val="E78A2D"/>
      </a:accent6>
      <a:hlink>
        <a:srgbClr val="FFCC66"/>
      </a:hlink>
      <a:folHlink>
        <a:srgbClr val="E9DCB9"/>
      </a:folHlink>
    </a:clrScheme>
    <a:fontScheme name="WTM_TextVortra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TM_TextVortrag 1">
        <a:dk1>
          <a:srgbClr val="333333"/>
        </a:dk1>
        <a:lt1>
          <a:srgbClr val="CCCDD0"/>
        </a:lt1>
        <a:dk2>
          <a:srgbClr val="8D9095"/>
        </a:dk2>
        <a:lt2>
          <a:srgbClr val="0B4376"/>
        </a:lt2>
        <a:accent1>
          <a:srgbClr val="909082"/>
        </a:accent1>
        <a:accent2>
          <a:srgbClr val="FFFFFF"/>
        </a:accent2>
        <a:accent3>
          <a:srgbClr val="E2E3E4"/>
        </a:accent3>
        <a:accent4>
          <a:srgbClr val="2A2A2A"/>
        </a:accent4>
        <a:accent5>
          <a:srgbClr val="C6C6C1"/>
        </a:accent5>
        <a:accent6>
          <a:srgbClr val="E7E7E7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TM_TextVortrag 2">
        <a:dk1>
          <a:srgbClr val="172E60"/>
        </a:dk1>
        <a:lt1>
          <a:srgbClr val="0090D7"/>
        </a:lt1>
        <a:dk2>
          <a:srgbClr val="FFFFFF"/>
        </a:dk2>
        <a:lt2>
          <a:srgbClr val="000000"/>
        </a:lt2>
        <a:accent1>
          <a:srgbClr val="FFFFFF"/>
        </a:accent1>
        <a:accent2>
          <a:srgbClr val="FF9933"/>
        </a:accent2>
        <a:accent3>
          <a:srgbClr val="AAC6E8"/>
        </a:accent3>
        <a:accent4>
          <a:srgbClr val="122651"/>
        </a:accent4>
        <a:accent5>
          <a:srgbClr val="FFFFFF"/>
        </a:accent5>
        <a:accent6>
          <a:srgbClr val="E78A2D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524</Words>
  <Application>Microsoft Office PowerPoint</Application>
  <PresentationFormat>Bildschirmpräsentation (4:3)</PresentationFormat>
  <Paragraphs>174</Paragraphs>
  <Slides>14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7" baseType="lpstr">
      <vt:lpstr>Arial</vt:lpstr>
      <vt:lpstr>Wingdings</vt:lpstr>
      <vt:lpstr>WTM_TextVortrag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Daniel Domke</dc:creator>
  <cp:lastModifiedBy>Dost, Per</cp:lastModifiedBy>
  <cp:revision>312</cp:revision>
  <cp:lastPrinted>2013-12-09T08:19:33Z</cp:lastPrinted>
  <dcterms:created xsi:type="dcterms:W3CDTF">2006-11-23T09:24:23Z</dcterms:created>
  <dcterms:modified xsi:type="dcterms:W3CDTF">2014-10-06T07:13:06Z</dcterms:modified>
</cp:coreProperties>
</file>