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9"/>
  </p:notesMasterIdLst>
  <p:handoutMasterIdLst>
    <p:handoutMasterId r:id="rId40"/>
  </p:handoutMasterIdLst>
  <p:sldIdLst>
    <p:sldId id="256" r:id="rId2"/>
    <p:sldId id="327" r:id="rId3"/>
    <p:sldId id="486" r:id="rId4"/>
    <p:sldId id="504" r:id="rId5"/>
    <p:sldId id="505" r:id="rId6"/>
    <p:sldId id="509" r:id="rId7"/>
    <p:sldId id="508" r:id="rId8"/>
    <p:sldId id="510" r:id="rId9"/>
    <p:sldId id="511" r:id="rId10"/>
    <p:sldId id="512" r:id="rId11"/>
    <p:sldId id="527" r:id="rId12"/>
    <p:sldId id="438" r:id="rId13"/>
    <p:sldId id="513" r:id="rId14"/>
    <p:sldId id="473" r:id="rId15"/>
    <p:sldId id="518" r:id="rId16"/>
    <p:sldId id="524" r:id="rId17"/>
    <p:sldId id="523" r:id="rId18"/>
    <p:sldId id="520" r:id="rId19"/>
    <p:sldId id="521" r:id="rId20"/>
    <p:sldId id="526" r:id="rId21"/>
    <p:sldId id="525" r:id="rId22"/>
    <p:sldId id="522" r:id="rId23"/>
    <p:sldId id="467" r:id="rId24"/>
    <p:sldId id="503" r:id="rId25"/>
    <p:sldId id="355" r:id="rId26"/>
    <p:sldId id="514" r:id="rId27"/>
    <p:sldId id="515" r:id="rId28"/>
    <p:sldId id="516" r:id="rId29"/>
    <p:sldId id="517" r:id="rId30"/>
    <p:sldId id="494" r:id="rId31"/>
    <p:sldId id="495" r:id="rId32"/>
    <p:sldId id="496" r:id="rId33"/>
    <p:sldId id="528" r:id="rId34"/>
    <p:sldId id="529" r:id="rId35"/>
    <p:sldId id="530" r:id="rId36"/>
    <p:sldId id="531" r:id="rId37"/>
    <p:sldId id="532" r:id="rId38"/>
  </p:sldIdLst>
  <p:sldSz cx="9144000" cy="6858000" type="screen4x3"/>
  <p:notesSz cx="7099300" cy="10234613"/>
  <p:defaultTextStyle>
    <a:defPPr>
      <a:defRPr lang="de-DE"/>
    </a:defPPr>
    <a:lvl1pPr algn="l" rtl="0" fontAlgn="base">
      <a:spcBef>
        <a:spcPct val="20000"/>
      </a:spcBef>
      <a:spcAft>
        <a:spcPct val="0"/>
      </a:spcAft>
      <a:buClr>
        <a:srgbClr val="F8B323"/>
      </a:buClr>
      <a:buFont typeface="Wingdings" pitchFamily="2" charset="2"/>
      <a:buChar char="n"/>
      <a:defRPr sz="900" kern="1200">
        <a:solidFill>
          <a:schemeClr val="tx1"/>
        </a:solidFill>
        <a:latin typeface="Arial" charset="0"/>
        <a:ea typeface="ＭＳ Ｐゴシック" pitchFamily="1" charset="-128"/>
        <a:cs typeface="+mn-cs"/>
      </a:defRPr>
    </a:lvl1pPr>
    <a:lvl2pPr marL="457200" algn="l" rtl="0" fontAlgn="base">
      <a:spcBef>
        <a:spcPct val="20000"/>
      </a:spcBef>
      <a:spcAft>
        <a:spcPct val="0"/>
      </a:spcAft>
      <a:buClr>
        <a:srgbClr val="F8B323"/>
      </a:buClr>
      <a:buFont typeface="Wingdings" pitchFamily="2" charset="2"/>
      <a:buChar char="n"/>
      <a:defRPr sz="900" kern="1200">
        <a:solidFill>
          <a:schemeClr val="tx1"/>
        </a:solidFill>
        <a:latin typeface="Arial" charset="0"/>
        <a:ea typeface="ＭＳ Ｐゴシック" pitchFamily="1" charset="-128"/>
        <a:cs typeface="+mn-cs"/>
      </a:defRPr>
    </a:lvl2pPr>
    <a:lvl3pPr marL="914400" algn="l" rtl="0" fontAlgn="base">
      <a:spcBef>
        <a:spcPct val="20000"/>
      </a:spcBef>
      <a:spcAft>
        <a:spcPct val="0"/>
      </a:spcAft>
      <a:buClr>
        <a:srgbClr val="F8B323"/>
      </a:buClr>
      <a:buFont typeface="Wingdings" pitchFamily="2" charset="2"/>
      <a:buChar char="n"/>
      <a:defRPr sz="900" kern="1200">
        <a:solidFill>
          <a:schemeClr val="tx1"/>
        </a:solidFill>
        <a:latin typeface="Arial" charset="0"/>
        <a:ea typeface="ＭＳ Ｐゴシック" pitchFamily="1" charset="-128"/>
        <a:cs typeface="+mn-cs"/>
      </a:defRPr>
    </a:lvl3pPr>
    <a:lvl4pPr marL="1371600" algn="l" rtl="0" fontAlgn="base">
      <a:spcBef>
        <a:spcPct val="20000"/>
      </a:spcBef>
      <a:spcAft>
        <a:spcPct val="0"/>
      </a:spcAft>
      <a:buClr>
        <a:srgbClr val="F8B323"/>
      </a:buClr>
      <a:buFont typeface="Wingdings" pitchFamily="2" charset="2"/>
      <a:buChar char="n"/>
      <a:defRPr sz="900" kern="1200">
        <a:solidFill>
          <a:schemeClr val="tx1"/>
        </a:solidFill>
        <a:latin typeface="Arial" charset="0"/>
        <a:ea typeface="ＭＳ Ｐゴシック" pitchFamily="1" charset="-128"/>
        <a:cs typeface="+mn-cs"/>
      </a:defRPr>
    </a:lvl4pPr>
    <a:lvl5pPr marL="1828800" algn="l" rtl="0" fontAlgn="base">
      <a:spcBef>
        <a:spcPct val="20000"/>
      </a:spcBef>
      <a:spcAft>
        <a:spcPct val="0"/>
      </a:spcAft>
      <a:buClr>
        <a:srgbClr val="F8B323"/>
      </a:buClr>
      <a:buFont typeface="Wingdings" pitchFamily="2" charset="2"/>
      <a:buChar char="n"/>
      <a:defRPr sz="900" kern="1200">
        <a:solidFill>
          <a:schemeClr val="tx1"/>
        </a:solidFill>
        <a:latin typeface="Arial" charset="0"/>
        <a:ea typeface="ＭＳ Ｐゴシック" pitchFamily="1" charset="-128"/>
        <a:cs typeface="+mn-cs"/>
      </a:defRPr>
    </a:lvl5pPr>
    <a:lvl6pPr marL="2286000" algn="l" defTabSz="914400" rtl="0" eaLnBrk="1" latinLnBrk="0" hangingPunct="1">
      <a:defRPr sz="900" kern="1200">
        <a:solidFill>
          <a:schemeClr val="tx1"/>
        </a:solidFill>
        <a:latin typeface="Arial" charset="0"/>
        <a:ea typeface="ＭＳ Ｐゴシック" pitchFamily="1" charset="-128"/>
        <a:cs typeface="+mn-cs"/>
      </a:defRPr>
    </a:lvl6pPr>
    <a:lvl7pPr marL="2743200" algn="l" defTabSz="914400" rtl="0" eaLnBrk="1" latinLnBrk="0" hangingPunct="1">
      <a:defRPr sz="900" kern="1200">
        <a:solidFill>
          <a:schemeClr val="tx1"/>
        </a:solidFill>
        <a:latin typeface="Arial" charset="0"/>
        <a:ea typeface="ＭＳ Ｐゴシック" pitchFamily="1" charset="-128"/>
        <a:cs typeface="+mn-cs"/>
      </a:defRPr>
    </a:lvl7pPr>
    <a:lvl8pPr marL="3200400" algn="l" defTabSz="914400" rtl="0" eaLnBrk="1" latinLnBrk="0" hangingPunct="1">
      <a:defRPr sz="900" kern="1200">
        <a:solidFill>
          <a:schemeClr val="tx1"/>
        </a:solidFill>
        <a:latin typeface="Arial" charset="0"/>
        <a:ea typeface="ＭＳ Ｐゴシック" pitchFamily="1" charset="-128"/>
        <a:cs typeface="+mn-cs"/>
      </a:defRPr>
    </a:lvl8pPr>
    <a:lvl9pPr marL="3657600" algn="l" defTabSz="914400" rtl="0" eaLnBrk="1" latinLnBrk="0" hangingPunct="1">
      <a:defRPr sz="900" kern="1200">
        <a:solidFill>
          <a:schemeClr val="tx1"/>
        </a:solidFill>
        <a:latin typeface="Arial" charset="0"/>
        <a:ea typeface="ＭＳ Ｐゴシック" pitchFamily="1"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kus Kuster" initials="MK" lastIdx="2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336600"/>
    <a:srgbClr val="912F7C"/>
    <a:srgbClr val="66FFFF"/>
    <a:srgbClr val="008000"/>
    <a:srgbClr val="261748"/>
    <a:srgbClr val="FF9999"/>
    <a:srgbClr val="009900"/>
    <a:srgbClr val="251555"/>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80" autoAdjust="0"/>
    <p:restoredTop sz="95752" autoAdjust="0"/>
  </p:normalViewPr>
  <p:slideViewPr>
    <p:cSldViewPr snapToGrid="0">
      <p:cViewPr>
        <p:scale>
          <a:sx n="100" d="100"/>
          <a:sy n="100" d="100"/>
        </p:scale>
        <p:origin x="-498" y="30"/>
      </p:cViewPr>
      <p:guideLst>
        <p:guide orient="horz" pos="3956"/>
        <p:guide orient="horz" pos="767"/>
        <p:guide orient="horz" pos="2446"/>
        <p:guide orient="horz" pos="4038"/>
        <p:guide pos="5277"/>
        <p:guide pos="1750"/>
        <p:guide pos="4023"/>
        <p:guide pos="5685"/>
        <p:guide pos="255"/>
        <p:guide pos="5318"/>
        <p:guide pos="7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1526" y="3413"/>
      </p:cViewPr>
      <p:guideLst>
        <p:guide orient="horz" pos="3224"/>
        <p:guide pos="2230"/>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9351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9" y="3"/>
            <a:ext cx="3076363"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102" tIns="47551" rIns="95102" bIns="47551" numCol="1" anchor="t" anchorCtr="0" compatLnSpc="1">
            <a:prstTxWarp prst="textNoShape">
              <a:avLst/>
            </a:prstTxWarp>
          </a:bodyPr>
          <a:lstStyle>
            <a:lvl1pPr eaLnBrk="0" hangingPunct="0">
              <a:spcBef>
                <a:spcPct val="0"/>
              </a:spcBef>
              <a:buClrTx/>
              <a:buFontTx/>
              <a:buNone/>
              <a:defRPr sz="1200" smtClean="0"/>
            </a:lvl1pPr>
          </a:lstStyle>
          <a:p>
            <a:pPr>
              <a:defRPr/>
            </a:pPr>
            <a:endParaRPr lang="de-DE"/>
          </a:p>
        </p:txBody>
      </p:sp>
      <p:sp>
        <p:nvSpPr>
          <p:cNvPr id="3075" name="Rectangle 3"/>
          <p:cNvSpPr>
            <a:spLocks noGrp="1" noChangeArrowheads="1"/>
          </p:cNvSpPr>
          <p:nvPr>
            <p:ph type="dt" idx="1"/>
          </p:nvPr>
        </p:nvSpPr>
        <p:spPr bwMode="auto">
          <a:xfrm>
            <a:off x="4022945" y="3"/>
            <a:ext cx="3076363"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102" tIns="47551" rIns="95102" bIns="47551" numCol="1" anchor="t" anchorCtr="0" compatLnSpc="1">
            <a:prstTxWarp prst="textNoShape">
              <a:avLst/>
            </a:prstTxWarp>
          </a:bodyPr>
          <a:lstStyle>
            <a:lvl1pPr algn="r" eaLnBrk="0" hangingPunct="0">
              <a:spcBef>
                <a:spcPct val="0"/>
              </a:spcBef>
              <a:buClrTx/>
              <a:buFontTx/>
              <a:buNone/>
              <a:defRPr sz="1200" smtClean="0"/>
            </a:lvl1pPr>
          </a:lstStyle>
          <a:p>
            <a:pPr>
              <a:defRPr/>
            </a:pPr>
            <a:endParaRPr lang="de-DE"/>
          </a:p>
        </p:txBody>
      </p:sp>
      <p:sp>
        <p:nvSpPr>
          <p:cNvPr id="3078" name="Rectangle 6"/>
          <p:cNvSpPr>
            <a:spLocks noGrp="1" noChangeArrowheads="1"/>
          </p:cNvSpPr>
          <p:nvPr>
            <p:ph type="ftr" sz="quarter" idx="4"/>
          </p:nvPr>
        </p:nvSpPr>
        <p:spPr bwMode="auto">
          <a:xfrm>
            <a:off x="9" y="9722891"/>
            <a:ext cx="3076363"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102" tIns="47551" rIns="95102" bIns="47551" numCol="1" anchor="b" anchorCtr="0" compatLnSpc="1">
            <a:prstTxWarp prst="textNoShape">
              <a:avLst/>
            </a:prstTxWarp>
          </a:bodyPr>
          <a:lstStyle>
            <a:lvl1pPr eaLnBrk="0" hangingPunct="0">
              <a:spcBef>
                <a:spcPct val="0"/>
              </a:spcBef>
              <a:buClrTx/>
              <a:buFontTx/>
              <a:buNone/>
              <a:defRPr sz="1200" smtClean="0"/>
            </a:lvl1pPr>
          </a:lstStyle>
          <a:p>
            <a:pPr>
              <a:defRPr/>
            </a:pPr>
            <a:endParaRPr lang="de-DE"/>
          </a:p>
        </p:txBody>
      </p:sp>
      <p:sp>
        <p:nvSpPr>
          <p:cNvPr id="3079" name="Rectangle 7"/>
          <p:cNvSpPr>
            <a:spLocks noGrp="1" noChangeArrowheads="1"/>
          </p:cNvSpPr>
          <p:nvPr>
            <p:ph type="sldNum" sz="quarter" idx="5"/>
          </p:nvPr>
        </p:nvSpPr>
        <p:spPr bwMode="auto">
          <a:xfrm>
            <a:off x="4022945" y="9722891"/>
            <a:ext cx="3076363"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102" tIns="47551" rIns="95102" bIns="47551" numCol="1" anchor="b" anchorCtr="0" compatLnSpc="1">
            <a:prstTxWarp prst="textNoShape">
              <a:avLst/>
            </a:prstTxWarp>
          </a:bodyPr>
          <a:lstStyle>
            <a:lvl1pPr algn="r" eaLnBrk="0" hangingPunct="0">
              <a:spcBef>
                <a:spcPct val="0"/>
              </a:spcBef>
              <a:buClrTx/>
              <a:buFontTx/>
              <a:buNone/>
              <a:defRPr sz="1200" smtClean="0"/>
            </a:lvl1pPr>
          </a:lstStyle>
          <a:p>
            <a:pPr>
              <a:defRPr/>
            </a:pPr>
            <a:fld id="{4474074A-D92B-487A-80E4-3C8DE0516C6E}" type="slidenum">
              <a:rPr lang="de-DE"/>
              <a:pPr>
                <a:defRPr/>
              </a:pPr>
              <a:t>‹#›</a:t>
            </a:fld>
            <a:endParaRPr lang="de-DE"/>
          </a:p>
        </p:txBody>
      </p:sp>
    </p:spTree>
    <p:extLst>
      <p:ext uri="{BB962C8B-B14F-4D97-AF65-F5344CB8AC3E}">
        <p14:creationId xmlns:p14="http://schemas.microsoft.com/office/powerpoint/2010/main" val="50399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900">
                <a:solidFill>
                  <a:schemeClr val="tx1"/>
                </a:solidFill>
                <a:latin typeface="Arial" charset="0"/>
                <a:ea typeface="ＭＳ Ｐゴシック" pitchFamily="1" charset="-128"/>
              </a:defRPr>
            </a:lvl1pPr>
            <a:lvl2pPr marL="772698" indent="-297192" eaLnBrk="0" hangingPunct="0">
              <a:defRPr sz="900">
                <a:solidFill>
                  <a:schemeClr val="tx1"/>
                </a:solidFill>
                <a:latin typeface="Arial" charset="0"/>
                <a:ea typeface="ＭＳ Ｐゴシック" pitchFamily="1" charset="-128"/>
              </a:defRPr>
            </a:lvl2pPr>
            <a:lvl3pPr marL="1188766" indent="-237753" eaLnBrk="0" hangingPunct="0">
              <a:defRPr sz="900">
                <a:solidFill>
                  <a:schemeClr val="tx1"/>
                </a:solidFill>
                <a:latin typeface="Arial" charset="0"/>
                <a:ea typeface="ＭＳ Ｐゴシック" pitchFamily="1" charset="-128"/>
              </a:defRPr>
            </a:lvl3pPr>
            <a:lvl4pPr marL="1664270" indent="-237753" eaLnBrk="0" hangingPunct="0">
              <a:defRPr sz="900">
                <a:solidFill>
                  <a:schemeClr val="tx1"/>
                </a:solidFill>
                <a:latin typeface="Arial" charset="0"/>
                <a:ea typeface="ＭＳ Ｐゴシック" pitchFamily="1" charset="-128"/>
              </a:defRPr>
            </a:lvl4pPr>
            <a:lvl5pPr marL="2139775" indent="-237753" eaLnBrk="0" hangingPunct="0">
              <a:defRPr sz="900">
                <a:solidFill>
                  <a:schemeClr val="tx1"/>
                </a:solidFill>
                <a:latin typeface="Arial" charset="0"/>
                <a:ea typeface="ＭＳ Ｐゴシック" pitchFamily="1" charset="-128"/>
              </a:defRPr>
            </a:lvl5pPr>
            <a:lvl6pPr marL="2615281" indent="-237753"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 charset="-128"/>
              </a:defRPr>
            </a:lvl6pPr>
            <a:lvl7pPr marL="3090786" indent="-237753"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 charset="-128"/>
              </a:defRPr>
            </a:lvl7pPr>
            <a:lvl8pPr marL="3566294" indent="-237753"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 charset="-128"/>
              </a:defRPr>
            </a:lvl8pPr>
            <a:lvl9pPr marL="4041799" indent="-237753"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 charset="-128"/>
              </a:defRPr>
            </a:lvl9pPr>
          </a:lstStyle>
          <a:p>
            <a:fld id="{F04489CA-97AE-4B30-BE5E-966BEAC11E45}" type="slidenum">
              <a:rPr lang="de-DE" sz="1200"/>
              <a:pPr/>
              <a:t>1</a:t>
            </a:fld>
            <a:endParaRPr lang="de-DE" sz="1200" dirty="0"/>
          </a:p>
        </p:txBody>
      </p:sp>
      <p:sp>
        <p:nvSpPr>
          <p:cNvPr id="7171" name="Rectangle 2"/>
          <p:cNvSpPr>
            <a:spLocks noGrp="1" noRot="1" noChangeAspect="1" noChangeArrowheads="1"/>
          </p:cNvSpPr>
          <p:nvPr>
            <p:ph type="sldImg"/>
          </p:nvPr>
        </p:nvSpPr>
        <p:spPr bwMode="auto">
          <a:xfrm>
            <a:off x="992188" y="768350"/>
            <a:ext cx="5116512" cy="3836988"/>
          </a:xfrm>
          <a:prstGeom prst="rect">
            <a:avLst/>
          </a:prstGeom>
          <a:solidFill>
            <a:srgbClr val="FFFFFF"/>
          </a:solidFill>
          <a:ln>
            <a:solidFill>
              <a:srgbClr val="000000"/>
            </a:solidFill>
            <a:miter lim="800000"/>
            <a:headEnd/>
            <a:tailEnd/>
          </a:ln>
        </p:spPr>
      </p:sp>
      <p:sp>
        <p:nvSpPr>
          <p:cNvPr id="7172" name="Rectangle 3"/>
          <p:cNvSpPr>
            <a:spLocks noGrp="1" noChangeArrowheads="1"/>
          </p:cNvSpPr>
          <p:nvPr>
            <p:ph type="body" idx="1"/>
          </p:nvPr>
        </p:nvSpPr>
        <p:spPr bwMode="auto">
          <a:xfrm>
            <a:off x="946574" y="4861444"/>
            <a:ext cx="5206154" cy="4605576"/>
          </a:xfrm>
          <a:prstGeom prst="rect">
            <a:avLst/>
          </a:prstGeom>
          <a:solidFill>
            <a:srgbClr val="FFFFFF"/>
          </a:solidFill>
          <a:ln>
            <a:solidFill>
              <a:srgbClr val="000000"/>
            </a:solidFill>
            <a:miter lim="800000"/>
            <a:headEnd/>
            <a:tailEnd/>
          </a:ln>
        </p:spPr>
        <p:txBody>
          <a:bodyPr lIns="95102" tIns="47551" rIns="95102" bIns="47551"/>
          <a:lstStyle/>
          <a:p>
            <a:pPr marL="237753" indent="-237753" eaLnBrk="1" hangingPunct="1">
              <a:spcBef>
                <a:spcPct val="0"/>
              </a:spcBef>
              <a:spcAft>
                <a:spcPct val="20000"/>
              </a:spcAft>
            </a:pPr>
            <a:r>
              <a:rPr lang="en-GB" sz="1100" b="1" dirty="0"/>
              <a:t>How to edit the title slide</a:t>
            </a:r>
          </a:p>
          <a:p>
            <a:pPr marL="237753" indent="-237753" eaLnBrk="1" hangingPunct="1">
              <a:spcBef>
                <a:spcPct val="0"/>
              </a:spcBef>
              <a:spcAft>
                <a:spcPct val="20000"/>
              </a:spcAft>
            </a:pPr>
            <a:endParaRPr lang="en-GB" sz="1100" dirty="0"/>
          </a:p>
          <a:p>
            <a:pPr marL="237753" indent="-237753" eaLnBrk="1" hangingPunct="1">
              <a:spcBef>
                <a:spcPct val="0"/>
              </a:spcBef>
              <a:spcAft>
                <a:spcPct val="20000"/>
              </a:spcAft>
              <a:buFontTx/>
              <a:buAutoNum type="arabicPeriod"/>
            </a:pPr>
            <a:r>
              <a:rPr lang="en-GB" sz="1100" dirty="0"/>
              <a:t>  Upper area: </a:t>
            </a:r>
            <a:r>
              <a:rPr lang="en-GB" sz="1100" b="1" dirty="0"/>
              <a:t>Title</a:t>
            </a:r>
            <a:r>
              <a:rPr lang="en-GB" sz="1100" dirty="0"/>
              <a:t> of your talk, max. 2 rows of the defined size (55 </a:t>
            </a:r>
            <a:r>
              <a:rPr lang="en-GB" sz="1100" dirty="0" err="1"/>
              <a:t>pt</a:t>
            </a:r>
            <a:r>
              <a:rPr lang="en-GB" sz="1100"/>
              <a:t>)</a:t>
            </a:r>
          </a:p>
          <a:p>
            <a:pPr marL="237753" indent="-237753" eaLnBrk="1" hangingPunct="1">
              <a:spcBef>
                <a:spcPct val="0"/>
              </a:spcBef>
              <a:spcAft>
                <a:spcPct val="20000"/>
              </a:spcAft>
              <a:buFontTx/>
              <a:buAutoNum type="arabicPeriod"/>
            </a:pPr>
            <a:r>
              <a:rPr lang="en-GB" sz="1100"/>
              <a:t>  Lower area </a:t>
            </a:r>
            <a:r>
              <a:rPr lang="en-GB" sz="1100" b="1"/>
              <a:t>(subtitle):</a:t>
            </a:r>
            <a:r>
              <a:rPr lang="en-GB" sz="1100"/>
              <a:t> Conference/meeting/workshop, location, date, </a:t>
            </a:r>
            <a:br>
              <a:rPr lang="en-GB" sz="1100"/>
            </a:br>
            <a:r>
              <a:rPr lang="en-GB" sz="1100"/>
              <a:t>  your name and affiliation, </a:t>
            </a:r>
            <a:br>
              <a:rPr lang="en-GB" sz="1100"/>
            </a:br>
            <a:r>
              <a:rPr lang="en-GB" sz="1100"/>
              <a:t>  max. 4 rows of the defined size (32 pt)</a:t>
            </a:r>
          </a:p>
          <a:p>
            <a:pPr marL="237753" indent="-237753" eaLnBrk="1" hangingPunct="1">
              <a:spcBef>
                <a:spcPct val="0"/>
              </a:spcBef>
              <a:spcAft>
                <a:spcPct val="20000"/>
              </a:spcAft>
              <a:buFontTx/>
              <a:buAutoNum type="arabicPeriod"/>
            </a:pPr>
            <a:r>
              <a:rPr lang="en-GB" sz="1100"/>
              <a:t> Change the </a:t>
            </a:r>
            <a:r>
              <a:rPr lang="en-GB" sz="1100" b="1"/>
              <a:t>partner logos</a:t>
            </a:r>
            <a:r>
              <a:rPr lang="en-GB" sz="1100"/>
              <a:t> or add others in the last row.</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Grp="1" noChangeArrowheads="1"/>
          </p:cNvSpPr>
          <p:nvPr>
            <p:ph type="sldNum"/>
          </p:nvPr>
        </p:nvSpPr>
        <p:spPr>
          <a:ln/>
        </p:spPr>
        <p:txBody>
          <a:bodyPr/>
          <a:lstStyle/>
          <a:p>
            <a:fld id="{46EC340F-34C8-4CB9-BF92-7B26DC58774A}" type="slidenum">
              <a:rPr lang="en-US"/>
              <a:pPr/>
              <a:t>9</a:t>
            </a:fld>
            <a:endParaRPr lang="en-US"/>
          </a:p>
        </p:txBody>
      </p:sp>
      <p:sp>
        <p:nvSpPr>
          <p:cNvPr id="69633" name="Rectangle 1"/>
          <p:cNvSpPr txBox="1">
            <a:spLocks noGrp="1" noRot="1" noChangeAspect="1" noChangeArrowheads="1"/>
          </p:cNvSpPr>
          <p:nvPr>
            <p:ph type="sldImg"/>
          </p:nvPr>
        </p:nvSpPr>
        <p:spPr bwMode="auto">
          <a:xfrm>
            <a:off x="990600" y="777875"/>
            <a:ext cx="5118100"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Text Box 2"/>
          <p:cNvSpPr txBox="1">
            <a:spLocks noGrp="1" noChangeArrowheads="1"/>
          </p:cNvSpPr>
          <p:nvPr>
            <p:ph type="body" idx="1"/>
          </p:nvPr>
        </p:nvSpPr>
        <p:spPr bwMode="auto">
          <a:xfrm>
            <a:off x="709931" y="4861442"/>
            <a:ext cx="5679440" cy="460557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eaLnBrk="1" hangingPunct="1">
              <a:spcBef>
                <a:spcPts val="487"/>
              </a:spcBef>
            </a:pPr>
            <a:r>
              <a:rPr lang="en-US">
                <a:cs typeface="Arial Unicode MS" charset="0"/>
              </a:rPr>
              <a:t>The concept is to built up infrastructure for XFEL in several steps.</a:t>
            </a:r>
          </a:p>
          <a:p>
            <a:pPr eaLnBrk="1" hangingPunct="1">
              <a:spcBef>
                <a:spcPts val="487"/>
              </a:spcBef>
            </a:pPr>
            <a:r>
              <a:rPr lang="en-US">
                <a:cs typeface="Arial Unicode MS" charset="0"/>
              </a:rPr>
              <a:t>Problem is …</a:t>
            </a:r>
          </a:p>
          <a:p>
            <a:pPr eaLnBrk="1" hangingPunct="1">
              <a:spcBef>
                <a:spcPts val="487"/>
              </a:spcBef>
            </a:pPr>
            <a:endParaRPr lang="en-US">
              <a:cs typeface="Arial Unicode MS" charset="0"/>
            </a:endParaRPr>
          </a:p>
          <a:p>
            <a:pPr eaLnBrk="1" hangingPunct="1">
              <a:spcBef>
                <a:spcPts val="487"/>
              </a:spcBef>
            </a:pPr>
            <a:r>
              <a:rPr lang="en-US">
                <a:cs typeface="Arial Unicode MS" charset="0"/>
              </a:rPr>
              <a:t>→ go through right part of the slide</a:t>
            </a:r>
          </a:p>
          <a:p>
            <a:pPr eaLnBrk="1" hangingPunct="1">
              <a:spcBef>
                <a:spcPts val="487"/>
              </a:spcBef>
            </a:pPr>
            <a:endParaRPr lang="en-US">
              <a:cs typeface="Arial Unicode MS" charset="0"/>
            </a:endParaRPr>
          </a:p>
          <a:p>
            <a:pPr eaLnBrk="1" hangingPunct="1">
              <a:spcBef>
                <a:spcPts val="487"/>
              </a:spcBef>
            </a:pPr>
            <a:r>
              <a:rPr lang="en-US">
                <a:cs typeface="Arial Unicode MS" charset="0"/>
              </a:rPr>
              <a:t>What are the specifications, requirements → next slide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Grp="1" noChangeArrowheads="1"/>
          </p:cNvSpPr>
          <p:nvPr>
            <p:ph type="sldNum"/>
          </p:nvPr>
        </p:nvSpPr>
        <p:spPr>
          <a:ln/>
        </p:spPr>
        <p:txBody>
          <a:bodyPr/>
          <a:lstStyle/>
          <a:p>
            <a:fld id="{46EC340F-34C8-4CB9-BF92-7B26DC58774A}" type="slidenum">
              <a:rPr lang="en-US"/>
              <a:pPr/>
              <a:t>10</a:t>
            </a:fld>
            <a:endParaRPr lang="en-US"/>
          </a:p>
        </p:txBody>
      </p:sp>
      <p:sp>
        <p:nvSpPr>
          <p:cNvPr id="69633" name="Rectangle 1"/>
          <p:cNvSpPr txBox="1">
            <a:spLocks noGrp="1" noRot="1" noChangeAspect="1" noChangeArrowheads="1"/>
          </p:cNvSpPr>
          <p:nvPr>
            <p:ph type="sldImg"/>
          </p:nvPr>
        </p:nvSpPr>
        <p:spPr bwMode="auto">
          <a:xfrm>
            <a:off x="990600" y="777875"/>
            <a:ext cx="5118100"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Text Box 2"/>
          <p:cNvSpPr txBox="1">
            <a:spLocks noGrp="1" noChangeArrowheads="1"/>
          </p:cNvSpPr>
          <p:nvPr>
            <p:ph type="body" idx="1"/>
          </p:nvPr>
        </p:nvSpPr>
        <p:spPr bwMode="auto">
          <a:xfrm>
            <a:off x="709931" y="4861442"/>
            <a:ext cx="5679440" cy="460557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eaLnBrk="1" hangingPunct="1">
              <a:spcBef>
                <a:spcPts val="487"/>
              </a:spcBef>
            </a:pPr>
            <a:r>
              <a:rPr lang="en-US">
                <a:cs typeface="Arial Unicode MS" charset="0"/>
              </a:rPr>
              <a:t>The concept is to built up infrastructure for XFEL in several steps.</a:t>
            </a:r>
          </a:p>
          <a:p>
            <a:pPr eaLnBrk="1" hangingPunct="1">
              <a:spcBef>
                <a:spcPts val="487"/>
              </a:spcBef>
            </a:pPr>
            <a:r>
              <a:rPr lang="en-US">
                <a:cs typeface="Arial Unicode MS" charset="0"/>
              </a:rPr>
              <a:t>Problem is …</a:t>
            </a:r>
          </a:p>
          <a:p>
            <a:pPr eaLnBrk="1" hangingPunct="1">
              <a:spcBef>
                <a:spcPts val="487"/>
              </a:spcBef>
            </a:pPr>
            <a:endParaRPr lang="en-US">
              <a:cs typeface="Arial Unicode MS" charset="0"/>
            </a:endParaRPr>
          </a:p>
          <a:p>
            <a:pPr eaLnBrk="1" hangingPunct="1">
              <a:spcBef>
                <a:spcPts val="487"/>
              </a:spcBef>
            </a:pPr>
            <a:r>
              <a:rPr lang="en-US">
                <a:cs typeface="Arial Unicode MS" charset="0"/>
              </a:rPr>
              <a:t>→ go through right part of the slide</a:t>
            </a:r>
          </a:p>
          <a:p>
            <a:pPr eaLnBrk="1" hangingPunct="1">
              <a:spcBef>
                <a:spcPts val="487"/>
              </a:spcBef>
            </a:pPr>
            <a:endParaRPr lang="en-US">
              <a:cs typeface="Arial Unicode MS" charset="0"/>
            </a:endParaRPr>
          </a:p>
          <a:p>
            <a:pPr eaLnBrk="1" hangingPunct="1">
              <a:spcBef>
                <a:spcPts val="487"/>
              </a:spcBef>
            </a:pPr>
            <a:r>
              <a:rPr lang="en-US">
                <a:cs typeface="Arial Unicode MS" charset="0"/>
              </a:rPr>
              <a:t>What are the specifications, requirements → next slide</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82"/>
          <p:cNvSpPr>
            <a:spLocks noChangeArrowheads="1"/>
          </p:cNvSpPr>
          <p:nvPr userDrawn="1"/>
        </p:nvSpPr>
        <p:spPr bwMode="auto">
          <a:xfrm>
            <a:off x="8448675" y="119063"/>
            <a:ext cx="569913" cy="903287"/>
          </a:xfrm>
          <a:prstGeom prst="rect">
            <a:avLst/>
          </a:prstGeom>
          <a:solidFill>
            <a:schemeClr val="hlink"/>
          </a:solidFill>
          <a:ln w="9525">
            <a:solidFill>
              <a:srgbClr val="261748"/>
            </a:solidFill>
            <a:miter lim="800000"/>
            <a:headEnd/>
            <a:tailEnd/>
          </a:ln>
        </p:spPr>
        <p:txBody>
          <a:bodyPr wrap="none" anchor="ctr"/>
          <a:lstStyle/>
          <a:p>
            <a:endParaRPr lang="de-DE"/>
          </a:p>
        </p:txBody>
      </p:sp>
      <p:pic>
        <p:nvPicPr>
          <p:cNvPr id="6" name="Picture 83" descr="logo-XFEL_rg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475" y="114300"/>
            <a:ext cx="9112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7" descr="Undulator_final_nurh#50DE97_links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5375" y="114300"/>
            <a:ext cx="72818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4" name="Rectangle 84"/>
          <p:cNvSpPr>
            <a:spLocks noGrp="1" noChangeArrowheads="1"/>
          </p:cNvSpPr>
          <p:nvPr>
            <p:ph type="subTitle" sz="quarter" idx="1"/>
          </p:nvPr>
        </p:nvSpPr>
        <p:spPr>
          <a:xfrm>
            <a:off x="942975" y="3411538"/>
            <a:ext cx="7258050" cy="2868612"/>
          </a:xfrm>
          <a:extLst>
            <a:ext uri="{91240B29-F687-4F45-9708-019B960494DF}">
              <a14:hiddenLine xmlns:a14="http://schemas.microsoft.com/office/drawing/2010/main" w="28575">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40" tIns="45720" bIns="0"/>
          <a:lstStyle>
            <a:lvl1pPr marL="0" indent="0" algn="ctr">
              <a:buFont typeface="Wingdings" pitchFamily="2" charset="2"/>
              <a:buNone/>
              <a:defRPr sz="3200">
                <a:solidFill>
                  <a:schemeClr val="hlink"/>
                </a:solidFill>
              </a:defRPr>
            </a:lvl1pPr>
          </a:lstStyle>
          <a:p>
            <a:pPr lvl="0"/>
            <a:r>
              <a:rPr lang="en-GB" noProof="0" smtClean="0"/>
              <a:t>Subtitle format (max. 4 lines)</a:t>
            </a:r>
          </a:p>
          <a:p>
            <a:pPr lvl="0"/>
            <a:r>
              <a:rPr lang="en-GB" noProof="0" smtClean="0"/>
              <a:t>(conference, location, name of the speaker, date)</a:t>
            </a:r>
          </a:p>
          <a:p>
            <a:pPr lvl="0"/>
            <a:r>
              <a:rPr lang="en-GB" noProof="0" smtClean="0"/>
              <a:t>You are in the slide master view: Don’t edit here!</a:t>
            </a:r>
          </a:p>
        </p:txBody>
      </p:sp>
      <p:sp>
        <p:nvSpPr>
          <p:cNvPr id="10326" name="Rectangle 86"/>
          <p:cNvSpPr>
            <a:spLocks noGrp="1" noChangeArrowheads="1"/>
          </p:cNvSpPr>
          <p:nvPr>
            <p:ph type="ctrTitle" sz="quarter"/>
          </p:nvPr>
        </p:nvSpPr>
        <p:spPr>
          <a:xfrm>
            <a:off x="939800" y="1314450"/>
            <a:ext cx="7251700" cy="1844675"/>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bIns="45720" anchor="ctr"/>
          <a:lstStyle>
            <a:lvl1pPr algn="ctr">
              <a:defRPr sz="5500" b="0">
                <a:solidFill>
                  <a:schemeClr val="hlink"/>
                </a:solidFill>
              </a:defRPr>
            </a:lvl1pPr>
          </a:lstStyle>
          <a:p>
            <a:pPr lvl="0"/>
            <a:r>
              <a:rPr lang="en-GB" noProof="0" smtClean="0"/>
              <a:t>Title format (max. 2 lines), don’t edit here</a:t>
            </a:r>
          </a:p>
        </p:txBody>
      </p:sp>
    </p:spTree>
    <p:extLst>
      <p:ext uri="{BB962C8B-B14F-4D97-AF65-F5344CB8AC3E}">
        <p14:creationId xmlns:p14="http://schemas.microsoft.com/office/powerpoint/2010/main" val="24071146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126"/>
          <p:cNvSpPr>
            <a:spLocks noGrp="1" noChangeArrowheads="1"/>
          </p:cNvSpPr>
          <p:nvPr>
            <p:ph type="sldNum" sz="quarter" idx="10"/>
          </p:nvPr>
        </p:nvSpPr>
        <p:spPr>
          <a:ln/>
        </p:spPr>
        <p:txBody>
          <a:bodyPr/>
          <a:lstStyle>
            <a:lvl1pPr>
              <a:defRPr/>
            </a:lvl1pPr>
          </a:lstStyle>
          <a:p>
            <a:pPr>
              <a:defRPr/>
            </a:pPr>
            <a:fld id="{F0F76E51-EBA5-459E-83E0-22CC756F9838}" type="slidenum">
              <a:rPr lang="en-GB"/>
              <a:pPr>
                <a:defRPr/>
              </a:pPr>
              <a:t>‹#›</a:t>
            </a:fld>
            <a:endParaRPr lang="en-GB"/>
          </a:p>
        </p:txBody>
      </p:sp>
    </p:spTree>
    <p:extLst>
      <p:ext uri="{BB962C8B-B14F-4D97-AF65-F5344CB8AC3E}">
        <p14:creationId xmlns:p14="http://schemas.microsoft.com/office/powerpoint/2010/main" val="3369899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13488" y="541338"/>
            <a:ext cx="2063750" cy="5265737"/>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117475" y="541338"/>
            <a:ext cx="6043613" cy="5265737"/>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4" name="Rectangle 126"/>
          <p:cNvSpPr>
            <a:spLocks noGrp="1" noChangeArrowheads="1"/>
          </p:cNvSpPr>
          <p:nvPr>
            <p:ph type="sldNum" sz="quarter" idx="10"/>
          </p:nvPr>
        </p:nvSpPr>
        <p:spPr>
          <a:ln/>
        </p:spPr>
        <p:txBody>
          <a:bodyPr/>
          <a:lstStyle>
            <a:lvl1pPr>
              <a:defRPr/>
            </a:lvl1pPr>
          </a:lstStyle>
          <a:p>
            <a:pPr>
              <a:defRPr/>
            </a:pPr>
            <a:fld id="{112768DB-A039-4AEB-8867-8E27CDCEC257}" type="slidenum">
              <a:rPr lang="en-GB"/>
              <a:pPr>
                <a:defRPr/>
              </a:pPr>
              <a:t>‹#›</a:t>
            </a:fld>
            <a:endParaRPr lang="en-GB"/>
          </a:p>
        </p:txBody>
      </p:sp>
      <p:sp>
        <p:nvSpPr>
          <p:cNvPr id="5" name="Rectangle 26"/>
          <p:cNvSpPr>
            <a:spLocks noGrp="1" noChangeArrowheads="1"/>
          </p:cNvSpPr>
          <p:nvPr>
            <p:ph type="ftr" sz="quarter" idx="11"/>
          </p:nvPr>
        </p:nvSpPr>
        <p:spPr>
          <a:xfrm>
            <a:off x="117475" y="6494558"/>
            <a:ext cx="8902700" cy="266700"/>
          </a:xfrm>
          <a:prstGeom prst="rect">
            <a:avLst/>
          </a:prstGeom>
          <a:ln/>
        </p:spPr>
        <p:txBody>
          <a:bodyPr/>
          <a:lstStyle>
            <a:lvl1pPr>
              <a:buNone/>
              <a:defRPr b="0"/>
            </a:lvl1pPr>
          </a:lstStyle>
          <a:p>
            <a:pPr>
              <a:defRPr/>
            </a:pPr>
            <a:endParaRPr lang="en-GB" dirty="0"/>
          </a:p>
        </p:txBody>
      </p:sp>
    </p:spTree>
    <p:extLst>
      <p:ext uri="{BB962C8B-B14F-4D97-AF65-F5344CB8AC3E}">
        <p14:creationId xmlns:p14="http://schemas.microsoft.com/office/powerpoint/2010/main" val="1865193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Calibri" pitchFamily="34" charset="0"/>
                <a:cs typeface="Calibri" pitchFamily="34" charset="0"/>
              </a:defRPr>
            </a:lvl1pPr>
          </a:lstStyle>
          <a:p>
            <a:r>
              <a:rPr lang="en-US" dirty="0" smtClean="0"/>
              <a:t>Click to edit Master title style</a:t>
            </a:r>
            <a:endParaRPr lang="de-DE" dirty="0"/>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4" name="Rectangle 126"/>
          <p:cNvSpPr>
            <a:spLocks noGrp="1" noChangeArrowheads="1"/>
          </p:cNvSpPr>
          <p:nvPr>
            <p:ph type="sldNum" sz="quarter" idx="10"/>
          </p:nvPr>
        </p:nvSpPr>
        <p:spPr>
          <a:ln/>
        </p:spPr>
        <p:txBody>
          <a:bodyPr/>
          <a:lstStyle>
            <a:lvl1pPr>
              <a:defRPr/>
            </a:lvl1pPr>
          </a:lstStyle>
          <a:p>
            <a:pPr>
              <a:defRPr/>
            </a:pPr>
            <a:fld id="{14404834-5313-40AC-B135-E30BD596D545}" type="slidenum">
              <a:rPr lang="en-GB"/>
              <a:pPr>
                <a:defRPr/>
              </a:pPr>
              <a:t>‹#›</a:t>
            </a:fld>
            <a:endParaRPr lang="en-GB"/>
          </a:p>
        </p:txBody>
      </p:sp>
      <p:sp>
        <p:nvSpPr>
          <p:cNvPr id="6" name="TextBox 5"/>
          <p:cNvSpPr txBox="1"/>
          <p:nvPr userDrawn="1"/>
        </p:nvSpPr>
        <p:spPr>
          <a:xfrm>
            <a:off x="1111828" y="135083"/>
            <a:ext cx="2712028" cy="276999"/>
          </a:xfrm>
          <a:prstGeom prst="rect">
            <a:avLst/>
          </a:prstGeom>
          <a:noFill/>
        </p:spPr>
        <p:txBody>
          <a:bodyPr wrap="square" rtlCol="0">
            <a:spAutoFit/>
          </a:bodyPr>
          <a:lstStyle/>
          <a:p>
            <a:pPr>
              <a:buNone/>
            </a:pPr>
            <a:r>
              <a:rPr lang="en-US" sz="1200" b="1" dirty="0" err="1" smtClean="0">
                <a:solidFill>
                  <a:schemeClr val="bg1"/>
                </a:solidFill>
                <a:latin typeface="Calibri" pitchFamily="34" charset="0"/>
                <a:cs typeface="Calibri" pitchFamily="34" charset="0"/>
              </a:rPr>
              <a:t>EuXFEL</a:t>
            </a:r>
            <a:r>
              <a:rPr lang="en-US" sz="1200" b="1" baseline="0" dirty="0" smtClean="0">
                <a:solidFill>
                  <a:schemeClr val="bg1"/>
                </a:solidFill>
                <a:latin typeface="Calibri" pitchFamily="34" charset="0"/>
                <a:cs typeface="Calibri" pitchFamily="34" charset="0"/>
              </a:rPr>
              <a:t> WP-75 Detector  Development</a:t>
            </a:r>
            <a:endParaRPr lang="en-US" sz="1200" b="1"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22429004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6"/>
          <p:cNvSpPr>
            <a:spLocks noGrp="1" noChangeArrowheads="1"/>
          </p:cNvSpPr>
          <p:nvPr>
            <p:ph type="sldNum" sz="quarter" idx="10"/>
          </p:nvPr>
        </p:nvSpPr>
        <p:spPr>
          <a:ln/>
        </p:spPr>
        <p:txBody>
          <a:bodyPr/>
          <a:lstStyle>
            <a:lvl1pPr>
              <a:defRPr/>
            </a:lvl1pPr>
          </a:lstStyle>
          <a:p>
            <a:pPr>
              <a:defRPr/>
            </a:pPr>
            <a:fld id="{F6D9A73F-356D-4490-8CBC-8705B352DC78}" type="slidenum">
              <a:rPr lang="en-GB"/>
              <a:pPr>
                <a:defRPr/>
              </a:pPr>
              <a:t>‹#›</a:t>
            </a:fld>
            <a:endParaRPr lang="en-GB"/>
          </a:p>
        </p:txBody>
      </p:sp>
    </p:spTree>
    <p:extLst>
      <p:ext uri="{BB962C8B-B14F-4D97-AF65-F5344CB8AC3E}">
        <p14:creationId xmlns:p14="http://schemas.microsoft.com/office/powerpoint/2010/main" val="35581697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4" name="Content Placeholder 3"/>
          <p:cNvSpPr>
            <a:spLocks noGrp="1"/>
          </p:cNvSpPr>
          <p:nvPr>
            <p:ph sz="half" idx="2"/>
          </p:nvPr>
        </p:nvSpPr>
        <p:spPr>
          <a:xfrm>
            <a:off x="3044825" y="1347788"/>
            <a:ext cx="2774950" cy="4459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126"/>
          <p:cNvSpPr>
            <a:spLocks noGrp="1" noChangeArrowheads="1"/>
          </p:cNvSpPr>
          <p:nvPr>
            <p:ph type="sldNum" sz="quarter" idx="10"/>
          </p:nvPr>
        </p:nvSpPr>
        <p:spPr>
          <a:ln/>
        </p:spPr>
        <p:txBody>
          <a:bodyPr/>
          <a:lstStyle>
            <a:lvl1pPr>
              <a:defRPr/>
            </a:lvl1pPr>
          </a:lstStyle>
          <a:p>
            <a:pPr>
              <a:defRPr/>
            </a:pPr>
            <a:fld id="{9C44D80D-F49E-401B-BE3B-A1DB607C8B8A}" type="slidenum">
              <a:rPr lang="en-GB"/>
              <a:pPr>
                <a:defRPr/>
              </a:pPr>
              <a:t>‹#›</a:t>
            </a:fld>
            <a:endParaRPr lang="en-GB"/>
          </a:p>
        </p:txBody>
      </p:sp>
    </p:spTree>
    <p:extLst>
      <p:ext uri="{BB962C8B-B14F-4D97-AF65-F5344CB8AC3E}">
        <p14:creationId xmlns:p14="http://schemas.microsoft.com/office/powerpoint/2010/main" val="15346231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126"/>
          <p:cNvSpPr>
            <a:spLocks noGrp="1" noChangeArrowheads="1"/>
          </p:cNvSpPr>
          <p:nvPr>
            <p:ph type="sldNum" sz="quarter" idx="10"/>
          </p:nvPr>
        </p:nvSpPr>
        <p:spPr>
          <a:ln/>
        </p:spPr>
        <p:txBody>
          <a:bodyPr/>
          <a:lstStyle>
            <a:lvl1pPr>
              <a:defRPr/>
            </a:lvl1pPr>
          </a:lstStyle>
          <a:p>
            <a:pPr>
              <a:defRPr/>
            </a:pPr>
            <a:fld id="{AADDE75B-CEFF-4805-A08F-B5C591433C79}" type="slidenum">
              <a:rPr lang="en-GB"/>
              <a:pPr>
                <a:defRPr/>
              </a:pPr>
              <a:t>‹#›</a:t>
            </a:fld>
            <a:endParaRPr lang="en-GB"/>
          </a:p>
        </p:txBody>
      </p:sp>
      <p:sp>
        <p:nvSpPr>
          <p:cNvPr id="10" name="Rectangle 26"/>
          <p:cNvSpPr txBox="1">
            <a:spLocks noChangeArrowheads="1"/>
          </p:cNvSpPr>
          <p:nvPr userDrawn="1"/>
        </p:nvSpPr>
        <p:spPr>
          <a:xfrm>
            <a:off x="115886" y="6477000"/>
            <a:ext cx="9020175" cy="266700"/>
          </a:xfrm>
          <a:prstGeom prst="rect">
            <a:avLst/>
          </a:prstGeom>
          <a:ln/>
        </p:spPr>
        <p:txBody>
          <a:bodyPr/>
          <a:lstStyle>
            <a:defPPr>
              <a:defRPr lang="de-DE"/>
            </a:defPPr>
            <a:lvl1pPr algn="l" rtl="0" fontAlgn="base">
              <a:spcBef>
                <a:spcPct val="20000"/>
              </a:spcBef>
              <a:spcAft>
                <a:spcPct val="0"/>
              </a:spcAft>
              <a:buClr>
                <a:srgbClr val="F8B323"/>
              </a:buClr>
              <a:buFont typeface="Wingdings" pitchFamily="2" charset="2"/>
              <a:buChar char="n"/>
              <a:defRPr sz="900" b="1" kern="1200">
                <a:solidFill>
                  <a:schemeClr val="tx1"/>
                </a:solidFill>
                <a:latin typeface="Arial" charset="0"/>
                <a:ea typeface="ＭＳ Ｐゴシック" pitchFamily="1" charset="-128"/>
                <a:cs typeface="+mn-cs"/>
              </a:defRPr>
            </a:lvl1pPr>
            <a:lvl2pPr marL="457200" algn="l" rtl="0" fontAlgn="base">
              <a:spcBef>
                <a:spcPct val="20000"/>
              </a:spcBef>
              <a:spcAft>
                <a:spcPct val="0"/>
              </a:spcAft>
              <a:buClr>
                <a:srgbClr val="F8B323"/>
              </a:buClr>
              <a:buFont typeface="Wingdings" pitchFamily="2" charset="2"/>
              <a:buChar char="n"/>
              <a:defRPr sz="900" kern="1200">
                <a:solidFill>
                  <a:schemeClr val="tx1"/>
                </a:solidFill>
                <a:latin typeface="Arial" charset="0"/>
                <a:ea typeface="ＭＳ Ｐゴシック" pitchFamily="1" charset="-128"/>
                <a:cs typeface="+mn-cs"/>
              </a:defRPr>
            </a:lvl2pPr>
            <a:lvl3pPr marL="914400" algn="l" rtl="0" fontAlgn="base">
              <a:spcBef>
                <a:spcPct val="20000"/>
              </a:spcBef>
              <a:spcAft>
                <a:spcPct val="0"/>
              </a:spcAft>
              <a:buClr>
                <a:srgbClr val="F8B323"/>
              </a:buClr>
              <a:buFont typeface="Wingdings" pitchFamily="2" charset="2"/>
              <a:buChar char="n"/>
              <a:defRPr sz="900" kern="1200">
                <a:solidFill>
                  <a:schemeClr val="tx1"/>
                </a:solidFill>
                <a:latin typeface="Arial" charset="0"/>
                <a:ea typeface="ＭＳ Ｐゴシック" pitchFamily="1" charset="-128"/>
                <a:cs typeface="+mn-cs"/>
              </a:defRPr>
            </a:lvl3pPr>
            <a:lvl4pPr marL="1371600" algn="l" rtl="0" fontAlgn="base">
              <a:spcBef>
                <a:spcPct val="20000"/>
              </a:spcBef>
              <a:spcAft>
                <a:spcPct val="0"/>
              </a:spcAft>
              <a:buClr>
                <a:srgbClr val="F8B323"/>
              </a:buClr>
              <a:buFont typeface="Wingdings" pitchFamily="2" charset="2"/>
              <a:buChar char="n"/>
              <a:defRPr sz="900" kern="1200">
                <a:solidFill>
                  <a:schemeClr val="tx1"/>
                </a:solidFill>
                <a:latin typeface="Arial" charset="0"/>
                <a:ea typeface="ＭＳ Ｐゴシック" pitchFamily="1" charset="-128"/>
                <a:cs typeface="+mn-cs"/>
              </a:defRPr>
            </a:lvl4pPr>
            <a:lvl5pPr marL="1828800" algn="l" rtl="0" fontAlgn="base">
              <a:spcBef>
                <a:spcPct val="20000"/>
              </a:spcBef>
              <a:spcAft>
                <a:spcPct val="0"/>
              </a:spcAft>
              <a:buClr>
                <a:srgbClr val="F8B323"/>
              </a:buClr>
              <a:buFont typeface="Wingdings" pitchFamily="2" charset="2"/>
              <a:buChar char="n"/>
              <a:defRPr sz="900" kern="1200">
                <a:solidFill>
                  <a:schemeClr val="tx1"/>
                </a:solidFill>
                <a:latin typeface="Arial" charset="0"/>
                <a:ea typeface="ＭＳ Ｐゴシック" pitchFamily="1" charset="-128"/>
                <a:cs typeface="+mn-cs"/>
              </a:defRPr>
            </a:lvl5pPr>
            <a:lvl6pPr marL="2286000" algn="l" defTabSz="914400" rtl="0" eaLnBrk="1" latinLnBrk="0" hangingPunct="1">
              <a:defRPr sz="900" kern="1200">
                <a:solidFill>
                  <a:schemeClr val="tx1"/>
                </a:solidFill>
                <a:latin typeface="Arial" charset="0"/>
                <a:ea typeface="ＭＳ Ｐゴシック" pitchFamily="1" charset="-128"/>
                <a:cs typeface="+mn-cs"/>
              </a:defRPr>
            </a:lvl6pPr>
            <a:lvl7pPr marL="2743200" algn="l" defTabSz="914400" rtl="0" eaLnBrk="1" latinLnBrk="0" hangingPunct="1">
              <a:defRPr sz="900" kern="1200">
                <a:solidFill>
                  <a:schemeClr val="tx1"/>
                </a:solidFill>
                <a:latin typeface="Arial" charset="0"/>
                <a:ea typeface="ＭＳ Ｐゴシック" pitchFamily="1" charset="-128"/>
                <a:cs typeface="+mn-cs"/>
              </a:defRPr>
            </a:lvl7pPr>
            <a:lvl8pPr marL="3200400" algn="l" defTabSz="914400" rtl="0" eaLnBrk="1" latinLnBrk="0" hangingPunct="1">
              <a:defRPr sz="900" kern="1200">
                <a:solidFill>
                  <a:schemeClr val="tx1"/>
                </a:solidFill>
                <a:latin typeface="Arial" charset="0"/>
                <a:ea typeface="ＭＳ Ｐゴシック" pitchFamily="1" charset="-128"/>
                <a:cs typeface="+mn-cs"/>
              </a:defRPr>
            </a:lvl8pPr>
            <a:lvl9pPr marL="3657600" algn="l" defTabSz="914400" rtl="0" eaLnBrk="1" latinLnBrk="0" hangingPunct="1">
              <a:defRPr sz="900" kern="1200">
                <a:solidFill>
                  <a:schemeClr val="tx1"/>
                </a:solidFill>
                <a:latin typeface="Arial" charset="0"/>
                <a:ea typeface="ＭＳ Ｐゴシック" pitchFamily="1" charset="-128"/>
                <a:cs typeface="+mn-cs"/>
              </a:defRPr>
            </a:lvl9pPr>
          </a:lstStyle>
          <a:p>
            <a:pPr>
              <a:buFont typeface="Wingdings" pitchFamily="2" charset="2"/>
              <a:buNone/>
              <a:defRPr/>
            </a:pPr>
            <a:r>
              <a:rPr lang="en-GB" dirty="0" smtClean="0"/>
              <a:t> May 27</a:t>
            </a:r>
            <a:r>
              <a:rPr lang="en-GB" baseline="30000" dirty="0" smtClean="0"/>
              <a:t>th</a:t>
            </a:r>
            <a:r>
              <a:rPr lang="en-GB" dirty="0" smtClean="0"/>
              <a:t> 2012, Hamburg                                                                               14</a:t>
            </a:r>
            <a:r>
              <a:rPr lang="en-GB" baseline="30000" dirty="0" smtClean="0"/>
              <a:t>th</a:t>
            </a:r>
            <a:r>
              <a:rPr lang="en-GB" dirty="0" smtClean="0"/>
              <a:t>  XDAC Meeting                                                                             J. Sztuk-Dambietz, XFEL</a:t>
            </a:r>
          </a:p>
        </p:txBody>
      </p:sp>
    </p:spTree>
    <p:extLst>
      <p:ext uri="{BB962C8B-B14F-4D97-AF65-F5344CB8AC3E}">
        <p14:creationId xmlns:p14="http://schemas.microsoft.com/office/powerpoint/2010/main" val="22369328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Rectangle 126"/>
          <p:cNvSpPr>
            <a:spLocks noGrp="1" noChangeArrowheads="1"/>
          </p:cNvSpPr>
          <p:nvPr>
            <p:ph type="sldNum" sz="quarter" idx="10"/>
          </p:nvPr>
        </p:nvSpPr>
        <p:spPr>
          <a:ln/>
        </p:spPr>
        <p:txBody>
          <a:bodyPr/>
          <a:lstStyle>
            <a:lvl1pPr>
              <a:defRPr/>
            </a:lvl1pPr>
          </a:lstStyle>
          <a:p>
            <a:pPr>
              <a:defRPr/>
            </a:pPr>
            <a:fld id="{D4594815-F915-4410-8232-80CA2CD5D706}" type="slidenum">
              <a:rPr lang="en-GB"/>
              <a:pPr>
                <a:defRPr/>
              </a:pPr>
              <a:t>‹#›</a:t>
            </a:fld>
            <a:endParaRPr lang="en-GB"/>
          </a:p>
        </p:txBody>
      </p:sp>
      <p:sp>
        <p:nvSpPr>
          <p:cNvPr id="6" name="Rectangle 26"/>
          <p:cNvSpPr txBox="1">
            <a:spLocks noChangeArrowheads="1"/>
          </p:cNvSpPr>
          <p:nvPr userDrawn="1"/>
        </p:nvSpPr>
        <p:spPr>
          <a:xfrm>
            <a:off x="115886" y="6477000"/>
            <a:ext cx="9020175" cy="266700"/>
          </a:xfrm>
          <a:prstGeom prst="rect">
            <a:avLst/>
          </a:prstGeom>
          <a:ln/>
        </p:spPr>
        <p:txBody>
          <a:bodyPr/>
          <a:lstStyle>
            <a:defPPr>
              <a:defRPr lang="de-DE"/>
            </a:defPPr>
            <a:lvl1pPr algn="l" rtl="0" fontAlgn="base">
              <a:spcBef>
                <a:spcPct val="20000"/>
              </a:spcBef>
              <a:spcAft>
                <a:spcPct val="0"/>
              </a:spcAft>
              <a:buClr>
                <a:srgbClr val="F8B323"/>
              </a:buClr>
              <a:buFont typeface="Wingdings" pitchFamily="2" charset="2"/>
              <a:buChar char="n"/>
              <a:defRPr sz="900" b="1" kern="1200">
                <a:solidFill>
                  <a:schemeClr val="tx1"/>
                </a:solidFill>
                <a:latin typeface="Arial" charset="0"/>
                <a:ea typeface="ＭＳ Ｐゴシック" pitchFamily="1" charset="-128"/>
                <a:cs typeface="+mn-cs"/>
              </a:defRPr>
            </a:lvl1pPr>
            <a:lvl2pPr marL="457200" algn="l" rtl="0" fontAlgn="base">
              <a:spcBef>
                <a:spcPct val="20000"/>
              </a:spcBef>
              <a:spcAft>
                <a:spcPct val="0"/>
              </a:spcAft>
              <a:buClr>
                <a:srgbClr val="F8B323"/>
              </a:buClr>
              <a:buFont typeface="Wingdings" pitchFamily="2" charset="2"/>
              <a:buChar char="n"/>
              <a:defRPr sz="900" kern="1200">
                <a:solidFill>
                  <a:schemeClr val="tx1"/>
                </a:solidFill>
                <a:latin typeface="Arial" charset="0"/>
                <a:ea typeface="ＭＳ Ｐゴシック" pitchFamily="1" charset="-128"/>
                <a:cs typeface="+mn-cs"/>
              </a:defRPr>
            </a:lvl2pPr>
            <a:lvl3pPr marL="914400" algn="l" rtl="0" fontAlgn="base">
              <a:spcBef>
                <a:spcPct val="20000"/>
              </a:spcBef>
              <a:spcAft>
                <a:spcPct val="0"/>
              </a:spcAft>
              <a:buClr>
                <a:srgbClr val="F8B323"/>
              </a:buClr>
              <a:buFont typeface="Wingdings" pitchFamily="2" charset="2"/>
              <a:buChar char="n"/>
              <a:defRPr sz="900" kern="1200">
                <a:solidFill>
                  <a:schemeClr val="tx1"/>
                </a:solidFill>
                <a:latin typeface="Arial" charset="0"/>
                <a:ea typeface="ＭＳ Ｐゴシック" pitchFamily="1" charset="-128"/>
                <a:cs typeface="+mn-cs"/>
              </a:defRPr>
            </a:lvl3pPr>
            <a:lvl4pPr marL="1371600" algn="l" rtl="0" fontAlgn="base">
              <a:spcBef>
                <a:spcPct val="20000"/>
              </a:spcBef>
              <a:spcAft>
                <a:spcPct val="0"/>
              </a:spcAft>
              <a:buClr>
                <a:srgbClr val="F8B323"/>
              </a:buClr>
              <a:buFont typeface="Wingdings" pitchFamily="2" charset="2"/>
              <a:buChar char="n"/>
              <a:defRPr sz="900" kern="1200">
                <a:solidFill>
                  <a:schemeClr val="tx1"/>
                </a:solidFill>
                <a:latin typeface="Arial" charset="0"/>
                <a:ea typeface="ＭＳ Ｐゴシック" pitchFamily="1" charset="-128"/>
                <a:cs typeface="+mn-cs"/>
              </a:defRPr>
            </a:lvl4pPr>
            <a:lvl5pPr marL="1828800" algn="l" rtl="0" fontAlgn="base">
              <a:spcBef>
                <a:spcPct val="20000"/>
              </a:spcBef>
              <a:spcAft>
                <a:spcPct val="0"/>
              </a:spcAft>
              <a:buClr>
                <a:srgbClr val="F8B323"/>
              </a:buClr>
              <a:buFont typeface="Wingdings" pitchFamily="2" charset="2"/>
              <a:buChar char="n"/>
              <a:defRPr sz="900" kern="1200">
                <a:solidFill>
                  <a:schemeClr val="tx1"/>
                </a:solidFill>
                <a:latin typeface="Arial" charset="0"/>
                <a:ea typeface="ＭＳ Ｐゴシック" pitchFamily="1" charset="-128"/>
                <a:cs typeface="+mn-cs"/>
              </a:defRPr>
            </a:lvl5pPr>
            <a:lvl6pPr marL="2286000" algn="l" defTabSz="914400" rtl="0" eaLnBrk="1" latinLnBrk="0" hangingPunct="1">
              <a:defRPr sz="900" kern="1200">
                <a:solidFill>
                  <a:schemeClr val="tx1"/>
                </a:solidFill>
                <a:latin typeface="Arial" charset="0"/>
                <a:ea typeface="ＭＳ Ｐゴシック" pitchFamily="1" charset="-128"/>
                <a:cs typeface="+mn-cs"/>
              </a:defRPr>
            </a:lvl6pPr>
            <a:lvl7pPr marL="2743200" algn="l" defTabSz="914400" rtl="0" eaLnBrk="1" latinLnBrk="0" hangingPunct="1">
              <a:defRPr sz="900" kern="1200">
                <a:solidFill>
                  <a:schemeClr val="tx1"/>
                </a:solidFill>
                <a:latin typeface="Arial" charset="0"/>
                <a:ea typeface="ＭＳ Ｐゴシック" pitchFamily="1" charset="-128"/>
                <a:cs typeface="+mn-cs"/>
              </a:defRPr>
            </a:lvl7pPr>
            <a:lvl8pPr marL="3200400" algn="l" defTabSz="914400" rtl="0" eaLnBrk="1" latinLnBrk="0" hangingPunct="1">
              <a:defRPr sz="900" kern="1200">
                <a:solidFill>
                  <a:schemeClr val="tx1"/>
                </a:solidFill>
                <a:latin typeface="Arial" charset="0"/>
                <a:ea typeface="ＭＳ Ｐゴシック" pitchFamily="1" charset="-128"/>
                <a:cs typeface="+mn-cs"/>
              </a:defRPr>
            </a:lvl8pPr>
            <a:lvl9pPr marL="3657600" algn="l" defTabSz="914400" rtl="0" eaLnBrk="1" latinLnBrk="0" hangingPunct="1">
              <a:defRPr sz="900" kern="1200">
                <a:solidFill>
                  <a:schemeClr val="tx1"/>
                </a:solidFill>
                <a:latin typeface="Arial" charset="0"/>
                <a:ea typeface="ＭＳ Ｐゴシック" pitchFamily="1" charset="-128"/>
                <a:cs typeface="+mn-cs"/>
              </a:defRPr>
            </a:lvl9pPr>
          </a:lstStyle>
          <a:p>
            <a:pPr>
              <a:buFont typeface="Wingdings" pitchFamily="2" charset="2"/>
              <a:buNone/>
              <a:defRPr/>
            </a:pPr>
            <a:r>
              <a:rPr lang="en-GB" dirty="0" smtClean="0"/>
              <a:t> May 27</a:t>
            </a:r>
            <a:r>
              <a:rPr lang="en-GB" baseline="30000" dirty="0" smtClean="0"/>
              <a:t>th</a:t>
            </a:r>
            <a:r>
              <a:rPr lang="en-GB" dirty="0" smtClean="0"/>
              <a:t> 2012, Hamburg                                                                               14</a:t>
            </a:r>
            <a:r>
              <a:rPr lang="en-GB" baseline="30000" dirty="0" smtClean="0"/>
              <a:t>th</a:t>
            </a:r>
            <a:r>
              <a:rPr lang="en-GB" dirty="0" smtClean="0"/>
              <a:t>  XDAC Meeting                                                                             J. Sztuk-Dambietz, XFEL</a:t>
            </a:r>
          </a:p>
        </p:txBody>
      </p:sp>
    </p:spTree>
    <p:extLst>
      <p:ext uri="{BB962C8B-B14F-4D97-AF65-F5344CB8AC3E}">
        <p14:creationId xmlns:p14="http://schemas.microsoft.com/office/powerpoint/2010/main" val="40502835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6"/>
          <p:cNvSpPr>
            <a:spLocks noGrp="1" noChangeArrowheads="1"/>
          </p:cNvSpPr>
          <p:nvPr>
            <p:ph type="sldNum" sz="quarter" idx="10"/>
          </p:nvPr>
        </p:nvSpPr>
        <p:spPr>
          <a:ln/>
        </p:spPr>
        <p:txBody>
          <a:bodyPr/>
          <a:lstStyle>
            <a:lvl1pPr>
              <a:defRPr/>
            </a:lvl1pPr>
          </a:lstStyle>
          <a:p>
            <a:pPr>
              <a:defRPr/>
            </a:pPr>
            <a:fld id="{17065BA7-D06C-46B9-983A-842C11777F23}" type="slidenum">
              <a:rPr lang="en-GB"/>
              <a:pPr>
                <a:defRPr/>
              </a:pPr>
              <a:t>‹#›</a:t>
            </a:fld>
            <a:endParaRPr lang="en-GB"/>
          </a:p>
        </p:txBody>
      </p:sp>
      <p:sp>
        <p:nvSpPr>
          <p:cNvPr id="3" name="Rectangle 26"/>
          <p:cNvSpPr>
            <a:spLocks noGrp="1" noChangeArrowheads="1"/>
          </p:cNvSpPr>
          <p:nvPr>
            <p:ph type="ftr" sz="quarter" idx="11"/>
          </p:nvPr>
        </p:nvSpPr>
        <p:spPr>
          <a:xfrm>
            <a:off x="117475" y="6494558"/>
            <a:ext cx="8902700" cy="266700"/>
          </a:xfrm>
          <a:prstGeom prst="rect">
            <a:avLst/>
          </a:prstGeom>
          <a:ln/>
        </p:spPr>
        <p:txBody>
          <a:bodyPr/>
          <a:lstStyle>
            <a:lvl1pPr>
              <a:buNone/>
              <a:defRPr b="0"/>
            </a:lvl1pPr>
          </a:lstStyle>
          <a:p>
            <a:pPr>
              <a:defRPr/>
            </a:pPr>
            <a:endParaRPr lang="en-GB" dirty="0"/>
          </a:p>
        </p:txBody>
      </p:sp>
    </p:spTree>
    <p:extLst>
      <p:ext uri="{BB962C8B-B14F-4D97-AF65-F5344CB8AC3E}">
        <p14:creationId xmlns:p14="http://schemas.microsoft.com/office/powerpoint/2010/main" val="283396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6"/>
          <p:cNvSpPr>
            <a:spLocks noGrp="1" noChangeArrowheads="1"/>
          </p:cNvSpPr>
          <p:nvPr>
            <p:ph type="sldNum" sz="quarter" idx="10"/>
          </p:nvPr>
        </p:nvSpPr>
        <p:spPr>
          <a:ln/>
        </p:spPr>
        <p:txBody>
          <a:bodyPr/>
          <a:lstStyle>
            <a:lvl1pPr>
              <a:defRPr/>
            </a:lvl1pPr>
          </a:lstStyle>
          <a:p>
            <a:pPr>
              <a:defRPr/>
            </a:pPr>
            <a:fld id="{B6B1B1A2-E960-4659-A134-BC9A71F04C61}" type="slidenum">
              <a:rPr lang="en-GB"/>
              <a:pPr>
                <a:defRPr/>
              </a:pPr>
              <a:t>‹#›</a:t>
            </a:fld>
            <a:endParaRPr lang="en-GB"/>
          </a:p>
        </p:txBody>
      </p:sp>
      <p:sp>
        <p:nvSpPr>
          <p:cNvPr id="6" name="Rectangle 26"/>
          <p:cNvSpPr>
            <a:spLocks noGrp="1" noChangeArrowheads="1"/>
          </p:cNvSpPr>
          <p:nvPr>
            <p:ph type="ftr" sz="quarter" idx="11"/>
          </p:nvPr>
        </p:nvSpPr>
        <p:spPr>
          <a:xfrm>
            <a:off x="117475" y="6494558"/>
            <a:ext cx="8902700" cy="266700"/>
          </a:xfrm>
          <a:prstGeom prst="rect">
            <a:avLst/>
          </a:prstGeom>
          <a:ln/>
        </p:spPr>
        <p:txBody>
          <a:bodyPr/>
          <a:lstStyle>
            <a:lvl1pPr>
              <a:buNone/>
              <a:defRPr b="0"/>
            </a:lvl1pPr>
          </a:lstStyle>
          <a:p>
            <a:pPr>
              <a:defRPr/>
            </a:pPr>
            <a:endParaRPr lang="en-GB" dirty="0"/>
          </a:p>
        </p:txBody>
      </p:sp>
    </p:spTree>
    <p:extLst>
      <p:ext uri="{BB962C8B-B14F-4D97-AF65-F5344CB8AC3E}">
        <p14:creationId xmlns:p14="http://schemas.microsoft.com/office/powerpoint/2010/main" val="1325266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6"/>
          <p:cNvSpPr>
            <a:spLocks noGrp="1" noChangeArrowheads="1"/>
          </p:cNvSpPr>
          <p:nvPr>
            <p:ph type="sldNum" sz="quarter" idx="10"/>
          </p:nvPr>
        </p:nvSpPr>
        <p:spPr>
          <a:ln/>
        </p:spPr>
        <p:txBody>
          <a:bodyPr/>
          <a:lstStyle>
            <a:lvl1pPr>
              <a:defRPr/>
            </a:lvl1pPr>
          </a:lstStyle>
          <a:p>
            <a:pPr>
              <a:defRPr/>
            </a:pPr>
            <a:fld id="{FAA60E7B-CEF1-4E27-9066-C6D9A5BA4531}" type="slidenum">
              <a:rPr lang="en-GB"/>
              <a:pPr>
                <a:defRPr/>
              </a:pPr>
              <a:t>‹#›</a:t>
            </a:fld>
            <a:endParaRPr lang="en-GB"/>
          </a:p>
        </p:txBody>
      </p:sp>
      <p:sp>
        <p:nvSpPr>
          <p:cNvPr id="6" name="Rectangle 26"/>
          <p:cNvSpPr>
            <a:spLocks noGrp="1" noChangeArrowheads="1"/>
          </p:cNvSpPr>
          <p:nvPr>
            <p:ph type="ftr" sz="quarter" idx="11"/>
          </p:nvPr>
        </p:nvSpPr>
        <p:spPr>
          <a:xfrm>
            <a:off x="117475" y="6494558"/>
            <a:ext cx="8902700" cy="266700"/>
          </a:xfrm>
          <a:prstGeom prst="rect">
            <a:avLst/>
          </a:prstGeom>
          <a:ln/>
        </p:spPr>
        <p:txBody>
          <a:bodyPr/>
          <a:lstStyle>
            <a:lvl1pPr>
              <a:buNone/>
              <a:defRPr b="0"/>
            </a:lvl1pPr>
          </a:lstStyle>
          <a:p>
            <a:pPr>
              <a:defRPr/>
            </a:pPr>
            <a:endParaRPr lang="en-GB" dirty="0"/>
          </a:p>
        </p:txBody>
      </p:sp>
    </p:spTree>
    <p:extLst>
      <p:ext uri="{BB962C8B-B14F-4D97-AF65-F5344CB8AC3E}">
        <p14:creationId xmlns:p14="http://schemas.microsoft.com/office/powerpoint/2010/main" val="3720194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4" descr="Undulator_final_nurh#50DE97_recht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447088" y="117475"/>
            <a:ext cx="5778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0" name="Rectangle 126"/>
          <p:cNvSpPr>
            <a:spLocks noGrp="1" noChangeArrowheads="1"/>
          </p:cNvSpPr>
          <p:nvPr>
            <p:ph type="sldNum" sz="quarter" idx="4"/>
          </p:nvPr>
        </p:nvSpPr>
        <p:spPr bwMode="auto">
          <a:xfrm>
            <a:off x="8442325" y="114300"/>
            <a:ext cx="576263" cy="91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54000" tIns="45720" rIns="54000" bIns="18000" numCol="1" anchor="b" anchorCtr="0" compatLnSpc="1">
            <a:prstTxWarp prst="textNoShape">
              <a:avLst/>
            </a:prstTxWarp>
          </a:bodyPr>
          <a:lstStyle>
            <a:lvl1pPr algn="ctr" eaLnBrk="0" hangingPunct="0">
              <a:spcBef>
                <a:spcPct val="0"/>
              </a:spcBef>
              <a:buClrTx/>
              <a:buFontTx/>
              <a:buNone/>
              <a:defRPr sz="1000" b="1" smtClean="0">
                <a:solidFill>
                  <a:schemeClr val="bg1"/>
                </a:solidFill>
                <a:ea typeface="Geneva" pitchFamily="-80" charset="-128"/>
              </a:defRPr>
            </a:lvl1pPr>
          </a:lstStyle>
          <a:p>
            <a:pPr>
              <a:defRPr/>
            </a:pPr>
            <a:fld id="{CFD82390-499E-42ED-82BC-FC5DAA2FC9C2}" type="slidenum">
              <a:rPr lang="en-GB"/>
              <a:pPr>
                <a:defRPr/>
              </a:pPr>
              <a:t>‹#›</a:t>
            </a:fld>
            <a:endParaRPr lang="en-GB"/>
          </a:p>
        </p:txBody>
      </p:sp>
      <p:sp>
        <p:nvSpPr>
          <p:cNvPr id="1144" name="Line 120"/>
          <p:cNvSpPr>
            <a:spLocks noChangeShapeType="1"/>
          </p:cNvSpPr>
          <p:nvPr/>
        </p:nvSpPr>
        <p:spPr bwMode="auto">
          <a:xfrm>
            <a:off x="115888" y="6477000"/>
            <a:ext cx="8904287"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de-DE"/>
          </a:p>
        </p:txBody>
      </p:sp>
      <p:sp>
        <p:nvSpPr>
          <p:cNvPr id="1030" name="Rectangle 122"/>
          <p:cNvSpPr>
            <a:spLocks noChangeArrowheads="1"/>
          </p:cNvSpPr>
          <p:nvPr/>
        </p:nvSpPr>
        <p:spPr bwMode="auto">
          <a:xfrm>
            <a:off x="1093788" y="114300"/>
            <a:ext cx="7283450" cy="915988"/>
          </a:xfrm>
          <a:prstGeom prst="rect">
            <a:avLst/>
          </a:prstGeom>
          <a:solidFill>
            <a:schemeClr val="hlink"/>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hangingPunct="0">
              <a:spcBef>
                <a:spcPct val="0"/>
              </a:spcBef>
              <a:buClrTx/>
              <a:buFontTx/>
              <a:buNone/>
            </a:pPr>
            <a:endParaRPr lang="en-GB" sz="2400"/>
          </a:p>
        </p:txBody>
      </p:sp>
      <p:pic>
        <p:nvPicPr>
          <p:cNvPr id="1032" name="Picture 127" descr="logo-XFEL_rgb"/>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7475" y="114300"/>
            <a:ext cx="9112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30"/>
          <p:cNvSpPr>
            <a:spLocks noGrp="1" noChangeArrowheads="1"/>
          </p:cNvSpPr>
          <p:nvPr>
            <p:ph type="title"/>
          </p:nvPr>
        </p:nvSpPr>
        <p:spPr bwMode="auto">
          <a:xfrm>
            <a:off x="1093788" y="541338"/>
            <a:ext cx="7283450" cy="481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72000" tIns="45720" rIns="91440" bIns="0" numCol="1" anchor="b" anchorCtr="0" compatLnSpc="1">
            <a:prstTxWarp prst="textNoShape">
              <a:avLst/>
            </a:prstTxWarp>
          </a:bodyPr>
          <a:lstStyle/>
          <a:p>
            <a:pPr lvl="0"/>
            <a:r>
              <a:rPr lang="en-GB" smtClean="0"/>
              <a:t>Slide title: Don’t edit here!</a:t>
            </a:r>
          </a:p>
        </p:txBody>
      </p:sp>
      <p:sp>
        <p:nvSpPr>
          <p:cNvPr id="1034" name="Rectangle 132"/>
          <p:cNvSpPr>
            <a:spLocks noGrp="1" noChangeAspect="1" noChangeArrowheads="1"/>
          </p:cNvSpPr>
          <p:nvPr>
            <p:ph type="body" idx="1"/>
          </p:nvPr>
        </p:nvSpPr>
        <p:spPr bwMode="auto">
          <a:xfrm>
            <a:off x="117475" y="1347788"/>
            <a:ext cx="5702300" cy="4459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270000" tIns="0" rIns="91440" bIns="45720" numCol="1" anchor="t" anchorCtr="0" compatLnSpc="1">
            <a:prstTxWarp prst="textNoShape">
              <a:avLst/>
            </a:prstTxWarp>
          </a:bodyPr>
          <a:lstStyle/>
          <a:p>
            <a:pPr lvl="0"/>
            <a:r>
              <a:rPr lang="en-GB" dirty="0" smtClean="0"/>
              <a:t>text format – don’t edit!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11" name="Rectangle 26"/>
          <p:cNvSpPr txBox="1">
            <a:spLocks noChangeArrowheads="1"/>
          </p:cNvSpPr>
          <p:nvPr/>
        </p:nvSpPr>
        <p:spPr>
          <a:xfrm>
            <a:off x="77067" y="6480386"/>
            <a:ext cx="9020175" cy="266700"/>
          </a:xfrm>
          <a:prstGeom prst="rect">
            <a:avLst/>
          </a:prstGeom>
          <a:ln/>
        </p:spPr>
        <p:txBody>
          <a:bodyPr/>
          <a:lstStyle>
            <a:defPPr>
              <a:defRPr lang="de-DE"/>
            </a:defPPr>
            <a:lvl1pPr algn="l" rtl="0" fontAlgn="base">
              <a:spcBef>
                <a:spcPct val="20000"/>
              </a:spcBef>
              <a:spcAft>
                <a:spcPct val="0"/>
              </a:spcAft>
              <a:buClr>
                <a:srgbClr val="F8B323"/>
              </a:buClr>
              <a:buFont typeface="Wingdings" pitchFamily="2" charset="2"/>
              <a:buChar char="n"/>
              <a:defRPr sz="900" b="1" kern="1200">
                <a:solidFill>
                  <a:schemeClr val="tx1"/>
                </a:solidFill>
                <a:latin typeface="Arial" charset="0"/>
                <a:ea typeface="ＭＳ Ｐゴシック" pitchFamily="1" charset="-128"/>
                <a:cs typeface="+mn-cs"/>
              </a:defRPr>
            </a:lvl1pPr>
            <a:lvl2pPr marL="457200" algn="l" rtl="0" fontAlgn="base">
              <a:spcBef>
                <a:spcPct val="20000"/>
              </a:spcBef>
              <a:spcAft>
                <a:spcPct val="0"/>
              </a:spcAft>
              <a:buClr>
                <a:srgbClr val="F8B323"/>
              </a:buClr>
              <a:buFont typeface="Wingdings" pitchFamily="2" charset="2"/>
              <a:buChar char="n"/>
              <a:defRPr sz="900" kern="1200">
                <a:solidFill>
                  <a:schemeClr val="tx1"/>
                </a:solidFill>
                <a:latin typeface="Arial" charset="0"/>
                <a:ea typeface="ＭＳ Ｐゴシック" pitchFamily="1" charset="-128"/>
                <a:cs typeface="+mn-cs"/>
              </a:defRPr>
            </a:lvl2pPr>
            <a:lvl3pPr marL="914400" algn="l" rtl="0" fontAlgn="base">
              <a:spcBef>
                <a:spcPct val="20000"/>
              </a:spcBef>
              <a:spcAft>
                <a:spcPct val="0"/>
              </a:spcAft>
              <a:buClr>
                <a:srgbClr val="F8B323"/>
              </a:buClr>
              <a:buFont typeface="Wingdings" pitchFamily="2" charset="2"/>
              <a:buChar char="n"/>
              <a:defRPr sz="900" kern="1200">
                <a:solidFill>
                  <a:schemeClr val="tx1"/>
                </a:solidFill>
                <a:latin typeface="Arial" charset="0"/>
                <a:ea typeface="ＭＳ Ｐゴシック" pitchFamily="1" charset="-128"/>
                <a:cs typeface="+mn-cs"/>
              </a:defRPr>
            </a:lvl3pPr>
            <a:lvl4pPr marL="1371600" algn="l" rtl="0" fontAlgn="base">
              <a:spcBef>
                <a:spcPct val="20000"/>
              </a:spcBef>
              <a:spcAft>
                <a:spcPct val="0"/>
              </a:spcAft>
              <a:buClr>
                <a:srgbClr val="F8B323"/>
              </a:buClr>
              <a:buFont typeface="Wingdings" pitchFamily="2" charset="2"/>
              <a:buChar char="n"/>
              <a:defRPr sz="900" kern="1200">
                <a:solidFill>
                  <a:schemeClr val="tx1"/>
                </a:solidFill>
                <a:latin typeface="Arial" charset="0"/>
                <a:ea typeface="ＭＳ Ｐゴシック" pitchFamily="1" charset="-128"/>
                <a:cs typeface="+mn-cs"/>
              </a:defRPr>
            </a:lvl4pPr>
            <a:lvl5pPr marL="1828800" algn="l" rtl="0" fontAlgn="base">
              <a:spcBef>
                <a:spcPct val="20000"/>
              </a:spcBef>
              <a:spcAft>
                <a:spcPct val="0"/>
              </a:spcAft>
              <a:buClr>
                <a:srgbClr val="F8B323"/>
              </a:buClr>
              <a:buFont typeface="Wingdings" pitchFamily="2" charset="2"/>
              <a:buChar char="n"/>
              <a:defRPr sz="900" kern="1200">
                <a:solidFill>
                  <a:schemeClr val="tx1"/>
                </a:solidFill>
                <a:latin typeface="Arial" charset="0"/>
                <a:ea typeface="ＭＳ Ｐゴシック" pitchFamily="1" charset="-128"/>
                <a:cs typeface="+mn-cs"/>
              </a:defRPr>
            </a:lvl5pPr>
            <a:lvl6pPr marL="2286000" algn="l" defTabSz="914400" rtl="0" eaLnBrk="1" latinLnBrk="0" hangingPunct="1">
              <a:defRPr sz="900" kern="1200">
                <a:solidFill>
                  <a:schemeClr val="tx1"/>
                </a:solidFill>
                <a:latin typeface="Arial" charset="0"/>
                <a:ea typeface="ＭＳ Ｐゴシック" pitchFamily="1" charset="-128"/>
                <a:cs typeface="+mn-cs"/>
              </a:defRPr>
            </a:lvl6pPr>
            <a:lvl7pPr marL="2743200" algn="l" defTabSz="914400" rtl="0" eaLnBrk="1" latinLnBrk="0" hangingPunct="1">
              <a:defRPr sz="900" kern="1200">
                <a:solidFill>
                  <a:schemeClr val="tx1"/>
                </a:solidFill>
                <a:latin typeface="Arial" charset="0"/>
                <a:ea typeface="ＭＳ Ｐゴシック" pitchFamily="1" charset="-128"/>
                <a:cs typeface="+mn-cs"/>
              </a:defRPr>
            </a:lvl7pPr>
            <a:lvl8pPr marL="3200400" algn="l" defTabSz="914400" rtl="0" eaLnBrk="1" latinLnBrk="0" hangingPunct="1">
              <a:defRPr sz="900" kern="1200">
                <a:solidFill>
                  <a:schemeClr val="tx1"/>
                </a:solidFill>
                <a:latin typeface="Arial" charset="0"/>
                <a:ea typeface="ＭＳ Ｐゴシック" pitchFamily="1" charset="-128"/>
                <a:cs typeface="+mn-cs"/>
              </a:defRPr>
            </a:lvl8pPr>
            <a:lvl9pPr marL="3657600" algn="l" defTabSz="914400" rtl="0" eaLnBrk="1" latinLnBrk="0" hangingPunct="1">
              <a:defRPr sz="900" kern="1200">
                <a:solidFill>
                  <a:schemeClr val="tx1"/>
                </a:solidFill>
                <a:latin typeface="Arial" charset="0"/>
                <a:ea typeface="ＭＳ Ｐゴシック" pitchFamily="1" charset="-128"/>
                <a:cs typeface="+mn-cs"/>
              </a:defRPr>
            </a:lvl9pPr>
          </a:lstStyle>
          <a:p>
            <a:pPr>
              <a:buFont typeface="Wingdings" pitchFamily="2" charset="2"/>
              <a:buNone/>
              <a:defRPr/>
            </a:pPr>
            <a:r>
              <a:rPr lang="en-GB" dirty="0" smtClean="0"/>
              <a:t>  December</a:t>
            </a:r>
            <a:r>
              <a:rPr lang="en-GB" baseline="0" dirty="0" smtClean="0"/>
              <a:t> </a:t>
            </a:r>
            <a:r>
              <a:rPr lang="en-GB" dirty="0" smtClean="0"/>
              <a:t> 9</a:t>
            </a:r>
            <a:r>
              <a:rPr lang="en-GB" baseline="30000" dirty="0" smtClean="0"/>
              <a:t>th</a:t>
            </a:r>
            <a:r>
              <a:rPr lang="en-GB" baseline="0" dirty="0" smtClean="0"/>
              <a:t> </a:t>
            </a:r>
            <a:r>
              <a:rPr lang="en-GB" dirty="0" smtClean="0"/>
              <a:t>2014, Hamburg                                                                      </a:t>
            </a:r>
            <a:r>
              <a:rPr lang="en-GB" baseline="0" dirty="0" smtClean="0"/>
              <a:t> </a:t>
            </a:r>
            <a:r>
              <a:rPr lang="en-GB" dirty="0" smtClean="0"/>
              <a:t>17</a:t>
            </a:r>
            <a:r>
              <a:rPr lang="en-GB" baseline="30000" dirty="0" smtClean="0"/>
              <a:t>th</a:t>
            </a:r>
            <a:r>
              <a:rPr lang="en-GB" dirty="0" smtClean="0"/>
              <a:t>  XDAC Meeting                                                                             J. Sztuk-Dambietz, XFEL</a:t>
            </a: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ea typeface="ＭＳ Ｐゴシック" pitchFamily="1" charset="-128"/>
        </a:defRPr>
      </a:lvl2pPr>
      <a:lvl3pPr algn="l" rtl="0" eaLnBrk="0" fontAlgn="base" hangingPunct="0">
        <a:spcBef>
          <a:spcPct val="0"/>
        </a:spcBef>
        <a:spcAft>
          <a:spcPct val="0"/>
        </a:spcAft>
        <a:defRPr sz="2400" b="1">
          <a:solidFill>
            <a:schemeClr val="bg1"/>
          </a:solidFill>
          <a:latin typeface="Arial" charset="0"/>
          <a:ea typeface="ＭＳ Ｐゴシック" pitchFamily="1" charset="-128"/>
        </a:defRPr>
      </a:lvl3pPr>
      <a:lvl4pPr algn="l" rtl="0" eaLnBrk="0" fontAlgn="base" hangingPunct="0">
        <a:spcBef>
          <a:spcPct val="0"/>
        </a:spcBef>
        <a:spcAft>
          <a:spcPct val="0"/>
        </a:spcAft>
        <a:defRPr sz="2400" b="1">
          <a:solidFill>
            <a:schemeClr val="bg1"/>
          </a:solidFill>
          <a:latin typeface="Arial" charset="0"/>
          <a:ea typeface="ＭＳ Ｐゴシック" pitchFamily="1" charset="-128"/>
        </a:defRPr>
      </a:lvl4pPr>
      <a:lvl5pPr algn="l" rtl="0" eaLnBrk="0" fontAlgn="base" hangingPunct="0">
        <a:spcBef>
          <a:spcPct val="0"/>
        </a:spcBef>
        <a:spcAft>
          <a:spcPct val="0"/>
        </a:spcAft>
        <a:defRPr sz="2400" b="1">
          <a:solidFill>
            <a:schemeClr val="bg1"/>
          </a:solidFill>
          <a:latin typeface="Arial" charset="0"/>
          <a:ea typeface="ＭＳ Ｐゴシック" pitchFamily="1" charset="-128"/>
        </a:defRPr>
      </a:lvl5pPr>
      <a:lvl6pPr marL="457200" algn="l" rtl="0" fontAlgn="base">
        <a:spcBef>
          <a:spcPct val="0"/>
        </a:spcBef>
        <a:spcAft>
          <a:spcPct val="0"/>
        </a:spcAft>
        <a:defRPr sz="2400" b="1">
          <a:solidFill>
            <a:schemeClr val="bg1"/>
          </a:solidFill>
          <a:latin typeface="Arial" charset="0"/>
          <a:ea typeface="ＭＳ Ｐゴシック" pitchFamily="1" charset="-128"/>
        </a:defRPr>
      </a:lvl6pPr>
      <a:lvl7pPr marL="914400" algn="l" rtl="0" fontAlgn="base">
        <a:spcBef>
          <a:spcPct val="0"/>
        </a:spcBef>
        <a:spcAft>
          <a:spcPct val="0"/>
        </a:spcAft>
        <a:defRPr sz="2400" b="1">
          <a:solidFill>
            <a:schemeClr val="bg1"/>
          </a:solidFill>
          <a:latin typeface="Arial" charset="0"/>
          <a:ea typeface="ＭＳ Ｐゴシック" pitchFamily="1" charset="-128"/>
        </a:defRPr>
      </a:lvl7pPr>
      <a:lvl8pPr marL="1371600" algn="l" rtl="0" fontAlgn="base">
        <a:spcBef>
          <a:spcPct val="0"/>
        </a:spcBef>
        <a:spcAft>
          <a:spcPct val="0"/>
        </a:spcAft>
        <a:defRPr sz="2400" b="1">
          <a:solidFill>
            <a:schemeClr val="bg1"/>
          </a:solidFill>
          <a:latin typeface="Arial" charset="0"/>
          <a:ea typeface="ＭＳ Ｐゴシック" pitchFamily="1" charset="-128"/>
        </a:defRPr>
      </a:lvl8pPr>
      <a:lvl9pPr marL="1828800" algn="l" rtl="0" fontAlgn="base">
        <a:spcBef>
          <a:spcPct val="0"/>
        </a:spcBef>
        <a:spcAft>
          <a:spcPct val="0"/>
        </a:spcAft>
        <a:defRPr sz="2400" b="1">
          <a:solidFill>
            <a:schemeClr val="bg1"/>
          </a:solidFill>
          <a:latin typeface="Arial" charset="0"/>
          <a:ea typeface="ＭＳ Ｐゴシック" pitchFamily="1" charset="-128"/>
        </a:defRPr>
      </a:lvl9pPr>
    </p:titleStyle>
    <p:bodyStyle>
      <a:lvl1pPr marL="298450" indent="-298450" algn="l" rtl="0" eaLnBrk="0" fontAlgn="base" hangingPunct="0">
        <a:spcBef>
          <a:spcPct val="20000"/>
        </a:spcBef>
        <a:spcAft>
          <a:spcPct val="0"/>
        </a:spcAft>
        <a:buClr>
          <a:schemeClr val="accent2"/>
        </a:buClr>
        <a:buSzPct val="80000"/>
        <a:buFont typeface="Wingdings" pitchFamily="2" charset="2"/>
        <a:buChar char="n"/>
        <a:defRPr sz="2400">
          <a:solidFill>
            <a:schemeClr val="tx2"/>
          </a:solidFill>
          <a:latin typeface="+mn-lt"/>
          <a:ea typeface="+mn-ea"/>
          <a:cs typeface="+mn-cs"/>
        </a:defRPr>
      </a:lvl1pPr>
      <a:lvl2pPr marL="558800" indent="-258763" algn="l" rtl="0" eaLnBrk="0" fontAlgn="base" hangingPunct="0">
        <a:spcBef>
          <a:spcPct val="20000"/>
        </a:spcBef>
        <a:spcAft>
          <a:spcPct val="0"/>
        </a:spcAft>
        <a:buClr>
          <a:schemeClr val="accent1"/>
        </a:buClr>
        <a:buFont typeface="Wingdings" pitchFamily="2" charset="2"/>
        <a:buChar char="§"/>
        <a:defRPr sz="2400">
          <a:solidFill>
            <a:schemeClr val="tx2"/>
          </a:solidFill>
          <a:latin typeface="+mn-lt"/>
          <a:ea typeface="+mn-ea"/>
        </a:defRPr>
      </a:lvl2pPr>
      <a:lvl3pPr marL="817563" indent="-257175" algn="l" rtl="0" eaLnBrk="0" fontAlgn="base" hangingPunct="0">
        <a:spcBef>
          <a:spcPct val="20000"/>
        </a:spcBef>
        <a:spcAft>
          <a:spcPct val="0"/>
        </a:spcAft>
        <a:buClr>
          <a:schemeClr val="folHlink"/>
        </a:buClr>
        <a:buSzPct val="60000"/>
        <a:buFont typeface="Wingdings" pitchFamily="2" charset="2"/>
        <a:buChar char=""/>
        <a:defRPr sz="2400">
          <a:solidFill>
            <a:schemeClr val="tx2"/>
          </a:solidFill>
          <a:latin typeface="+mn-lt"/>
          <a:ea typeface="+mn-ea"/>
        </a:defRPr>
      </a:lvl3pPr>
      <a:lvl4pPr marL="1077913" indent="-258763" algn="l" rtl="0" eaLnBrk="0" fontAlgn="base" hangingPunct="0">
        <a:spcBef>
          <a:spcPct val="20000"/>
        </a:spcBef>
        <a:spcAft>
          <a:spcPct val="0"/>
        </a:spcAft>
        <a:buClr>
          <a:schemeClr val="hlink"/>
        </a:buClr>
        <a:buFont typeface="Wingdings" pitchFamily="2" charset="2"/>
        <a:buChar char="§"/>
        <a:defRPr sz="2400">
          <a:solidFill>
            <a:srgbClr val="100F2E"/>
          </a:solidFill>
          <a:latin typeface="+mn-lt"/>
          <a:ea typeface="+mn-ea"/>
        </a:defRPr>
      </a:lvl4pPr>
      <a:lvl5pPr marL="1312863" indent="-223838" algn="l" rtl="0" eaLnBrk="0" fontAlgn="base" hangingPunct="0">
        <a:spcBef>
          <a:spcPct val="20000"/>
        </a:spcBef>
        <a:spcAft>
          <a:spcPct val="0"/>
        </a:spcAft>
        <a:buClr>
          <a:schemeClr val="folHlink"/>
        </a:buClr>
        <a:buChar char="»"/>
        <a:defRPr sz="2400">
          <a:solidFill>
            <a:srgbClr val="100F2E"/>
          </a:solidFill>
          <a:latin typeface="+mn-lt"/>
          <a:ea typeface="+mn-ea"/>
        </a:defRPr>
      </a:lvl5pPr>
      <a:lvl6pPr marL="1770063" indent="-223838" algn="l" rtl="0" fontAlgn="base">
        <a:spcBef>
          <a:spcPct val="20000"/>
        </a:spcBef>
        <a:spcAft>
          <a:spcPct val="0"/>
        </a:spcAft>
        <a:buClr>
          <a:schemeClr val="folHlink"/>
        </a:buClr>
        <a:buChar char="»"/>
        <a:defRPr sz="2400">
          <a:solidFill>
            <a:srgbClr val="100F2E"/>
          </a:solidFill>
          <a:latin typeface="+mn-lt"/>
          <a:ea typeface="+mn-ea"/>
        </a:defRPr>
      </a:lvl6pPr>
      <a:lvl7pPr marL="2227263" indent="-223838" algn="l" rtl="0" fontAlgn="base">
        <a:spcBef>
          <a:spcPct val="20000"/>
        </a:spcBef>
        <a:spcAft>
          <a:spcPct val="0"/>
        </a:spcAft>
        <a:buClr>
          <a:schemeClr val="folHlink"/>
        </a:buClr>
        <a:buChar char="»"/>
        <a:defRPr sz="2400">
          <a:solidFill>
            <a:srgbClr val="100F2E"/>
          </a:solidFill>
          <a:latin typeface="+mn-lt"/>
          <a:ea typeface="+mn-ea"/>
        </a:defRPr>
      </a:lvl7pPr>
      <a:lvl8pPr marL="2684463" indent="-223838" algn="l" rtl="0" fontAlgn="base">
        <a:spcBef>
          <a:spcPct val="20000"/>
        </a:spcBef>
        <a:spcAft>
          <a:spcPct val="0"/>
        </a:spcAft>
        <a:buClr>
          <a:schemeClr val="folHlink"/>
        </a:buClr>
        <a:buChar char="»"/>
        <a:defRPr sz="2400">
          <a:solidFill>
            <a:srgbClr val="100F2E"/>
          </a:solidFill>
          <a:latin typeface="+mn-lt"/>
          <a:ea typeface="+mn-ea"/>
        </a:defRPr>
      </a:lvl8pPr>
      <a:lvl9pPr marL="3141663" indent="-223838" algn="l" rtl="0" fontAlgn="base">
        <a:spcBef>
          <a:spcPct val="20000"/>
        </a:spcBef>
        <a:spcAft>
          <a:spcPct val="0"/>
        </a:spcAft>
        <a:buClr>
          <a:schemeClr val="folHlink"/>
        </a:buClr>
        <a:buChar char="»"/>
        <a:defRPr sz="2400">
          <a:solidFill>
            <a:srgbClr val="100F2E"/>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xfel.eu/share/page/site/calibration/dashboard" TargetMode="External"/><Relationship Id="rId2" Type="http://schemas.openxmlformats.org/officeDocument/2006/relationships/hyperlink" Target="https://indico.desy.de/categoryDisplay.py?categId=278" TargetMode="Externa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1000"/>
            <a:extLst>
              <a:ext uri="{BEBA8EAE-BF5A-486C-A8C5-ECC9F3942E4B}">
                <a14:imgProps xmlns:a14="http://schemas.microsoft.com/office/drawing/2010/main">
                  <a14:imgLayer r:embed="rId4">
                    <a14:imgEffect>
                      <a14:sharpenSoften amount="45000"/>
                    </a14:imgEffect>
                    <a14:imgEffect>
                      <a14:brightnessContrast bright="-5000" contrast="42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4" name="Rectangle 18"/>
          <p:cNvSpPr>
            <a:spLocks noGrp="1" noChangeArrowheads="1"/>
          </p:cNvSpPr>
          <p:nvPr>
            <p:ph type="ctrTitle" sz="quarter"/>
          </p:nvPr>
        </p:nvSpPr>
        <p:spPr>
          <a:xfrm>
            <a:off x="957929" y="1750868"/>
            <a:ext cx="7251700" cy="1844675"/>
          </a:xfrm>
        </p:spPr>
        <p:txBody>
          <a:bodyPr/>
          <a:lstStyle/>
          <a:p>
            <a:pPr eaLnBrk="1" hangingPunct="1"/>
            <a:r>
              <a:rPr lang="en-US" sz="3600" b="1" dirty="0" smtClean="0">
                <a:solidFill>
                  <a:srgbClr val="251555"/>
                </a:solidFill>
                <a:effectLst>
                  <a:outerShdw blurRad="38100" dist="38100" dir="2700000" algn="tl">
                    <a:srgbClr val="000000">
                      <a:alpha val="43137"/>
                    </a:srgbClr>
                  </a:outerShdw>
                </a:effectLst>
                <a:latin typeface="Calibri" pitchFamily="34" charset="0"/>
                <a:cs typeface="Calibri" pitchFamily="34" charset="0"/>
              </a:rPr>
              <a:t>Calibration Infrastructure</a:t>
            </a:r>
            <a:br>
              <a:rPr lang="en-US" sz="3600" b="1" dirty="0" smtClean="0">
                <a:solidFill>
                  <a:srgbClr val="251555"/>
                </a:solidFill>
                <a:effectLst>
                  <a:outerShdw blurRad="38100" dist="38100" dir="2700000" algn="tl">
                    <a:srgbClr val="000000">
                      <a:alpha val="43137"/>
                    </a:srgbClr>
                  </a:outerShdw>
                </a:effectLst>
                <a:latin typeface="Calibri" pitchFamily="34" charset="0"/>
                <a:cs typeface="Calibri" pitchFamily="34" charset="0"/>
              </a:rPr>
            </a:br>
            <a:r>
              <a:rPr lang="en-US" sz="3600" b="1" dirty="0" smtClean="0">
                <a:solidFill>
                  <a:srgbClr val="251555"/>
                </a:solidFill>
                <a:effectLst>
                  <a:outerShdw blurRad="38100" dist="38100" dir="2700000" algn="tl">
                    <a:srgbClr val="000000">
                      <a:alpha val="43137"/>
                    </a:srgbClr>
                  </a:outerShdw>
                </a:effectLst>
                <a:latin typeface="Calibri" pitchFamily="34" charset="0"/>
                <a:cs typeface="Calibri" pitchFamily="34" charset="0"/>
              </a:rPr>
              <a:t> and </a:t>
            </a:r>
            <a:br>
              <a:rPr lang="en-US" sz="3600" b="1" dirty="0" smtClean="0">
                <a:solidFill>
                  <a:srgbClr val="251555"/>
                </a:solidFill>
                <a:effectLst>
                  <a:outerShdw blurRad="38100" dist="38100" dir="2700000" algn="tl">
                    <a:srgbClr val="000000">
                      <a:alpha val="43137"/>
                    </a:srgbClr>
                  </a:outerShdw>
                </a:effectLst>
                <a:latin typeface="Calibri" pitchFamily="34" charset="0"/>
                <a:cs typeface="Calibri" pitchFamily="34" charset="0"/>
              </a:rPr>
            </a:br>
            <a:r>
              <a:rPr lang="en-US" sz="3600" b="1" dirty="0" smtClean="0">
                <a:solidFill>
                  <a:srgbClr val="251555"/>
                </a:solidFill>
                <a:effectLst>
                  <a:outerShdw blurRad="38100" dist="38100" dir="2700000" algn="tl">
                    <a:srgbClr val="000000">
                      <a:alpha val="43137"/>
                    </a:srgbClr>
                  </a:outerShdw>
                </a:effectLst>
                <a:latin typeface="Calibri" pitchFamily="34" charset="0"/>
                <a:cs typeface="Calibri" pitchFamily="34" charset="0"/>
              </a:rPr>
              <a:t>Calibration Working Group</a:t>
            </a:r>
            <a:endParaRPr lang="en-GB" sz="3600" b="1" dirty="0" smtClean="0">
              <a:solidFill>
                <a:srgbClr val="251555"/>
              </a:solidFill>
              <a:effectLst>
                <a:outerShdw blurRad="38100" dist="38100" dir="2700000" algn="tl">
                  <a:srgbClr val="000000">
                    <a:alpha val="43137"/>
                  </a:srgbClr>
                </a:outerShdw>
              </a:effectLst>
              <a:latin typeface="Calibri" pitchFamily="34" charset="0"/>
              <a:cs typeface="Calibri" pitchFamily="34" charset="0"/>
            </a:endParaRPr>
          </a:p>
        </p:txBody>
      </p:sp>
      <p:sp>
        <p:nvSpPr>
          <p:cNvPr id="2" name="TextBox 1"/>
          <p:cNvSpPr txBox="1"/>
          <p:nvPr/>
        </p:nvSpPr>
        <p:spPr>
          <a:xfrm>
            <a:off x="2596913" y="3773708"/>
            <a:ext cx="3973733" cy="1034129"/>
          </a:xfrm>
          <a:prstGeom prst="rect">
            <a:avLst/>
          </a:prstGeom>
          <a:noFill/>
        </p:spPr>
        <p:txBody>
          <a:bodyPr wrap="square" rtlCol="0">
            <a:spAutoFit/>
          </a:bodyPr>
          <a:lstStyle/>
          <a:p>
            <a:pPr algn="ctr">
              <a:buNone/>
            </a:pPr>
            <a:r>
              <a:rPr lang="en-US" sz="1800" b="1" dirty="0" smtClean="0">
                <a:solidFill>
                  <a:srgbClr val="C00000"/>
                </a:solidFill>
                <a:latin typeface="Calibri" pitchFamily="34" charset="0"/>
                <a:cs typeface="Calibri" pitchFamily="34" charset="0"/>
              </a:rPr>
              <a:t>Jola Sztuk-Dambietz </a:t>
            </a:r>
            <a:r>
              <a:rPr lang="en-US" sz="1800" b="1" dirty="0">
                <a:solidFill>
                  <a:srgbClr val="C00000"/>
                </a:solidFill>
                <a:latin typeface="Calibri" pitchFamily="34" charset="0"/>
                <a:cs typeface="Calibri" pitchFamily="34" charset="0"/>
              </a:rPr>
              <a:t>(</a:t>
            </a:r>
            <a:r>
              <a:rPr lang="en-US" sz="1800" b="1" dirty="0" smtClean="0">
                <a:solidFill>
                  <a:srgbClr val="C00000"/>
                </a:solidFill>
                <a:latin typeface="Calibri" pitchFamily="34" charset="0"/>
                <a:cs typeface="Calibri" pitchFamily="34" charset="0"/>
              </a:rPr>
              <a:t>XFEL)</a:t>
            </a:r>
          </a:p>
          <a:p>
            <a:pPr algn="ctr">
              <a:buNone/>
            </a:pPr>
            <a:r>
              <a:rPr lang="en-US" sz="1800" b="1" dirty="0" smtClean="0">
                <a:latin typeface="Calibri" pitchFamily="34" charset="0"/>
                <a:cs typeface="Calibri" pitchFamily="34" charset="0"/>
              </a:rPr>
              <a:t>on behalf of </a:t>
            </a:r>
          </a:p>
          <a:p>
            <a:pPr algn="ctr">
              <a:buNone/>
            </a:pPr>
            <a:r>
              <a:rPr lang="en-US" sz="1800" b="1" dirty="0" smtClean="0">
                <a:latin typeface="Calibri" pitchFamily="34" charset="0"/>
                <a:cs typeface="Calibri" pitchFamily="34" charset="0"/>
              </a:rPr>
              <a:t>the European XFEL Calibration Group</a:t>
            </a:r>
            <a:endParaRPr lang="en-US" sz="1800" b="1" dirty="0">
              <a:latin typeface="Calibri" pitchFamily="34" charset="0"/>
              <a:cs typeface="Calibri" pitchFamily="34" charset="0"/>
            </a:endParaRPr>
          </a:p>
        </p:txBody>
      </p:sp>
      <p:sp>
        <p:nvSpPr>
          <p:cNvPr id="3" name="Rectangle 2"/>
          <p:cNvSpPr/>
          <p:nvPr/>
        </p:nvSpPr>
        <p:spPr>
          <a:xfrm>
            <a:off x="224794" y="5416149"/>
            <a:ext cx="8717973" cy="923330"/>
          </a:xfrm>
          <a:prstGeom prst="rect">
            <a:avLst/>
          </a:prstGeom>
        </p:spPr>
        <p:txBody>
          <a:bodyPr wrap="square">
            <a:spAutoFit/>
          </a:bodyPr>
          <a:lstStyle/>
          <a:p>
            <a:pPr algn="ctr" fontAlgn="auto">
              <a:spcBef>
                <a:spcPts val="0"/>
              </a:spcBef>
              <a:spcAft>
                <a:spcPts val="0"/>
              </a:spcAft>
              <a:buClrTx/>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800" b="1" dirty="0" smtClean="0">
                <a:solidFill>
                  <a:srgbClr val="261748"/>
                </a:solidFill>
                <a:latin typeface="Calibri" pitchFamily="34" charset="0"/>
                <a:ea typeface="ＭＳ Ｐゴシック" pitchFamily="2"/>
                <a:cs typeface="Calibri" pitchFamily="34" charset="0"/>
              </a:rPr>
              <a:t>December, 9</a:t>
            </a:r>
            <a:r>
              <a:rPr lang="en-US" sz="1800" b="1" baseline="30000" dirty="0" smtClean="0">
                <a:solidFill>
                  <a:srgbClr val="261748"/>
                </a:solidFill>
                <a:latin typeface="Calibri" pitchFamily="34" charset="0"/>
                <a:ea typeface="ＭＳ Ｐゴシック" pitchFamily="2"/>
                <a:cs typeface="Calibri" pitchFamily="34" charset="0"/>
              </a:rPr>
              <a:t>th</a:t>
            </a:r>
            <a:r>
              <a:rPr lang="en-US" sz="1800" b="1" dirty="0" smtClean="0">
                <a:solidFill>
                  <a:srgbClr val="261748"/>
                </a:solidFill>
                <a:latin typeface="Calibri" pitchFamily="34" charset="0"/>
                <a:ea typeface="ＭＳ Ｐゴシック" pitchFamily="2"/>
                <a:cs typeface="Calibri" pitchFamily="34" charset="0"/>
              </a:rPr>
              <a:t>   2014</a:t>
            </a:r>
            <a:r>
              <a:rPr lang="en-US" sz="1800" b="1" dirty="0">
                <a:solidFill>
                  <a:srgbClr val="261748"/>
                </a:solidFill>
                <a:latin typeface="Calibri" pitchFamily="34" charset="0"/>
                <a:ea typeface="ＭＳ Ｐゴシック" pitchFamily="2"/>
                <a:cs typeface="Calibri" pitchFamily="34" charset="0"/>
              </a:rPr>
              <a:t/>
            </a:r>
            <a:br>
              <a:rPr lang="en-US" sz="1800" b="1" dirty="0">
                <a:solidFill>
                  <a:srgbClr val="261748"/>
                </a:solidFill>
                <a:latin typeface="Calibri" pitchFamily="34" charset="0"/>
                <a:ea typeface="ＭＳ Ｐゴシック" pitchFamily="2"/>
                <a:cs typeface="Calibri" pitchFamily="34" charset="0"/>
              </a:rPr>
            </a:br>
            <a:r>
              <a:rPr lang="en-US" sz="1800" b="1" dirty="0" smtClean="0">
                <a:latin typeface="Calibri" pitchFamily="34" charset="0"/>
                <a:cs typeface="Calibri" pitchFamily="34" charset="0"/>
              </a:rPr>
              <a:t>17</a:t>
            </a:r>
            <a:r>
              <a:rPr lang="en-US" sz="1800" b="1" baseline="30000" dirty="0" smtClean="0">
                <a:latin typeface="Calibri" pitchFamily="34" charset="0"/>
                <a:cs typeface="Calibri" pitchFamily="34" charset="0"/>
              </a:rPr>
              <a:t>th</a:t>
            </a:r>
            <a:r>
              <a:rPr lang="en-US" sz="1800" b="1" dirty="0" smtClean="0">
                <a:latin typeface="Calibri" pitchFamily="34" charset="0"/>
                <a:cs typeface="Calibri" pitchFamily="34" charset="0"/>
              </a:rPr>
              <a:t>  </a:t>
            </a:r>
            <a:r>
              <a:rPr lang="en-US" sz="1800" b="1" dirty="0">
                <a:latin typeface="Calibri" pitchFamily="34" charset="0"/>
                <a:cs typeface="Calibri" pitchFamily="34" charset="0"/>
              </a:rPr>
              <a:t>Meeting of the XFEL Detector Advisory Committee</a:t>
            </a:r>
          </a:p>
          <a:p>
            <a:pPr lvl="0" algn="ctr" fontAlgn="auto">
              <a:spcBef>
                <a:spcPts val="0"/>
              </a:spcBef>
              <a:spcAft>
                <a:spcPts val="0"/>
              </a:spcAft>
              <a:buClrTx/>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800" b="1" dirty="0" smtClean="0">
                <a:solidFill>
                  <a:srgbClr val="261748"/>
                </a:solidFill>
                <a:latin typeface="Calibri" pitchFamily="34" charset="0"/>
                <a:ea typeface="ＭＳ Ｐゴシック" pitchFamily="2"/>
                <a:cs typeface="Calibri" pitchFamily="34" charset="0"/>
              </a:rPr>
              <a:t>European </a:t>
            </a:r>
            <a:r>
              <a:rPr lang="en-US" sz="1800" b="1" dirty="0">
                <a:solidFill>
                  <a:srgbClr val="261748"/>
                </a:solidFill>
                <a:latin typeface="Calibri" pitchFamily="34" charset="0"/>
                <a:ea typeface="ＭＳ Ｐゴシック" pitchFamily="2"/>
                <a:cs typeface="Calibri" pitchFamily="34" charset="0"/>
              </a:rPr>
              <a:t>XFEL GmbH, Hamburg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80691" y="4025900"/>
            <a:ext cx="8916979" cy="2492990"/>
          </a:xfrm>
          <a:prstGeom prst="rect">
            <a:avLst/>
          </a:prstGeom>
        </p:spPr>
        <p:txBody>
          <a:bodyPr wrap="square">
            <a:spAutoFit/>
          </a:bodyPr>
          <a:lstStyle/>
          <a:p>
            <a:pPr>
              <a:buNone/>
            </a:pPr>
            <a:r>
              <a:rPr lang="en-US" sz="2000" b="1" dirty="0" smtClean="0">
                <a:solidFill>
                  <a:srgbClr val="C00000"/>
                </a:solidFill>
                <a:latin typeface="Calibri" pitchFamily="34" charset="0"/>
                <a:cs typeface="Calibri" pitchFamily="34" charset="0"/>
                <a:sym typeface="Wingdings" pitchFamily="2" charset="2"/>
              </a:rPr>
              <a:t>Further steps – final (three-module) setup: </a:t>
            </a:r>
          </a:p>
          <a:p>
            <a:pPr marL="285750" indent="-285750"/>
            <a:r>
              <a:rPr lang="en-US" sz="2000" dirty="0" smtClean="0">
                <a:solidFill>
                  <a:srgbClr val="261748"/>
                </a:solidFill>
                <a:latin typeface="Calibri" panose="020F0502020204030204" pitchFamily="34" charset="0"/>
                <a:ea typeface="ＭＳ Ｐゴシック"/>
              </a:rPr>
              <a:t>Finalize </a:t>
            </a:r>
            <a:r>
              <a:rPr lang="en-US" sz="2000" dirty="0">
                <a:solidFill>
                  <a:srgbClr val="261748"/>
                </a:solidFill>
                <a:latin typeface="Calibri" panose="020F0502020204030204" pitchFamily="34" charset="0"/>
                <a:ea typeface="ＭＳ Ｐゴシック"/>
              </a:rPr>
              <a:t>design of the third  module </a:t>
            </a:r>
            <a:endParaRPr lang="en-US" sz="2000" dirty="0" smtClean="0">
              <a:solidFill>
                <a:srgbClr val="261748"/>
              </a:solidFill>
              <a:latin typeface="Calibri" panose="020F0502020204030204" pitchFamily="34" charset="0"/>
              <a:ea typeface="ＭＳ Ｐゴシック"/>
            </a:endParaRPr>
          </a:p>
          <a:p>
            <a:pPr marL="285750" indent="-285750"/>
            <a:r>
              <a:rPr lang="en-US" sz="2000" dirty="0" smtClean="0">
                <a:solidFill>
                  <a:srgbClr val="261748"/>
                </a:solidFill>
                <a:latin typeface="Calibri" panose="020F0502020204030204" pitchFamily="34" charset="0"/>
                <a:ea typeface="ＭＳ Ｐゴシック"/>
              </a:rPr>
              <a:t>Focusing </a:t>
            </a:r>
            <a:r>
              <a:rPr lang="en-US" sz="2000" dirty="0">
                <a:solidFill>
                  <a:srgbClr val="261748"/>
                </a:solidFill>
                <a:latin typeface="Calibri" panose="020F0502020204030204" pitchFamily="34" charset="0"/>
                <a:ea typeface="ＭＳ Ｐゴシック"/>
              </a:rPr>
              <a:t>optics (focus sizes of &lt;50 µm) from IFG with holders attached to the tube </a:t>
            </a:r>
            <a:r>
              <a:rPr lang="en-US" sz="2000" dirty="0" smtClean="0">
                <a:solidFill>
                  <a:srgbClr val="261748"/>
                </a:solidFill>
                <a:latin typeface="Calibri" panose="020F0502020204030204" pitchFamily="34" charset="0"/>
                <a:ea typeface="ＭＳ Ｐゴシック"/>
              </a:rPr>
              <a:t>housing</a:t>
            </a:r>
          </a:p>
          <a:p>
            <a:pPr marL="285750" indent="-285750"/>
            <a:r>
              <a:rPr lang="en-US" sz="2000" dirty="0" smtClean="0">
                <a:solidFill>
                  <a:srgbClr val="261748"/>
                </a:solidFill>
                <a:latin typeface="Calibri" panose="020F0502020204030204" pitchFamily="34" charset="0"/>
                <a:ea typeface="ＭＳ Ｐゴシック"/>
              </a:rPr>
              <a:t>Moving </a:t>
            </a:r>
            <a:r>
              <a:rPr lang="en-US" sz="2000" dirty="0">
                <a:solidFill>
                  <a:srgbClr val="261748"/>
                </a:solidFill>
                <a:latin typeface="Calibri" panose="020F0502020204030204" pitchFamily="34" charset="0"/>
                <a:ea typeface="ＭＳ Ｐゴシック"/>
              </a:rPr>
              <a:t>stage for </a:t>
            </a:r>
            <a:r>
              <a:rPr lang="en-US" sz="2000" dirty="0" smtClean="0">
                <a:solidFill>
                  <a:srgbClr val="261748"/>
                </a:solidFill>
                <a:latin typeface="Calibri" panose="020F0502020204030204" pitchFamily="34" charset="0"/>
                <a:ea typeface="ＭＳ Ｐゴシック"/>
              </a:rPr>
              <a:t>detectors to be installed</a:t>
            </a:r>
            <a:endParaRPr lang="en-US" sz="2000" dirty="0">
              <a:latin typeface="Calibri" panose="020F0502020204030204" pitchFamily="34" charset="0"/>
            </a:endParaRPr>
          </a:p>
          <a:p>
            <a:pPr>
              <a:lnSpc>
                <a:spcPct val="100000"/>
              </a:lnSpc>
              <a:buFont typeface="Wingdings" charset="2"/>
              <a:buChar char=""/>
            </a:pPr>
            <a:r>
              <a:rPr lang="en-US" sz="2000" dirty="0">
                <a:solidFill>
                  <a:srgbClr val="261748"/>
                </a:solidFill>
                <a:latin typeface="Calibri" panose="020F0502020204030204" pitchFamily="34" charset="0"/>
                <a:ea typeface="ＭＳ Ｐゴシック"/>
              </a:rPr>
              <a:t> Water cooling for the 3rd module </a:t>
            </a:r>
            <a:r>
              <a:rPr lang="en-US" sz="2000" dirty="0" smtClean="0">
                <a:solidFill>
                  <a:srgbClr val="261748"/>
                </a:solidFill>
                <a:latin typeface="Calibri" panose="020F0502020204030204" pitchFamily="34" charset="0"/>
                <a:ea typeface="ＭＳ Ｐゴシック"/>
              </a:rPr>
              <a:t>necessary, </a:t>
            </a:r>
            <a:r>
              <a:rPr lang="en-US" sz="2000" dirty="0">
                <a:solidFill>
                  <a:srgbClr val="261748"/>
                </a:solidFill>
                <a:latin typeface="Calibri" panose="020F0502020204030204" pitchFamily="34" charset="0"/>
                <a:ea typeface="ＭＳ Ｐゴシック"/>
              </a:rPr>
              <a:t>ventilation not feasible in the clean room laboratory at </a:t>
            </a:r>
            <a:r>
              <a:rPr lang="en-US" sz="2000" dirty="0" smtClean="0">
                <a:solidFill>
                  <a:srgbClr val="261748"/>
                </a:solidFill>
                <a:latin typeface="Calibri" panose="020F0502020204030204" pitchFamily="34" charset="0"/>
                <a:ea typeface="ＭＳ Ｐゴシック"/>
              </a:rPr>
              <a:t>XHQ</a:t>
            </a:r>
            <a:endParaRPr lang="en-US" sz="2000" dirty="0">
              <a:latin typeface="Calibri" panose="020F0502020204030204" pitchFamily="34" charset="0"/>
            </a:endParaRPr>
          </a:p>
        </p:txBody>
      </p:sp>
      <p:sp>
        <p:nvSpPr>
          <p:cNvPr id="30722" name="Rectangle 2"/>
          <p:cNvSpPr>
            <a:spLocks noGrp="1" noChangeArrowheads="1"/>
          </p:cNvSpPr>
          <p:nvPr>
            <p:ph type="title" idx="4294967295"/>
          </p:nvPr>
        </p:nvSpPr>
        <p:spPr>
          <a:xfrm>
            <a:off x="1089024" y="239713"/>
            <a:ext cx="7484653" cy="779462"/>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latin typeface="Calibri" panose="020F0502020204030204" pitchFamily="34" charset="0"/>
                <a:cs typeface="Calibri" panose="020F0502020204030204" pitchFamily="34" charset="0"/>
              </a:rPr>
              <a:t>Permanent </a:t>
            </a:r>
            <a:r>
              <a:rPr lang="en-US" dirty="0">
                <a:latin typeface="Calibri" panose="020F0502020204030204" pitchFamily="34" charset="0"/>
                <a:cs typeface="Calibri" panose="020F0502020204030204" pitchFamily="34" charset="0"/>
              </a:rPr>
              <a:t>Ambient X-ray Test </a:t>
            </a:r>
            <a:r>
              <a:rPr lang="en-US" dirty="0" smtClean="0">
                <a:latin typeface="Calibri" panose="020F0502020204030204" pitchFamily="34" charset="0"/>
                <a:cs typeface="Calibri" panose="020F0502020204030204" pitchFamily="34" charset="0"/>
              </a:rPr>
              <a:t>Setup – Big Amber</a:t>
            </a:r>
            <a:endParaRPr lang="en-US" dirty="0">
              <a:latin typeface="Calibri" panose="020F0502020204030204" pitchFamily="34" charset="0"/>
              <a:cs typeface="Calibri" panose="020F0502020204030204" pitchFamily="34" charset="0"/>
            </a:endParaRPr>
          </a:p>
        </p:txBody>
      </p:sp>
      <p:sp>
        <p:nvSpPr>
          <p:cNvPr id="30725" name="Rectangle 5"/>
          <p:cNvSpPr>
            <a:spLocks noChangeArrowheads="1"/>
          </p:cNvSpPr>
          <p:nvPr/>
        </p:nvSpPr>
        <p:spPr bwMode="auto">
          <a:xfrm>
            <a:off x="261938" y="3567906"/>
            <a:ext cx="2219325"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algn="ct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dirty="0">
                <a:solidFill>
                  <a:srgbClr val="FFFFFF"/>
                </a:solidFill>
                <a:latin typeface="Arial" charset="0"/>
              </a:rPr>
              <a:t>x-y-z </a:t>
            </a:r>
            <a:r>
              <a:rPr lang="en-US" sz="1400" b="1" dirty="0" smtClean="0">
                <a:solidFill>
                  <a:srgbClr val="FFFFFF"/>
                </a:solidFill>
                <a:latin typeface="Arial" charset="0"/>
              </a:rPr>
              <a:t>Translation </a:t>
            </a:r>
            <a:r>
              <a:rPr lang="en-US" sz="1400" b="1" dirty="0">
                <a:solidFill>
                  <a:srgbClr val="FFFFFF"/>
                </a:solidFill>
                <a:latin typeface="Arial" charset="0"/>
              </a:rPr>
              <a:t>Stage</a:t>
            </a:r>
          </a:p>
          <a:p>
            <a:pPr algn="ct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dirty="0">
                <a:solidFill>
                  <a:srgbClr val="FFFFFF"/>
                </a:solidFill>
                <a:latin typeface="Arial" charset="0"/>
              </a:rPr>
              <a:t>and Support</a:t>
            </a:r>
          </a:p>
        </p:txBody>
      </p:sp>
      <p:sp>
        <p:nvSpPr>
          <p:cNvPr id="30730" name="Rectangle 10"/>
          <p:cNvSpPr>
            <a:spLocks noChangeArrowheads="1"/>
          </p:cNvSpPr>
          <p:nvPr/>
        </p:nvSpPr>
        <p:spPr bwMode="auto">
          <a:xfrm>
            <a:off x="2263775" y="3746500"/>
            <a:ext cx="2219325"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algn="ct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dirty="0">
                <a:solidFill>
                  <a:srgbClr val="FFFFFF"/>
                </a:solidFill>
                <a:latin typeface="Arial" charset="0"/>
              </a:rPr>
              <a:t>Bread Board</a:t>
            </a:r>
          </a:p>
        </p:txBody>
      </p:sp>
      <p:sp>
        <p:nvSpPr>
          <p:cNvPr id="2" name="Rectangle 1"/>
          <p:cNvSpPr/>
          <p:nvPr/>
        </p:nvSpPr>
        <p:spPr>
          <a:xfrm>
            <a:off x="180692" y="1044483"/>
            <a:ext cx="8591589" cy="2923877"/>
          </a:xfrm>
          <a:prstGeom prst="rect">
            <a:avLst/>
          </a:prstGeom>
        </p:spPr>
        <p:txBody>
          <a:bodyPr wrap="square">
            <a:spAutoFit/>
          </a:bodyPr>
          <a:lstStyle/>
          <a:p>
            <a:pPr>
              <a:buNone/>
            </a:pPr>
            <a:r>
              <a:rPr lang="en-US" sz="2000" b="1" dirty="0" smtClean="0">
                <a:solidFill>
                  <a:srgbClr val="C00000"/>
                </a:solidFill>
                <a:latin typeface="Calibri" pitchFamily="34" charset="0"/>
                <a:cs typeface="Calibri" pitchFamily="34" charset="0"/>
                <a:sym typeface="Wingdings" pitchFamily="2" charset="2"/>
              </a:rPr>
              <a:t>Next steps (two modules):</a:t>
            </a:r>
            <a:endParaRPr lang="en-US" sz="2000" b="1" dirty="0">
              <a:solidFill>
                <a:srgbClr val="C00000"/>
              </a:solidFill>
              <a:latin typeface="Calibri" pitchFamily="34" charset="0"/>
              <a:cs typeface="Calibri" pitchFamily="34" charset="0"/>
              <a:sym typeface="Wingdings" pitchFamily="2" charset="2"/>
            </a:endParaRPr>
          </a:p>
          <a:p>
            <a:pPr>
              <a:lnSpc>
                <a:spcPct val="100000"/>
              </a:lnSpc>
              <a:buFont typeface="Wingdings" charset="2"/>
              <a:buChar char=""/>
            </a:pPr>
            <a:r>
              <a:rPr lang="en-US" sz="2000" dirty="0" smtClean="0">
                <a:solidFill>
                  <a:srgbClr val="261748"/>
                </a:solidFill>
                <a:latin typeface="Calibri" panose="020F0502020204030204" pitchFamily="34" charset="0"/>
                <a:ea typeface="ＭＳ Ｐゴシック"/>
              </a:rPr>
              <a:t> Install </a:t>
            </a:r>
            <a:r>
              <a:rPr lang="en-US" sz="2000" dirty="0">
                <a:solidFill>
                  <a:srgbClr val="261748"/>
                </a:solidFill>
                <a:latin typeface="Calibri" panose="020F0502020204030204" pitchFamily="34" charset="0"/>
                <a:ea typeface="ＭＳ Ｐゴシック"/>
              </a:rPr>
              <a:t>moving stages for tube </a:t>
            </a:r>
            <a:r>
              <a:rPr lang="en-US" sz="2000" dirty="0" smtClean="0">
                <a:solidFill>
                  <a:srgbClr val="261748"/>
                </a:solidFill>
                <a:latin typeface="Calibri" panose="020F0502020204030204" pitchFamily="34" charset="0"/>
                <a:ea typeface="ＭＳ Ｐゴシック"/>
              </a:rPr>
              <a:t>(200 mm travel, position resolution: 10 µm)</a:t>
            </a:r>
          </a:p>
          <a:p>
            <a:pPr>
              <a:lnSpc>
                <a:spcPct val="100000"/>
              </a:lnSpc>
              <a:buFont typeface="Wingdings" charset="2"/>
              <a:buChar char=""/>
            </a:pPr>
            <a:r>
              <a:rPr lang="en-US" sz="2000" dirty="0" smtClean="0">
                <a:solidFill>
                  <a:srgbClr val="261748"/>
                </a:solidFill>
                <a:latin typeface="Calibri" panose="020F0502020204030204" pitchFamily="34" charset="0"/>
                <a:ea typeface="ＭＳ Ｐゴシック"/>
              </a:rPr>
              <a:t> Install </a:t>
            </a:r>
            <a:r>
              <a:rPr lang="en-US" sz="2000" dirty="0">
                <a:solidFill>
                  <a:srgbClr val="261748"/>
                </a:solidFill>
                <a:latin typeface="Calibri" panose="020F0502020204030204" pitchFamily="34" charset="0"/>
                <a:ea typeface="ＭＳ Ｐゴシック"/>
              </a:rPr>
              <a:t>interlock system</a:t>
            </a:r>
            <a:endParaRPr lang="en-US" sz="2000" dirty="0">
              <a:latin typeface="Calibri" panose="020F0502020204030204" pitchFamily="34" charset="0"/>
            </a:endParaRPr>
          </a:p>
          <a:p>
            <a:pPr>
              <a:lnSpc>
                <a:spcPct val="100000"/>
              </a:lnSpc>
              <a:buFont typeface="Wingdings" charset="2"/>
              <a:buChar char=""/>
            </a:pPr>
            <a:r>
              <a:rPr lang="en-US" sz="2000" dirty="0" smtClean="0">
                <a:solidFill>
                  <a:srgbClr val="261748"/>
                </a:solidFill>
                <a:latin typeface="Calibri" panose="020F0502020204030204" pitchFamily="34" charset="0"/>
                <a:ea typeface="ＭＳ Ｐゴシック"/>
              </a:rPr>
              <a:t> TÜV </a:t>
            </a:r>
            <a:r>
              <a:rPr lang="en-US" sz="2000" dirty="0">
                <a:solidFill>
                  <a:srgbClr val="261748"/>
                </a:solidFill>
                <a:latin typeface="Calibri" panose="020F0502020204030204" pitchFamily="34" charset="0"/>
                <a:ea typeface="ＭＳ Ｐゴシック"/>
              </a:rPr>
              <a:t>approval </a:t>
            </a:r>
            <a:endParaRPr lang="en-US" sz="2000" dirty="0">
              <a:latin typeface="Calibri" panose="020F0502020204030204" pitchFamily="34" charset="0"/>
            </a:endParaRPr>
          </a:p>
          <a:p>
            <a:pPr>
              <a:lnSpc>
                <a:spcPct val="100000"/>
              </a:lnSpc>
              <a:buFont typeface="Wingdings" charset="2"/>
              <a:buChar char=""/>
            </a:pPr>
            <a:r>
              <a:rPr lang="en-US" sz="2000" dirty="0" smtClean="0">
                <a:solidFill>
                  <a:srgbClr val="261748"/>
                </a:solidFill>
                <a:latin typeface="Calibri" panose="020F0502020204030204" pitchFamily="34" charset="0"/>
                <a:ea typeface="ＭＳ Ｐゴシック"/>
              </a:rPr>
              <a:t> Preliminary </a:t>
            </a:r>
            <a:r>
              <a:rPr lang="en-US" sz="2000" dirty="0">
                <a:solidFill>
                  <a:srgbClr val="261748"/>
                </a:solidFill>
                <a:latin typeface="Calibri" panose="020F0502020204030204" pitchFamily="34" charset="0"/>
                <a:ea typeface="ＭＳ Ｐゴシック"/>
              </a:rPr>
              <a:t>cooling (ventilation) for the 2 module setup to be installed  (heat dissipated to air of ¼ LPD ~2kW) </a:t>
            </a:r>
            <a:endParaRPr lang="en-US" sz="2000" dirty="0">
              <a:latin typeface="Calibri" panose="020F0502020204030204" pitchFamily="34" charset="0"/>
            </a:endParaRPr>
          </a:p>
          <a:p>
            <a:pPr>
              <a:lnSpc>
                <a:spcPct val="100000"/>
              </a:lnSpc>
              <a:buFont typeface="Wingdings" charset="2"/>
              <a:buChar char=""/>
            </a:pPr>
            <a:r>
              <a:rPr lang="en-US" sz="2000" dirty="0" smtClean="0">
                <a:solidFill>
                  <a:srgbClr val="261748"/>
                </a:solidFill>
                <a:latin typeface="Calibri" panose="020F0502020204030204" pitchFamily="34" charset="0"/>
                <a:ea typeface="ＭＳ Ｐゴシック"/>
              </a:rPr>
              <a:t> Housing </a:t>
            </a:r>
            <a:r>
              <a:rPr lang="en-US" sz="2000" dirty="0">
                <a:solidFill>
                  <a:srgbClr val="261748"/>
                </a:solidFill>
                <a:latin typeface="Calibri" panose="020F0502020204030204" pitchFamily="34" charset="0"/>
                <a:ea typeface="ＭＳ Ｐゴシック"/>
              </a:rPr>
              <a:t>for N</a:t>
            </a:r>
            <a:r>
              <a:rPr lang="en-US" sz="2000" baseline="-25000" dirty="0">
                <a:solidFill>
                  <a:srgbClr val="261748"/>
                </a:solidFill>
                <a:latin typeface="Calibri" panose="020F0502020204030204" pitchFamily="34" charset="0"/>
                <a:ea typeface="ＭＳ Ｐゴシック"/>
              </a:rPr>
              <a:t>2</a:t>
            </a:r>
            <a:r>
              <a:rPr lang="en-US" sz="2000" dirty="0">
                <a:solidFill>
                  <a:srgbClr val="261748"/>
                </a:solidFill>
                <a:latin typeface="Calibri" panose="020F0502020204030204" pitchFamily="34" charset="0"/>
                <a:ea typeface="ＭＳ Ｐゴシック"/>
              </a:rPr>
              <a:t> </a:t>
            </a:r>
            <a:r>
              <a:rPr lang="en-US" sz="2000" dirty="0" smtClean="0">
                <a:solidFill>
                  <a:srgbClr val="261748"/>
                </a:solidFill>
                <a:latin typeface="Calibri" panose="020F0502020204030204" pitchFamily="34" charset="0"/>
                <a:ea typeface="ＭＳ Ｐゴシック"/>
              </a:rPr>
              <a:t>atmosphere </a:t>
            </a:r>
            <a:r>
              <a:rPr lang="en-US" sz="2000" dirty="0">
                <a:solidFill>
                  <a:srgbClr val="261748"/>
                </a:solidFill>
                <a:latin typeface="Calibri" panose="020F0502020204030204" pitchFamily="34" charset="0"/>
                <a:ea typeface="ＭＳ Ｐゴシック"/>
              </a:rPr>
              <a:t>for AGIPD single module</a:t>
            </a:r>
            <a:endParaRPr lang="en-US" sz="2000" dirty="0">
              <a:latin typeface="Calibri" panose="020F0502020204030204" pitchFamily="34" charset="0"/>
            </a:endParaRPr>
          </a:p>
          <a:p>
            <a:pPr>
              <a:lnSpc>
                <a:spcPct val="100000"/>
              </a:lnSpc>
              <a:buFont typeface="Wingdings" charset="2"/>
              <a:buChar char=""/>
            </a:pPr>
            <a:r>
              <a:rPr lang="en-US" sz="2000" dirty="0" smtClean="0">
                <a:solidFill>
                  <a:srgbClr val="261748"/>
                </a:solidFill>
                <a:latin typeface="Calibri" panose="020F0502020204030204" pitchFamily="34" charset="0"/>
                <a:ea typeface="ＭＳ Ｐゴシック"/>
              </a:rPr>
              <a:t> Commissioning </a:t>
            </a:r>
            <a:r>
              <a:rPr lang="en-US" sz="2000" dirty="0">
                <a:solidFill>
                  <a:srgbClr val="261748"/>
                </a:solidFill>
                <a:latin typeface="Calibri" panose="020F0502020204030204" pitchFamily="34" charset="0"/>
                <a:ea typeface="ＭＳ Ｐゴシック"/>
              </a:rPr>
              <a:t>of the X-ray tubes</a:t>
            </a:r>
            <a:endParaRPr lang="en-US" sz="2000" dirty="0">
              <a:latin typeface="Calibri" panose="020F0502020204030204" pitchFamily="34" charset="0"/>
            </a:endParaRPr>
          </a:p>
        </p:txBody>
      </p:sp>
      <p:sp>
        <p:nvSpPr>
          <p:cNvPr id="3" name="Rectangle 2"/>
          <p:cNvSpPr/>
          <p:nvPr/>
        </p:nvSpPr>
        <p:spPr>
          <a:xfrm>
            <a:off x="8573678" y="827559"/>
            <a:ext cx="312906" cy="230832"/>
          </a:xfrm>
          <a:prstGeom prst="rect">
            <a:avLst/>
          </a:prstGeom>
        </p:spPr>
        <p:txBody>
          <a:bodyPr wrap="none">
            <a:spAutoFit/>
          </a:bodyPr>
          <a:lstStyle/>
          <a:p>
            <a:pPr>
              <a:buNone/>
              <a:defRPr/>
            </a:pPr>
            <a:fld id="{14404834-5313-40AC-B135-E30BD596D545}" type="slidenum">
              <a:rPr lang="en-GB" b="1">
                <a:solidFill>
                  <a:schemeClr val="bg1"/>
                </a:solidFill>
              </a:rPr>
              <a:pPr>
                <a:buNone/>
                <a:defRPr/>
              </a:pPr>
              <a:t>10</a:t>
            </a:fld>
            <a:endParaRPr lang="en-GB" b="1" dirty="0">
              <a:solidFill>
                <a:schemeClr val="bg1"/>
              </a:solidFill>
            </a:endParaRPr>
          </a:p>
        </p:txBody>
      </p:sp>
    </p:spTree>
    <p:extLst>
      <p:ext uri="{BB962C8B-B14F-4D97-AF65-F5344CB8AC3E}">
        <p14:creationId xmlns:p14="http://schemas.microsoft.com/office/powerpoint/2010/main" val="31888339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1639" y="1541614"/>
            <a:ext cx="5015458" cy="2761616"/>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 name="Rectangle 1023"/>
          <p:cNvSpPr/>
          <p:nvPr/>
        </p:nvSpPr>
        <p:spPr bwMode="auto">
          <a:xfrm>
            <a:off x="310970" y="4198244"/>
            <a:ext cx="4066100" cy="2062467"/>
          </a:xfrm>
          <a:prstGeom prst="rect">
            <a:avLst/>
          </a:prstGeom>
          <a:solidFill>
            <a:schemeClr val="accent6">
              <a:lumMod val="20000"/>
              <a:lumOff val="80000"/>
            </a:schemeClr>
          </a:solidFill>
          <a:ln w="9525" cap="flat" cmpd="sng" algn="ctr">
            <a:solidFill>
              <a:srgbClr val="FD930A"/>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rgbClr val="F8B323"/>
              </a:buClr>
              <a:buSzTx/>
              <a:buFont typeface="Wingdings" pitchFamily="2" charset="2"/>
              <a:buChar char="n"/>
              <a:tabLst/>
            </a:pPr>
            <a:endParaRPr kumimoji="0" lang="de-DE" sz="900" b="0" i="0" u="none" strike="noStrike" cap="none" normalizeH="0" baseline="0" smtClean="0">
              <a:ln>
                <a:noFill/>
              </a:ln>
              <a:solidFill>
                <a:schemeClr val="tx1"/>
              </a:solidFill>
              <a:effectLst/>
              <a:latin typeface="Arial" charset="0"/>
              <a:ea typeface="ＭＳ Ｐゴシック" pitchFamily="1" charset="-128"/>
            </a:endParaRPr>
          </a:p>
        </p:txBody>
      </p:sp>
      <p:sp>
        <p:nvSpPr>
          <p:cNvPr id="2" name="Title 1"/>
          <p:cNvSpPr>
            <a:spLocks noGrp="1"/>
          </p:cNvSpPr>
          <p:nvPr>
            <p:ph type="title"/>
          </p:nvPr>
        </p:nvSpPr>
        <p:spPr>
          <a:xfrm>
            <a:off x="1093788" y="550863"/>
            <a:ext cx="7283450" cy="481012"/>
          </a:xfrm>
        </p:spPr>
        <p:txBody>
          <a:bodyPr/>
          <a:lstStyle/>
          <a:p>
            <a:r>
              <a:rPr lang="en-US" sz="2400" dirty="0" smtClean="0"/>
              <a:t>Multi-Target (Pulsed) X-ray Setup </a:t>
            </a:r>
            <a:r>
              <a:rPr lang="en-US" sz="2400" dirty="0" err="1" smtClean="0"/>
              <a:t>PulXar</a:t>
            </a:r>
            <a:r>
              <a:rPr lang="en-US" sz="2400" dirty="0"/>
              <a:t> – </a:t>
            </a:r>
            <a:r>
              <a:rPr lang="en-US" sz="2400" dirty="0" smtClean="0"/>
              <a:t>reminder</a:t>
            </a:r>
            <a:endParaRPr lang="en-US" sz="2400" dirty="0"/>
          </a:p>
        </p:txBody>
      </p:sp>
      <p:sp>
        <p:nvSpPr>
          <p:cNvPr id="4" name="Slide Number Placeholder 3"/>
          <p:cNvSpPr>
            <a:spLocks noGrp="1"/>
          </p:cNvSpPr>
          <p:nvPr>
            <p:ph type="sldNum" sz="quarter" idx="10"/>
          </p:nvPr>
        </p:nvSpPr>
        <p:spPr/>
        <p:txBody>
          <a:bodyPr/>
          <a:lstStyle/>
          <a:p>
            <a:pPr>
              <a:defRPr/>
            </a:pPr>
            <a:fld id="{14404834-5313-40AC-B135-E30BD596D545}" type="slidenum">
              <a:rPr lang="en-GB" smtClean="0"/>
              <a:pPr>
                <a:defRPr/>
              </a:pPr>
              <a:t>11</a:t>
            </a:fld>
            <a:endParaRPr lang="en-GB" dirty="0"/>
          </a:p>
        </p:txBody>
      </p:sp>
      <p:sp>
        <p:nvSpPr>
          <p:cNvPr id="7" name="TextBox 6"/>
          <p:cNvSpPr txBox="1"/>
          <p:nvPr/>
        </p:nvSpPr>
        <p:spPr>
          <a:xfrm>
            <a:off x="236931" y="1141504"/>
            <a:ext cx="8855764" cy="400110"/>
          </a:xfrm>
          <a:prstGeom prst="rect">
            <a:avLst/>
          </a:prstGeom>
          <a:noFill/>
        </p:spPr>
        <p:txBody>
          <a:bodyPr wrap="square" rtlCol="0">
            <a:spAutoFit/>
          </a:bodyPr>
          <a:lstStyle/>
          <a:p>
            <a:pPr>
              <a:buNone/>
            </a:pPr>
            <a:r>
              <a:rPr lang="en-US" sz="2000" b="1" dirty="0">
                <a:solidFill>
                  <a:schemeClr val="accent1">
                    <a:lumMod val="75000"/>
                    <a:lumOff val="25000"/>
                  </a:schemeClr>
                </a:solidFill>
                <a:latin typeface="Calibri" panose="020F0502020204030204" pitchFamily="34" charset="0"/>
                <a:cs typeface="Calibri" panose="020F0502020204030204" pitchFamily="34" charset="0"/>
              </a:rPr>
              <a:t>Laboratory multi-purpose  X-ray setup for  up to 1MPix detector systems</a:t>
            </a:r>
          </a:p>
        </p:txBody>
      </p:sp>
      <p:cxnSp>
        <p:nvCxnSpPr>
          <p:cNvPr id="14" name="Straight Arrow Connector 13"/>
          <p:cNvCxnSpPr>
            <a:endCxn id="15" idx="3"/>
          </p:cNvCxnSpPr>
          <p:nvPr/>
        </p:nvCxnSpPr>
        <p:spPr bwMode="auto">
          <a:xfrm flipH="1" flipV="1">
            <a:off x="2812614" y="2885687"/>
            <a:ext cx="1138806" cy="34680"/>
          </a:xfrm>
          <a:prstGeom prst="straightConnector1">
            <a:avLst/>
          </a:prstGeom>
          <a:noFill/>
          <a:ln w="28575" cap="flat" cmpd="sng" algn="ctr">
            <a:solidFill>
              <a:schemeClr val="folHlink"/>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15" name="TextBox 14"/>
          <p:cNvSpPr txBox="1"/>
          <p:nvPr/>
        </p:nvSpPr>
        <p:spPr>
          <a:xfrm>
            <a:off x="337515" y="1925424"/>
            <a:ext cx="2475099" cy="1920526"/>
          </a:xfrm>
          <a:prstGeom prst="rect">
            <a:avLst/>
          </a:prstGeom>
          <a:solidFill>
            <a:schemeClr val="accent6">
              <a:lumMod val="20000"/>
              <a:lumOff val="80000"/>
            </a:schemeClr>
          </a:solidFill>
          <a:ln>
            <a:solidFill>
              <a:schemeClr val="accent2"/>
            </a:solidFill>
          </a:ln>
        </p:spPr>
        <p:txBody>
          <a:bodyPr wrap="square" rtlCol="0">
            <a:spAutoFit/>
          </a:bodyPr>
          <a:lstStyle/>
          <a:p>
            <a:pPr>
              <a:buNone/>
            </a:pPr>
            <a:r>
              <a:rPr lang="en-US" sz="1800" b="1" dirty="0" smtClean="0">
                <a:latin typeface="Calibri" pitchFamily="34" charset="0"/>
                <a:cs typeface="Calibri" pitchFamily="34" charset="0"/>
              </a:rPr>
              <a:t>Exchangeable </a:t>
            </a:r>
          </a:p>
          <a:p>
            <a:pPr marL="285750" indent="-285750">
              <a:buFont typeface="Wingdings" pitchFamily="2" charset="2"/>
              <a:buChar char="ü"/>
            </a:pPr>
            <a:r>
              <a:rPr lang="en-US" sz="1800" b="1" dirty="0" smtClean="0">
                <a:solidFill>
                  <a:srgbClr val="C00000"/>
                </a:solidFill>
                <a:latin typeface="Calibri" pitchFamily="34" charset="0"/>
                <a:cs typeface="Calibri" pitchFamily="34" charset="0"/>
              </a:rPr>
              <a:t>Pulsed X-ray /electron source</a:t>
            </a:r>
          </a:p>
          <a:p>
            <a:pPr marL="285750" indent="-285750">
              <a:buFont typeface="Wingdings" pitchFamily="2" charset="2"/>
              <a:buChar char="ü"/>
            </a:pPr>
            <a:r>
              <a:rPr lang="en-US" sz="1800" dirty="0" smtClean="0">
                <a:latin typeface="Calibri" pitchFamily="34" charset="0"/>
                <a:cs typeface="Calibri" pitchFamily="34" charset="0"/>
              </a:rPr>
              <a:t>DC X-ray tubes /electron source</a:t>
            </a:r>
          </a:p>
          <a:p>
            <a:pPr marL="285750" indent="-285750">
              <a:buFont typeface="Wingdings" pitchFamily="2" charset="2"/>
              <a:buChar char="ü"/>
            </a:pPr>
            <a:r>
              <a:rPr lang="en-US" sz="1800" dirty="0" smtClean="0">
                <a:latin typeface="Calibri" pitchFamily="34" charset="0"/>
                <a:cs typeface="Calibri" pitchFamily="34" charset="0"/>
              </a:rPr>
              <a:t>Radioactive isotopes</a:t>
            </a:r>
          </a:p>
        </p:txBody>
      </p:sp>
      <p:sp>
        <p:nvSpPr>
          <p:cNvPr id="17" name="Rectangle 16"/>
          <p:cNvSpPr/>
          <p:nvPr/>
        </p:nvSpPr>
        <p:spPr bwMode="auto">
          <a:xfrm>
            <a:off x="3972589" y="2081856"/>
            <a:ext cx="1254001" cy="1871330"/>
          </a:xfrm>
          <a:prstGeom prst="rect">
            <a:avLst/>
          </a:prstGeom>
          <a:noFill/>
          <a:ln w="28575" cap="flat" cmpd="sng" algn="ctr">
            <a:solidFill>
              <a:schemeClr val="fo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rgbClr val="F8B323"/>
              </a:buClr>
              <a:buSzTx/>
              <a:buFont typeface="Wingdings" pitchFamily="2" charset="2"/>
              <a:buChar char="n"/>
              <a:tabLst/>
            </a:pPr>
            <a:endParaRPr kumimoji="0" lang="en-US" sz="900" b="0" i="0" u="none" strike="noStrike" cap="none" normalizeH="0" baseline="0" smtClean="0">
              <a:ln>
                <a:noFill/>
              </a:ln>
              <a:solidFill>
                <a:schemeClr val="tx1"/>
              </a:solidFill>
              <a:effectLst/>
              <a:latin typeface="Arial" charset="0"/>
              <a:ea typeface="ＭＳ Ｐゴシック" pitchFamily="1" charset="-128"/>
            </a:endParaRPr>
          </a:p>
        </p:txBody>
      </p:sp>
      <p:sp>
        <p:nvSpPr>
          <p:cNvPr id="13" name="Rectangle 12"/>
          <p:cNvSpPr/>
          <p:nvPr/>
        </p:nvSpPr>
        <p:spPr bwMode="auto">
          <a:xfrm>
            <a:off x="5226591" y="2806066"/>
            <a:ext cx="2021005" cy="812444"/>
          </a:xfrm>
          <a:prstGeom prst="rect">
            <a:avLst/>
          </a:prstGeom>
          <a:noFill/>
          <a:ln w="28575"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rgbClr val="F8B323"/>
              </a:buClr>
              <a:buSzTx/>
              <a:buFont typeface="Wingdings" pitchFamily="2" charset="2"/>
              <a:buChar char="n"/>
              <a:tabLst/>
            </a:pPr>
            <a:endParaRPr kumimoji="0" lang="en-US" sz="900" b="0" i="0" u="none" strike="noStrike" cap="none" normalizeH="0" baseline="0" smtClean="0">
              <a:ln>
                <a:noFill/>
              </a:ln>
              <a:solidFill>
                <a:schemeClr val="tx1"/>
              </a:solidFill>
              <a:effectLst/>
              <a:latin typeface="Arial" charset="0"/>
              <a:ea typeface="ＭＳ Ｐゴシック" pitchFamily="1" charset="-128"/>
            </a:endParaRPr>
          </a:p>
        </p:txBody>
      </p:sp>
      <p:sp>
        <p:nvSpPr>
          <p:cNvPr id="22" name="TextBox 21"/>
          <p:cNvSpPr txBox="1"/>
          <p:nvPr/>
        </p:nvSpPr>
        <p:spPr>
          <a:xfrm>
            <a:off x="5198060" y="4034654"/>
            <a:ext cx="2016261" cy="646331"/>
          </a:xfrm>
          <a:prstGeom prst="rect">
            <a:avLst/>
          </a:prstGeom>
          <a:noFill/>
          <a:ln>
            <a:noFill/>
          </a:ln>
        </p:spPr>
        <p:txBody>
          <a:bodyPr wrap="square" rtlCol="0">
            <a:spAutoFit/>
          </a:bodyPr>
          <a:lstStyle/>
          <a:p>
            <a:pPr>
              <a:buNone/>
            </a:pPr>
            <a:r>
              <a:rPr lang="en-US" sz="1800" b="1" dirty="0" smtClean="0">
                <a:solidFill>
                  <a:srgbClr val="C00000"/>
                </a:solidFill>
                <a:latin typeface="Calibri" pitchFamily="34" charset="0"/>
                <a:cs typeface="Calibri" pitchFamily="34" charset="0"/>
              </a:rPr>
              <a:t>Modular beam </a:t>
            </a:r>
            <a:r>
              <a:rPr lang="en-US" sz="1800" b="1" dirty="0" smtClean="0">
                <a:solidFill>
                  <a:srgbClr val="C00000"/>
                </a:solidFill>
                <a:latin typeface="Calibri" pitchFamily="34" charset="0"/>
                <a:cs typeface="Calibri" pitchFamily="34" charset="0"/>
              </a:rPr>
              <a:t>pipe/filters</a:t>
            </a:r>
            <a:endParaRPr lang="en-US" sz="1800" b="1" dirty="0">
              <a:solidFill>
                <a:srgbClr val="C00000"/>
              </a:solidFill>
              <a:latin typeface="Calibri" pitchFamily="34" charset="0"/>
              <a:cs typeface="Calibri" pitchFamily="34" charset="0"/>
            </a:endParaRPr>
          </a:p>
        </p:txBody>
      </p:sp>
      <p:cxnSp>
        <p:nvCxnSpPr>
          <p:cNvPr id="18" name="Straight Arrow Connector 17"/>
          <p:cNvCxnSpPr/>
          <p:nvPr/>
        </p:nvCxnSpPr>
        <p:spPr bwMode="auto">
          <a:xfrm flipV="1">
            <a:off x="5981059" y="3676801"/>
            <a:ext cx="126413" cy="412544"/>
          </a:xfrm>
          <a:prstGeom prst="straightConnector1">
            <a:avLst/>
          </a:prstGeom>
          <a:noFill/>
          <a:ln w="28575" cap="flat" cmpd="sng" algn="ctr">
            <a:solidFill>
              <a:srgbClr val="C0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16" name="TextBox 15"/>
          <p:cNvSpPr txBox="1"/>
          <p:nvPr/>
        </p:nvSpPr>
        <p:spPr>
          <a:xfrm>
            <a:off x="6389281" y="4812251"/>
            <a:ext cx="2484339" cy="978729"/>
          </a:xfrm>
          <a:prstGeom prst="rect">
            <a:avLst/>
          </a:prstGeom>
          <a:noFill/>
          <a:ln>
            <a:noFill/>
          </a:ln>
        </p:spPr>
        <p:txBody>
          <a:bodyPr wrap="square" rtlCol="0">
            <a:spAutoFit/>
          </a:bodyPr>
          <a:lstStyle/>
          <a:p>
            <a:pPr>
              <a:buNone/>
            </a:pPr>
            <a:r>
              <a:rPr lang="en-US" sz="1800" b="1" dirty="0" smtClean="0">
                <a:latin typeface="Calibri" pitchFamily="34" charset="0"/>
                <a:cs typeface="Calibri" pitchFamily="34" charset="0"/>
              </a:rPr>
              <a:t>Detector Test Chamber</a:t>
            </a:r>
          </a:p>
          <a:p>
            <a:pPr>
              <a:buNone/>
            </a:pPr>
            <a:r>
              <a:rPr lang="en-US" sz="1800" dirty="0" smtClean="0">
                <a:latin typeface="Calibri" pitchFamily="34" charset="0"/>
                <a:cs typeface="Calibri" pitchFamily="34" charset="0"/>
              </a:rPr>
              <a:t>Vacuum  and ambient operation</a:t>
            </a:r>
          </a:p>
        </p:txBody>
      </p:sp>
      <p:sp>
        <p:nvSpPr>
          <p:cNvPr id="3" name="Rectangle 2"/>
          <p:cNvSpPr/>
          <p:nvPr/>
        </p:nvSpPr>
        <p:spPr>
          <a:xfrm>
            <a:off x="310970" y="4198244"/>
            <a:ext cx="3688074" cy="1015663"/>
          </a:xfrm>
          <a:prstGeom prst="rect">
            <a:avLst/>
          </a:prstGeom>
        </p:spPr>
        <p:txBody>
          <a:bodyPr wrap="square">
            <a:spAutoFit/>
          </a:bodyPr>
          <a:lstStyle/>
          <a:p>
            <a:pPr>
              <a:buNone/>
            </a:pPr>
            <a:r>
              <a:rPr lang="en-US" sz="2000" b="1" dirty="0">
                <a:solidFill>
                  <a:schemeClr val="tx2"/>
                </a:solidFill>
                <a:latin typeface="Calibri" panose="020F0502020204030204" pitchFamily="34" charset="0"/>
                <a:cs typeface="Calibri" panose="020F0502020204030204" pitchFamily="34" charset="0"/>
              </a:rPr>
              <a:t>First step: </a:t>
            </a:r>
            <a:r>
              <a:rPr lang="en-US" sz="2000" dirty="0" smtClean="0">
                <a:solidFill>
                  <a:schemeClr val="tx2"/>
                </a:solidFill>
                <a:latin typeface="Calibri" panose="020F0502020204030204" pitchFamily="34" charset="0"/>
                <a:cs typeface="Calibri" panose="020F0502020204030204" pitchFamily="34" charset="0"/>
              </a:rPr>
              <a:t>Copy </a:t>
            </a:r>
            <a:r>
              <a:rPr lang="en-US" sz="2000" dirty="0">
                <a:solidFill>
                  <a:schemeClr val="tx2"/>
                </a:solidFill>
                <a:latin typeface="Calibri" panose="020F0502020204030204" pitchFamily="34" charset="0"/>
                <a:cs typeface="Calibri" panose="020F0502020204030204" pitchFamily="34" charset="0"/>
              </a:rPr>
              <a:t>of PANTER </a:t>
            </a:r>
            <a:r>
              <a:rPr lang="en-US" sz="2000" dirty="0" smtClean="0">
                <a:solidFill>
                  <a:schemeClr val="tx2"/>
                </a:solidFill>
                <a:latin typeface="Calibri" panose="020F0502020204030204" pitchFamily="34" charset="0"/>
                <a:cs typeface="Calibri" panose="020F0502020204030204" pitchFamily="34" charset="0"/>
              </a:rPr>
              <a:t>X-ray source</a:t>
            </a:r>
            <a:r>
              <a:rPr lang="en-US" sz="2000" dirty="0" smtClean="0">
                <a:solidFill>
                  <a:srgbClr val="C00000"/>
                </a:solidFill>
                <a:latin typeface="Calibri" panose="020F0502020204030204" pitchFamily="34" charset="0"/>
                <a:cs typeface="Calibri" panose="020F0502020204030204" pitchFamily="34" charset="0"/>
              </a:rPr>
              <a:t>*</a:t>
            </a:r>
            <a:r>
              <a:rPr lang="en-US" sz="2000" dirty="0" smtClean="0">
                <a:solidFill>
                  <a:schemeClr val="tx2"/>
                </a:solidFill>
                <a:latin typeface="Calibri" panose="020F0502020204030204" pitchFamily="34" charset="0"/>
                <a:cs typeface="Calibri" panose="020F0502020204030204" pitchFamily="34" charset="0"/>
              </a:rPr>
              <a:t>  assembled </a:t>
            </a:r>
            <a:r>
              <a:rPr lang="en-US" sz="2000" dirty="0">
                <a:solidFill>
                  <a:schemeClr val="tx2"/>
                </a:solidFill>
                <a:latin typeface="Calibri" panose="020F0502020204030204" pitchFamily="34" charset="0"/>
                <a:cs typeface="Calibri" panose="020F0502020204030204" pitchFamily="34" charset="0"/>
              </a:rPr>
              <a:t>&amp; operated  at the </a:t>
            </a:r>
            <a:r>
              <a:rPr lang="en-US" sz="2000" dirty="0" smtClean="0">
                <a:solidFill>
                  <a:schemeClr val="tx2"/>
                </a:solidFill>
                <a:latin typeface="Calibri" panose="020F0502020204030204" pitchFamily="34" charset="0"/>
                <a:cs typeface="Calibri" panose="020F0502020204030204" pitchFamily="34" charset="0"/>
              </a:rPr>
              <a:t>XFEL as test bed</a:t>
            </a:r>
            <a:endParaRPr lang="en-US" sz="2000" dirty="0">
              <a:solidFill>
                <a:schemeClr val="tx2"/>
              </a:solidFill>
              <a:latin typeface="Calibri" panose="020F0502020204030204" pitchFamily="34" charset="0"/>
              <a:cs typeface="Calibri" panose="020F0502020204030204" pitchFamily="34" charset="0"/>
            </a:endParaRPr>
          </a:p>
        </p:txBody>
      </p:sp>
      <p:sp>
        <p:nvSpPr>
          <p:cNvPr id="8" name="Rectangle 7"/>
          <p:cNvSpPr/>
          <p:nvPr/>
        </p:nvSpPr>
        <p:spPr>
          <a:xfrm>
            <a:off x="310970" y="5245048"/>
            <a:ext cx="4066100" cy="1015663"/>
          </a:xfrm>
          <a:prstGeom prst="rect">
            <a:avLst/>
          </a:prstGeom>
        </p:spPr>
        <p:txBody>
          <a:bodyPr wrap="square">
            <a:spAutoFit/>
          </a:bodyPr>
          <a:lstStyle/>
          <a:p>
            <a:pPr>
              <a:buNone/>
            </a:pPr>
            <a:r>
              <a:rPr lang="en-US" sz="2000" b="1" dirty="0">
                <a:solidFill>
                  <a:schemeClr val="tx2"/>
                </a:solidFill>
                <a:latin typeface="Calibri" pitchFamily="34" charset="0"/>
                <a:cs typeface="Calibri" pitchFamily="34" charset="0"/>
                <a:sym typeface="Wingdings" panose="05000000000000000000" pitchFamily="2" charset="2"/>
              </a:rPr>
              <a:t>Next step: </a:t>
            </a:r>
            <a:r>
              <a:rPr lang="en-US" sz="2000" dirty="0">
                <a:solidFill>
                  <a:schemeClr val="tx2"/>
                </a:solidFill>
                <a:latin typeface="Calibri" pitchFamily="34" charset="0"/>
                <a:cs typeface="Calibri" pitchFamily="34" charset="0"/>
                <a:sym typeface="Wingdings" panose="05000000000000000000" pitchFamily="2" charset="2"/>
              </a:rPr>
              <a:t>Replace the existing electron source with </a:t>
            </a:r>
            <a:r>
              <a:rPr lang="en-US" sz="2000" dirty="0" smtClean="0">
                <a:solidFill>
                  <a:schemeClr val="tx2"/>
                </a:solidFill>
                <a:latin typeface="Calibri" pitchFamily="34" charset="0"/>
                <a:cs typeface="Calibri" pitchFamily="34" charset="0"/>
                <a:sym typeface="Wingdings" panose="05000000000000000000" pitchFamily="2" charset="2"/>
              </a:rPr>
              <a:t>a customized pulsed </a:t>
            </a:r>
            <a:r>
              <a:rPr lang="en-US" sz="2000" dirty="0">
                <a:solidFill>
                  <a:schemeClr val="tx2"/>
                </a:solidFill>
                <a:latin typeface="Calibri" pitchFamily="34" charset="0"/>
                <a:cs typeface="Calibri" pitchFamily="34" charset="0"/>
                <a:sym typeface="Wingdings" panose="05000000000000000000" pitchFamily="2" charset="2"/>
              </a:rPr>
              <a:t>electron source </a:t>
            </a:r>
            <a:r>
              <a:rPr lang="en-US" sz="2000" dirty="0" smtClean="0">
                <a:solidFill>
                  <a:schemeClr val="tx2"/>
                </a:solidFill>
                <a:latin typeface="Calibri" pitchFamily="34" charset="0"/>
                <a:cs typeface="Calibri" pitchFamily="34" charset="0"/>
                <a:sym typeface="Wingdings" panose="05000000000000000000" pitchFamily="2" charset="2"/>
              </a:rPr>
              <a:t>by </a:t>
            </a:r>
            <a:r>
              <a:rPr lang="en-US" sz="2000" dirty="0" smtClean="0">
                <a:solidFill>
                  <a:schemeClr val="tx2"/>
                </a:solidFill>
                <a:latin typeface="Calibri" pitchFamily="34" charset="0"/>
                <a:cs typeface="Calibri" pitchFamily="34" charset="0"/>
                <a:sym typeface="Wingdings" panose="05000000000000000000" pitchFamily="2" charset="2"/>
              </a:rPr>
              <a:t>Kimball</a:t>
            </a:r>
            <a:endParaRPr lang="en-US" sz="2000" dirty="0">
              <a:solidFill>
                <a:schemeClr val="tx2"/>
              </a:solidFill>
              <a:latin typeface="Calibri" pitchFamily="34" charset="0"/>
              <a:cs typeface="Calibri" pitchFamily="34" charset="0"/>
            </a:endParaRPr>
          </a:p>
        </p:txBody>
      </p:sp>
      <p:cxnSp>
        <p:nvCxnSpPr>
          <p:cNvPr id="20" name="Straight Arrow Connector 19"/>
          <p:cNvCxnSpPr/>
          <p:nvPr/>
        </p:nvCxnSpPr>
        <p:spPr bwMode="auto">
          <a:xfrm flipV="1">
            <a:off x="7496175" y="4236344"/>
            <a:ext cx="438150" cy="602357"/>
          </a:xfrm>
          <a:prstGeom prst="straightConnector1">
            <a:avLst/>
          </a:prstGeom>
          <a:noFill/>
          <a:ln w="28575" cap="flat" cmpd="sng" algn="ctr">
            <a:solidFill>
              <a:srgbClr val="0070C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1025" name="Rectangle 1024"/>
          <p:cNvSpPr/>
          <p:nvPr/>
        </p:nvSpPr>
        <p:spPr>
          <a:xfrm>
            <a:off x="4340963" y="5162329"/>
            <a:ext cx="1810405" cy="1138773"/>
          </a:xfrm>
          <a:prstGeom prst="rect">
            <a:avLst/>
          </a:prstGeom>
        </p:spPr>
        <p:txBody>
          <a:bodyPr wrap="square">
            <a:spAutoFit/>
          </a:bodyPr>
          <a:lstStyle/>
          <a:p>
            <a:pPr>
              <a:buNone/>
            </a:pPr>
            <a:r>
              <a:rPr lang="en-US" sz="2000" b="1" dirty="0" smtClean="0">
                <a:solidFill>
                  <a:srgbClr val="C00000"/>
                </a:solidFill>
                <a:latin typeface="Calibri" pitchFamily="34" charset="0"/>
                <a:cs typeface="Calibri" pitchFamily="34" charset="0"/>
              </a:rPr>
              <a:t>*</a:t>
            </a:r>
            <a:r>
              <a:rPr lang="en-US" sz="1200" b="1" dirty="0" smtClean="0">
                <a:solidFill>
                  <a:srgbClr val="C00000"/>
                </a:solidFill>
                <a:latin typeface="Calibri" pitchFamily="34" charset="0"/>
                <a:cs typeface="Calibri" pitchFamily="34" charset="0"/>
              </a:rPr>
              <a:t>Collaboration </a:t>
            </a:r>
            <a:r>
              <a:rPr lang="en-US" sz="1200" b="1" dirty="0">
                <a:solidFill>
                  <a:srgbClr val="C00000"/>
                </a:solidFill>
                <a:latin typeface="Calibri" pitchFamily="34" charset="0"/>
                <a:cs typeface="Calibri" pitchFamily="34" charset="0"/>
              </a:rPr>
              <a:t>with PANTER X-ray test facility of the </a:t>
            </a:r>
            <a:r>
              <a:rPr lang="en-US" sz="1200" b="1" dirty="0">
                <a:solidFill>
                  <a:srgbClr val="C00000"/>
                </a:solidFill>
                <a:latin typeface="Calibri"/>
                <a:ea typeface="Calibri"/>
              </a:rPr>
              <a:t>Max-Planck Inst. for extraterrestrial Physics </a:t>
            </a:r>
            <a:r>
              <a:rPr lang="en-US" sz="1200" dirty="0" smtClean="0">
                <a:solidFill>
                  <a:srgbClr val="C00000"/>
                </a:solidFill>
                <a:latin typeface="Calibri" pitchFamily="34" charset="0"/>
                <a:cs typeface="Calibri" pitchFamily="34" charset="0"/>
              </a:rPr>
              <a:t> </a:t>
            </a:r>
            <a:endParaRPr lang="en-US" sz="1200" dirty="0">
              <a:solidFill>
                <a:srgbClr val="C00000"/>
              </a:solidFill>
              <a:latin typeface="Calibri" pitchFamily="34" charset="0"/>
              <a:cs typeface="Calibri" pitchFamily="34" charset="0"/>
            </a:endParaRPr>
          </a:p>
        </p:txBody>
      </p:sp>
    </p:spTree>
    <p:extLst>
      <p:ext uri="{BB962C8B-B14F-4D97-AF65-F5344CB8AC3E}">
        <p14:creationId xmlns:p14="http://schemas.microsoft.com/office/powerpoint/2010/main" val="28532112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4404834-5313-40AC-B135-E30BD596D545}" type="slidenum">
              <a:rPr lang="en-GB" smtClean="0">
                <a:solidFill>
                  <a:srgbClr val="FFFFFF"/>
                </a:solidFill>
              </a:rPr>
              <a:pPr>
                <a:defRPr/>
              </a:pPr>
              <a:t>12</a:t>
            </a:fld>
            <a:endParaRPr lang="en-GB">
              <a:solidFill>
                <a:srgbClr val="FFFFFF"/>
              </a:solidFill>
            </a:endParaRPr>
          </a:p>
        </p:txBody>
      </p:sp>
      <p:sp>
        <p:nvSpPr>
          <p:cNvPr id="6" name="TextBox 5"/>
          <p:cNvSpPr txBox="1"/>
          <p:nvPr/>
        </p:nvSpPr>
        <p:spPr>
          <a:xfrm>
            <a:off x="657226" y="527562"/>
            <a:ext cx="7677150" cy="523220"/>
          </a:xfrm>
          <a:prstGeom prst="rect">
            <a:avLst/>
          </a:prstGeom>
          <a:noFill/>
          <a:effectLst>
            <a:softEdge rad="127000"/>
          </a:effectLst>
        </p:spPr>
        <p:txBody>
          <a:bodyPr wrap="square" rtlCol="0">
            <a:spAutoFit/>
          </a:bodyPr>
          <a:lstStyle/>
          <a:p>
            <a:pPr algn="ctr">
              <a:buNone/>
            </a:pPr>
            <a:r>
              <a:rPr lang="en-US" sz="2800" b="1" dirty="0" smtClean="0">
                <a:solidFill>
                  <a:schemeClr val="bg1"/>
                </a:solidFill>
                <a:latin typeface="Calibri" pitchFamily="34" charset="0"/>
                <a:cs typeface="Calibri" pitchFamily="34" charset="0"/>
              </a:rPr>
              <a:t>Pulsed Multi-target X-ray Test Setup - </a:t>
            </a:r>
            <a:r>
              <a:rPr lang="en-US" sz="2800" b="1" dirty="0" err="1" smtClean="0">
                <a:solidFill>
                  <a:schemeClr val="bg1"/>
                </a:solidFill>
                <a:latin typeface="Calibri" pitchFamily="34" charset="0"/>
                <a:cs typeface="Calibri" pitchFamily="34" charset="0"/>
              </a:rPr>
              <a:t>PulXar</a:t>
            </a:r>
            <a:r>
              <a:rPr lang="en-US" sz="2800" b="1" dirty="0" smtClean="0">
                <a:solidFill>
                  <a:schemeClr val="bg1"/>
                </a:solidFill>
                <a:latin typeface="Calibri" pitchFamily="34" charset="0"/>
                <a:cs typeface="Calibri" pitchFamily="34" charset="0"/>
              </a:rPr>
              <a:t>   </a:t>
            </a:r>
            <a:endParaRPr lang="en-US" sz="2800" b="1" dirty="0">
              <a:solidFill>
                <a:schemeClr val="bg1"/>
              </a:solidFill>
              <a:latin typeface="Calibri" pitchFamily="34" charset="0"/>
              <a:cs typeface="Calibri" pitchFamily="34" charset="0"/>
            </a:endParaRPr>
          </a:p>
        </p:txBody>
      </p:sp>
      <p:sp>
        <p:nvSpPr>
          <p:cNvPr id="2" name="Rectangle 1"/>
          <p:cNvSpPr/>
          <p:nvPr/>
        </p:nvSpPr>
        <p:spPr>
          <a:xfrm>
            <a:off x="115888" y="1217613"/>
            <a:ext cx="8752438" cy="400110"/>
          </a:xfrm>
          <a:prstGeom prst="rect">
            <a:avLst/>
          </a:prstGeom>
        </p:spPr>
        <p:txBody>
          <a:bodyPr wrap="square">
            <a:spAutoFit/>
          </a:bodyPr>
          <a:lstStyle/>
          <a:p>
            <a:pPr>
              <a:buNone/>
            </a:pPr>
            <a:r>
              <a:rPr lang="en-US" sz="2000" b="1" dirty="0">
                <a:solidFill>
                  <a:srgbClr val="C00000"/>
                </a:solidFill>
                <a:latin typeface="Calibri" panose="020F0502020204030204" pitchFamily="34" charset="0"/>
                <a:cs typeface="Calibri" panose="020F0502020204030204" pitchFamily="34" charset="0"/>
              </a:rPr>
              <a:t> </a:t>
            </a:r>
            <a:r>
              <a:rPr lang="en-US" sz="2000" b="1" dirty="0" smtClean="0">
                <a:solidFill>
                  <a:srgbClr val="C00000"/>
                </a:solidFill>
                <a:latin typeface="Calibri" panose="020F0502020204030204" pitchFamily="34" charset="0"/>
                <a:cs typeface="Calibri" panose="020F0502020204030204" pitchFamily="34" charset="0"/>
              </a:rPr>
              <a:t>             </a:t>
            </a:r>
            <a:r>
              <a:rPr lang="en-US" sz="2000" b="1" dirty="0" smtClean="0">
                <a:solidFill>
                  <a:schemeClr val="accent1">
                    <a:lumMod val="75000"/>
                    <a:lumOff val="25000"/>
                  </a:schemeClr>
                </a:solidFill>
                <a:latin typeface="Calibri" panose="020F0502020204030204" pitchFamily="34" charset="0"/>
                <a:cs typeface="Calibri" panose="020F0502020204030204" pitchFamily="34" charset="0"/>
              </a:rPr>
              <a:t>PANTER X-ray source as a </a:t>
            </a:r>
            <a:r>
              <a:rPr lang="en-US" sz="2000" b="1" dirty="0" err="1" smtClean="0">
                <a:solidFill>
                  <a:schemeClr val="accent1">
                    <a:lumMod val="75000"/>
                    <a:lumOff val="25000"/>
                  </a:schemeClr>
                </a:solidFill>
                <a:latin typeface="Calibri" panose="020F0502020204030204" pitchFamily="34" charset="0"/>
                <a:cs typeface="Calibri" panose="020F0502020204030204" pitchFamily="34" charset="0"/>
              </a:rPr>
              <a:t>testbed</a:t>
            </a:r>
            <a:r>
              <a:rPr lang="en-US" sz="2000" b="1" dirty="0" smtClean="0">
                <a:solidFill>
                  <a:schemeClr val="accent1">
                    <a:lumMod val="75000"/>
                    <a:lumOff val="25000"/>
                  </a:schemeClr>
                </a:solidFill>
                <a:latin typeface="Calibri" panose="020F0502020204030204" pitchFamily="34" charset="0"/>
                <a:cs typeface="Calibri" panose="020F0502020204030204" pitchFamily="34" charset="0"/>
              </a:rPr>
              <a:t> towards a pulsed sources </a:t>
            </a:r>
          </a:p>
        </p:txBody>
      </p:sp>
      <p:sp>
        <p:nvSpPr>
          <p:cNvPr id="7" name="TextBox 6"/>
          <p:cNvSpPr txBox="1"/>
          <p:nvPr/>
        </p:nvSpPr>
        <p:spPr>
          <a:xfrm>
            <a:off x="228210" y="1608362"/>
            <a:ext cx="7895064" cy="5681555"/>
          </a:xfrm>
          <a:prstGeom prst="rect">
            <a:avLst/>
          </a:prstGeom>
          <a:noFill/>
        </p:spPr>
        <p:txBody>
          <a:bodyPr wrap="square" rtlCol="0">
            <a:spAutoFit/>
          </a:bodyPr>
          <a:lstStyle/>
          <a:p>
            <a:pPr>
              <a:buNone/>
            </a:pPr>
            <a:r>
              <a:rPr lang="en-US" sz="2000" b="1" dirty="0" smtClean="0">
                <a:solidFill>
                  <a:srgbClr val="C00000"/>
                </a:solidFill>
                <a:latin typeface="Calibri" pitchFamily="34" charset="0"/>
                <a:cs typeface="Calibri" pitchFamily="34" charset="0"/>
              </a:rPr>
              <a:t>Status since the last XDAC: </a:t>
            </a:r>
          </a:p>
          <a:p>
            <a:pPr marL="285750" indent="-285750"/>
            <a:r>
              <a:rPr lang="en-US" sz="2000" dirty="0">
                <a:solidFill>
                  <a:srgbClr val="261748"/>
                </a:solidFill>
                <a:latin typeface="Calibri"/>
                <a:sym typeface="Wingdings" panose="05000000000000000000" pitchFamily="2" charset="2"/>
              </a:rPr>
              <a:t>Complete PANTER system including tube, filter wheel, detector vessel, support structure and pumping system assembled and pumped                                      </a:t>
            </a:r>
            <a:r>
              <a:rPr lang="en-US" sz="2000" dirty="0" smtClean="0">
                <a:solidFill>
                  <a:srgbClr val="261748"/>
                </a:solidFill>
                <a:latin typeface="Calibri"/>
                <a:sym typeface="Wingdings" panose="05000000000000000000" pitchFamily="2" charset="2"/>
              </a:rPr>
              <a:t>(&lt;1.0</a:t>
            </a:r>
            <a:r>
              <a:rPr lang="en-US" sz="2000" dirty="0" smtClean="0">
                <a:solidFill>
                  <a:srgbClr val="261748"/>
                </a:solidFill>
                <a:latin typeface="Calibri"/>
              </a:rPr>
              <a:t> </a:t>
            </a:r>
            <a:r>
              <a:rPr lang="en-US" sz="2000" dirty="0">
                <a:solidFill>
                  <a:srgbClr val="261748"/>
                </a:solidFill>
                <a:latin typeface="Calibri"/>
              </a:rPr>
              <a:t>x 10</a:t>
            </a:r>
            <a:r>
              <a:rPr lang="en-US" sz="2000" baseline="30000" dirty="0">
                <a:solidFill>
                  <a:srgbClr val="261748"/>
                </a:solidFill>
                <a:latin typeface="Calibri"/>
              </a:rPr>
              <a:t>-6</a:t>
            </a:r>
            <a:r>
              <a:rPr lang="en-US" sz="2000" dirty="0">
                <a:solidFill>
                  <a:srgbClr val="261748"/>
                </a:solidFill>
                <a:latin typeface="Calibri"/>
              </a:rPr>
              <a:t> mbar  → sufficient for PANTER operation</a:t>
            </a:r>
            <a:r>
              <a:rPr lang="en-US" sz="2000" dirty="0">
                <a:solidFill>
                  <a:srgbClr val="261748"/>
                </a:solidFill>
                <a:latin typeface="Calibri"/>
                <a:sym typeface="Wingdings" panose="05000000000000000000" pitchFamily="2" charset="2"/>
              </a:rPr>
              <a:t>)  </a:t>
            </a:r>
            <a:endParaRPr lang="en-US" sz="2000" dirty="0" smtClean="0">
              <a:solidFill>
                <a:srgbClr val="261748"/>
              </a:solidFill>
              <a:latin typeface="Calibri"/>
              <a:sym typeface="Wingdings" panose="05000000000000000000" pitchFamily="2" charset="2"/>
            </a:endParaRPr>
          </a:p>
          <a:p>
            <a:pPr marL="285750" indent="-285750"/>
            <a:r>
              <a:rPr lang="en-US" sz="2000" dirty="0" smtClean="0">
                <a:solidFill>
                  <a:srgbClr val="261748"/>
                </a:solidFill>
                <a:latin typeface="Calibri"/>
                <a:ea typeface="ＭＳ Ｐゴシック"/>
                <a:sym typeface="Wingdings" panose="05000000000000000000" pitchFamily="2" charset="2"/>
              </a:rPr>
              <a:t>First bake-out of the filament was successful </a:t>
            </a:r>
            <a:endParaRPr lang="en-US" sz="2000" dirty="0">
              <a:solidFill>
                <a:srgbClr val="261748"/>
              </a:solidFill>
              <a:latin typeface="Calibri"/>
              <a:ea typeface="ＭＳ Ｐゴシック"/>
              <a:sym typeface="Wingdings" panose="05000000000000000000" pitchFamily="2" charset="2"/>
            </a:endParaRPr>
          </a:p>
          <a:p>
            <a:pPr marL="285750" indent="-285750"/>
            <a:r>
              <a:rPr lang="en-US" sz="2000" dirty="0" smtClean="0">
                <a:solidFill>
                  <a:srgbClr val="261748"/>
                </a:solidFill>
                <a:latin typeface="Calibri"/>
                <a:ea typeface="ＭＳ Ｐゴシック"/>
                <a:sym typeface="Wingdings" panose="05000000000000000000" pitchFamily="2" charset="2"/>
              </a:rPr>
              <a:t>Control system:</a:t>
            </a:r>
          </a:p>
          <a:p>
            <a:pPr marL="285750" indent="-285750">
              <a:buFont typeface="Wingdings" panose="05000000000000000000" pitchFamily="2" charset="2"/>
              <a:buChar char="ü"/>
            </a:pPr>
            <a:r>
              <a:rPr lang="en-US" sz="2000" dirty="0" smtClean="0">
                <a:solidFill>
                  <a:srgbClr val="261748"/>
                </a:solidFill>
                <a:latin typeface="Calibri"/>
                <a:ea typeface="ＭＳ Ｐゴシック"/>
                <a:sym typeface="Wingdings" panose="05000000000000000000" pitchFamily="2" charset="2"/>
              </a:rPr>
              <a:t>Power </a:t>
            </a:r>
            <a:r>
              <a:rPr lang="en-US" sz="2000" dirty="0">
                <a:solidFill>
                  <a:srgbClr val="261748"/>
                </a:solidFill>
                <a:latin typeface="Calibri"/>
                <a:ea typeface="ＭＳ Ｐゴシック"/>
                <a:sym typeface="Wingdings" panose="05000000000000000000" pitchFamily="2" charset="2"/>
              </a:rPr>
              <a:t>supplies for PANTER </a:t>
            </a:r>
            <a:r>
              <a:rPr lang="en-US" sz="2000" dirty="0" smtClean="0">
                <a:solidFill>
                  <a:srgbClr val="261748"/>
                </a:solidFill>
                <a:latin typeface="Calibri"/>
                <a:ea typeface="ＭＳ Ｐゴシック"/>
                <a:sym typeface="Wingdings" panose="05000000000000000000" pitchFamily="2" charset="2"/>
              </a:rPr>
              <a:t>integrated  and functionality was  tested  </a:t>
            </a:r>
          </a:p>
          <a:p>
            <a:pPr marL="285750" indent="-285750">
              <a:buFont typeface="Wingdings" panose="05000000000000000000" pitchFamily="2" charset="2"/>
              <a:buChar char="ü"/>
            </a:pPr>
            <a:r>
              <a:rPr lang="en-US" sz="2000" dirty="0">
                <a:solidFill>
                  <a:srgbClr val="261748"/>
                </a:solidFill>
                <a:latin typeface="Calibri"/>
                <a:ea typeface="ＭＳ Ｐゴシック"/>
                <a:sym typeface="Wingdings" panose="05000000000000000000" pitchFamily="2" charset="2"/>
              </a:rPr>
              <a:t> </a:t>
            </a:r>
            <a:r>
              <a:rPr lang="en-US" sz="2000" dirty="0" smtClean="0">
                <a:solidFill>
                  <a:srgbClr val="261748"/>
                </a:solidFill>
                <a:latin typeface="Calibri"/>
                <a:sym typeface="Wingdings" panose="05000000000000000000" pitchFamily="2" charset="2"/>
              </a:rPr>
              <a:t>PLC </a:t>
            </a:r>
            <a:r>
              <a:rPr lang="en-US" sz="2000" dirty="0">
                <a:solidFill>
                  <a:srgbClr val="261748"/>
                </a:solidFill>
                <a:latin typeface="Calibri"/>
                <a:sym typeface="Wingdings" panose="05000000000000000000" pitchFamily="2" charset="2"/>
              </a:rPr>
              <a:t>Control </a:t>
            </a:r>
            <a:r>
              <a:rPr lang="en-US" sz="2000" dirty="0" smtClean="0">
                <a:solidFill>
                  <a:srgbClr val="261748"/>
                </a:solidFill>
                <a:latin typeface="Calibri"/>
                <a:sym typeface="Wingdings" panose="05000000000000000000" pitchFamily="2" charset="2"/>
              </a:rPr>
              <a:t>system  (pumping system + manipulator for detector)</a:t>
            </a:r>
            <a:endParaRPr lang="en-US" sz="2000" dirty="0">
              <a:solidFill>
                <a:srgbClr val="261748"/>
              </a:solidFill>
              <a:latin typeface="Calibri"/>
              <a:sym typeface="Wingdings" panose="05000000000000000000" pitchFamily="2" charset="2"/>
            </a:endParaRPr>
          </a:p>
          <a:p>
            <a:pPr marL="0" indent="0">
              <a:buNone/>
            </a:pPr>
            <a:r>
              <a:rPr lang="en-US" sz="2000" dirty="0">
                <a:solidFill>
                  <a:srgbClr val="261748"/>
                </a:solidFill>
                <a:latin typeface="Calibri"/>
                <a:sym typeface="Wingdings" panose="05000000000000000000" pitchFamily="2" charset="2"/>
              </a:rPr>
              <a:t>     - </a:t>
            </a:r>
            <a:r>
              <a:rPr lang="en-US" sz="2000" dirty="0" smtClean="0">
                <a:solidFill>
                  <a:srgbClr val="261748"/>
                </a:solidFill>
                <a:latin typeface="Calibri"/>
                <a:sym typeface="Wingdings" panose="05000000000000000000" pitchFamily="2" charset="2"/>
              </a:rPr>
              <a:t>Hardware ready</a:t>
            </a:r>
          </a:p>
          <a:p>
            <a:pPr marL="0" indent="0">
              <a:buNone/>
            </a:pPr>
            <a:r>
              <a:rPr lang="en-US" sz="2000" dirty="0">
                <a:solidFill>
                  <a:srgbClr val="261748"/>
                </a:solidFill>
                <a:latin typeface="Calibri"/>
                <a:sym typeface="Wingdings" panose="05000000000000000000" pitchFamily="2" charset="2"/>
              </a:rPr>
              <a:t> </a:t>
            </a:r>
            <a:r>
              <a:rPr lang="en-US" sz="2000" dirty="0" smtClean="0">
                <a:solidFill>
                  <a:srgbClr val="261748"/>
                </a:solidFill>
                <a:latin typeface="Calibri"/>
                <a:sym typeface="Wingdings" panose="05000000000000000000" pitchFamily="2" charset="2"/>
              </a:rPr>
              <a:t>    - Firmware was installed last week  to be tested</a:t>
            </a:r>
            <a:endParaRPr lang="en-US" sz="2000" dirty="0">
              <a:solidFill>
                <a:srgbClr val="261748"/>
              </a:solidFill>
              <a:latin typeface="Calibri"/>
              <a:ea typeface="ＭＳ Ｐゴシック"/>
              <a:sym typeface="Wingdings" panose="05000000000000000000" pitchFamily="2" charset="2"/>
            </a:endParaRPr>
          </a:p>
          <a:p>
            <a:pPr marL="285750" indent="-285750"/>
            <a:r>
              <a:rPr lang="en-US" sz="2000" dirty="0">
                <a:solidFill>
                  <a:srgbClr val="261748"/>
                </a:solidFill>
                <a:latin typeface="Calibri"/>
                <a:ea typeface="ＭＳ Ｐゴシック"/>
                <a:sym typeface="Wingdings" panose="05000000000000000000" pitchFamily="2" charset="2"/>
              </a:rPr>
              <a:t>Interlock system for the tube installed  to be </a:t>
            </a:r>
            <a:r>
              <a:rPr lang="en-US" sz="2000" dirty="0" smtClean="0">
                <a:solidFill>
                  <a:srgbClr val="261748"/>
                </a:solidFill>
                <a:latin typeface="Calibri"/>
                <a:ea typeface="ＭＳ Ｐゴシック"/>
                <a:sym typeface="Wingdings" panose="05000000000000000000" pitchFamily="2" charset="2"/>
              </a:rPr>
              <a:t>tested next week</a:t>
            </a:r>
            <a:endParaRPr lang="en-US" sz="2000" dirty="0" smtClean="0">
              <a:solidFill>
                <a:srgbClr val="261748"/>
              </a:solidFill>
              <a:latin typeface="Calibri"/>
              <a:ea typeface="ＭＳ Ｐゴシック"/>
              <a:sym typeface="Wingdings" panose="05000000000000000000" pitchFamily="2" charset="2"/>
            </a:endParaRPr>
          </a:p>
          <a:p>
            <a:pPr marL="285750" indent="-285750"/>
            <a:r>
              <a:rPr lang="en-US" sz="2000" dirty="0" smtClean="0">
                <a:solidFill>
                  <a:srgbClr val="261748"/>
                </a:solidFill>
                <a:latin typeface="Calibri"/>
                <a:ea typeface="ＭＳ Ｐゴシック"/>
                <a:sym typeface="Wingdings" panose="05000000000000000000" pitchFamily="2" charset="2"/>
              </a:rPr>
              <a:t>Reference detector setup exists ( fast SDD + vacuum vessel + manipulator)</a:t>
            </a:r>
          </a:p>
          <a:p>
            <a:pPr marL="285750" indent="-285750"/>
            <a:r>
              <a:rPr lang="en-US" sz="2000" dirty="0">
                <a:solidFill>
                  <a:srgbClr val="261748"/>
                </a:solidFill>
                <a:latin typeface="Calibri"/>
                <a:ea typeface="ＭＳ Ｐゴシック"/>
                <a:sym typeface="Wingdings" panose="05000000000000000000" pitchFamily="2" charset="2"/>
              </a:rPr>
              <a:t>Documentation for TÜV exists  under discussion with Safety </a:t>
            </a:r>
            <a:r>
              <a:rPr lang="en-US" sz="2000" dirty="0" smtClean="0">
                <a:solidFill>
                  <a:srgbClr val="261748"/>
                </a:solidFill>
                <a:latin typeface="Calibri"/>
                <a:ea typeface="ＭＳ Ｐゴシック"/>
                <a:sym typeface="Wingdings" panose="05000000000000000000" pitchFamily="2" charset="2"/>
              </a:rPr>
              <a:t>Group</a:t>
            </a:r>
            <a:endParaRPr lang="en-US" sz="2000" dirty="0">
              <a:solidFill>
                <a:srgbClr val="261748"/>
              </a:solidFill>
              <a:latin typeface="Calibri"/>
              <a:ea typeface="ＭＳ Ｐゴシック"/>
              <a:sym typeface="Wingdings" panose="05000000000000000000" pitchFamily="2" charset="2"/>
            </a:endParaRPr>
          </a:p>
          <a:p>
            <a:pPr>
              <a:buNone/>
            </a:pPr>
            <a:endParaRPr lang="en-US" sz="1800" dirty="0" smtClean="0">
              <a:latin typeface="Calibri" pitchFamily="34" charset="0"/>
              <a:cs typeface="Calibri" pitchFamily="34" charset="0"/>
              <a:sym typeface="Wingdings" panose="05000000000000000000" pitchFamily="2" charset="2"/>
            </a:endParaRPr>
          </a:p>
          <a:p>
            <a:pPr>
              <a:buNone/>
            </a:pPr>
            <a:endParaRPr lang="en-US" sz="1800" dirty="0" smtClean="0">
              <a:latin typeface="Calibri" pitchFamily="34" charset="0"/>
              <a:cs typeface="Calibri" pitchFamily="34" charset="0"/>
              <a:sym typeface="Wingdings" panose="05000000000000000000" pitchFamily="2" charset="2"/>
            </a:endParaRPr>
          </a:p>
        </p:txBody>
      </p:sp>
    </p:spTree>
    <p:extLst>
      <p:ext uri="{BB962C8B-B14F-4D97-AF65-F5344CB8AC3E}">
        <p14:creationId xmlns:p14="http://schemas.microsoft.com/office/powerpoint/2010/main" val="2065913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28210" y="1771814"/>
            <a:ext cx="7895064" cy="4315027"/>
          </a:xfrm>
          <a:prstGeom prst="rect">
            <a:avLst/>
          </a:prstGeom>
          <a:noFill/>
        </p:spPr>
        <p:txBody>
          <a:bodyPr wrap="square" rtlCol="0">
            <a:spAutoFit/>
          </a:bodyPr>
          <a:lstStyle/>
          <a:p>
            <a:pPr>
              <a:buNone/>
            </a:pPr>
            <a:r>
              <a:rPr lang="en-US" sz="2000" b="1" dirty="0" smtClean="0">
                <a:solidFill>
                  <a:srgbClr val="C00000"/>
                </a:solidFill>
                <a:latin typeface="Calibri" pitchFamily="34" charset="0"/>
                <a:cs typeface="Calibri" pitchFamily="34" charset="0"/>
              </a:rPr>
              <a:t>Status since the last XDAC: </a:t>
            </a:r>
          </a:p>
          <a:p>
            <a:pPr marL="285750" indent="-285750"/>
            <a:r>
              <a:rPr lang="en-US" sz="1800" dirty="0">
                <a:solidFill>
                  <a:srgbClr val="261748"/>
                </a:solidFill>
                <a:latin typeface="Calibri"/>
                <a:sym typeface="Wingdings" panose="05000000000000000000" pitchFamily="2" charset="2"/>
              </a:rPr>
              <a:t>Complete PANTER system including tube, filter wheel, detector vessel, support structure and pumping system assembled and pumped                                      (</a:t>
            </a:r>
            <a:r>
              <a:rPr lang="en-US" sz="1800" dirty="0">
                <a:solidFill>
                  <a:srgbClr val="261748"/>
                </a:solidFill>
                <a:latin typeface="Calibri"/>
              </a:rPr>
              <a:t>1,2 x 10</a:t>
            </a:r>
            <a:r>
              <a:rPr lang="en-US" sz="1800" baseline="30000" dirty="0">
                <a:solidFill>
                  <a:srgbClr val="261748"/>
                </a:solidFill>
                <a:latin typeface="Calibri"/>
              </a:rPr>
              <a:t>-6</a:t>
            </a:r>
            <a:r>
              <a:rPr lang="en-US" sz="1800" dirty="0">
                <a:solidFill>
                  <a:srgbClr val="261748"/>
                </a:solidFill>
                <a:latin typeface="Calibri"/>
              </a:rPr>
              <a:t> mbar  → sufficient for PANTER operation</a:t>
            </a:r>
            <a:r>
              <a:rPr lang="en-US" sz="1800" dirty="0">
                <a:solidFill>
                  <a:srgbClr val="261748"/>
                </a:solidFill>
                <a:latin typeface="Calibri"/>
                <a:sym typeface="Wingdings" panose="05000000000000000000" pitchFamily="2" charset="2"/>
              </a:rPr>
              <a:t>)  </a:t>
            </a:r>
            <a:endParaRPr lang="en-US" sz="1800" dirty="0">
              <a:solidFill>
                <a:srgbClr val="261748"/>
              </a:solidFill>
              <a:latin typeface="Calibri"/>
              <a:ea typeface="ＭＳ Ｐゴシック"/>
              <a:sym typeface="Wingdings" panose="05000000000000000000" pitchFamily="2" charset="2"/>
            </a:endParaRPr>
          </a:p>
          <a:p>
            <a:pPr marL="285750" indent="-285750"/>
            <a:r>
              <a:rPr lang="en-US" sz="1800" dirty="0">
                <a:solidFill>
                  <a:srgbClr val="261748"/>
                </a:solidFill>
                <a:latin typeface="Calibri"/>
                <a:ea typeface="ＭＳ Ｐゴシック"/>
                <a:sym typeface="Wingdings" panose="05000000000000000000" pitchFamily="2" charset="2"/>
              </a:rPr>
              <a:t>Power supplies for PANTER integrated in </a:t>
            </a:r>
            <a:r>
              <a:rPr lang="en-US" sz="1800" dirty="0" err="1">
                <a:solidFill>
                  <a:srgbClr val="261748"/>
                </a:solidFill>
                <a:latin typeface="Calibri"/>
                <a:ea typeface="ＭＳ Ｐゴシック"/>
                <a:sym typeface="Wingdings" panose="05000000000000000000" pitchFamily="2" charset="2"/>
              </a:rPr>
              <a:t>Karabo</a:t>
            </a:r>
            <a:r>
              <a:rPr lang="en-US" sz="1800" dirty="0">
                <a:solidFill>
                  <a:srgbClr val="261748"/>
                </a:solidFill>
                <a:latin typeface="Calibri"/>
                <a:ea typeface="ＭＳ Ｐゴシック"/>
                <a:sym typeface="Wingdings" panose="05000000000000000000" pitchFamily="2" charset="2"/>
              </a:rPr>
              <a:t> </a:t>
            </a:r>
          </a:p>
          <a:p>
            <a:pPr marL="285750" indent="-285750"/>
            <a:r>
              <a:rPr lang="en-US" sz="1800" dirty="0">
                <a:solidFill>
                  <a:srgbClr val="261748"/>
                </a:solidFill>
                <a:latin typeface="Calibri"/>
                <a:sym typeface="Wingdings" panose="05000000000000000000" pitchFamily="2" charset="2"/>
              </a:rPr>
              <a:t>PLC Control system</a:t>
            </a:r>
          </a:p>
          <a:p>
            <a:pPr marL="0" indent="0">
              <a:buNone/>
            </a:pPr>
            <a:r>
              <a:rPr lang="en-US" sz="1800" dirty="0">
                <a:solidFill>
                  <a:srgbClr val="261748"/>
                </a:solidFill>
                <a:latin typeface="Calibri"/>
                <a:sym typeface="Wingdings" panose="05000000000000000000" pitchFamily="2" charset="2"/>
              </a:rPr>
              <a:t>     - </a:t>
            </a:r>
            <a:r>
              <a:rPr lang="en-US" sz="1800" dirty="0" smtClean="0">
                <a:solidFill>
                  <a:srgbClr val="261748"/>
                </a:solidFill>
                <a:latin typeface="Calibri"/>
                <a:sym typeface="Wingdings" panose="05000000000000000000" pitchFamily="2" charset="2"/>
              </a:rPr>
              <a:t>Hardware ready</a:t>
            </a:r>
          </a:p>
          <a:p>
            <a:pPr marL="0" indent="0">
              <a:buNone/>
            </a:pPr>
            <a:r>
              <a:rPr lang="en-US" sz="1800" dirty="0">
                <a:solidFill>
                  <a:srgbClr val="261748"/>
                </a:solidFill>
                <a:latin typeface="Calibri"/>
                <a:sym typeface="Wingdings" panose="05000000000000000000" pitchFamily="2" charset="2"/>
              </a:rPr>
              <a:t> </a:t>
            </a:r>
            <a:r>
              <a:rPr lang="en-US" sz="1800" dirty="0" smtClean="0">
                <a:solidFill>
                  <a:srgbClr val="261748"/>
                </a:solidFill>
                <a:latin typeface="Calibri"/>
                <a:sym typeface="Wingdings" panose="05000000000000000000" pitchFamily="2" charset="2"/>
              </a:rPr>
              <a:t>    - Firmware was installed last week  to be tested</a:t>
            </a:r>
            <a:endParaRPr lang="en-US" sz="1800" dirty="0">
              <a:solidFill>
                <a:srgbClr val="261748"/>
              </a:solidFill>
              <a:latin typeface="Calibri"/>
              <a:ea typeface="ＭＳ Ｐゴシック"/>
              <a:sym typeface="Wingdings" panose="05000000000000000000" pitchFamily="2" charset="2"/>
            </a:endParaRPr>
          </a:p>
          <a:p>
            <a:pPr marL="285750" indent="-285750"/>
            <a:r>
              <a:rPr lang="en-US" sz="1800" dirty="0">
                <a:solidFill>
                  <a:srgbClr val="261748"/>
                </a:solidFill>
                <a:latin typeface="Calibri"/>
                <a:ea typeface="ＭＳ Ｐゴシック"/>
                <a:sym typeface="Wingdings" panose="05000000000000000000" pitchFamily="2" charset="2"/>
              </a:rPr>
              <a:t>Interlock system for the tube installed  to be </a:t>
            </a:r>
            <a:r>
              <a:rPr lang="en-US" sz="1800" dirty="0" smtClean="0">
                <a:solidFill>
                  <a:srgbClr val="261748"/>
                </a:solidFill>
                <a:latin typeface="Calibri"/>
                <a:ea typeface="ＭＳ Ｐゴシック"/>
                <a:sym typeface="Wingdings" panose="05000000000000000000" pitchFamily="2" charset="2"/>
              </a:rPr>
              <a:t>tested</a:t>
            </a:r>
          </a:p>
          <a:p>
            <a:pPr marL="285750" indent="-285750"/>
            <a:r>
              <a:rPr lang="en-US" sz="1800" dirty="0" smtClean="0">
                <a:solidFill>
                  <a:srgbClr val="261748"/>
                </a:solidFill>
                <a:latin typeface="Calibri"/>
                <a:ea typeface="ＭＳ Ｐゴシック"/>
                <a:sym typeface="Wingdings" panose="05000000000000000000" pitchFamily="2" charset="2"/>
              </a:rPr>
              <a:t>Reference detector setup exists ( fast SDD + vacuum vessel + manipulator</a:t>
            </a:r>
            <a:endParaRPr lang="en-US" sz="1800" dirty="0">
              <a:solidFill>
                <a:srgbClr val="261748"/>
              </a:solidFill>
              <a:latin typeface="Calibri"/>
              <a:ea typeface="ＭＳ Ｐゴシック"/>
              <a:sym typeface="Wingdings" panose="05000000000000000000" pitchFamily="2" charset="2"/>
            </a:endParaRPr>
          </a:p>
          <a:p>
            <a:pPr marL="285750" indent="-285750"/>
            <a:r>
              <a:rPr lang="en-US" sz="2000" b="1" dirty="0">
                <a:solidFill>
                  <a:srgbClr val="261748"/>
                </a:solidFill>
                <a:latin typeface="Calibri"/>
                <a:sym typeface="Wingdings" panose="05000000000000000000" pitchFamily="2" charset="2"/>
              </a:rPr>
              <a:t>Kimball pulsed e- source delivered </a:t>
            </a:r>
          </a:p>
          <a:p>
            <a:pPr>
              <a:buNone/>
            </a:pPr>
            <a:endParaRPr lang="en-US" sz="1800" dirty="0" smtClean="0">
              <a:latin typeface="Calibri" pitchFamily="34" charset="0"/>
              <a:cs typeface="Calibri" pitchFamily="34" charset="0"/>
              <a:sym typeface="Wingdings" panose="05000000000000000000" pitchFamily="2" charset="2"/>
            </a:endParaRPr>
          </a:p>
          <a:p>
            <a:pPr>
              <a:buNone/>
            </a:pPr>
            <a:endParaRPr lang="en-US" sz="1800" dirty="0" smtClean="0">
              <a:latin typeface="Calibri" pitchFamily="34" charset="0"/>
              <a:cs typeface="Calibri" pitchFamily="34" charset="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a:defRPr/>
            </a:pPr>
            <a:fld id="{14404834-5313-40AC-B135-E30BD596D545}" type="slidenum">
              <a:rPr lang="en-GB" smtClean="0">
                <a:solidFill>
                  <a:srgbClr val="FFFFFF"/>
                </a:solidFill>
              </a:rPr>
              <a:pPr>
                <a:defRPr/>
              </a:pPr>
              <a:t>13</a:t>
            </a:fld>
            <a:endParaRPr lang="en-GB">
              <a:solidFill>
                <a:srgbClr val="FFFFFF"/>
              </a:solidFill>
            </a:endParaRPr>
          </a:p>
        </p:txBody>
      </p:sp>
      <p:sp>
        <p:nvSpPr>
          <p:cNvPr id="6" name="TextBox 5"/>
          <p:cNvSpPr txBox="1"/>
          <p:nvPr/>
        </p:nvSpPr>
        <p:spPr>
          <a:xfrm>
            <a:off x="657226" y="527562"/>
            <a:ext cx="7677150" cy="523220"/>
          </a:xfrm>
          <a:prstGeom prst="rect">
            <a:avLst/>
          </a:prstGeom>
          <a:noFill/>
          <a:effectLst>
            <a:softEdge rad="127000"/>
          </a:effectLst>
        </p:spPr>
        <p:txBody>
          <a:bodyPr wrap="square" rtlCol="0">
            <a:spAutoFit/>
          </a:bodyPr>
          <a:lstStyle/>
          <a:p>
            <a:pPr algn="ctr">
              <a:buNone/>
            </a:pPr>
            <a:r>
              <a:rPr lang="en-US" sz="2800" b="1" dirty="0" smtClean="0">
                <a:solidFill>
                  <a:schemeClr val="bg1"/>
                </a:solidFill>
                <a:latin typeface="Calibri" pitchFamily="34" charset="0"/>
                <a:cs typeface="Calibri" pitchFamily="34" charset="0"/>
              </a:rPr>
              <a:t>Pulsed Multi-target X-ray Test Setup - </a:t>
            </a:r>
            <a:r>
              <a:rPr lang="en-US" sz="2800" b="1" dirty="0" err="1" smtClean="0">
                <a:solidFill>
                  <a:schemeClr val="bg1"/>
                </a:solidFill>
                <a:latin typeface="Calibri" pitchFamily="34" charset="0"/>
                <a:cs typeface="Calibri" pitchFamily="34" charset="0"/>
              </a:rPr>
              <a:t>PulXar</a:t>
            </a:r>
            <a:r>
              <a:rPr lang="en-US" sz="2800" b="1" dirty="0" smtClean="0">
                <a:solidFill>
                  <a:schemeClr val="bg1"/>
                </a:solidFill>
                <a:latin typeface="Calibri" pitchFamily="34" charset="0"/>
                <a:cs typeface="Calibri" pitchFamily="34" charset="0"/>
              </a:rPr>
              <a:t>   </a:t>
            </a:r>
            <a:endParaRPr lang="en-US" sz="2800" b="1" dirty="0">
              <a:solidFill>
                <a:schemeClr val="bg1"/>
              </a:solidFill>
              <a:latin typeface="Calibri" pitchFamily="34" charset="0"/>
              <a:cs typeface="Calibri" pitchFamily="34" charset="0"/>
            </a:endParaRPr>
          </a:p>
        </p:txBody>
      </p:sp>
      <p:sp>
        <p:nvSpPr>
          <p:cNvPr id="2" name="Rectangle 1"/>
          <p:cNvSpPr/>
          <p:nvPr/>
        </p:nvSpPr>
        <p:spPr>
          <a:xfrm>
            <a:off x="131366" y="1050782"/>
            <a:ext cx="8752438" cy="400110"/>
          </a:xfrm>
          <a:prstGeom prst="rect">
            <a:avLst/>
          </a:prstGeom>
        </p:spPr>
        <p:txBody>
          <a:bodyPr wrap="square">
            <a:spAutoFit/>
          </a:bodyPr>
          <a:lstStyle/>
          <a:p>
            <a:pPr>
              <a:buNone/>
            </a:pPr>
            <a:r>
              <a:rPr lang="en-US" sz="2000" b="1" dirty="0">
                <a:solidFill>
                  <a:srgbClr val="C00000"/>
                </a:solidFill>
                <a:latin typeface="Calibri" panose="020F0502020204030204" pitchFamily="34" charset="0"/>
                <a:cs typeface="Calibri" panose="020F0502020204030204" pitchFamily="34" charset="0"/>
              </a:rPr>
              <a:t> </a:t>
            </a:r>
            <a:r>
              <a:rPr lang="en-US" sz="2000" b="1" dirty="0" smtClean="0">
                <a:solidFill>
                  <a:srgbClr val="C00000"/>
                </a:solidFill>
                <a:latin typeface="Calibri" panose="020F0502020204030204" pitchFamily="34" charset="0"/>
                <a:cs typeface="Calibri" panose="020F0502020204030204" pitchFamily="34" charset="0"/>
              </a:rPr>
              <a:t>             </a:t>
            </a:r>
            <a:r>
              <a:rPr lang="en-US" sz="2000" b="1" dirty="0" smtClean="0">
                <a:solidFill>
                  <a:schemeClr val="accent1">
                    <a:lumMod val="75000"/>
                    <a:lumOff val="25000"/>
                  </a:schemeClr>
                </a:solidFill>
                <a:latin typeface="Calibri" panose="020F0502020204030204" pitchFamily="34" charset="0"/>
                <a:cs typeface="Calibri" panose="020F0502020204030204" pitchFamily="34" charset="0"/>
              </a:rPr>
              <a:t>PANTER X-ray source as a </a:t>
            </a:r>
            <a:r>
              <a:rPr lang="en-US" sz="2000" b="1" dirty="0" err="1" smtClean="0">
                <a:solidFill>
                  <a:schemeClr val="accent1">
                    <a:lumMod val="75000"/>
                    <a:lumOff val="25000"/>
                  </a:schemeClr>
                </a:solidFill>
                <a:latin typeface="Calibri" panose="020F0502020204030204" pitchFamily="34" charset="0"/>
                <a:cs typeface="Calibri" panose="020F0502020204030204" pitchFamily="34" charset="0"/>
              </a:rPr>
              <a:t>testbed</a:t>
            </a:r>
            <a:r>
              <a:rPr lang="en-US" sz="2000" b="1" dirty="0" smtClean="0">
                <a:solidFill>
                  <a:schemeClr val="accent1">
                    <a:lumMod val="75000"/>
                    <a:lumOff val="25000"/>
                  </a:schemeClr>
                </a:solidFill>
                <a:latin typeface="Calibri" panose="020F0502020204030204" pitchFamily="34" charset="0"/>
                <a:cs typeface="Calibri" panose="020F0502020204030204" pitchFamily="34" charset="0"/>
              </a:rPr>
              <a:t> towards a pulsed sources </a:t>
            </a:r>
          </a:p>
        </p:txBody>
      </p:sp>
      <p:sp>
        <p:nvSpPr>
          <p:cNvPr id="8" name="TextBox 7"/>
          <p:cNvSpPr txBox="1"/>
          <p:nvPr/>
        </p:nvSpPr>
        <p:spPr>
          <a:xfrm>
            <a:off x="0" y="1398588"/>
            <a:ext cx="9260284" cy="338554"/>
          </a:xfrm>
          <a:prstGeom prst="rect">
            <a:avLst/>
          </a:prstGeom>
          <a:noFill/>
        </p:spPr>
        <p:txBody>
          <a:bodyPr wrap="square" rtlCol="0">
            <a:spAutoFit/>
          </a:bodyPr>
          <a:lstStyle/>
          <a:p>
            <a:pPr>
              <a:buNone/>
            </a:pPr>
            <a:r>
              <a:rPr lang="en-US" sz="1600" b="1" dirty="0" smtClean="0">
                <a:solidFill>
                  <a:srgbClr val="C00000"/>
                </a:solidFill>
                <a:latin typeface="Calibri" pitchFamily="34" charset="0"/>
                <a:cs typeface="Calibri" pitchFamily="34" charset="0"/>
              </a:rPr>
              <a:t>(Collaboration with PANTER X-ray test facility of the </a:t>
            </a:r>
            <a:r>
              <a:rPr lang="en-US" sz="1600" b="1" dirty="0">
                <a:solidFill>
                  <a:srgbClr val="C00000"/>
                </a:solidFill>
                <a:latin typeface="Calibri"/>
                <a:ea typeface="Calibri"/>
              </a:rPr>
              <a:t>Max-Planck </a:t>
            </a:r>
            <a:r>
              <a:rPr lang="en-US" sz="1600" b="1" dirty="0" smtClean="0">
                <a:solidFill>
                  <a:srgbClr val="C00000"/>
                </a:solidFill>
                <a:latin typeface="Calibri"/>
                <a:ea typeface="Calibri"/>
              </a:rPr>
              <a:t>Inst.</a:t>
            </a:r>
            <a:r>
              <a:rPr lang="en-US" sz="1600" b="1" dirty="0">
                <a:solidFill>
                  <a:srgbClr val="C00000"/>
                </a:solidFill>
                <a:latin typeface="Calibri"/>
                <a:ea typeface="Calibri"/>
              </a:rPr>
              <a:t> for extraterrestrial Physics </a:t>
            </a:r>
            <a:r>
              <a:rPr lang="en-US" sz="1600" dirty="0" smtClean="0">
                <a:solidFill>
                  <a:srgbClr val="C00000"/>
                </a:solidFill>
                <a:latin typeface="Calibri"/>
                <a:ea typeface="Calibri"/>
              </a:rPr>
              <a:t>)</a:t>
            </a:r>
            <a:r>
              <a:rPr lang="en-US" sz="1600" dirty="0" smtClean="0">
                <a:solidFill>
                  <a:srgbClr val="C00000"/>
                </a:solidFill>
                <a:latin typeface="Calibri" pitchFamily="34" charset="0"/>
                <a:cs typeface="Calibri" pitchFamily="34" charset="0"/>
              </a:rPr>
              <a:t>   </a:t>
            </a:r>
          </a:p>
        </p:txBody>
      </p:sp>
      <p:pic>
        <p:nvPicPr>
          <p:cNvPr id="9" name="Picture 8" descr="N:\4all\intern\User data\wp_75\jsztuk\IEEE 2014\material\HERA South Lab\IMG_333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9313" y="1050260"/>
            <a:ext cx="7223335" cy="541730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bwMode="auto">
          <a:xfrm>
            <a:off x="5800277" y="1737142"/>
            <a:ext cx="1874084" cy="853108"/>
          </a:xfrm>
          <a:prstGeom prst="rect">
            <a:avLst/>
          </a:prstGeom>
          <a:noFill/>
          <a:ln w="2857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100000"/>
              </a:lnSpc>
              <a:spcBef>
                <a:spcPct val="20000"/>
              </a:spcBef>
              <a:spcAft>
                <a:spcPct val="0"/>
              </a:spcAft>
              <a:buClr>
                <a:srgbClr val="F8B323"/>
              </a:buClr>
              <a:buSzTx/>
              <a:buNone/>
              <a:tabLst/>
            </a:pPr>
            <a:r>
              <a:rPr lang="en-US" sz="2000" b="1" dirty="0" smtClean="0">
                <a:solidFill>
                  <a:srgbClr val="FFFF00"/>
                </a:solidFill>
                <a:latin typeface="Calibri" panose="020F0502020204030204" pitchFamily="34" charset="0"/>
                <a:cs typeface="Calibri" panose="020F0502020204030204" pitchFamily="34" charset="0"/>
              </a:rPr>
              <a:t>SDD detector </a:t>
            </a:r>
            <a:r>
              <a:rPr lang="en-US" sz="2000" b="1" dirty="0">
                <a:solidFill>
                  <a:srgbClr val="FFFF00"/>
                </a:solidFill>
                <a:latin typeface="Calibri" panose="020F0502020204030204" pitchFamily="34" charset="0"/>
                <a:cs typeface="Calibri" panose="020F0502020204030204" pitchFamily="34" charset="0"/>
              </a:rPr>
              <a:t>V</a:t>
            </a:r>
            <a:r>
              <a:rPr lang="en-US" sz="2000" b="1" dirty="0" smtClean="0">
                <a:solidFill>
                  <a:srgbClr val="FFFF00"/>
                </a:solidFill>
                <a:latin typeface="Calibri" panose="020F0502020204030204" pitchFamily="34" charset="0"/>
                <a:cs typeface="Calibri" panose="020F0502020204030204" pitchFamily="34" charset="0"/>
              </a:rPr>
              <a:t>essel</a:t>
            </a:r>
            <a:r>
              <a:rPr kumimoji="0" lang="en-US" sz="2000" b="1" i="0" u="none" strike="noStrike" cap="none" normalizeH="0" baseline="0" dirty="0" smtClean="0">
                <a:ln>
                  <a:noFill/>
                </a:ln>
                <a:solidFill>
                  <a:srgbClr val="FFFF00"/>
                </a:solidFill>
                <a:effectLst/>
                <a:latin typeface="Calibri" panose="020F0502020204030204" pitchFamily="34" charset="0"/>
                <a:cs typeface="Calibri" panose="020F0502020204030204" pitchFamily="34" charset="0"/>
              </a:rPr>
              <a:t> </a:t>
            </a:r>
          </a:p>
        </p:txBody>
      </p:sp>
      <p:sp>
        <p:nvSpPr>
          <p:cNvPr id="11" name="Rectangle 10"/>
          <p:cNvSpPr/>
          <p:nvPr/>
        </p:nvSpPr>
        <p:spPr bwMode="auto">
          <a:xfrm>
            <a:off x="4286285" y="3620441"/>
            <a:ext cx="1664480" cy="539047"/>
          </a:xfrm>
          <a:prstGeom prst="rect">
            <a:avLst/>
          </a:prstGeom>
          <a:noFill/>
          <a:ln w="2857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100000"/>
              </a:lnSpc>
              <a:spcBef>
                <a:spcPct val="20000"/>
              </a:spcBef>
              <a:spcAft>
                <a:spcPct val="0"/>
              </a:spcAft>
              <a:buClr>
                <a:srgbClr val="F8B323"/>
              </a:buClr>
              <a:buSzTx/>
              <a:buNone/>
              <a:tabLst/>
            </a:pPr>
            <a:r>
              <a:rPr lang="en-US" sz="2000" b="1" dirty="0" smtClean="0">
                <a:solidFill>
                  <a:srgbClr val="FFFF00"/>
                </a:solidFill>
                <a:latin typeface="Calibri" panose="020F0502020204030204" pitchFamily="34" charset="0"/>
                <a:cs typeface="Calibri" panose="020F0502020204030204" pitchFamily="34" charset="0"/>
              </a:rPr>
              <a:t>Filter</a:t>
            </a:r>
            <a:r>
              <a:rPr kumimoji="0" lang="en-US" sz="2000" b="1" i="0" u="none" strike="noStrike" cap="none" normalizeH="0" baseline="0" dirty="0" smtClean="0">
                <a:ln>
                  <a:noFill/>
                </a:ln>
                <a:solidFill>
                  <a:srgbClr val="FFFF00"/>
                </a:solidFill>
                <a:effectLst/>
                <a:latin typeface="Calibri" panose="020F0502020204030204" pitchFamily="34" charset="0"/>
                <a:cs typeface="Calibri" panose="020F0502020204030204" pitchFamily="34" charset="0"/>
              </a:rPr>
              <a:t> wheel </a:t>
            </a:r>
          </a:p>
        </p:txBody>
      </p:sp>
      <p:sp>
        <p:nvSpPr>
          <p:cNvPr id="12" name="Rectangle 11"/>
          <p:cNvSpPr/>
          <p:nvPr/>
        </p:nvSpPr>
        <p:spPr bwMode="auto">
          <a:xfrm>
            <a:off x="1945885" y="2353570"/>
            <a:ext cx="1664480" cy="539047"/>
          </a:xfrm>
          <a:prstGeom prst="rect">
            <a:avLst/>
          </a:prstGeom>
          <a:noFill/>
          <a:ln w="2857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100000"/>
              </a:lnSpc>
              <a:spcBef>
                <a:spcPct val="20000"/>
              </a:spcBef>
              <a:spcAft>
                <a:spcPct val="0"/>
              </a:spcAft>
              <a:buClr>
                <a:srgbClr val="F8B323"/>
              </a:buClr>
              <a:buSzTx/>
              <a:buNone/>
              <a:tabLst/>
            </a:pPr>
            <a:r>
              <a:rPr kumimoji="0" lang="en-US" sz="2000" b="1" i="0" u="none" strike="noStrike" cap="none" normalizeH="0" baseline="0" dirty="0" smtClean="0">
                <a:ln>
                  <a:noFill/>
                </a:ln>
                <a:solidFill>
                  <a:srgbClr val="FFFF00"/>
                </a:solidFill>
                <a:effectLst/>
                <a:latin typeface="Calibri" panose="020F0502020204030204" pitchFamily="34" charset="0"/>
                <a:cs typeface="Calibri" panose="020F0502020204030204" pitchFamily="34" charset="0"/>
              </a:rPr>
              <a:t>PANTER X-ray</a:t>
            </a:r>
            <a:r>
              <a:rPr kumimoji="0" lang="en-US" sz="2000" b="1" i="0" u="none" strike="noStrike" cap="none" normalizeH="0" dirty="0" smtClean="0">
                <a:ln>
                  <a:noFill/>
                </a:ln>
                <a:solidFill>
                  <a:srgbClr val="FFFF00"/>
                </a:solidFill>
                <a:effectLst/>
                <a:latin typeface="Calibri" panose="020F0502020204030204" pitchFamily="34" charset="0"/>
                <a:cs typeface="Calibri" panose="020F0502020204030204" pitchFamily="34" charset="0"/>
              </a:rPr>
              <a:t> source</a:t>
            </a:r>
            <a:endParaRPr kumimoji="0" lang="en-US" sz="2000" b="1" i="0" u="none" strike="noStrike" cap="none" normalizeH="0" baseline="0" dirty="0" smtClean="0">
              <a:ln>
                <a:noFill/>
              </a:ln>
              <a:solidFill>
                <a:srgbClr val="FFFF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54421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1123" y="4293806"/>
            <a:ext cx="3042755" cy="2057934"/>
          </a:xfrm>
          <a:prstGeom prst="rect">
            <a:avLst/>
          </a:prstGeom>
        </p:spPr>
      </p:pic>
      <p:sp>
        <p:nvSpPr>
          <p:cNvPr id="4" name="Slide Number Placeholder 3"/>
          <p:cNvSpPr>
            <a:spLocks noGrp="1"/>
          </p:cNvSpPr>
          <p:nvPr>
            <p:ph type="sldNum" sz="quarter" idx="10"/>
          </p:nvPr>
        </p:nvSpPr>
        <p:spPr/>
        <p:txBody>
          <a:bodyPr/>
          <a:lstStyle/>
          <a:p>
            <a:pPr>
              <a:defRPr/>
            </a:pPr>
            <a:fld id="{14404834-5313-40AC-B135-E30BD596D545}" type="slidenum">
              <a:rPr lang="en-GB" smtClean="0">
                <a:solidFill>
                  <a:srgbClr val="FFFFFF"/>
                </a:solidFill>
              </a:rPr>
              <a:pPr>
                <a:defRPr/>
              </a:pPr>
              <a:t>14</a:t>
            </a:fld>
            <a:endParaRPr lang="en-GB">
              <a:solidFill>
                <a:srgbClr val="FFFFFF"/>
              </a:solidFill>
            </a:endParaRPr>
          </a:p>
        </p:txBody>
      </p:sp>
      <p:sp>
        <p:nvSpPr>
          <p:cNvPr id="6" name="TextBox 5"/>
          <p:cNvSpPr txBox="1"/>
          <p:nvPr/>
        </p:nvSpPr>
        <p:spPr>
          <a:xfrm>
            <a:off x="657226" y="527562"/>
            <a:ext cx="7677150" cy="523220"/>
          </a:xfrm>
          <a:prstGeom prst="rect">
            <a:avLst/>
          </a:prstGeom>
          <a:noFill/>
          <a:effectLst>
            <a:softEdge rad="127000"/>
          </a:effectLst>
        </p:spPr>
        <p:txBody>
          <a:bodyPr wrap="square" rtlCol="0">
            <a:spAutoFit/>
          </a:bodyPr>
          <a:lstStyle/>
          <a:p>
            <a:pPr algn="ctr">
              <a:buNone/>
            </a:pPr>
            <a:r>
              <a:rPr lang="en-US" sz="2800" b="1" dirty="0" smtClean="0">
                <a:solidFill>
                  <a:schemeClr val="bg1"/>
                </a:solidFill>
                <a:latin typeface="Calibri" pitchFamily="34" charset="0"/>
                <a:cs typeface="Calibri" pitchFamily="34" charset="0"/>
              </a:rPr>
              <a:t>Pulsed Multi-target X-ray Test Setup  - </a:t>
            </a:r>
            <a:r>
              <a:rPr lang="en-US" sz="2800" b="1" dirty="0" err="1" smtClean="0">
                <a:solidFill>
                  <a:schemeClr val="bg1"/>
                </a:solidFill>
                <a:latin typeface="Calibri" pitchFamily="34" charset="0"/>
                <a:cs typeface="Calibri" pitchFamily="34" charset="0"/>
              </a:rPr>
              <a:t>PulXar</a:t>
            </a:r>
            <a:r>
              <a:rPr lang="en-US" sz="2800" b="1" dirty="0" smtClean="0">
                <a:solidFill>
                  <a:schemeClr val="bg1"/>
                </a:solidFill>
                <a:latin typeface="Calibri" pitchFamily="34" charset="0"/>
                <a:cs typeface="Calibri" pitchFamily="34" charset="0"/>
              </a:rPr>
              <a:t>  </a:t>
            </a:r>
            <a:endParaRPr lang="en-US" sz="2800" b="1" dirty="0">
              <a:solidFill>
                <a:schemeClr val="bg1"/>
              </a:solidFill>
              <a:latin typeface="Calibri" pitchFamily="34" charset="0"/>
              <a:cs typeface="Calibri" pitchFamily="34" charset="0"/>
            </a:endParaRPr>
          </a:p>
        </p:txBody>
      </p:sp>
      <p:sp>
        <p:nvSpPr>
          <p:cNvPr id="9" name="TextBox 8"/>
          <p:cNvSpPr txBox="1"/>
          <p:nvPr/>
        </p:nvSpPr>
        <p:spPr>
          <a:xfrm>
            <a:off x="162498" y="1037571"/>
            <a:ext cx="8666605" cy="1951303"/>
          </a:xfrm>
          <a:prstGeom prst="rect">
            <a:avLst/>
          </a:prstGeom>
          <a:noFill/>
        </p:spPr>
        <p:txBody>
          <a:bodyPr wrap="square" rtlCol="0">
            <a:spAutoFit/>
          </a:bodyPr>
          <a:lstStyle/>
          <a:p>
            <a:pPr>
              <a:buNone/>
            </a:pPr>
            <a:r>
              <a:rPr lang="en-US" sz="2000" b="1" dirty="0" smtClean="0">
                <a:solidFill>
                  <a:srgbClr val="C00000"/>
                </a:solidFill>
                <a:latin typeface="Calibri" pitchFamily="34" charset="0"/>
                <a:cs typeface="Calibri" pitchFamily="34" charset="0"/>
              </a:rPr>
              <a:t>Next steps - PANTER: </a:t>
            </a:r>
          </a:p>
          <a:p>
            <a:pPr marL="342900" indent="-342900"/>
            <a:r>
              <a:rPr lang="en-US" sz="2000" dirty="0" smtClean="0">
                <a:latin typeface="Calibri" pitchFamily="34" charset="0"/>
                <a:cs typeface="Calibri" pitchFamily="34" charset="0"/>
                <a:sym typeface="Wingdings" panose="05000000000000000000" pitchFamily="2" charset="2"/>
              </a:rPr>
              <a:t>Commissioning </a:t>
            </a:r>
            <a:r>
              <a:rPr lang="en-US" sz="2000" dirty="0" smtClean="0">
                <a:latin typeface="Calibri" pitchFamily="34" charset="0"/>
                <a:cs typeface="Calibri" pitchFamily="34" charset="0"/>
                <a:sym typeface="Wingdings" panose="05000000000000000000" pitchFamily="2" charset="2"/>
              </a:rPr>
              <a:t>of the PANTER tube  system  with HV &lt; 5kV </a:t>
            </a:r>
          </a:p>
          <a:p>
            <a:pPr marL="342900" indent="-342900"/>
            <a:r>
              <a:rPr lang="en-US" sz="2000" dirty="0" smtClean="0">
                <a:latin typeface="Calibri" pitchFamily="34" charset="0"/>
                <a:cs typeface="Calibri" pitchFamily="34" charset="0"/>
                <a:sym typeface="Wingdings" panose="05000000000000000000" pitchFamily="2" charset="2"/>
              </a:rPr>
              <a:t>TÜV approval </a:t>
            </a:r>
          </a:p>
          <a:p>
            <a:pPr marL="342900" indent="-342900"/>
            <a:r>
              <a:rPr lang="en-US" sz="2000" dirty="0" smtClean="0">
                <a:latin typeface="Calibri" pitchFamily="34" charset="0"/>
                <a:cs typeface="Calibri" pitchFamily="34" charset="0"/>
                <a:sym typeface="Wingdings" panose="05000000000000000000" pitchFamily="2" charset="2"/>
              </a:rPr>
              <a:t>Commissioning for up to 15 kV </a:t>
            </a:r>
          </a:p>
          <a:p>
            <a:pPr>
              <a:buNone/>
            </a:pPr>
            <a:r>
              <a:rPr lang="en-US" sz="2000" b="1" dirty="0" smtClean="0">
                <a:latin typeface="Calibri" pitchFamily="34" charset="0"/>
                <a:cs typeface="Calibri" pitchFamily="34" charset="0"/>
                <a:sym typeface="Wingdings" panose="05000000000000000000" pitchFamily="2" charset="2"/>
              </a:rPr>
              <a:t> Operational  Q1 2015 </a:t>
            </a:r>
          </a:p>
        </p:txBody>
      </p:sp>
      <p:sp>
        <p:nvSpPr>
          <p:cNvPr id="10" name="Rectangle 9"/>
          <p:cNvSpPr/>
          <p:nvPr/>
        </p:nvSpPr>
        <p:spPr>
          <a:xfrm>
            <a:off x="103611" y="2841371"/>
            <a:ext cx="8817992" cy="2185214"/>
          </a:xfrm>
          <a:prstGeom prst="rect">
            <a:avLst/>
          </a:prstGeom>
        </p:spPr>
        <p:txBody>
          <a:bodyPr wrap="square">
            <a:spAutoFit/>
          </a:bodyPr>
          <a:lstStyle/>
          <a:p>
            <a:pPr>
              <a:buNone/>
            </a:pPr>
            <a:r>
              <a:rPr lang="en-US" sz="2000" b="1" dirty="0">
                <a:solidFill>
                  <a:srgbClr val="C00000"/>
                </a:solidFill>
                <a:latin typeface="Calibri" pitchFamily="34" charset="0"/>
                <a:cs typeface="Calibri" pitchFamily="34" charset="0"/>
              </a:rPr>
              <a:t>Next </a:t>
            </a:r>
            <a:r>
              <a:rPr lang="en-US" sz="2000" b="1" dirty="0" smtClean="0">
                <a:solidFill>
                  <a:srgbClr val="C00000"/>
                </a:solidFill>
                <a:latin typeface="Calibri" pitchFamily="34" charset="0"/>
                <a:cs typeface="Calibri" pitchFamily="34" charset="0"/>
              </a:rPr>
              <a:t>steps </a:t>
            </a:r>
            <a:r>
              <a:rPr lang="en-US" sz="2000" b="1" dirty="0">
                <a:solidFill>
                  <a:srgbClr val="C00000"/>
                </a:solidFill>
                <a:latin typeface="Calibri" pitchFamily="34" charset="0"/>
                <a:cs typeface="Calibri" pitchFamily="34" charset="0"/>
              </a:rPr>
              <a:t>- </a:t>
            </a:r>
            <a:r>
              <a:rPr lang="en-US" sz="2000" b="1" dirty="0" err="1">
                <a:solidFill>
                  <a:srgbClr val="C00000"/>
                </a:solidFill>
                <a:latin typeface="Calibri" pitchFamily="34" charset="0"/>
                <a:cs typeface="Calibri" pitchFamily="34" charset="0"/>
              </a:rPr>
              <a:t>PulXar</a:t>
            </a:r>
            <a:r>
              <a:rPr lang="en-US" sz="2000" b="1" dirty="0">
                <a:solidFill>
                  <a:srgbClr val="C00000"/>
                </a:solidFill>
                <a:latin typeface="Calibri" pitchFamily="34" charset="0"/>
                <a:cs typeface="Calibri" pitchFamily="34" charset="0"/>
              </a:rPr>
              <a:t> : </a:t>
            </a:r>
            <a:endParaRPr lang="en-US" sz="2000" dirty="0">
              <a:latin typeface="Calibri" pitchFamily="34" charset="0"/>
              <a:cs typeface="Calibri" pitchFamily="34" charset="0"/>
              <a:sym typeface="Wingdings" panose="05000000000000000000" pitchFamily="2" charset="2"/>
            </a:endParaRPr>
          </a:p>
          <a:p>
            <a:pPr marL="342900" indent="-342900"/>
            <a:r>
              <a:rPr lang="en-US" sz="2000" dirty="0">
                <a:latin typeface="Calibri" pitchFamily="34" charset="0"/>
                <a:cs typeface="Calibri" pitchFamily="34" charset="0"/>
                <a:sym typeface="Wingdings" panose="05000000000000000000" pitchFamily="2" charset="2"/>
              </a:rPr>
              <a:t>Replace PANTER e- source with the Kimball e- </a:t>
            </a:r>
            <a:r>
              <a:rPr lang="en-US" sz="2000" dirty="0" smtClean="0">
                <a:latin typeface="Calibri" pitchFamily="34" charset="0"/>
                <a:cs typeface="Calibri" pitchFamily="34" charset="0"/>
                <a:sym typeface="Wingdings" panose="05000000000000000000" pitchFamily="2" charset="2"/>
              </a:rPr>
              <a:t>gun  electron  gun delivered to XFEL.EU</a:t>
            </a:r>
          </a:p>
          <a:p>
            <a:pPr marL="342900" indent="-342900"/>
            <a:r>
              <a:rPr lang="en-US" sz="2000" dirty="0">
                <a:latin typeface="Calibri" pitchFamily="34" charset="0"/>
                <a:cs typeface="Calibri" pitchFamily="34" charset="0"/>
                <a:sym typeface="Wingdings" panose="05000000000000000000" pitchFamily="2" charset="2"/>
              </a:rPr>
              <a:t> Synchronization of the electron gun with XFEL timing system </a:t>
            </a:r>
            <a:endParaRPr lang="en-US" sz="2000" dirty="0" smtClean="0">
              <a:latin typeface="Calibri" pitchFamily="34" charset="0"/>
              <a:cs typeface="Calibri" pitchFamily="34" charset="0"/>
              <a:sym typeface="Wingdings" panose="05000000000000000000" pitchFamily="2" charset="2"/>
            </a:endParaRPr>
          </a:p>
          <a:p>
            <a:pPr marL="342900" indent="-342900"/>
            <a:r>
              <a:rPr lang="en-US" sz="2000" dirty="0" smtClean="0">
                <a:latin typeface="Calibri" pitchFamily="34" charset="0"/>
                <a:cs typeface="Calibri" pitchFamily="34" charset="0"/>
                <a:sym typeface="Wingdings" panose="05000000000000000000" pitchFamily="2" charset="2"/>
              </a:rPr>
              <a:t>Commissioning</a:t>
            </a:r>
            <a:r>
              <a:rPr lang="it-IT" sz="2000" dirty="0" smtClean="0">
                <a:latin typeface="Calibri" pitchFamily="34" charset="0"/>
                <a:cs typeface="Calibri" pitchFamily="34" charset="0"/>
                <a:sym typeface="Wingdings" panose="05000000000000000000" pitchFamily="2" charset="2"/>
              </a:rPr>
              <a:t> </a:t>
            </a:r>
            <a:r>
              <a:rPr lang="it-IT" sz="2000" dirty="0">
                <a:latin typeface="Calibri" pitchFamily="34" charset="0"/>
                <a:cs typeface="Calibri" pitchFamily="34" charset="0"/>
                <a:sym typeface="Wingdings" panose="05000000000000000000" pitchFamily="2" charset="2"/>
              </a:rPr>
              <a:t>of  </a:t>
            </a:r>
            <a:r>
              <a:rPr lang="it-IT" sz="2000" dirty="0" err="1">
                <a:latin typeface="Calibri" pitchFamily="34" charset="0"/>
                <a:cs typeface="Calibri" pitchFamily="34" charset="0"/>
                <a:sym typeface="Wingdings" panose="05000000000000000000" pitchFamily="2" charset="2"/>
              </a:rPr>
              <a:t>Kimball</a:t>
            </a:r>
            <a:r>
              <a:rPr lang="it-IT" sz="2000" dirty="0">
                <a:latin typeface="Calibri" pitchFamily="34" charset="0"/>
                <a:cs typeface="Calibri" pitchFamily="34" charset="0"/>
                <a:sym typeface="Wingdings" panose="05000000000000000000" pitchFamily="2" charset="2"/>
              </a:rPr>
              <a:t> e- </a:t>
            </a:r>
            <a:r>
              <a:rPr lang="it-IT" sz="2000" dirty="0" err="1">
                <a:latin typeface="Calibri" pitchFamily="34" charset="0"/>
                <a:cs typeface="Calibri" pitchFamily="34" charset="0"/>
                <a:sym typeface="Wingdings" panose="05000000000000000000" pitchFamily="2" charset="2"/>
              </a:rPr>
              <a:t>gun</a:t>
            </a:r>
            <a:r>
              <a:rPr lang="it-IT" sz="2000" dirty="0">
                <a:latin typeface="Calibri" pitchFamily="34" charset="0"/>
                <a:cs typeface="Calibri" pitchFamily="34" charset="0"/>
                <a:sym typeface="Wingdings" panose="05000000000000000000" pitchFamily="2" charset="2"/>
              </a:rPr>
              <a:t>  </a:t>
            </a:r>
            <a:r>
              <a:rPr lang="en-US" sz="2000" dirty="0">
                <a:latin typeface="Calibri" pitchFamily="34" charset="0"/>
                <a:cs typeface="Calibri" pitchFamily="34" charset="0"/>
                <a:sym typeface="Wingdings" panose="05000000000000000000" pitchFamily="2" charset="2"/>
              </a:rPr>
              <a:t> </a:t>
            </a:r>
            <a:endParaRPr lang="en-US" sz="2000" dirty="0" smtClean="0">
              <a:latin typeface="Calibri" pitchFamily="34" charset="0"/>
              <a:cs typeface="Calibri" pitchFamily="34" charset="0"/>
              <a:sym typeface="Wingdings" panose="05000000000000000000" pitchFamily="2" charset="2"/>
            </a:endParaRPr>
          </a:p>
          <a:p>
            <a:pPr>
              <a:buNone/>
            </a:pPr>
            <a:r>
              <a:rPr lang="en-US" sz="2000" b="1" dirty="0">
                <a:solidFill>
                  <a:srgbClr val="C00000"/>
                </a:solidFill>
                <a:latin typeface="Calibri" pitchFamily="34" charset="0"/>
                <a:cs typeface="Calibri" pitchFamily="34" charset="0"/>
                <a:sym typeface="Wingdings" panose="05000000000000000000" pitchFamily="2" charset="2"/>
              </a:rPr>
              <a:t> Operational with PANTER mechanics  Q2 </a:t>
            </a:r>
            <a:r>
              <a:rPr lang="en-US" sz="2000" b="1" dirty="0" smtClean="0">
                <a:solidFill>
                  <a:srgbClr val="C00000"/>
                </a:solidFill>
                <a:latin typeface="Calibri" pitchFamily="34" charset="0"/>
                <a:cs typeface="Calibri" pitchFamily="34" charset="0"/>
                <a:sym typeface="Wingdings" panose="05000000000000000000" pitchFamily="2" charset="2"/>
              </a:rPr>
              <a:t>2015</a:t>
            </a:r>
            <a:endParaRPr lang="en-US" sz="2000" b="1" dirty="0">
              <a:solidFill>
                <a:srgbClr val="C00000"/>
              </a:solidFill>
              <a:latin typeface="Calibri" pitchFamily="34" charset="0"/>
              <a:cs typeface="Calibri" pitchFamily="34" charset="0"/>
              <a:sym typeface="Wingdings" panose="05000000000000000000" pitchFamily="2" charset="2"/>
            </a:endParaRPr>
          </a:p>
        </p:txBody>
      </p:sp>
      <p:sp>
        <p:nvSpPr>
          <p:cNvPr id="2" name="Right Arrow 1"/>
          <p:cNvSpPr/>
          <p:nvPr/>
        </p:nvSpPr>
        <p:spPr bwMode="auto">
          <a:xfrm>
            <a:off x="4024423" y="5501078"/>
            <a:ext cx="1244009" cy="349215"/>
          </a:xfrm>
          <a:prstGeom prst="rightArrow">
            <a:avLst/>
          </a:prstGeom>
          <a:solidFill>
            <a:schemeClr val="accent2"/>
          </a:solidFill>
          <a:ln w="28575" cap="flat" cmpd="sng" algn="ctr">
            <a:solidFill>
              <a:schemeClr val="folHlink"/>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rgbClr val="F8B323"/>
              </a:buClr>
              <a:buSzTx/>
              <a:buFont typeface="Wingdings" pitchFamily="2" charset="2"/>
              <a:buChar char="n"/>
              <a:tabLst/>
            </a:pPr>
            <a:endParaRPr kumimoji="0" lang="en-US" sz="900" b="0" i="0" u="none" strike="noStrike" cap="none" normalizeH="0" baseline="0" smtClean="0">
              <a:ln>
                <a:noFill/>
              </a:ln>
              <a:solidFill>
                <a:schemeClr val="tx1"/>
              </a:solidFill>
              <a:effectLst/>
              <a:latin typeface="Arial" charset="0"/>
              <a:ea typeface="ＭＳ Ｐゴシック" pitchFamily="1" charset="-128"/>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505" y="5001719"/>
            <a:ext cx="1796093" cy="13479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37920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Reference detector for characterization of  X-ray sources </a:t>
            </a:r>
            <a:endParaRPr lang="en-US" sz="2400" dirty="0"/>
          </a:p>
        </p:txBody>
      </p:sp>
      <p:sp>
        <p:nvSpPr>
          <p:cNvPr id="4" name="Slide Number Placeholder 3"/>
          <p:cNvSpPr>
            <a:spLocks noGrp="1"/>
          </p:cNvSpPr>
          <p:nvPr>
            <p:ph type="sldNum" sz="quarter" idx="10"/>
          </p:nvPr>
        </p:nvSpPr>
        <p:spPr/>
        <p:txBody>
          <a:bodyPr/>
          <a:lstStyle/>
          <a:p>
            <a:pPr>
              <a:defRPr/>
            </a:pPr>
            <a:fld id="{14404834-5313-40AC-B135-E30BD596D545}" type="slidenum">
              <a:rPr lang="en-GB" smtClean="0">
                <a:solidFill>
                  <a:srgbClr val="FFFFFF"/>
                </a:solidFill>
              </a:rPr>
              <a:pPr>
                <a:defRPr/>
              </a:pPr>
              <a:t>15</a:t>
            </a:fld>
            <a:endParaRPr lang="en-GB">
              <a:solidFill>
                <a:srgbClr val="FFFFFF"/>
              </a:solidFill>
            </a:endParaRPr>
          </a:p>
        </p:txBody>
      </p:sp>
      <p:sp>
        <p:nvSpPr>
          <p:cNvPr id="8" name="Rectangle 7"/>
          <p:cNvSpPr/>
          <p:nvPr/>
        </p:nvSpPr>
        <p:spPr>
          <a:xfrm>
            <a:off x="166558" y="2298929"/>
            <a:ext cx="5197450" cy="2252924"/>
          </a:xfrm>
          <a:prstGeom prst="rect">
            <a:avLst/>
          </a:prstGeom>
        </p:spPr>
        <p:txBody>
          <a:bodyPr wrap="square">
            <a:spAutoFit/>
          </a:bodyPr>
          <a:lstStyle/>
          <a:p>
            <a:pPr>
              <a:lnSpc>
                <a:spcPct val="100000"/>
              </a:lnSpc>
              <a:buNone/>
            </a:pPr>
            <a:r>
              <a:rPr lang="en-US" sz="1800" b="1" dirty="0">
                <a:solidFill>
                  <a:srgbClr val="C00000"/>
                </a:solidFill>
                <a:latin typeface="Calibri" panose="020F0502020204030204" pitchFamily="34" charset="0"/>
                <a:ea typeface="ＭＳ Ｐゴシック"/>
              </a:rPr>
              <a:t>Status:</a:t>
            </a:r>
          </a:p>
          <a:p>
            <a:pPr>
              <a:lnSpc>
                <a:spcPct val="100000"/>
              </a:lnSpc>
              <a:buFont typeface="Wingdings" charset="2"/>
              <a:buChar char=""/>
            </a:pPr>
            <a:r>
              <a:rPr lang="en-US" sz="1800" dirty="0" smtClean="0">
                <a:latin typeface="Calibri" panose="020F0502020204030204" pitchFamily="34" charset="0"/>
              </a:rPr>
              <a:t>SDD </a:t>
            </a:r>
            <a:r>
              <a:rPr lang="en-US" sz="1800" dirty="0">
                <a:latin typeface="Calibri" panose="020F0502020204030204" pitchFamily="34" charset="0"/>
              </a:rPr>
              <a:t>detector  </a:t>
            </a:r>
            <a:r>
              <a:rPr lang="en-US" sz="1800" dirty="0" smtClean="0">
                <a:latin typeface="Calibri" panose="020F0502020204030204" pitchFamily="34" charset="0"/>
              </a:rPr>
              <a:t>including </a:t>
            </a:r>
            <a:r>
              <a:rPr lang="en-US" sz="1800" dirty="0">
                <a:latin typeface="Calibri" panose="020F0502020204030204" pitchFamily="34" charset="0"/>
              </a:rPr>
              <a:t>collimator with pinholes (25-2000 </a:t>
            </a:r>
            <a:r>
              <a:rPr lang="en-US" sz="1800" dirty="0" smtClean="0">
                <a:latin typeface="Calibri" panose="020F0502020204030204" pitchFamily="34" charset="0"/>
              </a:rPr>
              <a:t>µm)  delivered</a:t>
            </a:r>
            <a:endParaRPr lang="en-US" sz="1800" dirty="0">
              <a:latin typeface="Calibri" panose="020F0502020204030204" pitchFamily="34" charset="0"/>
            </a:endParaRPr>
          </a:p>
          <a:p>
            <a:pPr>
              <a:lnSpc>
                <a:spcPct val="100000"/>
              </a:lnSpc>
              <a:buFont typeface="Wingdings" charset="2"/>
              <a:buChar char=""/>
            </a:pPr>
            <a:r>
              <a:rPr lang="en-US" sz="1800" dirty="0" smtClean="0">
                <a:latin typeface="Calibri" panose="020F0502020204030204" pitchFamily="34" charset="0"/>
              </a:rPr>
              <a:t> Vacuum </a:t>
            </a:r>
            <a:r>
              <a:rPr lang="en-US" sz="1800" dirty="0">
                <a:latin typeface="Calibri" panose="020F0502020204030204" pitchFamily="34" charset="0"/>
              </a:rPr>
              <a:t>tests with detector collimator and feed through:  4 x 10</a:t>
            </a:r>
            <a:r>
              <a:rPr lang="en-US" sz="1800" baseline="30000" dirty="0">
                <a:latin typeface="Calibri" panose="020F0502020204030204" pitchFamily="34" charset="0"/>
              </a:rPr>
              <a:t>-7</a:t>
            </a:r>
            <a:r>
              <a:rPr lang="en-US" sz="1800" dirty="0">
                <a:latin typeface="Calibri" panose="020F0502020204030204" pitchFamily="34" charset="0"/>
              </a:rPr>
              <a:t> mbar</a:t>
            </a:r>
          </a:p>
          <a:p>
            <a:pPr>
              <a:lnSpc>
                <a:spcPct val="100000"/>
              </a:lnSpc>
              <a:buFont typeface="Wingdings" charset="2"/>
              <a:buChar char=""/>
            </a:pPr>
            <a:r>
              <a:rPr lang="en-US" sz="1800" dirty="0" smtClean="0">
                <a:latin typeface="Calibri" panose="020F0502020204030204" pitchFamily="34" charset="0"/>
              </a:rPr>
              <a:t> Movement system for vacuum operation </a:t>
            </a:r>
          </a:p>
          <a:p>
            <a:pPr>
              <a:lnSpc>
                <a:spcPct val="100000"/>
              </a:lnSpc>
              <a:buFont typeface="Wingdings" charset="2"/>
              <a:buChar char=""/>
            </a:pPr>
            <a:r>
              <a:rPr lang="en-US" sz="1800" dirty="0" smtClean="0">
                <a:latin typeface="Calibri" panose="020F0502020204030204" pitchFamily="34" charset="0"/>
              </a:rPr>
              <a:t> SDD </a:t>
            </a:r>
            <a:r>
              <a:rPr lang="en-US" sz="1800" dirty="0">
                <a:latin typeface="Calibri" panose="020F0502020204030204" pitchFamily="34" charset="0"/>
              </a:rPr>
              <a:t>detector operational </a:t>
            </a:r>
          </a:p>
        </p:txBody>
      </p:sp>
      <p:sp>
        <p:nvSpPr>
          <p:cNvPr id="10" name="Rectangle 9"/>
          <p:cNvSpPr/>
          <p:nvPr/>
        </p:nvSpPr>
        <p:spPr>
          <a:xfrm>
            <a:off x="5495273" y="2892414"/>
            <a:ext cx="3648727" cy="1471172"/>
          </a:xfrm>
          <a:prstGeom prst="rect">
            <a:avLst/>
          </a:prstGeom>
        </p:spPr>
        <p:txBody>
          <a:bodyPr wrap="square">
            <a:spAutoFit/>
          </a:bodyPr>
          <a:lstStyle/>
          <a:p>
            <a:r>
              <a:rPr lang="en-US" sz="1600" dirty="0" smtClean="0">
                <a:latin typeface="Calibri" panose="020F0502020204030204" pitchFamily="34" charset="0"/>
              </a:rPr>
              <a:t>160 </a:t>
            </a:r>
            <a:r>
              <a:rPr lang="en-US" sz="1600" dirty="0">
                <a:latin typeface="Calibri" panose="020F0502020204030204" pitchFamily="34" charset="0"/>
              </a:rPr>
              <a:t>eV FWHM </a:t>
            </a:r>
            <a:r>
              <a:rPr lang="en-US" sz="1600" dirty="0" smtClean="0">
                <a:latin typeface="Calibri" panose="020F0502020204030204" pitchFamily="34" charset="0"/>
              </a:rPr>
              <a:t>resolution </a:t>
            </a:r>
            <a:r>
              <a:rPr lang="en-US" sz="1600" dirty="0">
                <a:latin typeface="Calibri" panose="020F0502020204030204" pitchFamily="34" charset="0"/>
              </a:rPr>
              <a:t>@ 5.9 </a:t>
            </a:r>
            <a:r>
              <a:rPr lang="en-US" sz="1600" dirty="0" err="1" smtClean="0">
                <a:latin typeface="Calibri" panose="020F0502020204030204" pitchFamily="34" charset="0"/>
              </a:rPr>
              <a:t>keV</a:t>
            </a:r>
            <a:r>
              <a:rPr lang="en-US" sz="1600" dirty="0" smtClean="0">
                <a:latin typeface="Calibri" panose="020F0502020204030204" pitchFamily="34" charset="0"/>
              </a:rPr>
              <a:t> and 100ns peaking time</a:t>
            </a:r>
            <a:endParaRPr lang="en-US" sz="1600" dirty="0">
              <a:latin typeface="Calibri" panose="020F0502020204030204" pitchFamily="34" charset="0"/>
            </a:endParaRPr>
          </a:p>
          <a:p>
            <a:r>
              <a:rPr lang="en-US" sz="1600" dirty="0">
                <a:latin typeface="Calibri" panose="020F0502020204030204" pitchFamily="34" charset="0"/>
              </a:rPr>
              <a:t> </a:t>
            </a:r>
            <a:r>
              <a:rPr lang="en-US" sz="1600" dirty="0" smtClean="0">
                <a:latin typeface="Calibri" panose="020F0502020204030204" pitchFamily="34" charset="0"/>
              </a:rPr>
              <a:t>Peak-to-Background </a:t>
            </a:r>
            <a:r>
              <a:rPr lang="en-US" sz="1600" dirty="0">
                <a:latin typeface="Calibri" panose="020F0502020204030204" pitchFamily="34" charset="0"/>
              </a:rPr>
              <a:t>Ratio - 20,000:1</a:t>
            </a:r>
          </a:p>
          <a:p>
            <a:r>
              <a:rPr lang="en-US" sz="1600" dirty="0" smtClean="0">
                <a:latin typeface="Calibri" panose="020F0502020204030204" pitchFamily="34" charset="0"/>
              </a:rPr>
              <a:t>High </a:t>
            </a:r>
            <a:r>
              <a:rPr lang="en-US" sz="1600" dirty="0">
                <a:latin typeface="Calibri" panose="020F0502020204030204" pitchFamily="34" charset="0"/>
              </a:rPr>
              <a:t>Count Rate </a:t>
            </a:r>
            <a:r>
              <a:rPr lang="en-US" sz="1600" dirty="0" smtClean="0">
                <a:latin typeface="Calibri" panose="020F0502020204030204" pitchFamily="34" charset="0"/>
              </a:rPr>
              <a:t> &gt; 10</a:t>
            </a:r>
            <a:r>
              <a:rPr lang="en-US" sz="1600" baseline="30000" dirty="0" smtClean="0">
                <a:latin typeface="Calibri" panose="020F0502020204030204" pitchFamily="34" charset="0"/>
              </a:rPr>
              <a:t>6</a:t>
            </a:r>
            <a:r>
              <a:rPr lang="en-US" sz="1600" dirty="0" smtClean="0">
                <a:latin typeface="Calibri" panose="020F0502020204030204" pitchFamily="34" charset="0"/>
              </a:rPr>
              <a:t> cps</a:t>
            </a:r>
            <a:endParaRPr lang="en-US" sz="1600" dirty="0">
              <a:latin typeface="Calibri" panose="020F0502020204030204" pitchFamily="34" charset="0"/>
            </a:endParaRPr>
          </a:p>
          <a:p>
            <a:r>
              <a:rPr lang="en-US" sz="1600" dirty="0">
                <a:latin typeface="Calibri" panose="020F0502020204030204" pitchFamily="34" charset="0"/>
              </a:rPr>
              <a:t>25 mm</a:t>
            </a:r>
            <a:r>
              <a:rPr lang="en-US" sz="1600" baseline="30000" dirty="0">
                <a:latin typeface="Calibri" panose="020F0502020204030204" pitchFamily="34" charset="0"/>
              </a:rPr>
              <a:t>2</a:t>
            </a:r>
            <a:r>
              <a:rPr lang="en-US" sz="1600" dirty="0">
                <a:latin typeface="Calibri" panose="020F0502020204030204" pitchFamily="34" charset="0"/>
              </a:rPr>
              <a:t> X 500 µm</a:t>
            </a:r>
          </a:p>
        </p:txBody>
      </p:sp>
      <p:pic>
        <p:nvPicPr>
          <p:cNvPr id="12" name="Picture 2"/>
          <p:cNvPicPr/>
          <p:nvPr/>
        </p:nvPicPr>
        <p:blipFill>
          <a:blip r:embed="rId2"/>
          <a:stretch>
            <a:fillRect/>
          </a:stretch>
        </p:blipFill>
        <p:spPr>
          <a:xfrm>
            <a:off x="5782725" y="1156030"/>
            <a:ext cx="2675880" cy="1780560"/>
          </a:xfrm>
          <a:prstGeom prst="rect">
            <a:avLst/>
          </a:prstGeom>
        </p:spPr>
      </p:pic>
      <p:sp>
        <p:nvSpPr>
          <p:cNvPr id="13" name="CustomShape 5"/>
          <p:cNvSpPr/>
          <p:nvPr/>
        </p:nvSpPr>
        <p:spPr>
          <a:xfrm>
            <a:off x="7264485" y="2684649"/>
            <a:ext cx="1194120" cy="226800"/>
          </a:xfrm>
          <a:prstGeom prst="rect">
            <a:avLst/>
          </a:prstGeom>
        </p:spPr>
        <p:txBody>
          <a:bodyPr wrap="none" lIns="90000" tIns="45000" rIns="90000" bIns="45000"/>
          <a:lstStyle/>
          <a:p>
            <a:pPr>
              <a:lnSpc>
                <a:spcPct val="100000"/>
              </a:lnSpc>
              <a:buNone/>
            </a:pPr>
            <a:r>
              <a:rPr lang="en-US" sz="900" dirty="0" err="1">
                <a:solidFill>
                  <a:srgbClr val="261748"/>
                </a:solidFill>
                <a:latin typeface="Arial"/>
                <a:ea typeface="ＭＳ Ｐゴシック"/>
              </a:rPr>
              <a:t>Amptek</a:t>
            </a:r>
            <a:r>
              <a:rPr lang="en-US" sz="900" dirty="0">
                <a:solidFill>
                  <a:srgbClr val="261748"/>
                </a:solidFill>
                <a:latin typeface="Arial"/>
                <a:ea typeface="ＭＳ Ｐゴシック"/>
              </a:rPr>
              <a:t> – Fast SDD</a:t>
            </a:r>
            <a:endParaRPr dirty="0"/>
          </a:p>
        </p:txBody>
      </p:sp>
      <p:sp>
        <p:nvSpPr>
          <p:cNvPr id="15" name="CustomShape 3"/>
          <p:cNvSpPr/>
          <p:nvPr/>
        </p:nvSpPr>
        <p:spPr>
          <a:xfrm>
            <a:off x="174650" y="4551853"/>
            <a:ext cx="4882872" cy="1765800"/>
          </a:xfrm>
          <a:prstGeom prst="rect">
            <a:avLst/>
          </a:prstGeom>
        </p:spPr>
        <p:txBody>
          <a:bodyPr lIns="90000" tIns="45000" rIns="90000" bIns="45000"/>
          <a:lstStyle/>
          <a:p>
            <a:pPr>
              <a:lnSpc>
                <a:spcPct val="100000"/>
              </a:lnSpc>
              <a:buNone/>
            </a:pPr>
            <a:r>
              <a:rPr lang="en-US" sz="1800" b="1" dirty="0">
                <a:solidFill>
                  <a:srgbClr val="C00000"/>
                </a:solidFill>
                <a:latin typeface="Calibri" panose="020F0502020204030204" pitchFamily="34" charset="0"/>
                <a:ea typeface="ＭＳ Ｐゴシック"/>
              </a:rPr>
              <a:t>Next </a:t>
            </a:r>
            <a:r>
              <a:rPr lang="en-US" sz="1800" b="1" dirty="0" smtClean="0">
                <a:solidFill>
                  <a:srgbClr val="C00000"/>
                </a:solidFill>
                <a:latin typeface="Calibri" panose="020F0502020204030204" pitchFamily="34" charset="0"/>
                <a:ea typeface="ＭＳ Ｐゴシック"/>
              </a:rPr>
              <a:t>steps:</a:t>
            </a:r>
            <a:endParaRPr sz="1800" dirty="0" smtClean="0">
              <a:latin typeface="Calibri" panose="020F0502020204030204" pitchFamily="34" charset="0"/>
            </a:endParaRPr>
          </a:p>
          <a:p>
            <a:pPr>
              <a:lnSpc>
                <a:spcPct val="100000"/>
              </a:lnSpc>
              <a:buFont typeface="Wingdings" charset="2"/>
              <a:buChar char=""/>
            </a:pPr>
            <a:r>
              <a:rPr lang="en-US" sz="1800" dirty="0" smtClean="0">
                <a:solidFill>
                  <a:srgbClr val="261748"/>
                </a:solidFill>
                <a:latin typeface="Calibri"/>
                <a:ea typeface="ＭＳ Ｐゴシック"/>
              </a:rPr>
              <a:t> Detailed tests and calibration with X-rays (</a:t>
            </a:r>
            <a:r>
              <a:rPr lang="en-US" sz="1800" dirty="0" smtClean="0">
                <a:solidFill>
                  <a:srgbClr val="261748"/>
                </a:solidFill>
                <a:latin typeface="Calibri"/>
                <a:ea typeface="ＭＳ Ｐゴシック"/>
              </a:rPr>
              <a:t>PHEOBE </a:t>
            </a:r>
            <a:r>
              <a:rPr lang="en-US" sz="1800" dirty="0" smtClean="0">
                <a:solidFill>
                  <a:srgbClr val="261748"/>
                </a:solidFill>
                <a:latin typeface="Calibri"/>
                <a:ea typeface="ＭＳ Ｐゴシック"/>
              </a:rPr>
              <a:t>setup and/or Mini-X)</a:t>
            </a:r>
            <a:endParaRPr sz="1800" dirty="0" smtClean="0"/>
          </a:p>
          <a:p>
            <a:pPr>
              <a:lnSpc>
                <a:spcPct val="100000"/>
              </a:lnSpc>
              <a:buFont typeface="Wingdings" charset="2"/>
              <a:buChar char=""/>
            </a:pPr>
            <a:r>
              <a:rPr lang="en-US" sz="1800" dirty="0" smtClean="0">
                <a:solidFill>
                  <a:srgbClr val="261748"/>
                </a:solidFill>
                <a:latin typeface="Calibri"/>
                <a:ea typeface="ＭＳ Ｐゴシック"/>
              </a:rPr>
              <a:t> Synchronization </a:t>
            </a:r>
            <a:r>
              <a:rPr lang="en-US" sz="1800" dirty="0">
                <a:solidFill>
                  <a:srgbClr val="261748"/>
                </a:solidFill>
                <a:latin typeface="Calibri"/>
                <a:ea typeface="ＭＳ Ｐゴシック"/>
              </a:rPr>
              <a:t>of the detector with  XFEL timing (needed for </a:t>
            </a:r>
            <a:r>
              <a:rPr lang="en-US" sz="1800" dirty="0" err="1">
                <a:solidFill>
                  <a:srgbClr val="261748"/>
                </a:solidFill>
                <a:latin typeface="Calibri"/>
                <a:ea typeface="ＭＳ Ｐゴシック"/>
              </a:rPr>
              <a:t>PulXar</a:t>
            </a:r>
            <a:r>
              <a:rPr lang="en-US" sz="1800" dirty="0">
                <a:solidFill>
                  <a:srgbClr val="261748"/>
                </a:solidFill>
                <a:latin typeface="Calibri"/>
                <a:ea typeface="ＭＳ Ｐゴシック"/>
              </a:rPr>
              <a:t>) </a:t>
            </a:r>
            <a:endParaRPr sz="1800" dirty="0"/>
          </a:p>
          <a:p>
            <a:pPr>
              <a:lnSpc>
                <a:spcPct val="100000"/>
              </a:lnSpc>
            </a:pPr>
            <a:endParaRPr dirty="0"/>
          </a:p>
        </p:txBody>
      </p:sp>
      <p:sp>
        <p:nvSpPr>
          <p:cNvPr id="5" name="Rectangle 4"/>
          <p:cNvSpPr/>
          <p:nvPr/>
        </p:nvSpPr>
        <p:spPr>
          <a:xfrm>
            <a:off x="136336" y="1225490"/>
            <a:ext cx="5678757" cy="1015663"/>
          </a:xfrm>
          <a:prstGeom prst="rect">
            <a:avLst/>
          </a:prstGeom>
        </p:spPr>
        <p:txBody>
          <a:bodyPr wrap="square">
            <a:spAutoFit/>
          </a:bodyPr>
          <a:lstStyle/>
          <a:p>
            <a:pPr>
              <a:buNone/>
            </a:pPr>
            <a:r>
              <a:rPr lang="en-GB" sz="2000" b="1" dirty="0" smtClean="0">
                <a:latin typeface="Calibri" panose="020F0502020204030204" pitchFamily="34" charset="0"/>
              </a:rPr>
              <a:t>Reference </a:t>
            </a:r>
            <a:r>
              <a:rPr lang="en-GB" sz="2000" b="1" dirty="0">
                <a:latin typeface="Calibri" panose="020F0502020204030204" pitchFamily="34" charset="0"/>
              </a:rPr>
              <a:t>detector for characterization </a:t>
            </a:r>
            <a:r>
              <a:rPr lang="en-GB" sz="2000" b="1" dirty="0" smtClean="0">
                <a:latin typeface="Calibri" panose="020F0502020204030204" pitchFamily="34" charset="0"/>
              </a:rPr>
              <a:t>and measurement </a:t>
            </a:r>
            <a:r>
              <a:rPr lang="en-GB" sz="2000" b="1" dirty="0">
                <a:latin typeface="Calibri" panose="020F0502020204030204" pitchFamily="34" charset="0"/>
              </a:rPr>
              <a:t>of spectral distribution of X-rays emitted </a:t>
            </a:r>
            <a:r>
              <a:rPr lang="en-GB" sz="2000" b="1" dirty="0" smtClean="0">
                <a:latin typeface="Calibri" panose="020F0502020204030204" pitchFamily="34" charset="0"/>
              </a:rPr>
              <a:t>by the X-ray sources</a:t>
            </a:r>
            <a:endParaRPr lang="de-DE" sz="2000" b="1" dirty="0">
              <a:solidFill>
                <a:srgbClr val="FF0000"/>
              </a:solidFill>
            </a:endParaRPr>
          </a:p>
        </p:txBody>
      </p:sp>
      <p:pic>
        <p:nvPicPr>
          <p:cNvPr id="11"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 r="45666" b="-4206"/>
          <a:stretch/>
        </p:blipFill>
        <p:spPr bwMode="auto">
          <a:xfrm>
            <a:off x="5364008" y="4405552"/>
            <a:ext cx="3311906" cy="1873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73418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HERA South Detector Laboratory </a:t>
            </a:r>
            <a:br>
              <a:rPr lang="en-US" sz="2400" dirty="0" smtClean="0"/>
            </a:br>
            <a:r>
              <a:rPr lang="en-US" sz="2400" dirty="0" smtClean="0"/>
              <a:t> May 2014 </a:t>
            </a:r>
            <a:endParaRPr lang="en-US" sz="2400" dirty="0"/>
          </a:p>
        </p:txBody>
      </p:sp>
      <p:sp>
        <p:nvSpPr>
          <p:cNvPr id="4" name="Slide Number Placeholder 3"/>
          <p:cNvSpPr>
            <a:spLocks noGrp="1"/>
          </p:cNvSpPr>
          <p:nvPr>
            <p:ph type="sldNum" sz="quarter" idx="10"/>
          </p:nvPr>
        </p:nvSpPr>
        <p:spPr/>
        <p:txBody>
          <a:bodyPr/>
          <a:lstStyle/>
          <a:p>
            <a:pPr>
              <a:defRPr/>
            </a:pPr>
            <a:fld id="{14404834-5313-40AC-B135-E30BD596D545}" type="slidenum">
              <a:rPr lang="en-GB" smtClean="0"/>
              <a:pPr>
                <a:defRPr/>
              </a:pPr>
              <a:t>16</a:t>
            </a:fld>
            <a:endParaRPr lang="en-GB"/>
          </a:p>
        </p:txBody>
      </p:sp>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615" b="12615"/>
          <a:stretch/>
        </p:blipFill>
        <p:spPr bwMode="auto">
          <a:xfrm>
            <a:off x="190186" y="731802"/>
            <a:ext cx="4359100" cy="3269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descr="N:\4all\intern\User data\wp_75\Pictures HERA-South\HERA-South 13.05.14\IMG_31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2837" y="2643749"/>
            <a:ext cx="5022101" cy="376657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75943" y="4804246"/>
            <a:ext cx="3499182" cy="369332"/>
          </a:xfrm>
          <a:prstGeom prst="rect">
            <a:avLst/>
          </a:prstGeom>
        </p:spPr>
        <p:txBody>
          <a:bodyPr wrap="square">
            <a:spAutoFit/>
          </a:bodyPr>
          <a:lstStyle/>
          <a:p>
            <a:pPr>
              <a:lnSpc>
                <a:spcPct val="100000"/>
              </a:lnSpc>
              <a:buFont typeface="Wingdings" charset="2"/>
              <a:buChar char=""/>
            </a:pPr>
            <a:r>
              <a:rPr lang="en-US" sz="1800" dirty="0" smtClean="0">
                <a:latin typeface="Calibri" panose="020F0502020204030204" pitchFamily="34" charset="0"/>
              </a:rPr>
              <a:t>Clean room ISO Class 6</a:t>
            </a:r>
            <a:endParaRPr lang="en-US" sz="1800" dirty="0">
              <a:latin typeface="Calibri" panose="020F0502020204030204" pitchFamily="34" charset="0"/>
            </a:endParaRPr>
          </a:p>
        </p:txBody>
      </p:sp>
      <p:sp>
        <p:nvSpPr>
          <p:cNvPr id="10" name="Rectangle 9"/>
          <p:cNvSpPr/>
          <p:nvPr/>
        </p:nvSpPr>
        <p:spPr>
          <a:xfrm>
            <a:off x="4878056" y="1426637"/>
            <a:ext cx="3499182" cy="646331"/>
          </a:xfrm>
          <a:prstGeom prst="rect">
            <a:avLst/>
          </a:prstGeom>
        </p:spPr>
        <p:txBody>
          <a:bodyPr wrap="square">
            <a:spAutoFit/>
          </a:bodyPr>
          <a:lstStyle/>
          <a:p>
            <a:pPr>
              <a:lnSpc>
                <a:spcPct val="100000"/>
              </a:lnSpc>
              <a:buFont typeface="Wingdings" charset="2"/>
              <a:buChar char=""/>
            </a:pPr>
            <a:r>
              <a:rPr lang="en-US" sz="1800" dirty="0" smtClean="0">
                <a:latin typeface="Calibri" panose="020F0502020204030204" pitchFamily="34" charset="0"/>
              </a:rPr>
              <a:t>Clean room and Detector Lab Space at HERA South – 1</a:t>
            </a:r>
            <a:r>
              <a:rPr lang="en-US" sz="1800" baseline="30000" dirty="0" smtClean="0">
                <a:latin typeface="Calibri" panose="020F0502020204030204" pitchFamily="34" charset="0"/>
              </a:rPr>
              <a:t>st</a:t>
            </a:r>
            <a:r>
              <a:rPr lang="en-US" sz="1800" dirty="0" smtClean="0">
                <a:latin typeface="Calibri" panose="020F0502020204030204" pitchFamily="34" charset="0"/>
              </a:rPr>
              <a:t> floor</a:t>
            </a:r>
            <a:endParaRPr lang="en-US" sz="1800" dirty="0">
              <a:latin typeface="Calibri" panose="020F0502020204030204" pitchFamily="34" charset="0"/>
            </a:endParaRPr>
          </a:p>
        </p:txBody>
      </p:sp>
    </p:spTree>
    <p:extLst>
      <p:ext uri="{BB962C8B-B14F-4D97-AF65-F5344CB8AC3E}">
        <p14:creationId xmlns:p14="http://schemas.microsoft.com/office/powerpoint/2010/main" val="8660943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HERA South Detector Laboratory </a:t>
            </a:r>
            <a:br>
              <a:rPr lang="en-US" sz="2400" dirty="0" smtClean="0"/>
            </a:br>
            <a:r>
              <a:rPr lang="en-US" sz="2400" dirty="0" smtClean="0"/>
              <a:t> </a:t>
            </a:r>
            <a:r>
              <a:rPr lang="en-US" sz="2400" dirty="0" smtClean="0">
                <a:sym typeface="Wingdings" panose="05000000000000000000" pitchFamily="2" charset="2"/>
              </a:rPr>
              <a:t>November 2014</a:t>
            </a:r>
            <a:endParaRPr lang="en-US" sz="2400" dirty="0"/>
          </a:p>
        </p:txBody>
      </p:sp>
      <p:sp>
        <p:nvSpPr>
          <p:cNvPr id="4" name="Slide Number Placeholder 3"/>
          <p:cNvSpPr>
            <a:spLocks noGrp="1"/>
          </p:cNvSpPr>
          <p:nvPr>
            <p:ph type="sldNum" sz="quarter" idx="10"/>
          </p:nvPr>
        </p:nvSpPr>
        <p:spPr/>
        <p:txBody>
          <a:bodyPr/>
          <a:lstStyle/>
          <a:p>
            <a:pPr>
              <a:defRPr/>
            </a:pPr>
            <a:fld id="{14404834-5313-40AC-B135-E30BD596D545}" type="slidenum">
              <a:rPr lang="en-GB" smtClean="0"/>
              <a:pPr>
                <a:defRPr/>
              </a:pPr>
              <a:t>17</a:t>
            </a:fld>
            <a:endParaRPr lang="en-GB"/>
          </a:p>
        </p:txBody>
      </p:sp>
      <p:pic>
        <p:nvPicPr>
          <p:cNvPr id="5" name="Picture 3" descr="N:\4all\intern\User data\wp_75\jsztuk\IEEE 2014\material\HERA South Lab\IMG_334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92" y="1036857"/>
            <a:ext cx="4490443" cy="33677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N:\4all\intern\User data\wp_75\jsztuk\IEEE 2014\material\cleanroom\DSC03119_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7756" y="2900104"/>
            <a:ext cx="5077514" cy="338004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878056" y="1426637"/>
            <a:ext cx="3499182" cy="646331"/>
          </a:xfrm>
          <a:prstGeom prst="rect">
            <a:avLst/>
          </a:prstGeom>
        </p:spPr>
        <p:txBody>
          <a:bodyPr wrap="square">
            <a:spAutoFit/>
          </a:bodyPr>
          <a:lstStyle/>
          <a:p>
            <a:pPr>
              <a:lnSpc>
                <a:spcPct val="100000"/>
              </a:lnSpc>
              <a:buFont typeface="Wingdings" charset="2"/>
              <a:buChar char=""/>
            </a:pPr>
            <a:r>
              <a:rPr lang="en-US" sz="1800" dirty="0" smtClean="0">
                <a:latin typeface="Calibri" panose="020F0502020204030204" pitchFamily="34" charset="0"/>
              </a:rPr>
              <a:t>Clean room and Detector Lab Space at HERA South – 1</a:t>
            </a:r>
            <a:r>
              <a:rPr lang="en-US" sz="1800" baseline="30000" dirty="0" smtClean="0">
                <a:latin typeface="Calibri" panose="020F0502020204030204" pitchFamily="34" charset="0"/>
              </a:rPr>
              <a:t>st</a:t>
            </a:r>
            <a:r>
              <a:rPr lang="en-US" sz="1800" dirty="0" smtClean="0">
                <a:latin typeface="Calibri" panose="020F0502020204030204" pitchFamily="34" charset="0"/>
              </a:rPr>
              <a:t> floor</a:t>
            </a:r>
            <a:endParaRPr lang="en-US" sz="1800" dirty="0">
              <a:latin typeface="Calibri" panose="020F0502020204030204" pitchFamily="34" charset="0"/>
            </a:endParaRPr>
          </a:p>
        </p:txBody>
      </p:sp>
      <p:sp>
        <p:nvSpPr>
          <p:cNvPr id="11" name="Rectangle 10"/>
          <p:cNvSpPr/>
          <p:nvPr/>
        </p:nvSpPr>
        <p:spPr>
          <a:xfrm>
            <a:off x="555922" y="5173578"/>
            <a:ext cx="3499182" cy="369332"/>
          </a:xfrm>
          <a:prstGeom prst="rect">
            <a:avLst/>
          </a:prstGeom>
        </p:spPr>
        <p:txBody>
          <a:bodyPr wrap="square">
            <a:spAutoFit/>
          </a:bodyPr>
          <a:lstStyle/>
          <a:p>
            <a:pPr>
              <a:lnSpc>
                <a:spcPct val="100000"/>
              </a:lnSpc>
              <a:buFont typeface="Wingdings" charset="2"/>
              <a:buChar char=""/>
            </a:pPr>
            <a:r>
              <a:rPr lang="en-US" sz="1800" dirty="0" smtClean="0">
                <a:latin typeface="Calibri" panose="020F0502020204030204" pitchFamily="34" charset="0"/>
              </a:rPr>
              <a:t>Clean room ISO Class 6</a:t>
            </a:r>
            <a:endParaRPr lang="en-US" sz="1800" dirty="0">
              <a:latin typeface="Calibri" panose="020F0502020204030204" pitchFamily="34" charset="0"/>
            </a:endParaRPr>
          </a:p>
        </p:txBody>
      </p:sp>
    </p:spTree>
    <p:extLst>
      <p:ext uri="{BB962C8B-B14F-4D97-AF65-F5344CB8AC3E}">
        <p14:creationId xmlns:p14="http://schemas.microsoft.com/office/powerpoint/2010/main" val="10531679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Calibration Plan &amp; Schedule for Lab. Infrastructure at XFEL.EU</a:t>
            </a:r>
            <a:endParaRPr lang="en-US" sz="2400" dirty="0"/>
          </a:p>
        </p:txBody>
      </p:sp>
      <p:sp>
        <p:nvSpPr>
          <p:cNvPr id="4" name="Slide Number Placeholder 3"/>
          <p:cNvSpPr>
            <a:spLocks noGrp="1"/>
          </p:cNvSpPr>
          <p:nvPr>
            <p:ph type="sldNum" sz="quarter" idx="10"/>
          </p:nvPr>
        </p:nvSpPr>
        <p:spPr/>
        <p:txBody>
          <a:bodyPr/>
          <a:lstStyle/>
          <a:p>
            <a:pPr>
              <a:defRPr/>
            </a:pPr>
            <a:fld id="{14404834-5313-40AC-B135-E30BD596D545}" type="slidenum">
              <a:rPr lang="en-GB" smtClean="0"/>
              <a:pPr>
                <a:defRPr/>
              </a:pPr>
              <a:t>18</a:t>
            </a:fld>
            <a:endParaRPr lang="en-GB"/>
          </a:p>
        </p:txBody>
      </p:sp>
      <p:sp>
        <p:nvSpPr>
          <p:cNvPr id="5" name="Content Placeholder 2"/>
          <p:cNvSpPr>
            <a:spLocks noGrp="1"/>
          </p:cNvSpPr>
          <p:nvPr>
            <p:ph idx="1"/>
          </p:nvPr>
        </p:nvSpPr>
        <p:spPr>
          <a:xfrm>
            <a:off x="207843" y="1369436"/>
            <a:ext cx="8502770" cy="5345689"/>
          </a:xfrm>
        </p:spPr>
        <p:txBody>
          <a:bodyPr/>
          <a:lstStyle/>
          <a:p>
            <a:r>
              <a:rPr lang="en-US" dirty="0" smtClean="0">
                <a:solidFill>
                  <a:srgbClr val="251555"/>
                </a:solidFill>
              </a:rPr>
              <a:t>First (preliminary) version of Calibration/</a:t>
            </a:r>
            <a:r>
              <a:rPr lang="en-US" dirty="0" err="1" smtClean="0">
                <a:solidFill>
                  <a:srgbClr val="251555"/>
                </a:solidFill>
              </a:rPr>
              <a:t>Characterisation</a:t>
            </a:r>
            <a:r>
              <a:rPr lang="en-US" dirty="0" smtClean="0">
                <a:solidFill>
                  <a:srgbClr val="251555"/>
                </a:solidFill>
              </a:rPr>
              <a:t>  plan and schedule for the XFEL Laboratory Test Infrastructure exists  </a:t>
            </a:r>
            <a:r>
              <a:rPr lang="en-US" dirty="0" smtClean="0">
                <a:solidFill>
                  <a:srgbClr val="251555"/>
                </a:solidFill>
                <a:sym typeface="Wingdings" panose="05000000000000000000" pitchFamily="2" charset="2"/>
              </a:rPr>
              <a:t> discussed with the Detector Consortia at the last Calibration Meeting </a:t>
            </a:r>
          </a:p>
          <a:p>
            <a:r>
              <a:rPr lang="en-US" dirty="0" smtClean="0">
                <a:solidFill>
                  <a:srgbClr val="251555"/>
                </a:solidFill>
                <a:sym typeface="Wingdings" panose="05000000000000000000" pitchFamily="2" charset="2"/>
              </a:rPr>
              <a:t>In general the Consortia are interested to use our infrastructure </a:t>
            </a:r>
            <a:endParaRPr lang="en-US" dirty="0" smtClean="0">
              <a:solidFill>
                <a:srgbClr val="251555"/>
              </a:solidFill>
            </a:endParaRPr>
          </a:p>
          <a:p>
            <a:r>
              <a:rPr lang="en-US" dirty="0" smtClean="0">
                <a:solidFill>
                  <a:srgbClr val="251555"/>
                </a:solidFill>
              </a:rPr>
              <a:t>Constant feedback from the Consortia is needed </a:t>
            </a:r>
            <a:r>
              <a:rPr lang="en-US" dirty="0" smtClean="0">
                <a:solidFill>
                  <a:srgbClr val="251555"/>
                </a:solidFill>
                <a:sym typeface="Wingdings" panose="05000000000000000000" pitchFamily="2" charset="2"/>
              </a:rPr>
              <a:t> </a:t>
            </a:r>
            <a:r>
              <a:rPr lang="en-US" dirty="0" smtClean="0">
                <a:solidFill>
                  <a:srgbClr val="251555"/>
                </a:solidFill>
              </a:rPr>
              <a:t>What are their plans &amp; schedule </a:t>
            </a:r>
            <a:r>
              <a:rPr lang="en-US" dirty="0">
                <a:solidFill>
                  <a:srgbClr val="251555"/>
                </a:solidFill>
              </a:rPr>
              <a:t>for calibration and testing of </a:t>
            </a:r>
            <a:r>
              <a:rPr lang="en-US" dirty="0" smtClean="0">
                <a:solidFill>
                  <a:srgbClr val="251555"/>
                </a:solidFill>
              </a:rPr>
              <a:t>the full </a:t>
            </a:r>
            <a:r>
              <a:rPr lang="en-US" dirty="0">
                <a:solidFill>
                  <a:srgbClr val="251555"/>
                </a:solidFill>
              </a:rPr>
              <a:t>detector </a:t>
            </a:r>
            <a:r>
              <a:rPr lang="en-US" dirty="0" smtClean="0">
                <a:solidFill>
                  <a:srgbClr val="251555"/>
                </a:solidFill>
              </a:rPr>
              <a:t>system in our Laboratory? </a:t>
            </a:r>
            <a:r>
              <a:rPr lang="en-US" dirty="0" smtClean="0">
                <a:solidFill>
                  <a:srgbClr val="251555"/>
                </a:solidFill>
                <a:sym typeface="Wingdings" panose="05000000000000000000" pitchFamily="2" charset="2"/>
              </a:rPr>
              <a:t> shall be worked out together with the corresponding XFEL contact persons</a:t>
            </a:r>
            <a:endParaRPr lang="en-US" dirty="0" smtClean="0">
              <a:solidFill>
                <a:srgbClr val="251555"/>
              </a:solidFill>
            </a:endParaRPr>
          </a:p>
          <a:p>
            <a:pPr marL="300037" lvl="1" indent="0">
              <a:buNone/>
            </a:pPr>
            <a:endParaRPr lang="en-US" sz="1800" dirty="0" smtClean="0">
              <a:solidFill>
                <a:srgbClr val="251555"/>
              </a:solidFill>
              <a:sym typeface="Wingdings" panose="05000000000000000000" pitchFamily="2" charset="2"/>
            </a:endParaRPr>
          </a:p>
          <a:p>
            <a:pPr marL="300037" lvl="1" indent="0">
              <a:buNone/>
            </a:pPr>
            <a:endParaRPr lang="en-US" sz="1800" dirty="0" smtClean="0">
              <a:solidFill>
                <a:srgbClr val="251555"/>
              </a:solidFill>
              <a:sym typeface="Wingdings" panose="05000000000000000000" pitchFamily="2" charset="2"/>
            </a:endParaRPr>
          </a:p>
          <a:p>
            <a:pPr marL="300037" lvl="1" indent="0">
              <a:buNone/>
            </a:pPr>
            <a:endParaRPr lang="en-US" sz="1800" dirty="0">
              <a:solidFill>
                <a:srgbClr val="251555"/>
              </a:solidFill>
            </a:endParaRPr>
          </a:p>
          <a:p>
            <a:pPr marL="300037" lvl="1" indent="0">
              <a:buNone/>
            </a:pPr>
            <a:endParaRPr lang="en-US" sz="1800" dirty="0" smtClean="0">
              <a:solidFill>
                <a:srgbClr val="251555"/>
              </a:solidFill>
            </a:endParaRPr>
          </a:p>
          <a:p>
            <a:pPr marL="300037" lvl="1" indent="0">
              <a:buNone/>
            </a:pPr>
            <a:endParaRPr lang="en-US" sz="1800" dirty="0" smtClean="0">
              <a:solidFill>
                <a:srgbClr val="251555"/>
              </a:solidFill>
            </a:endParaRPr>
          </a:p>
        </p:txBody>
      </p:sp>
    </p:spTree>
    <p:extLst>
      <p:ext uri="{BB962C8B-B14F-4D97-AF65-F5344CB8AC3E}">
        <p14:creationId xmlns:p14="http://schemas.microsoft.com/office/powerpoint/2010/main" val="22588835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4404834-5313-40AC-B135-E30BD596D545}" type="slidenum">
              <a:rPr lang="en-GB" smtClean="0"/>
              <a:pPr>
                <a:defRPr/>
              </a:pPr>
              <a:t>19</a:t>
            </a:fld>
            <a:endParaRPr lang="en-GB"/>
          </a:p>
        </p:txBody>
      </p:sp>
      <p:sp>
        <p:nvSpPr>
          <p:cNvPr id="6" name="Title 1"/>
          <p:cNvSpPr>
            <a:spLocks noGrp="1"/>
          </p:cNvSpPr>
          <p:nvPr>
            <p:ph type="title"/>
          </p:nvPr>
        </p:nvSpPr>
        <p:spPr/>
        <p:txBody>
          <a:bodyPr/>
          <a:lstStyle/>
          <a:p>
            <a:r>
              <a:rPr lang="en-US" sz="2800" dirty="0" smtClean="0">
                <a:latin typeface="Calibri" pitchFamily="34" charset="0"/>
                <a:cs typeface="Calibri" pitchFamily="34" charset="0"/>
              </a:rPr>
              <a:t>Calibration Schedule  - General Plan</a:t>
            </a:r>
            <a:endParaRPr lang="en-US" sz="2800" dirty="0">
              <a:latin typeface="Calibri" pitchFamily="34" charset="0"/>
              <a:cs typeface="Calibri" pitchFamily="34"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88" y="5724525"/>
            <a:ext cx="28289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5363" y="5953125"/>
            <a:ext cx="233362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38" y="1217613"/>
            <a:ext cx="8497888" cy="4506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2800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Calibri" pitchFamily="34" charset="0"/>
                <a:cs typeface="Calibri" pitchFamily="34" charset="0"/>
              </a:rPr>
              <a:t>Outline</a:t>
            </a:r>
            <a:endParaRPr lang="en-US" sz="2800" dirty="0">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pPr>
              <a:defRPr/>
            </a:pPr>
            <a:fld id="{14404834-5313-40AC-B135-E30BD596D545}" type="slidenum">
              <a:rPr lang="en-GB" smtClean="0"/>
              <a:pPr>
                <a:defRPr/>
              </a:pPr>
              <a:t>2</a:t>
            </a:fld>
            <a:endParaRPr lang="en-GB"/>
          </a:p>
        </p:txBody>
      </p:sp>
      <p:sp>
        <p:nvSpPr>
          <p:cNvPr id="6" name="Content Placeholder 2"/>
          <p:cNvSpPr>
            <a:spLocks noGrp="1"/>
          </p:cNvSpPr>
          <p:nvPr>
            <p:ph idx="1"/>
          </p:nvPr>
        </p:nvSpPr>
        <p:spPr>
          <a:xfrm>
            <a:off x="191217" y="1406782"/>
            <a:ext cx="8775802" cy="4459287"/>
          </a:xfrm>
        </p:spPr>
        <p:txBody>
          <a:bodyPr/>
          <a:lstStyle/>
          <a:p>
            <a:r>
              <a:rPr lang="en-US" sz="2800" b="1" dirty="0" smtClean="0">
                <a:solidFill>
                  <a:srgbClr val="261748"/>
                </a:solidFill>
              </a:rPr>
              <a:t>Introduction   </a:t>
            </a:r>
          </a:p>
          <a:p>
            <a:r>
              <a:rPr lang="en-US" sz="2800" b="1" dirty="0" smtClean="0">
                <a:solidFill>
                  <a:srgbClr val="261748"/>
                </a:solidFill>
              </a:rPr>
              <a:t>Infrastructure for detector calibration and tests at the XFEL – status and plans </a:t>
            </a:r>
          </a:p>
          <a:p>
            <a:pPr marL="557213" lvl="2" indent="-298450">
              <a:buClr>
                <a:schemeClr val="accent2"/>
              </a:buClr>
              <a:buSzPct val="80000"/>
              <a:buFont typeface="Wingdings" pitchFamily="2" charset="2"/>
              <a:buChar char="Ø"/>
            </a:pPr>
            <a:r>
              <a:rPr lang="en-US" sz="2000" b="1" dirty="0" smtClean="0">
                <a:solidFill>
                  <a:srgbClr val="251555"/>
                </a:solidFill>
              </a:rPr>
              <a:t>Little </a:t>
            </a:r>
            <a:r>
              <a:rPr lang="en-US" sz="2000" b="1" dirty="0">
                <a:solidFill>
                  <a:srgbClr val="251555"/>
                </a:solidFill>
              </a:rPr>
              <a:t>Amber </a:t>
            </a:r>
            <a:r>
              <a:rPr lang="en-US" sz="2000" dirty="0">
                <a:solidFill>
                  <a:srgbClr val="251555"/>
                </a:solidFill>
              </a:rPr>
              <a:t>(Ambient X-ray Test Setup for Small Prototype Detectors)</a:t>
            </a:r>
          </a:p>
          <a:p>
            <a:pPr marL="557213" lvl="2" indent="-298450">
              <a:buClr>
                <a:schemeClr val="accent2"/>
              </a:buClr>
              <a:buSzPct val="80000"/>
              <a:buFont typeface="Wingdings" pitchFamily="2" charset="2"/>
              <a:buChar char="Ø"/>
            </a:pPr>
            <a:r>
              <a:rPr lang="en-US" sz="2000" b="1" dirty="0" err="1" smtClean="0">
                <a:solidFill>
                  <a:srgbClr val="251555"/>
                </a:solidFill>
              </a:rPr>
              <a:t>Pheobe</a:t>
            </a:r>
            <a:r>
              <a:rPr lang="en-US" sz="2000" dirty="0" smtClean="0">
                <a:solidFill>
                  <a:srgbClr val="251555"/>
                </a:solidFill>
              </a:rPr>
              <a:t> </a:t>
            </a:r>
            <a:r>
              <a:rPr lang="en-US" sz="2000" dirty="0">
                <a:solidFill>
                  <a:srgbClr val="251555"/>
                </a:solidFill>
              </a:rPr>
              <a:t>(Fe-55 Multi-Purpose Vacuum Test Setup)</a:t>
            </a:r>
          </a:p>
          <a:p>
            <a:pPr marL="557213" lvl="2" indent="-298450">
              <a:buClr>
                <a:schemeClr val="accent2"/>
              </a:buClr>
              <a:buSzPct val="80000"/>
              <a:buFont typeface="Wingdings" pitchFamily="2" charset="2"/>
              <a:buChar char="Ø"/>
            </a:pPr>
            <a:r>
              <a:rPr lang="en-US" sz="2000" b="1" dirty="0">
                <a:solidFill>
                  <a:srgbClr val="251555"/>
                </a:solidFill>
              </a:rPr>
              <a:t>Big Amber </a:t>
            </a:r>
            <a:r>
              <a:rPr lang="en-US" sz="2000" dirty="0">
                <a:solidFill>
                  <a:srgbClr val="251555"/>
                </a:solidFill>
              </a:rPr>
              <a:t>(Ambient X-ray Test Setup for 1/4 </a:t>
            </a:r>
            <a:r>
              <a:rPr lang="en-US" sz="2000" dirty="0" err="1">
                <a:solidFill>
                  <a:srgbClr val="251555"/>
                </a:solidFill>
              </a:rPr>
              <a:t>Mpx</a:t>
            </a:r>
            <a:r>
              <a:rPr lang="en-US" sz="2000" dirty="0">
                <a:solidFill>
                  <a:srgbClr val="251555"/>
                </a:solidFill>
              </a:rPr>
              <a:t> detectors)</a:t>
            </a:r>
          </a:p>
          <a:p>
            <a:pPr marL="557213" lvl="2" indent="-298450">
              <a:buClr>
                <a:schemeClr val="accent2"/>
              </a:buClr>
              <a:buSzPct val="80000"/>
              <a:buFont typeface="Wingdings" pitchFamily="2" charset="2"/>
              <a:buChar char="Ø"/>
            </a:pPr>
            <a:r>
              <a:rPr lang="en-US" sz="2000" b="1" dirty="0" err="1">
                <a:solidFill>
                  <a:srgbClr val="251555"/>
                </a:solidFill>
              </a:rPr>
              <a:t>PulXar</a:t>
            </a:r>
            <a:r>
              <a:rPr lang="en-US" sz="2000" dirty="0">
                <a:solidFill>
                  <a:srgbClr val="251555"/>
                </a:solidFill>
              </a:rPr>
              <a:t> (Pulsed Multi-Target X-ray Test Setup) and PANTER</a:t>
            </a:r>
          </a:p>
          <a:p>
            <a:pPr marL="557213" lvl="2" indent="-298450">
              <a:buClr>
                <a:schemeClr val="accent2"/>
              </a:buClr>
              <a:buSzPct val="80000"/>
              <a:buFont typeface="Wingdings" pitchFamily="2" charset="2"/>
              <a:buChar char="Ø"/>
            </a:pPr>
            <a:r>
              <a:rPr lang="en-US" sz="2000" dirty="0">
                <a:solidFill>
                  <a:srgbClr val="251555"/>
                </a:solidFill>
              </a:rPr>
              <a:t>Reference SDD </a:t>
            </a:r>
            <a:r>
              <a:rPr lang="en-US" sz="2000" dirty="0" smtClean="0">
                <a:solidFill>
                  <a:srgbClr val="251555"/>
                </a:solidFill>
              </a:rPr>
              <a:t>detector</a:t>
            </a:r>
            <a:endParaRPr lang="en-US" sz="2800" b="1" dirty="0" smtClean="0">
              <a:solidFill>
                <a:srgbClr val="261748"/>
              </a:solidFill>
            </a:endParaRPr>
          </a:p>
          <a:p>
            <a:r>
              <a:rPr lang="en-US" sz="2800" b="1" dirty="0">
                <a:solidFill>
                  <a:srgbClr val="261748"/>
                </a:solidFill>
              </a:rPr>
              <a:t>C</a:t>
            </a:r>
            <a:r>
              <a:rPr lang="en-US" sz="2800" b="1" dirty="0" smtClean="0">
                <a:solidFill>
                  <a:srgbClr val="261748"/>
                </a:solidFill>
              </a:rPr>
              <a:t>alibration schedule and plan - status </a:t>
            </a:r>
          </a:p>
          <a:p>
            <a:r>
              <a:rPr lang="en-US" sz="2800" b="1" dirty="0" smtClean="0">
                <a:solidFill>
                  <a:srgbClr val="261748"/>
                </a:solidFill>
              </a:rPr>
              <a:t>Summary </a:t>
            </a:r>
            <a:r>
              <a:rPr lang="en-US" sz="2800" dirty="0" smtClean="0">
                <a:solidFill>
                  <a:srgbClr val="261748"/>
                </a:solidFill>
              </a:rPr>
              <a:t> </a:t>
            </a:r>
          </a:p>
          <a:p>
            <a:pPr marL="0" indent="0">
              <a:buNone/>
            </a:pPr>
            <a:endParaRPr lang="en-US" sz="1800" b="1" dirty="0">
              <a:solidFill>
                <a:srgbClr val="261748"/>
              </a:solidFill>
              <a:latin typeface="Calibri" pitchFamily="34" charset="0"/>
              <a:cs typeface="Calibri" pitchFamily="34" charset="0"/>
            </a:endParaRPr>
          </a:p>
        </p:txBody>
      </p:sp>
    </p:spTree>
    <p:extLst>
      <p:ext uri="{BB962C8B-B14F-4D97-AF65-F5344CB8AC3E}">
        <p14:creationId xmlns:p14="http://schemas.microsoft.com/office/powerpoint/2010/main" val="23896482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2400" dirty="0" smtClean="0"/>
              <a:t>First X-ray tests in the Detector Lab – Q1 and Q2 2015</a:t>
            </a:r>
            <a:endParaRPr lang="en-US" sz="2400" dirty="0"/>
          </a:p>
        </p:txBody>
      </p:sp>
      <p:sp>
        <p:nvSpPr>
          <p:cNvPr id="4" name="Slide Number Placeholder 3"/>
          <p:cNvSpPr>
            <a:spLocks noGrp="1"/>
          </p:cNvSpPr>
          <p:nvPr>
            <p:ph type="sldNum" sz="quarter" idx="10"/>
          </p:nvPr>
        </p:nvSpPr>
        <p:spPr/>
        <p:txBody>
          <a:bodyPr/>
          <a:lstStyle/>
          <a:p>
            <a:pPr>
              <a:defRPr/>
            </a:pPr>
            <a:fld id="{14404834-5313-40AC-B135-E30BD596D545}" type="slidenum">
              <a:rPr lang="en-GB" smtClean="0"/>
              <a:pPr>
                <a:defRPr/>
              </a:pPr>
              <a:t>20</a:t>
            </a:fld>
            <a:endParaRPr lang="en-GB"/>
          </a:p>
        </p:txBody>
      </p:sp>
      <p:sp>
        <p:nvSpPr>
          <p:cNvPr id="5" name="Rectangle 4"/>
          <p:cNvSpPr/>
          <p:nvPr/>
        </p:nvSpPr>
        <p:spPr>
          <a:xfrm>
            <a:off x="129562" y="1062024"/>
            <a:ext cx="8312763" cy="5601533"/>
          </a:xfrm>
          <a:prstGeom prst="rect">
            <a:avLst/>
          </a:prstGeom>
        </p:spPr>
        <p:txBody>
          <a:bodyPr wrap="square">
            <a:spAutoFit/>
          </a:bodyPr>
          <a:lstStyle/>
          <a:p>
            <a:pPr marL="342900" indent="-342900"/>
            <a:r>
              <a:rPr lang="en-US" sz="2200" b="1" dirty="0" err="1" smtClean="0">
                <a:latin typeface="Calibri"/>
                <a:ea typeface="ＭＳ Ｐゴシック"/>
              </a:rPr>
              <a:t>pnCCD</a:t>
            </a:r>
            <a:r>
              <a:rPr lang="en-US" sz="2200" b="1" dirty="0" smtClean="0">
                <a:latin typeface="Calibri"/>
                <a:ea typeface="ＭＳ Ｐゴシック"/>
              </a:rPr>
              <a:t> detector prototype </a:t>
            </a:r>
          </a:p>
          <a:p>
            <a:pPr>
              <a:buNone/>
            </a:pPr>
            <a:r>
              <a:rPr lang="en-US" sz="2200" dirty="0">
                <a:latin typeface="Calibri"/>
                <a:ea typeface="ＭＳ Ｐゴシック"/>
                <a:sym typeface="Wingdings" panose="05000000000000000000" pitchFamily="2" charset="2"/>
              </a:rPr>
              <a:t> </a:t>
            </a:r>
            <a:r>
              <a:rPr lang="en-US" sz="2200" dirty="0" smtClean="0">
                <a:latin typeface="Calibri"/>
                <a:ea typeface="ＭＳ Ｐゴシック"/>
                <a:sym typeface="Wingdings" panose="05000000000000000000" pitchFamily="2" charset="2"/>
              </a:rPr>
              <a:t>    </a:t>
            </a:r>
            <a:r>
              <a:rPr lang="en-US" sz="2200" dirty="0" smtClean="0">
                <a:latin typeface="Calibri"/>
                <a:ea typeface="ＭＳ Ｐゴシック"/>
              </a:rPr>
              <a:t> X-ray test Setup:  </a:t>
            </a:r>
            <a:r>
              <a:rPr lang="en-US" sz="2200" dirty="0" smtClean="0">
                <a:latin typeface="Calibri"/>
                <a:ea typeface="ＭＳ Ｐゴシック"/>
              </a:rPr>
              <a:t>PHEOBE </a:t>
            </a:r>
            <a:r>
              <a:rPr lang="en-US" sz="2200" dirty="0" smtClean="0">
                <a:latin typeface="Calibri"/>
                <a:ea typeface="ＭＳ Ｐゴシック"/>
              </a:rPr>
              <a:t>and later PANTER </a:t>
            </a:r>
            <a:endParaRPr lang="en-US" sz="2200" b="1" dirty="0" smtClean="0">
              <a:solidFill>
                <a:srgbClr val="336600"/>
              </a:solidFill>
              <a:latin typeface="Calibri"/>
              <a:ea typeface="ＭＳ Ｐゴシック"/>
            </a:endParaRPr>
          </a:p>
          <a:p>
            <a:pPr marL="342900" indent="-342900"/>
            <a:r>
              <a:rPr lang="en-US" sz="2200" b="1" dirty="0" smtClean="0">
                <a:solidFill>
                  <a:srgbClr val="261748"/>
                </a:solidFill>
                <a:latin typeface="Calibri"/>
                <a:ea typeface="ＭＳ Ｐゴシック"/>
              </a:rPr>
              <a:t>¼ </a:t>
            </a:r>
            <a:r>
              <a:rPr lang="en-US" sz="2200" b="1" dirty="0" err="1" smtClean="0">
                <a:solidFill>
                  <a:srgbClr val="261748"/>
                </a:solidFill>
                <a:latin typeface="Calibri"/>
                <a:ea typeface="ＭＳ Ｐゴシック"/>
              </a:rPr>
              <a:t>Mpix</a:t>
            </a:r>
            <a:r>
              <a:rPr lang="en-US" sz="2200" b="1" dirty="0" smtClean="0">
                <a:solidFill>
                  <a:srgbClr val="261748"/>
                </a:solidFill>
                <a:latin typeface="Calibri"/>
                <a:ea typeface="ＭＳ Ｐゴシック"/>
              </a:rPr>
              <a:t> LPD </a:t>
            </a:r>
          </a:p>
          <a:p>
            <a:pPr>
              <a:buNone/>
            </a:pPr>
            <a:r>
              <a:rPr lang="en-US" sz="2200" dirty="0">
                <a:solidFill>
                  <a:srgbClr val="261748"/>
                </a:solidFill>
                <a:latin typeface="Calibri"/>
                <a:ea typeface="ＭＳ Ｐゴシック"/>
              </a:rPr>
              <a:t> </a:t>
            </a:r>
            <a:r>
              <a:rPr lang="en-US" sz="2200" dirty="0" smtClean="0">
                <a:solidFill>
                  <a:srgbClr val="261748"/>
                </a:solidFill>
                <a:latin typeface="Calibri"/>
                <a:ea typeface="ＭＳ Ｐゴシック"/>
              </a:rPr>
              <a:t>    </a:t>
            </a:r>
            <a:r>
              <a:rPr lang="en-US" sz="2200" dirty="0" smtClean="0">
                <a:solidFill>
                  <a:srgbClr val="261748"/>
                </a:solidFill>
                <a:latin typeface="Calibri"/>
                <a:ea typeface="ＭＳ Ｐゴシック"/>
                <a:sym typeface="Wingdings" panose="05000000000000000000" pitchFamily="2" charset="2"/>
              </a:rPr>
              <a:t> </a:t>
            </a:r>
            <a:r>
              <a:rPr lang="en-US" sz="2200" dirty="0" smtClean="0">
                <a:solidFill>
                  <a:srgbClr val="261748"/>
                </a:solidFill>
                <a:latin typeface="Calibri"/>
                <a:ea typeface="ＭＳ Ｐゴシック"/>
                <a:sym typeface="Wingdings" panose="05000000000000000000" pitchFamily="2" charset="2"/>
              </a:rPr>
              <a:t>Cooling </a:t>
            </a:r>
            <a:r>
              <a:rPr lang="en-US" sz="2200" dirty="0" smtClean="0">
                <a:solidFill>
                  <a:srgbClr val="261748"/>
                </a:solidFill>
                <a:latin typeface="Calibri"/>
                <a:ea typeface="ＭＳ Ｐゴシック"/>
                <a:sym typeface="Wingdings" panose="05000000000000000000" pitchFamily="2" charset="2"/>
              </a:rPr>
              <a:t>and DAQ infrastructure ready</a:t>
            </a:r>
            <a:endParaRPr lang="en-US" sz="2200" dirty="0" smtClean="0">
              <a:solidFill>
                <a:srgbClr val="261748"/>
              </a:solidFill>
              <a:latin typeface="Calibri"/>
              <a:ea typeface="ＭＳ Ｐゴシック"/>
            </a:endParaRPr>
          </a:p>
          <a:p>
            <a:pPr>
              <a:buNone/>
            </a:pPr>
            <a:r>
              <a:rPr lang="en-US" sz="2200" dirty="0">
                <a:solidFill>
                  <a:srgbClr val="261748"/>
                </a:solidFill>
                <a:latin typeface="Calibri"/>
                <a:ea typeface="ＭＳ Ｐゴシック"/>
                <a:sym typeface="Wingdings" panose="05000000000000000000" pitchFamily="2" charset="2"/>
              </a:rPr>
              <a:t> </a:t>
            </a:r>
            <a:r>
              <a:rPr lang="en-US" sz="2200" dirty="0" smtClean="0">
                <a:solidFill>
                  <a:srgbClr val="261748"/>
                </a:solidFill>
                <a:latin typeface="Calibri"/>
                <a:ea typeface="ＭＳ Ｐゴシック"/>
                <a:sym typeface="Wingdings" panose="05000000000000000000" pitchFamily="2" charset="2"/>
              </a:rPr>
              <a:t>     X-ray test setup Big Amber with high-power X-ray tube </a:t>
            </a:r>
            <a:r>
              <a:rPr lang="en-US" sz="2200" dirty="0" smtClean="0">
                <a:solidFill>
                  <a:srgbClr val="261748"/>
                </a:solidFill>
                <a:latin typeface="Calibri"/>
                <a:ea typeface="ＭＳ Ｐゴシック"/>
              </a:rPr>
              <a:t> </a:t>
            </a:r>
          </a:p>
          <a:p>
            <a:pPr marL="342900" indent="-342900"/>
            <a:r>
              <a:rPr lang="en-US" sz="2200" b="1" dirty="0" smtClean="0">
                <a:solidFill>
                  <a:srgbClr val="261748"/>
                </a:solidFill>
                <a:latin typeface="Calibri"/>
                <a:ea typeface="ＭＳ Ｐゴシック"/>
              </a:rPr>
              <a:t>AGIPD single module prototype</a:t>
            </a:r>
          </a:p>
          <a:p>
            <a:pPr>
              <a:buNone/>
            </a:pPr>
            <a:r>
              <a:rPr lang="en-US" sz="2200" dirty="0">
                <a:solidFill>
                  <a:srgbClr val="261748"/>
                </a:solidFill>
                <a:latin typeface="Calibri"/>
                <a:ea typeface="ＭＳ Ｐゴシック"/>
              </a:rPr>
              <a:t> </a:t>
            </a:r>
            <a:r>
              <a:rPr lang="en-US" sz="2200" dirty="0" smtClean="0">
                <a:solidFill>
                  <a:srgbClr val="261748"/>
                </a:solidFill>
                <a:latin typeface="Calibri"/>
                <a:ea typeface="ＭＳ Ｐゴシック"/>
              </a:rPr>
              <a:t>    </a:t>
            </a:r>
            <a:r>
              <a:rPr lang="en-US" sz="2200" dirty="0" smtClean="0">
                <a:solidFill>
                  <a:srgbClr val="261748"/>
                </a:solidFill>
                <a:latin typeface="Calibri"/>
                <a:ea typeface="ＭＳ Ｐゴシック"/>
                <a:sym typeface="Wingdings" panose="05000000000000000000" pitchFamily="2" charset="2"/>
              </a:rPr>
              <a:t></a:t>
            </a:r>
            <a:r>
              <a:rPr lang="en-US" sz="2200" dirty="0" smtClean="0">
                <a:solidFill>
                  <a:srgbClr val="261748"/>
                </a:solidFill>
                <a:latin typeface="Calibri"/>
                <a:ea typeface="ＭＳ Ｐゴシック"/>
              </a:rPr>
              <a:t>N</a:t>
            </a:r>
            <a:r>
              <a:rPr lang="en-US" sz="2200" baseline="-25000" dirty="0" smtClean="0">
                <a:solidFill>
                  <a:srgbClr val="261748"/>
                </a:solidFill>
                <a:latin typeface="Calibri"/>
                <a:ea typeface="ＭＳ Ｐゴシック"/>
              </a:rPr>
              <a:t>2</a:t>
            </a:r>
            <a:r>
              <a:rPr lang="en-US" sz="2200" dirty="0" smtClean="0">
                <a:solidFill>
                  <a:srgbClr val="261748"/>
                </a:solidFill>
                <a:latin typeface="Calibri"/>
                <a:ea typeface="ＭＳ Ｐゴシック"/>
              </a:rPr>
              <a:t> atmosphere </a:t>
            </a:r>
            <a:r>
              <a:rPr lang="en-US" sz="2200" dirty="0" smtClean="0">
                <a:solidFill>
                  <a:srgbClr val="261748"/>
                </a:solidFill>
                <a:latin typeface="Calibri"/>
                <a:ea typeface="ＭＳ Ｐゴシック"/>
              </a:rPr>
              <a:t>setup and cooling </a:t>
            </a:r>
            <a:r>
              <a:rPr lang="en-US" sz="2200" dirty="0" smtClean="0">
                <a:solidFill>
                  <a:srgbClr val="261748"/>
                </a:solidFill>
                <a:latin typeface="Calibri"/>
                <a:ea typeface="ＭＳ Ｐゴシック"/>
              </a:rPr>
              <a:t>is </a:t>
            </a:r>
            <a:r>
              <a:rPr lang="en-US" sz="2200" dirty="0" smtClean="0">
                <a:solidFill>
                  <a:srgbClr val="261748"/>
                </a:solidFill>
                <a:latin typeface="Calibri"/>
                <a:ea typeface="ＭＳ Ｐゴシック"/>
              </a:rPr>
              <a:t>needed </a:t>
            </a:r>
            <a:endParaRPr lang="en-US" sz="2200" dirty="0" smtClean="0">
              <a:solidFill>
                <a:srgbClr val="261748"/>
              </a:solidFill>
              <a:latin typeface="Calibri"/>
              <a:ea typeface="ＭＳ Ｐゴシック"/>
            </a:endParaRPr>
          </a:p>
          <a:p>
            <a:pPr>
              <a:buNone/>
            </a:pPr>
            <a:r>
              <a:rPr lang="en-US" sz="2200" dirty="0">
                <a:solidFill>
                  <a:srgbClr val="261748"/>
                </a:solidFill>
                <a:latin typeface="Calibri"/>
                <a:ea typeface="ＭＳ Ｐゴシック"/>
              </a:rPr>
              <a:t> </a:t>
            </a:r>
            <a:r>
              <a:rPr lang="en-US" sz="2200" dirty="0" smtClean="0">
                <a:solidFill>
                  <a:srgbClr val="261748"/>
                </a:solidFill>
                <a:latin typeface="Calibri"/>
                <a:ea typeface="ＭＳ Ｐゴシック"/>
              </a:rPr>
              <a:t>    </a:t>
            </a:r>
            <a:r>
              <a:rPr lang="en-US" sz="2200" dirty="0" smtClean="0">
                <a:solidFill>
                  <a:srgbClr val="261748"/>
                </a:solidFill>
                <a:latin typeface="Calibri"/>
                <a:ea typeface="ＭＳ Ｐゴシック"/>
                <a:sym typeface="Wingdings" panose="05000000000000000000" pitchFamily="2" charset="2"/>
              </a:rPr>
              <a:t> </a:t>
            </a:r>
            <a:r>
              <a:rPr lang="en-US" sz="2200" dirty="0" smtClean="0">
                <a:solidFill>
                  <a:srgbClr val="261748"/>
                </a:solidFill>
                <a:latin typeface="Calibri"/>
                <a:ea typeface="ＭＳ Ｐゴシック"/>
              </a:rPr>
              <a:t>X-ray test setup:</a:t>
            </a:r>
            <a:r>
              <a:rPr lang="en-US" sz="2200" dirty="0" smtClean="0">
                <a:solidFill>
                  <a:srgbClr val="261748"/>
                </a:solidFill>
                <a:latin typeface="Calibri"/>
                <a:ea typeface="ＭＳ Ｐゴシック"/>
                <a:sym typeface="Wingdings" panose="05000000000000000000" pitchFamily="2" charset="2"/>
              </a:rPr>
              <a:t> Big Amber and later </a:t>
            </a:r>
            <a:r>
              <a:rPr lang="en-US" sz="2200" dirty="0" err="1" smtClean="0">
                <a:solidFill>
                  <a:srgbClr val="261748"/>
                </a:solidFill>
                <a:latin typeface="Calibri"/>
                <a:ea typeface="ＭＳ Ｐゴシック"/>
                <a:sym typeface="Wingdings" panose="05000000000000000000" pitchFamily="2" charset="2"/>
              </a:rPr>
              <a:t>PulXar</a:t>
            </a:r>
            <a:r>
              <a:rPr lang="en-US" sz="2200" dirty="0" smtClean="0">
                <a:solidFill>
                  <a:srgbClr val="261748"/>
                </a:solidFill>
                <a:latin typeface="Calibri"/>
                <a:ea typeface="ＭＳ Ｐゴシック"/>
                <a:sym typeface="Wingdings" panose="05000000000000000000" pitchFamily="2" charset="2"/>
              </a:rPr>
              <a:t> (with exit window)</a:t>
            </a:r>
          </a:p>
          <a:p>
            <a:pPr marL="342900" indent="-342900"/>
            <a:r>
              <a:rPr lang="en-US" sz="2200" b="1" dirty="0" smtClean="0">
                <a:solidFill>
                  <a:srgbClr val="261748"/>
                </a:solidFill>
                <a:latin typeface="Calibri"/>
                <a:ea typeface="ＭＳ Ｐゴシック"/>
              </a:rPr>
              <a:t>Fast CCD detector</a:t>
            </a:r>
            <a:endParaRPr lang="en-US" sz="2200" b="1" dirty="0">
              <a:solidFill>
                <a:srgbClr val="261748"/>
              </a:solidFill>
              <a:latin typeface="Calibri"/>
              <a:ea typeface="ＭＳ Ｐゴシック"/>
            </a:endParaRPr>
          </a:p>
          <a:p>
            <a:pPr>
              <a:buNone/>
            </a:pPr>
            <a:r>
              <a:rPr lang="en-US" sz="2200" dirty="0">
                <a:solidFill>
                  <a:srgbClr val="261748"/>
                </a:solidFill>
                <a:latin typeface="Calibri"/>
                <a:ea typeface="ＭＳ Ｐゴシック"/>
              </a:rPr>
              <a:t>     </a:t>
            </a:r>
            <a:r>
              <a:rPr lang="en-US" sz="2200" dirty="0" smtClean="0">
                <a:solidFill>
                  <a:srgbClr val="261748"/>
                </a:solidFill>
                <a:latin typeface="Calibri"/>
                <a:ea typeface="ＭＳ Ｐゴシック"/>
                <a:sym typeface="Wingdings" panose="05000000000000000000" pitchFamily="2" charset="2"/>
              </a:rPr>
              <a:t> </a:t>
            </a:r>
            <a:r>
              <a:rPr lang="en-US" sz="2200" dirty="0" smtClean="0">
                <a:solidFill>
                  <a:srgbClr val="261748"/>
                </a:solidFill>
                <a:latin typeface="Calibri"/>
                <a:ea typeface="ＭＳ Ｐゴシック"/>
              </a:rPr>
              <a:t>vacuum system and housing to be built </a:t>
            </a:r>
            <a:endParaRPr lang="en-US" sz="2200" dirty="0">
              <a:solidFill>
                <a:srgbClr val="261748"/>
              </a:solidFill>
              <a:latin typeface="Calibri"/>
              <a:ea typeface="ＭＳ Ｐゴシック"/>
            </a:endParaRPr>
          </a:p>
          <a:p>
            <a:pPr>
              <a:buNone/>
            </a:pPr>
            <a:r>
              <a:rPr lang="en-US" sz="2200" dirty="0">
                <a:solidFill>
                  <a:srgbClr val="261748"/>
                </a:solidFill>
                <a:latin typeface="Calibri"/>
                <a:ea typeface="ＭＳ Ｐゴシック"/>
              </a:rPr>
              <a:t>     </a:t>
            </a:r>
            <a:r>
              <a:rPr lang="en-US" sz="2200" dirty="0" smtClean="0">
                <a:solidFill>
                  <a:srgbClr val="261748"/>
                </a:solidFill>
                <a:latin typeface="Calibri"/>
                <a:ea typeface="ＭＳ Ｐゴシック"/>
                <a:sym typeface="Wingdings" panose="05000000000000000000" pitchFamily="2" charset="2"/>
              </a:rPr>
              <a:t> </a:t>
            </a:r>
            <a:r>
              <a:rPr lang="en-US" sz="2200" dirty="0" smtClean="0">
                <a:solidFill>
                  <a:srgbClr val="261748"/>
                </a:solidFill>
                <a:latin typeface="Calibri"/>
                <a:ea typeface="ＭＳ Ｐゴシック"/>
              </a:rPr>
              <a:t>X-ray </a:t>
            </a:r>
            <a:r>
              <a:rPr lang="en-US" sz="2200" dirty="0">
                <a:solidFill>
                  <a:srgbClr val="261748"/>
                </a:solidFill>
                <a:latin typeface="Calibri"/>
                <a:ea typeface="ＭＳ Ｐゴシック"/>
              </a:rPr>
              <a:t>test setup:</a:t>
            </a:r>
            <a:r>
              <a:rPr lang="en-US" sz="2200" dirty="0">
                <a:solidFill>
                  <a:srgbClr val="261748"/>
                </a:solidFill>
                <a:latin typeface="Calibri"/>
                <a:ea typeface="ＭＳ Ｐゴシック"/>
                <a:sym typeface="Wingdings" panose="05000000000000000000" pitchFamily="2" charset="2"/>
              </a:rPr>
              <a:t> </a:t>
            </a:r>
            <a:r>
              <a:rPr lang="en-US" sz="2200" dirty="0" smtClean="0">
                <a:solidFill>
                  <a:srgbClr val="261748"/>
                </a:solidFill>
                <a:latin typeface="Calibri"/>
                <a:ea typeface="ＭＳ Ｐゴシック"/>
                <a:sym typeface="Wingdings" panose="05000000000000000000" pitchFamily="2" charset="2"/>
              </a:rPr>
              <a:t>PHEOBE </a:t>
            </a:r>
            <a:r>
              <a:rPr lang="en-US" sz="2200" dirty="0" smtClean="0">
                <a:solidFill>
                  <a:srgbClr val="261748"/>
                </a:solidFill>
                <a:latin typeface="Calibri"/>
                <a:ea typeface="ＭＳ Ｐゴシック"/>
                <a:sym typeface="Wingdings" panose="05000000000000000000" pitchFamily="2" charset="2"/>
              </a:rPr>
              <a:t>and PANTER</a:t>
            </a:r>
          </a:p>
          <a:p>
            <a:pPr>
              <a:buNone/>
            </a:pPr>
            <a:endParaRPr lang="en-US" sz="2000" dirty="0" smtClean="0">
              <a:solidFill>
                <a:srgbClr val="261748"/>
              </a:solidFill>
              <a:latin typeface="Calibri"/>
              <a:ea typeface="ＭＳ Ｐゴシック"/>
              <a:sym typeface="Wingdings" panose="05000000000000000000" pitchFamily="2" charset="2"/>
            </a:endParaRPr>
          </a:p>
          <a:p>
            <a:pPr>
              <a:buNone/>
            </a:pPr>
            <a:endParaRPr lang="en-US" sz="2000" dirty="0"/>
          </a:p>
          <a:p>
            <a:pPr>
              <a:buNone/>
            </a:pPr>
            <a:endParaRPr lang="en-US" sz="2000" dirty="0"/>
          </a:p>
        </p:txBody>
      </p:sp>
    </p:spTree>
    <p:extLst>
      <p:ext uri="{BB962C8B-B14F-4D97-AF65-F5344CB8AC3E}">
        <p14:creationId xmlns:p14="http://schemas.microsoft.com/office/powerpoint/2010/main" val="5235767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Procedures </a:t>
            </a:r>
            <a:r>
              <a:rPr lang="en-US" sz="2400" dirty="0"/>
              <a:t>for </a:t>
            </a:r>
            <a:r>
              <a:rPr lang="en-US" sz="2400" dirty="0" smtClean="0"/>
              <a:t>Scheduling </a:t>
            </a:r>
            <a:r>
              <a:rPr lang="en-US" sz="2400" dirty="0"/>
              <a:t> </a:t>
            </a:r>
            <a:r>
              <a:rPr lang="en-US" sz="2400" dirty="0" smtClean="0"/>
              <a:t>the WP-75 </a:t>
            </a:r>
            <a:r>
              <a:rPr lang="en-US" sz="2400" dirty="0"/>
              <a:t>test facility </a:t>
            </a:r>
            <a:r>
              <a:rPr lang="en-US" sz="2400" dirty="0" smtClean="0"/>
              <a:t>usage</a:t>
            </a:r>
            <a:endParaRPr lang="en-US" sz="2400" dirty="0"/>
          </a:p>
        </p:txBody>
      </p:sp>
      <p:sp>
        <p:nvSpPr>
          <p:cNvPr id="4" name="Slide Number Placeholder 3"/>
          <p:cNvSpPr>
            <a:spLocks noGrp="1"/>
          </p:cNvSpPr>
          <p:nvPr>
            <p:ph type="sldNum" sz="quarter" idx="10"/>
          </p:nvPr>
        </p:nvSpPr>
        <p:spPr/>
        <p:txBody>
          <a:bodyPr/>
          <a:lstStyle/>
          <a:p>
            <a:pPr>
              <a:defRPr/>
            </a:pPr>
            <a:fld id="{14404834-5313-40AC-B135-E30BD596D545}" type="slidenum">
              <a:rPr lang="en-GB" smtClean="0"/>
              <a:pPr>
                <a:defRPr/>
              </a:pPr>
              <a:t>21</a:t>
            </a:fld>
            <a:endParaRPr lang="en-GB"/>
          </a:p>
        </p:txBody>
      </p:sp>
      <p:sp>
        <p:nvSpPr>
          <p:cNvPr id="5" name="Content Placeholder 2"/>
          <p:cNvSpPr>
            <a:spLocks noGrp="1"/>
          </p:cNvSpPr>
          <p:nvPr>
            <p:ph idx="1"/>
          </p:nvPr>
        </p:nvSpPr>
        <p:spPr>
          <a:xfrm>
            <a:off x="207843" y="1064636"/>
            <a:ext cx="8502770" cy="5345689"/>
          </a:xfrm>
        </p:spPr>
        <p:txBody>
          <a:bodyPr/>
          <a:lstStyle/>
          <a:p>
            <a:r>
              <a:rPr lang="en-US" sz="1800" dirty="0" smtClean="0">
                <a:solidFill>
                  <a:srgbClr val="251555"/>
                </a:solidFill>
              </a:rPr>
              <a:t>The </a:t>
            </a:r>
            <a:r>
              <a:rPr lang="en-US" sz="1800" dirty="0">
                <a:solidFill>
                  <a:srgbClr val="251555"/>
                </a:solidFill>
              </a:rPr>
              <a:t>procedures for scheduling  </a:t>
            </a:r>
            <a:r>
              <a:rPr lang="en-US" sz="1800" dirty="0" smtClean="0">
                <a:solidFill>
                  <a:srgbClr val="251555"/>
                </a:solidFill>
              </a:rPr>
              <a:t>the usage of the WP-75 test </a:t>
            </a:r>
            <a:r>
              <a:rPr lang="en-US" sz="1800" dirty="0">
                <a:solidFill>
                  <a:srgbClr val="251555"/>
                </a:solidFill>
              </a:rPr>
              <a:t>facility are under </a:t>
            </a:r>
            <a:r>
              <a:rPr lang="en-US" sz="1800" dirty="0" smtClean="0">
                <a:solidFill>
                  <a:srgbClr val="251555"/>
                </a:solidFill>
              </a:rPr>
              <a:t>development  </a:t>
            </a:r>
            <a:r>
              <a:rPr lang="en-US" sz="1800" dirty="0" smtClean="0">
                <a:solidFill>
                  <a:srgbClr val="251555"/>
                </a:solidFill>
                <a:sym typeface="Wingdings" panose="05000000000000000000" pitchFamily="2" charset="2"/>
              </a:rPr>
              <a:t> no show-stoppers </a:t>
            </a:r>
            <a:r>
              <a:rPr lang="en-US" sz="1800" dirty="0">
                <a:solidFill>
                  <a:srgbClr val="251555"/>
                </a:solidFill>
                <a:sym typeface="Wingdings" panose="05000000000000000000" pitchFamily="2" charset="2"/>
              </a:rPr>
              <a:t>were identified </a:t>
            </a:r>
            <a:r>
              <a:rPr lang="en-US" sz="1800" dirty="0" smtClean="0">
                <a:solidFill>
                  <a:srgbClr val="251555"/>
                </a:solidFill>
                <a:sym typeface="Wingdings" panose="05000000000000000000" pitchFamily="2" charset="2"/>
              </a:rPr>
              <a:t> </a:t>
            </a:r>
            <a:endParaRPr lang="en-US" sz="1800" dirty="0" smtClean="0">
              <a:solidFill>
                <a:srgbClr val="251555"/>
              </a:solidFill>
            </a:endParaRPr>
          </a:p>
          <a:p>
            <a:r>
              <a:rPr lang="en-US" sz="1800" dirty="0" smtClean="0">
                <a:solidFill>
                  <a:srgbClr val="251555"/>
                </a:solidFill>
                <a:sym typeface="Wingdings" panose="05000000000000000000" pitchFamily="2" charset="2"/>
              </a:rPr>
              <a:t>Involved parties: </a:t>
            </a:r>
          </a:p>
          <a:p>
            <a:pPr>
              <a:buFont typeface="Wingdings" panose="05000000000000000000" pitchFamily="2" charset="2"/>
              <a:buChar char="Ø"/>
            </a:pPr>
            <a:r>
              <a:rPr lang="en-US" sz="1800" dirty="0">
                <a:solidFill>
                  <a:srgbClr val="251555"/>
                </a:solidFill>
                <a:sym typeface="Wingdings" panose="05000000000000000000" pitchFamily="2" charset="2"/>
              </a:rPr>
              <a:t> </a:t>
            </a:r>
            <a:r>
              <a:rPr lang="en-US" sz="1800" b="1" dirty="0" smtClean="0">
                <a:solidFill>
                  <a:srgbClr val="251555"/>
                </a:solidFill>
                <a:sym typeface="Wingdings" panose="05000000000000000000" pitchFamily="2" charset="2"/>
              </a:rPr>
              <a:t>External users: </a:t>
            </a:r>
            <a:r>
              <a:rPr lang="en-US" sz="1800" dirty="0" smtClean="0">
                <a:solidFill>
                  <a:srgbClr val="251555"/>
                </a:solidFill>
                <a:sym typeface="Wingdings" panose="05000000000000000000" pitchFamily="2" charset="2"/>
              </a:rPr>
              <a:t>test proposal including requirements for the test infrastructure, schedule and risk assessment </a:t>
            </a:r>
          </a:p>
          <a:p>
            <a:pPr>
              <a:buFont typeface="Wingdings" panose="05000000000000000000" pitchFamily="2" charset="2"/>
              <a:buChar char="Ø"/>
            </a:pPr>
            <a:r>
              <a:rPr lang="en-US" sz="1800" b="1" dirty="0" smtClean="0">
                <a:solidFill>
                  <a:srgbClr val="251555"/>
                </a:solidFill>
                <a:sym typeface="Wingdings" panose="05000000000000000000" pitchFamily="2" charset="2"/>
              </a:rPr>
              <a:t>WP-75:</a:t>
            </a:r>
            <a:r>
              <a:rPr lang="en-US" sz="1800" dirty="0" smtClean="0">
                <a:solidFill>
                  <a:srgbClr val="251555"/>
                </a:solidFill>
                <a:sym typeface="Wingdings" panose="05000000000000000000" pitchFamily="2" charset="2"/>
              </a:rPr>
              <a:t> evaluate the requirements, preparation and support before and during the tests as well as technical trainings </a:t>
            </a:r>
          </a:p>
          <a:p>
            <a:pPr>
              <a:buFont typeface="Wingdings" panose="05000000000000000000" pitchFamily="2" charset="2"/>
              <a:buChar char="Ø"/>
            </a:pPr>
            <a:r>
              <a:rPr lang="en-US" sz="1800" b="1" dirty="0" smtClean="0">
                <a:solidFill>
                  <a:srgbClr val="251555"/>
                </a:solidFill>
                <a:sym typeface="Wingdings" panose="05000000000000000000" pitchFamily="2" charset="2"/>
              </a:rPr>
              <a:t>Safety Group</a:t>
            </a:r>
            <a:r>
              <a:rPr lang="en-US" sz="1800" dirty="0" smtClean="0">
                <a:solidFill>
                  <a:srgbClr val="251555"/>
                </a:solidFill>
                <a:sym typeface="Wingdings" panose="05000000000000000000" pitchFamily="2" charset="2"/>
              </a:rPr>
              <a:t>: evaluate the risk assessment, safety trainings , access rights </a:t>
            </a:r>
            <a:endParaRPr lang="en-US" sz="1800" dirty="0">
              <a:solidFill>
                <a:srgbClr val="251555"/>
              </a:solidFill>
              <a:sym typeface="Wingdings" panose="05000000000000000000" pitchFamily="2" charset="2"/>
            </a:endParaRPr>
          </a:p>
          <a:p>
            <a:r>
              <a:rPr lang="en-US" sz="1800" dirty="0">
                <a:solidFill>
                  <a:srgbClr val="251555"/>
                </a:solidFill>
                <a:sym typeface="Wingdings" panose="05000000000000000000" pitchFamily="2" charset="2"/>
              </a:rPr>
              <a:t>T</a:t>
            </a:r>
            <a:r>
              <a:rPr lang="en-US" sz="1800" dirty="0" smtClean="0">
                <a:solidFill>
                  <a:srgbClr val="251555"/>
                </a:solidFill>
              </a:rPr>
              <a:t>he safety </a:t>
            </a:r>
            <a:r>
              <a:rPr lang="en-US" sz="1800" dirty="0">
                <a:solidFill>
                  <a:srgbClr val="251555"/>
                </a:solidFill>
              </a:rPr>
              <a:t>aspects which have to be taken into account (access of the external groups to our laboratory, required trainings etc.) are currently under discussion with the Safety </a:t>
            </a:r>
            <a:r>
              <a:rPr lang="en-US" sz="1800" dirty="0" smtClean="0">
                <a:solidFill>
                  <a:srgbClr val="251555"/>
                </a:solidFill>
              </a:rPr>
              <a:t>Group </a:t>
            </a:r>
          </a:p>
          <a:p>
            <a:pPr marL="0" indent="0">
              <a:buNone/>
            </a:pPr>
            <a:endParaRPr lang="en-US" sz="1800" dirty="0" smtClean="0">
              <a:solidFill>
                <a:srgbClr val="251555"/>
              </a:solidFill>
            </a:endParaRPr>
          </a:p>
          <a:p>
            <a:r>
              <a:rPr lang="en-US" sz="1800" dirty="0" smtClean="0">
                <a:solidFill>
                  <a:srgbClr val="251555"/>
                </a:solidFill>
              </a:rPr>
              <a:t>The </a:t>
            </a:r>
            <a:r>
              <a:rPr lang="en-US" sz="1800" dirty="0">
                <a:solidFill>
                  <a:srgbClr val="251555"/>
                </a:solidFill>
              </a:rPr>
              <a:t>first friendly users (DESY group) </a:t>
            </a:r>
            <a:r>
              <a:rPr lang="en-US" sz="1800" dirty="0" smtClean="0">
                <a:solidFill>
                  <a:srgbClr val="251555"/>
                </a:solidFill>
              </a:rPr>
              <a:t>used </a:t>
            </a:r>
            <a:r>
              <a:rPr lang="en-US" sz="1800" dirty="0">
                <a:solidFill>
                  <a:srgbClr val="251555"/>
                </a:solidFill>
              </a:rPr>
              <a:t>our PHEOBE (vacuum Fe-55 test setup) system for testing their detector prototype. The organization of the work, safety training and access permission to the HERA South laboratory for the guests went all smooth and no show-stopper appeared</a:t>
            </a:r>
            <a:r>
              <a:rPr lang="en-US" sz="2000" dirty="0">
                <a:solidFill>
                  <a:srgbClr val="251555"/>
                </a:solidFill>
              </a:rPr>
              <a:t>. </a:t>
            </a:r>
            <a:endParaRPr lang="en-US" sz="2000" dirty="0" smtClean="0">
              <a:solidFill>
                <a:srgbClr val="251555"/>
              </a:solidFill>
            </a:endParaRPr>
          </a:p>
          <a:p>
            <a:endParaRPr lang="en-US" sz="2000" dirty="0" smtClean="0">
              <a:solidFill>
                <a:srgbClr val="251555"/>
              </a:solidFill>
            </a:endParaRPr>
          </a:p>
          <a:p>
            <a:pPr marL="0" indent="0">
              <a:buNone/>
            </a:pPr>
            <a:endParaRPr lang="en-US" sz="2000" dirty="0" smtClean="0">
              <a:solidFill>
                <a:srgbClr val="251555"/>
              </a:solidFill>
            </a:endParaRPr>
          </a:p>
          <a:p>
            <a:pPr marL="300037" lvl="1" indent="0">
              <a:buNone/>
            </a:pPr>
            <a:endParaRPr lang="en-US" sz="1800" dirty="0" smtClean="0">
              <a:solidFill>
                <a:srgbClr val="251555"/>
              </a:solidFill>
              <a:sym typeface="Wingdings" panose="05000000000000000000" pitchFamily="2" charset="2"/>
            </a:endParaRPr>
          </a:p>
          <a:p>
            <a:pPr marL="300037" lvl="1" indent="0">
              <a:buNone/>
            </a:pPr>
            <a:endParaRPr lang="en-US" sz="1800" dirty="0" smtClean="0">
              <a:solidFill>
                <a:srgbClr val="251555"/>
              </a:solidFill>
              <a:sym typeface="Wingdings" panose="05000000000000000000" pitchFamily="2" charset="2"/>
            </a:endParaRPr>
          </a:p>
          <a:p>
            <a:pPr marL="300037" lvl="1" indent="0">
              <a:buNone/>
            </a:pPr>
            <a:endParaRPr lang="en-US" sz="1800" dirty="0">
              <a:solidFill>
                <a:srgbClr val="251555"/>
              </a:solidFill>
            </a:endParaRPr>
          </a:p>
          <a:p>
            <a:pPr marL="300037" lvl="1" indent="0">
              <a:buNone/>
            </a:pPr>
            <a:endParaRPr lang="en-US" sz="1800" dirty="0" smtClean="0">
              <a:solidFill>
                <a:srgbClr val="251555"/>
              </a:solidFill>
            </a:endParaRPr>
          </a:p>
          <a:p>
            <a:pPr marL="300037" lvl="1" indent="0">
              <a:buNone/>
            </a:pPr>
            <a:endParaRPr lang="en-US" sz="1800" dirty="0" smtClean="0">
              <a:solidFill>
                <a:srgbClr val="251555"/>
              </a:solidFill>
            </a:endParaRPr>
          </a:p>
        </p:txBody>
      </p:sp>
    </p:spTree>
    <p:extLst>
      <p:ext uri="{BB962C8B-B14F-4D97-AF65-F5344CB8AC3E}">
        <p14:creationId xmlns:p14="http://schemas.microsoft.com/office/powerpoint/2010/main" val="40606373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First Friendly Users  at WP-75 </a:t>
            </a:r>
            <a:r>
              <a:rPr lang="en-US" sz="2400" dirty="0"/>
              <a:t>D</a:t>
            </a:r>
            <a:r>
              <a:rPr lang="en-US" sz="2400" dirty="0" smtClean="0"/>
              <a:t>etector Laboratory</a:t>
            </a:r>
            <a:endParaRPr lang="en-US" sz="2400" dirty="0"/>
          </a:p>
        </p:txBody>
      </p:sp>
      <p:sp>
        <p:nvSpPr>
          <p:cNvPr id="4" name="Slide Number Placeholder 3"/>
          <p:cNvSpPr>
            <a:spLocks noGrp="1"/>
          </p:cNvSpPr>
          <p:nvPr>
            <p:ph type="sldNum" sz="quarter" idx="10"/>
          </p:nvPr>
        </p:nvSpPr>
        <p:spPr/>
        <p:txBody>
          <a:bodyPr/>
          <a:lstStyle/>
          <a:p>
            <a:pPr>
              <a:defRPr/>
            </a:pPr>
            <a:fld id="{14404834-5313-40AC-B135-E30BD596D545}" type="slidenum">
              <a:rPr lang="en-GB" smtClean="0"/>
              <a:pPr>
                <a:defRPr/>
              </a:pPr>
              <a:t>22</a:t>
            </a:fld>
            <a:endParaRPr lang="en-GB"/>
          </a:p>
        </p:txBody>
      </p:sp>
      <p:sp>
        <p:nvSpPr>
          <p:cNvPr id="5" name="Content Placeholder 2"/>
          <p:cNvSpPr>
            <a:spLocks noGrp="1"/>
          </p:cNvSpPr>
          <p:nvPr>
            <p:ph idx="1"/>
          </p:nvPr>
        </p:nvSpPr>
        <p:spPr>
          <a:xfrm>
            <a:off x="207843" y="1064636"/>
            <a:ext cx="8502770" cy="5345689"/>
          </a:xfrm>
        </p:spPr>
        <p:txBody>
          <a:bodyPr/>
          <a:lstStyle/>
          <a:p>
            <a:r>
              <a:rPr lang="en-US" sz="1800" dirty="0" smtClean="0">
                <a:solidFill>
                  <a:srgbClr val="251555"/>
                </a:solidFill>
              </a:rPr>
              <a:t>Percival prototype at HERA South (October 2014): </a:t>
            </a:r>
            <a:endParaRPr lang="en-US" sz="2000" dirty="0" smtClean="0">
              <a:solidFill>
                <a:srgbClr val="251555"/>
              </a:solidFill>
            </a:endParaRPr>
          </a:p>
          <a:p>
            <a:pPr marL="0" indent="0">
              <a:buNone/>
            </a:pPr>
            <a:endParaRPr lang="en-US" sz="2000" dirty="0" smtClean="0">
              <a:solidFill>
                <a:srgbClr val="251555"/>
              </a:solidFill>
            </a:endParaRPr>
          </a:p>
          <a:p>
            <a:pPr marL="300037" lvl="1" indent="0">
              <a:buNone/>
            </a:pPr>
            <a:endParaRPr lang="en-US" sz="1800" dirty="0" smtClean="0">
              <a:solidFill>
                <a:srgbClr val="251555"/>
              </a:solidFill>
              <a:sym typeface="Wingdings" panose="05000000000000000000" pitchFamily="2" charset="2"/>
            </a:endParaRPr>
          </a:p>
          <a:p>
            <a:pPr marL="300037" lvl="1" indent="0">
              <a:buNone/>
            </a:pPr>
            <a:endParaRPr lang="en-US" sz="1800" dirty="0" smtClean="0">
              <a:solidFill>
                <a:srgbClr val="251555"/>
              </a:solidFill>
              <a:sym typeface="Wingdings" panose="05000000000000000000" pitchFamily="2" charset="2"/>
            </a:endParaRPr>
          </a:p>
          <a:p>
            <a:pPr marL="300037" lvl="1" indent="0">
              <a:buNone/>
            </a:pPr>
            <a:endParaRPr lang="en-US" sz="1800" dirty="0">
              <a:solidFill>
                <a:srgbClr val="251555"/>
              </a:solidFill>
            </a:endParaRPr>
          </a:p>
          <a:p>
            <a:pPr marL="300037" lvl="1" indent="0">
              <a:buNone/>
            </a:pPr>
            <a:endParaRPr lang="en-US" sz="1800" dirty="0" smtClean="0">
              <a:solidFill>
                <a:srgbClr val="251555"/>
              </a:solidFill>
            </a:endParaRPr>
          </a:p>
          <a:p>
            <a:pPr marL="300037" lvl="1" indent="0">
              <a:buNone/>
            </a:pPr>
            <a:endParaRPr lang="en-US" sz="1800" dirty="0" smtClean="0">
              <a:solidFill>
                <a:srgbClr val="251555"/>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8436" y="3692713"/>
            <a:ext cx="3659489" cy="2646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282709" y="6216181"/>
            <a:ext cx="2048959" cy="246221"/>
          </a:xfrm>
          <a:prstGeom prst="rect">
            <a:avLst/>
          </a:prstGeom>
        </p:spPr>
        <p:txBody>
          <a:bodyPr wrap="none">
            <a:spAutoFit/>
          </a:bodyPr>
          <a:lstStyle/>
          <a:p>
            <a:pPr>
              <a:buNone/>
            </a:pPr>
            <a:r>
              <a:rPr lang="en-US" sz="1000" b="1" dirty="0" smtClean="0"/>
              <a:t>Courtesy DESY Percival team  </a:t>
            </a:r>
            <a:endParaRPr lang="en-US" sz="1000" b="1" dirty="0"/>
          </a:p>
        </p:txBody>
      </p:sp>
      <p:pic>
        <p:nvPicPr>
          <p:cNvPr id="3075" name="Picture 3" descr="N:\4all\intern\User data\wp_75\jsztuk\IEEE 2014\material\Percival\DSCN0984.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742" y="1470910"/>
            <a:ext cx="3292691" cy="246951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4all\intern\User data\wp_75\jsztuk\IEEE 2014\material\Percival\DSCN0987.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969703" y="4023535"/>
            <a:ext cx="2646579" cy="198493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N:\4all\intern\User data\wp_75\jsztuk\IEEE 2014\material\Percival\DSCN0986.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5579" y="1247626"/>
            <a:ext cx="3192346" cy="239425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88298" y="1070800"/>
            <a:ext cx="2157276" cy="400110"/>
          </a:xfrm>
          <a:prstGeom prst="rect">
            <a:avLst/>
          </a:prstGeom>
          <a:solidFill>
            <a:srgbClr val="FFFF00"/>
          </a:solidFill>
          <a:ln>
            <a:solidFill>
              <a:srgbClr val="FFFF00"/>
            </a:solidFill>
          </a:ln>
        </p:spPr>
        <p:txBody>
          <a:bodyPr wrap="square" rtlCol="0">
            <a:spAutoFit/>
          </a:bodyPr>
          <a:lstStyle/>
          <a:p>
            <a:pPr>
              <a:buNone/>
            </a:pPr>
            <a:r>
              <a:rPr lang="en-US" sz="2000" dirty="0" smtClean="0"/>
              <a:t>PHEOBE </a:t>
            </a:r>
            <a:r>
              <a:rPr lang="en-US" sz="2000" dirty="0" smtClean="0"/>
              <a:t>setup</a:t>
            </a:r>
            <a:endParaRPr lang="en-US" sz="2000" dirty="0"/>
          </a:p>
        </p:txBody>
      </p:sp>
      <p:sp>
        <p:nvSpPr>
          <p:cNvPr id="11" name="TextBox 10"/>
          <p:cNvSpPr txBox="1"/>
          <p:nvPr/>
        </p:nvSpPr>
        <p:spPr>
          <a:xfrm>
            <a:off x="2778125" y="1398588"/>
            <a:ext cx="2157276" cy="400110"/>
          </a:xfrm>
          <a:prstGeom prst="rect">
            <a:avLst/>
          </a:prstGeom>
          <a:solidFill>
            <a:srgbClr val="FFFF00"/>
          </a:solidFill>
          <a:ln>
            <a:solidFill>
              <a:srgbClr val="FFFF00"/>
            </a:solidFill>
          </a:ln>
        </p:spPr>
        <p:txBody>
          <a:bodyPr wrap="square" rtlCol="0">
            <a:spAutoFit/>
          </a:bodyPr>
          <a:lstStyle/>
          <a:p>
            <a:pPr>
              <a:buNone/>
            </a:pPr>
            <a:r>
              <a:rPr lang="en-US" sz="2000" dirty="0" smtClean="0"/>
              <a:t>PERCIVAL setup</a:t>
            </a:r>
            <a:endParaRPr lang="en-US" sz="2000" dirty="0"/>
          </a:p>
        </p:txBody>
      </p:sp>
      <p:cxnSp>
        <p:nvCxnSpPr>
          <p:cNvPr id="8" name="Straight Arrow Connector 7"/>
          <p:cNvCxnSpPr>
            <a:stCxn id="9" idx="1"/>
          </p:cNvCxnSpPr>
          <p:nvPr/>
        </p:nvCxnSpPr>
        <p:spPr bwMode="auto">
          <a:xfrm flipH="1" flipV="1">
            <a:off x="2778125" y="4774206"/>
            <a:ext cx="888952" cy="183628"/>
          </a:xfrm>
          <a:prstGeom prst="straightConnector1">
            <a:avLst/>
          </a:prstGeom>
          <a:noFill/>
          <a:ln w="28575" cap="flat" cmpd="sng" algn="ctr">
            <a:solidFill>
              <a:schemeClr val="folHlink"/>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9" name="TextBox 8"/>
          <p:cNvSpPr txBox="1"/>
          <p:nvPr/>
        </p:nvSpPr>
        <p:spPr>
          <a:xfrm>
            <a:off x="3667077" y="4369981"/>
            <a:ext cx="1471359" cy="1175706"/>
          </a:xfrm>
          <a:prstGeom prst="rect">
            <a:avLst/>
          </a:prstGeom>
          <a:noFill/>
        </p:spPr>
        <p:txBody>
          <a:bodyPr wrap="square" rtlCol="0">
            <a:spAutoFit/>
          </a:bodyPr>
          <a:lstStyle/>
          <a:p>
            <a:pPr>
              <a:buNone/>
            </a:pPr>
            <a:r>
              <a:rPr lang="en-US" sz="1600" dirty="0" smtClean="0">
                <a:latin typeface="Calibri" panose="020F0502020204030204" pitchFamily="34" charset="0"/>
              </a:rPr>
              <a:t>PHEOBE</a:t>
            </a:r>
            <a:endParaRPr lang="en-US" sz="1600" dirty="0" smtClean="0">
              <a:latin typeface="Calibri" panose="020F0502020204030204" pitchFamily="34" charset="0"/>
            </a:endParaRPr>
          </a:p>
          <a:p>
            <a:pPr>
              <a:buNone/>
            </a:pPr>
            <a:r>
              <a:rPr lang="en-US" sz="1600" dirty="0" smtClean="0">
                <a:latin typeface="Calibri" panose="020F0502020204030204" pitchFamily="34" charset="0"/>
              </a:rPr>
              <a:t>(vacuum compatible </a:t>
            </a:r>
          </a:p>
          <a:p>
            <a:pPr>
              <a:buNone/>
            </a:pPr>
            <a:r>
              <a:rPr lang="en-US" sz="1600" dirty="0" smtClean="0">
                <a:latin typeface="Calibri" panose="020F0502020204030204" pitchFamily="34" charset="0"/>
              </a:rPr>
              <a:t>Fe-55 source) </a:t>
            </a:r>
            <a:endParaRPr lang="en-US" sz="1600" dirty="0">
              <a:latin typeface="Calibri" panose="020F0502020204030204" pitchFamily="34" charset="0"/>
            </a:endParaRPr>
          </a:p>
        </p:txBody>
      </p:sp>
      <p:sp>
        <p:nvSpPr>
          <p:cNvPr id="15" name="TextBox 14"/>
          <p:cNvSpPr txBox="1"/>
          <p:nvPr/>
        </p:nvSpPr>
        <p:spPr>
          <a:xfrm>
            <a:off x="219086" y="5054443"/>
            <a:ext cx="864093" cy="584775"/>
          </a:xfrm>
          <a:prstGeom prst="rect">
            <a:avLst/>
          </a:prstGeom>
          <a:noFill/>
        </p:spPr>
        <p:txBody>
          <a:bodyPr wrap="square" rtlCol="0">
            <a:spAutoFit/>
          </a:bodyPr>
          <a:lstStyle/>
          <a:p>
            <a:pPr>
              <a:buNone/>
            </a:pPr>
            <a:r>
              <a:rPr lang="en-US" sz="1600" dirty="0" smtClean="0">
                <a:latin typeface="Calibri" panose="020F0502020204030204" pitchFamily="34" charset="0"/>
              </a:rPr>
              <a:t>Percival setup</a:t>
            </a:r>
            <a:endParaRPr lang="en-US" sz="1600" dirty="0">
              <a:latin typeface="Calibri" panose="020F0502020204030204" pitchFamily="34" charset="0"/>
            </a:endParaRPr>
          </a:p>
        </p:txBody>
      </p:sp>
      <p:cxnSp>
        <p:nvCxnSpPr>
          <p:cNvPr id="21" name="Straight Arrow Connector 20"/>
          <p:cNvCxnSpPr/>
          <p:nvPr/>
        </p:nvCxnSpPr>
        <p:spPr bwMode="auto">
          <a:xfrm flipV="1">
            <a:off x="664724" y="4493733"/>
            <a:ext cx="910339" cy="464101"/>
          </a:xfrm>
          <a:prstGeom prst="straightConnector1">
            <a:avLst/>
          </a:prstGeom>
          <a:noFill/>
          <a:ln w="28575" cap="flat" cmpd="sng" algn="ctr">
            <a:solidFill>
              <a:schemeClr val="folHlink"/>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Tree>
    <p:extLst>
      <p:ext uri="{BB962C8B-B14F-4D97-AF65-F5344CB8AC3E}">
        <p14:creationId xmlns:p14="http://schemas.microsoft.com/office/powerpoint/2010/main" val="30735324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115888" y="1067856"/>
            <a:ext cx="8769038" cy="5475448"/>
          </a:xfrm>
        </p:spPr>
        <p:txBody>
          <a:bodyPr/>
          <a:lstStyle/>
          <a:p>
            <a:r>
              <a:rPr lang="en-US" sz="2000" dirty="0" smtClean="0">
                <a:solidFill>
                  <a:srgbClr val="251555"/>
                </a:solidFill>
              </a:rPr>
              <a:t>Construction and commissioning of calibration infrastructure is progressing well  </a:t>
            </a:r>
            <a:endParaRPr lang="en-US" sz="2000" dirty="0" smtClean="0">
              <a:solidFill>
                <a:srgbClr val="251555"/>
              </a:solidFill>
              <a:sym typeface="Wingdings" panose="05000000000000000000" pitchFamily="2" charset="2"/>
            </a:endParaRPr>
          </a:p>
          <a:p>
            <a:pPr lvl="0">
              <a:buClr>
                <a:srgbClr val="FD930A"/>
              </a:buClr>
            </a:pPr>
            <a:r>
              <a:rPr lang="en-US" sz="2000" dirty="0" smtClean="0">
                <a:solidFill>
                  <a:srgbClr val="251555"/>
                </a:solidFill>
              </a:rPr>
              <a:t>First X-ray setups are operational and can be used for tests</a:t>
            </a:r>
          </a:p>
          <a:p>
            <a:pPr lvl="0">
              <a:buClr>
                <a:srgbClr val="FD930A"/>
              </a:buClr>
            </a:pPr>
            <a:r>
              <a:rPr lang="en-US" sz="2000" dirty="0" smtClean="0">
                <a:solidFill>
                  <a:srgbClr val="251555"/>
                </a:solidFill>
              </a:rPr>
              <a:t>Procedures of scheduling  and access of external groups to WP-75 infrastructure is in preparation and under discussion with Safety Group</a:t>
            </a:r>
          </a:p>
          <a:p>
            <a:pPr lvl="0">
              <a:buClr>
                <a:srgbClr val="FD930A"/>
              </a:buClr>
            </a:pPr>
            <a:r>
              <a:rPr lang="en-US" sz="2000" dirty="0" smtClean="0">
                <a:solidFill>
                  <a:srgbClr val="251555"/>
                </a:solidFill>
              </a:rPr>
              <a:t>Calibration Infrastructure – schedule:</a:t>
            </a:r>
            <a:endParaRPr lang="en-US" sz="2000" dirty="0">
              <a:solidFill>
                <a:srgbClr val="251555"/>
              </a:solidFill>
            </a:endParaRPr>
          </a:p>
          <a:p>
            <a:pPr lvl="0">
              <a:buClr>
                <a:srgbClr val="FD930A"/>
              </a:buClr>
              <a:buFont typeface="Wingdings" pitchFamily="2" charset="2"/>
              <a:buChar char="Ø"/>
            </a:pPr>
            <a:r>
              <a:rPr lang="en-US" sz="1800" dirty="0">
                <a:solidFill>
                  <a:schemeClr val="tx1">
                    <a:lumMod val="75000"/>
                    <a:lumOff val="25000"/>
                  </a:schemeClr>
                </a:solidFill>
              </a:rPr>
              <a:t>First laboratory X-ray detector test setups Little Amber and </a:t>
            </a:r>
            <a:r>
              <a:rPr lang="en-US" sz="1800" dirty="0" smtClean="0">
                <a:solidFill>
                  <a:schemeClr val="tx1">
                    <a:lumMod val="75000"/>
                    <a:lumOff val="25000"/>
                  </a:schemeClr>
                </a:solidFill>
              </a:rPr>
              <a:t>PHEOBE </a:t>
            </a:r>
            <a:r>
              <a:rPr lang="en-US" sz="1800" dirty="0">
                <a:solidFill>
                  <a:schemeClr val="tx1">
                    <a:lumMod val="75000"/>
                    <a:lumOff val="25000"/>
                  </a:schemeClr>
                </a:solidFill>
              </a:rPr>
              <a:t>operational </a:t>
            </a:r>
            <a:r>
              <a:rPr lang="en-US" sz="1800" dirty="0" smtClean="0">
                <a:solidFill>
                  <a:schemeClr val="tx1">
                    <a:lumMod val="75000"/>
                    <a:lumOff val="25000"/>
                  </a:schemeClr>
                </a:solidFill>
              </a:rPr>
              <a:t>(to be used for small prototypes or small detectors)  </a:t>
            </a:r>
            <a:endParaRPr lang="en-US" sz="1800" dirty="0">
              <a:solidFill>
                <a:schemeClr val="tx1">
                  <a:lumMod val="75000"/>
                  <a:lumOff val="25000"/>
                </a:schemeClr>
              </a:solidFill>
            </a:endParaRPr>
          </a:p>
          <a:p>
            <a:pPr lvl="0">
              <a:buClr>
                <a:srgbClr val="FD930A"/>
              </a:buClr>
              <a:buFont typeface="Wingdings" pitchFamily="2" charset="2"/>
              <a:buChar char="Ø"/>
            </a:pPr>
            <a:r>
              <a:rPr lang="en-US" sz="1800" dirty="0" smtClean="0">
                <a:solidFill>
                  <a:schemeClr val="tx1">
                    <a:lumMod val="75000"/>
                    <a:lumOff val="25000"/>
                  </a:schemeClr>
                </a:solidFill>
              </a:rPr>
              <a:t>Ambient </a:t>
            </a:r>
            <a:r>
              <a:rPr lang="en-US" sz="1800" dirty="0">
                <a:solidFill>
                  <a:schemeClr val="tx1">
                    <a:lumMod val="75000"/>
                    <a:lumOff val="25000"/>
                  </a:schemeClr>
                </a:solidFill>
              </a:rPr>
              <a:t>X-ray Test Setup </a:t>
            </a:r>
            <a:r>
              <a:rPr lang="en-US" sz="1800" dirty="0" smtClean="0">
                <a:solidFill>
                  <a:schemeClr val="tx1">
                    <a:lumMod val="75000"/>
                    <a:lumOff val="25000"/>
                  </a:schemeClr>
                </a:solidFill>
              </a:rPr>
              <a:t>for ¼  </a:t>
            </a:r>
            <a:r>
              <a:rPr lang="en-US" sz="1800" dirty="0" err="1" smtClean="0">
                <a:solidFill>
                  <a:schemeClr val="tx1">
                    <a:lumMod val="75000"/>
                    <a:lumOff val="25000"/>
                  </a:schemeClr>
                </a:solidFill>
              </a:rPr>
              <a:t>Mpix</a:t>
            </a:r>
            <a:r>
              <a:rPr lang="en-US" sz="1800" dirty="0" smtClean="0">
                <a:solidFill>
                  <a:schemeClr val="tx1">
                    <a:lumMod val="75000"/>
                    <a:lumOff val="25000"/>
                  </a:schemeClr>
                </a:solidFill>
              </a:rPr>
              <a:t> detectors operational </a:t>
            </a:r>
            <a:r>
              <a:rPr lang="en-US" sz="1800" dirty="0">
                <a:solidFill>
                  <a:schemeClr val="tx1">
                    <a:lumMod val="75000"/>
                    <a:lumOff val="25000"/>
                  </a:schemeClr>
                </a:solidFill>
              </a:rPr>
              <a:t>(up to  ¼  </a:t>
            </a:r>
            <a:r>
              <a:rPr lang="en-US" sz="1800" dirty="0" err="1">
                <a:solidFill>
                  <a:schemeClr val="tx1">
                    <a:lumMod val="75000"/>
                    <a:lumOff val="25000"/>
                  </a:schemeClr>
                </a:solidFill>
              </a:rPr>
              <a:t>Mpix</a:t>
            </a:r>
            <a:r>
              <a:rPr lang="en-US" sz="1800" dirty="0">
                <a:solidFill>
                  <a:schemeClr val="tx1">
                    <a:lumMod val="75000"/>
                    <a:lumOff val="25000"/>
                  </a:schemeClr>
                </a:solidFill>
              </a:rPr>
              <a:t>)  </a:t>
            </a:r>
            <a:r>
              <a:rPr lang="en-US" sz="1800" dirty="0" smtClean="0">
                <a:solidFill>
                  <a:schemeClr val="tx1">
                    <a:lumMod val="75000"/>
                    <a:lumOff val="25000"/>
                  </a:schemeClr>
                </a:solidFill>
              </a:rPr>
              <a:t>Q1 2015</a:t>
            </a:r>
            <a:endParaRPr lang="en-US" sz="1800" dirty="0">
              <a:solidFill>
                <a:schemeClr val="tx1">
                  <a:lumMod val="75000"/>
                  <a:lumOff val="25000"/>
                </a:schemeClr>
              </a:solidFill>
            </a:endParaRPr>
          </a:p>
          <a:p>
            <a:pPr lvl="0">
              <a:buClr>
                <a:srgbClr val="FD930A"/>
              </a:buClr>
              <a:buFont typeface="Wingdings" pitchFamily="2" charset="2"/>
              <a:buChar char="Ø"/>
            </a:pPr>
            <a:r>
              <a:rPr lang="en-US" sz="1800" dirty="0">
                <a:solidFill>
                  <a:schemeClr val="tx1">
                    <a:lumMod val="75000"/>
                    <a:lumOff val="25000"/>
                  </a:schemeClr>
                </a:solidFill>
              </a:rPr>
              <a:t>Pulsed Multi-Target X-ray Test Setup </a:t>
            </a:r>
            <a:r>
              <a:rPr lang="en-US" sz="1800" dirty="0" smtClean="0">
                <a:solidFill>
                  <a:schemeClr val="tx1">
                    <a:lumMod val="75000"/>
                    <a:lumOff val="25000"/>
                  </a:schemeClr>
                </a:solidFill>
              </a:rPr>
              <a:t>operational (</a:t>
            </a:r>
            <a:r>
              <a:rPr lang="en-US" sz="1800" dirty="0">
                <a:solidFill>
                  <a:schemeClr val="tx1">
                    <a:lumMod val="75000"/>
                    <a:lumOff val="25000"/>
                  </a:schemeClr>
                </a:solidFill>
              </a:rPr>
              <a:t>up to 1 </a:t>
            </a:r>
            <a:r>
              <a:rPr lang="en-US" sz="1800" dirty="0" err="1">
                <a:solidFill>
                  <a:schemeClr val="tx1">
                    <a:lumMod val="75000"/>
                    <a:lumOff val="25000"/>
                  </a:schemeClr>
                </a:solidFill>
              </a:rPr>
              <a:t>Mpix</a:t>
            </a:r>
            <a:r>
              <a:rPr lang="en-US" sz="1800" dirty="0">
                <a:solidFill>
                  <a:schemeClr val="tx1">
                    <a:lumMod val="75000"/>
                    <a:lumOff val="25000"/>
                  </a:schemeClr>
                </a:solidFill>
              </a:rPr>
              <a:t>) </a:t>
            </a:r>
            <a:r>
              <a:rPr lang="en-US" sz="1800" dirty="0" smtClean="0">
                <a:solidFill>
                  <a:schemeClr val="tx1">
                    <a:lumMod val="75000"/>
                    <a:lumOff val="25000"/>
                  </a:schemeClr>
                </a:solidFill>
              </a:rPr>
              <a:t>Q3 2015</a:t>
            </a:r>
            <a:endParaRPr lang="en-US" sz="1800" dirty="0">
              <a:solidFill>
                <a:schemeClr val="tx1">
                  <a:lumMod val="75000"/>
                  <a:lumOff val="25000"/>
                </a:schemeClr>
              </a:solidFill>
            </a:endParaRPr>
          </a:p>
          <a:p>
            <a:pPr lvl="0">
              <a:buClr>
                <a:srgbClr val="FD930A"/>
              </a:buClr>
            </a:pPr>
            <a:r>
              <a:rPr lang="en-US" sz="2000" dirty="0" smtClean="0">
                <a:solidFill>
                  <a:srgbClr val="251555"/>
                </a:solidFill>
              </a:rPr>
              <a:t>Preliminary plan for testing the first detectors at the detector Lab exists</a:t>
            </a:r>
          </a:p>
          <a:p>
            <a:pPr lvl="0">
              <a:buClr>
                <a:srgbClr val="FD930A"/>
              </a:buClr>
            </a:pPr>
            <a:r>
              <a:rPr lang="en-US" sz="2000" dirty="0">
                <a:solidFill>
                  <a:srgbClr val="251555"/>
                </a:solidFill>
              </a:rPr>
              <a:t>C</a:t>
            </a:r>
            <a:r>
              <a:rPr lang="en-US" sz="2000" dirty="0" smtClean="0">
                <a:solidFill>
                  <a:srgbClr val="251555"/>
                </a:solidFill>
              </a:rPr>
              <a:t>alibration </a:t>
            </a:r>
            <a:r>
              <a:rPr lang="en-US" sz="2000" dirty="0">
                <a:solidFill>
                  <a:srgbClr val="251555"/>
                </a:solidFill>
              </a:rPr>
              <a:t>software </a:t>
            </a:r>
            <a:r>
              <a:rPr lang="en-US" sz="2000" dirty="0" smtClean="0">
                <a:solidFill>
                  <a:srgbClr val="251555"/>
                </a:solidFill>
              </a:rPr>
              <a:t>and alignment  concept </a:t>
            </a:r>
            <a:r>
              <a:rPr lang="en-US" sz="2000" dirty="0" smtClean="0">
                <a:solidFill>
                  <a:srgbClr val="251555"/>
                </a:solidFill>
                <a:sym typeface="Wingdings" panose="05000000000000000000" pitchFamily="2" charset="2"/>
              </a:rPr>
              <a:t> see S. </a:t>
            </a:r>
            <a:r>
              <a:rPr lang="en-US" sz="2000" dirty="0" err="1" smtClean="0">
                <a:solidFill>
                  <a:srgbClr val="251555"/>
                </a:solidFill>
                <a:sym typeface="Wingdings" panose="05000000000000000000" pitchFamily="2" charset="2"/>
              </a:rPr>
              <a:t>Hauf’s</a:t>
            </a:r>
            <a:r>
              <a:rPr lang="en-US" sz="2000" dirty="0" smtClean="0">
                <a:solidFill>
                  <a:srgbClr val="251555"/>
                </a:solidFill>
                <a:sym typeface="Wingdings" panose="05000000000000000000" pitchFamily="2" charset="2"/>
              </a:rPr>
              <a:t> talk </a:t>
            </a:r>
            <a:endParaRPr lang="en-US" sz="2000" dirty="0" smtClean="0">
              <a:solidFill>
                <a:srgbClr val="251555"/>
              </a:solidFill>
            </a:endParaRPr>
          </a:p>
          <a:p>
            <a:pPr marL="0" lvl="0" indent="0">
              <a:buClr>
                <a:srgbClr val="FD930A"/>
              </a:buClr>
              <a:buNone/>
            </a:pPr>
            <a:endParaRPr lang="en-US" dirty="0" smtClean="0">
              <a:solidFill>
                <a:srgbClr val="251555"/>
              </a:solidFill>
            </a:endParaRPr>
          </a:p>
          <a:p>
            <a:pPr lvl="0">
              <a:buClr>
                <a:srgbClr val="FD930A"/>
              </a:buClr>
            </a:pPr>
            <a:endParaRPr lang="en-US" sz="1800" dirty="0"/>
          </a:p>
          <a:p>
            <a:pPr>
              <a:buClr>
                <a:srgbClr val="FD930A"/>
              </a:buClr>
            </a:pPr>
            <a:endParaRPr lang="en-US" dirty="0" smtClean="0">
              <a:solidFill>
                <a:srgbClr val="251555"/>
              </a:solidFill>
            </a:endParaRPr>
          </a:p>
        </p:txBody>
      </p:sp>
      <p:sp>
        <p:nvSpPr>
          <p:cNvPr id="4" name="Slide Number Placeholder 3"/>
          <p:cNvSpPr>
            <a:spLocks noGrp="1"/>
          </p:cNvSpPr>
          <p:nvPr>
            <p:ph type="sldNum" sz="quarter" idx="10"/>
          </p:nvPr>
        </p:nvSpPr>
        <p:spPr/>
        <p:txBody>
          <a:bodyPr/>
          <a:lstStyle/>
          <a:p>
            <a:pPr>
              <a:defRPr/>
            </a:pPr>
            <a:fld id="{14404834-5313-40AC-B135-E30BD596D545}" type="slidenum">
              <a:rPr lang="en-GB" smtClean="0"/>
              <a:pPr>
                <a:defRPr/>
              </a:pPr>
              <a:t>23</a:t>
            </a:fld>
            <a:endParaRPr lang="en-GB"/>
          </a:p>
        </p:txBody>
      </p:sp>
    </p:spTree>
    <p:extLst>
      <p:ext uri="{BB962C8B-B14F-4D97-AF65-F5344CB8AC3E}">
        <p14:creationId xmlns:p14="http://schemas.microsoft.com/office/powerpoint/2010/main" val="17891672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4404834-5313-40AC-B135-E30BD596D545}" type="slidenum">
              <a:rPr lang="en-GB" smtClean="0"/>
              <a:pPr>
                <a:defRPr/>
              </a:pPr>
              <a:t>24</a:t>
            </a:fld>
            <a:endParaRPr lang="en-GB"/>
          </a:p>
        </p:txBody>
      </p:sp>
      <p:sp>
        <p:nvSpPr>
          <p:cNvPr id="5" name="Rectangle 4"/>
          <p:cNvSpPr/>
          <p:nvPr/>
        </p:nvSpPr>
        <p:spPr>
          <a:xfrm>
            <a:off x="2688107" y="2536272"/>
            <a:ext cx="391664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Thank You </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2783338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4404834-5313-40AC-B135-E30BD596D545}" type="slidenum">
              <a:rPr lang="en-GB" smtClean="0">
                <a:solidFill>
                  <a:srgbClr val="FFFFFF"/>
                </a:solidFill>
              </a:rPr>
              <a:pPr>
                <a:defRPr/>
              </a:pPr>
              <a:t>25</a:t>
            </a:fld>
            <a:endParaRPr lang="en-GB">
              <a:solidFill>
                <a:srgbClr val="FFFFFF"/>
              </a:solidFill>
            </a:endParaRPr>
          </a:p>
        </p:txBody>
      </p:sp>
      <p:sp>
        <p:nvSpPr>
          <p:cNvPr id="6" name="TextBox 5"/>
          <p:cNvSpPr txBox="1"/>
          <p:nvPr/>
        </p:nvSpPr>
        <p:spPr>
          <a:xfrm>
            <a:off x="2078182" y="1681662"/>
            <a:ext cx="4759037" cy="2529923"/>
          </a:xfrm>
          <a:prstGeom prst="rect">
            <a:avLst/>
          </a:prstGeom>
          <a:noFill/>
        </p:spPr>
        <p:txBody>
          <a:bodyPr wrap="square" rtlCol="0">
            <a:spAutoFit/>
          </a:bodyPr>
          <a:lstStyle/>
          <a:p>
            <a:pPr algn="ctr">
              <a:buFont typeface="Wingdings" pitchFamily="2" charset="2"/>
              <a:buNone/>
            </a:pPr>
            <a:r>
              <a:rPr lang="en-US" sz="3600" b="1" dirty="0" smtClean="0">
                <a:solidFill>
                  <a:srgbClr val="261748"/>
                </a:solidFill>
                <a:effectLst>
                  <a:outerShdw blurRad="38100" dist="38100" dir="2700000" algn="tl">
                    <a:srgbClr val="000000">
                      <a:alpha val="43137"/>
                    </a:srgbClr>
                  </a:outerShdw>
                </a:effectLst>
                <a:latin typeface="Calibri" pitchFamily="34" charset="0"/>
                <a:cs typeface="Calibri" pitchFamily="34" charset="0"/>
              </a:rPr>
              <a:t>Additional information including introductory </a:t>
            </a:r>
            <a:endParaRPr lang="en-US" sz="3600" b="1" dirty="0">
              <a:solidFill>
                <a:srgbClr val="261748"/>
              </a:solidFill>
              <a:effectLst>
                <a:outerShdw blurRad="38100" dist="38100" dir="2700000" algn="tl">
                  <a:srgbClr val="000000">
                    <a:alpha val="43137"/>
                  </a:srgbClr>
                </a:outerShdw>
              </a:effectLst>
              <a:latin typeface="Calibri" pitchFamily="34" charset="0"/>
              <a:cs typeface="Calibri" pitchFamily="34" charset="0"/>
            </a:endParaRPr>
          </a:p>
          <a:p>
            <a:pPr algn="ctr">
              <a:buFont typeface="Wingdings" pitchFamily="2" charset="2"/>
              <a:buNone/>
            </a:pPr>
            <a:r>
              <a:rPr lang="en-US" sz="3600" b="1" dirty="0" smtClean="0">
                <a:solidFill>
                  <a:srgbClr val="261748"/>
                </a:solidFill>
                <a:effectLst>
                  <a:outerShdw blurRad="38100" dist="38100" dir="2700000" algn="tl">
                    <a:srgbClr val="000000">
                      <a:alpha val="43137"/>
                    </a:srgbClr>
                  </a:outerShdw>
                </a:effectLst>
                <a:latin typeface="Calibri" pitchFamily="34" charset="0"/>
                <a:cs typeface="Calibri" pitchFamily="34" charset="0"/>
              </a:rPr>
              <a:t>&amp; </a:t>
            </a:r>
          </a:p>
          <a:p>
            <a:pPr algn="ctr">
              <a:buFont typeface="Wingdings" pitchFamily="2" charset="2"/>
              <a:buNone/>
            </a:pPr>
            <a:r>
              <a:rPr lang="en-US" sz="3600" b="1" dirty="0" smtClean="0">
                <a:solidFill>
                  <a:srgbClr val="261748"/>
                </a:solidFill>
                <a:effectLst>
                  <a:outerShdw blurRad="38100" dist="38100" dir="2700000" algn="tl">
                    <a:srgbClr val="000000">
                      <a:alpha val="43137"/>
                    </a:srgbClr>
                  </a:outerShdw>
                </a:effectLst>
                <a:latin typeface="Calibri" pitchFamily="34" charset="0"/>
                <a:cs typeface="Calibri" pitchFamily="34" charset="0"/>
              </a:rPr>
              <a:t>Backup Slides</a:t>
            </a:r>
          </a:p>
        </p:txBody>
      </p:sp>
    </p:spTree>
    <p:extLst>
      <p:ext uri="{BB962C8B-B14F-4D97-AF65-F5344CB8AC3E}">
        <p14:creationId xmlns:p14="http://schemas.microsoft.com/office/powerpoint/2010/main" val="41695837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4404834-5313-40AC-B135-E30BD596D545}" type="slidenum">
              <a:rPr lang="en-GB" smtClean="0">
                <a:solidFill>
                  <a:srgbClr val="FFFFFF"/>
                </a:solidFill>
              </a:rPr>
              <a:pPr>
                <a:defRPr/>
              </a:pPr>
              <a:t>26</a:t>
            </a:fld>
            <a:endParaRPr lang="en-GB">
              <a:solidFill>
                <a:srgbClr val="FFFFFF"/>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889030797"/>
              </p:ext>
            </p:extLst>
          </p:nvPr>
        </p:nvGraphicFramePr>
        <p:xfrm>
          <a:off x="115888" y="1419638"/>
          <a:ext cx="4990331" cy="2933479"/>
        </p:xfrm>
        <a:graphic>
          <a:graphicData uri="http://schemas.openxmlformats.org/drawingml/2006/table">
            <a:tbl>
              <a:tblPr firstRow="1" bandRow="1">
                <a:tableStyleId>{21E4AEA4-8DFA-4A89-87EB-49C32662AFE0}</a:tableStyleId>
              </a:tblPr>
              <a:tblGrid>
                <a:gridCol w="1427407"/>
                <a:gridCol w="1940207"/>
                <a:gridCol w="1622717"/>
              </a:tblGrid>
              <a:tr h="338828">
                <a:tc>
                  <a:txBody>
                    <a:bodyPr/>
                    <a:lstStyle/>
                    <a:p>
                      <a:r>
                        <a:rPr lang="en-US" dirty="0" smtClean="0">
                          <a:latin typeface="Calibri" pitchFamily="34" charset="0"/>
                          <a:cs typeface="Calibri" pitchFamily="34" charset="0"/>
                        </a:rPr>
                        <a:t>Parameter</a:t>
                      </a:r>
                      <a:endParaRPr lang="en-US" dirty="0">
                        <a:latin typeface="Calibri" pitchFamily="34" charset="0"/>
                        <a:cs typeface="Calibri" pitchFamily="34" charset="0"/>
                      </a:endParaRPr>
                    </a:p>
                  </a:txBody>
                  <a:tcPr/>
                </a:tc>
                <a:tc>
                  <a:txBody>
                    <a:bodyPr/>
                    <a:lstStyle/>
                    <a:p>
                      <a:r>
                        <a:rPr lang="en-US" dirty="0" smtClean="0">
                          <a:latin typeface="Calibri" pitchFamily="34" charset="0"/>
                          <a:cs typeface="Calibri" pitchFamily="34" charset="0"/>
                        </a:rPr>
                        <a:t>Pulsed</a:t>
                      </a:r>
                      <a:r>
                        <a:rPr lang="en-US" baseline="0" dirty="0" smtClean="0">
                          <a:latin typeface="Calibri" pitchFamily="34" charset="0"/>
                          <a:cs typeface="Calibri" pitchFamily="34" charset="0"/>
                        </a:rPr>
                        <a:t> mode</a:t>
                      </a:r>
                      <a:endParaRPr lang="en-US" dirty="0">
                        <a:latin typeface="Calibri" pitchFamily="34" charset="0"/>
                        <a:cs typeface="Calibri" pitchFamily="34" charset="0"/>
                      </a:endParaRPr>
                    </a:p>
                  </a:txBody>
                  <a:tcPr/>
                </a:tc>
                <a:tc>
                  <a:txBody>
                    <a:bodyPr/>
                    <a:lstStyle/>
                    <a:p>
                      <a:r>
                        <a:rPr lang="en-US" baseline="0" dirty="0" smtClean="0">
                          <a:latin typeface="Calibri" pitchFamily="34" charset="0"/>
                          <a:cs typeface="Calibri" pitchFamily="34" charset="0"/>
                        </a:rPr>
                        <a:t> DC mode</a:t>
                      </a:r>
                      <a:endParaRPr lang="en-US" dirty="0">
                        <a:latin typeface="Calibri" pitchFamily="34" charset="0"/>
                        <a:cs typeface="Calibri" pitchFamily="34" charset="0"/>
                      </a:endParaRPr>
                    </a:p>
                  </a:txBody>
                  <a:tcPr/>
                </a:tc>
              </a:tr>
              <a:tr h="348463">
                <a:tc>
                  <a:txBody>
                    <a:bodyPr/>
                    <a:lstStyle/>
                    <a:p>
                      <a:r>
                        <a:rPr lang="en-US" sz="1600" dirty="0" smtClean="0">
                          <a:latin typeface="Calibri" pitchFamily="34" charset="0"/>
                          <a:cs typeface="Calibri" pitchFamily="34" charset="0"/>
                        </a:rPr>
                        <a:t>Electron energy </a:t>
                      </a:r>
                      <a:endParaRPr lang="en-US" sz="1600" b="1" dirty="0">
                        <a:latin typeface="Calibri" pitchFamily="34" charset="0"/>
                        <a:cs typeface="Calibri" pitchFamily="34" charset="0"/>
                      </a:endParaRPr>
                    </a:p>
                  </a:txBody>
                  <a:tcPr/>
                </a:tc>
                <a:tc>
                  <a:txBody>
                    <a:bodyPr/>
                    <a:lstStyle/>
                    <a:p>
                      <a:r>
                        <a:rPr lang="en-US" sz="1600" dirty="0" smtClean="0">
                          <a:solidFill>
                            <a:srgbClr val="C00000"/>
                          </a:solidFill>
                          <a:latin typeface="Calibri" pitchFamily="34" charset="0"/>
                          <a:cs typeface="Calibri" pitchFamily="34" charset="0"/>
                        </a:rPr>
                        <a:t>1</a:t>
                      </a:r>
                      <a:r>
                        <a:rPr lang="en-US" sz="1600" baseline="0" dirty="0" smtClean="0">
                          <a:solidFill>
                            <a:srgbClr val="C00000"/>
                          </a:solidFill>
                          <a:latin typeface="Calibri" pitchFamily="34" charset="0"/>
                          <a:cs typeface="Calibri" pitchFamily="34" charset="0"/>
                        </a:rPr>
                        <a:t> - </a:t>
                      </a:r>
                      <a:r>
                        <a:rPr lang="en-US" sz="1600" dirty="0" smtClean="0">
                          <a:solidFill>
                            <a:srgbClr val="C00000"/>
                          </a:solidFill>
                          <a:latin typeface="Calibri" pitchFamily="34" charset="0"/>
                          <a:cs typeface="Calibri" pitchFamily="34" charset="0"/>
                        </a:rPr>
                        <a:t>50</a:t>
                      </a:r>
                      <a:r>
                        <a:rPr lang="en-US" sz="1600" baseline="0" dirty="0" smtClean="0">
                          <a:solidFill>
                            <a:srgbClr val="C00000"/>
                          </a:solidFill>
                          <a:latin typeface="Calibri" pitchFamily="34" charset="0"/>
                          <a:cs typeface="Calibri" pitchFamily="34" charset="0"/>
                        </a:rPr>
                        <a:t> </a:t>
                      </a:r>
                      <a:r>
                        <a:rPr lang="en-US" sz="1600" baseline="0" dirty="0" err="1" smtClean="0">
                          <a:latin typeface="Calibri" pitchFamily="34" charset="0"/>
                          <a:cs typeface="Calibri" pitchFamily="34" charset="0"/>
                        </a:rPr>
                        <a:t>keV</a:t>
                      </a:r>
                      <a:r>
                        <a:rPr lang="en-US" sz="1600" baseline="0" dirty="0" smtClean="0">
                          <a:latin typeface="Calibri" pitchFamily="34" charset="0"/>
                          <a:cs typeface="Calibri" pitchFamily="34" charset="0"/>
                        </a:rPr>
                        <a:t>  </a:t>
                      </a:r>
                      <a:endParaRPr lang="en-US" sz="1600" dirty="0">
                        <a:latin typeface="Calibri" pitchFamily="34" charset="0"/>
                        <a:cs typeface="Calibri" pitchFamily="34" charset="0"/>
                      </a:endParaRPr>
                    </a:p>
                  </a:txBody>
                  <a:tcPr/>
                </a:tc>
                <a:tc>
                  <a:txBody>
                    <a:bodyPr/>
                    <a:lstStyle/>
                    <a:p>
                      <a:r>
                        <a:rPr lang="en-US" sz="1600" dirty="0" smtClean="0">
                          <a:latin typeface="Calibri" pitchFamily="34" charset="0"/>
                          <a:cs typeface="Calibri" pitchFamily="34" charset="0"/>
                        </a:rPr>
                        <a:t>1- </a:t>
                      </a:r>
                      <a:r>
                        <a:rPr lang="en-US" sz="1600" baseline="0" dirty="0" smtClean="0">
                          <a:latin typeface="Calibri" pitchFamily="34" charset="0"/>
                          <a:cs typeface="Calibri" pitchFamily="34" charset="0"/>
                        </a:rPr>
                        <a:t> </a:t>
                      </a:r>
                      <a:r>
                        <a:rPr lang="en-US" sz="1600" dirty="0" smtClean="0">
                          <a:latin typeface="Calibri" pitchFamily="34" charset="0"/>
                          <a:cs typeface="Calibri" pitchFamily="34" charset="0"/>
                        </a:rPr>
                        <a:t>60</a:t>
                      </a:r>
                      <a:r>
                        <a:rPr lang="en-US" sz="1600" baseline="0" dirty="0" smtClean="0">
                          <a:latin typeface="Calibri" pitchFamily="34" charset="0"/>
                          <a:cs typeface="Calibri" pitchFamily="34" charset="0"/>
                        </a:rPr>
                        <a:t> </a:t>
                      </a:r>
                      <a:r>
                        <a:rPr lang="en-US" sz="1600" dirty="0" err="1" smtClean="0">
                          <a:latin typeface="Calibri" pitchFamily="34" charset="0"/>
                          <a:cs typeface="Calibri" pitchFamily="34" charset="0"/>
                        </a:rPr>
                        <a:t>keV</a:t>
                      </a:r>
                      <a:endParaRPr lang="en-US" sz="1600" dirty="0">
                        <a:latin typeface="Calibri" pitchFamily="34" charset="0"/>
                        <a:cs typeface="Calibri" pitchFamily="34" charset="0"/>
                      </a:endParaRPr>
                    </a:p>
                  </a:txBody>
                  <a:tcPr/>
                </a:tc>
              </a:tr>
              <a:tr h="536478">
                <a:tc>
                  <a:txBody>
                    <a:bodyPr/>
                    <a:lstStyle/>
                    <a:p>
                      <a:r>
                        <a:rPr lang="en-US" sz="1600" dirty="0" smtClean="0">
                          <a:latin typeface="Calibri" pitchFamily="34" charset="0"/>
                          <a:cs typeface="Calibri" pitchFamily="34" charset="0"/>
                        </a:rPr>
                        <a:t>Electron beam current </a:t>
                      </a:r>
                      <a:endParaRPr lang="en-US" sz="1600" b="1" dirty="0">
                        <a:solidFill>
                          <a:srgbClr val="261748"/>
                        </a:solidFill>
                        <a:latin typeface="Calibri" pitchFamily="34" charset="0"/>
                        <a:cs typeface="Calibri" pitchFamily="34" charset="0"/>
                      </a:endParaRPr>
                    </a:p>
                  </a:txBody>
                  <a:tcPr/>
                </a:tc>
                <a:tc>
                  <a:txBody>
                    <a:bodyPr/>
                    <a:lstStyle/>
                    <a:p>
                      <a:r>
                        <a:rPr kumimoji="0" lang="en-US" sz="1600" b="0" i="0" u="none" strike="noStrike" kern="1200" cap="none" spc="0" normalizeH="0" baseline="0" noProof="0" dirty="0" smtClean="0">
                          <a:ln>
                            <a:noFill/>
                          </a:ln>
                          <a:solidFill>
                            <a:srgbClr val="C00000"/>
                          </a:solidFill>
                          <a:effectLst/>
                          <a:uLnTx/>
                          <a:uFillTx/>
                          <a:latin typeface="Calibri" pitchFamily="34" charset="0"/>
                          <a:ea typeface="ＭＳ Ｐゴシック" pitchFamily="1" charset="-128"/>
                          <a:cs typeface="Calibri" pitchFamily="34" charset="0"/>
                        </a:rPr>
                        <a:t>10</a:t>
                      </a:r>
                      <a:r>
                        <a:rPr kumimoji="0" lang="en-US" sz="1600" b="0" i="0" u="none" strike="noStrike" kern="1200" cap="none" spc="0" normalizeH="0" baseline="0" noProof="0" dirty="0" smtClean="0">
                          <a:ln>
                            <a:noFill/>
                          </a:ln>
                          <a:solidFill>
                            <a:srgbClr val="C00000"/>
                          </a:solidFill>
                          <a:effectLst/>
                          <a:uLnTx/>
                          <a:uFillTx/>
                          <a:latin typeface="Calibri" pitchFamily="34" charset="0"/>
                          <a:ea typeface="ＭＳ Ｐゴシック" pitchFamily="1" charset="-128"/>
                          <a:cs typeface="Calibri" pitchFamily="34" charset="0"/>
                          <a:sym typeface="Symbol"/>
                        </a:rPr>
                        <a:t>A - 20 mA</a:t>
                      </a:r>
                      <a:r>
                        <a:rPr kumimoji="0" lang="en-US" sz="1600" b="0" i="0" u="none" strike="noStrike" kern="1200" cap="none" spc="0" normalizeH="0" baseline="0" noProof="0" dirty="0" smtClean="0">
                          <a:ln>
                            <a:noFill/>
                          </a:ln>
                          <a:solidFill>
                            <a:srgbClr val="261748"/>
                          </a:solidFill>
                          <a:effectLst/>
                          <a:uLnTx/>
                          <a:uFillTx/>
                          <a:latin typeface="Calibri" pitchFamily="34" charset="0"/>
                          <a:ea typeface="ＭＳ Ｐゴシック" pitchFamily="1" charset="-128"/>
                          <a:cs typeface="Calibri" pitchFamily="34" charset="0"/>
                          <a:sym typeface="Symbol"/>
                        </a:rPr>
                        <a:t> </a:t>
                      </a:r>
                      <a:endParaRPr lang="en-US" sz="1600" dirty="0">
                        <a:latin typeface="Calibri" pitchFamily="34" charset="0"/>
                        <a:cs typeface="Calibri" pitchFamily="34" charset="0"/>
                      </a:endParaRPr>
                    </a:p>
                  </a:txBody>
                  <a:tcPr/>
                </a:tc>
                <a:tc>
                  <a:txBody>
                    <a:bodyPr/>
                    <a:lstStyle/>
                    <a:p>
                      <a:r>
                        <a:rPr lang="it-IT" sz="1600" dirty="0" smtClean="0">
                          <a:latin typeface="Calibri" pitchFamily="34" charset="0"/>
                          <a:cs typeface="Calibri" pitchFamily="34" charset="0"/>
                        </a:rPr>
                        <a:t>10</a:t>
                      </a:r>
                      <a:r>
                        <a:rPr lang="it-IT" sz="1600" dirty="0" smtClean="0">
                          <a:latin typeface="Calibri" pitchFamily="34" charset="0"/>
                          <a:cs typeface="Calibri" pitchFamily="34" charset="0"/>
                          <a:sym typeface="Symbol"/>
                        </a:rPr>
                        <a:t></a:t>
                      </a:r>
                      <a:r>
                        <a:rPr lang="it-IT" sz="1600" dirty="0" smtClean="0">
                          <a:latin typeface="Calibri" pitchFamily="34" charset="0"/>
                          <a:cs typeface="Calibri" pitchFamily="34" charset="0"/>
                        </a:rPr>
                        <a:t>A – 6mA </a:t>
                      </a:r>
                      <a:endParaRPr lang="en-US" sz="1600" noProof="0" dirty="0" smtClean="0">
                        <a:latin typeface="Calibri" pitchFamily="34" charset="0"/>
                        <a:cs typeface="Calibri" pitchFamily="34" charset="0"/>
                      </a:endParaRPr>
                    </a:p>
                  </a:txBody>
                  <a:tcPr/>
                </a:tc>
              </a:tr>
              <a:tr h="349171">
                <a:tc>
                  <a:txBody>
                    <a:bodyPr/>
                    <a:lstStyle/>
                    <a:p>
                      <a:r>
                        <a:rPr lang="en-US" sz="1600" dirty="0" smtClean="0">
                          <a:latin typeface="Calibri" pitchFamily="34" charset="0"/>
                          <a:cs typeface="Calibri" pitchFamily="34" charset="0"/>
                        </a:rPr>
                        <a:t>Beam diameter </a:t>
                      </a:r>
                      <a:endParaRPr lang="en-US" sz="1600" dirty="0">
                        <a:latin typeface="Calibri" pitchFamily="34" charset="0"/>
                        <a:cs typeface="Calibri" pitchFamily="34" charset="0"/>
                      </a:endParaRPr>
                    </a:p>
                  </a:txBody>
                  <a:tcPr/>
                </a:tc>
                <a:tc>
                  <a:txBody>
                    <a:bodyPr/>
                    <a:lstStyle/>
                    <a:p>
                      <a:r>
                        <a:rPr lang="en-US" sz="1600" dirty="0" smtClean="0">
                          <a:solidFill>
                            <a:srgbClr val="C00000"/>
                          </a:solidFill>
                          <a:latin typeface="Calibri" pitchFamily="34" charset="0"/>
                          <a:cs typeface="Calibri" pitchFamily="34" charset="0"/>
                        </a:rPr>
                        <a:t>0.15 – 10 mm </a:t>
                      </a:r>
                      <a:endParaRPr lang="en-US" sz="1600" dirty="0">
                        <a:latin typeface="Calibri" pitchFamily="34" charset="0"/>
                        <a:cs typeface="Calibri" pitchFamily="34" charset="0"/>
                      </a:endParaRPr>
                    </a:p>
                  </a:txBody>
                  <a:tcPr/>
                </a:tc>
                <a:tc>
                  <a:txBody>
                    <a:bodyPr/>
                    <a:lstStyle/>
                    <a:p>
                      <a:r>
                        <a:rPr lang="en-US" sz="1600" dirty="0" smtClean="0">
                          <a:latin typeface="Calibri" pitchFamily="34" charset="0"/>
                          <a:cs typeface="Calibri" pitchFamily="34" charset="0"/>
                        </a:rPr>
                        <a:t>0.1-10 mm</a:t>
                      </a:r>
                      <a:endParaRPr lang="en-US" sz="1600" dirty="0">
                        <a:latin typeface="Calibri" pitchFamily="34" charset="0"/>
                        <a:cs typeface="Calibri" pitchFamily="34" charset="0"/>
                      </a:endParaRPr>
                    </a:p>
                  </a:txBody>
                  <a:tcPr/>
                </a:tc>
              </a:tr>
              <a:tr h="830359">
                <a:tc>
                  <a:txBody>
                    <a:bodyPr/>
                    <a:lstStyle/>
                    <a:p>
                      <a:r>
                        <a:rPr lang="en-US" dirty="0" smtClean="0">
                          <a:latin typeface="Calibri" pitchFamily="34" charset="0"/>
                          <a:cs typeface="Calibri" pitchFamily="34" charset="0"/>
                        </a:rPr>
                        <a:t>Pulsed beam parameters</a:t>
                      </a:r>
                      <a:endParaRPr lang="en-US" dirty="0">
                        <a:latin typeface="Calibri" pitchFamily="34" charset="0"/>
                        <a:cs typeface="Calibri" pitchFamily="34" charset="0"/>
                      </a:endParaRPr>
                    </a:p>
                  </a:txBody>
                  <a:tcPr/>
                </a:tc>
                <a:tc>
                  <a:txBody>
                    <a:bodyPr/>
                    <a:lstStyle/>
                    <a:p>
                      <a:pPr marL="0"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smtClean="0">
                          <a:solidFill>
                            <a:srgbClr val="261748"/>
                          </a:solidFill>
                          <a:latin typeface="Calibri" pitchFamily="34" charset="0"/>
                          <a:cs typeface="Calibri" pitchFamily="34" charset="0"/>
                          <a:sym typeface="Symbol"/>
                        </a:rPr>
                        <a:t>- Length:</a:t>
                      </a:r>
                      <a:r>
                        <a:rPr lang="en-US" sz="1400" dirty="0" smtClean="0">
                          <a:solidFill>
                            <a:srgbClr val="261748"/>
                          </a:solidFill>
                          <a:sym typeface="Symbol"/>
                        </a:rPr>
                        <a:t> </a:t>
                      </a:r>
                      <a:r>
                        <a:rPr lang="en-US" sz="1400" dirty="0" smtClean="0">
                          <a:solidFill>
                            <a:srgbClr val="C00000"/>
                          </a:solidFill>
                          <a:sym typeface="Symbol"/>
                        </a:rPr>
                        <a:t> </a:t>
                      </a:r>
                      <a:r>
                        <a:rPr lang="en-US" sz="1400" dirty="0" smtClean="0">
                          <a:solidFill>
                            <a:srgbClr val="C00000"/>
                          </a:solidFill>
                          <a:latin typeface="Calibri" pitchFamily="34" charset="0"/>
                          <a:cs typeface="Calibri" pitchFamily="34" charset="0"/>
                          <a:sym typeface="Symbol"/>
                        </a:rPr>
                        <a:t>= 50</a:t>
                      </a:r>
                      <a:r>
                        <a:rPr lang="en-US" sz="1400" baseline="0" dirty="0" smtClean="0">
                          <a:solidFill>
                            <a:srgbClr val="C00000"/>
                          </a:solidFill>
                          <a:latin typeface="Calibri" pitchFamily="34" charset="0"/>
                          <a:cs typeface="Calibri" pitchFamily="34" charset="0"/>
                          <a:sym typeface="Symbol"/>
                        </a:rPr>
                        <a:t> </a:t>
                      </a:r>
                      <a:r>
                        <a:rPr lang="en-US" sz="1400" dirty="0" smtClean="0">
                          <a:solidFill>
                            <a:srgbClr val="C00000"/>
                          </a:solidFill>
                          <a:latin typeface="Calibri" pitchFamily="34" charset="0"/>
                          <a:cs typeface="Calibri" pitchFamily="34" charset="0"/>
                          <a:sym typeface="Symbol"/>
                        </a:rPr>
                        <a:t>-150 ns </a:t>
                      </a:r>
                      <a:endParaRPr lang="en-US" sz="1400" b="0" baseline="0" dirty="0" smtClean="0">
                        <a:solidFill>
                          <a:srgbClr val="261748"/>
                        </a:solidFill>
                        <a:sym typeface="Symbol"/>
                      </a:endParaRPr>
                    </a:p>
                    <a:p>
                      <a:pPr marL="0"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aseline="0" dirty="0" smtClean="0">
                          <a:solidFill>
                            <a:srgbClr val="261748"/>
                          </a:solidFill>
                          <a:latin typeface="Calibri" pitchFamily="34" charset="0"/>
                          <a:cs typeface="Calibri" pitchFamily="34" charset="0"/>
                          <a:sym typeface="Symbol"/>
                        </a:rPr>
                        <a:t>     </a:t>
                      </a:r>
                      <a:r>
                        <a:rPr lang="en-US" sz="1400" dirty="0" smtClean="0">
                          <a:solidFill>
                            <a:srgbClr val="261748"/>
                          </a:solidFill>
                          <a:latin typeface="Calibri" pitchFamily="34" charset="0"/>
                          <a:cs typeface="Calibri" pitchFamily="34" charset="0"/>
                          <a:sym typeface="Symbol"/>
                        </a:rPr>
                        <a:t>rise:</a:t>
                      </a:r>
                      <a:r>
                        <a:rPr lang="en-US" sz="1400" baseline="0" dirty="0" smtClean="0">
                          <a:solidFill>
                            <a:srgbClr val="261748"/>
                          </a:solidFill>
                          <a:latin typeface="Calibri" pitchFamily="34" charset="0"/>
                          <a:cs typeface="Calibri" pitchFamily="34" charset="0"/>
                          <a:sym typeface="Symbol"/>
                        </a:rPr>
                        <a:t> </a:t>
                      </a:r>
                      <a:r>
                        <a:rPr lang="en-US" sz="1400" dirty="0" smtClean="0">
                          <a:solidFill>
                            <a:srgbClr val="C00000"/>
                          </a:solidFill>
                          <a:latin typeface="Calibri" pitchFamily="34" charset="0"/>
                          <a:cs typeface="Calibri" pitchFamily="34" charset="0"/>
                          <a:sym typeface="Symbol"/>
                        </a:rPr>
                        <a:t>2 ns</a:t>
                      </a:r>
                      <a:r>
                        <a:rPr lang="en-US" sz="1400" dirty="0" smtClean="0">
                          <a:solidFill>
                            <a:srgbClr val="261748"/>
                          </a:solidFill>
                          <a:latin typeface="Calibri" pitchFamily="34" charset="0"/>
                          <a:cs typeface="Calibri" pitchFamily="34" charset="0"/>
                          <a:sym typeface="Symbol"/>
                        </a:rPr>
                        <a:t> /</a:t>
                      </a:r>
                      <a:r>
                        <a:rPr lang="en-US" sz="1400" baseline="0" dirty="0" smtClean="0">
                          <a:solidFill>
                            <a:srgbClr val="261748"/>
                          </a:solidFill>
                          <a:latin typeface="Calibri" pitchFamily="34" charset="0"/>
                          <a:cs typeface="Calibri" pitchFamily="34" charset="0"/>
                          <a:sym typeface="Symbol"/>
                        </a:rPr>
                        <a:t> f</a:t>
                      </a:r>
                      <a:r>
                        <a:rPr lang="en-US" sz="1400" dirty="0" smtClean="0">
                          <a:solidFill>
                            <a:srgbClr val="261748"/>
                          </a:solidFill>
                          <a:latin typeface="Calibri" pitchFamily="34" charset="0"/>
                          <a:cs typeface="Calibri" pitchFamily="34" charset="0"/>
                          <a:sym typeface="Symbol"/>
                        </a:rPr>
                        <a:t>all: </a:t>
                      </a:r>
                      <a:r>
                        <a:rPr lang="en-US" sz="1400" dirty="0" smtClean="0">
                          <a:solidFill>
                            <a:srgbClr val="C00000"/>
                          </a:solidFill>
                          <a:latin typeface="Calibri" pitchFamily="34" charset="0"/>
                          <a:cs typeface="Calibri" pitchFamily="34" charset="0"/>
                          <a:sym typeface="Symbol"/>
                        </a:rPr>
                        <a:t>3-4 ns </a:t>
                      </a:r>
                    </a:p>
                    <a:p>
                      <a:pPr marL="0"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smtClean="0">
                          <a:solidFill>
                            <a:srgbClr val="C00000"/>
                          </a:solidFill>
                          <a:latin typeface="Calibri" pitchFamily="34" charset="0"/>
                          <a:cs typeface="Calibri" pitchFamily="34" charset="0"/>
                          <a:sym typeface="Symbol"/>
                        </a:rPr>
                        <a:t>- XFEL burst mode  </a:t>
                      </a:r>
                      <a:endParaRPr lang="en-US" sz="1400" dirty="0" smtClean="0">
                        <a:solidFill>
                          <a:srgbClr val="261748"/>
                        </a:solidFill>
                        <a:latin typeface="Calibri" pitchFamily="34" charset="0"/>
                        <a:cs typeface="Calibri" pitchFamily="34" charset="0"/>
                        <a:sym typeface="Symbol"/>
                      </a:endParaRPr>
                    </a:p>
                  </a:txBody>
                  <a:tcPr/>
                </a:tc>
                <a:tc>
                  <a:txBody>
                    <a:bodyPr/>
                    <a:lstStyle/>
                    <a:p>
                      <a:r>
                        <a:rPr lang="en-US" dirty="0" smtClean="0">
                          <a:latin typeface="Calibri" pitchFamily="34" charset="0"/>
                          <a:cs typeface="Calibri" pitchFamily="34" charset="0"/>
                        </a:rPr>
                        <a:t> </a:t>
                      </a:r>
                      <a:r>
                        <a:rPr lang="en-US" dirty="0" err="1" smtClean="0">
                          <a:latin typeface="Calibri" pitchFamily="34" charset="0"/>
                          <a:cs typeface="Calibri" pitchFamily="34" charset="0"/>
                        </a:rPr>
                        <a:t>n.a</a:t>
                      </a:r>
                      <a:r>
                        <a:rPr lang="en-US" dirty="0" smtClean="0">
                          <a:latin typeface="Calibri" pitchFamily="34" charset="0"/>
                          <a:cs typeface="Calibri" pitchFamily="34" charset="0"/>
                        </a:rPr>
                        <a:t>.</a:t>
                      </a:r>
                      <a:endParaRPr lang="en-US" dirty="0">
                        <a:latin typeface="Calibri" pitchFamily="34" charset="0"/>
                        <a:cs typeface="Calibri" pitchFamily="34" charset="0"/>
                      </a:endParaRPr>
                    </a:p>
                  </a:txBody>
                  <a:tcPr/>
                </a:tc>
              </a:tr>
            </a:tbl>
          </a:graphicData>
        </a:graphic>
      </p:graphicFrame>
      <p:sp>
        <p:nvSpPr>
          <p:cNvPr id="12" name="Title 1"/>
          <p:cNvSpPr txBox="1">
            <a:spLocks/>
          </p:cNvSpPr>
          <p:nvPr/>
        </p:nvSpPr>
        <p:spPr bwMode="auto">
          <a:xfrm>
            <a:off x="207963" y="961232"/>
            <a:ext cx="4256274" cy="481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72000" tIns="45720" rIns="91440" bIns="0" numCol="1" anchor="b" anchorCtr="0" compatLnSpc="1">
            <a:prstTxWarp prst="textNoShape">
              <a:avLst/>
            </a:prstTxWarp>
          </a:bodyPr>
          <a:lstStyle>
            <a:lvl1pPr algn="l" rtl="0" eaLnBrk="0" fontAlgn="base" hangingPunct="0">
              <a:spcBef>
                <a:spcPct val="0"/>
              </a:spcBef>
              <a:spcAft>
                <a:spcPct val="0"/>
              </a:spcAft>
              <a:defRPr sz="2800" b="1">
                <a:solidFill>
                  <a:schemeClr val="bg1"/>
                </a:solidFill>
                <a:latin typeface="Calibri" pitchFamily="34" charset="0"/>
                <a:ea typeface="+mj-ea"/>
                <a:cs typeface="Calibri" pitchFamily="34" charset="0"/>
              </a:defRPr>
            </a:lvl1pPr>
            <a:lvl2pPr algn="l" rtl="0" eaLnBrk="0" fontAlgn="base" hangingPunct="0">
              <a:spcBef>
                <a:spcPct val="0"/>
              </a:spcBef>
              <a:spcAft>
                <a:spcPct val="0"/>
              </a:spcAft>
              <a:defRPr sz="2400" b="1">
                <a:solidFill>
                  <a:schemeClr val="bg1"/>
                </a:solidFill>
                <a:latin typeface="Arial" charset="0"/>
                <a:ea typeface="ＭＳ Ｐゴシック" pitchFamily="1" charset="-128"/>
              </a:defRPr>
            </a:lvl2pPr>
            <a:lvl3pPr algn="l" rtl="0" eaLnBrk="0" fontAlgn="base" hangingPunct="0">
              <a:spcBef>
                <a:spcPct val="0"/>
              </a:spcBef>
              <a:spcAft>
                <a:spcPct val="0"/>
              </a:spcAft>
              <a:defRPr sz="2400" b="1">
                <a:solidFill>
                  <a:schemeClr val="bg1"/>
                </a:solidFill>
                <a:latin typeface="Arial" charset="0"/>
                <a:ea typeface="ＭＳ Ｐゴシック" pitchFamily="1" charset="-128"/>
              </a:defRPr>
            </a:lvl3pPr>
            <a:lvl4pPr algn="l" rtl="0" eaLnBrk="0" fontAlgn="base" hangingPunct="0">
              <a:spcBef>
                <a:spcPct val="0"/>
              </a:spcBef>
              <a:spcAft>
                <a:spcPct val="0"/>
              </a:spcAft>
              <a:defRPr sz="2400" b="1">
                <a:solidFill>
                  <a:schemeClr val="bg1"/>
                </a:solidFill>
                <a:latin typeface="Arial" charset="0"/>
                <a:ea typeface="ＭＳ Ｐゴシック" pitchFamily="1" charset="-128"/>
              </a:defRPr>
            </a:lvl4pPr>
            <a:lvl5pPr algn="l" rtl="0" eaLnBrk="0" fontAlgn="base" hangingPunct="0">
              <a:spcBef>
                <a:spcPct val="0"/>
              </a:spcBef>
              <a:spcAft>
                <a:spcPct val="0"/>
              </a:spcAft>
              <a:defRPr sz="2400" b="1">
                <a:solidFill>
                  <a:schemeClr val="bg1"/>
                </a:solidFill>
                <a:latin typeface="Arial" charset="0"/>
                <a:ea typeface="ＭＳ Ｐゴシック" pitchFamily="1" charset="-128"/>
              </a:defRPr>
            </a:lvl5pPr>
            <a:lvl6pPr marL="457200" algn="l" rtl="0" fontAlgn="base">
              <a:spcBef>
                <a:spcPct val="0"/>
              </a:spcBef>
              <a:spcAft>
                <a:spcPct val="0"/>
              </a:spcAft>
              <a:defRPr sz="2400" b="1">
                <a:solidFill>
                  <a:schemeClr val="bg1"/>
                </a:solidFill>
                <a:latin typeface="Arial" charset="0"/>
                <a:ea typeface="ＭＳ Ｐゴシック" pitchFamily="1" charset="-128"/>
              </a:defRPr>
            </a:lvl6pPr>
            <a:lvl7pPr marL="914400" algn="l" rtl="0" fontAlgn="base">
              <a:spcBef>
                <a:spcPct val="0"/>
              </a:spcBef>
              <a:spcAft>
                <a:spcPct val="0"/>
              </a:spcAft>
              <a:defRPr sz="2400" b="1">
                <a:solidFill>
                  <a:schemeClr val="bg1"/>
                </a:solidFill>
                <a:latin typeface="Arial" charset="0"/>
                <a:ea typeface="ＭＳ Ｐゴシック" pitchFamily="1" charset="-128"/>
              </a:defRPr>
            </a:lvl7pPr>
            <a:lvl8pPr marL="1371600" algn="l" rtl="0" fontAlgn="base">
              <a:spcBef>
                <a:spcPct val="0"/>
              </a:spcBef>
              <a:spcAft>
                <a:spcPct val="0"/>
              </a:spcAft>
              <a:defRPr sz="2400" b="1">
                <a:solidFill>
                  <a:schemeClr val="bg1"/>
                </a:solidFill>
                <a:latin typeface="Arial" charset="0"/>
                <a:ea typeface="ＭＳ Ｐゴシック" pitchFamily="1" charset="-128"/>
              </a:defRPr>
            </a:lvl8pPr>
            <a:lvl9pPr marL="1828800" algn="l" rtl="0" fontAlgn="base">
              <a:spcBef>
                <a:spcPct val="0"/>
              </a:spcBef>
              <a:spcAft>
                <a:spcPct val="0"/>
              </a:spcAft>
              <a:defRPr sz="2400" b="1">
                <a:solidFill>
                  <a:schemeClr val="bg1"/>
                </a:solidFill>
                <a:latin typeface="Arial" charset="0"/>
                <a:ea typeface="ＭＳ Ｐゴシック" pitchFamily="1" charset="-128"/>
              </a:defRPr>
            </a:lvl9pPr>
          </a:lstStyle>
          <a:p>
            <a:pPr>
              <a:buNone/>
            </a:pPr>
            <a:endParaRPr lang="en-US" sz="2400" dirty="0">
              <a:solidFill>
                <a:srgbClr val="C00000"/>
              </a:solidFill>
            </a:endParaRPr>
          </a:p>
        </p:txBody>
      </p:sp>
      <p:sp>
        <p:nvSpPr>
          <p:cNvPr id="13" name="TextBox 12"/>
          <p:cNvSpPr txBox="1"/>
          <p:nvPr/>
        </p:nvSpPr>
        <p:spPr>
          <a:xfrm>
            <a:off x="657226" y="527562"/>
            <a:ext cx="7677150" cy="523220"/>
          </a:xfrm>
          <a:prstGeom prst="rect">
            <a:avLst/>
          </a:prstGeom>
          <a:noFill/>
          <a:effectLst>
            <a:softEdge rad="127000"/>
          </a:effectLst>
        </p:spPr>
        <p:txBody>
          <a:bodyPr wrap="square" rtlCol="0">
            <a:spAutoFit/>
          </a:bodyPr>
          <a:lstStyle/>
          <a:p>
            <a:pPr algn="ctr">
              <a:buNone/>
            </a:pPr>
            <a:r>
              <a:rPr lang="en-US" sz="2800" b="1" dirty="0" smtClean="0">
                <a:solidFill>
                  <a:schemeClr val="bg1"/>
                </a:solidFill>
                <a:latin typeface="Calibri" pitchFamily="34" charset="0"/>
                <a:cs typeface="Calibri" pitchFamily="34" charset="0"/>
              </a:rPr>
              <a:t>Kimball Physics Electron Gun for </a:t>
            </a:r>
            <a:r>
              <a:rPr lang="en-US" sz="2800" b="1" dirty="0" err="1" smtClean="0">
                <a:solidFill>
                  <a:schemeClr val="bg1"/>
                </a:solidFill>
                <a:latin typeface="Calibri" pitchFamily="34" charset="0"/>
                <a:cs typeface="Calibri" pitchFamily="34" charset="0"/>
              </a:rPr>
              <a:t>PulXar</a:t>
            </a:r>
            <a:r>
              <a:rPr lang="en-US" sz="2800" b="1" dirty="0" smtClean="0">
                <a:solidFill>
                  <a:schemeClr val="bg1"/>
                </a:solidFill>
                <a:latin typeface="Calibri" pitchFamily="34" charset="0"/>
                <a:cs typeface="Calibri" pitchFamily="34" charset="0"/>
              </a:rPr>
              <a:t>   </a:t>
            </a:r>
            <a:endParaRPr lang="en-US" sz="2800" b="1" dirty="0">
              <a:solidFill>
                <a:schemeClr val="bg1"/>
              </a:solidFill>
              <a:latin typeface="Calibri" pitchFamily="34" charset="0"/>
              <a:cs typeface="Calibri"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1331" y="1442244"/>
            <a:ext cx="4173608" cy="2571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2148" y="1022612"/>
            <a:ext cx="4401852" cy="3587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bwMode="auto">
          <a:xfrm>
            <a:off x="6578930" y="1442244"/>
            <a:ext cx="2196935" cy="992198"/>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rgbClr val="F8B323"/>
              </a:buClr>
              <a:buSzTx/>
              <a:buFont typeface="Wingdings" pitchFamily="2" charset="2"/>
              <a:buChar char="n"/>
              <a:tabLst/>
            </a:pPr>
            <a:endParaRPr kumimoji="0" lang="en-US" sz="900" b="0" i="0" u="none" strike="noStrike" cap="none" normalizeH="0" baseline="0" smtClean="0">
              <a:ln>
                <a:noFill/>
              </a:ln>
              <a:solidFill>
                <a:schemeClr val="tx1"/>
              </a:solidFill>
              <a:effectLst/>
              <a:latin typeface="Arial" charset="0"/>
              <a:ea typeface="ＭＳ Ｐゴシック" pitchFamily="1" charset="-128"/>
            </a:endParaRPr>
          </a:p>
        </p:txBody>
      </p:sp>
      <p:sp>
        <p:nvSpPr>
          <p:cNvPr id="11" name="Oval 10"/>
          <p:cNvSpPr/>
          <p:nvPr/>
        </p:nvSpPr>
        <p:spPr bwMode="auto">
          <a:xfrm>
            <a:off x="6693126" y="2434442"/>
            <a:ext cx="1227716" cy="700644"/>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rgbClr val="F8B323"/>
              </a:buClr>
              <a:buSzTx/>
              <a:buFont typeface="Wingdings" pitchFamily="2" charset="2"/>
              <a:buChar char="n"/>
              <a:tabLst/>
            </a:pPr>
            <a:endParaRPr kumimoji="0" lang="en-US" sz="9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5579554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4404834-5313-40AC-B135-E30BD596D545}" type="slidenum">
              <a:rPr lang="en-GB" smtClean="0">
                <a:solidFill>
                  <a:srgbClr val="FFFFFF"/>
                </a:solidFill>
              </a:rPr>
              <a:pPr>
                <a:defRPr/>
              </a:pPr>
              <a:t>27</a:t>
            </a:fld>
            <a:endParaRPr lang="en-GB">
              <a:solidFill>
                <a:srgbClr val="FFFFFF"/>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809430747"/>
              </p:ext>
            </p:extLst>
          </p:nvPr>
        </p:nvGraphicFramePr>
        <p:xfrm>
          <a:off x="115888" y="1419638"/>
          <a:ext cx="4990331" cy="2933479"/>
        </p:xfrm>
        <a:graphic>
          <a:graphicData uri="http://schemas.openxmlformats.org/drawingml/2006/table">
            <a:tbl>
              <a:tblPr firstRow="1" bandRow="1">
                <a:tableStyleId>{21E4AEA4-8DFA-4A89-87EB-49C32662AFE0}</a:tableStyleId>
              </a:tblPr>
              <a:tblGrid>
                <a:gridCol w="1427407"/>
                <a:gridCol w="1940207"/>
                <a:gridCol w="1622717"/>
              </a:tblGrid>
              <a:tr h="338828">
                <a:tc>
                  <a:txBody>
                    <a:bodyPr/>
                    <a:lstStyle/>
                    <a:p>
                      <a:r>
                        <a:rPr lang="en-US" dirty="0" smtClean="0">
                          <a:latin typeface="Calibri" pitchFamily="34" charset="0"/>
                          <a:cs typeface="Calibri" pitchFamily="34" charset="0"/>
                        </a:rPr>
                        <a:t>Parameter</a:t>
                      </a:r>
                      <a:endParaRPr lang="en-US" dirty="0">
                        <a:latin typeface="Calibri" pitchFamily="34" charset="0"/>
                        <a:cs typeface="Calibri" pitchFamily="34" charset="0"/>
                      </a:endParaRPr>
                    </a:p>
                  </a:txBody>
                  <a:tcPr/>
                </a:tc>
                <a:tc>
                  <a:txBody>
                    <a:bodyPr/>
                    <a:lstStyle/>
                    <a:p>
                      <a:r>
                        <a:rPr lang="en-US" dirty="0" smtClean="0">
                          <a:latin typeface="Calibri" pitchFamily="34" charset="0"/>
                          <a:cs typeface="Calibri" pitchFamily="34" charset="0"/>
                        </a:rPr>
                        <a:t>Pulsed</a:t>
                      </a:r>
                      <a:r>
                        <a:rPr lang="en-US" baseline="0" dirty="0" smtClean="0">
                          <a:latin typeface="Calibri" pitchFamily="34" charset="0"/>
                          <a:cs typeface="Calibri" pitchFamily="34" charset="0"/>
                        </a:rPr>
                        <a:t> mode</a:t>
                      </a:r>
                      <a:endParaRPr lang="en-US" dirty="0">
                        <a:latin typeface="Calibri" pitchFamily="34" charset="0"/>
                        <a:cs typeface="Calibri" pitchFamily="34" charset="0"/>
                      </a:endParaRPr>
                    </a:p>
                  </a:txBody>
                  <a:tcPr/>
                </a:tc>
                <a:tc>
                  <a:txBody>
                    <a:bodyPr/>
                    <a:lstStyle/>
                    <a:p>
                      <a:r>
                        <a:rPr lang="en-US" baseline="0" dirty="0" smtClean="0">
                          <a:latin typeface="Calibri" pitchFamily="34" charset="0"/>
                          <a:cs typeface="Calibri" pitchFamily="34" charset="0"/>
                        </a:rPr>
                        <a:t> DC mode</a:t>
                      </a:r>
                      <a:endParaRPr lang="en-US" dirty="0">
                        <a:latin typeface="Calibri" pitchFamily="34" charset="0"/>
                        <a:cs typeface="Calibri" pitchFamily="34" charset="0"/>
                      </a:endParaRPr>
                    </a:p>
                  </a:txBody>
                  <a:tcPr/>
                </a:tc>
              </a:tr>
              <a:tr h="348463">
                <a:tc>
                  <a:txBody>
                    <a:bodyPr/>
                    <a:lstStyle/>
                    <a:p>
                      <a:r>
                        <a:rPr lang="en-US" sz="1600" dirty="0" smtClean="0">
                          <a:latin typeface="Calibri" pitchFamily="34" charset="0"/>
                          <a:cs typeface="Calibri" pitchFamily="34" charset="0"/>
                        </a:rPr>
                        <a:t>Electron energy </a:t>
                      </a:r>
                      <a:endParaRPr lang="en-US" sz="1600" b="1" dirty="0">
                        <a:latin typeface="Calibri" pitchFamily="34" charset="0"/>
                        <a:cs typeface="Calibri" pitchFamily="34" charset="0"/>
                      </a:endParaRPr>
                    </a:p>
                  </a:txBody>
                  <a:tcPr/>
                </a:tc>
                <a:tc>
                  <a:txBody>
                    <a:bodyPr/>
                    <a:lstStyle/>
                    <a:p>
                      <a:r>
                        <a:rPr lang="en-US" sz="1600" dirty="0" smtClean="0">
                          <a:solidFill>
                            <a:srgbClr val="C00000"/>
                          </a:solidFill>
                          <a:latin typeface="Calibri" pitchFamily="34" charset="0"/>
                          <a:cs typeface="Calibri" pitchFamily="34" charset="0"/>
                        </a:rPr>
                        <a:t>1</a:t>
                      </a:r>
                      <a:r>
                        <a:rPr lang="en-US" sz="1600" baseline="0" dirty="0" smtClean="0">
                          <a:solidFill>
                            <a:srgbClr val="C00000"/>
                          </a:solidFill>
                          <a:latin typeface="Calibri" pitchFamily="34" charset="0"/>
                          <a:cs typeface="Calibri" pitchFamily="34" charset="0"/>
                        </a:rPr>
                        <a:t> - </a:t>
                      </a:r>
                      <a:r>
                        <a:rPr lang="en-US" sz="1600" dirty="0" smtClean="0">
                          <a:solidFill>
                            <a:srgbClr val="C00000"/>
                          </a:solidFill>
                          <a:latin typeface="Calibri" pitchFamily="34" charset="0"/>
                          <a:cs typeface="Calibri" pitchFamily="34" charset="0"/>
                        </a:rPr>
                        <a:t>50</a:t>
                      </a:r>
                      <a:r>
                        <a:rPr lang="en-US" sz="1600" baseline="0" dirty="0" smtClean="0">
                          <a:solidFill>
                            <a:srgbClr val="C00000"/>
                          </a:solidFill>
                          <a:latin typeface="Calibri" pitchFamily="34" charset="0"/>
                          <a:cs typeface="Calibri" pitchFamily="34" charset="0"/>
                        </a:rPr>
                        <a:t> </a:t>
                      </a:r>
                      <a:r>
                        <a:rPr lang="en-US" sz="1600" baseline="0" dirty="0" err="1" smtClean="0">
                          <a:latin typeface="Calibri" pitchFamily="34" charset="0"/>
                          <a:cs typeface="Calibri" pitchFamily="34" charset="0"/>
                        </a:rPr>
                        <a:t>keV</a:t>
                      </a:r>
                      <a:r>
                        <a:rPr lang="en-US" sz="1600" baseline="0" dirty="0" smtClean="0">
                          <a:latin typeface="Calibri" pitchFamily="34" charset="0"/>
                          <a:cs typeface="Calibri" pitchFamily="34" charset="0"/>
                        </a:rPr>
                        <a:t>  </a:t>
                      </a:r>
                      <a:endParaRPr lang="en-US" sz="1600" dirty="0">
                        <a:latin typeface="Calibri" pitchFamily="34" charset="0"/>
                        <a:cs typeface="Calibri" pitchFamily="34" charset="0"/>
                      </a:endParaRPr>
                    </a:p>
                  </a:txBody>
                  <a:tcPr/>
                </a:tc>
                <a:tc>
                  <a:txBody>
                    <a:bodyPr/>
                    <a:lstStyle/>
                    <a:p>
                      <a:r>
                        <a:rPr lang="en-US" sz="1600" dirty="0" smtClean="0">
                          <a:latin typeface="Calibri" pitchFamily="34" charset="0"/>
                          <a:cs typeface="Calibri" pitchFamily="34" charset="0"/>
                        </a:rPr>
                        <a:t>1- </a:t>
                      </a:r>
                      <a:r>
                        <a:rPr lang="en-US" sz="1600" baseline="0" dirty="0" smtClean="0">
                          <a:latin typeface="Calibri" pitchFamily="34" charset="0"/>
                          <a:cs typeface="Calibri" pitchFamily="34" charset="0"/>
                        </a:rPr>
                        <a:t> </a:t>
                      </a:r>
                      <a:r>
                        <a:rPr lang="en-US" sz="1600" dirty="0" smtClean="0">
                          <a:latin typeface="Calibri" pitchFamily="34" charset="0"/>
                          <a:cs typeface="Calibri" pitchFamily="34" charset="0"/>
                        </a:rPr>
                        <a:t>60</a:t>
                      </a:r>
                      <a:r>
                        <a:rPr lang="en-US" sz="1600" baseline="0" dirty="0" smtClean="0">
                          <a:latin typeface="Calibri" pitchFamily="34" charset="0"/>
                          <a:cs typeface="Calibri" pitchFamily="34" charset="0"/>
                        </a:rPr>
                        <a:t> </a:t>
                      </a:r>
                      <a:r>
                        <a:rPr lang="en-US" sz="1600" dirty="0" err="1" smtClean="0">
                          <a:latin typeface="Calibri" pitchFamily="34" charset="0"/>
                          <a:cs typeface="Calibri" pitchFamily="34" charset="0"/>
                        </a:rPr>
                        <a:t>keV</a:t>
                      </a:r>
                      <a:endParaRPr lang="en-US" sz="1600" dirty="0">
                        <a:latin typeface="Calibri" pitchFamily="34" charset="0"/>
                        <a:cs typeface="Calibri" pitchFamily="34" charset="0"/>
                      </a:endParaRPr>
                    </a:p>
                  </a:txBody>
                  <a:tcPr/>
                </a:tc>
              </a:tr>
              <a:tr h="536478">
                <a:tc>
                  <a:txBody>
                    <a:bodyPr/>
                    <a:lstStyle/>
                    <a:p>
                      <a:r>
                        <a:rPr lang="en-US" sz="1600" dirty="0" smtClean="0">
                          <a:latin typeface="Calibri" pitchFamily="34" charset="0"/>
                          <a:cs typeface="Calibri" pitchFamily="34" charset="0"/>
                        </a:rPr>
                        <a:t>Electron beam current </a:t>
                      </a:r>
                      <a:endParaRPr lang="en-US" sz="1600" b="1" dirty="0">
                        <a:solidFill>
                          <a:srgbClr val="261748"/>
                        </a:solidFill>
                        <a:latin typeface="Calibri" pitchFamily="34" charset="0"/>
                        <a:cs typeface="Calibri" pitchFamily="34" charset="0"/>
                      </a:endParaRPr>
                    </a:p>
                  </a:txBody>
                  <a:tcPr/>
                </a:tc>
                <a:tc>
                  <a:txBody>
                    <a:bodyPr/>
                    <a:lstStyle/>
                    <a:p>
                      <a:r>
                        <a:rPr kumimoji="0" lang="en-US" sz="1600" b="0" i="0" u="none" strike="noStrike" kern="1200" cap="none" spc="0" normalizeH="0" baseline="0" noProof="0" dirty="0" smtClean="0">
                          <a:ln>
                            <a:noFill/>
                          </a:ln>
                          <a:solidFill>
                            <a:srgbClr val="C00000"/>
                          </a:solidFill>
                          <a:effectLst/>
                          <a:uLnTx/>
                          <a:uFillTx/>
                          <a:latin typeface="Calibri" pitchFamily="34" charset="0"/>
                          <a:ea typeface="ＭＳ Ｐゴシック" pitchFamily="1" charset="-128"/>
                          <a:cs typeface="Calibri" pitchFamily="34" charset="0"/>
                        </a:rPr>
                        <a:t>10</a:t>
                      </a:r>
                      <a:r>
                        <a:rPr kumimoji="0" lang="en-US" sz="1600" b="0" i="0" u="none" strike="noStrike" kern="1200" cap="none" spc="0" normalizeH="0" baseline="0" noProof="0" dirty="0" smtClean="0">
                          <a:ln>
                            <a:noFill/>
                          </a:ln>
                          <a:solidFill>
                            <a:srgbClr val="C00000"/>
                          </a:solidFill>
                          <a:effectLst/>
                          <a:uLnTx/>
                          <a:uFillTx/>
                          <a:latin typeface="Calibri" pitchFamily="34" charset="0"/>
                          <a:ea typeface="ＭＳ Ｐゴシック" pitchFamily="1" charset="-128"/>
                          <a:cs typeface="Calibri" pitchFamily="34" charset="0"/>
                          <a:sym typeface="Symbol"/>
                        </a:rPr>
                        <a:t>A - 20 mA</a:t>
                      </a:r>
                      <a:r>
                        <a:rPr kumimoji="0" lang="en-US" sz="1600" b="0" i="0" u="none" strike="noStrike" kern="1200" cap="none" spc="0" normalizeH="0" baseline="0" noProof="0" dirty="0" smtClean="0">
                          <a:ln>
                            <a:noFill/>
                          </a:ln>
                          <a:solidFill>
                            <a:srgbClr val="261748"/>
                          </a:solidFill>
                          <a:effectLst/>
                          <a:uLnTx/>
                          <a:uFillTx/>
                          <a:latin typeface="Calibri" pitchFamily="34" charset="0"/>
                          <a:ea typeface="ＭＳ Ｐゴシック" pitchFamily="1" charset="-128"/>
                          <a:cs typeface="Calibri" pitchFamily="34" charset="0"/>
                          <a:sym typeface="Symbol"/>
                        </a:rPr>
                        <a:t> </a:t>
                      </a:r>
                      <a:endParaRPr lang="en-US" sz="1600" dirty="0">
                        <a:latin typeface="Calibri" pitchFamily="34" charset="0"/>
                        <a:cs typeface="Calibri" pitchFamily="34" charset="0"/>
                      </a:endParaRPr>
                    </a:p>
                  </a:txBody>
                  <a:tcPr/>
                </a:tc>
                <a:tc>
                  <a:txBody>
                    <a:bodyPr/>
                    <a:lstStyle/>
                    <a:p>
                      <a:r>
                        <a:rPr lang="it-IT" sz="1600" dirty="0" smtClean="0">
                          <a:latin typeface="Calibri" pitchFamily="34" charset="0"/>
                          <a:cs typeface="Calibri" pitchFamily="34" charset="0"/>
                        </a:rPr>
                        <a:t>10</a:t>
                      </a:r>
                      <a:r>
                        <a:rPr lang="it-IT" sz="1600" dirty="0" smtClean="0">
                          <a:latin typeface="Calibri" pitchFamily="34" charset="0"/>
                          <a:cs typeface="Calibri" pitchFamily="34" charset="0"/>
                          <a:sym typeface="Symbol"/>
                        </a:rPr>
                        <a:t></a:t>
                      </a:r>
                      <a:r>
                        <a:rPr lang="it-IT" sz="1600" dirty="0" smtClean="0">
                          <a:latin typeface="Calibri" pitchFamily="34" charset="0"/>
                          <a:cs typeface="Calibri" pitchFamily="34" charset="0"/>
                        </a:rPr>
                        <a:t>A – 6mA </a:t>
                      </a:r>
                      <a:endParaRPr lang="en-US" sz="1600" noProof="0" dirty="0" smtClean="0">
                        <a:latin typeface="Calibri" pitchFamily="34" charset="0"/>
                        <a:cs typeface="Calibri" pitchFamily="34" charset="0"/>
                      </a:endParaRPr>
                    </a:p>
                  </a:txBody>
                  <a:tcPr/>
                </a:tc>
              </a:tr>
              <a:tr h="349171">
                <a:tc>
                  <a:txBody>
                    <a:bodyPr/>
                    <a:lstStyle/>
                    <a:p>
                      <a:r>
                        <a:rPr lang="en-US" sz="1600" dirty="0" smtClean="0">
                          <a:latin typeface="Calibri" pitchFamily="34" charset="0"/>
                          <a:cs typeface="Calibri" pitchFamily="34" charset="0"/>
                        </a:rPr>
                        <a:t>Beam diameter </a:t>
                      </a:r>
                      <a:endParaRPr lang="en-US" sz="1600" dirty="0">
                        <a:latin typeface="Calibri" pitchFamily="34" charset="0"/>
                        <a:cs typeface="Calibri" pitchFamily="34" charset="0"/>
                      </a:endParaRPr>
                    </a:p>
                  </a:txBody>
                  <a:tcPr/>
                </a:tc>
                <a:tc>
                  <a:txBody>
                    <a:bodyPr/>
                    <a:lstStyle/>
                    <a:p>
                      <a:r>
                        <a:rPr lang="en-US" sz="1600" dirty="0" smtClean="0">
                          <a:solidFill>
                            <a:srgbClr val="C00000"/>
                          </a:solidFill>
                          <a:latin typeface="Calibri" pitchFamily="34" charset="0"/>
                          <a:cs typeface="Calibri" pitchFamily="34" charset="0"/>
                        </a:rPr>
                        <a:t>0.15 – 10 mm </a:t>
                      </a:r>
                      <a:endParaRPr lang="en-US" sz="1600" dirty="0">
                        <a:latin typeface="Calibri" pitchFamily="34" charset="0"/>
                        <a:cs typeface="Calibri" pitchFamily="34" charset="0"/>
                      </a:endParaRPr>
                    </a:p>
                  </a:txBody>
                  <a:tcPr/>
                </a:tc>
                <a:tc>
                  <a:txBody>
                    <a:bodyPr/>
                    <a:lstStyle/>
                    <a:p>
                      <a:r>
                        <a:rPr lang="en-US" sz="1600" dirty="0" smtClean="0">
                          <a:latin typeface="Calibri" pitchFamily="34" charset="0"/>
                          <a:cs typeface="Calibri" pitchFamily="34" charset="0"/>
                        </a:rPr>
                        <a:t>0.1-10 mm</a:t>
                      </a:r>
                      <a:endParaRPr lang="en-US" sz="1600" dirty="0">
                        <a:latin typeface="Calibri" pitchFamily="34" charset="0"/>
                        <a:cs typeface="Calibri" pitchFamily="34" charset="0"/>
                      </a:endParaRPr>
                    </a:p>
                  </a:txBody>
                  <a:tcPr/>
                </a:tc>
              </a:tr>
              <a:tr h="830359">
                <a:tc>
                  <a:txBody>
                    <a:bodyPr/>
                    <a:lstStyle/>
                    <a:p>
                      <a:r>
                        <a:rPr lang="en-US" dirty="0" smtClean="0">
                          <a:latin typeface="Calibri" pitchFamily="34" charset="0"/>
                          <a:cs typeface="Calibri" pitchFamily="34" charset="0"/>
                        </a:rPr>
                        <a:t>Pulsed beam parameters</a:t>
                      </a:r>
                      <a:endParaRPr lang="en-US" dirty="0">
                        <a:latin typeface="Calibri" pitchFamily="34" charset="0"/>
                        <a:cs typeface="Calibri" pitchFamily="34" charset="0"/>
                      </a:endParaRPr>
                    </a:p>
                  </a:txBody>
                  <a:tcPr/>
                </a:tc>
                <a:tc>
                  <a:txBody>
                    <a:bodyPr/>
                    <a:lstStyle/>
                    <a:p>
                      <a:pPr marL="0"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smtClean="0">
                          <a:solidFill>
                            <a:srgbClr val="261748"/>
                          </a:solidFill>
                          <a:latin typeface="Calibri" pitchFamily="34" charset="0"/>
                          <a:cs typeface="Calibri" pitchFamily="34" charset="0"/>
                          <a:sym typeface="Symbol"/>
                        </a:rPr>
                        <a:t>- Length:</a:t>
                      </a:r>
                      <a:r>
                        <a:rPr lang="en-US" sz="1400" dirty="0" smtClean="0">
                          <a:solidFill>
                            <a:srgbClr val="261748"/>
                          </a:solidFill>
                          <a:sym typeface="Symbol"/>
                        </a:rPr>
                        <a:t> </a:t>
                      </a:r>
                      <a:r>
                        <a:rPr lang="en-US" sz="1400" dirty="0" smtClean="0">
                          <a:solidFill>
                            <a:srgbClr val="C00000"/>
                          </a:solidFill>
                          <a:sym typeface="Symbol"/>
                        </a:rPr>
                        <a:t> </a:t>
                      </a:r>
                      <a:r>
                        <a:rPr lang="en-US" sz="1400" dirty="0" smtClean="0">
                          <a:solidFill>
                            <a:srgbClr val="C00000"/>
                          </a:solidFill>
                          <a:latin typeface="Calibri" pitchFamily="34" charset="0"/>
                          <a:cs typeface="Calibri" pitchFamily="34" charset="0"/>
                          <a:sym typeface="Symbol"/>
                        </a:rPr>
                        <a:t>= 50</a:t>
                      </a:r>
                      <a:r>
                        <a:rPr lang="en-US" sz="1400" baseline="0" dirty="0" smtClean="0">
                          <a:solidFill>
                            <a:srgbClr val="C00000"/>
                          </a:solidFill>
                          <a:latin typeface="Calibri" pitchFamily="34" charset="0"/>
                          <a:cs typeface="Calibri" pitchFamily="34" charset="0"/>
                          <a:sym typeface="Symbol"/>
                        </a:rPr>
                        <a:t> </a:t>
                      </a:r>
                      <a:r>
                        <a:rPr lang="en-US" sz="1400" dirty="0" smtClean="0">
                          <a:solidFill>
                            <a:srgbClr val="C00000"/>
                          </a:solidFill>
                          <a:latin typeface="Calibri" pitchFamily="34" charset="0"/>
                          <a:cs typeface="Calibri" pitchFamily="34" charset="0"/>
                          <a:sym typeface="Symbol"/>
                        </a:rPr>
                        <a:t>-150 ns </a:t>
                      </a:r>
                      <a:endParaRPr lang="en-US" sz="1400" b="0" baseline="0" dirty="0" smtClean="0">
                        <a:solidFill>
                          <a:srgbClr val="261748"/>
                        </a:solidFill>
                        <a:sym typeface="Symbol"/>
                      </a:endParaRPr>
                    </a:p>
                    <a:p>
                      <a:pPr marL="0"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aseline="0" dirty="0" smtClean="0">
                          <a:solidFill>
                            <a:srgbClr val="261748"/>
                          </a:solidFill>
                          <a:latin typeface="Calibri" pitchFamily="34" charset="0"/>
                          <a:cs typeface="Calibri" pitchFamily="34" charset="0"/>
                          <a:sym typeface="Symbol"/>
                        </a:rPr>
                        <a:t>     </a:t>
                      </a:r>
                      <a:r>
                        <a:rPr lang="en-US" sz="1400" dirty="0" smtClean="0">
                          <a:solidFill>
                            <a:srgbClr val="261748"/>
                          </a:solidFill>
                          <a:latin typeface="Calibri" pitchFamily="34" charset="0"/>
                          <a:cs typeface="Calibri" pitchFamily="34" charset="0"/>
                          <a:sym typeface="Symbol"/>
                        </a:rPr>
                        <a:t>rise:</a:t>
                      </a:r>
                      <a:r>
                        <a:rPr lang="en-US" sz="1400" baseline="0" dirty="0" smtClean="0">
                          <a:solidFill>
                            <a:srgbClr val="261748"/>
                          </a:solidFill>
                          <a:latin typeface="Calibri" pitchFamily="34" charset="0"/>
                          <a:cs typeface="Calibri" pitchFamily="34" charset="0"/>
                          <a:sym typeface="Symbol"/>
                        </a:rPr>
                        <a:t> </a:t>
                      </a:r>
                      <a:r>
                        <a:rPr lang="en-US" sz="1400" dirty="0" smtClean="0">
                          <a:solidFill>
                            <a:srgbClr val="C00000"/>
                          </a:solidFill>
                          <a:latin typeface="Calibri" pitchFamily="34" charset="0"/>
                          <a:cs typeface="Calibri" pitchFamily="34" charset="0"/>
                          <a:sym typeface="Symbol"/>
                        </a:rPr>
                        <a:t>2 ns</a:t>
                      </a:r>
                      <a:r>
                        <a:rPr lang="en-US" sz="1400" dirty="0" smtClean="0">
                          <a:solidFill>
                            <a:srgbClr val="261748"/>
                          </a:solidFill>
                          <a:latin typeface="Calibri" pitchFamily="34" charset="0"/>
                          <a:cs typeface="Calibri" pitchFamily="34" charset="0"/>
                          <a:sym typeface="Symbol"/>
                        </a:rPr>
                        <a:t> /</a:t>
                      </a:r>
                      <a:r>
                        <a:rPr lang="en-US" sz="1400" baseline="0" dirty="0" smtClean="0">
                          <a:solidFill>
                            <a:srgbClr val="261748"/>
                          </a:solidFill>
                          <a:latin typeface="Calibri" pitchFamily="34" charset="0"/>
                          <a:cs typeface="Calibri" pitchFamily="34" charset="0"/>
                          <a:sym typeface="Symbol"/>
                        </a:rPr>
                        <a:t> f</a:t>
                      </a:r>
                      <a:r>
                        <a:rPr lang="en-US" sz="1400" dirty="0" smtClean="0">
                          <a:solidFill>
                            <a:srgbClr val="261748"/>
                          </a:solidFill>
                          <a:latin typeface="Calibri" pitchFamily="34" charset="0"/>
                          <a:cs typeface="Calibri" pitchFamily="34" charset="0"/>
                          <a:sym typeface="Symbol"/>
                        </a:rPr>
                        <a:t>all: </a:t>
                      </a:r>
                      <a:r>
                        <a:rPr lang="en-US" sz="1400" dirty="0" smtClean="0">
                          <a:solidFill>
                            <a:srgbClr val="C00000"/>
                          </a:solidFill>
                          <a:latin typeface="Calibri" pitchFamily="34" charset="0"/>
                          <a:cs typeface="Calibri" pitchFamily="34" charset="0"/>
                          <a:sym typeface="Symbol"/>
                        </a:rPr>
                        <a:t>3-4 ns </a:t>
                      </a:r>
                    </a:p>
                    <a:p>
                      <a:pPr marL="0"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smtClean="0">
                          <a:solidFill>
                            <a:srgbClr val="C00000"/>
                          </a:solidFill>
                          <a:latin typeface="Calibri" pitchFamily="34" charset="0"/>
                          <a:cs typeface="Calibri" pitchFamily="34" charset="0"/>
                          <a:sym typeface="Symbol"/>
                        </a:rPr>
                        <a:t>- XFEL burst mode  </a:t>
                      </a:r>
                      <a:endParaRPr lang="en-US" sz="1400" dirty="0" smtClean="0">
                        <a:solidFill>
                          <a:srgbClr val="261748"/>
                        </a:solidFill>
                        <a:latin typeface="Calibri" pitchFamily="34" charset="0"/>
                        <a:cs typeface="Calibri" pitchFamily="34" charset="0"/>
                        <a:sym typeface="Symbol"/>
                      </a:endParaRPr>
                    </a:p>
                  </a:txBody>
                  <a:tcPr/>
                </a:tc>
                <a:tc>
                  <a:txBody>
                    <a:bodyPr/>
                    <a:lstStyle/>
                    <a:p>
                      <a:r>
                        <a:rPr lang="en-US" dirty="0" smtClean="0">
                          <a:latin typeface="Calibri" pitchFamily="34" charset="0"/>
                          <a:cs typeface="Calibri" pitchFamily="34" charset="0"/>
                        </a:rPr>
                        <a:t> </a:t>
                      </a:r>
                      <a:r>
                        <a:rPr lang="en-US" dirty="0" err="1" smtClean="0">
                          <a:latin typeface="Calibri" pitchFamily="34" charset="0"/>
                          <a:cs typeface="Calibri" pitchFamily="34" charset="0"/>
                        </a:rPr>
                        <a:t>n.a</a:t>
                      </a:r>
                      <a:r>
                        <a:rPr lang="en-US" dirty="0" smtClean="0">
                          <a:latin typeface="Calibri" pitchFamily="34" charset="0"/>
                          <a:cs typeface="Calibri" pitchFamily="34" charset="0"/>
                        </a:rPr>
                        <a:t>.</a:t>
                      </a:r>
                      <a:endParaRPr lang="en-US" dirty="0">
                        <a:latin typeface="Calibri" pitchFamily="34" charset="0"/>
                        <a:cs typeface="Calibri" pitchFamily="34" charset="0"/>
                      </a:endParaRPr>
                    </a:p>
                  </a:txBody>
                  <a:tcPr/>
                </a:tc>
              </a:tr>
            </a:tbl>
          </a:graphicData>
        </a:graphic>
      </p:graphicFrame>
      <p:sp>
        <p:nvSpPr>
          <p:cNvPr id="12" name="Title 1"/>
          <p:cNvSpPr txBox="1">
            <a:spLocks/>
          </p:cNvSpPr>
          <p:nvPr/>
        </p:nvSpPr>
        <p:spPr bwMode="auto">
          <a:xfrm>
            <a:off x="207963" y="961232"/>
            <a:ext cx="4256274" cy="481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72000" tIns="45720" rIns="91440" bIns="0" numCol="1" anchor="b" anchorCtr="0" compatLnSpc="1">
            <a:prstTxWarp prst="textNoShape">
              <a:avLst/>
            </a:prstTxWarp>
          </a:bodyPr>
          <a:lstStyle>
            <a:lvl1pPr algn="l" rtl="0" eaLnBrk="0" fontAlgn="base" hangingPunct="0">
              <a:spcBef>
                <a:spcPct val="0"/>
              </a:spcBef>
              <a:spcAft>
                <a:spcPct val="0"/>
              </a:spcAft>
              <a:defRPr sz="2800" b="1">
                <a:solidFill>
                  <a:schemeClr val="bg1"/>
                </a:solidFill>
                <a:latin typeface="Calibri" pitchFamily="34" charset="0"/>
                <a:ea typeface="+mj-ea"/>
                <a:cs typeface="Calibri" pitchFamily="34" charset="0"/>
              </a:defRPr>
            </a:lvl1pPr>
            <a:lvl2pPr algn="l" rtl="0" eaLnBrk="0" fontAlgn="base" hangingPunct="0">
              <a:spcBef>
                <a:spcPct val="0"/>
              </a:spcBef>
              <a:spcAft>
                <a:spcPct val="0"/>
              </a:spcAft>
              <a:defRPr sz="2400" b="1">
                <a:solidFill>
                  <a:schemeClr val="bg1"/>
                </a:solidFill>
                <a:latin typeface="Arial" charset="0"/>
                <a:ea typeface="ＭＳ Ｐゴシック" pitchFamily="1" charset="-128"/>
              </a:defRPr>
            </a:lvl2pPr>
            <a:lvl3pPr algn="l" rtl="0" eaLnBrk="0" fontAlgn="base" hangingPunct="0">
              <a:spcBef>
                <a:spcPct val="0"/>
              </a:spcBef>
              <a:spcAft>
                <a:spcPct val="0"/>
              </a:spcAft>
              <a:defRPr sz="2400" b="1">
                <a:solidFill>
                  <a:schemeClr val="bg1"/>
                </a:solidFill>
                <a:latin typeface="Arial" charset="0"/>
                <a:ea typeface="ＭＳ Ｐゴシック" pitchFamily="1" charset="-128"/>
              </a:defRPr>
            </a:lvl3pPr>
            <a:lvl4pPr algn="l" rtl="0" eaLnBrk="0" fontAlgn="base" hangingPunct="0">
              <a:spcBef>
                <a:spcPct val="0"/>
              </a:spcBef>
              <a:spcAft>
                <a:spcPct val="0"/>
              </a:spcAft>
              <a:defRPr sz="2400" b="1">
                <a:solidFill>
                  <a:schemeClr val="bg1"/>
                </a:solidFill>
                <a:latin typeface="Arial" charset="0"/>
                <a:ea typeface="ＭＳ Ｐゴシック" pitchFamily="1" charset="-128"/>
              </a:defRPr>
            </a:lvl4pPr>
            <a:lvl5pPr algn="l" rtl="0" eaLnBrk="0" fontAlgn="base" hangingPunct="0">
              <a:spcBef>
                <a:spcPct val="0"/>
              </a:spcBef>
              <a:spcAft>
                <a:spcPct val="0"/>
              </a:spcAft>
              <a:defRPr sz="2400" b="1">
                <a:solidFill>
                  <a:schemeClr val="bg1"/>
                </a:solidFill>
                <a:latin typeface="Arial" charset="0"/>
                <a:ea typeface="ＭＳ Ｐゴシック" pitchFamily="1" charset="-128"/>
              </a:defRPr>
            </a:lvl5pPr>
            <a:lvl6pPr marL="457200" algn="l" rtl="0" fontAlgn="base">
              <a:spcBef>
                <a:spcPct val="0"/>
              </a:spcBef>
              <a:spcAft>
                <a:spcPct val="0"/>
              </a:spcAft>
              <a:defRPr sz="2400" b="1">
                <a:solidFill>
                  <a:schemeClr val="bg1"/>
                </a:solidFill>
                <a:latin typeface="Arial" charset="0"/>
                <a:ea typeface="ＭＳ Ｐゴシック" pitchFamily="1" charset="-128"/>
              </a:defRPr>
            </a:lvl6pPr>
            <a:lvl7pPr marL="914400" algn="l" rtl="0" fontAlgn="base">
              <a:spcBef>
                <a:spcPct val="0"/>
              </a:spcBef>
              <a:spcAft>
                <a:spcPct val="0"/>
              </a:spcAft>
              <a:defRPr sz="2400" b="1">
                <a:solidFill>
                  <a:schemeClr val="bg1"/>
                </a:solidFill>
                <a:latin typeface="Arial" charset="0"/>
                <a:ea typeface="ＭＳ Ｐゴシック" pitchFamily="1" charset="-128"/>
              </a:defRPr>
            </a:lvl7pPr>
            <a:lvl8pPr marL="1371600" algn="l" rtl="0" fontAlgn="base">
              <a:spcBef>
                <a:spcPct val="0"/>
              </a:spcBef>
              <a:spcAft>
                <a:spcPct val="0"/>
              </a:spcAft>
              <a:defRPr sz="2400" b="1">
                <a:solidFill>
                  <a:schemeClr val="bg1"/>
                </a:solidFill>
                <a:latin typeface="Arial" charset="0"/>
                <a:ea typeface="ＭＳ Ｐゴシック" pitchFamily="1" charset="-128"/>
              </a:defRPr>
            </a:lvl8pPr>
            <a:lvl9pPr marL="1828800" algn="l" rtl="0" fontAlgn="base">
              <a:spcBef>
                <a:spcPct val="0"/>
              </a:spcBef>
              <a:spcAft>
                <a:spcPct val="0"/>
              </a:spcAft>
              <a:defRPr sz="2400" b="1">
                <a:solidFill>
                  <a:schemeClr val="bg1"/>
                </a:solidFill>
                <a:latin typeface="Arial" charset="0"/>
                <a:ea typeface="ＭＳ Ｐゴシック" pitchFamily="1" charset="-128"/>
              </a:defRPr>
            </a:lvl9pPr>
          </a:lstStyle>
          <a:p>
            <a:pPr>
              <a:buNone/>
            </a:pPr>
            <a:endParaRPr lang="en-US" sz="2400" dirty="0">
              <a:solidFill>
                <a:srgbClr val="C00000"/>
              </a:solidFill>
            </a:endParaRPr>
          </a:p>
        </p:txBody>
      </p:sp>
      <p:sp>
        <p:nvSpPr>
          <p:cNvPr id="13" name="TextBox 12"/>
          <p:cNvSpPr txBox="1"/>
          <p:nvPr/>
        </p:nvSpPr>
        <p:spPr>
          <a:xfrm>
            <a:off x="657226" y="527562"/>
            <a:ext cx="7677150" cy="523220"/>
          </a:xfrm>
          <a:prstGeom prst="rect">
            <a:avLst/>
          </a:prstGeom>
          <a:noFill/>
          <a:effectLst>
            <a:softEdge rad="127000"/>
          </a:effectLst>
        </p:spPr>
        <p:txBody>
          <a:bodyPr wrap="square" rtlCol="0">
            <a:spAutoFit/>
          </a:bodyPr>
          <a:lstStyle/>
          <a:p>
            <a:pPr algn="ctr">
              <a:buNone/>
            </a:pPr>
            <a:r>
              <a:rPr lang="en-US" sz="2800" b="1" dirty="0" smtClean="0">
                <a:solidFill>
                  <a:schemeClr val="bg1"/>
                </a:solidFill>
                <a:latin typeface="Calibri" pitchFamily="34" charset="0"/>
                <a:cs typeface="Calibri" pitchFamily="34" charset="0"/>
              </a:rPr>
              <a:t>Kimball Physics Electron Gun for </a:t>
            </a:r>
            <a:r>
              <a:rPr lang="en-US" sz="2800" b="1" dirty="0" err="1" smtClean="0">
                <a:solidFill>
                  <a:schemeClr val="bg1"/>
                </a:solidFill>
                <a:latin typeface="Calibri" pitchFamily="34" charset="0"/>
                <a:cs typeface="Calibri" pitchFamily="34" charset="0"/>
              </a:rPr>
              <a:t>PulXar</a:t>
            </a:r>
            <a:r>
              <a:rPr lang="en-US" sz="2800" b="1" dirty="0" smtClean="0">
                <a:solidFill>
                  <a:schemeClr val="bg1"/>
                </a:solidFill>
                <a:latin typeface="Calibri" pitchFamily="34" charset="0"/>
                <a:cs typeface="Calibri" pitchFamily="34" charset="0"/>
              </a:rPr>
              <a:t>   </a:t>
            </a:r>
            <a:endParaRPr lang="en-US" sz="2800" b="1" dirty="0">
              <a:solidFill>
                <a:schemeClr val="bg1"/>
              </a:solidFill>
              <a:latin typeface="Calibri" pitchFamily="34" charset="0"/>
              <a:cs typeface="Calibri" pitchFamily="34" charset="0"/>
            </a:endParaRPr>
          </a:p>
        </p:txBody>
      </p:sp>
      <p:sp>
        <p:nvSpPr>
          <p:cNvPr id="16" name="Rectangle 15"/>
          <p:cNvSpPr/>
          <p:nvPr/>
        </p:nvSpPr>
        <p:spPr>
          <a:xfrm>
            <a:off x="236348" y="4417240"/>
            <a:ext cx="9011601" cy="2006703"/>
          </a:xfrm>
          <a:prstGeom prst="rect">
            <a:avLst/>
          </a:prstGeom>
        </p:spPr>
        <p:txBody>
          <a:bodyPr wrap="square">
            <a:spAutoFit/>
          </a:bodyPr>
          <a:lstStyle/>
          <a:p>
            <a:pPr>
              <a:buNone/>
            </a:pPr>
            <a:r>
              <a:rPr lang="en-US" sz="2000" b="1" dirty="0" smtClean="0">
                <a:solidFill>
                  <a:srgbClr val="C00000"/>
                </a:solidFill>
                <a:latin typeface="Calibri" pitchFamily="34" charset="0"/>
                <a:cs typeface="Calibri" pitchFamily="34" charset="0"/>
                <a:sym typeface="Wingdings" pitchFamily="2" charset="2"/>
              </a:rPr>
              <a:t>Status since the last XDAC:</a:t>
            </a:r>
          </a:p>
          <a:p>
            <a:pPr marL="285750" indent="-285750"/>
            <a:r>
              <a:rPr lang="en-US" sz="1800" dirty="0" smtClean="0">
                <a:latin typeface="Calibri" pitchFamily="34" charset="0"/>
                <a:cs typeface="Calibri" pitchFamily="34" charset="0"/>
                <a:sym typeface="Wingdings" pitchFamily="2" charset="2"/>
              </a:rPr>
              <a:t>Custom </a:t>
            </a:r>
            <a:r>
              <a:rPr lang="en-US" sz="1800" dirty="0">
                <a:latin typeface="Calibri" pitchFamily="34" charset="0"/>
                <a:cs typeface="Calibri" pitchFamily="34" charset="0"/>
                <a:sym typeface="Wingdings" pitchFamily="2" charset="2"/>
              </a:rPr>
              <a:t>b</a:t>
            </a:r>
            <a:r>
              <a:rPr lang="en-US" sz="1800" dirty="0" smtClean="0">
                <a:latin typeface="Calibri" pitchFamily="34" charset="0"/>
                <a:cs typeface="Calibri" pitchFamily="34" charset="0"/>
                <a:sym typeface="Wingdings" pitchFamily="2" charset="2"/>
              </a:rPr>
              <a:t>eam </a:t>
            </a:r>
            <a:r>
              <a:rPr lang="en-US" sz="1800" dirty="0">
                <a:latin typeface="Calibri" pitchFamily="34" charset="0"/>
                <a:cs typeface="Calibri" pitchFamily="34" charset="0"/>
                <a:sym typeface="Wingdings" pitchFamily="2" charset="2"/>
              </a:rPr>
              <a:t>b</a:t>
            </a:r>
            <a:r>
              <a:rPr lang="en-US" sz="1800" dirty="0" smtClean="0">
                <a:latin typeface="Calibri" pitchFamily="34" charset="0"/>
                <a:cs typeface="Calibri" pitchFamily="34" charset="0"/>
                <a:sym typeface="Wingdings" pitchFamily="2" charset="2"/>
              </a:rPr>
              <a:t>lanker </a:t>
            </a:r>
            <a:r>
              <a:rPr lang="en-US" sz="1800" dirty="0">
                <a:latin typeface="Calibri" pitchFamily="34" charset="0"/>
                <a:cs typeface="Calibri" pitchFamily="34" charset="0"/>
                <a:sym typeface="Wingdings" pitchFamily="2" charset="2"/>
              </a:rPr>
              <a:t>for high speed pulsing up to </a:t>
            </a:r>
            <a:r>
              <a:rPr lang="en-US" sz="1800" dirty="0" smtClean="0">
                <a:latin typeface="Calibri" pitchFamily="34" charset="0"/>
                <a:cs typeface="Calibri" pitchFamily="34" charset="0"/>
                <a:sym typeface="Wingdings" pitchFamily="2" charset="2"/>
              </a:rPr>
              <a:t>5MHz designed and produced  25 ns pulses are achievable </a:t>
            </a:r>
            <a:endParaRPr lang="en-US" sz="1800" dirty="0"/>
          </a:p>
          <a:p>
            <a:r>
              <a:rPr lang="en-US" sz="1800" dirty="0"/>
              <a:t> </a:t>
            </a:r>
            <a:r>
              <a:rPr lang="en-US" sz="1800" dirty="0" smtClean="0">
                <a:latin typeface="Calibri" panose="020F0502020204030204" pitchFamily="34" charset="0"/>
              </a:rPr>
              <a:t>Custom </a:t>
            </a:r>
            <a:r>
              <a:rPr lang="en-US" sz="1800" dirty="0">
                <a:latin typeface="Calibri" panose="020F0502020204030204" pitchFamily="34" charset="0"/>
              </a:rPr>
              <a:t>p</a:t>
            </a:r>
            <a:r>
              <a:rPr lang="en-US" sz="1800" dirty="0" smtClean="0">
                <a:latin typeface="Calibri" panose="020F0502020204030204" pitchFamily="34" charset="0"/>
              </a:rPr>
              <a:t>ulse </a:t>
            </a:r>
            <a:r>
              <a:rPr lang="en-US" sz="1800" dirty="0">
                <a:latin typeface="Calibri" panose="020F0502020204030204" pitchFamily="34" charset="0"/>
              </a:rPr>
              <a:t>g</a:t>
            </a:r>
            <a:r>
              <a:rPr lang="en-US" sz="1800" dirty="0" smtClean="0">
                <a:latin typeface="Calibri" panose="020F0502020204030204" pitchFamily="34" charset="0"/>
              </a:rPr>
              <a:t>enerator with burst operation designed and produced </a:t>
            </a:r>
            <a:endParaRPr lang="en-US" sz="1800" dirty="0">
              <a:latin typeface="Calibri" panose="020F0502020204030204" pitchFamily="34" charset="0"/>
            </a:endParaRPr>
          </a:p>
          <a:p>
            <a:pPr marL="285750" indent="-285750"/>
            <a:r>
              <a:rPr lang="en-US" sz="1800" dirty="0" smtClean="0">
                <a:latin typeface="Calibri" pitchFamily="34" charset="0"/>
                <a:cs typeface="Calibri" pitchFamily="34" charset="0"/>
                <a:sym typeface="Wingdings" pitchFamily="2" charset="2"/>
              </a:rPr>
              <a:t>Electron gun </a:t>
            </a:r>
            <a:r>
              <a:rPr lang="en-US" sz="1800" dirty="0">
                <a:latin typeface="Calibri" pitchFamily="34" charset="0"/>
                <a:cs typeface="Calibri" pitchFamily="34" charset="0"/>
                <a:sym typeface="Wingdings" pitchFamily="2" charset="2"/>
              </a:rPr>
              <a:t>is </a:t>
            </a:r>
            <a:r>
              <a:rPr lang="en-US" sz="1800" dirty="0" smtClean="0">
                <a:latin typeface="Calibri" pitchFamily="34" charset="0"/>
                <a:cs typeface="Calibri" pitchFamily="34" charset="0"/>
                <a:sym typeface="Wingdings" pitchFamily="2" charset="2"/>
              </a:rPr>
              <a:t>in the testing phase   performance within the specification</a:t>
            </a:r>
          </a:p>
          <a:p>
            <a:pPr marL="285750" indent="-285750"/>
            <a:r>
              <a:rPr lang="en-US" sz="1800" dirty="0" smtClean="0">
                <a:latin typeface="Calibri" pitchFamily="34" charset="0"/>
                <a:cs typeface="Calibri" pitchFamily="34" charset="0"/>
                <a:sym typeface="Wingdings" pitchFamily="2" charset="2"/>
              </a:rPr>
              <a:t>Expected delivery date: June 2014  (on schedule)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1331" y="1442244"/>
            <a:ext cx="4173608" cy="2571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2148" y="1022612"/>
            <a:ext cx="4401852" cy="3587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bwMode="auto">
          <a:xfrm>
            <a:off x="6578930" y="1442244"/>
            <a:ext cx="2196935" cy="992198"/>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rgbClr val="F8B323"/>
              </a:buClr>
              <a:buSzTx/>
              <a:buFont typeface="Wingdings" pitchFamily="2" charset="2"/>
              <a:buChar char="n"/>
              <a:tabLst/>
            </a:pPr>
            <a:endParaRPr kumimoji="0" lang="en-US" sz="900" b="0" i="0" u="none" strike="noStrike" cap="none" normalizeH="0" baseline="0" smtClean="0">
              <a:ln>
                <a:noFill/>
              </a:ln>
              <a:solidFill>
                <a:schemeClr val="tx1"/>
              </a:solidFill>
              <a:effectLst/>
              <a:latin typeface="Arial" charset="0"/>
              <a:ea typeface="ＭＳ Ｐゴシック" pitchFamily="1" charset="-128"/>
            </a:endParaRPr>
          </a:p>
        </p:txBody>
      </p:sp>
      <p:sp>
        <p:nvSpPr>
          <p:cNvPr id="11" name="Oval 10"/>
          <p:cNvSpPr/>
          <p:nvPr/>
        </p:nvSpPr>
        <p:spPr bwMode="auto">
          <a:xfrm>
            <a:off x="6693126" y="2434442"/>
            <a:ext cx="1227716" cy="700644"/>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rgbClr val="F8B323"/>
              </a:buClr>
              <a:buSzTx/>
              <a:buFont typeface="Wingdings" pitchFamily="2" charset="2"/>
              <a:buChar char="n"/>
              <a:tabLst/>
            </a:pPr>
            <a:endParaRPr kumimoji="0" lang="en-US" sz="900" b="0" i="0" u="none" strike="noStrike" cap="none" normalizeH="0" baseline="0" smtClean="0">
              <a:ln>
                <a:noFill/>
              </a:ln>
              <a:solidFill>
                <a:schemeClr val="tx1"/>
              </a:solidFill>
              <a:effectLst/>
              <a:latin typeface="Arial" charset="0"/>
              <a:ea typeface="ＭＳ Ｐゴシック" pitchFamily="1" charset="-128"/>
            </a:endParaRPr>
          </a:p>
        </p:txBody>
      </p:sp>
      <p:pic>
        <p:nvPicPr>
          <p:cNvPr id="1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858816" y="3731922"/>
            <a:ext cx="3309665" cy="2594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888" y="1050782"/>
            <a:ext cx="5882177" cy="3978347"/>
          </a:xfrm>
          <a:prstGeom prst="rect">
            <a:avLst/>
          </a:prstGeom>
        </p:spPr>
      </p:pic>
    </p:spTree>
    <p:extLst>
      <p:ext uri="{BB962C8B-B14F-4D97-AF65-F5344CB8AC3E}">
        <p14:creationId xmlns:p14="http://schemas.microsoft.com/office/powerpoint/2010/main" val="6909819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7358" y="3883025"/>
            <a:ext cx="3432381" cy="2613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0"/>
          </p:nvPr>
        </p:nvSpPr>
        <p:spPr/>
        <p:txBody>
          <a:bodyPr/>
          <a:lstStyle/>
          <a:p>
            <a:pPr>
              <a:defRPr/>
            </a:pPr>
            <a:fld id="{14404834-5313-40AC-B135-E30BD596D545}" type="slidenum">
              <a:rPr lang="en-GB" smtClean="0">
                <a:solidFill>
                  <a:srgbClr val="FFFFFF"/>
                </a:solidFill>
              </a:rPr>
              <a:pPr>
                <a:defRPr/>
              </a:pPr>
              <a:t>28</a:t>
            </a:fld>
            <a:endParaRPr lang="en-GB">
              <a:solidFill>
                <a:srgbClr val="FFFFFF"/>
              </a:solidFill>
            </a:endParaRPr>
          </a:p>
        </p:txBody>
      </p:sp>
      <p:sp>
        <p:nvSpPr>
          <p:cNvPr id="12" name="Title 1"/>
          <p:cNvSpPr txBox="1">
            <a:spLocks/>
          </p:cNvSpPr>
          <p:nvPr/>
        </p:nvSpPr>
        <p:spPr bwMode="auto">
          <a:xfrm>
            <a:off x="207963" y="961232"/>
            <a:ext cx="4256274" cy="481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72000" tIns="45720" rIns="91440" bIns="0" numCol="1" anchor="b" anchorCtr="0" compatLnSpc="1">
            <a:prstTxWarp prst="textNoShape">
              <a:avLst/>
            </a:prstTxWarp>
          </a:bodyPr>
          <a:lstStyle>
            <a:lvl1pPr algn="l" rtl="0" eaLnBrk="0" fontAlgn="base" hangingPunct="0">
              <a:spcBef>
                <a:spcPct val="0"/>
              </a:spcBef>
              <a:spcAft>
                <a:spcPct val="0"/>
              </a:spcAft>
              <a:defRPr sz="2800" b="1">
                <a:solidFill>
                  <a:schemeClr val="bg1"/>
                </a:solidFill>
                <a:latin typeface="Calibri" pitchFamily="34" charset="0"/>
                <a:ea typeface="+mj-ea"/>
                <a:cs typeface="Calibri" pitchFamily="34" charset="0"/>
              </a:defRPr>
            </a:lvl1pPr>
            <a:lvl2pPr algn="l" rtl="0" eaLnBrk="0" fontAlgn="base" hangingPunct="0">
              <a:spcBef>
                <a:spcPct val="0"/>
              </a:spcBef>
              <a:spcAft>
                <a:spcPct val="0"/>
              </a:spcAft>
              <a:defRPr sz="2400" b="1">
                <a:solidFill>
                  <a:schemeClr val="bg1"/>
                </a:solidFill>
                <a:latin typeface="Arial" charset="0"/>
                <a:ea typeface="ＭＳ Ｐゴシック" pitchFamily="1" charset="-128"/>
              </a:defRPr>
            </a:lvl2pPr>
            <a:lvl3pPr algn="l" rtl="0" eaLnBrk="0" fontAlgn="base" hangingPunct="0">
              <a:spcBef>
                <a:spcPct val="0"/>
              </a:spcBef>
              <a:spcAft>
                <a:spcPct val="0"/>
              </a:spcAft>
              <a:defRPr sz="2400" b="1">
                <a:solidFill>
                  <a:schemeClr val="bg1"/>
                </a:solidFill>
                <a:latin typeface="Arial" charset="0"/>
                <a:ea typeface="ＭＳ Ｐゴシック" pitchFamily="1" charset="-128"/>
              </a:defRPr>
            </a:lvl3pPr>
            <a:lvl4pPr algn="l" rtl="0" eaLnBrk="0" fontAlgn="base" hangingPunct="0">
              <a:spcBef>
                <a:spcPct val="0"/>
              </a:spcBef>
              <a:spcAft>
                <a:spcPct val="0"/>
              </a:spcAft>
              <a:defRPr sz="2400" b="1">
                <a:solidFill>
                  <a:schemeClr val="bg1"/>
                </a:solidFill>
                <a:latin typeface="Arial" charset="0"/>
                <a:ea typeface="ＭＳ Ｐゴシック" pitchFamily="1" charset="-128"/>
              </a:defRPr>
            </a:lvl4pPr>
            <a:lvl5pPr algn="l" rtl="0" eaLnBrk="0" fontAlgn="base" hangingPunct="0">
              <a:spcBef>
                <a:spcPct val="0"/>
              </a:spcBef>
              <a:spcAft>
                <a:spcPct val="0"/>
              </a:spcAft>
              <a:defRPr sz="2400" b="1">
                <a:solidFill>
                  <a:schemeClr val="bg1"/>
                </a:solidFill>
                <a:latin typeface="Arial" charset="0"/>
                <a:ea typeface="ＭＳ Ｐゴシック" pitchFamily="1" charset="-128"/>
              </a:defRPr>
            </a:lvl5pPr>
            <a:lvl6pPr marL="457200" algn="l" rtl="0" fontAlgn="base">
              <a:spcBef>
                <a:spcPct val="0"/>
              </a:spcBef>
              <a:spcAft>
                <a:spcPct val="0"/>
              </a:spcAft>
              <a:defRPr sz="2400" b="1">
                <a:solidFill>
                  <a:schemeClr val="bg1"/>
                </a:solidFill>
                <a:latin typeface="Arial" charset="0"/>
                <a:ea typeface="ＭＳ Ｐゴシック" pitchFamily="1" charset="-128"/>
              </a:defRPr>
            </a:lvl6pPr>
            <a:lvl7pPr marL="914400" algn="l" rtl="0" fontAlgn="base">
              <a:spcBef>
                <a:spcPct val="0"/>
              </a:spcBef>
              <a:spcAft>
                <a:spcPct val="0"/>
              </a:spcAft>
              <a:defRPr sz="2400" b="1">
                <a:solidFill>
                  <a:schemeClr val="bg1"/>
                </a:solidFill>
                <a:latin typeface="Arial" charset="0"/>
                <a:ea typeface="ＭＳ Ｐゴシック" pitchFamily="1" charset="-128"/>
              </a:defRPr>
            </a:lvl7pPr>
            <a:lvl8pPr marL="1371600" algn="l" rtl="0" fontAlgn="base">
              <a:spcBef>
                <a:spcPct val="0"/>
              </a:spcBef>
              <a:spcAft>
                <a:spcPct val="0"/>
              </a:spcAft>
              <a:defRPr sz="2400" b="1">
                <a:solidFill>
                  <a:schemeClr val="bg1"/>
                </a:solidFill>
                <a:latin typeface="Arial" charset="0"/>
                <a:ea typeface="ＭＳ Ｐゴシック" pitchFamily="1" charset="-128"/>
              </a:defRPr>
            </a:lvl8pPr>
            <a:lvl9pPr marL="1828800" algn="l" rtl="0" fontAlgn="base">
              <a:spcBef>
                <a:spcPct val="0"/>
              </a:spcBef>
              <a:spcAft>
                <a:spcPct val="0"/>
              </a:spcAft>
              <a:defRPr sz="2400" b="1">
                <a:solidFill>
                  <a:schemeClr val="bg1"/>
                </a:solidFill>
                <a:latin typeface="Arial" charset="0"/>
                <a:ea typeface="ＭＳ Ｐゴシック" pitchFamily="1" charset="-128"/>
              </a:defRPr>
            </a:lvl9pPr>
          </a:lstStyle>
          <a:p>
            <a:pPr>
              <a:buNone/>
            </a:pPr>
            <a:endParaRPr lang="en-US" sz="2400" dirty="0">
              <a:solidFill>
                <a:srgbClr val="C00000"/>
              </a:solidFill>
            </a:endParaRPr>
          </a:p>
        </p:txBody>
      </p:sp>
      <p:sp>
        <p:nvSpPr>
          <p:cNvPr id="13" name="TextBox 12"/>
          <p:cNvSpPr txBox="1"/>
          <p:nvPr/>
        </p:nvSpPr>
        <p:spPr>
          <a:xfrm>
            <a:off x="657226" y="527562"/>
            <a:ext cx="7677150" cy="523220"/>
          </a:xfrm>
          <a:prstGeom prst="rect">
            <a:avLst/>
          </a:prstGeom>
          <a:noFill/>
          <a:effectLst>
            <a:softEdge rad="127000"/>
          </a:effectLst>
        </p:spPr>
        <p:txBody>
          <a:bodyPr wrap="square" rtlCol="0">
            <a:spAutoFit/>
          </a:bodyPr>
          <a:lstStyle/>
          <a:p>
            <a:pPr algn="ctr">
              <a:buNone/>
            </a:pPr>
            <a:r>
              <a:rPr lang="en-US" sz="2800" b="1" dirty="0" smtClean="0">
                <a:solidFill>
                  <a:schemeClr val="bg1"/>
                </a:solidFill>
                <a:latin typeface="Calibri" pitchFamily="34" charset="0"/>
                <a:cs typeface="Calibri" pitchFamily="34" charset="0"/>
              </a:rPr>
              <a:t>Electron Gun for </a:t>
            </a:r>
            <a:r>
              <a:rPr lang="en-US" sz="2800" b="1" dirty="0" err="1" smtClean="0">
                <a:solidFill>
                  <a:schemeClr val="bg1"/>
                </a:solidFill>
                <a:latin typeface="Calibri" pitchFamily="34" charset="0"/>
                <a:cs typeface="Calibri" pitchFamily="34" charset="0"/>
              </a:rPr>
              <a:t>PulXar</a:t>
            </a:r>
            <a:r>
              <a:rPr lang="en-US" sz="2800" b="1" dirty="0" smtClean="0">
                <a:solidFill>
                  <a:schemeClr val="bg1"/>
                </a:solidFill>
                <a:latin typeface="Calibri" pitchFamily="34" charset="0"/>
                <a:cs typeface="Calibri" pitchFamily="34" charset="0"/>
              </a:rPr>
              <a:t> – first test results   </a:t>
            </a:r>
            <a:endParaRPr lang="en-US" sz="2800" b="1" dirty="0">
              <a:solidFill>
                <a:schemeClr val="bg1"/>
              </a:solidFill>
              <a:latin typeface="Calibri" pitchFamily="34" charset="0"/>
              <a:cs typeface="Calibri"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262" y="1050782"/>
            <a:ext cx="3806598" cy="3024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238" y="1050782"/>
            <a:ext cx="3670359" cy="3001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207261" y="4201609"/>
            <a:ext cx="4772829" cy="1975926"/>
          </a:xfrm>
          <a:prstGeom prst="rect">
            <a:avLst/>
          </a:prstGeom>
          <a:noFill/>
        </p:spPr>
        <p:txBody>
          <a:bodyPr wrap="square" rtlCol="0">
            <a:spAutoFit/>
          </a:bodyPr>
          <a:lstStyle/>
          <a:p>
            <a:pPr marL="285750" indent="-285750"/>
            <a:r>
              <a:rPr lang="en-US" sz="1800" dirty="0">
                <a:latin typeface="Calibri" panose="020F0502020204030204" pitchFamily="34" charset="0"/>
              </a:rPr>
              <a:t>Oscilloscope measuring  the electron beam  into the lab Faraday cup</a:t>
            </a:r>
          </a:p>
          <a:p>
            <a:pPr marL="285750" indent="-285750"/>
            <a:r>
              <a:rPr lang="en-US" sz="1800" dirty="0">
                <a:latin typeface="Calibri" panose="020F0502020204030204" pitchFamily="34" charset="0"/>
              </a:rPr>
              <a:t>B</a:t>
            </a:r>
            <a:r>
              <a:rPr lang="en-US" sz="1800" dirty="0" smtClean="0">
                <a:latin typeface="Calibri" panose="020F0502020204030204" pitchFamily="34" charset="0"/>
              </a:rPr>
              <a:t>lanker pulses 25, 50, 150 ns</a:t>
            </a:r>
          </a:p>
          <a:p>
            <a:r>
              <a:rPr lang="en-US" sz="1800" dirty="0" smtClean="0">
                <a:latin typeface="Calibri" panose="020F0502020204030204" pitchFamily="34" charset="0"/>
              </a:rPr>
              <a:t>  Electron energy Ee=50 </a:t>
            </a:r>
            <a:r>
              <a:rPr lang="en-US" sz="1800" dirty="0" err="1" smtClean="0">
                <a:latin typeface="Calibri" panose="020F0502020204030204" pitchFamily="34" charset="0"/>
              </a:rPr>
              <a:t>keV</a:t>
            </a:r>
            <a:endParaRPr lang="en-US" sz="1800" dirty="0" smtClean="0">
              <a:latin typeface="Calibri" panose="020F0502020204030204" pitchFamily="34" charset="0"/>
            </a:endParaRPr>
          </a:p>
          <a:p>
            <a:r>
              <a:rPr lang="en-US" sz="1800" dirty="0" smtClean="0">
                <a:latin typeface="Calibri" panose="020F0502020204030204" pitchFamily="34" charset="0"/>
              </a:rPr>
              <a:t>  Gun pressure p=2x10</a:t>
            </a:r>
            <a:r>
              <a:rPr lang="en-US" sz="1800" baseline="30000" dirty="0" smtClean="0">
                <a:latin typeface="Calibri" panose="020F0502020204030204" pitchFamily="34" charset="0"/>
              </a:rPr>
              <a:t>-8 </a:t>
            </a:r>
            <a:r>
              <a:rPr lang="en-US" sz="1800" dirty="0" smtClean="0">
                <a:latin typeface="Calibri" panose="020F0502020204030204" pitchFamily="34" charset="0"/>
              </a:rPr>
              <a:t>mbar</a:t>
            </a:r>
          </a:p>
          <a:p>
            <a:r>
              <a:rPr lang="en-US" sz="1800" dirty="0" smtClean="0">
                <a:latin typeface="Calibri" panose="020F0502020204030204" pitchFamily="34" charset="0"/>
              </a:rPr>
              <a:t>  Rise/fall time 2.5-3.5 ns </a:t>
            </a:r>
          </a:p>
        </p:txBody>
      </p:sp>
      <p:sp>
        <p:nvSpPr>
          <p:cNvPr id="2" name="TextBox 1"/>
          <p:cNvSpPr txBox="1"/>
          <p:nvPr/>
        </p:nvSpPr>
        <p:spPr>
          <a:xfrm>
            <a:off x="899277" y="1778258"/>
            <a:ext cx="1045028" cy="461665"/>
          </a:xfrm>
          <a:prstGeom prst="rect">
            <a:avLst/>
          </a:prstGeom>
          <a:noFill/>
        </p:spPr>
        <p:txBody>
          <a:bodyPr wrap="square" rtlCol="0">
            <a:spAutoFit/>
          </a:bodyPr>
          <a:lstStyle/>
          <a:p>
            <a:pPr>
              <a:buNone/>
            </a:pPr>
            <a:r>
              <a:rPr lang="en-US" dirty="0" smtClean="0"/>
              <a:t> </a:t>
            </a:r>
            <a:r>
              <a:rPr lang="en-US" sz="2400" dirty="0" smtClean="0">
                <a:solidFill>
                  <a:srgbClr val="C00000"/>
                </a:solidFill>
                <a:latin typeface="Calibri" panose="020F0502020204030204" pitchFamily="34" charset="0"/>
              </a:rPr>
              <a:t>25 ns </a:t>
            </a:r>
            <a:endParaRPr lang="en-US" sz="2400" dirty="0">
              <a:solidFill>
                <a:srgbClr val="C00000"/>
              </a:solidFill>
              <a:latin typeface="Calibri" panose="020F0502020204030204" pitchFamily="34" charset="0"/>
            </a:endParaRPr>
          </a:p>
        </p:txBody>
      </p:sp>
      <p:sp>
        <p:nvSpPr>
          <p:cNvPr id="11" name="TextBox 10"/>
          <p:cNvSpPr txBox="1"/>
          <p:nvPr/>
        </p:nvSpPr>
        <p:spPr>
          <a:xfrm>
            <a:off x="5341485" y="1778257"/>
            <a:ext cx="1045028" cy="461665"/>
          </a:xfrm>
          <a:prstGeom prst="rect">
            <a:avLst/>
          </a:prstGeom>
          <a:noFill/>
        </p:spPr>
        <p:txBody>
          <a:bodyPr wrap="square" rtlCol="0">
            <a:spAutoFit/>
          </a:bodyPr>
          <a:lstStyle/>
          <a:p>
            <a:pPr>
              <a:buNone/>
            </a:pPr>
            <a:r>
              <a:rPr lang="en-US" dirty="0" smtClean="0"/>
              <a:t> </a:t>
            </a:r>
            <a:r>
              <a:rPr lang="en-US" sz="2400" dirty="0" smtClean="0">
                <a:solidFill>
                  <a:srgbClr val="C00000"/>
                </a:solidFill>
                <a:latin typeface="Calibri" panose="020F0502020204030204" pitchFamily="34" charset="0"/>
              </a:rPr>
              <a:t>50 ns </a:t>
            </a:r>
            <a:endParaRPr lang="en-US" sz="2400" dirty="0">
              <a:solidFill>
                <a:srgbClr val="C00000"/>
              </a:solidFill>
              <a:latin typeface="Calibri" panose="020F0502020204030204" pitchFamily="34" charset="0"/>
            </a:endParaRPr>
          </a:p>
        </p:txBody>
      </p:sp>
      <p:sp>
        <p:nvSpPr>
          <p:cNvPr id="16" name="TextBox 15"/>
          <p:cNvSpPr txBox="1"/>
          <p:nvPr/>
        </p:nvSpPr>
        <p:spPr>
          <a:xfrm>
            <a:off x="6985434" y="4075759"/>
            <a:ext cx="1045028" cy="461665"/>
          </a:xfrm>
          <a:prstGeom prst="rect">
            <a:avLst/>
          </a:prstGeom>
          <a:noFill/>
        </p:spPr>
        <p:txBody>
          <a:bodyPr wrap="square" rtlCol="0">
            <a:spAutoFit/>
          </a:bodyPr>
          <a:lstStyle/>
          <a:p>
            <a:pPr>
              <a:buNone/>
            </a:pPr>
            <a:r>
              <a:rPr lang="en-US" dirty="0" smtClean="0"/>
              <a:t> </a:t>
            </a:r>
            <a:r>
              <a:rPr lang="en-US" sz="2400" dirty="0" smtClean="0">
                <a:solidFill>
                  <a:srgbClr val="C00000"/>
                </a:solidFill>
                <a:latin typeface="Calibri" panose="020F0502020204030204" pitchFamily="34" charset="0"/>
              </a:rPr>
              <a:t>150 ns </a:t>
            </a:r>
            <a:endParaRPr lang="en-US" sz="2400" dirty="0">
              <a:solidFill>
                <a:srgbClr val="C00000"/>
              </a:solidFill>
              <a:latin typeface="Calibri" panose="020F0502020204030204" pitchFamily="34" charset="0"/>
            </a:endParaRPr>
          </a:p>
        </p:txBody>
      </p:sp>
    </p:spTree>
    <p:extLst>
      <p:ext uri="{BB962C8B-B14F-4D97-AF65-F5344CB8AC3E}">
        <p14:creationId xmlns:p14="http://schemas.microsoft.com/office/powerpoint/2010/main" val="38496496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4404834-5313-40AC-B135-E30BD596D545}" type="slidenum">
              <a:rPr lang="en-GB" smtClean="0">
                <a:solidFill>
                  <a:srgbClr val="FFFFFF"/>
                </a:solidFill>
              </a:rPr>
              <a:pPr>
                <a:defRPr/>
              </a:pPr>
              <a:t>29</a:t>
            </a:fld>
            <a:endParaRPr lang="en-GB">
              <a:solidFill>
                <a:srgbClr val="FFFFFF"/>
              </a:solidFill>
            </a:endParaRPr>
          </a:p>
        </p:txBody>
      </p:sp>
      <p:sp>
        <p:nvSpPr>
          <p:cNvPr id="12" name="Title 1"/>
          <p:cNvSpPr txBox="1">
            <a:spLocks/>
          </p:cNvSpPr>
          <p:nvPr/>
        </p:nvSpPr>
        <p:spPr bwMode="auto">
          <a:xfrm>
            <a:off x="207963" y="961232"/>
            <a:ext cx="4256274" cy="481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72000" tIns="45720" rIns="91440" bIns="0" numCol="1" anchor="b" anchorCtr="0" compatLnSpc="1">
            <a:prstTxWarp prst="textNoShape">
              <a:avLst/>
            </a:prstTxWarp>
          </a:bodyPr>
          <a:lstStyle>
            <a:lvl1pPr algn="l" rtl="0" eaLnBrk="0" fontAlgn="base" hangingPunct="0">
              <a:spcBef>
                <a:spcPct val="0"/>
              </a:spcBef>
              <a:spcAft>
                <a:spcPct val="0"/>
              </a:spcAft>
              <a:defRPr sz="2800" b="1">
                <a:solidFill>
                  <a:schemeClr val="bg1"/>
                </a:solidFill>
                <a:latin typeface="Calibri" pitchFamily="34" charset="0"/>
                <a:ea typeface="+mj-ea"/>
                <a:cs typeface="Calibri" pitchFamily="34" charset="0"/>
              </a:defRPr>
            </a:lvl1pPr>
            <a:lvl2pPr algn="l" rtl="0" eaLnBrk="0" fontAlgn="base" hangingPunct="0">
              <a:spcBef>
                <a:spcPct val="0"/>
              </a:spcBef>
              <a:spcAft>
                <a:spcPct val="0"/>
              </a:spcAft>
              <a:defRPr sz="2400" b="1">
                <a:solidFill>
                  <a:schemeClr val="bg1"/>
                </a:solidFill>
                <a:latin typeface="Arial" charset="0"/>
                <a:ea typeface="ＭＳ Ｐゴシック" pitchFamily="1" charset="-128"/>
              </a:defRPr>
            </a:lvl2pPr>
            <a:lvl3pPr algn="l" rtl="0" eaLnBrk="0" fontAlgn="base" hangingPunct="0">
              <a:spcBef>
                <a:spcPct val="0"/>
              </a:spcBef>
              <a:spcAft>
                <a:spcPct val="0"/>
              </a:spcAft>
              <a:defRPr sz="2400" b="1">
                <a:solidFill>
                  <a:schemeClr val="bg1"/>
                </a:solidFill>
                <a:latin typeface="Arial" charset="0"/>
                <a:ea typeface="ＭＳ Ｐゴシック" pitchFamily="1" charset="-128"/>
              </a:defRPr>
            </a:lvl3pPr>
            <a:lvl4pPr algn="l" rtl="0" eaLnBrk="0" fontAlgn="base" hangingPunct="0">
              <a:spcBef>
                <a:spcPct val="0"/>
              </a:spcBef>
              <a:spcAft>
                <a:spcPct val="0"/>
              </a:spcAft>
              <a:defRPr sz="2400" b="1">
                <a:solidFill>
                  <a:schemeClr val="bg1"/>
                </a:solidFill>
                <a:latin typeface="Arial" charset="0"/>
                <a:ea typeface="ＭＳ Ｐゴシック" pitchFamily="1" charset="-128"/>
              </a:defRPr>
            </a:lvl4pPr>
            <a:lvl5pPr algn="l" rtl="0" eaLnBrk="0" fontAlgn="base" hangingPunct="0">
              <a:spcBef>
                <a:spcPct val="0"/>
              </a:spcBef>
              <a:spcAft>
                <a:spcPct val="0"/>
              </a:spcAft>
              <a:defRPr sz="2400" b="1">
                <a:solidFill>
                  <a:schemeClr val="bg1"/>
                </a:solidFill>
                <a:latin typeface="Arial" charset="0"/>
                <a:ea typeface="ＭＳ Ｐゴシック" pitchFamily="1" charset="-128"/>
              </a:defRPr>
            </a:lvl5pPr>
            <a:lvl6pPr marL="457200" algn="l" rtl="0" fontAlgn="base">
              <a:spcBef>
                <a:spcPct val="0"/>
              </a:spcBef>
              <a:spcAft>
                <a:spcPct val="0"/>
              </a:spcAft>
              <a:defRPr sz="2400" b="1">
                <a:solidFill>
                  <a:schemeClr val="bg1"/>
                </a:solidFill>
                <a:latin typeface="Arial" charset="0"/>
                <a:ea typeface="ＭＳ Ｐゴシック" pitchFamily="1" charset="-128"/>
              </a:defRPr>
            </a:lvl6pPr>
            <a:lvl7pPr marL="914400" algn="l" rtl="0" fontAlgn="base">
              <a:spcBef>
                <a:spcPct val="0"/>
              </a:spcBef>
              <a:spcAft>
                <a:spcPct val="0"/>
              </a:spcAft>
              <a:defRPr sz="2400" b="1">
                <a:solidFill>
                  <a:schemeClr val="bg1"/>
                </a:solidFill>
                <a:latin typeface="Arial" charset="0"/>
                <a:ea typeface="ＭＳ Ｐゴシック" pitchFamily="1" charset="-128"/>
              </a:defRPr>
            </a:lvl7pPr>
            <a:lvl8pPr marL="1371600" algn="l" rtl="0" fontAlgn="base">
              <a:spcBef>
                <a:spcPct val="0"/>
              </a:spcBef>
              <a:spcAft>
                <a:spcPct val="0"/>
              </a:spcAft>
              <a:defRPr sz="2400" b="1">
                <a:solidFill>
                  <a:schemeClr val="bg1"/>
                </a:solidFill>
                <a:latin typeface="Arial" charset="0"/>
                <a:ea typeface="ＭＳ Ｐゴシック" pitchFamily="1" charset="-128"/>
              </a:defRPr>
            </a:lvl8pPr>
            <a:lvl9pPr marL="1828800" algn="l" rtl="0" fontAlgn="base">
              <a:spcBef>
                <a:spcPct val="0"/>
              </a:spcBef>
              <a:spcAft>
                <a:spcPct val="0"/>
              </a:spcAft>
              <a:defRPr sz="2400" b="1">
                <a:solidFill>
                  <a:schemeClr val="bg1"/>
                </a:solidFill>
                <a:latin typeface="Arial" charset="0"/>
                <a:ea typeface="ＭＳ Ｐゴシック" pitchFamily="1" charset="-128"/>
              </a:defRPr>
            </a:lvl9pPr>
          </a:lstStyle>
          <a:p>
            <a:pPr>
              <a:buNone/>
            </a:pPr>
            <a:endParaRPr lang="en-US" sz="2400" dirty="0">
              <a:solidFill>
                <a:srgbClr val="C00000"/>
              </a:solidFill>
            </a:endParaRPr>
          </a:p>
        </p:txBody>
      </p:sp>
      <p:sp>
        <p:nvSpPr>
          <p:cNvPr id="13" name="TextBox 12"/>
          <p:cNvSpPr txBox="1"/>
          <p:nvPr/>
        </p:nvSpPr>
        <p:spPr>
          <a:xfrm>
            <a:off x="657226" y="527562"/>
            <a:ext cx="7677150" cy="523220"/>
          </a:xfrm>
          <a:prstGeom prst="rect">
            <a:avLst/>
          </a:prstGeom>
          <a:noFill/>
          <a:effectLst>
            <a:softEdge rad="127000"/>
          </a:effectLst>
        </p:spPr>
        <p:txBody>
          <a:bodyPr wrap="square" rtlCol="0">
            <a:spAutoFit/>
          </a:bodyPr>
          <a:lstStyle/>
          <a:p>
            <a:pPr algn="ctr">
              <a:buNone/>
            </a:pPr>
            <a:r>
              <a:rPr lang="en-US" sz="2800" b="1" dirty="0" smtClean="0">
                <a:solidFill>
                  <a:schemeClr val="bg1"/>
                </a:solidFill>
                <a:latin typeface="Calibri" pitchFamily="34" charset="0"/>
                <a:cs typeface="Calibri" pitchFamily="34" charset="0"/>
              </a:rPr>
              <a:t>Electron Gun for </a:t>
            </a:r>
            <a:r>
              <a:rPr lang="en-US" sz="2800" b="1" dirty="0" err="1" smtClean="0">
                <a:solidFill>
                  <a:schemeClr val="bg1"/>
                </a:solidFill>
                <a:latin typeface="Calibri" pitchFamily="34" charset="0"/>
                <a:cs typeface="Calibri" pitchFamily="34" charset="0"/>
              </a:rPr>
              <a:t>PulXar</a:t>
            </a:r>
            <a:r>
              <a:rPr lang="en-US" sz="2800" b="1" dirty="0" smtClean="0">
                <a:solidFill>
                  <a:schemeClr val="bg1"/>
                </a:solidFill>
                <a:latin typeface="Calibri" pitchFamily="34" charset="0"/>
                <a:cs typeface="Calibri" pitchFamily="34" charset="0"/>
              </a:rPr>
              <a:t> – first test results   </a:t>
            </a:r>
            <a:endParaRPr lang="en-US" sz="2800" b="1" dirty="0">
              <a:solidFill>
                <a:schemeClr val="bg1"/>
              </a:solidFill>
              <a:latin typeface="Calibri" pitchFamily="34" charset="0"/>
              <a:cs typeface="Calibri"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624" y="1201738"/>
            <a:ext cx="6144461" cy="5045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5768997" y="3271458"/>
            <a:ext cx="1045028" cy="461665"/>
          </a:xfrm>
          <a:prstGeom prst="rect">
            <a:avLst/>
          </a:prstGeom>
          <a:noFill/>
        </p:spPr>
        <p:txBody>
          <a:bodyPr wrap="square" rtlCol="0">
            <a:spAutoFit/>
          </a:bodyPr>
          <a:lstStyle/>
          <a:p>
            <a:pPr>
              <a:buNone/>
            </a:pPr>
            <a:r>
              <a:rPr lang="en-US" dirty="0" smtClean="0"/>
              <a:t> </a:t>
            </a:r>
            <a:r>
              <a:rPr lang="en-US" sz="2400" dirty="0" smtClean="0">
                <a:solidFill>
                  <a:srgbClr val="C00000"/>
                </a:solidFill>
                <a:latin typeface="Calibri" panose="020F0502020204030204" pitchFamily="34" charset="0"/>
              </a:rPr>
              <a:t>50 ns </a:t>
            </a:r>
            <a:endParaRPr lang="en-US" sz="2400" dirty="0">
              <a:solidFill>
                <a:srgbClr val="C00000"/>
              </a:solidFill>
              <a:latin typeface="Calibri" panose="020F0502020204030204" pitchFamily="34" charset="0"/>
            </a:endParaRPr>
          </a:p>
        </p:txBody>
      </p:sp>
    </p:spTree>
    <p:extLst>
      <p:ext uri="{BB962C8B-B14F-4D97-AF65-F5344CB8AC3E}">
        <p14:creationId xmlns:p14="http://schemas.microsoft.com/office/powerpoint/2010/main" val="380102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4404834-5313-40AC-B135-E30BD596D545}" type="slidenum">
              <a:rPr lang="en-GB" smtClean="0">
                <a:latin typeface="Calibri" pitchFamily="34" charset="0"/>
                <a:cs typeface="Calibri" pitchFamily="34" charset="0"/>
              </a:rPr>
              <a:pPr>
                <a:defRPr/>
              </a:pPr>
              <a:t>3</a:t>
            </a:fld>
            <a:endParaRPr lang="en-GB" dirty="0">
              <a:latin typeface="Calibri" pitchFamily="34" charset="0"/>
              <a:cs typeface="Calibri" pitchFamily="34" charset="0"/>
            </a:endParaRPr>
          </a:p>
        </p:txBody>
      </p:sp>
      <p:sp>
        <p:nvSpPr>
          <p:cNvPr id="9" name="Rectangle 8"/>
          <p:cNvSpPr/>
          <p:nvPr/>
        </p:nvSpPr>
        <p:spPr>
          <a:xfrm>
            <a:off x="1307743" y="1942408"/>
            <a:ext cx="6510115" cy="244374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Status of Laboratory </a:t>
            </a:r>
            <a:endPar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buNone/>
            </a:pP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Calibration </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Infrastructure</a:t>
            </a:r>
          </a:p>
          <a:p>
            <a:pPr algn="ctr">
              <a:buNone/>
            </a:pP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9800" y="3439937"/>
            <a:ext cx="1770225" cy="1419443"/>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0025" y="3525116"/>
            <a:ext cx="1663996" cy="1334264"/>
          </a:xfrm>
          <a:prstGeom prst="rect">
            <a:avLst/>
          </a:prstGeom>
        </p:spPr>
      </p:pic>
    </p:spTree>
    <p:extLst>
      <p:ext uri="{BB962C8B-B14F-4D97-AF65-F5344CB8AC3E}">
        <p14:creationId xmlns:p14="http://schemas.microsoft.com/office/powerpoint/2010/main" val="41053629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4404834-5313-40AC-B135-E30BD596D545}" type="slidenum">
              <a:rPr lang="en-GB" smtClean="0">
                <a:solidFill>
                  <a:srgbClr val="FFFFFF"/>
                </a:solidFill>
              </a:rPr>
              <a:pPr>
                <a:defRPr/>
              </a:pPr>
              <a:t>30</a:t>
            </a:fld>
            <a:endParaRPr lang="en-GB">
              <a:solidFill>
                <a:srgbClr val="FFFFFF"/>
              </a:solidFill>
            </a:endParaRPr>
          </a:p>
        </p:txBody>
      </p:sp>
      <p:sp>
        <p:nvSpPr>
          <p:cNvPr id="12" name="Title 1"/>
          <p:cNvSpPr txBox="1">
            <a:spLocks/>
          </p:cNvSpPr>
          <p:nvPr/>
        </p:nvSpPr>
        <p:spPr bwMode="auto">
          <a:xfrm>
            <a:off x="207963" y="961232"/>
            <a:ext cx="4256274" cy="481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72000" tIns="45720" rIns="91440" bIns="0" numCol="1" anchor="b" anchorCtr="0" compatLnSpc="1">
            <a:prstTxWarp prst="textNoShape">
              <a:avLst/>
            </a:prstTxWarp>
          </a:bodyPr>
          <a:lstStyle>
            <a:lvl1pPr algn="l" rtl="0" eaLnBrk="0" fontAlgn="base" hangingPunct="0">
              <a:spcBef>
                <a:spcPct val="0"/>
              </a:spcBef>
              <a:spcAft>
                <a:spcPct val="0"/>
              </a:spcAft>
              <a:defRPr sz="2800" b="1">
                <a:solidFill>
                  <a:schemeClr val="bg1"/>
                </a:solidFill>
                <a:latin typeface="Calibri" pitchFamily="34" charset="0"/>
                <a:ea typeface="+mj-ea"/>
                <a:cs typeface="Calibri" pitchFamily="34" charset="0"/>
              </a:defRPr>
            </a:lvl1pPr>
            <a:lvl2pPr algn="l" rtl="0" eaLnBrk="0" fontAlgn="base" hangingPunct="0">
              <a:spcBef>
                <a:spcPct val="0"/>
              </a:spcBef>
              <a:spcAft>
                <a:spcPct val="0"/>
              </a:spcAft>
              <a:defRPr sz="2400" b="1">
                <a:solidFill>
                  <a:schemeClr val="bg1"/>
                </a:solidFill>
                <a:latin typeface="Arial" charset="0"/>
                <a:ea typeface="ＭＳ Ｐゴシック" pitchFamily="1" charset="-128"/>
              </a:defRPr>
            </a:lvl2pPr>
            <a:lvl3pPr algn="l" rtl="0" eaLnBrk="0" fontAlgn="base" hangingPunct="0">
              <a:spcBef>
                <a:spcPct val="0"/>
              </a:spcBef>
              <a:spcAft>
                <a:spcPct val="0"/>
              </a:spcAft>
              <a:defRPr sz="2400" b="1">
                <a:solidFill>
                  <a:schemeClr val="bg1"/>
                </a:solidFill>
                <a:latin typeface="Arial" charset="0"/>
                <a:ea typeface="ＭＳ Ｐゴシック" pitchFamily="1" charset="-128"/>
              </a:defRPr>
            </a:lvl3pPr>
            <a:lvl4pPr algn="l" rtl="0" eaLnBrk="0" fontAlgn="base" hangingPunct="0">
              <a:spcBef>
                <a:spcPct val="0"/>
              </a:spcBef>
              <a:spcAft>
                <a:spcPct val="0"/>
              </a:spcAft>
              <a:defRPr sz="2400" b="1">
                <a:solidFill>
                  <a:schemeClr val="bg1"/>
                </a:solidFill>
                <a:latin typeface="Arial" charset="0"/>
                <a:ea typeface="ＭＳ Ｐゴシック" pitchFamily="1" charset="-128"/>
              </a:defRPr>
            </a:lvl4pPr>
            <a:lvl5pPr algn="l" rtl="0" eaLnBrk="0" fontAlgn="base" hangingPunct="0">
              <a:spcBef>
                <a:spcPct val="0"/>
              </a:spcBef>
              <a:spcAft>
                <a:spcPct val="0"/>
              </a:spcAft>
              <a:defRPr sz="2400" b="1">
                <a:solidFill>
                  <a:schemeClr val="bg1"/>
                </a:solidFill>
                <a:latin typeface="Arial" charset="0"/>
                <a:ea typeface="ＭＳ Ｐゴシック" pitchFamily="1" charset="-128"/>
              </a:defRPr>
            </a:lvl5pPr>
            <a:lvl6pPr marL="457200" algn="l" rtl="0" fontAlgn="base">
              <a:spcBef>
                <a:spcPct val="0"/>
              </a:spcBef>
              <a:spcAft>
                <a:spcPct val="0"/>
              </a:spcAft>
              <a:defRPr sz="2400" b="1">
                <a:solidFill>
                  <a:schemeClr val="bg1"/>
                </a:solidFill>
                <a:latin typeface="Arial" charset="0"/>
                <a:ea typeface="ＭＳ Ｐゴシック" pitchFamily="1" charset="-128"/>
              </a:defRPr>
            </a:lvl6pPr>
            <a:lvl7pPr marL="914400" algn="l" rtl="0" fontAlgn="base">
              <a:spcBef>
                <a:spcPct val="0"/>
              </a:spcBef>
              <a:spcAft>
                <a:spcPct val="0"/>
              </a:spcAft>
              <a:defRPr sz="2400" b="1">
                <a:solidFill>
                  <a:schemeClr val="bg1"/>
                </a:solidFill>
                <a:latin typeface="Arial" charset="0"/>
                <a:ea typeface="ＭＳ Ｐゴシック" pitchFamily="1" charset="-128"/>
              </a:defRPr>
            </a:lvl7pPr>
            <a:lvl8pPr marL="1371600" algn="l" rtl="0" fontAlgn="base">
              <a:spcBef>
                <a:spcPct val="0"/>
              </a:spcBef>
              <a:spcAft>
                <a:spcPct val="0"/>
              </a:spcAft>
              <a:defRPr sz="2400" b="1">
                <a:solidFill>
                  <a:schemeClr val="bg1"/>
                </a:solidFill>
                <a:latin typeface="Arial" charset="0"/>
                <a:ea typeface="ＭＳ Ｐゴシック" pitchFamily="1" charset="-128"/>
              </a:defRPr>
            </a:lvl8pPr>
            <a:lvl9pPr marL="1828800" algn="l" rtl="0" fontAlgn="base">
              <a:spcBef>
                <a:spcPct val="0"/>
              </a:spcBef>
              <a:spcAft>
                <a:spcPct val="0"/>
              </a:spcAft>
              <a:defRPr sz="2400" b="1">
                <a:solidFill>
                  <a:schemeClr val="bg1"/>
                </a:solidFill>
                <a:latin typeface="Arial" charset="0"/>
                <a:ea typeface="ＭＳ Ｐゴシック" pitchFamily="1" charset="-128"/>
              </a:defRPr>
            </a:lvl9pPr>
          </a:lstStyle>
          <a:p>
            <a:pPr>
              <a:buNone/>
            </a:pPr>
            <a:endParaRPr lang="en-US" sz="2400" dirty="0">
              <a:solidFill>
                <a:srgbClr val="C00000"/>
              </a:solidFill>
            </a:endParaRPr>
          </a:p>
        </p:txBody>
      </p:sp>
      <p:sp>
        <p:nvSpPr>
          <p:cNvPr id="13" name="TextBox 12"/>
          <p:cNvSpPr txBox="1"/>
          <p:nvPr/>
        </p:nvSpPr>
        <p:spPr>
          <a:xfrm>
            <a:off x="657226" y="527562"/>
            <a:ext cx="7677150" cy="523220"/>
          </a:xfrm>
          <a:prstGeom prst="rect">
            <a:avLst/>
          </a:prstGeom>
          <a:noFill/>
          <a:effectLst>
            <a:softEdge rad="127000"/>
          </a:effectLst>
        </p:spPr>
        <p:txBody>
          <a:bodyPr wrap="square" rtlCol="0">
            <a:spAutoFit/>
          </a:bodyPr>
          <a:lstStyle/>
          <a:p>
            <a:pPr algn="ctr">
              <a:buNone/>
            </a:pPr>
            <a:r>
              <a:rPr lang="en-US" sz="2800" b="1" dirty="0" smtClean="0">
                <a:solidFill>
                  <a:schemeClr val="bg1"/>
                </a:solidFill>
                <a:latin typeface="Calibri" pitchFamily="34" charset="0"/>
                <a:cs typeface="Calibri" pitchFamily="34" charset="0"/>
              </a:rPr>
              <a:t>Electron Gun for </a:t>
            </a:r>
            <a:r>
              <a:rPr lang="en-US" sz="2800" b="1" dirty="0" err="1" smtClean="0">
                <a:solidFill>
                  <a:schemeClr val="bg1"/>
                </a:solidFill>
                <a:latin typeface="Calibri" pitchFamily="34" charset="0"/>
                <a:cs typeface="Calibri" pitchFamily="34" charset="0"/>
              </a:rPr>
              <a:t>PulXar</a:t>
            </a:r>
            <a:r>
              <a:rPr lang="en-US" sz="2800" b="1" dirty="0" smtClean="0">
                <a:solidFill>
                  <a:schemeClr val="bg1"/>
                </a:solidFill>
                <a:latin typeface="Calibri" pitchFamily="34" charset="0"/>
                <a:cs typeface="Calibri" pitchFamily="34" charset="0"/>
              </a:rPr>
              <a:t> – first test results   </a:t>
            </a:r>
            <a:endParaRPr lang="en-US" sz="2800" b="1" dirty="0">
              <a:solidFill>
                <a:schemeClr val="bg1"/>
              </a:solidFill>
              <a:latin typeface="Calibri" pitchFamily="34" charset="0"/>
              <a:cs typeface="Calibri" pitchFamily="34"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63" y="1201738"/>
            <a:ext cx="4552526" cy="350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1096" y="2953163"/>
            <a:ext cx="4008434" cy="331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93107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4404834-5313-40AC-B135-E30BD596D545}" type="slidenum">
              <a:rPr lang="en-GB" smtClean="0">
                <a:solidFill>
                  <a:srgbClr val="FFFFFF"/>
                </a:solidFill>
              </a:rPr>
              <a:pPr>
                <a:defRPr/>
              </a:pPr>
              <a:t>31</a:t>
            </a:fld>
            <a:endParaRPr lang="en-GB">
              <a:solidFill>
                <a:srgbClr val="FFFFFF"/>
              </a:solidFill>
            </a:endParaRPr>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16020"/>
          <a:stretch/>
        </p:blipFill>
        <p:spPr bwMode="auto">
          <a:xfrm>
            <a:off x="254195" y="2039021"/>
            <a:ext cx="8889805" cy="4161188"/>
          </a:xfrm>
          <a:prstGeom prst="rect">
            <a:avLst/>
          </a:prstGeom>
          <a:noFill/>
          <a:ln w="9525">
            <a:solidFill>
              <a:schemeClr val="tx1"/>
            </a:solidFill>
            <a:miter lim="800000"/>
            <a:headEnd/>
            <a:tailEnd/>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100007" y="1198533"/>
            <a:ext cx="4062396" cy="400110"/>
          </a:xfrm>
          <a:prstGeom prst="rect">
            <a:avLst/>
          </a:prstGeom>
        </p:spPr>
        <p:txBody>
          <a:bodyPr wrap="square">
            <a:spAutoFit/>
          </a:bodyPr>
          <a:lstStyle/>
          <a:p>
            <a:pPr>
              <a:buNone/>
            </a:pPr>
            <a:r>
              <a:rPr lang="en-US" sz="2000" b="1" dirty="0" smtClean="0">
                <a:latin typeface="Calibri" panose="020F0502020204030204" pitchFamily="34" charset="0"/>
                <a:cs typeface="Calibri" panose="020F0502020204030204" pitchFamily="34" charset="0"/>
              </a:rPr>
              <a:t>Clock and Control system (P. Gessler) </a:t>
            </a:r>
          </a:p>
        </p:txBody>
      </p:sp>
      <p:sp>
        <p:nvSpPr>
          <p:cNvPr id="13" name="Rectangle 12"/>
          <p:cNvSpPr/>
          <p:nvPr/>
        </p:nvSpPr>
        <p:spPr>
          <a:xfrm>
            <a:off x="100007" y="1598643"/>
            <a:ext cx="5810250" cy="369332"/>
          </a:xfrm>
          <a:prstGeom prst="rect">
            <a:avLst/>
          </a:prstGeom>
        </p:spPr>
        <p:txBody>
          <a:bodyPr wrap="square">
            <a:spAutoFit/>
          </a:bodyPr>
          <a:lstStyle/>
          <a:p>
            <a:pPr marL="285750" indent="-285750"/>
            <a:r>
              <a:rPr lang="en-US" sz="1800" dirty="0" smtClean="0">
                <a:latin typeface="Calibri" panose="020F0502020204030204" pitchFamily="34" charset="0"/>
                <a:cs typeface="Calibri" panose="020F0502020204030204" pitchFamily="34" charset="0"/>
              </a:rPr>
              <a:t>Day one solution – detector “triggered” by the source </a:t>
            </a:r>
            <a:endParaRPr lang="en-US" sz="1800" dirty="0">
              <a:latin typeface="Calibri" panose="020F0502020204030204" pitchFamily="34" charset="0"/>
              <a:cs typeface="Calibri" panose="020F0502020204030204" pitchFamily="34" charset="0"/>
            </a:endParaRPr>
          </a:p>
        </p:txBody>
      </p:sp>
      <p:sp>
        <p:nvSpPr>
          <p:cNvPr id="15" name="TextBox 14"/>
          <p:cNvSpPr txBox="1"/>
          <p:nvPr/>
        </p:nvSpPr>
        <p:spPr>
          <a:xfrm>
            <a:off x="657226" y="527562"/>
            <a:ext cx="7677150" cy="523220"/>
          </a:xfrm>
          <a:prstGeom prst="rect">
            <a:avLst/>
          </a:prstGeom>
          <a:noFill/>
          <a:effectLst>
            <a:softEdge rad="127000"/>
          </a:effectLst>
        </p:spPr>
        <p:txBody>
          <a:bodyPr wrap="square" rtlCol="0">
            <a:spAutoFit/>
          </a:bodyPr>
          <a:lstStyle/>
          <a:p>
            <a:pPr algn="ctr">
              <a:buNone/>
            </a:pPr>
            <a:r>
              <a:rPr lang="en-US" sz="2800" b="1" dirty="0">
                <a:solidFill>
                  <a:schemeClr val="bg1"/>
                </a:solidFill>
                <a:latin typeface="Calibri" pitchFamily="34" charset="0"/>
                <a:cs typeface="Calibri" pitchFamily="34" charset="0"/>
              </a:rPr>
              <a:t>M</a:t>
            </a:r>
            <a:r>
              <a:rPr lang="en-US" sz="2800" b="1" dirty="0" smtClean="0">
                <a:solidFill>
                  <a:schemeClr val="bg1"/>
                </a:solidFill>
                <a:latin typeface="Calibri" pitchFamily="34" charset="0"/>
                <a:cs typeface="Calibri" pitchFamily="34" charset="0"/>
              </a:rPr>
              <a:t>ulti-target Pulsed X-ray source   </a:t>
            </a:r>
            <a:endParaRPr lang="en-US" sz="2800" b="1"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20676949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4404834-5313-40AC-B135-E30BD596D545}" type="slidenum">
              <a:rPr lang="en-GB" smtClean="0">
                <a:solidFill>
                  <a:srgbClr val="FFFFFF"/>
                </a:solidFill>
              </a:rPr>
              <a:pPr>
                <a:defRPr/>
              </a:pPr>
              <a:t>32</a:t>
            </a:fld>
            <a:endParaRPr lang="en-GB">
              <a:solidFill>
                <a:srgbClr val="FFFFFF"/>
              </a:solidFill>
            </a:endParaRPr>
          </a:p>
        </p:txBody>
      </p:sp>
      <p:pic>
        <p:nvPicPr>
          <p:cNvPr id="512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4994"/>
          <a:stretch/>
        </p:blipFill>
        <p:spPr bwMode="auto">
          <a:xfrm>
            <a:off x="415182" y="2137558"/>
            <a:ext cx="8315241" cy="4142592"/>
          </a:xfrm>
          <a:prstGeom prst="rect">
            <a:avLst/>
          </a:prstGeom>
          <a:noFill/>
          <a:ln w="9525">
            <a:solidFill>
              <a:schemeClr val="tx1"/>
            </a:solidFill>
            <a:miter lim="800000"/>
            <a:headEnd/>
            <a:tailEnd/>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100007" y="1198533"/>
            <a:ext cx="4062396" cy="400110"/>
          </a:xfrm>
          <a:prstGeom prst="rect">
            <a:avLst/>
          </a:prstGeom>
        </p:spPr>
        <p:txBody>
          <a:bodyPr wrap="square">
            <a:spAutoFit/>
          </a:bodyPr>
          <a:lstStyle/>
          <a:p>
            <a:pPr>
              <a:buNone/>
            </a:pPr>
            <a:r>
              <a:rPr lang="en-US" sz="2000" b="1" dirty="0" smtClean="0">
                <a:latin typeface="Calibri" panose="020F0502020204030204" pitchFamily="34" charset="0"/>
                <a:cs typeface="Calibri" panose="020F0502020204030204" pitchFamily="34" charset="0"/>
              </a:rPr>
              <a:t>Clock and Control system (P. Gessler) </a:t>
            </a:r>
          </a:p>
        </p:txBody>
      </p:sp>
      <p:sp>
        <p:nvSpPr>
          <p:cNvPr id="13" name="Rectangle 12"/>
          <p:cNvSpPr/>
          <p:nvPr/>
        </p:nvSpPr>
        <p:spPr>
          <a:xfrm>
            <a:off x="100007" y="1621568"/>
            <a:ext cx="5810250" cy="369332"/>
          </a:xfrm>
          <a:prstGeom prst="rect">
            <a:avLst/>
          </a:prstGeom>
        </p:spPr>
        <p:txBody>
          <a:bodyPr wrap="square">
            <a:spAutoFit/>
          </a:bodyPr>
          <a:lstStyle/>
          <a:p>
            <a:pPr marL="285750" indent="-285750"/>
            <a:r>
              <a:rPr lang="en-US" sz="1800" dirty="0" smtClean="0">
                <a:latin typeface="Calibri" panose="020F0502020204030204" pitchFamily="34" charset="0"/>
                <a:cs typeface="Calibri" panose="020F0502020204030204" pitchFamily="34" charset="0"/>
              </a:rPr>
              <a:t>Final solution – XFEL Timing system   </a:t>
            </a:r>
            <a:endParaRPr lang="en-US" sz="1800" dirty="0">
              <a:latin typeface="Calibri" panose="020F0502020204030204" pitchFamily="34" charset="0"/>
              <a:cs typeface="Calibri" panose="020F0502020204030204" pitchFamily="34" charset="0"/>
            </a:endParaRPr>
          </a:p>
        </p:txBody>
      </p:sp>
      <p:sp>
        <p:nvSpPr>
          <p:cNvPr id="15" name="TextBox 14"/>
          <p:cNvSpPr txBox="1"/>
          <p:nvPr/>
        </p:nvSpPr>
        <p:spPr>
          <a:xfrm>
            <a:off x="657226" y="527562"/>
            <a:ext cx="7677150" cy="523220"/>
          </a:xfrm>
          <a:prstGeom prst="rect">
            <a:avLst/>
          </a:prstGeom>
          <a:noFill/>
          <a:effectLst>
            <a:softEdge rad="127000"/>
          </a:effectLst>
        </p:spPr>
        <p:txBody>
          <a:bodyPr wrap="square" rtlCol="0">
            <a:spAutoFit/>
          </a:bodyPr>
          <a:lstStyle/>
          <a:p>
            <a:pPr algn="ctr">
              <a:buNone/>
            </a:pPr>
            <a:r>
              <a:rPr lang="en-US" sz="2800" b="1" dirty="0">
                <a:solidFill>
                  <a:schemeClr val="bg1"/>
                </a:solidFill>
                <a:latin typeface="Calibri" pitchFamily="34" charset="0"/>
                <a:cs typeface="Calibri" pitchFamily="34" charset="0"/>
              </a:rPr>
              <a:t>M</a:t>
            </a:r>
            <a:r>
              <a:rPr lang="en-US" sz="2800" b="1" dirty="0" smtClean="0">
                <a:solidFill>
                  <a:schemeClr val="bg1"/>
                </a:solidFill>
                <a:latin typeface="Calibri" pitchFamily="34" charset="0"/>
                <a:cs typeface="Calibri" pitchFamily="34" charset="0"/>
              </a:rPr>
              <a:t>ulti-target Pulsed X-ray source   </a:t>
            </a:r>
            <a:endParaRPr lang="en-US" sz="2800" b="1"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38905378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Calibration Strategy  - what is needed to calibrate detectors </a:t>
            </a:r>
            <a:endParaRPr lang="de-DE" sz="2400" dirty="0"/>
          </a:p>
        </p:txBody>
      </p:sp>
      <p:sp>
        <p:nvSpPr>
          <p:cNvPr id="4" name="Slide Number Placeholder 3"/>
          <p:cNvSpPr>
            <a:spLocks noGrp="1"/>
          </p:cNvSpPr>
          <p:nvPr>
            <p:ph type="sldNum" sz="quarter" idx="10"/>
          </p:nvPr>
        </p:nvSpPr>
        <p:spPr/>
        <p:txBody>
          <a:bodyPr/>
          <a:lstStyle/>
          <a:p>
            <a:pPr>
              <a:defRPr/>
            </a:pPr>
            <a:fld id="{14404834-5313-40AC-B135-E30BD596D545}" type="slidenum">
              <a:rPr lang="en-GB" smtClean="0"/>
              <a:pPr>
                <a:defRPr/>
              </a:pPr>
              <a:t>33</a:t>
            </a:fld>
            <a:endParaRPr lang="en-GB"/>
          </a:p>
        </p:txBody>
      </p:sp>
      <p:graphicFrame>
        <p:nvGraphicFramePr>
          <p:cNvPr id="7" name="Table 6"/>
          <p:cNvGraphicFramePr>
            <a:graphicFrameLocks noGrp="1"/>
          </p:cNvGraphicFramePr>
          <p:nvPr>
            <p:extLst>
              <p:ext uri="{D42A27DB-BD31-4B8C-83A1-F6EECF244321}">
                <p14:modId xmlns:p14="http://schemas.microsoft.com/office/powerpoint/2010/main" val="2556006222"/>
              </p:ext>
            </p:extLst>
          </p:nvPr>
        </p:nvGraphicFramePr>
        <p:xfrm>
          <a:off x="115888" y="2381885"/>
          <a:ext cx="8909050" cy="3388360"/>
        </p:xfrm>
        <a:graphic>
          <a:graphicData uri="http://schemas.openxmlformats.org/drawingml/2006/table">
            <a:tbl>
              <a:tblPr firstRow="1" bandRow="1">
                <a:tableStyleId>{5C22544A-7EE6-4342-B048-85BDC9FD1C3A}</a:tableStyleId>
              </a:tblPr>
              <a:tblGrid>
                <a:gridCol w="2406332"/>
                <a:gridCol w="3354705"/>
                <a:gridCol w="3148013"/>
              </a:tblGrid>
              <a:tr h="370840">
                <a:tc>
                  <a:txBody>
                    <a:bodyPr/>
                    <a:lstStyle/>
                    <a:p>
                      <a:r>
                        <a:rPr lang="en-US" dirty="0" smtClean="0"/>
                        <a:t>Required </a:t>
                      </a:r>
                      <a:endParaRPr lang="en-US" dirty="0"/>
                    </a:p>
                  </a:txBody>
                  <a:tcPr/>
                </a:tc>
                <a:tc>
                  <a:txBody>
                    <a:bodyPr/>
                    <a:lstStyle/>
                    <a:p>
                      <a:r>
                        <a:rPr lang="en-US" dirty="0" smtClean="0"/>
                        <a:t>Parameter</a:t>
                      </a:r>
                      <a:r>
                        <a:rPr lang="en-US" baseline="0" dirty="0" smtClean="0"/>
                        <a:t> </a:t>
                      </a:r>
                      <a:endParaRPr lang="en-US" dirty="0"/>
                    </a:p>
                  </a:txBody>
                  <a:tcPr/>
                </a:tc>
                <a:tc>
                  <a:txBody>
                    <a:bodyPr/>
                    <a:lstStyle/>
                    <a:p>
                      <a:r>
                        <a:rPr lang="en-US" dirty="0" smtClean="0"/>
                        <a:t> Comments</a:t>
                      </a:r>
                      <a:endParaRPr lang="en-US" dirty="0"/>
                    </a:p>
                  </a:txBody>
                  <a:tcPr/>
                </a:tc>
              </a:tr>
              <a:tr h="370840">
                <a:tc>
                  <a:txBody>
                    <a:bodyPr/>
                    <a:lstStyle/>
                    <a:p>
                      <a:r>
                        <a:rPr lang="en-US" dirty="0" smtClean="0">
                          <a:latin typeface="Calibri" panose="020F0502020204030204" pitchFamily="34" charset="0"/>
                        </a:rPr>
                        <a:t>Internal charge injection </a:t>
                      </a:r>
                      <a:endParaRPr lang="en-US" dirty="0">
                        <a:latin typeface="Calibri" panose="020F0502020204030204" pitchFamily="34" charset="0"/>
                      </a:endParaRPr>
                    </a:p>
                  </a:txBody>
                  <a:tcPr/>
                </a:tc>
                <a:tc>
                  <a:txBody>
                    <a:bodyPr/>
                    <a:lstStyle/>
                    <a:p>
                      <a:r>
                        <a:rPr lang="en-US" dirty="0" smtClean="0">
                          <a:latin typeface="Calibri" panose="020F0502020204030204" pitchFamily="34" charset="0"/>
                        </a:rPr>
                        <a:t>Gain conversion, Memory</a:t>
                      </a:r>
                      <a:r>
                        <a:rPr lang="en-US" baseline="0" dirty="0" smtClean="0">
                          <a:latin typeface="Calibri" panose="020F0502020204030204" pitchFamily="34" charset="0"/>
                        </a:rPr>
                        <a:t> Charge Looses ( Droop)</a:t>
                      </a:r>
                      <a:endParaRPr lang="en-US" dirty="0">
                        <a:latin typeface="Calibri" panose="020F0502020204030204" pitchFamily="34" charset="0"/>
                      </a:endParaRPr>
                    </a:p>
                  </a:txBody>
                  <a:tcPr/>
                </a:tc>
                <a:tc>
                  <a:txBody>
                    <a:bodyPr/>
                    <a:lstStyle/>
                    <a:p>
                      <a:r>
                        <a:rPr lang="en-US" dirty="0" smtClean="0">
                          <a:latin typeface="Calibri" panose="020F0502020204030204" pitchFamily="34" charset="0"/>
                        </a:rPr>
                        <a:t>Internal</a:t>
                      </a:r>
                      <a:r>
                        <a:rPr lang="en-US" baseline="0" dirty="0" smtClean="0">
                          <a:latin typeface="Calibri" panose="020F0502020204030204" pitchFamily="34" charset="0"/>
                        </a:rPr>
                        <a:t> source needs to be cross calibrated with the real X-rays</a:t>
                      </a:r>
                      <a:endParaRPr lang="en-US" dirty="0">
                        <a:latin typeface="Calibri" panose="020F0502020204030204" pitchFamily="34" charset="0"/>
                      </a:endParaRPr>
                    </a:p>
                  </a:txBody>
                  <a:tcPr/>
                </a:tc>
              </a:tr>
              <a:tr h="370840">
                <a:tc>
                  <a:txBody>
                    <a:bodyPr/>
                    <a:lstStyle/>
                    <a:p>
                      <a:r>
                        <a:rPr lang="en-US" dirty="0" smtClean="0">
                          <a:latin typeface="Calibri" panose="020F0502020204030204" pitchFamily="34" charset="0"/>
                        </a:rPr>
                        <a:t>Laboratory</a:t>
                      </a:r>
                    </a:p>
                    <a:p>
                      <a:r>
                        <a:rPr lang="en-US" dirty="0" smtClean="0">
                          <a:latin typeface="Calibri" panose="020F0502020204030204" pitchFamily="34" charset="0"/>
                        </a:rPr>
                        <a:t>X-ray sources (isotopes, X-ray tubes)</a:t>
                      </a:r>
                      <a:endParaRPr lang="en-US" dirty="0">
                        <a:latin typeface="Calibri" panose="020F0502020204030204" pitchFamily="34" charset="0"/>
                      </a:endParaRPr>
                    </a:p>
                  </a:txBody>
                  <a:tcPr/>
                </a:tc>
                <a:tc rowSpan="2">
                  <a:txBody>
                    <a:bodyPr/>
                    <a:lstStyle/>
                    <a:p>
                      <a:r>
                        <a:rPr lang="en-US" dirty="0" smtClean="0">
                          <a:latin typeface="Calibri" panose="020F0502020204030204" pitchFamily="34" charset="0"/>
                        </a:rPr>
                        <a:t>Gain conversion, Detector</a:t>
                      </a:r>
                      <a:r>
                        <a:rPr lang="en-US" baseline="0" dirty="0" smtClean="0">
                          <a:latin typeface="Calibri" panose="020F0502020204030204" pitchFamily="34" charset="0"/>
                        </a:rPr>
                        <a:t> Response Function,  Flat-field, Charge Transfer Inefficiency, Quantum Efficiency </a:t>
                      </a:r>
                      <a:endParaRPr lang="en-US" dirty="0">
                        <a:latin typeface="Calibri" panose="020F0502020204030204" pitchFamily="34" charset="0"/>
                      </a:endParaRPr>
                    </a:p>
                    <a:p>
                      <a:r>
                        <a:rPr lang="en-US" dirty="0" smtClean="0">
                          <a:latin typeface="Calibri" panose="020F0502020204030204" pitchFamily="34" charset="0"/>
                        </a:rPr>
                        <a:t>Flat</a:t>
                      </a:r>
                      <a:r>
                        <a:rPr lang="en-US" baseline="0" dirty="0" smtClean="0">
                          <a:latin typeface="Calibri" panose="020F0502020204030204" pitchFamily="34" charset="0"/>
                        </a:rPr>
                        <a:t>-</a:t>
                      </a:r>
                      <a:r>
                        <a:rPr lang="en-US" dirty="0" smtClean="0">
                          <a:latin typeface="Calibri" panose="020F0502020204030204" pitchFamily="34" charset="0"/>
                        </a:rPr>
                        <a:t>field,</a:t>
                      </a:r>
                      <a:r>
                        <a:rPr lang="en-US" baseline="0" dirty="0" smtClean="0">
                          <a:latin typeface="Calibri" panose="020F0502020204030204" pitchFamily="34" charset="0"/>
                        </a:rPr>
                        <a:t> Splitting Events – Crosstalk</a:t>
                      </a:r>
                      <a:endParaRPr lang="en-US" dirty="0">
                        <a:latin typeface="Calibri" panose="020F0502020204030204" pitchFamily="34" charset="0"/>
                      </a:endParaRPr>
                    </a:p>
                  </a:txBody>
                  <a:tcPr/>
                </a:tc>
                <a:tc>
                  <a:txBody>
                    <a:bodyPr/>
                    <a:lstStyle/>
                    <a:p>
                      <a:r>
                        <a:rPr lang="en-US" dirty="0" smtClean="0">
                          <a:latin typeface="Calibri" panose="020F0502020204030204" pitchFamily="34" charset="0"/>
                        </a:rPr>
                        <a:t>Measurements which do not require high intensity and XFEL timing structure at the same time</a:t>
                      </a:r>
                      <a:endParaRPr lang="en-US" dirty="0">
                        <a:latin typeface="Calibri" panose="020F0502020204030204" pitchFamily="34" charset="0"/>
                      </a:endParaRPr>
                    </a:p>
                  </a:txBody>
                  <a:tcPr/>
                </a:tc>
              </a:tr>
              <a:tr h="370840">
                <a:tc>
                  <a:txBody>
                    <a:bodyPr/>
                    <a:lstStyle/>
                    <a:p>
                      <a:r>
                        <a:rPr lang="en-US" dirty="0" smtClean="0">
                          <a:latin typeface="Calibri" panose="020F0502020204030204" pitchFamily="34" charset="0"/>
                        </a:rPr>
                        <a:t>Beam from </a:t>
                      </a:r>
                    </a:p>
                    <a:p>
                      <a:r>
                        <a:rPr lang="en-US" dirty="0" smtClean="0">
                          <a:latin typeface="Calibri" panose="020F0502020204030204" pitchFamily="34" charset="0"/>
                        </a:rPr>
                        <a:t>FELs/</a:t>
                      </a:r>
                      <a:r>
                        <a:rPr lang="en-US" baseline="0" dirty="0" smtClean="0">
                          <a:latin typeface="Calibri" panose="020F0502020204030204" pitchFamily="34" charset="0"/>
                        </a:rPr>
                        <a:t>Synchrotrons/</a:t>
                      </a:r>
                    </a:p>
                    <a:p>
                      <a:r>
                        <a:rPr lang="en-US" baseline="0" dirty="0" smtClean="0">
                          <a:latin typeface="Calibri" panose="020F0502020204030204" pitchFamily="34" charset="0"/>
                        </a:rPr>
                        <a:t>Particle Accelerators</a:t>
                      </a:r>
                      <a:endParaRPr lang="en-US" dirty="0">
                        <a:latin typeface="Calibri" panose="020F0502020204030204" pitchFamily="34" charset="0"/>
                      </a:endParaRPr>
                    </a:p>
                  </a:txBody>
                  <a:tcPr/>
                </a:tc>
                <a:tc vMerge="1">
                  <a:txBody>
                    <a:bodyPr/>
                    <a:lstStyle/>
                    <a:p>
                      <a:endParaRPr lang="en-US" dirty="0">
                        <a:latin typeface="Calibri" panose="020F0502020204030204" pitchFamily="34" charset="0"/>
                      </a:endParaRPr>
                    </a:p>
                  </a:txBody>
                  <a:tcPr/>
                </a:tc>
                <a:tc>
                  <a:txBody>
                    <a:bodyPr/>
                    <a:lstStyle/>
                    <a:p>
                      <a:r>
                        <a:rPr lang="en-US" dirty="0" smtClean="0">
                          <a:latin typeface="Calibri" panose="020F0502020204030204" pitchFamily="34" charset="0"/>
                        </a:rPr>
                        <a:t>All measurements</a:t>
                      </a:r>
                      <a:r>
                        <a:rPr lang="en-US" baseline="0" dirty="0" smtClean="0">
                          <a:latin typeface="Calibri" panose="020F0502020204030204" pitchFamily="34" charset="0"/>
                        </a:rPr>
                        <a:t> which require  high intensity and appropriated XFEL timing</a:t>
                      </a:r>
                      <a:endParaRPr lang="en-US" dirty="0">
                        <a:latin typeface="Calibri" panose="020F0502020204030204" pitchFamily="34" charset="0"/>
                      </a:endParaRPr>
                    </a:p>
                  </a:txBody>
                  <a:tcPr/>
                </a:tc>
              </a:tr>
            </a:tbl>
          </a:graphicData>
        </a:graphic>
      </p:graphicFrame>
      <p:sp>
        <p:nvSpPr>
          <p:cNvPr id="8" name="TextBox 7"/>
          <p:cNvSpPr txBox="1"/>
          <p:nvPr/>
        </p:nvSpPr>
        <p:spPr>
          <a:xfrm>
            <a:off x="95249" y="1162050"/>
            <a:ext cx="9048751" cy="1138773"/>
          </a:xfrm>
          <a:prstGeom prst="rect">
            <a:avLst/>
          </a:prstGeom>
          <a:noFill/>
        </p:spPr>
        <p:txBody>
          <a:bodyPr wrap="square" rtlCol="0">
            <a:spAutoFit/>
          </a:bodyPr>
          <a:lstStyle/>
          <a:p>
            <a:r>
              <a:rPr lang="en-US" sz="2000" dirty="0" smtClean="0">
                <a:latin typeface="Calibri" panose="020F0502020204030204" pitchFamily="34" charset="0"/>
              </a:rPr>
              <a:t> Infrastructure to run detector (DAQ, data storage, data base, cooling, cabling  etc..) </a:t>
            </a:r>
          </a:p>
          <a:p>
            <a:r>
              <a:rPr lang="en-US" sz="2000" dirty="0">
                <a:latin typeface="Calibri" panose="020F0502020204030204" pitchFamily="34" charset="0"/>
              </a:rPr>
              <a:t> </a:t>
            </a:r>
            <a:r>
              <a:rPr lang="en-US" sz="2000" dirty="0" smtClean="0">
                <a:latin typeface="Calibri" panose="020F0502020204030204" pitchFamily="34" charset="0"/>
              </a:rPr>
              <a:t>Data analysis tools </a:t>
            </a:r>
          </a:p>
          <a:p>
            <a:r>
              <a:rPr lang="en-US" sz="2000" dirty="0">
                <a:latin typeface="Calibri" panose="020F0502020204030204" pitchFamily="34" charset="0"/>
              </a:rPr>
              <a:t> </a:t>
            </a:r>
            <a:r>
              <a:rPr lang="en-US" sz="2000" dirty="0" smtClean="0">
                <a:latin typeface="Calibri" panose="020F0502020204030204" pitchFamily="34" charset="0"/>
              </a:rPr>
              <a:t>Different kind of stimulus (X-rays, charged particles, etc..)</a:t>
            </a:r>
            <a:endParaRPr lang="en-US" sz="2000" dirty="0">
              <a:latin typeface="Calibri" panose="020F0502020204030204" pitchFamily="34" charset="0"/>
            </a:endParaRPr>
          </a:p>
        </p:txBody>
      </p:sp>
    </p:spTree>
    <p:extLst>
      <p:ext uri="{BB962C8B-B14F-4D97-AF65-F5344CB8AC3E}">
        <p14:creationId xmlns:p14="http://schemas.microsoft.com/office/powerpoint/2010/main" val="41523731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Calibration Strategy – where calibration will be done</a:t>
            </a:r>
            <a:endParaRPr lang="de-DE" sz="2400" dirty="0"/>
          </a:p>
        </p:txBody>
      </p:sp>
      <p:sp>
        <p:nvSpPr>
          <p:cNvPr id="4" name="Slide Number Placeholder 3"/>
          <p:cNvSpPr>
            <a:spLocks noGrp="1"/>
          </p:cNvSpPr>
          <p:nvPr>
            <p:ph type="sldNum" sz="quarter" idx="10"/>
          </p:nvPr>
        </p:nvSpPr>
        <p:spPr/>
        <p:txBody>
          <a:bodyPr/>
          <a:lstStyle/>
          <a:p>
            <a:pPr>
              <a:defRPr/>
            </a:pPr>
            <a:fld id="{14404834-5313-40AC-B135-E30BD596D545}" type="slidenum">
              <a:rPr lang="en-GB" smtClean="0"/>
              <a:pPr>
                <a:defRPr/>
              </a:pPr>
              <a:t>34</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2495336762"/>
              </p:ext>
            </p:extLst>
          </p:nvPr>
        </p:nvGraphicFramePr>
        <p:xfrm>
          <a:off x="119061" y="1084264"/>
          <a:ext cx="8773654" cy="5242560"/>
        </p:xfrm>
        <a:graphic>
          <a:graphicData uri="http://schemas.openxmlformats.org/drawingml/2006/table">
            <a:tbl>
              <a:tblPr firstRow="1" bandRow="1">
                <a:tableStyleId>{5940675A-B579-460E-94D1-54222C63F5DA}</a:tableStyleId>
              </a:tblPr>
              <a:tblGrid>
                <a:gridCol w="1235456"/>
                <a:gridCol w="1907296"/>
                <a:gridCol w="1689653"/>
                <a:gridCol w="2147199"/>
                <a:gridCol w="1794050"/>
              </a:tblGrid>
              <a:tr h="321793">
                <a:tc rowSpan="3">
                  <a:txBody>
                    <a:bodyPr/>
                    <a:lstStyle/>
                    <a:p>
                      <a:r>
                        <a:rPr lang="en-US" b="1" dirty="0" smtClean="0">
                          <a:latin typeface="Calibri" panose="020F0502020204030204" pitchFamily="34" charset="0"/>
                        </a:rPr>
                        <a:t>XFEL.EU Project Phase</a:t>
                      </a:r>
                      <a:endParaRPr lang="en-US" b="1" dirty="0">
                        <a:latin typeface="Calibri" panose="020F0502020204030204" pitchFamily="34" charset="0"/>
                      </a:endParaRPr>
                    </a:p>
                  </a:txBody>
                  <a:tcPr>
                    <a:solidFill>
                      <a:schemeClr val="accent6">
                        <a:lumMod val="20000"/>
                        <a:lumOff val="80000"/>
                      </a:schemeClr>
                    </a:solidFill>
                  </a:tcPr>
                </a:tc>
                <a:tc rowSpan="3">
                  <a:txBody>
                    <a:bodyPr/>
                    <a:lstStyle/>
                    <a:p>
                      <a:r>
                        <a:rPr lang="en-US" b="1" dirty="0" smtClean="0">
                          <a:latin typeface="Calibri" panose="020F0502020204030204" pitchFamily="34" charset="0"/>
                        </a:rPr>
                        <a:t>Detector Laboratory</a:t>
                      </a:r>
                      <a:endParaRPr lang="en-US" b="1" dirty="0">
                        <a:latin typeface="Calibri" panose="020F0502020204030204" pitchFamily="34" charset="0"/>
                      </a:endParaRPr>
                    </a:p>
                  </a:txBody>
                  <a:tcPr>
                    <a:solidFill>
                      <a:schemeClr val="accent6">
                        <a:lumMod val="20000"/>
                        <a:lumOff val="80000"/>
                      </a:schemeClr>
                    </a:solidFill>
                  </a:tcPr>
                </a:tc>
                <a:tc gridSpan="3">
                  <a:txBody>
                    <a:bodyPr/>
                    <a:lstStyle/>
                    <a:p>
                      <a:pPr algn="ctr"/>
                      <a:r>
                        <a:rPr lang="en-US" b="1" dirty="0" smtClean="0">
                          <a:latin typeface="Calibri" panose="020F0502020204030204" pitchFamily="34" charset="0"/>
                        </a:rPr>
                        <a:t>FELs/Synchrotrons/ Particle Accelerators</a:t>
                      </a:r>
                      <a:endParaRPr lang="en-US" b="1" dirty="0">
                        <a:latin typeface="Calibri" panose="020F0502020204030204" pitchFamily="34" charset="0"/>
                      </a:endParaRPr>
                    </a:p>
                  </a:txBody>
                  <a:tcPr>
                    <a:solidFill>
                      <a:schemeClr val="accent6">
                        <a:lumMod val="20000"/>
                        <a:lumOff val="80000"/>
                      </a:schemeClr>
                    </a:solidFill>
                  </a:tcPr>
                </a:tc>
                <a:tc hMerge="1">
                  <a:txBody>
                    <a:bodyPr/>
                    <a:lstStyle/>
                    <a:p>
                      <a:endParaRPr lang="en-US"/>
                    </a:p>
                  </a:txBody>
                  <a:tcPr/>
                </a:tc>
                <a:tc hMerge="1">
                  <a:txBody>
                    <a:bodyPr/>
                    <a:lstStyle/>
                    <a:p>
                      <a:endParaRPr lang="en-US"/>
                    </a:p>
                  </a:txBody>
                  <a:tcPr/>
                </a:tc>
              </a:tr>
              <a:tr h="321793">
                <a:tc vMerge="1">
                  <a:txBody>
                    <a:bodyPr/>
                    <a:lstStyle/>
                    <a:p>
                      <a:endParaRPr lang="en-US"/>
                    </a:p>
                  </a:txBody>
                  <a:tcPr/>
                </a:tc>
                <a:tc vMerge="1">
                  <a:txBody>
                    <a:bodyPr/>
                    <a:lstStyle/>
                    <a:p>
                      <a:endParaRPr lang="en-US"/>
                    </a:p>
                  </a:txBody>
                  <a:tcPr/>
                </a:tc>
                <a:tc rowSpan="2">
                  <a:txBody>
                    <a:bodyPr/>
                    <a:lstStyle/>
                    <a:p>
                      <a:r>
                        <a:rPr lang="en-US" b="1" dirty="0" smtClean="0">
                          <a:latin typeface="Calibri" panose="020F0502020204030204" pitchFamily="34" charset="0"/>
                        </a:rPr>
                        <a:t>External Sources</a:t>
                      </a:r>
                    </a:p>
                  </a:txBody>
                  <a:tcPr>
                    <a:solidFill>
                      <a:schemeClr val="accent6">
                        <a:lumMod val="20000"/>
                        <a:lumOff val="80000"/>
                      </a:schemeClr>
                    </a:solidFill>
                  </a:tcPr>
                </a:tc>
                <a:tc gridSpan="2">
                  <a:txBody>
                    <a:bodyPr/>
                    <a:lstStyle/>
                    <a:p>
                      <a:pPr algn="ctr"/>
                      <a:r>
                        <a:rPr lang="en-US" b="1" dirty="0" smtClean="0">
                          <a:latin typeface="Calibri" panose="020F0502020204030204" pitchFamily="34" charset="0"/>
                        </a:rPr>
                        <a:t>XFEL. EU</a:t>
                      </a:r>
                      <a:endParaRPr lang="en-US" b="1" dirty="0">
                        <a:latin typeface="Calibri" panose="020F0502020204030204" pitchFamily="34" charset="0"/>
                      </a:endParaRPr>
                    </a:p>
                  </a:txBody>
                  <a:tcPr>
                    <a:solidFill>
                      <a:schemeClr val="accent6">
                        <a:lumMod val="20000"/>
                        <a:lumOff val="80000"/>
                      </a:schemeClr>
                    </a:solidFill>
                  </a:tcPr>
                </a:tc>
                <a:tc hMerge="1">
                  <a:txBody>
                    <a:bodyPr/>
                    <a:lstStyle/>
                    <a:p>
                      <a:endParaRPr lang="en-US"/>
                    </a:p>
                  </a:txBody>
                  <a:tcPr/>
                </a:tc>
              </a:tr>
              <a:tr h="29497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600" b="1" dirty="0" smtClean="0">
                          <a:latin typeface="Calibri" panose="020F0502020204030204" pitchFamily="34" charset="0"/>
                        </a:rPr>
                        <a:t>Instr.</a:t>
                      </a:r>
                      <a:r>
                        <a:rPr lang="en-US" sz="1600" b="1" baseline="0" dirty="0" smtClean="0">
                          <a:latin typeface="Calibri" panose="020F0502020204030204" pitchFamily="34" charset="0"/>
                        </a:rPr>
                        <a:t> Hutches</a:t>
                      </a:r>
                      <a:endParaRPr lang="en-US" sz="1600" b="1" dirty="0">
                        <a:latin typeface="Calibri" panose="020F0502020204030204" pitchFamily="34" charset="0"/>
                      </a:endParaRPr>
                    </a:p>
                  </a:txBody>
                  <a:tcPr>
                    <a:solidFill>
                      <a:schemeClr val="accent6">
                        <a:lumMod val="20000"/>
                        <a:lumOff val="80000"/>
                      </a:schemeClr>
                    </a:solidFill>
                  </a:tcPr>
                </a:tc>
                <a:tc>
                  <a:txBody>
                    <a:bodyPr/>
                    <a:lstStyle/>
                    <a:p>
                      <a:r>
                        <a:rPr lang="en-US" sz="1600" b="1" baseline="0" dirty="0" smtClean="0">
                          <a:latin typeface="Calibri" panose="020F0502020204030204" pitchFamily="34" charset="0"/>
                        </a:rPr>
                        <a:t>Dedicated beam</a:t>
                      </a:r>
                    </a:p>
                  </a:txBody>
                  <a:tcPr>
                    <a:solidFill>
                      <a:schemeClr val="accent6">
                        <a:lumMod val="20000"/>
                        <a:lumOff val="80000"/>
                      </a:schemeClr>
                    </a:solidFill>
                  </a:tcPr>
                </a:tc>
              </a:tr>
              <a:tr h="938564">
                <a:tc>
                  <a:txBody>
                    <a:bodyPr/>
                    <a:lstStyle/>
                    <a:p>
                      <a:r>
                        <a:rPr lang="en-US" dirty="0" smtClean="0">
                          <a:latin typeface="Calibri" panose="020F0502020204030204" pitchFamily="34" charset="0"/>
                        </a:rPr>
                        <a:t>Start-up</a:t>
                      </a:r>
                      <a:r>
                        <a:rPr lang="en-US" baseline="0" dirty="0" smtClean="0">
                          <a:latin typeface="Calibri" panose="020F0502020204030204" pitchFamily="34" charset="0"/>
                        </a:rPr>
                        <a:t> </a:t>
                      </a:r>
                      <a:endParaRPr lang="en-US" dirty="0">
                        <a:latin typeface="Calibri" panose="020F0502020204030204" pitchFamily="34" charset="0"/>
                      </a:endParaRPr>
                    </a:p>
                  </a:txBody>
                  <a:tcPr/>
                </a:tc>
                <a:tc>
                  <a:txBody>
                    <a:bodyPr/>
                    <a:lstStyle/>
                    <a:p>
                      <a:pPr marL="0" indent="0">
                        <a:buFontTx/>
                        <a:buNone/>
                      </a:pPr>
                      <a:r>
                        <a:rPr lang="en-US" sz="1600" dirty="0" smtClean="0">
                          <a:latin typeface="Calibri" panose="020F0502020204030204" pitchFamily="34" charset="0"/>
                        </a:rPr>
                        <a:t>Initial detailed </a:t>
                      </a:r>
                      <a:r>
                        <a:rPr lang="en-US" sz="1600" dirty="0" err="1" smtClean="0">
                          <a:latin typeface="Calibri" panose="020F0502020204030204" pitchFamily="34" charset="0"/>
                        </a:rPr>
                        <a:t>calib</a:t>
                      </a:r>
                      <a:r>
                        <a:rPr lang="en-US" sz="1600" dirty="0" smtClean="0">
                          <a:latin typeface="Calibri" panose="020F0502020204030204" pitchFamily="34" charset="0"/>
                        </a:rPr>
                        <a:t>.</a:t>
                      </a:r>
                      <a:r>
                        <a:rPr lang="en-US" sz="1600" baseline="0" dirty="0" smtClean="0">
                          <a:latin typeface="Calibri" panose="020F0502020204030204" pitchFamily="34" charset="0"/>
                        </a:rPr>
                        <a:t>  </a:t>
                      </a:r>
                      <a:r>
                        <a:rPr lang="en-US" sz="1600" dirty="0" smtClean="0">
                          <a:latin typeface="Calibri" panose="020F0502020204030204" pitchFamily="34" charset="0"/>
                        </a:rPr>
                        <a:t>and characterization</a:t>
                      </a:r>
                    </a:p>
                    <a:p>
                      <a:pPr marL="0" indent="0">
                        <a:buFontTx/>
                        <a:buNone/>
                      </a:pPr>
                      <a:r>
                        <a:rPr lang="en-US" sz="1600" dirty="0" smtClean="0">
                          <a:latin typeface="Calibri" panose="020F0502020204030204" pitchFamily="34" charset="0"/>
                        </a:rPr>
                        <a:t>of det. prototypes, modules</a:t>
                      </a:r>
                    </a:p>
                  </a:txBody>
                  <a:tcPr/>
                </a:tc>
                <a:tc>
                  <a:txBody>
                    <a:bodyPr/>
                    <a:lstStyle/>
                    <a:p>
                      <a:pPr marL="0" indent="0">
                        <a:buFontTx/>
                        <a:buNone/>
                      </a:pPr>
                      <a:r>
                        <a:rPr lang="en-US" sz="1600" baseline="0" dirty="0" smtClean="0">
                          <a:latin typeface="Calibri" panose="020F0502020204030204" pitchFamily="34" charset="0"/>
                        </a:rPr>
                        <a:t>Response of  detector vs. either rep. rate or  intensity </a:t>
                      </a:r>
                    </a:p>
                  </a:txBody>
                  <a:tcPr/>
                </a:tc>
                <a:tc gridSpan="2">
                  <a:txBody>
                    <a:bodyPr/>
                    <a:lstStyle/>
                    <a:p>
                      <a:endParaRPr lang="en-US" sz="1600" dirty="0">
                        <a:latin typeface="Calibri" panose="020F0502020204030204" pitchFamily="34" charset="0"/>
                      </a:endParaRPr>
                    </a:p>
                  </a:txBody>
                  <a:tcPr/>
                </a:tc>
                <a:tc hMerge="1">
                  <a:txBody>
                    <a:bodyPr/>
                    <a:lstStyle/>
                    <a:p>
                      <a:endParaRPr lang="en-US"/>
                    </a:p>
                  </a:txBody>
                  <a:tcPr/>
                </a:tc>
              </a:tr>
              <a:tr h="724035">
                <a:tc>
                  <a:txBody>
                    <a:bodyPr/>
                    <a:lstStyle/>
                    <a:p>
                      <a:r>
                        <a:rPr lang="en-US" dirty="0" err="1" smtClean="0">
                          <a:latin typeface="Calibri" panose="020F0502020204030204" pitchFamily="34" charset="0"/>
                        </a:rPr>
                        <a:t>Commissio-ning</a:t>
                      </a:r>
                      <a:endParaRPr lang="en-US" dirty="0">
                        <a:latin typeface="Calibri" panose="020F0502020204030204" pitchFamily="34" charset="0"/>
                      </a:endParaRPr>
                    </a:p>
                  </a:txBody>
                  <a:tcPr/>
                </a:tc>
                <a:tc>
                  <a:txBody>
                    <a:bodyPr/>
                    <a:lstStyle/>
                    <a:p>
                      <a:pPr marL="0" indent="0">
                        <a:buFontTx/>
                        <a:buNone/>
                      </a:pPr>
                      <a:r>
                        <a:rPr lang="en-US" sz="1600" dirty="0" smtClean="0">
                          <a:latin typeface="Calibri" panose="020F0502020204030204" pitchFamily="34" charset="0"/>
                        </a:rPr>
                        <a:t>Initial detailed </a:t>
                      </a:r>
                      <a:r>
                        <a:rPr lang="en-US" sz="1600" dirty="0" err="1" smtClean="0">
                          <a:latin typeface="Calibri" panose="020F0502020204030204" pitchFamily="34" charset="0"/>
                        </a:rPr>
                        <a:t>calib</a:t>
                      </a:r>
                      <a:r>
                        <a:rPr lang="en-US" sz="1600" dirty="0" smtClean="0">
                          <a:latin typeface="Calibri" panose="020F0502020204030204" pitchFamily="34" charset="0"/>
                        </a:rPr>
                        <a:t>.</a:t>
                      </a:r>
                      <a:r>
                        <a:rPr lang="en-US" sz="1600" baseline="0" dirty="0" smtClean="0">
                          <a:latin typeface="Calibri" panose="020F0502020204030204" pitchFamily="34" charset="0"/>
                        </a:rPr>
                        <a:t>  </a:t>
                      </a:r>
                      <a:r>
                        <a:rPr lang="en-US" sz="1600" dirty="0" smtClean="0">
                          <a:latin typeface="Calibri" panose="020F0502020204030204" pitchFamily="34" charset="0"/>
                        </a:rPr>
                        <a:t>and characterization</a:t>
                      </a:r>
                    </a:p>
                    <a:p>
                      <a:pPr marL="0" indent="0">
                        <a:buFontTx/>
                        <a:buNone/>
                      </a:pPr>
                      <a:r>
                        <a:rPr lang="en-US" sz="1600" dirty="0" smtClean="0">
                          <a:latin typeface="Calibri" panose="020F0502020204030204" pitchFamily="34" charset="0"/>
                        </a:rPr>
                        <a:t>of </a:t>
                      </a:r>
                      <a:r>
                        <a:rPr lang="en-US" sz="1600" baseline="0" dirty="0" smtClean="0">
                          <a:latin typeface="Calibri" panose="020F0502020204030204" pitchFamily="34" charset="0"/>
                        </a:rPr>
                        <a:t>full systems</a:t>
                      </a:r>
                      <a:endParaRPr lang="en-US" sz="1600" dirty="0" smtClean="0">
                        <a:latin typeface="Calibri" panose="020F0502020204030204" pitchFamily="34" charset="0"/>
                      </a:endParaRPr>
                    </a:p>
                  </a:txBody>
                  <a:tcPr/>
                </a:tc>
                <a:tc rowSpan="2">
                  <a:txBody>
                    <a:bodyPr/>
                    <a:lstStyle/>
                    <a:p>
                      <a:endParaRPr lang="en-US" sz="1600" b="1" dirty="0" smtClean="0">
                        <a:solidFill>
                          <a:srgbClr val="C00000"/>
                        </a:solidFill>
                        <a:latin typeface="Calibri" panose="020F0502020204030204" pitchFamily="34" charset="0"/>
                      </a:endParaRPr>
                    </a:p>
                    <a:p>
                      <a:endParaRPr lang="en-US" sz="1600" b="1" dirty="0" smtClean="0">
                        <a:solidFill>
                          <a:srgbClr val="C00000"/>
                        </a:solidFill>
                        <a:latin typeface="Calibri" panose="020F0502020204030204" pitchFamily="34" charset="0"/>
                      </a:endParaRPr>
                    </a:p>
                    <a:p>
                      <a:r>
                        <a:rPr lang="en-US" sz="1600" b="1" dirty="0" smtClean="0">
                          <a:solidFill>
                            <a:srgbClr val="C00000"/>
                          </a:solidFill>
                          <a:latin typeface="Calibri" panose="020F0502020204030204" pitchFamily="34" charset="0"/>
                        </a:rPr>
                        <a:t>Calibration of   1MPix 2D cameras is NOT </a:t>
                      </a:r>
                    </a:p>
                    <a:p>
                      <a:r>
                        <a:rPr lang="en-US" sz="1600" b="1" dirty="0" smtClean="0">
                          <a:solidFill>
                            <a:srgbClr val="C00000"/>
                          </a:solidFill>
                          <a:latin typeface="Calibri" panose="020F0502020204030204" pitchFamily="34" charset="0"/>
                        </a:rPr>
                        <a:t>feasible</a:t>
                      </a:r>
                      <a:r>
                        <a:rPr lang="en-US" sz="1600" b="1" baseline="0" dirty="0" smtClean="0">
                          <a:solidFill>
                            <a:srgbClr val="C00000"/>
                          </a:solidFill>
                          <a:latin typeface="Calibri" panose="020F0502020204030204" pitchFamily="34" charset="0"/>
                        </a:rPr>
                        <a:t>  due to the demanding infrastructure requirements </a:t>
                      </a:r>
                      <a:r>
                        <a:rPr lang="en-US" sz="1600" b="1" dirty="0" smtClean="0">
                          <a:solidFill>
                            <a:srgbClr val="C00000"/>
                          </a:solidFill>
                          <a:latin typeface="Calibri" panose="020F0502020204030204" pitchFamily="34" charset="0"/>
                        </a:rPr>
                        <a:t> </a:t>
                      </a:r>
                      <a:endParaRPr lang="en-US" sz="1600" b="1" dirty="0">
                        <a:solidFill>
                          <a:srgbClr val="C00000"/>
                        </a:solidFill>
                        <a:latin typeface="Calibri" panose="020F0502020204030204" pitchFamily="34" charset="0"/>
                      </a:endParaRPr>
                    </a:p>
                  </a:txBody>
                  <a:tcPr/>
                </a:tc>
                <a:tc gridSpan="2">
                  <a:txBody>
                    <a:bodyPr/>
                    <a:lstStyle/>
                    <a:p>
                      <a:pPr marL="285750" indent="-285750">
                        <a:buFont typeface="Arial" panose="020B0604020202020204" pitchFamily="34" charset="0"/>
                        <a:buChar char="•"/>
                      </a:pPr>
                      <a:r>
                        <a:rPr lang="en-US" sz="1600" dirty="0" smtClean="0">
                          <a:latin typeface="Calibri" panose="020F0502020204030204" pitchFamily="34" charset="0"/>
                        </a:rPr>
                        <a:t>Cross-check</a:t>
                      </a:r>
                      <a:r>
                        <a:rPr lang="en-US" sz="1600" baseline="0" dirty="0" smtClean="0">
                          <a:latin typeface="Calibri" panose="020F0502020204030204" pitchFamily="34" charset="0"/>
                        </a:rPr>
                        <a:t> lab. calibration</a:t>
                      </a:r>
                    </a:p>
                    <a:p>
                      <a:pPr marL="285750" indent="-285750">
                        <a:buFont typeface="Arial" panose="020B0604020202020204" pitchFamily="34" charset="0"/>
                        <a:buChar char="•"/>
                      </a:pPr>
                      <a:r>
                        <a:rPr lang="en-US" sz="1600" baseline="0" dirty="0" smtClean="0">
                          <a:latin typeface="Calibri" panose="020F0502020204030204" pitchFamily="34" charset="0"/>
                        </a:rPr>
                        <a:t>Characterization of the detector response under real conditions (</a:t>
                      </a:r>
                      <a:r>
                        <a:rPr lang="en-US" sz="1600" baseline="0" dirty="0" err="1" smtClean="0">
                          <a:latin typeface="Calibri" panose="020F0502020204030204" pitchFamily="34" charset="0"/>
                        </a:rPr>
                        <a:t>rep.rate</a:t>
                      </a:r>
                      <a:r>
                        <a:rPr lang="en-US" sz="1600" baseline="0" dirty="0" smtClean="0">
                          <a:latin typeface="Calibri" panose="020F0502020204030204" pitchFamily="34" charset="0"/>
                        </a:rPr>
                        <a:t> and intensity) </a:t>
                      </a:r>
                      <a:endParaRPr lang="en-US" sz="1600" dirty="0">
                        <a:latin typeface="Calibri" panose="020F0502020204030204" pitchFamily="34" charset="0"/>
                      </a:endParaRPr>
                    </a:p>
                  </a:txBody>
                  <a:tcPr/>
                </a:tc>
                <a:tc hMerge="1">
                  <a:txBody>
                    <a:bodyPr/>
                    <a:lstStyle/>
                    <a:p>
                      <a:endParaRPr lang="en-US"/>
                    </a:p>
                  </a:txBody>
                  <a:tcPr/>
                </a:tc>
              </a:tr>
              <a:tr h="1991473">
                <a:tc>
                  <a:txBody>
                    <a:bodyPr/>
                    <a:lstStyle/>
                    <a:p>
                      <a:r>
                        <a:rPr lang="en-US" dirty="0" smtClean="0">
                          <a:latin typeface="Calibri" panose="020F0502020204030204" pitchFamily="34" charset="0"/>
                        </a:rPr>
                        <a:t>User </a:t>
                      </a:r>
                    </a:p>
                    <a:p>
                      <a:r>
                        <a:rPr lang="en-US" dirty="0" smtClean="0">
                          <a:latin typeface="Calibri" panose="020F0502020204030204" pitchFamily="34" charset="0"/>
                        </a:rPr>
                        <a:t>Operation</a:t>
                      </a:r>
                      <a:r>
                        <a:rPr lang="en-US" baseline="0" dirty="0" smtClean="0">
                          <a:latin typeface="Calibri" panose="020F0502020204030204" pitchFamily="34" charset="0"/>
                        </a:rPr>
                        <a:t> </a:t>
                      </a:r>
                    </a:p>
                    <a:p>
                      <a:pPr marL="285750" indent="-285750">
                        <a:buFontTx/>
                        <a:buChar char="-"/>
                      </a:pPr>
                      <a:endParaRPr lang="en-US" baseline="0" dirty="0" smtClean="0">
                        <a:latin typeface="Calibri" panose="020F0502020204030204" pitchFamily="34" charset="0"/>
                      </a:endParaRPr>
                    </a:p>
                  </a:txBody>
                  <a:tcPr/>
                </a:tc>
                <a:tc>
                  <a:txBody>
                    <a:bodyPr/>
                    <a:lstStyle/>
                    <a:p>
                      <a:pPr marL="0" indent="0">
                        <a:buFontTx/>
                        <a:buNone/>
                      </a:pPr>
                      <a:r>
                        <a:rPr lang="en-US" sz="1600" baseline="0" dirty="0" smtClean="0">
                          <a:latin typeface="Calibri" panose="020F0502020204030204" pitchFamily="34" charset="0"/>
                        </a:rPr>
                        <a:t>Calibration of the full system only if necessary</a:t>
                      </a:r>
                      <a:r>
                        <a:rPr lang="en-US" sz="1600" dirty="0" smtClean="0">
                          <a:latin typeface="Calibri" panose="020F0502020204030204" pitchFamily="34" charset="0"/>
                        </a:rPr>
                        <a:t> (accident,</a:t>
                      </a:r>
                      <a:r>
                        <a:rPr lang="en-US" sz="1600" baseline="0" dirty="0" smtClean="0">
                          <a:latin typeface="Calibri" panose="020F0502020204030204" pitchFamily="34" charset="0"/>
                        </a:rPr>
                        <a:t> detailed  detector response investigation, etc..) </a:t>
                      </a:r>
                      <a:endParaRPr lang="en-US" sz="1600" dirty="0">
                        <a:latin typeface="Calibri" panose="020F0502020204030204" pitchFamily="34" charset="0"/>
                      </a:endParaRPr>
                    </a:p>
                  </a:txBody>
                  <a:tcPr/>
                </a:tc>
                <a:tc vMerge="1">
                  <a:txBody>
                    <a:bodyPr/>
                    <a:lstStyle/>
                    <a:p>
                      <a:endParaRPr lang="en-US" sz="1600" b="1" dirty="0">
                        <a:solidFill>
                          <a:srgbClr val="C00000"/>
                        </a:solidFill>
                        <a:latin typeface="Calibri" panose="020F0502020204030204" pitchFamily="34" charset="0"/>
                      </a:endParaRPr>
                    </a:p>
                  </a:txBody>
                  <a:tcPr/>
                </a:tc>
                <a:tc>
                  <a:txBody>
                    <a:bodyPr/>
                    <a:lstStyle/>
                    <a:p>
                      <a:r>
                        <a:rPr lang="en-US" sz="1600" b="1" dirty="0" smtClean="0">
                          <a:latin typeface="Calibri" panose="020F0502020204030204" pitchFamily="34" charset="0"/>
                        </a:rPr>
                        <a:t>Scientific.</a:t>
                      </a:r>
                      <a:r>
                        <a:rPr lang="en-US" sz="1600" b="1" baseline="0" dirty="0" smtClean="0">
                          <a:latin typeface="Calibri" panose="020F0502020204030204" pitchFamily="34" charset="0"/>
                        </a:rPr>
                        <a:t> </a:t>
                      </a:r>
                      <a:r>
                        <a:rPr lang="en-US" sz="1600" b="1" baseline="0" dirty="0" err="1" smtClean="0">
                          <a:latin typeface="Calibri" panose="020F0502020204030204" pitchFamily="34" charset="0"/>
                        </a:rPr>
                        <a:t>e</a:t>
                      </a:r>
                      <a:r>
                        <a:rPr lang="en-US" sz="1600" b="1" dirty="0" err="1" smtClean="0">
                          <a:latin typeface="Calibri" panose="020F0502020204030204" pitchFamily="34" charset="0"/>
                        </a:rPr>
                        <a:t>xp</a:t>
                      </a:r>
                      <a:r>
                        <a:rPr lang="en-US" sz="1600" b="1" dirty="0" smtClean="0">
                          <a:latin typeface="Calibri" panose="020F0502020204030204" pitchFamily="34" charset="0"/>
                        </a:rPr>
                        <a:t>:</a:t>
                      </a:r>
                    </a:p>
                    <a:p>
                      <a:r>
                        <a:rPr lang="en-US" sz="1600" baseline="0" dirty="0" smtClean="0">
                          <a:latin typeface="Calibri" panose="020F0502020204030204" pitchFamily="34" charset="0"/>
                        </a:rPr>
                        <a:t>Part of regular exp. procedure (shall take a few </a:t>
                      </a:r>
                      <a:r>
                        <a:rPr lang="en-US" sz="1600" baseline="0" dirty="0" err="1" smtClean="0">
                          <a:latin typeface="Calibri" panose="020F0502020204030204" pitchFamily="34" charset="0"/>
                        </a:rPr>
                        <a:t>mins</a:t>
                      </a:r>
                      <a:r>
                        <a:rPr lang="en-US" sz="1600" baseline="0" dirty="0" smtClean="0">
                          <a:latin typeface="Calibri" panose="020F0502020204030204" pitchFamily="34" charset="0"/>
                        </a:rPr>
                        <a:t>)</a:t>
                      </a:r>
                    </a:p>
                    <a:p>
                      <a:endParaRPr lang="en-US" sz="1600" baseline="0" dirty="0" smtClean="0">
                        <a:latin typeface="Calibri" panose="020F0502020204030204" pitchFamily="34" charset="0"/>
                      </a:endParaRPr>
                    </a:p>
                    <a:p>
                      <a:r>
                        <a:rPr lang="en-US" sz="1600" b="1" baseline="0" dirty="0" err="1" smtClean="0">
                          <a:latin typeface="Calibri" panose="020F0502020204030204" pitchFamily="34" charset="0"/>
                        </a:rPr>
                        <a:t>Maintainance</a:t>
                      </a:r>
                      <a:r>
                        <a:rPr lang="en-US" sz="1600" b="1" baseline="0" dirty="0" smtClean="0">
                          <a:latin typeface="Calibri" panose="020F0502020204030204" pitchFamily="34" charset="0"/>
                        </a:rPr>
                        <a:t> time</a:t>
                      </a:r>
                    </a:p>
                    <a:p>
                      <a:r>
                        <a:rPr lang="en-US" sz="1600" b="0" baseline="0" dirty="0" smtClean="0">
                          <a:latin typeface="Calibri" panose="020F0502020204030204" pitchFamily="34" charset="0"/>
                        </a:rPr>
                        <a:t>- Calibration/tests using in-hutch sources  </a:t>
                      </a:r>
                    </a:p>
                  </a:txBody>
                  <a:tcPr/>
                </a:tc>
                <a:tc>
                  <a:txBody>
                    <a:bodyPr/>
                    <a:lstStyle/>
                    <a:p>
                      <a:r>
                        <a:rPr lang="en-US" sz="1600" baseline="0" dirty="0" smtClean="0">
                          <a:latin typeface="Calibri" panose="020F0502020204030204" pitchFamily="34" charset="0"/>
                        </a:rPr>
                        <a:t>Detailed  detector response investigation under real conditions (</a:t>
                      </a:r>
                      <a:r>
                        <a:rPr lang="en-US" sz="1600" baseline="0" dirty="0" err="1" smtClean="0">
                          <a:latin typeface="Calibri" panose="020F0502020204030204" pitchFamily="34" charset="0"/>
                        </a:rPr>
                        <a:t>rep.rate</a:t>
                      </a:r>
                      <a:r>
                        <a:rPr lang="en-US" sz="1600" baseline="0" dirty="0" smtClean="0">
                          <a:latin typeface="Calibri" panose="020F0502020204030204" pitchFamily="34" charset="0"/>
                        </a:rPr>
                        <a:t> and intensity) </a:t>
                      </a:r>
                      <a:endParaRPr lang="en-US" sz="1600" dirty="0" smtClean="0">
                        <a:latin typeface="Calibri" panose="020F0502020204030204" pitchFamily="34" charset="0"/>
                      </a:endParaRPr>
                    </a:p>
                    <a:p>
                      <a:endParaRPr lang="en-US" sz="1600" dirty="0">
                        <a:latin typeface="Calibri" panose="020F0502020204030204" pitchFamily="34" charset="0"/>
                      </a:endParaRPr>
                    </a:p>
                  </a:txBody>
                  <a:tcPr/>
                </a:tc>
              </a:tr>
            </a:tbl>
          </a:graphicData>
        </a:graphic>
      </p:graphicFrame>
    </p:spTree>
    <p:extLst>
      <p:ext uri="{BB962C8B-B14F-4D97-AF65-F5344CB8AC3E}">
        <p14:creationId xmlns:p14="http://schemas.microsoft.com/office/powerpoint/2010/main" val="39229827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Detectors in Experimental Hutch </a:t>
            </a:r>
            <a:endParaRPr lang="de-DE" dirty="0"/>
          </a:p>
        </p:txBody>
      </p:sp>
      <p:sp>
        <p:nvSpPr>
          <p:cNvPr id="4" name="Slide Number Placeholder 3"/>
          <p:cNvSpPr>
            <a:spLocks noGrp="1"/>
          </p:cNvSpPr>
          <p:nvPr>
            <p:ph type="sldNum" sz="quarter" idx="10"/>
          </p:nvPr>
        </p:nvSpPr>
        <p:spPr/>
        <p:txBody>
          <a:bodyPr/>
          <a:lstStyle/>
          <a:p>
            <a:pPr>
              <a:defRPr/>
            </a:pPr>
            <a:fld id="{14404834-5313-40AC-B135-E30BD596D545}" type="slidenum">
              <a:rPr lang="en-GB" smtClean="0"/>
              <a:pPr>
                <a:defRPr/>
              </a:pPr>
              <a:t>35</a:t>
            </a:fld>
            <a:endParaRPr lang="en-GB"/>
          </a:p>
        </p:txBody>
      </p:sp>
      <p:sp>
        <p:nvSpPr>
          <p:cNvPr id="5" name="Content Placeholder 2"/>
          <p:cNvSpPr txBox="1">
            <a:spLocks/>
          </p:cNvSpPr>
          <p:nvPr/>
        </p:nvSpPr>
        <p:spPr bwMode="auto">
          <a:xfrm>
            <a:off x="115888" y="1276878"/>
            <a:ext cx="8769038" cy="5212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270000" tIns="0" rIns="91440" bIns="45720" numCol="1" anchor="t" anchorCtr="0" compatLnSpc="1">
            <a:prstTxWarp prst="textNoShape">
              <a:avLst/>
            </a:prstTxWarp>
          </a:bodyPr>
          <a:lstStyle>
            <a:lvl1pPr marL="298450" indent="-298450" algn="l" rtl="0" eaLnBrk="0" fontAlgn="base" hangingPunct="0">
              <a:spcBef>
                <a:spcPct val="20000"/>
              </a:spcBef>
              <a:spcAft>
                <a:spcPct val="0"/>
              </a:spcAft>
              <a:buClr>
                <a:schemeClr val="accent2"/>
              </a:buClr>
              <a:buSzPct val="80000"/>
              <a:buFont typeface="Wingdings" pitchFamily="2" charset="2"/>
              <a:buChar char="n"/>
              <a:defRPr sz="2400">
                <a:solidFill>
                  <a:schemeClr val="tx2"/>
                </a:solidFill>
                <a:latin typeface="Calibri" pitchFamily="34" charset="0"/>
                <a:ea typeface="+mn-ea"/>
                <a:cs typeface="Calibri" pitchFamily="34" charset="0"/>
              </a:defRPr>
            </a:lvl1pPr>
            <a:lvl2pPr marL="558800" indent="-258763" algn="l" rtl="0" eaLnBrk="0" fontAlgn="base" hangingPunct="0">
              <a:spcBef>
                <a:spcPct val="20000"/>
              </a:spcBef>
              <a:spcAft>
                <a:spcPct val="0"/>
              </a:spcAft>
              <a:buClr>
                <a:schemeClr val="accent1"/>
              </a:buClr>
              <a:buFont typeface="Wingdings" pitchFamily="2" charset="2"/>
              <a:buChar char="§"/>
              <a:defRPr sz="2400">
                <a:solidFill>
                  <a:schemeClr val="tx2"/>
                </a:solidFill>
                <a:latin typeface="Calibri" pitchFamily="34" charset="0"/>
                <a:ea typeface="+mn-ea"/>
                <a:cs typeface="Calibri" pitchFamily="34" charset="0"/>
              </a:defRPr>
            </a:lvl2pPr>
            <a:lvl3pPr marL="817563" indent="-257175" algn="l" rtl="0" eaLnBrk="0" fontAlgn="base" hangingPunct="0">
              <a:spcBef>
                <a:spcPct val="20000"/>
              </a:spcBef>
              <a:spcAft>
                <a:spcPct val="0"/>
              </a:spcAft>
              <a:buClr>
                <a:schemeClr val="folHlink"/>
              </a:buClr>
              <a:buSzPct val="60000"/>
              <a:buFont typeface="Wingdings" pitchFamily="2" charset="2"/>
              <a:buChar char=""/>
              <a:defRPr sz="2400">
                <a:solidFill>
                  <a:schemeClr val="tx2"/>
                </a:solidFill>
                <a:latin typeface="Calibri" pitchFamily="34" charset="0"/>
                <a:ea typeface="+mn-ea"/>
                <a:cs typeface="Calibri" pitchFamily="34" charset="0"/>
              </a:defRPr>
            </a:lvl3pPr>
            <a:lvl4pPr marL="1077913" indent="-258763" algn="l" rtl="0" eaLnBrk="0" fontAlgn="base" hangingPunct="0">
              <a:spcBef>
                <a:spcPct val="20000"/>
              </a:spcBef>
              <a:spcAft>
                <a:spcPct val="0"/>
              </a:spcAft>
              <a:buClr>
                <a:schemeClr val="hlink"/>
              </a:buClr>
              <a:buFont typeface="Wingdings" pitchFamily="2" charset="2"/>
              <a:buChar char="§"/>
              <a:defRPr sz="2400">
                <a:solidFill>
                  <a:srgbClr val="100F2E"/>
                </a:solidFill>
                <a:latin typeface="Calibri" pitchFamily="34" charset="0"/>
                <a:ea typeface="+mn-ea"/>
                <a:cs typeface="Calibri" pitchFamily="34" charset="0"/>
              </a:defRPr>
            </a:lvl4pPr>
            <a:lvl5pPr marL="1312863" indent="-223838" algn="l" rtl="0" eaLnBrk="0" fontAlgn="base" hangingPunct="0">
              <a:spcBef>
                <a:spcPct val="20000"/>
              </a:spcBef>
              <a:spcAft>
                <a:spcPct val="0"/>
              </a:spcAft>
              <a:buClr>
                <a:schemeClr val="folHlink"/>
              </a:buClr>
              <a:buChar char="»"/>
              <a:defRPr sz="2400">
                <a:solidFill>
                  <a:srgbClr val="100F2E"/>
                </a:solidFill>
                <a:latin typeface="Calibri" pitchFamily="34" charset="0"/>
                <a:ea typeface="+mn-ea"/>
                <a:cs typeface="Calibri" pitchFamily="34" charset="0"/>
              </a:defRPr>
            </a:lvl5pPr>
            <a:lvl6pPr marL="1770063" indent="-223838" algn="l" rtl="0" fontAlgn="base">
              <a:spcBef>
                <a:spcPct val="20000"/>
              </a:spcBef>
              <a:spcAft>
                <a:spcPct val="0"/>
              </a:spcAft>
              <a:buClr>
                <a:schemeClr val="folHlink"/>
              </a:buClr>
              <a:buChar char="»"/>
              <a:defRPr sz="2400">
                <a:solidFill>
                  <a:srgbClr val="100F2E"/>
                </a:solidFill>
                <a:latin typeface="+mn-lt"/>
                <a:ea typeface="+mn-ea"/>
              </a:defRPr>
            </a:lvl6pPr>
            <a:lvl7pPr marL="2227263" indent="-223838" algn="l" rtl="0" fontAlgn="base">
              <a:spcBef>
                <a:spcPct val="20000"/>
              </a:spcBef>
              <a:spcAft>
                <a:spcPct val="0"/>
              </a:spcAft>
              <a:buClr>
                <a:schemeClr val="folHlink"/>
              </a:buClr>
              <a:buChar char="»"/>
              <a:defRPr sz="2400">
                <a:solidFill>
                  <a:srgbClr val="100F2E"/>
                </a:solidFill>
                <a:latin typeface="+mn-lt"/>
                <a:ea typeface="+mn-ea"/>
              </a:defRPr>
            </a:lvl7pPr>
            <a:lvl8pPr marL="2684463" indent="-223838" algn="l" rtl="0" fontAlgn="base">
              <a:spcBef>
                <a:spcPct val="20000"/>
              </a:spcBef>
              <a:spcAft>
                <a:spcPct val="0"/>
              </a:spcAft>
              <a:buClr>
                <a:schemeClr val="folHlink"/>
              </a:buClr>
              <a:buChar char="»"/>
              <a:defRPr sz="2400">
                <a:solidFill>
                  <a:srgbClr val="100F2E"/>
                </a:solidFill>
                <a:latin typeface="+mn-lt"/>
                <a:ea typeface="+mn-ea"/>
              </a:defRPr>
            </a:lvl8pPr>
            <a:lvl9pPr marL="3141663" indent="-223838" algn="l" rtl="0" fontAlgn="base">
              <a:spcBef>
                <a:spcPct val="20000"/>
              </a:spcBef>
              <a:spcAft>
                <a:spcPct val="0"/>
              </a:spcAft>
              <a:buClr>
                <a:schemeClr val="folHlink"/>
              </a:buClr>
              <a:buChar char="»"/>
              <a:defRPr sz="2400">
                <a:solidFill>
                  <a:srgbClr val="100F2E"/>
                </a:solidFill>
                <a:latin typeface="+mn-lt"/>
                <a:ea typeface="+mn-ea"/>
              </a:defRPr>
            </a:lvl9pPr>
          </a:lstStyle>
          <a:p>
            <a:pPr>
              <a:buClr>
                <a:srgbClr val="FD930A"/>
              </a:buClr>
            </a:pPr>
            <a:r>
              <a:rPr lang="en-US" kern="0" dirty="0" smtClean="0">
                <a:solidFill>
                  <a:srgbClr val="251555"/>
                </a:solidFill>
              </a:rPr>
              <a:t>Work on definition of calibration procedure during operation</a:t>
            </a:r>
          </a:p>
          <a:p>
            <a:pPr marL="0" indent="0">
              <a:buClr>
                <a:srgbClr val="FD930A"/>
              </a:buClr>
              <a:buNone/>
            </a:pPr>
            <a:r>
              <a:rPr lang="en-US" kern="0" dirty="0" smtClean="0">
                <a:solidFill>
                  <a:srgbClr val="251555"/>
                </a:solidFill>
              </a:rPr>
              <a:t>    phase is ongoing</a:t>
            </a:r>
          </a:p>
          <a:p>
            <a:pPr>
              <a:buClr>
                <a:srgbClr val="FD930A"/>
              </a:buClr>
            </a:pPr>
            <a:r>
              <a:rPr lang="en-US" kern="0" dirty="0" smtClean="0">
                <a:solidFill>
                  <a:srgbClr val="251555"/>
                </a:solidFill>
              </a:rPr>
              <a:t>Discussion with instrument scientists</a:t>
            </a:r>
          </a:p>
          <a:p>
            <a:pPr>
              <a:buFont typeface="Wingdings" pitchFamily="2" charset="2"/>
              <a:buChar char="Ø"/>
            </a:pPr>
            <a:r>
              <a:rPr lang="en-US" kern="0" dirty="0"/>
              <a:t>Required accuracy for calibration parameters </a:t>
            </a:r>
            <a:endParaRPr lang="en-US" kern="0" dirty="0" smtClean="0"/>
          </a:p>
          <a:p>
            <a:pPr>
              <a:buFont typeface="Wingdings" pitchFamily="2" charset="2"/>
              <a:buChar char="Ø"/>
            </a:pPr>
            <a:r>
              <a:rPr lang="en-US" kern="0" dirty="0" smtClean="0"/>
              <a:t>Specific </a:t>
            </a:r>
            <a:r>
              <a:rPr lang="en-US" kern="0" dirty="0"/>
              <a:t>online monitoring in addition to „standard“ detector performance </a:t>
            </a:r>
            <a:r>
              <a:rPr lang="en-US" kern="0" dirty="0" smtClean="0"/>
              <a:t>monitors </a:t>
            </a:r>
          </a:p>
          <a:p>
            <a:pPr>
              <a:buFont typeface="Wingdings" pitchFamily="2" charset="2"/>
              <a:buChar char="Ø"/>
            </a:pPr>
            <a:r>
              <a:rPr lang="en-US" kern="0" dirty="0" smtClean="0"/>
              <a:t>Calibration data which can/should be taken as part of an experimental campaign/run  </a:t>
            </a:r>
          </a:p>
          <a:p>
            <a:pPr>
              <a:buFont typeface="Wingdings" pitchFamily="2" charset="2"/>
              <a:buChar char="Ø"/>
            </a:pPr>
            <a:r>
              <a:rPr lang="en-US" kern="0" dirty="0" smtClean="0"/>
              <a:t>Detector alignment  </a:t>
            </a:r>
          </a:p>
          <a:p>
            <a:pPr>
              <a:buFont typeface="Wingdings" pitchFamily="2" charset="2"/>
              <a:buChar char="Ø"/>
            </a:pPr>
            <a:r>
              <a:rPr lang="en-US" kern="0" dirty="0" smtClean="0"/>
              <a:t>X-ray calibration sources within the hutches  </a:t>
            </a:r>
            <a:r>
              <a:rPr lang="en-US" kern="0" dirty="0" smtClean="0">
                <a:sym typeface="Wingdings" panose="05000000000000000000" pitchFamily="2" charset="2"/>
              </a:rPr>
              <a:t> agreed with the instrument scientists </a:t>
            </a:r>
            <a:endParaRPr lang="en-US" kern="0" dirty="0" smtClean="0"/>
          </a:p>
          <a:p>
            <a:pPr marL="0" indent="0">
              <a:buClr>
                <a:srgbClr val="FD930A"/>
              </a:buClr>
              <a:buNone/>
            </a:pPr>
            <a:endParaRPr lang="en-US" kern="0" dirty="0" smtClean="0">
              <a:solidFill>
                <a:srgbClr val="251555"/>
              </a:solidFill>
            </a:endParaRPr>
          </a:p>
          <a:p>
            <a:pPr>
              <a:buClr>
                <a:srgbClr val="FD930A"/>
              </a:buClr>
            </a:pPr>
            <a:endParaRPr lang="en-US" sz="1800" kern="0" dirty="0" smtClean="0"/>
          </a:p>
          <a:p>
            <a:pPr>
              <a:buClr>
                <a:srgbClr val="FD930A"/>
              </a:buClr>
            </a:pPr>
            <a:endParaRPr lang="en-US" kern="0" dirty="0" smtClean="0">
              <a:solidFill>
                <a:srgbClr val="251555"/>
              </a:solidFill>
            </a:endParaRPr>
          </a:p>
        </p:txBody>
      </p:sp>
    </p:spTree>
    <p:extLst>
      <p:ext uri="{BB962C8B-B14F-4D97-AF65-F5344CB8AC3E}">
        <p14:creationId xmlns:p14="http://schemas.microsoft.com/office/powerpoint/2010/main" val="6735202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smtClean="0"/>
              <a:t>Detector Calibration &amp; </a:t>
            </a:r>
            <a:r>
              <a:rPr lang="en-US" sz="2500" dirty="0" smtClean="0">
                <a:solidFill>
                  <a:srgbClr val="C00000"/>
                </a:solidFill>
              </a:rPr>
              <a:t>Characterization</a:t>
            </a:r>
            <a:r>
              <a:rPr lang="en-US" sz="2500" dirty="0" smtClean="0">
                <a:solidFill>
                  <a:srgbClr val="0070C0"/>
                </a:solidFill>
              </a:rPr>
              <a:t> </a:t>
            </a:r>
            <a:r>
              <a:rPr lang="en-US" sz="2500" dirty="0" smtClean="0"/>
              <a:t>Priorities</a:t>
            </a:r>
            <a:endParaRPr lang="en-US" sz="2500" dirty="0"/>
          </a:p>
        </p:txBody>
      </p:sp>
      <p:sp>
        <p:nvSpPr>
          <p:cNvPr id="4" name="Slide Number Placeholder 3"/>
          <p:cNvSpPr>
            <a:spLocks noGrp="1"/>
          </p:cNvSpPr>
          <p:nvPr>
            <p:ph type="sldNum" sz="quarter" idx="10"/>
          </p:nvPr>
        </p:nvSpPr>
        <p:spPr/>
        <p:txBody>
          <a:bodyPr/>
          <a:lstStyle/>
          <a:p>
            <a:pPr>
              <a:defRPr/>
            </a:pPr>
            <a:fld id="{14404834-5313-40AC-B135-E30BD596D545}" type="slidenum">
              <a:rPr lang="en-GB" smtClean="0"/>
              <a:pPr>
                <a:defRPr/>
              </a:pPr>
              <a:t>36</a:t>
            </a:fld>
            <a:endParaRPr lang="en-GB"/>
          </a:p>
        </p:txBody>
      </p:sp>
      <p:graphicFrame>
        <p:nvGraphicFramePr>
          <p:cNvPr id="5" name="Table 4"/>
          <p:cNvGraphicFramePr>
            <a:graphicFrameLocks noGrp="1"/>
          </p:cNvGraphicFramePr>
          <p:nvPr>
            <p:extLst>
              <p:ext uri="{D42A27DB-BD31-4B8C-83A1-F6EECF244321}">
                <p14:modId xmlns:p14="http://schemas.microsoft.com/office/powerpoint/2010/main" val="4118813026"/>
              </p:ext>
            </p:extLst>
          </p:nvPr>
        </p:nvGraphicFramePr>
        <p:xfrm>
          <a:off x="115888" y="1208728"/>
          <a:ext cx="7353538" cy="4181959"/>
        </p:xfrm>
        <a:graphic>
          <a:graphicData uri="http://schemas.openxmlformats.org/drawingml/2006/table">
            <a:tbl>
              <a:tblPr firstRow="1" firstCol="1" bandRow="1"/>
              <a:tblGrid>
                <a:gridCol w="3106901"/>
                <a:gridCol w="1016549"/>
                <a:gridCol w="3230088"/>
              </a:tblGrid>
              <a:tr h="529798">
                <a:tc>
                  <a:txBody>
                    <a:bodyPr/>
                    <a:lstStyle/>
                    <a:p>
                      <a:pPr algn="just">
                        <a:spcAft>
                          <a:spcPts val="0"/>
                        </a:spcAft>
                      </a:pPr>
                      <a:r>
                        <a:rPr lang="en-GB" sz="1600" b="1" dirty="0">
                          <a:solidFill>
                            <a:srgbClr val="FFFFFF"/>
                          </a:solidFill>
                          <a:effectLst/>
                          <a:latin typeface="Calibri" panose="020F0502020204030204" pitchFamily="34" charset="0"/>
                          <a:ea typeface="Times New Roman"/>
                          <a:cs typeface="Calibri"/>
                        </a:rPr>
                        <a:t>Parameter</a:t>
                      </a:r>
                      <a:endParaRPr lang="de-DE" sz="1600" dirty="0">
                        <a:effectLst/>
                        <a:latin typeface="Calibri" panose="020F050202020403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4806"/>
                    </a:solidFill>
                  </a:tcPr>
                </a:tc>
                <a:tc>
                  <a:txBody>
                    <a:bodyPr/>
                    <a:lstStyle/>
                    <a:p>
                      <a:pPr algn="just">
                        <a:spcAft>
                          <a:spcPts val="0"/>
                        </a:spcAft>
                      </a:pPr>
                      <a:r>
                        <a:rPr lang="en-GB" sz="1600" b="1" dirty="0" smtClean="0">
                          <a:solidFill>
                            <a:srgbClr val="FFFFFF"/>
                          </a:solidFill>
                          <a:effectLst/>
                          <a:latin typeface="Calibri" panose="020F0502020204030204" pitchFamily="34" charset="0"/>
                          <a:ea typeface="Times New Roman"/>
                        </a:rPr>
                        <a:t>Priority</a:t>
                      </a:r>
                      <a:endParaRPr lang="de-DE" sz="1600" dirty="0">
                        <a:effectLst/>
                        <a:latin typeface="Calibri" panose="020F050202020403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4806"/>
                    </a:solidFill>
                  </a:tcPr>
                </a:tc>
                <a:tc>
                  <a:txBody>
                    <a:bodyPr/>
                    <a:lstStyle/>
                    <a:p>
                      <a:pPr algn="just">
                        <a:spcAft>
                          <a:spcPts val="0"/>
                        </a:spcAft>
                      </a:pPr>
                      <a:r>
                        <a:rPr lang="en-GB" sz="1600" b="1" dirty="0" smtClean="0">
                          <a:solidFill>
                            <a:srgbClr val="FFFFFF"/>
                          </a:solidFill>
                          <a:effectLst/>
                          <a:latin typeface="Calibri" panose="020F0502020204030204" pitchFamily="34" charset="0"/>
                          <a:ea typeface="Times New Roman"/>
                        </a:rPr>
                        <a:t> Target</a:t>
                      </a:r>
                      <a:r>
                        <a:rPr lang="en-GB" sz="1600" b="1" baseline="0" dirty="0" smtClean="0">
                          <a:solidFill>
                            <a:srgbClr val="FFFFFF"/>
                          </a:solidFill>
                          <a:effectLst/>
                          <a:latin typeface="Calibri" panose="020F0502020204030204" pitchFamily="34" charset="0"/>
                          <a:ea typeface="Times New Roman"/>
                        </a:rPr>
                        <a:t> </a:t>
                      </a:r>
                      <a:r>
                        <a:rPr lang="en-GB" sz="1600" b="1" dirty="0" smtClean="0">
                          <a:solidFill>
                            <a:srgbClr val="FFFFFF"/>
                          </a:solidFill>
                          <a:effectLst/>
                          <a:latin typeface="Calibri" panose="020F0502020204030204" pitchFamily="34" charset="0"/>
                          <a:ea typeface="Times New Roman"/>
                        </a:rPr>
                        <a:t>Accuracy</a:t>
                      </a:r>
                      <a:r>
                        <a:rPr lang="en-GB" sz="1600" b="1" baseline="0" dirty="0" smtClean="0">
                          <a:solidFill>
                            <a:srgbClr val="FFFFFF"/>
                          </a:solidFill>
                          <a:effectLst/>
                          <a:latin typeface="Calibri" panose="020F0502020204030204" pitchFamily="34" charset="0"/>
                          <a:ea typeface="Times New Roman"/>
                        </a:rPr>
                        <a:t> </a:t>
                      </a:r>
                      <a:endParaRPr lang="de-DE" sz="1600" dirty="0">
                        <a:effectLst/>
                        <a:latin typeface="Calibri" panose="020F050202020403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4806"/>
                    </a:solidFill>
                  </a:tcPr>
                </a:tc>
              </a:tr>
              <a:tr h="208057">
                <a:tc>
                  <a:txBody>
                    <a:bodyPr/>
                    <a:lstStyle/>
                    <a:p>
                      <a:pPr algn="just">
                        <a:spcAft>
                          <a:spcPts val="0"/>
                        </a:spcAft>
                      </a:pPr>
                      <a:r>
                        <a:rPr lang="en-GB" sz="1400" dirty="0">
                          <a:effectLst/>
                          <a:latin typeface="Calibri" panose="020F0502020204030204" pitchFamily="34" charset="0"/>
                          <a:ea typeface="Times New Roman"/>
                          <a:cs typeface="Calibri"/>
                        </a:rPr>
                        <a:t>Conversion gain </a:t>
                      </a:r>
                      <a:r>
                        <a:rPr lang="en-GB" sz="1400" b="1" i="1" dirty="0">
                          <a:effectLst/>
                          <a:latin typeface="Calibri" panose="020F0502020204030204" pitchFamily="34" charset="0"/>
                          <a:ea typeface="Times New Roman"/>
                          <a:cs typeface="Calibri"/>
                        </a:rPr>
                        <a:t>G</a:t>
                      </a:r>
                      <a:r>
                        <a:rPr lang="en-GB" sz="1400" b="1" dirty="0">
                          <a:effectLst/>
                          <a:latin typeface="Calibri" panose="020F0502020204030204" pitchFamily="34" charset="0"/>
                          <a:ea typeface="Times New Roman"/>
                          <a:cs typeface="Calibri"/>
                        </a:rPr>
                        <a:t>(</a:t>
                      </a:r>
                      <a:r>
                        <a:rPr lang="en-GB" sz="1400" b="1" dirty="0" err="1">
                          <a:effectLst/>
                          <a:latin typeface="Calibri" panose="020F0502020204030204" pitchFamily="34" charset="0"/>
                          <a:ea typeface="Times New Roman"/>
                          <a:cs typeface="Calibri"/>
                        </a:rPr>
                        <a:t>x,y</a:t>
                      </a:r>
                      <a:r>
                        <a:rPr lang="en-GB" sz="1400" b="1" dirty="0">
                          <a:effectLst/>
                          <a:latin typeface="Calibri" panose="020F0502020204030204" pitchFamily="34" charset="0"/>
                          <a:ea typeface="Times New Roman"/>
                          <a:cs typeface="Calibri"/>
                        </a:rPr>
                        <a:t>)</a:t>
                      </a:r>
                      <a:endParaRPr lang="de-DE" sz="1400" dirty="0">
                        <a:effectLst/>
                        <a:latin typeface="Calibri" panose="020F050202020403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GB" sz="1400" b="1" baseline="0" dirty="0" smtClean="0">
                          <a:effectLst/>
                          <a:latin typeface="Calibri"/>
                          <a:ea typeface="Times New Roman"/>
                        </a:rPr>
                        <a:t>High </a:t>
                      </a:r>
                      <a:endParaRPr lang="de-DE" sz="1400" baseline="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b="1" baseline="0" dirty="0" smtClean="0">
                          <a:latin typeface="Calibri" panose="020F0502020204030204" pitchFamily="34" charset="0"/>
                        </a:rPr>
                        <a:t>&lt; Poisson statistic </a:t>
                      </a:r>
                      <a:endParaRPr lang="en-US" sz="1400" b="1" dirty="0" smtClean="0">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08057">
                <a:tc>
                  <a:txBody>
                    <a:bodyPr/>
                    <a:lstStyle/>
                    <a:p>
                      <a:pPr algn="just">
                        <a:spcAft>
                          <a:spcPts val="0"/>
                        </a:spcAft>
                      </a:pPr>
                      <a:r>
                        <a:rPr lang="en-GB" sz="1400" dirty="0">
                          <a:effectLst/>
                          <a:latin typeface="Calibri" panose="020F0502020204030204" pitchFamily="34" charset="0"/>
                          <a:ea typeface="Times New Roman"/>
                          <a:cs typeface="Calibri"/>
                        </a:rPr>
                        <a:t>Dark signal </a:t>
                      </a:r>
                      <a:r>
                        <a:rPr lang="en-GB" sz="1400" b="1" i="1" dirty="0">
                          <a:effectLst/>
                          <a:latin typeface="Calibri" panose="020F0502020204030204" pitchFamily="34" charset="0"/>
                          <a:ea typeface="Times New Roman"/>
                          <a:cs typeface="Calibri"/>
                        </a:rPr>
                        <a:t>O</a:t>
                      </a:r>
                      <a:r>
                        <a:rPr lang="en-GB" sz="1400" b="1" dirty="0">
                          <a:effectLst/>
                          <a:latin typeface="Calibri" panose="020F0502020204030204" pitchFamily="34" charset="0"/>
                          <a:ea typeface="Times New Roman"/>
                          <a:cs typeface="Calibri"/>
                        </a:rPr>
                        <a:t>(cell </a:t>
                      </a:r>
                      <a:r>
                        <a:rPr lang="en-GB" sz="1400" b="1" dirty="0" err="1">
                          <a:effectLst/>
                          <a:latin typeface="Calibri" panose="020F0502020204030204" pitchFamily="34" charset="0"/>
                          <a:ea typeface="Times New Roman"/>
                          <a:cs typeface="Calibri"/>
                        </a:rPr>
                        <a:t>nr,x,y</a:t>
                      </a:r>
                      <a:r>
                        <a:rPr lang="en-GB" sz="1400" b="1" dirty="0">
                          <a:effectLst/>
                          <a:latin typeface="Calibri" panose="020F0502020204030204" pitchFamily="34" charset="0"/>
                          <a:ea typeface="Times New Roman"/>
                          <a:cs typeface="Calibri"/>
                        </a:rPr>
                        <a:t>)</a:t>
                      </a:r>
                      <a:endParaRPr lang="de-DE" sz="1400" dirty="0">
                        <a:effectLst/>
                        <a:latin typeface="Calibri" panose="020F050202020403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GB" sz="1400" b="1" dirty="0">
                          <a:effectLst/>
                          <a:latin typeface="Calibri"/>
                          <a:ea typeface="Times New Roman"/>
                          <a:cs typeface="Calibri"/>
                        </a:rPr>
                        <a:t> </a:t>
                      </a:r>
                      <a:r>
                        <a:rPr lang="en-GB" sz="1400" b="1" dirty="0" smtClean="0">
                          <a:effectLst/>
                          <a:latin typeface="Calibri"/>
                          <a:ea typeface="Times New Roman"/>
                          <a:cs typeface="Calibri"/>
                        </a:rPr>
                        <a:t>High</a:t>
                      </a:r>
                      <a:endParaRPr lang="de-DE"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GB" sz="1400" b="1" dirty="0" smtClean="0">
                          <a:effectLst/>
                          <a:latin typeface="Calibri"/>
                          <a:ea typeface="Times New Roman"/>
                          <a:cs typeface="Calibri"/>
                        </a:rPr>
                        <a:t>&lt; detector noise</a:t>
                      </a:r>
                      <a:r>
                        <a:rPr lang="en-GB" sz="1400" b="1" baseline="0" dirty="0" smtClean="0">
                          <a:effectLst/>
                          <a:latin typeface="Calibri"/>
                          <a:ea typeface="Times New Roman"/>
                          <a:cs typeface="Calibri"/>
                        </a:rPr>
                        <a:t> </a:t>
                      </a:r>
                      <a:endParaRPr lang="de-DE"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08057">
                <a:tc>
                  <a:txBody>
                    <a:bodyPr/>
                    <a:lstStyle/>
                    <a:p>
                      <a:pPr algn="just">
                        <a:spcAft>
                          <a:spcPts val="0"/>
                        </a:spcAft>
                      </a:pPr>
                      <a:r>
                        <a:rPr lang="en-GB" sz="1400" dirty="0">
                          <a:solidFill>
                            <a:srgbClr val="C00000"/>
                          </a:solidFill>
                          <a:effectLst/>
                          <a:latin typeface="Calibri" panose="020F0502020204030204" pitchFamily="34" charset="0"/>
                          <a:ea typeface="Times New Roman"/>
                          <a:cs typeface="Calibri"/>
                        </a:rPr>
                        <a:t>Noise </a:t>
                      </a:r>
                      <a:r>
                        <a:rPr lang="en-GB" sz="1400" b="1" i="1" dirty="0">
                          <a:solidFill>
                            <a:srgbClr val="C00000"/>
                          </a:solidFill>
                          <a:effectLst/>
                          <a:latin typeface="Calibri" panose="020F0502020204030204" pitchFamily="34" charset="0"/>
                          <a:ea typeface="Times New Roman"/>
                          <a:cs typeface="Calibri"/>
                        </a:rPr>
                        <a:t>N</a:t>
                      </a:r>
                      <a:r>
                        <a:rPr lang="en-GB" sz="1400" b="1" dirty="0">
                          <a:solidFill>
                            <a:srgbClr val="C00000"/>
                          </a:solidFill>
                          <a:effectLst/>
                          <a:latin typeface="Calibri" panose="020F0502020204030204" pitchFamily="34" charset="0"/>
                          <a:ea typeface="Times New Roman"/>
                          <a:cs typeface="Calibri"/>
                        </a:rPr>
                        <a:t>(</a:t>
                      </a:r>
                      <a:r>
                        <a:rPr lang="en-GB" sz="1400" b="1" dirty="0" err="1">
                          <a:solidFill>
                            <a:srgbClr val="C00000"/>
                          </a:solidFill>
                          <a:effectLst/>
                          <a:latin typeface="Calibri" panose="020F0502020204030204" pitchFamily="34" charset="0"/>
                          <a:ea typeface="Times New Roman"/>
                          <a:cs typeface="Calibri"/>
                        </a:rPr>
                        <a:t>x,y</a:t>
                      </a:r>
                      <a:r>
                        <a:rPr lang="en-GB" sz="1400" b="1" dirty="0">
                          <a:solidFill>
                            <a:srgbClr val="C00000"/>
                          </a:solidFill>
                          <a:effectLst/>
                          <a:latin typeface="Calibri" panose="020F0502020204030204" pitchFamily="34" charset="0"/>
                          <a:ea typeface="Times New Roman"/>
                          <a:cs typeface="Calibri"/>
                        </a:rPr>
                        <a:t>)</a:t>
                      </a:r>
                      <a:endParaRPr lang="de-DE" sz="1400" dirty="0">
                        <a:solidFill>
                          <a:srgbClr val="C00000"/>
                        </a:solidFill>
                        <a:effectLst/>
                        <a:latin typeface="Calibri" panose="020F050202020403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GB" sz="1400" b="1" dirty="0">
                          <a:effectLst/>
                          <a:latin typeface="Calibri"/>
                          <a:ea typeface="Times New Roman"/>
                          <a:cs typeface="Calibri"/>
                        </a:rPr>
                        <a:t> </a:t>
                      </a:r>
                      <a:r>
                        <a:rPr lang="en-GB" sz="1400" b="1" dirty="0" smtClean="0">
                          <a:effectLst/>
                          <a:latin typeface="Calibri"/>
                          <a:ea typeface="Times New Roman"/>
                          <a:cs typeface="Calibri"/>
                        </a:rPr>
                        <a:t>High</a:t>
                      </a:r>
                      <a:endParaRPr lang="de-DE"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GB" sz="1400" b="1" dirty="0">
                          <a:effectLst/>
                          <a:latin typeface="Calibri"/>
                          <a:ea typeface="Times New Roman"/>
                          <a:cs typeface="Calibri"/>
                        </a:rPr>
                        <a:t> </a:t>
                      </a:r>
                      <a:r>
                        <a:rPr lang="en-GB" sz="1400" b="1" dirty="0" smtClean="0">
                          <a:effectLst/>
                          <a:latin typeface="Calibri"/>
                          <a:ea typeface="Times New Roman"/>
                          <a:cs typeface="Calibri"/>
                        </a:rPr>
                        <a:t>&lt; 1%  </a:t>
                      </a:r>
                      <a:endParaRPr lang="de-DE"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08057">
                <a:tc>
                  <a:txBody>
                    <a:bodyPr/>
                    <a:lstStyle/>
                    <a:p>
                      <a:pPr algn="just">
                        <a:spcAft>
                          <a:spcPts val="0"/>
                        </a:spcAft>
                      </a:pPr>
                      <a:r>
                        <a:rPr lang="en-US" sz="1400" dirty="0">
                          <a:solidFill>
                            <a:srgbClr val="C00000"/>
                          </a:solidFill>
                          <a:effectLst/>
                          <a:latin typeface="Calibri" panose="020F0502020204030204" pitchFamily="34" charset="0"/>
                          <a:ea typeface="Times New Roman"/>
                          <a:cs typeface="Calibri"/>
                        </a:rPr>
                        <a:t>Bad pixel </a:t>
                      </a:r>
                      <a:r>
                        <a:rPr lang="en-US" sz="1400" b="1" i="1" dirty="0">
                          <a:solidFill>
                            <a:srgbClr val="C00000"/>
                          </a:solidFill>
                          <a:effectLst/>
                          <a:latin typeface="Calibri" panose="020F0502020204030204" pitchFamily="34" charset="0"/>
                          <a:ea typeface="Times New Roman"/>
                          <a:cs typeface="Calibri"/>
                        </a:rPr>
                        <a:t>B</a:t>
                      </a:r>
                      <a:r>
                        <a:rPr lang="en-US" sz="1400" b="1" dirty="0">
                          <a:solidFill>
                            <a:srgbClr val="C00000"/>
                          </a:solidFill>
                          <a:effectLst/>
                          <a:latin typeface="Calibri" panose="020F0502020204030204" pitchFamily="34" charset="0"/>
                          <a:ea typeface="Times New Roman"/>
                          <a:cs typeface="Calibri"/>
                        </a:rPr>
                        <a:t>(cell </a:t>
                      </a:r>
                      <a:r>
                        <a:rPr lang="en-US" sz="1400" b="1" dirty="0" err="1">
                          <a:solidFill>
                            <a:srgbClr val="C00000"/>
                          </a:solidFill>
                          <a:effectLst/>
                          <a:latin typeface="Calibri" panose="020F0502020204030204" pitchFamily="34" charset="0"/>
                          <a:ea typeface="Times New Roman"/>
                          <a:cs typeface="Calibri"/>
                        </a:rPr>
                        <a:t>nr,x,y</a:t>
                      </a:r>
                      <a:r>
                        <a:rPr lang="en-US" sz="1400" b="1" dirty="0">
                          <a:solidFill>
                            <a:srgbClr val="C00000"/>
                          </a:solidFill>
                          <a:effectLst/>
                          <a:latin typeface="Calibri" panose="020F0502020204030204" pitchFamily="34" charset="0"/>
                          <a:ea typeface="Times New Roman"/>
                          <a:cs typeface="Calibri"/>
                        </a:rPr>
                        <a:t>)</a:t>
                      </a:r>
                      <a:endParaRPr lang="de-DE" sz="1400" dirty="0">
                        <a:solidFill>
                          <a:srgbClr val="C00000"/>
                        </a:solidFill>
                        <a:effectLst/>
                        <a:latin typeface="Calibri" panose="020F050202020403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just">
                        <a:spcAft>
                          <a:spcPts val="0"/>
                        </a:spcAft>
                      </a:pPr>
                      <a:r>
                        <a:rPr lang="en-US" sz="1400" b="1" dirty="0">
                          <a:effectLst/>
                          <a:latin typeface="Calibri"/>
                          <a:ea typeface="Times New Roman"/>
                          <a:cs typeface="Calibri"/>
                        </a:rPr>
                        <a:t> </a:t>
                      </a:r>
                      <a:r>
                        <a:rPr lang="en-US" sz="1400" b="1" dirty="0" smtClean="0">
                          <a:effectLst/>
                          <a:latin typeface="Calibri"/>
                          <a:ea typeface="Times New Roman"/>
                          <a:cs typeface="Calibri"/>
                        </a:rPr>
                        <a:t>High</a:t>
                      </a:r>
                      <a:endParaRPr lang="de-DE"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just">
                        <a:spcAft>
                          <a:spcPts val="0"/>
                        </a:spcAft>
                      </a:pPr>
                      <a:r>
                        <a:rPr lang="en-US" sz="1400" b="1" dirty="0">
                          <a:effectLst/>
                          <a:latin typeface="Calibri"/>
                          <a:ea typeface="Times New Roman"/>
                          <a:cs typeface="Calibri"/>
                        </a:rPr>
                        <a:t> </a:t>
                      </a:r>
                      <a:endParaRPr lang="de-DE"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r>
              <a:tr h="208057">
                <a:tc>
                  <a:txBody>
                    <a:bodyPr/>
                    <a:lstStyle/>
                    <a:p>
                      <a:pPr algn="just">
                        <a:spcAft>
                          <a:spcPts val="0"/>
                        </a:spcAft>
                      </a:pPr>
                      <a:r>
                        <a:rPr lang="en-GB" sz="1400" dirty="0">
                          <a:effectLst/>
                          <a:latin typeface="Calibri" panose="020F0502020204030204" pitchFamily="34" charset="0"/>
                          <a:ea typeface="Times New Roman"/>
                          <a:cs typeface="Calibri"/>
                        </a:rPr>
                        <a:t>Quantum efficiency </a:t>
                      </a:r>
                      <a:r>
                        <a:rPr lang="en-GB" sz="1400" b="1" i="1" dirty="0">
                          <a:effectLst/>
                          <a:latin typeface="Calibri" panose="020F0502020204030204" pitchFamily="34" charset="0"/>
                          <a:ea typeface="Times New Roman"/>
                          <a:cs typeface="Calibri"/>
                        </a:rPr>
                        <a:t>QE</a:t>
                      </a:r>
                      <a:endParaRPr lang="de-DE" sz="1400" dirty="0">
                        <a:effectLst/>
                        <a:latin typeface="Calibri" panose="020F050202020403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just">
                        <a:spcAft>
                          <a:spcPts val="0"/>
                        </a:spcAft>
                      </a:pPr>
                      <a:r>
                        <a:rPr lang="en-GB" sz="1400" b="1" dirty="0" smtClean="0">
                          <a:effectLst/>
                          <a:latin typeface="Calibri"/>
                          <a:ea typeface="Times New Roman"/>
                        </a:rPr>
                        <a:t> High</a:t>
                      </a:r>
                      <a:endParaRPr lang="de-DE"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just">
                        <a:spcAft>
                          <a:spcPts val="0"/>
                        </a:spcAft>
                      </a:pPr>
                      <a:r>
                        <a:rPr lang="en-GB" sz="1400" b="1" dirty="0">
                          <a:effectLst/>
                          <a:latin typeface="Calibri"/>
                          <a:ea typeface="Times New Roman"/>
                          <a:cs typeface="Calibri"/>
                        </a:rPr>
                        <a:t> </a:t>
                      </a:r>
                      <a:r>
                        <a:rPr lang="en-GB" sz="1400" b="1" dirty="0" smtClean="0">
                          <a:effectLst/>
                          <a:latin typeface="Calibri"/>
                          <a:ea typeface="Times New Roman"/>
                          <a:cs typeface="Calibri"/>
                        </a:rPr>
                        <a:t>5-10 % </a:t>
                      </a:r>
                      <a:r>
                        <a:rPr lang="en-GB" sz="1400" b="1" baseline="0" dirty="0" smtClean="0">
                          <a:effectLst/>
                          <a:latin typeface="Calibri"/>
                          <a:ea typeface="Times New Roman"/>
                          <a:cs typeface="Calibri"/>
                        </a:rPr>
                        <a:t> (simulation uncertainty) </a:t>
                      </a:r>
                      <a:endParaRPr lang="de-DE"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r>
              <a:tr h="208057">
                <a:tc>
                  <a:txBody>
                    <a:bodyPr/>
                    <a:lstStyle/>
                    <a:p>
                      <a:pPr algn="just">
                        <a:spcAft>
                          <a:spcPts val="0"/>
                        </a:spcAft>
                      </a:pPr>
                      <a:r>
                        <a:rPr lang="en-GB" sz="1400" dirty="0">
                          <a:solidFill>
                            <a:srgbClr val="C00000"/>
                          </a:solidFill>
                          <a:effectLst/>
                          <a:latin typeface="Calibri" panose="020F0502020204030204" pitchFamily="34" charset="0"/>
                          <a:ea typeface="Times New Roman"/>
                          <a:cs typeface="Calibri"/>
                        </a:rPr>
                        <a:t>Dynamic range </a:t>
                      </a:r>
                      <a:r>
                        <a:rPr lang="en-GB" sz="1400" b="1" i="1" dirty="0">
                          <a:solidFill>
                            <a:srgbClr val="C00000"/>
                          </a:solidFill>
                          <a:effectLst/>
                          <a:latin typeface="Calibri" panose="020F0502020204030204" pitchFamily="34" charset="0"/>
                          <a:ea typeface="Times New Roman"/>
                          <a:cs typeface="Calibri"/>
                        </a:rPr>
                        <a:t>DR(</a:t>
                      </a:r>
                      <a:r>
                        <a:rPr lang="en-GB" sz="1400" b="1" dirty="0" err="1">
                          <a:solidFill>
                            <a:srgbClr val="C00000"/>
                          </a:solidFill>
                          <a:effectLst/>
                          <a:latin typeface="Calibri" panose="020F0502020204030204" pitchFamily="34" charset="0"/>
                          <a:ea typeface="Times New Roman"/>
                          <a:cs typeface="Calibri"/>
                        </a:rPr>
                        <a:t>x,y</a:t>
                      </a:r>
                      <a:r>
                        <a:rPr lang="en-GB" sz="1400" b="1" dirty="0">
                          <a:solidFill>
                            <a:srgbClr val="C00000"/>
                          </a:solidFill>
                          <a:effectLst/>
                          <a:latin typeface="Calibri" panose="020F0502020204030204" pitchFamily="34" charset="0"/>
                          <a:ea typeface="Times New Roman"/>
                          <a:cs typeface="Calibri"/>
                        </a:rPr>
                        <a:t>)</a:t>
                      </a:r>
                      <a:endParaRPr lang="de-DE" sz="1400" dirty="0">
                        <a:solidFill>
                          <a:srgbClr val="C00000"/>
                        </a:solidFill>
                        <a:effectLst/>
                        <a:latin typeface="Calibri" panose="020F050202020403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GB" sz="1400" b="1" dirty="0">
                          <a:effectLst/>
                          <a:latin typeface="Calibri"/>
                          <a:ea typeface="Times New Roman"/>
                          <a:cs typeface="Calibri"/>
                        </a:rPr>
                        <a:t> </a:t>
                      </a:r>
                      <a:r>
                        <a:rPr lang="en-GB" sz="1400" b="1" dirty="0" smtClean="0">
                          <a:effectLst/>
                          <a:latin typeface="Calibri"/>
                          <a:ea typeface="Times New Roman"/>
                          <a:cs typeface="Calibri"/>
                        </a:rPr>
                        <a:t>High</a:t>
                      </a:r>
                      <a:endParaRPr lang="de-DE"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GB" sz="1400" b="1" dirty="0">
                          <a:effectLst/>
                          <a:latin typeface="Calibri"/>
                          <a:ea typeface="Times New Roman"/>
                          <a:cs typeface="Calibri"/>
                        </a:rPr>
                        <a:t> </a:t>
                      </a:r>
                      <a:r>
                        <a:rPr lang="en-GB" sz="1400" b="1" dirty="0" smtClean="0">
                          <a:effectLst/>
                          <a:latin typeface="Calibri"/>
                          <a:ea typeface="Times New Roman"/>
                          <a:cs typeface="Calibri"/>
                        </a:rPr>
                        <a:t>&lt;</a:t>
                      </a:r>
                      <a:r>
                        <a:rPr lang="en-GB" sz="1400" b="1" baseline="0" dirty="0" smtClean="0">
                          <a:effectLst/>
                          <a:latin typeface="Calibri"/>
                          <a:ea typeface="Times New Roman"/>
                          <a:cs typeface="Calibri"/>
                        </a:rPr>
                        <a:t> </a:t>
                      </a:r>
                      <a:r>
                        <a:rPr lang="en-GB" sz="1400" b="1" dirty="0" smtClean="0">
                          <a:effectLst/>
                          <a:latin typeface="Calibri"/>
                          <a:ea typeface="Times New Roman"/>
                          <a:cs typeface="Calibri"/>
                        </a:rPr>
                        <a:t>Poisson statistic </a:t>
                      </a:r>
                      <a:endParaRPr lang="de-DE"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62367">
                <a:tc>
                  <a:txBody>
                    <a:bodyPr/>
                    <a:lstStyle/>
                    <a:p>
                      <a:pPr algn="just">
                        <a:spcAft>
                          <a:spcPts val="0"/>
                        </a:spcAft>
                      </a:pPr>
                      <a:r>
                        <a:rPr lang="en-GB" sz="1400" dirty="0">
                          <a:effectLst/>
                          <a:latin typeface="Calibri" panose="020F0502020204030204" pitchFamily="34" charset="0"/>
                          <a:ea typeface="Times New Roman"/>
                          <a:cs typeface="Calibri"/>
                        </a:rPr>
                        <a:t>Memory cell droop (signal losses) </a:t>
                      </a:r>
                      <a:r>
                        <a:rPr lang="de-DE" sz="1400" baseline="0" dirty="0" smtClean="0">
                          <a:effectLst/>
                          <a:latin typeface="Calibri" panose="020F0502020204030204" pitchFamily="34" charset="0"/>
                          <a:ea typeface="Times New Roman"/>
                          <a:cs typeface="+mn-cs"/>
                        </a:rPr>
                        <a:t> </a:t>
                      </a:r>
                      <a:r>
                        <a:rPr lang="en-US" sz="1400" b="1" i="1" dirty="0" smtClean="0">
                          <a:effectLst/>
                          <a:latin typeface="Calibri" panose="020F0502020204030204" pitchFamily="34" charset="0"/>
                          <a:ea typeface="Times New Roman"/>
                          <a:cs typeface="Calibri"/>
                        </a:rPr>
                        <a:t>MD</a:t>
                      </a:r>
                      <a:r>
                        <a:rPr lang="en-US" sz="1400" b="1" dirty="0" smtClean="0">
                          <a:effectLst/>
                          <a:latin typeface="Calibri" panose="020F0502020204030204" pitchFamily="34" charset="0"/>
                          <a:ea typeface="Times New Roman"/>
                          <a:cs typeface="Calibri"/>
                        </a:rPr>
                        <a:t>(cell </a:t>
                      </a:r>
                      <a:r>
                        <a:rPr lang="en-US" sz="1400" b="1" dirty="0">
                          <a:effectLst/>
                          <a:latin typeface="Calibri" panose="020F0502020204030204" pitchFamily="34" charset="0"/>
                          <a:ea typeface="Times New Roman"/>
                          <a:cs typeface="Calibri"/>
                        </a:rPr>
                        <a:t>nr, </a:t>
                      </a:r>
                      <a:r>
                        <a:rPr lang="en-US" sz="1400" b="1" dirty="0" err="1">
                          <a:effectLst/>
                          <a:latin typeface="Calibri" panose="020F0502020204030204" pitchFamily="34" charset="0"/>
                          <a:ea typeface="Times New Roman"/>
                          <a:cs typeface="Calibri"/>
                        </a:rPr>
                        <a:t>x,y</a:t>
                      </a:r>
                      <a:r>
                        <a:rPr lang="en-US" sz="1400" b="1" dirty="0">
                          <a:effectLst/>
                          <a:latin typeface="Calibri" panose="020F0502020204030204" pitchFamily="34" charset="0"/>
                          <a:ea typeface="Times New Roman"/>
                          <a:cs typeface="Calibri"/>
                        </a:rPr>
                        <a:t>)</a:t>
                      </a:r>
                      <a:endParaRPr lang="de-DE" sz="1400" dirty="0">
                        <a:effectLst/>
                        <a:latin typeface="Calibri" panose="020F050202020403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US" sz="1400" b="1" dirty="0">
                          <a:effectLst/>
                          <a:latin typeface="Calibri"/>
                          <a:ea typeface="Times New Roman"/>
                          <a:cs typeface="Calibri"/>
                        </a:rPr>
                        <a:t> </a:t>
                      </a:r>
                      <a:r>
                        <a:rPr lang="en-US" sz="1400" b="1" dirty="0" smtClean="0">
                          <a:effectLst/>
                          <a:latin typeface="Calibri"/>
                          <a:ea typeface="Times New Roman"/>
                          <a:cs typeface="Calibri"/>
                        </a:rPr>
                        <a:t>High</a:t>
                      </a:r>
                      <a:endParaRPr lang="de-DE"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US" sz="1400" b="1" dirty="0">
                          <a:effectLst/>
                          <a:latin typeface="Calibri"/>
                          <a:ea typeface="Times New Roman"/>
                          <a:cs typeface="Calibri"/>
                        </a:rPr>
                        <a:t> </a:t>
                      </a:r>
                      <a:r>
                        <a:rPr lang="en-US" sz="1400" b="1" dirty="0" smtClean="0">
                          <a:effectLst/>
                          <a:latin typeface="Calibri"/>
                          <a:ea typeface="Times New Roman"/>
                          <a:cs typeface="Calibri"/>
                        </a:rPr>
                        <a:t>&lt;</a:t>
                      </a:r>
                      <a:r>
                        <a:rPr lang="en-US" sz="1400" b="1" baseline="0" dirty="0" smtClean="0">
                          <a:effectLst/>
                          <a:latin typeface="Calibri"/>
                          <a:ea typeface="Times New Roman"/>
                          <a:cs typeface="Calibri"/>
                        </a:rPr>
                        <a:t> </a:t>
                      </a:r>
                      <a:r>
                        <a:rPr lang="en-US" sz="1400" b="1" dirty="0" smtClean="0">
                          <a:effectLst/>
                          <a:latin typeface="Calibri"/>
                          <a:ea typeface="Times New Roman"/>
                          <a:cs typeface="Calibri"/>
                        </a:rPr>
                        <a:t>detector noise </a:t>
                      </a:r>
                      <a:endParaRPr lang="de-DE"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16114">
                <a:tc>
                  <a:txBody>
                    <a:bodyPr/>
                    <a:lstStyle/>
                    <a:p>
                      <a:pPr algn="just">
                        <a:spcAft>
                          <a:spcPts val="0"/>
                        </a:spcAft>
                      </a:pPr>
                      <a:r>
                        <a:rPr lang="en-GB" sz="1400" dirty="0">
                          <a:effectLst/>
                          <a:latin typeface="Calibri" panose="020F0502020204030204" pitchFamily="34" charset="0"/>
                          <a:ea typeface="Times New Roman"/>
                          <a:cs typeface="Calibri"/>
                        </a:rPr>
                        <a:t>Charge transfer inefficiency </a:t>
                      </a:r>
                      <a:r>
                        <a:rPr lang="en-GB" sz="1400" b="1" i="1" dirty="0">
                          <a:effectLst/>
                          <a:latin typeface="Calibri" panose="020F0502020204030204" pitchFamily="34" charset="0"/>
                          <a:ea typeface="Times New Roman"/>
                          <a:cs typeface="Calibri"/>
                        </a:rPr>
                        <a:t>CTI</a:t>
                      </a:r>
                      <a:r>
                        <a:rPr lang="en-GB" sz="1400" b="1" dirty="0">
                          <a:effectLst/>
                          <a:latin typeface="Calibri" panose="020F0502020204030204" pitchFamily="34" charset="0"/>
                          <a:ea typeface="Times New Roman"/>
                          <a:cs typeface="Calibri"/>
                        </a:rPr>
                        <a:t>(</a:t>
                      </a:r>
                      <a:r>
                        <a:rPr lang="en-GB" sz="1400" b="1" dirty="0" err="1">
                          <a:effectLst/>
                          <a:latin typeface="Calibri" panose="020F0502020204030204" pitchFamily="34" charset="0"/>
                          <a:ea typeface="Times New Roman"/>
                          <a:cs typeface="Calibri"/>
                        </a:rPr>
                        <a:t>x,y</a:t>
                      </a:r>
                      <a:r>
                        <a:rPr lang="en-GB" sz="1400" b="1" dirty="0">
                          <a:effectLst/>
                          <a:latin typeface="Calibri" panose="020F0502020204030204" pitchFamily="34" charset="0"/>
                          <a:ea typeface="Times New Roman"/>
                          <a:cs typeface="Calibri"/>
                        </a:rPr>
                        <a:t>)</a:t>
                      </a:r>
                      <a:endParaRPr lang="de-DE" sz="1400" dirty="0">
                        <a:effectLst/>
                        <a:latin typeface="Calibri" panose="020F050202020403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GB" sz="1400" b="1" dirty="0">
                          <a:effectLst/>
                          <a:latin typeface="Calibri"/>
                          <a:ea typeface="Times New Roman"/>
                          <a:cs typeface="Calibri"/>
                        </a:rPr>
                        <a:t> </a:t>
                      </a:r>
                      <a:r>
                        <a:rPr lang="en-GB" sz="1400" b="1" dirty="0" smtClean="0">
                          <a:effectLst/>
                          <a:latin typeface="Calibri"/>
                          <a:ea typeface="Times New Roman"/>
                          <a:cs typeface="Calibri"/>
                        </a:rPr>
                        <a:t>High </a:t>
                      </a:r>
                      <a:endParaRPr lang="de-DE"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GB" sz="1400" b="1" dirty="0">
                          <a:effectLst/>
                          <a:latin typeface="Calibri"/>
                          <a:ea typeface="Times New Roman"/>
                          <a:cs typeface="Calibri"/>
                        </a:rPr>
                        <a:t> </a:t>
                      </a:r>
                      <a:r>
                        <a:rPr lang="en-GB" sz="1400" b="1" dirty="0" smtClean="0">
                          <a:effectLst/>
                          <a:latin typeface="Calibri"/>
                          <a:ea typeface="Times New Roman"/>
                          <a:cs typeface="Calibri"/>
                        </a:rPr>
                        <a:t>&lt;</a:t>
                      </a:r>
                      <a:r>
                        <a:rPr lang="en-GB" sz="1400" b="1" baseline="0" dirty="0" smtClean="0">
                          <a:effectLst/>
                          <a:latin typeface="Calibri"/>
                          <a:ea typeface="Times New Roman"/>
                          <a:cs typeface="Calibri"/>
                        </a:rPr>
                        <a:t> </a:t>
                      </a:r>
                      <a:r>
                        <a:rPr lang="en-GB" sz="1400" b="1" dirty="0" smtClean="0">
                          <a:effectLst/>
                          <a:latin typeface="Calibri"/>
                          <a:ea typeface="Times New Roman"/>
                          <a:cs typeface="Calibri"/>
                        </a:rPr>
                        <a:t>1% </a:t>
                      </a:r>
                      <a:endParaRPr lang="de-DE"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08057">
                <a:tc>
                  <a:txBody>
                    <a:bodyPr/>
                    <a:lstStyle/>
                    <a:p>
                      <a:pPr algn="just">
                        <a:spcAft>
                          <a:spcPts val="0"/>
                        </a:spcAft>
                      </a:pPr>
                      <a:r>
                        <a:rPr lang="en-GB" sz="1400" dirty="0">
                          <a:effectLst/>
                          <a:latin typeface="Calibri" panose="020F0502020204030204" pitchFamily="34" charset="0"/>
                          <a:ea typeface="Times New Roman"/>
                          <a:cs typeface="Calibri"/>
                        </a:rPr>
                        <a:t>Point spread function </a:t>
                      </a:r>
                      <a:r>
                        <a:rPr lang="en-GB" sz="1400" b="1" i="1" dirty="0">
                          <a:effectLst/>
                          <a:latin typeface="Calibri" panose="020F0502020204030204" pitchFamily="34" charset="0"/>
                          <a:ea typeface="Times New Roman"/>
                          <a:cs typeface="Calibri"/>
                        </a:rPr>
                        <a:t>PSF</a:t>
                      </a:r>
                      <a:r>
                        <a:rPr lang="en-GB" sz="1400" b="1" dirty="0">
                          <a:effectLst/>
                          <a:latin typeface="Calibri" panose="020F0502020204030204" pitchFamily="34" charset="0"/>
                          <a:ea typeface="Times New Roman"/>
                          <a:cs typeface="Calibri"/>
                        </a:rPr>
                        <a:t>(</a:t>
                      </a:r>
                      <a:r>
                        <a:rPr lang="en-GB" sz="1400" b="1" dirty="0" err="1">
                          <a:effectLst/>
                          <a:latin typeface="Calibri" panose="020F0502020204030204" pitchFamily="34" charset="0"/>
                          <a:ea typeface="Times New Roman"/>
                          <a:cs typeface="Calibri"/>
                        </a:rPr>
                        <a:t>x,y</a:t>
                      </a:r>
                      <a:r>
                        <a:rPr lang="en-GB" sz="1400" b="1" dirty="0">
                          <a:effectLst/>
                          <a:latin typeface="Calibri" panose="020F0502020204030204" pitchFamily="34" charset="0"/>
                          <a:ea typeface="Times New Roman"/>
                          <a:cs typeface="Calibri"/>
                        </a:rPr>
                        <a:t>)</a:t>
                      </a:r>
                      <a:endParaRPr lang="de-DE" sz="1400" dirty="0">
                        <a:effectLst/>
                        <a:latin typeface="Calibri" panose="020F050202020403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GB" sz="1400" b="1" dirty="0">
                          <a:effectLst/>
                          <a:latin typeface="Calibri"/>
                          <a:ea typeface="Times New Roman"/>
                          <a:cs typeface="Calibri"/>
                        </a:rPr>
                        <a:t> </a:t>
                      </a:r>
                      <a:r>
                        <a:rPr lang="en-GB" sz="1400" b="1" dirty="0" smtClean="0">
                          <a:effectLst/>
                          <a:latin typeface="Calibri"/>
                          <a:ea typeface="Times New Roman"/>
                          <a:cs typeface="Calibri"/>
                        </a:rPr>
                        <a:t>Low</a:t>
                      </a:r>
                      <a:endParaRPr lang="de-DE"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GB" sz="1400" b="1" dirty="0">
                          <a:effectLst/>
                          <a:latin typeface="Calibri"/>
                          <a:ea typeface="Times New Roman"/>
                          <a:cs typeface="Calibri"/>
                        </a:rPr>
                        <a:t> </a:t>
                      </a:r>
                      <a:r>
                        <a:rPr lang="en-GB" sz="1400" b="1" dirty="0" smtClean="0">
                          <a:effectLst/>
                          <a:latin typeface="Calibri"/>
                          <a:ea typeface="Times New Roman"/>
                          <a:cs typeface="Calibri"/>
                        </a:rPr>
                        <a:t>to be defined</a:t>
                      </a:r>
                      <a:endParaRPr lang="de-DE"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08057">
                <a:tc>
                  <a:txBody>
                    <a:bodyPr/>
                    <a:lstStyle/>
                    <a:p>
                      <a:pPr algn="just">
                        <a:spcAft>
                          <a:spcPts val="0"/>
                        </a:spcAft>
                      </a:pPr>
                      <a:r>
                        <a:rPr lang="en-GB" sz="1400" dirty="0">
                          <a:effectLst/>
                          <a:latin typeface="Calibri" panose="020F0502020204030204" pitchFamily="34" charset="0"/>
                          <a:ea typeface="Times New Roman"/>
                          <a:cs typeface="Calibri"/>
                        </a:rPr>
                        <a:t>Line spread function</a:t>
                      </a:r>
                      <a:r>
                        <a:rPr lang="en-GB" sz="1400" i="1" dirty="0">
                          <a:effectLst/>
                          <a:latin typeface="Calibri" panose="020F0502020204030204" pitchFamily="34" charset="0"/>
                          <a:ea typeface="Times New Roman"/>
                          <a:cs typeface="Calibri"/>
                        </a:rPr>
                        <a:t> </a:t>
                      </a:r>
                      <a:r>
                        <a:rPr lang="en-GB" sz="1400" b="1" i="1" dirty="0">
                          <a:effectLst/>
                          <a:latin typeface="Calibri" panose="020F0502020204030204" pitchFamily="34" charset="0"/>
                          <a:ea typeface="Times New Roman"/>
                          <a:cs typeface="Calibri"/>
                        </a:rPr>
                        <a:t>LSF</a:t>
                      </a:r>
                      <a:r>
                        <a:rPr lang="en-GB" sz="1400" b="1" dirty="0">
                          <a:effectLst/>
                          <a:latin typeface="Calibri" panose="020F0502020204030204" pitchFamily="34" charset="0"/>
                          <a:ea typeface="Times New Roman"/>
                          <a:cs typeface="Calibri"/>
                        </a:rPr>
                        <a:t>(</a:t>
                      </a:r>
                      <a:r>
                        <a:rPr lang="en-GB" sz="1400" b="1" dirty="0" err="1">
                          <a:effectLst/>
                          <a:latin typeface="Calibri" panose="020F0502020204030204" pitchFamily="34" charset="0"/>
                          <a:ea typeface="Times New Roman"/>
                          <a:cs typeface="Calibri"/>
                        </a:rPr>
                        <a:t>x,y</a:t>
                      </a:r>
                      <a:r>
                        <a:rPr lang="en-GB" sz="1400" b="1" dirty="0">
                          <a:effectLst/>
                          <a:latin typeface="Calibri" panose="020F0502020204030204" pitchFamily="34" charset="0"/>
                          <a:ea typeface="Times New Roman"/>
                          <a:cs typeface="Calibri"/>
                        </a:rPr>
                        <a:t>)</a:t>
                      </a:r>
                      <a:endParaRPr lang="de-DE" sz="1400" dirty="0">
                        <a:effectLst/>
                        <a:latin typeface="Calibri" panose="020F050202020403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GB" sz="1400" b="1" dirty="0">
                          <a:effectLst/>
                          <a:latin typeface="Calibri"/>
                          <a:ea typeface="Times New Roman"/>
                          <a:cs typeface="Calibri"/>
                        </a:rPr>
                        <a:t> </a:t>
                      </a:r>
                      <a:r>
                        <a:rPr lang="en-GB" sz="1400" b="1" dirty="0" smtClean="0">
                          <a:effectLst/>
                          <a:latin typeface="Calibri"/>
                          <a:ea typeface="Times New Roman"/>
                          <a:cs typeface="Calibri"/>
                        </a:rPr>
                        <a:t>Low</a:t>
                      </a:r>
                      <a:endParaRPr lang="de-DE"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GB" sz="1400" b="1" dirty="0">
                          <a:effectLst/>
                          <a:latin typeface="Calibri"/>
                          <a:ea typeface="Times New Roman"/>
                          <a:cs typeface="Calibri"/>
                        </a:rPr>
                        <a:t> </a:t>
                      </a:r>
                      <a:r>
                        <a:rPr lang="en-GB" sz="1400" b="1" dirty="0" smtClean="0">
                          <a:effectLst/>
                          <a:latin typeface="Calibri"/>
                          <a:ea typeface="Times New Roman"/>
                          <a:cs typeface="Calibri"/>
                        </a:rPr>
                        <a:t>to be defined</a:t>
                      </a:r>
                      <a:endParaRPr lang="de-DE"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08057">
                <a:tc>
                  <a:txBody>
                    <a:bodyPr/>
                    <a:lstStyle/>
                    <a:p>
                      <a:pPr algn="just">
                        <a:spcAft>
                          <a:spcPts val="0"/>
                        </a:spcAft>
                      </a:pPr>
                      <a:r>
                        <a:rPr lang="en-GB" sz="1400" dirty="0">
                          <a:solidFill>
                            <a:srgbClr val="C00000"/>
                          </a:solidFill>
                          <a:effectLst/>
                          <a:latin typeface="Calibri" panose="020F0502020204030204" pitchFamily="34" charset="0"/>
                          <a:ea typeface="Times New Roman"/>
                          <a:cs typeface="Calibri"/>
                        </a:rPr>
                        <a:t>Spectral response</a:t>
                      </a:r>
                      <a:endParaRPr lang="de-DE" sz="1400" dirty="0">
                        <a:solidFill>
                          <a:srgbClr val="C00000"/>
                        </a:solidFill>
                        <a:effectLst/>
                        <a:latin typeface="Calibri" panose="020F050202020403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GB" sz="1400" b="1" dirty="0">
                          <a:effectLst/>
                          <a:latin typeface="Calibri"/>
                          <a:ea typeface="Times New Roman"/>
                          <a:cs typeface="Calibri"/>
                        </a:rPr>
                        <a:t> </a:t>
                      </a:r>
                      <a:r>
                        <a:rPr lang="en-GB" sz="1400" b="1" dirty="0" smtClean="0">
                          <a:effectLst/>
                          <a:latin typeface="Calibri"/>
                          <a:ea typeface="Times New Roman"/>
                          <a:cs typeface="Calibri"/>
                        </a:rPr>
                        <a:t>Medium</a:t>
                      </a:r>
                      <a:endParaRPr lang="de-DE"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GB" sz="1400" b="1" dirty="0">
                          <a:effectLst/>
                          <a:latin typeface="Calibri"/>
                          <a:ea typeface="Times New Roman"/>
                          <a:cs typeface="Calibri"/>
                        </a:rPr>
                        <a:t> </a:t>
                      </a:r>
                      <a:r>
                        <a:rPr lang="en-GB" sz="1400" b="1" dirty="0" smtClean="0">
                          <a:effectLst/>
                          <a:latin typeface="Calibri"/>
                          <a:ea typeface="Times New Roman"/>
                          <a:cs typeface="Calibri"/>
                        </a:rPr>
                        <a:t>&lt;</a:t>
                      </a:r>
                      <a:r>
                        <a:rPr lang="en-GB" sz="1400" b="1" baseline="0" dirty="0" smtClean="0">
                          <a:effectLst/>
                          <a:latin typeface="Calibri"/>
                          <a:ea typeface="Times New Roman"/>
                          <a:cs typeface="Calibri"/>
                        </a:rPr>
                        <a:t> 10% </a:t>
                      </a:r>
                      <a:endParaRPr lang="de-DE"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08057">
                <a:tc>
                  <a:txBody>
                    <a:bodyPr/>
                    <a:lstStyle/>
                    <a:p>
                      <a:pPr algn="just">
                        <a:spcAft>
                          <a:spcPts val="0"/>
                        </a:spcAft>
                      </a:pPr>
                      <a:r>
                        <a:rPr lang="en-GB" sz="1400" dirty="0">
                          <a:effectLst/>
                          <a:latin typeface="Calibri" panose="020F0502020204030204" pitchFamily="34" charset="0"/>
                          <a:ea typeface="Times New Roman"/>
                          <a:cs typeface="Calibri"/>
                        </a:rPr>
                        <a:t>Flat field corrections</a:t>
                      </a:r>
                      <a:endParaRPr lang="de-DE" sz="1400" dirty="0">
                        <a:effectLst/>
                        <a:latin typeface="Calibri" panose="020F050202020403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GB" sz="1400" b="1" dirty="0">
                          <a:effectLst/>
                          <a:latin typeface="Calibri"/>
                          <a:ea typeface="Times New Roman"/>
                          <a:cs typeface="Calibri"/>
                        </a:rPr>
                        <a:t> </a:t>
                      </a:r>
                      <a:r>
                        <a:rPr lang="en-GB" sz="1400" b="1" dirty="0" smtClean="0">
                          <a:effectLst/>
                          <a:latin typeface="Calibri"/>
                          <a:ea typeface="Times New Roman"/>
                          <a:cs typeface="Calibri"/>
                        </a:rPr>
                        <a:t>High</a:t>
                      </a:r>
                      <a:endParaRPr lang="de-DE"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GB" sz="1400" b="1" dirty="0">
                          <a:effectLst/>
                          <a:latin typeface="Calibri"/>
                          <a:ea typeface="Times New Roman"/>
                          <a:cs typeface="Calibri"/>
                        </a:rPr>
                        <a:t> </a:t>
                      </a:r>
                      <a:r>
                        <a:rPr lang="en-GB" sz="1400" b="1" dirty="0" smtClean="0">
                          <a:effectLst/>
                          <a:latin typeface="Calibri"/>
                          <a:ea typeface="Times New Roman"/>
                          <a:cs typeface="Calibri"/>
                        </a:rPr>
                        <a:t>&lt;</a:t>
                      </a:r>
                      <a:r>
                        <a:rPr lang="en-GB" sz="1400" b="1" baseline="0" dirty="0" smtClean="0">
                          <a:effectLst/>
                          <a:latin typeface="Calibri"/>
                          <a:ea typeface="Times New Roman"/>
                          <a:cs typeface="Calibri"/>
                        </a:rPr>
                        <a:t> 10%</a:t>
                      </a:r>
                      <a:endParaRPr lang="de-DE"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03463">
                <a:tc>
                  <a:txBody>
                    <a:bodyPr/>
                    <a:lstStyle/>
                    <a:p>
                      <a:pPr algn="just">
                        <a:spcAft>
                          <a:spcPts val="0"/>
                        </a:spcAft>
                      </a:pPr>
                      <a:r>
                        <a:rPr lang="en-GB" sz="1400" dirty="0">
                          <a:effectLst/>
                          <a:latin typeface="Calibri" panose="020F0502020204030204" pitchFamily="34" charset="0"/>
                          <a:ea typeface="Times New Roman"/>
                          <a:cs typeface="Calibri"/>
                        </a:rPr>
                        <a:t>Common mode </a:t>
                      </a:r>
                      <a:r>
                        <a:rPr lang="en-GB" sz="1400" dirty="0" smtClean="0">
                          <a:effectLst/>
                          <a:latin typeface="Calibri" panose="020F0502020204030204" pitchFamily="34" charset="0"/>
                          <a:ea typeface="Times New Roman"/>
                          <a:cs typeface="Calibri"/>
                        </a:rPr>
                        <a:t> </a:t>
                      </a:r>
                      <a:endParaRPr lang="de-DE" sz="1400" dirty="0">
                        <a:effectLst/>
                        <a:latin typeface="Calibri" panose="020F050202020403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just">
                        <a:spcAft>
                          <a:spcPts val="0"/>
                        </a:spcAft>
                      </a:pPr>
                      <a:r>
                        <a:rPr lang="en-GB" sz="1400" b="1" dirty="0">
                          <a:effectLst/>
                          <a:latin typeface="Calibri"/>
                          <a:ea typeface="Times New Roman"/>
                          <a:cs typeface="Calibri"/>
                        </a:rPr>
                        <a:t> </a:t>
                      </a:r>
                      <a:r>
                        <a:rPr lang="en-GB" sz="1400" b="1" dirty="0" smtClean="0">
                          <a:effectLst/>
                          <a:latin typeface="Calibri"/>
                          <a:ea typeface="Times New Roman"/>
                          <a:cs typeface="Calibri"/>
                        </a:rPr>
                        <a:t>High </a:t>
                      </a:r>
                      <a:endParaRPr lang="de-DE"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just">
                        <a:spcAft>
                          <a:spcPts val="0"/>
                        </a:spcAft>
                      </a:pPr>
                      <a:r>
                        <a:rPr lang="en-GB" sz="1400" b="1" dirty="0">
                          <a:effectLst/>
                          <a:latin typeface="Calibri"/>
                          <a:ea typeface="Times New Roman"/>
                          <a:cs typeface="Calibri"/>
                        </a:rPr>
                        <a:t> </a:t>
                      </a:r>
                      <a:r>
                        <a:rPr lang="en-GB" sz="1400" b="1" dirty="0" smtClean="0">
                          <a:effectLst/>
                          <a:latin typeface="Calibri"/>
                          <a:ea typeface="Times New Roman"/>
                          <a:cs typeface="Calibri"/>
                        </a:rPr>
                        <a:t>to</a:t>
                      </a:r>
                      <a:r>
                        <a:rPr lang="en-GB" sz="1400" b="1" baseline="0" dirty="0" smtClean="0">
                          <a:effectLst/>
                          <a:latin typeface="Calibri"/>
                          <a:ea typeface="Times New Roman"/>
                          <a:cs typeface="Calibri"/>
                        </a:rPr>
                        <a:t> be defined  </a:t>
                      </a:r>
                      <a:endParaRPr lang="de-DE"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r>
              <a:tr h="208057">
                <a:tc>
                  <a:txBody>
                    <a:bodyPr/>
                    <a:lstStyle/>
                    <a:p>
                      <a:pPr algn="just">
                        <a:spcAft>
                          <a:spcPts val="0"/>
                        </a:spcAft>
                      </a:pPr>
                      <a:r>
                        <a:rPr lang="en-GB" sz="1400" dirty="0">
                          <a:effectLst/>
                          <a:latin typeface="Calibri" panose="020F0502020204030204" pitchFamily="34" charset="0"/>
                          <a:ea typeface="Times New Roman"/>
                          <a:cs typeface="Calibri"/>
                        </a:rPr>
                        <a:t>Event splitting </a:t>
                      </a:r>
                      <a:endParaRPr lang="de-DE" sz="1400" dirty="0">
                        <a:effectLst/>
                        <a:latin typeface="Calibri" panose="020F050202020403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just">
                        <a:spcAft>
                          <a:spcPts val="0"/>
                        </a:spcAft>
                      </a:pPr>
                      <a:r>
                        <a:rPr lang="en-GB" sz="1400" b="1" dirty="0">
                          <a:effectLst/>
                          <a:latin typeface="Calibri"/>
                          <a:ea typeface="Times New Roman"/>
                          <a:cs typeface="Calibri"/>
                        </a:rPr>
                        <a:t> </a:t>
                      </a:r>
                      <a:r>
                        <a:rPr lang="en-GB" sz="1400" b="1" dirty="0" smtClean="0">
                          <a:effectLst/>
                          <a:latin typeface="Calibri"/>
                          <a:ea typeface="Times New Roman"/>
                          <a:cs typeface="Calibri"/>
                        </a:rPr>
                        <a:t>High</a:t>
                      </a:r>
                      <a:endParaRPr lang="de-DE"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just">
                        <a:spcAft>
                          <a:spcPts val="0"/>
                        </a:spcAft>
                      </a:pPr>
                      <a:r>
                        <a:rPr lang="en-GB" sz="1400" b="1" dirty="0">
                          <a:effectLst/>
                          <a:latin typeface="Calibri"/>
                          <a:ea typeface="Times New Roman"/>
                          <a:cs typeface="Calibri"/>
                        </a:rPr>
                        <a:t> </a:t>
                      </a:r>
                      <a:r>
                        <a:rPr lang="en-GB" sz="1400" b="1" dirty="0" smtClean="0">
                          <a:effectLst/>
                          <a:latin typeface="Calibri"/>
                          <a:ea typeface="Times New Roman"/>
                          <a:cs typeface="Calibri"/>
                        </a:rPr>
                        <a:t>to be defined, for low rate applications</a:t>
                      </a:r>
                      <a:r>
                        <a:rPr lang="en-GB" sz="1400" b="1" baseline="0" dirty="0" smtClean="0">
                          <a:effectLst/>
                          <a:latin typeface="Calibri"/>
                          <a:ea typeface="Times New Roman"/>
                          <a:cs typeface="Calibri"/>
                        </a:rPr>
                        <a:t> </a:t>
                      </a:r>
                      <a:endParaRPr lang="de-DE"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r>
              <a:tr h="208057">
                <a:tc>
                  <a:txBody>
                    <a:bodyPr/>
                    <a:lstStyle/>
                    <a:p>
                      <a:pPr algn="just">
                        <a:spcAft>
                          <a:spcPts val="0"/>
                        </a:spcAft>
                      </a:pPr>
                      <a:r>
                        <a:rPr lang="en-GB" sz="1400" dirty="0">
                          <a:effectLst/>
                          <a:latin typeface="Calibri" panose="020F0502020204030204" pitchFamily="34" charset="0"/>
                          <a:ea typeface="Times New Roman"/>
                          <a:cs typeface="Calibri"/>
                        </a:rPr>
                        <a:t>Alignment </a:t>
                      </a:r>
                      <a:r>
                        <a:rPr lang="en-GB" sz="1400" dirty="0" smtClean="0">
                          <a:effectLst/>
                          <a:latin typeface="Calibri" panose="020F0502020204030204" pitchFamily="34" charset="0"/>
                          <a:ea typeface="Times New Roman"/>
                          <a:cs typeface="Calibri"/>
                        </a:rPr>
                        <a:t> (position calibration)</a:t>
                      </a:r>
                      <a:endParaRPr lang="de-DE" sz="1400" dirty="0">
                        <a:effectLst/>
                        <a:latin typeface="Calibri" panose="020F050202020403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just">
                        <a:spcAft>
                          <a:spcPts val="0"/>
                        </a:spcAft>
                      </a:pPr>
                      <a:r>
                        <a:rPr lang="en-GB" sz="1400" b="1" dirty="0">
                          <a:effectLst/>
                          <a:latin typeface="Calibri"/>
                          <a:ea typeface="Times New Roman"/>
                          <a:cs typeface="Calibri"/>
                        </a:rPr>
                        <a:t> </a:t>
                      </a:r>
                      <a:r>
                        <a:rPr lang="en-GB" sz="1400" b="1" dirty="0" smtClean="0">
                          <a:effectLst/>
                          <a:latin typeface="Calibri"/>
                          <a:ea typeface="Times New Roman"/>
                          <a:cs typeface="Calibri"/>
                        </a:rPr>
                        <a:t>High</a:t>
                      </a:r>
                      <a:endParaRPr lang="de-DE"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just">
                        <a:spcAft>
                          <a:spcPts val="0"/>
                        </a:spcAft>
                      </a:pPr>
                      <a:r>
                        <a:rPr lang="en-GB" sz="1400" b="1" dirty="0">
                          <a:effectLst/>
                          <a:latin typeface="Calibri"/>
                          <a:ea typeface="Times New Roman"/>
                          <a:cs typeface="Calibri"/>
                        </a:rPr>
                        <a:t> </a:t>
                      </a:r>
                      <a:r>
                        <a:rPr lang="en-GB" sz="1400" b="1" dirty="0" smtClean="0">
                          <a:effectLst/>
                          <a:latin typeface="Calibri"/>
                          <a:ea typeface="Times New Roman"/>
                          <a:cs typeface="Calibri"/>
                        </a:rPr>
                        <a:t>&lt;</a:t>
                      </a:r>
                      <a:r>
                        <a:rPr lang="en-GB" sz="1400" b="1" baseline="0" dirty="0" smtClean="0">
                          <a:effectLst/>
                          <a:latin typeface="Calibri"/>
                          <a:ea typeface="Times New Roman"/>
                          <a:cs typeface="Calibri"/>
                        </a:rPr>
                        <a:t> pixel size </a:t>
                      </a:r>
                      <a:endParaRPr lang="de-DE"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r>
            </a:tbl>
          </a:graphicData>
        </a:graphic>
      </p:graphicFrame>
      <p:sp>
        <p:nvSpPr>
          <p:cNvPr id="3" name="Rectangle 2"/>
          <p:cNvSpPr/>
          <p:nvPr/>
        </p:nvSpPr>
        <p:spPr>
          <a:xfrm>
            <a:off x="404813" y="5530004"/>
            <a:ext cx="8620125" cy="830997"/>
          </a:xfrm>
          <a:prstGeom prst="rect">
            <a:avLst/>
          </a:prstGeom>
        </p:spPr>
        <p:txBody>
          <a:bodyPr wrap="square">
            <a:spAutoFit/>
          </a:bodyPr>
          <a:lstStyle/>
          <a:p>
            <a:pPr>
              <a:buNone/>
            </a:pPr>
            <a:r>
              <a:rPr lang="en-US" sz="2400" kern="0" dirty="0">
                <a:latin typeface="Calibri" panose="020F0502020204030204" pitchFamily="34" charset="0"/>
              </a:rPr>
              <a:t>Required (motivated by science) accuracy for </a:t>
            </a:r>
            <a:r>
              <a:rPr lang="en-US" sz="2400" kern="0" dirty="0" smtClean="0">
                <a:latin typeface="Calibri" panose="020F0502020204030204" pitchFamily="34" charset="0"/>
              </a:rPr>
              <a:t>calibration </a:t>
            </a:r>
            <a:r>
              <a:rPr lang="en-US" sz="2400" kern="0" dirty="0" smtClean="0">
                <a:latin typeface="Calibri" panose="020F0502020204030204" pitchFamily="34" charset="0"/>
                <a:sym typeface="Wingdings" panose="05000000000000000000" pitchFamily="2" charset="2"/>
              </a:rPr>
              <a:t>parameters </a:t>
            </a:r>
            <a:r>
              <a:rPr lang="en-US" sz="2400" kern="0" dirty="0">
                <a:latin typeface="Calibri" panose="020F0502020204030204" pitchFamily="34" charset="0"/>
                <a:sym typeface="Wingdings" panose="05000000000000000000" pitchFamily="2" charset="2"/>
              </a:rPr>
              <a:t> </a:t>
            </a:r>
            <a:r>
              <a:rPr lang="en-US" sz="2400" kern="0" dirty="0" smtClean="0">
                <a:latin typeface="Calibri" panose="020F0502020204030204" pitchFamily="34" charset="0"/>
                <a:sym typeface="Wingdings" panose="05000000000000000000" pitchFamily="2" charset="2"/>
              </a:rPr>
              <a:t>input from scientific groups is needed</a:t>
            </a:r>
            <a:r>
              <a:rPr lang="en-US" sz="2400" kern="0" dirty="0" smtClean="0">
                <a:latin typeface="Calibri" panose="020F0502020204030204" pitchFamily="34" charset="0"/>
              </a:rPr>
              <a:t> </a:t>
            </a:r>
            <a:endParaRPr lang="en-US" sz="2400" kern="0" dirty="0">
              <a:latin typeface="Calibri" panose="020F0502020204030204" pitchFamily="34" charset="0"/>
            </a:endParaRPr>
          </a:p>
        </p:txBody>
      </p:sp>
      <p:sp>
        <p:nvSpPr>
          <p:cNvPr id="6" name="TextBox 5"/>
          <p:cNvSpPr txBox="1"/>
          <p:nvPr/>
        </p:nvSpPr>
        <p:spPr>
          <a:xfrm>
            <a:off x="7576457" y="1531917"/>
            <a:ext cx="1448481" cy="338554"/>
          </a:xfrm>
          <a:prstGeom prst="rect">
            <a:avLst/>
          </a:prstGeom>
          <a:solidFill>
            <a:srgbClr val="FFFF00"/>
          </a:solidFill>
        </p:spPr>
        <p:txBody>
          <a:bodyPr wrap="square" rtlCol="0">
            <a:spAutoFit/>
          </a:bodyPr>
          <a:lstStyle/>
          <a:p>
            <a:pPr>
              <a:buNone/>
            </a:pPr>
            <a:r>
              <a:rPr lang="en-US" sz="1600" dirty="0" smtClean="0">
                <a:latin typeface="Calibri" panose="020F0502020204030204" pitchFamily="34" charset="0"/>
              </a:rPr>
              <a:t>Measurement</a:t>
            </a:r>
            <a:endParaRPr lang="en-US" sz="1600" dirty="0">
              <a:latin typeface="Calibri" panose="020F0502020204030204" pitchFamily="34" charset="0"/>
            </a:endParaRPr>
          </a:p>
        </p:txBody>
      </p:sp>
      <p:sp>
        <p:nvSpPr>
          <p:cNvPr id="7" name="TextBox 6"/>
          <p:cNvSpPr txBox="1"/>
          <p:nvPr/>
        </p:nvSpPr>
        <p:spPr>
          <a:xfrm>
            <a:off x="7576457" y="2032767"/>
            <a:ext cx="1448481" cy="338554"/>
          </a:xfrm>
          <a:prstGeom prst="rect">
            <a:avLst/>
          </a:prstGeom>
          <a:solidFill>
            <a:srgbClr val="FFCCCC"/>
          </a:solidFill>
        </p:spPr>
        <p:txBody>
          <a:bodyPr wrap="square" rtlCol="0">
            <a:spAutoFit/>
          </a:bodyPr>
          <a:lstStyle/>
          <a:p>
            <a:pPr>
              <a:buNone/>
            </a:pPr>
            <a:r>
              <a:rPr lang="en-US" sz="1600" dirty="0" smtClean="0">
                <a:latin typeface="Calibri" panose="020F0502020204030204" pitchFamily="34" charset="0"/>
              </a:rPr>
              <a:t>Simulation</a:t>
            </a:r>
            <a:endParaRPr lang="en-US" sz="1600" dirty="0">
              <a:latin typeface="Calibri" panose="020F0502020204030204" pitchFamily="34" charset="0"/>
            </a:endParaRPr>
          </a:p>
        </p:txBody>
      </p:sp>
      <p:sp>
        <p:nvSpPr>
          <p:cNvPr id="8" name="TextBox 7"/>
          <p:cNvSpPr txBox="1"/>
          <p:nvPr/>
        </p:nvSpPr>
        <p:spPr>
          <a:xfrm>
            <a:off x="7576456" y="2514762"/>
            <a:ext cx="1448481" cy="584775"/>
          </a:xfrm>
          <a:prstGeom prst="rect">
            <a:avLst/>
          </a:prstGeom>
          <a:solidFill>
            <a:srgbClr val="66FFFF"/>
          </a:solidFill>
        </p:spPr>
        <p:txBody>
          <a:bodyPr wrap="square" rtlCol="0">
            <a:spAutoFit/>
          </a:bodyPr>
          <a:lstStyle/>
          <a:p>
            <a:pPr>
              <a:buNone/>
            </a:pPr>
            <a:r>
              <a:rPr lang="en-US" sz="1600" dirty="0" smtClean="0">
                <a:latin typeface="Calibri" panose="020F0502020204030204" pitchFamily="34" charset="0"/>
              </a:rPr>
              <a:t>Algorithm/ reconstruction</a:t>
            </a:r>
            <a:endParaRPr lang="en-US" sz="1600" dirty="0">
              <a:latin typeface="Calibri" panose="020F0502020204030204" pitchFamily="34" charset="0"/>
            </a:endParaRPr>
          </a:p>
        </p:txBody>
      </p:sp>
    </p:spTree>
    <p:extLst>
      <p:ext uri="{BB962C8B-B14F-4D97-AF65-F5344CB8AC3E}">
        <p14:creationId xmlns:p14="http://schemas.microsoft.com/office/powerpoint/2010/main" val="37920180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4404834-5313-40AC-B135-E30BD596D545}" type="slidenum">
              <a:rPr lang="en-GB" smtClean="0"/>
              <a:pPr>
                <a:defRPr/>
              </a:pPr>
              <a:t>37</a:t>
            </a:fld>
            <a:endParaRPr lang="en-GB"/>
          </a:p>
        </p:txBody>
      </p:sp>
      <p:sp>
        <p:nvSpPr>
          <p:cNvPr id="7" name="Content Placeholder 2"/>
          <p:cNvSpPr>
            <a:spLocks noGrp="1"/>
          </p:cNvSpPr>
          <p:nvPr>
            <p:ph type="title"/>
          </p:nvPr>
        </p:nvSpPr>
        <p:spPr/>
        <p:txBody>
          <a:bodyPr/>
          <a:lstStyle/>
          <a:p>
            <a:r>
              <a:rPr lang="en-US" sz="2800" dirty="0">
                <a:latin typeface="Calibri" pitchFamily="34" charset="0"/>
                <a:cs typeface="Calibri" pitchFamily="34" charset="0"/>
              </a:rPr>
              <a:t>Calibration Working Group </a:t>
            </a:r>
          </a:p>
        </p:txBody>
      </p:sp>
      <p:sp>
        <p:nvSpPr>
          <p:cNvPr id="9" name="Rectangle 8"/>
          <p:cNvSpPr/>
          <p:nvPr/>
        </p:nvSpPr>
        <p:spPr>
          <a:xfrm>
            <a:off x="290613" y="4778600"/>
            <a:ext cx="8151712" cy="1086451"/>
          </a:xfrm>
          <a:prstGeom prst="rect">
            <a:avLst/>
          </a:prstGeom>
        </p:spPr>
        <p:txBody>
          <a:bodyPr wrap="square">
            <a:spAutoFit/>
          </a:bodyPr>
          <a:lstStyle/>
          <a:p>
            <a:pPr marL="342900" indent="-342900"/>
            <a:r>
              <a:rPr lang="en-US" sz="1900" b="1" dirty="0" smtClean="0">
                <a:solidFill>
                  <a:srgbClr val="C00000"/>
                </a:solidFill>
                <a:latin typeface="Calibri" pitchFamily="34" charset="0"/>
                <a:cs typeface="Calibri" pitchFamily="34" charset="0"/>
              </a:rPr>
              <a:t>Meetings</a:t>
            </a:r>
            <a:r>
              <a:rPr lang="en-US" sz="1900" b="1" dirty="0">
                <a:solidFill>
                  <a:srgbClr val="C00000"/>
                </a:solidFill>
                <a:latin typeface="Calibri" pitchFamily="34" charset="0"/>
                <a:cs typeface="Calibri" pitchFamily="34" charset="0"/>
              </a:rPr>
              <a:t>:</a:t>
            </a:r>
            <a:r>
              <a:rPr lang="en-US" sz="1900" b="1" dirty="0">
                <a:solidFill>
                  <a:srgbClr val="261748"/>
                </a:solidFill>
                <a:latin typeface="Calibri" pitchFamily="34" charset="0"/>
                <a:cs typeface="Calibri" pitchFamily="34" charset="0"/>
              </a:rPr>
              <a:t> </a:t>
            </a:r>
            <a:r>
              <a:rPr lang="en-US" sz="1900" dirty="0">
                <a:solidFill>
                  <a:srgbClr val="261748"/>
                </a:solidFill>
                <a:latin typeface="Calibri" pitchFamily="34" charset="0"/>
                <a:cs typeface="Calibri" pitchFamily="34" charset="0"/>
              </a:rPr>
              <a:t>every 6 </a:t>
            </a:r>
            <a:r>
              <a:rPr lang="en-US" sz="1900" dirty="0" smtClean="0">
                <a:solidFill>
                  <a:srgbClr val="261748"/>
                </a:solidFill>
                <a:latin typeface="Calibri" pitchFamily="34" charset="0"/>
                <a:cs typeface="Calibri" pitchFamily="34" charset="0"/>
              </a:rPr>
              <a:t>months </a:t>
            </a:r>
            <a:r>
              <a:rPr lang="en-US" sz="1900" dirty="0" smtClean="0">
                <a:solidFill>
                  <a:srgbClr val="261748"/>
                </a:solidFill>
                <a:latin typeface="Calibri" pitchFamily="34" charset="0"/>
                <a:cs typeface="Calibri" pitchFamily="34" charset="0"/>
                <a:sym typeface="Wingdings" panose="05000000000000000000" pitchFamily="2" charset="2"/>
              </a:rPr>
              <a:t> Last meeting November 2014</a:t>
            </a:r>
            <a:endParaRPr lang="en-US" sz="1900" dirty="0" smtClean="0">
              <a:solidFill>
                <a:srgbClr val="261748"/>
              </a:solidFill>
              <a:latin typeface="Calibri" pitchFamily="34" charset="0"/>
              <a:cs typeface="Calibri" pitchFamily="34" charset="0"/>
            </a:endParaRPr>
          </a:p>
          <a:p>
            <a:pPr marL="342900" indent="-342900">
              <a:buFontTx/>
              <a:buChar char="-"/>
            </a:pPr>
            <a:r>
              <a:rPr lang="en-US" sz="1900" dirty="0" smtClean="0">
                <a:solidFill>
                  <a:srgbClr val="261748"/>
                </a:solidFill>
                <a:latin typeface="Calibri" pitchFamily="34" charset="0"/>
                <a:cs typeface="Calibri" pitchFamily="34" charset="0"/>
                <a:sym typeface="Wingdings" pitchFamily="2" charset="2"/>
              </a:rPr>
              <a:t>Exchange information and discuss progress and open issues, define next steps</a:t>
            </a:r>
            <a:endParaRPr lang="en-US" sz="1900" dirty="0">
              <a:solidFill>
                <a:srgbClr val="261748"/>
              </a:solidFill>
              <a:latin typeface="Calibri" pitchFamily="34" charset="0"/>
              <a:cs typeface="Calibri" pitchFamily="34" charset="0"/>
              <a:sym typeface="Wingdings" pitchFamily="2" charset="2"/>
            </a:endParaRPr>
          </a:p>
          <a:p>
            <a:pPr marL="342900" indent="-342900"/>
            <a:r>
              <a:rPr lang="en-US" sz="1900" dirty="0" smtClean="0">
                <a:solidFill>
                  <a:srgbClr val="261748"/>
                </a:solidFill>
                <a:latin typeface="Calibri" pitchFamily="34" charset="0"/>
                <a:cs typeface="Calibri" pitchFamily="34" charset="0"/>
                <a:sym typeface="Wingdings" pitchFamily="2" charset="2"/>
              </a:rPr>
              <a:t>Available documentation </a:t>
            </a:r>
          </a:p>
        </p:txBody>
      </p:sp>
      <p:sp>
        <p:nvSpPr>
          <p:cNvPr id="10" name="TextBox 9"/>
          <p:cNvSpPr txBox="1"/>
          <p:nvPr/>
        </p:nvSpPr>
        <p:spPr>
          <a:xfrm>
            <a:off x="382120" y="1046481"/>
            <a:ext cx="4708039" cy="400110"/>
          </a:xfrm>
          <a:prstGeom prst="rect">
            <a:avLst/>
          </a:prstGeom>
          <a:noFill/>
        </p:spPr>
        <p:txBody>
          <a:bodyPr wrap="square" rtlCol="0">
            <a:spAutoFit/>
          </a:bodyPr>
          <a:lstStyle/>
          <a:p>
            <a:pPr>
              <a:buNone/>
            </a:pPr>
            <a:r>
              <a:rPr lang="en-US" sz="2000" b="1" dirty="0" smtClean="0">
                <a:solidFill>
                  <a:srgbClr val="C00000"/>
                </a:solidFill>
                <a:latin typeface="Calibri" pitchFamily="34" charset="0"/>
                <a:cs typeface="Calibri" pitchFamily="34" charset="0"/>
              </a:rPr>
              <a:t>Responsible contact persons</a:t>
            </a:r>
            <a:r>
              <a:rPr lang="en-US" sz="2000" b="1" dirty="0" smtClean="0">
                <a:solidFill>
                  <a:schemeClr val="accent6"/>
                </a:solidFill>
                <a:latin typeface="Calibri" pitchFamily="34" charset="0"/>
                <a:cs typeface="Calibri" pitchFamily="34" charset="0"/>
              </a:rPr>
              <a:t> </a:t>
            </a:r>
            <a:r>
              <a:rPr lang="en-US" sz="2000" b="1" dirty="0" smtClean="0">
                <a:latin typeface="Calibri" pitchFamily="34" charset="0"/>
                <a:cs typeface="Calibri" pitchFamily="34" charset="0"/>
              </a:rPr>
              <a:t>of the group:</a:t>
            </a:r>
            <a:endParaRPr lang="en-US" sz="2000" b="1" dirty="0">
              <a:latin typeface="Calibri" pitchFamily="34" charset="0"/>
              <a:cs typeface="Calibri" pitchFamily="34" charset="0"/>
            </a:endParaRPr>
          </a:p>
        </p:txBody>
      </p:sp>
      <p:sp>
        <p:nvSpPr>
          <p:cNvPr id="15" name="Rectangle 14"/>
          <p:cNvSpPr/>
          <p:nvPr/>
        </p:nvSpPr>
        <p:spPr>
          <a:xfrm>
            <a:off x="4236244" y="5496872"/>
            <a:ext cx="4564856" cy="972574"/>
          </a:xfrm>
          <a:prstGeom prst="rect">
            <a:avLst/>
          </a:prstGeom>
          <a:solidFill>
            <a:schemeClr val="accent6">
              <a:lumMod val="20000"/>
              <a:lumOff val="80000"/>
            </a:schemeClr>
          </a:solidFill>
        </p:spPr>
        <p:txBody>
          <a:bodyPr wrap="square">
            <a:spAutoFit/>
          </a:bodyPr>
          <a:lstStyle/>
          <a:p>
            <a:pPr>
              <a:buNone/>
            </a:pPr>
            <a:r>
              <a:rPr lang="en-US" sz="1400" b="1" dirty="0" err="1" smtClean="0">
                <a:solidFill>
                  <a:srgbClr val="C00000"/>
                </a:solidFill>
                <a:latin typeface="Calibri" pitchFamily="34" charset="0"/>
                <a:cs typeface="Calibri" pitchFamily="34" charset="0"/>
              </a:rPr>
              <a:t>Indico</a:t>
            </a:r>
            <a:r>
              <a:rPr lang="en-US" sz="1400" b="1" dirty="0" smtClean="0">
                <a:solidFill>
                  <a:srgbClr val="C00000"/>
                </a:solidFill>
                <a:latin typeface="Calibri" pitchFamily="34" charset="0"/>
                <a:cs typeface="Calibri" pitchFamily="34" charset="0"/>
              </a:rPr>
              <a:t> </a:t>
            </a:r>
            <a:r>
              <a:rPr lang="en-US" sz="1400" b="1" dirty="0">
                <a:solidFill>
                  <a:srgbClr val="C00000"/>
                </a:solidFill>
                <a:latin typeface="Calibri" pitchFamily="34" charset="0"/>
                <a:cs typeface="Calibri" pitchFamily="34" charset="0"/>
              </a:rPr>
              <a:t>page </a:t>
            </a:r>
            <a:r>
              <a:rPr lang="en-US" sz="1400" dirty="0">
                <a:solidFill>
                  <a:srgbClr val="261748"/>
                </a:solidFill>
                <a:latin typeface="Calibri" pitchFamily="34" charset="0"/>
                <a:cs typeface="Calibri" pitchFamily="34" charset="0"/>
              </a:rPr>
              <a:t>with presentations and </a:t>
            </a:r>
            <a:r>
              <a:rPr lang="en-US" sz="1400" dirty="0" smtClean="0">
                <a:solidFill>
                  <a:srgbClr val="261748"/>
                </a:solidFill>
                <a:latin typeface="Calibri" pitchFamily="34" charset="0"/>
                <a:cs typeface="Calibri" pitchFamily="34" charset="0"/>
              </a:rPr>
              <a:t>documents:</a:t>
            </a:r>
          </a:p>
          <a:p>
            <a:pPr lvl="0">
              <a:buNone/>
            </a:pPr>
            <a:r>
              <a:rPr lang="en-US" sz="1400" dirty="0" smtClean="0">
                <a:solidFill>
                  <a:srgbClr val="261748"/>
                </a:solidFill>
                <a:latin typeface="Calibri" pitchFamily="34" charset="0"/>
                <a:cs typeface="Calibri" pitchFamily="34" charset="0"/>
                <a:hlinkClick r:id="rId2"/>
              </a:rPr>
              <a:t>https://indico.desy.de/categoryDisplay.py?categId=278</a:t>
            </a:r>
            <a:endParaRPr lang="en-US" sz="1400" dirty="0" smtClean="0">
              <a:solidFill>
                <a:srgbClr val="261748"/>
              </a:solidFill>
              <a:latin typeface="Calibri" pitchFamily="34" charset="0"/>
              <a:cs typeface="Calibri" pitchFamily="34" charset="0"/>
            </a:endParaRPr>
          </a:p>
          <a:p>
            <a:pPr lvl="0">
              <a:buNone/>
            </a:pPr>
            <a:r>
              <a:rPr lang="en-US" sz="1200" b="1" dirty="0" smtClean="0">
                <a:solidFill>
                  <a:srgbClr val="C00000"/>
                </a:solidFill>
              </a:rPr>
              <a:t>Calibration </a:t>
            </a:r>
            <a:r>
              <a:rPr lang="en-US" sz="1200" b="1" dirty="0">
                <a:solidFill>
                  <a:srgbClr val="C00000"/>
                </a:solidFill>
              </a:rPr>
              <a:t>Working Group site @ Alfresco - </a:t>
            </a:r>
            <a:r>
              <a:rPr lang="en-US" sz="1200" b="1" dirty="0">
                <a:solidFill>
                  <a:srgbClr val="C00000"/>
                </a:solidFill>
                <a:hlinkClick r:id="rId3"/>
              </a:rPr>
              <a:t>https://</a:t>
            </a:r>
            <a:r>
              <a:rPr lang="en-US" sz="1200" b="1" dirty="0" smtClean="0">
                <a:solidFill>
                  <a:srgbClr val="C00000"/>
                </a:solidFill>
                <a:hlinkClick r:id="rId3"/>
              </a:rPr>
              <a:t>docs.xfel.eu/share/page/site/calibration/dashboard</a:t>
            </a:r>
            <a:endParaRPr lang="en-US" sz="1200" b="1" dirty="0">
              <a:solidFill>
                <a:srgbClr val="C00000"/>
              </a:solidFill>
            </a:endParaRPr>
          </a:p>
        </p:txBody>
      </p:sp>
      <p:sp>
        <p:nvSpPr>
          <p:cNvPr id="11" name="Rectangle 10"/>
          <p:cNvSpPr/>
          <p:nvPr/>
        </p:nvSpPr>
        <p:spPr>
          <a:xfrm>
            <a:off x="4862512" y="1201837"/>
            <a:ext cx="4071938" cy="2329869"/>
          </a:xfrm>
          <a:prstGeom prst="rect">
            <a:avLst/>
          </a:prstGeom>
        </p:spPr>
        <p:txBody>
          <a:bodyPr wrap="square">
            <a:spAutoFit/>
          </a:bodyPr>
          <a:lstStyle/>
          <a:p>
            <a:pPr>
              <a:buNone/>
            </a:pPr>
            <a:endParaRPr lang="en-US" sz="2000" b="1" dirty="0" smtClean="0">
              <a:solidFill>
                <a:srgbClr val="261748"/>
              </a:solidFill>
              <a:latin typeface="Calibri" pitchFamily="34" charset="0"/>
              <a:cs typeface="Calibri" pitchFamily="34" charset="0"/>
            </a:endParaRPr>
          </a:p>
          <a:p>
            <a:pPr marL="342900" indent="-342900"/>
            <a:r>
              <a:rPr lang="en-US" sz="1900" dirty="0">
                <a:solidFill>
                  <a:srgbClr val="261748"/>
                </a:solidFill>
                <a:latin typeface="Calibri" pitchFamily="34" charset="0"/>
                <a:cs typeface="Calibri" pitchFamily="34" charset="0"/>
                <a:sym typeface="Wingdings" pitchFamily="2" charset="2"/>
              </a:rPr>
              <a:t>W</a:t>
            </a:r>
            <a:r>
              <a:rPr lang="en-US" sz="1900" dirty="0" smtClean="0">
                <a:solidFill>
                  <a:srgbClr val="261748"/>
                </a:solidFill>
                <a:latin typeface="Calibri" pitchFamily="34" charset="0"/>
                <a:cs typeface="Calibri" pitchFamily="34" charset="0"/>
                <a:sym typeface="Wingdings" pitchFamily="2" charset="2"/>
              </a:rPr>
              <a:t>ork done by detector consortia, WP-75, </a:t>
            </a:r>
            <a:r>
              <a:rPr lang="en-US" sz="1900" dirty="0" smtClean="0">
                <a:solidFill>
                  <a:srgbClr val="261748"/>
                </a:solidFill>
                <a:latin typeface="Calibri" pitchFamily="34" charset="0"/>
                <a:cs typeface="Calibri" pitchFamily="34" charset="0"/>
                <a:sym typeface="Wingdings" pitchFamily="2" charset="2"/>
              </a:rPr>
              <a:t>CAS</a:t>
            </a:r>
            <a:endParaRPr lang="en-US" sz="1900" dirty="0" smtClean="0">
              <a:solidFill>
                <a:srgbClr val="261748"/>
              </a:solidFill>
              <a:latin typeface="Calibri" pitchFamily="34" charset="0"/>
              <a:cs typeface="Calibri" pitchFamily="34" charset="0"/>
              <a:sym typeface="Wingdings" pitchFamily="2" charset="2"/>
            </a:endParaRPr>
          </a:p>
          <a:p>
            <a:pPr marL="342900" indent="-342900"/>
            <a:r>
              <a:rPr lang="en-US" sz="1900" dirty="0" smtClean="0">
                <a:solidFill>
                  <a:srgbClr val="261748"/>
                </a:solidFill>
                <a:latin typeface="Calibri" pitchFamily="34" charset="0"/>
                <a:cs typeface="Calibri" pitchFamily="34" charset="0"/>
                <a:sym typeface="Wingdings" pitchFamily="2" charset="2"/>
              </a:rPr>
              <a:t>Experts from consortia available beyond start-up phase of the project</a:t>
            </a:r>
          </a:p>
          <a:p>
            <a:pPr marL="342900" indent="-342900">
              <a:buFontTx/>
              <a:buChar char="-"/>
            </a:pPr>
            <a:endParaRPr lang="en-US" sz="1900" dirty="0" smtClean="0">
              <a:solidFill>
                <a:srgbClr val="261748"/>
              </a:solidFill>
              <a:latin typeface="Calibri" pitchFamily="34" charset="0"/>
              <a:cs typeface="Calibri" pitchFamily="34" charset="0"/>
              <a:sym typeface="Wingdings" pitchFamily="2" charset="2"/>
            </a:endParaRPr>
          </a:p>
        </p:txBody>
      </p:sp>
      <p:sp>
        <p:nvSpPr>
          <p:cNvPr id="2" name="Right Arrow 1"/>
          <p:cNvSpPr/>
          <p:nvPr/>
        </p:nvSpPr>
        <p:spPr bwMode="auto">
          <a:xfrm>
            <a:off x="3438525" y="5847664"/>
            <a:ext cx="628650" cy="270989"/>
          </a:xfrm>
          <a:prstGeom prst="rightArrow">
            <a:avLst/>
          </a:prstGeom>
          <a:solidFill>
            <a:schemeClr val="accent2"/>
          </a:solidFill>
          <a:ln w="28575"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rgbClr val="F8B323"/>
              </a:buClr>
              <a:buSzTx/>
              <a:buFont typeface="Wingdings" pitchFamily="2" charset="2"/>
              <a:buChar char="n"/>
              <a:tabLst/>
            </a:pPr>
            <a:endParaRPr kumimoji="0" lang="de-DE" sz="900" b="0" i="0" u="none" strike="noStrike" cap="none" normalizeH="0" baseline="0" smtClean="0">
              <a:ln>
                <a:noFill/>
              </a:ln>
              <a:solidFill>
                <a:schemeClr val="tx1"/>
              </a:solidFill>
              <a:effectLst/>
              <a:latin typeface="Arial" charset="0"/>
              <a:ea typeface="ＭＳ Ｐゴシック" pitchFamily="1" charset="-128"/>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760" y="1409925"/>
            <a:ext cx="4770995" cy="336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14657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600" y="531319"/>
            <a:ext cx="7283450" cy="481012"/>
          </a:xfrm>
        </p:spPr>
        <p:txBody>
          <a:bodyPr/>
          <a:lstStyle/>
          <a:p>
            <a:r>
              <a:rPr lang="en-US" sz="2600" dirty="0" smtClean="0"/>
              <a:t>Portable Detector X-ray </a:t>
            </a:r>
            <a:r>
              <a:rPr lang="en-US" sz="2600" dirty="0"/>
              <a:t>T</a:t>
            </a:r>
            <a:r>
              <a:rPr lang="en-US" sz="2600" dirty="0" smtClean="0"/>
              <a:t>est Stand – Little Amber  </a:t>
            </a:r>
            <a:endParaRPr lang="en-US" sz="2600" dirty="0"/>
          </a:p>
        </p:txBody>
      </p:sp>
      <p:sp>
        <p:nvSpPr>
          <p:cNvPr id="4" name="Slide Number Placeholder 3"/>
          <p:cNvSpPr>
            <a:spLocks noGrp="1"/>
          </p:cNvSpPr>
          <p:nvPr>
            <p:ph type="sldNum" sz="quarter" idx="10"/>
          </p:nvPr>
        </p:nvSpPr>
        <p:spPr/>
        <p:txBody>
          <a:bodyPr/>
          <a:lstStyle/>
          <a:p>
            <a:pPr>
              <a:defRPr/>
            </a:pPr>
            <a:fld id="{14404834-5313-40AC-B135-E30BD596D545}" type="slidenum">
              <a:rPr lang="en-GB" smtClean="0"/>
              <a:pPr>
                <a:defRPr/>
              </a:pPr>
              <a:t>4</a:t>
            </a:fld>
            <a:endParaRPr lang="en-GB"/>
          </a:p>
        </p:txBody>
      </p:sp>
      <p:pic>
        <p:nvPicPr>
          <p:cNvPr id="6" name="Picture 206" descr="C:\XFEL\IEEE2014\material\HERA South Lab\IMG_33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512" y="1271849"/>
            <a:ext cx="4515256" cy="27025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0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802" b="5350"/>
          <a:stretch/>
        </p:blipFill>
        <p:spPr bwMode="auto">
          <a:xfrm>
            <a:off x="3285460" y="3975121"/>
            <a:ext cx="2228075" cy="2257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5142813" y="1254941"/>
            <a:ext cx="3864695" cy="2616101"/>
          </a:xfrm>
          <a:prstGeom prst="rect">
            <a:avLst/>
          </a:prstGeom>
        </p:spPr>
        <p:txBody>
          <a:bodyPr wrap="square">
            <a:spAutoFit/>
          </a:bodyPr>
          <a:lstStyle/>
          <a:p>
            <a:pPr marL="342900" indent="-342900"/>
            <a:r>
              <a:rPr lang="en-US" sz="2000" dirty="0" smtClean="0">
                <a:latin typeface="Calibri" panose="020F0502020204030204" pitchFamily="34" charset="0"/>
              </a:rPr>
              <a:t>Movable </a:t>
            </a:r>
            <a:r>
              <a:rPr lang="en-US" sz="2000" dirty="0">
                <a:latin typeface="Calibri" panose="020F0502020204030204" pitchFamily="34" charset="0"/>
              </a:rPr>
              <a:t>a</a:t>
            </a:r>
            <a:r>
              <a:rPr lang="en-US" sz="2000" dirty="0" smtClean="0">
                <a:latin typeface="Calibri" panose="020F0502020204030204" pitchFamily="34" charset="0"/>
              </a:rPr>
              <a:t>mbient test stand for calibration and test of detector prototypes  </a:t>
            </a:r>
          </a:p>
          <a:p>
            <a:pPr marL="342900" indent="-342900"/>
            <a:r>
              <a:rPr lang="en-US" sz="2000" dirty="0" smtClean="0">
                <a:latin typeface="Calibri" panose="020F0502020204030204" pitchFamily="34" charset="0"/>
              </a:rPr>
              <a:t>Housing (3mm SS+ 1.5 mm </a:t>
            </a:r>
            <a:r>
              <a:rPr lang="en-US" sz="2000" dirty="0" err="1" smtClean="0">
                <a:latin typeface="Calibri" panose="020F0502020204030204" pitchFamily="34" charset="0"/>
              </a:rPr>
              <a:t>Pb</a:t>
            </a:r>
            <a:r>
              <a:rPr lang="en-US" sz="2000" dirty="0" smtClean="0">
                <a:latin typeface="Calibri" panose="020F0502020204030204" pitchFamily="34" charset="0"/>
              </a:rPr>
              <a:t>)  </a:t>
            </a:r>
            <a:r>
              <a:rPr lang="en-US" sz="2000" dirty="0">
                <a:latin typeface="Calibri" panose="020F0502020204030204" pitchFamily="34" charset="0"/>
              </a:rPr>
              <a:t>was designed to be compliant  to different types </a:t>
            </a:r>
            <a:r>
              <a:rPr lang="en-US" sz="2000" dirty="0" smtClean="0">
                <a:latin typeface="Calibri" panose="020F0502020204030204" pitchFamily="34" charset="0"/>
              </a:rPr>
              <a:t>of X-ray source (rad. isotopes, portable low power X-ray tubes)</a:t>
            </a:r>
            <a:endParaRPr lang="en-US" sz="2000" dirty="0">
              <a:latin typeface="Calibri" panose="020F0502020204030204" pitchFamily="34" charset="0"/>
            </a:endParaRPr>
          </a:p>
        </p:txBody>
      </p:sp>
      <p:sp>
        <p:nvSpPr>
          <p:cNvPr id="10" name="TextBox 9"/>
          <p:cNvSpPr txBox="1"/>
          <p:nvPr/>
        </p:nvSpPr>
        <p:spPr>
          <a:xfrm>
            <a:off x="4057714" y="4024741"/>
            <a:ext cx="1657027" cy="338554"/>
          </a:xfrm>
          <a:prstGeom prst="rect">
            <a:avLst/>
          </a:prstGeom>
          <a:noFill/>
        </p:spPr>
        <p:txBody>
          <a:bodyPr wrap="square" rtlCol="0">
            <a:spAutoFit/>
          </a:bodyPr>
          <a:lstStyle/>
          <a:p>
            <a:pPr>
              <a:buNone/>
            </a:pPr>
            <a:r>
              <a:rPr lang="en-US" sz="1600" b="1" dirty="0" smtClean="0">
                <a:solidFill>
                  <a:srgbClr val="FFFF00"/>
                </a:solidFill>
                <a:latin typeface="Calibri" pitchFamily="34" charset="0"/>
                <a:cs typeface="Calibri" pitchFamily="34" charset="0"/>
              </a:rPr>
              <a:t>Mini-X -</a:t>
            </a:r>
            <a:r>
              <a:rPr lang="en-US" sz="1600" b="1" dirty="0" err="1" smtClean="0">
                <a:solidFill>
                  <a:srgbClr val="FFFF00"/>
                </a:solidFill>
                <a:latin typeface="Calibri" pitchFamily="34" charset="0"/>
                <a:cs typeface="Calibri" pitchFamily="34" charset="0"/>
              </a:rPr>
              <a:t>Amptek</a:t>
            </a:r>
            <a:endParaRPr lang="en-US" sz="1600" b="1" dirty="0">
              <a:solidFill>
                <a:srgbClr val="FFFF00"/>
              </a:solidFill>
              <a:latin typeface="Calibri" pitchFamily="34" charset="0"/>
              <a:cs typeface="Calibri" pitchFamily="34" charset="0"/>
            </a:endParaRPr>
          </a:p>
        </p:txBody>
      </p:sp>
      <p:cxnSp>
        <p:nvCxnSpPr>
          <p:cNvPr id="12" name="Straight Arrow Connector 11"/>
          <p:cNvCxnSpPr/>
          <p:nvPr/>
        </p:nvCxnSpPr>
        <p:spPr bwMode="auto">
          <a:xfrm flipH="1">
            <a:off x="4929576" y="4272380"/>
            <a:ext cx="73504" cy="532594"/>
          </a:xfrm>
          <a:prstGeom prst="straightConnector1">
            <a:avLst/>
          </a:prstGeom>
          <a:solidFill>
            <a:schemeClr val="accent1"/>
          </a:solidFill>
          <a:ln w="2857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18" name="TextBox 17"/>
          <p:cNvSpPr txBox="1"/>
          <p:nvPr/>
        </p:nvSpPr>
        <p:spPr>
          <a:xfrm>
            <a:off x="1327213" y="2149461"/>
            <a:ext cx="2295854" cy="461665"/>
          </a:xfrm>
          <a:prstGeom prst="rect">
            <a:avLst/>
          </a:prstGeom>
          <a:noFill/>
        </p:spPr>
        <p:txBody>
          <a:bodyPr wrap="square" rtlCol="0">
            <a:spAutoFit/>
          </a:bodyPr>
          <a:lstStyle/>
          <a:p>
            <a:pPr>
              <a:buNone/>
            </a:pPr>
            <a:r>
              <a:rPr lang="en-US" sz="2400" b="1" dirty="0" smtClean="0">
                <a:solidFill>
                  <a:srgbClr val="FFFF00"/>
                </a:solidFill>
                <a:latin typeface="+mn-lt"/>
                <a:cs typeface="Calibri" pitchFamily="34" charset="0"/>
              </a:rPr>
              <a:t>Little Amber</a:t>
            </a:r>
            <a:endParaRPr lang="en-US" sz="2400" b="1" dirty="0">
              <a:solidFill>
                <a:srgbClr val="FFFF00"/>
              </a:solidFill>
              <a:latin typeface="+mn-lt"/>
              <a:cs typeface="Calibri" pitchFamily="34" charset="0"/>
            </a:endParaRPr>
          </a:p>
        </p:txBody>
      </p:sp>
      <p:pic>
        <p:nvPicPr>
          <p:cNvPr id="35" name="Picture 3" descr="N:\4all\intern\User data\wp_75\Pictures HERA-South\Ambient table-top setup\IMG_878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9361" b="25607"/>
          <a:stretch/>
        </p:blipFill>
        <p:spPr bwMode="auto">
          <a:xfrm>
            <a:off x="245606" y="4339306"/>
            <a:ext cx="2801594" cy="1892452"/>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Straight Arrow Connector 35"/>
          <p:cNvCxnSpPr/>
          <p:nvPr/>
        </p:nvCxnSpPr>
        <p:spPr bwMode="auto">
          <a:xfrm flipV="1">
            <a:off x="1496291" y="5201846"/>
            <a:ext cx="522977" cy="605188"/>
          </a:xfrm>
          <a:prstGeom prst="straightConnector1">
            <a:avLst/>
          </a:prstGeom>
          <a:solidFill>
            <a:schemeClr val="accent1"/>
          </a:solidFill>
          <a:ln w="2857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37" name="TextBox 36"/>
          <p:cNvSpPr txBox="1"/>
          <p:nvPr/>
        </p:nvSpPr>
        <p:spPr>
          <a:xfrm>
            <a:off x="660604" y="5893204"/>
            <a:ext cx="2477337" cy="338554"/>
          </a:xfrm>
          <a:prstGeom prst="rect">
            <a:avLst/>
          </a:prstGeom>
          <a:noFill/>
        </p:spPr>
        <p:txBody>
          <a:bodyPr wrap="square" rtlCol="0">
            <a:spAutoFit/>
          </a:bodyPr>
          <a:lstStyle/>
          <a:p>
            <a:pPr>
              <a:buNone/>
            </a:pPr>
            <a:r>
              <a:rPr lang="en-US" sz="1600" b="1" dirty="0" smtClean="0">
                <a:solidFill>
                  <a:srgbClr val="FFFF00"/>
                </a:solidFill>
                <a:latin typeface="Calibri" pitchFamily="34" charset="0"/>
                <a:cs typeface="Calibri" pitchFamily="34" charset="0"/>
              </a:rPr>
              <a:t>Source holder  (Fe-55)</a:t>
            </a:r>
            <a:endParaRPr lang="en-US" sz="1600" b="1" dirty="0">
              <a:solidFill>
                <a:srgbClr val="FFFF00"/>
              </a:solidFill>
              <a:latin typeface="Calibri" pitchFamily="34" charset="0"/>
              <a:cs typeface="Calibri" pitchFamily="34" charset="0"/>
            </a:endParaRPr>
          </a:p>
        </p:txBody>
      </p:sp>
      <p:sp>
        <p:nvSpPr>
          <p:cNvPr id="14" name="Rectangle 13"/>
          <p:cNvSpPr/>
          <p:nvPr/>
        </p:nvSpPr>
        <p:spPr>
          <a:xfrm>
            <a:off x="5610968" y="4169361"/>
            <a:ext cx="3218708" cy="2062103"/>
          </a:xfrm>
          <a:prstGeom prst="rect">
            <a:avLst/>
          </a:prstGeom>
          <a:solidFill>
            <a:srgbClr val="FFCCCC"/>
          </a:solidFill>
        </p:spPr>
        <p:txBody>
          <a:bodyPr wrap="square">
            <a:spAutoFit/>
          </a:bodyPr>
          <a:lstStyle/>
          <a:p>
            <a:pPr lvl="0">
              <a:buNone/>
            </a:pPr>
            <a:r>
              <a:rPr lang="en-US" sz="2000" b="1" dirty="0" smtClean="0">
                <a:solidFill>
                  <a:srgbClr val="261748"/>
                </a:solidFill>
                <a:latin typeface="Calibri" pitchFamily="34" charset="0"/>
                <a:cs typeface="Calibri" pitchFamily="34" charset="0"/>
              </a:rPr>
              <a:t>X-ray </a:t>
            </a:r>
            <a:r>
              <a:rPr lang="en-US" sz="2000" b="1" dirty="0">
                <a:solidFill>
                  <a:srgbClr val="261748"/>
                </a:solidFill>
                <a:latin typeface="Calibri" pitchFamily="34" charset="0"/>
                <a:cs typeface="Calibri" pitchFamily="34" charset="0"/>
              </a:rPr>
              <a:t>sources: </a:t>
            </a:r>
          </a:p>
          <a:p>
            <a:pPr marL="342900" indent="-342900"/>
            <a:r>
              <a:rPr lang="en-US" sz="2000" dirty="0">
                <a:solidFill>
                  <a:srgbClr val="261748"/>
                </a:solidFill>
                <a:latin typeface="Calibri" pitchFamily="34" charset="0"/>
                <a:cs typeface="Calibri" pitchFamily="34" charset="0"/>
              </a:rPr>
              <a:t>Fe-55 </a:t>
            </a:r>
            <a:r>
              <a:rPr lang="en-US" sz="2000" dirty="0" smtClean="0">
                <a:solidFill>
                  <a:srgbClr val="261748"/>
                </a:solidFill>
                <a:latin typeface="Calibri" pitchFamily="34" charset="0"/>
                <a:cs typeface="Calibri" pitchFamily="34" charset="0"/>
              </a:rPr>
              <a:t>(A = 1,85 </a:t>
            </a:r>
            <a:r>
              <a:rPr lang="en-US" sz="2000" dirty="0" err="1">
                <a:solidFill>
                  <a:srgbClr val="261748"/>
                </a:solidFill>
                <a:latin typeface="Calibri" pitchFamily="34" charset="0"/>
                <a:cs typeface="Calibri" pitchFamily="34" charset="0"/>
              </a:rPr>
              <a:t>GBq</a:t>
            </a:r>
            <a:r>
              <a:rPr lang="en-US" sz="2000" dirty="0">
                <a:solidFill>
                  <a:srgbClr val="261748"/>
                </a:solidFill>
                <a:latin typeface="Calibri" pitchFamily="34" charset="0"/>
                <a:cs typeface="Calibri" pitchFamily="34" charset="0"/>
              </a:rPr>
              <a:t>)  </a:t>
            </a:r>
          </a:p>
          <a:p>
            <a:pPr marL="342900" indent="-342900"/>
            <a:r>
              <a:rPr lang="en-US" sz="2000" dirty="0">
                <a:solidFill>
                  <a:srgbClr val="261748"/>
                </a:solidFill>
                <a:latin typeface="Calibri" pitchFamily="34" charset="0"/>
                <a:cs typeface="Calibri" pitchFamily="34" charset="0"/>
              </a:rPr>
              <a:t>Low power X-ray tubes: </a:t>
            </a:r>
            <a:r>
              <a:rPr lang="en-US" sz="2000" dirty="0" err="1" smtClean="0">
                <a:solidFill>
                  <a:srgbClr val="261748"/>
                </a:solidFill>
                <a:latin typeface="Calibri" pitchFamily="34" charset="0"/>
                <a:cs typeface="Calibri" pitchFamily="34" charset="0"/>
              </a:rPr>
              <a:t>Amptek</a:t>
            </a:r>
            <a:r>
              <a:rPr lang="en-US" sz="2000" dirty="0" smtClean="0">
                <a:solidFill>
                  <a:srgbClr val="261748"/>
                </a:solidFill>
                <a:latin typeface="Calibri" pitchFamily="34" charset="0"/>
                <a:cs typeface="Calibri" pitchFamily="34" charset="0"/>
              </a:rPr>
              <a:t> Mini-X  with Au and Rh  targets  (I</a:t>
            </a:r>
            <a:r>
              <a:rPr lang="en-US" sz="2000" dirty="0">
                <a:solidFill>
                  <a:srgbClr val="261748"/>
                </a:solidFill>
                <a:latin typeface="Calibri" pitchFamily="34" charset="0"/>
                <a:cs typeface="Calibri" pitchFamily="34" charset="0"/>
              </a:rPr>
              <a:t>&lt; </a:t>
            </a:r>
            <a:r>
              <a:rPr lang="en-US" sz="2000" dirty="0" smtClean="0">
                <a:solidFill>
                  <a:srgbClr val="261748"/>
                </a:solidFill>
                <a:latin typeface="Calibri" pitchFamily="34" charset="0"/>
                <a:cs typeface="Calibri" pitchFamily="34" charset="0"/>
              </a:rPr>
              <a:t>80 </a:t>
            </a:r>
            <a:r>
              <a:rPr lang="el-GR" sz="2000" dirty="0" smtClean="0">
                <a:solidFill>
                  <a:srgbClr val="261748"/>
                </a:solidFill>
                <a:latin typeface="Times New Roman"/>
                <a:cs typeface="Times New Roman"/>
              </a:rPr>
              <a:t>μ</a:t>
            </a:r>
            <a:r>
              <a:rPr lang="en-US" sz="2000" dirty="0" smtClean="0">
                <a:solidFill>
                  <a:srgbClr val="261748"/>
                </a:solidFill>
                <a:latin typeface="Calibri" pitchFamily="34" charset="0"/>
                <a:cs typeface="Calibri" pitchFamily="34" charset="0"/>
              </a:rPr>
              <a:t>A</a:t>
            </a:r>
            <a:r>
              <a:rPr lang="en-US" sz="2000" dirty="0">
                <a:solidFill>
                  <a:srgbClr val="261748"/>
                </a:solidFill>
                <a:latin typeface="Calibri" pitchFamily="34" charset="0"/>
                <a:cs typeface="Calibri" pitchFamily="34" charset="0"/>
              </a:rPr>
              <a:t>, V&lt; </a:t>
            </a:r>
            <a:r>
              <a:rPr lang="en-US" sz="2000" dirty="0" smtClean="0">
                <a:latin typeface="Calibri" pitchFamily="34" charset="0"/>
                <a:cs typeface="Calibri" pitchFamily="34" charset="0"/>
              </a:rPr>
              <a:t>50</a:t>
            </a:r>
            <a:r>
              <a:rPr lang="en-US" sz="2000" dirty="0" smtClean="0">
                <a:solidFill>
                  <a:srgbClr val="261748"/>
                </a:solidFill>
                <a:latin typeface="Calibri" pitchFamily="34" charset="0"/>
                <a:cs typeface="Calibri" pitchFamily="34" charset="0"/>
              </a:rPr>
              <a:t>kV)</a:t>
            </a:r>
            <a:endParaRPr lang="en-US" sz="2000" dirty="0">
              <a:solidFill>
                <a:srgbClr val="261748"/>
              </a:solidFill>
              <a:latin typeface="Calibri" pitchFamily="34" charset="0"/>
              <a:cs typeface="Calibri" pitchFamily="34" charset="0"/>
            </a:endParaRPr>
          </a:p>
        </p:txBody>
      </p:sp>
    </p:spTree>
    <p:extLst>
      <p:ext uri="{BB962C8B-B14F-4D97-AF65-F5344CB8AC3E}">
        <p14:creationId xmlns:p14="http://schemas.microsoft.com/office/powerpoint/2010/main" val="3768059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600" y="388071"/>
            <a:ext cx="7283450" cy="1012331"/>
          </a:xfrm>
        </p:spPr>
        <p:txBody>
          <a:bodyPr/>
          <a:lstStyle/>
          <a:p>
            <a:r>
              <a:rPr lang="en-US" dirty="0" smtClean="0"/>
              <a:t> </a:t>
            </a:r>
            <a:r>
              <a:rPr lang="en-US" sz="2400" dirty="0" smtClean="0"/>
              <a:t>Portable ambient X-ray Setup - Little Amber   </a:t>
            </a:r>
            <a:r>
              <a:rPr lang="en-US" dirty="0" smtClean="0"/>
              <a:t/>
            </a:r>
            <a:br>
              <a:rPr lang="en-US" dirty="0" smtClean="0"/>
            </a:br>
            <a:r>
              <a:rPr lang="en-US" sz="2400" dirty="0" smtClean="0"/>
              <a:t> </a:t>
            </a:r>
            <a:endParaRPr lang="en-US" sz="2000" dirty="0"/>
          </a:p>
        </p:txBody>
      </p:sp>
      <p:sp>
        <p:nvSpPr>
          <p:cNvPr id="4" name="Slide Number Placeholder 3"/>
          <p:cNvSpPr>
            <a:spLocks noGrp="1"/>
          </p:cNvSpPr>
          <p:nvPr>
            <p:ph type="sldNum" sz="quarter" idx="10"/>
          </p:nvPr>
        </p:nvSpPr>
        <p:spPr/>
        <p:txBody>
          <a:bodyPr/>
          <a:lstStyle/>
          <a:p>
            <a:pPr>
              <a:defRPr/>
            </a:pPr>
            <a:fld id="{14404834-5313-40AC-B135-E30BD596D545}" type="slidenum">
              <a:rPr lang="en-GB" smtClean="0"/>
              <a:pPr>
                <a:defRPr/>
              </a:pPr>
              <a:t>5</a:t>
            </a:fld>
            <a:endParaRPr lang="en-GB"/>
          </a:p>
        </p:txBody>
      </p:sp>
      <p:sp>
        <p:nvSpPr>
          <p:cNvPr id="23" name="Rectangle 22"/>
          <p:cNvSpPr/>
          <p:nvPr/>
        </p:nvSpPr>
        <p:spPr>
          <a:xfrm>
            <a:off x="115888" y="1369987"/>
            <a:ext cx="4136774" cy="2369880"/>
          </a:xfrm>
          <a:prstGeom prst="rect">
            <a:avLst/>
          </a:prstGeom>
        </p:spPr>
        <p:txBody>
          <a:bodyPr wrap="square">
            <a:spAutoFit/>
          </a:bodyPr>
          <a:lstStyle/>
          <a:p>
            <a:pPr>
              <a:buNone/>
            </a:pPr>
            <a:r>
              <a:rPr lang="en-US" sz="2000" b="1" dirty="0">
                <a:solidFill>
                  <a:srgbClr val="C00000"/>
                </a:solidFill>
                <a:latin typeface="Calibri" pitchFamily="34" charset="0"/>
                <a:cs typeface="Calibri" pitchFamily="34" charset="0"/>
                <a:sym typeface="Wingdings" pitchFamily="2" charset="2"/>
              </a:rPr>
              <a:t>Status since the last XDAC:</a:t>
            </a:r>
            <a:endParaRPr lang="en-US" sz="2000" dirty="0" smtClean="0">
              <a:solidFill>
                <a:srgbClr val="261748"/>
              </a:solidFill>
              <a:latin typeface="Calibri"/>
              <a:ea typeface="ＭＳ Ｐゴシック"/>
            </a:endParaRPr>
          </a:p>
          <a:p>
            <a:pPr marL="342900" indent="-342900"/>
            <a:r>
              <a:rPr lang="en-US" sz="2000" dirty="0" smtClean="0">
                <a:solidFill>
                  <a:srgbClr val="261748"/>
                </a:solidFill>
                <a:latin typeface="Calibri"/>
                <a:ea typeface="ＭＳ Ｐゴシック"/>
              </a:rPr>
              <a:t>Ventilators  and interlocks installed </a:t>
            </a:r>
          </a:p>
          <a:p>
            <a:pPr marL="342900" indent="-342900"/>
            <a:r>
              <a:rPr lang="en-US" sz="2000" b="1" dirty="0" smtClean="0">
                <a:solidFill>
                  <a:srgbClr val="00B050"/>
                </a:solidFill>
                <a:latin typeface="Calibri"/>
                <a:ea typeface="ＭＳ Ｐゴシック"/>
              </a:rPr>
              <a:t>Approved</a:t>
            </a:r>
            <a:r>
              <a:rPr lang="en-US" sz="2000" dirty="0" smtClean="0">
                <a:solidFill>
                  <a:srgbClr val="261748"/>
                </a:solidFill>
                <a:latin typeface="Calibri"/>
                <a:ea typeface="ＭＳ Ｐゴシック"/>
              </a:rPr>
              <a:t> </a:t>
            </a:r>
            <a:r>
              <a:rPr lang="en-US" sz="2000" dirty="0">
                <a:solidFill>
                  <a:srgbClr val="261748"/>
                </a:solidFill>
                <a:latin typeface="Calibri"/>
                <a:ea typeface="ＭＳ Ｐゴシック"/>
              </a:rPr>
              <a:t>by TÜV in September </a:t>
            </a:r>
            <a:r>
              <a:rPr lang="en-US" sz="2000" dirty="0" smtClean="0">
                <a:solidFill>
                  <a:srgbClr val="261748"/>
                </a:solidFill>
                <a:latin typeface="Calibri"/>
                <a:ea typeface="ＭＳ Ｐゴシック"/>
              </a:rPr>
              <a:t>and HH authority in November </a:t>
            </a:r>
            <a:r>
              <a:rPr lang="en-US" sz="2000" b="1" dirty="0" smtClean="0">
                <a:solidFill>
                  <a:srgbClr val="00B050"/>
                </a:solidFill>
                <a:latin typeface="Calibri"/>
                <a:ea typeface="ＭＳ Ｐゴシック"/>
              </a:rPr>
              <a:t>for operation with low p</a:t>
            </a:r>
            <a:r>
              <a:rPr lang="en-US" sz="2000" b="1" dirty="0" smtClean="0">
                <a:solidFill>
                  <a:srgbClr val="00B050"/>
                </a:solidFill>
                <a:latin typeface="Calibri" pitchFamily="34" charset="0"/>
                <a:cs typeface="Calibri" pitchFamily="34" charset="0"/>
                <a:sym typeface="Wingdings" pitchFamily="2" charset="2"/>
              </a:rPr>
              <a:t>ower X-ray tubes - Mini-X with Au and Rh target</a:t>
            </a:r>
          </a:p>
        </p:txBody>
      </p:sp>
      <p:sp>
        <p:nvSpPr>
          <p:cNvPr id="13" name="CustomShape 5"/>
          <p:cNvSpPr/>
          <p:nvPr/>
        </p:nvSpPr>
        <p:spPr>
          <a:xfrm>
            <a:off x="282775" y="3824512"/>
            <a:ext cx="3669650" cy="1266258"/>
          </a:xfrm>
          <a:prstGeom prst="rect">
            <a:avLst/>
          </a:prstGeom>
        </p:spPr>
        <p:txBody>
          <a:bodyPr wrap="none" lIns="90000" tIns="45000" rIns="90000" bIns="45000"/>
          <a:lstStyle/>
          <a:p>
            <a:pPr>
              <a:lnSpc>
                <a:spcPct val="100000"/>
              </a:lnSpc>
              <a:buNone/>
            </a:pPr>
            <a:r>
              <a:rPr lang="en-US" sz="2000" b="1" dirty="0">
                <a:solidFill>
                  <a:srgbClr val="C00000"/>
                </a:solidFill>
                <a:latin typeface="Calibri"/>
                <a:ea typeface="ＭＳ Ｐゴシック"/>
              </a:rPr>
              <a:t>Next Steps</a:t>
            </a:r>
            <a:r>
              <a:rPr lang="en-US" sz="2000" b="1" dirty="0" smtClean="0">
                <a:solidFill>
                  <a:srgbClr val="C00000"/>
                </a:solidFill>
                <a:latin typeface="Calibri"/>
                <a:ea typeface="ＭＳ Ｐゴシック"/>
              </a:rPr>
              <a:t>:</a:t>
            </a:r>
            <a:r>
              <a:rPr lang="en-US" sz="2000" dirty="0" smtClean="0">
                <a:solidFill>
                  <a:srgbClr val="261748"/>
                </a:solidFill>
                <a:latin typeface="Calibri"/>
                <a:ea typeface="ＭＳ Ｐゴシック"/>
              </a:rPr>
              <a:t> </a:t>
            </a:r>
          </a:p>
          <a:p>
            <a:pPr>
              <a:lnSpc>
                <a:spcPct val="100000"/>
              </a:lnSpc>
            </a:pPr>
            <a:r>
              <a:rPr lang="en-US" sz="2000" dirty="0" smtClean="0">
                <a:solidFill>
                  <a:srgbClr val="261748"/>
                </a:solidFill>
                <a:latin typeface="Calibri"/>
                <a:ea typeface="ＭＳ Ｐゴシック"/>
              </a:rPr>
              <a:t> Temperature sensors to be </a:t>
            </a:r>
          </a:p>
          <a:p>
            <a:pPr>
              <a:lnSpc>
                <a:spcPct val="100000"/>
              </a:lnSpc>
              <a:buNone/>
            </a:pPr>
            <a:r>
              <a:rPr lang="en-US" sz="2000" dirty="0">
                <a:solidFill>
                  <a:srgbClr val="261748"/>
                </a:solidFill>
                <a:latin typeface="Calibri"/>
                <a:ea typeface="ＭＳ Ｐゴシック"/>
              </a:rPr>
              <a:t> </a:t>
            </a:r>
            <a:r>
              <a:rPr lang="en-US" sz="2000" dirty="0" smtClean="0">
                <a:solidFill>
                  <a:srgbClr val="261748"/>
                </a:solidFill>
                <a:latin typeface="Calibri"/>
                <a:ea typeface="ＭＳ Ｐゴシック"/>
              </a:rPr>
              <a:t>   installed </a:t>
            </a:r>
            <a:endParaRPr dirty="0"/>
          </a:p>
        </p:txBody>
      </p:sp>
      <p:pic>
        <p:nvPicPr>
          <p:cNvPr id="10" name="Picture 2" descr="N:\4all\intern\User data\wp_75\jsztuk\IEEE 2014\material\HERA South Lab\IMG_33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3304" y="1087468"/>
            <a:ext cx="2327581" cy="15587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Users\boyde\Desktop\20141124_11264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644" t="9141" r="17800" b="22583"/>
          <a:stretch/>
        </p:blipFill>
        <p:spPr bwMode="auto">
          <a:xfrm>
            <a:off x="6866257" y="1100411"/>
            <a:ext cx="1882859" cy="159214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bwMode="auto">
          <a:xfrm flipV="1">
            <a:off x="5178056" y="1775637"/>
            <a:ext cx="2115879" cy="462505"/>
          </a:xfrm>
          <a:prstGeom prst="straightConnector1">
            <a:avLst/>
          </a:prstGeom>
          <a:noFill/>
          <a:ln w="28575" cap="flat" cmpd="sng" algn="ctr">
            <a:solidFill>
              <a:schemeClr val="folHlink"/>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pic>
        <p:nvPicPr>
          <p:cNvPr id="20" name="Picture 20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5938"/>
          <a:stretch/>
        </p:blipFill>
        <p:spPr bwMode="auto">
          <a:xfrm>
            <a:off x="4631235" y="2238142"/>
            <a:ext cx="2897873" cy="1621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5042853" y="2710396"/>
            <a:ext cx="705642" cy="338554"/>
          </a:xfrm>
          <a:prstGeom prst="rect">
            <a:avLst/>
          </a:prstGeom>
        </p:spPr>
        <p:txBody>
          <a:bodyPr wrap="none">
            <a:spAutoFit/>
          </a:bodyPr>
          <a:lstStyle/>
          <a:p>
            <a:pPr>
              <a:buNone/>
            </a:pPr>
            <a:r>
              <a:rPr lang="en-US" sz="1600" b="1" dirty="0" smtClean="0">
                <a:solidFill>
                  <a:srgbClr val="FFFF00"/>
                </a:solidFill>
              </a:rPr>
              <a:t>SDD</a:t>
            </a:r>
            <a:r>
              <a:rPr lang="en-US" sz="1600" b="1" dirty="0" smtClean="0">
                <a:solidFill>
                  <a:schemeClr val="bg1"/>
                </a:solidFill>
              </a:rPr>
              <a:t> </a:t>
            </a:r>
            <a:r>
              <a:rPr lang="en-US" b="1" dirty="0" smtClean="0">
                <a:solidFill>
                  <a:schemeClr val="bg1"/>
                </a:solidFill>
              </a:rPr>
              <a:t> </a:t>
            </a:r>
            <a:endParaRPr lang="de-DE" dirty="0"/>
          </a:p>
        </p:txBody>
      </p:sp>
      <p:sp>
        <p:nvSpPr>
          <p:cNvPr id="22" name="Rectangle 21"/>
          <p:cNvSpPr/>
          <p:nvPr/>
        </p:nvSpPr>
        <p:spPr>
          <a:xfrm>
            <a:off x="6386513" y="2554927"/>
            <a:ext cx="891591" cy="338554"/>
          </a:xfrm>
          <a:prstGeom prst="rect">
            <a:avLst/>
          </a:prstGeom>
        </p:spPr>
        <p:txBody>
          <a:bodyPr wrap="none">
            <a:spAutoFit/>
          </a:bodyPr>
          <a:lstStyle/>
          <a:p>
            <a:pPr>
              <a:buNone/>
            </a:pPr>
            <a:r>
              <a:rPr lang="en-US" sz="1600" b="1" dirty="0" smtClean="0">
                <a:solidFill>
                  <a:srgbClr val="FFFF00"/>
                </a:solidFill>
              </a:rPr>
              <a:t>Mini-X </a:t>
            </a:r>
            <a:r>
              <a:rPr lang="en-US" b="1" dirty="0" smtClean="0">
                <a:solidFill>
                  <a:schemeClr val="bg1"/>
                </a:solidFill>
              </a:rPr>
              <a:t> </a:t>
            </a:r>
            <a:endParaRPr lang="de-DE" dirty="0"/>
          </a:p>
        </p:txBody>
      </p:sp>
      <p:pic>
        <p:nvPicPr>
          <p:cNvPr id="24" name="Picture 20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6854" y="4457641"/>
            <a:ext cx="3764674" cy="1867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p:cNvSpPr txBox="1"/>
          <p:nvPr/>
        </p:nvSpPr>
        <p:spPr>
          <a:xfrm>
            <a:off x="5297761" y="4479468"/>
            <a:ext cx="3136989" cy="1729704"/>
          </a:xfrm>
          <a:prstGeom prst="rect">
            <a:avLst/>
          </a:prstGeom>
          <a:noFill/>
        </p:spPr>
        <p:txBody>
          <a:bodyPr wrap="square" rtlCol="0">
            <a:spAutoFit/>
          </a:bodyPr>
          <a:lstStyle/>
          <a:p>
            <a:pPr>
              <a:buNone/>
            </a:pPr>
            <a:r>
              <a:rPr lang="en-US" sz="2000" b="1" dirty="0" smtClean="0">
                <a:solidFill>
                  <a:srgbClr val="C00000"/>
                </a:solidFill>
                <a:latin typeface="Calibri" panose="020F0502020204030204" pitchFamily="34" charset="0"/>
              </a:rPr>
              <a:t>Measurement conditions </a:t>
            </a:r>
            <a:endParaRPr lang="en-US" sz="1800" b="1" dirty="0" smtClean="0">
              <a:solidFill>
                <a:srgbClr val="C00000"/>
              </a:solidFill>
              <a:latin typeface="Calibri" panose="020F0502020204030204" pitchFamily="34" charset="0"/>
            </a:endParaRPr>
          </a:p>
          <a:p>
            <a:r>
              <a:rPr lang="en-US" sz="1800" dirty="0">
                <a:latin typeface="Calibri" panose="020F0502020204030204" pitchFamily="34" charset="0"/>
              </a:rPr>
              <a:t> </a:t>
            </a:r>
            <a:r>
              <a:rPr lang="en-US" sz="1800" dirty="0" smtClean="0">
                <a:latin typeface="Calibri" panose="020F0502020204030204" pitchFamily="34" charset="0"/>
              </a:rPr>
              <a:t>Mini-X with Au target</a:t>
            </a:r>
          </a:p>
          <a:p>
            <a:r>
              <a:rPr lang="en-US" sz="1800" dirty="0" smtClean="0">
                <a:latin typeface="Calibri" panose="020F0502020204030204" pitchFamily="34" charset="0"/>
              </a:rPr>
              <a:t> Tube kV=15kV and </a:t>
            </a:r>
          </a:p>
          <a:p>
            <a:pPr>
              <a:buNone/>
            </a:pPr>
            <a:r>
              <a:rPr lang="en-US" sz="1800" dirty="0">
                <a:latin typeface="Calibri" panose="020F0502020204030204" pitchFamily="34" charset="0"/>
              </a:rPr>
              <a:t> </a:t>
            </a:r>
            <a:r>
              <a:rPr lang="en-US" sz="1800" dirty="0" smtClean="0">
                <a:latin typeface="Calibri" panose="020F0502020204030204" pitchFamily="34" charset="0"/>
              </a:rPr>
              <a:t>   I = 50 µA</a:t>
            </a:r>
          </a:p>
          <a:p>
            <a:pPr>
              <a:buNone/>
            </a:pPr>
            <a:endParaRPr lang="en-US" sz="1800" dirty="0">
              <a:latin typeface="Calibri" panose="020F0502020204030204" pitchFamily="34" charset="0"/>
            </a:endParaRPr>
          </a:p>
        </p:txBody>
      </p:sp>
      <p:sp>
        <p:nvSpPr>
          <p:cNvPr id="26" name="Rectangle 25"/>
          <p:cNvSpPr/>
          <p:nvPr/>
        </p:nvSpPr>
        <p:spPr>
          <a:xfrm>
            <a:off x="4337325" y="3823726"/>
            <a:ext cx="4053934" cy="701731"/>
          </a:xfrm>
          <a:prstGeom prst="rect">
            <a:avLst/>
          </a:prstGeom>
        </p:spPr>
        <p:txBody>
          <a:bodyPr wrap="square">
            <a:spAutoFit/>
          </a:bodyPr>
          <a:lstStyle/>
          <a:p>
            <a:pPr algn="ctr">
              <a:buNone/>
            </a:pPr>
            <a:r>
              <a:rPr lang="en-US" sz="1800" b="1" dirty="0" smtClean="0">
                <a:solidFill>
                  <a:schemeClr val="accent1">
                    <a:lumMod val="75000"/>
                    <a:lumOff val="25000"/>
                  </a:schemeClr>
                </a:solidFill>
                <a:latin typeface="Calibri" panose="020F0502020204030204" pitchFamily="34" charset="0"/>
              </a:rPr>
              <a:t>X-ray spectrum  of Mini-X (</a:t>
            </a:r>
            <a:r>
              <a:rPr lang="en-US" sz="1800" b="1" dirty="0" err="1" smtClean="0">
                <a:solidFill>
                  <a:schemeClr val="accent1">
                    <a:lumMod val="75000"/>
                    <a:lumOff val="25000"/>
                  </a:schemeClr>
                </a:solidFill>
                <a:latin typeface="Calibri" panose="020F0502020204030204" pitchFamily="34" charset="0"/>
              </a:rPr>
              <a:t>Amptek</a:t>
            </a:r>
            <a:r>
              <a:rPr lang="en-US" sz="1800" b="1" dirty="0" smtClean="0">
                <a:solidFill>
                  <a:schemeClr val="accent1">
                    <a:lumMod val="75000"/>
                    <a:lumOff val="25000"/>
                  </a:schemeClr>
                </a:solidFill>
                <a:latin typeface="Calibri" panose="020F0502020204030204" pitchFamily="34" charset="0"/>
              </a:rPr>
              <a:t>)</a:t>
            </a:r>
          </a:p>
          <a:p>
            <a:pPr algn="ctr">
              <a:buNone/>
            </a:pPr>
            <a:r>
              <a:rPr lang="en-US" sz="1800" b="1" dirty="0" smtClean="0">
                <a:solidFill>
                  <a:schemeClr val="accent1">
                    <a:lumMod val="75000"/>
                    <a:lumOff val="25000"/>
                  </a:schemeClr>
                </a:solidFill>
                <a:latin typeface="Calibri" panose="020F0502020204030204" pitchFamily="34" charset="0"/>
              </a:rPr>
              <a:t>with SDD detector </a:t>
            </a:r>
            <a:endParaRPr lang="en-US" sz="1800" b="1" dirty="0">
              <a:solidFill>
                <a:schemeClr val="accent1">
                  <a:lumMod val="75000"/>
                  <a:lumOff val="25000"/>
                </a:schemeClr>
              </a:solidFill>
              <a:latin typeface="Calibri" panose="020F0502020204030204" pitchFamily="34" charset="0"/>
            </a:endParaRPr>
          </a:p>
        </p:txBody>
      </p:sp>
      <p:sp>
        <p:nvSpPr>
          <p:cNvPr id="16" name="TextBox 15"/>
          <p:cNvSpPr txBox="1"/>
          <p:nvPr/>
        </p:nvSpPr>
        <p:spPr>
          <a:xfrm rot="16200000">
            <a:off x="3712037" y="4560122"/>
            <a:ext cx="1048061" cy="276999"/>
          </a:xfrm>
          <a:prstGeom prst="rect">
            <a:avLst/>
          </a:prstGeom>
          <a:noFill/>
        </p:spPr>
        <p:txBody>
          <a:bodyPr wrap="square" rtlCol="0">
            <a:spAutoFit/>
          </a:bodyPr>
          <a:lstStyle/>
          <a:p>
            <a:pPr>
              <a:buNone/>
            </a:pPr>
            <a:r>
              <a:rPr lang="en-US" sz="1200" b="1" dirty="0" smtClean="0"/>
              <a:t>Counts </a:t>
            </a:r>
            <a:endParaRPr lang="en-US" sz="1200" b="1" dirty="0"/>
          </a:p>
        </p:txBody>
      </p:sp>
      <p:sp>
        <p:nvSpPr>
          <p:cNvPr id="27" name="TextBox 26"/>
          <p:cNvSpPr txBox="1"/>
          <p:nvPr/>
        </p:nvSpPr>
        <p:spPr>
          <a:xfrm>
            <a:off x="6083861" y="6271825"/>
            <a:ext cx="673200" cy="276999"/>
          </a:xfrm>
          <a:prstGeom prst="rect">
            <a:avLst/>
          </a:prstGeom>
          <a:noFill/>
        </p:spPr>
        <p:txBody>
          <a:bodyPr wrap="square" rtlCol="0">
            <a:spAutoFit/>
          </a:bodyPr>
          <a:lstStyle/>
          <a:p>
            <a:pPr>
              <a:buNone/>
            </a:pPr>
            <a:r>
              <a:rPr lang="en-US" sz="1200" b="1" dirty="0" smtClean="0"/>
              <a:t>ADU </a:t>
            </a:r>
            <a:endParaRPr lang="en-US" sz="1200" b="1" dirty="0"/>
          </a:p>
        </p:txBody>
      </p:sp>
    </p:spTree>
    <p:extLst>
      <p:ext uri="{BB962C8B-B14F-4D97-AF65-F5344CB8AC3E}">
        <p14:creationId xmlns:p14="http://schemas.microsoft.com/office/powerpoint/2010/main" val="25005351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7555" y="4271654"/>
            <a:ext cx="2145086" cy="2241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0"/>
          </p:nvPr>
        </p:nvSpPr>
        <p:spPr/>
        <p:txBody>
          <a:bodyPr/>
          <a:lstStyle/>
          <a:p>
            <a:pPr>
              <a:defRPr/>
            </a:pPr>
            <a:fld id="{14404834-5313-40AC-B135-E30BD596D545}" type="slidenum">
              <a:rPr lang="en-GB" smtClean="0"/>
              <a:pPr>
                <a:defRPr/>
              </a:pPr>
              <a:t>6</a:t>
            </a:fld>
            <a:endParaRPr lang="en-GB"/>
          </a:p>
        </p:txBody>
      </p:sp>
      <p:sp>
        <p:nvSpPr>
          <p:cNvPr id="5" name="Title 1"/>
          <p:cNvSpPr>
            <a:spLocks noGrp="1"/>
          </p:cNvSpPr>
          <p:nvPr>
            <p:ph type="title"/>
          </p:nvPr>
        </p:nvSpPr>
        <p:spPr/>
        <p:txBody>
          <a:bodyPr/>
          <a:lstStyle/>
          <a:p>
            <a:r>
              <a:rPr lang="en-US" sz="2400" dirty="0" smtClean="0"/>
              <a:t>Vacuum compatible X-ray setup </a:t>
            </a:r>
            <a:r>
              <a:rPr lang="en-US" sz="2400" dirty="0" smtClean="0"/>
              <a:t>PHEOBE </a:t>
            </a:r>
            <a:endParaRPr lang="en-US"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2454" y="1460755"/>
            <a:ext cx="4080769" cy="2839063"/>
          </a:xfrm>
          <a:prstGeom prst="rect">
            <a:avLst/>
          </a:prstGeom>
          <a:scene3d>
            <a:camera prst="orthographicFront"/>
            <a:lightRig rig="threePt" dir="t"/>
          </a:scene3d>
          <a:sp3d>
            <a:bevelT/>
          </a:sp3d>
        </p:spPr>
      </p:pic>
      <p:cxnSp>
        <p:nvCxnSpPr>
          <p:cNvPr id="7" name="Straight Arrow Connector 6"/>
          <p:cNvCxnSpPr>
            <a:stCxn id="12" idx="1"/>
          </p:cNvCxnSpPr>
          <p:nvPr/>
        </p:nvCxnSpPr>
        <p:spPr bwMode="auto">
          <a:xfrm flipH="1">
            <a:off x="6902435" y="1711866"/>
            <a:ext cx="459194" cy="294044"/>
          </a:xfrm>
          <a:prstGeom prst="straightConnector1">
            <a:avLst/>
          </a:prstGeom>
          <a:noFill/>
          <a:ln w="28575" cap="flat" cmpd="sng" algn="ctr">
            <a:solidFill>
              <a:srgbClr val="FD930A"/>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8" name="Straight Arrow Connector 7"/>
          <p:cNvCxnSpPr>
            <a:stCxn id="15" idx="2"/>
          </p:cNvCxnSpPr>
          <p:nvPr/>
        </p:nvCxnSpPr>
        <p:spPr bwMode="auto">
          <a:xfrm>
            <a:off x="5833706" y="2461442"/>
            <a:ext cx="401380" cy="493799"/>
          </a:xfrm>
          <a:prstGeom prst="straightConnector1">
            <a:avLst/>
          </a:prstGeom>
          <a:noFill/>
          <a:ln w="28575" cap="flat" cmpd="sng" algn="ctr">
            <a:solidFill>
              <a:srgbClr val="FD930A"/>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9" name="Straight Arrow Connector 8"/>
          <p:cNvCxnSpPr>
            <a:stCxn id="13" idx="0"/>
          </p:cNvCxnSpPr>
          <p:nvPr/>
        </p:nvCxnSpPr>
        <p:spPr bwMode="auto">
          <a:xfrm flipV="1">
            <a:off x="8392640" y="2790837"/>
            <a:ext cx="1" cy="535825"/>
          </a:xfrm>
          <a:prstGeom prst="straightConnector1">
            <a:avLst/>
          </a:prstGeom>
          <a:noFill/>
          <a:ln w="28575" cap="flat" cmpd="sng" algn="ctr">
            <a:solidFill>
              <a:srgbClr val="FD930A"/>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10" name="Straight Arrow Connector 9"/>
          <p:cNvCxnSpPr/>
          <p:nvPr/>
        </p:nvCxnSpPr>
        <p:spPr bwMode="auto">
          <a:xfrm flipV="1">
            <a:off x="6034396" y="3025506"/>
            <a:ext cx="488982" cy="942983"/>
          </a:xfrm>
          <a:prstGeom prst="straightConnector1">
            <a:avLst/>
          </a:prstGeom>
          <a:noFill/>
          <a:ln w="28575" cap="flat" cmpd="sng" algn="ctr">
            <a:solidFill>
              <a:srgbClr val="FD930A"/>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11" name="Straight Arrow Connector 10"/>
          <p:cNvCxnSpPr/>
          <p:nvPr/>
        </p:nvCxnSpPr>
        <p:spPr bwMode="auto">
          <a:xfrm flipH="1" flipV="1">
            <a:off x="6758047" y="3132621"/>
            <a:ext cx="445190" cy="816332"/>
          </a:xfrm>
          <a:prstGeom prst="straightConnector1">
            <a:avLst/>
          </a:prstGeom>
          <a:noFill/>
          <a:ln w="28575" cap="flat" cmpd="sng" algn="ctr">
            <a:solidFill>
              <a:srgbClr val="FD930A"/>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12" name="TextBox 11"/>
          <p:cNvSpPr txBox="1"/>
          <p:nvPr/>
        </p:nvSpPr>
        <p:spPr>
          <a:xfrm>
            <a:off x="7361629" y="1527200"/>
            <a:ext cx="1677265" cy="369332"/>
          </a:xfrm>
          <a:prstGeom prst="rect">
            <a:avLst/>
          </a:prstGeom>
          <a:noFill/>
        </p:spPr>
        <p:txBody>
          <a:bodyPr wrap="square" rtlCol="0">
            <a:spAutoFit/>
          </a:bodyPr>
          <a:lstStyle/>
          <a:p>
            <a:pPr>
              <a:buNone/>
            </a:pPr>
            <a:r>
              <a:rPr lang="en-US" sz="1800" b="1" dirty="0" smtClean="0">
                <a:latin typeface="Calibri" pitchFamily="34" charset="0"/>
                <a:cs typeface="Calibri" pitchFamily="34" charset="0"/>
              </a:rPr>
              <a:t>Manipulator</a:t>
            </a:r>
            <a:endParaRPr lang="en-US" sz="1800" b="1" dirty="0">
              <a:latin typeface="Calibri" pitchFamily="34" charset="0"/>
              <a:cs typeface="Calibri" pitchFamily="34" charset="0"/>
            </a:endParaRPr>
          </a:p>
        </p:txBody>
      </p:sp>
      <p:sp>
        <p:nvSpPr>
          <p:cNvPr id="13" name="TextBox 12"/>
          <p:cNvSpPr txBox="1"/>
          <p:nvPr/>
        </p:nvSpPr>
        <p:spPr>
          <a:xfrm>
            <a:off x="7950177" y="3326662"/>
            <a:ext cx="884925" cy="369332"/>
          </a:xfrm>
          <a:prstGeom prst="rect">
            <a:avLst/>
          </a:prstGeom>
          <a:noFill/>
        </p:spPr>
        <p:txBody>
          <a:bodyPr wrap="square" rtlCol="0">
            <a:spAutoFit/>
          </a:bodyPr>
          <a:lstStyle/>
          <a:p>
            <a:pPr>
              <a:buNone/>
            </a:pPr>
            <a:r>
              <a:rPr lang="en-US" sz="1800" b="1" dirty="0" smtClean="0">
                <a:latin typeface="Calibri" pitchFamily="34" charset="0"/>
                <a:cs typeface="Calibri" pitchFamily="34" charset="0"/>
              </a:rPr>
              <a:t>Mini-X</a:t>
            </a:r>
            <a:endParaRPr lang="en-US" sz="1800" b="1" dirty="0">
              <a:latin typeface="Calibri" pitchFamily="34" charset="0"/>
              <a:cs typeface="Calibri" pitchFamily="34" charset="0"/>
            </a:endParaRPr>
          </a:p>
        </p:txBody>
      </p:sp>
      <p:sp>
        <p:nvSpPr>
          <p:cNvPr id="15" name="TextBox 14"/>
          <p:cNvSpPr txBox="1"/>
          <p:nvPr/>
        </p:nvSpPr>
        <p:spPr>
          <a:xfrm>
            <a:off x="5299911" y="1759711"/>
            <a:ext cx="1067589" cy="701731"/>
          </a:xfrm>
          <a:prstGeom prst="rect">
            <a:avLst/>
          </a:prstGeom>
          <a:noFill/>
        </p:spPr>
        <p:txBody>
          <a:bodyPr wrap="square" rtlCol="0">
            <a:spAutoFit/>
          </a:bodyPr>
          <a:lstStyle/>
          <a:p>
            <a:pPr>
              <a:buNone/>
            </a:pPr>
            <a:r>
              <a:rPr lang="en-US" sz="1800" b="1" dirty="0" smtClean="0">
                <a:latin typeface="Calibri" pitchFamily="34" charset="0"/>
                <a:cs typeface="Calibri" pitchFamily="34" charset="0"/>
              </a:rPr>
              <a:t>Source </a:t>
            </a:r>
          </a:p>
          <a:p>
            <a:pPr>
              <a:buNone/>
            </a:pPr>
            <a:r>
              <a:rPr lang="en-US" sz="1800" b="1" dirty="0" smtClean="0">
                <a:latin typeface="Calibri" pitchFamily="34" charset="0"/>
                <a:cs typeface="Calibri" pitchFamily="34" charset="0"/>
              </a:rPr>
              <a:t>chamber</a:t>
            </a:r>
            <a:endParaRPr lang="en-US" sz="1800" b="1" dirty="0">
              <a:latin typeface="Calibri" pitchFamily="34" charset="0"/>
              <a:cs typeface="Calibri" pitchFamily="34" charset="0"/>
            </a:endParaRPr>
          </a:p>
        </p:txBody>
      </p:sp>
      <p:sp>
        <p:nvSpPr>
          <p:cNvPr id="16" name="TextBox 15"/>
          <p:cNvSpPr txBox="1"/>
          <p:nvPr/>
        </p:nvSpPr>
        <p:spPr>
          <a:xfrm>
            <a:off x="5683865" y="3968489"/>
            <a:ext cx="1480283" cy="369332"/>
          </a:xfrm>
          <a:prstGeom prst="rect">
            <a:avLst/>
          </a:prstGeom>
          <a:noFill/>
        </p:spPr>
        <p:txBody>
          <a:bodyPr wrap="square" rtlCol="0">
            <a:spAutoFit/>
          </a:bodyPr>
          <a:lstStyle/>
          <a:p>
            <a:pPr>
              <a:buNone/>
            </a:pPr>
            <a:r>
              <a:rPr lang="en-US" sz="1800" b="1" dirty="0" smtClean="0">
                <a:latin typeface="Calibri" pitchFamily="34" charset="0"/>
                <a:cs typeface="Calibri" pitchFamily="34" charset="0"/>
              </a:rPr>
              <a:t>Filter holder</a:t>
            </a:r>
            <a:endParaRPr lang="en-US" sz="1800" b="1" dirty="0">
              <a:latin typeface="Calibri" pitchFamily="34" charset="0"/>
              <a:cs typeface="Calibri" pitchFamily="34" charset="0"/>
            </a:endParaRPr>
          </a:p>
        </p:txBody>
      </p:sp>
      <p:sp>
        <p:nvSpPr>
          <p:cNvPr id="17" name="TextBox 16"/>
          <p:cNvSpPr txBox="1"/>
          <p:nvPr/>
        </p:nvSpPr>
        <p:spPr>
          <a:xfrm>
            <a:off x="4585125" y="3215494"/>
            <a:ext cx="1248580" cy="369332"/>
          </a:xfrm>
          <a:prstGeom prst="rect">
            <a:avLst/>
          </a:prstGeom>
          <a:noFill/>
        </p:spPr>
        <p:txBody>
          <a:bodyPr wrap="square" rtlCol="0">
            <a:spAutoFit/>
          </a:bodyPr>
          <a:lstStyle/>
          <a:p>
            <a:pPr>
              <a:buNone/>
            </a:pPr>
            <a:r>
              <a:rPr lang="en-US" sz="1800" b="1" dirty="0" smtClean="0">
                <a:latin typeface="Calibri" pitchFamily="34" charset="0"/>
                <a:cs typeface="Calibri" pitchFamily="34" charset="0"/>
              </a:rPr>
              <a:t>Gate Valve </a:t>
            </a:r>
            <a:endParaRPr lang="en-US" sz="1800" b="1" dirty="0">
              <a:latin typeface="Calibri" pitchFamily="34" charset="0"/>
              <a:cs typeface="Calibri" pitchFamily="34" charset="0"/>
            </a:endParaRPr>
          </a:p>
        </p:txBody>
      </p:sp>
      <p:cxnSp>
        <p:nvCxnSpPr>
          <p:cNvPr id="18" name="Straight Arrow Connector 17"/>
          <p:cNvCxnSpPr/>
          <p:nvPr/>
        </p:nvCxnSpPr>
        <p:spPr bwMode="auto">
          <a:xfrm flipV="1">
            <a:off x="5157940" y="2720922"/>
            <a:ext cx="102949" cy="593637"/>
          </a:xfrm>
          <a:prstGeom prst="straightConnector1">
            <a:avLst/>
          </a:prstGeom>
          <a:noFill/>
          <a:ln w="28575" cap="flat" cmpd="sng" algn="ctr">
            <a:solidFill>
              <a:srgbClr val="FD930A"/>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31" name="Rectangle 30"/>
          <p:cNvSpPr/>
          <p:nvPr/>
        </p:nvSpPr>
        <p:spPr>
          <a:xfrm>
            <a:off x="209244" y="1276502"/>
            <a:ext cx="4038702" cy="1938992"/>
          </a:xfrm>
          <a:prstGeom prst="rect">
            <a:avLst/>
          </a:prstGeom>
        </p:spPr>
        <p:txBody>
          <a:bodyPr wrap="square">
            <a:spAutoFit/>
          </a:bodyPr>
          <a:lstStyle/>
          <a:p>
            <a:pPr marL="342900" indent="-342900"/>
            <a:r>
              <a:rPr lang="en-US" sz="2000" dirty="0" smtClean="0">
                <a:latin typeface="Calibri" panose="020F0502020204030204" pitchFamily="34" charset="0"/>
              </a:rPr>
              <a:t>Modular </a:t>
            </a:r>
            <a:r>
              <a:rPr lang="en-US" sz="2000" dirty="0">
                <a:latin typeface="Calibri" panose="020F0502020204030204" pitchFamily="34" charset="0"/>
              </a:rPr>
              <a:t>flexible device for </a:t>
            </a:r>
            <a:r>
              <a:rPr lang="en-US" sz="2000" dirty="0" smtClean="0">
                <a:latin typeface="Calibri" panose="020F0502020204030204" pitchFamily="34" charset="0"/>
              </a:rPr>
              <a:t>multi-purpose </a:t>
            </a:r>
            <a:r>
              <a:rPr lang="en-US" sz="2000" dirty="0">
                <a:latin typeface="Calibri" panose="020F0502020204030204" pitchFamily="34" charset="0"/>
              </a:rPr>
              <a:t>usage (filters, pin-holes, collimator, etc</a:t>
            </a:r>
            <a:r>
              <a:rPr lang="en-US" sz="2000" dirty="0" smtClean="0">
                <a:latin typeface="Calibri" panose="020F0502020204030204" pitchFamily="34" charset="0"/>
              </a:rPr>
              <a:t>..) with independent pumping system </a:t>
            </a:r>
            <a:r>
              <a:rPr lang="en-US" sz="2000" dirty="0" smtClean="0">
                <a:latin typeface="Calibri" panose="020F0502020204030204" pitchFamily="34" charset="0"/>
                <a:sym typeface="Wingdings" panose="05000000000000000000" pitchFamily="2" charset="2"/>
              </a:rPr>
              <a:t> can be separated from the tested detector via shutter</a:t>
            </a:r>
            <a:endParaRPr lang="en-US" sz="2000" dirty="0" smtClean="0">
              <a:latin typeface="Calibri" panose="020F0502020204030204" pitchFamily="34" charset="0"/>
            </a:endParaRPr>
          </a:p>
        </p:txBody>
      </p:sp>
      <p:sp>
        <p:nvSpPr>
          <p:cNvPr id="32" name="Rectangle 31"/>
          <p:cNvSpPr/>
          <p:nvPr/>
        </p:nvSpPr>
        <p:spPr>
          <a:xfrm>
            <a:off x="209244" y="3528168"/>
            <a:ext cx="3533033" cy="1754326"/>
          </a:xfrm>
          <a:prstGeom prst="rect">
            <a:avLst/>
          </a:prstGeom>
          <a:solidFill>
            <a:srgbClr val="FFCCCC"/>
          </a:solidFill>
        </p:spPr>
        <p:txBody>
          <a:bodyPr wrap="square">
            <a:spAutoFit/>
          </a:bodyPr>
          <a:lstStyle/>
          <a:p>
            <a:pPr lvl="0">
              <a:buNone/>
            </a:pPr>
            <a:r>
              <a:rPr lang="en-US" sz="2000" b="1" dirty="0" smtClean="0">
                <a:solidFill>
                  <a:srgbClr val="261748"/>
                </a:solidFill>
                <a:latin typeface="Calibri" pitchFamily="34" charset="0"/>
                <a:cs typeface="Calibri" pitchFamily="34" charset="0"/>
              </a:rPr>
              <a:t>X-ray </a:t>
            </a:r>
            <a:r>
              <a:rPr lang="en-US" sz="2000" b="1" dirty="0">
                <a:solidFill>
                  <a:srgbClr val="261748"/>
                </a:solidFill>
                <a:latin typeface="Calibri" pitchFamily="34" charset="0"/>
                <a:cs typeface="Calibri" pitchFamily="34" charset="0"/>
              </a:rPr>
              <a:t>sources: </a:t>
            </a:r>
          </a:p>
          <a:p>
            <a:pPr marL="342900" indent="-342900"/>
            <a:r>
              <a:rPr lang="en-US" sz="2000" dirty="0">
                <a:solidFill>
                  <a:srgbClr val="261748"/>
                </a:solidFill>
                <a:latin typeface="Calibri" pitchFamily="34" charset="0"/>
                <a:cs typeface="Calibri" pitchFamily="34" charset="0"/>
              </a:rPr>
              <a:t>Fe-55 </a:t>
            </a:r>
            <a:r>
              <a:rPr lang="en-US" sz="2000" dirty="0" smtClean="0">
                <a:solidFill>
                  <a:srgbClr val="261748"/>
                </a:solidFill>
                <a:latin typeface="Calibri" pitchFamily="34" charset="0"/>
                <a:cs typeface="Calibri" pitchFamily="34" charset="0"/>
              </a:rPr>
              <a:t>(A = 1,85 </a:t>
            </a:r>
            <a:r>
              <a:rPr lang="en-US" sz="2000" dirty="0" err="1">
                <a:solidFill>
                  <a:srgbClr val="261748"/>
                </a:solidFill>
                <a:latin typeface="Calibri" pitchFamily="34" charset="0"/>
                <a:cs typeface="Calibri" pitchFamily="34" charset="0"/>
              </a:rPr>
              <a:t>GBq</a:t>
            </a:r>
            <a:r>
              <a:rPr lang="en-US" sz="2000" dirty="0">
                <a:solidFill>
                  <a:srgbClr val="261748"/>
                </a:solidFill>
                <a:latin typeface="Calibri" pitchFamily="34" charset="0"/>
                <a:cs typeface="Calibri" pitchFamily="34" charset="0"/>
              </a:rPr>
              <a:t>)  </a:t>
            </a:r>
          </a:p>
          <a:p>
            <a:pPr marL="342900" indent="-342900"/>
            <a:r>
              <a:rPr lang="en-US" sz="2000" dirty="0">
                <a:solidFill>
                  <a:srgbClr val="261748"/>
                </a:solidFill>
                <a:latin typeface="Calibri" pitchFamily="34" charset="0"/>
                <a:cs typeface="Calibri" pitchFamily="34" charset="0"/>
              </a:rPr>
              <a:t>Low power X-ray tubes: </a:t>
            </a:r>
            <a:r>
              <a:rPr lang="en-US" sz="2000" dirty="0" err="1" smtClean="0">
                <a:solidFill>
                  <a:srgbClr val="261748"/>
                </a:solidFill>
                <a:latin typeface="Calibri" pitchFamily="34" charset="0"/>
                <a:cs typeface="Calibri" pitchFamily="34" charset="0"/>
              </a:rPr>
              <a:t>Amptek</a:t>
            </a:r>
            <a:r>
              <a:rPr lang="en-US" sz="2000" dirty="0" smtClean="0">
                <a:solidFill>
                  <a:srgbClr val="261748"/>
                </a:solidFill>
                <a:latin typeface="Calibri" pitchFamily="34" charset="0"/>
                <a:cs typeface="Calibri" pitchFamily="34" charset="0"/>
              </a:rPr>
              <a:t> Mini-X  with Au target (I</a:t>
            </a:r>
            <a:r>
              <a:rPr lang="en-US" sz="2000" dirty="0">
                <a:solidFill>
                  <a:srgbClr val="261748"/>
                </a:solidFill>
                <a:latin typeface="Calibri" pitchFamily="34" charset="0"/>
                <a:cs typeface="Calibri" pitchFamily="34" charset="0"/>
              </a:rPr>
              <a:t>&lt; </a:t>
            </a:r>
            <a:r>
              <a:rPr lang="en-US" sz="2000" dirty="0" smtClean="0">
                <a:solidFill>
                  <a:srgbClr val="261748"/>
                </a:solidFill>
                <a:latin typeface="Calibri" pitchFamily="34" charset="0"/>
                <a:cs typeface="Calibri" pitchFamily="34" charset="0"/>
              </a:rPr>
              <a:t>80 </a:t>
            </a:r>
            <a:r>
              <a:rPr lang="el-GR" sz="2000" dirty="0" smtClean="0">
                <a:solidFill>
                  <a:srgbClr val="261748"/>
                </a:solidFill>
                <a:latin typeface="Times New Roman"/>
                <a:cs typeface="Times New Roman"/>
              </a:rPr>
              <a:t>μ</a:t>
            </a:r>
            <a:r>
              <a:rPr lang="en-US" sz="2000" dirty="0" smtClean="0">
                <a:solidFill>
                  <a:srgbClr val="261748"/>
                </a:solidFill>
                <a:latin typeface="Calibri" pitchFamily="34" charset="0"/>
                <a:cs typeface="Calibri" pitchFamily="34" charset="0"/>
              </a:rPr>
              <a:t>A</a:t>
            </a:r>
            <a:r>
              <a:rPr lang="en-US" sz="2000" dirty="0">
                <a:solidFill>
                  <a:srgbClr val="261748"/>
                </a:solidFill>
                <a:latin typeface="Calibri" pitchFamily="34" charset="0"/>
                <a:cs typeface="Calibri" pitchFamily="34" charset="0"/>
              </a:rPr>
              <a:t>, </a:t>
            </a:r>
            <a:r>
              <a:rPr lang="en-US" sz="2000" b="1" dirty="0">
                <a:solidFill>
                  <a:srgbClr val="C00000"/>
                </a:solidFill>
                <a:latin typeface="Calibri" pitchFamily="34" charset="0"/>
                <a:cs typeface="Calibri" pitchFamily="34" charset="0"/>
              </a:rPr>
              <a:t>V&lt; </a:t>
            </a:r>
            <a:r>
              <a:rPr lang="en-US" sz="2000" b="1" dirty="0" smtClean="0">
                <a:solidFill>
                  <a:srgbClr val="C00000"/>
                </a:solidFill>
                <a:latin typeface="Calibri" pitchFamily="34" charset="0"/>
                <a:cs typeface="Calibri" pitchFamily="34" charset="0"/>
              </a:rPr>
              <a:t>15kV</a:t>
            </a:r>
            <a:r>
              <a:rPr lang="en-US" sz="2000" dirty="0" smtClean="0">
                <a:solidFill>
                  <a:srgbClr val="261748"/>
                </a:solidFill>
                <a:latin typeface="Calibri" pitchFamily="34" charset="0"/>
                <a:cs typeface="Calibri" pitchFamily="34" charset="0"/>
              </a:rPr>
              <a:t>)</a:t>
            </a:r>
            <a:endParaRPr lang="en-US" sz="2000" dirty="0">
              <a:solidFill>
                <a:srgbClr val="261748"/>
              </a:solidFill>
              <a:latin typeface="Calibri" pitchFamily="34" charset="0"/>
              <a:cs typeface="Calibri" pitchFamily="34" charset="0"/>
            </a:endParaRPr>
          </a:p>
        </p:txBody>
      </p:sp>
      <p:pic>
        <p:nvPicPr>
          <p:cNvPr id="36" name="Picture 4" descr="N:\4all\intern\User data\wp_75\Calibration-WG XXX\Meetings\XDAC Dec 2013\Presentation\materials\2013-11-20 11.50.5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374" t="17453" r="17683" b="33099"/>
          <a:stretch/>
        </p:blipFill>
        <p:spPr bwMode="auto">
          <a:xfrm>
            <a:off x="3980055" y="4345039"/>
            <a:ext cx="2166058" cy="195778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203237" y="3939893"/>
            <a:ext cx="1821701" cy="369332"/>
          </a:xfrm>
          <a:prstGeom prst="rect">
            <a:avLst/>
          </a:prstGeom>
          <a:noFill/>
        </p:spPr>
        <p:txBody>
          <a:bodyPr wrap="square" rtlCol="0">
            <a:spAutoFit/>
          </a:bodyPr>
          <a:lstStyle/>
          <a:p>
            <a:pPr>
              <a:buNone/>
            </a:pPr>
            <a:r>
              <a:rPr lang="en-US" sz="1800" b="1" dirty="0" smtClean="0">
                <a:latin typeface="Calibri" pitchFamily="34" charset="0"/>
                <a:cs typeface="Calibri" pitchFamily="34" charset="0"/>
              </a:rPr>
              <a:t>Source holder </a:t>
            </a:r>
          </a:p>
        </p:txBody>
      </p:sp>
    </p:spTree>
    <p:extLst>
      <p:ext uri="{BB962C8B-B14F-4D97-AF65-F5344CB8AC3E}">
        <p14:creationId xmlns:p14="http://schemas.microsoft.com/office/powerpoint/2010/main" val="997988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Vacuum compatible X-ray setup - </a:t>
            </a:r>
            <a:r>
              <a:rPr lang="en-US" sz="2400" dirty="0" smtClean="0"/>
              <a:t>PHEOBE</a:t>
            </a:r>
            <a:endParaRPr lang="en-US" sz="2400" dirty="0"/>
          </a:p>
        </p:txBody>
      </p:sp>
      <p:sp>
        <p:nvSpPr>
          <p:cNvPr id="4" name="Slide Number Placeholder 3"/>
          <p:cNvSpPr>
            <a:spLocks noGrp="1"/>
          </p:cNvSpPr>
          <p:nvPr>
            <p:ph type="sldNum" sz="quarter" idx="10"/>
          </p:nvPr>
        </p:nvSpPr>
        <p:spPr/>
        <p:txBody>
          <a:bodyPr/>
          <a:lstStyle/>
          <a:p>
            <a:pPr>
              <a:defRPr/>
            </a:pPr>
            <a:fld id="{14404834-5313-40AC-B135-E30BD596D545}" type="slidenum">
              <a:rPr lang="en-GB" smtClean="0"/>
              <a:pPr>
                <a:defRPr/>
              </a:pPr>
              <a:t>7</a:t>
            </a:fld>
            <a:endParaRPr lang="en-GB"/>
          </a:p>
        </p:txBody>
      </p:sp>
      <p:sp>
        <p:nvSpPr>
          <p:cNvPr id="11" name="Rectangle 10"/>
          <p:cNvSpPr/>
          <p:nvPr/>
        </p:nvSpPr>
        <p:spPr>
          <a:xfrm>
            <a:off x="129562" y="3247238"/>
            <a:ext cx="5832292" cy="3600986"/>
          </a:xfrm>
          <a:prstGeom prst="rect">
            <a:avLst/>
          </a:prstGeom>
        </p:spPr>
        <p:txBody>
          <a:bodyPr wrap="square">
            <a:spAutoFit/>
          </a:bodyPr>
          <a:lstStyle/>
          <a:p>
            <a:pPr>
              <a:buNone/>
            </a:pPr>
            <a:r>
              <a:rPr lang="en-US" sz="2000" b="1" dirty="0" smtClean="0">
                <a:solidFill>
                  <a:srgbClr val="C00000"/>
                </a:solidFill>
                <a:latin typeface="Calibri" pitchFamily="34" charset="0"/>
                <a:cs typeface="Calibri" pitchFamily="34" charset="0"/>
                <a:sym typeface="Wingdings" pitchFamily="2" charset="2"/>
              </a:rPr>
              <a:t>Next steps:</a:t>
            </a:r>
          </a:p>
          <a:p>
            <a:pPr>
              <a:buFont typeface="Wingdings" charset="2"/>
              <a:buChar char=""/>
            </a:pPr>
            <a:r>
              <a:rPr lang="en-US" sz="2000" dirty="0" smtClean="0">
                <a:latin typeface="Calibri" pitchFamily="34" charset="0"/>
                <a:cs typeface="Calibri" pitchFamily="34" charset="0"/>
                <a:sym typeface="Wingdings" pitchFamily="2" charset="2"/>
              </a:rPr>
              <a:t>  Install filters </a:t>
            </a:r>
          </a:p>
          <a:p>
            <a:pPr>
              <a:buFont typeface="Wingdings" charset="2"/>
              <a:buChar char=""/>
            </a:pPr>
            <a:r>
              <a:rPr lang="en-US" sz="2000" dirty="0" smtClean="0">
                <a:solidFill>
                  <a:srgbClr val="261748"/>
                </a:solidFill>
                <a:latin typeface="Calibri"/>
                <a:ea typeface="ＭＳ Ｐゴシック"/>
              </a:rPr>
              <a:t>  Test/commissioning control system</a:t>
            </a:r>
          </a:p>
          <a:p>
            <a:pPr>
              <a:buFont typeface="Wingdings" charset="2"/>
              <a:buChar char=""/>
            </a:pPr>
            <a:r>
              <a:rPr lang="en-US" sz="2000" dirty="0" smtClean="0">
                <a:solidFill>
                  <a:srgbClr val="261748"/>
                </a:solidFill>
                <a:latin typeface="Calibri"/>
                <a:ea typeface="ＭＳ Ｐゴシック"/>
              </a:rPr>
              <a:t>  GUI </a:t>
            </a:r>
            <a:r>
              <a:rPr lang="en-US" sz="2000" dirty="0">
                <a:solidFill>
                  <a:srgbClr val="261748"/>
                </a:solidFill>
                <a:latin typeface="Calibri"/>
                <a:ea typeface="ＭＳ Ｐゴシック"/>
              </a:rPr>
              <a:t>for pump </a:t>
            </a:r>
            <a:r>
              <a:rPr lang="en-US" sz="2000" dirty="0" smtClean="0">
                <a:solidFill>
                  <a:srgbClr val="261748"/>
                </a:solidFill>
                <a:latin typeface="Calibri"/>
                <a:ea typeface="ＭＳ Ｐゴシック"/>
              </a:rPr>
              <a:t>system</a:t>
            </a:r>
            <a:endParaRPr lang="en-US" sz="2000" dirty="0"/>
          </a:p>
          <a:p>
            <a:pPr>
              <a:buFont typeface="Wingdings" charset="2"/>
              <a:buChar char=""/>
            </a:pPr>
            <a:r>
              <a:rPr lang="en-US" sz="2000" dirty="0" smtClean="0">
                <a:latin typeface="Calibri" pitchFamily="34" charset="0"/>
                <a:cs typeface="Calibri" pitchFamily="34" charset="0"/>
                <a:sym typeface="Wingdings" pitchFamily="2" charset="2"/>
              </a:rPr>
              <a:t>  Commissioning </a:t>
            </a:r>
            <a:r>
              <a:rPr lang="en-US" sz="2000" dirty="0">
                <a:latin typeface="Calibri" pitchFamily="34" charset="0"/>
                <a:cs typeface="Calibri" pitchFamily="34" charset="0"/>
                <a:sym typeface="Wingdings" pitchFamily="2" charset="2"/>
              </a:rPr>
              <a:t>of the setup with PLC </a:t>
            </a:r>
            <a:r>
              <a:rPr lang="en-US" sz="2000" dirty="0" smtClean="0">
                <a:latin typeface="Calibri" pitchFamily="34" charset="0"/>
                <a:cs typeface="Calibri" pitchFamily="34" charset="0"/>
                <a:sym typeface="Wingdings" pitchFamily="2" charset="2"/>
              </a:rPr>
              <a:t>, </a:t>
            </a:r>
            <a:r>
              <a:rPr lang="en-US" sz="2000" dirty="0">
                <a:latin typeface="Calibri" pitchFamily="34" charset="0"/>
                <a:cs typeface="Calibri" pitchFamily="34" charset="0"/>
                <a:sym typeface="Wingdings" pitchFamily="2" charset="2"/>
              </a:rPr>
              <a:t>motor position calibration  </a:t>
            </a:r>
          </a:p>
          <a:p>
            <a:pPr>
              <a:lnSpc>
                <a:spcPct val="100000"/>
              </a:lnSpc>
              <a:buFont typeface="Wingdings" charset="2"/>
              <a:buChar char=""/>
            </a:pPr>
            <a:r>
              <a:rPr lang="en-US" sz="2000" dirty="0" smtClean="0">
                <a:latin typeface="Calibri" pitchFamily="34" charset="0"/>
                <a:cs typeface="Calibri" pitchFamily="34" charset="0"/>
                <a:sym typeface="Wingdings" pitchFamily="2" charset="2"/>
              </a:rPr>
              <a:t>   Next use-cases: SDD detector and </a:t>
            </a:r>
            <a:r>
              <a:rPr lang="en-US" sz="2000" dirty="0" err="1" smtClean="0">
                <a:latin typeface="Calibri" pitchFamily="34" charset="0"/>
                <a:cs typeface="Calibri" pitchFamily="34" charset="0"/>
                <a:sym typeface="Wingdings" pitchFamily="2" charset="2"/>
              </a:rPr>
              <a:t>fastCCD</a:t>
            </a:r>
            <a:r>
              <a:rPr lang="en-US" sz="2000" dirty="0" smtClean="0">
                <a:latin typeface="Calibri" pitchFamily="34" charset="0"/>
                <a:cs typeface="Calibri" pitchFamily="34" charset="0"/>
                <a:sym typeface="Wingdings" pitchFamily="2" charset="2"/>
              </a:rPr>
              <a:t> </a:t>
            </a:r>
          </a:p>
          <a:p>
            <a:pPr marL="342900" indent="-342900"/>
            <a:r>
              <a:rPr lang="en-US" sz="2000" dirty="0" smtClean="0">
                <a:latin typeface="Calibri" pitchFamily="34" charset="0"/>
                <a:cs typeface="Calibri" pitchFamily="34" charset="0"/>
                <a:sym typeface="Wingdings" pitchFamily="2" charset="2"/>
              </a:rPr>
              <a:t>Extension  </a:t>
            </a:r>
            <a:r>
              <a:rPr lang="en-US" sz="2000" dirty="0">
                <a:latin typeface="Calibri" pitchFamily="34" charset="0"/>
                <a:cs typeface="Calibri" pitchFamily="34" charset="0"/>
                <a:sym typeface="Wingdings" pitchFamily="2" charset="2"/>
              </a:rPr>
              <a:t>of the system with portable X-ray </a:t>
            </a:r>
            <a:r>
              <a:rPr lang="en-US" sz="2000" dirty="0" smtClean="0">
                <a:latin typeface="Calibri" pitchFamily="34" charset="0"/>
                <a:cs typeface="Calibri" pitchFamily="34" charset="0"/>
                <a:sym typeface="Wingdings" pitchFamily="2" charset="2"/>
              </a:rPr>
              <a:t>tube  </a:t>
            </a:r>
            <a:r>
              <a:rPr lang="en-US" sz="2000" dirty="0" smtClean="0">
                <a:latin typeface="Calibri" pitchFamily="34" charset="0"/>
                <a:cs typeface="Calibri" pitchFamily="34" charset="0"/>
                <a:sym typeface="Wingdings" pitchFamily="2" charset="2"/>
              </a:rPr>
              <a:t>Q1/Q2 </a:t>
            </a:r>
            <a:r>
              <a:rPr lang="en-US" sz="2000" dirty="0" smtClean="0">
                <a:latin typeface="Calibri" pitchFamily="34" charset="0"/>
                <a:cs typeface="Calibri" pitchFamily="34" charset="0"/>
                <a:sym typeface="Wingdings" pitchFamily="2" charset="2"/>
              </a:rPr>
              <a:t>2015</a:t>
            </a:r>
            <a:endParaRPr lang="en-US" sz="2000" dirty="0">
              <a:latin typeface="Calibri" pitchFamily="34" charset="0"/>
              <a:cs typeface="Calibri" pitchFamily="34" charset="0"/>
              <a:sym typeface="Wingdings" pitchFamily="2" charset="2"/>
            </a:endParaRPr>
          </a:p>
          <a:p>
            <a:pPr marL="342900" indent="-342900"/>
            <a:endParaRPr lang="en-US" sz="2000" dirty="0">
              <a:latin typeface="Calibri" pitchFamily="34" charset="0"/>
              <a:cs typeface="Calibri" pitchFamily="34" charset="0"/>
              <a:sym typeface="Wingdings" pitchFamily="2" charset="2"/>
            </a:endParaRPr>
          </a:p>
        </p:txBody>
      </p:sp>
      <p:pic>
        <p:nvPicPr>
          <p:cNvPr id="12" name="Picture 19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562" y="4091988"/>
            <a:ext cx="3132387" cy="231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5365018" y="4036731"/>
            <a:ext cx="3764421" cy="400110"/>
          </a:xfrm>
          <a:prstGeom prst="rect">
            <a:avLst/>
          </a:prstGeom>
          <a:noFill/>
        </p:spPr>
        <p:txBody>
          <a:bodyPr wrap="square" rtlCol="0">
            <a:spAutoFit/>
          </a:bodyPr>
          <a:lstStyle/>
          <a:p>
            <a:pPr>
              <a:buNone/>
            </a:pPr>
            <a:r>
              <a:rPr lang="en-US" sz="2000" b="1" dirty="0" smtClean="0">
                <a:solidFill>
                  <a:srgbClr val="C00000"/>
                </a:solidFill>
                <a:latin typeface="Calibri" panose="020F0502020204030204" pitchFamily="34" charset="0"/>
              </a:rPr>
              <a:t>Fe-55 spectra A = 1.85 </a:t>
            </a:r>
            <a:r>
              <a:rPr lang="en-US" sz="2000" b="1" dirty="0" err="1" smtClean="0">
                <a:solidFill>
                  <a:srgbClr val="C00000"/>
                </a:solidFill>
                <a:latin typeface="Calibri" panose="020F0502020204030204" pitchFamily="34" charset="0"/>
              </a:rPr>
              <a:t>GBq</a:t>
            </a:r>
            <a:endParaRPr lang="en-US" sz="2000" b="1" dirty="0">
              <a:solidFill>
                <a:srgbClr val="C00000"/>
              </a:solidFill>
              <a:latin typeface="Calibri" panose="020F0502020204030204" pitchFamily="34" charset="0"/>
            </a:endParaRPr>
          </a:p>
        </p:txBody>
      </p:sp>
      <p:sp>
        <p:nvSpPr>
          <p:cNvPr id="14" name="TextBox 13"/>
          <p:cNvSpPr txBox="1"/>
          <p:nvPr/>
        </p:nvSpPr>
        <p:spPr>
          <a:xfrm>
            <a:off x="6218060" y="4339845"/>
            <a:ext cx="1916737" cy="707886"/>
          </a:xfrm>
          <a:prstGeom prst="rect">
            <a:avLst/>
          </a:prstGeom>
          <a:noFill/>
        </p:spPr>
        <p:txBody>
          <a:bodyPr wrap="square" rtlCol="0">
            <a:spAutoFit/>
          </a:bodyPr>
          <a:lstStyle/>
          <a:p>
            <a:pPr>
              <a:buNone/>
            </a:pPr>
            <a:r>
              <a:rPr lang="en-US" sz="2000" b="1" dirty="0" err="1">
                <a:latin typeface="Calibri" panose="020F0502020204030204" pitchFamily="34" charset="0"/>
              </a:rPr>
              <a:t>p</a:t>
            </a:r>
            <a:r>
              <a:rPr lang="en-US" sz="2000" b="1" dirty="0" err="1" smtClean="0">
                <a:latin typeface="Calibri" panose="020F0502020204030204" pitchFamily="34" charset="0"/>
              </a:rPr>
              <a:t>n</a:t>
            </a:r>
            <a:r>
              <a:rPr lang="en-US" sz="2000" b="1" dirty="0" smtClean="0">
                <a:latin typeface="Calibri" panose="020F0502020204030204" pitchFamily="34" charset="0"/>
              </a:rPr>
              <a:t> CCD prototype</a:t>
            </a:r>
            <a:endParaRPr lang="en-US" sz="2000" b="1" dirty="0">
              <a:latin typeface="Calibri" panose="020F0502020204030204" pitchFamily="34" charset="0"/>
            </a:endParaRPr>
          </a:p>
        </p:txBody>
      </p:sp>
      <p:sp>
        <p:nvSpPr>
          <p:cNvPr id="21" name="Rectangle 20"/>
          <p:cNvSpPr/>
          <p:nvPr/>
        </p:nvSpPr>
        <p:spPr>
          <a:xfrm>
            <a:off x="129562" y="1062024"/>
            <a:ext cx="5235457" cy="2185214"/>
          </a:xfrm>
          <a:prstGeom prst="rect">
            <a:avLst/>
          </a:prstGeom>
        </p:spPr>
        <p:txBody>
          <a:bodyPr wrap="square">
            <a:spAutoFit/>
          </a:bodyPr>
          <a:lstStyle/>
          <a:p>
            <a:pPr>
              <a:buNone/>
            </a:pPr>
            <a:r>
              <a:rPr lang="en-US" sz="2000" b="1" dirty="0" smtClean="0">
                <a:solidFill>
                  <a:srgbClr val="C00000"/>
                </a:solidFill>
                <a:latin typeface="Calibri" pitchFamily="34" charset="0"/>
                <a:cs typeface="Calibri" pitchFamily="34" charset="0"/>
                <a:sym typeface="Wingdings" pitchFamily="2" charset="2"/>
              </a:rPr>
              <a:t>Status since the last XDAC:</a:t>
            </a:r>
          </a:p>
          <a:p>
            <a:pPr marL="342900" indent="-342900"/>
            <a:r>
              <a:rPr lang="en-US" sz="2000" b="1" dirty="0">
                <a:solidFill>
                  <a:srgbClr val="336600"/>
                </a:solidFill>
                <a:latin typeface="Calibri"/>
                <a:ea typeface="ＭＳ Ｐゴシック"/>
              </a:rPr>
              <a:t>Operational with radioactive </a:t>
            </a:r>
            <a:r>
              <a:rPr lang="en-US" sz="2000" b="1" dirty="0" smtClean="0">
                <a:solidFill>
                  <a:srgbClr val="336600"/>
                </a:solidFill>
                <a:latin typeface="Calibri"/>
                <a:ea typeface="ＭＳ Ｐゴシック"/>
              </a:rPr>
              <a:t>source </a:t>
            </a:r>
            <a:r>
              <a:rPr lang="en-US" sz="2000" b="1" dirty="0">
                <a:solidFill>
                  <a:srgbClr val="336600"/>
                </a:solidFill>
                <a:latin typeface="Calibri"/>
                <a:ea typeface="ＭＳ Ｐゴシック"/>
              </a:rPr>
              <a:t>(Fe-55</a:t>
            </a:r>
            <a:r>
              <a:rPr lang="en-US" sz="2000" b="1" dirty="0" smtClean="0">
                <a:solidFill>
                  <a:srgbClr val="336600"/>
                </a:solidFill>
                <a:latin typeface="Calibri"/>
                <a:ea typeface="ＭＳ Ｐゴシック"/>
              </a:rPr>
              <a:t>)</a:t>
            </a:r>
          </a:p>
          <a:p>
            <a:pPr marL="342900" indent="-342900"/>
            <a:r>
              <a:rPr lang="en-US" sz="2000" dirty="0">
                <a:solidFill>
                  <a:srgbClr val="261748"/>
                </a:solidFill>
                <a:latin typeface="Calibri"/>
                <a:ea typeface="ＭＳ Ｐゴシック"/>
              </a:rPr>
              <a:t>First measurements with </a:t>
            </a:r>
            <a:r>
              <a:rPr lang="en-US" sz="2000" dirty="0" err="1" smtClean="0">
                <a:solidFill>
                  <a:srgbClr val="261748"/>
                </a:solidFill>
                <a:latin typeface="Calibri"/>
                <a:ea typeface="ＭＳ Ｐゴシック"/>
              </a:rPr>
              <a:t>pnCCD</a:t>
            </a:r>
            <a:r>
              <a:rPr lang="en-US" sz="2000" dirty="0" smtClean="0">
                <a:solidFill>
                  <a:srgbClr val="261748"/>
                </a:solidFill>
                <a:latin typeface="Calibri"/>
                <a:ea typeface="ＭＳ Ｐゴシック"/>
              </a:rPr>
              <a:t> </a:t>
            </a:r>
            <a:endParaRPr lang="en-US" sz="2000" dirty="0"/>
          </a:p>
          <a:p>
            <a:pPr>
              <a:lnSpc>
                <a:spcPct val="100000"/>
              </a:lnSpc>
              <a:buFont typeface="Wingdings" charset="2"/>
              <a:buChar char=""/>
            </a:pPr>
            <a:r>
              <a:rPr lang="en-US" sz="2000" dirty="0" smtClean="0">
                <a:solidFill>
                  <a:srgbClr val="261748"/>
                </a:solidFill>
                <a:latin typeface="Calibri"/>
                <a:ea typeface="ＭＳ Ｐゴシック"/>
              </a:rPr>
              <a:t>   Cart </a:t>
            </a:r>
            <a:r>
              <a:rPr lang="en-US" sz="2000" dirty="0">
                <a:solidFill>
                  <a:srgbClr val="261748"/>
                </a:solidFill>
                <a:latin typeface="Calibri"/>
                <a:ea typeface="ＭＳ Ｐゴシック"/>
              </a:rPr>
              <a:t>assembled</a:t>
            </a:r>
            <a:endParaRPr lang="en-US" sz="2000" dirty="0"/>
          </a:p>
          <a:p>
            <a:pPr marL="342900" indent="-342900"/>
            <a:r>
              <a:rPr lang="en-US" sz="2000" dirty="0" smtClean="0">
                <a:solidFill>
                  <a:srgbClr val="261748"/>
                </a:solidFill>
                <a:latin typeface="Calibri"/>
                <a:ea typeface="ＭＳ Ｐゴシック"/>
              </a:rPr>
              <a:t>PLC: </a:t>
            </a:r>
            <a:r>
              <a:rPr lang="en-US" sz="2000" dirty="0">
                <a:solidFill>
                  <a:srgbClr val="261748"/>
                </a:solidFill>
                <a:latin typeface="Calibri"/>
                <a:ea typeface="ＭＳ Ｐゴシック"/>
              </a:rPr>
              <a:t>Firmware for control of </a:t>
            </a:r>
            <a:r>
              <a:rPr lang="en-US" sz="2000" dirty="0" smtClean="0">
                <a:solidFill>
                  <a:srgbClr val="261748"/>
                </a:solidFill>
                <a:latin typeface="Calibri"/>
                <a:ea typeface="ＭＳ Ｐゴシック"/>
              </a:rPr>
              <a:t>valves, </a:t>
            </a:r>
            <a:r>
              <a:rPr lang="en-US" sz="2000" dirty="0">
                <a:solidFill>
                  <a:srgbClr val="261748"/>
                </a:solidFill>
                <a:latin typeface="Calibri"/>
                <a:ea typeface="ＭＳ Ｐゴシック"/>
              </a:rPr>
              <a:t>pumps and manipulators installed </a:t>
            </a:r>
            <a:endParaRPr lang="en-US" sz="2000" dirty="0"/>
          </a:p>
        </p:txBody>
      </p:sp>
      <p:pic>
        <p:nvPicPr>
          <p:cNvPr id="9" name="Picture 2" descr="N:\4all\intern\User data\wp_75\jsztuk\IEEE 2014\material\cleanroom\DSC03119_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37" t="21628" r="62124" b="20081"/>
          <a:stretch/>
        </p:blipFill>
        <p:spPr bwMode="auto">
          <a:xfrm>
            <a:off x="5518298" y="1062024"/>
            <a:ext cx="3430728" cy="294873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bwMode="auto">
          <a:xfrm flipH="1">
            <a:off x="5961854" y="1626781"/>
            <a:ext cx="853254" cy="318977"/>
          </a:xfrm>
          <a:prstGeom prst="straightConnector1">
            <a:avLst/>
          </a:prstGeom>
          <a:noFill/>
          <a:ln w="28575" cap="flat" cmpd="sng" algn="ctr">
            <a:solidFill>
              <a:srgbClr val="FFFF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15" name="Rectangle 14"/>
          <p:cNvSpPr/>
          <p:nvPr/>
        </p:nvSpPr>
        <p:spPr>
          <a:xfrm>
            <a:off x="6631062" y="1447715"/>
            <a:ext cx="2133918" cy="338554"/>
          </a:xfrm>
          <a:prstGeom prst="rect">
            <a:avLst/>
          </a:prstGeom>
        </p:spPr>
        <p:txBody>
          <a:bodyPr wrap="none">
            <a:spAutoFit/>
          </a:bodyPr>
          <a:lstStyle/>
          <a:p>
            <a:pPr>
              <a:buNone/>
            </a:pPr>
            <a:r>
              <a:rPr lang="en-US" sz="1600" b="1" dirty="0" err="1" smtClean="0">
                <a:solidFill>
                  <a:srgbClr val="FFFF00"/>
                </a:solidFill>
              </a:rPr>
              <a:t>Pheobe</a:t>
            </a:r>
            <a:r>
              <a:rPr lang="en-US" sz="1600" b="1" dirty="0" smtClean="0">
                <a:solidFill>
                  <a:srgbClr val="FFFF00"/>
                </a:solidFill>
              </a:rPr>
              <a:t>  </a:t>
            </a:r>
            <a:r>
              <a:rPr lang="en-US" sz="1600" b="1" dirty="0" smtClean="0">
                <a:solidFill>
                  <a:srgbClr val="FFFF00"/>
                </a:solidFill>
              </a:rPr>
              <a:t>with Fe-55 </a:t>
            </a:r>
            <a:r>
              <a:rPr lang="en-US" b="1" dirty="0" smtClean="0">
                <a:solidFill>
                  <a:schemeClr val="bg1"/>
                </a:solidFill>
              </a:rPr>
              <a:t> </a:t>
            </a:r>
            <a:endParaRPr lang="de-DE" dirty="0"/>
          </a:p>
        </p:txBody>
      </p:sp>
      <p:sp>
        <p:nvSpPr>
          <p:cNvPr id="16" name="Rectangle 15"/>
          <p:cNvSpPr/>
          <p:nvPr/>
        </p:nvSpPr>
        <p:spPr>
          <a:xfrm>
            <a:off x="6815108" y="2790961"/>
            <a:ext cx="1869423" cy="634020"/>
          </a:xfrm>
          <a:prstGeom prst="rect">
            <a:avLst/>
          </a:prstGeom>
        </p:spPr>
        <p:txBody>
          <a:bodyPr wrap="none">
            <a:spAutoFit/>
          </a:bodyPr>
          <a:lstStyle/>
          <a:p>
            <a:pPr>
              <a:buNone/>
            </a:pPr>
            <a:r>
              <a:rPr lang="en-US" sz="1600" b="1" dirty="0" smtClean="0">
                <a:solidFill>
                  <a:srgbClr val="FFFF00"/>
                </a:solidFill>
              </a:rPr>
              <a:t>Cart with pumps </a:t>
            </a:r>
          </a:p>
          <a:p>
            <a:pPr>
              <a:buNone/>
            </a:pPr>
            <a:r>
              <a:rPr lang="en-US" sz="1600" b="1" dirty="0">
                <a:solidFill>
                  <a:srgbClr val="FFFF00"/>
                </a:solidFill>
              </a:rPr>
              <a:t>a</a:t>
            </a:r>
            <a:r>
              <a:rPr lang="en-US" sz="1600" b="1" dirty="0" smtClean="0">
                <a:solidFill>
                  <a:srgbClr val="FFFF00"/>
                </a:solidFill>
              </a:rPr>
              <a:t>nd PLC system </a:t>
            </a:r>
            <a:r>
              <a:rPr lang="en-US" b="1" dirty="0" smtClean="0">
                <a:solidFill>
                  <a:schemeClr val="bg1"/>
                </a:solidFill>
              </a:rPr>
              <a:t> </a:t>
            </a:r>
            <a:endParaRPr lang="de-DE" dirty="0"/>
          </a:p>
        </p:txBody>
      </p:sp>
    </p:spTree>
    <p:extLst>
      <p:ext uri="{BB962C8B-B14F-4D97-AF65-F5344CB8AC3E}">
        <p14:creationId xmlns:p14="http://schemas.microsoft.com/office/powerpoint/2010/main" val="999979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
          <p:cNvSpPr txBox="1">
            <a:spLocks noChangeArrowheads="1"/>
          </p:cNvSpPr>
          <p:nvPr/>
        </p:nvSpPr>
        <p:spPr bwMode="auto">
          <a:xfrm>
            <a:off x="115887" y="3843799"/>
            <a:ext cx="8909051" cy="2527517"/>
          </a:xfrm>
          <a:prstGeom prst="rect">
            <a:avLst/>
          </a:prstGeom>
          <a:solidFill>
            <a:srgbClr val="FFCCCC"/>
          </a:solidFill>
          <a:ln>
            <a:noFill/>
          </a:ln>
          <a:extLst/>
        </p:spPr>
        <p:txBody>
          <a:bodyPr vert="horz" wrap="square" lIns="270000" tIns="0" rIns="91440" bIns="45720" numCol="1" anchor="t" anchorCtr="0" compatLnSpc="1">
            <a:prstTxWarp prst="textNoShape">
              <a:avLst/>
            </a:prstTxWarp>
          </a:bodyPr>
          <a:lstStyle>
            <a:lvl1pPr marL="298450" indent="-298450" algn="l" rtl="0" eaLnBrk="0" fontAlgn="base" hangingPunct="0">
              <a:spcBef>
                <a:spcPct val="20000"/>
              </a:spcBef>
              <a:spcAft>
                <a:spcPct val="0"/>
              </a:spcAft>
              <a:buClr>
                <a:schemeClr val="accent2"/>
              </a:buClr>
              <a:buSzPct val="80000"/>
              <a:buFont typeface="Wingdings" pitchFamily="2" charset="2"/>
              <a:buChar char="n"/>
              <a:defRPr sz="2400">
                <a:solidFill>
                  <a:schemeClr val="tx2"/>
                </a:solidFill>
                <a:latin typeface="+mn-lt"/>
                <a:ea typeface="+mn-ea"/>
                <a:cs typeface="+mn-cs"/>
              </a:defRPr>
            </a:lvl1pPr>
            <a:lvl2pPr marL="558800" indent="-258763" algn="l" rtl="0" eaLnBrk="0" fontAlgn="base" hangingPunct="0">
              <a:spcBef>
                <a:spcPct val="20000"/>
              </a:spcBef>
              <a:spcAft>
                <a:spcPct val="0"/>
              </a:spcAft>
              <a:buClr>
                <a:schemeClr val="accent1"/>
              </a:buClr>
              <a:buFont typeface="Wingdings" pitchFamily="2" charset="2"/>
              <a:buChar char="§"/>
              <a:defRPr sz="2400">
                <a:solidFill>
                  <a:schemeClr val="tx2"/>
                </a:solidFill>
                <a:latin typeface="+mn-lt"/>
                <a:ea typeface="+mn-ea"/>
              </a:defRPr>
            </a:lvl2pPr>
            <a:lvl3pPr marL="817563" indent="-257175" algn="l" rtl="0" eaLnBrk="0" fontAlgn="base" hangingPunct="0">
              <a:spcBef>
                <a:spcPct val="20000"/>
              </a:spcBef>
              <a:spcAft>
                <a:spcPct val="0"/>
              </a:spcAft>
              <a:buClr>
                <a:schemeClr val="folHlink"/>
              </a:buClr>
              <a:buSzPct val="60000"/>
              <a:buFont typeface="Wingdings" pitchFamily="2" charset="2"/>
              <a:buChar char=""/>
              <a:defRPr sz="2400">
                <a:solidFill>
                  <a:schemeClr val="tx2"/>
                </a:solidFill>
                <a:latin typeface="+mn-lt"/>
                <a:ea typeface="+mn-ea"/>
              </a:defRPr>
            </a:lvl3pPr>
            <a:lvl4pPr marL="1077913" indent="-258763" algn="l" rtl="0" eaLnBrk="0" fontAlgn="base" hangingPunct="0">
              <a:spcBef>
                <a:spcPct val="20000"/>
              </a:spcBef>
              <a:spcAft>
                <a:spcPct val="0"/>
              </a:spcAft>
              <a:buClr>
                <a:schemeClr val="hlink"/>
              </a:buClr>
              <a:buFont typeface="Wingdings" pitchFamily="2" charset="2"/>
              <a:buChar char="§"/>
              <a:defRPr sz="2400">
                <a:solidFill>
                  <a:srgbClr val="100F2E"/>
                </a:solidFill>
                <a:latin typeface="+mn-lt"/>
                <a:ea typeface="+mn-ea"/>
              </a:defRPr>
            </a:lvl4pPr>
            <a:lvl5pPr marL="1312863" indent="-223838" algn="l" rtl="0" eaLnBrk="0" fontAlgn="base" hangingPunct="0">
              <a:spcBef>
                <a:spcPct val="20000"/>
              </a:spcBef>
              <a:spcAft>
                <a:spcPct val="0"/>
              </a:spcAft>
              <a:buClr>
                <a:schemeClr val="folHlink"/>
              </a:buClr>
              <a:buChar char="»"/>
              <a:defRPr sz="2400">
                <a:solidFill>
                  <a:srgbClr val="100F2E"/>
                </a:solidFill>
                <a:latin typeface="+mn-lt"/>
                <a:ea typeface="+mn-ea"/>
              </a:defRPr>
            </a:lvl5pPr>
            <a:lvl6pPr marL="1770063" indent="-223838" algn="l" rtl="0" fontAlgn="base">
              <a:spcBef>
                <a:spcPct val="20000"/>
              </a:spcBef>
              <a:spcAft>
                <a:spcPct val="0"/>
              </a:spcAft>
              <a:buClr>
                <a:schemeClr val="folHlink"/>
              </a:buClr>
              <a:buChar char="»"/>
              <a:defRPr sz="2400">
                <a:solidFill>
                  <a:srgbClr val="100F2E"/>
                </a:solidFill>
                <a:latin typeface="+mn-lt"/>
                <a:ea typeface="+mn-ea"/>
              </a:defRPr>
            </a:lvl6pPr>
            <a:lvl7pPr marL="2227263" indent="-223838" algn="l" rtl="0" fontAlgn="base">
              <a:spcBef>
                <a:spcPct val="20000"/>
              </a:spcBef>
              <a:spcAft>
                <a:spcPct val="0"/>
              </a:spcAft>
              <a:buClr>
                <a:schemeClr val="folHlink"/>
              </a:buClr>
              <a:buChar char="»"/>
              <a:defRPr sz="2400">
                <a:solidFill>
                  <a:srgbClr val="100F2E"/>
                </a:solidFill>
                <a:latin typeface="+mn-lt"/>
                <a:ea typeface="+mn-ea"/>
              </a:defRPr>
            </a:lvl7pPr>
            <a:lvl8pPr marL="2684463" indent="-223838" algn="l" rtl="0" fontAlgn="base">
              <a:spcBef>
                <a:spcPct val="20000"/>
              </a:spcBef>
              <a:spcAft>
                <a:spcPct val="0"/>
              </a:spcAft>
              <a:buClr>
                <a:schemeClr val="folHlink"/>
              </a:buClr>
              <a:buChar char="»"/>
              <a:defRPr sz="2400">
                <a:solidFill>
                  <a:srgbClr val="100F2E"/>
                </a:solidFill>
                <a:latin typeface="+mn-lt"/>
                <a:ea typeface="+mn-ea"/>
              </a:defRPr>
            </a:lvl8pPr>
            <a:lvl9pPr marL="3141663" indent="-223838" algn="l" rtl="0" fontAlgn="base">
              <a:spcBef>
                <a:spcPct val="20000"/>
              </a:spcBef>
              <a:spcAft>
                <a:spcPct val="0"/>
              </a:spcAft>
              <a:buClr>
                <a:schemeClr val="folHlink"/>
              </a:buClr>
              <a:buChar char="»"/>
              <a:defRPr sz="2400">
                <a:solidFill>
                  <a:srgbClr val="100F2E"/>
                </a:solidFill>
                <a:latin typeface="+mn-lt"/>
                <a:ea typeface="+mn-ea"/>
              </a:defRPr>
            </a:lvl9pPr>
          </a:lstStyle>
          <a:p>
            <a:pPr marL="0" indent="0">
              <a:spcAft>
                <a:spcPts val="288"/>
              </a:spcAft>
              <a:buClr>
                <a:srgbClr val="FD930A"/>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b="1" dirty="0" smtClean="0">
                <a:solidFill>
                  <a:srgbClr val="261748"/>
                </a:solidFill>
                <a:latin typeface="Calibri" pitchFamily="34" charset="0"/>
                <a:ea typeface="ＭＳ Ｐゴシック" pitchFamily="1" charset="-128"/>
                <a:cs typeface="Calibri" pitchFamily="34" charset="0"/>
              </a:rPr>
              <a:t>X-ray </a:t>
            </a:r>
            <a:r>
              <a:rPr lang="en-US" sz="2000" b="1" dirty="0" smtClean="0">
                <a:solidFill>
                  <a:srgbClr val="261748"/>
                </a:solidFill>
                <a:latin typeface="Calibri" pitchFamily="34" charset="0"/>
                <a:ea typeface="ＭＳ Ｐゴシック" pitchFamily="1" charset="-128"/>
                <a:cs typeface="Calibri" pitchFamily="34" charset="0"/>
              </a:rPr>
              <a:t>sources:</a:t>
            </a:r>
            <a:endParaRPr lang="en-US" sz="2000" b="1" dirty="0" smtClean="0">
              <a:solidFill>
                <a:srgbClr val="261748"/>
              </a:solidFill>
              <a:latin typeface="Calibri" pitchFamily="34" charset="0"/>
              <a:ea typeface="ＭＳ Ｐゴシック" pitchFamily="1" charset="-128"/>
              <a:cs typeface="Calibri" pitchFamily="34" charset="0"/>
            </a:endParaRPr>
          </a:p>
          <a:p>
            <a:pPr>
              <a:spcAft>
                <a:spcPts val="288"/>
              </a:spcAft>
              <a:buClr>
                <a:srgbClr val="FD930A"/>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b="1" dirty="0" smtClean="0">
                <a:solidFill>
                  <a:srgbClr val="261748"/>
                </a:solidFill>
                <a:latin typeface="Calibri" pitchFamily="34" charset="0"/>
                <a:ea typeface="ＭＳ Ｐゴシック" pitchFamily="1" charset="-128"/>
                <a:cs typeface="Calibri" pitchFamily="34" charset="0"/>
              </a:rPr>
              <a:t>Commercial </a:t>
            </a:r>
            <a:r>
              <a:rPr lang="en-US" sz="2000" b="1" dirty="0">
                <a:solidFill>
                  <a:srgbClr val="261748"/>
                </a:solidFill>
                <a:latin typeface="Calibri" pitchFamily="34" charset="0"/>
                <a:ea typeface="ＭＳ Ｐゴシック" pitchFamily="1" charset="-128"/>
                <a:cs typeface="Calibri" pitchFamily="34" charset="0"/>
              </a:rPr>
              <a:t>high power X-ray </a:t>
            </a:r>
            <a:r>
              <a:rPr lang="en-US" sz="2000" b="1" dirty="0" smtClean="0">
                <a:solidFill>
                  <a:srgbClr val="261748"/>
                </a:solidFill>
                <a:latin typeface="Calibri" pitchFamily="34" charset="0"/>
                <a:ea typeface="ＭＳ Ｐゴシック" pitchFamily="1" charset="-128"/>
                <a:cs typeface="Calibri" pitchFamily="34" charset="0"/>
              </a:rPr>
              <a:t>tubes: </a:t>
            </a:r>
            <a:r>
              <a:rPr lang="en-US" sz="2000" dirty="0" smtClean="0">
                <a:solidFill>
                  <a:srgbClr val="261748"/>
                </a:solidFill>
                <a:latin typeface="Calibri" pitchFamily="34" charset="0"/>
                <a:ea typeface="ＭＳ Ｐゴシック" pitchFamily="1" charset="-128"/>
                <a:cs typeface="Calibri" pitchFamily="34" charset="0"/>
              </a:rPr>
              <a:t>(V &lt; 60 </a:t>
            </a:r>
            <a:r>
              <a:rPr lang="en-US" sz="2000" dirty="0">
                <a:solidFill>
                  <a:srgbClr val="261748"/>
                </a:solidFill>
                <a:latin typeface="Calibri" pitchFamily="34" charset="0"/>
                <a:ea typeface="ＭＳ Ｐゴシック" pitchFamily="1" charset="-128"/>
                <a:cs typeface="Calibri" pitchFamily="34" charset="0"/>
              </a:rPr>
              <a:t>kV  and  </a:t>
            </a:r>
            <a:r>
              <a:rPr lang="en-US" sz="2000" dirty="0" smtClean="0">
                <a:solidFill>
                  <a:srgbClr val="261748"/>
                </a:solidFill>
                <a:latin typeface="Calibri" pitchFamily="34" charset="0"/>
                <a:ea typeface="ＭＳ Ｐゴシック" pitchFamily="1" charset="-128"/>
                <a:cs typeface="Calibri" pitchFamily="34" charset="0"/>
              </a:rPr>
              <a:t>P &lt; 2 kW), anodes</a:t>
            </a:r>
            <a:r>
              <a:rPr lang="en-US" sz="2000" dirty="0">
                <a:solidFill>
                  <a:srgbClr val="261748"/>
                </a:solidFill>
                <a:latin typeface="Calibri" pitchFamily="34" charset="0"/>
                <a:ea typeface="ＭＳ Ｐゴシック" pitchFamily="1" charset="-128"/>
                <a:cs typeface="Calibri" pitchFamily="34" charset="0"/>
              </a:rPr>
              <a:t>: </a:t>
            </a:r>
            <a:r>
              <a:rPr lang="en-US" sz="2000" dirty="0" smtClean="0">
                <a:solidFill>
                  <a:srgbClr val="261748"/>
                </a:solidFill>
                <a:latin typeface="Calibri" pitchFamily="34" charset="0"/>
                <a:ea typeface="ＭＳ Ｐゴシック" pitchFamily="1" charset="-128"/>
                <a:cs typeface="Calibri" pitchFamily="34" charset="0"/>
              </a:rPr>
              <a:t>Cu </a:t>
            </a:r>
            <a:r>
              <a:rPr lang="en-US" sz="2000" dirty="0">
                <a:solidFill>
                  <a:srgbClr val="261748"/>
                </a:solidFill>
                <a:latin typeface="Calibri" pitchFamily="34" charset="0"/>
                <a:ea typeface="ＭＳ Ｐゴシック" pitchFamily="1" charset="-128"/>
                <a:cs typeface="Calibri" pitchFamily="34" charset="0"/>
              </a:rPr>
              <a:t>(8 </a:t>
            </a:r>
            <a:r>
              <a:rPr lang="en-US" sz="2000" dirty="0" err="1">
                <a:solidFill>
                  <a:srgbClr val="261748"/>
                </a:solidFill>
                <a:latin typeface="Calibri" pitchFamily="34" charset="0"/>
                <a:ea typeface="ＭＳ Ｐゴシック" pitchFamily="1" charset="-128"/>
                <a:cs typeface="Calibri" pitchFamily="34" charset="0"/>
              </a:rPr>
              <a:t>keV</a:t>
            </a:r>
            <a:r>
              <a:rPr lang="en-US" sz="2000" dirty="0">
                <a:solidFill>
                  <a:srgbClr val="261748"/>
                </a:solidFill>
                <a:latin typeface="Calibri" pitchFamily="34" charset="0"/>
                <a:ea typeface="ＭＳ Ｐゴシック" pitchFamily="1" charset="-128"/>
                <a:cs typeface="Calibri" pitchFamily="34" charset="0"/>
              </a:rPr>
              <a:t>) and </a:t>
            </a:r>
            <a:r>
              <a:rPr lang="en-US" sz="2000" dirty="0" smtClean="0">
                <a:solidFill>
                  <a:srgbClr val="261748"/>
                </a:solidFill>
                <a:latin typeface="Calibri" pitchFamily="34" charset="0"/>
                <a:ea typeface="ＭＳ Ｐゴシック" pitchFamily="1" charset="-128"/>
                <a:cs typeface="Calibri" pitchFamily="34" charset="0"/>
              </a:rPr>
              <a:t>Mo </a:t>
            </a:r>
            <a:r>
              <a:rPr lang="en-US" sz="2000" dirty="0">
                <a:solidFill>
                  <a:srgbClr val="261748"/>
                </a:solidFill>
                <a:latin typeface="Calibri" pitchFamily="34" charset="0"/>
                <a:ea typeface="ＭＳ Ｐゴシック" pitchFamily="1" charset="-128"/>
                <a:cs typeface="Calibri" pitchFamily="34" charset="0"/>
              </a:rPr>
              <a:t>(17 </a:t>
            </a:r>
            <a:r>
              <a:rPr lang="en-US" sz="2000" dirty="0" err="1" smtClean="0">
                <a:solidFill>
                  <a:srgbClr val="261748"/>
                </a:solidFill>
                <a:latin typeface="Calibri" pitchFamily="34" charset="0"/>
                <a:ea typeface="ＭＳ Ｐゴシック" pitchFamily="1" charset="-128"/>
                <a:cs typeface="Calibri" pitchFamily="34" charset="0"/>
              </a:rPr>
              <a:t>keV</a:t>
            </a:r>
            <a:r>
              <a:rPr lang="en-US" sz="2000" dirty="0" smtClean="0">
                <a:solidFill>
                  <a:srgbClr val="261748"/>
                </a:solidFill>
                <a:latin typeface="Calibri" pitchFamily="34" charset="0"/>
                <a:ea typeface="ＭＳ Ｐゴシック" pitchFamily="1" charset="-128"/>
                <a:cs typeface="Calibri" pitchFamily="34" charset="0"/>
              </a:rPr>
              <a:t>) + </a:t>
            </a:r>
            <a:r>
              <a:rPr lang="en-US" sz="2000" dirty="0" err="1" smtClean="0">
                <a:solidFill>
                  <a:srgbClr val="261748"/>
                </a:solidFill>
                <a:latin typeface="Calibri" pitchFamily="34" charset="0"/>
                <a:ea typeface="ＭＳ Ｐゴシック" pitchFamily="1" charset="-128"/>
                <a:cs typeface="Calibri" pitchFamily="34" charset="0"/>
              </a:rPr>
              <a:t>Polycapillary</a:t>
            </a:r>
            <a:r>
              <a:rPr lang="en-US" sz="2000" dirty="0" smtClean="0">
                <a:solidFill>
                  <a:srgbClr val="261748"/>
                </a:solidFill>
                <a:latin typeface="Calibri" pitchFamily="34" charset="0"/>
                <a:ea typeface="ＭＳ Ｐゴシック" pitchFamily="1" charset="-128"/>
                <a:cs typeface="Calibri" pitchFamily="34" charset="0"/>
              </a:rPr>
              <a:t> focusing optics </a:t>
            </a:r>
            <a:r>
              <a:rPr lang="en-US" sz="2000" dirty="0" smtClean="0">
                <a:solidFill>
                  <a:srgbClr val="261748"/>
                </a:solidFill>
                <a:latin typeface="Calibri" pitchFamily="34" charset="0"/>
                <a:ea typeface="ＭＳ Ｐゴシック" pitchFamily="1" charset="-128"/>
                <a:cs typeface="Calibri" pitchFamily="34" charset="0"/>
                <a:sym typeface="Wingdings" panose="05000000000000000000" pitchFamily="2" charset="2"/>
              </a:rPr>
              <a:t> estimated intensity for Cu target 10</a:t>
            </a:r>
            <a:r>
              <a:rPr lang="en-US" sz="2000" baseline="30000" dirty="0" smtClean="0">
                <a:solidFill>
                  <a:srgbClr val="261748"/>
                </a:solidFill>
                <a:latin typeface="Calibri" pitchFamily="34" charset="0"/>
                <a:ea typeface="ＭＳ Ｐゴシック" pitchFamily="1" charset="-128"/>
                <a:cs typeface="Calibri" pitchFamily="34" charset="0"/>
                <a:sym typeface="Wingdings" panose="05000000000000000000" pitchFamily="2" charset="2"/>
              </a:rPr>
              <a:t>9</a:t>
            </a:r>
            <a:r>
              <a:rPr lang="en-US" sz="2000" dirty="0" smtClean="0">
                <a:solidFill>
                  <a:srgbClr val="261748"/>
                </a:solidFill>
                <a:latin typeface="Calibri" pitchFamily="34" charset="0"/>
                <a:ea typeface="ＭＳ Ｐゴシック" pitchFamily="1" charset="-128"/>
                <a:cs typeface="Calibri" pitchFamily="34" charset="0"/>
                <a:sym typeface="Wingdings" panose="05000000000000000000" pitchFamily="2" charset="2"/>
              </a:rPr>
              <a:t> cps/50</a:t>
            </a:r>
            <a:r>
              <a:rPr lang="el-GR" sz="2000" dirty="0" smtClean="0">
                <a:solidFill>
                  <a:srgbClr val="261748"/>
                </a:solidFill>
                <a:latin typeface="Times New Roman"/>
                <a:ea typeface="ＭＳ Ｐゴシック" pitchFamily="1" charset="-128"/>
                <a:cs typeface="Times New Roman"/>
                <a:sym typeface="Wingdings" panose="05000000000000000000" pitchFamily="2" charset="2"/>
              </a:rPr>
              <a:t>μ</a:t>
            </a:r>
            <a:r>
              <a:rPr lang="en-US" sz="2000" dirty="0">
                <a:solidFill>
                  <a:srgbClr val="261748"/>
                </a:solidFill>
                <a:latin typeface="Calibri" panose="020F0502020204030204" pitchFamily="34" charset="0"/>
                <a:ea typeface="ＭＳ Ｐゴシック" pitchFamily="1" charset="-128"/>
                <a:cs typeface="Times New Roman"/>
                <a:sym typeface="Wingdings" panose="05000000000000000000" pitchFamily="2" charset="2"/>
              </a:rPr>
              <a:t>m</a:t>
            </a:r>
            <a:endParaRPr lang="en-US" sz="2000" dirty="0" smtClean="0">
              <a:solidFill>
                <a:srgbClr val="261748"/>
              </a:solidFill>
              <a:latin typeface="Calibri" pitchFamily="34" charset="0"/>
              <a:ea typeface="ＭＳ Ｐゴシック" pitchFamily="1" charset="-128"/>
              <a:cs typeface="Calibri" pitchFamily="34" charset="0"/>
            </a:endParaRPr>
          </a:p>
          <a:p>
            <a:pPr>
              <a:spcAft>
                <a:spcPts val="288"/>
              </a:spcAft>
              <a:buClr>
                <a:srgbClr val="FD930A"/>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b="1" dirty="0" smtClean="0">
                <a:solidFill>
                  <a:srgbClr val="261748"/>
                </a:solidFill>
                <a:latin typeface="Calibri" pitchFamily="34" charset="0"/>
                <a:ea typeface="ＭＳ Ｐゴシック" pitchFamily="1" charset="-128"/>
                <a:cs typeface="Calibri" pitchFamily="34" charset="0"/>
              </a:rPr>
              <a:t>PANTER source with </a:t>
            </a:r>
            <a:r>
              <a:rPr lang="en-US" sz="2000" b="1" dirty="0" smtClean="0">
                <a:solidFill>
                  <a:srgbClr val="261748"/>
                </a:solidFill>
                <a:latin typeface="Calibri" pitchFamily="34" charset="0"/>
                <a:ea typeface="ＭＳ Ｐゴシック" pitchFamily="1" charset="-128"/>
                <a:cs typeface="Calibri" pitchFamily="34" charset="0"/>
              </a:rPr>
              <a:t>exit </a:t>
            </a:r>
            <a:r>
              <a:rPr lang="en-US" sz="2000" b="1" dirty="0" smtClean="0">
                <a:solidFill>
                  <a:srgbClr val="261748"/>
                </a:solidFill>
                <a:latin typeface="Calibri" pitchFamily="34" charset="0"/>
                <a:ea typeface="ＭＳ Ｐゴシック" pitchFamily="1" charset="-128"/>
                <a:cs typeface="Calibri" pitchFamily="34" charset="0"/>
              </a:rPr>
              <a:t>window  </a:t>
            </a:r>
            <a:r>
              <a:rPr lang="en-US" sz="2000" dirty="0" smtClean="0">
                <a:solidFill>
                  <a:srgbClr val="261748"/>
                </a:solidFill>
                <a:latin typeface="Calibri" pitchFamily="34" charset="0"/>
                <a:ea typeface="ＭＳ Ｐゴシック" pitchFamily="1" charset="-128"/>
                <a:cs typeface="Calibri" pitchFamily="34" charset="0"/>
              </a:rPr>
              <a:t>(V &lt; 15kV, I &lt; 5mA) </a:t>
            </a:r>
            <a:r>
              <a:rPr lang="en-US" sz="2000" dirty="0" smtClean="0">
                <a:solidFill>
                  <a:srgbClr val="261748"/>
                </a:solidFill>
                <a:latin typeface="Calibri" pitchFamily="34" charset="0"/>
                <a:ea typeface="ＭＳ Ｐゴシック" pitchFamily="1" charset="-128"/>
                <a:cs typeface="Calibri" pitchFamily="34" charset="0"/>
              </a:rPr>
              <a:t>multi-target </a:t>
            </a:r>
            <a:r>
              <a:rPr lang="en-US" sz="2000" dirty="0" smtClean="0">
                <a:solidFill>
                  <a:srgbClr val="261748"/>
                </a:solidFill>
                <a:latin typeface="Calibri" pitchFamily="34" charset="0"/>
                <a:ea typeface="ＭＳ Ｐゴシック" pitchFamily="1" charset="-128"/>
                <a:cs typeface="Calibri" pitchFamily="34" charset="0"/>
              </a:rPr>
              <a:t>anode</a:t>
            </a:r>
          </a:p>
          <a:p>
            <a:pPr>
              <a:spcAft>
                <a:spcPts val="288"/>
              </a:spcAft>
              <a:buClr>
                <a:srgbClr val="FD930A"/>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b="1" dirty="0" err="1" smtClean="0">
                <a:solidFill>
                  <a:srgbClr val="261748"/>
                </a:solidFill>
                <a:latin typeface="Calibri" pitchFamily="34" charset="0"/>
                <a:ea typeface="ＭＳ Ｐゴシック" pitchFamily="1" charset="-128"/>
                <a:cs typeface="Calibri" pitchFamily="34" charset="0"/>
              </a:rPr>
              <a:t>PulXar</a:t>
            </a:r>
            <a:r>
              <a:rPr lang="en-US" sz="2000" b="1" dirty="0">
                <a:solidFill>
                  <a:srgbClr val="261748"/>
                </a:solidFill>
                <a:latin typeface="Calibri" pitchFamily="34" charset="0"/>
                <a:ea typeface="ＭＳ Ｐゴシック" pitchFamily="1" charset="-128"/>
                <a:cs typeface="Calibri" pitchFamily="34" charset="0"/>
              </a:rPr>
              <a:t> </a:t>
            </a:r>
            <a:r>
              <a:rPr lang="en-US" sz="2000" b="1" dirty="0" smtClean="0">
                <a:solidFill>
                  <a:srgbClr val="261748"/>
                </a:solidFill>
                <a:latin typeface="Calibri" pitchFamily="34" charset="0"/>
                <a:ea typeface="ＭＳ Ｐゴシック" pitchFamily="1" charset="-128"/>
                <a:cs typeface="Calibri" pitchFamily="34" charset="0"/>
              </a:rPr>
              <a:t>with </a:t>
            </a:r>
            <a:r>
              <a:rPr lang="en-US" sz="2000" b="1" dirty="0" smtClean="0">
                <a:solidFill>
                  <a:srgbClr val="261748"/>
                </a:solidFill>
                <a:latin typeface="Calibri" pitchFamily="34" charset="0"/>
                <a:ea typeface="ＭＳ Ｐゴシック" pitchFamily="1" charset="-128"/>
                <a:cs typeface="Calibri" pitchFamily="34" charset="0"/>
              </a:rPr>
              <a:t>exit </a:t>
            </a:r>
            <a:r>
              <a:rPr lang="en-US" sz="2000" b="1" dirty="0" smtClean="0">
                <a:solidFill>
                  <a:srgbClr val="261748"/>
                </a:solidFill>
                <a:latin typeface="Calibri" pitchFamily="34" charset="0"/>
                <a:ea typeface="ＭＳ Ｐゴシック" pitchFamily="1" charset="-128"/>
                <a:cs typeface="Calibri" pitchFamily="34" charset="0"/>
              </a:rPr>
              <a:t>window: </a:t>
            </a:r>
            <a:r>
              <a:rPr lang="en-US" sz="2000" dirty="0" smtClean="0">
                <a:solidFill>
                  <a:srgbClr val="261748"/>
                </a:solidFill>
                <a:latin typeface="Calibri" pitchFamily="34" charset="0"/>
                <a:ea typeface="ＭＳ Ｐゴシック" pitchFamily="1" charset="-128"/>
                <a:cs typeface="Calibri" pitchFamily="34" charset="0"/>
              </a:rPr>
              <a:t>pulsed mode (V&lt; 50kV, I&lt;20mA  with pulse length &gt; 25 ns and XFEL timing), DC mode (V&lt;60kV, I&lt;5mA), </a:t>
            </a:r>
            <a:r>
              <a:rPr lang="en-US" sz="2000" dirty="0" smtClean="0">
                <a:solidFill>
                  <a:srgbClr val="261748"/>
                </a:solidFill>
                <a:latin typeface="Calibri" pitchFamily="34" charset="0"/>
                <a:ea typeface="ＭＳ Ｐゴシック" pitchFamily="1" charset="-128"/>
                <a:cs typeface="Calibri" pitchFamily="34" charset="0"/>
              </a:rPr>
              <a:t>multi-target </a:t>
            </a:r>
            <a:endParaRPr lang="en-US" sz="2000" dirty="0">
              <a:solidFill>
                <a:srgbClr val="261748"/>
              </a:solidFill>
              <a:latin typeface="Calibri" pitchFamily="34" charset="0"/>
              <a:ea typeface="ＭＳ Ｐゴシック" pitchFamily="1" charset="-128"/>
              <a:cs typeface="Calibri" pitchFamily="34" charset="0"/>
            </a:endParaRPr>
          </a:p>
        </p:txBody>
      </p:sp>
      <p:sp>
        <p:nvSpPr>
          <p:cNvPr id="4" name="Slide Number Placeholder 3"/>
          <p:cNvSpPr>
            <a:spLocks noGrp="1"/>
          </p:cNvSpPr>
          <p:nvPr>
            <p:ph type="sldNum" sz="quarter" idx="10"/>
          </p:nvPr>
        </p:nvSpPr>
        <p:spPr/>
        <p:txBody>
          <a:bodyPr/>
          <a:lstStyle/>
          <a:p>
            <a:pPr>
              <a:defRPr/>
            </a:pPr>
            <a:fld id="{14404834-5313-40AC-B135-E30BD596D545}" type="slidenum">
              <a:rPr lang="en-GB" smtClean="0"/>
              <a:pPr>
                <a:defRPr/>
              </a:pPr>
              <a:t>8</a:t>
            </a:fld>
            <a:endParaRPr lang="en-GB"/>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2127" y="1020432"/>
            <a:ext cx="4265841" cy="298242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4"/>
          <p:cNvSpPr txBox="1">
            <a:spLocks noChangeArrowheads="1"/>
          </p:cNvSpPr>
          <p:nvPr/>
        </p:nvSpPr>
        <p:spPr bwMode="auto">
          <a:xfrm>
            <a:off x="220205" y="1502460"/>
            <a:ext cx="4028773" cy="1749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4000">
                <a:solidFill>
                  <a:srgbClr val="999999"/>
                </a:solidFill>
                <a:bevel/>
                <a:headEnd/>
                <a:tailEnd/>
              </a14:hiddenLine>
            </a:ext>
          </a:extLst>
        </p:spPr>
        <p:txBody>
          <a:bodyPr vert="horz" wrap="square" lIns="270000" tIns="0" rIns="91440" bIns="45720" numCol="1" anchor="t" anchorCtr="0" compatLnSpc="1">
            <a:prstTxWarp prst="textNoShape">
              <a:avLst/>
            </a:prstTxWarp>
          </a:bodyPr>
          <a:lstStyle>
            <a:lvl1pPr marL="298450" indent="-298450" algn="l" rtl="0" eaLnBrk="0" fontAlgn="base" hangingPunct="0">
              <a:spcBef>
                <a:spcPct val="20000"/>
              </a:spcBef>
              <a:spcAft>
                <a:spcPct val="0"/>
              </a:spcAft>
              <a:buClr>
                <a:schemeClr val="accent2"/>
              </a:buClr>
              <a:buSzPct val="80000"/>
              <a:buFont typeface="Wingdings" pitchFamily="2" charset="2"/>
              <a:buChar char="n"/>
              <a:defRPr sz="2400">
                <a:solidFill>
                  <a:schemeClr val="tx2"/>
                </a:solidFill>
                <a:latin typeface="+mn-lt"/>
                <a:ea typeface="+mn-ea"/>
                <a:cs typeface="+mn-cs"/>
              </a:defRPr>
            </a:lvl1pPr>
            <a:lvl2pPr marL="558800" indent="-258763" algn="l" rtl="0" eaLnBrk="0" fontAlgn="base" hangingPunct="0">
              <a:spcBef>
                <a:spcPct val="20000"/>
              </a:spcBef>
              <a:spcAft>
                <a:spcPct val="0"/>
              </a:spcAft>
              <a:buClr>
                <a:schemeClr val="accent1"/>
              </a:buClr>
              <a:buFont typeface="Wingdings" pitchFamily="2" charset="2"/>
              <a:buChar char="§"/>
              <a:defRPr sz="2400">
                <a:solidFill>
                  <a:schemeClr val="tx2"/>
                </a:solidFill>
                <a:latin typeface="+mn-lt"/>
                <a:ea typeface="+mn-ea"/>
              </a:defRPr>
            </a:lvl2pPr>
            <a:lvl3pPr marL="817563" indent="-257175" algn="l" rtl="0" eaLnBrk="0" fontAlgn="base" hangingPunct="0">
              <a:spcBef>
                <a:spcPct val="20000"/>
              </a:spcBef>
              <a:spcAft>
                <a:spcPct val="0"/>
              </a:spcAft>
              <a:buClr>
                <a:schemeClr val="folHlink"/>
              </a:buClr>
              <a:buSzPct val="60000"/>
              <a:buFont typeface="Wingdings" pitchFamily="2" charset="2"/>
              <a:buChar char=""/>
              <a:defRPr sz="2400">
                <a:solidFill>
                  <a:schemeClr val="tx2"/>
                </a:solidFill>
                <a:latin typeface="+mn-lt"/>
                <a:ea typeface="+mn-ea"/>
              </a:defRPr>
            </a:lvl3pPr>
            <a:lvl4pPr marL="1077913" indent="-258763" algn="l" rtl="0" eaLnBrk="0" fontAlgn="base" hangingPunct="0">
              <a:spcBef>
                <a:spcPct val="20000"/>
              </a:spcBef>
              <a:spcAft>
                <a:spcPct val="0"/>
              </a:spcAft>
              <a:buClr>
                <a:schemeClr val="hlink"/>
              </a:buClr>
              <a:buFont typeface="Wingdings" pitchFamily="2" charset="2"/>
              <a:buChar char="§"/>
              <a:defRPr sz="2400">
                <a:solidFill>
                  <a:srgbClr val="100F2E"/>
                </a:solidFill>
                <a:latin typeface="+mn-lt"/>
                <a:ea typeface="+mn-ea"/>
              </a:defRPr>
            </a:lvl4pPr>
            <a:lvl5pPr marL="1312863" indent="-223838" algn="l" rtl="0" eaLnBrk="0" fontAlgn="base" hangingPunct="0">
              <a:spcBef>
                <a:spcPct val="20000"/>
              </a:spcBef>
              <a:spcAft>
                <a:spcPct val="0"/>
              </a:spcAft>
              <a:buClr>
                <a:schemeClr val="folHlink"/>
              </a:buClr>
              <a:buChar char="»"/>
              <a:defRPr sz="2400">
                <a:solidFill>
                  <a:srgbClr val="100F2E"/>
                </a:solidFill>
                <a:latin typeface="+mn-lt"/>
                <a:ea typeface="+mn-ea"/>
              </a:defRPr>
            </a:lvl5pPr>
            <a:lvl6pPr marL="1770063" indent="-223838" algn="l" rtl="0" fontAlgn="base">
              <a:spcBef>
                <a:spcPct val="20000"/>
              </a:spcBef>
              <a:spcAft>
                <a:spcPct val="0"/>
              </a:spcAft>
              <a:buClr>
                <a:schemeClr val="folHlink"/>
              </a:buClr>
              <a:buChar char="»"/>
              <a:defRPr sz="2400">
                <a:solidFill>
                  <a:srgbClr val="100F2E"/>
                </a:solidFill>
                <a:latin typeface="+mn-lt"/>
                <a:ea typeface="+mn-ea"/>
              </a:defRPr>
            </a:lvl6pPr>
            <a:lvl7pPr marL="2227263" indent="-223838" algn="l" rtl="0" fontAlgn="base">
              <a:spcBef>
                <a:spcPct val="20000"/>
              </a:spcBef>
              <a:spcAft>
                <a:spcPct val="0"/>
              </a:spcAft>
              <a:buClr>
                <a:schemeClr val="folHlink"/>
              </a:buClr>
              <a:buChar char="»"/>
              <a:defRPr sz="2400">
                <a:solidFill>
                  <a:srgbClr val="100F2E"/>
                </a:solidFill>
                <a:latin typeface="+mn-lt"/>
                <a:ea typeface="+mn-ea"/>
              </a:defRPr>
            </a:lvl7pPr>
            <a:lvl8pPr marL="2684463" indent="-223838" algn="l" rtl="0" fontAlgn="base">
              <a:spcBef>
                <a:spcPct val="20000"/>
              </a:spcBef>
              <a:spcAft>
                <a:spcPct val="0"/>
              </a:spcAft>
              <a:buClr>
                <a:schemeClr val="folHlink"/>
              </a:buClr>
              <a:buChar char="»"/>
              <a:defRPr sz="2400">
                <a:solidFill>
                  <a:srgbClr val="100F2E"/>
                </a:solidFill>
                <a:latin typeface="+mn-lt"/>
                <a:ea typeface="+mn-ea"/>
              </a:defRPr>
            </a:lvl8pPr>
            <a:lvl9pPr marL="3141663" indent="-223838" algn="l" rtl="0" fontAlgn="base">
              <a:spcBef>
                <a:spcPct val="20000"/>
              </a:spcBef>
              <a:spcAft>
                <a:spcPct val="0"/>
              </a:spcAft>
              <a:buClr>
                <a:schemeClr val="folHlink"/>
              </a:buClr>
              <a:buChar char="»"/>
              <a:defRPr sz="2400">
                <a:solidFill>
                  <a:srgbClr val="100F2E"/>
                </a:solidFill>
                <a:latin typeface="+mn-lt"/>
                <a:ea typeface="+mn-ea"/>
              </a:defRPr>
            </a:lvl9pPr>
          </a:lstStyle>
          <a:p>
            <a:pPr>
              <a:spcAft>
                <a:spcPts val="288"/>
              </a:spcAft>
              <a:buClr>
                <a:srgbClr val="FD930A"/>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261748"/>
                </a:solidFill>
                <a:latin typeface="Calibri" pitchFamily="34" charset="0"/>
                <a:ea typeface="ＭＳ Ｐゴシック" pitchFamily="1" charset="-128"/>
                <a:cs typeface="Calibri" pitchFamily="34" charset="0"/>
              </a:rPr>
              <a:t>Modular setup for large area and small area detectors</a:t>
            </a:r>
          </a:p>
          <a:p>
            <a:pPr>
              <a:spcAft>
                <a:spcPts val="288"/>
              </a:spcAft>
              <a:buClr>
                <a:srgbClr val="FD930A"/>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261748"/>
                </a:solidFill>
                <a:latin typeface="Calibri" pitchFamily="34" charset="0"/>
                <a:ea typeface="ＭＳ Ｐゴシック" pitchFamily="1" charset="-128"/>
                <a:cs typeface="Calibri" pitchFamily="34" charset="0"/>
              </a:rPr>
              <a:t>Interlock system with safety sensors on the doors and between the modules  </a:t>
            </a:r>
          </a:p>
        </p:txBody>
      </p:sp>
      <p:sp>
        <p:nvSpPr>
          <p:cNvPr id="9" name="Rectangle 7"/>
          <p:cNvSpPr>
            <a:spLocks noChangeArrowheads="1"/>
          </p:cNvSpPr>
          <p:nvPr/>
        </p:nvSpPr>
        <p:spPr bwMode="auto">
          <a:xfrm>
            <a:off x="4396076" y="1757138"/>
            <a:ext cx="1971117" cy="2773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algn="ct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dirty="0">
                <a:solidFill>
                  <a:srgbClr val="000000"/>
                </a:solidFill>
                <a:latin typeface="Arial" charset="0"/>
              </a:rPr>
              <a:t>Detector System</a:t>
            </a:r>
          </a:p>
        </p:txBody>
      </p:sp>
      <p:sp>
        <p:nvSpPr>
          <p:cNvPr id="10" name="Rectangle 8"/>
          <p:cNvSpPr>
            <a:spLocks noChangeArrowheads="1"/>
          </p:cNvSpPr>
          <p:nvPr/>
        </p:nvSpPr>
        <p:spPr bwMode="auto">
          <a:xfrm>
            <a:off x="6887341" y="3439322"/>
            <a:ext cx="1971117" cy="2773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algn="ct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dirty="0">
                <a:solidFill>
                  <a:srgbClr val="000000"/>
                </a:solidFill>
                <a:latin typeface="Arial" charset="0"/>
              </a:rPr>
              <a:t>X-ray Tube</a:t>
            </a:r>
          </a:p>
        </p:txBody>
      </p:sp>
      <p:sp>
        <p:nvSpPr>
          <p:cNvPr id="11" name="Rectangle 9"/>
          <p:cNvSpPr>
            <a:spLocks noChangeArrowheads="1"/>
          </p:cNvSpPr>
          <p:nvPr/>
        </p:nvSpPr>
        <p:spPr bwMode="auto">
          <a:xfrm>
            <a:off x="6169792" y="2511643"/>
            <a:ext cx="1971117" cy="2773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algn="ct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dirty="0">
                <a:solidFill>
                  <a:srgbClr val="000000"/>
                </a:solidFill>
                <a:latin typeface="Arial" charset="0"/>
              </a:rPr>
              <a:t>Pin Holes, Masks etc.</a:t>
            </a:r>
          </a:p>
        </p:txBody>
      </p:sp>
      <p:sp>
        <p:nvSpPr>
          <p:cNvPr id="12" name="Rectangle 10"/>
          <p:cNvSpPr>
            <a:spLocks noChangeArrowheads="1"/>
          </p:cNvSpPr>
          <p:nvPr/>
        </p:nvSpPr>
        <p:spPr bwMode="auto">
          <a:xfrm>
            <a:off x="5901782" y="2858248"/>
            <a:ext cx="1971117" cy="2169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algn="ct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dirty="0">
                <a:solidFill>
                  <a:srgbClr val="FFFFFF"/>
                </a:solidFill>
                <a:latin typeface="Arial" charset="0"/>
              </a:rPr>
              <a:t>Bread Board</a:t>
            </a:r>
          </a:p>
        </p:txBody>
      </p:sp>
      <p:sp>
        <p:nvSpPr>
          <p:cNvPr id="13" name="Rectangle 11"/>
          <p:cNvSpPr>
            <a:spLocks noChangeArrowheads="1"/>
          </p:cNvSpPr>
          <p:nvPr/>
        </p:nvSpPr>
        <p:spPr bwMode="auto">
          <a:xfrm>
            <a:off x="5999421" y="2037243"/>
            <a:ext cx="1971117" cy="2169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algn="ct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dirty="0">
                <a:solidFill>
                  <a:srgbClr val="000000"/>
                </a:solidFill>
                <a:latin typeface="Arial" charset="0"/>
              </a:rPr>
              <a:t>Shielding and Enclosure</a:t>
            </a:r>
          </a:p>
        </p:txBody>
      </p:sp>
      <p:sp>
        <p:nvSpPr>
          <p:cNvPr id="15" name="Rectangle 2"/>
          <p:cNvSpPr txBox="1">
            <a:spLocks noGrp="1" noChangeArrowheads="1"/>
          </p:cNvSpPr>
          <p:nvPr>
            <p:ph type="title"/>
          </p:nvPr>
        </p:nvSpPr>
        <p:spPr bwMode="auto">
          <a:xfrm>
            <a:off x="1093788" y="622258"/>
            <a:ext cx="7283450" cy="481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72000" tIns="45720" rIns="91440" bIns="0" numCol="1" anchor="b" anchorCtr="0" compatLnSpc="1">
            <a:prstTxWarp prst="textNoShape">
              <a:avLst/>
            </a:prstTxWarp>
          </a:bodyPr>
          <a:lst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ea typeface="ＭＳ Ｐゴシック" pitchFamily="1" charset="-128"/>
              </a:defRPr>
            </a:lvl2pPr>
            <a:lvl3pPr algn="l" rtl="0" eaLnBrk="0" fontAlgn="base" hangingPunct="0">
              <a:spcBef>
                <a:spcPct val="0"/>
              </a:spcBef>
              <a:spcAft>
                <a:spcPct val="0"/>
              </a:spcAft>
              <a:defRPr sz="2400" b="1">
                <a:solidFill>
                  <a:schemeClr val="bg1"/>
                </a:solidFill>
                <a:latin typeface="Arial" charset="0"/>
                <a:ea typeface="ＭＳ Ｐゴシック" pitchFamily="1" charset="-128"/>
              </a:defRPr>
            </a:lvl3pPr>
            <a:lvl4pPr algn="l" rtl="0" eaLnBrk="0" fontAlgn="base" hangingPunct="0">
              <a:spcBef>
                <a:spcPct val="0"/>
              </a:spcBef>
              <a:spcAft>
                <a:spcPct val="0"/>
              </a:spcAft>
              <a:defRPr sz="2400" b="1">
                <a:solidFill>
                  <a:schemeClr val="bg1"/>
                </a:solidFill>
                <a:latin typeface="Arial" charset="0"/>
                <a:ea typeface="ＭＳ Ｐゴシック" pitchFamily="1" charset="-128"/>
              </a:defRPr>
            </a:lvl4pPr>
            <a:lvl5pPr algn="l" rtl="0" eaLnBrk="0" fontAlgn="base" hangingPunct="0">
              <a:spcBef>
                <a:spcPct val="0"/>
              </a:spcBef>
              <a:spcAft>
                <a:spcPct val="0"/>
              </a:spcAft>
              <a:defRPr sz="2400" b="1">
                <a:solidFill>
                  <a:schemeClr val="bg1"/>
                </a:solidFill>
                <a:latin typeface="Arial" charset="0"/>
                <a:ea typeface="ＭＳ Ｐゴシック" pitchFamily="1" charset="-128"/>
              </a:defRPr>
            </a:lvl5pPr>
            <a:lvl6pPr marL="457200" algn="l" rtl="0" fontAlgn="base">
              <a:spcBef>
                <a:spcPct val="0"/>
              </a:spcBef>
              <a:spcAft>
                <a:spcPct val="0"/>
              </a:spcAft>
              <a:defRPr sz="2400" b="1">
                <a:solidFill>
                  <a:schemeClr val="bg1"/>
                </a:solidFill>
                <a:latin typeface="Arial" charset="0"/>
                <a:ea typeface="ＭＳ Ｐゴシック" pitchFamily="1" charset="-128"/>
              </a:defRPr>
            </a:lvl6pPr>
            <a:lvl7pPr marL="914400" algn="l" rtl="0" fontAlgn="base">
              <a:spcBef>
                <a:spcPct val="0"/>
              </a:spcBef>
              <a:spcAft>
                <a:spcPct val="0"/>
              </a:spcAft>
              <a:defRPr sz="2400" b="1">
                <a:solidFill>
                  <a:schemeClr val="bg1"/>
                </a:solidFill>
                <a:latin typeface="Arial" charset="0"/>
                <a:ea typeface="ＭＳ Ｐゴシック" pitchFamily="1" charset="-128"/>
              </a:defRPr>
            </a:lvl7pPr>
            <a:lvl8pPr marL="1371600" algn="l" rtl="0" fontAlgn="base">
              <a:spcBef>
                <a:spcPct val="0"/>
              </a:spcBef>
              <a:spcAft>
                <a:spcPct val="0"/>
              </a:spcAft>
              <a:defRPr sz="2400" b="1">
                <a:solidFill>
                  <a:schemeClr val="bg1"/>
                </a:solidFill>
                <a:latin typeface="Arial" charset="0"/>
                <a:ea typeface="ＭＳ Ｐゴシック" pitchFamily="1" charset="-128"/>
              </a:defRPr>
            </a:lvl8pPr>
            <a:lvl9pPr marL="1828800" algn="l" rtl="0" fontAlgn="base">
              <a:spcBef>
                <a:spcPct val="0"/>
              </a:spcBef>
              <a:spcAft>
                <a:spcPct val="0"/>
              </a:spcAft>
              <a:defRPr sz="2400" b="1">
                <a:solidFill>
                  <a:schemeClr val="bg1"/>
                </a:solidFill>
                <a:latin typeface="Arial" charset="0"/>
                <a:ea typeface="ＭＳ Ｐゴシック" pitchFamily="1" charset="-128"/>
              </a:defRPr>
            </a:lvl9p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kern="0" dirty="0" smtClean="0">
                <a:latin typeface="Calibri" panose="020F0502020204030204" pitchFamily="34" charset="0"/>
                <a:cs typeface="Calibri" panose="020F0502020204030204" pitchFamily="34" charset="0"/>
              </a:rPr>
              <a:t>Permanent Ambient X-ray Test Setup – Big Amber </a:t>
            </a:r>
            <a:endParaRPr lang="en-US" sz="2800" kern="0" dirty="0">
              <a:latin typeface="Calibri" panose="020F0502020204030204" pitchFamily="34" charset="0"/>
              <a:cs typeface="Calibri" panose="020F0502020204030204" pitchFamily="34" charset="0"/>
            </a:endParaRPr>
          </a:p>
        </p:txBody>
      </p:sp>
      <p:cxnSp>
        <p:nvCxnSpPr>
          <p:cNvPr id="17" name="Straight Arrow Connector 16"/>
          <p:cNvCxnSpPr/>
          <p:nvPr/>
        </p:nvCxnSpPr>
        <p:spPr bwMode="auto">
          <a:xfrm flipV="1">
            <a:off x="8204489" y="3426549"/>
            <a:ext cx="572214" cy="517891"/>
          </a:xfrm>
          <a:prstGeom prst="straightConnector1">
            <a:avLst/>
          </a:prstGeom>
          <a:noFill/>
          <a:ln w="28575" cap="flat" cmpd="sng" algn="ctr">
            <a:solidFill>
              <a:srgbClr val="C00000"/>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18" name="Straight Arrow Connector 17"/>
          <p:cNvCxnSpPr/>
          <p:nvPr/>
        </p:nvCxnSpPr>
        <p:spPr bwMode="auto">
          <a:xfrm>
            <a:off x="7533585" y="1393394"/>
            <a:ext cx="1195300" cy="92932"/>
          </a:xfrm>
          <a:prstGeom prst="straightConnector1">
            <a:avLst/>
          </a:prstGeom>
          <a:noFill/>
          <a:ln w="28575" cap="flat" cmpd="sng" algn="ctr">
            <a:solidFill>
              <a:srgbClr val="C00000"/>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20" name="TextBox 19"/>
          <p:cNvSpPr txBox="1"/>
          <p:nvPr/>
        </p:nvSpPr>
        <p:spPr>
          <a:xfrm>
            <a:off x="7970538" y="1109706"/>
            <a:ext cx="717269" cy="338554"/>
          </a:xfrm>
          <a:prstGeom prst="rect">
            <a:avLst/>
          </a:prstGeom>
          <a:noFill/>
        </p:spPr>
        <p:txBody>
          <a:bodyPr wrap="square" rtlCol="0">
            <a:spAutoFit/>
          </a:bodyPr>
          <a:lstStyle/>
          <a:p>
            <a:pPr>
              <a:buNone/>
            </a:pPr>
            <a:r>
              <a:rPr lang="de-DE" sz="1600" b="1" dirty="0" smtClean="0">
                <a:solidFill>
                  <a:srgbClr val="C00000"/>
                </a:solidFill>
                <a:latin typeface="+mj-lt"/>
              </a:rPr>
              <a:t>1,2 m</a:t>
            </a:r>
            <a:endParaRPr lang="de-DE" sz="1600" b="1" dirty="0">
              <a:solidFill>
                <a:srgbClr val="C00000"/>
              </a:solidFill>
              <a:latin typeface="+mj-lt"/>
            </a:endParaRPr>
          </a:p>
        </p:txBody>
      </p:sp>
      <p:sp>
        <p:nvSpPr>
          <p:cNvPr id="21" name="TextBox 20"/>
          <p:cNvSpPr txBox="1"/>
          <p:nvPr/>
        </p:nvSpPr>
        <p:spPr>
          <a:xfrm>
            <a:off x="8351392" y="3685494"/>
            <a:ext cx="743498" cy="338554"/>
          </a:xfrm>
          <a:prstGeom prst="rect">
            <a:avLst/>
          </a:prstGeom>
          <a:noFill/>
        </p:spPr>
        <p:txBody>
          <a:bodyPr wrap="square" rtlCol="0">
            <a:spAutoFit/>
          </a:bodyPr>
          <a:lstStyle/>
          <a:p>
            <a:pPr>
              <a:buNone/>
            </a:pPr>
            <a:r>
              <a:rPr lang="de-DE" sz="1600" b="1" dirty="0" smtClean="0">
                <a:solidFill>
                  <a:srgbClr val="C00000"/>
                </a:solidFill>
                <a:latin typeface="+mj-lt"/>
              </a:rPr>
              <a:t>1,5 m</a:t>
            </a:r>
            <a:endParaRPr lang="de-DE" sz="1600" b="1" dirty="0">
              <a:solidFill>
                <a:srgbClr val="C00000"/>
              </a:solidFill>
              <a:latin typeface="+mj-lt"/>
            </a:endParaRPr>
          </a:p>
        </p:txBody>
      </p:sp>
    </p:spTree>
    <p:extLst>
      <p:ext uri="{BB962C8B-B14F-4D97-AF65-F5344CB8AC3E}">
        <p14:creationId xmlns:p14="http://schemas.microsoft.com/office/powerpoint/2010/main" val="5625411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sztuk\AppData\Local\Microsoft\Windows\Temporary Internet Files\Content.Outlook\9643ON51\BigAmber03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496415" y="1085754"/>
            <a:ext cx="3604921" cy="240502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p:cNvPicPr/>
          <p:nvPr/>
        </p:nvPicPr>
        <p:blipFill>
          <a:blip r:embed="rId4"/>
          <a:stretch>
            <a:fillRect/>
          </a:stretch>
        </p:blipFill>
        <p:spPr>
          <a:xfrm>
            <a:off x="5496416" y="3400425"/>
            <a:ext cx="3647584" cy="2935062"/>
          </a:xfrm>
          <a:prstGeom prst="rect">
            <a:avLst/>
          </a:prstGeom>
        </p:spPr>
      </p:pic>
      <p:sp>
        <p:nvSpPr>
          <p:cNvPr id="30722" name="Rectangle 2"/>
          <p:cNvSpPr>
            <a:spLocks noGrp="1" noChangeArrowheads="1"/>
          </p:cNvSpPr>
          <p:nvPr>
            <p:ph type="title" idx="4294967295"/>
          </p:nvPr>
        </p:nvSpPr>
        <p:spPr>
          <a:xfrm>
            <a:off x="1089025" y="239713"/>
            <a:ext cx="7283450" cy="779462"/>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latin typeface="Calibri" panose="020F0502020204030204" pitchFamily="34" charset="0"/>
                <a:cs typeface="Calibri" panose="020F0502020204030204" pitchFamily="34" charset="0"/>
              </a:rPr>
              <a:t>Permanent </a:t>
            </a:r>
            <a:r>
              <a:rPr lang="en-US" dirty="0">
                <a:latin typeface="Calibri" panose="020F0502020204030204" pitchFamily="34" charset="0"/>
                <a:cs typeface="Calibri" panose="020F0502020204030204" pitchFamily="34" charset="0"/>
              </a:rPr>
              <a:t>Ambient X-ray Test </a:t>
            </a:r>
            <a:r>
              <a:rPr lang="en-US" dirty="0" smtClean="0">
                <a:latin typeface="Calibri" panose="020F0502020204030204" pitchFamily="34" charset="0"/>
                <a:cs typeface="Calibri" panose="020F0502020204030204" pitchFamily="34" charset="0"/>
              </a:rPr>
              <a:t>Setup – Big Amber</a:t>
            </a:r>
            <a:endParaRPr lang="en-US" dirty="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0"/>
          </p:nvPr>
        </p:nvSpPr>
        <p:spPr/>
        <p:txBody>
          <a:bodyPr/>
          <a:lstStyle/>
          <a:p>
            <a:pPr>
              <a:defRPr/>
            </a:pPr>
            <a:fld id="{14404834-5313-40AC-B135-E30BD596D545}" type="slidenum">
              <a:rPr lang="en-GB" smtClean="0"/>
              <a:pPr>
                <a:defRPr/>
              </a:pPr>
              <a:t>9</a:t>
            </a:fld>
            <a:endParaRPr lang="en-GB" dirty="0"/>
          </a:p>
        </p:txBody>
      </p:sp>
      <p:sp>
        <p:nvSpPr>
          <p:cNvPr id="15" name="Rectangle 14"/>
          <p:cNvSpPr/>
          <p:nvPr/>
        </p:nvSpPr>
        <p:spPr>
          <a:xfrm>
            <a:off x="134985" y="1798665"/>
            <a:ext cx="5361431" cy="4647426"/>
          </a:xfrm>
          <a:prstGeom prst="rect">
            <a:avLst/>
          </a:prstGeom>
        </p:spPr>
        <p:txBody>
          <a:bodyPr wrap="square">
            <a:spAutoFit/>
          </a:bodyPr>
          <a:lstStyle/>
          <a:p>
            <a:pPr>
              <a:buNone/>
            </a:pPr>
            <a:r>
              <a:rPr lang="en-US" sz="2000" b="1" dirty="0" smtClean="0">
                <a:solidFill>
                  <a:srgbClr val="C00000"/>
                </a:solidFill>
                <a:latin typeface="Calibri" pitchFamily="34" charset="0"/>
                <a:cs typeface="Calibri" pitchFamily="34" charset="0"/>
                <a:sym typeface="Wingdings" pitchFamily="2" charset="2"/>
              </a:rPr>
              <a:t>Status since the last XDAC:</a:t>
            </a:r>
            <a:endParaRPr lang="en-US" sz="2000" dirty="0" smtClean="0">
              <a:latin typeface="Calibri" pitchFamily="34" charset="0"/>
              <a:cs typeface="Calibri" pitchFamily="34" charset="0"/>
              <a:sym typeface="Wingdings" pitchFamily="2" charset="2"/>
            </a:endParaRPr>
          </a:p>
          <a:p>
            <a:pPr>
              <a:lnSpc>
                <a:spcPct val="100000"/>
              </a:lnSpc>
              <a:buFont typeface="Wingdings" charset="2"/>
              <a:buChar char=""/>
            </a:pPr>
            <a:r>
              <a:rPr lang="en-US" sz="2000" dirty="0" smtClean="0">
                <a:solidFill>
                  <a:srgbClr val="261748"/>
                </a:solidFill>
                <a:latin typeface="Calibri" panose="020F0502020204030204" pitchFamily="34" charset="0"/>
                <a:ea typeface="ＭＳ Ｐゴシック"/>
              </a:rPr>
              <a:t>Shielding assembled</a:t>
            </a:r>
            <a:endParaRPr lang="en-US" sz="2000" dirty="0">
              <a:latin typeface="Calibri" panose="020F0502020204030204" pitchFamily="34" charset="0"/>
            </a:endParaRPr>
          </a:p>
          <a:p>
            <a:pPr>
              <a:lnSpc>
                <a:spcPct val="100000"/>
              </a:lnSpc>
              <a:buFont typeface="Wingdings" charset="2"/>
              <a:buChar char=""/>
            </a:pPr>
            <a:r>
              <a:rPr lang="en-US" sz="2000" dirty="0" smtClean="0">
                <a:solidFill>
                  <a:srgbClr val="261748"/>
                </a:solidFill>
                <a:latin typeface="Calibri" panose="020F0502020204030204" pitchFamily="34" charset="0"/>
                <a:ea typeface="ＭＳ Ｐゴシック"/>
              </a:rPr>
              <a:t>Interlock </a:t>
            </a:r>
            <a:r>
              <a:rPr lang="en-US" sz="2000" dirty="0">
                <a:solidFill>
                  <a:srgbClr val="261748"/>
                </a:solidFill>
                <a:latin typeface="Calibri" panose="020F0502020204030204" pitchFamily="34" charset="0"/>
                <a:ea typeface="ＭＳ Ｐゴシック"/>
              </a:rPr>
              <a:t>system defined </a:t>
            </a:r>
            <a:r>
              <a:rPr lang="en-US" sz="2000" dirty="0" smtClean="0">
                <a:solidFill>
                  <a:srgbClr val="261748"/>
                </a:solidFill>
                <a:latin typeface="Calibri" panose="020F0502020204030204" pitchFamily="34" charset="0"/>
                <a:ea typeface="ＭＳ Ｐゴシック"/>
              </a:rPr>
              <a:t>(</a:t>
            </a:r>
            <a:r>
              <a:rPr lang="en-US" sz="2000" dirty="0">
                <a:solidFill>
                  <a:srgbClr val="261748"/>
                </a:solidFill>
                <a:latin typeface="Calibri" panose="020F0502020204030204" pitchFamily="34" charset="0"/>
                <a:ea typeface="ＭＳ Ｐゴシック"/>
              </a:rPr>
              <a:t>extended for use with electron </a:t>
            </a:r>
            <a:r>
              <a:rPr lang="en-US" sz="2000" dirty="0" smtClean="0">
                <a:solidFill>
                  <a:srgbClr val="261748"/>
                </a:solidFill>
                <a:latin typeface="Calibri" panose="020F0502020204030204" pitchFamily="34" charset="0"/>
                <a:ea typeface="ＭＳ Ｐゴシック"/>
              </a:rPr>
              <a:t>gun and PANTER) </a:t>
            </a:r>
            <a:r>
              <a:rPr lang="en-US" sz="2000" dirty="0" smtClean="0">
                <a:solidFill>
                  <a:srgbClr val="261748"/>
                </a:solidFill>
                <a:latin typeface="Calibri" panose="020F0502020204030204" pitchFamily="34" charset="0"/>
                <a:ea typeface="ＭＳ Ｐゴシック"/>
                <a:sym typeface="Wingdings" panose="05000000000000000000" pitchFamily="2" charset="2"/>
              </a:rPr>
              <a:t> installation ongoing</a:t>
            </a:r>
            <a:endParaRPr lang="en-US" sz="2000" dirty="0">
              <a:solidFill>
                <a:srgbClr val="261748"/>
              </a:solidFill>
              <a:latin typeface="Calibri" panose="020F0502020204030204" pitchFamily="34" charset="0"/>
              <a:ea typeface="ＭＳ Ｐゴシック"/>
            </a:endParaRPr>
          </a:p>
          <a:p>
            <a:pPr>
              <a:lnSpc>
                <a:spcPct val="100000"/>
              </a:lnSpc>
              <a:buFont typeface="Wingdings" charset="2"/>
              <a:buChar char=""/>
            </a:pPr>
            <a:r>
              <a:rPr lang="en-US" sz="2000" dirty="0" smtClean="0">
                <a:solidFill>
                  <a:srgbClr val="261748"/>
                </a:solidFill>
                <a:latin typeface="Calibri" panose="020F0502020204030204" pitchFamily="34" charset="0"/>
                <a:ea typeface="ＭＳ Ｐゴシック"/>
              </a:rPr>
              <a:t> Documentation </a:t>
            </a:r>
            <a:r>
              <a:rPr lang="en-US" sz="2000" dirty="0">
                <a:solidFill>
                  <a:srgbClr val="261748"/>
                </a:solidFill>
                <a:latin typeface="Calibri" panose="020F0502020204030204" pitchFamily="34" charset="0"/>
                <a:ea typeface="ＭＳ Ｐゴシック"/>
              </a:rPr>
              <a:t>for TÜV </a:t>
            </a:r>
            <a:r>
              <a:rPr lang="en-US" sz="2000" dirty="0" smtClean="0">
                <a:solidFill>
                  <a:srgbClr val="261748"/>
                </a:solidFill>
                <a:latin typeface="Calibri" panose="020F0502020204030204" pitchFamily="34" charset="0"/>
                <a:ea typeface="ＭＳ Ｐゴシック"/>
              </a:rPr>
              <a:t> approval exists  </a:t>
            </a:r>
            <a:r>
              <a:rPr lang="en-US" sz="2000" dirty="0" smtClean="0">
                <a:solidFill>
                  <a:srgbClr val="261748"/>
                </a:solidFill>
                <a:latin typeface="Calibri" panose="020F0502020204030204" pitchFamily="34" charset="0"/>
                <a:ea typeface="ＭＳ Ｐゴシック"/>
                <a:sym typeface="Wingdings" panose="05000000000000000000" pitchFamily="2" charset="2"/>
              </a:rPr>
              <a:t> discussed with </a:t>
            </a:r>
            <a:r>
              <a:rPr lang="en-US" sz="2000" dirty="0">
                <a:solidFill>
                  <a:srgbClr val="261748"/>
                </a:solidFill>
                <a:latin typeface="Calibri" panose="020F0502020204030204" pitchFamily="34" charset="0"/>
                <a:ea typeface="ＭＳ Ｐゴシック"/>
                <a:sym typeface="Wingdings" panose="05000000000000000000" pitchFamily="2" charset="2"/>
              </a:rPr>
              <a:t>S</a:t>
            </a:r>
            <a:r>
              <a:rPr lang="en-US" sz="2000" dirty="0" smtClean="0">
                <a:solidFill>
                  <a:srgbClr val="261748"/>
                </a:solidFill>
                <a:latin typeface="Calibri" panose="020F0502020204030204" pitchFamily="34" charset="0"/>
                <a:ea typeface="ＭＳ Ｐゴシック"/>
              </a:rPr>
              <a:t>afety </a:t>
            </a:r>
            <a:r>
              <a:rPr lang="en-US" sz="2000" dirty="0" smtClean="0">
                <a:solidFill>
                  <a:srgbClr val="261748"/>
                </a:solidFill>
                <a:latin typeface="Calibri" panose="020F0502020204030204" pitchFamily="34" charset="0"/>
                <a:ea typeface="ＭＳ Ｐゴシック"/>
              </a:rPr>
              <a:t>group</a:t>
            </a:r>
            <a:endParaRPr lang="en-US" sz="2000" dirty="0">
              <a:latin typeface="Calibri" panose="020F0502020204030204" pitchFamily="34" charset="0"/>
            </a:endParaRPr>
          </a:p>
          <a:p>
            <a:pPr>
              <a:lnSpc>
                <a:spcPct val="100000"/>
              </a:lnSpc>
              <a:buFont typeface="Wingdings" charset="2"/>
              <a:buChar char=""/>
            </a:pPr>
            <a:r>
              <a:rPr lang="en-US" sz="2000" dirty="0">
                <a:solidFill>
                  <a:srgbClr val="261748"/>
                </a:solidFill>
                <a:latin typeface="Calibri" panose="020F0502020204030204" pitchFamily="34" charset="0"/>
                <a:ea typeface="ＭＳ Ｐゴシック"/>
              </a:rPr>
              <a:t> X-ray tubes </a:t>
            </a:r>
            <a:r>
              <a:rPr lang="en-US" sz="2000" dirty="0" smtClean="0">
                <a:solidFill>
                  <a:srgbClr val="261748"/>
                </a:solidFill>
                <a:latin typeface="Calibri" panose="020F0502020204030204" pitchFamily="34" charset="0"/>
                <a:ea typeface="ＭＳ Ｐゴシック"/>
              </a:rPr>
              <a:t>will be delivered  </a:t>
            </a:r>
            <a:r>
              <a:rPr lang="en-US" sz="2000" dirty="0" smtClean="0">
                <a:solidFill>
                  <a:srgbClr val="261748"/>
                </a:solidFill>
                <a:latin typeface="Calibri" panose="020F0502020204030204" pitchFamily="34" charset="0"/>
                <a:ea typeface="ＭＳ Ｐゴシック"/>
              </a:rPr>
              <a:t>in January</a:t>
            </a:r>
            <a:r>
              <a:rPr lang="en-US" sz="2000" dirty="0" smtClean="0">
                <a:solidFill>
                  <a:srgbClr val="261748"/>
                </a:solidFill>
                <a:latin typeface="Calibri" panose="020F0502020204030204" pitchFamily="34" charset="0"/>
                <a:ea typeface="ＭＳ Ｐゴシック"/>
              </a:rPr>
              <a:t>                 </a:t>
            </a:r>
            <a:r>
              <a:rPr lang="en-US" sz="2000" dirty="0" smtClean="0">
                <a:solidFill>
                  <a:srgbClr val="261748"/>
                </a:solidFill>
                <a:latin typeface="Calibri" panose="020F0502020204030204" pitchFamily="34" charset="0"/>
                <a:ea typeface="ＭＳ Ｐゴシック"/>
              </a:rPr>
              <a:t>including </a:t>
            </a:r>
            <a:r>
              <a:rPr lang="en-US" sz="2000" dirty="0">
                <a:solidFill>
                  <a:srgbClr val="261748"/>
                </a:solidFill>
                <a:latin typeface="Calibri" panose="020F0502020204030204" pitchFamily="34" charset="0"/>
                <a:ea typeface="ＭＳ Ｐゴシック"/>
              </a:rPr>
              <a:t>housing, </a:t>
            </a:r>
            <a:r>
              <a:rPr lang="en-US" sz="2000" dirty="0" smtClean="0">
                <a:solidFill>
                  <a:srgbClr val="261748"/>
                </a:solidFill>
                <a:latin typeface="Calibri" panose="020F0502020204030204" pitchFamily="34" charset="0"/>
                <a:ea typeface="ＭＳ Ｐゴシック"/>
              </a:rPr>
              <a:t> collimator,</a:t>
            </a:r>
            <a:r>
              <a:rPr lang="en-US" sz="2000" dirty="0">
                <a:solidFill>
                  <a:srgbClr val="261748"/>
                </a:solidFill>
                <a:latin typeface="Calibri" panose="020F0502020204030204" pitchFamily="34" charset="0"/>
                <a:ea typeface="ＭＳ Ｐゴシック"/>
              </a:rPr>
              <a:t> </a:t>
            </a:r>
            <a:r>
              <a:rPr lang="en-US" sz="2000" dirty="0" smtClean="0">
                <a:solidFill>
                  <a:srgbClr val="261748"/>
                </a:solidFill>
                <a:latin typeface="Calibri" panose="020F0502020204030204" pitchFamily="34" charset="0"/>
                <a:ea typeface="ＭＳ Ｐゴシック"/>
              </a:rPr>
              <a:t>HV </a:t>
            </a:r>
            <a:r>
              <a:rPr lang="en-US" sz="2000" dirty="0">
                <a:solidFill>
                  <a:srgbClr val="261748"/>
                </a:solidFill>
                <a:latin typeface="Calibri" panose="020F0502020204030204" pitchFamily="34" charset="0"/>
                <a:ea typeface="ＭＳ Ｐゴシック"/>
              </a:rPr>
              <a:t>- generator  and cooling </a:t>
            </a:r>
            <a:endParaRPr lang="en-US" sz="2000" dirty="0">
              <a:latin typeface="Calibri" panose="020F0502020204030204" pitchFamily="34" charset="0"/>
            </a:endParaRPr>
          </a:p>
          <a:p>
            <a:pPr>
              <a:lnSpc>
                <a:spcPct val="100000"/>
              </a:lnSpc>
              <a:buFont typeface="Wingdings" charset="2"/>
              <a:buChar char=""/>
            </a:pPr>
            <a:r>
              <a:rPr lang="en-US" sz="2000" dirty="0" smtClean="0">
                <a:solidFill>
                  <a:srgbClr val="261748"/>
                </a:solidFill>
                <a:latin typeface="Calibri" panose="020F0502020204030204" pitchFamily="34" charset="0"/>
                <a:ea typeface="ＭＳ Ｐゴシック"/>
              </a:rPr>
              <a:t> Tube </a:t>
            </a:r>
            <a:r>
              <a:rPr lang="en-US" sz="2000" dirty="0">
                <a:solidFill>
                  <a:srgbClr val="261748"/>
                </a:solidFill>
                <a:latin typeface="Calibri" panose="020F0502020204030204" pitchFamily="34" charset="0"/>
                <a:ea typeface="ＭＳ Ｐゴシック"/>
              </a:rPr>
              <a:t>support </a:t>
            </a:r>
            <a:r>
              <a:rPr lang="en-US" sz="2000" dirty="0" smtClean="0">
                <a:solidFill>
                  <a:srgbClr val="261748"/>
                </a:solidFill>
                <a:latin typeface="Calibri" panose="020F0502020204030204" pitchFamily="34" charset="0"/>
                <a:ea typeface="ＭＳ Ｐゴシック"/>
              </a:rPr>
              <a:t>exists</a:t>
            </a:r>
          </a:p>
          <a:p>
            <a:pPr>
              <a:lnSpc>
                <a:spcPct val="100000"/>
              </a:lnSpc>
              <a:buFont typeface="Wingdings" charset="2"/>
              <a:buChar char=""/>
            </a:pPr>
            <a:r>
              <a:rPr lang="en-US" sz="2000" dirty="0">
                <a:solidFill>
                  <a:srgbClr val="261748"/>
                </a:solidFill>
                <a:latin typeface="Calibri" panose="020F0502020204030204" pitchFamily="34" charset="0"/>
                <a:ea typeface="ＭＳ Ｐゴシック"/>
              </a:rPr>
              <a:t> </a:t>
            </a:r>
            <a:r>
              <a:rPr lang="en-US" sz="2000" dirty="0" smtClean="0">
                <a:solidFill>
                  <a:srgbClr val="261748"/>
                </a:solidFill>
                <a:latin typeface="Calibri" panose="020F0502020204030204" pitchFamily="34" charset="0"/>
                <a:ea typeface="ＭＳ Ｐゴシック"/>
              </a:rPr>
              <a:t>Offer for optics  and optic holder exists</a:t>
            </a:r>
          </a:p>
          <a:p>
            <a:pPr>
              <a:lnSpc>
                <a:spcPct val="100000"/>
              </a:lnSpc>
              <a:buFont typeface="Wingdings" charset="2"/>
              <a:buChar char=""/>
            </a:pPr>
            <a:r>
              <a:rPr lang="en-US" sz="2000" dirty="0">
                <a:solidFill>
                  <a:srgbClr val="261748"/>
                </a:solidFill>
                <a:latin typeface="Calibri" panose="020F0502020204030204" pitchFamily="34" charset="0"/>
                <a:ea typeface="ＭＳ Ｐゴシック"/>
              </a:rPr>
              <a:t> Requirements for the 3rd module are defined</a:t>
            </a:r>
          </a:p>
          <a:p>
            <a:pPr>
              <a:lnSpc>
                <a:spcPct val="100000"/>
              </a:lnSpc>
              <a:buFont typeface="Wingdings" charset="2"/>
              <a:buChar char=""/>
            </a:pPr>
            <a:endParaRPr lang="en-US" sz="2000" dirty="0">
              <a:latin typeface="Calibri" panose="020F0502020204030204" pitchFamily="34" charset="0"/>
            </a:endParaRPr>
          </a:p>
        </p:txBody>
      </p:sp>
      <p:cxnSp>
        <p:nvCxnSpPr>
          <p:cNvPr id="5" name="Straight Arrow Connector 4"/>
          <p:cNvCxnSpPr/>
          <p:nvPr/>
        </p:nvCxnSpPr>
        <p:spPr bwMode="auto">
          <a:xfrm flipH="1">
            <a:off x="7124946" y="3042170"/>
            <a:ext cx="471241" cy="560790"/>
          </a:xfrm>
          <a:prstGeom prst="straightConnector1">
            <a:avLst/>
          </a:prstGeom>
          <a:noFill/>
          <a:ln w="28575" cap="flat" cmpd="sng" algn="ctr">
            <a:solidFill>
              <a:schemeClr val="folHlink"/>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31" name="Rectangle 7"/>
          <p:cNvSpPr>
            <a:spLocks noChangeArrowheads="1"/>
          </p:cNvSpPr>
          <p:nvPr/>
        </p:nvSpPr>
        <p:spPr bwMode="auto">
          <a:xfrm>
            <a:off x="6303847" y="1314936"/>
            <a:ext cx="821099"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algn="ct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dirty="0" smtClean="0">
                <a:solidFill>
                  <a:srgbClr val="000000"/>
                </a:solidFill>
                <a:latin typeface="Arial" charset="0"/>
              </a:rPr>
              <a:t>¼ </a:t>
            </a:r>
            <a:r>
              <a:rPr lang="en-US" sz="1200" b="1" dirty="0" err="1" smtClean="0">
                <a:solidFill>
                  <a:srgbClr val="000000"/>
                </a:solidFill>
                <a:latin typeface="Arial" charset="0"/>
              </a:rPr>
              <a:t>Mpx</a:t>
            </a:r>
            <a:r>
              <a:rPr lang="en-US" sz="1200" b="1" dirty="0" smtClean="0">
                <a:solidFill>
                  <a:srgbClr val="000000"/>
                </a:solidFill>
                <a:latin typeface="Arial" charset="0"/>
              </a:rPr>
              <a:t> </a:t>
            </a:r>
          </a:p>
          <a:p>
            <a:pPr algn="ct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dirty="0" smtClean="0">
                <a:solidFill>
                  <a:srgbClr val="000000"/>
                </a:solidFill>
                <a:latin typeface="Arial" charset="0"/>
              </a:rPr>
              <a:t>Detector </a:t>
            </a:r>
          </a:p>
          <a:p>
            <a:pPr algn="ct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dirty="0" smtClean="0">
                <a:solidFill>
                  <a:srgbClr val="000000"/>
                </a:solidFill>
                <a:latin typeface="Arial" charset="0"/>
              </a:rPr>
              <a:t>System</a:t>
            </a:r>
            <a:endParaRPr lang="en-US" sz="1200" b="1" dirty="0">
              <a:solidFill>
                <a:srgbClr val="000000"/>
              </a:solidFill>
              <a:latin typeface="Arial" charset="0"/>
            </a:endParaRPr>
          </a:p>
        </p:txBody>
      </p:sp>
      <p:sp>
        <p:nvSpPr>
          <p:cNvPr id="3" name="Rectangle 2"/>
          <p:cNvSpPr/>
          <p:nvPr/>
        </p:nvSpPr>
        <p:spPr>
          <a:xfrm>
            <a:off x="115888" y="1139587"/>
            <a:ext cx="5696442" cy="707886"/>
          </a:xfrm>
          <a:prstGeom prst="rect">
            <a:avLst/>
          </a:prstGeom>
        </p:spPr>
        <p:txBody>
          <a:bodyPr wrap="square">
            <a:spAutoFit/>
          </a:bodyPr>
          <a:lstStyle/>
          <a:p>
            <a:pPr>
              <a:lnSpc>
                <a:spcPct val="100000"/>
              </a:lnSpc>
              <a:buNone/>
            </a:pPr>
            <a:r>
              <a:rPr lang="en-US" sz="2000" b="1" dirty="0" smtClean="0">
                <a:solidFill>
                  <a:schemeClr val="accent1">
                    <a:lumMod val="75000"/>
                    <a:lumOff val="25000"/>
                  </a:schemeClr>
                </a:solidFill>
                <a:latin typeface="Calibri" panose="020F0502020204030204" pitchFamily="34" charset="0"/>
                <a:cs typeface="Calibri" panose="020F0502020204030204" pitchFamily="34" charset="0"/>
              </a:rPr>
              <a:t>Preliminary </a:t>
            </a:r>
            <a:r>
              <a:rPr lang="en-US" sz="2000" b="1" dirty="0">
                <a:solidFill>
                  <a:schemeClr val="accent1">
                    <a:lumMod val="75000"/>
                    <a:lumOff val="25000"/>
                  </a:schemeClr>
                </a:solidFill>
                <a:latin typeface="Calibri" panose="020F0502020204030204" pitchFamily="34" charset="0"/>
                <a:cs typeface="Calibri" panose="020F0502020204030204" pitchFamily="34" charset="0"/>
              </a:rPr>
              <a:t>setup with first two modules (big enough for ¼ LPD and AGIPD single module)</a:t>
            </a:r>
          </a:p>
        </p:txBody>
      </p:sp>
      <p:pic>
        <p:nvPicPr>
          <p:cNvPr id="2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8624" y="5219130"/>
            <a:ext cx="1095375" cy="1184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bwMode="auto">
          <a:xfrm>
            <a:off x="6867524" y="1217613"/>
            <a:ext cx="2157413" cy="1824557"/>
          </a:xfrm>
          <a:prstGeom prst="ellipse">
            <a:avLst/>
          </a:prstGeom>
          <a:noFill/>
          <a:ln w="28575" cap="flat" cmpd="sng" algn="ctr">
            <a:solidFill>
              <a:schemeClr val="fo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rgbClr val="F8B323"/>
              </a:buClr>
              <a:buSzTx/>
              <a:buFont typeface="Wingdings" pitchFamily="2" charset="2"/>
              <a:buChar char="n"/>
              <a:tabLst/>
            </a:pPr>
            <a:endParaRPr kumimoji="0" lang="en-US" sz="900" b="0" i="0" u="none" strike="noStrike" cap="none" normalizeH="0" baseline="0" smtClean="0">
              <a:ln>
                <a:noFill/>
              </a:ln>
              <a:solidFill>
                <a:schemeClr val="tx1"/>
              </a:solidFill>
              <a:effectLst/>
              <a:latin typeface="Arial" charset="0"/>
              <a:ea typeface="ＭＳ Ｐゴシック" pitchFamily="1" charset="-128"/>
            </a:endParaRPr>
          </a:p>
        </p:txBody>
      </p:sp>
      <p:sp>
        <p:nvSpPr>
          <p:cNvPr id="14" name="Text Box 12"/>
          <p:cNvSpPr txBox="1">
            <a:spLocks noChangeArrowheads="1"/>
          </p:cNvSpPr>
          <p:nvPr/>
        </p:nvSpPr>
        <p:spPr bwMode="auto">
          <a:xfrm>
            <a:off x="68621" y="5966617"/>
            <a:ext cx="8746275" cy="436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4000">
                <a:solidFill>
                  <a:srgbClr val="99999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36000" rIns="72000" bIns="36000"/>
          <a:lstStyle>
            <a:lvl1pPr marL="296863" indent="-2968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261748"/>
                </a:solidFill>
                <a:latin typeface="Times New Roman" pitchFamily="16" charset="0"/>
                <a:cs typeface="Arial Unicode MS"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261748"/>
                </a:solidFill>
                <a:latin typeface="Times New Roman" pitchFamily="16" charset="0"/>
                <a:cs typeface="Arial Unicode M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261748"/>
                </a:solidFill>
                <a:latin typeface="Times New Roman" pitchFamily="16" charset="0"/>
                <a:cs typeface="Arial Unicode M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261748"/>
                </a:solidFill>
                <a:latin typeface="Times New Roman" pitchFamily="16" charset="0"/>
                <a:cs typeface="Arial Unicode M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261748"/>
                </a:solidFill>
                <a:latin typeface="Times New Roman" pitchFamily="16"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261748"/>
                </a:solidFill>
                <a:latin typeface="Times New Roman" pitchFamily="16"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261748"/>
                </a:solidFill>
                <a:latin typeface="Times New Roman" pitchFamily="16"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261748"/>
                </a:solidFill>
                <a:latin typeface="Times New Roman" pitchFamily="16"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261748"/>
                </a:solidFill>
                <a:latin typeface="Times New Roman" pitchFamily="16" charset="0"/>
                <a:cs typeface="Arial Unicode MS" charset="0"/>
              </a:defRPr>
            </a:lvl9pPr>
          </a:lstStyle>
          <a:p>
            <a:pPr marL="0" indent="0">
              <a:spcBef>
                <a:spcPts val="288"/>
              </a:spcBef>
              <a:spcAft>
                <a:spcPts val="288"/>
              </a:spcAft>
              <a:buClr>
                <a:srgbClr val="FD930A"/>
              </a:buClr>
              <a:buSzPct val="80000"/>
              <a:buNone/>
            </a:pPr>
            <a:r>
              <a:rPr lang="en-US" b="1" dirty="0" smtClean="0">
                <a:solidFill>
                  <a:srgbClr val="C00000"/>
                </a:solidFill>
                <a:latin typeface="Calibri" panose="020F0502020204030204" pitchFamily="34" charset="0"/>
                <a:cs typeface="Calibri" panose="020F0502020204030204" pitchFamily="34" charset="0"/>
                <a:sym typeface="Wingdings" panose="05000000000000000000" pitchFamily="2" charset="2"/>
              </a:rPr>
              <a:t> </a:t>
            </a:r>
            <a:r>
              <a:rPr lang="en-US" b="1" dirty="0" smtClean="0">
                <a:solidFill>
                  <a:srgbClr val="C00000"/>
                </a:solidFill>
                <a:latin typeface="Calibri" panose="020F0502020204030204" pitchFamily="34" charset="0"/>
                <a:cs typeface="Calibri" panose="020F0502020204030204" pitchFamily="34" charset="0"/>
              </a:rPr>
              <a:t>Operational Q1 2015 </a:t>
            </a:r>
            <a:r>
              <a:rPr lang="en-US" b="1" dirty="0">
                <a:solidFill>
                  <a:srgbClr val="C00000"/>
                </a:solidFill>
                <a:latin typeface="Calibri" panose="020F0502020204030204" pitchFamily="34" charset="0"/>
                <a:cs typeface="Calibri" panose="020F0502020204030204" pitchFamily="34" charset="0"/>
              </a:rPr>
              <a:t>for </a:t>
            </a:r>
            <a:r>
              <a:rPr lang="en-US" b="1" dirty="0" smtClean="0">
                <a:solidFill>
                  <a:srgbClr val="C00000"/>
                </a:solidFill>
                <a:latin typeface="Calibri" panose="020F0502020204030204" pitchFamily="34" charset="0"/>
                <a:cs typeface="Calibri" panose="020F0502020204030204" pitchFamily="34" charset="0"/>
              </a:rPr>
              <a:t>detector systems up </a:t>
            </a:r>
            <a:r>
              <a:rPr lang="en-US" b="1" dirty="0">
                <a:solidFill>
                  <a:srgbClr val="C00000"/>
                </a:solidFill>
                <a:latin typeface="Calibri" panose="020F0502020204030204" pitchFamily="34" charset="0"/>
                <a:cs typeface="Calibri" panose="020F0502020204030204" pitchFamily="34" charset="0"/>
              </a:rPr>
              <a:t>to ¼ </a:t>
            </a:r>
            <a:r>
              <a:rPr lang="en-US" b="1" dirty="0" err="1" smtClean="0">
                <a:solidFill>
                  <a:srgbClr val="C00000"/>
                </a:solidFill>
                <a:latin typeface="Calibri" panose="020F0502020204030204" pitchFamily="34" charset="0"/>
                <a:cs typeface="Calibri" panose="020F0502020204030204" pitchFamily="34" charset="0"/>
              </a:rPr>
              <a:t>Mpx</a:t>
            </a:r>
            <a:endParaRPr lang="en-US" b="1" dirty="0">
              <a:solidFill>
                <a:srgbClr val="C00000"/>
              </a:solidFill>
              <a:latin typeface="Calibri" panose="020F0502020204030204" pitchFamily="34" charset="0"/>
              <a:cs typeface="Calibri" panose="020F0502020204030204" pitchFamily="34" charset="0"/>
            </a:endParaRPr>
          </a:p>
        </p:txBody>
      </p:sp>
      <p:sp>
        <p:nvSpPr>
          <p:cNvPr id="32" name="Rectangle 8"/>
          <p:cNvSpPr>
            <a:spLocks noChangeArrowheads="1"/>
          </p:cNvSpPr>
          <p:nvPr/>
        </p:nvSpPr>
        <p:spPr bwMode="auto">
          <a:xfrm>
            <a:off x="7768421" y="1217613"/>
            <a:ext cx="1012989" cy="357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algn="ct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dirty="0">
                <a:solidFill>
                  <a:srgbClr val="000000"/>
                </a:solidFill>
                <a:latin typeface="Arial" charset="0"/>
              </a:rPr>
              <a:t>X-ray Tube</a:t>
            </a:r>
          </a:p>
        </p:txBody>
      </p:sp>
    </p:spTree>
    <p:extLst>
      <p:ext uri="{BB962C8B-B14F-4D97-AF65-F5344CB8AC3E}">
        <p14:creationId xmlns:p14="http://schemas.microsoft.com/office/powerpoint/2010/main" val="4045603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SY European XFEL">
  <a:themeElements>
    <a:clrScheme name="DESY European XFEL 1">
      <a:dk1>
        <a:srgbClr val="261748"/>
      </a:dk1>
      <a:lt1>
        <a:srgbClr val="FFFFFF"/>
      </a:lt1>
      <a:dk2>
        <a:srgbClr val="000000"/>
      </a:dk2>
      <a:lt2>
        <a:srgbClr val="E0E0E0"/>
      </a:lt2>
      <a:accent1>
        <a:srgbClr val="261748"/>
      </a:accent1>
      <a:accent2>
        <a:srgbClr val="FD930A"/>
      </a:accent2>
      <a:accent3>
        <a:srgbClr val="FFFFFF"/>
      </a:accent3>
      <a:accent4>
        <a:srgbClr val="1F123C"/>
      </a:accent4>
      <a:accent5>
        <a:srgbClr val="ACABB1"/>
      </a:accent5>
      <a:accent6>
        <a:srgbClr val="E58508"/>
      </a:accent6>
      <a:hlink>
        <a:srgbClr val="261748"/>
      </a:hlink>
      <a:folHlink>
        <a:srgbClr val="FD930A"/>
      </a:folHlink>
    </a:clrScheme>
    <a:fontScheme name="DESY European XF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fo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F8B323"/>
          </a:buClr>
          <a:buSzTx/>
          <a:buFont typeface="Wingdings" pitchFamily="2" charset="2"/>
          <a:buChar char="n"/>
          <a:tabLst/>
          <a:defRPr kumimoji="0" lang="de-DE" sz="9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noFill/>
        <a:ln w="28575" cap="flat" cmpd="sng" algn="ctr">
          <a:solidFill>
            <a:schemeClr val="fo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F8B323"/>
          </a:buClr>
          <a:buSzTx/>
          <a:buFont typeface="Wingdings" pitchFamily="2" charset="2"/>
          <a:buChar char="n"/>
          <a:tabLst/>
          <a:defRPr kumimoji="0" lang="de-DE" sz="9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DESY European XFEL 1">
        <a:dk1>
          <a:srgbClr val="261748"/>
        </a:dk1>
        <a:lt1>
          <a:srgbClr val="FFFFFF"/>
        </a:lt1>
        <a:dk2>
          <a:srgbClr val="000000"/>
        </a:dk2>
        <a:lt2>
          <a:srgbClr val="E0E0E0"/>
        </a:lt2>
        <a:accent1>
          <a:srgbClr val="261748"/>
        </a:accent1>
        <a:accent2>
          <a:srgbClr val="FD930A"/>
        </a:accent2>
        <a:accent3>
          <a:srgbClr val="FFFFFF"/>
        </a:accent3>
        <a:accent4>
          <a:srgbClr val="1F123C"/>
        </a:accent4>
        <a:accent5>
          <a:srgbClr val="ACABB1"/>
        </a:accent5>
        <a:accent6>
          <a:srgbClr val="E58508"/>
        </a:accent6>
        <a:hlink>
          <a:srgbClr val="261748"/>
        </a:hlink>
        <a:folHlink>
          <a:srgbClr val="FD930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261748"/>
      </a:dk1>
      <a:lt1>
        <a:srgbClr val="FFFFFF"/>
      </a:lt1>
      <a:dk2>
        <a:srgbClr val="000000"/>
      </a:dk2>
      <a:lt2>
        <a:srgbClr val="E0E0E0"/>
      </a:lt2>
      <a:accent1>
        <a:srgbClr val="261748"/>
      </a:accent1>
      <a:accent2>
        <a:srgbClr val="FD930A"/>
      </a:accent2>
      <a:accent3>
        <a:srgbClr val="FFFFFF"/>
      </a:accent3>
      <a:accent4>
        <a:srgbClr val="1F123C"/>
      </a:accent4>
      <a:accent5>
        <a:srgbClr val="ACABB1"/>
      </a:accent5>
      <a:accent6>
        <a:srgbClr val="E58508"/>
      </a:accent6>
      <a:hlink>
        <a:srgbClr val="261748"/>
      </a:hlink>
      <a:folHlink>
        <a:srgbClr val="FD930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2930</Words>
  <Application>Microsoft Office PowerPoint</Application>
  <PresentationFormat>On-screen Show (4:3)</PresentationFormat>
  <Paragraphs>493</Paragraphs>
  <Slides>37</Slides>
  <Notes>3</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DESY European XFEL</vt:lpstr>
      <vt:lpstr>Calibration Infrastructure  and  Calibration Working Group</vt:lpstr>
      <vt:lpstr>Outline</vt:lpstr>
      <vt:lpstr>PowerPoint Presentation</vt:lpstr>
      <vt:lpstr>Portable Detector X-ray Test Stand – Little Amber  </vt:lpstr>
      <vt:lpstr> Portable ambient X-ray Setup - Little Amber     </vt:lpstr>
      <vt:lpstr>Vacuum compatible X-ray setup PHEOBE </vt:lpstr>
      <vt:lpstr>Vacuum compatible X-ray setup - PHEOBE</vt:lpstr>
      <vt:lpstr>Permanent Ambient X-ray Test Setup – Big Amber </vt:lpstr>
      <vt:lpstr>Permanent Ambient X-ray Test Setup – Big Amber</vt:lpstr>
      <vt:lpstr>Permanent Ambient X-ray Test Setup – Big Amber</vt:lpstr>
      <vt:lpstr>Multi-Target (Pulsed) X-ray Setup PulXar – reminder</vt:lpstr>
      <vt:lpstr>PowerPoint Presentation</vt:lpstr>
      <vt:lpstr>PowerPoint Presentation</vt:lpstr>
      <vt:lpstr>PowerPoint Presentation</vt:lpstr>
      <vt:lpstr>Reference detector for characterization of  X-ray sources </vt:lpstr>
      <vt:lpstr>HERA South Detector Laboratory   May 2014 </vt:lpstr>
      <vt:lpstr>HERA South Detector Laboratory   November 2014</vt:lpstr>
      <vt:lpstr>Calibration Plan &amp; Schedule for Lab. Infrastructure at XFEL.EU</vt:lpstr>
      <vt:lpstr>Calibration Schedule  - General Plan</vt:lpstr>
      <vt:lpstr> First X-ray tests in the Detector Lab – Q1 and Q2 2015</vt:lpstr>
      <vt:lpstr>Procedures for Scheduling  the WP-75 test facility usage</vt:lpstr>
      <vt:lpstr>First Friendly Users  at WP-75 Detector Laboratory</vt:lpstr>
      <vt:lpstr>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Calibration Strategy  - what is needed to calibrate detectors </vt:lpstr>
      <vt:lpstr>Calibration Strategy – where calibration will be done</vt:lpstr>
      <vt:lpstr>Detectors in Experimental Hutch </vt:lpstr>
      <vt:lpstr>Detector Calibration &amp; Characterization Priorities</vt:lpstr>
      <vt:lpstr>Calibration Working Group </vt:lpstr>
    </vt:vector>
  </TitlesOfParts>
  <Company>xxx xxx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xxx xxx</dc:creator>
  <cp:lastModifiedBy>Sztuk-Dambietz, Jolanta</cp:lastModifiedBy>
  <cp:revision>1386</cp:revision>
  <cp:lastPrinted>2014-12-05T15:37:47Z</cp:lastPrinted>
  <dcterms:created xsi:type="dcterms:W3CDTF">2008-08-31T12:56:32Z</dcterms:created>
  <dcterms:modified xsi:type="dcterms:W3CDTF">2014-12-09T11:21:27Z</dcterms:modified>
</cp:coreProperties>
</file>