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9" r:id="rId2"/>
    <p:sldId id="412" r:id="rId3"/>
    <p:sldId id="467" r:id="rId4"/>
    <p:sldId id="329" r:id="rId5"/>
    <p:sldId id="305" r:id="rId6"/>
    <p:sldId id="299" r:id="rId7"/>
    <p:sldId id="460" r:id="rId8"/>
    <p:sldId id="458" r:id="rId9"/>
    <p:sldId id="459" r:id="rId10"/>
    <p:sldId id="336" r:id="rId11"/>
    <p:sldId id="455" r:id="rId12"/>
    <p:sldId id="394" r:id="rId13"/>
    <p:sldId id="392" r:id="rId14"/>
    <p:sldId id="325" r:id="rId15"/>
    <p:sldId id="456" r:id="rId16"/>
    <p:sldId id="461" r:id="rId17"/>
    <p:sldId id="491" r:id="rId18"/>
    <p:sldId id="373" r:id="rId19"/>
    <p:sldId id="493" r:id="rId20"/>
    <p:sldId id="495" r:id="rId21"/>
    <p:sldId id="481" r:id="rId22"/>
    <p:sldId id="327" r:id="rId23"/>
    <p:sldId id="383" r:id="rId24"/>
    <p:sldId id="346" r:id="rId25"/>
    <p:sldId id="410" r:id="rId26"/>
    <p:sldId id="482" r:id="rId27"/>
    <p:sldId id="483" r:id="rId28"/>
    <p:sldId id="494" r:id="rId29"/>
    <p:sldId id="398" r:id="rId30"/>
    <p:sldId id="487" r:id="rId31"/>
    <p:sldId id="275" r:id="rId32"/>
    <p:sldId id="436" r:id="rId33"/>
    <p:sldId id="478" r:id="rId34"/>
    <p:sldId id="47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6FE"/>
    <a:srgbClr val="000000"/>
    <a:srgbClr val="FF9966"/>
    <a:srgbClr val="F8F8F8"/>
    <a:srgbClr val="EBE6FE"/>
    <a:srgbClr val="E016AB"/>
    <a:srgbClr val="D3C7FD"/>
    <a:srgbClr val="4335F7"/>
    <a:srgbClr val="FB6BEA"/>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76" autoAdjust="0"/>
    <p:restoredTop sz="90631" autoAdjust="0"/>
  </p:normalViewPr>
  <p:slideViewPr>
    <p:cSldViewPr>
      <p:cViewPr>
        <p:scale>
          <a:sx n="72" d="100"/>
          <a:sy n="72" d="100"/>
        </p:scale>
        <p:origin x="-106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FA841B-FBFA-4AC3-ADA0-77703DA552A9}" type="datetimeFigureOut">
              <a:rPr lang="en-US" smtClean="0"/>
              <a:t>12/8/2014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99772-4551-4D0E-AE38-5595ABA13ED2}" type="slidenum">
              <a:rPr lang="en-US" smtClean="0"/>
              <a:t>‹#›</a:t>
            </a:fld>
            <a:endParaRPr lang="en-US"/>
          </a:p>
        </p:txBody>
      </p:sp>
    </p:spTree>
    <p:extLst>
      <p:ext uri="{BB962C8B-B14F-4D97-AF65-F5344CB8AC3E}">
        <p14:creationId xmlns:p14="http://schemas.microsoft.com/office/powerpoint/2010/main" val="2501638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astro.uiuc.edu/~kaler/sow/whitesta.html" TargetMode="External"/><Relationship Id="rId3" Type="http://schemas.openxmlformats.org/officeDocument/2006/relationships/hyperlink" Target="http://earthobservatory.nasa.gov/Newsroom/NewImages/images.php3?img_id=16826" TargetMode="External"/><Relationship Id="rId7" Type="http://schemas.openxmlformats.org/officeDocument/2006/relationships/hyperlink" Target="http://apod.nasa.gov/apod/ap070920.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apod.nasa.gov/apod/ap070203.html" TargetMode="External"/><Relationship Id="rId11" Type="http://schemas.openxmlformats.org/officeDocument/2006/relationships/hyperlink" Target="http://en.wikipedia.org/wiki/Mount_Damavand" TargetMode="External"/><Relationship Id="rId5" Type="http://schemas.openxmlformats.org/officeDocument/2006/relationships/hyperlink" Target="http://apod.nasa.gov/apod/ap070108.html" TargetMode="External"/><Relationship Id="rId10" Type="http://schemas.openxmlformats.org/officeDocument/2006/relationships/hyperlink" Target="http://www.astro.uiuc.edu/~kaler/sow/antares.html" TargetMode="External"/><Relationship Id="rId4" Type="http://schemas.openxmlformats.org/officeDocument/2006/relationships/hyperlink" Target="http://www.twanight.org/newTWAN/index.asp" TargetMode="External"/><Relationship Id="rId9" Type="http://schemas.openxmlformats.org/officeDocument/2006/relationships/hyperlink" Target="http://apod.nasa.gov/apod/ap080104.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Tenerife" TargetMode="External"/><Relationship Id="rId3" Type="http://schemas.openxmlformats.org/officeDocument/2006/relationships/hyperlink" Target="http://en.wikipedia.org/wiki/Las_Cumbres_Observatory_Global_Telescope_Network#cite_note-9" TargetMode="External"/><Relationship Id="rId7" Type="http://schemas.openxmlformats.org/officeDocument/2006/relationships/hyperlink" Target="http://en.wikipedia.org/wiki/South_Africa"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Chile" TargetMode="External"/><Relationship Id="rId5" Type="http://schemas.openxmlformats.org/officeDocument/2006/relationships/hyperlink" Target="http://en.wikipedia.org/wiki/New_South_Wales,_Australia" TargetMode="External"/><Relationship Id="rId4" Type="http://schemas.openxmlformats.org/officeDocument/2006/relationships/hyperlink" Target="http://en.wikipedia.org/wiki/Maui,_Hawaii" TargetMode="External"/><Relationship Id="rId9" Type="http://schemas.openxmlformats.org/officeDocument/2006/relationships/hyperlink" Target="http://en.wikipedia.org/wiki/McDonald_Observator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background</a:t>
            </a:r>
            <a:r>
              <a:rPr lang="en-US" baseline="0" dirty="0" smtClean="0"/>
              <a:t> is </a:t>
            </a:r>
            <a:r>
              <a:rPr lang="en-US" b="1" baseline="0" dirty="0" smtClean="0"/>
              <a:t>Pleiades</a:t>
            </a:r>
            <a:endParaRPr lang="en-US" b="1" dirty="0"/>
          </a:p>
        </p:txBody>
      </p:sp>
      <p:sp>
        <p:nvSpPr>
          <p:cNvPr id="4" name="Slide Number Placeholder 3"/>
          <p:cNvSpPr>
            <a:spLocks noGrp="1"/>
          </p:cNvSpPr>
          <p:nvPr>
            <p:ph type="sldNum" sz="quarter" idx="10"/>
          </p:nvPr>
        </p:nvSpPr>
        <p:spPr/>
        <p:txBody>
          <a:bodyPr/>
          <a:lstStyle/>
          <a:p>
            <a:fld id="{7CD99772-4551-4D0E-AE38-5595ABA13ED2}" type="slidenum">
              <a:rPr lang="en-US" smtClean="0"/>
              <a:t>1</a:t>
            </a:fld>
            <a:endParaRPr lang="en-US"/>
          </a:p>
        </p:txBody>
      </p:sp>
    </p:spTree>
    <p:extLst>
      <p:ext uri="{BB962C8B-B14F-4D97-AF65-F5344CB8AC3E}">
        <p14:creationId xmlns:p14="http://schemas.microsoft.com/office/powerpoint/2010/main" val="150323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10</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11</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~2500 fields</a:t>
            </a:r>
          </a:p>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12</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13</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Because this is such a short talk I can’t go into the details of the pipeline, but if feel free to ask me afterwards.  </a:t>
            </a:r>
          </a:p>
          <a:p>
            <a:endParaRPr lang="en-US" b="1" baseline="0" dirty="0" smtClean="0"/>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DFD6FE"/>
                </a:solidFill>
              </a:rPr>
              <a:t>Automated flux calibration against “The AAVSO Photometric All-Sky Survey”</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14</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Because this is such a short talk I can’t go into the details of the pipeline, but if feel free to ask me afterwards.  </a:t>
            </a:r>
          </a:p>
          <a:p>
            <a:endParaRPr lang="en-US" b="1" baseline="0" dirty="0" smtClean="0"/>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DFD6FE"/>
                </a:solidFill>
              </a:rPr>
              <a:t>Automated flux calibration against “The AAVSO Photometric All-Sky Survey”</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15</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16</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EVN (European VLBI Network)</a:t>
            </a:r>
          </a:p>
          <a:p>
            <a:r>
              <a:rPr lang="en-US" sz="1200" b="0" i="0" u="none" strike="noStrike" kern="1200" baseline="0" dirty="0" smtClean="0">
                <a:solidFill>
                  <a:schemeClr val="tx1"/>
                </a:solidFill>
                <a:latin typeface="+mn-lt"/>
                <a:ea typeface="+mn-ea"/>
                <a:cs typeface="+mn-cs"/>
              </a:rPr>
              <a:t>V as a function of time. The three ASAS-SN detections</a:t>
            </a:r>
          </a:p>
          <a:p>
            <a:r>
              <a:rPr lang="en-US" sz="1200" b="0" i="0" u="none" strike="noStrike" kern="1200" baseline="0" dirty="0" smtClean="0">
                <a:solidFill>
                  <a:schemeClr val="tx1"/>
                </a:solidFill>
                <a:latin typeface="+mn-lt"/>
                <a:ea typeface="+mn-ea"/>
                <a:cs typeface="+mn-cs"/>
              </a:rPr>
              <a:t>and associated uncertainties are shown (black points) with</a:t>
            </a:r>
          </a:p>
          <a:p>
            <a:r>
              <a:rPr lang="en-US" sz="1200" b="0" i="0" u="none" strike="noStrike" kern="1200" baseline="0" dirty="0" smtClean="0">
                <a:solidFill>
                  <a:schemeClr val="tx1"/>
                </a:solidFill>
                <a:latin typeface="+mn-lt"/>
                <a:ea typeface="+mn-ea"/>
                <a:cs typeface="+mn-cs"/>
              </a:rPr>
              <a:t>five different </a:t>
            </a:r>
            <a:r>
              <a:rPr lang="en-US" sz="1200" b="0" i="0" u="none" strike="noStrike" kern="1200" baseline="0" dirty="0" err="1" smtClean="0">
                <a:solidFill>
                  <a:schemeClr val="tx1"/>
                </a:solidFill>
                <a:latin typeface="+mn-lt"/>
                <a:ea typeface="+mn-ea"/>
                <a:cs typeface="+mn-cs"/>
              </a:rPr>
              <a:t>lightcurves</a:t>
            </a:r>
            <a:r>
              <a:rPr lang="en-US" sz="1200" b="0" i="0" u="none" strike="noStrike" kern="1200" baseline="0" dirty="0" smtClean="0">
                <a:solidFill>
                  <a:schemeClr val="tx1"/>
                </a:solidFill>
                <a:latin typeface="+mn-lt"/>
                <a:ea typeface="+mn-ea"/>
                <a:cs typeface="+mn-cs"/>
              </a:rPr>
              <a:t> generated assuming a simple, classical flare</a:t>
            </a:r>
          </a:p>
          <a:p>
            <a:r>
              <a:rPr lang="en-US" sz="1200" b="0" i="0" u="none" strike="noStrike" kern="1200" baseline="0" dirty="0" smtClean="0">
                <a:solidFill>
                  <a:schemeClr val="tx1"/>
                </a:solidFill>
                <a:latin typeface="+mn-lt"/>
                <a:ea typeface="+mn-ea"/>
                <a:cs typeface="+mn-cs"/>
              </a:rPr>
              <a:t>model (colored lines). The flare model assumes an impulsive phase</a:t>
            </a:r>
          </a:p>
          <a:p>
            <a:r>
              <a:rPr lang="en-US" sz="1200" b="0" i="0" u="none" strike="noStrike" kern="1200" baseline="0" dirty="0" smtClean="0">
                <a:solidFill>
                  <a:schemeClr val="tx1"/>
                </a:solidFill>
                <a:latin typeface="+mn-lt"/>
                <a:ea typeface="+mn-ea"/>
                <a:cs typeface="+mn-cs"/>
              </a:rPr>
              <a:t>lasting until the magnitude of the flare decreases to a percentage of</a:t>
            </a:r>
          </a:p>
          <a:p>
            <a:r>
              <a:rPr lang="en-US" sz="1200" b="0" i="0" u="none" strike="noStrike" kern="1200" baseline="0" dirty="0" smtClean="0">
                <a:solidFill>
                  <a:schemeClr val="tx1"/>
                </a:solidFill>
                <a:latin typeface="+mn-lt"/>
                <a:ea typeface="+mn-ea"/>
                <a:cs typeface="+mn-cs"/>
              </a:rPr>
              <a:t>the peak magnitude. It is likely that the actual flare morphology</a:t>
            </a:r>
          </a:p>
          <a:p>
            <a:r>
              <a:rPr lang="en-US" sz="1200" b="0" i="0" u="none" strike="noStrike" kern="1200" baseline="0" dirty="0" smtClean="0">
                <a:solidFill>
                  <a:schemeClr val="tx1"/>
                </a:solidFill>
                <a:latin typeface="+mn-lt"/>
                <a:ea typeface="+mn-ea"/>
                <a:cs typeface="+mn-cs"/>
              </a:rPr>
              <a:t>was more complex, either with minor variations about the classic</a:t>
            </a:r>
          </a:p>
          <a:p>
            <a:r>
              <a:rPr lang="en-US" sz="1200" b="0" i="0" u="none" strike="noStrike" kern="1200" baseline="0" dirty="0" smtClean="0">
                <a:solidFill>
                  <a:schemeClr val="tx1"/>
                </a:solidFill>
                <a:latin typeface="+mn-lt"/>
                <a:ea typeface="+mn-ea"/>
                <a:cs typeface="+mn-cs"/>
              </a:rPr>
              <a:t>shape or major substructure.</a:t>
            </a:r>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17</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 what can ASAS-SN do for you.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 dwarfs near M3-M4, where the stars are expected to transition to a fully convective interior.</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most frequent stars in the universe. They are therefore of large interest for our understanding of stars, their role as host stars of extrasolar planets and for a wide range of topics including the chemical composition and evolution of the universe. Unfortunately, many properties of the atmospheres of these small and faint stars are poorly known. It is still under debate whether a global dynamo in the interior or rather a local dynamo at the surface generates the magnetic fields observed in M-dwarfs. The resulting magnetic activity is observed in form of radiation emitted from the stellar chromospheres.</a:t>
            </a:r>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18</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19</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Iran</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Explanation: </a:t>
            </a:r>
            <a:r>
              <a:rPr lang="en-US" sz="1200" b="0" i="0" kern="1200" dirty="0" smtClean="0">
                <a:solidFill>
                  <a:schemeClr val="tx1"/>
                </a:solidFill>
                <a:effectLst/>
                <a:latin typeface="+mn-lt"/>
                <a:ea typeface="+mn-ea"/>
                <a:cs typeface="+mn-cs"/>
              </a:rPr>
              <a:t>Snow-capped </a:t>
            </a:r>
            <a:r>
              <a:rPr lang="en-US" sz="1200" b="0" i="0" kern="1200" dirty="0" err="1" smtClean="0">
                <a:solidFill>
                  <a:schemeClr val="tx1"/>
                </a:solidFill>
                <a:effectLst/>
                <a:latin typeface="+mn-lt"/>
                <a:ea typeface="+mn-ea"/>
                <a:cs typeface="+mn-cs"/>
              </a:rPr>
              <a:t>stratovolcano</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3"/>
              </a:rPr>
              <a:t>Mt. Damavand</a:t>
            </a:r>
            <a:r>
              <a:rPr lang="en-US" sz="1200" b="0" i="0" kern="1200" dirty="0" smtClean="0">
                <a:solidFill>
                  <a:schemeClr val="tx1"/>
                </a:solidFill>
                <a:effectLst/>
                <a:latin typeface="+mn-lt"/>
                <a:ea typeface="+mn-ea"/>
                <a:cs typeface="+mn-cs"/>
              </a:rPr>
              <a:t> climbs to 5,670 meters (18,598 feet) near the left edge in this panoramic view of </a:t>
            </a:r>
            <a:r>
              <a:rPr lang="en-US" sz="1200" b="0" i="0" kern="1200" dirty="0" smtClean="0">
                <a:solidFill>
                  <a:schemeClr val="tx1"/>
                </a:solidFill>
                <a:effectLst/>
                <a:latin typeface="+mn-lt"/>
                <a:ea typeface="+mn-ea"/>
                <a:cs typeface="+mn-cs"/>
                <a:hlinkClick r:id="rId4"/>
              </a:rPr>
              <a:t>the world at night</a:t>
            </a:r>
            <a:r>
              <a:rPr lang="en-US" sz="1200" b="0" i="0" kern="1200" dirty="0" smtClean="0">
                <a:solidFill>
                  <a:schemeClr val="tx1"/>
                </a:solidFill>
                <a:effectLst/>
                <a:latin typeface="+mn-lt"/>
                <a:ea typeface="+mn-ea"/>
                <a:cs typeface="+mn-cs"/>
              </a:rPr>
              <a:t>. In the sky to the left of Damavand's peak are the stars of the </a:t>
            </a:r>
            <a:r>
              <a:rPr lang="en-US" sz="1200" b="0" i="0" kern="1200" dirty="0" smtClean="0">
                <a:solidFill>
                  <a:schemeClr val="tx1"/>
                </a:solidFill>
                <a:effectLst/>
                <a:latin typeface="+mn-lt"/>
                <a:ea typeface="+mn-ea"/>
                <a:cs typeface="+mn-cs"/>
                <a:hlinkClick r:id="rId5"/>
              </a:rPr>
              <a:t>Big Dipper</a:t>
            </a:r>
            <a:r>
              <a:rPr lang="en-US" sz="1200" b="0" i="0" kern="1200" dirty="0" smtClean="0">
                <a:solidFill>
                  <a:schemeClr val="tx1"/>
                </a:solidFill>
                <a:effectLst/>
                <a:latin typeface="+mn-lt"/>
                <a:ea typeface="+mn-ea"/>
                <a:cs typeface="+mn-cs"/>
              </a:rPr>
              <a:t> in </a:t>
            </a:r>
            <a:r>
              <a:rPr lang="en-US" sz="1200" b="0" i="0" kern="1200" dirty="0" err="1" smtClean="0">
                <a:solidFill>
                  <a:schemeClr val="tx1"/>
                </a:solidFill>
                <a:effectLst/>
                <a:latin typeface="+mn-lt"/>
                <a:ea typeface="+mn-ea"/>
                <a:cs typeface="+mn-cs"/>
              </a:rPr>
              <a:t>Ursa</a:t>
            </a:r>
            <a:r>
              <a:rPr lang="en-US" sz="1200" b="0" i="0" kern="1200" dirty="0" smtClean="0">
                <a:solidFill>
                  <a:schemeClr val="tx1"/>
                </a:solidFill>
                <a:effectLst/>
                <a:latin typeface="+mn-lt"/>
                <a:ea typeface="+mn-ea"/>
                <a:cs typeface="+mn-cs"/>
              </a:rPr>
              <a:t> Major. Pan to the right and your gaze will sweep across the arch of our Milky Way Galaxy above the </a:t>
            </a:r>
            <a:r>
              <a:rPr lang="en-US" sz="1200" b="0" i="0" kern="1200" dirty="0" err="1" smtClean="0">
                <a:solidFill>
                  <a:schemeClr val="tx1"/>
                </a:solidFill>
                <a:effectLst/>
                <a:latin typeface="+mn-lt"/>
                <a:ea typeface="+mn-ea"/>
                <a:cs typeface="+mn-cs"/>
                <a:hlinkClick r:id="rId6"/>
              </a:rPr>
              <a:t>Alborz</a:t>
            </a:r>
            <a:r>
              <a:rPr lang="en-US" sz="1200" b="0" i="0" kern="1200" dirty="0" smtClean="0">
                <a:solidFill>
                  <a:schemeClr val="tx1"/>
                </a:solidFill>
                <a:effectLst/>
                <a:latin typeface="+mn-lt"/>
                <a:ea typeface="+mn-ea"/>
                <a:cs typeface="+mn-cs"/>
                <a:hlinkClick r:id="rId6"/>
              </a:rPr>
              <a:t> Mountain</a:t>
            </a:r>
            <a:r>
              <a:rPr lang="en-US" sz="1200" b="0" i="0" kern="1200" dirty="0" smtClean="0">
                <a:solidFill>
                  <a:schemeClr val="tx1"/>
                </a:solidFill>
                <a:effectLst/>
                <a:latin typeface="+mn-lt"/>
                <a:ea typeface="+mn-ea"/>
                <a:cs typeface="+mn-cs"/>
              </a:rPr>
              <a:t> Range bordering the Caspian Sea. Near the center of the panorama, recorded in the predawn hours of April 4th, bright stars </a:t>
            </a:r>
            <a:r>
              <a:rPr lang="en-US" sz="1200" b="0" i="0" kern="1200" dirty="0" err="1" smtClean="0">
                <a:solidFill>
                  <a:schemeClr val="tx1"/>
                </a:solidFill>
                <a:effectLst/>
                <a:latin typeface="+mn-lt"/>
                <a:ea typeface="+mn-ea"/>
                <a:cs typeface="+mn-cs"/>
                <a:hlinkClick r:id="rId7"/>
              </a:rPr>
              <a:t>Deneb</a:t>
            </a:r>
            <a:r>
              <a:rPr lang="en-US" sz="1200" b="0" i="0" kern="120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hlinkClick r:id="rId8"/>
              </a:rPr>
              <a:t>Altair</a:t>
            </a:r>
            <a:r>
              <a:rPr lang="en-US" sz="1200" b="0" i="0" kern="1200" dirty="0" smtClean="0">
                <a:solidFill>
                  <a:schemeClr val="tx1"/>
                </a:solidFill>
                <a:effectLst/>
                <a:latin typeface="+mn-lt"/>
                <a:ea typeface="+mn-ea"/>
                <a:cs typeface="+mn-cs"/>
              </a:rPr>
              <a:t> lie close to the curve of the Milky Way, above the glow of the </a:t>
            </a:r>
            <a:r>
              <a:rPr lang="en-US" sz="1200" b="0" i="0" kern="1200" dirty="0" err="1" smtClean="0">
                <a:solidFill>
                  <a:schemeClr val="tx1"/>
                </a:solidFill>
                <a:effectLst/>
                <a:latin typeface="+mn-lt"/>
                <a:ea typeface="+mn-ea"/>
                <a:cs typeface="+mn-cs"/>
              </a:rPr>
              <a:t>Haraz</a:t>
            </a:r>
            <a:r>
              <a:rPr lang="en-US" sz="1200" b="0" i="0" kern="1200" dirty="0" smtClean="0">
                <a:solidFill>
                  <a:schemeClr val="tx1"/>
                </a:solidFill>
                <a:effectLst/>
                <a:latin typeface="+mn-lt"/>
                <a:ea typeface="+mn-ea"/>
                <a:cs typeface="+mn-cs"/>
              </a:rPr>
              <a:t> valley. Farther right, brilliant Jupiter dominates the sky near the stars, nebulae, and dark dust clouds toward the </a:t>
            </a:r>
            <a:r>
              <a:rPr lang="en-US" sz="1200" b="0" i="0" kern="1200" dirty="0" smtClean="0">
                <a:solidFill>
                  <a:schemeClr val="tx1"/>
                </a:solidFill>
                <a:effectLst/>
                <a:latin typeface="+mn-lt"/>
                <a:ea typeface="+mn-ea"/>
                <a:cs typeface="+mn-cs"/>
                <a:hlinkClick r:id="rId9"/>
              </a:rPr>
              <a:t>bulging galactic</a:t>
            </a:r>
            <a:r>
              <a:rPr lang="en-US" sz="1200" b="0" i="0" kern="1200" dirty="0" smtClean="0">
                <a:solidFill>
                  <a:schemeClr val="tx1"/>
                </a:solidFill>
                <a:effectLst/>
                <a:latin typeface="+mn-lt"/>
                <a:ea typeface="+mn-ea"/>
                <a:cs typeface="+mn-cs"/>
              </a:rPr>
              <a:t> center. Finally, the horizon glow at the right edge, below bright yellowish giant star </a:t>
            </a:r>
            <a:r>
              <a:rPr lang="en-US" sz="1200" b="0" i="0" kern="1200" dirty="0" smtClean="0">
                <a:solidFill>
                  <a:schemeClr val="tx1"/>
                </a:solidFill>
                <a:effectLst/>
                <a:latin typeface="+mn-lt"/>
                <a:ea typeface="+mn-ea"/>
                <a:cs typeface="+mn-cs"/>
                <a:hlinkClick r:id="rId10"/>
              </a:rPr>
              <a:t>Antares</a:t>
            </a:r>
            <a:r>
              <a:rPr lang="en-US" sz="1200" b="0" i="0" kern="1200" dirty="0" smtClean="0">
                <a:solidFill>
                  <a:schemeClr val="tx1"/>
                </a:solidFill>
                <a:effectLst/>
                <a:latin typeface="+mn-lt"/>
                <a:ea typeface="+mn-ea"/>
                <a:cs typeface="+mn-cs"/>
              </a:rPr>
              <a:t>, is from the city of Damavand, named for the legendary </a:t>
            </a:r>
            <a:r>
              <a:rPr lang="en-US" sz="1200" b="0" i="0" kern="1200" dirty="0" smtClean="0">
                <a:solidFill>
                  <a:schemeClr val="tx1"/>
                </a:solidFill>
                <a:effectLst/>
                <a:latin typeface="+mn-lt"/>
                <a:ea typeface="+mn-ea"/>
                <a:cs typeface="+mn-cs"/>
                <a:hlinkClick r:id="rId11"/>
              </a:rPr>
              <a:t>mountain peak</a:t>
            </a:r>
            <a:r>
              <a:rPr lang="en-US" sz="1200" b="0" i="0"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7CD99772-4551-4D0E-AE38-5595ABA13ED2}" type="slidenum">
              <a:rPr lang="en-US" smtClean="0"/>
              <a:t>2</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20</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EVN (European VLBI Network)</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21</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22</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23</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24</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EVN (European VLBI Network)</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25</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EVN (European VLBI Network)</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26</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EVN (European VLBI Network)</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28</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29</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leave a verbose summary and take your questions</a:t>
            </a:r>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31</a:t>
            </a:fld>
            <a:endParaRPr lang="en-US"/>
          </a:p>
        </p:txBody>
      </p:sp>
    </p:spTree>
    <p:extLst>
      <p:ext uri="{BB962C8B-B14F-4D97-AF65-F5344CB8AC3E}">
        <p14:creationId xmlns:p14="http://schemas.microsoft.com/office/powerpoint/2010/main" val="1596817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background</a:t>
            </a:r>
            <a:r>
              <a:rPr lang="en-US" baseline="0" dirty="0" smtClean="0"/>
              <a:t> is </a:t>
            </a:r>
            <a:r>
              <a:rPr lang="en-US" b="1" baseline="0" dirty="0" smtClean="0"/>
              <a:t>Pleiades</a:t>
            </a:r>
            <a:endParaRPr lang="en-US" b="1" dirty="0"/>
          </a:p>
        </p:txBody>
      </p:sp>
      <p:sp>
        <p:nvSpPr>
          <p:cNvPr id="4" name="Slide Number Placeholder 3"/>
          <p:cNvSpPr>
            <a:spLocks noGrp="1"/>
          </p:cNvSpPr>
          <p:nvPr>
            <p:ph type="sldNum" sz="quarter" idx="10"/>
          </p:nvPr>
        </p:nvSpPr>
        <p:spPr/>
        <p:txBody>
          <a:bodyPr/>
          <a:lstStyle/>
          <a:p>
            <a:fld id="{7CD99772-4551-4D0E-AE38-5595ABA13ED2}" type="slidenum">
              <a:rPr lang="en-US" smtClean="0"/>
              <a:t>3</a:t>
            </a:fld>
            <a:endParaRPr lang="en-US"/>
          </a:p>
        </p:txBody>
      </p:sp>
    </p:spTree>
    <p:extLst>
      <p:ext uri="{BB962C8B-B14F-4D97-AF65-F5344CB8AC3E}">
        <p14:creationId xmlns:p14="http://schemas.microsoft.com/office/powerpoint/2010/main" val="150323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32</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33</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34</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network will eventually be sited at roughly six locations in a northern and a southern global ring. Currently, the entire network is planned to contain up to 40 telescopes which will include 2 x 2-meter, approximately 12 x 1-meter, and 20 x </a:t>
            </a:r>
            <a:r>
              <a:rPr lang="en-US" sz="1200" b="1" i="0" kern="1200" dirty="0" smtClean="0">
                <a:solidFill>
                  <a:schemeClr val="tx1"/>
                </a:solidFill>
                <a:effectLst/>
                <a:latin typeface="+mn-lt"/>
                <a:ea typeface="+mn-ea"/>
                <a:cs typeface="+mn-cs"/>
              </a:rPr>
              <a:t>0.4-meter</a:t>
            </a:r>
            <a:r>
              <a:rPr lang="en-US" sz="1200" b="0" i="0" kern="1200" dirty="0" smtClean="0">
                <a:solidFill>
                  <a:schemeClr val="tx1"/>
                </a:solidFill>
                <a:effectLst/>
                <a:latin typeface="+mn-lt"/>
                <a:ea typeface="+mn-ea"/>
                <a:cs typeface="+mn-cs"/>
              </a:rPr>
              <a:t> telescopes.</a:t>
            </a:r>
            <a:r>
              <a:rPr lang="en-US" sz="1200" b="0" i="0" u="none" strike="noStrike" kern="1200" baseline="30000" dirty="0" smtClean="0">
                <a:solidFill>
                  <a:schemeClr val="tx1"/>
                </a:solidFill>
                <a:effectLst/>
                <a:latin typeface="+mn-lt"/>
                <a:ea typeface="+mn-ea"/>
                <a:cs typeface="+mn-cs"/>
                <a:hlinkClick r:id="rId3"/>
              </a:rPr>
              <a:t>[9]</a:t>
            </a:r>
            <a:r>
              <a:rPr lang="en-US" sz="1200" b="0" i="0" kern="1200" dirty="0" smtClean="0">
                <a:solidFill>
                  <a:schemeClr val="tx1"/>
                </a:solidFill>
                <a:effectLst/>
                <a:latin typeface="+mn-lt"/>
                <a:ea typeface="+mn-ea"/>
                <a:cs typeface="+mn-cs"/>
              </a:rPr>
              <a:t> Sites include Haleakala (</a:t>
            </a:r>
            <a:r>
              <a:rPr lang="en-US" sz="1200" b="0" i="0" u="none" strike="noStrike" kern="1200" dirty="0" smtClean="0">
                <a:solidFill>
                  <a:schemeClr val="tx1"/>
                </a:solidFill>
                <a:effectLst/>
                <a:latin typeface="+mn-lt"/>
                <a:ea typeface="+mn-ea"/>
                <a:cs typeface="+mn-cs"/>
                <a:hlinkClick r:id="rId4" tooltip="Maui, Hawaii"/>
              </a:rPr>
              <a:t>Maui</a:t>
            </a:r>
            <a:r>
              <a:rPr lang="en-US" sz="1200" b="0" i="0" kern="1200" dirty="0" smtClean="0">
                <a:solidFill>
                  <a:schemeClr val="tx1"/>
                </a:solidFill>
                <a:effectLst/>
                <a:latin typeface="+mn-lt"/>
                <a:ea typeface="+mn-ea"/>
                <a:cs typeface="+mn-cs"/>
              </a:rPr>
              <a:t>, USA), Siding Spring (</a:t>
            </a:r>
            <a:r>
              <a:rPr lang="en-US" sz="1200" b="0" i="0" u="none" strike="noStrike" kern="1200" dirty="0" smtClean="0">
                <a:solidFill>
                  <a:schemeClr val="tx1"/>
                </a:solidFill>
                <a:effectLst/>
                <a:latin typeface="+mn-lt"/>
                <a:ea typeface="+mn-ea"/>
                <a:cs typeface="+mn-cs"/>
                <a:hlinkClick r:id="rId5" tooltip="New South Wales, Australia"/>
              </a:rPr>
              <a:t>New South Wales, Australia</a:t>
            </a:r>
            <a:r>
              <a:rPr lang="en-US" sz="1200" b="0" i="0" kern="1200" dirty="0" smtClean="0">
                <a:solidFill>
                  <a:schemeClr val="tx1"/>
                </a:solidFill>
                <a:effectLst/>
                <a:latin typeface="+mn-lt"/>
                <a:ea typeface="+mn-ea"/>
                <a:cs typeface="+mn-cs"/>
              </a:rPr>
              <a:t>), Cerro </a:t>
            </a:r>
            <a:r>
              <a:rPr lang="en-US" sz="1200" b="0" i="0" kern="1200" dirty="0" err="1" smtClean="0">
                <a:solidFill>
                  <a:schemeClr val="tx1"/>
                </a:solidFill>
                <a:effectLst/>
                <a:latin typeface="+mn-lt"/>
                <a:ea typeface="+mn-ea"/>
                <a:cs typeface="+mn-cs"/>
              </a:rPr>
              <a:t>Tololo</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6" tooltip="Chile"/>
              </a:rPr>
              <a:t>Chile</a:t>
            </a:r>
            <a:r>
              <a:rPr lang="en-US" sz="1200" b="0" i="0" kern="1200" dirty="0" smtClean="0">
                <a:solidFill>
                  <a:schemeClr val="tx1"/>
                </a:solidFill>
                <a:effectLst/>
                <a:latin typeface="+mn-lt"/>
                <a:ea typeface="+mn-ea"/>
                <a:cs typeface="+mn-cs"/>
              </a:rPr>
              <a:t>), Sutherland (</a:t>
            </a:r>
            <a:r>
              <a:rPr lang="en-US" sz="1200" b="0" i="0" u="none" strike="noStrike" kern="1200" dirty="0" smtClean="0">
                <a:solidFill>
                  <a:schemeClr val="tx1"/>
                </a:solidFill>
                <a:effectLst/>
                <a:latin typeface="+mn-lt"/>
                <a:ea typeface="+mn-ea"/>
                <a:cs typeface="+mn-cs"/>
                <a:hlinkClick r:id="rId7" tooltip="South Africa"/>
              </a:rPr>
              <a:t>South Africa</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8" tooltip="Tenerife"/>
              </a:rPr>
              <a:t>Tenerife</a:t>
            </a:r>
            <a:r>
              <a:rPr lang="en-US" sz="1200" b="0" i="0" kern="1200" dirty="0" smtClean="0">
                <a:solidFill>
                  <a:schemeClr val="tx1"/>
                </a:solidFill>
                <a:effectLst/>
                <a:latin typeface="+mn-lt"/>
                <a:ea typeface="+mn-ea"/>
                <a:cs typeface="+mn-cs"/>
              </a:rPr>
              <a:t> in the Canary Islands, and at the </a:t>
            </a:r>
            <a:r>
              <a:rPr lang="en-US" sz="1200" b="0" i="0" u="none" strike="noStrike" kern="1200" dirty="0" smtClean="0">
                <a:solidFill>
                  <a:schemeClr val="tx1"/>
                </a:solidFill>
                <a:effectLst/>
                <a:latin typeface="+mn-lt"/>
                <a:ea typeface="+mn-ea"/>
                <a:cs typeface="+mn-cs"/>
                <a:hlinkClick r:id="rId9" tooltip="McDonald Observatory"/>
              </a:rPr>
              <a:t>McDonald Observatory</a:t>
            </a:r>
            <a:r>
              <a:rPr lang="en-US" sz="1200" b="0" i="0" kern="1200" dirty="0" smtClean="0">
                <a:solidFill>
                  <a:schemeClr val="tx1"/>
                </a:solidFill>
                <a:effectLst/>
                <a:latin typeface="+mn-lt"/>
                <a:ea typeface="+mn-ea"/>
                <a:cs typeface="+mn-cs"/>
              </a:rPr>
              <a:t>, Texas (USA). Negotiations are still taking place at some site locations, and the exact sites may change as the network evolves. </a:t>
            </a:r>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4</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5</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6</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7</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8</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M33</a:t>
            </a:r>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9</a:t>
            </a:fld>
            <a:endParaRPr lang="en-US"/>
          </a:p>
        </p:txBody>
      </p:sp>
    </p:spTree>
    <p:extLst>
      <p:ext uri="{BB962C8B-B14F-4D97-AF65-F5344CB8AC3E}">
        <p14:creationId xmlns:p14="http://schemas.microsoft.com/office/powerpoint/2010/main" val="181440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34031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131797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1198734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3970132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8BDFF5-1DD7-4E92-B8D8-7EC57DC7FD24}"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2347150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8BDFF5-1DD7-4E92-B8D8-7EC57DC7FD24}"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1824071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8BDFF5-1DD7-4E92-B8D8-7EC57DC7FD24}" type="datetimeFigureOut">
              <a:rPr lang="en-US" smtClean="0"/>
              <a:t>12/8/2014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2278239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8BDFF5-1DD7-4E92-B8D8-7EC57DC7FD24}" type="datetimeFigureOut">
              <a:rPr lang="en-US" smtClean="0"/>
              <a:t>12/8/2014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4017151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BDFF5-1DD7-4E92-B8D8-7EC57DC7FD24}" type="datetimeFigureOut">
              <a:rPr lang="en-US" smtClean="0"/>
              <a:t>12/8/2014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494941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BDFF5-1DD7-4E92-B8D8-7EC57DC7FD24}"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2484971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BDFF5-1DD7-4E92-B8D8-7EC57DC7FD24}"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2461514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1000"/>
                    </a14:imgEffect>
                    <a14:imgEffect>
                      <a14:colorTemperature colorTemp="4250"/>
                    </a14:imgEffect>
                    <a14:imgEffect>
                      <a14:saturation sat="340000"/>
                    </a14:imgEffect>
                    <a14:imgEffect>
                      <a14:brightnessContrast bright="-70000" contrast="3000"/>
                    </a14:imgEffect>
                  </a14:imgLayer>
                </a14:imgProps>
              </a:ext>
            </a:extLst>
          </a:blip>
          <a:srcRect/>
          <a:stretch>
            <a:fillRect l="-7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BDFF5-1DD7-4E92-B8D8-7EC57DC7FD24}" type="datetimeFigureOut">
              <a:rPr lang="en-US" smtClean="0"/>
              <a:t>12/8/2014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5C390-D3DD-46D9-A7A0-D28964A0F158}" type="slidenum">
              <a:rPr lang="en-US" smtClean="0"/>
              <a:t>‹#›</a:t>
            </a:fld>
            <a:endParaRPr lang="en-US"/>
          </a:p>
        </p:txBody>
      </p:sp>
    </p:spTree>
    <p:extLst>
      <p:ext uri="{BB962C8B-B14F-4D97-AF65-F5344CB8AC3E}">
        <p14:creationId xmlns:p14="http://schemas.microsoft.com/office/powerpoint/2010/main" val="1782168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www.os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tmp"/></Relationships>
</file>

<file path=ppt/slides/_rels/slide27.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3000"/>
                    </a14:imgEffect>
                  </a14:imgLayer>
                </a14:imgProps>
              </a:ext>
            </a:extLst>
          </a:blip>
          <a:srcRect/>
          <a:stretch>
            <a:fillRect l="-5000" r="-5000"/>
          </a:stretch>
        </a:blipFill>
        <a:effectLst/>
      </p:bgPr>
    </p:bg>
    <p:spTree>
      <p:nvGrpSpPr>
        <p:cNvPr id="1" name=""/>
        <p:cNvGrpSpPr/>
        <p:nvPr/>
      </p:nvGrpSpPr>
      <p:grpSpPr>
        <a:xfrm>
          <a:off x="0" y="0"/>
          <a:ext cx="0" cy="0"/>
          <a:chOff x="0" y="0"/>
          <a:chExt cx="0" cy="0"/>
        </a:xfrm>
      </p:grpSpPr>
      <p:pic>
        <p:nvPicPr>
          <p:cNvPr id="17" name="Picture 7" descr="http://www.astronomy.ohio-state.edu/~assassin/asassn201306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038725"/>
            <a:ext cx="11566525" cy="1189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138410" y="1196623"/>
            <a:ext cx="2259611" cy="1196622"/>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799" y="304800"/>
            <a:ext cx="7772400" cy="1009650"/>
          </a:xfrm>
          <a:ln>
            <a:noFill/>
          </a:ln>
        </p:spPr>
        <p:txBody>
          <a:bodyPr>
            <a:normAutofit fontScale="90000"/>
          </a:bodyPr>
          <a:lstStyle/>
          <a:p>
            <a:r>
              <a:rPr lang="en-US" dirty="0" smtClean="0"/>
              <a:t/>
            </a:r>
            <a:br>
              <a:rPr lang="en-US" dirty="0" smtClean="0"/>
            </a:br>
            <a:r>
              <a:rPr lang="en-US" b="1" dirty="0" smtClean="0">
                <a:effectLst>
                  <a:outerShdw blurRad="38100" dist="38100" dir="2700000" algn="tl">
                    <a:srgbClr val="000000">
                      <a:alpha val="43137"/>
                    </a:srgbClr>
                  </a:outerShdw>
                </a:effectLst>
              </a:rPr>
              <a:t>The All-Sky </a:t>
            </a:r>
            <a:r>
              <a:rPr lang="en-US" b="1" dirty="0">
                <a:effectLst>
                  <a:outerShdw blurRad="38100" dist="38100" dir="2700000" algn="tl">
                    <a:srgbClr val="000000">
                      <a:alpha val="43137"/>
                    </a:srgbClr>
                  </a:outerShdw>
                </a:effectLst>
              </a:rPr>
              <a:t>Automated Survey for </a:t>
            </a:r>
            <a:r>
              <a:rPr lang="en-US" b="1" dirty="0" err="1">
                <a:effectLst>
                  <a:outerShdw blurRad="38100" dist="38100" dir="2700000" algn="tl">
                    <a:srgbClr val="000000">
                      <a:alpha val="43137"/>
                    </a:srgbClr>
                  </a:outerShdw>
                </a:effectLst>
              </a:rPr>
              <a:t>SuperNovae</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 (                    or “Assassin” )</a:t>
            </a:r>
            <a:endParaRPr lang="en-US" b="1" dirty="0">
              <a:effectLst>
                <a:outerShdw blurRad="38100" dist="38100" dir="2700000" algn="tl">
                  <a:srgbClr val="000000">
                    <a:alpha val="43137"/>
                  </a:srgbClr>
                </a:outerShdw>
              </a:effectLst>
            </a:endParaRPr>
          </a:p>
        </p:txBody>
      </p:sp>
      <p:pic>
        <p:nvPicPr>
          <p:cNvPr id="18" name="Picture 5" descr="Ohio State University logo">
            <a:hlinkClick r:id="rId7" tooltip="The Ohio State University"/>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852" y="5078896"/>
            <a:ext cx="1328738"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a:spLocks noGrp="1" noChangeArrowheads="1"/>
          </p:cNvSpPr>
          <p:nvPr>
            <p:ph type="subTitle" idx="1"/>
          </p:nvPr>
        </p:nvSpPr>
        <p:spPr>
          <a:xfrm>
            <a:off x="1706562" y="5068957"/>
            <a:ext cx="6629400" cy="1447800"/>
          </a:xfrm>
        </p:spPr>
        <p:txBody>
          <a:bodyPr/>
          <a:lstStyle/>
          <a:p>
            <a:pPr eaLnBrk="1" hangingPunct="1">
              <a:lnSpc>
                <a:spcPct val="90000"/>
              </a:lnSpc>
              <a:defRPr/>
            </a:pPr>
            <a:r>
              <a:rPr lang="en-US" altLang="zh-CN" sz="4000" b="1" dirty="0">
                <a:solidFill>
                  <a:schemeClr val="tx1"/>
                </a:solidFill>
                <a:effectLst>
                  <a:outerShdw blurRad="38100" dist="38100" dir="2700000" algn="tl">
                    <a:srgbClr val="FFFFFF"/>
                  </a:outerShdw>
                </a:effectLst>
                <a:ea typeface="宋体" pitchFamily="2" charset="-122"/>
              </a:rPr>
              <a:t>Krzysztof (Kris) Stanek</a:t>
            </a:r>
          </a:p>
          <a:p>
            <a:pPr eaLnBrk="1" hangingPunct="1">
              <a:lnSpc>
                <a:spcPct val="90000"/>
              </a:lnSpc>
              <a:defRPr/>
            </a:pPr>
            <a:r>
              <a:rPr lang="en-US" altLang="zh-CN" sz="4000" b="1" dirty="0">
                <a:solidFill>
                  <a:srgbClr val="CC0000"/>
                </a:solidFill>
                <a:effectLst>
                  <a:outerShdw blurRad="38100" dist="38100" dir="2700000" algn="tl">
                    <a:srgbClr val="FFFFFF"/>
                  </a:outerShdw>
                </a:effectLst>
                <a:ea typeface="宋体" pitchFamily="2" charset="-122"/>
              </a:rPr>
              <a:t>The Ohio State University</a:t>
            </a:r>
            <a:endParaRPr lang="en-US" altLang="zh-CN" b="1" dirty="0" smtClean="0">
              <a:solidFill>
                <a:srgbClr val="CC0000"/>
              </a:solidFill>
              <a:effectLst>
                <a:outerShdw blurRad="38100" dist="38100" dir="2700000" algn="tl">
                  <a:srgbClr val="FFFFFF"/>
                </a:outerShdw>
              </a:effectLst>
              <a:ea typeface="宋体" pitchFamily="2" charset="-122"/>
            </a:endParaRPr>
          </a:p>
        </p:txBody>
      </p:sp>
    </p:spTree>
    <p:extLst>
      <p:ext uri="{BB962C8B-B14F-4D97-AF65-F5344CB8AC3E}">
        <p14:creationId xmlns:p14="http://schemas.microsoft.com/office/powerpoint/2010/main" val="198588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Data: M31</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550816"/>
            <a:ext cx="4310323" cy="4310323"/>
          </a:xfrm>
          <a:prstGeom prst="rect">
            <a:avLst/>
          </a:prstGeom>
          <a:effectLst>
            <a:reflection blurRad="6350" stA="52000" endA="300" endPos="35000" dir="5400000" sy="-100000" algn="bl" rotWithShape="0"/>
            <a:softEdge rad="63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5029200"/>
            <a:ext cx="601580" cy="609600"/>
          </a:xfrm>
          <a:prstGeom prst="rect">
            <a:avLst/>
          </a:prstGeom>
          <a:effectLst/>
        </p:spPr>
      </p:pic>
    </p:spTree>
    <p:extLst>
      <p:ext uri="{BB962C8B-B14F-4D97-AF65-F5344CB8AC3E}">
        <p14:creationId xmlns:p14="http://schemas.microsoft.com/office/powerpoint/2010/main" val="2299296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Data: M31</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550816"/>
            <a:ext cx="4310323" cy="4310323"/>
          </a:xfrm>
          <a:prstGeom prst="rect">
            <a:avLst/>
          </a:prstGeom>
          <a:effectLst>
            <a:reflection blurRad="6350" stA="52000" endA="300" endPos="35000" dir="5400000" sy="-100000" algn="bl" rotWithShape="0"/>
            <a:softEdge rad="63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5029200"/>
            <a:ext cx="601580" cy="6096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781281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13"/>
            <a:ext cx="9144000" cy="6858000"/>
          </a:xfrm>
          <a:prstGeom prst="rect">
            <a:avLst/>
          </a:prstGeom>
        </p:spPr>
      </p:pic>
      <p:sp>
        <p:nvSpPr>
          <p:cNvPr id="2" name="Title 1"/>
          <p:cNvSpPr>
            <a:spLocks noGrp="1"/>
          </p:cNvSpPr>
          <p:nvPr>
            <p:ph type="title"/>
          </p:nvPr>
        </p:nvSpPr>
        <p:spPr>
          <a:xfrm>
            <a:off x="457200" y="76200"/>
            <a:ext cx="8229600" cy="1143000"/>
          </a:xfrm>
        </p:spPr>
        <p:txBody>
          <a:bodyPr/>
          <a:lstStyle/>
          <a:p>
            <a:r>
              <a:rPr lang="en-US" b="1" dirty="0" smtClean="0"/>
              <a:t>Scheduling</a:t>
            </a:r>
            <a:endParaRPr lang="en-US" b="1" dirty="0"/>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Tree>
    <p:extLst>
      <p:ext uri="{BB962C8B-B14F-4D97-AF65-F5344CB8AC3E}">
        <p14:creationId xmlns:p14="http://schemas.microsoft.com/office/powerpoint/2010/main" val="2120303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V &lt; </a:t>
            </a:r>
            <a:r>
              <a:rPr lang="en-US" dirty="0" smtClean="0">
                <a:solidFill>
                  <a:schemeClr val="bg1"/>
                </a:solidFill>
              </a:rPr>
              <a:t>17 mag: What </a:t>
            </a:r>
            <a:r>
              <a:rPr lang="en-US" dirty="0">
                <a:solidFill>
                  <a:schemeClr val="bg1"/>
                </a:solidFill>
              </a:rPr>
              <a:t>Can You See</a:t>
            </a:r>
            <a:r>
              <a:rPr lang="en-US" dirty="0" smtClean="0">
                <a:solidFill>
                  <a:schemeClr val="bg1"/>
                </a:solidFill>
              </a:rPr>
              <a:t>?</a:t>
            </a:r>
            <a:endParaRPr lang="en-US" dirty="0">
              <a:solidFill>
                <a:schemeClr val="bg1"/>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600200"/>
                <a:ext cx="8686800" cy="4800600"/>
              </a:xfrm>
            </p:spPr>
            <p:txBody>
              <a:bodyPr>
                <a:normAutofit/>
              </a:bodyPr>
              <a:lstStyle/>
              <a:p>
                <a14:m>
                  <m:oMath xmlns:m="http://schemas.openxmlformats.org/officeDocument/2006/math">
                    <m:r>
                      <a:rPr lang="en-US" i="1" dirty="0" smtClean="0">
                        <a:solidFill>
                          <a:srgbClr val="EBE6FE"/>
                        </a:solidFill>
                        <a:latin typeface="Cambria Math"/>
                      </a:rPr>
                      <m:t>5</m:t>
                    </m:r>
                    <m:r>
                      <a:rPr lang="en-US" i="1" dirty="0">
                        <a:solidFill>
                          <a:srgbClr val="EBE6FE"/>
                        </a:solidFill>
                        <a:latin typeface="Cambria Math"/>
                      </a:rPr>
                      <m:t>×</m:t>
                    </m:r>
                    <m:sSup>
                      <m:sSupPr>
                        <m:ctrlPr>
                          <a:rPr lang="en-US" i="1" dirty="0" smtClean="0">
                            <a:solidFill>
                              <a:srgbClr val="EBE6FE"/>
                            </a:solidFill>
                            <a:latin typeface="Cambria Math"/>
                          </a:rPr>
                        </m:ctrlPr>
                      </m:sSupPr>
                      <m:e>
                        <m:r>
                          <a:rPr lang="en-US" b="0" i="1" dirty="0" smtClean="0">
                            <a:solidFill>
                              <a:srgbClr val="EBE6FE"/>
                            </a:solidFill>
                            <a:latin typeface="Cambria Math"/>
                          </a:rPr>
                          <m:t>10</m:t>
                        </m:r>
                      </m:e>
                      <m:sup>
                        <m:r>
                          <a:rPr lang="en-US" b="0" i="1" dirty="0" smtClean="0">
                            <a:solidFill>
                              <a:srgbClr val="EBE6FE"/>
                            </a:solidFill>
                            <a:latin typeface="Cambria Math"/>
                          </a:rPr>
                          <m:t>7</m:t>
                        </m:r>
                      </m:sup>
                    </m:sSup>
                    <m:r>
                      <a:rPr lang="en-US" i="1" dirty="0">
                        <a:solidFill>
                          <a:srgbClr val="EBE6FE"/>
                        </a:solidFill>
                        <a:latin typeface="Cambria Math"/>
                      </a:rPr>
                      <m:t> </m:t>
                    </m:r>
                  </m:oMath>
                </a14:m>
                <a:r>
                  <a:rPr lang="en-US" dirty="0">
                    <a:solidFill>
                      <a:srgbClr val="EBE6FE"/>
                    </a:solidFill>
                  </a:rPr>
                  <a:t>stars </a:t>
                </a:r>
                <a:r>
                  <a:rPr lang="en-US" dirty="0" smtClean="0">
                    <a:solidFill>
                      <a:srgbClr val="EBE6FE"/>
                    </a:solidFill>
                  </a:rPr>
                  <a:t>in </a:t>
                </a:r>
                <a:r>
                  <a:rPr lang="en-US" dirty="0">
                    <a:solidFill>
                      <a:srgbClr val="EBE6FE"/>
                    </a:solidFill>
                  </a:rPr>
                  <a:t>our Galaxy</a:t>
                </a:r>
                <a:r>
                  <a:rPr lang="en-US" dirty="0" smtClean="0">
                    <a:solidFill>
                      <a:srgbClr val="EBE6FE"/>
                    </a:solidFill>
                  </a:rPr>
                  <a:t>, </a:t>
                </a:r>
                <a14:m>
                  <m:oMath xmlns:m="http://schemas.openxmlformats.org/officeDocument/2006/math">
                    <m:r>
                      <a:rPr lang="en-US" b="0" i="1" smtClean="0">
                        <a:solidFill>
                          <a:srgbClr val="EBE6FE"/>
                        </a:solidFill>
                        <a:latin typeface="Cambria Math"/>
                      </a:rPr>
                      <m:t>~</m:t>
                    </m:r>
                  </m:oMath>
                </a14:m>
                <a:r>
                  <a:rPr lang="en-US" dirty="0" smtClean="0">
                    <a:solidFill>
                      <a:srgbClr val="EBE6FE"/>
                    </a:solidFill>
                  </a:rPr>
                  <a:t>1</a:t>
                </a:r>
                <a:r>
                  <a:rPr lang="en-US" dirty="0">
                    <a:solidFill>
                      <a:srgbClr val="EBE6FE"/>
                    </a:solidFill>
                  </a:rPr>
                  <a:t>% </a:t>
                </a:r>
                <a:r>
                  <a:rPr lang="en-US" dirty="0" smtClean="0">
                    <a:solidFill>
                      <a:srgbClr val="EBE6FE"/>
                    </a:solidFill>
                  </a:rPr>
                  <a:t>are variable</a:t>
                </a:r>
                <a:endParaRPr lang="en-US" sz="800" dirty="0">
                  <a:solidFill>
                    <a:srgbClr val="EBE6FE"/>
                  </a:solidFill>
                </a:endParaRPr>
              </a:p>
              <a:p>
                <a:r>
                  <a:rPr lang="en-US" dirty="0">
                    <a:solidFill>
                      <a:srgbClr val="EBE6FE"/>
                    </a:solidFill>
                  </a:rPr>
                  <a:t> </a:t>
                </a:r>
                <a:r>
                  <a:rPr lang="en-US" dirty="0" smtClean="0">
                    <a:solidFill>
                      <a:srgbClr val="EBE6FE"/>
                    </a:solidFill>
                  </a:rPr>
                  <a:t>250,000 LMC and 50,000 SMC stars</a:t>
                </a:r>
              </a:p>
              <a:p>
                <a:endParaRPr lang="en-US" sz="800" dirty="0" smtClean="0">
                  <a:solidFill>
                    <a:srgbClr val="EBE6FE"/>
                  </a:solidFill>
                </a:endParaRPr>
              </a:p>
              <a:p>
                <a:r>
                  <a:rPr lang="en-US" dirty="0" smtClean="0">
                    <a:solidFill>
                      <a:srgbClr val="EBE6FE"/>
                    </a:solidFill>
                  </a:rPr>
                  <a:t>50 </a:t>
                </a:r>
                <a:r>
                  <a:rPr lang="en-US" dirty="0">
                    <a:solidFill>
                      <a:srgbClr val="EBE6FE"/>
                    </a:solidFill>
                  </a:rPr>
                  <a:t>Type II, 200 Type </a:t>
                </a:r>
                <a:r>
                  <a:rPr lang="en-US" dirty="0" err="1">
                    <a:solidFill>
                      <a:srgbClr val="EBE6FE"/>
                    </a:solidFill>
                  </a:rPr>
                  <a:t>Ia</a:t>
                </a:r>
                <a:r>
                  <a:rPr lang="en-US" dirty="0">
                    <a:solidFill>
                      <a:srgbClr val="EBE6FE"/>
                    </a:solidFill>
                  </a:rPr>
                  <a:t> </a:t>
                </a:r>
                <a:r>
                  <a:rPr lang="en-US" dirty="0" err="1" smtClean="0">
                    <a:solidFill>
                      <a:srgbClr val="EBE6FE"/>
                    </a:solidFill>
                  </a:rPr>
                  <a:t>SNe</a:t>
                </a:r>
                <a:r>
                  <a:rPr lang="en-US" dirty="0" smtClean="0">
                    <a:solidFill>
                      <a:srgbClr val="EBE6FE"/>
                    </a:solidFill>
                  </a:rPr>
                  <a:t>, </a:t>
                </a:r>
                <a:r>
                  <a:rPr lang="en-US" dirty="0">
                    <a:solidFill>
                      <a:srgbClr val="EBE6FE"/>
                    </a:solidFill>
                  </a:rPr>
                  <a:t>and 10 </a:t>
                </a:r>
                <a:r>
                  <a:rPr lang="en-US" dirty="0" err="1">
                    <a:solidFill>
                      <a:srgbClr val="EBE6FE"/>
                    </a:solidFill>
                  </a:rPr>
                  <a:t>overluminous</a:t>
                </a:r>
                <a:r>
                  <a:rPr lang="en-US" dirty="0">
                    <a:solidFill>
                      <a:srgbClr val="EBE6FE"/>
                    </a:solidFill>
                  </a:rPr>
                  <a:t> </a:t>
                </a:r>
                <a:r>
                  <a:rPr lang="en-US" dirty="0" err="1">
                    <a:solidFill>
                      <a:srgbClr val="EBE6FE"/>
                    </a:solidFill>
                  </a:rPr>
                  <a:t>SNe</a:t>
                </a:r>
                <a:r>
                  <a:rPr lang="en-US" dirty="0">
                    <a:solidFill>
                      <a:srgbClr val="EBE6FE"/>
                    </a:solidFill>
                  </a:rPr>
                  <a:t> per year discovered to distances 50, </a:t>
                </a:r>
                <a:r>
                  <a:rPr lang="en-US" dirty="0" smtClean="0">
                    <a:solidFill>
                      <a:srgbClr val="EBE6FE"/>
                    </a:solidFill>
                  </a:rPr>
                  <a:t>150, </a:t>
                </a:r>
                <a:r>
                  <a:rPr lang="en-US" dirty="0">
                    <a:solidFill>
                      <a:srgbClr val="EBE6FE"/>
                    </a:solidFill>
                  </a:rPr>
                  <a:t>and 400 </a:t>
                </a:r>
                <a:r>
                  <a:rPr lang="en-US" dirty="0" err="1" smtClean="0">
                    <a:solidFill>
                      <a:srgbClr val="EBE6FE"/>
                    </a:solidFill>
                  </a:rPr>
                  <a:t>Mpc</a:t>
                </a:r>
                <a:endParaRPr lang="en-US" dirty="0" smtClean="0">
                  <a:solidFill>
                    <a:srgbClr val="EBE6FE"/>
                  </a:solidFill>
                </a:endParaRPr>
              </a:p>
              <a:p>
                <a:endParaRPr lang="en-US" sz="800" dirty="0">
                  <a:solidFill>
                    <a:srgbClr val="EBE6FE"/>
                  </a:solidFill>
                </a:endParaRPr>
              </a:p>
              <a:p>
                <a:r>
                  <a:rPr lang="en-US" dirty="0" smtClean="0">
                    <a:solidFill>
                      <a:srgbClr val="EBE6FE"/>
                    </a:solidFill>
                  </a:rPr>
                  <a:t>Many </a:t>
                </a:r>
                <a:r>
                  <a:rPr lang="en-US" dirty="0">
                    <a:solidFill>
                      <a:srgbClr val="EBE6FE"/>
                    </a:solidFill>
                  </a:rPr>
                  <a:t>thousands of AGN, all </a:t>
                </a:r>
                <a:r>
                  <a:rPr lang="en-US" dirty="0" smtClean="0">
                    <a:solidFill>
                      <a:srgbClr val="EBE6FE"/>
                    </a:solidFill>
                  </a:rPr>
                  <a:t>variable</a:t>
                </a:r>
              </a:p>
              <a:p>
                <a:endParaRPr lang="en-US" sz="900" dirty="0" smtClean="0">
                  <a:solidFill>
                    <a:srgbClr val="EBE6FE"/>
                  </a:solidFill>
                </a:endParaRPr>
              </a:p>
              <a:p>
                <a:r>
                  <a:rPr lang="en-US" dirty="0" smtClean="0">
                    <a:solidFill>
                      <a:srgbClr val="EBE6FE"/>
                    </a:solidFill>
                  </a:rPr>
                  <a:t>Thousands of asteroids </a:t>
                </a:r>
                <a:endParaRPr lang="en-US" dirty="0">
                  <a:solidFill>
                    <a:srgbClr val="EBE6FE"/>
                  </a:solidFill>
                </a:endParaRPr>
              </a:p>
              <a:p>
                <a:endParaRPr lang="en-US" dirty="0">
                  <a:solidFill>
                    <a:srgbClr val="EBE6FE"/>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600200"/>
                <a:ext cx="8686800" cy="4800600"/>
              </a:xfrm>
              <a:blipFill rotWithShape="1">
                <a:blip r:embed="rId3"/>
                <a:stretch>
                  <a:fillRect l="-1614" t="-1525" r="-702"/>
                </a:stretch>
              </a:blipFill>
            </p:spPr>
            <p:txBody>
              <a:bodyPr/>
              <a:lstStyle/>
              <a:p>
                <a:r>
                  <a:rPr lang="en-US">
                    <a:noFill/>
                  </a:rPr>
                  <a:t> </a:t>
                </a:r>
              </a:p>
            </p:txBody>
          </p:sp>
        </mc:Fallback>
      </mc:AlternateContent>
      <p:sp>
        <p:nvSpPr>
          <p:cNvPr id="7" name="Content Placeholder 2"/>
          <p:cNvSpPr txBox="1">
            <a:spLocks/>
          </p:cNvSpPr>
          <p:nvPr/>
        </p:nvSpPr>
        <p:spPr>
          <a:xfrm>
            <a:off x="304800" y="1339827"/>
            <a:ext cx="8382000" cy="5060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solidFill>
                <a:srgbClr val="DFD6FE"/>
              </a:solidFill>
            </a:endParaRPr>
          </a:p>
        </p:txBody>
      </p:sp>
    </p:spTree>
    <p:extLst>
      <p:ext uri="{BB962C8B-B14F-4D97-AF65-F5344CB8AC3E}">
        <p14:creationId xmlns:p14="http://schemas.microsoft.com/office/powerpoint/2010/main" val="2646585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04800" y="914400"/>
            <a:ext cx="8305800" cy="22098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Real-time in April 2013</a:t>
            </a:r>
          </a:p>
          <a:p>
            <a:endParaRPr lang="en-US" sz="1100" dirty="0" smtClean="0">
              <a:solidFill>
                <a:srgbClr val="DFD6FE"/>
              </a:solidFill>
            </a:endParaRPr>
          </a:p>
          <a:p>
            <a:r>
              <a:rPr lang="en-US" dirty="0" smtClean="0">
                <a:solidFill>
                  <a:srgbClr val="DFD6FE"/>
                </a:solidFill>
              </a:rPr>
              <a:t>Scheduling, reduction, subtraction, and transient identification are fully automated</a:t>
            </a:r>
          </a:p>
          <a:p>
            <a:endParaRPr lang="en-US" sz="1100" dirty="0" smtClean="0">
              <a:solidFill>
                <a:srgbClr val="DFD6FE"/>
              </a:solidFill>
            </a:endParaRPr>
          </a:p>
          <a:p>
            <a:r>
              <a:rPr lang="en-US" dirty="0">
                <a:solidFill>
                  <a:srgbClr val="DFD6FE"/>
                </a:solidFill>
              </a:rPr>
              <a:t>B</a:t>
            </a:r>
            <a:r>
              <a:rPr lang="en-US" dirty="0" smtClean="0">
                <a:solidFill>
                  <a:srgbClr val="DFD6FE"/>
                </a:solidFill>
              </a:rPr>
              <a:t>y-eye verification</a:t>
            </a:r>
          </a:p>
          <a:p>
            <a:endParaRPr lang="en-US" sz="1300" dirty="0">
              <a:solidFill>
                <a:srgbClr val="DFD6FE"/>
              </a:solidFill>
            </a:endParaRPr>
          </a:p>
          <a:p>
            <a:r>
              <a:rPr lang="en-US" dirty="0" smtClean="0">
                <a:solidFill>
                  <a:srgbClr val="DFD6FE"/>
                </a:solidFill>
              </a:rPr>
              <a:t>Transients discovered and announced in hours</a:t>
            </a:r>
          </a:p>
          <a:p>
            <a:pPr lvl="1"/>
            <a:r>
              <a:rPr lang="en-US" dirty="0" smtClean="0">
                <a:solidFill>
                  <a:srgbClr val="DFD6FE"/>
                </a:solidFill>
              </a:rPr>
              <a:t>allows </a:t>
            </a:r>
            <a:r>
              <a:rPr lang="en-US" dirty="0">
                <a:solidFill>
                  <a:srgbClr val="DFD6FE"/>
                </a:solidFill>
              </a:rPr>
              <a:t>immediate ground- and space-based follow up.</a:t>
            </a:r>
            <a:endParaRPr lang="en-US" dirty="0" smtClean="0">
              <a:solidFill>
                <a:srgbClr val="DFD6FE"/>
              </a:solidFill>
            </a:endParaRPr>
          </a:p>
        </p:txBody>
      </p:sp>
      <p:sp>
        <p:nvSpPr>
          <p:cNvPr id="2" name="Title 1"/>
          <p:cNvSpPr>
            <a:spLocks noGrp="1"/>
          </p:cNvSpPr>
          <p:nvPr>
            <p:ph type="title"/>
          </p:nvPr>
        </p:nvSpPr>
        <p:spPr>
          <a:xfrm>
            <a:off x="474378" y="25400"/>
            <a:ext cx="8229600" cy="914400"/>
          </a:xfrm>
        </p:spPr>
        <p:txBody>
          <a:bodyPr/>
          <a:lstStyle/>
          <a:p>
            <a:r>
              <a:rPr lang="en-US" dirty="0" smtClean="0">
                <a:solidFill>
                  <a:schemeClr val="bg1"/>
                </a:solidFill>
              </a:rPr>
              <a:t>Pipeline</a:t>
            </a:r>
            <a:endParaRPr lang="en-US" dirty="0">
              <a:solidFill>
                <a:schemeClr val="bg1"/>
              </a:solidFill>
            </a:endParaRPr>
          </a:p>
        </p:txBody>
      </p:sp>
      <p:pic>
        <p:nvPicPr>
          <p:cNvPr id="2050" name="Picture 2" descr="http://astroutils.astronomy.ohio-state.edu:8080/SEARCHLOGS/search2456899/cand41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713"/>
            <a:ext cx="12193846" cy="56235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stroutils.astronomy.ohio-state.edu:8080/SEARCHLOGS/search2456901/cand39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1270"/>
            <a:ext cx="12193846" cy="56235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stroutils.astronomy.ohio-state.edu:8080/SEARCHLOGS/search2456898/cand408b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81270"/>
            <a:ext cx="12193846" cy="562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833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74378" y="25400"/>
            <a:ext cx="8229600" cy="914400"/>
          </a:xfrm>
        </p:spPr>
        <p:txBody>
          <a:bodyPr/>
          <a:lstStyle/>
          <a:p>
            <a:r>
              <a:rPr lang="en-US" dirty="0" smtClean="0">
                <a:solidFill>
                  <a:schemeClr val="bg1"/>
                </a:solidFill>
              </a:rPr>
              <a:t>Follow-up Facilities </a:t>
            </a:r>
            <a:endParaRPr lang="en-US" dirty="0">
              <a:solidFill>
                <a:schemeClr val="bg1"/>
              </a:solidFill>
            </a:endParaRPr>
          </a:p>
        </p:txBody>
      </p:sp>
      <p:sp>
        <p:nvSpPr>
          <p:cNvPr id="10" name="Content Placeholder 2"/>
          <p:cNvSpPr txBox="1">
            <a:spLocks/>
          </p:cNvSpPr>
          <p:nvPr/>
        </p:nvSpPr>
        <p:spPr>
          <a:xfrm>
            <a:off x="304800" y="914400"/>
            <a:ext cx="8305800"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solidFill>
                <a:srgbClr val="DFD6FE"/>
              </a:solidFill>
            </a:endParaRPr>
          </a:p>
        </p:txBody>
      </p:sp>
      <p:pic>
        <p:nvPicPr>
          <p:cNvPr id="1026" name="Picture 2" descr="http://lcogt.net/files/styles/fourcol-image/public/media/DSC00061.JPG"/>
          <p:cNvPicPr>
            <a:picLocks noChangeAspect="1" noChangeArrowheads="1"/>
          </p:cNvPicPr>
          <p:nvPr/>
        </p:nvPicPr>
        <p:blipFill rotWithShape="1">
          <a:blip r:embed="rId3">
            <a:extLst>
              <a:ext uri="{28A0092B-C50C-407E-A947-70E740481C1C}">
                <a14:useLocalDpi xmlns:a14="http://schemas.microsoft.com/office/drawing/2010/main" val="0"/>
              </a:ext>
            </a:extLst>
          </a:blip>
          <a:srcRect l="31774" r="13905" b="11209"/>
          <a:stretch/>
        </p:blipFill>
        <p:spPr bwMode="auto">
          <a:xfrm>
            <a:off x="7078590" y="533400"/>
            <a:ext cx="1748167" cy="1905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http://www.apo.nmsu.edu/arc35m/images/35m.jpg"/>
          <p:cNvPicPr>
            <a:picLocks noChangeAspect="1" noChangeArrowheads="1"/>
          </p:cNvPicPr>
          <p:nvPr/>
        </p:nvPicPr>
        <p:blipFill rotWithShape="1">
          <a:blip r:embed="rId4">
            <a:extLst>
              <a:ext uri="{28A0092B-C50C-407E-A947-70E740481C1C}">
                <a14:useLocalDpi xmlns:a14="http://schemas.microsoft.com/office/drawing/2010/main" val="0"/>
              </a:ext>
            </a:extLst>
          </a:blip>
          <a:srcRect l="21551" t="13507" r="14150" b="4575"/>
          <a:stretch/>
        </p:blipFill>
        <p:spPr bwMode="auto">
          <a:xfrm>
            <a:off x="4647432" y="1485900"/>
            <a:ext cx="1844202" cy="1905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0" name="Picture 6" descr="MDM 2.4m"/>
          <p:cNvPicPr>
            <a:picLocks noChangeAspect="1" noChangeArrowheads="1"/>
          </p:cNvPicPr>
          <p:nvPr/>
        </p:nvPicPr>
        <p:blipFill rotWithShape="1">
          <a:blip r:embed="rId5">
            <a:extLst>
              <a:ext uri="{28A0092B-C50C-407E-A947-70E740481C1C}">
                <a14:useLocalDpi xmlns:a14="http://schemas.microsoft.com/office/drawing/2010/main" val="0"/>
              </a:ext>
            </a:extLst>
          </a:blip>
          <a:srcRect l="13169" t="2912" b="20720"/>
          <a:stretch/>
        </p:blipFill>
        <p:spPr bwMode="auto">
          <a:xfrm>
            <a:off x="4612956" y="3649726"/>
            <a:ext cx="1913153" cy="212914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2" name="Picture 8" descr="lbt.jpg"/>
          <p:cNvPicPr>
            <a:picLocks noChangeAspect="1" noChangeArrowheads="1"/>
          </p:cNvPicPr>
          <p:nvPr/>
        </p:nvPicPr>
        <p:blipFill rotWithShape="1">
          <a:blip r:embed="rId6">
            <a:extLst>
              <a:ext uri="{28A0092B-C50C-407E-A947-70E740481C1C}">
                <a14:useLocalDpi xmlns:a14="http://schemas.microsoft.com/office/drawing/2010/main" val="0"/>
              </a:ext>
            </a:extLst>
          </a:blip>
          <a:srcRect l="3176" t="2893" r="17417" b="14004"/>
          <a:stretch/>
        </p:blipFill>
        <p:spPr bwMode="auto">
          <a:xfrm>
            <a:off x="6803606" y="2641447"/>
            <a:ext cx="2298136" cy="20323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128412" y="1292578"/>
            <a:ext cx="4329288" cy="541302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LCOGT 1 meters </a:t>
            </a:r>
          </a:p>
          <a:p>
            <a:endParaRPr lang="en-US" sz="2400" dirty="0" smtClean="0">
              <a:solidFill>
                <a:srgbClr val="DFD6FE"/>
              </a:solidFill>
            </a:endParaRPr>
          </a:p>
          <a:p>
            <a:r>
              <a:rPr lang="en-US" dirty="0" smtClean="0">
                <a:solidFill>
                  <a:srgbClr val="DFD6FE"/>
                </a:solidFill>
              </a:rPr>
              <a:t>APO 3.5 meter</a:t>
            </a:r>
          </a:p>
          <a:p>
            <a:endParaRPr lang="en-US" sz="2400" dirty="0" smtClean="0">
              <a:solidFill>
                <a:srgbClr val="DFD6FE"/>
              </a:solidFill>
            </a:endParaRPr>
          </a:p>
          <a:p>
            <a:r>
              <a:rPr lang="en-US" dirty="0" smtClean="0">
                <a:solidFill>
                  <a:srgbClr val="DFD6FE"/>
                </a:solidFill>
              </a:rPr>
              <a:t>LBT 2 x 8.4 meter </a:t>
            </a:r>
          </a:p>
          <a:p>
            <a:endParaRPr lang="en-US" sz="2400" dirty="0">
              <a:solidFill>
                <a:srgbClr val="DFD6FE"/>
              </a:solidFill>
            </a:endParaRPr>
          </a:p>
          <a:p>
            <a:r>
              <a:rPr lang="en-US" dirty="0" smtClean="0">
                <a:solidFill>
                  <a:srgbClr val="DFD6FE"/>
                </a:solidFill>
              </a:rPr>
              <a:t>MDM 2.4 meter </a:t>
            </a:r>
          </a:p>
          <a:p>
            <a:endParaRPr lang="en-US" sz="2400" dirty="0" smtClean="0">
              <a:solidFill>
                <a:srgbClr val="DFD6FE"/>
              </a:solidFill>
            </a:endParaRPr>
          </a:p>
          <a:p>
            <a:r>
              <a:rPr lang="en-US" dirty="0" smtClean="0">
                <a:solidFill>
                  <a:srgbClr val="DFD6FE"/>
                </a:solidFill>
              </a:rPr>
              <a:t>Swift satellite</a:t>
            </a:r>
          </a:p>
          <a:p>
            <a:pPr marL="0" indent="0">
              <a:buNone/>
            </a:pPr>
            <a:endParaRPr lang="en-US" dirty="0" smtClean="0">
              <a:solidFill>
                <a:srgbClr val="DFD6FE"/>
              </a:solidFill>
            </a:endParaRPr>
          </a:p>
          <a:p>
            <a:r>
              <a:rPr lang="en-US" dirty="0">
                <a:solidFill>
                  <a:srgbClr val="DFD6FE"/>
                </a:solidFill>
              </a:rPr>
              <a:t>m</a:t>
            </a:r>
            <a:r>
              <a:rPr lang="en-US" dirty="0" smtClean="0">
                <a:solidFill>
                  <a:srgbClr val="DFD6FE"/>
                </a:solidFill>
              </a:rPr>
              <a:t>any others</a:t>
            </a:r>
          </a:p>
        </p:txBody>
      </p:sp>
      <p:pic>
        <p:nvPicPr>
          <p:cNvPr id="12" name="Picture 2" descr="http://upload.wikimedia.org/wikipedia/commons/b/b0/Nasa_swift_satelli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3484" y="4942458"/>
            <a:ext cx="2227896" cy="159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24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p:spPr>
        <p:txBody>
          <a:bodyPr/>
          <a:lstStyle/>
          <a:p>
            <a:r>
              <a:rPr lang="en-US" dirty="0" smtClean="0">
                <a:solidFill>
                  <a:schemeClr val="bg1"/>
                </a:solidFill>
              </a:rPr>
              <a:t>Discoveries</a:t>
            </a:r>
            <a:endParaRPr lang="en-US" dirty="0">
              <a:solidFill>
                <a:schemeClr val="bg1"/>
              </a:solidFill>
            </a:endParaRPr>
          </a:p>
        </p:txBody>
      </p:sp>
      <mc:AlternateContent xmlns:mc="http://schemas.openxmlformats.org/markup-compatibility/2006">
        <mc:Choice xmlns:a14="http://schemas.microsoft.com/office/drawing/2010/main" Requires="a14">
          <p:sp>
            <p:nvSpPr>
              <p:cNvPr id="7" name="Content Placeholder 2"/>
              <p:cNvSpPr txBox="1">
                <a:spLocks/>
              </p:cNvSpPr>
              <p:nvPr/>
            </p:nvSpPr>
            <p:spPr>
              <a:xfrm>
                <a:off x="533400" y="1066800"/>
                <a:ext cx="8229600" cy="54864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120+ ATELs over </a:t>
                </a:r>
                <a:r>
                  <a:rPr lang="en-US" dirty="0" smtClean="0">
                    <a:solidFill>
                      <a:srgbClr val="DFD6FE"/>
                    </a:solidFill>
                  </a:rPr>
                  <a:t>1.6 </a:t>
                </a:r>
                <a:r>
                  <a:rPr lang="en-US" dirty="0" smtClean="0">
                    <a:solidFill>
                      <a:srgbClr val="DFD6FE"/>
                    </a:solidFill>
                  </a:rPr>
                  <a:t>years of the real-time survey</a:t>
                </a:r>
              </a:p>
              <a:p>
                <a:pPr lvl="1"/>
                <a:endParaRPr lang="en-US" sz="1000" dirty="0" smtClean="0">
                  <a:solidFill>
                    <a:srgbClr val="DFD6FE"/>
                  </a:solidFill>
                </a:endParaRPr>
              </a:p>
              <a:p>
                <a:r>
                  <a:rPr lang="en-US" dirty="0">
                    <a:solidFill>
                      <a:srgbClr val="DFD6FE"/>
                    </a:solidFill>
                  </a:rPr>
                  <a:t>6</a:t>
                </a:r>
                <a:r>
                  <a:rPr lang="en-US" dirty="0" smtClean="0">
                    <a:solidFill>
                      <a:srgbClr val="DFD6FE"/>
                    </a:solidFill>
                  </a:rPr>
                  <a:t> publications with 5 more in preparation</a:t>
                </a:r>
              </a:p>
              <a:p>
                <a:endParaRPr lang="en-US" sz="1000" dirty="0" smtClean="0">
                  <a:solidFill>
                    <a:srgbClr val="DFD6FE"/>
                  </a:solidFill>
                </a:endParaRPr>
              </a:p>
              <a:p>
                <a:r>
                  <a:rPr lang="en-US" dirty="0" smtClean="0">
                    <a:solidFill>
                      <a:srgbClr val="DFD6FE"/>
                    </a:solidFill>
                  </a:rPr>
                  <a:t>200+ new CV discoveries</a:t>
                </a:r>
              </a:p>
              <a:p>
                <a:pPr marL="0" indent="0">
                  <a:buNone/>
                </a:pPr>
                <a:endParaRPr lang="en-US" sz="1100" dirty="0" smtClean="0">
                  <a:solidFill>
                    <a:srgbClr val="DFD6FE"/>
                  </a:solidFill>
                </a:endParaRPr>
              </a:p>
              <a:p>
                <a:r>
                  <a:rPr lang="en-US" dirty="0" smtClean="0">
                    <a:solidFill>
                      <a:srgbClr val="DFD6FE"/>
                    </a:solidFill>
                  </a:rPr>
                  <a:t>Low-mass Young </a:t>
                </a:r>
                <a:r>
                  <a:rPr lang="en-US" dirty="0">
                    <a:solidFill>
                      <a:srgbClr val="DFD6FE"/>
                    </a:solidFill>
                  </a:rPr>
                  <a:t>S</a:t>
                </a:r>
                <a:r>
                  <a:rPr lang="en-US" dirty="0" smtClean="0">
                    <a:solidFill>
                      <a:srgbClr val="DFD6FE"/>
                    </a:solidFill>
                  </a:rPr>
                  <a:t>tellar Object (YSO) </a:t>
                </a:r>
                <a:r>
                  <a:rPr lang="en-US" dirty="0">
                    <a:solidFill>
                      <a:srgbClr val="DFD6FE"/>
                    </a:solidFill>
                  </a:rPr>
                  <a:t>in a strong </a:t>
                </a:r>
                <a:r>
                  <a:rPr lang="en-US" dirty="0" smtClean="0">
                    <a:solidFill>
                      <a:srgbClr val="DFD6FE"/>
                    </a:solidFill>
                  </a:rPr>
                  <a:t>(</a:t>
                </a:r>
                <a14:m>
                  <m:oMath xmlns:m="http://schemas.openxmlformats.org/officeDocument/2006/math">
                    <m:r>
                      <a:rPr lang="en-US" i="1">
                        <a:solidFill>
                          <a:srgbClr val="DFD6FE"/>
                        </a:solidFill>
                        <a:latin typeface="Cambria Math"/>
                        <a:ea typeface="Cambria Math"/>
                      </a:rPr>
                      <m:t>∆</m:t>
                    </m:r>
                    <m:r>
                      <a:rPr lang="en-US" i="1">
                        <a:solidFill>
                          <a:srgbClr val="DFD6FE"/>
                        </a:solidFill>
                        <a:latin typeface="Cambria Math"/>
                        <a:ea typeface="Cambria Math"/>
                      </a:rPr>
                      <m:t>𝑉</m:t>
                    </m:r>
                    <m:r>
                      <a:rPr lang="en-US" i="1">
                        <a:solidFill>
                          <a:srgbClr val="DFD6FE"/>
                        </a:solidFill>
                        <a:latin typeface="Cambria Math"/>
                        <a:ea typeface="Cambria Math"/>
                      </a:rPr>
                      <m:t>&gt;4</m:t>
                    </m:r>
                  </m:oMath>
                </a14:m>
                <a:r>
                  <a:rPr lang="en-US" dirty="0">
                    <a:solidFill>
                      <a:srgbClr val="DFD6FE"/>
                    </a:solidFill>
                  </a:rPr>
                  <a:t> mag) </a:t>
                </a:r>
                <a:r>
                  <a:rPr lang="en-US" dirty="0" smtClean="0">
                    <a:solidFill>
                      <a:srgbClr val="DFD6FE"/>
                    </a:solidFill>
                  </a:rPr>
                  <a:t>outburst</a:t>
                </a:r>
              </a:p>
              <a:p>
                <a:pPr marL="457200" lvl="1" indent="0">
                  <a:buNone/>
                </a:pPr>
                <a:endParaRPr lang="en-US" sz="900" dirty="0">
                  <a:solidFill>
                    <a:srgbClr val="DFD6FE"/>
                  </a:solidFill>
                </a:endParaRPr>
              </a:p>
              <a:p>
                <a:r>
                  <a:rPr lang="en-US" dirty="0">
                    <a:solidFill>
                      <a:srgbClr val="EBE6FE"/>
                    </a:solidFill>
                  </a:rPr>
                  <a:t>2</a:t>
                </a:r>
                <a:r>
                  <a:rPr lang="en-US" dirty="0" smtClean="0">
                    <a:solidFill>
                      <a:srgbClr val="EBE6FE"/>
                    </a:solidFill>
                  </a:rPr>
                  <a:t> </a:t>
                </a:r>
                <a:r>
                  <a:rPr lang="en-US" dirty="0">
                    <a:solidFill>
                      <a:srgbClr val="EBE6FE"/>
                    </a:solidFill>
                  </a:rPr>
                  <a:t>Tidal Disruption </a:t>
                </a:r>
                <a:r>
                  <a:rPr lang="en-US" dirty="0" smtClean="0">
                    <a:solidFill>
                      <a:srgbClr val="EBE6FE"/>
                    </a:solidFill>
                  </a:rPr>
                  <a:t>Events!</a:t>
                </a:r>
              </a:p>
              <a:p>
                <a:pPr marL="0" indent="0">
                  <a:buNone/>
                </a:pPr>
                <a:endParaRPr lang="en-US" sz="1300" dirty="0" smtClean="0">
                  <a:solidFill>
                    <a:srgbClr val="EBE6FE"/>
                  </a:solidFill>
                </a:endParaRPr>
              </a:p>
              <a:p>
                <a:r>
                  <a:rPr lang="en-US" dirty="0" smtClean="0">
                    <a:solidFill>
                      <a:srgbClr val="EBE6FE"/>
                    </a:solidFill>
                  </a:rPr>
                  <a:t>Many M dwarf flares </a:t>
                </a:r>
              </a:p>
              <a:p>
                <a:pPr lvl="1"/>
                <a:r>
                  <a:rPr lang="en-US" dirty="0" smtClean="0">
                    <a:solidFill>
                      <a:srgbClr val="EBE6FE"/>
                    </a:solidFill>
                  </a:rPr>
                  <a:t>including two of the largest ever detected</a:t>
                </a:r>
              </a:p>
              <a:p>
                <a:pPr marL="457200" lvl="1" indent="0">
                  <a:buNone/>
                </a:pPr>
                <a:endParaRPr lang="en-US" sz="900" dirty="0" smtClean="0">
                  <a:solidFill>
                    <a:srgbClr val="EBE6FE"/>
                  </a:solidFill>
                </a:endParaRPr>
              </a:p>
              <a:p>
                <a:r>
                  <a:rPr lang="en-US" dirty="0" smtClean="0">
                    <a:solidFill>
                      <a:srgbClr val="EBE6FE"/>
                    </a:solidFill>
                  </a:rPr>
                  <a:t>75+ Supernovae (50+ </a:t>
                </a:r>
                <a:r>
                  <a:rPr lang="en-US" dirty="0" err="1">
                    <a:solidFill>
                      <a:srgbClr val="EBE6FE"/>
                    </a:solidFill>
                  </a:rPr>
                  <a:t>SNe</a:t>
                </a:r>
                <a:r>
                  <a:rPr lang="en-US" dirty="0">
                    <a:solidFill>
                      <a:srgbClr val="EBE6FE"/>
                    </a:solidFill>
                  </a:rPr>
                  <a:t> </a:t>
                </a:r>
                <a:r>
                  <a:rPr lang="en-US" dirty="0" err="1">
                    <a:solidFill>
                      <a:srgbClr val="EBE6FE"/>
                    </a:solidFill>
                  </a:rPr>
                  <a:t>Ia</a:t>
                </a:r>
                <a:r>
                  <a:rPr lang="en-US" dirty="0" smtClean="0">
                    <a:solidFill>
                      <a:srgbClr val="EBE6FE"/>
                    </a:solidFill>
                  </a:rPr>
                  <a:t>)</a:t>
                </a:r>
              </a:p>
              <a:p>
                <a:pPr marL="0" indent="0">
                  <a:buNone/>
                </a:pPr>
                <a:endParaRPr lang="en-US" sz="1300" dirty="0" smtClean="0">
                  <a:solidFill>
                    <a:srgbClr val="EBE6FE"/>
                  </a:solidFill>
                </a:endParaRPr>
              </a:p>
              <a:p>
                <a:r>
                  <a:rPr lang="en-US" dirty="0" smtClean="0">
                    <a:solidFill>
                      <a:srgbClr val="EBE6FE"/>
                    </a:solidFill>
                  </a:rPr>
                  <a:t> Many AGN </a:t>
                </a:r>
                <a:r>
                  <a:rPr lang="en-US" dirty="0">
                    <a:solidFill>
                      <a:srgbClr val="EBE6FE"/>
                    </a:solidFill>
                  </a:rPr>
                  <a:t>outbursts</a:t>
                </a:r>
              </a:p>
              <a:p>
                <a:pPr lvl="1"/>
                <a:r>
                  <a:rPr lang="en-US" dirty="0" smtClean="0">
                    <a:solidFill>
                      <a:srgbClr val="EBE6FE"/>
                    </a:solidFill>
                  </a:rPr>
                  <a:t>Including  a </a:t>
                </a:r>
                <a:r>
                  <a:rPr lang="en-US" dirty="0">
                    <a:solidFill>
                      <a:srgbClr val="EBE6FE"/>
                    </a:solidFill>
                  </a:rPr>
                  <a:t>“Changing look” </a:t>
                </a:r>
                <a:r>
                  <a:rPr lang="en-US" dirty="0" smtClean="0">
                    <a:solidFill>
                      <a:srgbClr val="EBE6FE"/>
                    </a:solidFill>
                  </a:rPr>
                  <a:t>AGN</a:t>
                </a:r>
              </a:p>
            </p:txBody>
          </p:sp>
        </mc:Choice>
        <mc:Fallback>
          <p:sp>
            <p:nvSpPr>
              <p:cNvPr id="7" name="Content Placeholder 2"/>
              <p:cNvSpPr txBox="1">
                <a:spLocks noRot="1" noChangeAspect="1" noMove="1" noResize="1" noEditPoints="1" noAdjustHandles="1" noChangeArrowheads="1" noChangeShapeType="1" noTextEdit="1"/>
              </p:cNvSpPr>
              <p:nvPr/>
            </p:nvSpPr>
            <p:spPr>
              <a:xfrm>
                <a:off x="533400" y="1066800"/>
                <a:ext cx="8229600" cy="5486400"/>
              </a:xfrm>
              <a:prstGeom prst="rect">
                <a:avLst/>
              </a:prstGeom>
              <a:blipFill rotWithShape="1">
                <a:blip r:embed="rId3"/>
                <a:stretch>
                  <a:fillRect l="-1259" t="-2222" b="-222"/>
                </a:stretch>
              </a:blipFill>
            </p:spPr>
            <p:txBody>
              <a:bodyPr/>
              <a:lstStyle/>
              <a:p>
                <a:r>
                  <a:rPr lang="en-US">
                    <a:noFill/>
                  </a:rPr>
                  <a:t> </a:t>
                </a:r>
              </a:p>
            </p:txBody>
          </p:sp>
        </mc:Fallback>
      </mc:AlternateContent>
    </p:spTree>
    <p:extLst>
      <p:ext uri="{BB962C8B-B14F-4D97-AF65-F5344CB8AC3E}">
        <p14:creationId xmlns:p14="http://schemas.microsoft.com/office/powerpoint/2010/main" val="2426693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avso.org/tmp3/955774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78" y="0"/>
            <a:ext cx="9243391" cy="6858000"/>
          </a:xfrm>
          <a:prstGeom prst="rect">
            <a:avLst/>
          </a:prstGeom>
          <a:solidFill>
            <a:schemeClr val="bg1"/>
          </a:solidFill>
        </p:spPr>
      </p:pic>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7" name="TextBox 6"/>
          <p:cNvSpPr txBox="1"/>
          <p:nvPr/>
        </p:nvSpPr>
        <p:spPr>
          <a:xfrm>
            <a:off x="5638800" y="762000"/>
            <a:ext cx="2780377" cy="461665"/>
          </a:xfrm>
          <a:prstGeom prst="rect">
            <a:avLst/>
          </a:prstGeom>
          <a:noFill/>
        </p:spPr>
        <p:txBody>
          <a:bodyPr wrap="none" rtlCol="0">
            <a:spAutoFit/>
          </a:bodyPr>
          <a:lstStyle/>
          <a:p>
            <a:r>
              <a:rPr lang="en-US" sz="2400" dirty="0" smtClean="0"/>
              <a:t>29,000 observations </a:t>
            </a:r>
            <a:endParaRPr lang="en-US" sz="2400" dirty="0"/>
          </a:p>
        </p:txBody>
      </p:sp>
    </p:spTree>
    <p:extLst>
      <p:ext uri="{BB962C8B-B14F-4D97-AF65-F5344CB8AC3E}">
        <p14:creationId xmlns:p14="http://schemas.microsoft.com/office/powerpoint/2010/main" val="1800516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fontScale="90000"/>
          </a:bodyPr>
          <a:lstStyle/>
          <a:p>
            <a:r>
              <a:rPr lang="en-US" dirty="0" smtClean="0">
                <a:solidFill>
                  <a:schemeClr val="bg1"/>
                </a:solidFill>
              </a:rPr>
              <a:t>Dramatic Flare on an </a:t>
            </a:r>
            <a:r>
              <a:rPr lang="en-US" dirty="0" err="1" smtClean="0">
                <a:solidFill>
                  <a:schemeClr val="bg1"/>
                </a:solidFill>
              </a:rPr>
              <a:t>Ultracool</a:t>
            </a:r>
            <a:r>
              <a:rPr lang="en-US" dirty="0" smtClean="0">
                <a:solidFill>
                  <a:schemeClr val="bg1"/>
                </a:solidFill>
              </a:rPr>
              <a:t> Dwarf</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228600" y="1524000"/>
                <a:ext cx="4267200" cy="5105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latin typeface="Cambria Math"/>
                    <a:ea typeface="Cambria Math"/>
                  </a:rPr>
                  <a:t>M8 dwarf</a:t>
                </a:r>
              </a:p>
              <a:p>
                <a:endParaRPr lang="en-US" sz="1100" dirty="0" smtClean="0">
                  <a:solidFill>
                    <a:srgbClr val="DFD6FE"/>
                  </a:solidFill>
                  <a:latin typeface="Cambria Math"/>
                  <a:ea typeface="Cambria Math"/>
                </a:endParaRPr>
              </a:p>
              <a:p>
                <a14:m>
                  <m:oMath xmlns:m="http://schemas.openxmlformats.org/officeDocument/2006/math">
                    <m:r>
                      <a:rPr lang="en-US" i="1" smtClean="0">
                        <a:solidFill>
                          <a:srgbClr val="DFD6FE"/>
                        </a:solidFill>
                        <a:latin typeface="Cambria Math"/>
                        <a:ea typeface="Cambria Math"/>
                      </a:rPr>
                      <m:t>∆</m:t>
                    </m:r>
                    <m:r>
                      <a:rPr lang="en-US" b="0" i="1" smtClean="0">
                        <a:solidFill>
                          <a:srgbClr val="DFD6FE"/>
                        </a:solidFill>
                        <a:latin typeface="Cambria Math"/>
                        <a:ea typeface="Cambria Math"/>
                      </a:rPr>
                      <m:t>𝑉</m:t>
                    </m:r>
                    <m:r>
                      <a:rPr lang="en-US" b="0" i="1" smtClean="0">
                        <a:solidFill>
                          <a:srgbClr val="DFD6FE"/>
                        </a:solidFill>
                        <a:latin typeface="Cambria Math"/>
                        <a:ea typeface="Cambria Math"/>
                      </a:rPr>
                      <m:t>≈9</m:t>
                    </m:r>
                  </m:oMath>
                </a14:m>
                <a:r>
                  <a:rPr lang="en-US" dirty="0" smtClean="0">
                    <a:solidFill>
                      <a:srgbClr val="DFD6FE"/>
                    </a:solidFill>
                  </a:rPr>
                  <a:t> mag</a:t>
                </a:r>
              </a:p>
              <a:p>
                <a:endParaRPr lang="en-US" sz="1000" dirty="0" smtClean="0">
                  <a:solidFill>
                    <a:srgbClr val="DFD6FE"/>
                  </a:solidFill>
                </a:endParaRPr>
              </a:p>
              <a:p>
                <a14:m>
                  <m:oMath xmlns:m="http://schemas.openxmlformats.org/officeDocument/2006/math">
                    <m:sSub>
                      <m:sSubPr>
                        <m:ctrlPr>
                          <a:rPr lang="en-US" b="0" i="1" smtClean="0">
                            <a:solidFill>
                              <a:srgbClr val="DFD6FE"/>
                            </a:solidFill>
                            <a:latin typeface="Cambria Math"/>
                          </a:rPr>
                        </m:ctrlPr>
                      </m:sSubPr>
                      <m:e>
                        <m:r>
                          <a:rPr lang="en-US" b="0" i="1" smtClean="0">
                            <a:solidFill>
                              <a:srgbClr val="DFD6FE"/>
                            </a:solidFill>
                            <a:latin typeface="Cambria Math"/>
                          </a:rPr>
                          <m:t>𝐸</m:t>
                        </m:r>
                      </m:e>
                      <m:sub>
                        <m:r>
                          <a:rPr lang="en-US" b="0" i="1" smtClean="0">
                            <a:solidFill>
                              <a:srgbClr val="DFD6FE"/>
                            </a:solidFill>
                            <a:latin typeface="Cambria Math"/>
                          </a:rPr>
                          <m:t>𝑉</m:t>
                        </m:r>
                      </m:sub>
                    </m:sSub>
                    <m:r>
                      <a:rPr lang="en-US" b="0" i="0" smtClean="0">
                        <a:solidFill>
                          <a:srgbClr val="DFD6FE"/>
                        </a:solidFill>
                        <a:latin typeface="Cambria Math"/>
                      </a:rPr>
                      <m:t>=5.5 </m:t>
                    </m:r>
                    <m:r>
                      <m:rPr>
                        <m:sty m:val="p"/>
                      </m:rPr>
                      <a:rPr lang="en-US" b="0" i="0" smtClean="0">
                        <a:solidFill>
                          <a:srgbClr val="DFD6FE"/>
                        </a:solidFill>
                        <a:latin typeface="Cambria Math"/>
                      </a:rPr>
                      <m:t>x</m:t>
                    </m:r>
                    <m:r>
                      <a:rPr lang="en-US" b="0" i="0" smtClean="0">
                        <a:solidFill>
                          <a:srgbClr val="DFD6FE"/>
                        </a:solidFill>
                        <a:latin typeface="Cambria Math"/>
                      </a:rPr>
                      <m:t> </m:t>
                    </m:r>
                    <m:sSup>
                      <m:sSupPr>
                        <m:ctrlPr>
                          <a:rPr lang="en-US" b="0" i="1" smtClean="0">
                            <a:solidFill>
                              <a:srgbClr val="DFD6FE"/>
                            </a:solidFill>
                            <a:latin typeface="Cambria Math"/>
                          </a:rPr>
                        </m:ctrlPr>
                      </m:sSupPr>
                      <m:e>
                        <m:r>
                          <a:rPr lang="en-US" b="0" i="1" smtClean="0">
                            <a:solidFill>
                              <a:srgbClr val="DFD6FE"/>
                            </a:solidFill>
                            <a:latin typeface="Cambria Math"/>
                          </a:rPr>
                          <m:t>10</m:t>
                        </m:r>
                      </m:e>
                      <m:sup>
                        <m:r>
                          <a:rPr lang="en-US" b="0" i="1" smtClean="0">
                            <a:solidFill>
                              <a:srgbClr val="DFD6FE"/>
                            </a:solidFill>
                            <a:latin typeface="Cambria Math"/>
                          </a:rPr>
                          <m:t>33</m:t>
                        </m:r>
                      </m:sup>
                    </m:sSup>
                  </m:oMath>
                </a14:m>
                <a:r>
                  <a:rPr lang="en-US" dirty="0" smtClean="0">
                    <a:solidFill>
                      <a:srgbClr val="DFD6FE"/>
                    </a:solidFill>
                  </a:rPr>
                  <a:t> ergs</a:t>
                </a:r>
              </a:p>
              <a:p>
                <a:endParaRPr lang="en-US" sz="1100" dirty="0" smtClean="0">
                  <a:solidFill>
                    <a:srgbClr val="DFD6FE"/>
                  </a:solidFill>
                </a:endParaRPr>
              </a:p>
              <a:p>
                <a:r>
                  <a:rPr lang="en-US" dirty="0" smtClean="0">
                    <a:solidFill>
                      <a:srgbClr val="DFD6FE"/>
                    </a:solidFill>
                  </a:rPr>
                  <a:t>M</a:t>
                </a:r>
                <a14:m>
                  <m:oMath xmlns:m="http://schemas.openxmlformats.org/officeDocument/2006/math">
                    <m:r>
                      <m:rPr>
                        <m:sty m:val="p"/>
                      </m:rPr>
                      <a:rPr lang="en-US" b="0" i="0" smtClean="0">
                        <a:solidFill>
                          <a:srgbClr val="DFD6FE"/>
                        </a:solidFill>
                        <a:latin typeface="Cambria Math"/>
                      </a:rPr>
                      <m:t>odeled</m:t>
                    </m:r>
                    <m:r>
                      <a:rPr lang="en-US" b="0" i="0" smtClean="0">
                        <a:solidFill>
                          <a:srgbClr val="DFD6FE"/>
                        </a:solidFill>
                        <a:latin typeface="Cambria Math"/>
                      </a:rPr>
                      <m:t> </m:t>
                    </m:r>
                    <m:sSub>
                      <m:sSubPr>
                        <m:ctrlPr>
                          <a:rPr lang="en-US" i="1">
                            <a:solidFill>
                              <a:srgbClr val="DFD6FE"/>
                            </a:solidFill>
                            <a:latin typeface="Cambria Math"/>
                          </a:rPr>
                        </m:ctrlPr>
                      </m:sSubPr>
                      <m:e>
                        <m:r>
                          <a:rPr lang="en-US" i="1">
                            <a:solidFill>
                              <a:srgbClr val="DFD6FE"/>
                            </a:solidFill>
                            <a:latin typeface="Cambria Math"/>
                          </a:rPr>
                          <m:t>𝐸</m:t>
                        </m:r>
                      </m:e>
                      <m:sub>
                        <m:r>
                          <a:rPr lang="en-US" b="0" i="1" smtClean="0">
                            <a:solidFill>
                              <a:srgbClr val="DFD6FE"/>
                            </a:solidFill>
                            <a:latin typeface="Cambria Math"/>
                          </a:rPr>
                          <m:t>𝑈</m:t>
                        </m:r>
                      </m:sub>
                    </m:sSub>
                    <m:r>
                      <a:rPr lang="en-US" i="1" smtClean="0">
                        <a:solidFill>
                          <a:srgbClr val="DFD6FE"/>
                        </a:solidFill>
                        <a:latin typeface="Cambria Math"/>
                        <a:ea typeface="Cambria Math"/>
                      </a:rPr>
                      <m:t>≈</m:t>
                    </m:r>
                    <m:r>
                      <a:rPr lang="en-US" b="0" i="0" smtClean="0">
                        <a:solidFill>
                          <a:srgbClr val="DFD6FE"/>
                        </a:solidFill>
                        <a:latin typeface="Cambria Math"/>
                        <a:ea typeface="Cambria Math"/>
                      </a:rPr>
                      <m:t> </m:t>
                    </m:r>
                    <m:sSup>
                      <m:sSupPr>
                        <m:ctrlPr>
                          <a:rPr lang="en-US" i="1">
                            <a:solidFill>
                              <a:srgbClr val="DFD6FE"/>
                            </a:solidFill>
                            <a:latin typeface="Cambria Math"/>
                          </a:rPr>
                        </m:ctrlPr>
                      </m:sSupPr>
                      <m:e>
                        <m:r>
                          <a:rPr lang="en-US" i="1">
                            <a:solidFill>
                              <a:srgbClr val="DFD6FE"/>
                            </a:solidFill>
                            <a:latin typeface="Cambria Math"/>
                          </a:rPr>
                          <m:t>10</m:t>
                        </m:r>
                      </m:e>
                      <m:sup>
                        <m:r>
                          <a:rPr lang="en-US" i="1">
                            <a:solidFill>
                              <a:srgbClr val="DFD6FE"/>
                            </a:solidFill>
                            <a:latin typeface="Cambria Math"/>
                          </a:rPr>
                          <m:t>3</m:t>
                        </m:r>
                        <m:r>
                          <a:rPr lang="en-US" b="0" i="1" smtClean="0">
                            <a:solidFill>
                              <a:srgbClr val="DFD6FE"/>
                            </a:solidFill>
                            <a:latin typeface="Cambria Math"/>
                          </a:rPr>
                          <m:t>4</m:t>
                        </m:r>
                      </m:sup>
                    </m:sSup>
                  </m:oMath>
                </a14:m>
                <a:r>
                  <a:rPr lang="en-US" dirty="0">
                    <a:solidFill>
                      <a:srgbClr val="DFD6FE"/>
                    </a:solidFill>
                  </a:rPr>
                  <a:t> ergs</a:t>
                </a:r>
                <a:r>
                  <a:rPr lang="en-US" dirty="0" smtClean="0">
                    <a:solidFill>
                      <a:srgbClr val="DFD6FE"/>
                    </a:solidFill>
                  </a:rPr>
                  <a:t> </a:t>
                </a:r>
              </a:p>
              <a:p>
                <a:endParaRPr lang="en-US" sz="1100" dirty="0" smtClean="0">
                  <a:solidFill>
                    <a:srgbClr val="DFD6FE"/>
                  </a:solidFill>
                </a:endParaRPr>
              </a:p>
              <a:p>
                <a:r>
                  <a:rPr lang="en-US" dirty="0" smtClean="0">
                    <a:solidFill>
                      <a:srgbClr val="DFD6FE"/>
                    </a:solidFill>
                  </a:rPr>
                  <a:t>Among the largest M dwarf flares ever detected</a:t>
                </a:r>
              </a:p>
              <a:p>
                <a:endParaRPr lang="en-US" sz="1100" dirty="0" smtClean="0">
                  <a:solidFill>
                    <a:srgbClr val="DFD6FE"/>
                  </a:solidFill>
                </a:endParaRPr>
              </a:p>
              <a:p>
                <a:r>
                  <a:rPr lang="en-US" dirty="0" smtClean="0">
                    <a:solidFill>
                      <a:srgbClr val="DFD6FE"/>
                    </a:solidFill>
                  </a:rPr>
                  <a:t>Equivalent duration of </a:t>
                </a:r>
                <a:r>
                  <a:rPr lang="en-US" dirty="0">
                    <a:solidFill>
                      <a:srgbClr val="DFD6FE"/>
                    </a:solidFill>
                  </a:rPr>
                  <a:t>flare 2–3.5 </a:t>
                </a:r>
                <a:r>
                  <a:rPr lang="en-US" dirty="0" smtClean="0">
                    <a:solidFill>
                      <a:srgbClr val="DFD6FE"/>
                    </a:solidFill>
                  </a:rPr>
                  <a:t>months</a:t>
                </a:r>
              </a:p>
              <a:p>
                <a:pPr marL="0" indent="0">
                  <a:buNone/>
                </a:pPr>
                <a:endParaRPr lang="en-US" dirty="0" smtClean="0">
                  <a:solidFill>
                    <a:srgbClr val="DFD6FE"/>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228600" y="1524000"/>
                <a:ext cx="4267200" cy="5105400"/>
              </a:xfrm>
              <a:prstGeom prst="rect">
                <a:avLst/>
              </a:prstGeom>
              <a:blipFill rotWithShape="1">
                <a:blip r:embed="rId3"/>
                <a:stretch>
                  <a:fillRect l="-3000" t="-3341" b="-955"/>
                </a:stretch>
              </a:blipFill>
            </p:spPr>
            <p:txBody>
              <a:bodyPr/>
              <a:lstStyle/>
              <a:p>
                <a:r>
                  <a:rPr lang="en-US">
                    <a:noFill/>
                  </a:rPr>
                  <a:t> </a:t>
                </a:r>
              </a:p>
            </p:txBody>
          </p:sp>
        </mc:Fallback>
      </mc:AlternateContent>
      <p:pic>
        <p:nvPicPr>
          <p:cNvPr id="2050"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752600"/>
            <a:ext cx="4572000" cy="3657600"/>
          </a:xfrm>
          <a:prstGeom prst="rect">
            <a:avLst/>
          </a:prstGeom>
          <a:noFill/>
          <a:ln>
            <a:noFill/>
          </a:ln>
          <a:effectLst>
            <a:reflection blurRad="6350" stA="10000" endPos="40000" dist="101600" dir="5400000" sy="-100000" algn="bl" rotWithShape="0"/>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5222158" y="5981700"/>
            <a:ext cx="28144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2400" dirty="0" smtClean="0">
                <a:solidFill>
                  <a:srgbClr val="DFD6FE"/>
                </a:solidFill>
              </a:rPr>
              <a:t>Schmidt et al. 2013</a:t>
            </a:r>
            <a:endParaRPr lang="en-US" sz="2400" dirty="0" smtClean="0">
              <a:solidFill>
                <a:srgbClr val="DFD6FE"/>
              </a:solidFill>
            </a:endParaRPr>
          </a:p>
        </p:txBody>
      </p:sp>
    </p:spTree>
    <p:extLst>
      <p:ext uri="{BB962C8B-B14F-4D97-AF65-F5344CB8AC3E}">
        <p14:creationId xmlns:p14="http://schemas.microsoft.com/office/powerpoint/2010/main" val="761572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1887" y="6085773"/>
            <a:ext cx="2374111" cy="461665"/>
          </a:xfrm>
          <a:prstGeom prst="rect">
            <a:avLst/>
          </a:prstGeom>
          <a:noFill/>
        </p:spPr>
        <p:txBody>
          <a:bodyPr wrap="none" rtlCol="0">
            <a:spAutoFit/>
          </a:bodyPr>
          <a:lstStyle/>
          <a:p>
            <a:r>
              <a:rPr lang="en-US" sz="2400" dirty="0" smtClean="0"/>
              <a:t>August 26</a:t>
            </a:r>
            <a:r>
              <a:rPr lang="en-US" sz="2400" baseline="30000" dirty="0" smtClean="0"/>
              <a:t>th</a:t>
            </a:r>
            <a:r>
              <a:rPr lang="en-US" sz="2400" dirty="0" smtClean="0"/>
              <a:t>, 2014</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26" y="523748"/>
            <a:ext cx="8788400" cy="5829300"/>
          </a:xfrm>
          <a:prstGeom prst="rect">
            <a:avLst/>
          </a:prstGeom>
        </p:spPr>
      </p:pic>
    </p:spTree>
    <p:extLst>
      <p:ext uri="{BB962C8B-B14F-4D97-AF65-F5344CB8AC3E}">
        <p14:creationId xmlns:p14="http://schemas.microsoft.com/office/powerpoint/2010/main" val="26608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wanight.org/newTWAN/photos/30028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6200"/>
            <a:ext cx="9148024"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7" name="Title 1"/>
          <p:cNvSpPr txBox="1">
            <a:spLocks/>
          </p:cNvSpPr>
          <p:nvPr/>
        </p:nvSpPr>
        <p:spPr>
          <a:xfrm>
            <a:off x="626164" y="59635"/>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The Sky is Big!</a:t>
            </a:r>
            <a:endParaRPr lang="en-US" dirty="0">
              <a:solidFill>
                <a:schemeClr val="bg1"/>
              </a:solidFill>
            </a:endParaRPr>
          </a:p>
        </p:txBody>
      </p:sp>
      <mc:AlternateContent xmlns:mc="http://schemas.openxmlformats.org/markup-compatibility/2006" xmlns:a14="http://schemas.microsoft.com/office/drawing/2010/main">
        <mc:Choice Requires="a14">
          <p:sp>
            <p:nvSpPr>
              <p:cNvPr id="2" name="TextBox 1"/>
              <p:cNvSpPr txBox="1"/>
              <p:nvPr/>
            </p:nvSpPr>
            <p:spPr>
              <a:xfrm>
                <a:off x="381000" y="1066800"/>
                <a:ext cx="8474764" cy="2677656"/>
              </a:xfrm>
              <a:prstGeom prst="rect">
                <a:avLst/>
              </a:prstGeom>
              <a:noFill/>
            </p:spPr>
            <p:txBody>
              <a:bodyPr wrap="square" rtlCol="0">
                <a:spAutoFit/>
              </a:bodyPr>
              <a:lstStyle/>
              <a:p>
                <a:r>
                  <a:rPr lang="en-US" sz="3200" dirty="0" smtClean="0">
                    <a:solidFill>
                      <a:schemeClr val="bg1">
                        <a:lumMod val="85000"/>
                      </a:schemeClr>
                    </a:solidFill>
                  </a:rPr>
                  <a:t>How </a:t>
                </a:r>
                <a:r>
                  <a:rPr lang="en-US" sz="3200" dirty="0" smtClean="0">
                    <a:solidFill>
                      <a:schemeClr val="bg1">
                        <a:lumMod val="85000"/>
                      </a:schemeClr>
                    </a:solidFill>
                    <a:latin typeface="+mj-lt"/>
                  </a:rPr>
                  <a:t>big?</a:t>
                </a:r>
              </a:p>
              <a:p>
                <a:endParaRPr lang="en-US" sz="2000" dirty="0">
                  <a:solidFill>
                    <a:schemeClr val="bg1">
                      <a:lumMod val="85000"/>
                    </a:schemeClr>
                  </a:solidFill>
                  <a:latin typeface="+mj-lt"/>
                </a:endParaRPr>
              </a:p>
              <a:p>
                <a14:m>
                  <m:oMath xmlns:m="http://schemas.openxmlformats.org/officeDocument/2006/math">
                    <m:r>
                      <a:rPr lang="en-US" sz="3200" i="1" smtClean="0">
                        <a:solidFill>
                          <a:schemeClr val="bg1">
                            <a:lumMod val="85000"/>
                          </a:schemeClr>
                        </a:solidFill>
                        <a:latin typeface="Cambria Math"/>
                      </a:rPr>
                      <m:t>𝐴</m:t>
                    </m:r>
                    <m:r>
                      <a:rPr lang="en-US" sz="3200" i="1" smtClean="0">
                        <a:solidFill>
                          <a:schemeClr val="bg1">
                            <a:lumMod val="85000"/>
                          </a:schemeClr>
                        </a:solidFill>
                        <a:latin typeface="Cambria Math"/>
                      </a:rPr>
                      <m:t>=4</m:t>
                    </m:r>
                    <m:r>
                      <a:rPr lang="el-GR" sz="3200" i="1" smtClean="0">
                        <a:solidFill>
                          <a:schemeClr val="bg1">
                            <a:lumMod val="85000"/>
                          </a:schemeClr>
                        </a:solidFill>
                        <a:latin typeface="Cambria Math"/>
                      </a:rPr>
                      <m:t>𝜋</m:t>
                    </m:r>
                    <m:r>
                      <a:rPr lang="en-US" sz="3200" b="0" i="1" smtClean="0">
                        <a:solidFill>
                          <a:schemeClr val="bg1">
                            <a:lumMod val="85000"/>
                          </a:schemeClr>
                        </a:solidFill>
                        <a:latin typeface="Cambria Math"/>
                      </a:rPr>
                      <m:t> </m:t>
                    </m:r>
                    <m:r>
                      <a:rPr lang="en-US" sz="3200" b="0" i="1" smtClean="0">
                        <a:solidFill>
                          <a:schemeClr val="bg1">
                            <a:lumMod val="85000"/>
                          </a:schemeClr>
                        </a:solidFill>
                        <a:latin typeface="Cambria Math"/>
                        <a:ea typeface="Cambria Math"/>
                      </a:rPr>
                      <m:t>×</m:t>
                    </m:r>
                    <m:r>
                      <a:rPr lang="en-US" sz="3200" b="0" i="1" smtClean="0">
                        <a:solidFill>
                          <a:schemeClr val="bg1">
                            <a:lumMod val="85000"/>
                          </a:schemeClr>
                        </a:solidFill>
                        <a:latin typeface="Cambria Math"/>
                      </a:rPr>
                      <m:t> </m:t>
                    </m:r>
                  </m:oMath>
                </a14:m>
                <a:r>
                  <a:rPr lang="en-US" sz="3200" dirty="0" smtClean="0">
                    <a:solidFill>
                      <a:schemeClr val="bg1">
                        <a:lumMod val="85000"/>
                      </a:schemeClr>
                    </a:solidFill>
                    <a:latin typeface="+mj-lt"/>
                  </a:rPr>
                  <a:t>steradian  </a:t>
                </a:r>
                <a14:m>
                  <m:oMath xmlns:m="http://schemas.openxmlformats.org/officeDocument/2006/math">
                    <m:r>
                      <a:rPr lang="en-US" sz="3200" i="1" dirty="0" smtClean="0">
                        <a:solidFill>
                          <a:schemeClr val="bg1">
                            <a:lumMod val="85000"/>
                          </a:schemeClr>
                        </a:solidFill>
                        <a:latin typeface="Cambria Math"/>
                      </a:rPr>
                      <m:t>= 41,250 </m:t>
                    </m:r>
                  </m:oMath>
                </a14:m>
                <a:r>
                  <a:rPr lang="en-US" sz="3200" dirty="0" smtClean="0">
                    <a:solidFill>
                      <a:schemeClr val="bg1">
                        <a:lumMod val="85000"/>
                      </a:schemeClr>
                    </a:solidFill>
                  </a:rPr>
                  <a:t>deg</a:t>
                </a:r>
                <a:r>
                  <a:rPr lang="en-US" sz="3200" baseline="30000" dirty="0" smtClean="0">
                    <a:solidFill>
                      <a:schemeClr val="bg1">
                        <a:lumMod val="85000"/>
                      </a:schemeClr>
                    </a:solidFill>
                  </a:rPr>
                  <a:t>2</a:t>
                </a:r>
                <a:endParaRPr lang="en-US" sz="3200" dirty="0">
                  <a:solidFill>
                    <a:schemeClr val="bg1">
                      <a:lumMod val="85000"/>
                    </a:schemeClr>
                  </a:solidFill>
                </a:endParaRPr>
              </a:p>
              <a:p>
                <a14:m>
                  <m:oMath xmlns:m="http://schemas.openxmlformats.org/officeDocument/2006/math">
                    <m:r>
                      <a:rPr lang="en-US" sz="3200" b="0" i="1" dirty="0" smtClean="0">
                        <a:solidFill>
                          <a:schemeClr val="bg1">
                            <a:lumMod val="85000"/>
                          </a:schemeClr>
                        </a:solidFill>
                        <a:latin typeface="Cambria Math"/>
                      </a:rPr>
                      <m:t>    </m:t>
                    </m:r>
                    <m:r>
                      <a:rPr lang="en-US" sz="3200" i="1" dirty="0" smtClean="0">
                        <a:solidFill>
                          <a:schemeClr val="bg1">
                            <a:lumMod val="85000"/>
                          </a:schemeClr>
                        </a:solidFill>
                        <a:latin typeface="Cambria Math"/>
                      </a:rPr>
                      <m:t>= 5 </m:t>
                    </m:r>
                    <m:r>
                      <a:rPr lang="en-US" sz="3200" b="1" i="1" dirty="0" smtClean="0">
                        <a:solidFill>
                          <a:schemeClr val="bg1">
                            <a:lumMod val="85000"/>
                          </a:schemeClr>
                        </a:solidFill>
                        <a:latin typeface="Cambria Math"/>
                        <a:ea typeface="Cambria Math"/>
                      </a:rPr>
                      <m:t>×</m:t>
                    </m:r>
                    <m:r>
                      <a:rPr lang="en-US" sz="3200" i="1" dirty="0" smtClean="0">
                        <a:solidFill>
                          <a:schemeClr val="bg1">
                            <a:lumMod val="85000"/>
                          </a:schemeClr>
                        </a:solidFill>
                        <a:latin typeface="Cambria Math"/>
                      </a:rPr>
                      <m:t> </m:t>
                    </m:r>
                    <m:sSup>
                      <m:sSupPr>
                        <m:ctrlPr>
                          <a:rPr lang="en-US" sz="3200" i="1" dirty="0" smtClean="0">
                            <a:solidFill>
                              <a:schemeClr val="bg1">
                                <a:lumMod val="85000"/>
                              </a:schemeClr>
                            </a:solidFill>
                            <a:latin typeface="Cambria Math"/>
                          </a:rPr>
                        </m:ctrlPr>
                      </m:sSupPr>
                      <m:e>
                        <m:r>
                          <a:rPr lang="en-US" sz="3200" b="0" i="1" dirty="0" smtClean="0">
                            <a:solidFill>
                              <a:schemeClr val="bg1">
                                <a:lumMod val="85000"/>
                              </a:schemeClr>
                            </a:solidFill>
                            <a:latin typeface="Cambria Math"/>
                          </a:rPr>
                          <m:t>10</m:t>
                        </m:r>
                      </m:e>
                      <m:sup>
                        <m:r>
                          <a:rPr lang="en-US" sz="3200" b="0" i="1" dirty="0" smtClean="0">
                            <a:solidFill>
                              <a:schemeClr val="bg1">
                                <a:lumMod val="85000"/>
                              </a:schemeClr>
                            </a:solidFill>
                            <a:latin typeface="Cambria Math"/>
                          </a:rPr>
                          <m:t>11</m:t>
                        </m:r>
                      </m:sup>
                    </m:sSup>
                    <m:r>
                      <a:rPr lang="en-US" sz="3200" i="1" dirty="0" smtClean="0">
                        <a:solidFill>
                          <a:schemeClr val="bg1">
                            <a:lumMod val="85000"/>
                          </a:schemeClr>
                        </a:solidFill>
                        <a:latin typeface="Cambria Math"/>
                      </a:rPr>
                      <m:t> </m:t>
                    </m:r>
                  </m:oMath>
                </a14:m>
                <a:r>
                  <a:rPr lang="en-US" sz="3200" dirty="0" smtClean="0">
                    <a:solidFill>
                      <a:schemeClr val="bg1">
                        <a:lumMod val="85000"/>
                      </a:schemeClr>
                    </a:solidFill>
                  </a:rPr>
                  <a:t>arcsec</a:t>
                </a:r>
                <a:r>
                  <a:rPr lang="en-US" sz="3200" baseline="30000" dirty="0" smtClean="0">
                    <a:solidFill>
                      <a:schemeClr val="bg1">
                        <a:lumMod val="85000"/>
                      </a:schemeClr>
                    </a:solidFill>
                  </a:rPr>
                  <a:t>2</a:t>
                </a:r>
                <a:endParaRPr lang="en-US" sz="3200" dirty="0" smtClean="0">
                  <a:solidFill>
                    <a:schemeClr val="bg1">
                      <a:lumMod val="85000"/>
                    </a:schemeClr>
                  </a:solidFill>
                </a:endParaRPr>
              </a:p>
              <a:p>
                <a:endParaRPr lang="en-US" sz="2000" dirty="0" smtClean="0">
                  <a:solidFill>
                    <a:schemeClr val="bg1">
                      <a:lumMod val="85000"/>
                    </a:schemeClr>
                  </a:solidFill>
                </a:endParaRPr>
              </a:p>
              <a:p>
                <a:r>
                  <a:rPr lang="en-US" sz="3200" dirty="0" smtClean="0">
                    <a:solidFill>
                      <a:schemeClr val="bg1">
                        <a:lumMod val="85000"/>
                      </a:schemeClr>
                    </a:solidFill>
                  </a:rPr>
                  <a:t>500 </a:t>
                </a:r>
                <a:r>
                  <a:rPr lang="en-US" sz="3200" dirty="0" err="1" smtClean="0">
                    <a:solidFill>
                      <a:schemeClr val="bg1">
                        <a:lumMod val="85000"/>
                      </a:schemeClr>
                    </a:solidFill>
                  </a:rPr>
                  <a:t>Gigapixels</a:t>
                </a:r>
                <a:r>
                  <a:rPr lang="en-US" sz="3200" dirty="0">
                    <a:solidFill>
                      <a:schemeClr val="bg1">
                        <a:lumMod val="85000"/>
                      </a:schemeClr>
                    </a:solidFill>
                  </a:rPr>
                  <a:t> </a:t>
                </a:r>
                <a:r>
                  <a:rPr lang="en-US" sz="3200" dirty="0" smtClean="0">
                    <a:solidFill>
                      <a:schemeClr val="bg1">
                        <a:lumMod val="85000"/>
                      </a:schemeClr>
                    </a:solidFill>
                  </a:rPr>
                  <a:t>→ 1 Terabyte/epoch </a:t>
                </a:r>
                <a:r>
                  <a:rPr lang="en-US" sz="2800" dirty="0" smtClean="0">
                    <a:solidFill>
                      <a:schemeClr val="bg1">
                        <a:lumMod val="85000"/>
                      </a:schemeClr>
                    </a:solidFill>
                  </a:rPr>
                  <a:t>(1 </a:t>
                </a:r>
                <a:r>
                  <a:rPr lang="en-US" sz="2800" dirty="0" err="1" smtClean="0">
                    <a:solidFill>
                      <a:schemeClr val="bg1">
                        <a:lumMod val="85000"/>
                      </a:schemeClr>
                    </a:solidFill>
                  </a:rPr>
                  <a:t>arcsec</a:t>
                </a:r>
                <a:r>
                  <a:rPr lang="en-US" sz="2800" dirty="0">
                    <a:solidFill>
                      <a:schemeClr val="bg1">
                        <a:lumMod val="85000"/>
                      </a:schemeClr>
                    </a:solidFill>
                  </a:rPr>
                  <a:t> </a:t>
                </a:r>
                <a:r>
                  <a:rPr lang="en-US" sz="2800" dirty="0" smtClean="0">
                    <a:solidFill>
                      <a:schemeClr val="bg1">
                        <a:lumMod val="85000"/>
                      </a:schemeClr>
                    </a:solidFill>
                  </a:rPr>
                  <a:t>pixels)</a:t>
                </a:r>
                <a:endParaRPr lang="en-US" sz="2800" dirty="0">
                  <a:solidFill>
                    <a:schemeClr val="bg1">
                      <a:lumMod val="85000"/>
                    </a:schemeClr>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1000" y="1066800"/>
                <a:ext cx="8474764" cy="2677656"/>
              </a:xfrm>
              <a:prstGeom prst="rect">
                <a:avLst/>
              </a:prstGeom>
              <a:blipFill rotWithShape="1">
                <a:blip r:embed="rId4"/>
                <a:stretch>
                  <a:fillRect l="-1871" t="-2961" b="-6606"/>
                </a:stretch>
              </a:blipFill>
            </p:spPr>
            <p:txBody>
              <a:bodyPr/>
              <a:lstStyle/>
              <a:p>
                <a:r>
                  <a:rPr lang="en-US">
                    <a:noFill/>
                  </a:rPr>
                  <a:t> </a:t>
                </a:r>
              </a:p>
            </p:txBody>
          </p:sp>
        </mc:Fallback>
      </mc:AlternateContent>
      <p:pic>
        <p:nvPicPr>
          <p:cNvPr id="6" name="Picture 2" descr="http://www.astronomy.ohio-state.edu/~kstanek/asass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82" y="1066800"/>
            <a:ext cx="922643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58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1887" y="6085773"/>
            <a:ext cx="2374111" cy="461665"/>
          </a:xfrm>
          <a:prstGeom prst="rect">
            <a:avLst/>
          </a:prstGeom>
          <a:noFill/>
        </p:spPr>
        <p:txBody>
          <a:bodyPr wrap="none" rtlCol="0">
            <a:spAutoFit/>
          </a:bodyPr>
          <a:lstStyle/>
          <a:p>
            <a:r>
              <a:rPr lang="en-US" sz="2400" dirty="0" smtClean="0"/>
              <a:t>August 26</a:t>
            </a:r>
            <a:r>
              <a:rPr lang="en-US" sz="2400" baseline="30000" dirty="0" smtClean="0"/>
              <a:t>th</a:t>
            </a:r>
            <a:r>
              <a:rPr lang="en-US" sz="2400" dirty="0" smtClean="0"/>
              <a:t>, 2014</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8383"/>
            <a:ext cx="9144000" cy="4617024"/>
          </a:xfrm>
          <a:prstGeom prst="rect">
            <a:avLst/>
          </a:prstGeom>
        </p:spPr>
      </p:pic>
      <p:sp>
        <p:nvSpPr>
          <p:cNvPr id="5" name="Title 1"/>
          <p:cNvSpPr>
            <a:spLocks noGrp="1"/>
          </p:cNvSpPr>
          <p:nvPr>
            <p:ph type="title"/>
          </p:nvPr>
        </p:nvSpPr>
        <p:spPr>
          <a:xfrm>
            <a:off x="457200" y="274638"/>
            <a:ext cx="8229600" cy="1143000"/>
          </a:xfrm>
          <a:effectLst/>
        </p:spPr>
        <p:txBody>
          <a:bodyPr/>
          <a:lstStyle/>
          <a:p>
            <a:r>
              <a:rPr lang="en-US" dirty="0" smtClean="0">
                <a:solidFill>
                  <a:schemeClr val="bg1"/>
                </a:solidFill>
              </a:rPr>
              <a:t>Unbiased Sample of Bright </a:t>
            </a:r>
            <a:r>
              <a:rPr lang="en-US" dirty="0" err="1" smtClean="0">
                <a:solidFill>
                  <a:schemeClr val="bg1"/>
                </a:solidFill>
              </a:rPr>
              <a:t>SNe</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408108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dirty="0">
                <a:solidFill>
                  <a:schemeClr val="bg1"/>
                </a:solidFill>
              </a:rPr>
              <a:t>“Changing look” </a:t>
            </a:r>
            <a:r>
              <a:rPr lang="en-US" dirty="0" smtClean="0">
                <a:solidFill>
                  <a:schemeClr val="bg1"/>
                </a:solidFill>
              </a:rPr>
              <a:t>AGN: NGC 2617</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7" name="Content Placeholder 2"/>
          <p:cNvSpPr txBox="1">
            <a:spLocks/>
          </p:cNvSpPr>
          <p:nvPr/>
        </p:nvSpPr>
        <p:spPr>
          <a:xfrm>
            <a:off x="228600" y="1749879"/>
            <a:ext cx="4267200" cy="3886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ASAS-SN triggered on a 10% increase in flux from AGN + host</a:t>
            </a:r>
          </a:p>
          <a:p>
            <a:endParaRPr lang="en-US" sz="1000" dirty="0" smtClean="0">
              <a:solidFill>
                <a:srgbClr val="DFD6FE"/>
              </a:solidFill>
            </a:endParaRPr>
          </a:p>
          <a:p>
            <a:r>
              <a:rPr lang="en-US" dirty="0" smtClean="0">
                <a:solidFill>
                  <a:srgbClr val="DFD6FE"/>
                </a:solidFill>
              </a:rPr>
              <a:t>Follow-up imaging showed AGN continued to brighten by 1.3 mag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960" y="2062841"/>
            <a:ext cx="4597646" cy="3423559"/>
          </a:xfrm>
          <a:prstGeom prst="rect">
            <a:avLst/>
          </a:prstGeom>
          <a:effectLst>
            <a:softEdge rad="25400"/>
          </a:effectLst>
        </p:spPr>
      </p:pic>
      <p:sp>
        <p:nvSpPr>
          <p:cNvPr id="8" name="Content Placeholder 2"/>
          <p:cNvSpPr txBox="1">
            <a:spLocks/>
          </p:cNvSpPr>
          <p:nvPr/>
        </p:nvSpPr>
        <p:spPr>
          <a:xfrm>
            <a:off x="6400800" y="6286500"/>
            <a:ext cx="28144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smtClean="0">
                <a:solidFill>
                  <a:srgbClr val="DFD6FE"/>
                </a:solidFill>
              </a:rPr>
              <a:t>Shappee et al. 2014</a:t>
            </a:r>
            <a:endParaRPr lang="en-US" sz="2400" dirty="0" smtClean="0">
              <a:solidFill>
                <a:srgbClr val="DFD6FE"/>
              </a:solidFill>
            </a:endParaRPr>
          </a:p>
        </p:txBody>
      </p:sp>
    </p:spTree>
    <p:extLst>
      <p:ext uri="{BB962C8B-B14F-4D97-AF65-F5344CB8AC3E}">
        <p14:creationId xmlns:p14="http://schemas.microsoft.com/office/powerpoint/2010/main" val="3032039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dirty="0">
                <a:solidFill>
                  <a:schemeClr val="bg1"/>
                </a:solidFill>
              </a:rPr>
              <a:t>“Changing look” </a:t>
            </a:r>
            <a:r>
              <a:rPr lang="en-US" dirty="0" smtClean="0">
                <a:solidFill>
                  <a:schemeClr val="bg1"/>
                </a:solidFill>
              </a:rPr>
              <a:t>AGN: </a:t>
            </a:r>
            <a:r>
              <a:rPr lang="en-US" dirty="0">
                <a:solidFill>
                  <a:schemeClr val="bg1"/>
                </a:solidFill>
              </a:rPr>
              <a:t>NGC 2617</a:t>
            </a: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7" name="Content Placeholder 2"/>
          <p:cNvSpPr txBox="1">
            <a:spLocks/>
          </p:cNvSpPr>
          <p:nvPr/>
        </p:nvSpPr>
        <p:spPr>
          <a:xfrm>
            <a:off x="304800" y="1611443"/>
            <a:ext cx="4267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Follow-up spectroscopy showed that the AGN changed from a </a:t>
            </a:r>
            <a:r>
              <a:rPr lang="en-US" dirty="0" err="1" smtClean="0">
                <a:solidFill>
                  <a:srgbClr val="DFD6FE"/>
                </a:solidFill>
              </a:rPr>
              <a:t>Seyfert</a:t>
            </a:r>
            <a:r>
              <a:rPr lang="en-US" dirty="0" smtClean="0">
                <a:solidFill>
                  <a:srgbClr val="DFD6FE"/>
                </a:solidFill>
              </a:rPr>
              <a:t> type 2 to 1.0</a:t>
            </a:r>
          </a:p>
          <a:p>
            <a:endParaRPr lang="en-US" sz="1100" dirty="0" smtClean="0">
              <a:solidFill>
                <a:srgbClr val="DFD6FE"/>
              </a:solidFill>
            </a:endParaRPr>
          </a:p>
          <a:p>
            <a:r>
              <a:rPr lang="en-US" dirty="0" smtClean="0">
                <a:solidFill>
                  <a:srgbClr val="DFD6FE"/>
                </a:solidFill>
              </a:rPr>
              <a:t>Applied for Swift TOO observations</a:t>
            </a:r>
          </a:p>
          <a:p>
            <a:endParaRPr lang="en-US" sz="1100" dirty="0" smtClean="0">
              <a:solidFill>
                <a:srgbClr val="DFD6F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255713"/>
            <a:ext cx="4295082" cy="3237422"/>
          </a:xfrm>
          <a:prstGeom prst="rect">
            <a:avLst/>
          </a:prstGeom>
          <a:effectLst>
            <a:reflection blurRad="6350" stA="10000" endPos="40000" dist="101600" dir="5400000" sy="-100000" algn="bl" rotWithShape="0"/>
            <a:softEdge rad="12700"/>
          </a:effectLst>
        </p:spPr>
      </p:pic>
      <p:sp>
        <p:nvSpPr>
          <p:cNvPr id="8" name="Content Placeholder 2"/>
          <p:cNvSpPr txBox="1">
            <a:spLocks/>
          </p:cNvSpPr>
          <p:nvPr/>
        </p:nvSpPr>
        <p:spPr>
          <a:xfrm>
            <a:off x="6400800" y="6286500"/>
            <a:ext cx="28144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smtClean="0">
                <a:solidFill>
                  <a:srgbClr val="DFD6FE"/>
                </a:solidFill>
              </a:rPr>
              <a:t>Shappee et al. 2014</a:t>
            </a:r>
            <a:endParaRPr lang="en-US" sz="2400" dirty="0" smtClean="0">
              <a:solidFill>
                <a:srgbClr val="DFD6FE"/>
              </a:solidFill>
            </a:endParaRPr>
          </a:p>
        </p:txBody>
      </p:sp>
    </p:spTree>
    <p:extLst>
      <p:ext uri="{BB962C8B-B14F-4D97-AF65-F5344CB8AC3E}">
        <p14:creationId xmlns:p14="http://schemas.microsoft.com/office/powerpoint/2010/main" val="1445535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37" y="1676400"/>
            <a:ext cx="7798735" cy="4644258"/>
          </a:xfrm>
          <a:prstGeom prst="rect">
            <a:avLst/>
          </a:prstGeom>
          <a:effectLst>
            <a:reflection blurRad="6350" stA="29000" endPos="38500" dist="50800" dir="5400000" sy="-100000" algn="bl" rotWithShape="0"/>
            <a:softEdge rad="31750"/>
          </a:effectLst>
        </p:spPr>
      </p:pic>
      <p:sp>
        <p:nvSpPr>
          <p:cNvPr id="9" name="Title 1"/>
          <p:cNvSpPr>
            <a:spLocks noGrp="1"/>
          </p:cNvSpPr>
          <p:nvPr>
            <p:ph type="title"/>
          </p:nvPr>
        </p:nvSpPr>
        <p:spPr>
          <a:xfrm>
            <a:off x="457200" y="274638"/>
            <a:ext cx="8229600" cy="1143000"/>
          </a:xfrm>
          <a:effectLst/>
        </p:spPr>
        <p:txBody>
          <a:bodyPr>
            <a:normAutofit/>
          </a:bodyPr>
          <a:lstStyle/>
          <a:p>
            <a:r>
              <a:rPr lang="en-US" dirty="0" smtClean="0">
                <a:solidFill>
                  <a:schemeClr val="bg1"/>
                </a:solidFill>
              </a:rPr>
              <a:t>NGC </a:t>
            </a:r>
            <a:r>
              <a:rPr lang="en-US" dirty="0">
                <a:solidFill>
                  <a:schemeClr val="bg1"/>
                </a:solidFill>
              </a:rPr>
              <a:t>2617 </a:t>
            </a:r>
            <a:r>
              <a:rPr lang="en-US" dirty="0" smtClean="0">
                <a:solidFill>
                  <a:schemeClr val="bg1"/>
                </a:solidFill>
              </a:rPr>
              <a:t>X-ray–NIR </a:t>
            </a:r>
            <a:r>
              <a:rPr lang="en-US" dirty="0">
                <a:solidFill>
                  <a:schemeClr val="bg1"/>
                </a:solidFill>
              </a:rPr>
              <a:t>light </a:t>
            </a:r>
            <a:r>
              <a:rPr lang="en-US" dirty="0" smtClean="0">
                <a:solidFill>
                  <a:schemeClr val="bg1"/>
                </a:solidFill>
              </a:rPr>
              <a:t>curves</a:t>
            </a:r>
            <a:endParaRPr lang="en-US" dirty="0">
              <a:solidFill>
                <a:schemeClr val="bg1"/>
              </a:solidFill>
            </a:endParaRPr>
          </a:p>
        </p:txBody>
      </p:sp>
      <p:sp>
        <p:nvSpPr>
          <p:cNvPr id="10" name="Content Placeholder 2"/>
          <p:cNvSpPr txBox="1">
            <a:spLocks/>
          </p:cNvSpPr>
          <p:nvPr/>
        </p:nvSpPr>
        <p:spPr>
          <a:xfrm>
            <a:off x="6400800" y="6286500"/>
            <a:ext cx="28144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smtClean="0">
                <a:solidFill>
                  <a:srgbClr val="DFD6FE"/>
                </a:solidFill>
              </a:rPr>
              <a:t>Shappee et al. 2014</a:t>
            </a:r>
            <a:endParaRPr lang="en-US" sz="2400" dirty="0" smtClean="0">
              <a:solidFill>
                <a:srgbClr val="DFD6FE"/>
              </a:solidFill>
            </a:endParaRPr>
          </a:p>
        </p:txBody>
      </p:sp>
    </p:spTree>
    <p:extLst>
      <p:ext uri="{BB962C8B-B14F-4D97-AF65-F5344CB8AC3E}">
        <p14:creationId xmlns:p14="http://schemas.microsoft.com/office/powerpoint/2010/main" val="749059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5" name="Title 1"/>
          <p:cNvSpPr>
            <a:spLocks noGrp="1"/>
          </p:cNvSpPr>
          <p:nvPr>
            <p:ph type="title"/>
          </p:nvPr>
        </p:nvSpPr>
        <p:spPr>
          <a:xfrm>
            <a:off x="457200" y="274638"/>
            <a:ext cx="8229600" cy="1143000"/>
          </a:xfrm>
          <a:effectLst/>
        </p:spPr>
        <p:txBody>
          <a:bodyPr>
            <a:normAutofit/>
          </a:bodyPr>
          <a:lstStyle/>
          <a:p>
            <a:r>
              <a:rPr lang="en-US" dirty="0" smtClean="0">
                <a:solidFill>
                  <a:schemeClr val="bg1"/>
                </a:solidFill>
              </a:rPr>
              <a:t>NGC </a:t>
            </a:r>
            <a:r>
              <a:rPr lang="en-US" dirty="0">
                <a:solidFill>
                  <a:schemeClr val="bg1"/>
                </a:solidFill>
              </a:rPr>
              <a:t>2617 </a:t>
            </a:r>
            <a:r>
              <a:rPr lang="en-US" dirty="0" smtClean="0">
                <a:solidFill>
                  <a:schemeClr val="bg1"/>
                </a:solidFill>
              </a:rPr>
              <a:t>Photometric Lags</a:t>
            </a:r>
            <a:endParaRPr lang="en-US" dirty="0">
              <a:solidFill>
                <a:schemeClr val="bg1"/>
              </a:solidFill>
            </a:endParaRPr>
          </a:p>
        </p:txBody>
      </p:sp>
      <p:sp>
        <p:nvSpPr>
          <p:cNvPr id="6" name="Content Placeholder 2"/>
          <p:cNvSpPr txBox="1">
            <a:spLocks/>
          </p:cNvSpPr>
          <p:nvPr/>
        </p:nvSpPr>
        <p:spPr>
          <a:xfrm>
            <a:off x="6400800" y="6452340"/>
            <a:ext cx="28144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smtClean="0">
                <a:solidFill>
                  <a:srgbClr val="DFD6FE"/>
                </a:solidFill>
              </a:rPr>
              <a:t>Shappee et al. 2014</a:t>
            </a:r>
            <a:endParaRPr lang="en-US" sz="2400" dirty="0" smtClean="0">
              <a:solidFill>
                <a:srgbClr val="DFD6FE"/>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219199"/>
            <a:ext cx="7620000" cy="5216135"/>
          </a:xfrm>
          <a:prstGeom prst="rect">
            <a:avLst/>
          </a:prstGeom>
          <a:noFill/>
          <a:ln>
            <a:noFill/>
          </a:ln>
          <a:effectLst>
            <a:reflection blurRad="6350" stA="20000" endPos="38500" dist="50800" dir="5400000" sy="-100000" algn="bl" rotWithShape="0"/>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589" y="1371403"/>
            <a:ext cx="347811" cy="495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5848350"/>
            <a:ext cx="566208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321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fontScale="90000"/>
          </a:bodyPr>
          <a:lstStyle/>
          <a:p>
            <a:r>
              <a:rPr lang="en-US" dirty="0" smtClean="0">
                <a:solidFill>
                  <a:schemeClr val="bg1"/>
                </a:solidFill>
              </a:rPr>
              <a:t>Tidal Disruption </a:t>
            </a:r>
            <a:r>
              <a:rPr lang="en-US" smtClean="0">
                <a:solidFill>
                  <a:schemeClr val="bg1"/>
                </a:solidFill>
              </a:rPr>
              <a:t>Event </a:t>
            </a:r>
            <a:r>
              <a:rPr lang="en-US" smtClean="0">
                <a:solidFill>
                  <a:schemeClr val="bg1"/>
                </a:solidFill>
              </a:rPr>
              <a:t>ASASSN-14ae</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7" name="Content Placeholder 2"/>
          <p:cNvSpPr txBox="1">
            <a:spLocks/>
          </p:cNvSpPr>
          <p:nvPr/>
        </p:nvSpPr>
        <p:spPr>
          <a:xfrm>
            <a:off x="228600" y="1749878"/>
            <a:ext cx="3747954" cy="48223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ASAS-SN triggered on a faint, V=17.1 event</a:t>
            </a:r>
            <a:endParaRPr lang="en-US" sz="1000" dirty="0" smtClean="0">
              <a:solidFill>
                <a:srgbClr val="DFD6FE"/>
              </a:solidFill>
            </a:endParaRPr>
          </a:p>
          <a:p>
            <a:r>
              <a:rPr lang="en-US" dirty="0" smtClean="0">
                <a:solidFill>
                  <a:srgbClr val="DFD6FE"/>
                </a:solidFill>
              </a:rPr>
              <a:t>Follow-up Swift imaging showed a very blue event</a:t>
            </a:r>
          </a:p>
        </p:txBody>
      </p:sp>
      <p:sp>
        <p:nvSpPr>
          <p:cNvPr id="8" name="Content Placeholder 2"/>
          <p:cNvSpPr txBox="1">
            <a:spLocks/>
          </p:cNvSpPr>
          <p:nvPr/>
        </p:nvSpPr>
        <p:spPr>
          <a:xfrm>
            <a:off x="6400800" y="6286500"/>
            <a:ext cx="28144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err="1" smtClean="0">
                <a:solidFill>
                  <a:srgbClr val="DFD6FE"/>
                </a:solidFill>
              </a:rPr>
              <a:t>Holoien</a:t>
            </a:r>
            <a:r>
              <a:rPr lang="fr-FR" sz="2400" dirty="0" smtClean="0">
                <a:solidFill>
                  <a:srgbClr val="DFD6FE"/>
                </a:solidFill>
              </a:rPr>
              <a:t> et al. 2014b</a:t>
            </a:r>
            <a:endParaRPr lang="en-US" sz="2400" dirty="0" smtClean="0">
              <a:solidFill>
                <a:srgbClr val="DFD6FE"/>
              </a:solidFil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493" y="1749878"/>
            <a:ext cx="4882453" cy="4377077"/>
          </a:xfrm>
          <a:prstGeom prst="rect">
            <a:avLst/>
          </a:prstGeom>
        </p:spPr>
      </p:pic>
    </p:spTree>
    <p:extLst>
      <p:ext uri="{BB962C8B-B14F-4D97-AF65-F5344CB8AC3E}">
        <p14:creationId xmlns:p14="http://schemas.microsoft.com/office/powerpoint/2010/main" val="3965787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17" y="255956"/>
            <a:ext cx="6447183" cy="6385783"/>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68" y="215347"/>
            <a:ext cx="7438689" cy="6426391"/>
          </a:xfrm>
          <a:prstGeom prst="rect">
            <a:avLst/>
          </a:prstGeom>
        </p:spPr>
      </p:pic>
    </p:spTree>
    <p:extLst>
      <p:ext uri="{BB962C8B-B14F-4D97-AF65-F5344CB8AC3E}">
        <p14:creationId xmlns:p14="http://schemas.microsoft.com/office/powerpoint/2010/main" val="3316147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304800"/>
            <a:ext cx="6553200" cy="6289698"/>
          </a:xfrm>
          <a:prstGeom prst="rect">
            <a:avLst/>
          </a:prstGeom>
        </p:spPr>
      </p:pic>
    </p:spTree>
    <p:extLst>
      <p:ext uri="{BB962C8B-B14F-4D97-AF65-F5344CB8AC3E}">
        <p14:creationId xmlns:p14="http://schemas.microsoft.com/office/powerpoint/2010/main" val="416039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4" y="1189648"/>
            <a:ext cx="9144000" cy="5641848"/>
          </a:xfrm>
          <a:prstGeom prst="rect">
            <a:avLst/>
          </a:prstGeom>
        </p:spPr>
      </p:pic>
      <p:sp>
        <p:nvSpPr>
          <p:cNvPr id="2" name="Title 1"/>
          <p:cNvSpPr>
            <a:spLocks noGrp="1"/>
          </p:cNvSpPr>
          <p:nvPr>
            <p:ph type="title"/>
          </p:nvPr>
        </p:nvSpPr>
        <p:spPr>
          <a:xfrm>
            <a:off x="483704" y="66526"/>
            <a:ext cx="8229600" cy="1143000"/>
          </a:xfrm>
          <a:effectLst/>
        </p:spPr>
        <p:txBody>
          <a:bodyPr/>
          <a:lstStyle/>
          <a:p>
            <a:r>
              <a:rPr lang="en-US" dirty="0" smtClean="0">
                <a:solidFill>
                  <a:schemeClr val="bg1"/>
                </a:solidFill>
              </a:rPr>
              <a:t>Tidal Disruption Event </a:t>
            </a:r>
            <a:r>
              <a:rPr lang="en-US" dirty="0" smtClean="0">
                <a:solidFill>
                  <a:schemeClr val="bg1"/>
                </a:solidFill>
              </a:rPr>
              <a:t>ASASSN-14li</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Tree>
    <p:extLst>
      <p:ext uri="{BB962C8B-B14F-4D97-AF65-F5344CB8AC3E}">
        <p14:creationId xmlns:p14="http://schemas.microsoft.com/office/powerpoint/2010/main" val="1211937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ASAS: Looking Back</a:t>
            </a:r>
            <a:endParaRPr lang="en-US" dirty="0">
              <a:solidFill>
                <a:schemeClr val="bg1"/>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1143000"/>
                <a:ext cx="4800600" cy="5486400"/>
              </a:xfrm>
            </p:spPr>
            <p:txBody>
              <a:bodyPr>
                <a:normAutofit fontScale="77500" lnSpcReduction="20000"/>
              </a:bodyPr>
              <a:lstStyle/>
              <a:p>
                <a:r>
                  <a:rPr lang="en-US" dirty="0" smtClean="0">
                    <a:solidFill>
                      <a:srgbClr val="EBE6FE"/>
                    </a:solidFill>
                  </a:rPr>
                  <a:t>The original All-Sky </a:t>
                </a:r>
                <a:r>
                  <a:rPr lang="en-US" dirty="0">
                    <a:solidFill>
                      <a:srgbClr val="EBE6FE"/>
                    </a:solidFill>
                  </a:rPr>
                  <a:t>Automated Survey (ASAS) </a:t>
                </a:r>
                <a:endParaRPr lang="en-US" dirty="0" smtClean="0">
                  <a:solidFill>
                    <a:srgbClr val="EBE6FE"/>
                  </a:solidFill>
                </a:endParaRPr>
              </a:p>
              <a:p>
                <a:endParaRPr lang="en-US" sz="1000" dirty="0" smtClean="0">
                  <a:solidFill>
                    <a:srgbClr val="EBE6FE"/>
                  </a:solidFill>
                </a:endParaRPr>
              </a:p>
              <a:p>
                <a:r>
                  <a:rPr lang="en-US" dirty="0" smtClean="0">
                    <a:solidFill>
                      <a:srgbClr val="EBE6FE"/>
                    </a:solidFill>
                  </a:rPr>
                  <a:t>Low </a:t>
                </a:r>
                <a:r>
                  <a:rPr lang="en-US" dirty="0">
                    <a:solidFill>
                      <a:srgbClr val="EBE6FE"/>
                    </a:solidFill>
                  </a:rPr>
                  <a:t>cost project </a:t>
                </a:r>
                <a:r>
                  <a:rPr lang="en-US" dirty="0" smtClean="0">
                    <a:solidFill>
                      <a:srgbClr val="EBE6FE"/>
                    </a:solidFill>
                  </a:rPr>
                  <a:t>to monitoring </a:t>
                </a:r>
                <a:r>
                  <a:rPr lang="en-US" dirty="0">
                    <a:solidFill>
                      <a:srgbClr val="EBE6FE"/>
                    </a:solidFill>
                  </a:rPr>
                  <a:t>of the whole available </a:t>
                </a:r>
                <a:r>
                  <a:rPr lang="en-US" dirty="0" smtClean="0">
                    <a:solidFill>
                      <a:srgbClr val="EBE6FE"/>
                    </a:solidFill>
                  </a:rPr>
                  <a:t>sky</a:t>
                </a:r>
              </a:p>
              <a:p>
                <a:endParaRPr lang="en-US" sz="1100" dirty="0" smtClean="0">
                  <a:solidFill>
                    <a:srgbClr val="EBE6FE"/>
                  </a:solidFill>
                </a:endParaRPr>
              </a:p>
              <a:p>
                <a14:m>
                  <m:oMath xmlns:m="http://schemas.openxmlformats.org/officeDocument/2006/math">
                    <m:r>
                      <a:rPr lang="en-US" b="0" i="1" smtClean="0">
                        <a:solidFill>
                          <a:srgbClr val="EBE6FE"/>
                        </a:solidFill>
                        <a:latin typeface="Cambria Math"/>
                      </a:rPr>
                      <m:t>8</m:t>
                    </m:r>
                    <m:r>
                      <a:rPr lang="en-US" b="0" i="1" smtClean="0">
                        <a:solidFill>
                          <a:srgbClr val="EBE6FE"/>
                        </a:solidFill>
                        <a:latin typeface="Cambria Math"/>
                        <a:ea typeface="Cambria Math"/>
                      </a:rPr>
                      <m:t>≤</m:t>
                    </m:r>
                    <m:r>
                      <a:rPr lang="en-US" b="0" i="1" smtClean="0">
                        <a:solidFill>
                          <a:srgbClr val="EBE6FE"/>
                        </a:solidFill>
                        <a:latin typeface="Cambria Math"/>
                        <a:ea typeface="Cambria Math"/>
                      </a:rPr>
                      <m:t>𝑉</m:t>
                    </m:r>
                    <m:r>
                      <a:rPr lang="en-US" b="0" i="1" smtClean="0">
                        <a:solidFill>
                          <a:srgbClr val="EBE6FE"/>
                        </a:solidFill>
                        <a:latin typeface="Cambria Math"/>
                        <a:ea typeface="Cambria Math"/>
                      </a:rPr>
                      <m:t>≤14</m:t>
                    </m:r>
                  </m:oMath>
                </a14:m>
                <a:r>
                  <a:rPr lang="en-US" dirty="0" smtClean="0">
                    <a:solidFill>
                      <a:srgbClr val="EBE6FE"/>
                    </a:solidFill>
                  </a:rPr>
                  <a:t> mag</a:t>
                </a:r>
              </a:p>
              <a:p>
                <a:endParaRPr lang="en-US" sz="1100" b="0" i="1" dirty="0" smtClean="0">
                  <a:solidFill>
                    <a:srgbClr val="EBE6FE"/>
                  </a:solidFill>
                  <a:latin typeface="Cambria Math"/>
                </a:endParaRPr>
              </a:p>
              <a:p>
                <a14:m>
                  <m:oMath xmlns:m="http://schemas.openxmlformats.org/officeDocument/2006/math">
                    <m:sSup>
                      <m:sSupPr>
                        <m:ctrlPr>
                          <a:rPr lang="en-US" b="0" i="1" smtClean="0">
                            <a:solidFill>
                              <a:srgbClr val="EBE6FE"/>
                            </a:solidFill>
                            <a:latin typeface="Cambria Math"/>
                          </a:rPr>
                        </m:ctrlPr>
                      </m:sSupPr>
                      <m:e>
                        <m:r>
                          <a:rPr lang="en-US" b="0" i="1" smtClean="0">
                            <a:solidFill>
                              <a:srgbClr val="EBE6FE"/>
                            </a:solidFill>
                            <a:latin typeface="Cambria Math"/>
                          </a:rPr>
                          <m:t>10</m:t>
                        </m:r>
                      </m:e>
                      <m:sup>
                        <m:r>
                          <a:rPr lang="en-US" b="0" i="1" smtClean="0">
                            <a:solidFill>
                              <a:srgbClr val="EBE6FE"/>
                            </a:solidFill>
                            <a:latin typeface="Cambria Math"/>
                          </a:rPr>
                          <m:t>7</m:t>
                        </m:r>
                      </m:sup>
                    </m:sSup>
                  </m:oMath>
                </a14:m>
                <a:r>
                  <a:rPr lang="en-US" dirty="0" smtClean="0">
                    <a:solidFill>
                      <a:srgbClr val="EBE6FE"/>
                    </a:solidFill>
                  </a:rPr>
                  <a:t> stars and 50,000 new variables</a:t>
                </a:r>
              </a:p>
              <a:p>
                <a:endParaRPr lang="en-US" sz="1100" dirty="0" smtClean="0">
                  <a:solidFill>
                    <a:srgbClr val="EBE6FE"/>
                  </a:solidFill>
                </a:endParaRPr>
              </a:p>
              <a:p>
                <a:r>
                  <a:rPr lang="en-US" dirty="0" smtClean="0">
                    <a:solidFill>
                      <a:srgbClr val="EBE6FE"/>
                    </a:solidFill>
                  </a:rPr>
                  <a:t>500+ publications with “ASAS” in their abstract (80 in 2013)</a:t>
                </a:r>
              </a:p>
              <a:p>
                <a:endParaRPr lang="en-US" sz="1100" dirty="0" smtClean="0">
                  <a:solidFill>
                    <a:srgbClr val="EBE6FE"/>
                  </a:solidFill>
                </a:endParaRPr>
              </a:p>
              <a:p>
                <a:r>
                  <a:rPr lang="en-US" dirty="0" smtClean="0">
                    <a:solidFill>
                      <a:srgbClr val="EBE6FE"/>
                    </a:solidFill>
                  </a:rPr>
                  <a:t>ASAS-SN </a:t>
                </a:r>
              </a:p>
              <a:p>
                <a:pPr lvl="1"/>
                <a:r>
                  <a:rPr lang="en-US" dirty="0" smtClean="0">
                    <a:solidFill>
                      <a:srgbClr val="EBE6FE"/>
                    </a:solidFill>
                  </a:rPr>
                  <a:t>Faster cadence</a:t>
                </a:r>
              </a:p>
              <a:p>
                <a:pPr lvl="1"/>
                <a:r>
                  <a:rPr lang="en-US" dirty="0" smtClean="0">
                    <a:solidFill>
                      <a:srgbClr val="EBE6FE"/>
                    </a:solidFill>
                  </a:rPr>
                  <a:t>Deeper (</a:t>
                </a:r>
                <a14:m>
                  <m:oMath xmlns:m="http://schemas.openxmlformats.org/officeDocument/2006/math">
                    <m:r>
                      <a:rPr lang="en-US" b="0" i="1" smtClean="0">
                        <a:solidFill>
                          <a:srgbClr val="EBE6FE"/>
                        </a:solidFill>
                        <a:latin typeface="Cambria Math"/>
                      </a:rPr>
                      <m:t>𝑉</m:t>
                    </m:r>
                    <m:r>
                      <a:rPr lang="en-US" b="0" i="1" smtClean="0">
                        <a:solidFill>
                          <a:srgbClr val="EBE6FE"/>
                        </a:solidFill>
                        <a:latin typeface="Cambria Math"/>
                      </a:rPr>
                      <m:t> ≤17</m:t>
                    </m:r>
                  </m:oMath>
                </a14:m>
                <a:r>
                  <a:rPr lang="en-US" dirty="0" smtClean="0">
                    <a:solidFill>
                      <a:srgbClr val="EBE6FE"/>
                    </a:solidFill>
                  </a:rPr>
                  <a:t> mag)</a:t>
                </a:r>
              </a:p>
              <a:p>
                <a:pPr lvl="1"/>
                <a:r>
                  <a:rPr lang="en-US" dirty="0">
                    <a:solidFill>
                      <a:srgbClr val="EBE6FE"/>
                    </a:solidFill>
                  </a:rPr>
                  <a:t>R</a:t>
                </a:r>
                <a:r>
                  <a:rPr lang="en-US" dirty="0" smtClean="0">
                    <a:solidFill>
                      <a:srgbClr val="EBE6FE"/>
                    </a:solidFill>
                  </a:rPr>
                  <a:t>educe data in real-time</a:t>
                </a:r>
              </a:p>
              <a:p>
                <a:pPr lvl="1"/>
                <a:endParaRPr lang="en-US" dirty="0">
                  <a:solidFill>
                    <a:srgbClr val="EBE6FE"/>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1143000"/>
                <a:ext cx="4800600" cy="5486400"/>
              </a:xfrm>
              <a:blipFill rotWithShape="1">
                <a:blip r:embed="rId3"/>
                <a:stretch>
                  <a:fillRect l="-1777" t="-2000" r="-1777"/>
                </a:stretch>
              </a:blipFill>
            </p:spPr>
            <p:txBody>
              <a:bodyPr/>
              <a:lstStyle/>
              <a:p>
                <a:r>
                  <a:rPr lang="en-US">
                    <a:noFill/>
                  </a:rPr>
                  <a:t> </a:t>
                </a:r>
              </a:p>
            </p:txBody>
          </p:sp>
        </mc:Fallback>
      </mc:AlternateContent>
      <p:sp>
        <p:nvSpPr>
          <p:cNvPr id="7" name="Content Placeholder 2"/>
          <p:cNvSpPr txBox="1">
            <a:spLocks/>
          </p:cNvSpPr>
          <p:nvPr/>
        </p:nvSpPr>
        <p:spPr>
          <a:xfrm>
            <a:off x="304800" y="1447800"/>
            <a:ext cx="4495800" cy="457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DFD6FE"/>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1776"/>
          <a:stretch/>
        </p:blipFill>
        <p:spPr>
          <a:xfrm>
            <a:off x="4953000" y="1676400"/>
            <a:ext cx="3932206" cy="3770140"/>
          </a:xfrm>
          <a:prstGeom prst="rect">
            <a:avLst/>
          </a:prstGeom>
          <a:effectLst>
            <a:reflection blurRad="6350" stA="20000" endPos="40000" dist="101600" dir="5400000" sy="-100000" algn="bl" rotWithShape="0"/>
            <a:softEdge rad="63500"/>
          </a:effectLst>
        </p:spPr>
      </p:pic>
    </p:spTree>
    <p:extLst>
      <p:ext uri="{BB962C8B-B14F-4D97-AF65-F5344CB8AC3E}">
        <p14:creationId xmlns:p14="http://schemas.microsoft.com/office/powerpoint/2010/main" val="2456148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3000"/>
                    </a14:imgEffect>
                  </a14:imgLayer>
                </a14:imgProps>
              </a:ext>
            </a:extLst>
          </a:blip>
          <a:srcRect/>
          <a:stretch>
            <a:fillRect l="-5000" r="-5000"/>
          </a:stretch>
        </a:blipFill>
        <a:effectLst/>
      </p:bgPr>
    </p:bg>
    <p:spTree>
      <p:nvGrpSpPr>
        <p:cNvPr id="1" name=""/>
        <p:cNvGrpSpPr/>
        <p:nvPr/>
      </p:nvGrpSpPr>
      <p:grpSpPr>
        <a:xfrm>
          <a:off x="0" y="0"/>
          <a:ext cx="0" cy="0"/>
          <a:chOff x="0" y="0"/>
          <a:chExt cx="0" cy="0"/>
        </a:xfrm>
      </p:grpSpPr>
      <p:sp>
        <p:nvSpPr>
          <p:cNvPr id="7" name="TextBox 6"/>
          <p:cNvSpPr txBox="1"/>
          <p:nvPr/>
        </p:nvSpPr>
        <p:spPr>
          <a:xfrm>
            <a:off x="451574" y="76200"/>
            <a:ext cx="7993064" cy="6924973"/>
          </a:xfrm>
          <a:prstGeom prst="rect">
            <a:avLst/>
          </a:prstGeom>
          <a:noFill/>
        </p:spPr>
        <p:txBody>
          <a:bodyPr wrap="square" rtlCol="0">
            <a:spAutoFit/>
          </a:bodyPr>
          <a:lstStyle/>
          <a:p>
            <a:r>
              <a:rPr lang="en-US" sz="2400" b="1" dirty="0" smtClean="0">
                <a:solidFill>
                  <a:schemeClr val="bg1"/>
                </a:solidFill>
              </a:rPr>
              <a:t>C. Kochanek</a:t>
            </a:r>
          </a:p>
          <a:p>
            <a:r>
              <a:rPr lang="en-US" sz="2400" b="1" dirty="0" smtClean="0">
                <a:solidFill>
                  <a:schemeClr val="bg1"/>
                </a:solidFill>
              </a:rPr>
              <a:t>K. Stanek</a:t>
            </a:r>
          </a:p>
          <a:p>
            <a:r>
              <a:rPr lang="en-US" sz="2400" b="1" dirty="0">
                <a:solidFill>
                  <a:schemeClr val="bg1"/>
                </a:solidFill>
              </a:rPr>
              <a:t>B. Shappee: OSU -&gt; Hubble Fellow at </a:t>
            </a:r>
            <a:r>
              <a:rPr lang="en-US" sz="2400" b="1" dirty="0" smtClean="0">
                <a:solidFill>
                  <a:schemeClr val="bg1"/>
                </a:solidFill>
              </a:rPr>
              <a:t>Carnegie</a:t>
            </a:r>
          </a:p>
          <a:p>
            <a:r>
              <a:rPr lang="en-US" sz="2400" b="1" dirty="0" smtClean="0">
                <a:solidFill>
                  <a:schemeClr val="bg1"/>
                </a:solidFill>
              </a:rPr>
              <a:t>B. Davis</a:t>
            </a:r>
          </a:p>
          <a:p>
            <a:r>
              <a:rPr lang="en-US" sz="2400" b="1" dirty="0" smtClean="0">
                <a:solidFill>
                  <a:schemeClr val="bg1"/>
                </a:solidFill>
              </a:rPr>
              <a:t>T. </a:t>
            </a:r>
            <a:r>
              <a:rPr lang="en-US" sz="2400" b="1" dirty="0" err="1" smtClean="0">
                <a:solidFill>
                  <a:schemeClr val="bg1"/>
                </a:solidFill>
              </a:rPr>
              <a:t>Holoien</a:t>
            </a:r>
            <a:endParaRPr lang="en-US" sz="2400" b="1" dirty="0" smtClean="0">
              <a:solidFill>
                <a:schemeClr val="bg1"/>
              </a:solidFill>
            </a:endParaRPr>
          </a:p>
          <a:p>
            <a:r>
              <a:rPr lang="en-US" sz="2400" b="1" dirty="0" smtClean="0">
                <a:solidFill>
                  <a:schemeClr val="bg1"/>
                </a:solidFill>
              </a:rPr>
              <a:t>J. </a:t>
            </a:r>
            <a:r>
              <a:rPr lang="en-US" sz="2400" b="1" dirty="0" err="1">
                <a:solidFill>
                  <a:schemeClr val="bg1"/>
                </a:solidFill>
              </a:rPr>
              <a:t>B</a:t>
            </a:r>
            <a:r>
              <a:rPr lang="en-US" sz="2400" b="1" dirty="0" err="1" smtClean="0">
                <a:solidFill>
                  <a:schemeClr val="bg1"/>
                </a:solidFill>
              </a:rPr>
              <a:t>eacom</a:t>
            </a:r>
            <a:endParaRPr lang="en-US" sz="2400" b="1" dirty="0">
              <a:solidFill>
                <a:schemeClr val="bg1"/>
              </a:solidFill>
            </a:endParaRPr>
          </a:p>
          <a:p>
            <a:r>
              <a:rPr lang="en-US" sz="2400" b="1" dirty="0" smtClean="0">
                <a:solidFill>
                  <a:schemeClr val="bg1"/>
                </a:solidFill>
              </a:rPr>
              <a:t>J</a:t>
            </a:r>
            <a:r>
              <a:rPr lang="en-US" sz="2400" b="1" dirty="0">
                <a:solidFill>
                  <a:schemeClr val="bg1"/>
                </a:solidFill>
              </a:rPr>
              <a:t>. </a:t>
            </a:r>
            <a:r>
              <a:rPr lang="en-US" sz="2400" b="1" dirty="0" err="1">
                <a:solidFill>
                  <a:schemeClr val="bg1"/>
                </a:solidFill>
              </a:rPr>
              <a:t>Jencson</a:t>
            </a:r>
            <a:r>
              <a:rPr lang="en-US" sz="2400" b="1" dirty="0">
                <a:solidFill>
                  <a:schemeClr val="bg1"/>
                </a:solidFill>
              </a:rPr>
              <a:t>: OSU -&gt; </a:t>
            </a:r>
            <a:r>
              <a:rPr lang="en-US" sz="2400" b="1" dirty="0" smtClean="0">
                <a:solidFill>
                  <a:schemeClr val="bg1"/>
                </a:solidFill>
              </a:rPr>
              <a:t>Caltech</a:t>
            </a:r>
          </a:p>
          <a:p>
            <a:r>
              <a:rPr lang="en-US" sz="2400" b="1" dirty="0" smtClean="0">
                <a:solidFill>
                  <a:schemeClr val="bg1"/>
                </a:solidFill>
              </a:rPr>
              <a:t>U. </a:t>
            </a:r>
            <a:r>
              <a:rPr lang="en-US" sz="2400" b="1" dirty="0" err="1" smtClean="0">
                <a:solidFill>
                  <a:schemeClr val="bg1"/>
                </a:solidFill>
              </a:rPr>
              <a:t>Basu</a:t>
            </a:r>
            <a:r>
              <a:rPr lang="en-US" sz="2400" b="1" dirty="0" smtClean="0">
                <a:solidFill>
                  <a:schemeClr val="bg1"/>
                </a:solidFill>
              </a:rPr>
              <a:t> (high school student)</a:t>
            </a:r>
            <a:endParaRPr lang="en-US" sz="2400" b="1" dirty="0">
              <a:solidFill>
                <a:schemeClr val="bg1"/>
              </a:solidFill>
            </a:endParaRPr>
          </a:p>
          <a:p>
            <a:endParaRPr lang="en-US" sz="2400" b="1" dirty="0" smtClean="0">
              <a:solidFill>
                <a:schemeClr val="bg1"/>
              </a:solidFill>
            </a:endParaRPr>
          </a:p>
          <a:p>
            <a:r>
              <a:rPr lang="en-US" sz="2400" b="1" dirty="0" smtClean="0">
                <a:solidFill>
                  <a:schemeClr val="bg1"/>
                </a:solidFill>
              </a:rPr>
              <a:t>J. Prieto: OSU -&gt; </a:t>
            </a:r>
            <a:r>
              <a:rPr lang="en-US" sz="2400" b="1" dirty="0">
                <a:solidFill>
                  <a:schemeClr val="bg1"/>
                </a:solidFill>
              </a:rPr>
              <a:t>C</a:t>
            </a:r>
            <a:r>
              <a:rPr lang="en-US" sz="2400" b="1" dirty="0" smtClean="0">
                <a:solidFill>
                  <a:schemeClr val="bg1"/>
                </a:solidFill>
              </a:rPr>
              <a:t>arnegie/Princeton -&gt; Diego Portales</a:t>
            </a:r>
          </a:p>
          <a:p>
            <a:endParaRPr lang="en-US" sz="2400" b="1" dirty="0">
              <a:solidFill>
                <a:schemeClr val="bg1"/>
              </a:solidFill>
            </a:endParaRPr>
          </a:p>
          <a:p>
            <a:r>
              <a:rPr lang="en-US" sz="2400" b="1" dirty="0" smtClean="0">
                <a:solidFill>
                  <a:schemeClr val="bg1"/>
                </a:solidFill>
              </a:rPr>
              <a:t>D. </a:t>
            </a:r>
            <a:r>
              <a:rPr lang="en-US" sz="2400" b="1" dirty="0" err="1" smtClean="0">
                <a:solidFill>
                  <a:schemeClr val="bg1"/>
                </a:solidFill>
              </a:rPr>
              <a:t>Bersier</a:t>
            </a:r>
            <a:r>
              <a:rPr lang="en-US" sz="2400" b="1" dirty="0" smtClean="0">
                <a:solidFill>
                  <a:schemeClr val="bg1"/>
                </a:solidFill>
              </a:rPr>
              <a:t> (LJMU)</a:t>
            </a:r>
          </a:p>
          <a:p>
            <a:endParaRPr lang="en-US" sz="2400" b="1" dirty="0">
              <a:solidFill>
                <a:schemeClr val="bg1"/>
              </a:solidFill>
            </a:endParaRPr>
          </a:p>
          <a:p>
            <a:r>
              <a:rPr lang="en-US" sz="2400" b="1" dirty="0" smtClean="0">
                <a:solidFill>
                  <a:schemeClr val="bg1"/>
                </a:solidFill>
              </a:rPr>
              <a:t>D. Szczygiel, G. Pojmanski (Warsaw)</a:t>
            </a:r>
          </a:p>
          <a:p>
            <a:endParaRPr lang="en-US" sz="2400" b="1" dirty="0" smtClean="0">
              <a:solidFill>
                <a:schemeClr val="bg1"/>
              </a:solidFill>
            </a:endParaRPr>
          </a:p>
          <a:p>
            <a:r>
              <a:rPr lang="en-US" sz="2400" b="1" dirty="0" smtClean="0">
                <a:solidFill>
                  <a:schemeClr val="bg1"/>
                </a:solidFill>
              </a:rPr>
              <a:t>J. </a:t>
            </a:r>
            <a:r>
              <a:rPr lang="en-US" sz="2400" b="1" dirty="0" err="1" smtClean="0">
                <a:solidFill>
                  <a:schemeClr val="bg1"/>
                </a:solidFill>
              </a:rPr>
              <a:t>Brimacombe</a:t>
            </a:r>
            <a:r>
              <a:rPr lang="en-US" sz="2400" b="1" dirty="0" smtClean="0">
                <a:solidFill>
                  <a:schemeClr val="bg1"/>
                </a:solidFill>
              </a:rPr>
              <a:t> (Cairns)</a:t>
            </a:r>
          </a:p>
          <a:p>
            <a:endParaRPr lang="en-US" sz="2400" b="1" dirty="0">
              <a:solidFill>
                <a:schemeClr val="bg1"/>
              </a:solidFill>
            </a:endParaRPr>
          </a:p>
          <a:p>
            <a:r>
              <a:rPr lang="en-US" sz="2400" b="1" dirty="0" smtClean="0">
                <a:solidFill>
                  <a:schemeClr val="bg1"/>
                </a:solidFill>
              </a:rPr>
              <a:t>+ W. </a:t>
            </a:r>
            <a:r>
              <a:rPr lang="en-US" sz="2400" b="1" dirty="0" err="1" smtClean="0">
                <a:solidFill>
                  <a:schemeClr val="bg1"/>
                </a:solidFill>
              </a:rPr>
              <a:t>Rosing</a:t>
            </a:r>
            <a:r>
              <a:rPr lang="en-US" sz="2400" b="1" dirty="0" smtClean="0">
                <a:solidFill>
                  <a:schemeClr val="bg1"/>
                </a:solidFill>
              </a:rPr>
              <a:t> + LCOGT staff</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240" y="5638800"/>
            <a:ext cx="2562293" cy="110716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1819596"/>
            <a:ext cx="3116266" cy="1086101"/>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8106" y="1767915"/>
            <a:ext cx="1189462" cy="1189462"/>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289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p:cNvSpPr>
          <p:nvPr/>
        </p:nvSpPr>
        <p:spPr bwMode="auto">
          <a:xfrm>
            <a:off x="1905000" y="0"/>
            <a:ext cx="50927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42938" eaLnBrk="1" hangingPunct="1">
              <a:defRPr/>
            </a:pPr>
            <a:r>
              <a:rPr lang="en-US" sz="4400" dirty="0">
                <a:solidFill>
                  <a:srgbClr val="F8F8F8"/>
                </a:solidFill>
                <a:effectLst>
                  <a:outerShdw blurRad="38100" dist="38100" dir="2700000" algn="tl">
                    <a:srgbClr val="FFFFFF"/>
                  </a:outerShdw>
                </a:effectLst>
                <a:latin typeface="+mj-lt"/>
                <a:sym typeface="Gill Sans" charset="0"/>
              </a:rPr>
              <a:t>Planning the Future</a:t>
            </a:r>
          </a:p>
        </p:txBody>
      </p:sp>
      <p:pic>
        <p:nvPicPr>
          <p:cNvPr id="420872" name="Picture 8" descr="Five-Year plan in four years - (we) will comple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54100"/>
            <a:ext cx="806291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0872"/>
                                        </p:tgtEl>
                                        <p:attrNameLst>
                                          <p:attrName>style.visibility</p:attrName>
                                        </p:attrNameLst>
                                      </p:cBhvr>
                                      <p:to>
                                        <p:strVal val="visible"/>
                                      </p:to>
                                    </p:set>
                                    <p:animEffect transition="in" filter="dissolve">
                                      <p:cBhvr>
                                        <p:cTn id="7" dur="500"/>
                                        <p:tgtEl>
                                          <p:spTgt spid="420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77" y="0"/>
            <a:ext cx="8229600" cy="1143000"/>
          </a:xfrm>
        </p:spPr>
        <p:txBody>
          <a:bodyPr/>
          <a:lstStyle/>
          <a:p>
            <a:r>
              <a:rPr lang="en-US" dirty="0" smtClean="0">
                <a:solidFill>
                  <a:schemeClr val="bg1"/>
                </a:solidFill>
              </a:rPr>
              <a:t>ASAS-SN: Looking Forward</a:t>
            </a:r>
            <a:endParaRPr lang="en-US" dirty="0">
              <a:solidFill>
                <a:schemeClr val="bg1"/>
              </a:solidFill>
            </a:endParaRPr>
          </a:p>
        </p:txBody>
      </p:sp>
      <p:sp>
        <p:nvSpPr>
          <p:cNvPr id="3" name="Content Placeholder 2"/>
          <p:cNvSpPr>
            <a:spLocks noGrp="1"/>
          </p:cNvSpPr>
          <p:nvPr>
            <p:ph idx="1"/>
          </p:nvPr>
        </p:nvSpPr>
        <p:spPr>
          <a:xfrm>
            <a:off x="609600" y="1143000"/>
            <a:ext cx="7848600" cy="5486400"/>
          </a:xfrm>
        </p:spPr>
        <p:txBody>
          <a:bodyPr>
            <a:noAutofit/>
          </a:bodyPr>
          <a:lstStyle/>
          <a:p>
            <a:r>
              <a:rPr lang="en-US" sz="2400" dirty="0" smtClean="0">
                <a:solidFill>
                  <a:srgbClr val="DFD6FE"/>
                </a:solidFill>
              </a:rPr>
              <a:t>Finish commissioning </a:t>
            </a:r>
            <a:r>
              <a:rPr lang="en-US" sz="2400" dirty="0">
                <a:solidFill>
                  <a:srgbClr val="DFD6FE"/>
                </a:solidFill>
              </a:rPr>
              <a:t>ASAS-SN South, “Cassius</a:t>
            </a:r>
            <a:r>
              <a:rPr lang="en-US" sz="2400" dirty="0" smtClean="0">
                <a:solidFill>
                  <a:srgbClr val="DFD6FE"/>
                </a:solidFill>
              </a:rPr>
              <a:t>” and its pipeline</a:t>
            </a:r>
            <a:endParaRPr lang="en-US" sz="2400" dirty="0">
              <a:solidFill>
                <a:srgbClr val="DFD6FE"/>
              </a:solidFill>
            </a:endParaRPr>
          </a:p>
          <a:p>
            <a:pPr lvl="1"/>
            <a:r>
              <a:rPr lang="en-US" sz="2400" dirty="0" smtClean="0">
                <a:solidFill>
                  <a:srgbClr val="DFD6FE"/>
                </a:solidFill>
              </a:rPr>
              <a:t>June 2014 </a:t>
            </a:r>
            <a:r>
              <a:rPr lang="en-US" sz="2400" dirty="0" smtClean="0">
                <a:solidFill>
                  <a:srgbClr val="FF0000"/>
                </a:solidFill>
              </a:rPr>
              <a:t>(Done!)</a:t>
            </a:r>
          </a:p>
          <a:p>
            <a:pPr lvl="1"/>
            <a:r>
              <a:rPr lang="en-US" sz="2400" dirty="0" smtClean="0">
                <a:solidFill>
                  <a:srgbClr val="DFD6FE"/>
                </a:solidFill>
              </a:rPr>
              <a:t>Improve </a:t>
            </a:r>
            <a:r>
              <a:rPr lang="en-US" sz="2400" dirty="0">
                <a:solidFill>
                  <a:srgbClr val="DFD6FE"/>
                </a:solidFill>
              </a:rPr>
              <a:t>cadence, sky coverage, </a:t>
            </a:r>
            <a:r>
              <a:rPr lang="en-US" sz="2400" dirty="0" smtClean="0">
                <a:solidFill>
                  <a:srgbClr val="DFD6FE"/>
                </a:solidFill>
              </a:rPr>
              <a:t>and </a:t>
            </a:r>
            <a:r>
              <a:rPr lang="en-US" sz="2400" b="1" dirty="0">
                <a:solidFill>
                  <a:srgbClr val="DFD6FE"/>
                </a:solidFill>
              </a:rPr>
              <a:t>gaps in data</a:t>
            </a:r>
            <a:endParaRPr lang="en-US" sz="2400" b="1" dirty="0" smtClean="0">
              <a:solidFill>
                <a:srgbClr val="DFD6FE"/>
              </a:solidFill>
            </a:endParaRPr>
          </a:p>
          <a:p>
            <a:pPr lvl="1"/>
            <a:r>
              <a:rPr lang="en-US" sz="2400" dirty="0" smtClean="0">
                <a:solidFill>
                  <a:srgbClr val="DFD6FE"/>
                </a:solidFill>
              </a:rPr>
              <a:t>15,000 square degrees a night</a:t>
            </a:r>
          </a:p>
          <a:p>
            <a:pPr lvl="1"/>
            <a:endParaRPr lang="en-US" sz="2400" dirty="0">
              <a:solidFill>
                <a:srgbClr val="DFD6FE"/>
              </a:solidFill>
            </a:endParaRPr>
          </a:p>
          <a:p>
            <a:r>
              <a:rPr lang="en-US" sz="2400" dirty="0" smtClean="0">
                <a:solidFill>
                  <a:srgbClr val="DFD6FE"/>
                </a:solidFill>
              </a:rPr>
              <a:t>Further Expansion</a:t>
            </a:r>
          </a:p>
          <a:p>
            <a:pPr lvl="1"/>
            <a:r>
              <a:rPr lang="en-US" sz="2400" dirty="0" smtClean="0">
                <a:solidFill>
                  <a:srgbClr val="DFD6FE"/>
                </a:solidFill>
              </a:rPr>
              <a:t>With 4 sites and 16 cameras </a:t>
            </a:r>
          </a:p>
          <a:p>
            <a:pPr marL="457200" lvl="1" indent="0">
              <a:buNone/>
            </a:pPr>
            <a:r>
              <a:rPr lang="en-US" sz="2400" dirty="0">
                <a:solidFill>
                  <a:srgbClr val="FF0000"/>
                </a:solidFill>
              </a:rPr>
              <a:t>	</a:t>
            </a:r>
            <a:r>
              <a:rPr lang="en-US" sz="2400" b="1" dirty="0" smtClean="0">
                <a:solidFill>
                  <a:srgbClr val="FF0000"/>
                </a:solidFill>
              </a:rPr>
              <a:t>→</a:t>
            </a:r>
            <a:r>
              <a:rPr lang="en-US" sz="2400" dirty="0" smtClean="0">
                <a:solidFill>
                  <a:srgbClr val="FF0000"/>
                </a:solidFill>
              </a:rPr>
              <a:t> </a:t>
            </a:r>
            <a:r>
              <a:rPr lang="en-US" sz="2400" b="1" dirty="0" smtClean="0">
                <a:solidFill>
                  <a:srgbClr val="FF0000"/>
                </a:solidFill>
              </a:rPr>
              <a:t>entire sky every night!</a:t>
            </a:r>
          </a:p>
          <a:p>
            <a:pPr marL="457200" lvl="1" indent="0">
              <a:buNone/>
            </a:pPr>
            <a:r>
              <a:rPr lang="en-US" sz="2400" b="1" dirty="0">
                <a:solidFill>
                  <a:schemeClr val="bg1"/>
                </a:solidFill>
              </a:rPr>
              <a:t> </a:t>
            </a:r>
            <a:r>
              <a:rPr lang="en-US" sz="2400" b="1" dirty="0" smtClean="0">
                <a:solidFill>
                  <a:schemeClr val="bg1"/>
                </a:solidFill>
              </a:rPr>
              <a:t>     </a:t>
            </a:r>
            <a:r>
              <a:rPr lang="en-US" sz="2400" b="1" dirty="0" smtClean="0">
                <a:solidFill>
                  <a:srgbClr val="DFD6FE"/>
                </a:solidFill>
              </a:rPr>
              <a:t>→</a:t>
            </a:r>
            <a:r>
              <a:rPr lang="en-US" sz="2400" dirty="0" smtClean="0">
                <a:solidFill>
                  <a:srgbClr val="DFD6FE"/>
                </a:solidFill>
              </a:rPr>
              <a:t> </a:t>
            </a:r>
            <a:r>
              <a:rPr lang="en-US" sz="2400" b="1" dirty="0" smtClean="0">
                <a:solidFill>
                  <a:srgbClr val="DFD6FE"/>
                </a:solidFill>
              </a:rPr>
              <a:t>I-band in the Galactic plane?</a:t>
            </a:r>
          </a:p>
          <a:p>
            <a:r>
              <a:rPr lang="en-US" sz="2400" dirty="0" smtClean="0">
                <a:solidFill>
                  <a:srgbClr val="DFD6FE"/>
                </a:solidFill>
              </a:rPr>
              <a:t>All light curves public in real time</a:t>
            </a:r>
          </a:p>
          <a:p>
            <a:pPr lvl="1"/>
            <a:r>
              <a:rPr lang="en-US" sz="2400" dirty="0">
                <a:solidFill>
                  <a:srgbClr val="DFD6FE"/>
                </a:solidFill>
              </a:rPr>
              <a:t>L</a:t>
            </a:r>
            <a:r>
              <a:rPr lang="en-US" sz="2400" dirty="0" smtClean="0">
                <a:solidFill>
                  <a:srgbClr val="DFD6FE"/>
                </a:solidFill>
              </a:rPr>
              <a:t>ong term goal</a:t>
            </a:r>
            <a:endParaRPr lang="en-US" sz="2400" dirty="0">
              <a:solidFill>
                <a:srgbClr val="DFD6FE"/>
              </a:solidFill>
            </a:endParaRPr>
          </a:p>
        </p:txBody>
      </p:sp>
    </p:spTree>
    <p:extLst>
      <p:ext uri="{BB962C8B-B14F-4D97-AF65-F5344CB8AC3E}">
        <p14:creationId xmlns:p14="http://schemas.microsoft.com/office/powerpoint/2010/main" val="3802433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anek\Downloads\LCOGT_win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9049"/>
            <a:ext cx="9144000" cy="43199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6" name="Right Arrow 5"/>
          <p:cNvSpPr/>
          <p:nvPr/>
        </p:nvSpPr>
        <p:spPr>
          <a:xfrm rot="18511713">
            <a:off x="1394582" y="2881399"/>
            <a:ext cx="597283" cy="506116"/>
          </a:xfrm>
          <a:prstGeom prst="rightArrow">
            <a:avLst/>
          </a:prstGeom>
          <a:solidFill>
            <a:srgbClr val="FF0000">
              <a:alpha val="63000"/>
            </a:srgbClr>
          </a:solid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511713">
            <a:off x="85350" y="3109999"/>
            <a:ext cx="597283" cy="506116"/>
          </a:xfrm>
          <a:prstGeom prst="rightArrow">
            <a:avLst/>
          </a:prstGeom>
          <a:solidFill>
            <a:srgbClr val="FF0000">
              <a:alpha val="63000"/>
            </a:srgbClr>
          </a:solid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457200"/>
            <a:ext cx="1905000" cy="823148"/>
          </a:xfrm>
          <a:prstGeom prst="rect">
            <a:avLst/>
          </a:prstGeom>
        </p:spPr>
      </p:pic>
      <p:sp>
        <p:nvSpPr>
          <p:cNvPr id="9" name="Right Arrow 8"/>
          <p:cNvSpPr/>
          <p:nvPr/>
        </p:nvSpPr>
        <p:spPr>
          <a:xfrm rot="7205389">
            <a:off x="8284009" y="3699276"/>
            <a:ext cx="597283" cy="506116"/>
          </a:xfrm>
          <a:prstGeom prst="rightArrow">
            <a:avLst/>
          </a:prstGeom>
          <a:solidFill>
            <a:srgbClr val="FF0000">
              <a:alpha val="63000"/>
            </a:srgbClr>
          </a:solid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8511713">
            <a:off x="2195362" y="4373236"/>
            <a:ext cx="597283" cy="518725"/>
          </a:xfrm>
          <a:prstGeom prst="rightArrow">
            <a:avLst/>
          </a:prstGeom>
          <a:solidFill>
            <a:srgbClr val="FF0000">
              <a:alpha val="63000"/>
            </a:srgbClr>
          </a:solid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jpeg;base64,/9j/4AAQSkZJRgABAQAAAQABAAD/2wCEAAkGBxQSEhQUEhQUFBUUFRQUFRYUFBQUFBQUFBQWFhUUFBQYHCggGBolHBQUITEhJSkrLi4uFx8zODMsNygtLisBCgoKDg0OFxAQFywcHBwsLCwsLCwsLCwsLCwsLCwsLCwsLCwsLCwsLCwsLCwsLCwsLCw3LCwsLDcsKywrLCwrK//AABEIARIAuAMBIgACEQEDEQH/xAAbAAABBQEBAAAAAAAAAAAAAAACAAEDBAUGB//EADQQAAIBAwEHAwIFBQADAQAAAAABAgMRIQQFEjFBUWFxIoGRobETQsHR8AYUMuHxIzOSFf/EABgBAAMBAQAAAAAAAAAAAAAAAAABAgME/8QAIBEBAQEBAAICAwEBAAAAAAAAAAERAhIhAzETQVEyYf/aAAwDAQACEQMRAD8AkEgkKxINYdDjoYJCsIQArCsODOduP1AiFYgnq1yV/cB1pEXuRU5tWmwWU2pSzd25odR488E35VT41tCsVoU+QW5jn8h+afwfjTMaxG27cfkdVOxU+XmpvFEKw6YjRAQGSDWAI7AyRKC0ABYQ7EBLgkJDkrMOhDgCGHKVfUXxF+WK3Dk0eo1NsRy/sUruWW7vuSwp9cfckp0uxh13rWc4VGkE4p/OSeEFZ4CpxTTVs9SFIpQtddhQo4t1J6bfHH6klr5FQgjT+QvwyXgFu4v1A1WVIeNMtqmJxEFRw7Al/wDD6+xBVpmnHd5R1xqsxrBTjYE6uepYwswLEwmCxkCwhxAFm4SFYclRhCI9RU3V9BaEGr1H5V7/ALEcab9nYGMLfP3ZaiuK8r7GPV1rzMBGli/clUbNewdGN7LyEldpPo7vtcirh3HPYkS+uF4DQe5w6/6JpoaTzuv5DSyHueoKCzjNroRo1DL/AJkelH+dwrpLe8kUdUo2vx/n7ga44LmRxpr55vAP40ZcJfAoSfDGOotAtzkBOH1HUknl37EGo1sF/lJK/LoEow1eOPsVLcid6uErWkmm0unYjfqu8Y4K+Wa/H1lZdzYjGYQzOtzgYh7CALSQrD2EQoJSr1N59kWNTO0fOEUac+TXgjqq5SpcU+abXnoT6ZbyecpXv+5DlX7WfsyaliSa4Sjn6pMyrSJadSzjjhe/1/0Fbj4sDTnl36foTSslG3TJCjx4+xKqmfBCpLrm3D+eCvV1O7bu7ewW57Oe16NVXZFKvZ+Vf9CtVqYuvJWqxnOUd1Pnnkl3AI9Tr7RlFcU2vqVY1JtKUY73tdJm9pNjRi3Kfqb+Pg1adCMVhJIPQ9uJnrdQuKx0sRy19TmmvH7HcygnyI56RP8AKn7Ifr+D246LrTWN6xUr6KosyT8s7/8ADS5W9rDVKdw3/hWV5/pZbru744Gxp9ZBq296vH2Zu1NNF4svgyNo7HjmUMSXJYQ/ul9JKNS678wyrs2DUfVxvn2wWmdXH0wv2FjiYikrQw4jPVqeu/Ku5Ujxz1s/cs7QWYvsynfi+fH6kVUSOp9kn5TDhVw+3/SpVw/KA/Febc0iLFa2I1Vnwl734kqlw/nIxqGps/P0LX94msf9IsVF2pLJSqwc2rK1ub787BU3PirPyXKc5X9Vl4RN9qiLSaa2JP0/m6u3c19PBJeng+HgrQlixaoJJJLkKSxV9pkya9yKIaYUQvww0rcP+eAZLuHARoJ0nxuM0lzLFREOGVqcQU6Ob3Iq0bFqciGoglKslvNvP3QmFWj634/n2GOv4/8ALn6+wsQ4jRK1YYOwzRitn7Uxu+/6GdJ5NXakfRfo1+xkxhvYFaeJKVJz4JvwivWg4PKaLVPW1aT7dLYt2JtVro6iDxaS+TPyq8ZNSfTmFSuBCOS2qT4dLP5KpRLTlHm7dslyMkuDfyV6NJtXaVu/Fhxo2IUvU6pao1PgyKlXdKOo2nLguAYJXT1dfGPFlKvtmHKXbgzlqupb6sUdNOWbP9BeB+bpqO24fmkyytsQfCRxtTTtEFK6YeB+bvqeuvzwP/dpXbZz+yacud8jf1FCUYLiru30uyZNuC3I1K+2IxeZIr1P6kppc34RyKT58RS+DX8cZXuuw0uujVvu8uJPYw/6apu85crKPvxN2xvxMjO3aBiHEUS2xWHI6k0ldmTQGpp70Wv51OdlNxkjUr6hy7IoV4ZuLvn0JfbYhuVII57X0fwp3i8r6ov6Xes1HiZk6Em3e/cyn20v0elPN+TNjSpNe1r9UuBk6eOX0LWnrODX8wy6mfbXpRzbre3sFCmDTmpZXFWfvZDfi2diFB1OxnPKZUp/09NvkzoNLUNKlJWwvjqT5WKklclQ2PGEvXfyv1NanQjbDjbzb6M1p0lJepL9ynU2Ur4uK9ac5VNTsynNep//ADa5Xof0/CD3nl8k/wBTf0eiUR9oLhYXlTyMqjBKXLA39SaFVoRtZNST9mrNCqdvcvwd6aXT/opbPYsczQ2LFLipv+cmZu09lu6cVlX3klw6HWanZ8anVeCFaTcTWX3bv4NOerrPrn0o6HTKnBRXl92+JOx0MzsjALEJjAS3OVlfoZOpruT7ci1tGt+Ve5nEcz9q6okBVQTBuVZsKXC2dX3J2fA29XoYyjvLD+kv9nOznuyTfC50sJp004Pyv1RyX1XRPcc/Xhucmr9UQuB0VfenFpowZRs3cvm6mzD0G1w4FilO7bK6lgkhIKI0tPVNTS13fBhQZf01X/RnYuVtqrvWZPAy6VVFqEyatcnUsihrK10KvqLFFSc+xP7Blw7l/SO6sZlWvGPMDTbUjd5KwtajxdFHVzsmPPXxbXwVNfK/Dnj5Kk1NHHghMcZnY5gWEOxDJnTld3YLQ4mhGCTGiPIUUMkWphdC0GrcHZ8CaauiooZMPk59tuL6b9LakFm69zH1GoU5OS5lOovUTRSRnJirdSwDaApMncblEejIv0WZ9OOS3TZFUvxmTUqzKlNXLunp9SaqAqRcuBi63WuFRxeFy+Dpk0ipq9DTqv1K4QWOD1terJvil/MlZV2nhnWbZ2HGMd6F7Lim72XU56OjV7nRzljDrZWjsJSm3OWIxxHo3z+DXT3prtkLQ0kqaXb/AGR6f/KXwZ8/6X1/laYIQNjpYhYh2IAzRhCYADFEUuI6GRyKcMkpHXXMXfOw+blVKtPJLJYHmJmDYVFotxZnXsyWFYmiLi4kkZFRVQt8lTQ087cXcs/3iRkwqFijR3mI0tTayBW05/li37MtypqCwl8Iqra+47WEarq6teau4Sss+fKM7+7x/wCvPXNvg2qn9QLhZ/GCGe1429Mbt9h82l1Ih0Wub4qxb0vC/Vv9iHUq0VdK/Oy5stUo2SXRGnE96z7HCQbIg4yN5WRMQmIZM0ZodjXAwtCih2KIyOyOssEjYzGEdKF2HW09vAqXE0aNrWaOO9ZXRJsYVaBDc2dbo7ZWV9jKnTsV9/Rf8qNVWianVIJxIrWFkNpQrGnpK+Dm4VWiejq7Cwa7LTuMuJNV0FGX5V8nK0todyzHavciyrmNaezaHT6hR0tKGYpGNLaKfMGprlyYTSuJ6/rqpLhH1P8AQssj0lJpXl/lLL7dESnRzMjC0IDDYLKIUZXEBF2EVKSi0DYNgjBpCix2hkMCFcYCcuIyFTeS7SfQzoPgaOnOHt1cr+nzh8GUNp7PtlcPsaNFlmVnhilw7zrjKtJoryidRr9mXzH4/Y5+rSNZnTK7ypOIxJOBE0PD0rCUe43uPFiwakoaeU3aKbZt7P2UoNSm96XJcl+4Ww6doN9X9kaLLkTpDMcFjSGQDDYLABYhNiAlJiYgWaEJAyHixSAjMKnC7BuX9HQtlmfy9ZMafHztUtVp93K4FrSTRerULoz1CzOa303kytKEixBmfQmXYPBKkjkVNfsuNS8oemT5cnZfQvRQ6Q5cFmuNrUXF2asypVidZtbTb6uuK+pzNZcjonWxz9c4oOBLRgE4W4ElJZK1Le2Sv/H5bLZDoY2px8ffJMwMhmOhmBAYLYTAYALHE0OAUQWOwTRJ0gGwizptOsN5uT33OZtVzzerkPo6Gbs2KNEhpxSLMKtjh778rrr54yDcSlq9LzReVS4dri1WMmnTLMSerRsRJFITQmKTBi+onNBpmlwMPaWgd20jckirqLvCy3hLqyuajqa5mVB9BQibdSmk7Llx5ZKUNJl9DXnpl1z/ABq0I2jFdl9h2EC2WRhmIYCwwLHGGDMQmICZ4LE2C2Wk7bJNPX3c37MiKNV+t9MGfzTY0+O+3Rf/AKUO78E9DVxlhP5wcqpO/DBNGT9jk8HT5OwishxmjlqesqL8z6rLJIbWmnnIvE/J1LndEM6fQxae3OsS/R2nGXHA8wbqyyOIU5pq6YMEBJUR7zi7riPDiFNFRNUa2XfmKrG0SzGldkOtiNJ2wWxqcroRuzJDMSEwIwDDBYwFjjMQFjKuNvD6mO7JroyGUi5U1I5EFWPqv1FvguQdc7BzcqeFPqSwiQU63Umcs+Tkss+3VLKaaSfAdIjnEkjmwtVgZ2SzYOklbBHKnf8AQOhC3INLE0ZtE1LVtcyvvIHfEG7oq+95LNznKNdxaaNihqlJJr3GTQpRKWrNGH+Jn6p5CFVahwfkMSVhM3jIhmOMMBYzCYDAGYhMcCU9r0M7y5md+E+j+Do5Iy9VtLlD5f6IOeqOuZ9sycGuN15AbJas3LLbZAzWVnT7w2+0BJ2K05hbAuLUtcw4a1Lin8mY5guqzO8c39LnfUblPWx8eQYa2CvaV79zDeoK9Korr2Jvwz9Lny39uohUUuP0JG1wRymorNcG14di5T1zsvVy6k/hv9P80/jeTzjPYOlV3XzMOGqvzLMNQ3zFfip/ljqI7axZrKI4apzd7WXk5+NU39OvSsWxw6C8LPseUqxviuCohKBcqcPcEKwzQyC0CwmgWMBEJocCWJnO1l6mIQuD7AAxCNYzRTIJIYQqcRSRDJDiAIpIicV0QhDIDRIkIRRJIIs0RCJpxcgdNpP8Y+BCMu2nC0kOIQoow7EIZAkAMICMxCE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QSEhQUEhQUFBUUFRQUFRYUFBQUFBQUFBQWFhUUFBQYHCggGBolHBQUITEhJSkrLi4uFx8zODMsNygtLisBCgoKDg0OFxAQFywcHBwsLCwsLCwsLCwsLCwsLCwsLCwsLCwsLCwsLCwsLCwsLCwsLCw3LCwsLDcsKywrLCwrK//AABEIARIAuAMBIgACEQEDEQH/xAAbAAABBQEBAAAAAAAAAAAAAAACAAEDBAUGB//EADQQAAIBAwEHAwIFBQADAQAAAAABAgMRIQQFEjFBUWFxIoGRobETQsHR8AYUMuHxIzOSFf/EABgBAAMBAQAAAAAAAAAAAAAAAAABAgME/8QAIBEBAQEBAAICAwEBAAAAAAAAAAERAhIhAzETQVEyYf/aAAwDAQACEQMRAD8AkEgkKxINYdDjoYJCsIQArCsODOduP1AiFYgnq1yV/cB1pEXuRU5tWmwWU2pSzd25odR488E35VT41tCsVoU+QW5jn8h+afwfjTMaxG27cfkdVOxU+XmpvFEKw6YjRAQGSDWAI7AyRKC0ABYQ7EBLgkJDkrMOhDgCGHKVfUXxF+WK3Dk0eo1NsRy/sUruWW7vuSwp9cfckp0uxh13rWc4VGkE4p/OSeEFZ4CpxTTVs9SFIpQtddhQo4t1J6bfHH6klr5FQgjT+QvwyXgFu4v1A1WVIeNMtqmJxEFRw7Al/wDD6+xBVpmnHd5R1xqsxrBTjYE6uepYwswLEwmCxkCwhxAFm4SFYclRhCI9RU3V9BaEGr1H5V7/ALEcab9nYGMLfP3ZaiuK8r7GPV1rzMBGli/clUbNewdGN7LyEldpPo7vtcirh3HPYkS+uF4DQe5w6/6JpoaTzuv5DSyHueoKCzjNroRo1DL/AJkelH+dwrpLe8kUdUo2vx/n7ga44LmRxpr55vAP40ZcJfAoSfDGOotAtzkBOH1HUknl37EGo1sF/lJK/LoEow1eOPsVLcid6uErWkmm0unYjfqu8Y4K+Wa/H1lZdzYjGYQzOtzgYh7CALSQrD2EQoJSr1N59kWNTO0fOEUac+TXgjqq5SpcU+abXnoT6ZbyecpXv+5DlX7WfsyaliSa4Sjn6pMyrSJadSzjjhe/1/0Fbj4sDTnl36foTSslG3TJCjx4+xKqmfBCpLrm3D+eCvV1O7bu7ewW57Oe16NVXZFKvZ+Vf9CtVqYuvJWqxnOUd1Pnnkl3AI9Tr7RlFcU2vqVY1JtKUY73tdJm9pNjRi3Kfqb+Pg1adCMVhJIPQ9uJnrdQuKx0sRy19TmmvH7HcygnyI56RP8AKn7Ifr+D246LrTWN6xUr6KosyT8s7/8ADS5W9rDVKdw3/hWV5/pZbru744Gxp9ZBq296vH2Zu1NNF4svgyNo7HjmUMSXJYQ/ul9JKNS678wyrs2DUfVxvn2wWmdXH0wv2FjiYikrQw4jPVqeu/Ku5Ujxz1s/cs7QWYvsynfi+fH6kVUSOp9kn5TDhVw+3/SpVw/KA/Febc0iLFa2I1Vnwl734kqlw/nIxqGps/P0LX94msf9IsVF2pLJSqwc2rK1ub787BU3PirPyXKc5X9Vl4RN9qiLSaa2JP0/m6u3c19PBJeng+HgrQlixaoJJJLkKSxV9pkya9yKIaYUQvww0rcP+eAZLuHARoJ0nxuM0lzLFREOGVqcQU6Ob3Iq0bFqciGoglKslvNvP3QmFWj634/n2GOv4/8ALn6+wsQ4jRK1YYOwzRitn7Uxu+/6GdJ5NXakfRfo1+xkxhvYFaeJKVJz4JvwivWg4PKaLVPW1aT7dLYt2JtVro6iDxaS+TPyq8ZNSfTmFSuBCOS2qT4dLP5KpRLTlHm7dslyMkuDfyV6NJtXaVu/Fhxo2IUvU6pao1PgyKlXdKOo2nLguAYJXT1dfGPFlKvtmHKXbgzlqupb6sUdNOWbP9BeB+bpqO24fmkyytsQfCRxtTTtEFK6YeB+bvqeuvzwP/dpXbZz+yacud8jf1FCUYLiru30uyZNuC3I1K+2IxeZIr1P6kppc34RyKT58RS+DX8cZXuuw0uujVvu8uJPYw/6apu85crKPvxN2xvxMjO3aBiHEUS2xWHI6k0ldmTQGpp70Wv51OdlNxkjUr6hy7IoV4ZuLvn0JfbYhuVII57X0fwp3i8r6ov6Xes1HiZk6Em3e/cyn20v0elPN+TNjSpNe1r9UuBk6eOX0LWnrODX8wy6mfbXpRzbre3sFCmDTmpZXFWfvZDfi2diFB1OxnPKZUp/09NvkzoNLUNKlJWwvjqT5WKklclQ2PGEvXfyv1NanQjbDjbzb6M1p0lJepL9ynU2Ur4uK9ac5VNTsynNep//ADa5Xof0/CD3nl8k/wBTf0eiUR9oLhYXlTyMqjBKXLA39SaFVoRtZNST9mrNCqdvcvwd6aXT/opbPYsczQ2LFLipv+cmZu09lu6cVlX3klw6HWanZ8anVeCFaTcTWX3bv4NOerrPrn0o6HTKnBRXl92+JOx0MzsjALEJjAS3OVlfoZOpruT7ci1tGt+Ve5nEcz9q6okBVQTBuVZsKXC2dX3J2fA29XoYyjvLD+kv9nOznuyTfC50sJp004Pyv1RyX1XRPcc/Xhucmr9UQuB0VfenFpowZRs3cvm6mzD0G1w4FilO7bK6lgkhIKI0tPVNTS13fBhQZf01X/RnYuVtqrvWZPAy6VVFqEyatcnUsihrK10KvqLFFSc+xP7Blw7l/SO6sZlWvGPMDTbUjd5KwtajxdFHVzsmPPXxbXwVNfK/Dnj5Kk1NHHghMcZnY5gWEOxDJnTld3YLQ4mhGCTGiPIUUMkWphdC0GrcHZ8CaauiooZMPk59tuL6b9LakFm69zH1GoU5OS5lOovUTRSRnJirdSwDaApMncblEejIv0WZ9OOS3TZFUvxmTUqzKlNXLunp9SaqAqRcuBi63WuFRxeFy+Dpk0ipq9DTqv1K4QWOD1terJvil/MlZV2nhnWbZ2HGMd6F7Lim72XU56OjV7nRzljDrZWjsJSm3OWIxxHo3z+DXT3prtkLQ0kqaXb/AGR6f/KXwZ8/6X1/laYIQNjpYhYh2IAzRhCYADFEUuI6GRyKcMkpHXXMXfOw+blVKtPJLJYHmJmDYVFotxZnXsyWFYmiLi4kkZFRVQt8lTQ087cXcs/3iRkwqFijR3mI0tTayBW05/li37MtypqCwl8Iqra+47WEarq6teau4Sss+fKM7+7x/wCvPXNvg2qn9QLhZ/GCGe1429Mbt9h82l1Ih0Wub4qxb0vC/Vv9iHUq0VdK/Oy5stUo2SXRGnE96z7HCQbIg4yN5WRMQmIZM0ZodjXAwtCih2KIyOyOssEjYzGEdKF2HW09vAqXE0aNrWaOO9ZXRJsYVaBDc2dbo7ZWV9jKnTsV9/Rf8qNVWianVIJxIrWFkNpQrGnpK+Dm4VWiejq7Cwa7LTuMuJNV0FGX5V8nK0todyzHavciyrmNaezaHT6hR0tKGYpGNLaKfMGprlyYTSuJ6/rqpLhH1P8AQssj0lJpXl/lLL7dESnRzMjC0IDDYLKIUZXEBF2EVKSi0DYNgjBpCix2hkMCFcYCcuIyFTeS7SfQzoPgaOnOHt1cr+nzh8GUNp7PtlcPsaNFlmVnhilw7zrjKtJoryidRr9mXzH4/Y5+rSNZnTK7ypOIxJOBE0PD0rCUe43uPFiwakoaeU3aKbZt7P2UoNSm96XJcl+4Ww6doN9X9kaLLkTpDMcFjSGQDDYLABYhNiAlJiYgWaEJAyHixSAjMKnC7BuX9HQtlmfy9ZMafHztUtVp93K4FrSTRerULoz1CzOa303kytKEixBmfQmXYPBKkjkVNfsuNS8oemT5cnZfQvRQ6Q5cFmuNrUXF2asypVidZtbTb6uuK+pzNZcjonWxz9c4oOBLRgE4W4ElJZK1Le2Sv/H5bLZDoY2px8ffJMwMhmOhmBAYLYTAYALHE0OAUQWOwTRJ0gGwizptOsN5uT33OZtVzzerkPo6Gbs2KNEhpxSLMKtjh778rrr54yDcSlq9LzReVS4dri1WMmnTLMSerRsRJFITQmKTBi+onNBpmlwMPaWgd20jckirqLvCy3hLqyuajqa5mVB9BQibdSmk7Llx5ZKUNJl9DXnpl1z/ABq0I2jFdl9h2EC2WRhmIYCwwLHGGDMQmICZ4LE2C2Wk7bJNPX3c37MiKNV+t9MGfzTY0+O+3Rf/AKUO78E9DVxlhP5wcqpO/DBNGT9jk8HT5OwishxmjlqesqL8z6rLJIbWmnnIvE/J1LndEM6fQxae3OsS/R2nGXHA8wbqyyOIU5pq6YMEBJUR7zi7riPDiFNFRNUa2XfmKrG0SzGldkOtiNJ2wWxqcroRuzJDMSEwIwDDBYwFjjMQFjKuNvD6mO7JroyGUi5U1I5EFWPqv1FvguQdc7BzcqeFPqSwiQU63Umcs+Tkss+3VLKaaSfAdIjnEkjmwtVgZ2SzYOklbBHKnf8AQOhC3INLE0ZtE1LVtcyvvIHfEG7oq+95LNznKNdxaaNihqlJJr3GTQpRKWrNGH+Jn6p5CFVahwfkMSVhM3jIhmOMMBYzCYDAGYhMcCU9r0M7y5md+E+j+Do5Iy9VtLlD5f6IOeqOuZ9sycGuN15AbJas3LLbZAzWVnT7w2+0BJ2K05hbAuLUtcw4a1Lin8mY5guqzO8c39LnfUblPWx8eQYa2CvaV79zDeoK9Korr2Jvwz9Lny39uohUUuP0JG1wRymorNcG14di5T1zsvVy6k/hv9P80/jeTzjPYOlV3XzMOGqvzLMNQ3zFfip/ljqI7axZrKI4apzd7WXk5+NU39OvSsWxw6C8LPseUqxviuCohKBcqcPcEKwzQyC0CwmgWMBEJocCWJnO1l6mIQuD7AAxCNYzRTIJIYQqcRSRDJDiAIpIicV0QhDIDRIkIRRJIIs0RCJpxcgdNpP8Y+BCMu2nC0kOIQoow7EIZAkAMICMxCE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data:image/jpeg;base64,/9j/4AAQSkZJRgABAQAAAQABAAD/2wCEAAkGBxQSEhQUEhQUFBUUFRQUFRYUFBQUFBQUFBQWFhUUFBQYHCggGBolHBQUITEhJSkrLi4uFx8zODMsNygtLisBCgoKDg0OFxAQFywcHBwsLCwsLCwsLCwsLCwsLCwsLCwsLCwsLCwsLCwsLCwsLCwsLCw3LCwsLDcsKywrLCwrK//AABEIARIAuAMBIgACEQEDEQH/xAAbAAABBQEBAAAAAAAAAAAAAAACAAEDBAUGB//EADQQAAIBAwEHAwIFBQADAQAAAAABAgMRIQQFEjFBUWFxIoGRobETQsHR8AYUMuHxIzOSFf/EABgBAAMBAQAAAAAAAAAAAAAAAAABAgME/8QAIBEBAQEBAAICAwEBAAAAAAAAAAERAhIhAzETQVEyYf/aAAwDAQACEQMRAD8AkEgkKxINYdDjoYJCsIQArCsODOduP1AiFYgnq1yV/cB1pEXuRU5tWmwWU2pSzd25odR488E35VT41tCsVoU+QW5jn8h+afwfjTMaxG27cfkdVOxU+XmpvFEKw6YjRAQGSDWAI7AyRKC0ABYQ7EBLgkJDkrMOhDgCGHKVfUXxF+WK3Dk0eo1NsRy/sUruWW7vuSwp9cfckp0uxh13rWc4VGkE4p/OSeEFZ4CpxTTVs9SFIpQtddhQo4t1J6bfHH6klr5FQgjT+QvwyXgFu4v1A1WVIeNMtqmJxEFRw7Al/wDD6+xBVpmnHd5R1xqsxrBTjYE6uepYwswLEwmCxkCwhxAFm4SFYclRhCI9RU3V9BaEGr1H5V7/ALEcab9nYGMLfP3ZaiuK8r7GPV1rzMBGli/clUbNewdGN7LyEldpPo7vtcirh3HPYkS+uF4DQe5w6/6JpoaTzuv5DSyHueoKCzjNroRo1DL/AJkelH+dwrpLe8kUdUo2vx/n7ga44LmRxpr55vAP40ZcJfAoSfDGOotAtzkBOH1HUknl37EGo1sF/lJK/LoEow1eOPsVLcid6uErWkmm0unYjfqu8Y4K+Wa/H1lZdzYjGYQzOtzgYh7CALSQrD2EQoJSr1N59kWNTO0fOEUac+TXgjqq5SpcU+abXnoT6ZbyecpXv+5DlX7WfsyaliSa4Sjn6pMyrSJadSzjjhe/1/0Fbj4sDTnl36foTSslG3TJCjx4+xKqmfBCpLrm3D+eCvV1O7bu7ewW57Oe16NVXZFKvZ+Vf9CtVqYuvJWqxnOUd1Pnnkl3AI9Tr7RlFcU2vqVY1JtKUY73tdJm9pNjRi3Kfqb+Pg1adCMVhJIPQ9uJnrdQuKx0sRy19TmmvH7HcygnyI56RP8AKn7Ifr+D246LrTWN6xUr6KosyT8s7/8ADS5W9rDVKdw3/hWV5/pZbru744Gxp9ZBq296vH2Zu1NNF4svgyNo7HjmUMSXJYQ/ul9JKNS678wyrs2DUfVxvn2wWmdXH0wv2FjiYikrQw4jPVqeu/Ku5Ujxz1s/cs7QWYvsynfi+fH6kVUSOp9kn5TDhVw+3/SpVw/KA/Febc0iLFa2I1Vnwl734kqlw/nIxqGps/P0LX94msf9IsVF2pLJSqwc2rK1ub787BU3PirPyXKc5X9Vl4RN9qiLSaa2JP0/m6u3c19PBJeng+HgrQlixaoJJJLkKSxV9pkya9yKIaYUQvww0rcP+eAZLuHARoJ0nxuM0lzLFREOGVqcQU6Ob3Iq0bFqciGoglKslvNvP3QmFWj634/n2GOv4/8ALn6+wsQ4jRK1YYOwzRitn7Uxu+/6GdJ5NXakfRfo1+xkxhvYFaeJKVJz4JvwivWg4PKaLVPW1aT7dLYt2JtVro6iDxaS+TPyq8ZNSfTmFSuBCOS2qT4dLP5KpRLTlHm7dslyMkuDfyV6NJtXaVu/Fhxo2IUvU6pao1PgyKlXdKOo2nLguAYJXT1dfGPFlKvtmHKXbgzlqupb6sUdNOWbP9BeB+bpqO24fmkyytsQfCRxtTTtEFK6YeB+bvqeuvzwP/dpXbZz+yacud8jf1FCUYLiru30uyZNuC3I1K+2IxeZIr1P6kppc34RyKT58RS+DX8cZXuuw0uujVvu8uJPYw/6apu85crKPvxN2xvxMjO3aBiHEUS2xWHI6k0ldmTQGpp70Wv51OdlNxkjUr6hy7IoV4ZuLvn0JfbYhuVII57X0fwp3i8r6ov6Xes1HiZk6Em3e/cyn20v0elPN+TNjSpNe1r9UuBk6eOX0LWnrODX8wy6mfbXpRzbre3sFCmDTmpZXFWfvZDfi2diFB1OxnPKZUp/09NvkzoNLUNKlJWwvjqT5WKklclQ2PGEvXfyv1NanQjbDjbzb6M1p0lJepL9ynU2Ur4uK9ac5VNTsynNep//ADa5Xof0/CD3nl8k/wBTf0eiUR9oLhYXlTyMqjBKXLA39SaFVoRtZNST9mrNCqdvcvwd6aXT/opbPYsczQ2LFLipv+cmZu09lu6cVlX3klw6HWanZ8anVeCFaTcTWX3bv4NOerrPrn0o6HTKnBRXl92+JOx0MzsjALEJjAS3OVlfoZOpruT7ci1tGt+Ve5nEcz9q6okBVQTBuVZsKXC2dX3J2fA29XoYyjvLD+kv9nOznuyTfC50sJp004Pyv1RyX1XRPcc/Xhucmr9UQuB0VfenFpowZRs3cvm6mzD0G1w4FilO7bK6lgkhIKI0tPVNTS13fBhQZf01X/RnYuVtqrvWZPAy6VVFqEyatcnUsihrK10KvqLFFSc+xP7Blw7l/SO6sZlWvGPMDTbUjd5KwtajxdFHVzsmPPXxbXwVNfK/Dnj5Kk1NHHghMcZnY5gWEOxDJnTld3YLQ4mhGCTGiPIUUMkWphdC0GrcHZ8CaauiooZMPk59tuL6b9LakFm69zH1GoU5OS5lOovUTRSRnJirdSwDaApMncblEejIv0WZ9OOS3TZFUvxmTUqzKlNXLunp9SaqAqRcuBi63WuFRxeFy+Dpk0ipq9DTqv1K4QWOD1terJvil/MlZV2nhnWbZ2HGMd6F7Lim72XU56OjV7nRzljDrZWjsJSm3OWIxxHo3z+DXT3prtkLQ0kqaXb/AGR6f/KXwZ8/6X1/laYIQNjpYhYh2IAzRhCYADFEUuI6GRyKcMkpHXXMXfOw+blVKtPJLJYHmJmDYVFotxZnXsyWFYmiLi4kkZFRVQt8lTQ087cXcs/3iRkwqFijR3mI0tTayBW05/li37MtypqCwl8Iqra+47WEarq6teau4Sss+fKM7+7x/wCvPXNvg2qn9QLhZ/GCGe1429Mbt9h82l1Ih0Wub4qxb0vC/Vv9iHUq0VdK/Oy5stUo2SXRGnE96z7HCQbIg4yN5WRMQmIZM0ZodjXAwtCih2KIyOyOssEjYzGEdKF2HW09vAqXE0aNrWaOO9ZXRJsYVaBDc2dbo7ZWV9jKnTsV9/Rf8qNVWianVIJxIrWFkNpQrGnpK+Dm4VWiejq7Cwa7LTuMuJNV0FGX5V8nK0todyzHavciyrmNaezaHT6hR0tKGYpGNLaKfMGprlyYTSuJ6/rqpLhH1P8AQssj0lJpXl/lLL7dESnRzMjC0IDDYLKIUZXEBF2EVKSi0DYNgjBpCix2hkMCFcYCcuIyFTeS7SfQzoPgaOnOHt1cr+nzh8GUNp7PtlcPsaNFlmVnhilw7zrjKtJoryidRr9mXzH4/Y5+rSNZnTK7ypOIxJOBE0PD0rCUe43uPFiwakoaeU3aKbZt7P2UoNSm96XJcl+4Ww6doN9X9kaLLkTpDMcFjSGQDDYLABYhNiAlJiYgWaEJAyHixSAjMKnC7BuX9HQtlmfy9ZMafHztUtVp93K4FrSTRerULoz1CzOa303kytKEixBmfQmXYPBKkjkVNfsuNS8oemT5cnZfQvRQ6Q5cFmuNrUXF2asypVidZtbTb6uuK+pzNZcjonWxz9c4oOBLRgE4W4ElJZK1Le2Sv/H5bLZDoY2px8ffJMwMhmOhmBAYLYTAYALHE0OAUQWOwTRJ0gGwizptOsN5uT33OZtVzzerkPo6Gbs2KNEhpxSLMKtjh778rrr54yDcSlq9LzReVS4dri1WMmnTLMSerRsRJFITQmKTBi+onNBpmlwMPaWgd20jckirqLvCy3hLqyuajqa5mVB9BQibdSmk7Llx5ZKUNJl9DXnpl1z/ABq0I2jFdl9h2EC2WRhmIYCwwLHGGDMQmICZ4LE2C2Wk7bJNPX3c37MiKNV+t9MGfzTY0+O+3Rf/AKUO78E9DVxlhP5wcqpO/DBNGT9jk8HT5OwishxmjlqesqL8z6rLJIbWmnnIvE/J1LndEM6fQxae3OsS/R2nGXHA8wbqyyOIU5pq6YMEBJUR7zi7riPDiFNFRNUa2XfmKrG0SzGldkOtiNJ2wWxqcroRuzJDMSEwIwDDBYwFjjMQFjKuNvD6mO7JroyGUi5U1I5EFWPqv1FvguQdc7BzcqeFPqSwiQU63Umcs+Tkss+3VLKaaSfAdIjnEkjmwtVgZ2SzYOklbBHKnf8AQOhC3INLE0ZtE1LVtcyvvIHfEG7oq+95LNznKNdxaaNihqlJJr3GTQpRKWrNGH+Jn6p5CFVahwfkMSVhM3jIhmOMMBYzCYDAGYhMcCU9r0M7y5md+E+j+Do5Iy9VtLlD5f6IOeqOuZ9sycGuN15AbJas3LLbZAzWVnT7w2+0BJ2K05hbAuLUtcw4a1Lin8mY5guqzO8c39LnfUblPWx8eQYa2CvaV79zDeoK9Korr2Jvwz9Lny39uohUUuP0JG1wRymorNcG14di5T1zsvVy6k/hv9P80/jeTzjPYOlV3XzMOGqvzLMNQ3zFfip/ljqI7axZrKI4apzd7WXk5+NU39OvSsWxw6C8LPseUqxviuCohKBcqcPcEKwzQyC0CwmgWMBEJocCWJnO1l6mIQuD7AAxCNYzRTIJIYQqcRSRDJDiAIpIicV0QhDIDRIkIRRJIIs0RCJpxcgdNpP8Y+BCMu2nC0kOIQoow7EIZAkAMICMxCEA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35624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356942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ASAS-SN Needs You!</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7" name="Content Placeholder 2"/>
          <p:cNvSpPr txBox="1">
            <a:spLocks/>
          </p:cNvSpPr>
          <p:nvPr/>
        </p:nvSpPr>
        <p:spPr>
          <a:xfrm>
            <a:off x="304800" y="1447800"/>
            <a:ext cx="4495800" cy="457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DFD6F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7100" y="1398104"/>
            <a:ext cx="3964379" cy="5335518"/>
          </a:xfrm>
          <a:prstGeom prst="rect">
            <a:avLst/>
          </a:prstGeom>
        </p:spPr>
      </p:pic>
      <p:sp>
        <p:nvSpPr>
          <p:cNvPr id="6" name="TextBox 5"/>
          <p:cNvSpPr txBox="1"/>
          <p:nvPr/>
        </p:nvSpPr>
        <p:spPr>
          <a:xfrm>
            <a:off x="3070868" y="5486400"/>
            <a:ext cx="3329932" cy="707886"/>
          </a:xfrm>
          <a:prstGeom prst="rect">
            <a:avLst/>
          </a:prstGeom>
          <a:solidFill>
            <a:schemeClr val="accent6">
              <a:lumMod val="40000"/>
              <a:lumOff val="60000"/>
            </a:schemeClr>
          </a:solidFill>
          <a:ln>
            <a:noFill/>
          </a:ln>
        </p:spPr>
        <p:txBody>
          <a:bodyPr wrap="square" rtlCol="0">
            <a:spAutoFit/>
          </a:bodyPr>
          <a:lstStyle/>
          <a:p>
            <a:pPr algn="ctr"/>
            <a:r>
              <a:rPr lang="en-US" sz="4000" b="1" dirty="0" smtClean="0">
                <a:solidFill>
                  <a:srgbClr val="C00000"/>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FOR </a:t>
            </a:r>
            <a:r>
              <a:rPr lang="en-US" sz="4000" b="1" dirty="0" smtClean="0">
                <a:solidFill>
                  <a:srgbClr val="FF0000"/>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ASAS-SN</a:t>
            </a:r>
            <a:r>
              <a:rPr lang="en-US" sz="4000" b="1" dirty="0" smtClean="0">
                <a:solidFill>
                  <a:srgbClr val="C00000"/>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a:t>
            </a:r>
            <a:endParaRPr lang="en-US" sz="4000" b="1" dirty="0">
              <a:solidFill>
                <a:srgbClr val="C00000"/>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9479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59" y="1280348"/>
            <a:ext cx="8104084" cy="3828614"/>
          </a:xfrm>
          <a:prstGeom prst="rect">
            <a:avLst/>
          </a:prstGeom>
          <a:effectLst>
            <a:reflection blurRad="6350" stA="52000" endA="300" endPos="35000" dir="5400000" sy="-100000" algn="bl" rotWithShape="0"/>
            <a:softEdge rad="63500"/>
          </a:effectLst>
        </p:spPr>
      </p:pic>
      <p:sp>
        <p:nvSpPr>
          <p:cNvPr id="6" name="Right Arrow 5"/>
          <p:cNvSpPr/>
          <p:nvPr/>
        </p:nvSpPr>
        <p:spPr>
          <a:xfrm rot="18511713">
            <a:off x="2453524" y="4064192"/>
            <a:ext cx="597283" cy="506116"/>
          </a:xfrm>
          <a:prstGeom prst="rightArrow">
            <a:avLst/>
          </a:prstGeom>
          <a:solidFill>
            <a:srgbClr val="FF0000">
              <a:alpha val="63000"/>
            </a:srgbClr>
          </a:solid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511713">
            <a:off x="585552" y="2941597"/>
            <a:ext cx="597283" cy="506116"/>
          </a:xfrm>
          <a:prstGeom prst="rightArrow">
            <a:avLst/>
          </a:prstGeom>
          <a:solidFill>
            <a:srgbClr val="FF0000">
              <a:alpha val="63000"/>
            </a:srgbClr>
          </a:solid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457200"/>
            <a:ext cx="1905000" cy="823148"/>
          </a:xfrm>
          <a:prstGeom prst="rect">
            <a:avLst/>
          </a:prstGeom>
        </p:spPr>
      </p:pic>
    </p:spTree>
    <p:extLst>
      <p:ext uri="{BB962C8B-B14F-4D97-AF65-F5344CB8AC3E}">
        <p14:creationId xmlns:p14="http://schemas.microsoft.com/office/powerpoint/2010/main" val="3298204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chemeClr val="bg1"/>
                </a:solidFill>
              </a:rPr>
              <a:t>Faulkes</a:t>
            </a:r>
            <a:r>
              <a:rPr lang="en-US" dirty="0">
                <a:solidFill>
                  <a:schemeClr val="bg1"/>
                </a:solidFill>
              </a:rPr>
              <a:t> Telescope </a:t>
            </a:r>
            <a:r>
              <a:rPr lang="en-US" dirty="0" smtClean="0">
                <a:solidFill>
                  <a:schemeClr val="bg1"/>
                </a:solidFill>
              </a:rPr>
              <a:t>North</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2078" y="1528675"/>
            <a:ext cx="5453322" cy="4089992"/>
          </a:xfrm>
          <a:prstGeom prst="rect">
            <a:avLst/>
          </a:prstGeom>
          <a:effectLst>
            <a:reflection blurRad="6350" stA="52000" endA="300" endPos="35000" dir="5400000" sy="-100000" algn="bl" rotWithShape="0"/>
            <a:softEdge rad="63500"/>
          </a:effectLst>
        </p:spPr>
      </p:pic>
      <p:sp>
        <p:nvSpPr>
          <p:cNvPr id="5" name="TextBox 4"/>
          <p:cNvSpPr txBox="1"/>
          <p:nvPr/>
        </p:nvSpPr>
        <p:spPr>
          <a:xfrm rot="21540000">
            <a:off x="5181600" y="6426769"/>
            <a:ext cx="3840242" cy="369332"/>
          </a:xfrm>
          <a:prstGeom prst="rect">
            <a:avLst/>
          </a:prstGeom>
          <a:noFill/>
        </p:spPr>
        <p:txBody>
          <a:bodyPr wrap="square" rtlCol="0">
            <a:spAutoFit/>
          </a:bodyPr>
          <a:lstStyle/>
          <a:p>
            <a:pPr algn="ctr"/>
            <a:r>
              <a:rPr lang="en-US" dirty="0" smtClean="0">
                <a:solidFill>
                  <a:srgbClr val="DFD6FE"/>
                </a:solidFill>
              </a:rPr>
              <a:t>Picture Courtesy</a:t>
            </a:r>
            <a:r>
              <a:rPr lang="en-US" dirty="0">
                <a:solidFill>
                  <a:srgbClr val="DFD6FE"/>
                </a:solidFill>
              </a:rPr>
              <a:t> of  Mark </a:t>
            </a:r>
            <a:r>
              <a:rPr lang="en-US" dirty="0" err="1" smtClean="0">
                <a:solidFill>
                  <a:srgbClr val="DFD6FE"/>
                </a:solidFill>
              </a:rPr>
              <a:t>Elphick</a:t>
            </a:r>
            <a:endParaRPr lang="en-US" dirty="0">
              <a:solidFill>
                <a:srgbClr val="DFD6FE"/>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 y="1371600"/>
            <a:ext cx="3439510" cy="2345121"/>
          </a:xfrm>
          <a:prstGeom prst="rect">
            <a:avLst/>
          </a:prstGeom>
          <a:effectLst>
            <a:reflection blurRad="6350" stA="52000" endA="300" endPos="35000" dir="5400000" sy="-100000" algn="bl" rotWithShape="0"/>
            <a:softEdge rad="63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85" y="3048000"/>
            <a:ext cx="3439510" cy="2345121"/>
          </a:xfrm>
          <a:prstGeom prst="rect">
            <a:avLst/>
          </a:prstGeom>
          <a:effectLst>
            <a:reflection blurRad="6350" stA="52000" endA="300" endPos="35000" dir="5400000" sy="-100000" algn="bl" rotWithShape="0"/>
            <a:softEdge rad="63500"/>
          </a:effec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13833"/>
          <a:stretch/>
        </p:blipFill>
        <p:spPr>
          <a:xfrm>
            <a:off x="-10511" y="4788975"/>
            <a:ext cx="3403931" cy="1999813"/>
          </a:xfrm>
          <a:prstGeom prst="rect">
            <a:avLst/>
          </a:prstGeom>
          <a:effectLst>
            <a:reflection blurRad="6350" stA="52000" endA="300" endPos="35000" dir="5400000" sy="-100000" algn="bl" rotWithShape="0"/>
            <a:softEdge rad="63500"/>
          </a:effectLst>
        </p:spPr>
      </p:pic>
    </p:spTree>
    <p:extLst>
      <p:ext uri="{BB962C8B-B14F-4D97-AF65-F5344CB8AC3E}">
        <p14:creationId xmlns:p14="http://schemas.microsoft.com/office/powerpoint/2010/main" val="2052246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ASAS-SN North “Brutus”</a:t>
            </a:r>
            <a:endParaRPr lang="en-US"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34" b="15485"/>
          <a:stretch/>
        </p:blipFill>
        <p:spPr>
          <a:xfrm>
            <a:off x="4953000" y="1339827"/>
            <a:ext cx="3833147" cy="4787946"/>
          </a:xfrm>
          <a:prstGeom prst="rect">
            <a:avLst/>
          </a:prstGeom>
          <a:effectLst>
            <a:reflection blurRad="6350" stA="52000" endA="300" endPos="35000" dir="5400000" sy="-100000" algn="bl" rotWithShape="0"/>
            <a:softEdge rad="63500"/>
          </a:effectLst>
        </p:spPr>
      </p:pic>
      <mc:AlternateContent xmlns:mc="http://schemas.openxmlformats.org/markup-compatibility/2006" xmlns:a14="http://schemas.microsoft.com/office/drawing/2010/main">
        <mc:Choice Requires="a14">
          <p:sp>
            <p:nvSpPr>
              <p:cNvPr id="7" name="Content Placeholder 2"/>
              <p:cNvSpPr txBox="1">
                <a:spLocks/>
              </p:cNvSpPr>
              <p:nvPr/>
            </p:nvSpPr>
            <p:spPr>
              <a:xfrm>
                <a:off x="304800" y="1339827"/>
                <a:ext cx="4495800" cy="506097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Expanded in January 2014</a:t>
                </a:r>
              </a:p>
              <a:p>
                <a:endParaRPr lang="en-US" sz="1100" dirty="0" smtClean="0">
                  <a:solidFill>
                    <a:srgbClr val="DFD6FE"/>
                  </a:solidFill>
                </a:endParaRPr>
              </a:p>
              <a:p>
                <a:r>
                  <a:rPr lang="en-US" dirty="0" smtClean="0">
                    <a:solidFill>
                      <a:srgbClr val="DFD6FE"/>
                    </a:solidFill>
                  </a:rPr>
                  <a:t>4 </a:t>
                </a:r>
                <a:r>
                  <a:rPr lang="en-US" dirty="0">
                    <a:solidFill>
                      <a:srgbClr val="DFD6FE"/>
                    </a:solidFill>
                  </a:rPr>
                  <a:t>telescopes on a common </a:t>
                </a:r>
                <a:r>
                  <a:rPr lang="en-US" dirty="0" smtClean="0">
                    <a:solidFill>
                      <a:srgbClr val="DFD6FE"/>
                    </a:solidFill>
                  </a:rPr>
                  <a:t>mount</a:t>
                </a:r>
              </a:p>
              <a:p>
                <a:endParaRPr lang="en-US" sz="1100" dirty="0">
                  <a:solidFill>
                    <a:srgbClr val="DFD6FE"/>
                  </a:solidFill>
                </a:endParaRPr>
              </a:p>
              <a:p>
                <a:r>
                  <a:rPr lang="en-US" dirty="0">
                    <a:solidFill>
                      <a:srgbClr val="DFD6FE"/>
                    </a:solidFill>
                  </a:rPr>
                  <a:t>4</a:t>
                </a:r>
                <a:r>
                  <a:rPr lang="en-US" dirty="0" smtClean="0">
                    <a:solidFill>
                      <a:srgbClr val="DFD6FE"/>
                    </a:solidFill>
                  </a:rPr>
                  <a:t> </a:t>
                </a:r>
                <a:r>
                  <a:rPr lang="en-US" dirty="0">
                    <a:solidFill>
                      <a:srgbClr val="DFD6FE"/>
                    </a:solidFill>
                  </a:rPr>
                  <a:t>x 14cm </a:t>
                </a:r>
                <a:r>
                  <a:rPr lang="en-US" dirty="0" smtClean="0">
                    <a:solidFill>
                      <a:srgbClr val="DFD6FE"/>
                    </a:solidFill>
                  </a:rPr>
                  <a:t>Nikon lenses </a:t>
                </a:r>
              </a:p>
              <a:p>
                <a:endParaRPr lang="en-US" sz="1100" dirty="0">
                  <a:solidFill>
                    <a:srgbClr val="DFD6FE"/>
                  </a:solidFill>
                </a:endParaRPr>
              </a:p>
              <a:p>
                <a:r>
                  <a:rPr lang="en-US" dirty="0">
                    <a:solidFill>
                      <a:srgbClr val="DFD6FE"/>
                    </a:solidFill>
                  </a:rPr>
                  <a:t>4</a:t>
                </a:r>
                <a:r>
                  <a:rPr lang="en-US" dirty="0" smtClean="0">
                    <a:solidFill>
                      <a:srgbClr val="DFD6FE"/>
                    </a:solidFill>
                  </a:rPr>
                  <a:t> </a:t>
                </a:r>
                <a:r>
                  <a:rPr lang="en-US" dirty="0">
                    <a:solidFill>
                      <a:srgbClr val="DFD6FE"/>
                    </a:solidFill>
                  </a:rPr>
                  <a:t>x FLI </a:t>
                </a:r>
                <a:r>
                  <a:rPr lang="en-US" dirty="0" err="1">
                    <a:solidFill>
                      <a:srgbClr val="DFD6FE"/>
                    </a:solidFill>
                  </a:rPr>
                  <a:t>ProLine</a:t>
                </a:r>
                <a:r>
                  <a:rPr lang="en-US" dirty="0">
                    <a:solidFill>
                      <a:srgbClr val="DFD6FE"/>
                    </a:solidFill>
                  </a:rPr>
                  <a:t> CCD cameras </a:t>
                </a:r>
                <a:endParaRPr lang="en-US" dirty="0" smtClean="0">
                  <a:solidFill>
                    <a:srgbClr val="DFD6FE"/>
                  </a:solidFill>
                </a:endParaRPr>
              </a:p>
              <a:p>
                <a:endParaRPr lang="en-US" sz="1100" dirty="0">
                  <a:solidFill>
                    <a:srgbClr val="DFD6FE"/>
                  </a:solidFill>
                </a:endParaRPr>
              </a:p>
              <a:p>
                <a:r>
                  <a:rPr lang="en-US" dirty="0">
                    <a:solidFill>
                      <a:srgbClr val="DFD6FE"/>
                    </a:solidFill>
                  </a:rPr>
                  <a:t>4</a:t>
                </a:r>
                <a:r>
                  <a:rPr lang="en-US" dirty="0" smtClean="0">
                    <a:solidFill>
                      <a:srgbClr val="DFD6FE"/>
                    </a:solidFill>
                  </a:rPr>
                  <a:t> </a:t>
                </a:r>
                <a:r>
                  <a:rPr lang="en-US" dirty="0">
                    <a:solidFill>
                      <a:srgbClr val="DFD6FE"/>
                    </a:solidFill>
                  </a:rPr>
                  <a:t>x Fairchild Imaging </a:t>
                </a:r>
                <a:r>
                  <a:rPr lang="en-US" dirty="0" smtClean="0">
                    <a:solidFill>
                      <a:srgbClr val="DFD6FE"/>
                    </a:solidFill>
                  </a:rPr>
                  <a:t>2k × 2k thinned CCD</a:t>
                </a:r>
              </a:p>
              <a:p>
                <a:endParaRPr lang="en-US" sz="1100" dirty="0">
                  <a:solidFill>
                    <a:srgbClr val="DFD6FE"/>
                  </a:solidFill>
                </a:endParaRPr>
              </a:p>
              <a:p>
                <a:r>
                  <a:rPr lang="en-US" dirty="0">
                    <a:solidFill>
                      <a:srgbClr val="DFD6FE"/>
                    </a:solidFill>
                  </a:rPr>
                  <a:t>4</a:t>
                </a:r>
                <a:r>
                  <a:rPr lang="en-US" dirty="0" smtClean="0">
                    <a:solidFill>
                      <a:srgbClr val="DFD6FE"/>
                    </a:solidFill>
                  </a:rPr>
                  <a:t> </a:t>
                </a:r>
                <a:r>
                  <a:rPr lang="en-US" dirty="0">
                    <a:solidFill>
                      <a:srgbClr val="DFD6FE"/>
                    </a:solidFill>
                  </a:rPr>
                  <a:t>x 4.47 × 4.47 degree </a:t>
                </a:r>
                <a:r>
                  <a:rPr lang="en-US" dirty="0" smtClean="0">
                    <a:solidFill>
                      <a:srgbClr val="DFD6FE"/>
                    </a:solidFill>
                  </a:rPr>
                  <a:t>field-of-view</a:t>
                </a:r>
              </a:p>
              <a:p>
                <a:endParaRPr lang="en-US" sz="1100" dirty="0">
                  <a:solidFill>
                    <a:srgbClr val="DFD6FE"/>
                  </a:solidFill>
                </a:endParaRPr>
              </a:p>
              <a:p>
                <a:r>
                  <a:rPr lang="en-US" dirty="0">
                    <a:solidFill>
                      <a:srgbClr val="DFD6FE"/>
                    </a:solidFill>
                  </a:rPr>
                  <a:t>7.8"  pixel </a:t>
                </a:r>
                <a:r>
                  <a:rPr lang="en-US" dirty="0" smtClean="0">
                    <a:solidFill>
                      <a:srgbClr val="DFD6FE"/>
                    </a:solidFill>
                  </a:rPr>
                  <a:t>scale</a:t>
                </a:r>
              </a:p>
              <a:p>
                <a:endParaRPr lang="en-US" sz="1100" dirty="0" smtClean="0">
                  <a:solidFill>
                    <a:srgbClr val="DFD6FE"/>
                  </a:solidFill>
                </a:endParaRPr>
              </a:p>
              <a:p>
                <a:r>
                  <a:rPr lang="en-US" i="1" dirty="0" smtClean="0">
                    <a:solidFill>
                      <a:srgbClr val="DFD6FE"/>
                    </a:solidFill>
                  </a:rPr>
                  <a:t>V</a:t>
                </a:r>
                <a:r>
                  <a:rPr lang="en-US" dirty="0" smtClean="0">
                    <a:solidFill>
                      <a:srgbClr val="DFD6FE"/>
                    </a:solidFill>
                  </a:rPr>
                  <a:t>-band filters</a:t>
                </a:r>
              </a:p>
              <a:p>
                <a:endParaRPr lang="en-US" sz="1300" dirty="0" smtClean="0">
                  <a:solidFill>
                    <a:srgbClr val="DFD6FE"/>
                  </a:solidFill>
                </a:endParaRPr>
              </a:p>
              <a:p>
                <a:r>
                  <a:rPr lang="en-US" dirty="0">
                    <a:solidFill>
                      <a:srgbClr val="DFD6FE"/>
                    </a:solidFill>
                  </a:rPr>
                  <a:t>limiting magnitude </a:t>
                </a:r>
                <a14:m>
                  <m:oMath xmlns:m="http://schemas.openxmlformats.org/officeDocument/2006/math">
                    <m:r>
                      <a:rPr lang="en-US" i="1">
                        <a:solidFill>
                          <a:srgbClr val="DFD6FE"/>
                        </a:solidFill>
                        <a:latin typeface="Cambria Math"/>
                      </a:rPr>
                      <m:t>𝑉</m:t>
                    </m:r>
                    <m:r>
                      <a:rPr lang="en-US" i="1">
                        <a:solidFill>
                          <a:srgbClr val="DFD6FE"/>
                        </a:solidFill>
                        <a:latin typeface="Cambria Math"/>
                        <a:ea typeface="Cambria Math"/>
                      </a:rPr>
                      <m:t>≈17</m:t>
                    </m:r>
                  </m:oMath>
                </a14:m>
                <a:endParaRPr lang="en-US" dirty="0" smtClean="0">
                  <a:solidFill>
                    <a:srgbClr val="DFD6FE"/>
                  </a:solidFill>
                  <a:ea typeface="Cambria Math"/>
                </a:endParaRPr>
              </a:p>
              <a:p>
                <a:endParaRPr lang="en-US" sz="1300" dirty="0">
                  <a:solidFill>
                    <a:srgbClr val="DFD6FE"/>
                  </a:solidFill>
                </a:endParaRPr>
              </a:p>
              <a:p>
                <a:r>
                  <a:rPr lang="en-US" dirty="0" smtClean="0">
                    <a:solidFill>
                      <a:srgbClr val="DFD6FE"/>
                    </a:solidFill>
                  </a:rPr>
                  <a:t>10,000 square degrees per night</a:t>
                </a:r>
              </a:p>
              <a:p>
                <a:endParaRPr lang="en-US" sz="1300" dirty="0" smtClean="0">
                  <a:solidFill>
                    <a:srgbClr val="DFD6FE"/>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304800" y="1339827"/>
                <a:ext cx="4495800" cy="5060973"/>
              </a:xfrm>
              <a:prstGeom prst="rect">
                <a:avLst/>
              </a:prstGeom>
              <a:blipFill rotWithShape="1">
                <a:blip r:embed="rId4"/>
                <a:stretch>
                  <a:fillRect l="-1491" t="-1928" b="-2169"/>
                </a:stretch>
              </a:blipFill>
            </p:spPr>
            <p:txBody>
              <a:bodyPr/>
              <a:lstStyle/>
              <a:p>
                <a:r>
                  <a:rPr lang="en-US">
                    <a:noFill/>
                  </a:rPr>
                  <a:t> </a:t>
                </a:r>
              </a:p>
            </p:txBody>
          </p:sp>
        </mc:Fallback>
      </mc:AlternateContent>
      <p:sp>
        <p:nvSpPr>
          <p:cNvPr id="8" name="TextBox 7"/>
          <p:cNvSpPr txBox="1"/>
          <p:nvPr/>
        </p:nvSpPr>
        <p:spPr>
          <a:xfrm>
            <a:off x="5181600" y="6426769"/>
            <a:ext cx="3840242" cy="369332"/>
          </a:xfrm>
          <a:prstGeom prst="rect">
            <a:avLst/>
          </a:prstGeom>
          <a:noFill/>
        </p:spPr>
        <p:txBody>
          <a:bodyPr wrap="square" rtlCol="0">
            <a:spAutoFit/>
          </a:bodyPr>
          <a:lstStyle/>
          <a:p>
            <a:pPr algn="ctr"/>
            <a:r>
              <a:rPr lang="en-US" dirty="0" smtClean="0">
                <a:solidFill>
                  <a:srgbClr val="DFD6FE"/>
                </a:solidFill>
              </a:rPr>
              <a:t>Picture Courtesy</a:t>
            </a:r>
            <a:r>
              <a:rPr lang="en-US" dirty="0">
                <a:solidFill>
                  <a:srgbClr val="DFD6FE"/>
                </a:solidFill>
              </a:rPr>
              <a:t> of  Mark </a:t>
            </a:r>
            <a:r>
              <a:rPr lang="en-US" dirty="0" err="1" smtClean="0">
                <a:solidFill>
                  <a:srgbClr val="DFD6FE"/>
                </a:solidFill>
              </a:rPr>
              <a:t>Elphick</a:t>
            </a:r>
            <a:endParaRPr lang="en-US" dirty="0">
              <a:solidFill>
                <a:srgbClr val="DFD6FE"/>
              </a:solidFill>
            </a:endParaRPr>
          </a:p>
        </p:txBody>
      </p:sp>
    </p:spTree>
    <p:extLst>
      <p:ext uri="{BB962C8B-B14F-4D97-AF65-F5344CB8AC3E}">
        <p14:creationId xmlns:p14="http://schemas.microsoft.com/office/powerpoint/2010/main" val="1680764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 y="304800"/>
            <a:ext cx="8686800" cy="1246452"/>
          </a:xfrm>
        </p:spPr>
        <p:txBody>
          <a:bodyPr>
            <a:normAutofit fontScale="90000"/>
          </a:bodyPr>
          <a:lstStyle/>
          <a:p>
            <a:r>
              <a:rPr lang="en-US" dirty="0">
                <a:solidFill>
                  <a:schemeClr val="bg1"/>
                </a:solidFill>
              </a:rPr>
              <a:t>LCOGT </a:t>
            </a:r>
            <a:r>
              <a:rPr lang="en-US" dirty="0" err="1" smtClean="0">
                <a:solidFill>
                  <a:schemeClr val="bg1"/>
                </a:solidFill>
              </a:rPr>
              <a:t>Aqawan</a:t>
            </a:r>
            <a:r>
              <a:rPr lang="en-US" dirty="0" smtClean="0">
                <a:solidFill>
                  <a:schemeClr val="bg1"/>
                </a:solidFill>
              </a:rPr>
              <a:t> Enclosure at Cerro </a:t>
            </a:r>
            <a:r>
              <a:rPr lang="en-US" dirty="0" err="1" smtClean="0">
                <a:solidFill>
                  <a:schemeClr val="bg1"/>
                </a:solidFill>
              </a:rPr>
              <a:t>Tololo</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4370" b="38564"/>
          <a:stretch/>
        </p:blipFill>
        <p:spPr>
          <a:xfrm>
            <a:off x="218968" y="1867436"/>
            <a:ext cx="5126232" cy="3123128"/>
          </a:xfrm>
          <a:prstGeom prst="rect">
            <a:avLst/>
          </a:prstGeom>
          <a:effectLst>
            <a:reflection blurRad="6350" stA="52000" endA="300" endPos="35000" dir="5400000" sy="-100000" algn="bl" rotWithShape="0"/>
            <a:softEdge rad="63500"/>
          </a:effectLst>
        </p:spPr>
      </p:pic>
      <p:sp>
        <p:nvSpPr>
          <p:cNvPr id="5" name="TextBox 4"/>
          <p:cNvSpPr txBox="1"/>
          <p:nvPr/>
        </p:nvSpPr>
        <p:spPr>
          <a:xfrm>
            <a:off x="914400" y="6426769"/>
            <a:ext cx="3840242" cy="369332"/>
          </a:xfrm>
          <a:prstGeom prst="rect">
            <a:avLst/>
          </a:prstGeom>
          <a:noFill/>
        </p:spPr>
        <p:txBody>
          <a:bodyPr wrap="square" rtlCol="0">
            <a:spAutoFit/>
          </a:bodyPr>
          <a:lstStyle/>
          <a:p>
            <a:pPr algn="ctr"/>
            <a:r>
              <a:rPr lang="en-US" dirty="0" smtClean="0">
                <a:solidFill>
                  <a:srgbClr val="DFD6FE"/>
                </a:solidFill>
              </a:rPr>
              <a:t>Picture Courtesy</a:t>
            </a:r>
            <a:r>
              <a:rPr lang="en-US" dirty="0">
                <a:solidFill>
                  <a:srgbClr val="DFD6FE"/>
                </a:solidFill>
              </a:rPr>
              <a:t> of  </a:t>
            </a:r>
            <a:r>
              <a:rPr lang="en-US" dirty="0" smtClean="0">
                <a:solidFill>
                  <a:srgbClr val="DFD6FE"/>
                </a:solidFill>
              </a:rPr>
              <a:t>Wayne </a:t>
            </a:r>
            <a:r>
              <a:rPr lang="en-US" dirty="0" err="1" smtClean="0">
                <a:solidFill>
                  <a:srgbClr val="DFD6FE"/>
                </a:solidFill>
              </a:rPr>
              <a:t>Rosing</a:t>
            </a:r>
            <a:endParaRPr lang="en-US" dirty="0">
              <a:solidFill>
                <a:srgbClr val="DFD6FE"/>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06424" y="2124883"/>
            <a:ext cx="4589047" cy="3441786"/>
          </a:xfrm>
          <a:prstGeom prst="rect">
            <a:avLst/>
          </a:prstGeom>
          <a:effectLst>
            <a:reflection blurRad="6350" stA="52000" endA="300" endPos="35000" dir="5400000" sy="-100000" algn="bl" rotWithShape="0"/>
            <a:softEdge rad="63500"/>
          </a:effectLst>
        </p:spPr>
      </p:pic>
    </p:spTree>
    <p:extLst>
      <p:ext uri="{BB962C8B-B14F-4D97-AF65-F5344CB8AC3E}">
        <p14:creationId xmlns:p14="http://schemas.microsoft.com/office/powerpoint/2010/main" val="2823074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ASAS-SN South “Cassius”</a:t>
            </a:r>
            <a:endParaRPr lang="en-US"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5140" t="1963" r="14849" b="18759"/>
          <a:stretch/>
        </p:blipFill>
        <p:spPr>
          <a:xfrm>
            <a:off x="4884699" y="1371600"/>
            <a:ext cx="4030701" cy="4792133"/>
          </a:xfrm>
          <a:prstGeom prst="rect">
            <a:avLst/>
          </a:prstGeom>
          <a:effectLst>
            <a:reflection blurRad="6350" stA="52000" endA="300" endPos="35000" dir="5400000" sy="-100000" algn="bl" rotWithShape="0"/>
            <a:softEdge rad="63500"/>
          </a:effectLst>
        </p:spPr>
      </p:pic>
      <mc:AlternateContent xmlns:mc="http://schemas.openxmlformats.org/markup-compatibility/2006" xmlns:a14="http://schemas.microsoft.com/office/drawing/2010/main">
        <mc:Choice Requires="a14">
          <p:sp>
            <p:nvSpPr>
              <p:cNvPr id="7" name="Content Placeholder 2"/>
              <p:cNvSpPr txBox="1">
                <a:spLocks/>
              </p:cNvSpPr>
              <p:nvPr/>
            </p:nvSpPr>
            <p:spPr>
              <a:xfrm>
                <a:off x="304800" y="1339827"/>
                <a:ext cx="4495800" cy="506097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First light on April 25</a:t>
                </a:r>
              </a:p>
              <a:p>
                <a:endParaRPr lang="en-US" sz="1100" dirty="0" smtClean="0">
                  <a:solidFill>
                    <a:srgbClr val="DFD6FE"/>
                  </a:solidFill>
                </a:endParaRPr>
              </a:p>
              <a:p>
                <a:r>
                  <a:rPr lang="en-US" dirty="0">
                    <a:solidFill>
                      <a:srgbClr val="DFD6FE"/>
                    </a:solidFill>
                  </a:rPr>
                  <a:t>2</a:t>
                </a:r>
                <a:r>
                  <a:rPr lang="en-US" dirty="0" smtClean="0">
                    <a:solidFill>
                      <a:srgbClr val="DFD6FE"/>
                    </a:solidFill>
                  </a:rPr>
                  <a:t> </a:t>
                </a:r>
                <a:r>
                  <a:rPr lang="en-US" dirty="0">
                    <a:solidFill>
                      <a:srgbClr val="DFD6FE"/>
                    </a:solidFill>
                  </a:rPr>
                  <a:t>telescopes on a common </a:t>
                </a:r>
                <a:r>
                  <a:rPr lang="en-US" dirty="0" smtClean="0">
                    <a:solidFill>
                      <a:srgbClr val="DFD6FE"/>
                    </a:solidFill>
                  </a:rPr>
                  <a:t>mount</a:t>
                </a:r>
              </a:p>
              <a:p>
                <a:endParaRPr lang="en-US" sz="1100" dirty="0">
                  <a:solidFill>
                    <a:srgbClr val="DFD6FE"/>
                  </a:solidFill>
                </a:endParaRPr>
              </a:p>
              <a:p>
                <a:r>
                  <a:rPr lang="en-US" dirty="0">
                    <a:solidFill>
                      <a:srgbClr val="DFD6FE"/>
                    </a:solidFill>
                  </a:rPr>
                  <a:t>2</a:t>
                </a:r>
                <a:r>
                  <a:rPr lang="en-US" dirty="0" smtClean="0">
                    <a:solidFill>
                      <a:srgbClr val="DFD6FE"/>
                    </a:solidFill>
                  </a:rPr>
                  <a:t> </a:t>
                </a:r>
                <a:r>
                  <a:rPr lang="en-US" dirty="0">
                    <a:solidFill>
                      <a:srgbClr val="DFD6FE"/>
                    </a:solidFill>
                  </a:rPr>
                  <a:t>x 14cm </a:t>
                </a:r>
                <a:r>
                  <a:rPr lang="en-US" dirty="0" smtClean="0">
                    <a:solidFill>
                      <a:srgbClr val="DFD6FE"/>
                    </a:solidFill>
                  </a:rPr>
                  <a:t>Nikon lenses </a:t>
                </a:r>
              </a:p>
              <a:p>
                <a:endParaRPr lang="en-US" sz="1100" dirty="0">
                  <a:solidFill>
                    <a:srgbClr val="DFD6FE"/>
                  </a:solidFill>
                </a:endParaRPr>
              </a:p>
              <a:p>
                <a:r>
                  <a:rPr lang="en-US" dirty="0">
                    <a:solidFill>
                      <a:srgbClr val="DFD6FE"/>
                    </a:solidFill>
                  </a:rPr>
                  <a:t>2</a:t>
                </a:r>
                <a:r>
                  <a:rPr lang="en-US" dirty="0" smtClean="0">
                    <a:solidFill>
                      <a:srgbClr val="DFD6FE"/>
                    </a:solidFill>
                  </a:rPr>
                  <a:t> </a:t>
                </a:r>
                <a:r>
                  <a:rPr lang="en-US" dirty="0">
                    <a:solidFill>
                      <a:srgbClr val="DFD6FE"/>
                    </a:solidFill>
                  </a:rPr>
                  <a:t>x FLI </a:t>
                </a:r>
                <a:r>
                  <a:rPr lang="en-US" dirty="0" err="1">
                    <a:solidFill>
                      <a:srgbClr val="DFD6FE"/>
                    </a:solidFill>
                  </a:rPr>
                  <a:t>ProLine</a:t>
                </a:r>
                <a:r>
                  <a:rPr lang="en-US" dirty="0">
                    <a:solidFill>
                      <a:srgbClr val="DFD6FE"/>
                    </a:solidFill>
                  </a:rPr>
                  <a:t> CCD cameras </a:t>
                </a:r>
                <a:endParaRPr lang="en-US" dirty="0" smtClean="0">
                  <a:solidFill>
                    <a:srgbClr val="DFD6FE"/>
                  </a:solidFill>
                </a:endParaRPr>
              </a:p>
              <a:p>
                <a:endParaRPr lang="en-US" sz="1100" dirty="0">
                  <a:solidFill>
                    <a:srgbClr val="DFD6FE"/>
                  </a:solidFill>
                </a:endParaRPr>
              </a:p>
              <a:p>
                <a:r>
                  <a:rPr lang="en-US" dirty="0">
                    <a:solidFill>
                      <a:srgbClr val="DFD6FE"/>
                    </a:solidFill>
                  </a:rPr>
                  <a:t>2</a:t>
                </a:r>
                <a:r>
                  <a:rPr lang="en-US" dirty="0" smtClean="0">
                    <a:solidFill>
                      <a:srgbClr val="DFD6FE"/>
                    </a:solidFill>
                  </a:rPr>
                  <a:t> </a:t>
                </a:r>
                <a:r>
                  <a:rPr lang="en-US" dirty="0">
                    <a:solidFill>
                      <a:srgbClr val="DFD6FE"/>
                    </a:solidFill>
                  </a:rPr>
                  <a:t>x Fairchild Imaging </a:t>
                </a:r>
                <a:r>
                  <a:rPr lang="en-US" dirty="0" smtClean="0">
                    <a:solidFill>
                      <a:srgbClr val="DFD6FE"/>
                    </a:solidFill>
                  </a:rPr>
                  <a:t>2k × 2k thinned CCD</a:t>
                </a:r>
              </a:p>
              <a:p>
                <a:endParaRPr lang="en-US" sz="1100" dirty="0">
                  <a:solidFill>
                    <a:srgbClr val="DFD6FE"/>
                  </a:solidFill>
                </a:endParaRPr>
              </a:p>
              <a:p>
                <a:r>
                  <a:rPr lang="en-US" dirty="0">
                    <a:solidFill>
                      <a:srgbClr val="DFD6FE"/>
                    </a:solidFill>
                  </a:rPr>
                  <a:t>2</a:t>
                </a:r>
                <a:r>
                  <a:rPr lang="en-US" dirty="0" smtClean="0">
                    <a:solidFill>
                      <a:srgbClr val="DFD6FE"/>
                    </a:solidFill>
                  </a:rPr>
                  <a:t> </a:t>
                </a:r>
                <a:r>
                  <a:rPr lang="en-US" dirty="0">
                    <a:solidFill>
                      <a:srgbClr val="DFD6FE"/>
                    </a:solidFill>
                  </a:rPr>
                  <a:t>x 4.47 × 4.47 degree </a:t>
                </a:r>
                <a:r>
                  <a:rPr lang="en-US" dirty="0" smtClean="0">
                    <a:solidFill>
                      <a:srgbClr val="DFD6FE"/>
                    </a:solidFill>
                  </a:rPr>
                  <a:t>field-of-view</a:t>
                </a:r>
              </a:p>
              <a:p>
                <a:endParaRPr lang="en-US" sz="1100" dirty="0">
                  <a:solidFill>
                    <a:srgbClr val="DFD6FE"/>
                  </a:solidFill>
                </a:endParaRPr>
              </a:p>
              <a:p>
                <a:r>
                  <a:rPr lang="en-US" dirty="0">
                    <a:solidFill>
                      <a:srgbClr val="DFD6FE"/>
                    </a:solidFill>
                  </a:rPr>
                  <a:t>7.8"  pixel </a:t>
                </a:r>
                <a:r>
                  <a:rPr lang="en-US" dirty="0" smtClean="0">
                    <a:solidFill>
                      <a:srgbClr val="DFD6FE"/>
                    </a:solidFill>
                  </a:rPr>
                  <a:t>scale</a:t>
                </a:r>
              </a:p>
              <a:p>
                <a:endParaRPr lang="en-US" sz="1100" dirty="0" smtClean="0">
                  <a:solidFill>
                    <a:srgbClr val="DFD6FE"/>
                  </a:solidFill>
                </a:endParaRPr>
              </a:p>
              <a:p>
                <a:r>
                  <a:rPr lang="en-US" i="1" dirty="0" smtClean="0">
                    <a:solidFill>
                      <a:srgbClr val="DFD6FE"/>
                    </a:solidFill>
                  </a:rPr>
                  <a:t>V</a:t>
                </a:r>
                <a:r>
                  <a:rPr lang="en-US" dirty="0" smtClean="0">
                    <a:solidFill>
                      <a:srgbClr val="DFD6FE"/>
                    </a:solidFill>
                  </a:rPr>
                  <a:t>-band filters</a:t>
                </a:r>
              </a:p>
              <a:p>
                <a:endParaRPr lang="en-US" sz="1300" dirty="0" smtClean="0">
                  <a:solidFill>
                    <a:srgbClr val="DFD6FE"/>
                  </a:solidFill>
                </a:endParaRPr>
              </a:p>
              <a:p>
                <a:r>
                  <a:rPr lang="en-US" dirty="0">
                    <a:solidFill>
                      <a:srgbClr val="DFD6FE"/>
                    </a:solidFill>
                  </a:rPr>
                  <a:t>limiting magnitude </a:t>
                </a:r>
                <a14:m>
                  <m:oMath xmlns:m="http://schemas.openxmlformats.org/officeDocument/2006/math">
                    <m:r>
                      <a:rPr lang="en-US" i="1">
                        <a:solidFill>
                          <a:srgbClr val="DFD6FE"/>
                        </a:solidFill>
                        <a:latin typeface="Cambria Math"/>
                      </a:rPr>
                      <m:t>𝑉</m:t>
                    </m:r>
                    <m:r>
                      <a:rPr lang="en-US" i="1">
                        <a:solidFill>
                          <a:srgbClr val="DFD6FE"/>
                        </a:solidFill>
                        <a:latin typeface="Cambria Math"/>
                        <a:ea typeface="Cambria Math"/>
                      </a:rPr>
                      <m:t>≈17</m:t>
                    </m:r>
                  </m:oMath>
                </a14:m>
                <a:endParaRPr lang="en-US" dirty="0" smtClean="0">
                  <a:solidFill>
                    <a:srgbClr val="DFD6FE"/>
                  </a:solidFill>
                  <a:ea typeface="Cambria Math"/>
                </a:endParaRPr>
              </a:p>
              <a:p>
                <a:endParaRPr lang="en-US" sz="1300" dirty="0">
                  <a:solidFill>
                    <a:srgbClr val="DFD6FE"/>
                  </a:solidFill>
                </a:endParaRPr>
              </a:p>
              <a:p>
                <a:r>
                  <a:rPr lang="en-US" dirty="0">
                    <a:solidFill>
                      <a:srgbClr val="DFD6FE"/>
                    </a:solidFill>
                  </a:rPr>
                  <a:t>5</a:t>
                </a:r>
                <a:r>
                  <a:rPr lang="en-US" dirty="0" smtClean="0">
                    <a:solidFill>
                      <a:srgbClr val="DFD6FE"/>
                    </a:solidFill>
                  </a:rPr>
                  <a:t>,000 square degrees per night</a:t>
                </a:r>
              </a:p>
              <a:p>
                <a:endParaRPr lang="en-US" sz="1300" dirty="0" smtClean="0">
                  <a:solidFill>
                    <a:srgbClr val="DFD6FE"/>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304800" y="1339827"/>
                <a:ext cx="4495800" cy="5060973"/>
              </a:xfrm>
              <a:prstGeom prst="rect">
                <a:avLst/>
              </a:prstGeom>
              <a:blipFill rotWithShape="1">
                <a:blip r:embed="rId4"/>
                <a:stretch>
                  <a:fillRect l="-1491" t="-1928" b="-2169"/>
                </a:stretch>
              </a:blipFill>
            </p:spPr>
            <p:txBody>
              <a:bodyPr/>
              <a:lstStyle/>
              <a:p>
                <a:r>
                  <a:rPr lang="en-US">
                    <a:noFill/>
                  </a:rPr>
                  <a:t> </a:t>
                </a:r>
              </a:p>
            </p:txBody>
          </p:sp>
        </mc:Fallback>
      </mc:AlternateContent>
      <p:sp>
        <p:nvSpPr>
          <p:cNvPr id="8" name="TextBox 7"/>
          <p:cNvSpPr txBox="1"/>
          <p:nvPr/>
        </p:nvSpPr>
        <p:spPr>
          <a:xfrm>
            <a:off x="5181600" y="6426769"/>
            <a:ext cx="3840242" cy="369332"/>
          </a:xfrm>
          <a:prstGeom prst="rect">
            <a:avLst/>
          </a:prstGeom>
          <a:noFill/>
        </p:spPr>
        <p:txBody>
          <a:bodyPr wrap="square" rtlCol="0">
            <a:spAutoFit/>
          </a:bodyPr>
          <a:lstStyle/>
          <a:p>
            <a:pPr algn="ctr"/>
            <a:r>
              <a:rPr lang="en-US" dirty="0" smtClean="0">
                <a:solidFill>
                  <a:srgbClr val="DFD6FE"/>
                </a:solidFill>
              </a:rPr>
              <a:t>Picture Courtesy</a:t>
            </a:r>
            <a:r>
              <a:rPr lang="en-US" dirty="0">
                <a:solidFill>
                  <a:srgbClr val="DFD6FE"/>
                </a:solidFill>
              </a:rPr>
              <a:t> of  </a:t>
            </a:r>
            <a:r>
              <a:rPr lang="en-US" dirty="0" smtClean="0">
                <a:solidFill>
                  <a:srgbClr val="DFD6FE"/>
                </a:solidFill>
              </a:rPr>
              <a:t>Wayne </a:t>
            </a:r>
            <a:r>
              <a:rPr lang="en-US" dirty="0" err="1" smtClean="0">
                <a:solidFill>
                  <a:srgbClr val="DFD6FE"/>
                </a:solidFill>
              </a:rPr>
              <a:t>Rosing</a:t>
            </a:r>
            <a:endParaRPr lang="en-US" dirty="0">
              <a:solidFill>
                <a:srgbClr val="DFD6FE"/>
              </a:solidFill>
            </a:endParaRPr>
          </a:p>
        </p:txBody>
      </p:sp>
    </p:spTree>
    <p:extLst>
      <p:ext uri="{BB962C8B-B14F-4D97-AF65-F5344CB8AC3E}">
        <p14:creationId xmlns:p14="http://schemas.microsoft.com/office/powerpoint/2010/main" val="1836370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Brutus Data</a:t>
            </a:r>
            <a:endParaRPr lang="en-US"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773" y="1143000"/>
            <a:ext cx="6474455" cy="5181600"/>
          </a:xfrm>
          <a:prstGeom prst="rect">
            <a:avLst/>
          </a:prstGeom>
          <a:effectLst>
            <a:reflection blurRad="6350" stA="29000" endPos="40000" dist="101600" dir="5400000" sy="-100000" algn="bl" rotWithShape="0"/>
          </a:effectLst>
        </p:spPr>
      </p:pic>
    </p:spTree>
    <p:extLst>
      <p:ext uri="{BB962C8B-B14F-4D97-AF65-F5344CB8AC3E}">
        <p14:creationId xmlns:p14="http://schemas.microsoft.com/office/powerpoint/2010/main" val="2981079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45213</TotalTime>
  <Words>1215</Words>
  <Application>Microsoft Office PowerPoint</Application>
  <PresentationFormat>On-screen Show (4:3)</PresentationFormat>
  <Paragraphs>259</Paragraphs>
  <Slides>34</Slides>
  <Notes>32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The All-Sky Automated Survey for SuperNovae   (                    or “Assassin” )</vt:lpstr>
      <vt:lpstr>PowerPoint Presentation</vt:lpstr>
      <vt:lpstr>PowerPoint Presentation</vt:lpstr>
      <vt:lpstr>PowerPoint Presentation</vt:lpstr>
      <vt:lpstr>Faulkes Telescope North</vt:lpstr>
      <vt:lpstr>ASAS-SN North “Brutus”</vt:lpstr>
      <vt:lpstr>LCOGT Aqawan Enclosure at Cerro Tololo</vt:lpstr>
      <vt:lpstr>ASAS-SN South “Cassius”</vt:lpstr>
      <vt:lpstr>Brutus Data</vt:lpstr>
      <vt:lpstr>Data: M31</vt:lpstr>
      <vt:lpstr>Data: M31</vt:lpstr>
      <vt:lpstr>Scheduling</vt:lpstr>
      <vt:lpstr>V &lt; 17 mag: What Can You See?</vt:lpstr>
      <vt:lpstr>Pipeline</vt:lpstr>
      <vt:lpstr>Follow-up Facilities </vt:lpstr>
      <vt:lpstr>Discoveries</vt:lpstr>
      <vt:lpstr>PowerPoint Presentation</vt:lpstr>
      <vt:lpstr>Dramatic Flare on an Ultracool Dwarf</vt:lpstr>
      <vt:lpstr>PowerPoint Presentation</vt:lpstr>
      <vt:lpstr>Unbiased Sample of Bright SNe </vt:lpstr>
      <vt:lpstr>“Changing look” AGN: NGC 2617</vt:lpstr>
      <vt:lpstr>“Changing look” AGN: NGC 2617</vt:lpstr>
      <vt:lpstr>NGC 2617 X-ray–NIR light curves</vt:lpstr>
      <vt:lpstr>NGC 2617 Photometric Lags</vt:lpstr>
      <vt:lpstr>Tidal Disruption Event ASASSN-14ae</vt:lpstr>
      <vt:lpstr>PowerPoint Presentation</vt:lpstr>
      <vt:lpstr>PowerPoint Presentation</vt:lpstr>
      <vt:lpstr>Tidal Disruption Event ASASSN-14li</vt:lpstr>
      <vt:lpstr>ASAS: Looking Back</vt:lpstr>
      <vt:lpstr>PowerPoint Presentation</vt:lpstr>
      <vt:lpstr>ASAS-SN: Looking Forward</vt:lpstr>
      <vt:lpstr>PowerPoint Presentation</vt:lpstr>
      <vt:lpstr>PowerPoint Presentation</vt:lpstr>
      <vt:lpstr>ASAS-SN Needs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Kris Stanek</dc:creator>
  <cp:lastModifiedBy>Kris Stanek</cp:lastModifiedBy>
  <cp:revision>807</cp:revision>
  <dcterms:created xsi:type="dcterms:W3CDTF">2012-02-18T23:04:02Z</dcterms:created>
  <dcterms:modified xsi:type="dcterms:W3CDTF">2014-12-08T19:39:15Z</dcterms:modified>
</cp:coreProperties>
</file>