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2" r:id="rId5"/>
    <p:sldId id="259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dirty="0" smtClean="0"/>
              <a:t>and </a:t>
            </a:r>
            <a:br>
              <a:rPr lang="en-GB" dirty="0" smtClean="0"/>
            </a:br>
            <a:r>
              <a:rPr lang="en-GB" dirty="0" smtClean="0"/>
              <a:t>update on HVStripV1 tests at RAL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Dopke, T. Huffman, J. J. John</a:t>
            </a:r>
            <a:r>
              <a:rPr lang="en-GB" dirty="0"/>
              <a:t>,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K</a:t>
            </a:r>
            <a:r>
              <a:rPr lang="en-GB" dirty="0" smtClean="0"/>
              <a:t>. </a:t>
            </a:r>
            <a:r>
              <a:rPr lang="en-GB" dirty="0" err="1" smtClean="0"/>
              <a:t>Kanisauskas</a:t>
            </a:r>
            <a:r>
              <a:rPr lang="en-GB" dirty="0" smtClean="0"/>
              <a:t>, M. Stanitzki, M. Warren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HVStripV1 hardware status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968552"/>
          </a:xfrm>
        </p:spPr>
        <p:txBody>
          <a:bodyPr>
            <a:noAutofit/>
          </a:bodyPr>
          <a:lstStyle/>
          <a:p>
            <a:r>
              <a:rPr lang="en-GB" sz="2000" dirty="0" smtClean="0"/>
              <a:t>12 more </a:t>
            </a:r>
            <a:r>
              <a:rPr lang="en-GB" sz="2000" dirty="0" err="1" smtClean="0"/>
              <a:t>daughterboards</a:t>
            </a:r>
            <a:r>
              <a:rPr lang="en-GB" sz="2000" dirty="0" smtClean="0"/>
              <a:t> bonded at RAL</a:t>
            </a:r>
          </a:p>
          <a:p>
            <a:pPr lvl="1"/>
            <a:r>
              <a:rPr lang="en-GB" sz="1600" dirty="0" smtClean="0"/>
              <a:t>6 </a:t>
            </a:r>
            <a:r>
              <a:rPr lang="en-GB" sz="1600" dirty="0" smtClean="0"/>
              <a:t>aluminium on </a:t>
            </a:r>
            <a:r>
              <a:rPr lang="en-GB" sz="1600" dirty="0" err="1" smtClean="0"/>
              <a:t>kapton</a:t>
            </a:r>
            <a:endParaRPr lang="en-GB" sz="1600" dirty="0" smtClean="0"/>
          </a:p>
          <a:p>
            <a:pPr lvl="1"/>
            <a:r>
              <a:rPr lang="en-GB" sz="1600" dirty="0" smtClean="0"/>
              <a:t>6 </a:t>
            </a:r>
            <a:r>
              <a:rPr lang="en-GB" sz="1600" dirty="0" smtClean="0"/>
              <a:t>copper on FR4, with nickel and gold plating</a:t>
            </a:r>
          </a:p>
          <a:p>
            <a:pPr lvl="1"/>
            <a:r>
              <a:rPr lang="en-GB" sz="1600" dirty="0" smtClean="0"/>
              <a:t>Half of each have chips glued with conductive glue and half with non-conductive glue</a:t>
            </a:r>
            <a:endParaRPr lang="en-GB" sz="1600" dirty="0" smtClean="0"/>
          </a:p>
          <a:p>
            <a:pPr lvl="1"/>
            <a:r>
              <a:rPr lang="en-GB" sz="1600" dirty="0" smtClean="0"/>
              <a:t>Of the copper boards, two have the wire bonds encapsulated (1 conductive glue , 1 non)</a:t>
            </a:r>
            <a:endParaRPr lang="en-GB" sz="1600" dirty="0" smtClean="0"/>
          </a:p>
        </p:txBody>
      </p:sp>
      <p:pic>
        <p:nvPicPr>
          <p:cNvPr id="1029" name="Picture 5" descr="E:\H\SLHC\__2014-10-14\HVStripV1 Motherboard zoom_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96952"/>
            <a:ext cx="6120680" cy="344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1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HVStripV1 hardware status</a:t>
            </a:r>
            <a:endParaRPr lang="en-GB" dirty="0"/>
          </a:p>
        </p:txBody>
      </p:sp>
      <p:pic>
        <p:nvPicPr>
          <p:cNvPr id="1027" name="Picture 3" descr="E:\H\SLHC\__2014-10-14\HVStripV1 Motherboard_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289" y="1340768"/>
            <a:ext cx="2817175" cy="239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4906888" cy="4968552"/>
          </a:xfrm>
        </p:spPr>
        <p:txBody>
          <a:bodyPr>
            <a:noAutofit/>
          </a:bodyPr>
          <a:lstStyle/>
          <a:p>
            <a:r>
              <a:rPr lang="en-GB" sz="2000" dirty="0" smtClean="0"/>
              <a:t>4 </a:t>
            </a:r>
            <a:r>
              <a:rPr lang="en-GB" sz="2000" dirty="0" smtClean="0"/>
              <a:t>motherboards assembled so far</a:t>
            </a:r>
          </a:p>
          <a:p>
            <a:r>
              <a:rPr lang="en-GB" sz="2000" dirty="0" smtClean="0"/>
              <a:t>3 wire-bonded to </a:t>
            </a:r>
            <a:r>
              <a:rPr lang="en-GB" sz="2000" dirty="0" err="1" smtClean="0"/>
              <a:t>daughterboards</a:t>
            </a:r>
            <a:r>
              <a:rPr lang="en-GB" sz="2000" dirty="0" smtClean="0"/>
              <a:t> </a:t>
            </a:r>
            <a:r>
              <a:rPr lang="en-GB" sz="2000" dirty="0" smtClean="0"/>
              <a:t>(copper) </a:t>
            </a:r>
            <a:r>
              <a:rPr lang="en-GB" sz="2000" dirty="0" smtClean="0"/>
              <a:t>so far</a:t>
            </a:r>
          </a:p>
          <a:p>
            <a:r>
              <a:rPr lang="en-GB" sz="2000" dirty="0" smtClean="0"/>
              <a:t>Supplier delivered only 10 of 15 boards initially</a:t>
            </a:r>
          </a:p>
          <a:p>
            <a:r>
              <a:rPr lang="en-GB" sz="2000" dirty="0" smtClean="0"/>
              <a:t>Central </a:t>
            </a:r>
            <a:r>
              <a:rPr lang="en-GB" sz="2000" dirty="0" err="1" smtClean="0"/>
              <a:t>cutout</a:t>
            </a:r>
            <a:r>
              <a:rPr lang="en-GB" sz="2000" dirty="0" smtClean="0"/>
              <a:t> left out by supplier by mistake</a:t>
            </a:r>
          </a:p>
          <a:p>
            <a:r>
              <a:rPr lang="en-GB" sz="2000" dirty="0" smtClean="0"/>
              <a:t>Decided to assemble an initial 4 without the </a:t>
            </a:r>
            <a:r>
              <a:rPr lang="en-GB" sz="2000" dirty="0" err="1" smtClean="0"/>
              <a:t>cutout</a:t>
            </a:r>
            <a:r>
              <a:rPr lang="en-GB" sz="2000" dirty="0" smtClean="0"/>
              <a:t>, to </a:t>
            </a:r>
            <a:r>
              <a:rPr lang="en-GB" sz="2000" dirty="0" smtClean="0"/>
              <a:t>maintain schedule</a:t>
            </a:r>
            <a:endParaRPr lang="en-GB" sz="2000" dirty="0" smtClean="0"/>
          </a:p>
          <a:p>
            <a:r>
              <a:rPr lang="en-GB" sz="2000" dirty="0" smtClean="0"/>
              <a:t>12 </a:t>
            </a:r>
            <a:r>
              <a:rPr lang="en-GB" sz="2000" dirty="0" smtClean="0"/>
              <a:t>corrected boards </a:t>
            </a:r>
            <a:r>
              <a:rPr lang="en-GB" sz="2000" dirty="0" smtClean="0"/>
              <a:t>delivered </a:t>
            </a:r>
            <a:r>
              <a:rPr lang="en-GB" sz="2000" dirty="0" smtClean="0"/>
              <a:t>today</a:t>
            </a:r>
            <a:br>
              <a:rPr lang="en-GB" sz="2000" dirty="0" smtClean="0"/>
            </a:br>
            <a:endParaRPr lang="en-GB" sz="2000" dirty="0" smtClean="0"/>
          </a:p>
          <a:p>
            <a:pPr marL="0" indent="0">
              <a:buNone/>
            </a:pPr>
            <a:r>
              <a:rPr lang="en-GB" sz="1800" dirty="0" smtClean="0"/>
              <a:t>Thanks </a:t>
            </a:r>
            <a:r>
              <a:rPr lang="en-GB" sz="1800" dirty="0"/>
              <a:t>to Mark Jones </a:t>
            </a:r>
            <a:r>
              <a:rPr lang="en-GB" sz="1800" dirty="0" smtClean="0"/>
              <a:t>and Paul Booker </a:t>
            </a:r>
            <a:r>
              <a:rPr lang="en-GB" sz="1800" dirty="0" smtClean="0"/>
              <a:t>for </a:t>
            </a:r>
            <a:r>
              <a:rPr lang="en-GB" sz="1800" dirty="0" smtClean="0"/>
              <a:t>expediting the motherboard assembly and the wire-bonding.</a:t>
            </a:r>
          </a:p>
        </p:txBody>
      </p:sp>
      <p:pic>
        <p:nvPicPr>
          <p:cNvPr id="1028" name="Picture 4" descr="E:\H\SLHC\__2014-10-14\HVStripV1 Motherboard glob-topped_sma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289" y="4149080"/>
            <a:ext cx="2817175" cy="246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6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Motherboard – </a:t>
            </a:r>
            <a:r>
              <a:rPr lang="en-GB" dirty="0" smtClean="0"/>
              <a:t>initial assignments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410604"/>
              </p:ext>
            </p:extLst>
          </p:nvPr>
        </p:nvGraphicFramePr>
        <p:xfrm>
          <a:off x="683568" y="1218428"/>
          <a:ext cx="7920880" cy="3640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5904656"/>
              </a:tblGrid>
              <a:tr h="60006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Group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DESY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Glasgow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Oxford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RAL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let</a:t>
                      </a:r>
                      <a:r>
                        <a:rPr lang="en-GB" baseline="0" dirty="0" smtClean="0"/>
                        <a:t> us know </a:t>
                      </a:r>
                      <a:br>
                        <a:rPr lang="en-GB" baseline="0" dirty="0" smtClean="0"/>
                      </a:br>
                      <a:r>
                        <a:rPr lang="en-GB" baseline="0" dirty="0" smtClean="0"/>
                        <a:t>your needs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Other groups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3568" y="5229200"/>
            <a:ext cx="8136904" cy="12961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0081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Towards HV CHESS test boards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859216" cy="4853136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GB" b="1" dirty="0" smtClean="0"/>
              <a:t>Daughterboard quick spec:</a:t>
            </a:r>
          </a:p>
          <a:p>
            <a:pPr lvl="1">
              <a:spcBef>
                <a:spcPts val="1200"/>
              </a:spcBef>
            </a:pPr>
            <a:r>
              <a:rPr lang="en-GB" dirty="0" smtClean="0"/>
              <a:t>Similar to HVStripV1 daughterboard but include space for wire-bondable capacitors</a:t>
            </a:r>
          </a:p>
          <a:p>
            <a:pPr lvl="1">
              <a:spcBef>
                <a:spcPts val="1200"/>
              </a:spcBef>
            </a:pPr>
            <a:r>
              <a:rPr lang="en-GB" dirty="0" err="1" smtClean="0"/>
              <a:t>Fanout</a:t>
            </a:r>
            <a:r>
              <a:rPr lang="en-GB" dirty="0"/>
              <a:t> </a:t>
            </a:r>
            <a:r>
              <a:rPr lang="en-GB" dirty="0" smtClean="0"/>
              <a:t>pads:</a:t>
            </a:r>
          </a:p>
          <a:p>
            <a:pPr lvl="2">
              <a:spcBef>
                <a:spcPts val="1200"/>
              </a:spcBef>
            </a:pPr>
            <a:r>
              <a:rPr lang="en-GB" dirty="0" smtClean="0"/>
              <a:t>Power, ground, substrate voltage</a:t>
            </a:r>
          </a:p>
          <a:p>
            <a:pPr lvl="2">
              <a:spcBef>
                <a:spcPts val="1200"/>
              </a:spcBef>
            </a:pPr>
            <a:r>
              <a:rPr lang="en-GB" dirty="0" smtClean="0"/>
              <a:t>15 pads per array of active pixels, x 8 arrays</a:t>
            </a:r>
          </a:p>
          <a:p>
            <a:pPr lvl="2">
              <a:spcBef>
                <a:spcPts val="1200"/>
              </a:spcBef>
            </a:pPr>
            <a:r>
              <a:rPr lang="en-GB" dirty="0" smtClean="0"/>
              <a:t>Pads for passive pixels for Edge TCT</a:t>
            </a:r>
          </a:p>
          <a:p>
            <a:pPr lvl="1">
              <a:spcBef>
                <a:spcPts val="1200"/>
              </a:spcBef>
            </a:pPr>
            <a:r>
              <a:rPr lang="en-GB" dirty="0" smtClean="0"/>
              <a:t>Try for </a:t>
            </a:r>
            <a:r>
              <a:rPr lang="en-GB" dirty="0" err="1" smtClean="0"/>
              <a:t>cutout</a:t>
            </a:r>
            <a:r>
              <a:rPr lang="en-GB" dirty="0" smtClean="0"/>
              <a:t> for edge TCT, for passive pixels, plus adjacent active array if possible</a:t>
            </a:r>
          </a:p>
          <a:p>
            <a:pPr lvl="2">
              <a:spcBef>
                <a:spcPts val="1200"/>
              </a:spcBef>
            </a:pPr>
            <a:r>
              <a:rPr lang="en-GB" dirty="0" smtClean="0"/>
              <a:t>Specs from Ljubljana: 2.5</a:t>
            </a:r>
            <a:r>
              <a:rPr lang="en-GB" dirty="0" smtClean="0">
                <a:latin typeface="Calibri"/>
              </a:rPr>
              <a:t>° beam angle, 8cm distance</a:t>
            </a:r>
            <a:endParaRPr lang="en-GB" dirty="0" smtClean="0"/>
          </a:p>
          <a:p>
            <a:pPr lvl="1">
              <a:spcBef>
                <a:spcPts val="120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09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Towards HV CHESS test boards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859216" cy="4853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b="1" dirty="0" smtClean="0"/>
              <a:t>Motherboard quick spec:</a:t>
            </a:r>
          </a:p>
          <a:p>
            <a:pPr lvl="1">
              <a:spcBef>
                <a:spcPts val="1200"/>
              </a:spcBef>
            </a:pPr>
            <a:r>
              <a:rPr lang="en-GB" sz="2000" dirty="0" smtClean="0"/>
              <a:t>Regulate power down from 5V</a:t>
            </a:r>
          </a:p>
          <a:p>
            <a:pPr lvl="1">
              <a:spcBef>
                <a:spcPts val="1200"/>
              </a:spcBef>
            </a:pPr>
            <a:r>
              <a:rPr lang="en-GB" sz="2000" dirty="0" smtClean="0"/>
              <a:t>Have 6 bias supplies for active pixel arrays (6 connectors only - common to all 8 arrays)</a:t>
            </a:r>
          </a:p>
          <a:p>
            <a:pPr lvl="1">
              <a:spcBef>
                <a:spcPts val="1200"/>
              </a:spcBef>
            </a:pPr>
            <a:r>
              <a:rPr lang="en-GB" sz="2000" dirty="0" smtClean="0"/>
              <a:t>Use jumpers to select one pixel at a time per array to connect to test connector</a:t>
            </a:r>
          </a:p>
          <a:p>
            <a:pPr lvl="1">
              <a:spcBef>
                <a:spcPts val="1200"/>
              </a:spcBef>
            </a:pPr>
            <a:r>
              <a:rPr lang="en-GB" sz="2000" dirty="0" smtClean="0"/>
              <a:t>Consider SMA connectors instead of </a:t>
            </a:r>
            <a:r>
              <a:rPr lang="en-GB" sz="2000" dirty="0" err="1" smtClean="0"/>
              <a:t>Lemos</a:t>
            </a:r>
            <a:r>
              <a:rPr lang="en-GB" sz="2000" dirty="0" smtClean="0"/>
              <a:t> to reduce costs</a:t>
            </a:r>
          </a:p>
          <a:p>
            <a:pPr lvl="1">
              <a:spcBef>
                <a:spcPts val="1200"/>
              </a:spcBef>
            </a:pPr>
            <a:r>
              <a:rPr lang="en-GB" sz="2000" dirty="0" smtClean="0"/>
              <a:t>We need precision current bias supplies </a:t>
            </a:r>
            <a:r>
              <a:rPr lang="en-GB" sz="2000" dirty="0"/>
              <a:t>for </a:t>
            </a:r>
            <a:r>
              <a:rPr lang="en-GB" sz="2000" dirty="0" err="1" smtClean="0"/>
              <a:t>iN</a:t>
            </a:r>
            <a:r>
              <a:rPr lang="en-GB" sz="2000" dirty="0" smtClean="0"/>
              <a:t>, </a:t>
            </a:r>
            <a:r>
              <a:rPr lang="en-GB" sz="2000" dirty="0" err="1" smtClean="0"/>
              <a:t>iNBias</a:t>
            </a:r>
            <a:r>
              <a:rPr lang="en-GB" sz="2000" dirty="0" smtClean="0"/>
              <a:t>, </a:t>
            </a:r>
            <a:r>
              <a:rPr lang="en-GB" sz="2000" dirty="0" err="1" smtClean="0"/>
              <a:t>iPFB</a:t>
            </a:r>
            <a:r>
              <a:rPr lang="en-GB" sz="2000" dirty="0" smtClean="0"/>
              <a:t> and </a:t>
            </a:r>
            <a:r>
              <a:rPr lang="en-GB" sz="2000" dirty="0" err="1" smtClean="0"/>
              <a:t>iNSF</a:t>
            </a:r>
            <a:r>
              <a:rPr lang="en-GB" sz="2000" dirty="0" smtClean="0"/>
              <a:t>. </a:t>
            </a:r>
            <a:r>
              <a:rPr lang="en-GB" sz="2000" dirty="0" smtClean="0">
                <a:solidFill>
                  <a:srgbClr val="FF0066"/>
                </a:solidFill>
              </a:rPr>
              <a:t>Are people happy to use 4 source meters for this? Do we want current DACs on board? </a:t>
            </a:r>
            <a:endParaRPr lang="en-GB" sz="2000" dirty="0">
              <a:solidFill>
                <a:srgbClr val="FF0066"/>
              </a:solidFill>
            </a:endParaRPr>
          </a:p>
          <a:p>
            <a:pPr lvl="1">
              <a:spcBef>
                <a:spcPts val="1200"/>
              </a:spcBef>
            </a:pPr>
            <a:endParaRPr lang="en-GB" sz="2000" dirty="0" smtClean="0"/>
          </a:p>
          <a:p>
            <a:pPr lvl="1">
              <a:spcBef>
                <a:spcPts val="1200"/>
              </a:spcBef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338405"/>
              </p:ext>
            </p:extLst>
          </p:nvPr>
        </p:nvGraphicFramePr>
        <p:xfrm>
          <a:off x="5508104" y="5301207"/>
          <a:ext cx="2952328" cy="1352169"/>
        </p:xfrm>
        <a:graphic>
          <a:graphicData uri="http://schemas.openxmlformats.org/drawingml/2006/table">
            <a:tbl>
              <a:tblPr firstRow="1" firstCol="1" bandRow="1"/>
              <a:tblGrid>
                <a:gridCol w="1055620"/>
                <a:gridCol w="911116"/>
                <a:gridCol w="891612"/>
                <a:gridCol w="93980"/>
              </a:tblGrid>
              <a:tr h="1931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Pad number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Pad name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Value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65µA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31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Casc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2.4V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31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VPload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1.85V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31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4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iBias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7nA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31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5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iFB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2nA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31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6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iNSF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20nA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HVStripV1 </a:t>
            </a:r>
            <a:r>
              <a:rPr lang="en-GB" dirty="0" smtClean="0"/>
              <a:t>test results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7544" y="4581128"/>
            <a:ext cx="8280920" cy="2232248"/>
          </a:xfrm>
        </p:spPr>
        <p:txBody>
          <a:bodyPr>
            <a:noAutofit/>
          </a:bodyPr>
          <a:lstStyle/>
          <a:p>
            <a:r>
              <a:rPr lang="en-GB" sz="2000" dirty="0" smtClean="0"/>
              <a:t>Tests so far:</a:t>
            </a:r>
          </a:p>
          <a:p>
            <a:pPr lvl="1"/>
            <a:r>
              <a:rPr lang="en-GB" sz="2000" dirty="0" smtClean="0"/>
              <a:t>Digital injection of one hit and digital readout to </a:t>
            </a:r>
            <a:r>
              <a:rPr lang="en-GB" sz="2000" dirty="0" err="1" smtClean="0"/>
              <a:t>Atlys</a:t>
            </a:r>
            <a:r>
              <a:rPr lang="en-GB" sz="2000" dirty="0" smtClean="0"/>
              <a:t> DAQ - </a:t>
            </a:r>
            <a:r>
              <a:rPr lang="en-GB" sz="2000" b="1" dirty="0" smtClean="0">
                <a:solidFill>
                  <a:srgbClr val="00B050"/>
                </a:solidFill>
              </a:rPr>
              <a:t>working</a:t>
            </a:r>
          </a:p>
          <a:p>
            <a:pPr lvl="1"/>
            <a:r>
              <a:rPr lang="en-GB" sz="2000" dirty="0" smtClean="0"/>
              <a:t>Digital injection of two hits </a:t>
            </a:r>
            <a:r>
              <a:rPr lang="en-GB" sz="2000" dirty="0"/>
              <a:t>and digital readout to </a:t>
            </a:r>
            <a:r>
              <a:rPr lang="en-GB" sz="2000" dirty="0" err="1"/>
              <a:t>Atlys</a:t>
            </a:r>
            <a:r>
              <a:rPr lang="en-GB" sz="2000" dirty="0"/>
              <a:t> </a:t>
            </a:r>
            <a:r>
              <a:rPr lang="en-GB" sz="2000" dirty="0" smtClean="0"/>
              <a:t>DAQ - </a:t>
            </a:r>
            <a:r>
              <a:rPr lang="en-GB" sz="2000" b="1" dirty="0">
                <a:solidFill>
                  <a:srgbClr val="00B050"/>
                </a:solidFill>
              </a:rPr>
              <a:t>working</a:t>
            </a:r>
          </a:p>
          <a:p>
            <a:pPr lvl="1"/>
            <a:r>
              <a:rPr lang="en-GB" sz="2000" dirty="0" smtClean="0"/>
              <a:t>Analogue injection of one </a:t>
            </a:r>
            <a:r>
              <a:rPr lang="en-GB" sz="2000" dirty="0"/>
              <a:t>hit and digital readout to </a:t>
            </a:r>
            <a:r>
              <a:rPr lang="en-GB" sz="2000" dirty="0" err="1"/>
              <a:t>Atlys</a:t>
            </a:r>
            <a:r>
              <a:rPr lang="en-GB" sz="2000" dirty="0"/>
              <a:t> DAQ </a:t>
            </a:r>
            <a:r>
              <a:rPr lang="en-GB" sz="2000" dirty="0" smtClean="0"/>
              <a:t>– </a:t>
            </a:r>
            <a:br>
              <a:rPr lang="en-GB" sz="2000" dirty="0" smtClean="0"/>
            </a:br>
            <a:r>
              <a:rPr lang="en-GB" sz="2000" b="1" dirty="0" smtClean="0">
                <a:solidFill>
                  <a:srgbClr val="FF0000"/>
                </a:solidFill>
              </a:rPr>
              <a:t>not working yet</a:t>
            </a:r>
            <a:r>
              <a:rPr lang="en-GB" sz="2000" dirty="0" smtClean="0"/>
              <a:t> - </a:t>
            </a:r>
            <a:r>
              <a:rPr lang="en-GB" sz="2000" dirty="0" err="1" smtClean="0"/>
              <a:t>OutAB</a:t>
            </a:r>
            <a:r>
              <a:rPr lang="en-GB" sz="2000" dirty="0" smtClean="0"/>
              <a:t> pulse not seen</a:t>
            </a:r>
            <a:endParaRPr lang="en-GB" sz="2000" dirty="0"/>
          </a:p>
          <a:p>
            <a:pPr lvl="1"/>
            <a:endParaRPr lang="en-GB" sz="1400" dirty="0" smtClean="0"/>
          </a:p>
        </p:txBody>
      </p:sp>
      <p:pic>
        <p:nvPicPr>
          <p:cNvPr id="1026" name="Picture 2" descr="E:\H\SLHC\__2014-10-14\HVStripV1 Motherboard under test 2_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672" y="1286000"/>
            <a:ext cx="4105472" cy="307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95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Digital Injection – One hit</a:t>
            </a:r>
            <a:endParaRPr lang="en-GB" dirty="0"/>
          </a:p>
        </p:txBody>
      </p:sp>
      <p:pic>
        <p:nvPicPr>
          <p:cNvPr id="3074" name="Picture 2" descr="E:\H\SLHC\__2014-10-14\scope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184" y="1484784"/>
            <a:ext cx="6088160" cy="492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9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H\SLHC\__2014-10-14\scope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184" y="1484785"/>
            <a:ext cx="6088160" cy="492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Digital Injection – Two hits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89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388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Status of test kit and  update on HVStripV1 tests at RAL</vt:lpstr>
      <vt:lpstr>HVStripV1 hardware status</vt:lpstr>
      <vt:lpstr>HVStripV1 hardware status</vt:lpstr>
      <vt:lpstr>Motherboard – initial assignments</vt:lpstr>
      <vt:lpstr>Towards HV CHESS test boards</vt:lpstr>
      <vt:lpstr>Towards HV CHESS test boards</vt:lpstr>
      <vt:lpstr>HVStripV1 test results</vt:lpstr>
      <vt:lpstr>Digital Injection – One hit</vt:lpstr>
      <vt:lpstr>Digital Injection – Two hits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Todd Huffman</dc:creator>
  <cp:lastModifiedBy>Dopke, Jens (STFC,RAL,PPD)</cp:lastModifiedBy>
  <cp:revision>39</cp:revision>
  <dcterms:created xsi:type="dcterms:W3CDTF">2014-09-18T13:48:06Z</dcterms:created>
  <dcterms:modified xsi:type="dcterms:W3CDTF">2014-10-14T14:45:24Z</dcterms:modified>
</cp:coreProperties>
</file>