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63" r:id="rId2"/>
    <p:sldId id="266" r:id="rId3"/>
    <p:sldId id="282" r:id="rId4"/>
    <p:sldId id="283" r:id="rId5"/>
    <p:sldId id="284" r:id="rId6"/>
    <p:sldId id="286" r:id="rId7"/>
    <p:sldId id="287" r:id="rId8"/>
    <p:sldId id="288" r:id="rId9"/>
    <p:sldId id="290" r:id="rId10"/>
    <p:sldId id="291" r:id="rId11"/>
    <p:sldId id="306" r:id="rId12"/>
    <p:sldId id="307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8" r:id="rId22"/>
    <p:sldId id="301" r:id="rId23"/>
    <p:sldId id="303" r:id="rId24"/>
    <p:sldId id="304" r:id="rId25"/>
    <p:sldId id="279" r:id="rId26"/>
  </p:sldIdLst>
  <p:sldSz cx="9144000" cy="6858000" type="screen4x3"/>
  <p:notesSz cx="6794500" cy="9931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9C9E9F"/>
    <a:srgbClr val="FFFFFF"/>
    <a:srgbClr val="DDDDDD"/>
    <a:srgbClr val="00A5EB"/>
    <a:srgbClr val="FFCC00"/>
    <a:srgbClr val="FF00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0126" autoAdjust="0"/>
    <p:restoredTop sz="94822" autoAdjust="0"/>
  </p:normalViewPr>
  <p:slideViewPr>
    <p:cSldViewPr snapToGrid="0">
      <p:cViewPr varScale="1">
        <p:scale>
          <a:sx n="130" d="100"/>
          <a:sy n="130" d="100"/>
        </p:scale>
        <p:origin x="-1722" y="-84"/>
      </p:cViewPr>
      <p:guideLst>
        <p:guide orient="horz" pos="3816"/>
        <p:guide orient="horz" pos="167"/>
        <p:guide orient="horz" pos="616"/>
        <p:guide orient="horz" pos="2672"/>
        <p:guide orient="horz" pos="1165"/>
        <p:guide pos="5551"/>
        <p:guide pos="1551"/>
        <p:guide pos="4178"/>
        <p:guide pos="2927"/>
        <p:guide pos="2809"/>
        <p:guide pos="178"/>
        <p:guide pos="4299"/>
        <p:guide pos="14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2130" y="-96"/>
      </p:cViewPr>
      <p:guideLst>
        <p:guide orient="horz" pos="3128"/>
        <p:guide pos="214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481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1" y="0"/>
            <a:ext cx="294481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7415"/>
            <a:ext cx="5435600" cy="4469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Textmasterformate durch Klicken bearbeiten</a:t>
            </a:r>
          </a:p>
          <a:p>
            <a:pPr lvl="1"/>
            <a:r>
              <a:rPr lang="en-GB" noProof="0" smtClean="0"/>
              <a:t>Zweite Ebene</a:t>
            </a:r>
          </a:p>
          <a:p>
            <a:pPr lvl="2"/>
            <a:r>
              <a:rPr lang="en-GB" noProof="0" smtClean="0"/>
              <a:t>Dritte Ebene</a:t>
            </a:r>
          </a:p>
          <a:p>
            <a:pPr lvl="3"/>
            <a:r>
              <a:rPr lang="en-GB" noProof="0" smtClean="0"/>
              <a:t>Vierte Ebene</a:t>
            </a:r>
          </a:p>
          <a:p>
            <a:pPr lvl="4"/>
            <a:r>
              <a:rPr lang="en-GB" noProof="0" smtClean="0"/>
              <a:t>Fünfte Ebene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3239"/>
            <a:ext cx="294481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1" y="9433239"/>
            <a:ext cx="294481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D239882-B91F-4242-9E6A-FCA0462BCC5E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359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1254125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5" name="Picture 9" descr="DESY-Logo-cyan-RGB_g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7794625" y="5684838"/>
            <a:ext cx="1149350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Helmholtz-Logo_schwarz_70_t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5959475"/>
            <a:ext cx="164782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6"/>
          <p:cNvSpPr txBox="1">
            <a:spLocks noChangeArrowheads="1"/>
          </p:cNvSpPr>
          <p:nvPr userDrawn="1"/>
        </p:nvSpPr>
        <p:spPr bwMode="auto">
          <a:xfrm>
            <a:off x="2003425" y="2481263"/>
            <a:ext cx="2855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de-DE"/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100" y="1363663"/>
            <a:ext cx="8520113" cy="485775"/>
          </a:xfrm>
        </p:spPr>
        <p:txBody>
          <a:bodyPr/>
          <a:lstStyle>
            <a:lvl1pPr marL="0" indent="0">
              <a:buFont typeface="Arial Black" pitchFamily="34" charset="0"/>
              <a:buNone/>
              <a:defRPr b="1">
                <a:solidFill>
                  <a:srgbClr val="F28E00"/>
                </a:solidFill>
              </a:defRPr>
            </a:lvl1pPr>
          </a:lstStyle>
          <a:p>
            <a:pPr lvl="0"/>
            <a:r>
              <a:rPr lang="en-GB" noProof="0" smtClean="0"/>
              <a:t>Untertitel durch Klicken bearbeiten</a:t>
            </a:r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82575" y="0"/>
            <a:ext cx="8520113" cy="1266825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en-GB" noProof="0" smtClean="0"/>
              <a:t>TITELMASTER</a:t>
            </a:r>
            <a:br>
              <a:rPr lang="en-GB" noProof="0" smtClean="0"/>
            </a:br>
            <a:r>
              <a:rPr lang="en-GB" noProof="0" smtClean="0"/>
              <a:t>FORMAT </a:t>
            </a:r>
          </a:p>
        </p:txBody>
      </p:sp>
    </p:spTree>
    <p:extLst>
      <p:ext uri="{BB962C8B-B14F-4D97-AF65-F5344CB8AC3E}">
        <p14:creationId xmlns:p14="http://schemas.microsoft.com/office/powerpoint/2010/main" val="1755644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2129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0200" y="103188"/>
            <a:ext cx="2132013" cy="56673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2575" y="103188"/>
            <a:ext cx="6245225" cy="56673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2666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1037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43681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2575" y="977900"/>
            <a:ext cx="4183063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8038" y="977900"/>
            <a:ext cx="4184650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8558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3009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4646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6890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24715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88547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744538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977900"/>
            <a:ext cx="8520113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Textmasterformate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103188"/>
            <a:ext cx="8520113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PRR – </a:t>
            </a:r>
            <a:r>
              <a:rPr lang="en-GB" dirty="0" err="1" smtClean="0"/>
              <a:t>Tragrahmen</a:t>
            </a:r>
            <a:r>
              <a:rPr lang="en-GB" dirty="0" smtClean="0"/>
              <a:t> XTD2 R13-16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82575" y="6280150"/>
            <a:ext cx="75930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 algn="r" eaLnBrk="1" hangingPunct="1"/>
            <a:r>
              <a:rPr lang="en-GB" sz="900" b="1" smtClean="0">
                <a:solidFill>
                  <a:schemeClr val="bg2"/>
                </a:solidFill>
              </a:rPr>
              <a:t>R. Platzer</a:t>
            </a:r>
            <a:r>
              <a:rPr lang="en-GB" sz="900" smtClean="0">
                <a:solidFill>
                  <a:schemeClr val="bg2"/>
                </a:solidFill>
              </a:rPr>
              <a:t>|</a:t>
            </a:r>
            <a:r>
              <a:rPr lang="en-GB" sz="900" baseline="0" smtClean="0">
                <a:solidFill>
                  <a:schemeClr val="bg2"/>
                </a:solidFill>
              </a:rPr>
              <a:t>  D</a:t>
            </a:r>
            <a:r>
              <a:rPr lang="en-GB" sz="900" smtClean="0">
                <a:solidFill>
                  <a:schemeClr val="bg2"/>
                </a:solidFill>
              </a:rPr>
              <a:t>R</a:t>
            </a:r>
            <a:r>
              <a:rPr lang="en-GB" sz="900" baseline="0" smtClean="0">
                <a:solidFill>
                  <a:schemeClr val="bg2"/>
                </a:solidFill>
              </a:rPr>
              <a:t> </a:t>
            </a:r>
            <a:r>
              <a:rPr lang="en-GB" sz="900" baseline="0" dirty="0" smtClean="0">
                <a:solidFill>
                  <a:schemeClr val="bg2"/>
                </a:solidFill>
              </a:rPr>
              <a:t>– </a:t>
            </a:r>
            <a:r>
              <a:rPr lang="en-GB" sz="900" baseline="0" err="1" smtClean="0">
                <a:solidFill>
                  <a:schemeClr val="bg2"/>
                </a:solidFill>
              </a:rPr>
              <a:t>Tragrahmen</a:t>
            </a:r>
            <a:r>
              <a:rPr lang="en-GB" sz="900" baseline="0" smtClean="0">
                <a:solidFill>
                  <a:schemeClr val="bg2"/>
                </a:solidFill>
              </a:rPr>
              <a:t> XTL R28-38  </a:t>
            </a:r>
            <a:r>
              <a:rPr lang="en-GB" sz="900" smtClean="0">
                <a:solidFill>
                  <a:schemeClr val="bg2"/>
                </a:solidFill>
              </a:rPr>
              <a:t>|</a:t>
            </a:r>
            <a:r>
              <a:rPr lang="en-GB" sz="900" baseline="0" smtClean="0">
                <a:solidFill>
                  <a:schemeClr val="bg2"/>
                </a:solidFill>
              </a:rPr>
              <a:t>  30</a:t>
            </a:r>
            <a:r>
              <a:rPr lang="en-GB" sz="900" smtClean="0">
                <a:solidFill>
                  <a:schemeClr val="bg2"/>
                </a:solidFill>
              </a:rPr>
              <a:t>.10.2014  </a:t>
            </a:r>
            <a:r>
              <a:rPr lang="en-GB" sz="900" dirty="0">
                <a:solidFill>
                  <a:schemeClr val="bg2"/>
                </a:solidFill>
              </a:rPr>
              <a:t>|  </a:t>
            </a:r>
            <a:r>
              <a:rPr lang="en-GB" sz="900" b="1" err="1">
                <a:solidFill>
                  <a:schemeClr val="bg2"/>
                </a:solidFill>
              </a:rPr>
              <a:t>Seite</a:t>
            </a:r>
            <a:r>
              <a:rPr lang="en-GB" sz="900" b="1">
                <a:solidFill>
                  <a:schemeClr val="bg2"/>
                </a:solidFill>
              </a:rPr>
              <a:t> </a:t>
            </a:r>
            <a:fld id="{288C76D5-E96F-4F45-A346-E95B048AE229}" type="slidenum">
              <a:rPr lang="en-GB" sz="900" b="1" smtClean="0">
                <a:solidFill>
                  <a:schemeClr val="bg2"/>
                </a:solidFill>
              </a:rPr>
              <a:pPr algn="r" eaLnBrk="1" hangingPunct="1"/>
              <a:t>‹Nr.›</a:t>
            </a:fld>
            <a:r>
              <a:rPr lang="en-GB" sz="900" b="1" smtClean="0">
                <a:solidFill>
                  <a:schemeClr val="bg2"/>
                </a:solidFill>
              </a:rPr>
              <a:t>/25</a:t>
            </a:r>
            <a:endParaRPr lang="en-GB" sz="900" b="1" dirty="0">
              <a:solidFill>
                <a:schemeClr val="bg2"/>
              </a:solidFill>
            </a:endParaRPr>
          </a:p>
        </p:txBody>
      </p:sp>
      <p:pic>
        <p:nvPicPr>
          <p:cNvPr id="1030" name="Picture 10" descr="DESY-Logo-cyan-RGB_g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8035925" y="6099175"/>
            <a:ext cx="77628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65113" indent="-265113" algn="l" rtl="0" eaLnBrk="0" fontAlgn="base" hangingPunct="0">
        <a:spcBef>
          <a:spcPct val="0"/>
        </a:spcBef>
        <a:spcAft>
          <a:spcPct val="50000"/>
        </a:spcAft>
        <a:buClr>
          <a:srgbClr val="F28E00"/>
        </a:buClr>
        <a:buFont typeface="Arial Black" pitchFamily="34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eaLnBrk="0" fontAlgn="base" hangingPunct="0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236663" indent="-228600" algn="l" rtl="0" eaLnBrk="0" fontAlgn="base" hangingPunct="0">
        <a:spcBef>
          <a:spcPct val="0"/>
        </a:spcBef>
        <a:spcAft>
          <a:spcPct val="0"/>
        </a:spcAft>
        <a:buClr>
          <a:srgbClr val="FF9900"/>
        </a:buClr>
        <a:buFont typeface="Arial Black" pitchFamily="34" charset="0"/>
        <a:defRPr sz="1200">
          <a:solidFill>
            <a:schemeClr val="tx1"/>
          </a:solidFill>
          <a:latin typeface="+mn-lt"/>
        </a:defRPr>
      </a:lvl3pPr>
      <a:lvl4pPr marL="1644650" indent="-228600" algn="l" rtl="0" eaLnBrk="0" fontAlgn="base" hangingPunct="0"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desy.de/conferenceDisplay.py?confId=11079" TargetMode="External"/><Relationship Id="rId2" Type="http://schemas.openxmlformats.org/officeDocument/2006/relationships/hyperlink" Target="file:///\\win.desy.de\all\user\groups\zm1\4all\public\Technische_Projekte\XFEL-DMU\XT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zm1spf1/XFEL-Abh&#228;ngung/SitePages/Homepage.aspx" TargetMode="External"/><Relationship Id="rId4" Type="http://schemas.openxmlformats.org/officeDocument/2006/relationships/hyperlink" Target="http://adsepsps2/sites/se_cad/XFEL/Uebersichte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9"/>
          <p:cNvSpPr>
            <a:spLocks noGrp="1" noChangeArrowheads="1"/>
          </p:cNvSpPr>
          <p:nvPr>
            <p:ph type="ctrTitle"/>
          </p:nvPr>
        </p:nvSpPr>
        <p:spPr/>
        <p:txBody>
          <a:bodyPr anchor="ctr"/>
          <a:lstStyle/>
          <a:p>
            <a:pPr eaLnBrk="1" hangingPunct="1"/>
            <a:r>
              <a:rPr lang="de-DE" smtClean="0"/>
              <a:t>DR </a:t>
            </a:r>
            <a:r>
              <a:rPr lang="de-DE" dirty="0" smtClean="0"/>
              <a:t>- </a:t>
            </a:r>
            <a:r>
              <a:rPr lang="de-DE" smtClean="0"/>
              <a:t>Tragrahmen XTL R28-38</a:t>
            </a:r>
            <a:endParaRPr lang="de-DE" dirty="0" smtClean="0"/>
          </a:p>
        </p:txBody>
      </p:sp>
      <p:sp>
        <p:nvSpPr>
          <p:cNvPr id="3076" name="Text Box 35"/>
          <p:cNvSpPr txBox="1">
            <a:spLocks noChangeArrowheads="1"/>
          </p:cNvSpPr>
          <p:nvPr/>
        </p:nvSpPr>
        <p:spPr bwMode="auto">
          <a:xfrm>
            <a:off x="5185329" y="5221720"/>
            <a:ext cx="41656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dirty="0" smtClean="0">
              <a:solidFill>
                <a:srgbClr val="00A5EB"/>
              </a:solidFill>
            </a:endParaRPr>
          </a:p>
          <a:p>
            <a:r>
              <a:rPr lang="de-DE" smtClean="0">
                <a:solidFill>
                  <a:srgbClr val="00A5EB"/>
                </a:solidFill>
              </a:rPr>
              <a:t>Roland Platzer, ZM1</a:t>
            </a:r>
          </a:p>
          <a:p>
            <a:r>
              <a:rPr lang="de-DE" sz="1100" smtClean="0">
                <a:solidFill>
                  <a:srgbClr val="00A5EB"/>
                </a:solidFill>
              </a:rPr>
              <a:t>30.10.2014</a:t>
            </a:r>
            <a:endParaRPr lang="en-GB" sz="11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855" y="1616475"/>
            <a:ext cx="7044291" cy="3610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Konzept </a:t>
            </a:r>
            <a:r>
              <a:rPr lang="de-DE" dirty="0"/>
              <a:t>Magnetabhängung </a:t>
            </a:r>
            <a:r>
              <a:rPr lang="de-DE"/>
              <a:t>im </a:t>
            </a:r>
            <a:r>
              <a:rPr lang="de-DE" smtClean="0"/>
              <a:t>XTL R 28-38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6" name="Untertitel 1"/>
          <p:cNvSpPr>
            <a:spLocks noGrp="1"/>
          </p:cNvSpPr>
          <p:nvPr/>
        </p:nvSpPr>
        <p:spPr bwMode="auto">
          <a:xfrm>
            <a:off x="388142" y="823912"/>
            <a:ext cx="8520113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None/>
              <a:defRPr sz="2000" b="1">
                <a:solidFill>
                  <a:srgbClr val="F28E00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smtClean="0"/>
              <a:t>Komponentenbeschriftung</a:t>
            </a:r>
            <a:endParaRPr lang="en-US" sz="240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2" r="39809" b="78674"/>
          <a:stretch/>
        </p:blipFill>
        <p:spPr bwMode="auto">
          <a:xfrm>
            <a:off x="265113" y="1397470"/>
            <a:ext cx="5184711" cy="606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269" y="2205452"/>
            <a:ext cx="7727603" cy="292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994" y="4270362"/>
            <a:ext cx="920847" cy="1729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261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Konzept </a:t>
            </a:r>
            <a:r>
              <a:rPr lang="de-DE" dirty="0"/>
              <a:t>Magnetabhängung </a:t>
            </a:r>
            <a:r>
              <a:rPr lang="de-DE"/>
              <a:t>im </a:t>
            </a:r>
            <a:r>
              <a:rPr lang="de-DE" smtClean="0"/>
              <a:t>XTL R 28-38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6" name="Untertitel 1"/>
          <p:cNvSpPr>
            <a:spLocks noGrp="1"/>
          </p:cNvSpPr>
          <p:nvPr/>
        </p:nvSpPr>
        <p:spPr bwMode="auto">
          <a:xfrm>
            <a:off x="388142" y="823912"/>
            <a:ext cx="8520113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None/>
              <a:defRPr sz="2000" b="1">
                <a:solidFill>
                  <a:srgbClr val="F28E00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smtClean="0"/>
              <a:t>Komponentenbeschriftung</a:t>
            </a:r>
            <a:endParaRPr lang="en-US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0" y="1340260"/>
            <a:ext cx="4807746" cy="2297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0" y="3812268"/>
            <a:ext cx="4736650" cy="2576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344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Konzept </a:t>
            </a:r>
            <a:r>
              <a:rPr lang="de-DE" dirty="0"/>
              <a:t>Magnetabhängung </a:t>
            </a:r>
            <a:r>
              <a:rPr lang="de-DE"/>
              <a:t>im </a:t>
            </a:r>
            <a:r>
              <a:rPr lang="de-DE" smtClean="0"/>
              <a:t>XTL R 28-38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6" name="Untertitel 1"/>
          <p:cNvSpPr>
            <a:spLocks noGrp="1"/>
          </p:cNvSpPr>
          <p:nvPr/>
        </p:nvSpPr>
        <p:spPr bwMode="auto">
          <a:xfrm>
            <a:off x="388142" y="823912"/>
            <a:ext cx="8520113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None/>
              <a:defRPr sz="2000" b="1">
                <a:solidFill>
                  <a:srgbClr val="F28E00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smtClean="0"/>
              <a:t>Komponentenbeschriftung</a:t>
            </a:r>
            <a:endParaRPr lang="en-US" sz="2400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82" y="1508639"/>
            <a:ext cx="5719763" cy="427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414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/>
            </a:r>
            <a:br>
              <a:rPr lang="de-DE" smtClean="0"/>
            </a:br>
            <a:r>
              <a:rPr lang="de-DE" smtClean="0"/>
              <a:t>Statik und Dynamik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6" name="Untertitel 1"/>
          <p:cNvSpPr>
            <a:spLocks noGrp="1"/>
          </p:cNvSpPr>
          <p:nvPr/>
        </p:nvSpPr>
        <p:spPr bwMode="auto">
          <a:xfrm>
            <a:off x="388142" y="823912"/>
            <a:ext cx="8520113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None/>
              <a:defRPr sz="2000" b="1">
                <a:solidFill>
                  <a:srgbClr val="F28E00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smtClean="0"/>
              <a:t>Lasten</a:t>
            </a:r>
            <a:endParaRPr lang="en-US" sz="2400" dirty="0"/>
          </a:p>
        </p:txBody>
      </p:sp>
      <p:pic>
        <p:nvPicPr>
          <p:cNvPr id="12292" name="Picture 4" descr="https://static.palfinger.com/medias/sys_master/8797181280286/crayler_usp_deadweight_fanc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3" t="17" r="23342" b="-17"/>
          <a:stretch/>
        </p:blipFill>
        <p:spPr bwMode="auto">
          <a:xfrm>
            <a:off x="7598836" y="1309953"/>
            <a:ext cx="1309419" cy="154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lvv-reinold.de/images/bild-feu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160" y="3605777"/>
            <a:ext cx="1086770" cy="144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Inhaltsplatzhalter 2"/>
          <p:cNvSpPr>
            <a:spLocks noGrp="1"/>
          </p:cNvSpPr>
          <p:nvPr/>
        </p:nvSpPr>
        <p:spPr bwMode="auto">
          <a:xfrm>
            <a:off x="80904" y="1295855"/>
            <a:ext cx="7753676" cy="4454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Aft>
                <a:spcPts val="200"/>
              </a:spcAft>
            </a:pPr>
            <a:r>
              <a:rPr lang="en-US" smtClean="0"/>
              <a:t>Eigengewichte</a:t>
            </a:r>
            <a:endParaRPr lang="en-US" dirty="0" smtClean="0"/>
          </a:p>
          <a:p>
            <a:pPr lvl="1">
              <a:spcAft>
                <a:spcPts val="200"/>
              </a:spcAft>
            </a:pPr>
            <a:r>
              <a:rPr lang="en-US" smtClean="0"/>
              <a:t>Magnete (BEY 2,1 t / XQK 2,02 t / XBD 0,9 t / XQH 1,22 t / XQF 0,64 t / …) </a:t>
            </a:r>
            <a:endParaRPr lang="en-US" dirty="0"/>
          </a:p>
          <a:p>
            <a:pPr lvl="1">
              <a:spcAft>
                <a:spcPts val="200"/>
              </a:spcAft>
            </a:pPr>
            <a:r>
              <a:rPr lang="en-US" smtClean="0"/>
              <a:t>Justiergestelle 20 … 150 kg</a:t>
            </a:r>
            <a:endParaRPr lang="en-US" sz="1400" dirty="0" smtClean="0"/>
          </a:p>
          <a:p>
            <a:pPr lvl="1">
              <a:spcAft>
                <a:spcPts val="200"/>
              </a:spcAft>
            </a:pPr>
            <a:r>
              <a:rPr lang="en-US" smtClean="0"/>
              <a:t>Tragrahmen bis ca. 1,5 t</a:t>
            </a:r>
          </a:p>
          <a:p>
            <a:pPr lvl="1">
              <a:spcAft>
                <a:spcPts val="200"/>
              </a:spcAft>
            </a:pPr>
            <a:r>
              <a:rPr lang="en-US" smtClean="0"/>
              <a:t>Anschlüsse an Magneten </a:t>
            </a:r>
            <a:r>
              <a:rPr lang="en-US" u="sng" smtClean="0"/>
              <a:t>&lt;</a:t>
            </a:r>
            <a:r>
              <a:rPr lang="en-US" smtClean="0"/>
              <a:t> 15 kg</a:t>
            </a:r>
          </a:p>
          <a:p>
            <a:pPr marL="0" indent="0">
              <a:spcAft>
                <a:spcPts val="200"/>
              </a:spcAft>
              <a:buNone/>
            </a:pPr>
            <a:endParaRPr lang="en-US" sz="1800" smtClean="0"/>
          </a:p>
          <a:p>
            <a:pPr marL="0" indent="0">
              <a:spcAft>
                <a:spcPts val="200"/>
              </a:spcAft>
              <a:buNone/>
            </a:pPr>
            <a:endParaRPr lang="en-US" sz="1800"/>
          </a:p>
          <a:p>
            <a:pPr marL="0" indent="0">
              <a:spcAft>
                <a:spcPts val="200"/>
              </a:spcAft>
              <a:buNone/>
            </a:pPr>
            <a:endParaRPr lang="en-US" sz="1800" dirty="0" smtClean="0"/>
          </a:p>
          <a:p>
            <a:pPr>
              <a:spcAft>
                <a:spcPts val="200"/>
              </a:spcAft>
            </a:pPr>
            <a:r>
              <a:rPr lang="en-US" sz="2200" smtClean="0"/>
              <a:t> Brandlast</a:t>
            </a:r>
          </a:p>
          <a:p>
            <a:pPr lvl="1">
              <a:spcAft>
                <a:spcPts val="200"/>
              </a:spcAft>
            </a:pPr>
            <a:r>
              <a:rPr lang="en-US" smtClean="0"/>
              <a:t>Tragrahmen Brandlast von 470 °C</a:t>
            </a:r>
          </a:p>
          <a:p>
            <a:pPr lvl="1">
              <a:spcAft>
                <a:spcPts val="200"/>
              </a:spcAft>
            </a:pPr>
            <a:r>
              <a:rPr lang="en-US"/>
              <a:t>Vakuumabhängung Brandlast von 250°C</a:t>
            </a:r>
            <a:endParaRPr lang="en-US" dirty="0"/>
          </a:p>
          <a:p>
            <a:pPr marL="1293813" lvl="2" indent="-285750">
              <a:spcAft>
                <a:spcPts val="200"/>
              </a:spcAft>
              <a:buFont typeface="Wingdings" panose="05000000000000000000" pitchFamily="2" charset="2"/>
              <a:buChar char="§"/>
            </a:pPr>
            <a:endParaRPr lang="en-US" sz="1400" dirty="0"/>
          </a:p>
          <a:p>
            <a:pPr lvl="2">
              <a:spcAft>
                <a:spcPts val="200"/>
              </a:spcAft>
            </a:pPr>
            <a:endParaRPr lang="en-US" sz="1200" dirty="0" smtClean="0"/>
          </a:p>
          <a:p>
            <a:pPr marL="0" indent="0">
              <a:lnSpc>
                <a:spcPct val="150000"/>
              </a:lnSpc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68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/>
            </a:r>
            <a:br>
              <a:rPr lang="de-DE" smtClean="0"/>
            </a:br>
            <a:r>
              <a:rPr lang="de-DE" smtClean="0"/>
              <a:t>Statik und Dynamik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6" name="Untertitel 1"/>
          <p:cNvSpPr>
            <a:spLocks noGrp="1"/>
          </p:cNvSpPr>
          <p:nvPr/>
        </p:nvSpPr>
        <p:spPr bwMode="auto">
          <a:xfrm>
            <a:off x="388142" y="823912"/>
            <a:ext cx="8520113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None/>
              <a:defRPr sz="2000" b="1">
                <a:solidFill>
                  <a:srgbClr val="F28E00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smtClean="0"/>
              <a:t>Statik Tragrahmen</a:t>
            </a:r>
            <a:endParaRPr lang="en-US" sz="2400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 bwMode="auto">
          <a:xfrm>
            <a:off x="388142" y="1435328"/>
            <a:ext cx="7715196" cy="639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de-DE" sz="1400" smtClean="0"/>
              <a:t>Statik der Tragrahmen liegt vor und wurde beim Prüfer eingereicht (s. Tragrahmen R38-40).</a:t>
            </a:r>
            <a:endParaRPr lang="de-DE" sz="1400" dirty="0"/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15" y="2074633"/>
            <a:ext cx="2055135" cy="3157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39" y="2095208"/>
            <a:ext cx="2036789" cy="3136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537" y="2084921"/>
            <a:ext cx="2005943" cy="31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408" y="2074632"/>
            <a:ext cx="2214847" cy="3205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64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/>
            </a:r>
            <a:br>
              <a:rPr lang="de-DE" smtClean="0"/>
            </a:br>
            <a:r>
              <a:rPr lang="de-DE" smtClean="0"/>
              <a:t>Statik und Dynamik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6" name="Untertitel 1"/>
          <p:cNvSpPr>
            <a:spLocks noGrp="1"/>
          </p:cNvSpPr>
          <p:nvPr/>
        </p:nvSpPr>
        <p:spPr bwMode="auto">
          <a:xfrm>
            <a:off x="388142" y="823912"/>
            <a:ext cx="8520113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None/>
              <a:defRPr sz="2000" b="1">
                <a:solidFill>
                  <a:srgbClr val="F28E00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smtClean="0"/>
              <a:t>Statik Hängegestelle</a:t>
            </a:r>
            <a:endParaRPr lang="en-US" sz="24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639" y="2275025"/>
            <a:ext cx="2186496" cy="3303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31" y="2307391"/>
            <a:ext cx="2122149" cy="3238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136" y="2275025"/>
            <a:ext cx="2105119" cy="3247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440" y="2307392"/>
            <a:ext cx="2060579" cy="327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Inhaltsplatzhalter 2"/>
          <p:cNvSpPr txBox="1">
            <a:spLocks/>
          </p:cNvSpPr>
          <p:nvPr/>
        </p:nvSpPr>
        <p:spPr bwMode="auto">
          <a:xfrm>
            <a:off x="388142" y="1435328"/>
            <a:ext cx="7715196" cy="639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de-DE" sz="1400" smtClean="0"/>
              <a:t>Statik von diversen Hängegestelle liegt vor.</a:t>
            </a:r>
          </a:p>
          <a:p>
            <a:pPr>
              <a:spcAft>
                <a:spcPts val="0"/>
              </a:spcAft>
            </a:pPr>
            <a:r>
              <a:rPr lang="de-DE" sz="1400" smtClean="0"/>
              <a:t>Auslastung unkritisch.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60609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/>
            </a:r>
            <a:br>
              <a:rPr lang="de-DE" smtClean="0"/>
            </a:br>
            <a:r>
              <a:rPr lang="de-DE" smtClean="0"/>
              <a:t>Statik und Dynamik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6" name="Untertitel 1"/>
          <p:cNvSpPr>
            <a:spLocks noGrp="1"/>
          </p:cNvSpPr>
          <p:nvPr/>
        </p:nvSpPr>
        <p:spPr bwMode="auto">
          <a:xfrm>
            <a:off x="388142" y="823912"/>
            <a:ext cx="8520113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None/>
              <a:defRPr sz="2000" b="1">
                <a:solidFill>
                  <a:srgbClr val="F28E00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smtClean="0"/>
              <a:t>Tragfähigkeit Anschweißbänder</a:t>
            </a:r>
            <a:endParaRPr lang="en-US" sz="2400" dirty="0"/>
          </a:p>
        </p:txBody>
      </p:sp>
      <p:sp>
        <p:nvSpPr>
          <p:cNvPr id="8" name="Inhaltsplatzhalter 2"/>
          <p:cNvSpPr txBox="1">
            <a:spLocks/>
          </p:cNvSpPr>
          <p:nvPr/>
        </p:nvSpPr>
        <p:spPr bwMode="auto">
          <a:xfrm>
            <a:off x="388142" y="1435328"/>
            <a:ext cx="7715196" cy="639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de-DE" sz="1400" smtClean="0"/>
              <a:t>Die Tragfähigkeit der Anschweißbänder ist unkritisch, da in der geprüften Statik der Tübbinge pro Anschweißband 13,5 t (135 kN) in beliebiger Richtung und Verteilung ohne weiteren Nachweis angesetzt werden können.</a:t>
            </a:r>
            <a:endParaRPr lang="de-DE" sz="14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09" y="2157983"/>
            <a:ext cx="2595155" cy="3830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066" y="2157537"/>
            <a:ext cx="2693554" cy="3972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645" y="2157538"/>
            <a:ext cx="2567068" cy="3869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901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/>
            </a:r>
            <a:br>
              <a:rPr lang="de-DE" smtClean="0"/>
            </a:br>
            <a:r>
              <a:rPr lang="de-DE" smtClean="0"/>
              <a:t>Statik und Dynamik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6" name="Untertitel 1"/>
          <p:cNvSpPr>
            <a:spLocks noGrp="1"/>
          </p:cNvSpPr>
          <p:nvPr/>
        </p:nvSpPr>
        <p:spPr bwMode="auto">
          <a:xfrm>
            <a:off x="388142" y="736130"/>
            <a:ext cx="8520113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None/>
              <a:defRPr sz="2000" b="1">
                <a:solidFill>
                  <a:srgbClr val="F28E00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smtClean="0"/>
              <a:t>Statik Anschluß Magnete</a:t>
            </a:r>
            <a:endParaRPr lang="en-US" sz="2400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 bwMode="auto">
          <a:xfrm>
            <a:off x="388142" y="1435328"/>
            <a:ext cx="7715196" cy="639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de-DE" sz="1400" smtClean="0"/>
              <a:t>Die Tragfähigkeit der Magnete ist mit Bernward Krause geklärt.</a:t>
            </a:r>
          </a:p>
          <a:p>
            <a:pPr>
              <a:spcAft>
                <a:spcPts val="0"/>
              </a:spcAft>
            </a:pPr>
            <a:r>
              <a:rPr lang="de-DE" sz="1400" smtClean="0"/>
              <a:t>Dokumente aus Russland vorhanden?</a:t>
            </a:r>
            <a:endParaRPr lang="de-DE" sz="1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41" y="2074634"/>
            <a:ext cx="6586655" cy="4042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155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/>
            </a:r>
            <a:br>
              <a:rPr lang="de-DE" smtClean="0"/>
            </a:br>
            <a:r>
              <a:rPr lang="de-DE" smtClean="0"/>
              <a:t>Statik und Dynamik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6" name="Untertitel 1"/>
          <p:cNvSpPr>
            <a:spLocks noGrp="1"/>
          </p:cNvSpPr>
          <p:nvPr/>
        </p:nvSpPr>
        <p:spPr bwMode="auto">
          <a:xfrm>
            <a:off x="388142" y="823912"/>
            <a:ext cx="8520113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None/>
              <a:defRPr sz="2000" b="1">
                <a:solidFill>
                  <a:srgbClr val="F28E00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smtClean="0"/>
              <a:t>Eigenfrequenzen</a:t>
            </a:r>
            <a:endParaRPr lang="en-US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04" y="1273113"/>
            <a:ext cx="6934849" cy="1149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04" y="2456292"/>
            <a:ext cx="6934849" cy="1172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04" y="4978722"/>
            <a:ext cx="6934849" cy="1383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04" y="3628486"/>
            <a:ext cx="6934849" cy="1353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010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/>
            </a:r>
            <a:br>
              <a:rPr lang="de-DE" smtClean="0"/>
            </a:br>
            <a:r>
              <a:rPr lang="de-DE" smtClean="0"/>
              <a:t>Schnittstellen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6" name="Untertitel 1"/>
          <p:cNvSpPr>
            <a:spLocks noGrp="1"/>
          </p:cNvSpPr>
          <p:nvPr/>
        </p:nvSpPr>
        <p:spPr bwMode="auto">
          <a:xfrm>
            <a:off x="388142" y="823912"/>
            <a:ext cx="8520113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None/>
              <a:defRPr sz="2000" b="1">
                <a:solidFill>
                  <a:srgbClr val="F28E00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smtClean="0"/>
              <a:t>Gewerke</a:t>
            </a:r>
            <a:endParaRPr lang="en-US" sz="2400" dirty="0"/>
          </a:p>
        </p:txBody>
      </p:sp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335992" y="1703816"/>
            <a:ext cx="8252053" cy="3984259"/>
          </a:xfrm>
        </p:spPr>
        <p:txBody>
          <a:bodyPr/>
          <a:lstStyle/>
          <a:p>
            <a:pPr>
              <a:spcAft>
                <a:spcPts val="200"/>
              </a:spcAft>
              <a:tabLst>
                <a:tab pos="2867025" algn="l"/>
              </a:tabLst>
            </a:pPr>
            <a:r>
              <a:rPr lang="en-US" smtClean="0"/>
              <a:t>Bauwerk	</a:t>
            </a:r>
            <a:r>
              <a:rPr lang="en-US" sz="1400" smtClean="0"/>
              <a:t>(Rahmenbedingung)</a:t>
            </a:r>
            <a:endParaRPr lang="en-US" sz="1400" b="1"/>
          </a:p>
          <a:p>
            <a:pPr>
              <a:spcAft>
                <a:spcPts val="200"/>
              </a:spcAft>
              <a:tabLst>
                <a:tab pos="2867025" algn="l"/>
              </a:tabLst>
            </a:pPr>
            <a:r>
              <a:rPr lang="en-US" smtClean="0"/>
              <a:t>E_Versorgung	</a:t>
            </a:r>
            <a:r>
              <a:rPr lang="en-US" sz="1400"/>
              <a:t>(Rahmenbedingung)</a:t>
            </a:r>
            <a:endParaRPr lang="en-US" sz="1400" b="1"/>
          </a:p>
          <a:p>
            <a:pPr>
              <a:spcAft>
                <a:spcPts val="200"/>
              </a:spcAft>
              <a:tabLst>
                <a:tab pos="2867025" algn="l"/>
              </a:tabLst>
            </a:pPr>
            <a:r>
              <a:rPr lang="en-US" smtClean="0"/>
              <a:t>Wasser	</a:t>
            </a:r>
            <a:r>
              <a:rPr lang="en-US" sz="1400" smtClean="0"/>
              <a:t>(Rahmenbedingung)</a:t>
            </a:r>
          </a:p>
          <a:p>
            <a:pPr>
              <a:spcAft>
                <a:spcPts val="200"/>
              </a:spcAft>
              <a:tabLst>
                <a:tab pos="2867025" algn="l"/>
              </a:tabLst>
            </a:pPr>
            <a:r>
              <a:rPr lang="en-US" sz="2200" smtClean="0"/>
              <a:t>Transport	</a:t>
            </a:r>
            <a:r>
              <a:rPr lang="en-US" sz="1400" smtClean="0"/>
              <a:t>(Einengung im Bereich Raum 37,38)</a:t>
            </a:r>
          </a:p>
          <a:p>
            <a:pPr>
              <a:spcAft>
                <a:spcPts val="200"/>
              </a:spcAft>
              <a:tabLst>
                <a:tab pos="2867025" algn="l"/>
              </a:tabLst>
            </a:pPr>
            <a:r>
              <a:rPr lang="en-US" sz="2200" smtClean="0"/>
              <a:t>Vermessung	</a:t>
            </a:r>
            <a:r>
              <a:rPr lang="en-US" sz="1400" smtClean="0"/>
              <a:t>(Mögliche Konflikte mit Messmarken, Einschränkung Sichtfeld)</a:t>
            </a:r>
          </a:p>
          <a:p>
            <a:pPr>
              <a:spcAft>
                <a:spcPts val="200"/>
              </a:spcAft>
              <a:tabLst>
                <a:tab pos="2867025" algn="l"/>
              </a:tabLst>
            </a:pPr>
            <a:r>
              <a:rPr lang="en-US" sz="2200" smtClean="0"/>
              <a:t>CRYO	</a:t>
            </a:r>
            <a:r>
              <a:rPr lang="en-US" sz="1400" smtClean="0"/>
              <a:t>(Bauraum am EC2, R28)</a:t>
            </a:r>
          </a:p>
          <a:p>
            <a:pPr>
              <a:spcAft>
                <a:spcPts val="200"/>
              </a:spcAft>
              <a:tabLst>
                <a:tab pos="2867025" algn="l"/>
              </a:tabLst>
            </a:pPr>
            <a:r>
              <a:rPr lang="en-US" sz="2200" smtClean="0"/>
              <a:t>Klima	</a:t>
            </a:r>
            <a:r>
              <a:rPr lang="en-US" sz="1400" smtClean="0"/>
              <a:t>(</a:t>
            </a:r>
            <a:r>
              <a:rPr lang="en-US" sz="1400"/>
              <a:t>Keine Interaktion </a:t>
            </a:r>
            <a:r>
              <a:rPr lang="en-US" sz="1400" smtClean="0"/>
              <a:t>bekannt)</a:t>
            </a:r>
            <a:endParaRPr lang="en-US" sz="1400"/>
          </a:p>
          <a:p>
            <a:pPr>
              <a:spcAft>
                <a:spcPts val="200"/>
              </a:spcAft>
              <a:tabLst>
                <a:tab pos="2867025" algn="l"/>
              </a:tabLst>
            </a:pPr>
            <a:r>
              <a:rPr lang="en-US" sz="2200" smtClean="0"/>
              <a:t>Sicherheit	</a:t>
            </a:r>
            <a:r>
              <a:rPr lang="en-US" sz="1400" smtClean="0"/>
              <a:t>(Konflikte mit Sicherheitsleuchten, Lautsprechern)</a:t>
            </a:r>
          </a:p>
          <a:p>
            <a:pPr>
              <a:spcAft>
                <a:spcPts val="200"/>
              </a:spcAft>
              <a:tabLst>
                <a:tab pos="2867025" algn="l"/>
              </a:tabLst>
            </a:pPr>
            <a:r>
              <a:rPr lang="en-US" sz="2200" smtClean="0"/>
              <a:t>Maschine	</a:t>
            </a:r>
            <a:r>
              <a:rPr lang="en-US" sz="1400" smtClean="0"/>
              <a:t>(Rahmenbedingung, Abhängung Vakuum)</a:t>
            </a:r>
          </a:p>
          <a:p>
            <a:pPr>
              <a:spcAft>
                <a:spcPts val="200"/>
              </a:spcAft>
              <a:tabLst>
                <a:tab pos="2867025" algn="l"/>
              </a:tabLst>
            </a:pPr>
            <a:r>
              <a:rPr lang="en-US" sz="2200" smtClean="0"/>
              <a:t>Tragrahmen	</a:t>
            </a:r>
            <a:r>
              <a:rPr lang="en-US" sz="1400" smtClean="0"/>
              <a:t>(Rahmenbedingung)</a:t>
            </a:r>
          </a:p>
          <a:p>
            <a:pPr>
              <a:spcAft>
                <a:spcPts val="200"/>
              </a:spcAft>
              <a:tabLst>
                <a:tab pos="3960000" algn="l"/>
              </a:tabLst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45973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Inhalt</a:t>
            </a:r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82576" y="986367"/>
            <a:ext cx="8497358" cy="4991100"/>
          </a:xfrm>
        </p:spPr>
        <p:txBody>
          <a:bodyPr/>
          <a:lstStyle/>
          <a:p>
            <a:pPr eaLnBrk="1" hangingPunct="1"/>
            <a:r>
              <a:rPr lang="de-DE" dirty="0" smtClean="0"/>
              <a:t>Konzept Magnetabhängung </a:t>
            </a:r>
            <a:r>
              <a:rPr lang="de-DE" smtClean="0"/>
              <a:t>im XTL R38-40</a:t>
            </a:r>
          </a:p>
          <a:p>
            <a:pPr lvl="1" eaLnBrk="1" hangingPunct="1"/>
            <a:r>
              <a:rPr lang="de-DE" smtClean="0"/>
              <a:t>Tragrahmen, Tunnelanbindung, Vakuumabhängung</a:t>
            </a:r>
            <a:endParaRPr lang="de-DE" dirty="0" smtClean="0"/>
          </a:p>
          <a:p>
            <a:pPr eaLnBrk="1" hangingPunct="1"/>
            <a:r>
              <a:rPr lang="de-DE" smtClean="0"/>
              <a:t>Statik und Dynamik</a:t>
            </a:r>
          </a:p>
          <a:p>
            <a:pPr lvl="1" eaLnBrk="1" hangingPunct="1"/>
            <a:r>
              <a:rPr lang="de-DE" smtClean="0"/>
              <a:t>Lasten, Statik Tragrahmen, Justiergestelle, Anschweißbänder, Magnete, Eigenfrequenzen</a:t>
            </a:r>
            <a:endParaRPr lang="de-DE" dirty="0" smtClean="0"/>
          </a:p>
          <a:p>
            <a:pPr eaLnBrk="1" hangingPunct="1"/>
            <a:r>
              <a:rPr lang="de-DE" smtClean="0"/>
              <a:t>Schnittstellen</a:t>
            </a:r>
          </a:p>
          <a:p>
            <a:pPr lvl="1" eaLnBrk="1" hangingPunct="1"/>
            <a:r>
              <a:rPr lang="de-DE" smtClean="0"/>
              <a:t>Gewerke, Einengung Transportweg,</a:t>
            </a:r>
            <a:br>
              <a:rPr lang="de-DE" smtClean="0"/>
            </a:br>
            <a:r>
              <a:rPr lang="de-DE" smtClean="0"/>
              <a:t>Kollision Vermessungsfreiraum/Sicherheitseinrichtungen, </a:t>
            </a:r>
            <a:br>
              <a:rPr lang="de-DE" smtClean="0"/>
            </a:br>
            <a:r>
              <a:rPr lang="de-DE" smtClean="0"/>
              <a:t>Abhängung Vakuum zw. Tragrahmen und Klemmung an Tragrahmen</a:t>
            </a:r>
            <a:endParaRPr lang="de-DE" dirty="0" smtClean="0"/>
          </a:p>
          <a:p>
            <a:pPr eaLnBrk="1" hangingPunct="1"/>
            <a:r>
              <a:rPr lang="de-DE" smtClean="0"/>
              <a:t>Weiteres Vorgehen</a:t>
            </a:r>
          </a:p>
          <a:p>
            <a:pPr eaLnBrk="1" hangingPunct="1"/>
            <a:r>
              <a:rPr lang="de-DE" smtClean="0"/>
              <a:t>Unterlagen</a:t>
            </a: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/>
            </a:r>
            <a:br>
              <a:rPr lang="de-DE" smtClean="0"/>
            </a:br>
            <a:r>
              <a:rPr lang="de-DE" smtClean="0"/>
              <a:t>Schnittstellen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6" name="Untertitel 1"/>
          <p:cNvSpPr>
            <a:spLocks noGrp="1"/>
          </p:cNvSpPr>
          <p:nvPr/>
        </p:nvSpPr>
        <p:spPr bwMode="auto">
          <a:xfrm>
            <a:off x="388142" y="823912"/>
            <a:ext cx="8520113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None/>
              <a:defRPr sz="2000" b="1">
                <a:solidFill>
                  <a:srgbClr val="F28E00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smtClean="0"/>
              <a:t>Vakuum</a:t>
            </a:r>
            <a:endParaRPr lang="en-US" sz="2400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335992" y="1703817"/>
            <a:ext cx="8252053" cy="527320"/>
          </a:xfrm>
        </p:spPr>
        <p:txBody>
          <a:bodyPr/>
          <a:lstStyle/>
          <a:p>
            <a:pPr>
              <a:spcAft>
                <a:spcPts val="200"/>
              </a:spcAft>
              <a:tabLst>
                <a:tab pos="2867025" algn="l"/>
              </a:tabLst>
            </a:pPr>
            <a:r>
              <a:rPr lang="en-US" smtClean="0"/>
              <a:t>siehe Präsentation Vakuum</a:t>
            </a:r>
            <a:endParaRPr lang="en-US" sz="1400" smtClean="0"/>
          </a:p>
          <a:p>
            <a:pPr>
              <a:spcAft>
                <a:spcPts val="200"/>
              </a:spcAft>
              <a:tabLst>
                <a:tab pos="3960000" algn="l"/>
              </a:tabLst>
            </a:pPr>
            <a:endParaRPr lang="en-US" sz="2200" dirty="0"/>
          </a:p>
        </p:txBody>
      </p:sp>
      <p:sp>
        <p:nvSpPr>
          <p:cNvPr id="5" name="Untertitel 1"/>
          <p:cNvSpPr>
            <a:spLocks noGrp="1"/>
          </p:cNvSpPr>
          <p:nvPr/>
        </p:nvSpPr>
        <p:spPr bwMode="auto">
          <a:xfrm>
            <a:off x="388142" y="2775852"/>
            <a:ext cx="8520113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None/>
              <a:defRPr sz="2000" b="1">
                <a:solidFill>
                  <a:srgbClr val="F28E00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smtClean="0"/>
              <a:t>Cryo</a:t>
            </a:r>
            <a:endParaRPr lang="en-US" sz="2400" dirty="0"/>
          </a:p>
        </p:txBody>
      </p:sp>
      <p:pic>
        <p:nvPicPr>
          <p:cNvPr id="1026" name="Grafik 1" descr="image00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3"/>
          <a:stretch/>
        </p:blipFill>
        <p:spPr bwMode="auto">
          <a:xfrm>
            <a:off x="526694" y="4044619"/>
            <a:ext cx="2276378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699" y="3835896"/>
            <a:ext cx="5663032" cy="227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365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/>
            </a:r>
            <a:br>
              <a:rPr lang="de-DE" smtClean="0"/>
            </a:br>
            <a:r>
              <a:rPr lang="de-DE" smtClean="0"/>
              <a:t>Schnittstellen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6" name="Untertitel 1"/>
          <p:cNvSpPr>
            <a:spLocks noGrp="1"/>
          </p:cNvSpPr>
          <p:nvPr/>
        </p:nvSpPr>
        <p:spPr bwMode="auto">
          <a:xfrm>
            <a:off x="388142" y="823912"/>
            <a:ext cx="8520113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None/>
              <a:defRPr sz="2000" b="1">
                <a:solidFill>
                  <a:srgbClr val="F28E00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smtClean="0"/>
              <a:t>Einengung Transportweg</a:t>
            </a:r>
            <a:endParaRPr lang="en-US" sz="2400" dirty="0"/>
          </a:p>
        </p:txBody>
      </p:sp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335992" y="1703816"/>
            <a:ext cx="8720225" cy="1295416"/>
          </a:xfrm>
        </p:spPr>
        <p:txBody>
          <a:bodyPr/>
          <a:lstStyle/>
          <a:p>
            <a:pPr>
              <a:spcAft>
                <a:spcPts val="200"/>
              </a:spcAft>
              <a:tabLst>
                <a:tab pos="2867025" algn="l"/>
              </a:tabLst>
            </a:pPr>
            <a:r>
              <a:rPr lang="en-US" smtClean="0"/>
              <a:t>Badewannenkonzept engt Transportraum in Raum XTL 38 ein</a:t>
            </a:r>
          </a:p>
          <a:p>
            <a:pPr>
              <a:spcAft>
                <a:spcPts val="200"/>
              </a:spcAft>
              <a:tabLst>
                <a:tab pos="2867025" algn="l"/>
              </a:tabLst>
            </a:pPr>
            <a:r>
              <a:rPr lang="en-US" smtClean="0"/>
              <a:t>Mögliche Montageabläufe sollten berücksichtigt werden	</a:t>
            </a:r>
            <a:endParaRPr lang="en-US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061" y="2799811"/>
            <a:ext cx="4336895" cy="161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mea.desy.de/sites2009/site_mea/content/e67780/e78932/TunnelfahrzeugXFE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00" y="3605234"/>
            <a:ext cx="2854971" cy="190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seton.de/ProduktImages/400px/07/_m/DMNE_Warnschild_W007_3007_M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005" y="4674414"/>
            <a:ext cx="1486001" cy="130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16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/>
            </a:r>
            <a:br>
              <a:rPr lang="de-DE" smtClean="0"/>
            </a:br>
            <a:r>
              <a:rPr lang="de-DE" smtClean="0"/>
              <a:t>Schnittstellen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6" name="Untertitel 1"/>
          <p:cNvSpPr>
            <a:spLocks noGrp="1"/>
          </p:cNvSpPr>
          <p:nvPr/>
        </p:nvSpPr>
        <p:spPr bwMode="auto">
          <a:xfrm>
            <a:off x="388142" y="823912"/>
            <a:ext cx="8520113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None/>
              <a:defRPr sz="2000" b="1">
                <a:solidFill>
                  <a:srgbClr val="F28E00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sz="2400" smtClean="0"/>
              <a:t>Vermessung/Sicherheitseinrichtungen/Kabelpritschen</a:t>
            </a:r>
            <a:endParaRPr lang="en-US" sz="2400" dirty="0"/>
          </a:p>
        </p:txBody>
      </p:sp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335993" y="1242959"/>
            <a:ext cx="8193530" cy="1675806"/>
          </a:xfrm>
        </p:spPr>
        <p:txBody>
          <a:bodyPr/>
          <a:lstStyle/>
          <a:p>
            <a:pPr>
              <a:spcAft>
                <a:spcPts val="200"/>
              </a:spcAft>
              <a:tabLst>
                <a:tab pos="2867025" algn="l"/>
              </a:tabLst>
            </a:pPr>
            <a:r>
              <a:rPr lang="en-US" sz="1600" smtClean="0"/>
              <a:t>Abstimmung mit Vermessung war erfolgt, Wandbesfestigung (U 300) so hoch wie möglich angebracht</a:t>
            </a:r>
          </a:p>
          <a:p>
            <a:pPr>
              <a:spcAft>
                <a:spcPts val="200"/>
              </a:spcAft>
              <a:tabLst>
                <a:tab pos="2867025" algn="l"/>
              </a:tabLst>
            </a:pPr>
            <a:r>
              <a:rPr lang="en-US" sz="1600" smtClean="0"/>
              <a:t>Kollision mit Lautsprechern, wird an Wandbefestigung</a:t>
            </a:r>
            <a:br>
              <a:rPr lang="en-US" sz="1600" smtClean="0"/>
            </a:br>
            <a:r>
              <a:rPr lang="en-US" sz="1600" smtClean="0"/>
              <a:t>angeordnet werden</a:t>
            </a:r>
          </a:p>
          <a:p>
            <a:pPr>
              <a:spcAft>
                <a:spcPts val="200"/>
              </a:spcAft>
              <a:tabLst>
                <a:tab pos="2867025" algn="l"/>
              </a:tabLst>
            </a:pPr>
            <a:r>
              <a:rPr lang="en-US" sz="1600" smtClean="0"/>
              <a:t>Sicherheitsleuchten und Fluchtwegweiser müssen unter</a:t>
            </a:r>
            <a:br>
              <a:rPr lang="en-US" sz="1600" smtClean="0"/>
            </a:br>
            <a:r>
              <a:rPr lang="en-US" sz="1600" smtClean="0"/>
              <a:t>das Niveau der Tragrahmen abgehängt werden</a:t>
            </a:r>
          </a:p>
          <a:p>
            <a:pPr>
              <a:spcAft>
                <a:spcPts val="200"/>
              </a:spcAft>
              <a:tabLst>
                <a:tab pos="2867025" algn="l"/>
              </a:tabLst>
            </a:pPr>
            <a:endParaRPr lang="en-US" sz="1600" dirty="0"/>
          </a:p>
        </p:txBody>
      </p:sp>
      <p:pic>
        <p:nvPicPr>
          <p:cNvPr id="2051" name="Picture 3" descr="N:\4all\public\Technische_Projekte\2012_XFEL_XTL_Magnetabhaengung_R37-41\03_Konstruktion\Entwurf\Tunnelanbindung_XTL\Lautsprecher_XTL_Groess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26" r="7608"/>
          <a:stretch/>
        </p:blipFill>
        <p:spPr bwMode="auto">
          <a:xfrm>
            <a:off x="7292365" y="1658427"/>
            <a:ext cx="1221639" cy="161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:\4all\public\Technische_Projekte\2012_XFEL_XTL_Magnetabhaengung_R37-41\03_Konstruktion\Entwurf\Tunnelanbindung_XTL\Lautsprecher_U300_LupoSca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0" r="40079"/>
          <a:stretch/>
        </p:blipFill>
        <p:spPr bwMode="auto">
          <a:xfrm>
            <a:off x="6935171" y="3433837"/>
            <a:ext cx="1936028" cy="264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42" y="2866699"/>
            <a:ext cx="2277046" cy="377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Inhaltsplatzhalter 2"/>
          <p:cNvSpPr txBox="1">
            <a:spLocks/>
          </p:cNvSpPr>
          <p:nvPr/>
        </p:nvSpPr>
        <p:spPr bwMode="auto">
          <a:xfrm>
            <a:off x="2790603" y="2873155"/>
            <a:ext cx="4144568" cy="637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Aft>
                <a:spcPts val="200"/>
              </a:spcAft>
              <a:tabLst>
                <a:tab pos="2867025" algn="l"/>
              </a:tabLst>
            </a:pPr>
            <a:r>
              <a:rPr lang="en-US" sz="1600" kern="0" smtClean="0"/>
              <a:t>Bisher ca. 8 Kollisionen entdeckt,</a:t>
            </a:r>
            <a:br>
              <a:rPr lang="en-US" sz="1600" kern="0" smtClean="0"/>
            </a:br>
            <a:r>
              <a:rPr lang="en-US" sz="1600" kern="0" smtClean="0"/>
              <a:t>davon mind. 2-3 sehr ernstzunehmende</a:t>
            </a:r>
          </a:p>
        </p:txBody>
      </p:sp>
      <p:grpSp>
        <p:nvGrpSpPr>
          <p:cNvPr id="18" name="Gruppieren 17"/>
          <p:cNvGrpSpPr/>
          <p:nvPr/>
        </p:nvGrpSpPr>
        <p:grpSpPr>
          <a:xfrm>
            <a:off x="2737043" y="3680512"/>
            <a:ext cx="4198128" cy="2267712"/>
            <a:chOff x="2919923" y="3819501"/>
            <a:chExt cx="4198128" cy="2267712"/>
          </a:xfrm>
        </p:grpSpPr>
        <p:pic>
          <p:nvPicPr>
            <p:cNvPr id="2050" name="Picture 2" descr="N:\4all\public\Technische_Projekte\2012_XFEL_XTL_Magnetabhaengung_R37-41\03_Konstruktion\Entwurf\Tunnelanbindung_XTL\Anbindung_Detail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24" b="37323"/>
            <a:stretch/>
          </p:blipFill>
          <p:spPr bwMode="auto">
            <a:xfrm>
              <a:off x="2919923" y="3819501"/>
              <a:ext cx="4198128" cy="22677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" name="Gerade Verbindung mit Pfeil 3"/>
            <p:cNvCxnSpPr/>
            <p:nvPr/>
          </p:nvCxnSpPr>
          <p:spPr bwMode="auto">
            <a:xfrm>
              <a:off x="6408117" y="5529431"/>
              <a:ext cx="0" cy="20884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Gerade Verbindung 15"/>
            <p:cNvCxnSpPr/>
            <p:nvPr/>
          </p:nvCxnSpPr>
          <p:spPr bwMode="auto">
            <a:xfrm>
              <a:off x="6195974" y="5529431"/>
              <a:ext cx="321869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lgDash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Gerade Verbindung 21"/>
            <p:cNvCxnSpPr/>
            <p:nvPr/>
          </p:nvCxnSpPr>
          <p:spPr bwMode="auto">
            <a:xfrm>
              <a:off x="6135014" y="5738272"/>
              <a:ext cx="321869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lgDash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4" name="Inhaltsplatzhalter 2"/>
            <p:cNvSpPr txBox="1">
              <a:spLocks/>
            </p:cNvSpPr>
            <p:nvPr/>
          </p:nvSpPr>
          <p:spPr bwMode="auto">
            <a:xfrm>
              <a:off x="6420308" y="5458035"/>
              <a:ext cx="397460" cy="3223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65113" indent="-265113" algn="l" rtl="0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F28E00"/>
                </a:buClr>
                <a:buFont typeface="Arial Black" pitchFamily="34" charset="0"/>
                <a:buChar char="&gt;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8650" indent="-184150" algn="l" rtl="0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chemeClr val="bg2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+mn-lt"/>
                </a:defRPr>
              </a:lvl2pPr>
              <a:lvl3pPr marL="1236663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Arial Black" pitchFamily="34" charset="0"/>
                <a:defRPr sz="1200">
                  <a:solidFill>
                    <a:schemeClr val="tx1"/>
                  </a:solidFill>
                  <a:latin typeface="+mn-lt"/>
                </a:defRPr>
              </a:lvl3pPr>
              <a:lvl4pPr marL="164465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spcAft>
                  <a:spcPts val="200"/>
                </a:spcAft>
                <a:buNone/>
                <a:tabLst>
                  <a:tab pos="2867025" algn="l"/>
                </a:tabLst>
              </a:pPr>
              <a:r>
                <a:rPr lang="en-US" sz="1600" b="1" kern="0" smtClean="0">
                  <a:solidFill>
                    <a:srgbClr val="FF0000"/>
                  </a:solidFill>
                </a:rPr>
                <a:t>Y</a:t>
              </a:r>
              <a:endParaRPr lang="en-US" sz="1600" b="1" kern="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74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/>
            </a:r>
            <a:br>
              <a:rPr lang="de-DE" smtClean="0"/>
            </a:br>
            <a:r>
              <a:rPr lang="de-DE" smtClean="0"/>
              <a:t>Schnittstellen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6" name="Untertitel 1"/>
          <p:cNvSpPr>
            <a:spLocks noGrp="1"/>
          </p:cNvSpPr>
          <p:nvPr/>
        </p:nvSpPr>
        <p:spPr bwMode="auto">
          <a:xfrm>
            <a:off x="388142" y="823912"/>
            <a:ext cx="8520113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None/>
              <a:defRPr sz="2000" b="1">
                <a:solidFill>
                  <a:srgbClr val="F28E00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sz="2400" smtClean="0"/>
              <a:t>Abhängung Vakuum</a:t>
            </a:r>
            <a:endParaRPr lang="en-US" sz="2400" dirty="0"/>
          </a:p>
        </p:txBody>
      </p:sp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335993" y="1242959"/>
            <a:ext cx="8193530" cy="1310046"/>
          </a:xfrm>
        </p:spPr>
        <p:txBody>
          <a:bodyPr/>
          <a:lstStyle/>
          <a:p>
            <a:pPr>
              <a:spcAft>
                <a:spcPts val="200"/>
              </a:spcAft>
              <a:tabLst>
                <a:tab pos="2867025" algn="l"/>
              </a:tabLst>
            </a:pPr>
            <a:r>
              <a:rPr lang="en-US" sz="1600" smtClean="0"/>
              <a:t>Für das Anbringen von Vakuumstützen an den Tragrahmen ist ein Entwurf ausgearbeitet wurden</a:t>
            </a:r>
          </a:p>
          <a:p>
            <a:pPr>
              <a:spcAft>
                <a:spcPts val="200"/>
              </a:spcAft>
              <a:tabLst>
                <a:tab pos="2867025" algn="l"/>
              </a:tabLst>
            </a:pPr>
            <a:endParaRPr lang="en-US" sz="1600"/>
          </a:p>
          <a:p>
            <a:pPr>
              <a:spcAft>
                <a:spcPts val="200"/>
              </a:spcAft>
              <a:tabLst>
                <a:tab pos="2867025" algn="l"/>
              </a:tabLst>
            </a:pPr>
            <a:endParaRPr lang="en-US" sz="1600" smtClean="0"/>
          </a:p>
          <a:p>
            <a:pPr>
              <a:spcAft>
                <a:spcPts val="200"/>
              </a:spcAft>
              <a:tabLst>
                <a:tab pos="2867025" algn="l"/>
              </a:tabLst>
            </a:pPr>
            <a:endParaRPr lang="en-US" sz="1600" smtClean="0"/>
          </a:p>
          <a:p>
            <a:pPr>
              <a:spcAft>
                <a:spcPts val="200"/>
              </a:spcAft>
              <a:tabLst>
                <a:tab pos="2867025" algn="l"/>
              </a:tabLst>
            </a:pPr>
            <a:endParaRPr lang="en-US" sz="1600"/>
          </a:p>
          <a:p>
            <a:pPr>
              <a:spcAft>
                <a:spcPts val="200"/>
              </a:spcAft>
              <a:tabLst>
                <a:tab pos="2867025" algn="l"/>
              </a:tabLst>
            </a:pPr>
            <a:endParaRPr lang="en-US" sz="1600" smtClean="0"/>
          </a:p>
          <a:p>
            <a:pPr>
              <a:spcAft>
                <a:spcPts val="200"/>
              </a:spcAft>
              <a:tabLst>
                <a:tab pos="2867025" algn="l"/>
              </a:tabLst>
            </a:pPr>
            <a:endParaRPr lang="en-US" sz="1600"/>
          </a:p>
          <a:p>
            <a:pPr>
              <a:spcAft>
                <a:spcPts val="200"/>
              </a:spcAft>
              <a:tabLst>
                <a:tab pos="2867025" algn="l"/>
              </a:tabLst>
            </a:pPr>
            <a:endParaRPr lang="en-US" sz="1600" smtClean="0"/>
          </a:p>
          <a:p>
            <a:pPr>
              <a:spcAft>
                <a:spcPts val="200"/>
              </a:spcAft>
              <a:tabLst>
                <a:tab pos="2867025" algn="l"/>
              </a:tabLst>
            </a:pPr>
            <a:r>
              <a:rPr lang="en-US" sz="1600" smtClean="0"/>
              <a:t>Für die Abhängung der Vakuumstrecke (Stützen und Pumpen)</a:t>
            </a:r>
            <a:br>
              <a:rPr lang="en-US" sz="1600" smtClean="0"/>
            </a:br>
            <a:r>
              <a:rPr lang="en-US" sz="1600" smtClean="0"/>
              <a:t>ist ein Entwurf eingearbeitet</a:t>
            </a:r>
          </a:p>
          <a:p>
            <a:pPr>
              <a:spcAft>
                <a:spcPts val="200"/>
              </a:spcAft>
              <a:tabLst>
                <a:tab pos="2867025" algn="l"/>
              </a:tabLst>
            </a:pPr>
            <a:r>
              <a:rPr lang="en-US" sz="1600" smtClean="0"/>
              <a:t>Teilweise sind hier noch konstruktive Änderungen unter</a:t>
            </a:r>
            <a:br>
              <a:rPr lang="en-US" sz="1600" smtClean="0"/>
            </a:br>
            <a:r>
              <a:rPr lang="en-US" sz="1600" smtClean="0"/>
              <a:t>Absprache mit MVS notwendig</a:t>
            </a:r>
          </a:p>
          <a:p>
            <a:pPr>
              <a:spcAft>
                <a:spcPts val="200"/>
              </a:spcAft>
              <a:tabLst>
                <a:tab pos="2867025" algn="l"/>
              </a:tabLst>
            </a:pPr>
            <a:endParaRPr lang="en-US" sz="1600" smtClean="0"/>
          </a:p>
          <a:p>
            <a:pPr>
              <a:spcAft>
                <a:spcPts val="200"/>
              </a:spcAft>
              <a:tabLst>
                <a:tab pos="2867025" algn="l"/>
              </a:tabLst>
            </a:pPr>
            <a:r>
              <a:rPr lang="en-US" sz="1600" smtClean="0"/>
              <a:t>Probeaufbau erfolgt durch MEA</a:t>
            </a:r>
          </a:p>
          <a:p>
            <a:pPr>
              <a:spcAft>
                <a:spcPts val="200"/>
              </a:spcAft>
              <a:tabLst>
                <a:tab pos="2867025" algn="l"/>
              </a:tabLst>
            </a:pPr>
            <a:r>
              <a:rPr lang="en-US" sz="1600" smtClean="0"/>
              <a:t>Preisoptimierung vorgesehen</a:t>
            </a:r>
          </a:p>
          <a:p>
            <a:pPr>
              <a:spcAft>
                <a:spcPts val="200"/>
              </a:spcAft>
              <a:tabLst>
                <a:tab pos="2867025" algn="l"/>
              </a:tabLst>
            </a:pPr>
            <a:endParaRPr 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1907096"/>
            <a:ext cx="2287854" cy="1662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282" y="1907096"/>
            <a:ext cx="2289662" cy="1657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724" y="1907096"/>
            <a:ext cx="2290861" cy="1662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400" y="4433012"/>
            <a:ext cx="4515855" cy="1802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451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/>
            </a:r>
            <a:br>
              <a:rPr lang="de-DE" smtClean="0"/>
            </a:br>
            <a:r>
              <a:rPr lang="de-DE" smtClean="0"/>
              <a:t>Weiteres Vorgehen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6" name="Untertitel 1"/>
          <p:cNvSpPr>
            <a:spLocks noGrp="1"/>
          </p:cNvSpPr>
          <p:nvPr/>
        </p:nvSpPr>
        <p:spPr bwMode="auto">
          <a:xfrm>
            <a:off x="388141" y="823912"/>
            <a:ext cx="8520113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None/>
              <a:defRPr sz="2000" b="1">
                <a:solidFill>
                  <a:srgbClr val="F28E00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sz="2400" smtClean="0"/>
              <a:t>Nächste Schritte</a:t>
            </a:r>
            <a:endParaRPr lang="en-US" sz="2400" dirty="0"/>
          </a:p>
        </p:txBody>
      </p:sp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335993" y="1242958"/>
            <a:ext cx="8425958" cy="4808309"/>
          </a:xfrm>
        </p:spPr>
        <p:txBody>
          <a:bodyPr/>
          <a:lstStyle/>
          <a:p>
            <a:pPr>
              <a:spcAft>
                <a:spcPts val="200"/>
              </a:spcAft>
              <a:tabLst>
                <a:tab pos="2867025" algn="l"/>
              </a:tabLst>
            </a:pPr>
            <a:endParaRPr lang="en-US" sz="1600" smtClean="0"/>
          </a:p>
          <a:p>
            <a:pPr>
              <a:spcAft>
                <a:spcPts val="200"/>
              </a:spcAft>
              <a:tabLst>
                <a:tab pos="2867025" algn="l"/>
              </a:tabLst>
            </a:pPr>
            <a:r>
              <a:rPr lang="en-US" sz="1600" smtClean="0"/>
              <a:t>Klärung diverser Details von Halterungen (Druckstufe, Lage Tora, CRD, BPMI)</a:t>
            </a:r>
          </a:p>
          <a:p>
            <a:pPr>
              <a:spcAft>
                <a:spcPts val="200"/>
              </a:spcAft>
              <a:tabLst>
                <a:tab pos="2867025" algn="l"/>
              </a:tabLst>
            </a:pPr>
            <a:endParaRPr lang="en-US" sz="1600" smtClean="0"/>
          </a:p>
          <a:p>
            <a:pPr>
              <a:spcAft>
                <a:spcPts val="200"/>
              </a:spcAft>
              <a:tabLst>
                <a:tab pos="2867025" algn="l"/>
              </a:tabLst>
            </a:pPr>
            <a:r>
              <a:rPr lang="de-DE" sz="1600" smtClean="0"/>
              <a:t>Probeaufbau Vakuumabhängung MEA</a:t>
            </a:r>
          </a:p>
          <a:p>
            <a:pPr>
              <a:spcAft>
                <a:spcPts val="200"/>
              </a:spcAft>
              <a:tabLst>
                <a:tab pos="2867025" algn="l"/>
              </a:tabLst>
            </a:pPr>
            <a:endParaRPr lang="de-DE" sz="1600" smtClean="0"/>
          </a:p>
          <a:p>
            <a:pPr>
              <a:spcAft>
                <a:spcPts val="200"/>
              </a:spcAft>
              <a:tabLst>
                <a:tab pos="2867025" algn="l"/>
              </a:tabLst>
            </a:pPr>
            <a:r>
              <a:rPr lang="de-DE" sz="1600" smtClean="0"/>
              <a:t>Produktion und Installation Standard Einschweißbleche (ca. 200) bei ZM5</a:t>
            </a:r>
          </a:p>
          <a:p>
            <a:pPr>
              <a:spcAft>
                <a:spcPts val="200"/>
              </a:spcAft>
              <a:tabLst>
                <a:tab pos="2867025" algn="l"/>
              </a:tabLst>
            </a:pPr>
            <a:endParaRPr lang="de-DE" sz="1600"/>
          </a:p>
          <a:p>
            <a:pPr>
              <a:spcAft>
                <a:spcPts val="200"/>
              </a:spcAft>
              <a:tabLst>
                <a:tab pos="2867025" algn="l"/>
              </a:tabLst>
            </a:pPr>
            <a:r>
              <a:rPr lang="en-US" sz="1600"/>
              <a:t>PRR  - angestrebt für Do., 11.12.2014</a:t>
            </a:r>
          </a:p>
          <a:p>
            <a:pPr>
              <a:spcAft>
                <a:spcPts val="200"/>
              </a:spcAft>
              <a:tabLst>
                <a:tab pos="2867025" algn="l"/>
              </a:tabLst>
            </a:pPr>
            <a:endParaRPr lang="de-DE" sz="1600" smtClean="0"/>
          </a:p>
        </p:txBody>
      </p:sp>
    </p:spTree>
    <p:extLst>
      <p:ext uri="{BB962C8B-B14F-4D97-AF65-F5344CB8AC3E}">
        <p14:creationId xmlns:p14="http://schemas.microsoft.com/office/powerpoint/2010/main" val="13378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/>
            </a:r>
            <a:br>
              <a:rPr lang="de-DE" smtClean="0"/>
            </a:br>
            <a:r>
              <a:rPr lang="de-DE" smtClean="0"/>
              <a:t>Unterlagen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376733" y="1828108"/>
            <a:ext cx="7648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smtClean="0"/>
              <a:t>Generelle JT-Files unter:</a:t>
            </a:r>
          </a:p>
          <a:p>
            <a:r>
              <a:rPr lang="de-DE" sz="1400" smtClean="0">
                <a:hlinkClick r:id="rId2" action="ppaction://hlinkfile"/>
              </a:rPr>
              <a:t>S</a:t>
            </a:r>
            <a:r>
              <a:rPr lang="de-DE" sz="1400">
                <a:hlinkClick r:id="rId2" action="ppaction://hlinkfile"/>
              </a:rPr>
              <a:t>:\</a:t>
            </a:r>
            <a:r>
              <a:rPr lang="de-DE" sz="1400" smtClean="0">
                <a:hlinkClick r:id="rId2" action="ppaction://hlinkfile"/>
              </a:rPr>
              <a:t>user\groups\zm1\4all\public\Technische_Projekte\XFEL-DMU\XTL</a:t>
            </a:r>
            <a:endParaRPr lang="de-DE" sz="1400" dirty="0"/>
          </a:p>
        </p:txBody>
      </p:sp>
      <p:sp>
        <p:nvSpPr>
          <p:cNvPr id="3" name="Rechteck 2"/>
          <p:cNvSpPr/>
          <p:nvPr/>
        </p:nvSpPr>
        <p:spPr>
          <a:xfrm>
            <a:off x="376733" y="1112798"/>
            <a:ext cx="57607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smtClean="0"/>
              <a:t>Ablage zum PRR im Indico</a:t>
            </a:r>
            <a:r>
              <a:rPr lang="de-DE" sz="1400"/>
              <a:t>:</a:t>
            </a:r>
          </a:p>
          <a:p>
            <a:r>
              <a:rPr lang="de-DE" sz="1400" u="sng">
                <a:hlinkClick r:id="rId3"/>
              </a:rPr>
              <a:t>https://</a:t>
            </a:r>
            <a:r>
              <a:rPr lang="de-DE" sz="1400" u="sng" smtClean="0">
                <a:hlinkClick r:id="rId3"/>
              </a:rPr>
              <a:t>indico.desy.de/conferenceDisplay.py?confId=11079</a:t>
            </a:r>
            <a:endParaRPr lang="de-DE" sz="1400"/>
          </a:p>
        </p:txBody>
      </p:sp>
      <p:sp>
        <p:nvSpPr>
          <p:cNvPr id="6" name="Textfeld 5"/>
          <p:cNvSpPr txBox="1"/>
          <p:nvPr/>
        </p:nvSpPr>
        <p:spPr>
          <a:xfrm>
            <a:off x="376733" y="2494502"/>
            <a:ext cx="7648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smtClean="0"/>
              <a:t>Generelle Übersichten im Sharepoint (für SE):</a:t>
            </a:r>
          </a:p>
          <a:p>
            <a:r>
              <a:rPr lang="de-DE" sz="1400" smtClean="0">
                <a:hlinkClick r:id="rId4"/>
              </a:rPr>
              <a:t>http://adsepsps2/sites/se_cad/XFEL/Uebersichten</a:t>
            </a:r>
            <a:endParaRPr lang="de-DE" sz="1400" dirty="0"/>
          </a:p>
        </p:txBody>
      </p:sp>
      <p:sp>
        <p:nvSpPr>
          <p:cNvPr id="7" name="Rechteck 6"/>
          <p:cNvSpPr/>
          <p:nvPr/>
        </p:nvSpPr>
        <p:spPr>
          <a:xfrm>
            <a:off x="376733" y="3196382"/>
            <a:ext cx="77870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smtClean="0"/>
              <a:t>Dokumenten- und Zeichnungsablage für XFEL-Abhängung (</a:t>
            </a:r>
            <a:r>
              <a:rPr lang="de-DE" sz="1400" b="1" smtClean="0"/>
              <a:t>XFEL-Abhängung - Homepage</a:t>
            </a:r>
            <a:r>
              <a:rPr lang="de-DE" sz="1400" smtClean="0"/>
              <a:t>):</a:t>
            </a:r>
            <a:endParaRPr lang="de-DE" sz="1400"/>
          </a:p>
          <a:p>
            <a:r>
              <a:rPr lang="de-DE" sz="1400" smtClean="0">
                <a:hlinkClick r:id="rId5"/>
              </a:rPr>
              <a:t>http://zm1spf1/XFEL-Abhängung/SitePages/Homepage.aspx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15330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Konzept </a:t>
            </a:r>
            <a:r>
              <a:rPr lang="de-DE" dirty="0"/>
              <a:t>Magnetabhängung </a:t>
            </a:r>
            <a:r>
              <a:rPr lang="de-DE"/>
              <a:t>im </a:t>
            </a:r>
            <a:r>
              <a:rPr lang="de-DE" smtClean="0"/>
              <a:t>XTL R 28-38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6" name="Untertitel 1"/>
          <p:cNvSpPr>
            <a:spLocks noGrp="1"/>
          </p:cNvSpPr>
          <p:nvPr/>
        </p:nvSpPr>
        <p:spPr bwMode="auto">
          <a:xfrm>
            <a:off x="388142" y="823912"/>
            <a:ext cx="8520113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None/>
              <a:defRPr sz="2000" b="1">
                <a:solidFill>
                  <a:srgbClr val="F28E00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smtClean="0"/>
              <a:t>Lösung</a:t>
            </a:r>
            <a:endParaRPr lang="en-US" sz="2400" dirty="0" smtClean="0"/>
          </a:p>
          <a:p>
            <a:endParaRPr lang="en-US" sz="2400" dirty="0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53619" y="1236535"/>
            <a:ext cx="8902599" cy="2441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de-DE" sz="1400" kern="0" smtClean="0"/>
              <a:t>Konzept Tragrahmen analog R 38-40, z. T. auch stehende Komponenten auf hängenden Rahmen</a:t>
            </a:r>
          </a:p>
          <a:p>
            <a:pPr eaLnBrk="1" hangingPunct="1"/>
            <a:r>
              <a:rPr lang="de-DE" sz="1400" kern="0" smtClean="0"/>
              <a:t>Justiergestelle als Hängegestelle bzw. stehende Komponenten mit Gabi-Getsellen</a:t>
            </a:r>
          </a:p>
          <a:p>
            <a:pPr eaLnBrk="1" hangingPunct="1"/>
            <a:r>
              <a:rPr lang="de-DE" sz="1400" kern="0" smtClean="0"/>
              <a:t>Seitliche Abstützung  an Tunnelwand, Vertikaler Lastabtrag über Einschweißbleche und Anschweißbänder</a:t>
            </a: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19" y="2244067"/>
            <a:ext cx="6818490" cy="409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771" y="3826645"/>
            <a:ext cx="4257447" cy="95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54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Konzept </a:t>
            </a:r>
            <a:r>
              <a:rPr lang="de-DE" dirty="0"/>
              <a:t>Magnetabhängung </a:t>
            </a:r>
            <a:r>
              <a:rPr lang="de-DE"/>
              <a:t>im </a:t>
            </a:r>
            <a:r>
              <a:rPr lang="de-DE" smtClean="0"/>
              <a:t>XTL R 28-38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6" name="Untertitel 1"/>
          <p:cNvSpPr>
            <a:spLocks noGrp="1"/>
          </p:cNvSpPr>
          <p:nvPr/>
        </p:nvSpPr>
        <p:spPr bwMode="auto">
          <a:xfrm>
            <a:off x="388142" y="823912"/>
            <a:ext cx="8520113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None/>
              <a:defRPr sz="2000" b="1">
                <a:solidFill>
                  <a:srgbClr val="F28E00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smtClean="0"/>
              <a:t>Tragrahmen</a:t>
            </a:r>
            <a:endParaRPr lang="en-US" sz="2400" dirty="0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282576" y="1309688"/>
            <a:ext cx="8497358" cy="1441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Aft>
                <a:spcPts val="200"/>
              </a:spcAft>
            </a:pPr>
            <a:r>
              <a:rPr lang="en-US" smtClean="0"/>
              <a:t>Materialien/Querschnitte</a:t>
            </a:r>
            <a:endParaRPr lang="en-US"/>
          </a:p>
          <a:p>
            <a:pPr lvl="1">
              <a:spcAft>
                <a:spcPts val="200"/>
              </a:spcAft>
            </a:pPr>
            <a:r>
              <a:rPr lang="en-US"/>
              <a:t>Baustahl S 235 JRG2 (1.0038) [ehem. St 37-2]</a:t>
            </a:r>
          </a:p>
          <a:p>
            <a:pPr lvl="1">
              <a:spcAft>
                <a:spcPts val="200"/>
              </a:spcAft>
            </a:pPr>
            <a:r>
              <a:rPr lang="en-US" smtClean="0"/>
              <a:t>Profile</a:t>
            </a:r>
            <a:endParaRPr lang="en-US"/>
          </a:p>
          <a:p>
            <a:pPr lvl="2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400"/>
              <a:t>Längsträger HEB </a:t>
            </a:r>
            <a:r>
              <a:rPr lang="en-US" sz="1400" smtClean="0"/>
              <a:t>180/220 </a:t>
            </a:r>
            <a:r>
              <a:rPr lang="en-US" sz="1400"/>
              <a:t>[IPB]</a:t>
            </a:r>
          </a:p>
          <a:p>
            <a:pPr lvl="2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400" smtClean="0"/>
              <a:t>Querträger HEB 180/220 </a:t>
            </a:r>
            <a:r>
              <a:rPr lang="en-US" sz="1400"/>
              <a:t>[IPB]</a:t>
            </a:r>
          </a:p>
          <a:p>
            <a:pPr lvl="2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400" smtClean="0"/>
              <a:t>Hänger </a:t>
            </a:r>
            <a:r>
              <a:rPr lang="en-US" sz="1400"/>
              <a:t>U </a:t>
            </a:r>
            <a:r>
              <a:rPr lang="en-US" sz="1400" smtClean="0"/>
              <a:t>180</a:t>
            </a:r>
            <a:endParaRPr lang="en-US" sz="1400"/>
          </a:p>
          <a:p>
            <a:pPr lvl="2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400"/>
              <a:t>Seitliche Abstützung U 180</a:t>
            </a:r>
          </a:p>
          <a:p>
            <a:pPr lvl="2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400"/>
              <a:t>Wandprofil U 300 </a:t>
            </a:r>
            <a:endParaRPr lang="en-US" sz="1400" smtClean="0"/>
          </a:p>
          <a:p>
            <a:pPr lvl="2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400" smtClean="0"/>
              <a:t>Verbindungswinkel </a:t>
            </a:r>
            <a:r>
              <a:rPr lang="en-US" sz="1400"/>
              <a:t>L 250 x 90 x </a:t>
            </a:r>
            <a:r>
              <a:rPr lang="en-US" sz="1400" smtClean="0"/>
              <a:t>16</a:t>
            </a:r>
          </a:p>
          <a:p>
            <a:pPr lvl="1">
              <a:spcAft>
                <a:spcPts val="200"/>
              </a:spcAft>
            </a:pPr>
            <a:r>
              <a:rPr lang="en-US" sz="1800" smtClean="0"/>
              <a:t> </a:t>
            </a:r>
            <a:r>
              <a:rPr lang="en-US" smtClean="0"/>
              <a:t>Schrauben</a:t>
            </a:r>
          </a:p>
          <a:p>
            <a:pPr lvl="2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400" smtClean="0"/>
              <a:t>Stahlbauschrauben </a:t>
            </a:r>
            <a:r>
              <a:rPr lang="en-US" sz="1400"/>
              <a:t>(große Schlüsselweite)</a:t>
            </a:r>
          </a:p>
          <a:p>
            <a:pPr lvl="2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400"/>
              <a:t>HV 10.9, feuerverzinkt</a:t>
            </a:r>
          </a:p>
          <a:p>
            <a:pPr lvl="2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400"/>
              <a:t>Einfache Verschraubung </a:t>
            </a:r>
            <a:r>
              <a:rPr lang="en-US" sz="1400" smtClean="0"/>
              <a:t>M16</a:t>
            </a:r>
            <a:endParaRPr lang="en-US" sz="1400"/>
          </a:p>
          <a:p>
            <a:pPr lvl="2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400"/>
              <a:t>Doppelte Verschraubung </a:t>
            </a:r>
            <a:r>
              <a:rPr lang="en-US" sz="1400" smtClean="0"/>
              <a:t>M12</a:t>
            </a:r>
          </a:p>
          <a:p>
            <a:pPr marL="1008063" lvl="2" indent="0">
              <a:spcAft>
                <a:spcPts val="200"/>
              </a:spcAft>
            </a:pPr>
            <a:endParaRPr lang="en-US" sz="200"/>
          </a:p>
          <a:p>
            <a:pPr lvl="1">
              <a:spcAft>
                <a:spcPts val="200"/>
              </a:spcAft>
            </a:pPr>
            <a:r>
              <a:rPr lang="en-US" smtClean="0"/>
              <a:t>Tunnelanbindung</a:t>
            </a:r>
            <a:br>
              <a:rPr lang="en-US" smtClean="0"/>
            </a:br>
            <a:r>
              <a:rPr lang="en-US" smtClean="0"/>
              <a:t>Befestigung in Halfenschienen HZA 29/20</a:t>
            </a:r>
            <a:endParaRPr lang="en-US"/>
          </a:p>
          <a:p>
            <a:pPr marL="1293813" lvl="2" indent="-285750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400" smtClean="0"/>
              <a:t>Hammerkopfschraube (verzahnt) HZS M12</a:t>
            </a:r>
            <a:endParaRPr lang="de-DE" sz="1600" b="1" kern="0" smtClean="0"/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4803777" y="5118435"/>
            <a:ext cx="4340223" cy="1231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spcAft>
                <a:spcPts val="200"/>
              </a:spcAft>
            </a:pPr>
            <a:r>
              <a:rPr lang="en-US" smtClean="0"/>
              <a:t>Korrosionsschutz</a:t>
            </a:r>
          </a:p>
          <a:p>
            <a:pPr lvl="2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400" smtClean="0"/>
              <a:t>Anstrich Grundschicht + Deckschicht</a:t>
            </a:r>
          </a:p>
          <a:p>
            <a:pPr lvl="2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400" smtClean="0"/>
              <a:t>Analog Kryostat-Aufhängung</a:t>
            </a:r>
          </a:p>
          <a:p>
            <a:pPr marL="1008063" lvl="2" indent="0">
              <a:spcAft>
                <a:spcPts val="200"/>
              </a:spcAft>
            </a:pPr>
            <a:endParaRPr lang="en-US" sz="20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924" y="1136776"/>
            <a:ext cx="2359914" cy="3672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417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741" y="2683006"/>
            <a:ext cx="3847093" cy="2935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Konzept </a:t>
            </a:r>
            <a:r>
              <a:rPr lang="de-DE" dirty="0"/>
              <a:t>Magnetabhängung </a:t>
            </a:r>
            <a:r>
              <a:rPr lang="de-DE"/>
              <a:t>im </a:t>
            </a:r>
            <a:r>
              <a:rPr lang="de-DE" smtClean="0"/>
              <a:t>XTL R 28-38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6" name="Untertitel 1"/>
          <p:cNvSpPr>
            <a:spLocks noGrp="1"/>
          </p:cNvSpPr>
          <p:nvPr/>
        </p:nvSpPr>
        <p:spPr bwMode="auto">
          <a:xfrm>
            <a:off x="388142" y="823912"/>
            <a:ext cx="8520113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None/>
              <a:defRPr sz="2000" b="1">
                <a:solidFill>
                  <a:srgbClr val="F28E00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smtClean="0"/>
              <a:t>Tragrahmen</a:t>
            </a:r>
            <a:endParaRPr lang="en-US" sz="2400" dirty="0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282576" y="1309687"/>
            <a:ext cx="4699075" cy="5083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Aft>
                <a:spcPts val="200"/>
              </a:spcAft>
            </a:pPr>
            <a:r>
              <a:rPr lang="en-US" smtClean="0"/>
              <a:t>Tragrahmen TL</a:t>
            </a:r>
          </a:p>
          <a:p>
            <a:pPr lvl="2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mtClean="0"/>
              <a:t>Basisrahmen mit Längs- und Querträgern</a:t>
            </a:r>
          </a:p>
          <a:p>
            <a:pPr lvl="2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mtClean="0"/>
              <a:t>Querträger eingeschraubt und mit </a:t>
            </a:r>
            <a:r>
              <a:rPr lang="en-US"/>
              <a:t>Steifen an </a:t>
            </a:r>
            <a:r>
              <a:rPr lang="en-US" smtClean="0"/>
              <a:t>Hängegestellbefestigungspunkten</a:t>
            </a:r>
            <a:endParaRPr lang="en-US"/>
          </a:p>
          <a:p>
            <a:pPr lvl="2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mtClean="0"/>
              <a:t>Langlöcher </a:t>
            </a:r>
            <a:r>
              <a:rPr lang="en-US"/>
              <a:t>in </a:t>
            </a:r>
            <a:r>
              <a:rPr lang="en-US" smtClean="0"/>
              <a:t>Strahlrichtung in Längsträgern</a:t>
            </a:r>
            <a:br>
              <a:rPr lang="en-US" smtClean="0"/>
            </a:br>
            <a:r>
              <a:rPr lang="en-US" smtClean="0"/>
              <a:t>an </a:t>
            </a:r>
            <a:r>
              <a:rPr lang="en-US"/>
              <a:t>Hängern</a:t>
            </a:r>
          </a:p>
          <a:p>
            <a:pPr lvl="2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/>
              <a:t>Langlöcher in Querrichtung</a:t>
            </a:r>
            <a:r>
              <a:rPr lang="en-US" b="1"/>
              <a:t/>
            </a:r>
            <a:br>
              <a:rPr lang="en-US" b="1"/>
            </a:br>
            <a:r>
              <a:rPr lang="en-US" b="1"/>
              <a:t>an seitlicher Abstützung</a:t>
            </a:r>
          </a:p>
          <a:p>
            <a:pPr lvl="2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/>
              <a:t>Klemmkräfte/Einspannung</a:t>
            </a:r>
            <a:br>
              <a:rPr lang="en-US"/>
            </a:br>
            <a:r>
              <a:rPr lang="en-US"/>
              <a:t>aus Vorspannung </a:t>
            </a:r>
            <a:r>
              <a:rPr lang="en-US" smtClean="0"/>
              <a:t>M16-10.9</a:t>
            </a:r>
          </a:p>
          <a:p>
            <a:pPr marL="1179513" lvl="2" indent="-171450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/>
              <a:t>4 Anschlagpunkte zum Heben</a:t>
            </a:r>
          </a:p>
          <a:p>
            <a:pPr marL="1179513" lvl="2" indent="-171450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mtClean="0"/>
              <a:t>4 </a:t>
            </a:r>
            <a:r>
              <a:rPr lang="en-US"/>
              <a:t>Punkte für </a:t>
            </a:r>
            <a:r>
              <a:rPr lang="en-US" smtClean="0"/>
              <a:t>Messnester</a:t>
            </a:r>
          </a:p>
          <a:p>
            <a:pPr marL="1179513" lvl="2" indent="-171450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mtClean="0"/>
              <a:t>2 Gewindebohrungen für </a:t>
            </a:r>
            <a:r>
              <a:rPr lang="en-US" smtClean="0"/>
              <a:t>Erdung</a:t>
            </a:r>
          </a:p>
          <a:p>
            <a:pPr marL="1179513" lvl="2" indent="-171450">
              <a:spcAft>
                <a:spcPts val="200"/>
              </a:spcAft>
              <a:buFont typeface="Wingdings" panose="05000000000000000000" pitchFamily="2" charset="2"/>
              <a:buChar char="§"/>
            </a:pPr>
            <a:endParaRPr lang="en-US"/>
          </a:p>
          <a:p>
            <a:pPr marL="1179513" lvl="2" indent="-171450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mtClean="0"/>
              <a:t>XTL Raum 31 Ende bis 34</a:t>
            </a:r>
            <a:br>
              <a:rPr lang="en-US" smtClean="0"/>
            </a:br>
            <a:r>
              <a:rPr lang="en-US" smtClean="0"/>
              <a:t>geneigte Basisrahmen</a:t>
            </a:r>
            <a:br>
              <a:rPr lang="en-US" smtClean="0"/>
            </a:br>
            <a:r>
              <a:rPr lang="en-US" smtClean="0"/>
              <a:t>parallel zum Strahl</a:t>
            </a:r>
            <a:endParaRPr lang="en-US"/>
          </a:p>
          <a:p>
            <a:pPr lvl="2">
              <a:spcAft>
                <a:spcPts val="200"/>
              </a:spcAft>
              <a:buFont typeface="Wingdings" panose="05000000000000000000" pitchFamily="2" charset="2"/>
              <a:buChar char="§"/>
            </a:pPr>
            <a:endParaRPr lang="en-US"/>
          </a:p>
          <a:p>
            <a:pPr>
              <a:spcAft>
                <a:spcPts val="200"/>
              </a:spcAft>
            </a:pPr>
            <a:endParaRPr lang="en-US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910" y="964386"/>
            <a:ext cx="1287388" cy="4093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385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Konzept </a:t>
            </a:r>
            <a:r>
              <a:rPr lang="de-DE" dirty="0"/>
              <a:t>Magnetabhängung </a:t>
            </a:r>
            <a:r>
              <a:rPr lang="de-DE"/>
              <a:t>im </a:t>
            </a:r>
            <a:r>
              <a:rPr lang="de-DE" smtClean="0"/>
              <a:t>XTL R 28-38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6" name="Untertitel 1"/>
          <p:cNvSpPr>
            <a:spLocks noGrp="1"/>
          </p:cNvSpPr>
          <p:nvPr/>
        </p:nvSpPr>
        <p:spPr bwMode="auto">
          <a:xfrm>
            <a:off x="388142" y="823912"/>
            <a:ext cx="8520113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None/>
              <a:defRPr sz="2000" b="1">
                <a:solidFill>
                  <a:srgbClr val="F28E00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smtClean="0"/>
              <a:t>Einschweißbleche</a:t>
            </a:r>
            <a:endParaRPr lang="en-US" sz="2400" dirty="0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282576" y="1309687"/>
            <a:ext cx="4933162" cy="4388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spcAft>
                <a:spcPts val="200"/>
              </a:spcAft>
            </a:pPr>
            <a:r>
              <a:rPr lang="en-US"/>
              <a:t>Anschweißbleche </a:t>
            </a:r>
            <a:r>
              <a:rPr lang="en-US" smtClean="0"/>
              <a:t>alle </a:t>
            </a:r>
            <a:r>
              <a:rPr lang="en-US"/>
              <a:t>1,50 m Tübbing mit </a:t>
            </a:r>
            <a:r>
              <a:rPr lang="en-US" smtClean="0"/>
              <a:t>Anschweißblech </a:t>
            </a:r>
            <a:r>
              <a:rPr lang="en-US"/>
              <a:t>zum Anschweißen</a:t>
            </a:r>
          </a:p>
          <a:p>
            <a:pPr lvl="1">
              <a:spcAft>
                <a:spcPts val="200"/>
              </a:spcAft>
            </a:pPr>
            <a:r>
              <a:rPr lang="en-US" smtClean="0"/>
              <a:t>unterschiedliche Typen</a:t>
            </a:r>
            <a:endParaRPr lang="en-US"/>
          </a:p>
          <a:p>
            <a:pPr lvl="2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400" smtClean="0"/>
              <a:t>Standard ca. 200 Stk.</a:t>
            </a:r>
          </a:p>
          <a:p>
            <a:pPr lvl="2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400" smtClean="0"/>
              <a:t>Sonderform ca. 35 Stk.</a:t>
            </a:r>
          </a:p>
          <a:p>
            <a:pPr lvl="1">
              <a:spcAft>
                <a:spcPts val="200"/>
              </a:spcAft>
            </a:pPr>
            <a:r>
              <a:rPr lang="en-US" smtClean="0"/>
              <a:t>Anriss zur Ausrichtung</a:t>
            </a:r>
          </a:p>
          <a:p>
            <a:pPr lvl="1">
              <a:spcAft>
                <a:spcPts val="200"/>
              </a:spcAft>
            </a:pPr>
            <a:r>
              <a:rPr lang="en-US" smtClean="0"/>
              <a:t>mit zusätzlichen 3 Anschlagpunkten </a:t>
            </a:r>
            <a:r>
              <a:rPr lang="en-US" smtClean="0">
                <a:sym typeface="Symbol"/>
              </a:rPr>
              <a:t> 26 mm</a:t>
            </a:r>
            <a:endParaRPr lang="en-US"/>
          </a:p>
          <a:p>
            <a:pPr lvl="1">
              <a:spcAft>
                <a:spcPts val="200"/>
              </a:spcAft>
            </a:pPr>
            <a:r>
              <a:rPr lang="en-US" smtClean="0"/>
              <a:t>Bohrungen </a:t>
            </a:r>
            <a:r>
              <a:rPr lang="en-US">
                <a:sym typeface="Symbol"/>
              </a:rPr>
              <a:t> </a:t>
            </a:r>
            <a:r>
              <a:rPr lang="en-US" smtClean="0"/>
              <a:t>18 mm für Tragrahmen Freiraum </a:t>
            </a:r>
            <a:r>
              <a:rPr lang="en-US"/>
              <a:t>in Tunnelmitte für Tunnelfunk und Brandschutz</a:t>
            </a:r>
          </a:p>
          <a:p>
            <a:pPr lvl="1">
              <a:spcAft>
                <a:spcPts val="200"/>
              </a:spcAft>
            </a:pPr>
            <a:r>
              <a:rPr lang="en-US" smtClean="0"/>
              <a:t>Bleche an Tübbingstößen leicht auskragend</a:t>
            </a:r>
          </a:p>
          <a:p>
            <a:pPr lvl="1">
              <a:spcAft>
                <a:spcPts val="200"/>
              </a:spcAft>
            </a:pPr>
            <a:r>
              <a:rPr lang="en-US" smtClean="0"/>
              <a:t>Schweißnahtvorbereitung </a:t>
            </a:r>
            <a:r>
              <a:rPr lang="en-US"/>
              <a:t>als </a:t>
            </a:r>
            <a:r>
              <a:rPr lang="en-US" smtClean="0"/>
              <a:t>K-Naht</a:t>
            </a:r>
            <a:endParaRPr lang="en-US" sz="1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266" y="3350362"/>
            <a:ext cx="3847990" cy="2662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379" y="1152385"/>
            <a:ext cx="3964838" cy="156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38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Konzept </a:t>
            </a:r>
            <a:r>
              <a:rPr lang="de-DE" dirty="0"/>
              <a:t>Magnetabhängung </a:t>
            </a:r>
            <a:r>
              <a:rPr lang="de-DE"/>
              <a:t>im </a:t>
            </a:r>
            <a:r>
              <a:rPr lang="de-DE" smtClean="0"/>
              <a:t>XTL R 28-38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6" name="Untertitel 1"/>
          <p:cNvSpPr>
            <a:spLocks noGrp="1"/>
          </p:cNvSpPr>
          <p:nvPr/>
        </p:nvSpPr>
        <p:spPr bwMode="auto">
          <a:xfrm>
            <a:off x="388142" y="823912"/>
            <a:ext cx="8520113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None/>
              <a:defRPr sz="2000" b="1">
                <a:solidFill>
                  <a:srgbClr val="F28E00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smtClean="0"/>
              <a:t>Wandabstützung</a:t>
            </a:r>
            <a:endParaRPr lang="en-US" sz="2400" dirty="0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282576" y="1309687"/>
            <a:ext cx="4809297" cy="4388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spcAft>
                <a:spcPts val="200"/>
              </a:spcAft>
            </a:pPr>
            <a:r>
              <a:rPr lang="en-US" smtClean="0"/>
              <a:t>U 300 an Halfenschienen geschraubt</a:t>
            </a:r>
            <a:endParaRPr lang="en-US"/>
          </a:p>
          <a:p>
            <a:pPr lvl="2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400" smtClean="0"/>
              <a:t>Kein Schweißen im Tunnel</a:t>
            </a:r>
          </a:p>
          <a:p>
            <a:pPr lvl="2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400" smtClean="0"/>
              <a:t>Keine Bohrungen in Tübbings notwendig</a:t>
            </a:r>
          </a:p>
          <a:p>
            <a:pPr lvl="1">
              <a:spcAft>
                <a:spcPts val="200"/>
              </a:spcAft>
            </a:pPr>
            <a:r>
              <a:rPr lang="en-US" smtClean="0"/>
              <a:t>Ausklinkung an Kabelbritschenhaltern in den Halfenschienen für mehr Freiraum Messmarken</a:t>
            </a:r>
          </a:p>
          <a:p>
            <a:pPr lvl="1">
              <a:spcAft>
                <a:spcPts val="200"/>
              </a:spcAft>
            </a:pPr>
            <a:r>
              <a:rPr lang="en-US" smtClean="0"/>
              <a:t>Vertikale Langlöcher für Bautoleranzen</a:t>
            </a:r>
          </a:p>
          <a:p>
            <a:pPr lvl="1">
              <a:spcAft>
                <a:spcPts val="200"/>
              </a:spcAft>
            </a:pPr>
            <a:r>
              <a:rPr lang="en-US" smtClean="0"/>
              <a:t>Ggf. verstärktes Profil bei Badewannen R38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091873" y="918722"/>
            <a:ext cx="3881142" cy="2408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80" y="3411389"/>
            <a:ext cx="6601228" cy="2755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276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Inhaltsplatzhalter 2"/>
          <p:cNvSpPr>
            <a:spLocks noGrp="1"/>
          </p:cNvSpPr>
          <p:nvPr/>
        </p:nvSpPr>
        <p:spPr bwMode="auto">
          <a:xfrm>
            <a:off x="388142" y="1309687"/>
            <a:ext cx="8520113" cy="5162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b="1" dirty="0" err="1" smtClean="0">
                <a:solidFill>
                  <a:srgbClr val="FF6600"/>
                </a:solidFill>
              </a:rPr>
              <a:t>Materialien</a:t>
            </a:r>
            <a:r>
              <a:rPr lang="en-US" b="1" dirty="0" smtClean="0">
                <a:solidFill>
                  <a:srgbClr val="FF6600"/>
                </a:solidFill>
              </a:rPr>
              <a:t>/</a:t>
            </a:r>
            <a:r>
              <a:rPr lang="en-US" b="1" dirty="0" err="1" smtClean="0">
                <a:solidFill>
                  <a:srgbClr val="FF6600"/>
                </a:solidFill>
              </a:rPr>
              <a:t>Querschnitte</a:t>
            </a:r>
            <a:endParaRPr lang="en-US" dirty="0" smtClean="0">
              <a:solidFill>
                <a:srgbClr val="FF6600"/>
              </a:solidFill>
            </a:endParaRPr>
          </a:p>
          <a:p>
            <a:pPr>
              <a:spcAft>
                <a:spcPts val="200"/>
              </a:spcAft>
            </a:pPr>
            <a:r>
              <a:rPr lang="en-US" dirty="0" err="1" smtClean="0"/>
              <a:t>Hängegestell</a:t>
            </a:r>
            <a:r>
              <a:rPr lang="en-US" dirty="0" smtClean="0"/>
              <a:t> Standard</a:t>
            </a:r>
          </a:p>
          <a:p>
            <a:pPr lvl="1">
              <a:spcAft>
                <a:spcPts val="200"/>
              </a:spcAft>
            </a:pPr>
            <a:r>
              <a:rPr lang="en-US" dirty="0" err="1"/>
              <a:t>Baustahl</a:t>
            </a:r>
            <a:r>
              <a:rPr lang="en-US" dirty="0"/>
              <a:t> S 235 JRG2 </a:t>
            </a:r>
            <a:r>
              <a:rPr lang="en-US"/>
              <a:t>(</a:t>
            </a:r>
            <a:r>
              <a:rPr lang="en-US" smtClean="0"/>
              <a:t>1.0038)</a:t>
            </a:r>
          </a:p>
          <a:p>
            <a:pPr lvl="1">
              <a:spcAft>
                <a:spcPts val="200"/>
              </a:spcAft>
            </a:pPr>
            <a:r>
              <a:rPr lang="en-US" smtClean="0"/>
              <a:t>Bleche</a:t>
            </a:r>
            <a:r>
              <a:rPr lang="en-US" dirty="0" smtClean="0"/>
              <a:t>: </a:t>
            </a:r>
            <a:r>
              <a:rPr lang="en-US" sz="1400" dirty="0" err="1" smtClean="0"/>
              <a:t>i</a:t>
            </a:r>
            <a:r>
              <a:rPr lang="en-US" sz="1400" dirty="0" smtClean="0"/>
              <a:t>. </a:t>
            </a:r>
            <a:r>
              <a:rPr lang="en-US" sz="1400" dirty="0" err="1" smtClean="0"/>
              <a:t>Allg</a:t>
            </a:r>
            <a:r>
              <a:rPr lang="en-US" sz="1400" dirty="0" smtClean="0"/>
              <a:t>.  </a:t>
            </a:r>
            <a:r>
              <a:rPr lang="en-US" sz="1400" dirty="0" err="1" smtClean="0"/>
              <a:t>Blechdicke</a:t>
            </a:r>
            <a:r>
              <a:rPr lang="en-US" sz="1400" dirty="0" smtClean="0"/>
              <a:t> 20 mm</a:t>
            </a:r>
          </a:p>
          <a:p>
            <a:pPr lvl="1">
              <a:spcAft>
                <a:spcPts val="200"/>
              </a:spcAft>
            </a:pPr>
            <a:r>
              <a:rPr lang="en-US" dirty="0" err="1" smtClean="0"/>
              <a:t>Versteifungsrinne</a:t>
            </a:r>
            <a:r>
              <a:rPr lang="en-US" dirty="0" smtClean="0"/>
              <a:t>: </a:t>
            </a:r>
            <a:r>
              <a:rPr lang="en-US" sz="1400" dirty="0" smtClean="0"/>
              <a:t>U 40</a:t>
            </a:r>
          </a:p>
          <a:p>
            <a:pPr lvl="1">
              <a:spcAft>
                <a:spcPts val="200"/>
              </a:spcAft>
            </a:pPr>
            <a:r>
              <a:rPr lang="en-US" sz="1800" dirty="0" smtClean="0"/>
              <a:t> </a:t>
            </a:r>
            <a:r>
              <a:rPr lang="en-US" dirty="0" err="1" smtClean="0"/>
              <a:t>Schrauben</a:t>
            </a:r>
            <a:endParaRPr lang="en-US" dirty="0" smtClean="0"/>
          </a:p>
          <a:p>
            <a:pPr lvl="2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400" dirty="0" err="1" smtClean="0"/>
              <a:t>Maschinenbauschrauben</a:t>
            </a:r>
            <a:endParaRPr lang="en-US" sz="1400" dirty="0"/>
          </a:p>
          <a:p>
            <a:pPr lvl="2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400" dirty="0" smtClean="0"/>
              <a:t>8.8, </a:t>
            </a:r>
            <a:r>
              <a:rPr lang="en-US" sz="1400" dirty="0" err="1" smtClean="0"/>
              <a:t>feuerverzinkt</a:t>
            </a:r>
            <a:endParaRPr lang="en-US" sz="1400" dirty="0"/>
          </a:p>
          <a:p>
            <a:pPr lvl="2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400" smtClean="0"/>
              <a:t>M 10 Anbindung </a:t>
            </a:r>
            <a:r>
              <a:rPr lang="en-US" sz="1400"/>
              <a:t>Tragrahmen </a:t>
            </a:r>
            <a:r>
              <a:rPr lang="en-US" sz="1400" smtClean="0"/>
              <a:t>und</a:t>
            </a:r>
            <a:r>
              <a:rPr lang="en-US" sz="1400"/>
              <a:t/>
            </a:r>
            <a:br>
              <a:rPr lang="en-US" sz="1400"/>
            </a:br>
            <a:r>
              <a:rPr lang="en-US" sz="1400"/>
              <a:t>Magnete </a:t>
            </a:r>
            <a:r>
              <a:rPr lang="en-US" sz="1400" smtClean="0"/>
              <a:t>(XQK hat Sonderlösung)</a:t>
            </a:r>
            <a:endParaRPr lang="en-US" sz="1400" dirty="0" smtClean="0"/>
          </a:p>
          <a:p>
            <a:pPr lvl="1">
              <a:spcAft>
                <a:spcPts val="200"/>
              </a:spcAft>
            </a:pPr>
            <a:r>
              <a:rPr lang="en-US" dirty="0" err="1" smtClean="0"/>
              <a:t>Stehbolzen</a:t>
            </a:r>
            <a:endParaRPr lang="en-US" dirty="0"/>
          </a:p>
          <a:p>
            <a:pPr marL="1293813" lvl="2" indent="-285750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400" dirty="0" smtClean="0"/>
              <a:t>M 24x2 (</a:t>
            </a:r>
            <a:r>
              <a:rPr lang="en-US" sz="1400" dirty="0" err="1" smtClean="0"/>
              <a:t>Feingewinde</a:t>
            </a:r>
            <a:r>
              <a:rPr lang="en-US" sz="1400" dirty="0" smtClean="0"/>
              <a:t>) [M 12 </a:t>
            </a:r>
            <a:r>
              <a:rPr lang="en-US" sz="1400" err="1" smtClean="0"/>
              <a:t>für</a:t>
            </a:r>
            <a:r>
              <a:rPr lang="en-US" sz="1400" smtClean="0"/>
              <a:t> Korrekturmagnete / M 20x2 für Pumpengestelle]</a:t>
            </a:r>
            <a:endParaRPr lang="en-US" sz="1400" dirty="0" smtClean="0"/>
          </a:p>
          <a:p>
            <a:pPr lvl="1">
              <a:spcAft>
                <a:spcPts val="200"/>
              </a:spcAft>
            </a:pPr>
            <a:r>
              <a:rPr lang="en-US" dirty="0" err="1" smtClean="0"/>
              <a:t>Lenker</a:t>
            </a:r>
            <a:endParaRPr lang="en-US" dirty="0" smtClean="0"/>
          </a:p>
          <a:p>
            <a:pPr marL="1293813" lvl="2" indent="-285750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400" dirty="0" smtClean="0"/>
              <a:t>Standard DESY-</a:t>
            </a:r>
            <a:r>
              <a:rPr lang="en-US" sz="1400" dirty="0" err="1" smtClean="0"/>
              <a:t>Lenker</a:t>
            </a:r>
            <a:r>
              <a:rPr lang="en-US" sz="1400" dirty="0" smtClean="0"/>
              <a:t> M 12 (</a:t>
            </a:r>
            <a:r>
              <a:rPr lang="en-US" sz="1400" dirty="0" err="1" smtClean="0"/>
              <a:t>Pumpe</a:t>
            </a:r>
            <a:r>
              <a:rPr lang="en-US" sz="1400" dirty="0" smtClean="0"/>
              <a:t>, </a:t>
            </a:r>
            <a:r>
              <a:rPr lang="en-US" sz="1400" dirty="0" err="1" smtClean="0"/>
              <a:t>Octupol</a:t>
            </a:r>
            <a:r>
              <a:rPr lang="en-US" sz="1400" dirty="0" smtClean="0"/>
              <a:t> M 10)</a:t>
            </a:r>
          </a:p>
          <a:p>
            <a:pPr lvl="1">
              <a:spcAft>
                <a:spcPts val="200"/>
              </a:spcAft>
            </a:pPr>
            <a:r>
              <a:rPr lang="en-US" dirty="0" err="1" smtClean="0"/>
              <a:t>Gehärtete</a:t>
            </a:r>
            <a:r>
              <a:rPr lang="en-US" dirty="0" smtClean="0"/>
              <a:t> </a:t>
            </a:r>
            <a:r>
              <a:rPr lang="en-US" dirty="0" err="1" smtClean="0"/>
              <a:t>Unterlegscheiben</a:t>
            </a:r>
            <a:r>
              <a:rPr lang="en-US" dirty="0" smtClean="0"/>
              <a:t> </a:t>
            </a:r>
            <a:r>
              <a:rPr lang="en-US" err="1" smtClean="0"/>
              <a:t>sowie</a:t>
            </a:r>
            <a:r>
              <a:rPr lang="en-US" smtClean="0"/>
              <a:t> Kugelscheibe-Kegelpfanne</a:t>
            </a:r>
          </a:p>
          <a:p>
            <a:pPr lvl="1">
              <a:spcAft>
                <a:spcPts val="200"/>
              </a:spcAft>
            </a:pPr>
            <a:endParaRPr lang="en-US" sz="1400"/>
          </a:p>
          <a:p>
            <a:pPr>
              <a:spcAft>
                <a:spcPts val="200"/>
              </a:spcAft>
            </a:pPr>
            <a:r>
              <a:rPr lang="en-US" sz="1800" smtClean="0"/>
              <a:t>Anpassung der Hängegestelle an Forderungen Vermesser wurde vorgenommen</a:t>
            </a:r>
            <a:endParaRPr lang="en-US" sz="1800" dirty="0"/>
          </a:p>
          <a:p>
            <a:pPr marL="1293813" lvl="2" indent="-285750">
              <a:spcAft>
                <a:spcPts val="200"/>
              </a:spcAft>
              <a:buFont typeface="Wingdings" panose="05000000000000000000" pitchFamily="2" charset="2"/>
              <a:buChar char="§"/>
            </a:pPr>
            <a:endParaRPr lang="en-US" sz="1400" dirty="0"/>
          </a:p>
          <a:p>
            <a:pPr marL="1293813" lvl="2" indent="-285750">
              <a:spcAft>
                <a:spcPts val="200"/>
              </a:spcAft>
              <a:buFont typeface="Wingdings" panose="05000000000000000000" pitchFamily="2" charset="2"/>
              <a:buChar char="§"/>
            </a:pPr>
            <a:endParaRPr lang="en-US" sz="1400" dirty="0"/>
          </a:p>
          <a:p>
            <a:pPr lvl="2">
              <a:spcAft>
                <a:spcPts val="200"/>
              </a:spcAft>
            </a:pPr>
            <a:endParaRPr lang="en-US" sz="1200" dirty="0" smtClean="0"/>
          </a:p>
          <a:p>
            <a:pPr marL="0" indent="0">
              <a:lnSpc>
                <a:spcPct val="150000"/>
              </a:lnSpc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6" t="44191" r="23721"/>
          <a:stretch/>
        </p:blipFill>
        <p:spPr bwMode="auto">
          <a:xfrm>
            <a:off x="4648199" y="810370"/>
            <a:ext cx="4328710" cy="357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Konzept </a:t>
            </a:r>
            <a:r>
              <a:rPr lang="de-DE" dirty="0"/>
              <a:t>Magnetabhängung </a:t>
            </a:r>
            <a:r>
              <a:rPr lang="de-DE"/>
              <a:t>im </a:t>
            </a:r>
            <a:r>
              <a:rPr lang="de-DE" smtClean="0"/>
              <a:t>XTL R 28-38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6" name="Untertitel 1"/>
          <p:cNvSpPr>
            <a:spLocks noGrp="1"/>
          </p:cNvSpPr>
          <p:nvPr/>
        </p:nvSpPr>
        <p:spPr bwMode="auto">
          <a:xfrm>
            <a:off x="388142" y="823912"/>
            <a:ext cx="8520113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None/>
              <a:defRPr sz="2000" b="1">
                <a:solidFill>
                  <a:srgbClr val="F28E00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smtClean="0"/>
              <a:t>Justiergestelle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0201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Konzept </a:t>
            </a:r>
            <a:r>
              <a:rPr lang="de-DE" dirty="0"/>
              <a:t>Magnetabhängung </a:t>
            </a:r>
            <a:r>
              <a:rPr lang="de-DE"/>
              <a:t>im </a:t>
            </a:r>
            <a:r>
              <a:rPr lang="de-DE" smtClean="0"/>
              <a:t>XTL R 28-38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6" name="Untertitel 1"/>
          <p:cNvSpPr>
            <a:spLocks noGrp="1"/>
          </p:cNvSpPr>
          <p:nvPr/>
        </p:nvSpPr>
        <p:spPr bwMode="auto">
          <a:xfrm>
            <a:off x="388142" y="823912"/>
            <a:ext cx="8520113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None/>
              <a:defRPr sz="2000" b="1">
                <a:solidFill>
                  <a:srgbClr val="F28E00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smtClean="0"/>
              <a:t>Justiergestelle</a:t>
            </a:r>
            <a:endParaRPr lang="en-US" sz="2400" dirty="0"/>
          </a:p>
        </p:txBody>
      </p:sp>
      <p:sp>
        <p:nvSpPr>
          <p:cNvPr id="17" name="Inhaltsplatzhalter 2"/>
          <p:cNvSpPr>
            <a:spLocks noGrp="1"/>
          </p:cNvSpPr>
          <p:nvPr/>
        </p:nvSpPr>
        <p:spPr bwMode="auto">
          <a:xfrm>
            <a:off x="516337" y="1371949"/>
            <a:ext cx="6642100" cy="480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b="1" dirty="0" err="1" smtClean="0">
                <a:solidFill>
                  <a:srgbClr val="FF6600"/>
                </a:solidFill>
              </a:rPr>
              <a:t>Versteifung</a:t>
            </a:r>
            <a:r>
              <a:rPr lang="en-US" b="1" dirty="0" smtClean="0">
                <a:solidFill>
                  <a:srgbClr val="FF6600"/>
                </a:solidFill>
              </a:rPr>
              <a:t> – </a:t>
            </a:r>
            <a:r>
              <a:rPr lang="en-US" b="1" dirty="0" err="1" smtClean="0">
                <a:solidFill>
                  <a:srgbClr val="FF6600"/>
                </a:solidFill>
              </a:rPr>
              <a:t>für</a:t>
            </a:r>
            <a:r>
              <a:rPr lang="en-US" b="1" dirty="0" smtClean="0">
                <a:solidFill>
                  <a:srgbClr val="FF6600"/>
                </a:solidFill>
              </a:rPr>
              <a:t> </a:t>
            </a:r>
            <a:r>
              <a:rPr lang="en-US" b="1" err="1" smtClean="0">
                <a:solidFill>
                  <a:srgbClr val="FF6600"/>
                </a:solidFill>
              </a:rPr>
              <a:t>schwere</a:t>
            </a:r>
            <a:r>
              <a:rPr lang="en-US" b="1" smtClean="0">
                <a:solidFill>
                  <a:srgbClr val="FF6600"/>
                </a:solidFill>
              </a:rPr>
              <a:t> Magnete</a:t>
            </a:r>
            <a:endParaRPr lang="en-US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2" t="19892" r="10898" b="26724"/>
          <a:stretch/>
        </p:blipFill>
        <p:spPr bwMode="auto">
          <a:xfrm>
            <a:off x="3563786" y="1852552"/>
            <a:ext cx="5345946" cy="2206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27" t="13475" r="18261" b="18895"/>
          <a:stretch/>
        </p:blipFill>
        <p:spPr bwMode="auto">
          <a:xfrm>
            <a:off x="675033" y="4165470"/>
            <a:ext cx="3511053" cy="2172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Inhaltsplatzhalter 2"/>
          <p:cNvSpPr txBox="1">
            <a:spLocks/>
          </p:cNvSpPr>
          <p:nvPr/>
        </p:nvSpPr>
        <p:spPr bwMode="auto">
          <a:xfrm>
            <a:off x="4113482" y="4188726"/>
            <a:ext cx="5030518" cy="2149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indent="0">
              <a:buFont typeface="Arial Black" pitchFamily="34" charset="0"/>
              <a:buNone/>
            </a:pPr>
            <a:r>
              <a:rPr lang="en-US" b="1" dirty="0" smtClean="0">
                <a:solidFill>
                  <a:srgbClr val="FF6600"/>
                </a:solidFill>
              </a:rPr>
              <a:t>Master Bond Polymer Adhesive EP30</a:t>
            </a:r>
          </a:p>
          <a:p>
            <a:pPr marL="0" indent="0">
              <a:buFont typeface="Arial Black" pitchFamily="34" charset="0"/>
              <a:buNone/>
            </a:pPr>
            <a:r>
              <a:rPr lang="en-US" sz="1400" dirty="0" smtClean="0">
                <a:solidFill>
                  <a:srgbClr val="FF6600"/>
                </a:solidFill>
              </a:rPr>
              <a:t>Low Viscosity, Two Component Epoxy Adhesive For High Performance General Purpose Bonding</a:t>
            </a:r>
          </a:p>
          <a:p>
            <a:pPr>
              <a:spcAft>
                <a:spcPts val="0"/>
              </a:spcAft>
            </a:pPr>
            <a:r>
              <a:rPr lang="en-US" sz="1400" dirty="0" err="1" smtClean="0"/>
              <a:t>Bisher</a:t>
            </a:r>
            <a:r>
              <a:rPr lang="en-US" sz="1400" dirty="0" smtClean="0"/>
              <a:t> in Petra III </a:t>
            </a:r>
            <a:r>
              <a:rPr lang="en-US" sz="1400" dirty="0" err="1" smtClean="0"/>
              <a:t>verwendet</a:t>
            </a:r>
            <a:endParaRPr lang="en-US" sz="1400" dirty="0" smtClean="0"/>
          </a:p>
          <a:p>
            <a:pPr>
              <a:spcAft>
                <a:spcPts val="0"/>
              </a:spcAft>
            </a:pPr>
            <a:r>
              <a:rPr lang="en-US" sz="1400" dirty="0" err="1" smtClean="0"/>
              <a:t>Bereits</a:t>
            </a:r>
            <a:r>
              <a:rPr lang="en-US" sz="1400" dirty="0" smtClean="0"/>
              <a:t> </a:t>
            </a:r>
            <a:r>
              <a:rPr lang="en-US" sz="1400" dirty="0" err="1" smtClean="0"/>
              <a:t>getestet</a:t>
            </a:r>
            <a:r>
              <a:rPr lang="en-US" sz="1400" dirty="0" smtClean="0"/>
              <a:t> auf </a:t>
            </a:r>
            <a:r>
              <a:rPr lang="en-US" sz="1400" dirty="0" err="1" smtClean="0"/>
              <a:t>Strahlenhärte</a:t>
            </a:r>
            <a:r>
              <a:rPr lang="en-US" sz="1400" dirty="0" smtClean="0"/>
              <a:t>, </a:t>
            </a:r>
            <a:r>
              <a:rPr lang="en-US" sz="1400" dirty="0" err="1" smtClean="0"/>
              <a:t>Datenblatt</a:t>
            </a:r>
            <a:r>
              <a:rPr lang="en-US" sz="1400" dirty="0" smtClean="0"/>
              <a:t> </a:t>
            </a:r>
            <a:r>
              <a:rPr lang="en-US" sz="1400" dirty="0" err="1" smtClean="0"/>
              <a:t>liegt</a:t>
            </a:r>
            <a:r>
              <a:rPr lang="en-US" sz="1400" dirty="0" smtClean="0"/>
              <a:t> </a:t>
            </a:r>
            <a:r>
              <a:rPr lang="en-US" sz="1400" dirty="0" err="1" smtClean="0"/>
              <a:t>vor</a:t>
            </a:r>
            <a:endParaRPr lang="en-US" sz="1400" dirty="0" smtClean="0"/>
          </a:p>
          <a:p>
            <a:pPr>
              <a:spcAft>
                <a:spcPts val="0"/>
              </a:spcAft>
            </a:pPr>
            <a:r>
              <a:rPr lang="en-US" sz="1400" dirty="0" err="1" smtClean="0"/>
              <a:t>Preisintensiv</a:t>
            </a:r>
            <a:r>
              <a:rPr lang="en-US" sz="1400" dirty="0" smtClean="0"/>
              <a:t> (ca. 1000 € je kg)</a:t>
            </a:r>
          </a:p>
          <a:p>
            <a:pPr marL="0" indent="0">
              <a:spcAft>
                <a:spcPts val="0"/>
              </a:spcAft>
              <a:buFont typeface="Arial Black" pitchFamily="34" charset="0"/>
              <a:buNone/>
            </a:pPr>
            <a:endParaRPr lang="en-US" sz="1400" dirty="0"/>
          </a:p>
          <a:p>
            <a:r>
              <a:rPr lang="de-DE" sz="1400" dirty="0"/>
              <a:t>ca. 0,25 Liter pro Regenrinne = ca. 0,5l pro </a:t>
            </a:r>
            <a:r>
              <a:rPr lang="de-DE" sz="1400" dirty="0" smtClean="0"/>
              <a:t>Gestell</a:t>
            </a:r>
            <a:endParaRPr lang="de-DE" sz="1400" dirty="0"/>
          </a:p>
        </p:txBody>
      </p:sp>
      <p:sp>
        <p:nvSpPr>
          <p:cNvPr id="21" name="Pfeil nach unten 20"/>
          <p:cNvSpPr/>
          <p:nvPr/>
        </p:nvSpPr>
        <p:spPr bwMode="auto">
          <a:xfrm>
            <a:off x="3636390" y="4482396"/>
            <a:ext cx="549696" cy="1035313"/>
          </a:xfrm>
          <a:prstGeom prst="down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Inhaltsplatzhalter 2"/>
          <p:cNvSpPr txBox="1">
            <a:spLocks/>
          </p:cNvSpPr>
          <p:nvPr/>
        </p:nvSpPr>
        <p:spPr bwMode="auto">
          <a:xfrm>
            <a:off x="525862" y="1852552"/>
            <a:ext cx="3037924" cy="2149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 err="1" smtClean="0">
                <a:solidFill>
                  <a:srgbClr val="FF6600"/>
                </a:solidFill>
              </a:rPr>
              <a:t>Gestell</a:t>
            </a:r>
            <a:r>
              <a:rPr lang="en-US" sz="1200" dirty="0" smtClean="0">
                <a:solidFill>
                  <a:srgbClr val="FF6600"/>
                </a:solidFill>
              </a:rPr>
              <a:t> </a:t>
            </a:r>
            <a:r>
              <a:rPr lang="en-US" sz="1200" dirty="0" err="1" smtClean="0">
                <a:solidFill>
                  <a:srgbClr val="FF6600"/>
                </a:solidFill>
              </a:rPr>
              <a:t>wird</a:t>
            </a:r>
            <a:r>
              <a:rPr lang="en-US" sz="1200" dirty="0" smtClean="0">
                <a:solidFill>
                  <a:srgbClr val="FF6600"/>
                </a:solidFill>
              </a:rPr>
              <a:t> </a:t>
            </a:r>
            <a:r>
              <a:rPr lang="en-US" sz="1200" dirty="0" err="1" smtClean="0">
                <a:solidFill>
                  <a:srgbClr val="FF6600"/>
                </a:solidFill>
              </a:rPr>
              <a:t>nach</a:t>
            </a:r>
            <a:r>
              <a:rPr lang="en-US" sz="1200" dirty="0" smtClean="0">
                <a:solidFill>
                  <a:srgbClr val="FF6600"/>
                </a:solidFill>
              </a:rPr>
              <a:t> der </a:t>
            </a:r>
            <a:r>
              <a:rPr lang="en-US" sz="1200" dirty="0" err="1" smtClean="0">
                <a:solidFill>
                  <a:srgbClr val="FF6600"/>
                </a:solidFill>
              </a:rPr>
              <a:t>Einjustierung</a:t>
            </a:r>
            <a:r>
              <a:rPr lang="en-US" sz="1200" dirty="0" smtClean="0">
                <a:solidFill>
                  <a:srgbClr val="FF6600"/>
                </a:solidFill>
              </a:rPr>
              <a:t> </a:t>
            </a:r>
            <a:r>
              <a:rPr lang="en-US" sz="1200" dirty="0" err="1" smtClean="0">
                <a:solidFill>
                  <a:srgbClr val="FF6600"/>
                </a:solidFill>
              </a:rPr>
              <a:t>zu</a:t>
            </a:r>
            <a:r>
              <a:rPr lang="en-US" sz="1200" dirty="0" smtClean="0">
                <a:solidFill>
                  <a:srgbClr val="FF6600"/>
                </a:solidFill>
              </a:rPr>
              <a:t/>
            </a:r>
            <a:br>
              <a:rPr lang="en-US" sz="1200" dirty="0" smtClean="0">
                <a:solidFill>
                  <a:srgbClr val="FF6600"/>
                </a:solidFill>
              </a:rPr>
            </a:br>
            <a:r>
              <a:rPr lang="en-US" sz="1200" dirty="0" err="1" smtClean="0">
                <a:solidFill>
                  <a:srgbClr val="FF6600"/>
                </a:solidFill>
              </a:rPr>
              <a:t>einem</a:t>
            </a:r>
            <a:r>
              <a:rPr lang="en-US" sz="1200" dirty="0" smtClean="0">
                <a:solidFill>
                  <a:srgbClr val="FF6600"/>
                </a:solidFill>
              </a:rPr>
              <a:t> </a:t>
            </a:r>
            <a:r>
              <a:rPr lang="en-US" sz="1200" dirty="0" err="1" smtClean="0">
                <a:solidFill>
                  <a:srgbClr val="FF6600"/>
                </a:solidFill>
              </a:rPr>
              <a:t>Kasten</a:t>
            </a:r>
            <a:r>
              <a:rPr lang="en-US" sz="1200" dirty="0" smtClean="0">
                <a:solidFill>
                  <a:srgbClr val="FF6600"/>
                </a:solidFill>
              </a:rPr>
              <a:t> </a:t>
            </a:r>
            <a:r>
              <a:rPr lang="en-US" sz="1200" dirty="0" err="1" smtClean="0">
                <a:solidFill>
                  <a:srgbClr val="FF6600"/>
                </a:solidFill>
              </a:rPr>
              <a:t>geschlossen</a:t>
            </a:r>
            <a:r>
              <a:rPr lang="en-US" sz="1200" dirty="0" smtClean="0">
                <a:solidFill>
                  <a:srgbClr val="FF6600"/>
                </a:solidFill>
              </a:rPr>
              <a:t/>
            </a:r>
            <a:br>
              <a:rPr lang="en-US" sz="1200" dirty="0" smtClean="0">
                <a:solidFill>
                  <a:srgbClr val="FF6600"/>
                </a:solidFill>
              </a:rPr>
            </a:br>
            <a:r>
              <a:rPr lang="en-US" sz="1200" dirty="0" smtClean="0">
                <a:solidFill>
                  <a:schemeClr val="accent1"/>
                </a:solidFill>
              </a:rPr>
              <a:t>Falls </a:t>
            </a:r>
            <a:r>
              <a:rPr lang="en-US" sz="1200" dirty="0" err="1" smtClean="0">
                <a:solidFill>
                  <a:schemeClr val="accent1"/>
                </a:solidFill>
              </a:rPr>
              <a:t>Neujustierung</a:t>
            </a:r>
            <a:r>
              <a:rPr lang="en-US" sz="1200" dirty="0" smtClean="0">
                <a:solidFill>
                  <a:schemeClr val="accent1"/>
                </a:solidFill>
              </a:rPr>
              <a:t> </a:t>
            </a:r>
            <a:r>
              <a:rPr lang="en-US" sz="1200" dirty="0" err="1" smtClean="0">
                <a:solidFill>
                  <a:schemeClr val="accent1"/>
                </a:solidFill>
              </a:rPr>
              <a:t>erforderlich</a:t>
            </a:r>
            <a:r>
              <a:rPr lang="en-US" sz="1200" dirty="0" smtClean="0">
                <a:solidFill>
                  <a:schemeClr val="accent1"/>
                </a:solidFill>
              </a:rPr>
              <a:t> </a:t>
            </a:r>
            <a:r>
              <a:rPr lang="en-US" sz="1200" dirty="0" err="1" smtClean="0">
                <a:solidFill>
                  <a:schemeClr val="accent1"/>
                </a:solidFill>
              </a:rPr>
              <a:t>wird</a:t>
            </a:r>
            <a:r>
              <a:rPr lang="en-US" sz="1200" dirty="0" smtClean="0">
                <a:solidFill>
                  <a:schemeClr val="accent1"/>
                </a:solidFill>
              </a:rPr>
              <a:t>, </a:t>
            </a:r>
            <a:r>
              <a:rPr lang="en-US" sz="1200" dirty="0" err="1" smtClean="0">
                <a:solidFill>
                  <a:schemeClr val="accent1"/>
                </a:solidFill>
              </a:rPr>
              <a:t>müssen</a:t>
            </a:r>
            <a:r>
              <a:rPr lang="en-US" sz="1200" dirty="0" smtClean="0">
                <a:solidFill>
                  <a:schemeClr val="accent1"/>
                </a:solidFill>
              </a:rPr>
              <a:t> </a:t>
            </a:r>
            <a:r>
              <a:rPr lang="en-US" sz="1200" dirty="0" err="1" smtClean="0">
                <a:solidFill>
                  <a:schemeClr val="accent1"/>
                </a:solidFill>
              </a:rPr>
              <a:t>Rinne</a:t>
            </a:r>
            <a:r>
              <a:rPr lang="en-US" sz="1200" dirty="0" smtClean="0">
                <a:solidFill>
                  <a:schemeClr val="accent1"/>
                </a:solidFill>
              </a:rPr>
              <a:t> und </a:t>
            </a:r>
            <a:r>
              <a:rPr lang="en-US" sz="1200" dirty="0" err="1" smtClean="0">
                <a:solidFill>
                  <a:schemeClr val="accent1"/>
                </a:solidFill>
              </a:rPr>
              <a:t>Schwert</a:t>
            </a:r>
            <a:r>
              <a:rPr lang="en-US" sz="1200" dirty="0" smtClean="0">
                <a:solidFill>
                  <a:schemeClr val="accent1"/>
                </a:solidFill>
              </a:rPr>
              <a:t> </a:t>
            </a:r>
            <a:r>
              <a:rPr lang="en-US" sz="1200" dirty="0" err="1" smtClean="0">
                <a:solidFill>
                  <a:schemeClr val="accent1"/>
                </a:solidFill>
              </a:rPr>
              <a:t>weggeworfen</a:t>
            </a:r>
            <a:r>
              <a:rPr lang="en-US" sz="1200" dirty="0" smtClean="0">
                <a:solidFill>
                  <a:schemeClr val="accent1"/>
                </a:solidFill>
              </a:rPr>
              <a:t> und </a:t>
            </a:r>
            <a:r>
              <a:rPr lang="en-US" sz="1200" dirty="0" err="1" smtClean="0">
                <a:solidFill>
                  <a:schemeClr val="accent1"/>
                </a:solidFill>
              </a:rPr>
              <a:t>dafür</a:t>
            </a:r>
            <a:r>
              <a:rPr lang="en-US" sz="1200" dirty="0" smtClean="0">
                <a:solidFill>
                  <a:schemeClr val="accent1"/>
                </a:solidFill>
              </a:rPr>
              <a:t> </a:t>
            </a:r>
            <a:r>
              <a:rPr lang="en-US" sz="1200" dirty="0" err="1" smtClean="0">
                <a:solidFill>
                  <a:schemeClr val="accent1"/>
                </a:solidFill>
              </a:rPr>
              <a:t>neue</a:t>
            </a:r>
            <a:r>
              <a:rPr lang="en-US" sz="1200" dirty="0" smtClean="0">
                <a:solidFill>
                  <a:schemeClr val="accent1"/>
                </a:solidFill>
              </a:rPr>
              <a:t> </a:t>
            </a:r>
            <a:r>
              <a:rPr lang="en-US" sz="1200" dirty="0" err="1" smtClean="0">
                <a:solidFill>
                  <a:schemeClr val="accent1"/>
                </a:solidFill>
              </a:rPr>
              <a:t>eingebaut</a:t>
            </a:r>
            <a:r>
              <a:rPr lang="en-US" sz="1200" dirty="0">
                <a:solidFill>
                  <a:schemeClr val="accent1"/>
                </a:solidFill>
              </a:rPr>
              <a:t> </a:t>
            </a:r>
            <a:r>
              <a:rPr lang="en-US" sz="1200" dirty="0" err="1">
                <a:solidFill>
                  <a:schemeClr val="accent1"/>
                </a:solidFill>
              </a:rPr>
              <a:t>werden</a:t>
            </a:r>
            <a:r>
              <a:rPr lang="en-US" sz="1200" dirty="0">
                <a:solidFill>
                  <a:schemeClr val="accent1"/>
                </a:solidFill>
              </a:rPr>
              <a:t> </a:t>
            </a:r>
            <a:endParaRPr lang="en-US" sz="1200" dirty="0" smtClean="0">
              <a:solidFill>
                <a:schemeClr val="accent1"/>
              </a:solidFill>
            </a:endParaRPr>
          </a:p>
          <a:p>
            <a:pPr>
              <a:spcAft>
                <a:spcPts val="0"/>
              </a:spcAft>
            </a:pPr>
            <a:r>
              <a:rPr lang="en-US" sz="1200" dirty="0" err="1" smtClean="0"/>
              <a:t>Rinne</a:t>
            </a:r>
            <a:r>
              <a:rPr lang="en-US" sz="1200" dirty="0" smtClean="0"/>
              <a:t> </a:t>
            </a:r>
            <a:r>
              <a:rPr lang="en-US" sz="1200" dirty="0" err="1" smtClean="0"/>
              <a:t>mit</a:t>
            </a:r>
            <a:r>
              <a:rPr lang="en-US" sz="1200" dirty="0" smtClean="0"/>
              <a:t> </a:t>
            </a:r>
            <a:r>
              <a:rPr lang="en-US" sz="1200" dirty="0" err="1" smtClean="0"/>
              <a:t>Langlöchern</a:t>
            </a:r>
            <a:r>
              <a:rPr lang="en-US" sz="1200" dirty="0" smtClean="0"/>
              <a:t> </a:t>
            </a:r>
            <a:r>
              <a:rPr lang="en-US" sz="1200" dirty="0" err="1" smtClean="0"/>
              <a:t>für</a:t>
            </a:r>
            <a:r>
              <a:rPr lang="en-US" sz="1200" dirty="0" smtClean="0"/>
              <a:t> </a:t>
            </a:r>
            <a:r>
              <a:rPr lang="en-US" sz="1200" dirty="0" err="1" smtClean="0"/>
              <a:t>Querabweichungen</a:t>
            </a:r>
            <a:endParaRPr lang="en-US" sz="1200" dirty="0" smtClean="0"/>
          </a:p>
          <a:p>
            <a:pPr>
              <a:spcAft>
                <a:spcPts val="0"/>
              </a:spcAft>
            </a:pPr>
            <a:r>
              <a:rPr lang="en-US" sz="1200" dirty="0" err="1" smtClean="0"/>
              <a:t>Schwert</a:t>
            </a:r>
            <a:r>
              <a:rPr lang="en-US" sz="1200" dirty="0" smtClean="0"/>
              <a:t> </a:t>
            </a:r>
            <a:r>
              <a:rPr lang="en-US" sz="1200" dirty="0" err="1" smtClean="0"/>
              <a:t>mit</a:t>
            </a:r>
            <a:r>
              <a:rPr lang="en-US" sz="1200" dirty="0" smtClean="0"/>
              <a:t> </a:t>
            </a:r>
            <a:r>
              <a:rPr lang="en-US" sz="1200" dirty="0" err="1" smtClean="0"/>
              <a:t>Langlöchern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 err="1" smtClean="0"/>
              <a:t>für</a:t>
            </a:r>
            <a:r>
              <a:rPr lang="en-US" sz="1200" dirty="0" smtClean="0"/>
              <a:t> </a:t>
            </a:r>
            <a:r>
              <a:rPr lang="en-US" sz="1200" dirty="0" err="1" smtClean="0"/>
              <a:t>Höhenabweichung</a:t>
            </a:r>
            <a:endParaRPr lang="en-US" sz="1200" dirty="0"/>
          </a:p>
          <a:p>
            <a:pPr>
              <a:spcAft>
                <a:spcPts val="0"/>
              </a:spcAft>
            </a:pPr>
            <a:r>
              <a:rPr lang="en-US" sz="1200" dirty="0" err="1" smtClean="0"/>
              <a:t>Verguss</a:t>
            </a:r>
            <a:r>
              <a:rPr lang="en-US" sz="1200" dirty="0" smtClean="0"/>
              <a:t> </a:t>
            </a:r>
            <a:r>
              <a:rPr lang="en-US" sz="1200" dirty="0" err="1" smtClean="0"/>
              <a:t>mit</a:t>
            </a:r>
            <a:r>
              <a:rPr lang="en-US" sz="1200" dirty="0" smtClean="0"/>
              <a:t> Epoxid-2-Komponenten-Kleber </a:t>
            </a:r>
            <a:r>
              <a:rPr lang="en-US" sz="1200" dirty="0" err="1" smtClean="0"/>
              <a:t>für</a:t>
            </a:r>
            <a:r>
              <a:rPr lang="en-US" sz="1200" dirty="0" smtClean="0"/>
              <a:t> </a:t>
            </a:r>
            <a:r>
              <a:rPr lang="en-US" sz="1200" dirty="0" err="1" smtClean="0"/>
              <a:t>Abweichung</a:t>
            </a:r>
            <a:r>
              <a:rPr lang="en-US" sz="1200" dirty="0" smtClean="0"/>
              <a:t> in der </a:t>
            </a:r>
            <a:r>
              <a:rPr lang="en-US" sz="1200" dirty="0" err="1" smtClean="0"/>
              <a:t>Neigung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172380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ESY_Vortrag_3-1">
  <a:themeElements>
    <a:clrScheme name="2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0</TotalTime>
  <Words>659</Words>
  <Application>Microsoft Office PowerPoint</Application>
  <PresentationFormat>Bildschirmpräsentation (4:3)</PresentationFormat>
  <Paragraphs>205</Paragraphs>
  <Slides>25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26" baseType="lpstr">
      <vt:lpstr>2_DESY_Vortrag_3-1</vt:lpstr>
      <vt:lpstr>DR - Tragrahmen XTL R28-38</vt:lpstr>
      <vt:lpstr>Inhalt</vt:lpstr>
      <vt:lpstr> Konzept Magnetabhängung im XTL R 28-38 </vt:lpstr>
      <vt:lpstr> Konzept Magnetabhängung im XTL R 28-38 </vt:lpstr>
      <vt:lpstr> Konzept Magnetabhängung im XTL R 28-38 </vt:lpstr>
      <vt:lpstr> Konzept Magnetabhängung im XTL R 28-38 </vt:lpstr>
      <vt:lpstr> Konzept Magnetabhängung im XTL R 28-38 </vt:lpstr>
      <vt:lpstr> Konzept Magnetabhängung im XTL R 28-38 </vt:lpstr>
      <vt:lpstr> Konzept Magnetabhängung im XTL R 28-38 </vt:lpstr>
      <vt:lpstr> Konzept Magnetabhängung im XTL R 28-38 </vt:lpstr>
      <vt:lpstr> Konzept Magnetabhängung im XTL R 28-38 </vt:lpstr>
      <vt:lpstr> Konzept Magnetabhängung im XTL R 28-38 </vt:lpstr>
      <vt:lpstr> Statik und Dynamik </vt:lpstr>
      <vt:lpstr> Statik und Dynamik </vt:lpstr>
      <vt:lpstr> Statik und Dynamik </vt:lpstr>
      <vt:lpstr> Statik und Dynamik </vt:lpstr>
      <vt:lpstr> Statik und Dynamik </vt:lpstr>
      <vt:lpstr> Statik und Dynamik </vt:lpstr>
      <vt:lpstr> Schnittstellen </vt:lpstr>
      <vt:lpstr> Schnittstellen </vt:lpstr>
      <vt:lpstr> Schnittstellen </vt:lpstr>
      <vt:lpstr> Schnittstellen </vt:lpstr>
      <vt:lpstr> Schnittstellen </vt:lpstr>
      <vt:lpstr> Weiteres Vorgehen </vt:lpstr>
      <vt:lpstr> Unterlagen 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sommera</dc:creator>
  <cp:lastModifiedBy>Platzer, Roland</cp:lastModifiedBy>
  <cp:revision>442</cp:revision>
  <cp:lastPrinted>2014-07-02T10:50:00Z</cp:lastPrinted>
  <dcterms:created xsi:type="dcterms:W3CDTF">2008-04-14T12:45:38Z</dcterms:created>
  <dcterms:modified xsi:type="dcterms:W3CDTF">2014-10-30T09:44:36Z</dcterms:modified>
</cp:coreProperties>
</file>