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59" r:id="rId2"/>
  </p:sldMasterIdLst>
  <p:notesMasterIdLst>
    <p:notesMasterId r:id="rId29"/>
  </p:notesMasterIdLst>
  <p:handoutMasterIdLst>
    <p:handoutMasterId r:id="rId30"/>
  </p:handoutMasterIdLst>
  <p:sldIdLst>
    <p:sldId id="814" r:id="rId3"/>
    <p:sldId id="841" r:id="rId4"/>
    <p:sldId id="817" r:id="rId5"/>
    <p:sldId id="858" r:id="rId6"/>
    <p:sldId id="822" r:id="rId7"/>
    <p:sldId id="824" r:id="rId8"/>
    <p:sldId id="823" r:id="rId9"/>
    <p:sldId id="825" r:id="rId10"/>
    <p:sldId id="819" r:id="rId11"/>
    <p:sldId id="826" r:id="rId12"/>
    <p:sldId id="862" r:id="rId13"/>
    <p:sldId id="851" r:id="rId14"/>
    <p:sldId id="856" r:id="rId15"/>
    <p:sldId id="863" r:id="rId16"/>
    <p:sldId id="843" r:id="rId17"/>
    <p:sldId id="844" r:id="rId18"/>
    <p:sldId id="827" r:id="rId19"/>
    <p:sldId id="832" r:id="rId20"/>
    <p:sldId id="860" r:id="rId21"/>
    <p:sldId id="859" r:id="rId22"/>
    <p:sldId id="845" r:id="rId23"/>
    <p:sldId id="861" r:id="rId24"/>
    <p:sldId id="849" r:id="rId25"/>
    <p:sldId id="837" r:id="rId26"/>
    <p:sldId id="838" r:id="rId27"/>
    <p:sldId id="847" r:id="rId2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J. Walker" initials="" lastIdx="1" clrIdx="0"/>
  <p:cmAuthor id="1" name="Schreiber, Siegfried" initials="SR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A1"/>
    <a:srgbClr val="E4E400"/>
    <a:srgbClr val="3366FF"/>
    <a:srgbClr val="FFFFFF"/>
    <a:srgbClr val="0099FF"/>
    <a:srgbClr val="66FF33"/>
    <a:srgbClr val="A61412"/>
    <a:srgbClr val="0033CC"/>
    <a:srgbClr val="00B4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8894" autoAdjust="0"/>
  </p:normalViewPr>
  <p:slideViewPr>
    <p:cSldViewPr snapToGrid="0">
      <p:cViewPr varScale="1">
        <p:scale>
          <a:sx n="98" d="100"/>
          <a:sy n="98" d="100"/>
        </p:scale>
        <p:origin x="-14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36" y="115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34462779463717"/>
          <c:y val="0.153395659979589"/>
          <c:w val="0.855367231638418"/>
          <c:h val="0.73349633251833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62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92D05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C0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tx2">
                  <a:lumMod val="65000"/>
                </a:schemeClr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00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chemeClr val="tx2">
                  <a:lumMod val="65000"/>
                </a:schemeClr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User </c:v>
                </c:pt>
                <c:pt idx="1">
                  <c:v>Studies</c:v>
                </c:pt>
                <c:pt idx="2">
                  <c:v>Commissioning</c:v>
                </c:pt>
                <c:pt idx="3">
                  <c:v>Maintenance</c:v>
                </c:pt>
                <c:pt idx="4">
                  <c:v>Shutdown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4152.0</c:v>
                </c:pt>
                <c:pt idx="1">
                  <c:v>3381.0</c:v>
                </c:pt>
                <c:pt idx="2">
                  <c:v>390.0</c:v>
                </c:pt>
                <c:pt idx="3">
                  <c:v>162.0</c:v>
                </c:pt>
                <c:pt idx="4">
                  <c:v>675.0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2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1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34462779463717"/>
          <c:y val="0.153395659979589"/>
          <c:w val="0.855367231638418"/>
          <c:h val="0.73349633251833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62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CCFFCC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00CC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B05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00FF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SASE</c:v>
                </c:pt>
                <c:pt idx="1">
                  <c:v>Tuning+Set-up</c:v>
                </c:pt>
                <c:pt idx="2">
                  <c:v>Off</c:v>
                </c:pt>
                <c:pt idx="3">
                  <c:v>Down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3091.0</c:v>
                </c:pt>
                <c:pt idx="1">
                  <c:v>886.0</c:v>
                </c:pt>
                <c:pt idx="3">
                  <c:v>175.0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2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Downtime</c:v>
                </c:pt>
              </c:strCache>
            </c:strRef>
          </c:tx>
          <c:spPr>
            <a:solidFill>
              <a:srgbClr val="00A5EB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</c:numCache>
            </c:num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1.327380952380952</c:v>
                </c:pt>
                <c:pt idx="3">
                  <c:v>1.095238095238095</c:v>
                </c:pt>
                <c:pt idx="4">
                  <c:v>5.047619047619047</c:v>
                </c:pt>
                <c:pt idx="5">
                  <c:v>2.226190476190477</c:v>
                </c:pt>
                <c:pt idx="6">
                  <c:v>3.75595238095238</c:v>
                </c:pt>
                <c:pt idx="7">
                  <c:v>2.309523809523807</c:v>
                </c:pt>
                <c:pt idx="8">
                  <c:v>1.803571428571428</c:v>
                </c:pt>
                <c:pt idx="9">
                  <c:v>2.380952380952381</c:v>
                </c:pt>
                <c:pt idx="10">
                  <c:v>2.815476190476176</c:v>
                </c:pt>
                <c:pt idx="11">
                  <c:v>9.791666666666664</c:v>
                </c:pt>
                <c:pt idx="12">
                  <c:v>3.565476190476188</c:v>
                </c:pt>
                <c:pt idx="13">
                  <c:v>0.107142857142857</c:v>
                </c:pt>
                <c:pt idx="15">
                  <c:v>4.624999999999969</c:v>
                </c:pt>
                <c:pt idx="16">
                  <c:v>1.803571428571428</c:v>
                </c:pt>
                <c:pt idx="17">
                  <c:v>6.261904761904762</c:v>
                </c:pt>
                <c:pt idx="18">
                  <c:v>0.892857142857143</c:v>
                </c:pt>
                <c:pt idx="19">
                  <c:v>9.053571428571418</c:v>
                </c:pt>
                <c:pt idx="20">
                  <c:v>2.648809523809524</c:v>
                </c:pt>
                <c:pt idx="21">
                  <c:v>8.291666666666666</c:v>
                </c:pt>
                <c:pt idx="22">
                  <c:v>7.446428571428572</c:v>
                </c:pt>
                <c:pt idx="23">
                  <c:v>7.392857142857141</c:v>
                </c:pt>
                <c:pt idx="24">
                  <c:v>0.0</c:v>
                </c:pt>
                <c:pt idx="25">
                  <c:v>0.708333333333333</c:v>
                </c:pt>
                <c:pt idx="26">
                  <c:v>2.952380952380953</c:v>
                </c:pt>
                <c:pt idx="27">
                  <c:v>10.18452380952381</c:v>
                </c:pt>
                <c:pt idx="28">
                  <c:v>3.422619047619048</c:v>
                </c:pt>
                <c:pt idx="29">
                  <c:v>10.79166666666667</c:v>
                </c:pt>
                <c:pt idx="30">
                  <c:v>6.916666666666667</c:v>
                </c:pt>
                <c:pt idx="31">
                  <c:v>4.06547619047619</c:v>
                </c:pt>
                <c:pt idx="32">
                  <c:v>1.827380952380952</c:v>
                </c:pt>
                <c:pt idx="33">
                  <c:v>1.56547619047619</c:v>
                </c:pt>
                <c:pt idx="34">
                  <c:v>27.11309523809524</c:v>
                </c:pt>
                <c:pt idx="35">
                  <c:v>1.11904761904762</c:v>
                </c:pt>
                <c:pt idx="36">
                  <c:v>2.761904761904762</c:v>
                </c:pt>
                <c:pt idx="37">
                  <c:v>4.761904761904762</c:v>
                </c:pt>
                <c:pt idx="38">
                  <c:v>2.416666666666666</c:v>
                </c:pt>
                <c:pt idx="39">
                  <c:v>7.601190476190466</c:v>
                </c:pt>
                <c:pt idx="40">
                  <c:v>3.345238095238094</c:v>
                </c:pt>
                <c:pt idx="41">
                  <c:v>1.75</c:v>
                </c:pt>
                <c:pt idx="42">
                  <c:v>2.25</c:v>
                </c:pt>
                <c:pt idx="43">
                  <c:v>10.42261904761905</c:v>
                </c:pt>
                <c:pt idx="44">
                  <c:v>4.744047619047619</c:v>
                </c:pt>
                <c:pt idx="45">
                  <c:v>2.029761904761905</c:v>
                </c:pt>
                <c:pt idx="46">
                  <c:v>0.702380952380952</c:v>
                </c:pt>
                <c:pt idx="47">
                  <c:v>1.857142857142857</c:v>
                </c:pt>
                <c:pt idx="48">
                  <c:v>1.81547619047619</c:v>
                </c:pt>
                <c:pt idx="49">
                  <c:v>6.624999999999969</c:v>
                </c:pt>
                <c:pt idx="50">
                  <c:v>1.142857142857143</c:v>
                </c:pt>
                <c:pt idx="51">
                  <c:v>0.160714285714286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932280"/>
        <c:axId val="416349000"/>
      </c:barChart>
      <c:catAx>
        <c:axId val="410932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6349000"/>
        <c:crosses val="autoZero"/>
        <c:auto val="1"/>
        <c:lblAlgn val="ctr"/>
        <c:lblOffset val="100"/>
        <c:noMultiLvlLbl val="0"/>
      </c:catAx>
      <c:valAx>
        <c:axId val="41634900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410932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54363988458598"/>
          <c:y val="0.153395654275948"/>
          <c:w val="0.855367231638418"/>
          <c:h val="0.73349633251833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62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3FFF7C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54D081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78FFE7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FF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99FF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7030A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33CC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00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D32CF2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6388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0EBB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3"/>
            <c:bubble3D val="0"/>
            <c:spPr>
              <a:solidFill>
                <a:schemeClr val="accent2">
                  <a:lumMod val="75000"/>
                </a:schemeClr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4"/>
            <c:bubble3D val="0"/>
            <c:spPr>
              <a:solidFill>
                <a:srgbClr val="FFFF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5"/>
            <c:bubble3D val="0"/>
            <c:spPr>
              <a:solidFill>
                <a:srgbClr val="B2B2B2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6"/>
            <c:bubble3D val="0"/>
            <c:spPr>
              <a:solidFill>
                <a:srgbClr val="FFFFFF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7"/>
            <c:bubble3D val="0"/>
            <c:spPr>
              <a:solidFill>
                <a:srgbClr val="4D4D4D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Sheet1!$B$1:$Q$1</c:f>
              <c:strCache>
                <c:ptCount val="16"/>
                <c:pt idx="0">
                  <c:v>RF-gun</c:v>
                </c:pt>
                <c:pt idx="1">
                  <c:v>RF-gun water</c:v>
                </c:pt>
                <c:pt idx="2">
                  <c:v>RF-3</c:v>
                </c:pt>
                <c:pt idx="3">
                  <c:v>RF-stations</c:v>
                </c:pt>
                <c:pt idx="4">
                  <c:v>RF-water</c:v>
                </c:pt>
                <c:pt idx="5">
                  <c:v>RF-39</c:v>
                </c:pt>
                <c:pt idx="6">
                  <c:v>LLRF</c:v>
                </c:pt>
                <c:pt idx="7">
                  <c:v>Magnet PS</c:v>
                </c:pt>
                <c:pt idx="8">
                  <c:v>Cryo</c:v>
                </c:pt>
                <c:pt idx="9">
                  <c:v>Power glitch</c:v>
                </c:pt>
                <c:pt idx="10">
                  <c:v>Infrstructure</c:v>
                </c:pt>
                <c:pt idx="11">
                  <c:v>Timing</c:v>
                </c:pt>
                <c:pt idx="12">
                  <c:v>Controls</c:v>
                </c:pt>
                <c:pt idx="13">
                  <c:v>Operating</c:v>
                </c:pt>
                <c:pt idx="14">
                  <c:v>Photon</c:v>
                </c:pt>
                <c:pt idx="15">
                  <c:v>Others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4.189999999999999</c:v>
                </c:pt>
                <c:pt idx="1">
                  <c:v>49.76</c:v>
                </c:pt>
                <c:pt idx="2">
                  <c:v>17.54</c:v>
                </c:pt>
                <c:pt idx="3">
                  <c:v>39.31</c:v>
                </c:pt>
                <c:pt idx="4">
                  <c:v>8.8</c:v>
                </c:pt>
                <c:pt idx="5">
                  <c:v>16.55</c:v>
                </c:pt>
                <c:pt idx="6">
                  <c:v>42.87</c:v>
                </c:pt>
                <c:pt idx="7">
                  <c:v>15.52</c:v>
                </c:pt>
                <c:pt idx="8">
                  <c:v>13.05</c:v>
                </c:pt>
                <c:pt idx="9">
                  <c:v>4.45</c:v>
                </c:pt>
                <c:pt idx="10">
                  <c:v>9.85</c:v>
                </c:pt>
                <c:pt idx="11">
                  <c:v>8.36</c:v>
                </c:pt>
                <c:pt idx="12">
                  <c:v>38.49</c:v>
                </c:pt>
                <c:pt idx="13">
                  <c:v>18.8</c:v>
                </c:pt>
                <c:pt idx="14">
                  <c:v>26.69</c:v>
                </c:pt>
                <c:pt idx="15">
                  <c:v>37.96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2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SASE schd.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Exp 1</c:v>
                </c:pt>
                <c:pt idx="1">
                  <c:v>Exp 2</c:v>
                </c:pt>
                <c:pt idx="2">
                  <c:v>Exp 3</c:v>
                </c:pt>
                <c:pt idx="3">
                  <c:v>Exp 4</c:v>
                </c:pt>
                <c:pt idx="4">
                  <c:v>Exp 5</c:v>
                </c:pt>
                <c:pt idx="5">
                  <c:v>Exp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148.0</c:v>
                </c:pt>
                <c:pt idx="1">
                  <c:v>147.0</c:v>
                </c:pt>
                <c:pt idx="2">
                  <c:v>64.0</c:v>
                </c:pt>
                <c:pt idx="3">
                  <c:v>68.0</c:v>
                </c:pt>
                <c:pt idx="4">
                  <c:v>60.0</c:v>
                </c:pt>
                <c:pt idx="5">
                  <c:v>53.0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SASE deliv.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Exp 1</c:v>
                </c:pt>
                <c:pt idx="1">
                  <c:v>Exp 2</c:v>
                </c:pt>
                <c:pt idx="2">
                  <c:v>Exp 3</c:v>
                </c:pt>
                <c:pt idx="3">
                  <c:v>Exp 4</c:v>
                </c:pt>
                <c:pt idx="4">
                  <c:v>Exp 5</c:v>
                </c:pt>
                <c:pt idx="5">
                  <c:v>Exp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147.51</c:v>
                </c:pt>
                <c:pt idx="1">
                  <c:v>152.56</c:v>
                </c:pt>
                <c:pt idx="2">
                  <c:v>54.76000000000001</c:v>
                </c:pt>
                <c:pt idx="3">
                  <c:v>69.58000000000001</c:v>
                </c:pt>
                <c:pt idx="4">
                  <c:v>68.32</c:v>
                </c:pt>
                <c:pt idx="5">
                  <c:v>67.05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Tuning schd.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Exp 1</c:v>
                </c:pt>
                <c:pt idx="1">
                  <c:v>Exp 2</c:v>
                </c:pt>
                <c:pt idx="2">
                  <c:v>Exp 3</c:v>
                </c:pt>
                <c:pt idx="3">
                  <c:v>Exp 4</c:v>
                </c:pt>
                <c:pt idx="4">
                  <c:v>Exp 5</c:v>
                </c:pt>
                <c:pt idx="5">
                  <c:v>Exp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28.0</c:v>
                </c:pt>
                <c:pt idx="1">
                  <c:v>21.0</c:v>
                </c:pt>
                <c:pt idx="2">
                  <c:v>12.0</c:v>
                </c:pt>
                <c:pt idx="3">
                  <c:v>28.0</c:v>
                </c:pt>
                <c:pt idx="4">
                  <c:v>12.0</c:v>
                </c:pt>
                <c:pt idx="5">
                  <c:v>14.0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Tuning done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Exp 1</c:v>
                </c:pt>
                <c:pt idx="1">
                  <c:v>Exp 2</c:v>
                </c:pt>
                <c:pt idx="2">
                  <c:v>Exp 3</c:v>
                </c:pt>
                <c:pt idx="3">
                  <c:v>Exp 4</c:v>
                </c:pt>
                <c:pt idx="4">
                  <c:v>Exp 5</c:v>
                </c:pt>
                <c:pt idx="5">
                  <c:v>Exp 6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26.36</c:v>
                </c:pt>
                <c:pt idx="1">
                  <c:v>11.71</c:v>
                </c:pt>
                <c:pt idx="2">
                  <c:v>29.73999999999999</c:v>
                </c:pt>
                <c:pt idx="3">
                  <c:v>25.35</c:v>
                </c:pt>
                <c:pt idx="4">
                  <c:v>5.210000000000001</c:v>
                </c:pt>
                <c:pt idx="5">
                  <c:v>3.899999999999999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Down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Exp 1</c:v>
                </c:pt>
                <c:pt idx="1">
                  <c:v>Exp 2</c:v>
                </c:pt>
                <c:pt idx="2">
                  <c:v>Exp 3</c:v>
                </c:pt>
                <c:pt idx="3">
                  <c:v>Exp 4</c:v>
                </c:pt>
                <c:pt idx="4">
                  <c:v>Exp 5</c:v>
                </c:pt>
                <c:pt idx="5">
                  <c:v>Exp 6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3.2</c:v>
                </c:pt>
                <c:pt idx="1">
                  <c:v>3.469999999999999</c:v>
                </c:pt>
                <c:pt idx="2">
                  <c:v>2.71</c:v>
                </c:pt>
                <c:pt idx="3">
                  <c:v>15.21</c:v>
                </c:pt>
                <c:pt idx="4">
                  <c:v>4.399999999999999</c:v>
                </c:pt>
                <c:pt idx="5">
                  <c:v>0.58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864936"/>
        <c:axId val="475200216"/>
      </c:barChart>
      <c:catAx>
        <c:axId val="416864936"/>
        <c:scaling>
          <c:orientation val="minMax"/>
        </c:scaling>
        <c:delete val="0"/>
        <c:axPos val="b"/>
        <c:majorTickMark val="out"/>
        <c:minorTickMark val="none"/>
        <c:tickLblPos val="nextTo"/>
        <c:crossAx val="475200216"/>
        <c:crosses val="autoZero"/>
        <c:auto val="1"/>
        <c:lblAlgn val="ctr"/>
        <c:lblOffset val="100"/>
        <c:noMultiLvlLbl val="0"/>
      </c:catAx>
      <c:valAx>
        <c:axId val="475200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6864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Schduled tuning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Shift block1</c:v>
                </c:pt>
                <c:pt idx="1">
                  <c:v>Shift block2</c:v>
                </c:pt>
                <c:pt idx="2">
                  <c:v>Shift block3</c:v>
                </c:pt>
                <c:pt idx="3">
                  <c:v>Shift Block4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7.0</c:v>
                </c:pt>
                <c:pt idx="1">
                  <c:v>7.0</c:v>
                </c:pt>
                <c:pt idx="2">
                  <c:v>7.0</c:v>
                </c:pt>
                <c:pt idx="3">
                  <c:v>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Done beginning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Shift block1</c:v>
                </c:pt>
                <c:pt idx="1">
                  <c:v>Shift block2</c:v>
                </c:pt>
                <c:pt idx="2">
                  <c:v>Shift block3</c:v>
                </c:pt>
                <c:pt idx="3">
                  <c:v>Shift Block4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12.64</c:v>
                </c:pt>
                <c:pt idx="1">
                  <c:v>3.45</c:v>
                </c:pt>
                <c:pt idx="2">
                  <c:v>2.57</c:v>
                </c:pt>
                <c:pt idx="3">
                  <c:v>4.540000000000001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Done during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Shift block1</c:v>
                </c:pt>
                <c:pt idx="1">
                  <c:v>Shift block2</c:v>
                </c:pt>
                <c:pt idx="2">
                  <c:v>Shift block3</c:v>
                </c:pt>
                <c:pt idx="3">
                  <c:v>Shift Block4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1.13</c:v>
                </c:pt>
                <c:pt idx="1">
                  <c:v>0.0</c:v>
                </c:pt>
                <c:pt idx="2">
                  <c:v>1.02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888584"/>
        <c:axId val="455391800"/>
      </c:barChart>
      <c:catAx>
        <c:axId val="475888584"/>
        <c:scaling>
          <c:orientation val="minMax"/>
        </c:scaling>
        <c:delete val="0"/>
        <c:axPos val="b"/>
        <c:majorTickMark val="out"/>
        <c:minorTickMark val="none"/>
        <c:tickLblPos val="nextTo"/>
        <c:crossAx val="455391800"/>
        <c:crosses val="autoZero"/>
        <c:auto val="1"/>
        <c:lblAlgn val="ctr"/>
        <c:lblOffset val="100"/>
        <c:noMultiLvlLbl val="0"/>
      </c:catAx>
      <c:valAx>
        <c:axId val="455391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5888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99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C66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FFCC"/>
              </a:solidFill>
            </c:spPr>
          </c:dPt>
          <c:cat>
            <c:strRef>
              <c:f>Sheet1!$A$2:$A$5</c:f>
              <c:strCache>
                <c:ptCount val="4"/>
                <c:pt idx="0">
                  <c:v>LLRF (cavity tuning)</c:v>
                </c:pt>
                <c:pt idx="1">
                  <c:v>Wavelength change</c:v>
                </c:pt>
                <c:pt idx="2">
                  <c:v>Long bunch trains</c:v>
                </c:pt>
                <c:pt idx="3">
                  <c:v>SASE tuning (reduce losses)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1.25</c:v>
                </c:pt>
                <c:pt idx="1">
                  <c:v>3.8</c:v>
                </c:pt>
                <c:pt idx="2">
                  <c:v>3.51</c:v>
                </c:pt>
                <c:pt idx="3">
                  <c:v>4.08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5289960"/>
        <c:axId val="581515448"/>
      </c:barChart>
      <c:catAx>
        <c:axId val="475289960"/>
        <c:scaling>
          <c:orientation val="minMax"/>
        </c:scaling>
        <c:delete val="1"/>
        <c:axPos val="b"/>
        <c:majorTickMark val="out"/>
        <c:minorTickMark val="none"/>
        <c:tickLblPos val="nextTo"/>
        <c:crossAx val="581515448"/>
        <c:crosses val="autoZero"/>
        <c:auto val="1"/>
        <c:lblAlgn val="ctr"/>
        <c:lblOffset val="100"/>
        <c:noMultiLvlLbl val="0"/>
      </c:catAx>
      <c:valAx>
        <c:axId val="581515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5289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97512361097"/>
          <c:y val="0.0561332409359229"/>
          <c:w val="0.367658386592839"/>
          <c:h val="0.8670704820508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437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437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2D1FABA1-B0C8-8B47-AED0-85E0796E8F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41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fld id="{2D183F3C-2783-3C4D-92E2-646CC326BF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71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3F3C-2783-3C4D-92E2-646CC326B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4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3F3C-2783-3C4D-92E2-646CC326BF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0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6" y="0"/>
            <a:ext cx="6788076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dirty="0" smtClean="0"/>
              <a:t>TITELMASTER</a:t>
            </a:r>
            <a:br>
              <a:rPr lang="en-GB" noProof="0" dirty="0" smtClean="0"/>
            </a:br>
            <a:r>
              <a:rPr lang="en-GB" noProof="0" dirty="0" smtClean="0"/>
              <a:t>FORMAT </a:t>
            </a:r>
          </a:p>
        </p:txBody>
      </p:sp>
      <p:pic>
        <p:nvPicPr>
          <p:cNvPr id="215045" name="Picture 5" descr="DESY-Logo-cyan-RGB_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6" name="Picture 6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1600" dirty="0"/>
          </a:p>
        </p:txBody>
      </p:sp>
      <p:grpSp>
        <p:nvGrpSpPr>
          <p:cNvPr id="215048" name="Group 8"/>
          <p:cNvGrpSpPr>
            <a:grpSpLocks/>
          </p:cNvGrpSpPr>
          <p:nvPr/>
        </p:nvGrpSpPr>
        <p:grpSpPr bwMode="auto">
          <a:xfrm>
            <a:off x="7156450" y="139700"/>
            <a:ext cx="1849438" cy="935038"/>
            <a:chOff x="2292" y="2129"/>
            <a:chExt cx="1165" cy="589"/>
          </a:xfrm>
        </p:grpSpPr>
        <p:sp>
          <p:nvSpPr>
            <p:cNvPr id="215049" name="Rectangle 9"/>
            <p:cNvSpPr>
              <a:spLocks noChangeArrowheads="1"/>
            </p:cNvSpPr>
            <p:nvPr userDrawn="1"/>
          </p:nvSpPr>
          <p:spPr bwMode="auto">
            <a:xfrm>
              <a:off x="2330" y="2129"/>
              <a:ext cx="1089" cy="5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050" name="Text Box 10"/>
            <p:cNvSpPr txBox="1">
              <a:spLocks noChangeArrowheads="1"/>
            </p:cNvSpPr>
            <p:nvPr userDrawn="1"/>
          </p:nvSpPr>
          <p:spPr bwMode="auto">
            <a:xfrm>
              <a:off x="2320" y="2164"/>
              <a:ext cx="110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3200" b="1" dirty="0">
                  <a:solidFill>
                    <a:srgbClr val="00A6EB"/>
                  </a:solidFill>
                </a:rPr>
                <a:t>FLASH</a:t>
              </a:r>
              <a:r>
                <a:rPr lang="en-GB" sz="3200" b="1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215051" name="Text Box 11"/>
            <p:cNvSpPr txBox="1">
              <a:spLocks noChangeArrowheads="1"/>
            </p:cNvSpPr>
            <p:nvPr userDrawn="1"/>
          </p:nvSpPr>
          <p:spPr bwMode="auto">
            <a:xfrm>
              <a:off x="2292" y="2413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 dirty="0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215052" name="Text Box 12"/>
            <p:cNvSpPr txBox="1">
              <a:spLocks noChangeArrowheads="1"/>
            </p:cNvSpPr>
            <p:nvPr userDrawn="1"/>
          </p:nvSpPr>
          <p:spPr bwMode="auto">
            <a:xfrm>
              <a:off x="2292" y="2549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 dirty="0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175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175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9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575" y="977900"/>
            <a:ext cx="8520113" cy="36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575" y="1495425"/>
            <a:ext cx="8520113" cy="36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586757" name="Picture 5" descr="DESY-Logo-cyan-RGB_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6758" name="Picture 6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1600" dirty="0"/>
          </a:p>
        </p:txBody>
      </p:sp>
      <p:grpSp>
        <p:nvGrpSpPr>
          <p:cNvPr id="586760" name="Group 8"/>
          <p:cNvGrpSpPr>
            <a:grpSpLocks/>
          </p:cNvGrpSpPr>
          <p:nvPr/>
        </p:nvGrpSpPr>
        <p:grpSpPr bwMode="auto">
          <a:xfrm>
            <a:off x="7156450" y="139700"/>
            <a:ext cx="1849438" cy="935038"/>
            <a:chOff x="2292" y="2129"/>
            <a:chExt cx="1165" cy="589"/>
          </a:xfrm>
        </p:grpSpPr>
        <p:sp>
          <p:nvSpPr>
            <p:cNvPr id="586761" name="Rectangle 9"/>
            <p:cNvSpPr>
              <a:spLocks noChangeArrowheads="1"/>
            </p:cNvSpPr>
            <p:nvPr userDrawn="1"/>
          </p:nvSpPr>
          <p:spPr bwMode="auto">
            <a:xfrm>
              <a:off x="2330" y="2129"/>
              <a:ext cx="1089" cy="5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6762" name="Text Box 10"/>
            <p:cNvSpPr txBox="1">
              <a:spLocks noChangeArrowheads="1"/>
            </p:cNvSpPr>
            <p:nvPr userDrawn="1"/>
          </p:nvSpPr>
          <p:spPr bwMode="auto">
            <a:xfrm>
              <a:off x="2320" y="2164"/>
              <a:ext cx="110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3200" b="1" dirty="0">
                  <a:solidFill>
                    <a:srgbClr val="00A6EB"/>
                  </a:solidFill>
                </a:rPr>
                <a:t>FLASH</a:t>
              </a:r>
              <a:r>
                <a:rPr lang="en-GB" sz="3200" b="1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586763" name="Text Box 11"/>
            <p:cNvSpPr txBox="1">
              <a:spLocks noChangeArrowheads="1"/>
            </p:cNvSpPr>
            <p:nvPr userDrawn="1"/>
          </p:nvSpPr>
          <p:spPr bwMode="auto">
            <a:xfrm>
              <a:off x="2292" y="2413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 dirty="0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586764" name="Text Box 12"/>
            <p:cNvSpPr txBox="1">
              <a:spLocks noChangeArrowheads="1"/>
            </p:cNvSpPr>
            <p:nvPr userDrawn="1"/>
          </p:nvSpPr>
          <p:spPr bwMode="auto">
            <a:xfrm>
              <a:off x="2292" y="2549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 dirty="0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11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1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5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64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473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39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4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175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175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28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8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31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69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103188"/>
            <a:ext cx="7493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282575" y="6280150"/>
            <a:ext cx="85130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>
              <a:spcBef>
                <a:spcPct val="0"/>
              </a:spcBef>
            </a:pPr>
            <a:r>
              <a:rPr lang="en-GB" sz="900" b="1" dirty="0" smtClean="0">
                <a:solidFill>
                  <a:schemeClr val="bg2"/>
                </a:solidFill>
              </a:rPr>
              <a:t>Katja</a:t>
            </a:r>
            <a:r>
              <a:rPr lang="en-GB" sz="900" b="1" baseline="0" dirty="0" smtClean="0">
                <a:solidFill>
                  <a:schemeClr val="bg2"/>
                </a:solidFill>
              </a:rPr>
              <a:t> Honkavaara</a:t>
            </a:r>
            <a:r>
              <a:rPr lang="en-GB" sz="900" dirty="0" smtClean="0">
                <a:solidFill>
                  <a:schemeClr val="bg2"/>
                </a:solidFill>
              </a:rPr>
              <a:t> |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de-DE" sz="900" baseline="0" noProof="0" dirty="0" smtClean="0">
                <a:solidFill>
                  <a:schemeClr val="bg2"/>
                </a:solidFill>
              </a:rPr>
              <a:t>Beschleunigerbetriebsseminar</a:t>
            </a:r>
            <a:r>
              <a:rPr lang="en-GB" sz="900" baseline="0" dirty="0" smtClean="0">
                <a:solidFill>
                  <a:schemeClr val="bg2"/>
                </a:solidFill>
              </a:rPr>
              <a:t> Grömitz | März-24,</a:t>
            </a:r>
            <a:r>
              <a:rPr lang="en-GB" sz="900" dirty="0" smtClean="0">
                <a:solidFill>
                  <a:schemeClr val="bg2"/>
                </a:solidFill>
              </a:rPr>
              <a:t> 2015</a:t>
            </a:r>
            <a:endParaRPr lang="en-GB" sz="900" b="1" dirty="0">
              <a:solidFill>
                <a:schemeClr val="bg2"/>
              </a:solidFill>
            </a:endParaRPr>
          </a:p>
        </p:txBody>
      </p:sp>
      <p:grpSp>
        <p:nvGrpSpPr>
          <p:cNvPr id="214043" name="Group 27"/>
          <p:cNvGrpSpPr>
            <a:grpSpLocks/>
          </p:cNvGrpSpPr>
          <p:nvPr/>
        </p:nvGrpSpPr>
        <p:grpSpPr bwMode="auto">
          <a:xfrm>
            <a:off x="7785100" y="30163"/>
            <a:ext cx="1398588" cy="677862"/>
            <a:chOff x="3787" y="709"/>
            <a:chExt cx="881" cy="427"/>
          </a:xfrm>
        </p:grpSpPr>
        <p:sp>
          <p:nvSpPr>
            <p:cNvPr id="214038" name="Rectangle 22"/>
            <p:cNvSpPr>
              <a:spLocks noChangeArrowheads="1"/>
            </p:cNvSpPr>
            <p:nvPr userDrawn="1"/>
          </p:nvSpPr>
          <p:spPr bwMode="auto">
            <a:xfrm>
              <a:off x="3832" y="709"/>
              <a:ext cx="791" cy="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039" name="Text Box 23"/>
            <p:cNvSpPr txBox="1">
              <a:spLocks noChangeArrowheads="1"/>
            </p:cNvSpPr>
            <p:nvPr userDrawn="1"/>
          </p:nvSpPr>
          <p:spPr bwMode="auto">
            <a:xfrm>
              <a:off x="3833" y="716"/>
              <a:ext cx="8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2400" b="1" dirty="0">
                  <a:solidFill>
                    <a:srgbClr val="00A6EB"/>
                  </a:solidFill>
                </a:rPr>
                <a:t>FLASH</a:t>
              </a:r>
              <a:r>
                <a:rPr lang="en-GB" sz="2400" b="1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214040" name="Text Box 24"/>
            <p:cNvSpPr txBox="1">
              <a:spLocks noChangeArrowheads="1"/>
            </p:cNvSpPr>
            <p:nvPr userDrawn="1"/>
          </p:nvSpPr>
          <p:spPr bwMode="auto">
            <a:xfrm>
              <a:off x="3787" y="909"/>
              <a:ext cx="8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 dirty="0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214041" name="Text Box 25"/>
            <p:cNvSpPr txBox="1">
              <a:spLocks noChangeArrowheads="1"/>
            </p:cNvSpPr>
            <p:nvPr userDrawn="1"/>
          </p:nvSpPr>
          <p:spPr bwMode="auto">
            <a:xfrm>
              <a:off x="3834" y="993"/>
              <a:ext cx="7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 dirty="0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8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charset="0"/>
        <a:defRPr sz="1200">
          <a:solidFill>
            <a:schemeClr val="tx1"/>
          </a:solidFill>
          <a:latin typeface="+mn-lt"/>
          <a:ea typeface="+mn-ea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103188"/>
            <a:ext cx="7405872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366936" y="6280150"/>
            <a:ext cx="830897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>
              <a:spcBef>
                <a:spcPct val="0"/>
              </a:spcBef>
            </a:pPr>
            <a:r>
              <a:rPr lang="en-GB" sz="900" b="1" dirty="0" smtClean="0">
                <a:solidFill>
                  <a:schemeClr val="bg2"/>
                </a:solidFill>
              </a:rPr>
              <a:t>Katja</a:t>
            </a:r>
            <a:r>
              <a:rPr lang="en-GB" sz="900" b="1" baseline="0" dirty="0" smtClean="0">
                <a:solidFill>
                  <a:schemeClr val="bg2"/>
                </a:solidFill>
              </a:rPr>
              <a:t> Honkavaara</a:t>
            </a:r>
            <a:r>
              <a:rPr lang="en-GB" sz="900" dirty="0" smtClean="0">
                <a:solidFill>
                  <a:schemeClr val="bg2"/>
                </a:solidFill>
              </a:rPr>
              <a:t> |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baseline="0" dirty="0" err="1" smtClean="0">
                <a:solidFill>
                  <a:schemeClr val="bg2"/>
                </a:solidFill>
              </a:rPr>
              <a:t>Beschleunigerbetriebsseminar</a:t>
            </a:r>
            <a:r>
              <a:rPr lang="en-GB" sz="900" baseline="0" dirty="0" smtClean="0">
                <a:solidFill>
                  <a:schemeClr val="bg2"/>
                </a:solidFill>
              </a:rPr>
              <a:t> Grömitz | März-24,</a:t>
            </a:r>
            <a:r>
              <a:rPr lang="en-GB" sz="900" dirty="0" smtClean="0">
                <a:solidFill>
                  <a:schemeClr val="bg2"/>
                </a:solidFill>
              </a:rPr>
              <a:t> 2015</a:t>
            </a:r>
            <a:endParaRPr lang="en-GB" sz="900" b="1" dirty="0">
              <a:solidFill>
                <a:schemeClr val="bg2"/>
              </a:solidFill>
            </a:endParaRPr>
          </a:p>
        </p:txBody>
      </p:sp>
      <p:grpSp>
        <p:nvGrpSpPr>
          <p:cNvPr id="585735" name="Group 7"/>
          <p:cNvGrpSpPr>
            <a:grpSpLocks/>
          </p:cNvGrpSpPr>
          <p:nvPr/>
        </p:nvGrpSpPr>
        <p:grpSpPr bwMode="auto">
          <a:xfrm>
            <a:off x="7785100" y="30163"/>
            <a:ext cx="1398588" cy="677862"/>
            <a:chOff x="3787" y="709"/>
            <a:chExt cx="881" cy="427"/>
          </a:xfrm>
        </p:grpSpPr>
        <p:sp>
          <p:nvSpPr>
            <p:cNvPr id="585736" name="Rectangle 8"/>
            <p:cNvSpPr>
              <a:spLocks noChangeArrowheads="1"/>
            </p:cNvSpPr>
            <p:nvPr userDrawn="1"/>
          </p:nvSpPr>
          <p:spPr bwMode="auto">
            <a:xfrm>
              <a:off x="3832" y="709"/>
              <a:ext cx="791" cy="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5737" name="Text Box 9"/>
            <p:cNvSpPr txBox="1">
              <a:spLocks noChangeArrowheads="1"/>
            </p:cNvSpPr>
            <p:nvPr userDrawn="1"/>
          </p:nvSpPr>
          <p:spPr bwMode="auto">
            <a:xfrm>
              <a:off x="3833" y="716"/>
              <a:ext cx="8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2400" b="1" dirty="0">
                  <a:solidFill>
                    <a:srgbClr val="00A6EB"/>
                  </a:solidFill>
                </a:rPr>
                <a:t>FLASH</a:t>
              </a:r>
              <a:r>
                <a:rPr lang="en-GB" sz="2400" b="1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585738" name="Text Box 10"/>
            <p:cNvSpPr txBox="1">
              <a:spLocks noChangeArrowheads="1"/>
            </p:cNvSpPr>
            <p:nvPr userDrawn="1"/>
          </p:nvSpPr>
          <p:spPr bwMode="auto">
            <a:xfrm>
              <a:off x="3787" y="909"/>
              <a:ext cx="8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 dirty="0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585739" name="Text Box 11"/>
            <p:cNvSpPr txBox="1">
              <a:spLocks noChangeArrowheads="1"/>
            </p:cNvSpPr>
            <p:nvPr userDrawn="1"/>
          </p:nvSpPr>
          <p:spPr bwMode="auto">
            <a:xfrm>
              <a:off x="3834" y="993"/>
              <a:ext cx="7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 dirty="0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charset="0"/>
        <a:defRPr sz="1200">
          <a:solidFill>
            <a:schemeClr val="tx1"/>
          </a:solidFill>
          <a:latin typeface="+mn-lt"/>
          <a:ea typeface="+mn-ea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233698" y="192331"/>
            <a:ext cx="6788076" cy="8276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de-DE" sz="2800" dirty="0" smtClean="0"/>
              <a:t>Logbuch Dokumentation und Betriebsstatistik</a:t>
            </a:r>
            <a:endParaRPr lang="de-DE" sz="28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77722"/>
            <a:ext cx="10033000" cy="485775"/>
          </a:xfrm>
        </p:spPr>
        <p:txBody>
          <a:bodyPr/>
          <a:lstStyle/>
          <a:p>
            <a:r>
              <a:rPr lang="en-US" sz="1800" dirty="0" smtClean="0"/>
              <a:t>FLASH: The first </a:t>
            </a:r>
            <a:r>
              <a:rPr lang="en-US" sz="1800" dirty="0"/>
              <a:t>s</a:t>
            </a:r>
            <a:r>
              <a:rPr lang="en-US" sz="1800" dirty="0" smtClean="0"/>
              <a:t>oft X-ray FEL </a:t>
            </a:r>
            <a:r>
              <a:rPr lang="en-US" sz="1800" dirty="0"/>
              <a:t>o</a:t>
            </a:r>
            <a:r>
              <a:rPr lang="en-US" sz="1800" dirty="0" smtClean="0"/>
              <a:t>perating two </a:t>
            </a:r>
            <a:r>
              <a:rPr lang="en-US" sz="1800" dirty="0"/>
              <a:t>u</a:t>
            </a:r>
            <a:r>
              <a:rPr lang="en-US" sz="1800" dirty="0" smtClean="0"/>
              <a:t>ndulator </a:t>
            </a:r>
            <a:r>
              <a:rPr lang="en-US" sz="1800" dirty="0"/>
              <a:t>b</a:t>
            </a:r>
            <a:r>
              <a:rPr lang="en-US" sz="1800" dirty="0" smtClean="0"/>
              <a:t>eamlines simultaneously</a:t>
            </a:r>
            <a:endParaRPr lang="en-US" sz="18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1250" y="2049555"/>
            <a:ext cx="3798341" cy="87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de-DE" sz="1600" dirty="0" smtClean="0"/>
              <a:t>Katja Honkavaara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de-DE" sz="1600" dirty="0" smtClean="0"/>
              <a:t>Beschleunigerbetriebsseminar</a:t>
            </a:r>
            <a:br>
              <a:rPr lang="de-DE" sz="1600" dirty="0" smtClean="0"/>
            </a:br>
            <a:r>
              <a:rPr lang="de-DE" sz="1600" dirty="0" err="1" smtClean="0"/>
              <a:t>Grömitz</a:t>
            </a:r>
            <a:r>
              <a:rPr lang="de-DE" sz="1600" dirty="0" smtClean="0"/>
              <a:t>, 23-26 März, 2015</a:t>
            </a:r>
            <a:endParaRPr lang="de-DE" sz="1600" dirty="0"/>
          </a:p>
        </p:txBody>
      </p:sp>
      <p:pic>
        <p:nvPicPr>
          <p:cNvPr id="9" name="Picture 2" descr="\\win.desy.de\group\mpy\xxl\schreibr\personal_xxl\Pictures\FLASH\FLASH2 Dirks Pictures\20131213-MK3_5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68" y="4599087"/>
            <a:ext cx="2998913" cy="199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6303" r="3646" b="10098"/>
          <a:stretch/>
        </p:blipFill>
        <p:spPr bwMode="auto">
          <a:xfrm>
            <a:off x="436691" y="3939639"/>
            <a:ext cx="2579654" cy="170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61209" y="1712870"/>
            <a:ext cx="8403413" cy="2830558"/>
            <a:chOff x="242123" y="2071326"/>
            <a:chExt cx="8403413" cy="2830558"/>
          </a:xfrm>
        </p:grpSpPr>
        <p:grpSp>
          <p:nvGrpSpPr>
            <p:cNvPr id="10" name="Group 9"/>
            <p:cNvGrpSpPr/>
            <p:nvPr/>
          </p:nvGrpSpPr>
          <p:grpSpPr>
            <a:xfrm>
              <a:off x="242123" y="3587662"/>
              <a:ext cx="5140515" cy="1025845"/>
              <a:chOff x="250881" y="4222556"/>
              <a:chExt cx="8567678" cy="1668908"/>
            </a:xfrm>
          </p:grpSpPr>
          <p:grpSp>
            <p:nvGrpSpPr>
              <p:cNvPr id="12" name="Group 11"/>
              <p:cNvGrpSpPr/>
              <p:nvPr/>
            </p:nvGrpSpPr>
            <p:grpSpPr>
              <a:xfrm rot="387912">
                <a:off x="7987340" y="5262359"/>
                <a:ext cx="831219" cy="629105"/>
                <a:chOff x="8139044" y="2801573"/>
                <a:chExt cx="831221" cy="629108"/>
              </a:xfrm>
            </p:grpSpPr>
            <p:sp>
              <p:nvSpPr>
                <p:cNvPr id="305" name="Rectangle 304"/>
                <p:cNvSpPr/>
                <p:nvPr/>
              </p:nvSpPr>
              <p:spPr bwMode="auto">
                <a:xfrm>
                  <a:off x="8139044" y="2803630"/>
                  <a:ext cx="831221" cy="581332"/>
                </a:xfrm>
                <a:prstGeom prst="rect">
                  <a:avLst/>
                </a:prstGeom>
                <a:solidFill>
                  <a:srgbClr val="CCEC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8139044" y="3284984"/>
                  <a:ext cx="524686" cy="99978"/>
                </a:xfrm>
                <a:prstGeom prst="rect">
                  <a:avLst/>
                </a:prstGeom>
                <a:solidFill>
                  <a:srgbClr val="80808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8604447" y="3384962"/>
                  <a:ext cx="365817" cy="45719"/>
                </a:xfrm>
                <a:prstGeom prst="rect">
                  <a:avLst/>
                </a:prstGeom>
                <a:solidFill>
                  <a:srgbClr val="80808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8140357" y="2801573"/>
                  <a:ext cx="115404" cy="96749"/>
                </a:xfrm>
                <a:prstGeom prst="rect">
                  <a:avLst/>
                </a:prstGeom>
                <a:solidFill>
                  <a:srgbClr val="80808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</p:grpSp>
          <p:sp>
            <p:nvSpPr>
              <p:cNvPr id="13" name="Line 24"/>
              <p:cNvSpPr>
                <a:spLocks noChangeShapeType="1"/>
              </p:cNvSpPr>
              <p:nvPr/>
            </p:nvSpPr>
            <p:spPr bwMode="auto">
              <a:xfrm flipH="1" flipV="1">
                <a:off x="414393" y="4627267"/>
                <a:ext cx="64422" cy="332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15" name="Line 29"/>
              <p:cNvSpPr>
                <a:spLocks noChangeShapeType="1"/>
              </p:cNvSpPr>
              <p:nvPr/>
            </p:nvSpPr>
            <p:spPr bwMode="auto">
              <a:xfrm flipV="1">
                <a:off x="368356" y="4614027"/>
                <a:ext cx="399061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16" name="AutoShape 30"/>
              <p:cNvSpPr>
                <a:spLocks noChangeArrowheads="1"/>
              </p:cNvSpPr>
              <p:nvPr/>
            </p:nvSpPr>
            <p:spPr bwMode="auto">
              <a:xfrm>
                <a:off x="292156" y="4542590"/>
                <a:ext cx="122238" cy="139699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17" name="Group 39"/>
              <p:cNvGrpSpPr>
                <a:grpSpLocks/>
              </p:cNvGrpSpPr>
              <p:nvPr/>
            </p:nvGrpSpPr>
            <p:grpSpPr bwMode="auto">
              <a:xfrm>
                <a:off x="1107599" y="4467978"/>
                <a:ext cx="381000" cy="184149"/>
                <a:chOff x="1337" y="2168"/>
                <a:chExt cx="270" cy="116"/>
              </a:xfrm>
            </p:grpSpPr>
            <p:sp>
              <p:nvSpPr>
                <p:cNvPr id="29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357" y="2198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29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421" y="2208"/>
                  <a:ext cx="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300" name="Line 42"/>
                <p:cNvSpPr>
                  <a:spLocks noChangeShapeType="1"/>
                </p:cNvSpPr>
                <p:nvPr/>
              </p:nvSpPr>
              <p:spPr bwMode="auto">
                <a:xfrm>
                  <a:off x="1516" y="2203"/>
                  <a:ext cx="74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301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337" y="2226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302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415" y="2168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303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493" y="2168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304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2" y="2226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 flipH="1" flipV="1">
                <a:off x="4023038" y="4460939"/>
                <a:ext cx="73025" cy="315118"/>
                <a:chOff x="2790" y="3240"/>
                <a:chExt cx="56" cy="332"/>
              </a:xfrm>
            </p:grpSpPr>
            <p:sp>
              <p:nvSpPr>
                <p:cNvPr id="296" name="AutoShap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97" name="AutoShape 6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19" name="AutoShape 182"/>
              <p:cNvSpPr>
                <a:spLocks noChangeArrowheads="1"/>
              </p:cNvSpPr>
              <p:nvPr/>
            </p:nvSpPr>
            <p:spPr bwMode="auto">
              <a:xfrm rot="10800000">
                <a:off x="250881" y="4325105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64887" y="4332751"/>
                <a:ext cx="525461" cy="395286"/>
                <a:chOff x="811271" y="3235031"/>
                <a:chExt cx="525462" cy="395288"/>
              </a:xfrm>
            </p:grpSpPr>
            <p:grpSp>
              <p:nvGrpSpPr>
                <p:cNvPr id="289" name="Group 69"/>
                <p:cNvGrpSpPr>
                  <a:grpSpLocks/>
                </p:cNvGrpSpPr>
                <p:nvPr/>
              </p:nvGrpSpPr>
              <p:grpSpPr bwMode="auto">
                <a:xfrm>
                  <a:off x="811271" y="3409656"/>
                  <a:ext cx="334963" cy="220663"/>
                  <a:chOff x="468" y="1952"/>
                  <a:chExt cx="211" cy="139"/>
                </a:xfrm>
              </p:grpSpPr>
              <p:sp>
                <p:nvSpPr>
                  <p:cNvPr id="294" name="AutoShap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" y="1952"/>
                    <a:ext cx="211" cy="13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295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" y="1996"/>
                    <a:ext cx="178" cy="46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sp>
              <p:nvSpPr>
                <p:cNvPr id="290" name="AutoShape 30"/>
                <p:cNvSpPr>
                  <a:spLocks noChangeArrowheads="1"/>
                </p:cNvSpPr>
                <p:nvPr/>
              </p:nvSpPr>
              <p:spPr bwMode="auto">
                <a:xfrm>
                  <a:off x="1170046" y="3417593"/>
                  <a:ext cx="134938" cy="2063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91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033" y="3490618"/>
                  <a:ext cx="82550" cy="55563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92" name="AutoShape 183"/>
                <p:cNvSpPr>
                  <a:spLocks noChangeArrowheads="1"/>
                </p:cNvSpPr>
                <p:nvPr/>
              </p:nvSpPr>
              <p:spPr bwMode="auto">
                <a:xfrm rot="10800000">
                  <a:off x="871596" y="3235031"/>
                  <a:ext cx="177800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293" name="AutoShape 184"/>
                <p:cNvSpPr>
                  <a:spLocks noChangeArrowheads="1"/>
                </p:cNvSpPr>
                <p:nvPr/>
              </p:nvSpPr>
              <p:spPr bwMode="auto">
                <a:xfrm rot="10800000">
                  <a:off x="1158933" y="3235031"/>
                  <a:ext cx="177800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541139" y="4329868"/>
                <a:ext cx="2403472" cy="427035"/>
                <a:chOff x="2209858" y="3235031"/>
                <a:chExt cx="2403476" cy="427037"/>
              </a:xfrm>
            </p:grpSpPr>
            <p:grpSp>
              <p:nvGrpSpPr>
                <p:cNvPr id="268" name="Group 31"/>
                <p:cNvGrpSpPr>
                  <a:grpSpLocks/>
                </p:cNvGrpSpPr>
                <p:nvPr/>
              </p:nvGrpSpPr>
              <p:grpSpPr bwMode="auto">
                <a:xfrm flipH="1" flipV="1">
                  <a:off x="2944871" y="3379493"/>
                  <a:ext cx="379413" cy="282575"/>
                  <a:chOff x="3345" y="3309"/>
                  <a:chExt cx="270" cy="178"/>
                </a:xfrm>
              </p:grpSpPr>
              <p:sp>
                <p:nvSpPr>
                  <p:cNvPr id="282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3400"/>
                    <a:ext cx="75" cy="5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dirty="0">
                      <a:solidFill>
                        <a:srgbClr val="000000"/>
                      </a:solidFill>
                      <a:ea typeface="ＭＳ Ｐゴシック" pitchFamily="112" charset="-128"/>
                    </a:endParaRPr>
                  </a:p>
                </p:txBody>
              </p:sp>
              <p:sp>
                <p:nvSpPr>
                  <p:cNvPr id="283" name="Line 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52" y="3360"/>
                    <a:ext cx="68" cy="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dirty="0">
                      <a:solidFill>
                        <a:srgbClr val="000000"/>
                      </a:solidFill>
                      <a:ea typeface="ＭＳ Ｐゴシック" pitchFamily="112" charset="-128"/>
                    </a:endParaRPr>
                  </a:p>
                </p:txBody>
              </p:sp>
              <p:sp>
                <p:nvSpPr>
                  <p:cNvPr id="28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8" y="3346"/>
                    <a:ext cx="68" cy="6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dirty="0">
                      <a:solidFill>
                        <a:srgbClr val="000000"/>
                      </a:solidFill>
                      <a:ea typeface="ＭＳ Ｐゴシック" pitchFamily="112" charset="-128"/>
                    </a:endParaRPr>
                  </a:p>
                </p:txBody>
              </p:sp>
              <p:sp>
                <p:nvSpPr>
                  <p:cNvPr id="285" name="Rectangle 35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3580" y="3371"/>
                    <a:ext cx="35" cy="58"/>
                  </a:xfrm>
                  <a:prstGeom prst="rect">
                    <a:avLst/>
                  </a:prstGeom>
                  <a:solidFill>
                    <a:srgbClr val="333399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286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3502" y="3429"/>
                    <a:ext cx="35" cy="58"/>
                  </a:xfrm>
                  <a:prstGeom prst="rect">
                    <a:avLst/>
                  </a:prstGeom>
                  <a:solidFill>
                    <a:srgbClr val="333399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287" name="Rectangle 37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3420" y="3309"/>
                    <a:ext cx="35" cy="58"/>
                  </a:xfrm>
                  <a:prstGeom prst="rect">
                    <a:avLst/>
                  </a:prstGeom>
                  <a:solidFill>
                    <a:srgbClr val="333399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288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3345" y="3371"/>
                    <a:ext cx="35" cy="58"/>
                  </a:xfrm>
                  <a:prstGeom prst="rect">
                    <a:avLst/>
                  </a:prstGeom>
                  <a:solidFill>
                    <a:srgbClr val="333399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269" name="Group 70"/>
                <p:cNvGrpSpPr>
                  <a:grpSpLocks/>
                </p:cNvGrpSpPr>
                <p:nvPr/>
              </p:nvGrpSpPr>
              <p:grpSpPr bwMode="auto">
                <a:xfrm>
                  <a:off x="2209858" y="3404893"/>
                  <a:ext cx="660400" cy="230188"/>
                  <a:chOff x="1656" y="2172"/>
                  <a:chExt cx="639" cy="169"/>
                </a:xfrm>
              </p:grpSpPr>
              <p:sp>
                <p:nvSpPr>
                  <p:cNvPr id="279" name="AutoShap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6" y="2172"/>
                    <a:ext cx="639" cy="1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280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08" y="2226"/>
                    <a:ext cx="258" cy="55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281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6" y="2226"/>
                    <a:ext cx="258" cy="55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270" name="Group 269"/>
                <p:cNvGrpSpPr/>
                <p:nvPr/>
              </p:nvGrpSpPr>
              <p:grpSpPr>
                <a:xfrm>
                  <a:off x="3383021" y="3404893"/>
                  <a:ext cx="1230313" cy="230188"/>
                  <a:chOff x="3436243" y="3225800"/>
                  <a:chExt cx="1230313" cy="230188"/>
                </a:xfrm>
              </p:grpSpPr>
              <p:sp>
                <p:nvSpPr>
                  <p:cNvPr id="274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6243" y="3225800"/>
                    <a:ext cx="1230313" cy="23018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275" name="Rectangl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87043" y="3302000"/>
                    <a:ext cx="266700" cy="76200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276" name="Rectangle 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3851" y="3302000"/>
                    <a:ext cx="266700" cy="76200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277" name="Rectangle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0659" y="3302000"/>
                    <a:ext cx="265113" cy="76200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278" name="Rectangle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5881" y="3302000"/>
                    <a:ext cx="265113" cy="76200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sp>
              <p:nvSpPr>
                <p:cNvPr id="271" name="AutoShape 185"/>
                <p:cNvSpPr>
                  <a:spLocks noChangeArrowheads="1"/>
                </p:cNvSpPr>
                <p:nvPr/>
              </p:nvSpPr>
              <p:spPr bwMode="auto">
                <a:xfrm rot="10800000">
                  <a:off x="2455921" y="3235031"/>
                  <a:ext cx="177800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272" name="AutoShape 186"/>
                <p:cNvSpPr>
                  <a:spLocks noChangeArrowheads="1"/>
                </p:cNvSpPr>
                <p:nvPr/>
              </p:nvSpPr>
              <p:spPr bwMode="auto">
                <a:xfrm rot="10800000">
                  <a:off x="3608446" y="3235031"/>
                  <a:ext cx="177800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273" name="AutoShape 187"/>
                <p:cNvSpPr>
                  <a:spLocks noChangeArrowheads="1"/>
                </p:cNvSpPr>
                <p:nvPr/>
              </p:nvSpPr>
              <p:spPr bwMode="auto">
                <a:xfrm rot="10800000">
                  <a:off x="4183121" y="3235031"/>
                  <a:ext cx="177800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</p:grp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>
                <a:off x="441780" y="4638532"/>
                <a:ext cx="0" cy="1639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3" name="Line 55"/>
              <p:cNvSpPr>
                <a:spLocks noChangeShapeType="1"/>
              </p:cNvSpPr>
              <p:nvPr/>
            </p:nvSpPr>
            <p:spPr bwMode="auto">
              <a:xfrm>
                <a:off x="4358968" y="4614029"/>
                <a:ext cx="149522" cy="1343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4" name="Freeform 57"/>
              <p:cNvSpPr>
                <a:spLocks/>
              </p:cNvSpPr>
              <p:nvPr/>
            </p:nvSpPr>
            <p:spPr bwMode="auto">
              <a:xfrm>
                <a:off x="4309033" y="4556088"/>
                <a:ext cx="93663" cy="117469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3 w 143"/>
                  <a:gd name="T5" fmla="*/ 206375 h 130"/>
                  <a:gd name="T6" fmla="*/ 5 w 143"/>
                  <a:gd name="T7" fmla="*/ 114300 h 130"/>
                  <a:gd name="T8" fmla="*/ 6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25" name="Group 64"/>
              <p:cNvGrpSpPr>
                <a:grpSpLocks noChangeAspect="1"/>
              </p:cNvGrpSpPr>
              <p:nvPr/>
            </p:nvGrpSpPr>
            <p:grpSpPr bwMode="auto">
              <a:xfrm rot="1435350" flipH="1" flipV="1">
                <a:off x="4400496" y="4545330"/>
                <a:ext cx="73025" cy="280923"/>
                <a:chOff x="2790" y="3240"/>
                <a:chExt cx="56" cy="332"/>
              </a:xfrm>
            </p:grpSpPr>
            <p:sp>
              <p:nvSpPr>
                <p:cNvPr id="266" name="AutoShap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67" name="AutoShape 6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26" name="Line 67"/>
              <p:cNvSpPr>
                <a:spLocks noChangeShapeType="1"/>
              </p:cNvSpPr>
              <p:nvPr/>
            </p:nvSpPr>
            <p:spPr bwMode="auto">
              <a:xfrm>
                <a:off x="4511272" y="4744204"/>
                <a:ext cx="37421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7390880" y="4680577"/>
                <a:ext cx="377618" cy="386302"/>
                <a:chOff x="7513576" y="2205584"/>
                <a:chExt cx="377618" cy="386303"/>
              </a:xfrm>
            </p:grpSpPr>
            <p:sp>
              <p:nvSpPr>
                <p:cNvPr id="263" name="Line 52"/>
                <p:cNvSpPr>
                  <a:spLocks noChangeShapeType="1"/>
                </p:cNvSpPr>
                <p:nvPr/>
              </p:nvSpPr>
              <p:spPr bwMode="auto">
                <a:xfrm>
                  <a:off x="7544517" y="2270004"/>
                  <a:ext cx="301514" cy="2744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264" name="Rectangle 53"/>
                <p:cNvSpPr>
                  <a:spLocks noChangeAspect="1" noChangeArrowheads="1"/>
                </p:cNvSpPr>
                <p:nvPr/>
              </p:nvSpPr>
              <p:spPr bwMode="auto">
                <a:xfrm rot="2617159" flipH="1" flipV="1">
                  <a:off x="7759741" y="2469649"/>
                  <a:ext cx="131453" cy="12223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65" name="Freeform 68"/>
                <p:cNvSpPr>
                  <a:spLocks/>
                </p:cNvSpPr>
                <p:nvPr/>
              </p:nvSpPr>
              <p:spPr bwMode="auto">
                <a:xfrm>
                  <a:off x="7513576" y="2205584"/>
                  <a:ext cx="115970" cy="159787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206375 h 130"/>
                    <a:gd name="T4" fmla="*/ 29815 w 143"/>
                    <a:gd name="T5" fmla="*/ 206375 h 130"/>
                    <a:gd name="T6" fmla="*/ 54277 w 143"/>
                    <a:gd name="T7" fmla="*/ 114300 h 130"/>
                    <a:gd name="T8" fmla="*/ 54659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grpSp>
            <p:nvGrpSpPr>
              <p:cNvPr id="28" name="Group 80"/>
              <p:cNvGrpSpPr>
                <a:grpSpLocks/>
              </p:cNvGrpSpPr>
              <p:nvPr/>
            </p:nvGrpSpPr>
            <p:grpSpPr bwMode="auto">
              <a:xfrm>
                <a:off x="5787746" y="4644191"/>
                <a:ext cx="1100105" cy="200024"/>
                <a:chOff x="4009" y="2043"/>
                <a:chExt cx="724" cy="126"/>
              </a:xfrm>
            </p:grpSpPr>
            <p:sp>
              <p:nvSpPr>
                <p:cNvPr id="213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4413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14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442" y="2043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15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16" name="Rectangle 84"/>
                <p:cNvSpPr>
                  <a:spLocks noChangeAspect="1" noChangeArrowheads="1"/>
                </p:cNvSpPr>
                <p:nvPr/>
              </p:nvSpPr>
              <p:spPr bwMode="auto">
                <a:xfrm>
                  <a:off x="4500" y="2043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17" name="Rectangle 85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2043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18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4529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19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4587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20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21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645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22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23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413" y="2122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24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442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25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2122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26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500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27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28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4529" y="2122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29" name="Rectangle 97"/>
                <p:cNvSpPr>
                  <a:spLocks noChangeAspect="1" noChangeArrowheads="1"/>
                </p:cNvSpPr>
                <p:nvPr/>
              </p:nvSpPr>
              <p:spPr bwMode="auto">
                <a:xfrm>
                  <a:off x="4587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30" name="Rectangle 98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31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4645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32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33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4703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34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4703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grpSp>
              <p:nvGrpSpPr>
                <p:cNvPr id="235" name="Group 103"/>
                <p:cNvGrpSpPr>
                  <a:grpSpLocks/>
                </p:cNvGrpSpPr>
                <p:nvPr/>
              </p:nvGrpSpPr>
              <p:grpSpPr bwMode="auto">
                <a:xfrm flipH="1" flipV="1">
                  <a:off x="4382" y="2043"/>
                  <a:ext cx="29" cy="126"/>
                  <a:chOff x="1359" y="3335"/>
                  <a:chExt cx="31" cy="126"/>
                </a:xfrm>
              </p:grpSpPr>
              <p:sp>
                <p:nvSpPr>
                  <p:cNvPr id="261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414"/>
                    <a:ext cx="31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262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335"/>
                    <a:ext cx="31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sp>
              <p:nvSpPr>
                <p:cNvPr id="236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4040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37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043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38" name="Rectangl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8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39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7" y="2043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40" name="Rectangl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85" y="2043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41" name="Rectangl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4156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42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4214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43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4244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44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45" name="Rectangl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4302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46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4040" y="2122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47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48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8" y="2122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49" name="Rectangle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7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50" name="Rectangle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4185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51" name="Rectangle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4156" y="2122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52" name="Rectangle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4214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53" name="Rectangle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44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54" name="Rectangle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55" name="Rectangle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4302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56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4330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57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4330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grpSp>
              <p:nvGrpSpPr>
                <p:cNvPr id="258" name="Group 128"/>
                <p:cNvGrpSpPr>
                  <a:grpSpLocks/>
                </p:cNvGrpSpPr>
                <p:nvPr/>
              </p:nvGrpSpPr>
              <p:grpSpPr bwMode="auto">
                <a:xfrm flipH="1" flipV="1">
                  <a:off x="4009" y="2043"/>
                  <a:ext cx="29" cy="126"/>
                  <a:chOff x="1359" y="3335"/>
                  <a:chExt cx="31" cy="126"/>
                </a:xfrm>
              </p:grpSpPr>
              <p:sp>
                <p:nvSpPr>
                  <p:cNvPr id="259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414"/>
                    <a:ext cx="31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260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335"/>
                    <a:ext cx="31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</p:grpSp>
          <p:grpSp>
            <p:nvGrpSpPr>
              <p:cNvPr id="29" name="Group 131"/>
              <p:cNvGrpSpPr>
                <a:grpSpLocks/>
              </p:cNvGrpSpPr>
              <p:nvPr/>
            </p:nvGrpSpPr>
            <p:grpSpPr bwMode="auto">
              <a:xfrm>
                <a:off x="5220979" y="4644191"/>
                <a:ext cx="531819" cy="200024"/>
                <a:chOff x="3636" y="2043"/>
                <a:chExt cx="350" cy="126"/>
              </a:xfrm>
            </p:grpSpPr>
            <p:sp>
              <p:nvSpPr>
                <p:cNvPr id="189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66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90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696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91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3724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92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3754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93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3812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94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3782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95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3840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96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870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97" name="Rectangle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3898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98" name="Rectangl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3928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99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666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00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3696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01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3724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02" name="Rectangl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3754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03" name="Rectangl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3812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04" name="Rectangl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3782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05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3840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06" name="Rectangle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3870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07" name="Rectangle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3898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08" name="Rectangle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3928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09" name="Rectangle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3956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10" name="Rectangle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3956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11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3636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12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3636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30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7627980" y="4698166"/>
                <a:ext cx="363537" cy="9366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1" name="AutoShape 13"/>
              <p:cNvSpPr>
                <a:spLocks noChangeArrowheads="1"/>
              </p:cNvSpPr>
              <p:nvPr/>
            </p:nvSpPr>
            <p:spPr bwMode="auto">
              <a:xfrm rot="5400000">
                <a:off x="8141031" y="4401987"/>
                <a:ext cx="585786" cy="68326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59 w 21600"/>
                  <a:gd name="T13" fmla="*/ 3486 h 21600"/>
                  <a:gd name="T14" fmla="*/ 18141 w 21600"/>
                  <a:gd name="T15" fmla="*/ 18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49" y="21600"/>
                    </a:lnTo>
                    <a:lnTo>
                      <a:pt x="1825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2" name="AutoShape 14"/>
              <p:cNvSpPr>
                <a:spLocks noChangeArrowheads="1"/>
              </p:cNvSpPr>
              <p:nvPr/>
            </p:nvSpPr>
            <p:spPr bwMode="auto">
              <a:xfrm rot="16200000">
                <a:off x="8156265" y="4478682"/>
                <a:ext cx="401733" cy="5316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3" name="Line 15"/>
              <p:cNvSpPr>
                <a:spLocks noChangeShapeType="1"/>
              </p:cNvSpPr>
              <p:nvPr/>
            </p:nvSpPr>
            <p:spPr bwMode="auto">
              <a:xfrm flipV="1">
                <a:off x="8623938" y="4452498"/>
                <a:ext cx="151619" cy="1114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4" name="Line 16"/>
              <p:cNvSpPr>
                <a:spLocks noChangeShapeType="1"/>
              </p:cNvSpPr>
              <p:nvPr/>
            </p:nvSpPr>
            <p:spPr bwMode="auto">
              <a:xfrm rot="16200000" flipV="1">
                <a:off x="8642230" y="4903187"/>
                <a:ext cx="115033" cy="151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5" name="Line 17"/>
              <p:cNvSpPr>
                <a:spLocks noChangeShapeType="1"/>
              </p:cNvSpPr>
              <p:nvPr/>
            </p:nvSpPr>
            <p:spPr bwMode="auto">
              <a:xfrm rot="5400000">
                <a:off x="8697093" y="4843015"/>
                <a:ext cx="5310" cy="151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8697093" y="4490837"/>
                <a:ext cx="5310" cy="151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7" name="Line 177"/>
              <p:cNvSpPr>
                <a:spLocks noChangeShapeType="1"/>
              </p:cNvSpPr>
              <p:nvPr/>
            </p:nvSpPr>
            <p:spPr bwMode="auto">
              <a:xfrm>
                <a:off x="8094262" y="4748043"/>
                <a:ext cx="464698" cy="134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8" name="Line 178"/>
              <p:cNvSpPr>
                <a:spLocks noChangeShapeType="1"/>
              </p:cNvSpPr>
              <p:nvPr/>
            </p:nvSpPr>
            <p:spPr bwMode="auto">
              <a:xfrm>
                <a:off x="8253383" y="4707154"/>
                <a:ext cx="287649" cy="26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9" name="Line 179"/>
              <p:cNvSpPr>
                <a:spLocks noChangeShapeType="1"/>
              </p:cNvSpPr>
              <p:nvPr/>
            </p:nvSpPr>
            <p:spPr bwMode="auto">
              <a:xfrm flipV="1">
                <a:off x="8334487" y="4806619"/>
                <a:ext cx="224472" cy="139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40" name="Line 180"/>
              <p:cNvSpPr>
                <a:spLocks noChangeShapeType="1"/>
              </p:cNvSpPr>
              <p:nvPr/>
            </p:nvSpPr>
            <p:spPr bwMode="auto">
              <a:xfrm flipV="1">
                <a:off x="8088353" y="4631241"/>
                <a:ext cx="470606" cy="1150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41" name="Line 181"/>
              <p:cNvSpPr>
                <a:spLocks noChangeShapeType="1"/>
              </p:cNvSpPr>
              <p:nvPr/>
            </p:nvSpPr>
            <p:spPr bwMode="auto">
              <a:xfrm flipV="1">
                <a:off x="8176962" y="4583084"/>
                <a:ext cx="304787" cy="140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42" name="Line 55"/>
              <p:cNvSpPr>
                <a:spLocks noChangeShapeType="1"/>
              </p:cNvSpPr>
              <p:nvPr/>
            </p:nvSpPr>
            <p:spPr bwMode="auto">
              <a:xfrm>
                <a:off x="4559430" y="4460040"/>
                <a:ext cx="77329" cy="2817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43" name="Line 55"/>
              <p:cNvSpPr>
                <a:spLocks noChangeShapeType="1"/>
              </p:cNvSpPr>
              <p:nvPr/>
            </p:nvSpPr>
            <p:spPr bwMode="auto">
              <a:xfrm flipH="1">
                <a:off x="5058383" y="4529789"/>
                <a:ext cx="95250" cy="2174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44" name="Rectangle 178"/>
              <p:cNvSpPr>
                <a:spLocks noChangeArrowheads="1"/>
              </p:cNvSpPr>
              <p:nvPr/>
            </p:nvSpPr>
            <p:spPr bwMode="auto">
              <a:xfrm>
                <a:off x="4529268" y="4418767"/>
                <a:ext cx="114299" cy="117474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45" name="Rectangle 179"/>
              <p:cNvSpPr>
                <a:spLocks noChangeArrowheads="1"/>
              </p:cNvSpPr>
              <p:nvPr/>
            </p:nvSpPr>
            <p:spPr bwMode="auto">
              <a:xfrm>
                <a:off x="5110337" y="4418767"/>
                <a:ext cx="114299" cy="117474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4665129" y="4644190"/>
                <a:ext cx="355559" cy="200025"/>
                <a:chOff x="4854052" y="3554117"/>
                <a:chExt cx="355560" cy="200026"/>
              </a:xfrm>
            </p:grpSpPr>
            <p:sp>
              <p:nvSpPr>
                <p:cNvPr id="173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4899637" y="3554117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74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4945221" y="3554117"/>
                  <a:ext cx="42546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75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987767" y="3554117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76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5033351" y="3554117"/>
                  <a:ext cx="42546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77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5121481" y="3554117"/>
                  <a:ext cx="42546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78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5075897" y="3554117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79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5164027" y="3554117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80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4899637" y="3679530"/>
                  <a:ext cx="45585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81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4945221" y="3679530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82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4987767" y="3679530"/>
                  <a:ext cx="45585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83" name="Rectangl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5033351" y="3679530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84" name="Rectangl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21481" y="3679530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85" name="Rectangl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5075897" y="3679530"/>
                  <a:ext cx="45585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86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5164027" y="3679530"/>
                  <a:ext cx="45585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87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4052" y="3554117"/>
                  <a:ext cx="42546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88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854052" y="3679530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47" name="Freeform 57"/>
              <p:cNvSpPr>
                <a:spLocks/>
              </p:cNvSpPr>
              <p:nvPr/>
            </p:nvSpPr>
            <p:spPr bwMode="auto">
              <a:xfrm rot="10800000">
                <a:off x="4463814" y="4677118"/>
                <a:ext cx="93663" cy="117469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3 w 143"/>
                  <a:gd name="T5" fmla="*/ 206375 h 130"/>
                  <a:gd name="T6" fmla="*/ 5 w 143"/>
                  <a:gd name="T7" fmla="*/ 114300 h 130"/>
                  <a:gd name="T8" fmla="*/ 6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6954349" y="4643901"/>
                <a:ext cx="355559" cy="200025"/>
                <a:chOff x="7143276" y="3553828"/>
                <a:chExt cx="355560" cy="200026"/>
              </a:xfrm>
            </p:grpSpPr>
            <p:sp>
              <p:nvSpPr>
                <p:cNvPr id="157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7188861" y="3553828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58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7234445" y="3553828"/>
                  <a:ext cx="42546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59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7276991" y="3553828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60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7322575" y="3553828"/>
                  <a:ext cx="42546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61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7410705" y="3553828"/>
                  <a:ext cx="42546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62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7365121" y="3553828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63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7453251" y="3553828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64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7188861" y="3679241"/>
                  <a:ext cx="45585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65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7234445" y="3679241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66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7276991" y="3679241"/>
                  <a:ext cx="45585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67" name="Rectangl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7322575" y="3679241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68" name="Rectangl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7410705" y="3679241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69" name="Rectangl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7365121" y="3679241"/>
                  <a:ext cx="45585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70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7453251" y="3679241"/>
                  <a:ext cx="45585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71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7143276" y="3553828"/>
                  <a:ext cx="42546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72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7143276" y="3679241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49" name="Line 55"/>
              <p:cNvSpPr>
                <a:spLocks noChangeShapeType="1"/>
              </p:cNvSpPr>
              <p:nvPr/>
            </p:nvSpPr>
            <p:spPr bwMode="auto">
              <a:xfrm rot="429407">
                <a:off x="4116997" y="4642789"/>
                <a:ext cx="390973" cy="37949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grpSp>
            <p:nvGrpSpPr>
              <p:cNvPr id="50" name="Group 64"/>
              <p:cNvGrpSpPr>
                <a:grpSpLocks noChangeAspect="1"/>
              </p:cNvGrpSpPr>
              <p:nvPr/>
            </p:nvGrpSpPr>
            <p:grpSpPr bwMode="auto">
              <a:xfrm rot="1864757" flipH="1" flipV="1">
                <a:off x="4383165" y="4833701"/>
                <a:ext cx="73025" cy="280923"/>
                <a:chOff x="2790" y="3240"/>
                <a:chExt cx="56" cy="332"/>
              </a:xfrm>
            </p:grpSpPr>
            <p:sp>
              <p:nvSpPr>
                <p:cNvPr id="155" name="AutoShap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56" name="AutoShape 6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51" name="Line 177"/>
              <p:cNvSpPr>
                <a:spLocks noChangeShapeType="1"/>
              </p:cNvSpPr>
              <p:nvPr/>
            </p:nvSpPr>
            <p:spPr bwMode="auto">
              <a:xfrm rot="429407">
                <a:off x="8056280" y="5518811"/>
                <a:ext cx="481954" cy="75038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52" name="Line 181"/>
              <p:cNvSpPr>
                <a:spLocks noChangeShapeType="1"/>
              </p:cNvSpPr>
              <p:nvPr/>
            </p:nvSpPr>
            <p:spPr bwMode="auto">
              <a:xfrm rot="429407" flipV="1">
                <a:off x="8031035" y="5446111"/>
                <a:ext cx="507568" cy="7070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53" name="Line 67"/>
              <p:cNvSpPr>
                <a:spLocks noChangeShapeType="1"/>
              </p:cNvSpPr>
              <p:nvPr/>
            </p:nvSpPr>
            <p:spPr bwMode="auto">
              <a:xfrm rot="429407">
                <a:off x="4470033" y="5298053"/>
                <a:ext cx="41206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54" name="Rectangle 165"/>
              <p:cNvSpPr>
                <a:spLocks noChangeAspect="1" noChangeArrowheads="1"/>
              </p:cNvSpPr>
              <p:nvPr/>
            </p:nvSpPr>
            <p:spPr bwMode="auto">
              <a:xfrm rot="429407">
                <a:off x="7576997" y="5406267"/>
                <a:ext cx="363537" cy="9366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55" name="Line 178"/>
              <p:cNvSpPr>
                <a:spLocks noChangeShapeType="1"/>
              </p:cNvSpPr>
              <p:nvPr/>
            </p:nvSpPr>
            <p:spPr bwMode="auto">
              <a:xfrm rot="429407" flipV="1">
                <a:off x="8172559" y="5395736"/>
                <a:ext cx="210985" cy="101106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56" name="Line 179"/>
              <p:cNvSpPr>
                <a:spLocks noChangeShapeType="1"/>
              </p:cNvSpPr>
              <p:nvPr/>
            </p:nvSpPr>
            <p:spPr bwMode="auto">
              <a:xfrm rot="429407" flipV="1">
                <a:off x="8172153" y="5400407"/>
                <a:ext cx="399543" cy="106357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57" name="Line 180"/>
              <p:cNvSpPr>
                <a:spLocks noChangeShapeType="1"/>
              </p:cNvSpPr>
              <p:nvPr/>
            </p:nvSpPr>
            <p:spPr bwMode="auto">
              <a:xfrm rot="429407">
                <a:off x="8140294" y="5545399"/>
                <a:ext cx="429242" cy="142906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 rot="11229407">
                <a:off x="4439672" y="4974273"/>
                <a:ext cx="93663" cy="117469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3 w 143"/>
                  <a:gd name="T5" fmla="*/ 206375 h 130"/>
                  <a:gd name="T6" fmla="*/ 5 w 143"/>
                  <a:gd name="T7" fmla="*/ 114300 h 130"/>
                  <a:gd name="T8" fmla="*/ 6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 rot="429407">
                <a:off x="6943889" y="5276353"/>
                <a:ext cx="355559" cy="200025"/>
                <a:chOff x="7143276" y="3553828"/>
                <a:chExt cx="355560" cy="200026"/>
              </a:xfrm>
            </p:grpSpPr>
            <p:sp>
              <p:nvSpPr>
                <p:cNvPr id="139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7188861" y="3553828"/>
                  <a:ext cx="45585" cy="74613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0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7234445" y="3553828"/>
                  <a:ext cx="42546" cy="74613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1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7276991" y="3553828"/>
                  <a:ext cx="45585" cy="74613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2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7322575" y="3553828"/>
                  <a:ext cx="42546" cy="74613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3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7410705" y="3553828"/>
                  <a:ext cx="42546" cy="74613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4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7365121" y="3553828"/>
                  <a:ext cx="45585" cy="74613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5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7453251" y="3553828"/>
                  <a:ext cx="45585" cy="74613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6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7188861" y="3679241"/>
                  <a:ext cx="45585" cy="74613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7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7234445" y="3679241"/>
                  <a:ext cx="42546" cy="74613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8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7276991" y="3679241"/>
                  <a:ext cx="45585" cy="74613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9" name="Rectangl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7322575" y="3679241"/>
                  <a:ext cx="42546" cy="74613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50" name="Rectangl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7410705" y="3679241"/>
                  <a:ext cx="42546" cy="74613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51" name="Rectangl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7365121" y="3679241"/>
                  <a:ext cx="45585" cy="74613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52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7453251" y="3679241"/>
                  <a:ext cx="45585" cy="74613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53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7143276" y="3553828"/>
                  <a:ext cx="42546" cy="74613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54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7143276" y="3679241"/>
                  <a:ext cx="42546" cy="74613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4095329" y="4550529"/>
                <a:ext cx="93663" cy="117469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3 w 143"/>
                  <a:gd name="T5" fmla="*/ 206375 h 130"/>
                  <a:gd name="T6" fmla="*/ 5 w 143"/>
                  <a:gd name="T7" fmla="*/ 114300 h 130"/>
                  <a:gd name="T8" fmla="*/ 6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5246419" y="5043805"/>
                <a:ext cx="1514030" cy="381021"/>
                <a:chOff x="5369112" y="2568814"/>
                <a:chExt cx="1514033" cy="381023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5369112" y="2568814"/>
                  <a:ext cx="368757" cy="237856"/>
                  <a:chOff x="4819006" y="3120533"/>
                  <a:chExt cx="368757" cy="237856"/>
                </a:xfrm>
              </p:grpSpPr>
              <p:sp>
                <p:nvSpPr>
                  <p:cNvPr id="123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79848" y="312640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24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25088" y="313189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25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67291" y="313738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26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12532" y="314287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27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99975" y="315385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28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54735" y="314836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29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42178" y="315934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30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64223" y="3250838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31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09464" y="325632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32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51667" y="326181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33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96907" y="326730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34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84351" y="327828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35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39110" y="327279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36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26553" y="3283776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37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34630" y="3120533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38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19006" y="3244969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5751305" y="2614819"/>
                  <a:ext cx="368757" cy="237856"/>
                  <a:chOff x="4819006" y="3120533"/>
                  <a:chExt cx="368757" cy="237856"/>
                </a:xfrm>
              </p:grpSpPr>
              <p:sp>
                <p:nvSpPr>
                  <p:cNvPr id="107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79848" y="312640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08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25088" y="313189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09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67291" y="313738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10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12532" y="314287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11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99975" y="315385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12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54735" y="314836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13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42178" y="315934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14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64223" y="3250838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15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09464" y="325632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16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51667" y="326181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17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96907" y="326730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18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84351" y="327828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19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39110" y="327279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20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26553" y="3283776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21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34630" y="3120533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22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19006" y="3244969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6133804" y="2661773"/>
                  <a:ext cx="368757" cy="237856"/>
                  <a:chOff x="4819006" y="3120533"/>
                  <a:chExt cx="368757" cy="237856"/>
                </a:xfrm>
              </p:grpSpPr>
              <p:sp>
                <p:nvSpPr>
                  <p:cNvPr id="91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79848" y="312640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2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25088" y="313189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3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67291" y="313738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4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12532" y="314287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5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99975" y="315385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6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54735" y="314836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7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42178" y="315934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8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64223" y="3250838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9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09464" y="325632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00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51667" y="326181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01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96907" y="326730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02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84351" y="327828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03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39110" y="327279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04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26553" y="3283776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05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34630" y="3120533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106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19006" y="3244969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6514388" y="2711981"/>
                  <a:ext cx="368757" cy="237856"/>
                  <a:chOff x="4819006" y="3120533"/>
                  <a:chExt cx="368757" cy="237856"/>
                </a:xfrm>
              </p:grpSpPr>
              <p:sp>
                <p:nvSpPr>
                  <p:cNvPr id="75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79848" y="312640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6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25088" y="313189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7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67291" y="313738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8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12532" y="314287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9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99975" y="315385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0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54735" y="314836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1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42178" y="315934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2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64223" y="3250838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3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09464" y="325632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4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51667" y="326181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5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96907" y="326730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6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84351" y="327828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7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39110" y="327279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8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26553" y="3283776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9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34630" y="3120533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0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19006" y="3244969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</p:grpSp>
          <p:grpSp>
            <p:nvGrpSpPr>
              <p:cNvPr id="62" name="Group 61"/>
              <p:cNvGrpSpPr/>
              <p:nvPr/>
            </p:nvGrpSpPr>
            <p:grpSpPr>
              <a:xfrm rot="366438">
                <a:off x="7371795" y="5370844"/>
                <a:ext cx="377618" cy="386302"/>
                <a:chOff x="7513576" y="2205584"/>
                <a:chExt cx="377618" cy="386303"/>
              </a:xfrm>
            </p:grpSpPr>
            <p:sp>
              <p:nvSpPr>
                <p:cNvPr id="68" name="Line 52"/>
                <p:cNvSpPr>
                  <a:spLocks noChangeShapeType="1"/>
                </p:cNvSpPr>
                <p:nvPr/>
              </p:nvSpPr>
              <p:spPr bwMode="auto">
                <a:xfrm>
                  <a:off x="7544517" y="2270004"/>
                  <a:ext cx="301514" cy="2744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69" name="Rectangle 53"/>
                <p:cNvSpPr>
                  <a:spLocks noChangeAspect="1" noChangeArrowheads="1"/>
                </p:cNvSpPr>
                <p:nvPr/>
              </p:nvSpPr>
              <p:spPr bwMode="auto">
                <a:xfrm rot="2617159" flipH="1" flipV="1">
                  <a:off x="7759741" y="2469649"/>
                  <a:ext cx="131453" cy="12223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70" name="Freeform 68"/>
                <p:cNvSpPr>
                  <a:spLocks/>
                </p:cNvSpPr>
                <p:nvPr/>
              </p:nvSpPr>
              <p:spPr bwMode="auto">
                <a:xfrm>
                  <a:off x="7513576" y="2205584"/>
                  <a:ext cx="115970" cy="159787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206375 h 130"/>
                    <a:gd name="T4" fmla="*/ 29815 w 143"/>
                    <a:gd name="T5" fmla="*/ 206375 h 130"/>
                    <a:gd name="T6" fmla="*/ 54277 w 143"/>
                    <a:gd name="T7" fmla="*/ 114300 h 130"/>
                    <a:gd name="T8" fmla="*/ 54659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63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5605605" y="4222556"/>
                <a:ext cx="1661838" cy="450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i="1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FLASH1</a:t>
                </a:r>
                <a:endParaRPr lang="en-US" sz="1200" i="1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64" name="Text Box 27"/>
              <p:cNvSpPr txBox="1">
                <a:spLocks noChangeArrowheads="1"/>
              </p:cNvSpPr>
              <p:nvPr/>
            </p:nvSpPr>
            <p:spPr bwMode="auto">
              <a:xfrm rot="409761" flipH="1">
                <a:off x="5448880" y="4806567"/>
                <a:ext cx="1813564" cy="450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i="1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FLASH2</a:t>
                </a:r>
                <a:endParaRPr lang="en-US" sz="1200" i="1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65" name="AutoShape 77"/>
              <p:cNvSpPr>
                <a:spLocks noChangeArrowheads="1"/>
              </p:cNvSpPr>
              <p:nvPr/>
            </p:nvSpPr>
            <p:spPr bwMode="auto">
              <a:xfrm>
                <a:off x="475282" y="4772895"/>
                <a:ext cx="89606" cy="150813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66" name="Line 24"/>
              <p:cNvSpPr>
                <a:spLocks noChangeShapeType="1"/>
              </p:cNvSpPr>
              <p:nvPr/>
            </p:nvSpPr>
            <p:spPr bwMode="auto">
              <a:xfrm>
                <a:off x="474234" y="4655478"/>
                <a:ext cx="511" cy="1568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67" name="AutoShape 77"/>
              <p:cNvSpPr>
                <a:spLocks noChangeArrowheads="1"/>
              </p:cNvSpPr>
              <p:nvPr/>
            </p:nvSpPr>
            <p:spPr bwMode="auto">
              <a:xfrm>
                <a:off x="352175" y="4772916"/>
                <a:ext cx="89606" cy="150813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cxnSp>
          <p:nvCxnSpPr>
            <p:cNvPr id="310" name="Straight Arrow Connector 309"/>
            <p:cNvCxnSpPr/>
            <p:nvPr/>
          </p:nvCxnSpPr>
          <p:spPr bwMode="auto">
            <a:xfrm flipH="1" flipV="1">
              <a:off x="4724419" y="4274199"/>
              <a:ext cx="1516475" cy="61860"/>
            </a:xfrm>
            <a:prstGeom prst="straightConnector1">
              <a:avLst/>
            </a:prstGeom>
            <a:solidFill>
              <a:srgbClr val="3333FF">
                <a:alpha val="65881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11" name="Group 310"/>
            <p:cNvGrpSpPr/>
            <p:nvPr/>
          </p:nvGrpSpPr>
          <p:grpSpPr>
            <a:xfrm>
              <a:off x="6240892" y="3650697"/>
              <a:ext cx="1948449" cy="1251187"/>
              <a:chOff x="2916159" y="4007641"/>
              <a:chExt cx="1948449" cy="1251187"/>
            </a:xfrm>
          </p:grpSpPr>
          <p:pic>
            <p:nvPicPr>
              <p:cNvPr id="312" name="Content Placeholder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483"/>
              <a:stretch/>
            </p:blipFill>
            <p:spPr bwMode="auto">
              <a:xfrm>
                <a:off x="2972104" y="4007641"/>
                <a:ext cx="1721032" cy="1251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sp>
            <p:nvSpPr>
              <p:cNvPr id="313" name="TextBox 312"/>
              <p:cNvSpPr txBox="1"/>
              <p:nvPr/>
            </p:nvSpPr>
            <p:spPr>
              <a:xfrm>
                <a:off x="2916159" y="4009461"/>
                <a:ext cx="194844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rgbClr val="FFFFFF"/>
                    </a:solidFill>
                  </a:rPr>
                  <a:t>FLASH2: 1 pulse </a:t>
                </a: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4108064" y="2071326"/>
              <a:ext cx="4537472" cy="1524614"/>
              <a:chOff x="4600783" y="3151536"/>
              <a:chExt cx="4537472" cy="1524614"/>
            </a:xfrm>
          </p:grpSpPr>
          <p:pic>
            <p:nvPicPr>
              <p:cNvPr id="315" name="Content Placeholder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6" t="55623" r="5552" b="5030"/>
              <a:stretch/>
            </p:blipFill>
            <p:spPr bwMode="auto">
              <a:xfrm>
                <a:off x="4800837" y="3382368"/>
                <a:ext cx="4225531" cy="1186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sp>
            <p:nvSpPr>
              <p:cNvPr id="316" name="TextBox 315"/>
              <p:cNvSpPr txBox="1"/>
              <p:nvPr/>
            </p:nvSpPr>
            <p:spPr>
              <a:xfrm>
                <a:off x="4881007" y="4262582"/>
                <a:ext cx="42572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 smtClean="0"/>
                  <a:t>0                         50                             100                          150                          200                           250</a:t>
                </a:r>
                <a:endParaRPr lang="en-US" sz="700" b="1" dirty="0"/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8406334" y="3439645"/>
                <a:ext cx="538883" cy="1846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/>
                  <a:t>Maximum</a:t>
                </a:r>
                <a:endParaRPr lang="en-US" sz="600" b="1" dirty="0"/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8441868" y="3774073"/>
                <a:ext cx="503349" cy="184666"/>
              </a:xfrm>
              <a:prstGeom prst="rect">
                <a:avLst/>
              </a:prstGeom>
              <a:solidFill>
                <a:srgbClr val="0033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chemeClr val="bg1"/>
                    </a:solidFill>
                  </a:rPr>
                  <a:t>Actual</a:t>
                </a:r>
                <a:endParaRPr lang="en-US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8433728" y="4110405"/>
                <a:ext cx="511490" cy="184666"/>
              </a:xfrm>
              <a:prstGeom prst="rect">
                <a:avLst/>
              </a:prstGeom>
              <a:solidFill>
                <a:srgbClr val="66FF3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/>
                  <a:t>Average</a:t>
                </a:r>
                <a:endParaRPr lang="en-US" sz="600" b="1" dirty="0"/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4881007" y="3151536"/>
                <a:ext cx="40642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FLASH1: 250 pulses</a:t>
                </a:r>
                <a:endParaRPr lang="en-US" sz="900" b="1" dirty="0"/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4881007" y="4460706"/>
                <a:ext cx="4145361" cy="21544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/>
                  <a:t>Bunch number</a:t>
                </a:r>
                <a:endParaRPr lang="en-US" sz="800" b="1" dirty="0"/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 rot="16200000">
                <a:off x="4202855" y="3802561"/>
                <a:ext cx="995912" cy="20005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 smtClean="0"/>
                  <a:t>Energy (μJ)</a:t>
                </a:r>
                <a:endParaRPr lang="en-US" sz="700" b="1" dirty="0"/>
              </a:p>
            </p:txBody>
          </p:sp>
        </p:grpSp>
        <p:cxnSp>
          <p:nvCxnSpPr>
            <p:cNvPr id="323" name="Straight Arrow Connector 322"/>
            <p:cNvCxnSpPr/>
            <p:nvPr/>
          </p:nvCxnSpPr>
          <p:spPr bwMode="auto">
            <a:xfrm flipH="1">
              <a:off x="4777362" y="3439907"/>
              <a:ext cx="918267" cy="352938"/>
            </a:xfrm>
            <a:prstGeom prst="straightConnector1">
              <a:avLst/>
            </a:prstGeom>
            <a:solidFill>
              <a:srgbClr val="3333FF">
                <a:alpha val="65881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9592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36553" y="4616836"/>
            <a:ext cx="8884548" cy="224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5113" lvl="1" indent="-265113">
              <a:buClr>
                <a:srgbClr val="F28E00"/>
              </a:buClr>
              <a:buFont typeface="Arial Black" charset="0"/>
              <a:buChar char="&gt;"/>
            </a:pPr>
            <a:r>
              <a:rPr lang="de-DE" sz="2000" dirty="0"/>
              <a:t>Es gibt </a:t>
            </a:r>
            <a:r>
              <a:rPr lang="de-DE" sz="2000" dirty="0" smtClean="0"/>
              <a:t>keine </a:t>
            </a:r>
            <a:r>
              <a:rPr lang="de-DE" sz="2000" dirty="0"/>
              <a:t>eindeutigen Messparameter, </a:t>
            </a:r>
            <a:r>
              <a:rPr lang="de-DE" sz="2000" dirty="0" smtClean="0"/>
              <a:t>um </a:t>
            </a:r>
            <a:r>
              <a:rPr lang="de-DE" sz="2000" dirty="0"/>
              <a:t>den Betrieb </a:t>
            </a:r>
            <a:r>
              <a:rPr lang="de-DE" sz="2000" dirty="0" smtClean="0"/>
              <a:t>zu beschreiben</a:t>
            </a:r>
            <a:endParaRPr lang="de-DE" sz="2000" dirty="0"/>
          </a:p>
          <a:p>
            <a:pPr lvl="1">
              <a:lnSpc>
                <a:spcPct val="110000"/>
              </a:lnSpc>
            </a:pPr>
            <a:r>
              <a:rPr lang="de-DE" sz="1800" dirty="0">
                <a:solidFill>
                  <a:srgbClr val="000000"/>
                </a:solidFill>
              </a:rPr>
              <a:t>Sogar während der Nutzerexperimente, alleine SASE zu haben ist nicht hinreichend; oft müssen viele andere Parameter stimmen, damit aus „Tuning“  „</a:t>
            </a:r>
            <a:r>
              <a:rPr lang="de-DE" sz="1800" dirty="0" err="1">
                <a:solidFill>
                  <a:srgbClr val="000000"/>
                </a:solidFill>
              </a:rPr>
              <a:t>Delivery</a:t>
            </a:r>
            <a:r>
              <a:rPr lang="de-DE" sz="1800" dirty="0">
                <a:solidFill>
                  <a:srgbClr val="000000"/>
                </a:solidFill>
              </a:rPr>
              <a:t>“ </a:t>
            </a:r>
            <a:r>
              <a:rPr lang="de-DE" sz="1800" dirty="0" smtClean="0">
                <a:solidFill>
                  <a:srgbClr val="000000"/>
                </a:solidFill>
              </a:rPr>
              <a:t>wird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Betriebsstatistik</a:t>
            </a:r>
            <a:endParaRPr lang="de-DE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2576" y="977899"/>
            <a:ext cx="8861424" cy="3517313"/>
          </a:xfrm>
        </p:spPr>
        <p:txBody>
          <a:bodyPr/>
          <a:lstStyle/>
          <a:p>
            <a:r>
              <a:rPr lang="de-DE" dirty="0" smtClean="0"/>
              <a:t>Warum? Warum nicht automatisch?</a:t>
            </a:r>
            <a:r>
              <a:rPr lang="de-DE" dirty="0"/>
              <a:t> </a:t>
            </a:r>
            <a:r>
              <a:rPr lang="de-DE" dirty="0" smtClean="0"/>
              <a:t>Warum so viele Kategorien? </a:t>
            </a:r>
            <a:br>
              <a:rPr lang="de-DE" dirty="0" smtClean="0"/>
            </a:br>
            <a:r>
              <a:rPr lang="de-DE" dirty="0" smtClean="0"/>
              <a:t>Warum reicht „SASE </a:t>
            </a:r>
            <a:r>
              <a:rPr lang="de-DE" dirty="0" err="1"/>
              <a:t>D</a:t>
            </a:r>
            <a:r>
              <a:rPr lang="de-DE" dirty="0" err="1" smtClean="0"/>
              <a:t>elivery</a:t>
            </a:r>
            <a:r>
              <a:rPr lang="de-DE" dirty="0" smtClean="0"/>
              <a:t>“ nicht als das Maßstab, den Betrieb zu  beschreiben?</a:t>
            </a:r>
          </a:p>
          <a:p>
            <a:r>
              <a:rPr lang="de-DE" dirty="0" smtClean="0"/>
              <a:t>Betrieb von FLASH ist vielseitig</a:t>
            </a:r>
          </a:p>
          <a:p>
            <a:pPr lvl="1"/>
            <a:r>
              <a:rPr lang="de-DE" sz="1800" dirty="0" smtClean="0"/>
              <a:t>Nutzerexperimente </a:t>
            </a:r>
            <a:br>
              <a:rPr lang="de-DE" sz="1800" dirty="0" smtClean="0"/>
            </a:br>
            <a:r>
              <a:rPr lang="de-DE" sz="1800" dirty="0" smtClean="0"/>
              <a:t>inklusiv geplante Tuning-Zeiten</a:t>
            </a:r>
          </a:p>
          <a:p>
            <a:pPr lvl="1"/>
            <a:r>
              <a:rPr lang="de-DE" sz="1800" dirty="0" smtClean="0"/>
              <a:t>Vorbereitung der Nutzerblöcke</a:t>
            </a:r>
          </a:p>
          <a:p>
            <a:pPr lvl="1"/>
            <a:r>
              <a:rPr lang="de-DE" sz="1800" dirty="0" smtClean="0"/>
              <a:t>unterschiedliche </a:t>
            </a:r>
            <a:r>
              <a:rPr lang="de-DE" sz="1800" dirty="0" smtClean="0">
                <a:solidFill>
                  <a:srgbClr val="000000"/>
                </a:solidFill>
              </a:rPr>
              <a:t>Maschinenstudien </a:t>
            </a:r>
          </a:p>
          <a:p>
            <a:pPr lvl="1">
              <a:buFont typeface="Wingdings" charset="0"/>
              <a:buChar char="è"/>
            </a:pPr>
            <a:r>
              <a:rPr lang="de-DE" sz="1800" dirty="0" smtClean="0">
                <a:solidFill>
                  <a:srgbClr val="000000"/>
                </a:solidFill>
                <a:cs typeface="Wingdings"/>
                <a:sym typeface="Wingdings"/>
              </a:rPr>
              <a:t> viele unterschiedliche Maschinenzustände</a:t>
            </a:r>
            <a:endParaRPr lang="de-DE" sz="1800" dirty="0" smtClean="0">
              <a:solidFill>
                <a:srgbClr val="000000"/>
              </a:solidFill>
            </a:endParaRPr>
          </a:p>
          <a:p>
            <a:pPr marL="608013" lvl="2" indent="0">
              <a:buClr>
                <a:srgbClr val="F28E00"/>
              </a:buClr>
            </a:pPr>
            <a:endParaRPr lang="de-DE" dirty="0" smtClean="0"/>
          </a:p>
          <a:p>
            <a:pPr marL="779463" lvl="2" indent="-171450">
              <a:buClr>
                <a:srgbClr val="F28E00"/>
              </a:buClr>
              <a:buFont typeface="Arial"/>
              <a:buChar char="•"/>
            </a:pPr>
            <a:endParaRPr lang="de-DE" dirty="0" smtClean="0"/>
          </a:p>
          <a:p>
            <a:pPr marL="608013" lvl="2" indent="0">
              <a:buClr>
                <a:srgbClr val="F28E00"/>
              </a:buClr>
            </a:pPr>
            <a:endParaRPr lang="de-DE" sz="1400" dirty="0" smtClean="0"/>
          </a:p>
          <a:p>
            <a:pPr marL="873126" lvl="2" indent="-265113">
              <a:buClr>
                <a:srgbClr val="F28E00"/>
              </a:buClr>
              <a:buFont typeface="Arial Black" charset="0"/>
              <a:buChar char="&gt;"/>
            </a:pPr>
            <a:endParaRPr lang="de-DE" sz="1800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679983" y="6614902"/>
            <a:ext cx="914400" cy="91440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/>
          <a:stretch/>
        </p:blipFill>
        <p:spPr bwMode="auto">
          <a:xfrm>
            <a:off x="4741395" y="1696856"/>
            <a:ext cx="3858967" cy="11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5721257" y="2195520"/>
            <a:ext cx="899703" cy="764221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7594600" y="2540000"/>
            <a:ext cx="309968" cy="597684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0" name="Content Placeholder 3" descr="screen-capture-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0" r="-1237" b="5691"/>
          <a:stretch/>
        </p:blipFill>
        <p:spPr bwMode="auto">
          <a:xfrm>
            <a:off x="6763466" y="3219610"/>
            <a:ext cx="2266120" cy="1037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Content Placeholder 10" descr="screen-capture-1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 t="37981" r="54770" b="32872"/>
          <a:stretch/>
        </p:blipFill>
        <p:spPr bwMode="auto">
          <a:xfrm>
            <a:off x="4715787" y="2999228"/>
            <a:ext cx="1782274" cy="1051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16699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Beispiel KW 10: Nutzerexperimente</a:t>
            </a:r>
            <a:endParaRPr lang="en-US" sz="28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44" y="783456"/>
            <a:ext cx="8924809" cy="249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925" y="1007146"/>
            <a:ext cx="171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5A1"/>
                </a:solidFill>
              </a:rPr>
              <a:t>SASE signal  </a:t>
            </a:r>
            <a:endParaRPr lang="en-US" dirty="0">
              <a:solidFill>
                <a:srgbClr val="FFF5A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0642" y="3306460"/>
            <a:ext cx="8463717" cy="475538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3 Nutzerexperimente, 5 mal wurden Maschinenparameter geändert </a:t>
            </a:r>
            <a:endParaRPr lang="de-DE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742783"/>
              </p:ext>
            </p:extLst>
          </p:nvPr>
        </p:nvGraphicFramePr>
        <p:xfrm>
          <a:off x="238090" y="4820773"/>
          <a:ext cx="5088794" cy="176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957"/>
                <a:gridCol w="952391"/>
                <a:gridCol w="1602446"/>
              </a:tblGrid>
              <a:tr h="34064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 smtClean="0"/>
                        <a:t>Program</a:t>
                      </a:r>
                      <a:r>
                        <a:rPr lang="de-DE" sz="1200" dirty="0" smtClean="0"/>
                        <a:t> KW 10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Scheduled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Done</a:t>
                      </a:r>
                      <a:endParaRPr lang="de-DE" sz="1200" dirty="0"/>
                    </a:p>
                  </a:txBody>
                  <a:tcPr/>
                </a:tc>
              </a:tr>
              <a:tr h="28566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SASE</a:t>
                      </a:r>
                      <a:r>
                        <a:rPr lang="en-US" sz="1200" baseline="0" dirty="0" smtClean="0"/>
                        <a:t> delivery for experiments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75%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86%</a:t>
                      </a:r>
                      <a:endParaRPr lang="de-DE" sz="1200" dirty="0"/>
                    </a:p>
                  </a:txBody>
                  <a:tcPr/>
                </a:tc>
              </a:tr>
              <a:tr h="29766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Tuning</a:t>
                      </a:r>
                      <a:r>
                        <a:rPr lang="en-US" sz="1200" baseline="0" dirty="0" smtClean="0"/>
                        <a:t> for experiments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20%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13%</a:t>
                      </a:r>
                      <a:endParaRPr lang="de-DE" sz="1200" dirty="0"/>
                    </a:p>
                  </a:txBody>
                  <a:tcPr/>
                </a:tc>
              </a:tr>
              <a:tr h="26646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Maintenance</a:t>
                      </a:r>
                      <a:r>
                        <a:rPr lang="en-US" sz="1200" baseline="0" dirty="0" smtClean="0"/>
                        <a:t> / Machine studies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5%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1%</a:t>
                      </a:r>
                      <a:endParaRPr lang="de-DE" sz="1200" dirty="0"/>
                    </a:p>
                  </a:txBody>
                  <a:tcPr/>
                </a:tc>
              </a:tr>
              <a:tr h="2952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Down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0%</a:t>
                      </a:r>
                      <a:endParaRPr lang="de-DE" sz="1200" dirty="0"/>
                    </a:p>
                  </a:txBody>
                  <a:tcPr/>
                </a:tc>
              </a:tr>
              <a:tr h="2568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Total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041065"/>
              </p:ext>
            </p:extLst>
          </p:nvPr>
        </p:nvGraphicFramePr>
        <p:xfrm>
          <a:off x="6133723" y="4864320"/>
          <a:ext cx="2588654" cy="132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82"/>
                <a:gridCol w="910872"/>
              </a:tblGrid>
              <a:tr h="311720">
                <a:tc>
                  <a:txBody>
                    <a:bodyPr/>
                    <a:lstStyle/>
                    <a:p>
                      <a:pPr algn="l"/>
                      <a:r>
                        <a:rPr lang="de-DE" sz="1100" dirty="0" smtClean="0"/>
                        <a:t>Tuning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Done</a:t>
                      </a:r>
                      <a:endParaRPr lang="de-DE" sz="1100" dirty="0"/>
                    </a:p>
                  </a:txBody>
                  <a:tcPr/>
                </a:tc>
              </a:tr>
              <a:tr h="28566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Wavelength changes 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4%</a:t>
                      </a:r>
                      <a:endParaRPr lang="de-DE" sz="1100" dirty="0"/>
                    </a:p>
                  </a:txBody>
                  <a:tcPr/>
                </a:tc>
              </a:tr>
              <a:tr h="29766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Short</a:t>
                      </a:r>
                      <a:r>
                        <a:rPr lang="en-US" sz="1100" baseline="0" dirty="0" smtClean="0"/>
                        <a:t> pulses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7%</a:t>
                      </a:r>
                      <a:endParaRPr lang="de-DE" sz="1100" dirty="0"/>
                    </a:p>
                  </a:txBody>
                  <a:tcPr/>
                </a:tc>
              </a:tr>
              <a:tr h="26646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User’s</a:t>
                      </a:r>
                      <a:r>
                        <a:rPr lang="en-US" sz="1100" baseline="0" dirty="0" smtClean="0"/>
                        <a:t> wishes: pointing, intensity, longer pulses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2%</a:t>
                      </a:r>
                      <a:endParaRPr lang="de-DE" sz="1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V="1">
            <a:off x="5331365" y="4861021"/>
            <a:ext cx="827222" cy="608988"/>
          </a:xfrm>
          <a:prstGeom prst="line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5341426" y="5738574"/>
            <a:ext cx="803506" cy="419630"/>
          </a:xfrm>
          <a:prstGeom prst="line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2364" r="81" b="-105"/>
          <a:stretch/>
        </p:blipFill>
        <p:spPr bwMode="auto">
          <a:xfrm>
            <a:off x="322272" y="3741594"/>
            <a:ext cx="8348910" cy="94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56035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Beispiele von Nutzerexperimente</a:t>
            </a:r>
            <a:endParaRPr lang="de-DE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5" y="1115836"/>
            <a:ext cx="8520113" cy="2504002"/>
          </a:xfrm>
        </p:spPr>
      </p:pic>
      <p:cxnSp>
        <p:nvCxnSpPr>
          <p:cNvPr id="7" name="Straight Arrow Connector 6"/>
          <p:cNvCxnSpPr/>
          <p:nvPr/>
        </p:nvCxnSpPr>
        <p:spPr bwMode="auto">
          <a:xfrm>
            <a:off x="637200" y="1605600"/>
            <a:ext cx="486000" cy="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99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1123200" y="1603823"/>
            <a:ext cx="666600" cy="1777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99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784583" y="1603823"/>
            <a:ext cx="245400" cy="70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99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022166" y="1592352"/>
            <a:ext cx="703364" cy="12171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66FF33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106200" y="1592100"/>
            <a:ext cx="2236200" cy="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66FF33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342400" y="1591201"/>
            <a:ext cx="957600" cy="25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99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65200" y="3014406"/>
            <a:ext cx="2541000" cy="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99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301650" y="1592352"/>
            <a:ext cx="1854600" cy="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66FF33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97250" y="2970917"/>
            <a:ext cx="209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99FF"/>
                </a:solidFill>
              </a:rPr>
              <a:t>Scheduled tuning time</a:t>
            </a:r>
            <a:endParaRPr lang="de-DE" sz="1200" dirty="0">
              <a:solidFill>
                <a:srgbClr val="0099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1300" y="1289301"/>
            <a:ext cx="12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</a:rPr>
              <a:t>SASE delivery</a:t>
            </a:r>
            <a:endParaRPr lang="de-DE" sz="1200" dirty="0">
              <a:solidFill>
                <a:srgbClr val="66FF3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92400" y="1863834"/>
            <a:ext cx="238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99FF"/>
                </a:solidFill>
              </a:rPr>
              <a:t>Unscheduled Wavelength change </a:t>
            </a:r>
            <a:br>
              <a:rPr lang="en-US" sz="1050" dirty="0" smtClean="0">
                <a:solidFill>
                  <a:srgbClr val="0099FF"/>
                </a:solidFill>
              </a:rPr>
            </a:br>
            <a:r>
              <a:rPr lang="en-US" sz="1050" dirty="0" smtClean="0">
                <a:solidFill>
                  <a:srgbClr val="0099FF"/>
                </a:solidFill>
              </a:rPr>
              <a:t>(user’s wish in a very short notice)</a:t>
            </a:r>
            <a:endParaRPr lang="de-DE" sz="1050" dirty="0">
              <a:solidFill>
                <a:srgbClr val="0099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91700" y="1289301"/>
            <a:ext cx="153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66FF33"/>
                </a:solidFill>
              </a:rPr>
              <a:t>SASE delivery</a:t>
            </a:r>
            <a:endParaRPr lang="de-DE" sz="1200" dirty="0">
              <a:solidFill>
                <a:srgbClr val="66FF33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73395" y="1289301"/>
            <a:ext cx="12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</a:rPr>
              <a:t>SASE delivery</a:t>
            </a:r>
            <a:endParaRPr lang="de-DE" sz="1200" dirty="0">
              <a:solidFill>
                <a:srgbClr val="66FF3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0800" y="1789767"/>
            <a:ext cx="120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99FF"/>
                </a:solidFill>
              </a:rPr>
              <a:t>Wavelength change </a:t>
            </a:r>
            <a:endParaRPr lang="de-DE" sz="1050" dirty="0">
              <a:solidFill>
                <a:srgbClr val="0099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7277" y="1607900"/>
            <a:ext cx="98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99FF"/>
                </a:solidFill>
              </a:rPr>
              <a:t>Short pulses</a:t>
            </a:r>
            <a:endParaRPr lang="de-DE" sz="1050" dirty="0">
              <a:solidFill>
                <a:srgbClr val="0099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79013" y="1795832"/>
            <a:ext cx="904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99FF"/>
                </a:solidFill>
              </a:rPr>
              <a:t>Pointing</a:t>
            </a:r>
            <a:endParaRPr lang="de-DE" sz="1050" dirty="0">
              <a:solidFill>
                <a:srgbClr val="0099FF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 flipV="1">
            <a:off x="3059378" y="1692699"/>
            <a:ext cx="957600" cy="194136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780800" y="1669628"/>
            <a:ext cx="994800" cy="194136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2709382" y="1591201"/>
            <a:ext cx="396818" cy="491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99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541086" y="3289050"/>
            <a:ext cx="7714454" cy="11143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3734376" y="3287664"/>
            <a:ext cx="992288" cy="276999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 hours</a:t>
            </a:r>
            <a:endParaRPr lang="de-DE" sz="1200" dirty="0">
              <a:solidFill>
                <a:srgbClr val="FFFFFF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3087479" y="3009678"/>
            <a:ext cx="5174363" cy="15044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66FF33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095374" y="2985585"/>
            <a:ext cx="209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66FF33"/>
                </a:solidFill>
              </a:rPr>
              <a:t>Scheduled SASE delivery</a:t>
            </a:r>
            <a:endParaRPr lang="de-DE" sz="1200" dirty="0">
              <a:solidFill>
                <a:srgbClr val="66FF33"/>
              </a:solidFill>
            </a:endParaRPr>
          </a:p>
        </p:txBody>
      </p:sp>
      <p:pic>
        <p:nvPicPr>
          <p:cNvPr id="5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143" y="3734812"/>
            <a:ext cx="8520113" cy="249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cxnSp>
        <p:nvCxnSpPr>
          <p:cNvPr id="51" name="Straight Arrow Connector 50"/>
          <p:cNvCxnSpPr/>
          <p:nvPr/>
        </p:nvCxnSpPr>
        <p:spPr bwMode="auto">
          <a:xfrm>
            <a:off x="643607" y="4241502"/>
            <a:ext cx="1339993" cy="1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99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983600" y="4241502"/>
            <a:ext cx="2153868" cy="6735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99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4137468" y="4241502"/>
            <a:ext cx="4205676" cy="23926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66FF33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5629650" y="3968352"/>
            <a:ext cx="12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</a:rPr>
              <a:t>SASE delivery</a:t>
            </a:r>
            <a:endParaRPr lang="de-DE" sz="1200" dirty="0">
              <a:solidFill>
                <a:srgbClr val="66FF33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5845" y="4265428"/>
            <a:ext cx="1368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99FF"/>
                </a:solidFill>
              </a:rPr>
              <a:t>Wavelength change </a:t>
            </a:r>
            <a:endParaRPr lang="de-DE" sz="1050" dirty="0">
              <a:solidFill>
                <a:srgbClr val="0099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07283" y="4265428"/>
            <a:ext cx="218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99FF"/>
                </a:solidFill>
              </a:rPr>
              <a:t>Long bunch trains, Pointing</a:t>
            </a:r>
            <a:endParaRPr lang="de-DE" sz="1050" dirty="0">
              <a:solidFill>
                <a:srgbClr val="0099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620593" y="5570362"/>
            <a:ext cx="2223300" cy="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99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594083" y="5592467"/>
            <a:ext cx="209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99FF"/>
                </a:solidFill>
              </a:rPr>
              <a:t>Scheduled tuning time</a:t>
            </a:r>
            <a:endParaRPr lang="de-DE" sz="1200" dirty="0">
              <a:solidFill>
                <a:srgbClr val="0099FF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88740" y="5899845"/>
            <a:ext cx="7612029" cy="1333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821309" y="5901742"/>
            <a:ext cx="992288" cy="276999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 hours</a:t>
            </a:r>
            <a:endParaRPr lang="de-DE" sz="1200" dirty="0">
              <a:solidFill>
                <a:srgbClr val="FFFFFF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2820895" y="5571380"/>
            <a:ext cx="5385569" cy="20944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66FF33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5193140" y="5638015"/>
            <a:ext cx="209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66FF33"/>
                </a:solidFill>
              </a:rPr>
              <a:t>Scheduled SASE delivery</a:t>
            </a:r>
            <a:endParaRPr lang="de-DE" sz="1200" dirty="0">
              <a:solidFill>
                <a:srgbClr val="66FF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5023" y="4240157"/>
            <a:ext cx="4163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66FF33"/>
                </a:solidFill>
              </a:rPr>
              <a:t>d</a:t>
            </a:r>
            <a:r>
              <a:rPr lang="en-US" sz="1100" dirty="0" smtClean="0">
                <a:solidFill>
                  <a:srgbClr val="66FF33"/>
                </a:solidFill>
              </a:rPr>
              <a:t>ifferent apertures and number of bunches (1/10/30/400)</a:t>
            </a:r>
            <a:endParaRPr lang="en-US" sz="1100" dirty="0">
              <a:solidFill>
                <a:srgbClr val="66FF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412" y="1068998"/>
            <a:ext cx="2683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20.8 nm, 1 bunch, short pulses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92600" y="3698811"/>
            <a:ext cx="2683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18.7 nm, 400 bunches 1 MHz 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4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Beispiel KW 11</a:t>
            </a:r>
            <a:r>
              <a:rPr lang="de-DE" sz="2800" dirty="0"/>
              <a:t>: Maschinenstudien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008718"/>
              </p:ext>
            </p:extLst>
          </p:nvPr>
        </p:nvGraphicFramePr>
        <p:xfrm>
          <a:off x="206355" y="963250"/>
          <a:ext cx="3619825" cy="436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025"/>
                <a:gridCol w="979200"/>
                <a:gridCol w="957600"/>
              </a:tblGrid>
              <a:tr h="277475">
                <a:tc>
                  <a:txBody>
                    <a:bodyPr/>
                    <a:lstStyle/>
                    <a:p>
                      <a:pPr algn="l"/>
                      <a:r>
                        <a:rPr lang="de-DE" sz="1100" dirty="0" err="1" smtClean="0"/>
                        <a:t>Program</a:t>
                      </a:r>
                      <a:r>
                        <a:rPr lang="de-DE" sz="1100" dirty="0" smtClean="0"/>
                        <a:t> KW 11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Scheduled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Done</a:t>
                      </a:r>
                      <a:endParaRPr lang="de-DE" sz="1100" dirty="0"/>
                    </a:p>
                  </a:txBody>
                  <a:tcPr/>
                </a:tc>
              </a:tr>
              <a:tr h="28566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User experiments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14.3%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14.3%</a:t>
                      </a:r>
                      <a:endParaRPr lang="de-DE" sz="1100" dirty="0"/>
                    </a:p>
                  </a:txBody>
                  <a:tcPr/>
                </a:tc>
              </a:tr>
              <a:tr h="29766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Reference files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19.0%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19.3%</a:t>
                      </a:r>
                      <a:endParaRPr lang="de-DE" sz="1100" dirty="0"/>
                    </a:p>
                  </a:txBody>
                  <a:tcPr/>
                </a:tc>
              </a:tr>
              <a:tr h="26646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Seeding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16.7%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16.7%</a:t>
                      </a:r>
                      <a:endParaRPr lang="de-DE" sz="1100" dirty="0"/>
                    </a:p>
                  </a:txBody>
                  <a:tcPr/>
                </a:tc>
              </a:tr>
              <a:tr h="27846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LLRF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9.5%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10.0%</a:t>
                      </a:r>
                      <a:endParaRPr lang="de-DE" sz="1100" dirty="0"/>
                    </a:p>
                  </a:txBody>
                  <a:tcPr/>
                </a:tc>
              </a:tr>
              <a:tr h="28326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Optics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9.5%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9.1%</a:t>
                      </a:r>
                      <a:endParaRPr lang="de-DE" sz="1100" dirty="0"/>
                    </a:p>
                  </a:txBody>
                  <a:tcPr/>
                </a:tc>
              </a:tr>
              <a:tr h="30966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Cathodes</a:t>
                      </a:r>
                      <a:r>
                        <a:rPr lang="en-US" sz="1100" baseline="0" dirty="0" smtClean="0"/>
                        <a:t> + RF-gun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7.1%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8.2%</a:t>
                      </a:r>
                      <a:endParaRPr lang="de-DE" sz="1100" dirty="0"/>
                    </a:p>
                  </a:txBody>
                  <a:tcPr/>
                </a:tc>
              </a:tr>
              <a:tr h="2952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Photon </a:t>
                      </a:r>
                      <a:r>
                        <a:rPr lang="en-US" sz="1100" dirty="0" err="1" smtClean="0"/>
                        <a:t>beamlines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7.1%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5.3%</a:t>
                      </a:r>
                      <a:endParaRPr lang="de-DE" sz="1100" dirty="0"/>
                    </a:p>
                  </a:txBody>
                  <a:tcPr/>
                </a:tc>
              </a:tr>
              <a:tr h="3144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SASE tuning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4.8%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4.4%</a:t>
                      </a:r>
                      <a:endParaRPr lang="de-DE" sz="1100" dirty="0"/>
                    </a:p>
                  </a:txBody>
                  <a:tcPr/>
                </a:tc>
              </a:tr>
              <a:tr h="3024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Operator training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4.8%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4.6%</a:t>
                      </a:r>
                      <a:endParaRPr lang="de-DE" sz="1100" dirty="0"/>
                    </a:p>
                  </a:txBody>
                  <a:tcPr/>
                </a:tc>
              </a:tr>
              <a:tr h="2784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E-beam diagnostics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2.4%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2.6%</a:t>
                      </a:r>
                      <a:endParaRPr lang="de-DE" sz="1100" dirty="0"/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Tools</a:t>
                      </a:r>
                      <a:r>
                        <a:rPr lang="en-US" sz="1100" baseline="0" dirty="0" smtClean="0"/>
                        <a:t> development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2.4%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2.4%</a:t>
                      </a:r>
                      <a:endParaRPr lang="de-DE" sz="1100" dirty="0"/>
                    </a:p>
                  </a:txBody>
                  <a:tcPr/>
                </a:tc>
              </a:tr>
              <a:tr h="3096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Synchronization</a:t>
                      </a:r>
                      <a:r>
                        <a:rPr lang="en-US" sz="1100" baseline="0" dirty="0" smtClean="0"/>
                        <a:t> system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2.4%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2.3%</a:t>
                      </a:r>
                      <a:endParaRPr lang="de-DE" sz="1100" dirty="0"/>
                    </a:p>
                  </a:txBody>
                  <a:tcPr/>
                </a:tc>
              </a:tr>
              <a:tr h="2952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Down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  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0.8%</a:t>
                      </a:r>
                      <a:endParaRPr lang="de-DE" sz="1100" dirty="0"/>
                    </a:p>
                  </a:txBody>
                  <a:tcPr/>
                </a:tc>
              </a:tr>
              <a:tr h="2568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Total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100%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100%</a:t>
                      </a:r>
                      <a:endParaRPr lang="de-DE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4068" y="929526"/>
            <a:ext cx="5027071" cy="130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4067" y="2320396"/>
            <a:ext cx="5027071" cy="134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4068" y="3701570"/>
            <a:ext cx="5027072" cy="12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4068" y="5012365"/>
            <a:ext cx="5027070" cy="131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62400" y="1044000"/>
            <a:ext cx="62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SASE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4000" y="2406000"/>
            <a:ext cx="187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Charge Toroid 9DUMP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0800" y="3792000"/>
            <a:ext cx="191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Charge Toroid 3GUN 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2248" y="5079840"/>
            <a:ext cx="191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HV Klystron 3 (RF-gun)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118633" y="5530231"/>
            <a:ext cx="3903171" cy="86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1600" kern="0" dirty="0" smtClean="0"/>
              <a:t>Es gibt keine eindeutigen Mess-parameter, um den Betrieb zu charakterisieren und Verlauf den Woche zu rekonstruieren</a:t>
            </a:r>
            <a:endParaRPr lang="de-DE" sz="1600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4106782" y="5295651"/>
            <a:ext cx="4765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FFFFFF"/>
                </a:solidFill>
              </a:rPr>
              <a:t>Keine Probleme mit RF-3: </a:t>
            </a:r>
            <a:r>
              <a:rPr lang="de-DE" sz="900" dirty="0">
                <a:solidFill>
                  <a:srgbClr val="FFFFFF"/>
                </a:solidFill>
              </a:rPr>
              <a:t> </a:t>
            </a:r>
            <a:r>
              <a:rPr lang="de-DE" sz="900" dirty="0" smtClean="0">
                <a:solidFill>
                  <a:srgbClr val="FFFFFF"/>
                </a:solidFill>
              </a:rPr>
              <a:t>absichtlich ausgeschaltet während der Studien</a:t>
            </a:r>
            <a:endParaRPr lang="de-DE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9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Wie wird die Betriebsstatistik erstellt?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28092"/>
            <a:ext cx="8520113" cy="2654211"/>
          </a:xfrm>
        </p:spPr>
        <p:txBody>
          <a:bodyPr/>
          <a:lstStyle/>
          <a:p>
            <a:r>
              <a:rPr lang="de-DE" dirty="0" smtClean="0"/>
              <a:t>Wir haben Kategorien festgelegt um den Betrieb zu charakterisieren </a:t>
            </a:r>
          </a:p>
          <a:p>
            <a:pPr lvl="1"/>
            <a:r>
              <a:rPr lang="de-DE" sz="1800" dirty="0" smtClean="0"/>
              <a:t>Haupt- und Unterkategorien</a:t>
            </a:r>
          </a:p>
          <a:p>
            <a:r>
              <a:rPr lang="de-DE" dirty="0" smtClean="0"/>
              <a:t>Semi-automatisch mit „Status-Knöpfen“</a:t>
            </a:r>
          </a:p>
          <a:p>
            <a:pPr lvl="1"/>
            <a:r>
              <a:rPr lang="de-DE" sz="1800" dirty="0" smtClean="0"/>
              <a:t>Jedes Mal wenn der Status-Knopf gedrückt wird, wird automatisch ein Eintrag ins Logbuch generiert</a:t>
            </a:r>
          </a:p>
          <a:p>
            <a:pPr lvl="1"/>
            <a:r>
              <a:rPr lang="de-DE" sz="1800" dirty="0" smtClean="0"/>
              <a:t>Statistikeinträge werden automatisch in der Schichtübersicht zusammengefasst - als „Operation-Details“</a:t>
            </a:r>
          </a:p>
          <a:p>
            <a:pPr marL="444500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pic>
        <p:nvPicPr>
          <p:cNvPr id="4" name="Content Placeholder 3" descr="staistics-pan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" b="2874"/>
          <a:stretch>
            <a:fillRect/>
          </a:stretch>
        </p:blipFill>
        <p:spPr bwMode="auto">
          <a:xfrm>
            <a:off x="148124" y="3794302"/>
            <a:ext cx="4248020" cy="151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Content Placeholder 3" descr="screen-capture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11389" r="35235" b="11782"/>
          <a:stretch/>
        </p:blipFill>
        <p:spPr bwMode="auto">
          <a:xfrm>
            <a:off x="4506280" y="3768657"/>
            <a:ext cx="4533597" cy="76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7" name="Content Placeholder 5" descr="screen-capture-0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3021" r="5244"/>
          <a:stretch/>
        </p:blipFill>
        <p:spPr bwMode="auto">
          <a:xfrm>
            <a:off x="4520882" y="4615242"/>
            <a:ext cx="4568498" cy="167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38610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Haupt</a:t>
            </a:r>
            <a:r>
              <a:rPr lang="de-DE" sz="2800" dirty="0"/>
              <a:t>k</a:t>
            </a:r>
            <a:r>
              <a:rPr lang="de-DE" sz="2800" dirty="0" smtClean="0"/>
              <a:t>ategorien</a:t>
            </a:r>
            <a:endParaRPr lang="de-DE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800158"/>
              </p:ext>
            </p:extLst>
          </p:nvPr>
        </p:nvGraphicFramePr>
        <p:xfrm>
          <a:off x="1115955" y="964672"/>
          <a:ext cx="687388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009"/>
                <a:gridCol w="3412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User Run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Studies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SASE Delivery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Development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FEL </a:t>
                      </a:r>
                      <a:r>
                        <a:rPr lang="en-US" sz="1800" dirty="0" err="1" smtClean="0"/>
                        <a:t>beamline</a:t>
                      </a:r>
                      <a:r>
                        <a:rPr lang="en-US" sz="1800" dirty="0" smtClean="0"/>
                        <a:t> commissioning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SASE tuning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SASE tuning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Linac</a:t>
                      </a:r>
                      <a:r>
                        <a:rPr lang="en-US" sz="1800" dirty="0" smtClean="0"/>
                        <a:t> set-up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Linac</a:t>
                      </a:r>
                      <a:r>
                        <a:rPr lang="en-US" sz="1800" dirty="0" smtClean="0"/>
                        <a:t> set-up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Down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Down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Scheduled</a:t>
                      </a:r>
                      <a:r>
                        <a:rPr lang="en-US" sz="1800" baseline="0" dirty="0" smtClean="0"/>
                        <a:t> maintenance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Scheduled</a:t>
                      </a:r>
                      <a:r>
                        <a:rPr lang="en-US" sz="1800" baseline="0" dirty="0" smtClean="0"/>
                        <a:t> maintenance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45512" y="3492668"/>
            <a:ext cx="8932348" cy="3246265"/>
            <a:chOff x="211652" y="3492668"/>
            <a:chExt cx="8932348" cy="3246265"/>
          </a:xfrm>
        </p:grpSpPr>
        <p:pic>
          <p:nvPicPr>
            <p:cNvPr id="5" name="Content Placeholder 3" descr="screen-capture-10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" r="69" b="301"/>
            <a:stretch/>
          </p:blipFill>
          <p:spPr bwMode="auto">
            <a:xfrm>
              <a:off x="4534532" y="3598507"/>
              <a:ext cx="4609468" cy="3140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pic>
          <p:nvPicPr>
            <p:cNvPr id="6" name="Content Placeholder 6" descr="screen-capture-10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32" r="3014" b="936"/>
            <a:stretch/>
          </p:blipFill>
          <p:spPr bwMode="auto">
            <a:xfrm>
              <a:off x="211652" y="3651426"/>
              <a:ext cx="4471134" cy="2288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8294088" y="3492668"/>
              <a:ext cx="661410" cy="370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86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32584"/>
              </p:ext>
            </p:extLst>
          </p:nvPr>
        </p:nvGraphicFramePr>
        <p:xfrm>
          <a:off x="282575" y="915640"/>
          <a:ext cx="8520114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038"/>
                <a:gridCol w="2840038"/>
                <a:gridCol w="28400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SASE Tuning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Linac</a:t>
                      </a:r>
                      <a:r>
                        <a:rPr lang="en-US" dirty="0" smtClean="0"/>
                        <a:t> set-up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 (30 </a:t>
                      </a:r>
                      <a:r>
                        <a:rPr lang="en-US" dirty="0" err="1" smtClean="0"/>
                        <a:t>Kategorien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Machine</a:t>
                      </a:r>
                      <a:r>
                        <a:rPr lang="en-US" baseline="0" dirty="0" smtClean="0"/>
                        <a:t> set-up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SASE</a:t>
                      </a:r>
                      <a:r>
                        <a:rPr lang="en-US" baseline="0" dirty="0" smtClean="0"/>
                        <a:t> tuning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(intensity, pointing)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RF-3,</a:t>
                      </a:r>
                      <a:r>
                        <a:rPr lang="en-US" baseline="0" dirty="0" smtClean="0"/>
                        <a:t> RF-2, RF-39, RF-6, RF-5, RF-3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problems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Magnet 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maintenance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</a:t>
                      </a:r>
                      <a:r>
                        <a:rPr lang="en-US" baseline="0" dirty="0" smtClean="0"/>
                        <a:t> maintenance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Cryogenics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pattern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Tools + feedbacks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LLRF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r>
                        <a:rPr lang="en-US" baseline="0" dirty="0" smtClean="0"/>
                        <a:t> bunch trains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LLRF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pulses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ACC1,</a:t>
                      </a:r>
                      <a:r>
                        <a:rPr lang="en-US" baseline="0" dirty="0" smtClean="0"/>
                        <a:t> ACC2, …, ACC7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RF-gun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Photon </a:t>
                      </a:r>
                      <a:r>
                        <a:rPr lang="en-US" dirty="0" err="1" smtClean="0"/>
                        <a:t>beamlines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beamlines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6487" y="5709495"/>
            <a:ext cx="8520113" cy="6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dirty="0" smtClean="0"/>
              <a:t>Es ist leider nicht immer eindeutig, welche Unterkategorie benutzt werden soll - neue Festlegung unter Diskussion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2101" y="103188"/>
            <a:ext cx="7493000" cy="544512"/>
          </a:xfrm>
        </p:spPr>
        <p:txBody>
          <a:bodyPr/>
          <a:lstStyle/>
          <a:p>
            <a:r>
              <a:rPr lang="de-DE" sz="2800" dirty="0" smtClean="0"/>
              <a:t>Unterkategorien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4055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Was müssen Operateure machen?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5" y="977899"/>
            <a:ext cx="9178225" cy="5415701"/>
          </a:xfrm>
        </p:spPr>
        <p:txBody>
          <a:bodyPr/>
          <a:lstStyle/>
          <a:p>
            <a:r>
              <a:rPr lang="de-DE" dirty="0" smtClean="0"/>
              <a:t>Anfang der Schicht: Drück den „Status-Knopf“, der dem Maschinen-Status entspricht; separat </a:t>
            </a:r>
            <a:r>
              <a:rPr lang="de-DE" dirty="0"/>
              <a:t>für FLASH1 und </a:t>
            </a:r>
            <a:r>
              <a:rPr lang="de-DE" dirty="0" smtClean="0"/>
              <a:t>FLASH2</a:t>
            </a:r>
          </a:p>
          <a:p>
            <a:r>
              <a:rPr lang="de-DE" dirty="0" smtClean="0"/>
              <a:t>Während der Schicht: </a:t>
            </a:r>
            <a:r>
              <a:rPr lang="de-DE" dirty="0"/>
              <a:t>Immer wenn </a:t>
            </a:r>
            <a:r>
              <a:rPr lang="de-DE" dirty="0" smtClean="0"/>
              <a:t>der Maschinen-Status </a:t>
            </a:r>
            <a:r>
              <a:rPr lang="de-DE" dirty="0"/>
              <a:t>sich </a:t>
            </a:r>
            <a:r>
              <a:rPr lang="de-DE" dirty="0" smtClean="0"/>
              <a:t>ändert, </a:t>
            </a:r>
            <a:br>
              <a:rPr lang="de-DE" dirty="0" smtClean="0"/>
            </a:br>
            <a:r>
              <a:rPr lang="de-DE" dirty="0" smtClean="0"/>
              <a:t>den entsprechenden Knopf drücken; auch wenn nur die Unterkategorie</a:t>
            </a:r>
            <a:br>
              <a:rPr lang="de-DE" dirty="0" smtClean="0"/>
            </a:br>
            <a:r>
              <a:rPr lang="de-DE" dirty="0" smtClean="0"/>
              <a:t>sich ändert</a:t>
            </a:r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Ein Logbuch-Eintrag wird automatisch generiert, muss aber oft noch </a:t>
            </a:r>
            <a:br>
              <a:rPr lang="de-DE" dirty="0" smtClean="0"/>
            </a:br>
            <a:r>
              <a:rPr lang="de-DE" dirty="0" smtClean="0"/>
              <a:t>editiert werden</a:t>
            </a:r>
          </a:p>
          <a:p>
            <a:r>
              <a:rPr lang="de-DE" dirty="0" smtClean="0"/>
              <a:t>Ende der Schicht: Überprüfe die „Operation-Details“, korrigiere wenn nötig </a:t>
            </a:r>
          </a:p>
        </p:txBody>
      </p:sp>
      <p:pic>
        <p:nvPicPr>
          <p:cNvPr id="4" name="Content Placeholder 3" descr="staistics-pan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" b="2874"/>
          <a:stretch>
            <a:fillRect/>
          </a:stretch>
        </p:blipFill>
        <p:spPr bwMode="auto">
          <a:xfrm>
            <a:off x="1595598" y="2852135"/>
            <a:ext cx="5901219" cy="210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57857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Statistik-Einträge im Logbuch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50" y="941320"/>
            <a:ext cx="8520113" cy="4935824"/>
          </a:xfrm>
        </p:spPr>
        <p:txBody>
          <a:bodyPr/>
          <a:lstStyle/>
          <a:p>
            <a:r>
              <a:rPr lang="de-DE" dirty="0" smtClean="0"/>
              <a:t>Jedes Mal wenn den „Status-Knopf” gedrückt wird, wird automatisch ein Eintrag ins Logbuch generiert</a:t>
            </a:r>
          </a:p>
          <a:p>
            <a:r>
              <a:rPr lang="de-DE" dirty="0" smtClean="0"/>
              <a:t>Das Eintrag muss oft noch editiert werden</a:t>
            </a:r>
          </a:p>
          <a:p>
            <a:pPr lvl="1"/>
            <a:r>
              <a:rPr lang="de-DE" sz="1800" dirty="0"/>
              <a:t>Wenn nötig, korrigiere </a:t>
            </a:r>
            <a:r>
              <a:rPr lang="de-DE" sz="1800" dirty="0" smtClean="0"/>
              <a:t>die </a:t>
            </a:r>
            <a:r>
              <a:rPr lang="de-DE" sz="1800" dirty="0"/>
              <a:t>Eintragszeit, und/oder ergänze mit </a:t>
            </a:r>
            <a:r>
              <a:rPr lang="de-DE" sz="1800" dirty="0" smtClean="0"/>
              <a:t>Kommentar</a:t>
            </a:r>
          </a:p>
          <a:p>
            <a:pPr lvl="1"/>
            <a:r>
              <a:rPr lang="de-DE" sz="1800" dirty="0" smtClean="0"/>
              <a:t>Wähle ein Unterkategorie für „Down“, „SASE </a:t>
            </a:r>
            <a:r>
              <a:rPr lang="de-DE" sz="1800" dirty="0" err="1"/>
              <a:t>t</a:t>
            </a:r>
            <a:r>
              <a:rPr lang="de-DE" sz="1800" dirty="0" err="1" smtClean="0"/>
              <a:t>uning</a:t>
            </a:r>
            <a:r>
              <a:rPr lang="de-DE" sz="1800" dirty="0" smtClean="0"/>
              <a:t>“ und „</a:t>
            </a:r>
            <a:r>
              <a:rPr lang="de-DE" sz="1800" dirty="0" err="1" smtClean="0"/>
              <a:t>Linac</a:t>
            </a:r>
            <a:r>
              <a:rPr lang="de-DE" sz="1800" dirty="0" smtClean="0"/>
              <a:t> </a:t>
            </a:r>
            <a:r>
              <a:rPr lang="de-DE" sz="1800" dirty="0" err="1" smtClean="0"/>
              <a:t>set-up</a:t>
            </a:r>
            <a:r>
              <a:rPr lang="de-DE" sz="1800" dirty="0" smtClean="0"/>
              <a:t>“</a:t>
            </a:r>
          </a:p>
          <a:p>
            <a:endParaRPr lang="de-DE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0" y="3168439"/>
            <a:ext cx="6412628" cy="3195287"/>
            <a:chOff x="0" y="2950367"/>
            <a:chExt cx="6412628" cy="3195287"/>
          </a:xfrm>
        </p:grpSpPr>
        <p:pic>
          <p:nvPicPr>
            <p:cNvPr id="4" name="Content Placeholder 3" descr="Statistics-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" t="28614" r="181" b="-926"/>
            <a:stretch/>
          </p:blipFill>
          <p:spPr bwMode="auto">
            <a:xfrm>
              <a:off x="0" y="2970334"/>
              <a:ext cx="6412628" cy="3175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5170161" y="2950367"/>
              <a:ext cx="513167" cy="2822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charset="0"/>
              </a:endParaRP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43324" y="4605722"/>
            <a:ext cx="4051476" cy="165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1800" dirty="0" smtClean="0"/>
              <a:t>Auswahl der Unterkategorie </a:t>
            </a:r>
            <a:br>
              <a:rPr lang="de-DE" sz="1800" dirty="0" smtClean="0"/>
            </a:br>
            <a:r>
              <a:rPr lang="de-DE" sz="1800" dirty="0" smtClean="0"/>
              <a:t>vom Pull</a:t>
            </a:r>
            <a:r>
              <a:rPr lang="de-DE" sz="1800" dirty="0"/>
              <a:t>-</a:t>
            </a:r>
            <a:r>
              <a:rPr lang="de-DE" sz="1800" dirty="0" smtClean="0"/>
              <a:t>down-Men</a:t>
            </a:r>
            <a:r>
              <a:rPr lang="de-DE" sz="1800" dirty="0"/>
              <a:t>ü</a:t>
            </a:r>
            <a:r>
              <a:rPr lang="de-DE" sz="1800" dirty="0" smtClean="0"/>
              <a:t> etwas umständlich, aber leider zurzeit technisch nicht anderes realisierbar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3"/>
          <a:stretch/>
        </p:blipFill>
        <p:spPr bwMode="auto">
          <a:xfrm>
            <a:off x="5357804" y="1364421"/>
            <a:ext cx="3534627" cy="70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Content Placeholder 3" descr="down-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70592" r="49322" b="11532"/>
          <a:stretch/>
        </p:blipFill>
        <p:spPr bwMode="auto">
          <a:xfrm>
            <a:off x="5207031" y="3200618"/>
            <a:ext cx="3458888" cy="5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31623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6700" y="804100"/>
            <a:ext cx="8877300" cy="17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de-DE" dirty="0" smtClean="0"/>
              <a:t>Statistikeinträge werden automatisch in der Schichtübersicht </a:t>
            </a:r>
            <a:br>
              <a:rPr lang="de-DE" dirty="0" smtClean="0"/>
            </a:br>
            <a:r>
              <a:rPr lang="de-DE" dirty="0" smtClean="0"/>
              <a:t>zusammengefasst</a:t>
            </a:r>
          </a:p>
          <a:p>
            <a:r>
              <a:rPr lang="de-DE" dirty="0" smtClean="0"/>
              <a:t>Überprüfe, ob die </a:t>
            </a:r>
            <a:r>
              <a:rPr lang="de-DE" dirty="0"/>
              <a:t>„Operation-Details</a:t>
            </a:r>
            <a:r>
              <a:rPr lang="de-DE" dirty="0" smtClean="0"/>
              <a:t>“ korrekt </a:t>
            </a:r>
            <a:r>
              <a:rPr lang="de-DE" dirty="0"/>
              <a:t>und vollständig </a:t>
            </a:r>
            <a:r>
              <a:rPr lang="de-DE" dirty="0" smtClean="0"/>
              <a:t>sind</a:t>
            </a:r>
            <a:endParaRPr lang="de-DE" dirty="0"/>
          </a:p>
          <a:p>
            <a:pPr lvl="1"/>
            <a:r>
              <a:rPr lang="de-DE" sz="1800" dirty="0" smtClean="0"/>
              <a:t>wenn nötig, korrigiere; </a:t>
            </a:r>
            <a:br>
              <a:rPr lang="de-DE" sz="1800" dirty="0" smtClean="0"/>
            </a:br>
            <a:r>
              <a:rPr lang="de-DE" sz="1800" dirty="0" smtClean="0"/>
              <a:t>falls </a:t>
            </a:r>
            <a:r>
              <a:rPr lang="de-DE" sz="1800" dirty="0" err="1" smtClean="0">
                <a:solidFill>
                  <a:srgbClr val="FF0000"/>
                </a:solidFill>
              </a:rPr>
              <a:t>not_set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smtClean="0"/>
              <a:t>aufta</a:t>
            </a:r>
            <a:r>
              <a:rPr lang="de-DE" sz="1800" dirty="0" smtClean="0">
                <a:solidFill>
                  <a:srgbClr val="000000"/>
                </a:solidFill>
              </a:rPr>
              <a:t>ucht,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000000"/>
                </a:solidFill>
              </a:rPr>
              <a:t>trage </a:t>
            </a:r>
            <a:r>
              <a:rPr lang="de-DE" sz="1800" dirty="0" smtClean="0"/>
              <a:t>die Unterkategorie nach </a:t>
            </a:r>
            <a:endParaRPr lang="de-DE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Operation-Details</a:t>
            </a:r>
            <a:endParaRPr lang="en-US" sz="2800" dirty="0"/>
          </a:p>
        </p:txBody>
      </p:sp>
      <p:pic>
        <p:nvPicPr>
          <p:cNvPr id="6" name="Content Placeholder 3" descr="Statostics-20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t="13370" r="1827" b="569"/>
          <a:stretch/>
        </p:blipFill>
        <p:spPr>
          <a:xfrm>
            <a:off x="68278" y="3061773"/>
            <a:ext cx="5804958" cy="3738732"/>
          </a:xfrm>
          <a:ln>
            <a:solidFill>
              <a:srgbClr val="000000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436840" y="5862459"/>
            <a:ext cx="2682886" cy="939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16" name="Content Placeholder 3" descr="statistics-2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" t="78" r="870" b="2421"/>
          <a:stretch/>
        </p:blipFill>
        <p:spPr bwMode="auto">
          <a:xfrm>
            <a:off x="5095094" y="4664809"/>
            <a:ext cx="4021596" cy="168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4" name="Content Placeholder 3" descr="statistics-2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1634" r="4780" b="45762"/>
          <a:stretch/>
        </p:blipFill>
        <p:spPr bwMode="auto">
          <a:xfrm>
            <a:off x="2823612" y="2971425"/>
            <a:ext cx="6293078" cy="1256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0968" y="6155226"/>
            <a:ext cx="266240" cy="23825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sym typeface="Wingdings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67988" y="3826427"/>
            <a:ext cx="2476749" cy="2324275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3314813" y="3952263"/>
            <a:ext cx="1724032" cy="789019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1" name="Content Placeholder 3" descr="screen-captur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" t="7648" r="812" b="1943"/>
          <a:stretch/>
        </p:blipFill>
        <p:spPr bwMode="auto">
          <a:xfrm>
            <a:off x="4159317" y="2063093"/>
            <a:ext cx="4866445" cy="300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59865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Warum Dokumentation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72" y="853377"/>
            <a:ext cx="8520113" cy="5594963"/>
          </a:xfrm>
        </p:spPr>
        <p:txBody>
          <a:bodyPr/>
          <a:lstStyle/>
          <a:p>
            <a:r>
              <a:rPr lang="de-DE" sz="2400" dirty="0" smtClean="0">
                <a:solidFill>
                  <a:srgbClr val="000000"/>
                </a:solidFill>
              </a:rPr>
              <a:t>Ist es nicht genug, dass die Maschine läuft?</a:t>
            </a:r>
          </a:p>
          <a:p>
            <a:r>
              <a:rPr lang="de-DE" sz="2400" dirty="0" smtClean="0">
                <a:solidFill>
                  <a:srgbClr val="000000"/>
                </a:solidFill>
              </a:rPr>
              <a:t>Nein, weil</a:t>
            </a:r>
          </a:p>
          <a:p>
            <a:pPr lvl="1"/>
            <a:r>
              <a:rPr lang="de-DE" sz="2000" dirty="0"/>
              <a:t>das menschliche Gedächtnis </a:t>
            </a:r>
            <a:r>
              <a:rPr lang="de-DE" sz="2000" dirty="0" smtClean="0"/>
              <a:t>sehr kurz ist: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an das, </a:t>
            </a:r>
            <a:r>
              <a:rPr lang="de-DE" sz="2000" dirty="0" smtClean="0">
                <a:cs typeface="Wingdings"/>
                <a:sym typeface="Wingdings"/>
              </a:rPr>
              <a:t>w</a:t>
            </a:r>
            <a:r>
              <a:rPr lang="de-DE" sz="2000" dirty="0" smtClean="0"/>
              <a:t>as nicht schriftlich dokumentiert ist, können wir uns kaum nach ein paar Tagen erinnern</a:t>
            </a:r>
          </a:p>
          <a:p>
            <a:pPr lvl="1"/>
            <a:r>
              <a:rPr lang="en-IE" sz="2000" dirty="0" smtClean="0"/>
              <a:t>ohne sorgfältige Dokumentation es </a:t>
            </a:r>
            <a:r>
              <a:rPr lang="en-IE" sz="2000" dirty="0"/>
              <a:t>sehr mühsam und </a:t>
            </a:r>
            <a:r>
              <a:rPr lang="en-IE" sz="2000" dirty="0" smtClean="0"/>
              <a:t>zeitaufwendig - oder sogar unmöglich - ist, </a:t>
            </a:r>
            <a:r>
              <a:rPr lang="en-IE" sz="2000" dirty="0"/>
              <a:t>rauszufinden was </a:t>
            </a:r>
            <a:r>
              <a:rPr lang="en-IE" sz="2000" dirty="0" smtClean="0"/>
              <a:t>wann </a:t>
            </a:r>
            <a:r>
              <a:rPr lang="en-IE" sz="2000" dirty="0"/>
              <a:t>und warum </a:t>
            </a:r>
            <a:r>
              <a:rPr lang="en-IE" sz="2000" dirty="0" smtClean="0"/>
              <a:t>passiert oder gemacht wurde</a:t>
            </a:r>
            <a:endParaRPr lang="en-US" sz="2000" dirty="0" smtClean="0"/>
          </a:p>
          <a:p>
            <a:pPr lvl="1"/>
            <a:r>
              <a:rPr lang="en-IE" sz="2000" dirty="0" smtClean="0"/>
              <a:t>ohne Dokumentation</a:t>
            </a:r>
            <a:r>
              <a:rPr lang="en-IE" sz="2000" dirty="0"/>
              <a:t> </a:t>
            </a:r>
            <a:r>
              <a:rPr lang="en-IE" sz="2000" dirty="0" smtClean="0"/>
              <a:t>wir </a:t>
            </a:r>
            <a:r>
              <a:rPr lang="en-IE" sz="2000" dirty="0"/>
              <a:t>nicht von der </a:t>
            </a:r>
            <a:r>
              <a:rPr lang="en-IE" sz="2000" dirty="0" smtClean="0"/>
              <a:t>Vergangenheit lernen können, und immer wieder die gleichen Fehler machen</a:t>
            </a:r>
          </a:p>
          <a:p>
            <a:pPr lvl="1"/>
            <a:r>
              <a:rPr lang="en-IE" sz="2000" dirty="0" smtClean="0"/>
              <a:t>wir wissen müssen, was gut läuft und wo es Problemen gibt</a:t>
            </a:r>
          </a:p>
          <a:p>
            <a:pPr lvl="1"/>
            <a:r>
              <a:rPr lang="en-IE" sz="2000" dirty="0"/>
              <a:t>w</a:t>
            </a:r>
            <a:r>
              <a:rPr lang="en-IE" sz="2000" dirty="0" smtClean="0"/>
              <a:t>ir auch mit Zahlen unseren Geldgebern und Beratungsgremien belegen müssen, was wir erreicht haben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1814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Von Operation-Details </a:t>
            </a:r>
            <a:r>
              <a:rPr lang="de-DE" sz="2800" dirty="0" smtClean="0"/>
              <a:t>zur Rohdatenbasis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20" y="909627"/>
            <a:ext cx="8875080" cy="2121684"/>
          </a:xfrm>
        </p:spPr>
        <p:txBody>
          <a:bodyPr/>
          <a:lstStyle/>
          <a:p>
            <a:r>
              <a:rPr lang="de-DE" dirty="0"/>
              <a:t>„Operation-Details“ werden vom Logbuch zum Excel-Sheet kopiert </a:t>
            </a:r>
          </a:p>
          <a:p>
            <a:r>
              <a:rPr lang="de-DE" dirty="0"/>
              <a:t>Wenn die „Operation Details“ nicht dem Schichtverlauf entsprechen </a:t>
            </a:r>
            <a:br>
              <a:rPr lang="de-DE" dirty="0"/>
            </a:br>
            <a:r>
              <a:rPr lang="de-DE" dirty="0"/>
              <a:t>oder nicht vollständig sind, ist viel extra Arbeit nötig, den Schichtverlauf </a:t>
            </a:r>
            <a:br>
              <a:rPr lang="de-DE" dirty="0"/>
            </a:br>
            <a:r>
              <a:rPr lang="de-DE" dirty="0"/>
              <a:t>zu rekonstruieren und die Daten mit Hand im Excel-Sheet zu korrigieren </a:t>
            </a:r>
          </a:p>
          <a:p>
            <a:r>
              <a:rPr lang="de-DE" dirty="0"/>
              <a:t>Danach werden die „Operation Details“ als Rohdaten gespeichert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3031198"/>
            <a:ext cx="5153041" cy="1088532"/>
            <a:chOff x="0" y="3263325"/>
            <a:chExt cx="5153041" cy="1088532"/>
          </a:xfrm>
        </p:grpSpPr>
        <p:pic>
          <p:nvPicPr>
            <p:cNvPr id="4" name="Content Placeholder 13" descr="Statistics-8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6" t="59215" r="514" b="958"/>
            <a:stretch/>
          </p:blipFill>
          <p:spPr bwMode="auto">
            <a:xfrm>
              <a:off x="0" y="3263325"/>
              <a:ext cx="5153041" cy="10885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>
              <a:off x="109243" y="3921009"/>
              <a:ext cx="4724770" cy="418809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4165225"/>
            <a:ext cx="5509341" cy="1064469"/>
            <a:chOff x="0" y="4342734"/>
            <a:chExt cx="5509341" cy="1064469"/>
          </a:xfrm>
        </p:grpSpPr>
        <p:pic>
          <p:nvPicPr>
            <p:cNvPr id="5" name="Content Placeholder 7" descr="Statistics-4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9" t="4925" r="17440" b="57743"/>
            <a:stretch/>
          </p:blipFill>
          <p:spPr bwMode="auto">
            <a:xfrm>
              <a:off x="0" y="4342734"/>
              <a:ext cx="5509341" cy="106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91595" y="4783446"/>
              <a:ext cx="4383384" cy="432594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>
            <a:off x="2026024" y="4099675"/>
            <a:ext cx="268084" cy="379019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6" name="Content Placeholder 5" descr="Statistics-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87" t="3664" r="47708" b="-800"/>
          <a:stretch/>
        </p:blipFill>
        <p:spPr bwMode="auto">
          <a:xfrm>
            <a:off x="-2134154" y="5158459"/>
            <a:ext cx="6154550" cy="81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7" name="Content Placeholder 7" descr="Statistics-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 t="7459" r="2480" b="23808"/>
          <a:stretch/>
        </p:blipFill>
        <p:spPr bwMode="auto">
          <a:xfrm>
            <a:off x="177521" y="5697363"/>
            <a:ext cx="4738927" cy="92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Content Placeholder 9" descr="Statistics-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4180" r="1876" b="222"/>
          <a:stretch/>
        </p:blipFill>
        <p:spPr bwMode="auto">
          <a:xfrm>
            <a:off x="4918854" y="3415796"/>
            <a:ext cx="4225146" cy="2851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2" name="Rectangle 11"/>
          <p:cNvSpPr/>
          <p:nvPr/>
        </p:nvSpPr>
        <p:spPr>
          <a:xfrm rot="19228925">
            <a:off x="6387042" y="4697524"/>
            <a:ext cx="1297000" cy="40011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r>
              <a:rPr lang="de-DE" dirty="0" smtClean="0"/>
              <a:t>Rohdaten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161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Wofür werden die Rohdaten benutzt?</a:t>
            </a:r>
            <a:endParaRPr lang="de-A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52" y="869820"/>
            <a:ext cx="8527012" cy="5880100"/>
          </a:xfrm>
        </p:spPr>
        <p:txBody>
          <a:bodyPr/>
          <a:lstStyle/>
          <a:p>
            <a:r>
              <a:rPr lang="de-DE" dirty="0" smtClean="0"/>
              <a:t>Zusammenfassung der Woche </a:t>
            </a:r>
            <a:r>
              <a:rPr lang="de-DE" dirty="0"/>
              <a:t>im </a:t>
            </a:r>
            <a:r>
              <a:rPr lang="de-DE" dirty="0" smtClean="0"/>
              <a:t>Logbuch</a:t>
            </a:r>
          </a:p>
          <a:p>
            <a:r>
              <a:rPr lang="de-DE" dirty="0" smtClean="0"/>
              <a:t>Betriebsstatistik </a:t>
            </a:r>
          </a:p>
          <a:p>
            <a:pPr lvl="1"/>
            <a:r>
              <a:rPr lang="de-DE" dirty="0" smtClean="0"/>
              <a:t>Jahresberichte (M und FS)</a:t>
            </a:r>
          </a:p>
          <a:p>
            <a:pPr lvl="1"/>
            <a:r>
              <a:rPr lang="de-DE" dirty="0" err="1" smtClean="0"/>
              <a:t>Machine</a:t>
            </a:r>
            <a:r>
              <a:rPr lang="de-DE" dirty="0" smtClean="0"/>
              <a:t> Advisory </a:t>
            </a:r>
            <a:r>
              <a:rPr lang="de-DE" dirty="0" err="1" smtClean="0"/>
              <a:t>Committee</a:t>
            </a:r>
            <a:r>
              <a:rPr lang="de-DE" dirty="0" smtClean="0"/>
              <a:t>, Photon Science </a:t>
            </a:r>
            <a:r>
              <a:rPr lang="de-DE" dirty="0" err="1" smtClean="0"/>
              <a:t>Committee</a:t>
            </a:r>
            <a:endParaRPr lang="de-DE" dirty="0" smtClean="0"/>
          </a:p>
          <a:p>
            <a:pPr lvl="1"/>
            <a:r>
              <a:rPr lang="de-DE" dirty="0" smtClean="0"/>
              <a:t>Wissenschaftlicher Rat, Stiftungsrat</a:t>
            </a:r>
          </a:p>
          <a:p>
            <a:pPr lvl="1"/>
            <a:r>
              <a:rPr lang="de-DE" dirty="0" smtClean="0"/>
              <a:t>Helmholtz-Kennzahlen</a:t>
            </a:r>
          </a:p>
          <a:p>
            <a:pPr lvl="1"/>
            <a:r>
              <a:rPr lang="de-DE" dirty="0" smtClean="0"/>
              <a:t>Konferenzen und Workshops</a:t>
            </a:r>
          </a:p>
          <a:p>
            <a:r>
              <a:rPr lang="de-DE" dirty="0" smtClean="0"/>
              <a:t>Ausfallstatistik</a:t>
            </a:r>
          </a:p>
          <a:p>
            <a:r>
              <a:rPr lang="de-DE" dirty="0" smtClean="0"/>
              <a:t>Nutzer-Statistik und Tuning-Statistik</a:t>
            </a:r>
          </a:p>
          <a:p>
            <a:pPr lvl="1"/>
            <a:r>
              <a:rPr lang="de-DE" dirty="0"/>
              <a:t>Wieviel Stunden haben wir SASE für </a:t>
            </a:r>
            <a:r>
              <a:rPr lang="de-DE" dirty="0" smtClean="0"/>
              <a:t>Nutzer-Experiment </a:t>
            </a:r>
            <a:r>
              <a:rPr lang="de-DE" dirty="0"/>
              <a:t>geliefert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Wofür wurde Tuning gebraucht? Können wir Tuningzeit reduzieren oder effizienter gestalten? Wie viel Tuning sollte geplant werden?</a:t>
            </a:r>
          </a:p>
          <a:p>
            <a:r>
              <a:rPr lang="de-DE" dirty="0" smtClean="0"/>
              <a:t>Maschinenstudien</a:t>
            </a:r>
          </a:p>
          <a:p>
            <a:pPr lvl="1"/>
            <a:r>
              <a:rPr lang="de-DE" dirty="0" smtClean="0"/>
              <a:t>Wer hat wie viel Strahlzeit für welches Experiment benutzt?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1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Jahresstatistik 2014</a:t>
            </a:r>
            <a:endParaRPr lang="de-DE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-582041" y="445592"/>
            <a:ext cx="9921643" cy="6169310"/>
            <a:chOff x="-777643" y="379443"/>
            <a:chExt cx="10242485" cy="6371610"/>
          </a:xfrm>
        </p:grpSpPr>
        <p:graphicFrame>
          <p:nvGraphicFramePr>
            <p:cNvPr id="1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5997614"/>
                </p:ext>
              </p:extLst>
            </p:nvPr>
          </p:nvGraphicFramePr>
          <p:xfrm>
            <a:off x="-777643" y="379443"/>
            <a:ext cx="7262660" cy="383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4600232" y="1142377"/>
              <a:ext cx="29395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Scheduled maintenance 1.8%  162 h  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91029" y="1455615"/>
              <a:ext cx="210364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Shutdown 7.7%  675 h</a:t>
              </a:r>
              <a:r>
                <a:rPr lang="en-US" sz="1100" dirty="0" smtClean="0">
                  <a:solidFill>
                    <a:srgbClr val="000000"/>
                  </a:solidFill>
                </a:rPr>
                <a:t/>
              </a:r>
              <a:br>
                <a:rPr lang="en-US" sz="1100" dirty="0" smtClean="0">
                  <a:solidFill>
                    <a:srgbClr val="000000"/>
                  </a:solidFill>
                </a:rPr>
              </a:br>
              <a:r>
                <a:rPr lang="en-US" sz="11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smtClean="0">
                  <a:solidFill>
                    <a:srgbClr val="000000"/>
                  </a:solidFill>
                </a:rPr>
                <a:t>incl. RF-gun window exchange)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42980" y="2417195"/>
              <a:ext cx="1565877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User runs 47.4%</a:t>
              </a: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4152 h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82506" y="1417313"/>
              <a:ext cx="1565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Studies 38.6% </a:t>
              </a:r>
              <a:br>
                <a:rPr lang="en-US" sz="1400" b="1" dirty="0" smtClean="0">
                  <a:solidFill>
                    <a:srgbClr val="000000"/>
                  </a:solidFill>
                </a:rPr>
              </a:br>
              <a:r>
                <a:rPr lang="en-US" sz="1400" b="1" dirty="0" smtClean="0">
                  <a:solidFill>
                    <a:srgbClr val="000000"/>
                  </a:solidFill>
                </a:rPr>
                <a:t>3381 h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2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4143410"/>
                </p:ext>
              </p:extLst>
            </p:nvPr>
          </p:nvGraphicFramePr>
          <p:xfrm>
            <a:off x="2759950" y="3163444"/>
            <a:ext cx="5982996" cy="35876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3850105" y="4391399"/>
              <a:ext cx="2399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SASE delivery 74.5% </a:t>
              </a:r>
              <a:br>
                <a:rPr lang="en-US" sz="1400" b="1" dirty="0" smtClean="0">
                  <a:solidFill>
                    <a:srgbClr val="000000"/>
                  </a:solidFill>
                </a:rPr>
              </a:br>
              <a:r>
                <a:rPr lang="en-US" sz="1400" b="1" dirty="0" smtClean="0">
                  <a:solidFill>
                    <a:srgbClr val="000000"/>
                  </a:solidFill>
                </a:rPr>
                <a:t>3091 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9580" y="4472795"/>
              <a:ext cx="2005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Tuning + Set-up </a:t>
              </a:r>
              <a:br>
                <a:rPr lang="en-US" sz="1200" b="1" dirty="0" smtClean="0">
                  <a:solidFill>
                    <a:srgbClr val="000000"/>
                  </a:solidFill>
                </a:rPr>
              </a:br>
              <a:r>
                <a:rPr lang="en-US" sz="1200" b="1" dirty="0" smtClean="0">
                  <a:solidFill>
                    <a:srgbClr val="000000"/>
                  </a:solidFill>
                </a:rPr>
                <a:t>21.3%  886 h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25851" y="5911917"/>
              <a:ext cx="1309608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Down 4.2% </a:t>
              </a: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175 h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399395" y="3430065"/>
              <a:ext cx="758184" cy="580461"/>
            </a:xfrm>
            <a:prstGeom prst="straightConnector1">
              <a:avLst/>
            </a:prstGeom>
            <a:solidFill>
              <a:srgbClr val="3333FF">
                <a:alpha val="65881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3306538" y="6171625"/>
              <a:ext cx="17066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Uptime 95.8%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08857" y="739735"/>
              <a:ext cx="241440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Commissioning 4.5% 390 h</a:t>
              </a:r>
              <a:r>
                <a:rPr lang="en-US" sz="1100" dirty="0" smtClean="0">
                  <a:solidFill>
                    <a:srgbClr val="000000"/>
                  </a:solidFill>
                </a:rPr>
                <a:t/>
              </a:r>
              <a:br>
                <a:rPr lang="en-US" sz="1100" dirty="0" smtClean="0">
                  <a:solidFill>
                    <a:srgbClr val="000000"/>
                  </a:solidFill>
                </a:rPr>
              </a:br>
              <a:r>
                <a:rPr lang="en-US" sz="1100" dirty="0" smtClean="0">
                  <a:solidFill>
                    <a:srgbClr val="000000"/>
                  </a:solidFill>
                </a:rPr>
                <a:t> (</a:t>
              </a:r>
              <a:r>
                <a:rPr lang="en-US" sz="1000" dirty="0" smtClean="0">
                  <a:solidFill>
                    <a:srgbClr val="000000"/>
                  </a:solidFill>
                </a:rPr>
                <a:t>incl. RF-gun window conditioning)</a:t>
              </a:r>
            </a:p>
          </p:txBody>
        </p:sp>
      </p:grpSp>
      <p:pic>
        <p:nvPicPr>
          <p:cNvPr id="16" name="Content Placeholder 3" descr="Photonscience-2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" r="1726" b="1319"/>
          <a:stretch/>
        </p:blipFill>
        <p:spPr>
          <a:xfrm>
            <a:off x="0" y="4383934"/>
            <a:ext cx="3318263" cy="2467526"/>
          </a:xfrm>
        </p:spPr>
      </p:pic>
      <p:sp>
        <p:nvSpPr>
          <p:cNvPr id="30" name="TextBox 29"/>
          <p:cNvSpPr txBox="1"/>
          <p:nvPr/>
        </p:nvSpPr>
        <p:spPr>
          <a:xfrm>
            <a:off x="341385" y="3983603"/>
            <a:ext cx="232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Photon Science 2014</a:t>
            </a:r>
            <a:br>
              <a:rPr lang="en-US" sz="1400" dirty="0" smtClean="0"/>
            </a:br>
            <a:r>
              <a:rPr lang="en-US" sz="1400" dirty="0" smtClean="0"/>
              <a:t> (FS </a:t>
            </a:r>
            <a:r>
              <a:rPr lang="de-DE" sz="1400" dirty="0" smtClean="0"/>
              <a:t>Jahresbericht)</a:t>
            </a:r>
            <a:r>
              <a:rPr lang="en-US" sz="1400" dirty="0" smtClean="0"/>
              <a:t>, p. 91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219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Ausfallstatistik 2014</a:t>
            </a:r>
            <a:endParaRPr lang="de-DE" sz="28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633682"/>
              </p:ext>
            </p:extLst>
          </p:nvPr>
        </p:nvGraphicFramePr>
        <p:xfrm>
          <a:off x="499093" y="18565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 rot="16200000">
            <a:off x="-1603173" y="3387387"/>
            <a:ext cx="3818141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Downtime (%)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8362" y="3858855"/>
            <a:ext cx="836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Shutdown to connect FL1+FL2 interlocks</a:t>
            </a:r>
            <a:endParaRPr lang="de-DE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572614" y="3972680"/>
            <a:ext cx="8374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Exchange RF-gun window</a:t>
            </a:r>
            <a:endParaRPr lang="de-D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293053" y="6040135"/>
            <a:ext cx="680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Week</a:t>
            </a:r>
            <a:endParaRPr lang="de-DE" sz="12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316995" y="4538685"/>
            <a:ext cx="11759" cy="858352"/>
          </a:xfrm>
          <a:prstGeom prst="line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3021568" y="4538685"/>
            <a:ext cx="11759" cy="858352"/>
          </a:xfrm>
          <a:prstGeom prst="line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6995650" y="959208"/>
            <a:ext cx="2148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downtime 4.5%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11254" y="2814853"/>
            <a:ext cx="219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RF-Gun water stabilization </a:t>
            </a:r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62714" y="418809"/>
            <a:ext cx="6336316" cy="2904644"/>
            <a:chOff x="662714" y="418809"/>
            <a:chExt cx="6336316" cy="2904644"/>
          </a:xfrm>
        </p:grpSpPr>
        <p:graphicFrame>
          <p:nvGraphicFramePr>
            <p:cNvPr id="2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4810553"/>
                </p:ext>
              </p:extLst>
            </p:nvPr>
          </p:nvGraphicFramePr>
          <p:xfrm>
            <a:off x="920632" y="418809"/>
            <a:ext cx="5505634" cy="2904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913552" y="979351"/>
              <a:ext cx="1166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RF-gun </a:t>
              </a:r>
              <a:b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</a:b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interlocks </a:t>
              </a:r>
              <a:endParaRPr lang="en-US" sz="800" dirty="0" smtClea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6842" y="769878"/>
              <a:ext cx="7819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RF-3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85236" y="856797"/>
              <a:ext cx="12408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Other RF-stations </a:t>
              </a:r>
              <a:r>
                <a:rPr lang="en-US" sz="1000" dirty="0">
                  <a:solidFill>
                    <a:prstClr val="black"/>
                  </a:solidFill>
                  <a:latin typeface="Calibri"/>
                  <a:ea typeface="+mn-ea"/>
                </a:rPr>
                <a:t>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57978" y="701411"/>
              <a:ext cx="1531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RF-gun temperature stabilization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79810" y="1139704"/>
              <a:ext cx="1519220" cy="251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RF-stations water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09509" y="1345131"/>
              <a:ext cx="832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RF-39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03083" y="1847131"/>
              <a:ext cx="8581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LLRF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95923" y="2669399"/>
              <a:ext cx="9402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Cryogenics 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4367565" y="2808409"/>
              <a:ext cx="207317" cy="183301"/>
            </a:xfrm>
            <a:prstGeom prst="straightConnector1">
              <a:avLst/>
            </a:prstGeom>
            <a:solidFill>
              <a:srgbClr val="3333FF">
                <a:alpha val="65881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5235363" y="2549798"/>
              <a:ext cx="10365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Magnet PS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36499" y="2931039"/>
              <a:ext cx="11221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Infrastructure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8462" y="2807583"/>
              <a:ext cx="1108208" cy="247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Power glitches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flipH="1" flipV="1">
              <a:off x="4658631" y="2771434"/>
              <a:ext cx="202304" cy="145617"/>
            </a:xfrm>
            <a:prstGeom prst="straightConnector1">
              <a:avLst/>
            </a:prstGeom>
            <a:solidFill>
              <a:srgbClr val="3333FF">
                <a:alpha val="65881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8" name="TextBox 47"/>
            <p:cNvSpPr txBox="1"/>
            <p:nvPr/>
          </p:nvSpPr>
          <p:spPr>
            <a:xfrm>
              <a:off x="662714" y="1438428"/>
              <a:ext cx="10380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Others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8913" y="2108383"/>
              <a:ext cx="791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Photon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/>
                  <a:ea typeface="+mn-ea"/>
                </a:rPr>
                <a:t>beamlines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28901" y="2572685"/>
              <a:ext cx="9926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Operating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12961" y="2825197"/>
              <a:ext cx="9339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Controls 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24033" y="2990061"/>
              <a:ext cx="6211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Timing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H="1" flipV="1">
              <a:off x="3999470" y="2849494"/>
              <a:ext cx="92566" cy="205894"/>
            </a:xfrm>
            <a:prstGeom prst="straightConnector1">
              <a:avLst/>
            </a:prstGeom>
            <a:solidFill>
              <a:srgbClr val="3333FF">
                <a:alpha val="65881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9543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Beispiel einer Nutzer-Statistik</a:t>
            </a:r>
            <a:endParaRPr lang="de-DE" sz="2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959370"/>
              </p:ext>
            </p:extLst>
          </p:nvPr>
        </p:nvGraphicFramePr>
        <p:xfrm>
          <a:off x="492781" y="147259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5892" y="4791293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97338" y="36435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hours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1334464" y="1232477"/>
            <a:ext cx="558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block 6 (October / November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2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Beispiel einer Tuning-Statistik</a:t>
            </a:r>
            <a:endParaRPr lang="de-DE" sz="28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325769"/>
              </p:ext>
            </p:extLst>
          </p:nvPr>
        </p:nvGraphicFramePr>
        <p:xfrm>
          <a:off x="351373" y="1639889"/>
          <a:ext cx="8432157" cy="488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167905"/>
              </p:ext>
            </p:extLst>
          </p:nvPr>
        </p:nvGraphicFramePr>
        <p:xfrm>
          <a:off x="3629312" y="1058385"/>
          <a:ext cx="4902882" cy="165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1851950" y="2209377"/>
            <a:ext cx="1785808" cy="833481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62988" y="979006"/>
            <a:ext cx="296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experiment, 9.8 nm 400 bunches 1 MHz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41758" y="33768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hours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159446" y="1665715"/>
            <a:ext cx="810323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hours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6071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Zusammenfassung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06" y="1002059"/>
            <a:ext cx="8527012" cy="4426090"/>
          </a:xfrm>
        </p:spPr>
        <p:txBody>
          <a:bodyPr/>
          <a:lstStyle/>
          <a:p>
            <a:r>
              <a:rPr lang="de-DE" dirty="0" smtClean="0"/>
              <a:t>Sorgfältige Dokumentation des Maschinenbetriebs ist wichtig und  notwendig</a:t>
            </a:r>
          </a:p>
          <a:p>
            <a:r>
              <a:rPr lang="de-DE" dirty="0" smtClean="0"/>
              <a:t>Der Betrieb von FLASH ist zu vielfältig um die Erstellung der Betriebsstatistik komplett zu automatisieren</a:t>
            </a:r>
          </a:p>
          <a:p>
            <a:r>
              <a:rPr lang="de-DE" dirty="0" smtClean="0"/>
              <a:t>Die gesammelten </a:t>
            </a:r>
            <a:r>
              <a:rPr lang="de-DE" dirty="0"/>
              <a:t>D</a:t>
            </a:r>
            <a:r>
              <a:rPr lang="de-DE" dirty="0" smtClean="0"/>
              <a:t>aten werden analysiert und benutzt, um </a:t>
            </a:r>
          </a:p>
          <a:p>
            <a:pPr lvl="1"/>
            <a:r>
              <a:rPr lang="de-DE" sz="1800" dirty="0"/>
              <a:t>d</a:t>
            </a:r>
            <a:r>
              <a:rPr lang="de-DE" sz="1800" dirty="0" smtClean="0"/>
              <a:t>en Betrieb zu dokumentieren</a:t>
            </a:r>
          </a:p>
          <a:p>
            <a:pPr lvl="1"/>
            <a:r>
              <a:rPr lang="de-DE" sz="1800" dirty="0" smtClean="0"/>
              <a:t>Betriebskennzahlen und </a:t>
            </a:r>
            <a:r>
              <a:rPr lang="de-DE" sz="1800" dirty="0"/>
              <a:t>Z</a:t>
            </a:r>
            <a:r>
              <a:rPr lang="de-DE" sz="1800" dirty="0" smtClean="0"/>
              <a:t>usammenfassungen zu generieren </a:t>
            </a:r>
          </a:p>
          <a:p>
            <a:pPr lvl="1"/>
            <a:r>
              <a:rPr lang="de-DE" sz="1800" dirty="0" smtClean="0"/>
              <a:t>Betriebs- und Maschinenzustände besser zu verstehen </a:t>
            </a:r>
            <a:endParaRPr lang="de-DE" sz="1800" dirty="0"/>
          </a:p>
          <a:p>
            <a:pPr lvl="1"/>
            <a:r>
              <a:rPr lang="de-DE" sz="1800" dirty="0" smtClean="0"/>
              <a:t>herauszufinden was gut läuft und was noch verbessert werden muss</a:t>
            </a:r>
          </a:p>
          <a:p>
            <a:pPr lvl="1"/>
            <a:r>
              <a:rPr lang="de-DE" sz="1800" dirty="0"/>
              <a:t>d</a:t>
            </a:r>
            <a:r>
              <a:rPr lang="de-DE" sz="1800" dirty="0" smtClean="0"/>
              <a:t>ie Strahlzeit so optimal wie möglich zu planen und zu nutzen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2891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Elektronisches Logbuch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545471" cy="1213671"/>
          </a:xfrm>
        </p:spPr>
        <p:txBody>
          <a:bodyPr/>
          <a:lstStyle/>
          <a:p>
            <a:r>
              <a:rPr lang="de-DE" dirty="0" smtClean="0"/>
              <a:t>Seit 2002 haben wir das elektronische Logbuch benutzt </a:t>
            </a:r>
          </a:p>
          <a:p>
            <a:r>
              <a:rPr lang="de-DE" dirty="0" smtClean="0"/>
              <a:t>Es ist unser zentraler Platz für die Dokumentierung und für den Informationsaustausch</a:t>
            </a:r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4422584" y="2014783"/>
            <a:ext cx="4719144" cy="3432697"/>
            <a:chOff x="4937449" y="2441336"/>
            <a:chExt cx="4103489" cy="3079068"/>
          </a:xfrm>
        </p:grpSpPr>
        <p:pic>
          <p:nvPicPr>
            <p:cNvPr id="4" name="Content Placeholder 3" descr="screen-capture-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736" r="928" b="197"/>
            <a:stretch/>
          </p:blipFill>
          <p:spPr bwMode="auto">
            <a:xfrm>
              <a:off x="4937449" y="2441336"/>
              <a:ext cx="4103489" cy="307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8704873">
              <a:off x="6081078" y="4084330"/>
              <a:ext cx="2418054" cy="428341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Tutorial 2007</a:t>
              </a:r>
              <a:endParaRPr lang="en-US" sz="2400" dirty="0"/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7869" y="2194319"/>
            <a:ext cx="7092528" cy="435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1600" dirty="0"/>
              <a:t>Schichtübersicht </a:t>
            </a:r>
            <a:endParaRPr lang="de-DE" sz="1600" dirty="0" smtClean="0"/>
          </a:p>
          <a:p>
            <a:pPr lvl="1"/>
            <a:r>
              <a:rPr lang="de-DE" sz="1400" dirty="0"/>
              <a:t>Ziel der Schicht (Goal)</a:t>
            </a:r>
          </a:p>
          <a:p>
            <a:pPr lvl="1"/>
            <a:r>
              <a:rPr lang="de-DE" sz="1400" dirty="0"/>
              <a:t>Erreichtes </a:t>
            </a:r>
            <a:r>
              <a:rPr lang="de-DE" sz="1400" dirty="0" smtClean="0"/>
              <a:t>und Schwierigkeiten</a:t>
            </a:r>
            <a:endParaRPr lang="de-DE" sz="1400" dirty="0"/>
          </a:p>
          <a:p>
            <a:pPr lvl="1"/>
            <a:r>
              <a:rPr lang="de-DE" sz="1400" dirty="0" smtClean="0"/>
              <a:t>Betriebsstatistik</a:t>
            </a:r>
          </a:p>
          <a:p>
            <a:r>
              <a:rPr lang="de-DE" sz="1600" dirty="0"/>
              <a:t>Dokumentation des Schichtverlaufs </a:t>
            </a:r>
            <a:br>
              <a:rPr lang="de-DE" sz="1600" dirty="0"/>
            </a:br>
            <a:r>
              <a:rPr lang="de-DE" sz="1600" dirty="0"/>
              <a:t>und der </a:t>
            </a:r>
            <a:r>
              <a:rPr lang="de-DE" sz="1600" dirty="0" smtClean="0"/>
              <a:t>Maschinenparameter</a:t>
            </a:r>
          </a:p>
          <a:p>
            <a:r>
              <a:rPr lang="de-DE" sz="1600" dirty="0" smtClean="0"/>
              <a:t>Wochenübersicht</a:t>
            </a:r>
          </a:p>
          <a:p>
            <a:pPr lvl="1"/>
            <a:r>
              <a:rPr lang="de-DE" sz="1400" dirty="0" smtClean="0"/>
              <a:t>Programm der Woche </a:t>
            </a:r>
          </a:p>
          <a:p>
            <a:pPr lvl="1"/>
            <a:r>
              <a:rPr lang="de-DE" sz="1400" dirty="0" smtClean="0"/>
              <a:t>Protokoll der </a:t>
            </a:r>
            <a:r>
              <a:rPr lang="de-DE" sz="1400" dirty="0" err="1" smtClean="0"/>
              <a:t>Runkoordinationsmeetings</a:t>
            </a:r>
            <a:endParaRPr lang="de-DE" sz="1400" dirty="0"/>
          </a:p>
          <a:p>
            <a:pPr lvl="1"/>
            <a:r>
              <a:rPr lang="de-DE" sz="1400" dirty="0"/>
              <a:t>Zusammenfassung der Woche </a:t>
            </a:r>
            <a:endParaRPr lang="de-DE" sz="1400" dirty="0" smtClean="0"/>
          </a:p>
          <a:p>
            <a:r>
              <a:rPr lang="de-DE" sz="1600" dirty="0"/>
              <a:t>Jahresprogramm (Operation </a:t>
            </a:r>
            <a:r>
              <a:rPr lang="de-DE" sz="1600" dirty="0" err="1"/>
              <a:t>schedules</a:t>
            </a:r>
            <a:r>
              <a:rPr lang="de-DE" sz="1600" dirty="0" smtClean="0"/>
              <a:t>)</a:t>
            </a:r>
          </a:p>
          <a:p>
            <a:r>
              <a:rPr lang="de-DE" sz="1600" dirty="0" smtClean="0"/>
              <a:t>Zugang</a:t>
            </a:r>
            <a:r>
              <a:rPr lang="de-DE" sz="1600" dirty="0"/>
              <a:t>- und </a:t>
            </a:r>
            <a:r>
              <a:rPr lang="de-DE" sz="1600" dirty="0" smtClean="0"/>
              <a:t>Wartungswünsche</a:t>
            </a:r>
          </a:p>
          <a:p>
            <a:r>
              <a:rPr lang="de-DE" sz="1600" dirty="0"/>
              <a:t>Unterlagen zur Sicherheit</a:t>
            </a:r>
          </a:p>
          <a:p>
            <a:pPr marL="0" indent="0">
              <a:buNone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39439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Beispiele von Schichtübersichten</a:t>
            </a:r>
            <a:endParaRPr lang="en-US" sz="2800" dirty="0"/>
          </a:p>
        </p:txBody>
      </p:sp>
      <p:pic>
        <p:nvPicPr>
          <p:cNvPr id="4" name="Content Placeholder 3" descr="screen-capture-4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t="816" r="474" b="400"/>
          <a:stretch/>
        </p:blipFill>
        <p:spPr>
          <a:xfrm>
            <a:off x="150209" y="842069"/>
            <a:ext cx="8085711" cy="4938658"/>
          </a:xfrm>
        </p:spPr>
      </p:pic>
      <p:pic>
        <p:nvPicPr>
          <p:cNvPr id="5" name="Content Placeholder 3" descr="screen-capture-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" b="398"/>
          <a:stretch>
            <a:fillRect/>
          </a:stretch>
        </p:blipFill>
        <p:spPr bwMode="auto">
          <a:xfrm>
            <a:off x="4022756" y="4002239"/>
            <a:ext cx="5121244" cy="237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" name="TextBox 5"/>
          <p:cNvSpPr txBox="1"/>
          <p:nvPr/>
        </p:nvSpPr>
        <p:spPr>
          <a:xfrm rot="19352622">
            <a:off x="5403046" y="4694414"/>
            <a:ext cx="2441331" cy="40011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Maschinenstudien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496329">
            <a:off x="3373587" y="1573603"/>
            <a:ext cx="2341844" cy="40156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User </a:t>
            </a:r>
            <a:r>
              <a:rPr lang="de-DE" dirty="0" err="1" smtClean="0">
                <a:solidFill>
                  <a:srgbClr val="000000"/>
                </a:solidFill>
              </a:rPr>
              <a:t>run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7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Wochenübersicht</a:t>
            </a:r>
            <a:endParaRPr lang="en-US" sz="2800" dirty="0"/>
          </a:p>
        </p:txBody>
      </p:sp>
      <p:pic>
        <p:nvPicPr>
          <p:cNvPr id="10" name="Content Placeholder 3" descr="screen-capture-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539" r="6864" b="148"/>
          <a:stretch/>
        </p:blipFill>
        <p:spPr bwMode="auto">
          <a:xfrm>
            <a:off x="3779224" y="784484"/>
            <a:ext cx="5364776" cy="312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1" name="Content Placeholder 5" descr="screen-capture-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" r="3648" b="545"/>
          <a:stretch/>
        </p:blipFill>
        <p:spPr bwMode="auto">
          <a:xfrm>
            <a:off x="4366637" y="3829434"/>
            <a:ext cx="3780866" cy="258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2" name="Content Placeholder 7" descr="screen-capture-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435" r="432" b="989"/>
          <a:stretch/>
        </p:blipFill>
        <p:spPr bwMode="auto">
          <a:xfrm>
            <a:off x="0" y="1830463"/>
            <a:ext cx="3748583" cy="25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06191" y="1085545"/>
            <a:ext cx="2744787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82563" indent="-182563">
              <a:buClr>
                <a:srgbClr val="0000FF"/>
              </a:buClr>
              <a:buFont typeface="Times" charset="0"/>
              <a:buNone/>
              <a:tabLst>
                <a:tab pos="539750" algn="l"/>
                <a:tab pos="714375" algn="l"/>
              </a:tabLst>
            </a:pPr>
            <a:r>
              <a:rPr lang="de-DE" dirty="0"/>
              <a:t>auf die Woche klicken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3038142" y="1369732"/>
            <a:ext cx="874169" cy="2437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9" name="Content Placeholder 9" descr="screen-capture-11.png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t="788" r="-6" b="246"/>
          <a:stretch/>
        </p:blipFill>
        <p:spPr>
          <a:xfrm>
            <a:off x="560314" y="4429839"/>
            <a:ext cx="3361879" cy="2243009"/>
          </a:xfrm>
        </p:spPr>
      </p:pic>
      <p:sp>
        <p:nvSpPr>
          <p:cNvPr id="20" name="TextBox 19"/>
          <p:cNvSpPr txBox="1"/>
          <p:nvPr/>
        </p:nvSpPr>
        <p:spPr>
          <a:xfrm rot="19607092">
            <a:off x="5137557" y="2469000"/>
            <a:ext cx="2677053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182563" indent="-182563">
              <a:buClr>
                <a:srgbClr val="0000FF"/>
              </a:buClr>
              <a:buFont typeface="Times" charset="0"/>
              <a:buNone/>
              <a:tabLst>
                <a:tab pos="539750" algn="l"/>
                <a:tab pos="714375" algn="l"/>
              </a:tabLst>
            </a:pPr>
            <a:r>
              <a:rPr lang="de-DE" dirty="0">
                <a:solidFill>
                  <a:srgbClr val="000000"/>
                </a:solidFill>
              </a:rPr>
              <a:t>Programm der Woche </a:t>
            </a:r>
          </a:p>
        </p:txBody>
      </p:sp>
      <p:sp>
        <p:nvSpPr>
          <p:cNvPr id="21" name="Rectangle 20"/>
          <p:cNvSpPr/>
          <p:nvPr/>
        </p:nvSpPr>
        <p:spPr>
          <a:xfrm rot="19590937">
            <a:off x="152597" y="2682264"/>
            <a:ext cx="3573553" cy="707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82563" indent="-182563" algn="ctr">
              <a:buClr>
                <a:srgbClr val="0000FF"/>
              </a:buClr>
              <a:buFont typeface="Times" charset="0"/>
              <a:buNone/>
              <a:tabLst>
                <a:tab pos="539750" algn="l"/>
                <a:tab pos="714375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Protokoll der </a:t>
            </a:r>
            <a:r>
              <a:rPr lang="de-DE" dirty="0" err="1" smtClean="0">
                <a:solidFill>
                  <a:srgbClr val="000000"/>
                </a:solidFill>
              </a:rPr>
              <a:t>Runkoordinationsmeetings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9485586">
            <a:off x="5417523" y="4818103"/>
            <a:ext cx="2610855" cy="707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82563" indent="-182563" algn="ctr">
              <a:buClr>
                <a:srgbClr val="0000FF"/>
              </a:buClr>
              <a:buFont typeface="Times" charset="0"/>
              <a:buNone/>
              <a:tabLst>
                <a:tab pos="539750" algn="l"/>
                <a:tab pos="714375" algn="l"/>
              </a:tabLst>
            </a:pPr>
            <a:r>
              <a:rPr lang="de-DE" dirty="0">
                <a:solidFill>
                  <a:srgbClr val="000000"/>
                </a:solidFill>
              </a:rPr>
              <a:t>Zusammenfassung der Woche </a:t>
            </a:r>
          </a:p>
        </p:txBody>
      </p:sp>
      <p:sp>
        <p:nvSpPr>
          <p:cNvPr id="23" name="Rectangle 22"/>
          <p:cNvSpPr/>
          <p:nvPr/>
        </p:nvSpPr>
        <p:spPr>
          <a:xfrm rot="19451845">
            <a:off x="494086" y="5171742"/>
            <a:ext cx="3573553" cy="707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82563" indent="-182563" algn="ctr">
              <a:buClr>
                <a:srgbClr val="0000FF"/>
              </a:buClr>
              <a:buFont typeface="Times" charset="0"/>
              <a:buNone/>
              <a:tabLst>
                <a:tab pos="539750" algn="l"/>
                <a:tab pos="714375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Information zu Nutzer-Experimenten 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Operation schedules</a:t>
            </a:r>
            <a:endParaRPr lang="en-US" sz="2800" dirty="0"/>
          </a:p>
        </p:txBody>
      </p:sp>
      <p:pic>
        <p:nvPicPr>
          <p:cNvPr id="12" name="Content Placeholder 3" descr="screen-capture-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t="-344" r="543" b="-809"/>
          <a:stretch/>
        </p:blipFill>
        <p:spPr bwMode="auto">
          <a:xfrm>
            <a:off x="123197" y="798670"/>
            <a:ext cx="3028836" cy="420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5" name="Content Placeholder 10" descr="screen-capture-1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715" r="2268" b="735"/>
          <a:stretch/>
        </p:blipFill>
        <p:spPr bwMode="auto">
          <a:xfrm>
            <a:off x="4660689" y="3981561"/>
            <a:ext cx="4330911" cy="287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0" y="4356100"/>
            <a:ext cx="787400" cy="1905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18" name="Content Placeholder 3" descr="screen-capture-25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181" r="21481" b="1195"/>
          <a:stretch/>
        </p:blipFill>
        <p:spPr>
          <a:xfrm>
            <a:off x="1084716" y="3228075"/>
            <a:ext cx="2896978" cy="3267760"/>
          </a:xfrm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787400" y="4356100"/>
            <a:ext cx="444500" cy="11430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772911" y="3916022"/>
            <a:ext cx="499801" cy="445407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3170200" y="5807884"/>
            <a:ext cx="1552271" cy="348967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3" name="Content Placeholder 5" descr="screen-capture-1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2389" r="5527" b="1513"/>
          <a:stretch/>
        </p:blipFill>
        <p:spPr bwMode="auto">
          <a:xfrm>
            <a:off x="4364125" y="568494"/>
            <a:ext cx="3050540" cy="424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8" name="TextBox 27"/>
          <p:cNvSpPr txBox="1"/>
          <p:nvPr/>
        </p:nvSpPr>
        <p:spPr>
          <a:xfrm rot="19351467">
            <a:off x="4493555" y="1718766"/>
            <a:ext cx="2632414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Jahres</a:t>
            </a:r>
            <a:r>
              <a:rPr lang="de-DE" dirty="0">
                <a:solidFill>
                  <a:srgbClr val="000000"/>
                </a:solidFill>
              </a:rPr>
              <a:t>ü</a:t>
            </a:r>
            <a:r>
              <a:rPr lang="de-DE" dirty="0" smtClean="0">
                <a:solidFill>
                  <a:srgbClr val="000000"/>
                </a:solidFill>
              </a:rPr>
              <a:t>bersicht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4" name="Content Placeholder 8" descr="screen-capture-18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r="1018" b="4570"/>
          <a:stretch/>
        </p:blipFill>
        <p:spPr bwMode="auto">
          <a:xfrm>
            <a:off x="6092983" y="2047782"/>
            <a:ext cx="3051017" cy="194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9" name="TextBox 28"/>
          <p:cNvSpPr txBox="1"/>
          <p:nvPr/>
        </p:nvSpPr>
        <p:spPr>
          <a:xfrm rot="19407528">
            <a:off x="6242560" y="2642375"/>
            <a:ext cx="2306107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Maschinenstudien</a:t>
            </a:r>
          </a:p>
        </p:txBody>
      </p:sp>
      <p:sp>
        <p:nvSpPr>
          <p:cNvPr id="30" name="TextBox 29"/>
          <p:cNvSpPr txBox="1"/>
          <p:nvPr/>
        </p:nvSpPr>
        <p:spPr>
          <a:xfrm rot="19574066">
            <a:off x="5633140" y="5442621"/>
            <a:ext cx="2583499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Nutzer-Experimente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2940544" y="3585277"/>
            <a:ext cx="3091520" cy="1402631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267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Zugangs- und Wartungswünsche</a:t>
            </a:r>
            <a:endParaRPr lang="en-US" sz="2800" dirty="0"/>
          </a:p>
        </p:txBody>
      </p:sp>
      <p:pic>
        <p:nvPicPr>
          <p:cNvPr id="12" name="Content Placeholder 3" descr="screen-capture-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8380" r="6952" b="1644"/>
          <a:stretch/>
        </p:blipFill>
        <p:spPr bwMode="auto">
          <a:xfrm>
            <a:off x="587599" y="1342192"/>
            <a:ext cx="729830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3" name="Content Placeholder 5" descr="screen-capture-1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-145" r="-428" b="-854"/>
          <a:stretch/>
        </p:blipFill>
        <p:spPr bwMode="auto">
          <a:xfrm>
            <a:off x="2575337" y="2651500"/>
            <a:ext cx="5682986" cy="360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4501960" y="1665351"/>
            <a:ext cx="1495640" cy="441841"/>
          </a:xfrm>
          <a:prstGeom prst="ellipse">
            <a:avLst/>
          </a:prstGeom>
          <a:noFill/>
          <a:ln w="190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sym typeface="Wingdings" charset="0"/>
            </a:endParaRPr>
          </a:p>
        </p:txBody>
      </p:sp>
      <p:cxnSp>
        <p:nvCxnSpPr>
          <p:cNvPr id="17" name="Straight Arrow Connector 16"/>
          <p:cNvCxnSpPr>
            <a:endCxn id="15" idx="4"/>
          </p:cNvCxnSpPr>
          <p:nvPr/>
        </p:nvCxnSpPr>
        <p:spPr bwMode="auto">
          <a:xfrm flipV="1">
            <a:off x="5068800" y="2107192"/>
            <a:ext cx="180980" cy="1435209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28575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Content Placeholder 8"/>
          <p:cNvSpPr>
            <a:spLocks noGrp="1"/>
          </p:cNvSpPr>
          <p:nvPr>
            <p:ph idx="1"/>
          </p:nvPr>
        </p:nvSpPr>
        <p:spPr>
          <a:xfrm>
            <a:off x="268598" y="925123"/>
            <a:ext cx="8709802" cy="385277"/>
          </a:xfrm>
        </p:spPr>
        <p:txBody>
          <a:bodyPr/>
          <a:lstStyle/>
          <a:p>
            <a:r>
              <a:rPr lang="de-DE" sz="1800" dirty="0" smtClean="0"/>
              <a:t>Alle Zugangs</a:t>
            </a:r>
            <a:r>
              <a:rPr lang="de-DE" sz="1800" dirty="0"/>
              <a:t>- und </a:t>
            </a:r>
            <a:r>
              <a:rPr lang="de-DE" sz="1800" dirty="0" smtClean="0"/>
              <a:t>Wartungswünsche müssen ins Logbuch eingetragen werden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612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Unterlagen zur Sicherheit</a:t>
            </a:r>
            <a:endParaRPr lang="en-US" sz="2800" dirty="0"/>
          </a:p>
        </p:txBody>
      </p:sp>
      <p:pic>
        <p:nvPicPr>
          <p:cNvPr id="15" name="Content Placeholder 3" descr="screen-capture-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t="-344" r="543" b="-809"/>
          <a:stretch/>
        </p:blipFill>
        <p:spPr bwMode="auto">
          <a:xfrm>
            <a:off x="123197" y="773270"/>
            <a:ext cx="3803038" cy="528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7" name="Content Placeholder 5" descr="screen-capture-2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2" r="1509" b="895"/>
          <a:stretch/>
        </p:blipFill>
        <p:spPr bwMode="auto">
          <a:xfrm>
            <a:off x="4119927" y="1015470"/>
            <a:ext cx="4543478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8" name="Content Placeholder 7" descr="screen-capture-2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 r="317" b="1356"/>
          <a:stretch/>
        </p:blipFill>
        <p:spPr bwMode="auto">
          <a:xfrm>
            <a:off x="4726351" y="3403069"/>
            <a:ext cx="4417649" cy="301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6" name="Content Placeholder 3" descr="screen-capture-2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t="14060" r="13554" b="12061"/>
          <a:stretch/>
        </p:blipFill>
        <p:spPr bwMode="auto">
          <a:xfrm>
            <a:off x="1511299" y="3898900"/>
            <a:ext cx="3251539" cy="170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9" name="Oval 18"/>
          <p:cNvSpPr/>
          <p:nvPr/>
        </p:nvSpPr>
        <p:spPr bwMode="auto">
          <a:xfrm>
            <a:off x="0" y="5562600"/>
            <a:ext cx="1130300" cy="2159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sym typeface="Wingdings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193800" y="5219700"/>
            <a:ext cx="609600" cy="39370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241800" y="4233537"/>
            <a:ext cx="784920" cy="452763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573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Was müssen Operateure dokumentieren?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8"/>
            <a:ext cx="8520113" cy="5062901"/>
          </a:xfrm>
        </p:spPr>
        <p:txBody>
          <a:bodyPr/>
          <a:lstStyle/>
          <a:p>
            <a:r>
              <a:rPr lang="de-DE" dirty="0" smtClean="0"/>
              <a:t>Schichtübersicht</a:t>
            </a:r>
          </a:p>
          <a:p>
            <a:pPr lvl="1"/>
            <a:r>
              <a:rPr lang="de-DE" sz="1800" dirty="0"/>
              <a:t>Ziel der Schicht (Goal)</a:t>
            </a:r>
          </a:p>
          <a:p>
            <a:pPr lvl="1"/>
            <a:r>
              <a:rPr lang="de-DE" sz="1800" dirty="0"/>
              <a:t>Erreichtes und </a:t>
            </a:r>
            <a:r>
              <a:rPr lang="de-DE" sz="1800" dirty="0" smtClean="0"/>
              <a:t>Schwierigkeiten</a:t>
            </a:r>
            <a:endParaRPr lang="de-DE" sz="2000" dirty="0" smtClean="0"/>
          </a:p>
          <a:p>
            <a:r>
              <a:rPr lang="de-DE" dirty="0" smtClean="0"/>
              <a:t>Standardisierte Schichtdokumentation am Anfang der Schicht</a:t>
            </a:r>
            <a:endParaRPr lang="de-DE" sz="1800" dirty="0" smtClean="0"/>
          </a:p>
          <a:p>
            <a:r>
              <a:rPr lang="de-DE" dirty="0" smtClean="0"/>
              <a:t>Schichtverlauf: Änderungen von Maschinenparametern, SASE-Status, Schwierigkeiten, Ausfallzeiten, und so weiter</a:t>
            </a:r>
          </a:p>
          <a:p>
            <a:r>
              <a:rPr lang="de-DE" dirty="0" smtClean="0"/>
              <a:t>Betriebsstatistik mit „Status-Knöpfen“</a:t>
            </a:r>
          </a:p>
          <a:p>
            <a:r>
              <a:rPr lang="de-DE" dirty="0" smtClean="0"/>
              <a:t>Sprache kann Englisch oder Deutsch sein</a:t>
            </a:r>
          </a:p>
          <a:p>
            <a:pPr lvl="1"/>
            <a:r>
              <a:rPr lang="de-DE" sz="1800" dirty="0" smtClean="0"/>
              <a:t>Englisch wird für allgemeine und wissenschaftliche </a:t>
            </a:r>
            <a:r>
              <a:rPr lang="de-DE" sz="1800" dirty="0"/>
              <a:t>Einträge </a:t>
            </a:r>
            <a:r>
              <a:rPr lang="de-DE" sz="1800" dirty="0" smtClean="0"/>
              <a:t>bevorzugt </a:t>
            </a:r>
          </a:p>
          <a:p>
            <a:pPr lvl="1"/>
            <a:r>
              <a:rPr lang="de-DE" sz="1800" dirty="0" smtClean="0"/>
              <a:t>Technische Details können auch auf Deutsch geschrieben werden</a:t>
            </a:r>
          </a:p>
          <a:p>
            <a:pPr lvl="1"/>
            <a:r>
              <a:rPr lang="de-DE" sz="1800" dirty="0"/>
              <a:t>Sprache darf kein Show-Stopper sein, etwas ins Logbuch zu </a:t>
            </a:r>
            <a:r>
              <a:rPr lang="de-DE" sz="1800" dirty="0" smtClean="0"/>
              <a:t>eintragen</a:t>
            </a:r>
          </a:p>
          <a:p>
            <a:pPr marL="444500" lvl="1" indent="0">
              <a:buNone/>
            </a:pPr>
            <a:endParaRPr lang="de-DE" sz="1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955121" y="1025511"/>
            <a:ext cx="5188879" cy="820180"/>
            <a:chOff x="3487007" y="1096170"/>
            <a:chExt cx="5649679" cy="1051202"/>
          </a:xfrm>
        </p:grpSpPr>
        <p:pic>
          <p:nvPicPr>
            <p:cNvPr id="4" name="Content Placeholder 3" descr="screen-capture-4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3" t="36534" r="30406" b="47912"/>
            <a:stretch/>
          </p:blipFill>
          <p:spPr bwMode="auto">
            <a:xfrm>
              <a:off x="4367174" y="1096172"/>
              <a:ext cx="4769512" cy="105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pic>
          <p:nvPicPr>
            <p:cNvPr id="5" name="Content Placeholder 3" descr="screen-capture-4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" t="36534" r="85771" b="47912"/>
            <a:stretch/>
          </p:blipFill>
          <p:spPr bwMode="auto">
            <a:xfrm>
              <a:off x="3487007" y="1096170"/>
              <a:ext cx="1202036" cy="1051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</p:grpSp>
      <p:pic>
        <p:nvPicPr>
          <p:cNvPr id="7" name="Content Placeholder 3" descr="staistics-pane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17314" r="3791" b="49366"/>
          <a:stretch/>
        </p:blipFill>
        <p:spPr bwMode="auto">
          <a:xfrm>
            <a:off x="5290027" y="3467907"/>
            <a:ext cx="3713450" cy="56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38255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SY_Vortrag_3-1">
  <a:themeElements>
    <a:clrScheme name="3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3_DESY_Vortrag_3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lnDef>
  </a:objectDefaults>
  <a:extraClrSchemeLst>
    <a:extraClrScheme>
      <a:clrScheme name="3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1309</Words>
  <Application>Microsoft Macintosh PowerPoint</Application>
  <PresentationFormat>On-screen Show (4:3)</PresentationFormat>
  <Paragraphs>328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2_DESY_Vortrag_3-1</vt:lpstr>
      <vt:lpstr>3_DESY_Vortrag_3-1</vt:lpstr>
      <vt:lpstr>Logbuch Dokumentation und Betriebsstatistik</vt:lpstr>
      <vt:lpstr>Warum Dokumentation?</vt:lpstr>
      <vt:lpstr>Elektronisches Logbuch</vt:lpstr>
      <vt:lpstr>Beispiele von Schichtübersichten</vt:lpstr>
      <vt:lpstr>Wochenübersicht</vt:lpstr>
      <vt:lpstr>Operation schedules</vt:lpstr>
      <vt:lpstr>Zugangs- und Wartungswünsche</vt:lpstr>
      <vt:lpstr>Unterlagen zur Sicherheit</vt:lpstr>
      <vt:lpstr>Was müssen Operateure dokumentieren?</vt:lpstr>
      <vt:lpstr>Betriebsstatistik</vt:lpstr>
      <vt:lpstr>Beispiel KW 10: Nutzerexperimente</vt:lpstr>
      <vt:lpstr>Beispiele von Nutzerexperimente</vt:lpstr>
      <vt:lpstr>Beispiel KW 11: Maschinenstudien </vt:lpstr>
      <vt:lpstr>Wie wird die Betriebsstatistik erstellt?</vt:lpstr>
      <vt:lpstr>Hauptkategorien</vt:lpstr>
      <vt:lpstr>Unterkategorien</vt:lpstr>
      <vt:lpstr>Was müssen Operateure machen?</vt:lpstr>
      <vt:lpstr>Statistik-Einträge im Logbuch</vt:lpstr>
      <vt:lpstr>Operation-Details</vt:lpstr>
      <vt:lpstr>Von Operation-Details zur Rohdatenbasis</vt:lpstr>
      <vt:lpstr>Wofür werden die Rohdaten benutzt?</vt:lpstr>
      <vt:lpstr>Jahresstatistik 2014</vt:lpstr>
      <vt:lpstr>Ausfallstatistik 2014</vt:lpstr>
      <vt:lpstr>Beispiel einer Nutzer-Statistik</vt:lpstr>
      <vt:lpstr>Beispiel einer Tuning-Statistik</vt:lpstr>
      <vt:lpstr>Zusammenfassung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Logbuch Dokumentation und Betriebsstatistik</dc:title>
  <dc:creator>katja.honkavaara@desy.de</dc:creator>
  <cp:keywords>Groemitz 2015</cp:keywords>
  <dc:description>contributed talk</dc:description>
  <cp:lastModifiedBy>Katja Honkavaara</cp:lastModifiedBy>
  <cp:revision>2042</cp:revision>
  <dcterms:created xsi:type="dcterms:W3CDTF">2009-03-09T10:57:44Z</dcterms:created>
  <dcterms:modified xsi:type="dcterms:W3CDTF">2015-03-24T06:52:26Z</dcterms:modified>
  <cp:category>Talk</cp:category>
</cp:coreProperties>
</file>