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63" r:id="rId2"/>
    <p:sldId id="300" r:id="rId3"/>
    <p:sldId id="269" r:id="rId4"/>
    <p:sldId id="270" r:id="rId5"/>
    <p:sldId id="284" r:id="rId6"/>
    <p:sldId id="274" r:id="rId7"/>
    <p:sldId id="312" r:id="rId8"/>
    <p:sldId id="281" r:id="rId9"/>
    <p:sldId id="278" r:id="rId10"/>
    <p:sldId id="279" r:id="rId11"/>
    <p:sldId id="280" r:id="rId12"/>
    <p:sldId id="277" r:id="rId13"/>
    <p:sldId id="276" r:id="rId14"/>
    <p:sldId id="310" r:id="rId15"/>
    <p:sldId id="306" r:id="rId16"/>
    <p:sldId id="308" r:id="rId17"/>
    <p:sldId id="307" r:id="rId18"/>
    <p:sldId id="301" r:id="rId19"/>
    <p:sldId id="302" r:id="rId20"/>
    <p:sldId id="309" r:id="rId21"/>
    <p:sldId id="311" r:id="rId22"/>
  </p:sldIdLst>
  <p:sldSz cx="9144000" cy="6858000" type="screen4x3"/>
  <p:notesSz cx="6794500" cy="9906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5EB"/>
    <a:srgbClr val="9C9E9F"/>
    <a:srgbClr val="FFFFFF"/>
    <a:srgbClr val="DDDDDD"/>
    <a:srgbClr val="FFCC00"/>
    <a:srgbClr val="FF00FF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276" autoAdjust="0"/>
    <p:restoredTop sz="86086" autoAdjust="0"/>
  </p:normalViewPr>
  <p:slideViewPr>
    <p:cSldViewPr snapToGrid="0">
      <p:cViewPr varScale="1">
        <p:scale>
          <a:sx n="136" d="100"/>
          <a:sy n="136" d="100"/>
        </p:scale>
        <p:origin x="-1688" y="-104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5551"/>
        <p:guide pos="1551"/>
        <p:guide pos="4178"/>
        <p:guide pos="2927"/>
        <p:guide pos="2809"/>
        <p:guide pos="178"/>
        <p:guide pos="4299"/>
        <p:guide pos="14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2130" y="-96"/>
      </p:cViewPr>
      <p:guideLst>
        <p:guide orient="horz" pos="3120"/>
        <p:guide pos="214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Relationship Id="rId2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F78CA52-E024-45A9-A6DA-6EE92DD2B0F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917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Was hat sich durch FLASH2 geändert?</a:t>
            </a:r>
          </a:p>
          <a:p>
            <a:r>
              <a:rPr lang="de-DE" dirty="0" smtClean="0"/>
              <a:t>Einige grundlegende Dinge zum gemeinsamen Betrieb von</a:t>
            </a:r>
            <a:r>
              <a:rPr lang="de-DE" baseline="0" dirty="0" smtClean="0"/>
              <a:t> FLASH1 und FLASH2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61191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848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1TCOL und 6TCOL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889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Offset in </a:t>
            </a:r>
            <a:r>
              <a:rPr lang="de-DE" dirty="0" err="1" smtClean="0"/>
              <a:t>quads</a:t>
            </a:r>
            <a:r>
              <a:rPr lang="de-DE" dirty="0" smtClean="0"/>
              <a:t> -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dipolfeld</a:t>
            </a:r>
            <a:endParaRPr lang="de-DE" dirty="0" smtClean="0"/>
          </a:p>
          <a:p>
            <a:r>
              <a:rPr lang="de-DE" dirty="0" smtClean="0"/>
              <a:t>Wir brauchen 2 cm vertikalen  </a:t>
            </a:r>
            <a:r>
              <a:rPr lang="de-DE" dirty="0" err="1" smtClean="0"/>
              <a:t>offset</a:t>
            </a:r>
            <a:r>
              <a:rPr lang="de-DE" dirty="0" smtClean="0"/>
              <a:t> um nach FLASH2 zu kommen!</a:t>
            </a:r>
          </a:p>
          <a:p>
            <a:r>
              <a:rPr lang="de-DE" dirty="0" smtClean="0"/>
              <a:t>Offset wird initialisiert</a:t>
            </a:r>
            <a:r>
              <a:rPr lang="de-DE" baseline="0" dirty="0" smtClean="0"/>
              <a:t> mit den </a:t>
            </a:r>
            <a:r>
              <a:rPr lang="de-DE" baseline="0" dirty="0" err="1" smtClean="0"/>
              <a:t>kickern</a:t>
            </a:r>
            <a:r>
              <a:rPr lang="de-DE" baseline="0" dirty="0" smtClean="0"/>
              <a:t>. Den größten teil machen die 	</a:t>
            </a:r>
            <a:r>
              <a:rPr lang="de-DE" baseline="0" dirty="0" err="1" smtClean="0"/>
              <a:t>quads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931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Ein </a:t>
            </a:r>
            <a:r>
              <a:rPr lang="de-DE" dirty="0" err="1" smtClean="0"/>
              <a:t>beispeil</a:t>
            </a:r>
            <a:r>
              <a:rPr lang="de-DE" dirty="0" smtClean="0"/>
              <a:t> </a:t>
            </a:r>
            <a:r>
              <a:rPr lang="de-DE" dirty="0" err="1" smtClean="0"/>
              <a:t>fuer</a:t>
            </a:r>
            <a:r>
              <a:rPr lang="de-DE" dirty="0" smtClean="0"/>
              <a:t> parallelen betrieb von beiden beamlines</a:t>
            </a:r>
          </a:p>
          <a:p>
            <a:r>
              <a:rPr lang="de-DE" dirty="0" smtClean="0"/>
              <a:t>Sonderstellung</a:t>
            </a:r>
            <a:r>
              <a:rPr lang="de-DE" baseline="0" dirty="0" smtClean="0"/>
              <a:t> von FLASH!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2823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Unterschiedliche </a:t>
            </a:r>
            <a:r>
              <a:rPr lang="de-DE" dirty="0" err="1" smtClean="0"/>
              <a:t>farben</a:t>
            </a:r>
            <a:r>
              <a:rPr lang="de-DE" dirty="0" smtClean="0"/>
              <a:t> </a:t>
            </a:r>
            <a:r>
              <a:rPr lang="de-DE" dirty="0" err="1" smtClean="0"/>
              <a:t>fuer</a:t>
            </a:r>
            <a:r>
              <a:rPr lang="de-DE" dirty="0" smtClean="0"/>
              <a:t> flash1</a:t>
            </a:r>
            <a:r>
              <a:rPr lang="de-DE" baseline="0" dirty="0" smtClean="0"/>
              <a:t> und flash2</a:t>
            </a:r>
          </a:p>
          <a:p>
            <a:r>
              <a:rPr lang="de-DE" baseline="0" dirty="0" smtClean="0"/>
              <a:t>Unterschiedliche </a:t>
            </a:r>
            <a:r>
              <a:rPr lang="de-DE" baseline="0" dirty="0" err="1" smtClean="0"/>
              <a:t>RF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einstellungen</a:t>
            </a:r>
            <a:r>
              <a:rPr lang="de-DE" baseline="0" dirty="0" smtClean="0"/>
              <a:t> für F1 und F2</a:t>
            </a:r>
          </a:p>
          <a:p>
            <a:r>
              <a:rPr lang="de-DE" baseline="0" dirty="0" smtClean="0"/>
              <a:t>Was darf bei parallelem betrieb noch angefasst werden?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5336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3622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Variable gab </a:t>
            </a:r>
            <a:r>
              <a:rPr lang="de-DE" dirty="0" err="1" smtClean="0"/>
              <a:t>undulatoren</a:t>
            </a:r>
            <a:r>
              <a:rPr lang="de-DE" dirty="0" smtClean="0"/>
              <a:t>. Keine </a:t>
            </a:r>
            <a:r>
              <a:rPr lang="de-DE" dirty="0" err="1" smtClean="0"/>
              <a:t>energieänderung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fuer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wellenlängenänderung</a:t>
            </a:r>
            <a:r>
              <a:rPr lang="de-DE" baseline="0" dirty="0" smtClean="0"/>
              <a:t> notwendig</a:t>
            </a:r>
            <a:endParaRPr lang="de-DE" dirty="0" smtClean="0"/>
          </a:p>
          <a:p>
            <a:r>
              <a:rPr lang="de-DE" dirty="0" smtClean="0"/>
              <a:t>Undulator </a:t>
            </a:r>
            <a:r>
              <a:rPr lang="de-DE" dirty="0" err="1" smtClean="0"/>
              <a:t>panel</a:t>
            </a:r>
            <a:endParaRPr lang="de-DE" dirty="0" smtClean="0"/>
          </a:p>
          <a:p>
            <a:r>
              <a:rPr lang="de-DE" dirty="0" err="1" smtClean="0"/>
              <a:t>Yag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screen</a:t>
            </a:r>
            <a:r>
              <a:rPr lang="de-DE" baseline="0" dirty="0" smtClean="0"/>
              <a:t> in FLASH2</a:t>
            </a:r>
            <a:endParaRPr lang="de-D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8726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Warum</a:t>
            </a:r>
            <a:r>
              <a:rPr lang="en-US" dirty="0" smtClean="0"/>
              <a:t> </a:t>
            </a:r>
            <a:r>
              <a:rPr lang="en-US" dirty="0" err="1" smtClean="0"/>
              <a:t>werden</a:t>
            </a:r>
            <a:r>
              <a:rPr lang="en-US" dirty="0" smtClean="0"/>
              <a:t> die </a:t>
            </a:r>
            <a:r>
              <a:rPr lang="en-US" dirty="0" err="1" smtClean="0"/>
              <a:t>kurzen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Wellenlängen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nicht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erreicht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Werte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vom</a:t>
            </a:r>
            <a:r>
              <a:rPr lang="en-US" baseline="0" dirty="0" smtClean="0"/>
              <a:t> undulator, </a:t>
            </a:r>
            <a:r>
              <a:rPr lang="en-US" baseline="0" dirty="0" err="1" smtClean="0"/>
              <a:t>nicht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spektrometer</a:t>
            </a:r>
            <a:endParaRPr lang="en-US" baseline="0" dirty="0" smtClean="0"/>
          </a:p>
          <a:p>
            <a:r>
              <a:rPr lang="en-US" baseline="0" dirty="0" err="1" smtClean="0"/>
              <a:t>Peakstrom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vermutlich</a:t>
            </a:r>
            <a:r>
              <a:rPr lang="en-US" baseline="0" dirty="0" smtClean="0"/>
              <a:t> der </a:t>
            </a:r>
            <a:r>
              <a:rPr lang="en-US" baseline="0" dirty="0" err="1" smtClean="0"/>
              <a:t>grund</a:t>
            </a:r>
            <a:endParaRPr lang="en-US" baseline="0" dirty="0" smtClean="0"/>
          </a:p>
          <a:p>
            <a:r>
              <a:rPr lang="en-US" baseline="0" dirty="0" err="1" smtClean="0"/>
              <a:t>Noch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kein</a:t>
            </a:r>
            <a:r>
              <a:rPr lang="en-US" baseline="0" dirty="0" smtClean="0"/>
              <a:t> monitor </a:t>
            </a:r>
            <a:r>
              <a:rPr lang="en-US" baseline="0" dirty="0" err="1" smtClean="0"/>
              <a:t>dafuer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fuer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kompression</a:t>
            </a:r>
            <a:r>
              <a:rPr lang="en-US" baseline="0" dirty="0" smtClean="0"/>
              <a:t> - crisp5 </a:t>
            </a:r>
            <a:r>
              <a:rPr lang="en-US" baseline="0" dirty="0" err="1" smtClean="0"/>
              <a:t>kommt</a:t>
            </a:r>
            <a:endParaRPr lang="en-US" baseline="0" dirty="0" smtClean="0"/>
          </a:p>
          <a:p>
            <a:r>
              <a:rPr lang="en-US" baseline="0" dirty="0" smtClean="0"/>
              <a:t>Auf </a:t>
            </a:r>
            <a:r>
              <a:rPr lang="en-US" baseline="0" dirty="0" err="1" smtClean="0"/>
              <a:t>einem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guten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weg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2109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Was </a:t>
            </a:r>
            <a:r>
              <a:rPr lang="en-US" dirty="0" err="1" smtClean="0"/>
              <a:t>ist</a:t>
            </a:r>
            <a:r>
              <a:rPr lang="en-US" dirty="0" smtClean="0"/>
              <a:t> in der </a:t>
            </a:r>
            <a:r>
              <a:rPr lang="en-US" dirty="0" err="1" smtClean="0"/>
              <a:t>neuen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Sektion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20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noProof="0" dirty="0" smtClean="0"/>
              <a:t>Hinweis auf die</a:t>
            </a:r>
            <a:r>
              <a:rPr lang="de-DE" baseline="0" noProof="0" dirty="0" smtClean="0"/>
              <a:t> kicker, septum, bends</a:t>
            </a:r>
          </a:p>
          <a:p>
            <a:r>
              <a:rPr lang="de-DE" baseline="0" noProof="0" dirty="0" smtClean="0"/>
              <a:t>Extraktionsbereich und FLASH2 Tunnel</a:t>
            </a:r>
          </a:p>
          <a:p>
            <a:r>
              <a:rPr lang="de-DE" baseline="0" noProof="0" dirty="0" smtClean="0"/>
              <a:t>Was macht ein </a:t>
            </a:r>
            <a:r>
              <a:rPr lang="de-DE" baseline="0" noProof="0" dirty="0" err="1" smtClean="0"/>
              <a:t>dipol</a:t>
            </a:r>
            <a:r>
              <a:rPr lang="de-DE" baseline="0" noProof="0" dirty="0" smtClean="0"/>
              <a:t>, </a:t>
            </a:r>
            <a:r>
              <a:rPr lang="de-DE" baseline="0" noProof="0" dirty="0" err="1" smtClean="0"/>
              <a:t>quad</a:t>
            </a:r>
            <a:r>
              <a:rPr lang="de-DE" baseline="0" noProof="0" dirty="0" smtClean="0"/>
              <a:t>, </a:t>
            </a:r>
            <a:r>
              <a:rPr lang="de-DE" baseline="0" noProof="0" dirty="0" err="1" smtClean="0"/>
              <a:t>sextupol</a:t>
            </a:r>
            <a:endParaRPr lang="de-DE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0114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Was </a:t>
            </a:r>
            <a:r>
              <a:rPr lang="en-US" dirty="0" err="1" smtClean="0"/>
              <a:t>sind</a:t>
            </a:r>
            <a:r>
              <a:rPr lang="en-US" dirty="0" smtClean="0"/>
              <a:t> beta </a:t>
            </a:r>
            <a:r>
              <a:rPr lang="en-US" dirty="0" err="1" smtClean="0"/>
              <a:t>funktionen</a:t>
            </a:r>
            <a:r>
              <a:rPr lang="en-US" dirty="0" smtClean="0"/>
              <a:t>?</a:t>
            </a:r>
            <a:r>
              <a:rPr lang="en-US" baseline="0" dirty="0" smtClean="0"/>
              <a:t> Sie beschreiben die zusammen mit der Emiitanz die </a:t>
            </a:r>
            <a:r>
              <a:rPr lang="en-US" baseline="0" dirty="0" err="1" smtClean="0"/>
              <a:t>Strahlbreite</a:t>
            </a:r>
            <a:r>
              <a:rPr lang="en-US" baseline="0" dirty="0" smtClean="0"/>
              <a:t>.</a:t>
            </a:r>
            <a:endParaRPr lang="en-US" dirty="0" smtClean="0"/>
          </a:p>
          <a:p>
            <a:r>
              <a:rPr lang="en-US" dirty="0" smtClean="0"/>
              <a:t>Was wurde an der Strahloptik geändert?</a:t>
            </a:r>
          </a:p>
          <a:p>
            <a:r>
              <a:rPr lang="en-US" dirty="0" smtClean="0"/>
              <a:t>Vorteile, </a:t>
            </a:r>
            <a:r>
              <a:rPr lang="en-US" dirty="0" err="1" smtClean="0"/>
              <a:t>Nachteile</a:t>
            </a:r>
            <a:endParaRPr lang="en-US" dirty="0" smtClean="0"/>
          </a:p>
          <a:p>
            <a:r>
              <a:rPr lang="en-US" dirty="0" err="1" smtClean="0"/>
              <a:t>Diese</a:t>
            </a:r>
            <a:r>
              <a:rPr lang="en-US" dirty="0" smtClean="0"/>
              <a:t> </a:t>
            </a:r>
            <a:r>
              <a:rPr lang="en-US" dirty="0" err="1" smtClean="0"/>
              <a:t>optik</a:t>
            </a:r>
            <a:r>
              <a:rPr lang="en-US" dirty="0" smtClean="0"/>
              <a:t> war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beim</a:t>
            </a:r>
            <a:r>
              <a:rPr lang="en-US" baseline="0" dirty="0" smtClean="0"/>
              <a:t> FLASH </a:t>
            </a:r>
            <a:r>
              <a:rPr lang="en-US" baseline="0" dirty="0" err="1" smtClean="0"/>
              <a:t>rekord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siehe</a:t>
            </a:r>
            <a:r>
              <a:rPr lang="en-US" baseline="0" dirty="0" smtClean="0"/>
              <a:t> miff) </a:t>
            </a:r>
            <a:r>
              <a:rPr lang="en-US" baseline="0" dirty="0" err="1" smtClean="0"/>
              <a:t>im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einsatz</a:t>
            </a:r>
            <a:r>
              <a:rPr lang="en-US" baseline="0" dirty="0" smtClean="0"/>
              <a:t>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097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FLASH2 </a:t>
            </a:r>
            <a:r>
              <a:rPr lang="en-US" dirty="0" err="1" smtClean="0"/>
              <a:t>Extratktion</a:t>
            </a:r>
            <a:r>
              <a:rPr lang="en-US" dirty="0" smtClean="0"/>
              <a:t>, CSR in </a:t>
            </a:r>
            <a:r>
              <a:rPr lang="en-US" dirty="0" err="1" smtClean="0"/>
              <a:t>starken</a:t>
            </a:r>
            <a:r>
              <a:rPr lang="en-US" dirty="0" smtClean="0"/>
              <a:t> </a:t>
            </a:r>
            <a:r>
              <a:rPr lang="en-US" dirty="0" err="1" smtClean="0"/>
              <a:t>horizontalen</a:t>
            </a:r>
            <a:r>
              <a:rPr lang="en-US" baseline="0" dirty="0" smtClean="0"/>
              <a:t> Bends -&gt; beam waists</a:t>
            </a:r>
          </a:p>
          <a:p>
            <a:r>
              <a:rPr lang="en-US" baseline="0" dirty="0" smtClean="0"/>
              <a:t>CSR -&gt; </a:t>
            </a:r>
            <a:r>
              <a:rPr lang="en-US" baseline="0" dirty="0" err="1" smtClean="0"/>
              <a:t>emiitanz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vergrößerung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energz</a:t>
            </a:r>
            <a:r>
              <a:rPr lang="en-US" baseline="0" dirty="0" smtClean="0"/>
              <a:t> spread </a:t>
            </a:r>
            <a:r>
              <a:rPr lang="en-US" baseline="0" dirty="0" err="1" smtClean="0"/>
              <a:t>vergrößerung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794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CSR </a:t>
            </a:r>
            <a:r>
              <a:rPr lang="en-US" dirty="0" err="1" smtClean="0"/>
              <a:t>effekte</a:t>
            </a:r>
            <a:r>
              <a:rPr lang="en-US" dirty="0" smtClean="0"/>
              <a:t>,</a:t>
            </a:r>
            <a:r>
              <a:rPr lang="en-US" baseline="0" dirty="0" smtClean="0"/>
              <a:t> Compression, </a:t>
            </a:r>
            <a:r>
              <a:rPr lang="en-US" baseline="0" dirty="0" err="1" smtClean="0"/>
              <a:t>Energz</a:t>
            </a:r>
            <a:r>
              <a:rPr lang="en-US" baseline="0" dirty="0" smtClean="0"/>
              <a:t> spread, </a:t>
            </a:r>
            <a:r>
              <a:rPr lang="en-US" baseline="0" dirty="0" err="1" smtClean="0"/>
              <a:t>emittanz</a:t>
            </a:r>
            <a:endParaRPr lang="en-US" baseline="0" dirty="0" smtClean="0"/>
          </a:p>
          <a:p>
            <a:r>
              <a:rPr lang="en-US" baseline="0" dirty="0" smtClean="0"/>
              <a:t>Optic </a:t>
            </a:r>
            <a:r>
              <a:rPr lang="en-US" baseline="0" dirty="0" err="1" smtClean="0"/>
              <a:t>messen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nicht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fuer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operateure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147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gleiche </a:t>
            </a:r>
            <a:r>
              <a:rPr lang="de-DE" dirty="0" err="1" smtClean="0"/>
              <a:t>kamera</a:t>
            </a:r>
            <a:endParaRPr lang="de-DE" dirty="0" smtClean="0"/>
          </a:p>
          <a:p>
            <a:r>
              <a:rPr lang="de-DE" dirty="0" smtClean="0"/>
              <a:t>Was ist </a:t>
            </a:r>
            <a:r>
              <a:rPr lang="de-DE" dirty="0" err="1" smtClean="0"/>
              <a:t>dispersion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010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Was ist </a:t>
            </a:r>
            <a:r>
              <a:rPr lang="de-DE" dirty="0" err="1" smtClean="0"/>
              <a:t>dispersion</a:t>
            </a:r>
            <a:r>
              <a:rPr lang="de-DE" dirty="0" smtClean="0"/>
              <a:t>?</a:t>
            </a:r>
          </a:p>
          <a:p>
            <a:r>
              <a:rPr lang="de-DE" dirty="0" smtClean="0"/>
              <a:t>Dispersion kann auch im linac</a:t>
            </a:r>
            <a:r>
              <a:rPr lang="de-DE" baseline="0" dirty="0" smtClean="0"/>
              <a:t> aufkommen (</a:t>
            </a:r>
            <a:r>
              <a:rPr lang="de-DE" baseline="0" dirty="0" err="1" smtClean="0"/>
              <a:t>steering</a:t>
            </a:r>
            <a:r>
              <a:rPr lang="de-DE" baseline="0" dirty="0" smtClean="0"/>
              <a:t>, transversale </a:t>
            </a:r>
            <a:r>
              <a:rPr lang="de-DE" baseline="0" dirty="0" err="1" smtClean="0"/>
              <a:t>felder</a:t>
            </a:r>
            <a:r>
              <a:rPr lang="de-DE" baseline="0" dirty="0" smtClean="0"/>
              <a:t> in den </a:t>
            </a:r>
            <a:r>
              <a:rPr lang="de-DE" baseline="0" dirty="0" err="1" smtClean="0"/>
              <a:t>cavities</a:t>
            </a:r>
            <a:r>
              <a:rPr lang="de-DE" baseline="0" dirty="0" smtClean="0"/>
              <a:t>)</a:t>
            </a:r>
          </a:p>
          <a:p>
            <a:r>
              <a:rPr lang="de-DE" baseline="0" dirty="0" smtClean="0"/>
              <a:t>Vergleich zum realen betrieb. – geht auch, aber sicher auf kosten der </a:t>
            </a:r>
            <a:r>
              <a:rPr lang="de-DE" baseline="0" dirty="0" err="1" smtClean="0"/>
              <a:t>sase</a:t>
            </a:r>
            <a:r>
              <a:rPr lang="de-DE" baseline="0" dirty="0" smtClean="0"/>
              <a:t> power</a:t>
            </a:r>
          </a:p>
          <a:p>
            <a:r>
              <a:rPr lang="de-DE" baseline="0" dirty="0" smtClean="0"/>
              <a:t>Wichtig für FLASH2 </a:t>
            </a:r>
            <a:r>
              <a:rPr lang="de-DE" baseline="0" dirty="0" err="1" smtClean="0"/>
              <a:t>extraktion</a:t>
            </a:r>
            <a:r>
              <a:rPr lang="de-DE" baseline="0" dirty="0" smtClean="0"/>
              <a:t>!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722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Dispersion vor und nach der </a:t>
            </a:r>
            <a:r>
              <a:rPr lang="de-DE" dirty="0" err="1" smtClean="0"/>
              <a:t>orbit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korrektur</a:t>
            </a:r>
            <a:r>
              <a:rPr lang="de-DE" baseline="0" dirty="0" smtClean="0"/>
              <a:t> im linac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580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Dispersion korrigieren ist nicht schwer...</a:t>
            </a:r>
          </a:p>
          <a:p>
            <a:r>
              <a:rPr lang="de-DE" dirty="0" err="1" smtClean="0"/>
              <a:t>Erstmal</a:t>
            </a:r>
            <a:r>
              <a:rPr lang="de-DE" dirty="0" smtClean="0"/>
              <a:t> messen</a:t>
            </a:r>
          </a:p>
          <a:p>
            <a:r>
              <a:rPr lang="de-DE" dirty="0" smtClean="0"/>
              <a:t>Tool für FLASH2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760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pic>
        <p:nvPicPr>
          <p:cNvPr id="402441" name="Picture 9" descr="DESY-Logo-cyan-RGB_g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2442" name="Picture 10" descr="Helmholtz-Logo_schwarz_70_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5959475"/>
            <a:ext cx="1647825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48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5498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1308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44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9605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6575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2129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4820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8668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5040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0638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5785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 smtClean="0"/>
              <a:t>Textmasterformate durch Klicken bearbeiten</a:t>
            </a:r>
          </a:p>
          <a:p>
            <a:pPr lvl="1"/>
            <a:r>
              <a:rPr lang="de-DE" noProof="0" dirty="0" smtClean="0"/>
              <a:t>Zweite Ebene</a:t>
            </a:r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28257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eaLnBrk="1" hangingPunct="1"/>
            <a:r>
              <a:rPr lang="de-DE" sz="900" b="1" noProof="0" dirty="0" smtClean="0">
                <a:solidFill>
                  <a:schemeClr val="bg2"/>
                </a:solidFill>
              </a:rPr>
              <a:t>Matthias Scholz</a:t>
            </a:r>
            <a:r>
              <a:rPr lang="de-DE" sz="900" b="1" baseline="0" noProof="0" dirty="0" smtClean="0">
                <a:solidFill>
                  <a:schemeClr val="bg2"/>
                </a:solidFill>
              </a:rPr>
              <a:t> </a:t>
            </a:r>
            <a:r>
              <a:rPr lang="de-DE" sz="900" noProof="0" dirty="0" smtClean="0">
                <a:solidFill>
                  <a:schemeClr val="bg2"/>
                </a:solidFill>
              </a:rPr>
              <a:t> |  Beschleuniger Betriebsseminar |  24.03.2015|  </a:t>
            </a:r>
            <a:r>
              <a:rPr lang="de-DE" sz="900" b="1" noProof="0" dirty="0" smtClean="0">
                <a:solidFill>
                  <a:schemeClr val="bg2"/>
                </a:solidFill>
              </a:rPr>
              <a:t>Seite </a:t>
            </a:r>
            <a:fld id="{9CF3698C-BB6B-42E9-B529-3BCF46D40F1F}" type="slidenum">
              <a:rPr lang="de-DE" sz="900" b="1" noProof="0" smtClean="0">
                <a:solidFill>
                  <a:schemeClr val="bg2"/>
                </a:solidFill>
              </a:rPr>
              <a:pPr algn="r" eaLnBrk="1" hangingPunct="1"/>
              <a:t>‹#›</a:t>
            </a:fld>
            <a:endParaRPr lang="de-DE" sz="900" b="1" noProof="0" dirty="0">
              <a:solidFill>
                <a:schemeClr val="bg2"/>
              </a:solidFill>
            </a:endParaRPr>
          </a:p>
        </p:txBody>
      </p:sp>
      <p:pic>
        <p:nvPicPr>
          <p:cNvPr id="401418" name="Picture 10" descr="DESY-Logo-cyan-RGB_ge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1" fontAlgn="base" hangingPunct="1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1" fontAlgn="base" hangingPunct="1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1" fontAlgn="base" hangingPunct="1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12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32.w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33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5.emf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6.emf"/><Relationship Id="rId5" Type="http://schemas.openxmlformats.org/officeDocument/2006/relationships/image" Target="../media/image7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FLASH</a:t>
            </a:r>
            <a:endParaRPr lang="de-DE" dirty="0"/>
          </a:p>
        </p:txBody>
      </p:sp>
      <p:sp>
        <p:nvSpPr>
          <p:cNvPr id="185374" name="Rectangle 30"/>
          <p:cNvSpPr>
            <a:spLocks noGrp="1" noChangeArrowheads="1"/>
          </p:cNvSpPr>
          <p:nvPr>
            <p:ph type="subTitle" idx="1"/>
          </p:nvPr>
        </p:nvSpPr>
        <p:spPr>
          <a:xfrm>
            <a:off x="282576" y="1363663"/>
            <a:ext cx="6366372" cy="485775"/>
          </a:xfrm>
        </p:spPr>
        <p:txBody>
          <a:bodyPr/>
          <a:lstStyle/>
          <a:p>
            <a:r>
              <a:rPr lang="de-DE" dirty="0" smtClean="0"/>
              <a:t>FLASH Strahloptik und gemeinsamer Betrieb von FLASH1 und FLASH2</a:t>
            </a:r>
            <a:endParaRPr lang="de-DE" dirty="0"/>
          </a:p>
        </p:txBody>
      </p:sp>
      <p:sp>
        <p:nvSpPr>
          <p:cNvPr id="185379" name="Text Box 35"/>
          <p:cNvSpPr txBox="1">
            <a:spLocks noChangeArrowheads="1"/>
          </p:cNvSpPr>
          <p:nvPr/>
        </p:nvSpPr>
        <p:spPr bwMode="auto">
          <a:xfrm>
            <a:off x="4374104" y="4197988"/>
            <a:ext cx="4165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dirty="0" smtClean="0">
                <a:solidFill>
                  <a:srgbClr val="00A5EB"/>
                </a:solidFill>
              </a:rPr>
              <a:t>Matthias Scholz</a:t>
            </a:r>
          </a:p>
          <a:p>
            <a:r>
              <a:rPr lang="de-DE" dirty="0" smtClean="0"/>
              <a:t>Beschleuniger Betriebsseminar 2015</a:t>
            </a:r>
            <a:endParaRPr lang="de-DE" dirty="0"/>
          </a:p>
          <a:p>
            <a:r>
              <a:rPr lang="de-DE" dirty="0" smtClean="0"/>
              <a:t>Grömitz, 24.3.2015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566"/>
    </mc:Choice>
    <mc:Fallback xmlns="">
      <p:transition xmlns:p14="http://schemas.microsoft.com/office/powerpoint/2010/main" spd="slow" advTm="4856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Dispersionsmessung</a:t>
            </a:r>
            <a:r>
              <a:rPr lang="en-US" dirty="0"/>
              <a:t> </a:t>
            </a:r>
            <a:r>
              <a:rPr lang="en-US" dirty="0" smtClean="0"/>
              <a:t>in FLASH1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" y="946819"/>
            <a:ext cx="7239000" cy="4940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922738" y="865236"/>
            <a:ext cx="2137982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rgbClr val="FFC000"/>
                </a:solidFill>
              </a:rPr>
              <a:t>Das Energiefeedback muss aus sein!</a:t>
            </a:r>
            <a:endParaRPr lang="de-DE" dirty="0">
              <a:solidFill>
                <a:srgbClr val="FFC00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752975" y="1199498"/>
            <a:ext cx="879451" cy="24573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155566" y="2250850"/>
            <a:ext cx="879451" cy="12286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3215" y="5299907"/>
            <a:ext cx="232030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Wähle den Unterpunkt</a:t>
            </a:r>
          </a:p>
          <a:p>
            <a:r>
              <a:rPr lang="en-US" dirty="0" smtClean="0"/>
              <a:t>orbit &amp; dispersion</a:t>
            </a:r>
          </a:p>
          <a:p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1521439" y="5071462"/>
            <a:ext cx="1144921" cy="36883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2674044" y="3310767"/>
            <a:ext cx="1928693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Wähle das Modul und den Energiebereich (+-2 </a:t>
            </a:r>
            <a:r>
              <a:rPr lang="de-DE" sz="1400" dirty="0" err="1" smtClean="0"/>
              <a:t>MeV</a:t>
            </a:r>
            <a:r>
              <a:rPr lang="de-DE" sz="1400" dirty="0" smtClean="0"/>
              <a:t>)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3740844" y="3925843"/>
            <a:ext cx="0" cy="1076463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5326074" y="3310767"/>
            <a:ext cx="168472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Wähle alle BPMs außer dem letzten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>
            <a:off x="4602737" y="3925843"/>
            <a:ext cx="723337" cy="1076463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7215309" y="3794861"/>
            <a:ext cx="184416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Do 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measurement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>
            <a:off x="6708161" y="4203166"/>
            <a:ext cx="583987" cy="79914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08983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dispersion in FLASH1</a:t>
            </a:r>
            <a:endParaRPr lang="en-US" dirty="0"/>
          </a:p>
        </p:txBody>
      </p:sp>
      <p:pic>
        <p:nvPicPr>
          <p:cNvPr id="4" name="Content Placeholder 3" descr="2014-10-23T16-10-30-01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" r="-278"/>
          <a:stretch/>
        </p:blipFill>
        <p:spPr>
          <a:xfrm>
            <a:off x="260500" y="945335"/>
            <a:ext cx="7033533" cy="5093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254065" y="3015601"/>
            <a:ext cx="2889935" cy="28007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Die Erfahrung hat gezeigt, dass der Strom von D3.5ECOL ca. 5% geringer sein muss als der Strom für D1ECOL damit die Dispersion geschlossen ist.</a:t>
            </a:r>
          </a:p>
          <a:p>
            <a:endParaRPr lang="de-DE" dirty="0" smtClean="0"/>
          </a:p>
          <a:p>
            <a:r>
              <a:rPr lang="de-DE" dirty="0" smtClean="0"/>
              <a:t>Wenn am Strom der Quads gedreht wird, muss üblicherweise auch der Orbit nachjustiert werden.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9904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Orbit </a:t>
            </a:r>
            <a:r>
              <a:rPr lang="de-DE" smtClean="0"/>
              <a:t>im Bereich </a:t>
            </a:r>
            <a:r>
              <a:rPr lang="de-DE" dirty="0" smtClean="0"/>
              <a:t>der FLASH2 Extraktion</a:t>
            </a:r>
            <a:endParaRPr lang="de-DE" dirty="0"/>
          </a:p>
        </p:txBody>
      </p:sp>
      <p:pic>
        <p:nvPicPr>
          <p:cNvPr id="4" name="Content Placeholder 3" descr="2014-10-16T22-37-28.jpg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3" r="6603"/>
          <a:stretch>
            <a:fillRect/>
          </a:stretch>
        </p:blipFill>
        <p:spPr>
          <a:xfrm>
            <a:off x="714030" y="1610691"/>
            <a:ext cx="7857187" cy="4419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 bwMode="auto">
          <a:xfrm>
            <a:off x="2499183" y="3433387"/>
            <a:ext cx="180000" cy="17910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913386" y="3431102"/>
            <a:ext cx="180000" cy="17910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9176" y="4556882"/>
            <a:ext cx="3792224" cy="5847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Bitte den Strahl auf 1TCOL und </a:t>
            </a:r>
          </a:p>
          <a:p>
            <a:r>
              <a:rPr lang="de-DE" dirty="0" smtClean="0"/>
              <a:t>6TCOL innerhalb der Marker ausrichten</a:t>
            </a:r>
            <a:endParaRPr lang="de-DE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4021487" y="3685767"/>
            <a:ext cx="179094" cy="8385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H="1" flipV="1">
            <a:off x="2727122" y="3653201"/>
            <a:ext cx="1340935" cy="96652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15448" y="977900"/>
            <a:ext cx="8868499" cy="544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1800" dirty="0" smtClean="0"/>
              <a:t>Der Orbit auf den TCOL BPMs vor und nach dem FLASH2 Septum.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2168943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Screen Shot 2015-03-18 at 13.46.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30" y="2220574"/>
            <a:ext cx="8246150" cy="3860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Quads Q19ACC7, Q1TCOL and Q2TCOL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420" y="870142"/>
            <a:ext cx="8774041" cy="992287"/>
          </a:xfrm>
        </p:spPr>
        <p:txBody>
          <a:bodyPr/>
          <a:lstStyle/>
          <a:p>
            <a:r>
              <a:rPr lang="de-DE" sz="1600" dirty="0" smtClean="0"/>
              <a:t>Die drei Quads zwischen den Kickern und dem Septum </a:t>
            </a:r>
            <a:r>
              <a:rPr lang="de-DE" sz="1600" dirty="0"/>
              <a:t>liefern den größten Beitrag </a:t>
            </a:r>
            <a:r>
              <a:rPr lang="de-DE" sz="1600" dirty="0" smtClean="0"/>
              <a:t>zum </a:t>
            </a:r>
            <a:r>
              <a:rPr lang="de-DE" sz="1600" dirty="0"/>
              <a:t>vertikalen Kick, der notwendig </a:t>
            </a:r>
            <a:r>
              <a:rPr lang="de-DE" sz="1600" dirty="0" smtClean="0"/>
              <a:t>ist </a:t>
            </a:r>
            <a:r>
              <a:rPr lang="de-DE" sz="1600" dirty="0"/>
              <a:t>um den Strahl in die FLASH2 Beamline zu lenken. </a:t>
            </a:r>
          </a:p>
          <a:p>
            <a:r>
              <a:rPr lang="de-DE" sz="1600" dirty="0" smtClean="0"/>
              <a:t>Sie dürfen nicht verändert werden! 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6027499" y="2703387"/>
            <a:ext cx="220133" cy="67733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5951297" y="2703388"/>
            <a:ext cx="135467" cy="677333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6179898" y="2703388"/>
            <a:ext cx="135467" cy="677333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 flipV="1">
            <a:off x="998298" y="3050520"/>
            <a:ext cx="742526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1328499" y="2449386"/>
            <a:ext cx="773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Kickers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606030" y="2313919"/>
            <a:ext cx="10029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Q19ACC7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612584" y="2313918"/>
            <a:ext cx="902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Q1TCOL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680366" y="2313919"/>
            <a:ext cx="902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Q2TCOL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018097" y="2296986"/>
            <a:ext cx="1202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D1FL2EXTR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 bwMode="auto">
          <a:xfrm flipV="1">
            <a:off x="1099897" y="5725987"/>
            <a:ext cx="742526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 flipH="1" flipV="1">
            <a:off x="1099898" y="4125787"/>
            <a:ext cx="8467" cy="15917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8152629" y="5692118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86631" y="4108851"/>
            <a:ext cx="300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1832" y="5548185"/>
            <a:ext cx="629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 cm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81832" y="4506785"/>
            <a:ext cx="629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 cm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1099897" y="4676231"/>
            <a:ext cx="5018974" cy="5965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 flipV="1">
            <a:off x="1582327" y="5590520"/>
            <a:ext cx="2523238" cy="13018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 flipV="1">
            <a:off x="4095144" y="5386018"/>
            <a:ext cx="996462" cy="20710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/>
          <p:nvPr/>
        </p:nvCxnSpPr>
        <p:spPr bwMode="auto">
          <a:xfrm flipV="1">
            <a:off x="5087698" y="4676120"/>
            <a:ext cx="1049867" cy="711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>
            <a:off x="6125775" y="4679075"/>
            <a:ext cx="2374400" cy="312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/>
          <p:nvPr/>
        </p:nvCxnSpPr>
        <p:spPr bwMode="auto">
          <a:xfrm>
            <a:off x="1092507" y="5720198"/>
            <a:ext cx="493438" cy="50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/>
          <p:nvPr/>
        </p:nvCxnSpPr>
        <p:spPr bwMode="auto">
          <a:xfrm>
            <a:off x="4104091" y="3455719"/>
            <a:ext cx="0" cy="2263273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/>
          <p:cNvCxnSpPr/>
          <p:nvPr/>
        </p:nvCxnSpPr>
        <p:spPr bwMode="auto">
          <a:xfrm>
            <a:off x="5070559" y="3461576"/>
            <a:ext cx="0" cy="2263273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/>
          <p:nvPr/>
        </p:nvCxnSpPr>
        <p:spPr bwMode="auto">
          <a:xfrm>
            <a:off x="6136984" y="3453435"/>
            <a:ext cx="0" cy="2263273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tangle 13"/>
          <p:cNvSpPr/>
          <p:nvPr/>
        </p:nvSpPr>
        <p:spPr bwMode="auto">
          <a:xfrm>
            <a:off x="6975762" y="2830387"/>
            <a:ext cx="1320800" cy="440266"/>
          </a:xfrm>
          <a:prstGeom prst="rect">
            <a:avLst/>
          </a:prstGeom>
          <a:solidFill>
            <a:srgbClr val="008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Isosceles Triangle 5"/>
          <p:cNvSpPr/>
          <p:nvPr/>
        </p:nvSpPr>
        <p:spPr bwMode="auto">
          <a:xfrm>
            <a:off x="1345425" y="2855785"/>
            <a:ext cx="228600" cy="304800"/>
          </a:xfrm>
          <a:prstGeom prst="triangle">
            <a:avLst/>
          </a:prstGeom>
          <a:solidFill>
            <a:srgbClr val="F28E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Isosceles Triangle 6"/>
          <p:cNvSpPr/>
          <p:nvPr/>
        </p:nvSpPr>
        <p:spPr bwMode="auto">
          <a:xfrm>
            <a:off x="1599421" y="2855784"/>
            <a:ext cx="228600" cy="304800"/>
          </a:xfrm>
          <a:prstGeom prst="triangle">
            <a:avLst/>
          </a:prstGeom>
          <a:solidFill>
            <a:srgbClr val="F28E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001738" y="2703388"/>
            <a:ext cx="135467" cy="677333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037832" y="2703387"/>
            <a:ext cx="135467" cy="677333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Isosceles Triangle 7"/>
          <p:cNvSpPr/>
          <p:nvPr/>
        </p:nvSpPr>
        <p:spPr bwMode="auto">
          <a:xfrm>
            <a:off x="1853423" y="2855785"/>
            <a:ext cx="228600" cy="304800"/>
          </a:xfrm>
          <a:prstGeom prst="triangle">
            <a:avLst/>
          </a:prstGeom>
          <a:solidFill>
            <a:srgbClr val="F28E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741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15-01-12T05-30-48-00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7" y="2064842"/>
            <a:ext cx="5135936" cy="3856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Lasing</a:t>
            </a:r>
            <a:r>
              <a:rPr lang="de-DE" dirty="0" smtClean="0"/>
              <a:t> in beiden Beamlines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181" y="862446"/>
            <a:ext cx="8520113" cy="4792663"/>
          </a:xfrm>
        </p:spPr>
        <p:txBody>
          <a:bodyPr/>
          <a:lstStyle/>
          <a:p>
            <a:r>
              <a:rPr lang="en-US" sz="1600" dirty="0" smtClean="0"/>
              <a:t>12.01.2015</a:t>
            </a:r>
            <a:endParaRPr lang="en-US" sz="1600" dirty="0"/>
          </a:p>
        </p:txBody>
      </p:sp>
      <p:pic>
        <p:nvPicPr>
          <p:cNvPr id="8" name="Picture 7" descr="2015-01-12T05-21-49-00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557" y="3455939"/>
            <a:ext cx="4183024" cy="3140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2015-01-12T05-21-57.jpg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008" y="826450"/>
            <a:ext cx="4150306" cy="2833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2015-01-12T05-21-53.jpg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772" y="3891883"/>
            <a:ext cx="2152771" cy="2109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Screen Shot 2015-03-18 at 12.20.10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6" y="1371142"/>
            <a:ext cx="4573390" cy="437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2033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neue </a:t>
            </a:r>
            <a:r>
              <a:rPr lang="de-DE" dirty="0" err="1" smtClean="0"/>
              <a:t>SASE</a:t>
            </a:r>
            <a:r>
              <a:rPr lang="de-DE" dirty="0" smtClean="0"/>
              <a:t> Tuning Panel</a:t>
            </a:r>
            <a:endParaRPr lang="de-DE" dirty="0">
              <a:solidFill>
                <a:srgbClr val="FF99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75313" y="898107"/>
            <a:ext cx="322534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Phasen und Amplituden der </a:t>
            </a:r>
            <a:r>
              <a:rPr lang="de-DE" dirty="0" err="1" smtClean="0"/>
              <a:t>RF</a:t>
            </a:r>
            <a:r>
              <a:rPr lang="de-DE" dirty="0" smtClean="0"/>
              <a:t> können für FLASH1 und FLASH2 separat eingestellt werden. </a:t>
            </a:r>
          </a:p>
        </p:txBody>
      </p:sp>
      <p:pic>
        <p:nvPicPr>
          <p:cNvPr id="5" name="Picture 4" descr="Screen Shot 2015-03-23 at 16.15.5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8" y="762000"/>
            <a:ext cx="5259853" cy="3927628"/>
          </a:xfrm>
          <a:prstGeom prst="rect">
            <a:avLst/>
          </a:prstGeom>
        </p:spPr>
      </p:pic>
      <p:pic>
        <p:nvPicPr>
          <p:cNvPr id="6" name="Picture 2" descr="D:\Presentations\HASYLAB_2015-01-28\2015-01-11T18 23 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1" y="1891417"/>
            <a:ext cx="5714999" cy="4290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813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FLASH – Timing (Beispiel)</a:t>
            </a:r>
            <a:endParaRPr lang="de-DE" dirty="0"/>
          </a:p>
        </p:txBody>
      </p:sp>
      <p:cxnSp>
        <p:nvCxnSpPr>
          <p:cNvPr id="14" name="Gerade Verbindung mit Pfeil 13"/>
          <p:cNvCxnSpPr/>
          <p:nvPr/>
        </p:nvCxnSpPr>
        <p:spPr bwMode="auto">
          <a:xfrm flipV="1">
            <a:off x="266715" y="2362997"/>
            <a:ext cx="0" cy="245899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chteck 6"/>
          <p:cNvSpPr/>
          <p:nvPr/>
        </p:nvSpPr>
        <p:spPr bwMode="auto">
          <a:xfrm>
            <a:off x="954963" y="2813020"/>
            <a:ext cx="45719" cy="185110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1098765" y="2813021"/>
            <a:ext cx="45719" cy="185110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1242566" y="2813020"/>
            <a:ext cx="45719" cy="185110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echteck 28"/>
          <p:cNvSpPr/>
          <p:nvPr/>
        </p:nvSpPr>
        <p:spPr bwMode="auto">
          <a:xfrm>
            <a:off x="1386368" y="2813018"/>
            <a:ext cx="45719" cy="185110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Rechteck 29"/>
          <p:cNvSpPr/>
          <p:nvPr/>
        </p:nvSpPr>
        <p:spPr bwMode="auto">
          <a:xfrm>
            <a:off x="1530169" y="2813017"/>
            <a:ext cx="45719" cy="185110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Rechteck 31"/>
          <p:cNvSpPr/>
          <p:nvPr/>
        </p:nvSpPr>
        <p:spPr bwMode="auto">
          <a:xfrm>
            <a:off x="1676039" y="2813020"/>
            <a:ext cx="45719" cy="185110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Rechteck 32"/>
          <p:cNvSpPr/>
          <p:nvPr/>
        </p:nvSpPr>
        <p:spPr bwMode="auto">
          <a:xfrm>
            <a:off x="1819840" y="2813019"/>
            <a:ext cx="45719" cy="185110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Rechteck 33"/>
          <p:cNvSpPr/>
          <p:nvPr/>
        </p:nvSpPr>
        <p:spPr bwMode="auto">
          <a:xfrm>
            <a:off x="1963642" y="2813017"/>
            <a:ext cx="45719" cy="185110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hteck 35"/>
          <p:cNvSpPr/>
          <p:nvPr/>
        </p:nvSpPr>
        <p:spPr bwMode="auto">
          <a:xfrm>
            <a:off x="2107442" y="2813015"/>
            <a:ext cx="45719" cy="185110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Rechteck 36"/>
          <p:cNvSpPr/>
          <p:nvPr/>
        </p:nvSpPr>
        <p:spPr bwMode="auto">
          <a:xfrm>
            <a:off x="2251244" y="2813016"/>
            <a:ext cx="45719" cy="185110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Rechteck 51"/>
          <p:cNvSpPr/>
          <p:nvPr/>
        </p:nvSpPr>
        <p:spPr bwMode="auto">
          <a:xfrm>
            <a:off x="3401331" y="3992712"/>
            <a:ext cx="45719" cy="678928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Rechteck 52"/>
          <p:cNvSpPr/>
          <p:nvPr/>
        </p:nvSpPr>
        <p:spPr bwMode="auto">
          <a:xfrm>
            <a:off x="3544374" y="3992717"/>
            <a:ext cx="45719" cy="678928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Rechteck 54"/>
          <p:cNvSpPr/>
          <p:nvPr/>
        </p:nvSpPr>
        <p:spPr bwMode="auto">
          <a:xfrm>
            <a:off x="2970100" y="3992697"/>
            <a:ext cx="45719" cy="678928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Rechteck 55"/>
          <p:cNvSpPr/>
          <p:nvPr/>
        </p:nvSpPr>
        <p:spPr bwMode="auto">
          <a:xfrm>
            <a:off x="3113143" y="3992702"/>
            <a:ext cx="45719" cy="678928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Rechteck 56"/>
          <p:cNvSpPr/>
          <p:nvPr/>
        </p:nvSpPr>
        <p:spPr bwMode="auto">
          <a:xfrm>
            <a:off x="3256187" y="3992707"/>
            <a:ext cx="45719" cy="678928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Rechteck 58"/>
          <p:cNvSpPr/>
          <p:nvPr/>
        </p:nvSpPr>
        <p:spPr bwMode="auto">
          <a:xfrm>
            <a:off x="5788499" y="2820544"/>
            <a:ext cx="45719" cy="185110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Rechteck 59"/>
          <p:cNvSpPr/>
          <p:nvPr/>
        </p:nvSpPr>
        <p:spPr bwMode="auto">
          <a:xfrm>
            <a:off x="5932301" y="2820545"/>
            <a:ext cx="45719" cy="185110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Rechteck 60"/>
          <p:cNvSpPr/>
          <p:nvPr/>
        </p:nvSpPr>
        <p:spPr bwMode="auto">
          <a:xfrm>
            <a:off x="6076102" y="2820544"/>
            <a:ext cx="45719" cy="185110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Rechteck 61"/>
          <p:cNvSpPr/>
          <p:nvPr/>
        </p:nvSpPr>
        <p:spPr bwMode="auto">
          <a:xfrm>
            <a:off x="6219904" y="2820542"/>
            <a:ext cx="45719" cy="185110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Rechteck 62"/>
          <p:cNvSpPr/>
          <p:nvPr/>
        </p:nvSpPr>
        <p:spPr bwMode="auto">
          <a:xfrm>
            <a:off x="6363705" y="2820541"/>
            <a:ext cx="45719" cy="185110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Rechteck 63"/>
          <p:cNvSpPr/>
          <p:nvPr/>
        </p:nvSpPr>
        <p:spPr bwMode="auto">
          <a:xfrm>
            <a:off x="6509575" y="2820544"/>
            <a:ext cx="45719" cy="185110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Rechteck 64"/>
          <p:cNvSpPr/>
          <p:nvPr/>
        </p:nvSpPr>
        <p:spPr bwMode="auto">
          <a:xfrm>
            <a:off x="6653376" y="2820543"/>
            <a:ext cx="45719" cy="185110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Rechteck 65"/>
          <p:cNvSpPr/>
          <p:nvPr/>
        </p:nvSpPr>
        <p:spPr bwMode="auto">
          <a:xfrm>
            <a:off x="6797178" y="2820541"/>
            <a:ext cx="45719" cy="185110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" name="Rechteck 66"/>
          <p:cNvSpPr/>
          <p:nvPr/>
        </p:nvSpPr>
        <p:spPr bwMode="auto">
          <a:xfrm>
            <a:off x="6940978" y="2820539"/>
            <a:ext cx="45719" cy="185110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Rechteck 67"/>
          <p:cNvSpPr/>
          <p:nvPr/>
        </p:nvSpPr>
        <p:spPr bwMode="auto">
          <a:xfrm>
            <a:off x="7084780" y="2820540"/>
            <a:ext cx="45719" cy="185110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9" name="Bogen 88"/>
          <p:cNvSpPr/>
          <p:nvPr/>
        </p:nvSpPr>
        <p:spPr bwMode="auto">
          <a:xfrm rot="16200000">
            <a:off x="-489939" y="4028726"/>
            <a:ext cx="2866230" cy="1265428"/>
          </a:xfrm>
          <a:prstGeom prst="arc">
            <a:avLst/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0" name="Gerade Verbindung 89"/>
          <p:cNvCxnSpPr/>
          <p:nvPr/>
        </p:nvCxnSpPr>
        <p:spPr bwMode="auto">
          <a:xfrm>
            <a:off x="916784" y="3228324"/>
            <a:ext cx="1451131" cy="72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" name="Bogen 90"/>
          <p:cNvSpPr/>
          <p:nvPr/>
        </p:nvSpPr>
        <p:spPr bwMode="auto">
          <a:xfrm rot="10800000">
            <a:off x="3757612" y="2742289"/>
            <a:ext cx="1713975" cy="1923625"/>
          </a:xfrm>
          <a:prstGeom prst="arc">
            <a:avLst>
              <a:gd name="adj1" fmla="val 16200000"/>
              <a:gd name="adj2" fmla="val 21589940"/>
            </a:avLst>
          </a:prstGeom>
          <a:solidFill>
            <a:schemeClr val="bg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8" name="Bogen 97"/>
          <p:cNvSpPr/>
          <p:nvPr/>
        </p:nvSpPr>
        <p:spPr bwMode="auto">
          <a:xfrm rot="10800000">
            <a:off x="2349428" y="2742293"/>
            <a:ext cx="846210" cy="973503"/>
          </a:xfrm>
          <a:prstGeom prst="arc">
            <a:avLst>
              <a:gd name="adj1" fmla="val 16200000"/>
              <a:gd name="adj2" fmla="val 21589940"/>
            </a:avLst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9" name="Gerade Verbindung 98"/>
          <p:cNvCxnSpPr>
            <a:stCxn id="98" idx="0"/>
          </p:cNvCxnSpPr>
          <p:nvPr/>
        </p:nvCxnSpPr>
        <p:spPr bwMode="auto">
          <a:xfrm>
            <a:off x="2772533" y="3715796"/>
            <a:ext cx="98508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" name="Bogen 101"/>
          <p:cNvSpPr/>
          <p:nvPr/>
        </p:nvSpPr>
        <p:spPr bwMode="auto">
          <a:xfrm rot="16200000">
            <a:off x="4352893" y="4060885"/>
            <a:ext cx="2866230" cy="1201111"/>
          </a:xfrm>
          <a:prstGeom prst="arc">
            <a:avLst/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3" name="Gerade Verbindung 102"/>
          <p:cNvCxnSpPr/>
          <p:nvPr/>
        </p:nvCxnSpPr>
        <p:spPr bwMode="auto">
          <a:xfrm>
            <a:off x="5788499" y="3228324"/>
            <a:ext cx="1413915" cy="72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4" name="Bogen 103"/>
          <p:cNvSpPr/>
          <p:nvPr/>
        </p:nvSpPr>
        <p:spPr bwMode="auto">
          <a:xfrm rot="10800000">
            <a:off x="7199167" y="2742293"/>
            <a:ext cx="846210" cy="973503"/>
          </a:xfrm>
          <a:prstGeom prst="arc">
            <a:avLst>
              <a:gd name="adj1" fmla="val 16200000"/>
              <a:gd name="adj2" fmla="val 21589940"/>
            </a:avLst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5" name="Gerade Verbindung 104"/>
          <p:cNvCxnSpPr/>
          <p:nvPr/>
        </p:nvCxnSpPr>
        <p:spPr bwMode="auto">
          <a:xfrm>
            <a:off x="7623419" y="3715796"/>
            <a:ext cx="98393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6" name="Geschweifte Klammer rechts 105"/>
          <p:cNvSpPr/>
          <p:nvPr/>
        </p:nvSpPr>
        <p:spPr bwMode="auto">
          <a:xfrm rot="16200000">
            <a:off x="490536" y="2316045"/>
            <a:ext cx="230934" cy="621562"/>
          </a:xfrm>
          <a:prstGeom prst="rightBrace">
            <a:avLst>
              <a:gd name="adj1" fmla="val 0"/>
              <a:gd name="adj2" fmla="val 50000"/>
            </a:avLst>
          </a:prstGeom>
          <a:solidFill>
            <a:schemeClr val="bg1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charset="0"/>
            </a:endParaRPr>
          </a:p>
        </p:txBody>
      </p:sp>
      <p:sp>
        <p:nvSpPr>
          <p:cNvPr id="111" name="Bogen 110"/>
          <p:cNvSpPr/>
          <p:nvPr/>
        </p:nvSpPr>
        <p:spPr bwMode="auto">
          <a:xfrm rot="16200000">
            <a:off x="2383460" y="4370746"/>
            <a:ext cx="1057743" cy="582821"/>
          </a:xfrm>
          <a:prstGeom prst="arc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3" name="Gerade Verbindung 112"/>
          <p:cNvCxnSpPr>
            <a:endCxn id="117" idx="2"/>
          </p:cNvCxnSpPr>
          <p:nvPr/>
        </p:nvCxnSpPr>
        <p:spPr bwMode="auto">
          <a:xfrm flipV="1">
            <a:off x="2895003" y="4129829"/>
            <a:ext cx="781079" cy="86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7" name="Bogen 116"/>
          <p:cNvSpPr/>
          <p:nvPr/>
        </p:nvSpPr>
        <p:spPr bwMode="auto">
          <a:xfrm rot="10800000">
            <a:off x="3676080" y="3592495"/>
            <a:ext cx="1040700" cy="1071622"/>
          </a:xfrm>
          <a:prstGeom prst="arc">
            <a:avLst>
              <a:gd name="adj1" fmla="val 16200000"/>
              <a:gd name="adj2" fmla="val 21589940"/>
            </a:avLst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8" name="Rechteck 117"/>
          <p:cNvSpPr/>
          <p:nvPr/>
        </p:nvSpPr>
        <p:spPr bwMode="auto">
          <a:xfrm>
            <a:off x="8279537" y="3992732"/>
            <a:ext cx="45719" cy="678928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9" name="Rechteck 118"/>
          <p:cNvSpPr/>
          <p:nvPr/>
        </p:nvSpPr>
        <p:spPr bwMode="auto">
          <a:xfrm>
            <a:off x="8422580" y="3992737"/>
            <a:ext cx="45719" cy="678928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0" name="Rechteck 119"/>
          <p:cNvSpPr/>
          <p:nvPr/>
        </p:nvSpPr>
        <p:spPr bwMode="auto">
          <a:xfrm>
            <a:off x="7848306" y="3992717"/>
            <a:ext cx="45719" cy="678928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1" name="Rechteck 120"/>
          <p:cNvSpPr/>
          <p:nvPr/>
        </p:nvSpPr>
        <p:spPr bwMode="auto">
          <a:xfrm>
            <a:off x="7991349" y="3992722"/>
            <a:ext cx="45719" cy="678928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2" name="Rechteck 121"/>
          <p:cNvSpPr/>
          <p:nvPr/>
        </p:nvSpPr>
        <p:spPr bwMode="auto">
          <a:xfrm>
            <a:off x="8134393" y="3992727"/>
            <a:ext cx="45719" cy="678928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9" name="Bogen 128"/>
          <p:cNvSpPr/>
          <p:nvPr/>
        </p:nvSpPr>
        <p:spPr bwMode="auto">
          <a:xfrm rot="16200000">
            <a:off x="7246872" y="4378294"/>
            <a:ext cx="1057743" cy="582821"/>
          </a:xfrm>
          <a:prstGeom prst="arc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0" name="Gerade Verbindung 129"/>
          <p:cNvCxnSpPr/>
          <p:nvPr/>
        </p:nvCxnSpPr>
        <p:spPr bwMode="auto">
          <a:xfrm>
            <a:off x="7766035" y="4138243"/>
            <a:ext cx="770217" cy="25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feld 1"/>
          <p:cNvSpPr txBox="1"/>
          <p:nvPr/>
        </p:nvSpPr>
        <p:spPr>
          <a:xfrm>
            <a:off x="194972" y="2224497"/>
            <a:ext cx="826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92D050"/>
                </a:solidFill>
              </a:rPr>
              <a:t>500 µs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1212759" y="2214430"/>
            <a:ext cx="826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chemeClr val="accent1"/>
                </a:solidFill>
              </a:rPr>
              <a:t>500 µs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2207718" y="2224497"/>
            <a:ext cx="826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92D050"/>
                </a:solidFill>
              </a:rPr>
              <a:t>50 µs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71" name="Textfeld 70"/>
          <p:cNvSpPr txBox="1"/>
          <p:nvPr/>
        </p:nvSpPr>
        <p:spPr>
          <a:xfrm>
            <a:off x="2853016" y="2214430"/>
            <a:ext cx="826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FF0000"/>
                </a:solidFill>
              </a:rPr>
              <a:t>250</a:t>
            </a:r>
            <a:r>
              <a:rPr lang="de-DE" sz="1200" dirty="0" smtClean="0"/>
              <a:t> </a:t>
            </a:r>
            <a:r>
              <a:rPr lang="de-DE" sz="1200" dirty="0" smtClean="0">
                <a:solidFill>
                  <a:srgbClr val="FF0000"/>
                </a:solidFill>
              </a:rPr>
              <a:t>µs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72" name="Textfeld 71"/>
          <p:cNvSpPr txBox="1"/>
          <p:nvPr/>
        </p:nvSpPr>
        <p:spPr>
          <a:xfrm>
            <a:off x="4471217" y="2224496"/>
            <a:ext cx="826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98.2 </a:t>
            </a:r>
            <a:r>
              <a:rPr lang="de-DE" sz="1200" dirty="0" err="1" smtClean="0"/>
              <a:t>ms</a:t>
            </a:r>
            <a:endParaRPr lang="en-US" sz="1200" dirty="0"/>
          </a:p>
        </p:txBody>
      </p:sp>
      <p:sp>
        <p:nvSpPr>
          <p:cNvPr id="75" name="Textfeld 74"/>
          <p:cNvSpPr txBox="1"/>
          <p:nvPr/>
        </p:nvSpPr>
        <p:spPr>
          <a:xfrm>
            <a:off x="3772306" y="2214429"/>
            <a:ext cx="826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92D050"/>
                </a:solidFill>
              </a:rPr>
              <a:t>500 µs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3" name="Rechteck 2"/>
          <p:cNvSpPr/>
          <p:nvPr/>
        </p:nvSpPr>
        <p:spPr bwMode="auto">
          <a:xfrm>
            <a:off x="4686299" y="2662577"/>
            <a:ext cx="466726" cy="1999580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 rot="16200000">
            <a:off x="-54302" y="1366493"/>
            <a:ext cx="1324953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de-DE" sz="1200" dirty="0" err="1" smtClean="0">
                <a:solidFill>
                  <a:srgbClr val="92D050"/>
                </a:solidFill>
              </a:rPr>
              <a:t>RF</a:t>
            </a:r>
            <a:r>
              <a:rPr lang="de-DE" sz="1200" dirty="0" smtClean="0">
                <a:solidFill>
                  <a:srgbClr val="92D050"/>
                </a:solidFill>
              </a:rPr>
              <a:t> </a:t>
            </a:r>
            <a:r>
              <a:rPr lang="de-DE" sz="1200" dirty="0" err="1" smtClean="0">
                <a:solidFill>
                  <a:srgbClr val="92D050"/>
                </a:solidFill>
              </a:rPr>
              <a:t>Füllzeit</a:t>
            </a:r>
            <a:endParaRPr lang="de-DE" sz="1200" dirty="0" smtClean="0">
              <a:solidFill>
                <a:srgbClr val="92D05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947340" y="1665327"/>
            <a:ext cx="1349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smtClean="0">
                <a:solidFill>
                  <a:schemeClr val="accent1"/>
                </a:solidFill>
              </a:rPr>
              <a:t>FLASH1</a:t>
            </a:r>
            <a:endParaRPr lang="de-DE" sz="1200" dirty="0" smtClean="0"/>
          </a:p>
        </p:txBody>
      </p:sp>
      <p:sp>
        <p:nvSpPr>
          <p:cNvPr id="82" name="Textfeld 81"/>
          <p:cNvSpPr txBox="1"/>
          <p:nvPr/>
        </p:nvSpPr>
        <p:spPr>
          <a:xfrm>
            <a:off x="2590354" y="1658386"/>
            <a:ext cx="1349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smtClean="0">
                <a:solidFill>
                  <a:srgbClr val="FF0000"/>
                </a:solidFill>
              </a:rPr>
              <a:t>FLASH2</a:t>
            </a:r>
          </a:p>
        </p:txBody>
      </p:sp>
      <p:sp>
        <p:nvSpPr>
          <p:cNvPr id="83" name="Textfeld 82"/>
          <p:cNvSpPr txBox="1"/>
          <p:nvPr/>
        </p:nvSpPr>
        <p:spPr>
          <a:xfrm rot="16200000">
            <a:off x="1890528" y="1272081"/>
            <a:ext cx="1467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>
                <a:solidFill>
                  <a:srgbClr val="92D050"/>
                </a:solidFill>
              </a:rPr>
              <a:t>RF</a:t>
            </a:r>
            <a:r>
              <a:rPr lang="de-DE" sz="1200" dirty="0" smtClean="0">
                <a:solidFill>
                  <a:srgbClr val="92D050"/>
                </a:solidFill>
              </a:rPr>
              <a:t> Änderungszeit	</a:t>
            </a:r>
          </a:p>
        </p:txBody>
      </p:sp>
      <p:sp>
        <p:nvSpPr>
          <p:cNvPr id="84" name="Textfeld 83"/>
          <p:cNvSpPr txBox="1"/>
          <p:nvPr/>
        </p:nvSpPr>
        <p:spPr>
          <a:xfrm rot="16200000">
            <a:off x="3451496" y="1332237"/>
            <a:ext cx="14585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>
                <a:solidFill>
                  <a:srgbClr val="92D050"/>
                </a:solidFill>
              </a:rPr>
              <a:t>RF</a:t>
            </a:r>
            <a:r>
              <a:rPr lang="de-DE" sz="1200" dirty="0" smtClean="0">
                <a:solidFill>
                  <a:srgbClr val="92D050"/>
                </a:solidFill>
              </a:rPr>
              <a:t> Abklingzeit</a:t>
            </a:r>
          </a:p>
        </p:txBody>
      </p:sp>
      <p:sp>
        <p:nvSpPr>
          <p:cNvPr id="85" name="Textfeld 84"/>
          <p:cNvSpPr txBox="1"/>
          <p:nvPr/>
        </p:nvSpPr>
        <p:spPr>
          <a:xfrm>
            <a:off x="2025276" y="5932995"/>
            <a:ext cx="1631980" cy="27699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chemeClr val="accent2"/>
                </a:solidFill>
              </a:rPr>
              <a:t>100 ms</a:t>
            </a:r>
            <a:r>
              <a:rPr lang="de-DE" sz="1200" dirty="0">
                <a:solidFill>
                  <a:schemeClr val="accent2"/>
                </a:solidFill>
              </a:rPr>
              <a:t>,</a:t>
            </a:r>
            <a:r>
              <a:rPr lang="de-DE" sz="1200" dirty="0" smtClean="0">
                <a:solidFill>
                  <a:schemeClr val="accent2"/>
                </a:solidFill>
              </a:rPr>
              <a:t>10 Hz</a:t>
            </a:r>
          </a:p>
        </p:txBody>
      </p:sp>
      <p:sp>
        <p:nvSpPr>
          <p:cNvPr id="96" name="Geschweifte Klammer rechts 95"/>
          <p:cNvSpPr/>
          <p:nvPr/>
        </p:nvSpPr>
        <p:spPr bwMode="auto">
          <a:xfrm rot="16200000">
            <a:off x="1499809" y="1946265"/>
            <a:ext cx="230934" cy="1363378"/>
          </a:xfrm>
          <a:prstGeom prst="rightBrace">
            <a:avLst>
              <a:gd name="adj1" fmla="val 0"/>
              <a:gd name="adj2" fmla="val 50000"/>
            </a:avLst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97" name="Geschweifte Klammer rechts 96"/>
          <p:cNvSpPr/>
          <p:nvPr/>
        </p:nvSpPr>
        <p:spPr bwMode="auto">
          <a:xfrm rot="16200000">
            <a:off x="2518715" y="2315403"/>
            <a:ext cx="230934" cy="622848"/>
          </a:xfrm>
          <a:prstGeom prst="rightBrace">
            <a:avLst>
              <a:gd name="adj1" fmla="val 0"/>
              <a:gd name="adj2" fmla="val 50000"/>
            </a:avLst>
          </a:prstGeom>
          <a:solidFill>
            <a:schemeClr val="bg1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charset="0"/>
            </a:endParaRPr>
          </a:p>
        </p:txBody>
      </p:sp>
      <p:sp>
        <p:nvSpPr>
          <p:cNvPr id="100" name="Geschweifte Klammer rechts 99"/>
          <p:cNvSpPr/>
          <p:nvPr/>
        </p:nvSpPr>
        <p:spPr bwMode="auto">
          <a:xfrm rot="16200000">
            <a:off x="3164631" y="2316826"/>
            <a:ext cx="230934" cy="619992"/>
          </a:xfrm>
          <a:prstGeom prst="rightBrace">
            <a:avLst>
              <a:gd name="adj1" fmla="val 0"/>
              <a:gd name="adj2" fmla="val 50000"/>
            </a:avLst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12" name="Geschweifte Klammer rechts 111"/>
          <p:cNvSpPr/>
          <p:nvPr/>
        </p:nvSpPr>
        <p:spPr bwMode="auto">
          <a:xfrm rot="16200000">
            <a:off x="4023665" y="2098703"/>
            <a:ext cx="230934" cy="1056236"/>
          </a:xfrm>
          <a:prstGeom prst="rightBrace">
            <a:avLst>
              <a:gd name="adj1" fmla="val 0"/>
              <a:gd name="adj2" fmla="val 50000"/>
            </a:avLst>
          </a:prstGeom>
          <a:solidFill>
            <a:schemeClr val="bg1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42978" y="895492"/>
            <a:ext cx="2912877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accent1"/>
                </a:solidFill>
              </a:rPr>
              <a:t>– </a:t>
            </a:r>
            <a:r>
              <a:rPr lang="de-DE" b="1" dirty="0" err="1" smtClean="0">
                <a:solidFill>
                  <a:schemeClr val="accent1"/>
                </a:solidFill>
              </a:rPr>
              <a:t>Bunch</a:t>
            </a:r>
            <a:r>
              <a:rPr lang="de-DE" b="1" dirty="0" smtClean="0">
                <a:solidFill>
                  <a:schemeClr val="accent1"/>
                </a:solidFill>
              </a:rPr>
              <a:t> Ladung FLASH1</a:t>
            </a:r>
            <a:endParaRPr lang="de-DE" b="1" dirty="0">
              <a:solidFill>
                <a:schemeClr val="accent1"/>
              </a:solidFill>
            </a:endParaRPr>
          </a:p>
          <a:p>
            <a:r>
              <a:rPr lang="de-DE" b="1" dirty="0">
                <a:solidFill>
                  <a:srgbClr val="FF0000"/>
                </a:solidFill>
              </a:rPr>
              <a:t>– </a:t>
            </a:r>
            <a:r>
              <a:rPr lang="de-DE" b="1" dirty="0" err="1" smtClean="0">
                <a:solidFill>
                  <a:srgbClr val="FF0000"/>
                </a:solidFill>
              </a:rPr>
              <a:t>Bunch</a:t>
            </a:r>
            <a:r>
              <a:rPr lang="de-DE" b="1" dirty="0" smtClean="0">
                <a:solidFill>
                  <a:srgbClr val="FF0000"/>
                </a:solidFill>
              </a:rPr>
              <a:t> Ladung FLASH2</a:t>
            </a:r>
            <a:endParaRPr lang="de-DE" b="1" dirty="0">
              <a:solidFill>
                <a:srgbClr val="FF0000"/>
              </a:solidFill>
            </a:endParaRPr>
          </a:p>
          <a:p>
            <a:r>
              <a:rPr lang="de-DE" b="1" dirty="0">
                <a:solidFill>
                  <a:srgbClr val="92D050"/>
                </a:solidFill>
              </a:rPr>
              <a:t>– </a:t>
            </a:r>
            <a:r>
              <a:rPr lang="de-DE" b="1" dirty="0" err="1" smtClean="0">
                <a:solidFill>
                  <a:srgbClr val="92D050"/>
                </a:solidFill>
              </a:rPr>
              <a:t>RF</a:t>
            </a:r>
            <a:r>
              <a:rPr lang="de-DE" b="1" dirty="0" smtClean="0">
                <a:solidFill>
                  <a:srgbClr val="92D050"/>
                </a:solidFill>
              </a:rPr>
              <a:t> </a:t>
            </a:r>
            <a:r>
              <a:rPr lang="de-DE" b="1" dirty="0">
                <a:solidFill>
                  <a:srgbClr val="92D050"/>
                </a:solidFill>
              </a:rPr>
              <a:t>S</a:t>
            </a:r>
            <a:r>
              <a:rPr lang="de-DE" b="1" dirty="0" smtClean="0">
                <a:solidFill>
                  <a:srgbClr val="92D050"/>
                </a:solidFill>
              </a:rPr>
              <a:t>ignal (z.B</a:t>
            </a:r>
            <a:r>
              <a:rPr lang="de-DE" b="1" dirty="0">
                <a:solidFill>
                  <a:srgbClr val="92D050"/>
                </a:solidFill>
              </a:rPr>
              <a:t>.</a:t>
            </a:r>
            <a:r>
              <a:rPr lang="de-DE" b="1" dirty="0" smtClean="0">
                <a:solidFill>
                  <a:srgbClr val="92D050"/>
                </a:solidFill>
              </a:rPr>
              <a:t> Amplitude)</a:t>
            </a:r>
            <a:endParaRPr lang="de-DE" b="1" dirty="0">
              <a:solidFill>
                <a:srgbClr val="92D050"/>
              </a:solidFill>
            </a:endParaRPr>
          </a:p>
          <a:p>
            <a:r>
              <a:rPr lang="de-DE" b="1" dirty="0">
                <a:solidFill>
                  <a:srgbClr val="7030A0"/>
                </a:solidFill>
              </a:rPr>
              <a:t>– </a:t>
            </a:r>
            <a:r>
              <a:rPr lang="de-DE" b="1" dirty="0" smtClean="0">
                <a:solidFill>
                  <a:srgbClr val="7030A0"/>
                </a:solidFill>
              </a:rPr>
              <a:t>Kicker </a:t>
            </a:r>
            <a:r>
              <a:rPr lang="de-DE" b="1" dirty="0">
                <a:solidFill>
                  <a:srgbClr val="7030A0"/>
                </a:solidFill>
              </a:rPr>
              <a:t>A</a:t>
            </a:r>
            <a:r>
              <a:rPr lang="de-DE" b="1" dirty="0" smtClean="0">
                <a:solidFill>
                  <a:srgbClr val="7030A0"/>
                </a:solidFill>
              </a:rPr>
              <a:t>mplitude</a:t>
            </a:r>
            <a:endParaRPr lang="de-DE" b="1" dirty="0">
              <a:solidFill>
                <a:srgbClr val="7030A0"/>
              </a:solidFill>
            </a:endParaRPr>
          </a:p>
        </p:txBody>
      </p:sp>
      <p:sp>
        <p:nvSpPr>
          <p:cNvPr id="128" name="Geschweifte Klammer rechts 127"/>
          <p:cNvSpPr/>
          <p:nvPr/>
        </p:nvSpPr>
        <p:spPr bwMode="auto">
          <a:xfrm rot="5400000">
            <a:off x="2659642" y="4720815"/>
            <a:ext cx="230934" cy="340995"/>
          </a:xfrm>
          <a:prstGeom prst="rightBrace">
            <a:avLst>
              <a:gd name="adj1" fmla="val 0"/>
              <a:gd name="adj2" fmla="val 50000"/>
            </a:avLst>
          </a:prstGeom>
          <a:solidFill>
            <a:schemeClr val="bg1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32" name="Geschweifte Klammer rechts 131"/>
          <p:cNvSpPr/>
          <p:nvPr/>
        </p:nvSpPr>
        <p:spPr bwMode="auto">
          <a:xfrm rot="5400000">
            <a:off x="3182987" y="4558364"/>
            <a:ext cx="230934" cy="665902"/>
          </a:xfrm>
          <a:prstGeom prst="rightBrace">
            <a:avLst>
              <a:gd name="adj1" fmla="val 0"/>
              <a:gd name="adj2" fmla="val 50000"/>
            </a:avLst>
          </a:prstGeom>
          <a:solidFill>
            <a:schemeClr val="bg1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36" name="Geschweifte Klammer rechts 135"/>
          <p:cNvSpPr/>
          <p:nvPr/>
        </p:nvSpPr>
        <p:spPr bwMode="auto">
          <a:xfrm rot="5400000">
            <a:off x="3810048" y="4620399"/>
            <a:ext cx="230934" cy="541827"/>
          </a:xfrm>
          <a:prstGeom prst="rightBrace">
            <a:avLst>
              <a:gd name="adj1" fmla="val 0"/>
              <a:gd name="adj2" fmla="val 50000"/>
            </a:avLst>
          </a:prstGeom>
          <a:solidFill>
            <a:schemeClr val="bg1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37" name="Textfeld 136"/>
          <p:cNvSpPr txBox="1"/>
          <p:nvPr/>
        </p:nvSpPr>
        <p:spPr>
          <a:xfrm rot="16200000">
            <a:off x="2421532" y="5103644"/>
            <a:ext cx="702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7030A0"/>
                </a:solidFill>
              </a:rPr>
              <a:t>Kicker</a:t>
            </a:r>
          </a:p>
          <a:p>
            <a:pPr algn="ctr"/>
            <a:r>
              <a:rPr lang="de-DE" sz="1200" dirty="0" smtClean="0">
                <a:solidFill>
                  <a:srgbClr val="7030A0"/>
                </a:solidFill>
              </a:rPr>
              <a:t>Anstieg</a:t>
            </a:r>
          </a:p>
        </p:txBody>
      </p:sp>
      <p:sp>
        <p:nvSpPr>
          <p:cNvPr id="138" name="Textfeld 137"/>
          <p:cNvSpPr txBox="1"/>
          <p:nvPr/>
        </p:nvSpPr>
        <p:spPr>
          <a:xfrm rot="16200000">
            <a:off x="2793509" y="5281566"/>
            <a:ext cx="1011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>
                <a:solidFill>
                  <a:srgbClr val="7030A0"/>
                </a:solidFill>
              </a:rPr>
              <a:t>Kicker </a:t>
            </a:r>
            <a:r>
              <a:rPr lang="de-DE" sz="1200" dirty="0" err="1">
                <a:solidFill>
                  <a:srgbClr val="7030A0"/>
                </a:solidFill>
              </a:rPr>
              <a:t>F</a:t>
            </a:r>
            <a:r>
              <a:rPr lang="de-DE" sz="1200" dirty="0" err="1" smtClean="0">
                <a:solidFill>
                  <a:srgbClr val="7030A0"/>
                </a:solidFill>
              </a:rPr>
              <a:t>lattop</a:t>
            </a:r>
            <a:endParaRPr lang="de-DE" sz="1200" dirty="0" smtClean="0">
              <a:solidFill>
                <a:srgbClr val="7030A0"/>
              </a:solidFill>
            </a:endParaRPr>
          </a:p>
        </p:txBody>
      </p:sp>
      <p:sp>
        <p:nvSpPr>
          <p:cNvPr id="139" name="Textfeld 138"/>
          <p:cNvSpPr txBox="1"/>
          <p:nvPr/>
        </p:nvSpPr>
        <p:spPr>
          <a:xfrm rot="16200000">
            <a:off x="3618392" y="5083071"/>
            <a:ext cx="614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>
                <a:solidFill>
                  <a:srgbClr val="7030A0"/>
                </a:solidFill>
              </a:rPr>
              <a:t>Kicker</a:t>
            </a:r>
          </a:p>
          <a:p>
            <a:pPr algn="r"/>
            <a:r>
              <a:rPr lang="de-DE" sz="1200" dirty="0" smtClean="0">
                <a:solidFill>
                  <a:srgbClr val="7030A0"/>
                </a:solidFill>
              </a:rPr>
              <a:t> Abfall</a:t>
            </a:r>
          </a:p>
        </p:txBody>
      </p:sp>
      <p:cxnSp>
        <p:nvCxnSpPr>
          <p:cNvPr id="5" name="Gerade Verbindung mit Pfeil 4"/>
          <p:cNvCxnSpPr/>
          <p:nvPr/>
        </p:nvCxnSpPr>
        <p:spPr bwMode="auto">
          <a:xfrm>
            <a:off x="166353" y="4662160"/>
            <a:ext cx="8436627" cy="751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feld 3"/>
          <p:cNvSpPr txBox="1"/>
          <p:nvPr/>
        </p:nvSpPr>
        <p:spPr>
          <a:xfrm>
            <a:off x="8422580" y="4775848"/>
            <a:ext cx="50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</a:t>
            </a:r>
            <a:endParaRPr lang="en-US" dirty="0"/>
          </a:p>
        </p:txBody>
      </p:sp>
      <p:cxnSp>
        <p:nvCxnSpPr>
          <p:cNvPr id="78" name="Gerade Verbindung 89"/>
          <p:cNvCxnSpPr>
            <a:endCxn id="86" idx="2"/>
          </p:cNvCxnSpPr>
          <p:nvPr/>
        </p:nvCxnSpPr>
        <p:spPr bwMode="auto">
          <a:xfrm>
            <a:off x="2307434" y="3228324"/>
            <a:ext cx="1347168" cy="26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Gerade Verbindung 89"/>
          <p:cNvCxnSpPr/>
          <p:nvPr/>
        </p:nvCxnSpPr>
        <p:spPr bwMode="auto">
          <a:xfrm>
            <a:off x="7085121" y="3228324"/>
            <a:ext cx="1451131" cy="72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6" name="Bogen 90"/>
          <p:cNvSpPr/>
          <p:nvPr/>
        </p:nvSpPr>
        <p:spPr bwMode="auto">
          <a:xfrm rot="10800000">
            <a:off x="3654600" y="1800225"/>
            <a:ext cx="1826511" cy="2856164"/>
          </a:xfrm>
          <a:prstGeom prst="arc">
            <a:avLst>
              <a:gd name="adj1" fmla="val 16200000"/>
              <a:gd name="adj2" fmla="val 21589940"/>
            </a:avLst>
          </a:prstGeom>
          <a:solidFill>
            <a:schemeClr val="bg1"/>
          </a:solidFill>
          <a:ln w="38100" cap="flat" cmpd="sng" algn="ctr">
            <a:solidFill>
              <a:srgbClr val="92D05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47956" y="6411074"/>
            <a:ext cx="18382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6600"/>
                </a:solidFill>
              </a:rPr>
              <a:t>Folie von B. Faatz</a:t>
            </a:r>
            <a:endParaRPr lang="de-DE" dirty="0">
              <a:solidFill>
                <a:srgbClr val="FF6600"/>
              </a:solidFill>
            </a:endParaRPr>
          </a:p>
        </p:txBody>
      </p:sp>
      <p:cxnSp>
        <p:nvCxnSpPr>
          <p:cNvPr id="87" name="Straight Connector 86"/>
          <p:cNvCxnSpPr/>
          <p:nvPr/>
        </p:nvCxnSpPr>
        <p:spPr bwMode="auto">
          <a:xfrm flipH="1">
            <a:off x="314784" y="5741680"/>
            <a:ext cx="4890612" cy="536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Straight Connector 91"/>
          <p:cNvCxnSpPr/>
          <p:nvPr/>
        </p:nvCxnSpPr>
        <p:spPr bwMode="auto">
          <a:xfrm>
            <a:off x="311029" y="4735857"/>
            <a:ext cx="641" cy="100800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Straight Connector 93"/>
          <p:cNvCxnSpPr/>
          <p:nvPr/>
        </p:nvCxnSpPr>
        <p:spPr bwMode="auto">
          <a:xfrm>
            <a:off x="5202282" y="4735563"/>
            <a:ext cx="641" cy="1007997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Straight Connector 94"/>
          <p:cNvCxnSpPr/>
          <p:nvPr/>
        </p:nvCxnSpPr>
        <p:spPr bwMode="auto">
          <a:xfrm>
            <a:off x="2842489" y="5741539"/>
            <a:ext cx="641" cy="18000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1" name="Textfeld 7"/>
          <p:cNvSpPr txBox="1"/>
          <p:nvPr/>
        </p:nvSpPr>
        <p:spPr>
          <a:xfrm>
            <a:off x="6077840" y="5117731"/>
            <a:ext cx="1927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smtClean="0">
                <a:solidFill>
                  <a:schemeClr val="accent1"/>
                </a:solidFill>
              </a:rPr>
              <a:t>Nächster </a:t>
            </a:r>
            <a:r>
              <a:rPr lang="de-DE" sz="1200" b="1" dirty="0" err="1" smtClean="0">
                <a:solidFill>
                  <a:schemeClr val="accent1"/>
                </a:solidFill>
              </a:rPr>
              <a:t>Pulszug</a:t>
            </a:r>
            <a:endParaRPr lang="de-DE" sz="1200" dirty="0" smtClean="0"/>
          </a:p>
        </p:txBody>
      </p:sp>
    </p:spTree>
    <p:extLst>
      <p:ext uri="{BB962C8B-B14F-4D97-AF65-F5344CB8AC3E}">
        <p14:creationId xmlns:p14="http://schemas.microsoft.com/office/powerpoint/2010/main" val="71932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creen Shot 2015-03-18 at 13.46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193" y="1118370"/>
            <a:ext cx="4168292" cy="3613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 descr="Screen Shot 2015-03-18 at 13.46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84" y="1089121"/>
            <a:ext cx="4305298" cy="3613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103188"/>
            <a:ext cx="8520113" cy="544512"/>
          </a:xfrm>
        </p:spPr>
        <p:txBody>
          <a:bodyPr/>
          <a:lstStyle/>
          <a:p>
            <a:r>
              <a:rPr lang="de-DE" dirty="0" err="1" smtClean="0"/>
              <a:t>LLRF</a:t>
            </a:r>
            <a:r>
              <a:rPr lang="de-DE" dirty="0" smtClean="0"/>
              <a:t>  Stufen für Gradient und Phase</a:t>
            </a:r>
            <a:endParaRPr lang="de-DE" dirty="0"/>
          </a:p>
        </p:txBody>
      </p:sp>
      <p:sp>
        <p:nvSpPr>
          <p:cNvPr id="3" name="TextBox 2"/>
          <p:cNvSpPr txBox="1"/>
          <p:nvPr/>
        </p:nvSpPr>
        <p:spPr>
          <a:xfrm>
            <a:off x="274091" y="4916288"/>
            <a:ext cx="80832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FLASH1 Einstellungen für </a:t>
            </a:r>
            <a:r>
              <a:rPr lang="de-DE" dirty="0" err="1" smtClean="0"/>
              <a:t>Lasing</a:t>
            </a:r>
            <a:r>
              <a:rPr lang="de-DE" dirty="0" smtClean="0"/>
              <a:t> und FLASH2 fast on-</a:t>
            </a:r>
            <a:r>
              <a:rPr lang="de-DE" dirty="0" err="1" smtClean="0"/>
              <a:t>crest</a:t>
            </a:r>
            <a:r>
              <a:rPr lang="de-DE" dirty="0" smtClean="0"/>
              <a:t>. Die Amplituden wurden angepasst um die gleichen Energien in den </a:t>
            </a:r>
            <a:r>
              <a:rPr lang="de-DE" dirty="0" err="1" smtClean="0"/>
              <a:t>Bunchkompressoren</a:t>
            </a:r>
            <a:r>
              <a:rPr lang="de-DE" dirty="0" smtClean="0"/>
              <a:t> zu haben. </a:t>
            </a:r>
          </a:p>
          <a:p>
            <a:endParaRPr lang="de-DE" dirty="0" smtClean="0"/>
          </a:p>
          <a:p>
            <a:r>
              <a:rPr lang="de-DE" dirty="0" smtClean="0"/>
              <a:t>Diese Bilder entstanden bei speziellen Tests.  </a:t>
            </a:r>
            <a:r>
              <a:rPr lang="de-DE" dirty="0"/>
              <a:t>D</a:t>
            </a:r>
            <a:r>
              <a:rPr lang="de-DE" dirty="0" smtClean="0"/>
              <a:t>ie starken Abweichungen werden im Standartbetrieb nicht </a:t>
            </a:r>
            <a:r>
              <a:rPr lang="de-DE" dirty="0" err="1" smtClean="0"/>
              <a:t>verwendt</a:t>
            </a:r>
            <a:r>
              <a:rPr lang="de-DE" dirty="0" smtClean="0"/>
              <a:t> (Eingestellte Limits werden das verhindern).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13625" y="769835"/>
            <a:ext cx="33921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AMP	     ACC2&amp;3         PHASE</a:t>
            </a:r>
            <a:endParaRPr lang="de-DE" dirty="0"/>
          </a:p>
        </p:txBody>
      </p:sp>
      <p:grpSp>
        <p:nvGrpSpPr>
          <p:cNvPr id="5" name="Group 4"/>
          <p:cNvGrpSpPr/>
          <p:nvPr/>
        </p:nvGrpSpPr>
        <p:grpSpPr>
          <a:xfrm>
            <a:off x="4762649" y="1114437"/>
            <a:ext cx="4172986" cy="3619199"/>
            <a:chOff x="-1" y="1123950"/>
            <a:chExt cx="4264846" cy="3867999"/>
          </a:xfrm>
        </p:grpSpPr>
        <p:pic>
          <p:nvPicPr>
            <p:cNvPr id="6" name="Picture 2" descr="http://ttfinfo.desy.de/TTFelog/data/2014/10/04.03_n/2014-03-05T00:36:24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721" b="43450"/>
            <a:stretch/>
          </p:blipFill>
          <p:spPr bwMode="auto">
            <a:xfrm>
              <a:off x="1" y="1123950"/>
              <a:ext cx="4264844" cy="1610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ttp://ttfinfo.desy.de/TTFelog/data/2014/10/04.03_n/2014-03-05T00:36:24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117" r="69563"/>
            <a:stretch/>
          </p:blipFill>
          <p:spPr bwMode="auto">
            <a:xfrm>
              <a:off x="-1" y="2727854"/>
              <a:ext cx="2202688" cy="22591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://ttfinfo.desy.de/TTFelog/data/2014/10/04.03_n/2014-03-05T00:36:24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23" t="62117" r="18392"/>
            <a:stretch/>
          </p:blipFill>
          <p:spPr bwMode="auto">
            <a:xfrm>
              <a:off x="2166920" y="2748049"/>
              <a:ext cx="2097925" cy="2243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351528" y="747156"/>
            <a:ext cx="4282047" cy="3947696"/>
            <a:chOff x="4442328" y="675344"/>
            <a:chExt cx="4695230" cy="4256745"/>
          </a:xfrm>
        </p:grpSpPr>
        <p:sp>
          <p:nvSpPr>
            <p:cNvPr id="10" name="TextBox 9"/>
            <p:cNvSpPr txBox="1"/>
            <p:nvPr/>
          </p:nvSpPr>
          <p:spPr>
            <a:xfrm>
              <a:off x="4959273" y="675344"/>
              <a:ext cx="3886636" cy="348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AMP</a:t>
              </a:r>
              <a:r>
                <a:rPr lang="en-US" dirty="0"/>
                <a:t> </a:t>
              </a:r>
              <a:r>
                <a:rPr lang="en-US" dirty="0" smtClean="0"/>
                <a:t>   3</a:t>
              </a:r>
              <a:r>
                <a:rPr lang="en-US" baseline="30000" dirty="0" smtClean="0"/>
                <a:t>rd</a:t>
              </a:r>
              <a:r>
                <a:rPr lang="en-US" dirty="0" smtClean="0"/>
                <a:t> Harmonic Module     PHASE</a:t>
              </a:r>
              <a:endParaRPr lang="de-DE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4442328" y="1069076"/>
              <a:ext cx="4695230" cy="3863013"/>
              <a:chOff x="4639402" y="1069077"/>
              <a:chExt cx="4498156" cy="3675190"/>
            </a:xfrm>
          </p:grpSpPr>
          <p:pic>
            <p:nvPicPr>
              <p:cNvPr id="12" name="Picture 4" descr="http://ttfinfo.desy.de/TTFelog/data/2014/10/04.03_n/2014-03-05T00:42:03.jp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099" b="43450"/>
              <a:stretch/>
            </p:blipFill>
            <p:spPr bwMode="auto">
              <a:xfrm>
                <a:off x="4639402" y="1069077"/>
                <a:ext cx="4498156" cy="14491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4" descr="http://ttfinfo.desy.de/TTFelog/data/2014/10/04.03_n/2014-03-05T00:42:03.jp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61038" r="69006" b="-1"/>
              <a:stretch/>
            </p:blipFill>
            <p:spPr bwMode="auto">
              <a:xfrm>
                <a:off x="4639402" y="2518273"/>
                <a:ext cx="2388200" cy="22259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4" descr="http://ttfinfo.desy.de/TTFelog/data/2014/10/04.03_n/2014-03-05T00:42:03.jp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06" t="61038" r="18260" b="-1"/>
              <a:stretch/>
            </p:blipFill>
            <p:spPr bwMode="auto">
              <a:xfrm>
                <a:off x="7026598" y="2509893"/>
                <a:ext cx="2098582" cy="22343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5" name="TextBox 14"/>
          <p:cNvSpPr txBox="1"/>
          <p:nvPr/>
        </p:nvSpPr>
        <p:spPr>
          <a:xfrm>
            <a:off x="147956" y="6411074"/>
            <a:ext cx="18382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6600"/>
                </a:solidFill>
              </a:rPr>
              <a:t>Folie von B. Faatz</a:t>
            </a:r>
            <a:endParaRPr lang="de-DE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334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103188"/>
            <a:ext cx="8520113" cy="544512"/>
          </a:xfrm>
        </p:spPr>
        <p:txBody>
          <a:bodyPr/>
          <a:lstStyle/>
          <a:p>
            <a:r>
              <a:rPr lang="de-DE" dirty="0" smtClean="0"/>
              <a:t>Schnelle Wellenlängenänderung in FLASH2 (11.01.2015)</a:t>
            </a:r>
            <a:endParaRPr lang="de-DE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68938" y="1143000"/>
            <a:ext cx="37111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Wellenlängenscan von 6,0 </a:t>
            </a:r>
            <a:r>
              <a:rPr lang="de-DE" sz="1400" dirty="0" err="1" smtClean="0"/>
              <a:t>nm</a:t>
            </a:r>
            <a:r>
              <a:rPr lang="de-DE" sz="1400" dirty="0" smtClean="0"/>
              <a:t> bis 13,5 </a:t>
            </a:r>
            <a:r>
              <a:rPr lang="de-DE" sz="1400" dirty="0" err="1" smtClean="0"/>
              <a:t>nm</a:t>
            </a:r>
            <a:r>
              <a:rPr lang="de-DE" sz="1400" dirty="0" smtClean="0"/>
              <a:t> in 30 Minuten. </a:t>
            </a:r>
          </a:p>
          <a:p>
            <a:endParaRPr lang="de-DE" sz="1400" dirty="0" smtClean="0"/>
          </a:p>
          <a:p>
            <a:r>
              <a:rPr lang="de-DE" sz="1400" dirty="0" smtClean="0"/>
              <a:t>Es waren nur kleine horizontale Orbit Korrekturen notwendig.  </a:t>
            </a:r>
          </a:p>
        </p:txBody>
      </p:sp>
      <p:pic>
        <p:nvPicPr>
          <p:cNvPr id="6146" name="Picture 2" descr="D:\Presentations\HASYLAB_2015-01-28\2015-01-11T06 14 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1" y="789787"/>
            <a:ext cx="5172075" cy="3531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Presentations\HASYLAB_2015-01-28\2015-01-11T06 20 46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76" r="7377"/>
          <a:stretch/>
        </p:blipFill>
        <p:spPr bwMode="auto">
          <a:xfrm>
            <a:off x="2328699" y="5120820"/>
            <a:ext cx="2237890" cy="1714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Presentations\HASYLAB_2015-01-28\2015-01-11T06 27 2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76" r="8010"/>
          <a:stretch/>
        </p:blipFill>
        <p:spPr bwMode="auto">
          <a:xfrm>
            <a:off x="4600609" y="5120820"/>
            <a:ext cx="2231606" cy="1721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Presentations\HASYLAB_2015-01-28\2015-01-11T06 31 5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76" r="7490"/>
          <a:stretch/>
        </p:blipFill>
        <p:spPr bwMode="auto">
          <a:xfrm>
            <a:off x="6866235" y="5116452"/>
            <a:ext cx="2235135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4375" y="4680682"/>
            <a:ext cx="807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6.0 nm		         8.5 nm		11.0 nm		      13.5 nm</a:t>
            </a:r>
            <a:endParaRPr lang="de-DE" dirty="0"/>
          </a:p>
        </p:txBody>
      </p:sp>
      <p:pic>
        <p:nvPicPr>
          <p:cNvPr id="6150" name="Picture 6" descr="D:\Presentations\HASYLAB_2015-01-28\2015-01-11T06 14 0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51" r="6317"/>
          <a:stretch/>
        </p:blipFill>
        <p:spPr bwMode="auto">
          <a:xfrm>
            <a:off x="54487" y="5102509"/>
            <a:ext cx="2228850" cy="1721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7956" y="6411074"/>
            <a:ext cx="18382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6600"/>
                </a:solidFill>
              </a:rPr>
              <a:t>Folie von B. Faatz</a:t>
            </a:r>
            <a:endParaRPr lang="de-DE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603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Screen Shot 2015-03-18 at 13.46.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251" y="1803399"/>
            <a:ext cx="4197541" cy="3336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 descr="Screen Shot 2015-03-18 at 13.46.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0" y="1804938"/>
            <a:ext cx="4197541" cy="3336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 bwMode="auto">
          <a:xfrm>
            <a:off x="1428750" y="1413648"/>
            <a:ext cx="6991350" cy="40011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sym typeface="Wingdings" pitchFamily="2" charset="2"/>
              </a:rPr>
              <a:t>Theoretical				Achieved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sym typeface="Wingdings" pitchFamily="2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525" y="178742"/>
            <a:ext cx="6165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Wellenlängenbereich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bei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Parallelbetrieb</a:t>
            </a:r>
            <a:endParaRPr lang="de-DE" sz="2400" b="1" dirty="0">
              <a:solidFill>
                <a:srgbClr val="FFC000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5688945"/>
              </p:ext>
            </p:extLst>
          </p:nvPr>
        </p:nvGraphicFramePr>
        <p:xfrm>
          <a:off x="4286832" y="1518600"/>
          <a:ext cx="5103306" cy="356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5" name="Graph" r:id="rId5" imgW="4156200" imgH="2900160" progId="Origin50.Graph">
                  <p:embed/>
                </p:oleObj>
              </mc:Choice>
              <mc:Fallback>
                <p:oleObj name="Graph" r:id="rId5" imgW="4156200" imgH="29001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86832" y="1518600"/>
                        <a:ext cx="5103306" cy="356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1639575"/>
              </p:ext>
            </p:extLst>
          </p:nvPr>
        </p:nvGraphicFramePr>
        <p:xfrm>
          <a:off x="-234757" y="1518602"/>
          <a:ext cx="5103305" cy="3561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6" name="Graph" r:id="rId7" imgW="4156200" imgH="2900160" progId="Origin50.Graph">
                  <p:embed/>
                </p:oleObj>
              </mc:Choice>
              <mc:Fallback>
                <p:oleObj name="Graph" r:id="rId7" imgW="4156200" imgH="29001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234757" y="1518602"/>
                        <a:ext cx="5103305" cy="35613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47956" y="6411074"/>
            <a:ext cx="18382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6600"/>
                </a:solidFill>
              </a:rPr>
              <a:t>Folie von B. Faatz</a:t>
            </a:r>
            <a:endParaRPr lang="de-DE" dirty="0">
              <a:solidFill>
                <a:srgbClr val="FF66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12228" y="1417528"/>
            <a:ext cx="149358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800" dirty="0" smtClean="0"/>
              <a:t>  Vorhersage</a:t>
            </a:r>
            <a:endParaRPr lang="de-DE" sz="1800" dirty="0"/>
          </a:p>
        </p:txBody>
      </p:sp>
      <p:sp>
        <p:nvSpPr>
          <p:cNvPr id="20" name="TextBox 19"/>
          <p:cNvSpPr txBox="1"/>
          <p:nvPr/>
        </p:nvSpPr>
        <p:spPr>
          <a:xfrm>
            <a:off x="5731513" y="1399824"/>
            <a:ext cx="217322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800" dirty="0" smtClean="0"/>
              <a:t>Erreicht </a:t>
            </a:r>
            <a:r>
              <a:rPr lang="de-DE" sz="1800" dirty="0"/>
              <a:t>(</a:t>
            </a:r>
            <a:r>
              <a:rPr lang="de-DE" sz="1800" dirty="0" smtClean="0"/>
              <a:t>Sättigung)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416757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103188"/>
            <a:ext cx="8520113" cy="544512"/>
          </a:xfrm>
        </p:spPr>
        <p:txBody>
          <a:bodyPr/>
          <a:lstStyle/>
          <a:p>
            <a:r>
              <a:rPr lang="en-US" dirty="0" smtClean="0"/>
              <a:t>Das </a:t>
            </a:r>
            <a:r>
              <a:rPr lang="de-DE" dirty="0" smtClean="0"/>
              <a:t>neue</a:t>
            </a:r>
            <a:r>
              <a:rPr lang="en-US" dirty="0" smtClean="0"/>
              <a:t> Lattice Layout von FLASH</a:t>
            </a:r>
            <a:endParaRPr lang="de-DE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96" y="1344709"/>
            <a:ext cx="8730809" cy="43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294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45"/>
    </mc:Choice>
    <mc:Fallback xmlns="">
      <p:transition xmlns:p14="http://schemas.microsoft.com/office/powerpoint/2010/main" spd="slow" advTm="11004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Dump </a:t>
            </a:r>
            <a:r>
              <a:rPr lang="en-US" dirty="0" err="1" smtClean="0"/>
              <a:t>Bereich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Photonendiagnostik</a:t>
            </a:r>
            <a:r>
              <a:rPr lang="en-US" dirty="0" smtClean="0"/>
              <a:t> (Pre and Final)</a:t>
            </a:r>
            <a:endParaRPr lang="en-US" dirty="0">
              <a:solidFill>
                <a:srgbClr val="FF9900"/>
              </a:solidFill>
            </a:endParaRPr>
          </a:p>
        </p:txBody>
      </p:sp>
      <p:pic>
        <p:nvPicPr>
          <p:cNvPr id="47108" name="Picture 4" descr="D:\FLASH_II\Meetings\ProjektKommission\2014-04-30\F2-Maschine_ksP3-SE000435298 (3)_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55" b="33104"/>
          <a:stretch/>
        </p:blipFill>
        <p:spPr bwMode="auto">
          <a:xfrm>
            <a:off x="82244" y="835484"/>
            <a:ext cx="8979512" cy="2695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9" name="Picture 5" descr="D:\FLASH_II\Meetings\ProjektKommission\2014-04-30\F2-Maschine_ksP3-SE000435298 (3)_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19" b="38112"/>
          <a:stretch/>
        </p:blipFill>
        <p:spPr bwMode="auto">
          <a:xfrm>
            <a:off x="76574" y="3620558"/>
            <a:ext cx="8990852" cy="2468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87006" y="3614638"/>
            <a:ext cx="391415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Final version installed Jan. – March 2015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956" y="6411074"/>
            <a:ext cx="18382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6600"/>
                </a:solidFill>
              </a:rPr>
              <a:t>Folie von B. Faatz</a:t>
            </a:r>
            <a:endParaRPr lang="de-DE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045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Zusammenfassung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82575" y="977900"/>
            <a:ext cx="8520113" cy="4792663"/>
          </a:xfrm>
          <a:prstGeom prst="rect">
            <a:avLst/>
          </a:prstGeom>
        </p:spPr>
        <p:txBody>
          <a:bodyPr/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dirty="0" smtClean="0"/>
              <a:t>Die neue </a:t>
            </a:r>
            <a:r>
              <a:rPr lang="de-DE" dirty="0"/>
              <a:t>O</a:t>
            </a:r>
            <a:r>
              <a:rPr lang="de-DE" dirty="0" smtClean="0"/>
              <a:t>ptik in FLASH hat sich bewährt. </a:t>
            </a:r>
          </a:p>
          <a:p>
            <a:pPr lvl="1"/>
            <a:r>
              <a:rPr lang="de-DE" dirty="0" smtClean="0"/>
              <a:t>Hohe maximale </a:t>
            </a:r>
            <a:r>
              <a:rPr lang="de-DE" dirty="0" err="1" smtClean="0"/>
              <a:t>SASE</a:t>
            </a:r>
            <a:r>
              <a:rPr lang="de-DE" dirty="0" smtClean="0"/>
              <a:t> Power in FLASH1.</a:t>
            </a:r>
          </a:p>
          <a:p>
            <a:pPr lvl="1"/>
            <a:r>
              <a:rPr lang="de-DE" dirty="0" smtClean="0"/>
              <a:t>Erste </a:t>
            </a:r>
            <a:r>
              <a:rPr lang="de-DE" dirty="0" err="1" smtClean="0"/>
              <a:t>SASE</a:t>
            </a:r>
            <a:r>
              <a:rPr lang="de-DE" dirty="0" smtClean="0"/>
              <a:t> in FLASH2, </a:t>
            </a:r>
            <a:r>
              <a:rPr lang="de-DE" dirty="0"/>
              <a:t>S</a:t>
            </a:r>
            <a:r>
              <a:rPr lang="de-DE" dirty="0" smtClean="0"/>
              <a:t>ättigung bis runter zu 5.5 </a:t>
            </a:r>
            <a:r>
              <a:rPr lang="de-DE" dirty="0" err="1" smtClean="0"/>
              <a:t>nm</a:t>
            </a:r>
            <a:r>
              <a:rPr lang="de-DE" dirty="0" smtClean="0"/>
              <a:t> erreicht. </a:t>
            </a:r>
          </a:p>
          <a:p>
            <a:pPr lvl="1"/>
            <a:r>
              <a:rPr lang="de-DE" dirty="0" smtClean="0"/>
              <a:t>Paralleler Betrieb beider Beamlines mit unterschiedlichen Settings. </a:t>
            </a:r>
          </a:p>
          <a:p>
            <a:pPr lvl="1"/>
            <a:endParaRPr lang="de-DE" dirty="0" smtClean="0"/>
          </a:p>
          <a:p>
            <a:r>
              <a:rPr lang="de-DE" dirty="0" smtClean="0"/>
              <a:t>Es gibt einige Änderungen für den parallelen Betrieb beider Beamlines. </a:t>
            </a:r>
          </a:p>
          <a:p>
            <a:pPr lvl="1"/>
            <a:r>
              <a:rPr lang="de-DE" dirty="0" smtClean="0"/>
              <a:t>Alle Linac Elemente, mit Ausnahme der </a:t>
            </a:r>
            <a:r>
              <a:rPr lang="de-DE" dirty="0" err="1" smtClean="0"/>
              <a:t>RF</a:t>
            </a:r>
            <a:r>
              <a:rPr lang="de-DE" dirty="0" smtClean="0"/>
              <a:t>, dürfen bei parallelem Betrieb nicht mehr geändert werden. </a:t>
            </a:r>
          </a:p>
          <a:p>
            <a:pPr lvl="1"/>
            <a:r>
              <a:rPr lang="de-DE" dirty="0" smtClean="0"/>
              <a:t>Die drei Quads zwischen Kicker und Septum müssen auf Designwerten stehen. </a:t>
            </a:r>
          </a:p>
          <a:p>
            <a:pPr lvl="1"/>
            <a:r>
              <a:rPr lang="de-DE" dirty="0" smtClean="0"/>
              <a:t>Die Dispersion spielt für den Betrieb von FLASH2 eine noch größere Rolle als bei FLASH1. </a:t>
            </a:r>
          </a:p>
          <a:p>
            <a:pPr lvl="1"/>
            <a:r>
              <a:rPr lang="de-DE" dirty="0" smtClean="0"/>
              <a:t>Der Orbit im Extraktionsbereich muss eingehalten werden. </a:t>
            </a:r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9909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103188"/>
            <a:ext cx="8667227" cy="544512"/>
          </a:xfrm>
        </p:spPr>
        <p:txBody>
          <a:bodyPr/>
          <a:lstStyle/>
          <a:p>
            <a:r>
              <a:rPr lang="de-DE" dirty="0" smtClean="0"/>
              <a:t>Optik</a:t>
            </a:r>
            <a:r>
              <a:rPr lang="en-US" dirty="0" smtClean="0"/>
              <a:t> </a:t>
            </a:r>
            <a:r>
              <a:rPr lang="de-DE" dirty="0" smtClean="0"/>
              <a:t>Änderungen</a:t>
            </a:r>
            <a:r>
              <a:rPr lang="en-US" dirty="0" smtClean="0"/>
              <a:t> in der FL1 Beamline </a:t>
            </a:r>
            <a:r>
              <a:rPr lang="de-DE" dirty="0" smtClean="0"/>
              <a:t>bedingt</a:t>
            </a:r>
            <a:r>
              <a:rPr lang="en-US" dirty="0" smtClean="0"/>
              <a:t> </a:t>
            </a:r>
            <a:r>
              <a:rPr lang="de-DE" dirty="0" smtClean="0"/>
              <a:t>durch</a:t>
            </a:r>
            <a:r>
              <a:rPr lang="en-US" dirty="0" smtClean="0"/>
              <a:t> FL2</a:t>
            </a:r>
            <a:endParaRPr lang="en-US" dirty="0"/>
          </a:p>
        </p:txBody>
      </p:sp>
      <p:pic>
        <p:nvPicPr>
          <p:cNvPr id="9" name="Content Placeholder 8" descr="FLASH1optics_before_and_now.eps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9" r="7329"/>
          <a:stretch>
            <a:fillRect/>
          </a:stretch>
        </p:blipFill>
        <p:spPr>
          <a:xfrm>
            <a:off x="518931" y="1478606"/>
            <a:ext cx="8106138" cy="4559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 bwMode="auto">
          <a:xfrm>
            <a:off x="1062678" y="1964852"/>
            <a:ext cx="2816529" cy="1461190"/>
          </a:xfrm>
          <a:prstGeom prst="rect">
            <a:avLst/>
          </a:prstGeom>
          <a:solidFill>
            <a:srgbClr val="00A5EB">
              <a:alpha val="4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059937" y="4115368"/>
            <a:ext cx="2816529" cy="1417257"/>
          </a:xfrm>
          <a:prstGeom prst="rect">
            <a:avLst/>
          </a:prstGeom>
          <a:solidFill>
            <a:srgbClr val="00A5EB">
              <a:alpha val="4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271935" y="1971609"/>
            <a:ext cx="2152595" cy="1447244"/>
          </a:xfrm>
          <a:prstGeom prst="rect">
            <a:avLst/>
          </a:prstGeom>
          <a:solidFill>
            <a:srgbClr val="00A5EB">
              <a:alpha val="4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6271677" y="4115367"/>
            <a:ext cx="2152595" cy="1417749"/>
          </a:xfrm>
          <a:prstGeom prst="rect">
            <a:avLst/>
          </a:prstGeom>
          <a:solidFill>
            <a:srgbClr val="00A5EB">
              <a:alpha val="4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21305" y="1082820"/>
            <a:ext cx="6079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ACC1</a:t>
            </a:r>
            <a:endParaRPr lang="de-DE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2363746" y="1084251"/>
            <a:ext cx="6935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ACC23</a:t>
            </a:r>
            <a:endParaRPr lang="de-DE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3990376" y="1094563"/>
            <a:ext cx="6935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ACC45</a:t>
            </a:r>
            <a:endParaRPr lang="de-DE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4825182" y="1076801"/>
            <a:ext cx="6935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ACC67</a:t>
            </a:r>
            <a:endParaRPr lang="de-DE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6441509" y="1076802"/>
            <a:ext cx="7833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SFLASH</a:t>
            </a:r>
            <a:endParaRPr lang="de-DE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7915736" y="1076801"/>
            <a:ext cx="10230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Undulatoren</a:t>
            </a:r>
            <a:endParaRPr lang="de-DE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1599989" y="1084251"/>
            <a:ext cx="4840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BC2</a:t>
            </a:r>
            <a:endParaRPr lang="de-DE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3340647" y="1084251"/>
            <a:ext cx="4840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BC3</a:t>
            </a:r>
            <a:endParaRPr lang="de-DE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4449335" y="1971466"/>
            <a:ext cx="12338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A5EB"/>
                </a:solidFill>
              </a:rPr>
              <a:t>FLASH1 alt</a:t>
            </a:r>
            <a:endParaRPr lang="de-DE" dirty="0">
              <a:solidFill>
                <a:srgbClr val="00A5EB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5093" y="4121989"/>
            <a:ext cx="13594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A5EB"/>
                </a:solidFill>
              </a:rPr>
              <a:t>FLASH1 neu</a:t>
            </a:r>
            <a:endParaRPr lang="de-DE" dirty="0">
              <a:solidFill>
                <a:srgbClr val="00A5EB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112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130"/>
    </mc:Choice>
    <mc:Fallback xmlns="">
      <p:transition xmlns:p14="http://schemas.microsoft.com/office/powerpoint/2010/main" spd="slow" advTm="21913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FLASH2 Beta-</a:t>
            </a:r>
            <a:r>
              <a:rPr lang="de-DE" dirty="0" smtClean="0"/>
              <a:t>Funktionen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4921413"/>
            <a:ext cx="8520113" cy="1073933"/>
          </a:xfrm>
        </p:spPr>
        <p:txBody>
          <a:bodyPr/>
          <a:lstStyle/>
          <a:p>
            <a:r>
              <a:rPr lang="de-DE" sz="1800" dirty="0" smtClean="0"/>
              <a:t>Kleine Beta-Funktionen in den starken horizontalen Dipolmagneten sind notwendig um die Effekte von kohärenter Synchrotron Strahlung (</a:t>
            </a:r>
            <a:r>
              <a:rPr lang="de-DE" sz="1800" dirty="0" err="1" smtClean="0"/>
              <a:t>CSR</a:t>
            </a:r>
            <a:r>
              <a:rPr lang="de-DE" sz="1800" dirty="0"/>
              <a:t>)</a:t>
            </a:r>
            <a:r>
              <a:rPr lang="de-DE" sz="1800" dirty="0" smtClean="0"/>
              <a:t> möglichst klein zu halten. </a:t>
            </a:r>
          </a:p>
        </p:txBody>
      </p:sp>
      <p:pic>
        <p:nvPicPr>
          <p:cNvPr id="7" name="Picture 6" descr="FLASH2beta_functions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3" t="-16352" r="8627"/>
          <a:stretch/>
        </p:blipFill>
        <p:spPr>
          <a:xfrm>
            <a:off x="1838358" y="1203807"/>
            <a:ext cx="5467284" cy="323206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Donut 7"/>
          <p:cNvSpPr/>
          <p:nvPr/>
        </p:nvSpPr>
        <p:spPr bwMode="auto">
          <a:xfrm>
            <a:off x="5919108" y="3890900"/>
            <a:ext cx="743011" cy="388800"/>
          </a:xfrm>
          <a:prstGeom prst="donut">
            <a:avLst>
              <a:gd name="adj" fmla="val 9922"/>
            </a:avLst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279784" y="1863400"/>
            <a:ext cx="3799128" cy="2262070"/>
          </a:xfrm>
          <a:prstGeom prst="rect">
            <a:avLst/>
          </a:prstGeom>
          <a:solidFill>
            <a:srgbClr val="00A5EB">
              <a:alpha val="4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Content Placeholder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422" b="82652"/>
          <a:stretch/>
        </p:blipFill>
        <p:spPr bwMode="auto">
          <a:xfrm>
            <a:off x="1910508" y="1268971"/>
            <a:ext cx="5322984" cy="411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801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502"/>
    </mc:Choice>
    <mc:Fallback xmlns="">
      <p:transition xmlns:p14="http://schemas.microsoft.com/office/powerpoint/2010/main" spd="slow" advTm="8250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103188"/>
            <a:ext cx="8851900" cy="544512"/>
          </a:xfrm>
        </p:spPr>
        <p:txBody>
          <a:bodyPr/>
          <a:lstStyle/>
          <a:p>
            <a:r>
              <a:rPr lang="de-DE" dirty="0" smtClean="0"/>
              <a:t>Kohärente Synchrotron Strahlung in der FLASH2 Extraktion</a:t>
            </a:r>
            <a:endParaRPr lang="de-DE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2" b="44841"/>
          <a:stretch/>
        </p:blipFill>
        <p:spPr>
          <a:xfrm>
            <a:off x="319667" y="1408545"/>
            <a:ext cx="8544525" cy="2844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780143" y="1932617"/>
            <a:ext cx="1072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F28E00"/>
                </a:solidFill>
              </a:rPr>
              <a:t>Ohne</a:t>
            </a:r>
            <a:r>
              <a:rPr lang="en-US" sz="1400" b="1" dirty="0" smtClean="0">
                <a:solidFill>
                  <a:srgbClr val="F28E00"/>
                </a:solidFill>
              </a:rPr>
              <a:t> CSR</a:t>
            </a:r>
            <a:endParaRPr lang="de-DE" sz="1400" b="1" dirty="0">
              <a:solidFill>
                <a:srgbClr val="F28E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73977" y="4537860"/>
            <a:ext cx="3512582" cy="1382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1600" dirty="0" smtClean="0"/>
              <a:t>CSR vergrößert den </a:t>
            </a:r>
            <a:r>
              <a:rPr lang="de-DE" sz="1600" dirty="0" err="1" smtClean="0"/>
              <a:t>Energy</a:t>
            </a:r>
            <a:r>
              <a:rPr lang="de-DE" sz="1600" dirty="0" smtClean="0"/>
              <a:t> </a:t>
            </a:r>
            <a:r>
              <a:rPr lang="de-DE" sz="1600" dirty="0" err="1" smtClean="0"/>
              <a:t>Spread</a:t>
            </a:r>
            <a:r>
              <a:rPr lang="de-DE" sz="1600" dirty="0" smtClean="0"/>
              <a:t>.</a:t>
            </a:r>
          </a:p>
          <a:p>
            <a:r>
              <a:rPr lang="de-DE" sz="1600" dirty="0" err="1" smtClean="0"/>
              <a:t>CSR</a:t>
            </a:r>
            <a:r>
              <a:rPr lang="de-DE" sz="1600" dirty="0" smtClean="0"/>
              <a:t> führt zu größeren </a:t>
            </a:r>
            <a:r>
              <a:rPr lang="de-DE" sz="1600" dirty="0" err="1" smtClean="0"/>
              <a:t>Emittanzen</a:t>
            </a:r>
            <a:r>
              <a:rPr lang="de-DE" sz="1600" dirty="0" smtClean="0"/>
              <a:t>.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115352" y="4543380"/>
            <a:ext cx="3512582" cy="1078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1600" dirty="0" smtClean="0"/>
              <a:t>Optik messen und </a:t>
            </a:r>
            <a:r>
              <a:rPr lang="de-DE" sz="1600" dirty="0" err="1" smtClean="0"/>
              <a:t>matchen</a:t>
            </a:r>
            <a:r>
              <a:rPr lang="de-DE" sz="1600" dirty="0" smtClean="0"/>
              <a:t>.</a:t>
            </a:r>
          </a:p>
          <a:p>
            <a:r>
              <a:rPr lang="de-DE" sz="1600" dirty="0" smtClean="0"/>
              <a:t>Nicht beliebig an der Strahloptik (an den Quads) drehen. </a:t>
            </a:r>
          </a:p>
        </p:txBody>
      </p:sp>
      <p:sp>
        <p:nvSpPr>
          <p:cNvPr id="4" name="Right Arrow 3"/>
          <p:cNvSpPr/>
          <p:nvPr/>
        </p:nvSpPr>
        <p:spPr bwMode="auto">
          <a:xfrm>
            <a:off x="4147047" y="4843880"/>
            <a:ext cx="449262" cy="380160"/>
          </a:xfrm>
          <a:prstGeom prst="rightArrow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4909" y="923636"/>
            <a:ext cx="6012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Simulationsergebnisse, 250 </a:t>
            </a:r>
            <a:r>
              <a:rPr lang="de-DE" dirty="0" err="1" smtClean="0"/>
              <a:t>pC</a:t>
            </a:r>
            <a:r>
              <a:rPr lang="de-DE" dirty="0" smtClean="0"/>
              <a:t> </a:t>
            </a:r>
            <a:r>
              <a:rPr lang="de-DE" dirty="0" err="1"/>
              <a:t>B</a:t>
            </a:r>
            <a:r>
              <a:rPr lang="de-DE" dirty="0" err="1" smtClean="0"/>
              <a:t>unch</a:t>
            </a:r>
            <a:r>
              <a:rPr lang="de-DE" dirty="0" smtClean="0"/>
              <a:t> in der FLASH2 Extraktion </a:t>
            </a:r>
            <a:endParaRPr lang="de-DE" dirty="0"/>
          </a:p>
        </p:txBody>
      </p:sp>
      <p:sp>
        <p:nvSpPr>
          <p:cNvPr id="11" name="TextBox 10"/>
          <p:cNvSpPr txBox="1"/>
          <p:nvPr/>
        </p:nvSpPr>
        <p:spPr>
          <a:xfrm>
            <a:off x="2709333" y="1893455"/>
            <a:ext cx="18466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    </a:t>
            </a:r>
            <a:endParaRPr lang="de-DE" dirty="0"/>
          </a:p>
        </p:txBody>
      </p:sp>
      <p:sp>
        <p:nvSpPr>
          <p:cNvPr id="14" name="TextBox 13"/>
          <p:cNvSpPr txBox="1"/>
          <p:nvPr/>
        </p:nvSpPr>
        <p:spPr>
          <a:xfrm>
            <a:off x="5578764" y="1907310"/>
            <a:ext cx="18466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    </a:t>
            </a:r>
            <a:endParaRPr lang="de-DE" dirty="0"/>
          </a:p>
        </p:txBody>
      </p:sp>
      <p:sp>
        <p:nvSpPr>
          <p:cNvPr id="15" name="TextBox 14"/>
          <p:cNvSpPr txBox="1"/>
          <p:nvPr/>
        </p:nvSpPr>
        <p:spPr>
          <a:xfrm>
            <a:off x="8455892" y="1905771"/>
            <a:ext cx="18466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    </a:t>
            </a:r>
            <a:endParaRPr lang="de-DE" dirty="0"/>
          </a:p>
        </p:txBody>
      </p:sp>
      <p:sp>
        <p:nvSpPr>
          <p:cNvPr id="13" name="TextBox 12"/>
          <p:cNvSpPr txBox="1"/>
          <p:nvPr/>
        </p:nvSpPr>
        <p:spPr>
          <a:xfrm>
            <a:off x="854364" y="1485515"/>
            <a:ext cx="221672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		</a:t>
            </a:r>
            <a:endParaRPr lang="de-DE" dirty="0"/>
          </a:p>
        </p:txBody>
      </p:sp>
      <p:sp>
        <p:nvSpPr>
          <p:cNvPr id="2" name="TextBox 1"/>
          <p:cNvSpPr txBox="1"/>
          <p:nvPr/>
        </p:nvSpPr>
        <p:spPr>
          <a:xfrm>
            <a:off x="1021363" y="1479147"/>
            <a:ext cx="18155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Vor der Extraktion</a:t>
            </a:r>
            <a:endParaRPr lang="de-DE" dirty="0"/>
          </a:p>
        </p:txBody>
      </p:sp>
      <p:sp>
        <p:nvSpPr>
          <p:cNvPr id="17" name="TextBox 16"/>
          <p:cNvSpPr txBox="1"/>
          <p:nvPr/>
        </p:nvSpPr>
        <p:spPr>
          <a:xfrm>
            <a:off x="3671454" y="1460884"/>
            <a:ext cx="221672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		</a:t>
            </a:r>
            <a:endParaRPr lang="de-DE" dirty="0"/>
          </a:p>
        </p:txBody>
      </p:sp>
      <p:sp>
        <p:nvSpPr>
          <p:cNvPr id="18" name="TextBox 17"/>
          <p:cNvSpPr txBox="1"/>
          <p:nvPr/>
        </p:nvSpPr>
        <p:spPr>
          <a:xfrm>
            <a:off x="6533188" y="1476278"/>
            <a:ext cx="221672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		</a:t>
            </a:r>
            <a:endParaRPr lang="de-DE" dirty="0"/>
          </a:p>
        </p:txBody>
      </p:sp>
      <p:sp>
        <p:nvSpPr>
          <p:cNvPr id="8" name="TextBox 7"/>
          <p:cNvSpPr txBox="1"/>
          <p:nvPr/>
        </p:nvSpPr>
        <p:spPr>
          <a:xfrm>
            <a:off x="6615670" y="1450760"/>
            <a:ext cx="1986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Nach der Extraktion</a:t>
            </a:r>
            <a:endParaRPr lang="de-DE" dirty="0"/>
          </a:p>
        </p:txBody>
      </p:sp>
      <p:sp>
        <p:nvSpPr>
          <p:cNvPr id="7" name="TextBox 6"/>
          <p:cNvSpPr txBox="1"/>
          <p:nvPr/>
        </p:nvSpPr>
        <p:spPr>
          <a:xfrm>
            <a:off x="3757016" y="1452937"/>
            <a:ext cx="1986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Nach der Extraktion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63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17"/>
    </mc:Choice>
    <mc:Fallback xmlns="">
      <p:transition xmlns:p14="http://schemas.microsoft.com/office/powerpoint/2010/main" spd="slow" advTm="741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Optik-</a:t>
            </a:r>
            <a:r>
              <a:rPr lang="de-DE" dirty="0" err="1" smtClean="0"/>
              <a:t>Mismatch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977901"/>
            <a:ext cx="8566326" cy="1480762"/>
          </a:xfrm>
        </p:spPr>
        <p:txBody>
          <a:bodyPr/>
          <a:lstStyle/>
          <a:p>
            <a:r>
              <a:rPr lang="de-DE" sz="1800" dirty="0" smtClean="0"/>
              <a:t>Mit einem starken Optik-</a:t>
            </a:r>
            <a:r>
              <a:rPr lang="en-US" sz="1800" dirty="0" smtClean="0"/>
              <a:t>Mismatch</a:t>
            </a:r>
            <a:r>
              <a:rPr lang="de-DE" sz="1800" dirty="0" smtClean="0"/>
              <a:t> ist es, speziell in FLASH2, schwer eine gute Transmission zu erreichen. Eine schlechte Strahloptik hat selbstverständlich auch eine negative Auswirkung auf den </a:t>
            </a:r>
            <a:r>
              <a:rPr lang="de-DE" sz="1800" dirty="0" err="1" smtClean="0"/>
              <a:t>SASE</a:t>
            </a:r>
            <a:r>
              <a:rPr lang="de-DE" sz="1800" dirty="0" smtClean="0"/>
              <a:t> Betrieb. </a:t>
            </a:r>
            <a:endParaRPr lang="de-DE" sz="1800" dirty="0"/>
          </a:p>
        </p:txBody>
      </p:sp>
      <p:pic>
        <p:nvPicPr>
          <p:cNvPr id="4" name="Content Placeholder 5" descr="2014-10-16T16-16-55.jpg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77" b="-1643"/>
          <a:stretch/>
        </p:blipFill>
        <p:spPr bwMode="auto">
          <a:xfrm>
            <a:off x="363983" y="2895186"/>
            <a:ext cx="3864578" cy="335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2014-10-25T08-31-37.jpg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553" y="2063952"/>
            <a:ext cx="4064000" cy="3981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61999" y="1981014"/>
            <a:ext cx="3618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Beispiel: Ein guter und ein schlechter Strahl in FLASH2. Beide Bilder zeigen den Schirm OTR4FL2SEED4</a:t>
            </a:r>
            <a:endParaRPr lang="de-DE" dirty="0"/>
          </a:p>
        </p:txBody>
      </p:sp>
      <p:sp>
        <p:nvSpPr>
          <p:cNvPr id="10" name="TextBox 9"/>
          <p:cNvSpPr txBox="1"/>
          <p:nvPr/>
        </p:nvSpPr>
        <p:spPr>
          <a:xfrm>
            <a:off x="6635938" y="3216138"/>
            <a:ext cx="1975555" cy="581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300 </a:t>
            </a:r>
            <a:r>
              <a:rPr lang="en-US" dirty="0" err="1" smtClean="0">
                <a:solidFill>
                  <a:schemeClr val="bg1"/>
                </a:solidFill>
              </a:rPr>
              <a:t>pC</a:t>
            </a:r>
            <a:r>
              <a:rPr lang="en-US" dirty="0" smtClean="0">
                <a:solidFill>
                  <a:schemeClr val="bg1"/>
                </a:solidFill>
              </a:rPr>
              <a:t>, Mismatch und Dispersion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02722" y="3973542"/>
            <a:ext cx="1028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470 </a:t>
            </a:r>
            <a:r>
              <a:rPr lang="en-US" dirty="0" err="1" smtClean="0">
                <a:solidFill>
                  <a:schemeClr val="bg1"/>
                </a:solidFill>
              </a:rPr>
              <a:t>pC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schöner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Strahl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52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706"/>
    </mc:Choice>
    <mc:Fallback xmlns="">
      <p:transition xmlns:p14="http://schemas.microsoft.com/office/powerpoint/2010/main" spd="slow" advTm="7770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Dispersion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977901"/>
            <a:ext cx="8520113" cy="1060624"/>
          </a:xfrm>
        </p:spPr>
        <p:txBody>
          <a:bodyPr/>
          <a:lstStyle/>
          <a:p>
            <a:r>
              <a:rPr lang="de-DE" sz="1600" dirty="0" smtClean="0"/>
              <a:t>An einer Position mit Dispersion werden die Elektronen im </a:t>
            </a:r>
            <a:r>
              <a:rPr lang="de-DE" sz="1600" dirty="0" err="1" smtClean="0"/>
              <a:t>Bunch</a:t>
            </a:r>
            <a:r>
              <a:rPr lang="de-DE" sz="1600" dirty="0" smtClean="0"/>
              <a:t> transversal (x oder y, je nach Dispersion) nach ihrer Energie sortiert. </a:t>
            </a:r>
          </a:p>
          <a:p>
            <a:r>
              <a:rPr lang="de-DE" sz="1600" dirty="0" smtClean="0"/>
              <a:t>Der Strahl wird dadurch breiter. </a:t>
            </a:r>
            <a:endParaRPr lang="de-DE" sz="1600" dirty="0"/>
          </a:p>
        </p:txBody>
      </p:sp>
      <p:pic>
        <p:nvPicPr>
          <p:cNvPr id="4" name="Content Placeholder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5" r="65648" b="44841"/>
          <a:stretch/>
        </p:blipFill>
        <p:spPr bwMode="auto">
          <a:xfrm>
            <a:off x="494620" y="2642785"/>
            <a:ext cx="2348031" cy="218786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136466" y="2708034"/>
            <a:ext cx="1201212" cy="17219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268636" y="3181057"/>
            <a:ext cx="1753299" cy="1140903"/>
          </a:xfrm>
          <a:prstGeom prst="rect">
            <a:avLst/>
          </a:prstGeom>
          <a:solidFill>
            <a:schemeClr val="accent1">
              <a:alpha val="4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345409" y="3470616"/>
            <a:ext cx="931178" cy="1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Arc 10"/>
          <p:cNvSpPr/>
          <p:nvPr/>
        </p:nvSpPr>
        <p:spPr bwMode="auto">
          <a:xfrm>
            <a:off x="2388636" y="3466282"/>
            <a:ext cx="5760000" cy="5760000"/>
          </a:xfrm>
          <a:prstGeom prst="arc">
            <a:avLst>
              <a:gd name="adj1" fmla="val 16200000"/>
              <a:gd name="adj2" fmla="val 18432405"/>
            </a:avLst>
          </a:prstGeom>
          <a:noFill/>
          <a:ln w="31750" cap="flat" cmpd="sng" algn="ctr">
            <a:solidFill>
              <a:srgbClr val="00A5EB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Arc 11"/>
          <p:cNvSpPr/>
          <p:nvPr/>
        </p:nvSpPr>
        <p:spPr bwMode="auto">
          <a:xfrm>
            <a:off x="952253" y="3468625"/>
            <a:ext cx="8640000" cy="8640000"/>
          </a:xfrm>
          <a:prstGeom prst="arc">
            <a:avLst>
              <a:gd name="adj1" fmla="val 16200000"/>
              <a:gd name="adj2" fmla="val 17629814"/>
            </a:avLst>
          </a:prstGeom>
          <a:ln w="31750"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Arc 9"/>
          <p:cNvSpPr/>
          <p:nvPr/>
        </p:nvSpPr>
        <p:spPr bwMode="auto">
          <a:xfrm>
            <a:off x="1668636" y="3466282"/>
            <a:ext cx="7200000" cy="7200000"/>
          </a:xfrm>
          <a:prstGeom prst="arc">
            <a:avLst>
              <a:gd name="adj1" fmla="val 16200000"/>
              <a:gd name="adj2" fmla="val 17934130"/>
            </a:avLst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7004873" y="3910669"/>
            <a:ext cx="1143763" cy="6653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7004872" y="4047809"/>
            <a:ext cx="1143764" cy="81335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00A5E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7004873" y="3829006"/>
            <a:ext cx="1171387" cy="54229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/>
          <p:cNvSpPr txBox="1"/>
          <p:nvPr/>
        </p:nvSpPr>
        <p:spPr>
          <a:xfrm>
            <a:off x="7523414" y="3598887"/>
            <a:ext cx="12923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 = E0 + </a:t>
            </a:r>
            <a:r>
              <a:rPr lang="en-US" dirty="0" err="1" smtClean="0"/>
              <a:t>dE</a:t>
            </a:r>
            <a:endParaRPr lang="de-DE" dirty="0"/>
          </a:p>
        </p:txBody>
      </p:sp>
      <p:sp>
        <p:nvSpPr>
          <p:cNvPr id="28" name="TextBox 27"/>
          <p:cNvSpPr txBox="1"/>
          <p:nvPr/>
        </p:nvSpPr>
        <p:spPr>
          <a:xfrm>
            <a:off x="7124127" y="4899262"/>
            <a:ext cx="1241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 = E0 - </a:t>
            </a:r>
            <a:r>
              <a:rPr lang="en-US" dirty="0" err="1" smtClean="0"/>
              <a:t>dE</a:t>
            </a:r>
            <a:endParaRPr lang="de-DE" dirty="0"/>
          </a:p>
        </p:txBody>
      </p:sp>
      <p:sp>
        <p:nvSpPr>
          <p:cNvPr id="29" name="TextBox 28"/>
          <p:cNvSpPr txBox="1"/>
          <p:nvPr/>
        </p:nvSpPr>
        <p:spPr>
          <a:xfrm>
            <a:off x="5478275" y="2776069"/>
            <a:ext cx="1334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Dipolmagnet</a:t>
            </a:r>
            <a:endParaRPr lang="de-DE" dirty="0"/>
          </a:p>
        </p:txBody>
      </p:sp>
      <p:sp>
        <p:nvSpPr>
          <p:cNvPr id="30" name="TextBox 29"/>
          <p:cNvSpPr txBox="1"/>
          <p:nvPr/>
        </p:nvSpPr>
        <p:spPr>
          <a:xfrm>
            <a:off x="3344674" y="3504160"/>
            <a:ext cx="1665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Elektronenstrahl</a:t>
            </a:r>
            <a:endParaRPr lang="de-DE" dirty="0"/>
          </a:p>
        </p:txBody>
      </p:sp>
      <p:sp>
        <p:nvSpPr>
          <p:cNvPr id="31" name="TextBox 30"/>
          <p:cNvSpPr txBox="1"/>
          <p:nvPr/>
        </p:nvSpPr>
        <p:spPr>
          <a:xfrm>
            <a:off x="357696" y="4980535"/>
            <a:ext cx="2621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Typische Energieverteilung in einem </a:t>
            </a:r>
            <a:r>
              <a:rPr lang="de-DE" dirty="0" err="1" smtClean="0"/>
              <a:t>Bunch</a:t>
            </a:r>
            <a:r>
              <a:rPr lang="de-DE" dirty="0" smtClean="0"/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60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313"/>
    </mc:Choice>
    <mc:Fallback xmlns="">
      <p:transition xmlns:p14="http://schemas.microsoft.com/office/powerpoint/2010/main" spd="slow" advTm="6831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Orbit in ACC45 und ACC67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48" y="977900"/>
            <a:ext cx="8868499" cy="4792663"/>
          </a:xfrm>
        </p:spPr>
        <p:txBody>
          <a:bodyPr/>
          <a:lstStyle/>
          <a:p>
            <a:r>
              <a:rPr lang="de-DE" sz="1800" dirty="0" smtClean="0"/>
              <a:t>Um die </a:t>
            </a:r>
            <a:r>
              <a:rPr lang="de-DE" sz="1800" dirty="0" err="1" smtClean="0"/>
              <a:t>spurious</a:t>
            </a:r>
            <a:r>
              <a:rPr lang="de-DE" sz="1800" dirty="0" smtClean="0"/>
              <a:t> Dispersion vom Linac zu minimieren, ist es notwendig, dass der Strahl möglichst zentriert durch die Beschleunigungsmodule zu geht. </a:t>
            </a:r>
          </a:p>
          <a:p>
            <a:r>
              <a:rPr lang="de-DE" sz="1800" dirty="0" smtClean="0"/>
              <a:t>Dazu müssen/können erfahrungsgemäß auch die </a:t>
            </a:r>
            <a:r>
              <a:rPr lang="de-DE" sz="1800" dirty="0" err="1" smtClean="0"/>
              <a:t>Steerer</a:t>
            </a:r>
            <a:r>
              <a:rPr lang="de-DE" sz="1800" dirty="0" smtClean="0"/>
              <a:t> in DBC3 genutzt werden. </a:t>
            </a:r>
            <a:endParaRPr lang="de-DE" sz="1800" dirty="0"/>
          </a:p>
        </p:txBody>
      </p:sp>
      <p:pic>
        <p:nvPicPr>
          <p:cNvPr id="4" name="Picture 3" descr="2014-10-16T22-37-23.jp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40" y="2345493"/>
            <a:ext cx="7285321" cy="3556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986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95"/>
    </mc:Choice>
    <mc:Fallback xmlns="">
      <p:transition xmlns:p14="http://schemas.microsoft.com/office/powerpoint/2010/main" spd="slow" advTm="899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Shot 2015-03-18 at 13.46.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31" y="914696"/>
            <a:ext cx="6637480" cy="2250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Screen Shot 2015-03-18 at 13.46.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84" y="3204309"/>
            <a:ext cx="6637480" cy="2632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103188"/>
            <a:ext cx="8921056" cy="544512"/>
          </a:xfrm>
        </p:spPr>
        <p:txBody>
          <a:bodyPr/>
          <a:lstStyle/>
          <a:p>
            <a:r>
              <a:rPr lang="de-DE" dirty="0" smtClean="0"/>
              <a:t>Die Dispersion in F1 vor und nach einer Orbit Korrektur</a:t>
            </a:r>
            <a:endParaRPr lang="de-DE" dirty="0"/>
          </a:p>
        </p:txBody>
      </p:sp>
      <p:pic>
        <p:nvPicPr>
          <p:cNvPr id="4" name="Content Placeholder 3" descr="2014-10-16T18-27-15-00.ps-2.pdf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67" b="55705"/>
          <a:stretch/>
        </p:blipFill>
        <p:spPr>
          <a:xfrm>
            <a:off x="483904" y="1108161"/>
            <a:ext cx="7609776" cy="1578456"/>
          </a:xfrm>
        </p:spPr>
      </p:pic>
      <p:pic>
        <p:nvPicPr>
          <p:cNvPr id="5" name="Content Placeholder 3" descr="2014-10-16T18-27-15-00.ps-2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36" b="26052"/>
          <a:stretch/>
        </p:blipFill>
        <p:spPr bwMode="auto">
          <a:xfrm>
            <a:off x="481631" y="2336542"/>
            <a:ext cx="7625542" cy="1017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2014-10-16T22-33-33-00.ps-2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01" b="55839"/>
          <a:stretch/>
        </p:blipFill>
        <p:spPr>
          <a:xfrm>
            <a:off x="481631" y="3232082"/>
            <a:ext cx="7619661" cy="1780832"/>
          </a:xfrm>
          <a:prstGeom prst="rect">
            <a:avLst/>
          </a:prstGeom>
        </p:spPr>
      </p:pic>
      <p:pic>
        <p:nvPicPr>
          <p:cNvPr id="7" name="Content Placeholder 3" descr="2014-10-16T18-27-15-00.ps-2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36" b="26052"/>
          <a:stretch/>
        </p:blipFill>
        <p:spPr bwMode="auto">
          <a:xfrm>
            <a:off x="481631" y="5004594"/>
            <a:ext cx="7625542" cy="1017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86117" y="1929480"/>
            <a:ext cx="7790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CC00"/>
                </a:solidFill>
              </a:rPr>
              <a:t>vorher</a:t>
            </a:r>
            <a:endParaRPr lang="de-DE" dirty="0">
              <a:solidFill>
                <a:srgbClr val="FFCC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86117" y="4122498"/>
            <a:ext cx="926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CC00"/>
                </a:solidFill>
              </a:rPr>
              <a:t>nachher</a:t>
            </a:r>
            <a:endParaRPr lang="de-DE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924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7|5"/>
</p:tagLst>
</file>

<file path=ppt/theme/theme1.xml><?xml version="1.0" encoding="utf-8"?>
<a:theme xmlns:a="http://schemas.openxmlformats.org/drawingml/2006/main" name="2015_03_24_Groemitz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2015_03_24_Groemitz.potx</Template>
  <TotalTime>98</TotalTime>
  <Words>1117</Words>
  <Application>Microsoft Macintosh PowerPoint</Application>
  <PresentationFormat>On-screen Show (4:3)</PresentationFormat>
  <Paragraphs>200</Paragraphs>
  <Slides>21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2015_03_24_Groemitz</vt:lpstr>
      <vt:lpstr>Graph</vt:lpstr>
      <vt:lpstr>FLASH</vt:lpstr>
      <vt:lpstr>Das neue Lattice Layout von FLASH</vt:lpstr>
      <vt:lpstr>Optik Änderungen in der FL1 Beamline bedingt durch FL2</vt:lpstr>
      <vt:lpstr>FLASH2 Beta-Funktionen</vt:lpstr>
      <vt:lpstr>Kohärente Synchrotron Strahlung in der FLASH2 Extraktion</vt:lpstr>
      <vt:lpstr>Optik-Mismatch</vt:lpstr>
      <vt:lpstr>Dispersion</vt:lpstr>
      <vt:lpstr>Orbit in ACC45 und ACC67</vt:lpstr>
      <vt:lpstr>Die Dispersion in F1 vor und nach einer Orbit Korrektur</vt:lpstr>
      <vt:lpstr>Dispersionsmessung in FLASH1</vt:lpstr>
      <vt:lpstr>Closing dispersion in FLASH1</vt:lpstr>
      <vt:lpstr>Orbit im Bereich der FLASH2 Extraktion</vt:lpstr>
      <vt:lpstr>Quads Q19ACC7, Q1TCOL and Q2TCOL</vt:lpstr>
      <vt:lpstr>Lasing in beiden Beamlines</vt:lpstr>
      <vt:lpstr>Das neue SASE Tuning Panel</vt:lpstr>
      <vt:lpstr>FLASH – Timing (Beispiel)</vt:lpstr>
      <vt:lpstr>LLRF  Stufen für Gradient und Phase</vt:lpstr>
      <vt:lpstr>Schnelle Wellenlängenänderung in FLASH2 (11.01.2015)</vt:lpstr>
      <vt:lpstr>PowerPoint Presentation</vt:lpstr>
      <vt:lpstr>Dump Bereich mit Photonendiagnostik (Pre and Final)</vt:lpstr>
      <vt:lpstr>Zusammenfassung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sommera</dc:creator>
  <cp:lastModifiedBy>Matthias Scholz</cp:lastModifiedBy>
  <cp:revision>402</cp:revision>
  <dcterms:created xsi:type="dcterms:W3CDTF">2008-04-14T12:45:38Z</dcterms:created>
  <dcterms:modified xsi:type="dcterms:W3CDTF">2015-03-24T14:26:37Z</dcterms:modified>
</cp:coreProperties>
</file>