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59" r:id="rId2"/>
  </p:sldMasterIdLst>
  <p:notesMasterIdLst>
    <p:notesMasterId r:id="rId40"/>
  </p:notesMasterIdLst>
  <p:handoutMasterIdLst>
    <p:handoutMasterId r:id="rId41"/>
  </p:handoutMasterIdLst>
  <p:sldIdLst>
    <p:sldId id="951" r:id="rId3"/>
    <p:sldId id="968" r:id="rId4"/>
    <p:sldId id="954" r:id="rId5"/>
    <p:sldId id="993" r:id="rId6"/>
    <p:sldId id="1019" r:id="rId7"/>
    <p:sldId id="955" r:id="rId8"/>
    <p:sldId id="1008" r:id="rId9"/>
    <p:sldId id="1018" r:id="rId10"/>
    <p:sldId id="989" r:id="rId11"/>
    <p:sldId id="1001" r:id="rId12"/>
    <p:sldId id="990" r:id="rId13"/>
    <p:sldId id="991" r:id="rId14"/>
    <p:sldId id="992" r:id="rId15"/>
    <p:sldId id="1020" r:id="rId16"/>
    <p:sldId id="1004" r:id="rId17"/>
    <p:sldId id="956" r:id="rId18"/>
    <p:sldId id="963" r:id="rId19"/>
    <p:sldId id="997" r:id="rId20"/>
    <p:sldId id="995" r:id="rId21"/>
    <p:sldId id="976" r:id="rId22"/>
    <p:sldId id="977" r:id="rId23"/>
    <p:sldId id="973" r:id="rId24"/>
    <p:sldId id="994" r:id="rId25"/>
    <p:sldId id="1003" r:id="rId26"/>
    <p:sldId id="960" r:id="rId27"/>
    <p:sldId id="961" r:id="rId28"/>
    <p:sldId id="986" r:id="rId29"/>
    <p:sldId id="962" r:id="rId30"/>
    <p:sldId id="979" r:id="rId31"/>
    <p:sldId id="998" r:id="rId32"/>
    <p:sldId id="1000" r:id="rId33"/>
    <p:sldId id="1013" r:id="rId34"/>
    <p:sldId id="980" r:id="rId35"/>
    <p:sldId id="958" r:id="rId36"/>
    <p:sldId id="970" r:id="rId37"/>
    <p:sldId id="1017" r:id="rId38"/>
    <p:sldId id="1016" r:id="rId3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J. Walker" initials="" lastIdx="1" clrIdx="0"/>
  <p:cmAuthor id="1" name="Schreiber, Siegfried" initials="SRS" lastIdx="0" clrIdx="1"/>
  <p:cmAuthor id="2" name="dnoelle" initials="DN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33CC"/>
    <a:srgbClr val="003366"/>
    <a:srgbClr val="D9D9D9"/>
    <a:srgbClr val="C00000"/>
    <a:srgbClr val="FFFFFF"/>
    <a:srgbClr val="FFCC66"/>
    <a:srgbClr val="0099FF"/>
    <a:srgbClr val="00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342" autoAdjust="0"/>
    <p:restoredTop sz="89787" autoAdjust="0"/>
  </p:normalViewPr>
  <p:slideViewPr>
    <p:cSldViewPr snapToGrid="0">
      <p:cViewPr>
        <p:scale>
          <a:sx n="86" d="100"/>
          <a:sy n="86" d="100"/>
        </p:scale>
        <p:origin x="-810" y="12"/>
      </p:cViewPr>
      <p:guideLst>
        <p:guide orient="horz" pos="2160"/>
        <p:guide orient="horz" pos="3909"/>
        <p:guide pos="2880"/>
      </p:guideLst>
    </p:cSldViewPr>
  </p:slideViewPr>
  <p:outlineViewPr>
    <p:cViewPr>
      <p:scale>
        <a:sx n="33" d="100"/>
        <a:sy n="33" d="100"/>
      </p:scale>
      <p:origin x="0" y="217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7928"/>
    </p:cViewPr>
  </p:sorterViewPr>
  <p:notesViewPr>
    <p:cSldViewPr snapToGrid="0">
      <p:cViewPr>
        <p:scale>
          <a:sx n="100" d="100"/>
          <a:sy n="100" d="100"/>
        </p:scale>
        <p:origin x="-1536" y="115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437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2D1FABA1-B0C8-8B47-AED0-85E0796E8F1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41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/>
            </a:lvl1pPr>
          </a:lstStyle>
          <a:p>
            <a:fld id="{2D183F3C-2783-3C4D-92E2-646CC326BFE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71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4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7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5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9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56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14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4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0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3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6" y="0"/>
            <a:ext cx="6788076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dirty="0" smtClean="0"/>
              <a:t>TITELMASTER</a:t>
            </a:r>
            <a:br>
              <a:rPr lang="en-GB" noProof="0" dirty="0" smtClean="0"/>
            </a:br>
            <a:r>
              <a:rPr lang="en-GB" noProof="0" dirty="0" smtClean="0"/>
              <a:t>FORMAT </a:t>
            </a:r>
          </a:p>
        </p:txBody>
      </p:sp>
      <p:pic>
        <p:nvPicPr>
          <p:cNvPr id="215045" name="Picture 5" descr="DESY-Logo-cyan-RGB_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8074477" y="5797662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6" name="Picture 6" descr="Helmholtz-Logo_schwarz_70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18" y="6119132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600" dirty="0"/>
          </a:p>
        </p:txBody>
      </p:sp>
      <p:grpSp>
        <p:nvGrpSpPr>
          <p:cNvPr id="215048" name="Group 8"/>
          <p:cNvGrpSpPr>
            <a:grpSpLocks/>
          </p:cNvGrpSpPr>
          <p:nvPr/>
        </p:nvGrpSpPr>
        <p:grpSpPr bwMode="auto">
          <a:xfrm>
            <a:off x="7156450" y="139700"/>
            <a:ext cx="1849438" cy="935038"/>
            <a:chOff x="2292" y="2129"/>
            <a:chExt cx="1165" cy="589"/>
          </a:xfrm>
        </p:grpSpPr>
        <p:sp>
          <p:nvSpPr>
            <p:cNvPr id="215049" name="Rectangle 9"/>
            <p:cNvSpPr>
              <a:spLocks noChangeArrowheads="1"/>
            </p:cNvSpPr>
            <p:nvPr userDrawn="1"/>
          </p:nvSpPr>
          <p:spPr bwMode="auto">
            <a:xfrm>
              <a:off x="2330" y="2129"/>
              <a:ext cx="1089" cy="58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050" name="Text Box 10"/>
            <p:cNvSpPr txBox="1">
              <a:spLocks noChangeArrowheads="1"/>
            </p:cNvSpPr>
            <p:nvPr userDrawn="1"/>
          </p:nvSpPr>
          <p:spPr bwMode="auto">
            <a:xfrm>
              <a:off x="2320" y="2164"/>
              <a:ext cx="1108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3200" b="1" dirty="0">
                  <a:solidFill>
                    <a:srgbClr val="00A6EB"/>
                  </a:solidFill>
                </a:rPr>
                <a:t>FLASH</a:t>
              </a:r>
              <a:r>
                <a:rPr lang="en-GB" sz="32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15051" name="Text Box 11"/>
            <p:cNvSpPr txBox="1">
              <a:spLocks noChangeArrowheads="1"/>
            </p:cNvSpPr>
            <p:nvPr userDrawn="1"/>
          </p:nvSpPr>
          <p:spPr bwMode="auto">
            <a:xfrm>
              <a:off x="2292" y="2413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15052" name="Text Box 12"/>
            <p:cNvSpPr txBox="1">
              <a:spLocks noChangeArrowheads="1"/>
            </p:cNvSpPr>
            <p:nvPr userDrawn="1"/>
          </p:nvSpPr>
          <p:spPr bwMode="auto">
            <a:xfrm>
              <a:off x="2292" y="2549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3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1757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1757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8520113" cy="365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575" y="1495425"/>
            <a:ext cx="8520113" cy="365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6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58675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  <p:pic>
        <p:nvPicPr>
          <p:cNvPr id="586757" name="Picture 5" descr="DESY-Logo-cyan-RGB_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8" name="Picture 6" descr="Helmholtz-Logo_schwarz_70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600" dirty="0"/>
          </a:p>
        </p:txBody>
      </p: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7156450" y="139700"/>
            <a:ext cx="1849438" cy="935038"/>
            <a:chOff x="2292" y="2129"/>
            <a:chExt cx="1165" cy="589"/>
          </a:xfrm>
        </p:grpSpPr>
        <p:sp>
          <p:nvSpPr>
            <p:cNvPr id="586761" name="Rectangle 9"/>
            <p:cNvSpPr>
              <a:spLocks noChangeArrowheads="1"/>
            </p:cNvSpPr>
            <p:nvPr userDrawn="1"/>
          </p:nvSpPr>
          <p:spPr bwMode="auto">
            <a:xfrm>
              <a:off x="2330" y="2129"/>
              <a:ext cx="1089" cy="58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6762" name="Text Box 10"/>
            <p:cNvSpPr txBox="1">
              <a:spLocks noChangeArrowheads="1"/>
            </p:cNvSpPr>
            <p:nvPr userDrawn="1"/>
          </p:nvSpPr>
          <p:spPr bwMode="auto">
            <a:xfrm>
              <a:off x="2320" y="2164"/>
              <a:ext cx="1108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3200" b="1" dirty="0">
                  <a:solidFill>
                    <a:srgbClr val="00A6EB"/>
                  </a:solidFill>
                </a:rPr>
                <a:t>FLASH</a:t>
              </a:r>
              <a:r>
                <a:rPr lang="en-GB" sz="32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586763" name="Text Box 11"/>
            <p:cNvSpPr txBox="1">
              <a:spLocks noChangeArrowheads="1"/>
            </p:cNvSpPr>
            <p:nvPr userDrawn="1"/>
          </p:nvSpPr>
          <p:spPr bwMode="auto">
            <a:xfrm>
              <a:off x="2292" y="2413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586764" name="Text Box 12"/>
            <p:cNvSpPr txBox="1">
              <a:spLocks noChangeArrowheads="1"/>
            </p:cNvSpPr>
            <p:nvPr userDrawn="1"/>
          </p:nvSpPr>
          <p:spPr bwMode="auto">
            <a:xfrm>
              <a:off x="2292" y="2549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9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111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14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59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899"/>
            <a:ext cx="8520113" cy="5216071"/>
          </a:xfrm>
        </p:spPr>
        <p:txBody>
          <a:bodyPr/>
          <a:lstStyle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6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473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39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84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1757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1757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9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28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6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78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1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69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22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103188"/>
            <a:ext cx="74930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282575" y="6280150"/>
            <a:ext cx="851308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>
              <a:spcBef>
                <a:spcPct val="0"/>
              </a:spcBef>
            </a:pPr>
            <a:r>
              <a:rPr lang="de-DE" sz="900" b="1" noProof="0" dirty="0" smtClean="0">
                <a:solidFill>
                  <a:schemeClr val="bg2"/>
                </a:solidFill>
              </a:rPr>
              <a:t>Nicoleta Baboi   </a:t>
            </a:r>
            <a:r>
              <a:rPr lang="de-DE" sz="900" noProof="0" dirty="0" smtClean="0">
                <a:solidFill>
                  <a:schemeClr val="bg2"/>
                </a:solidFill>
              </a:rPr>
              <a:t>|  Elektronenstrahldiagnostik in FLASH2 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 |  Beschleuniger-Betriebsseminar 2015   |  </a:t>
            </a:r>
            <a:r>
              <a:rPr lang="de-DE" sz="900" baseline="0" noProof="0" dirty="0" err="1" smtClean="0">
                <a:solidFill>
                  <a:schemeClr val="bg2"/>
                </a:solidFill>
              </a:rPr>
              <a:t>Grömitz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 | 24 März 2015  |  Slide </a:t>
            </a:r>
            <a:fld id="{39E3086E-30D4-4734-8033-8171FE924EAA}" type="slidenum">
              <a:rPr lang="de-DE" sz="900" baseline="0" noProof="0" smtClean="0">
                <a:solidFill>
                  <a:schemeClr val="bg2"/>
                </a:solidFill>
              </a:rPr>
              <a:t>‹#›</a:t>
            </a:fld>
            <a:r>
              <a:rPr lang="de-DE" sz="900" baseline="0" noProof="0" dirty="0" smtClean="0">
                <a:solidFill>
                  <a:schemeClr val="bg2"/>
                </a:solidFill>
              </a:rPr>
              <a:t> </a:t>
            </a:r>
            <a:r>
              <a:rPr lang="de-DE" sz="900" baseline="0" noProof="0" dirty="0" err="1" smtClean="0">
                <a:solidFill>
                  <a:schemeClr val="bg2"/>
                </a:solidFill>
              </a:rPr>
              <a:t>of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35</a:t>
            </a:r>
            <a:endParaRPr lang="de-DE" sz="900" b="1" noProof="0" dirty="0">
              <a:solidFill>
                <a:schemeClr val="bg2"/>
              </a:solidFill>
            </a:endParaRPr>
          </a:p>
        </p:txBody>
      </p:sp>
      <p:grpSp>
        <p:nvGrpSpPr>
          <p:cNvPr id="214043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214038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4039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14040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14041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charset="0"/>
        <a:defRPr sz="1200">
          <a:solidFill>
            <a:schemeClr val="tx1"/>
          </a:solidFill>
          <a:latin typeface="+mn-lt"/>
          <a:ea typeface="+mn-ea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</p:txBody>
      </p:sp>
      <p:sp>
        <p:nvSpPr>
          <p:cNvPr id="5857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103188"/>
            <a:ext cx="7405872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585733" name="Rectangle 5"/>
          <p:cNvSpPr>
            <a:spLocks noChangeArrowheads="1"/>
          </p:cNvSpPr>
          <p:nvPr/>
        </p:nvSpPr>
        <p:spPr bwMode="auto">
          <a:xfrm>
            <a:off x="366936" y="6280150"/>
            <a:ext cx="830897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l">
              <a:spcBef>
                <a:spcPct val="0"/>
              </a:spcBef>
            </a:pPr>
            <a:r>
              <a:rPr lang="en-GB" sz="900" b="1" dirty="0" smtClean="0">
                <a:solidFill>
                  <a:schemeClr val="bg2"/>
                </a:solidFill>
              </a:rPr>
              <a:t>Katja</a:t>
            </a:r>
            <a:r>
              <a:rPr lang="en-GB" sz="900" b="1" baseline="0" dirty="0" smtClean="0">
                <a:solidFill>
                  <a:schemeClr val="bg2"/>
                </a:solidFill>
              </a:rPr>
              <a:t> Honkavaara</a:t>
            </a:r>
            <a:r>
              <a:rPr lang="en-GB" sz="900" dirty="0" smtClean="0">
                <a:solidFill>
                  <a:schemeClr val="bg2"/>
                </a:solidFill>
              </a:rPr>
              <a:t> |</a:t>
            </a:r>
            <a:r>
              <a:rPr lang="en-GB" sz="900" baseline="0" dirty="0" smtClean="0">
                <a:solidFill>
                  <a:schemeClr val="bg2"/>
                </a:solidFill>
              </a:rPr>
              <a:t> FEL Conference 2014 | August-27,</a:t>
            </a:r>
            <a:r>
              <a:rPr lang="en-GB" sz="900" dirty="0" smtClean="0">
                <a:solidFill>
                  <a:schemeClr val="bg2"/>
                </a:solidFill>
              </a:rPr>
              <a:t> 2014</a:t>
            </a:r>
            <a:endParaRPr lang="en-GB" sz="900" b="1" dirty="0">
              <a:solidFill>
                <a:schemeClr val="bg2"/>
              </a:solidFill>
            </a:endParaRPr>
          </a:p>
        </p:txBody>
      </p:sp>
      <p:grpSp>
        <p:nvGrpSpPr>
          <p:cNvPr id="585735" name="Group 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585736" name="Rectangle 8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5737" name="Text Box 9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585738" name="Text Box 10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585739" name="Text Box 11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charset="0"/>
        <a:defRPr sz="1200">
          <a:solidFill>
            <a:schemeClr val="tx1"/>
          </a:solidFill>
          <a:latin typeface="+mn-lt"/>
          <a:ea typeface="+mn-ea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mp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7612566" y="5449229"/>
            <a:ext cx="1531434" cy="14087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284666" y="1713068"/>
            <a:ext cx="8520113" cy="1907361"/>
          </a:xfrm>
        </p:spPr>
        <p:txBody>
          <a:bodyPr/>
          <a:lstStyle/>
          <a:p>
            <a:pPr algn="ctr"/>
            <a:r>
              <a:rPr lang="de-DE" sz="3600" dirty="0" smtClean="0"/>
              <a:t>Elektronenstrahldiagnose in FLASH2</a:t>
            </a:r>
            <a:endParaRPr lang="de-DE" sz="3600" b="1" noProof="0" dirty="0"/>
          </a:p>
        </p:txBody>
      </p:sp>
      <p:sp>
        <p:nvSpPr>
          <p:cNvPr id="7" name="Title 6"/>
          <p:cNvSpPr>
            <a:spLocks noGrp="1"/>
          </p:cNvSpPr>
          <p:nvPr>
            <p:ph type="ctrTitle" sz="quarter"/>
          </p:nvPr>
        </p:nvSpPr>
        <p:spPr/>
        <p:txBody>
          <a:bodyPr anchor="ctr"/>
          <a:lstStyle/>
          <a:p>
            <a:r>
              <a:rPr lang="de-DE" sz="2400" noProof="0" dirty="0" smtClean="0"/>
              <a:t>FLASH2</a:t>
            </a:r>
            <a:br>
              <a:rPr lang="de-DE" sz="2400" noProof="0" dirty="0" smtClean="0"/>
            </a:br>
            <a:r>
              <a:rPr lang="de-DE" sz="2400" noProof="0" dirty="0" smtClean="0"/>
              <a:t>Extension </a:t>
            </a:r>
            <a:r>
              <a:rPr lang="de-DE" sz="2400" noProof="0" dirty="0" err="1" smtClean="0"/>
              <a:t>of</a:t>
            </a:r>
            <a:r>
              <a:rPr lang="de-DE" sz="2400" noProof="0" dirty="0" smtClean="0"/>
              <a:t> </a:t>
            </a:r>
            <a:r>
              <a:rPr lang="de-DE" sz="2400" noProof="0" dirty="0" err="1" smtClean="0"/>
              <a:t>the</a:t>
            </a:r>
            <a:r>
              <a:rPr lang="de-DE" sz="2400" noProof="0" dirty="0" smtClean="0"/>
              <a:t> FLASH Facility</a:t>
            </a:r>
            <a:endParaRPr lang="de-DE" sz="2400" noProof="0" dirty="0"/>
          </a:p>
        </p:txBody>
      </p:sp>
      <p:sp>
        <p:nvSpPr>
          <p:cNvPr id="8" name="Subtitle 3"/>
          <p:cNvSpPr txBox="1">
            <a:spLocks/>
          </p:cNvSpPr>
          <p:nvPr/>
        </p:nvSpPr>
        <p:spPr bwMode="auto">
          <a:xfrm>
            <a:off x="1371600" y="2890177"/>
            <a:ext cx="6400800" cy="20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de-DE" sz="2800" kern="0" dirty="0" smtClean="0">
                <a:solidFill>
                  <a:srgbClr val="0099FF"/>
                </a:solidFill>
              </a:rPr>
              <a:t>N. Baboi, MDI</a:t>
            </a:r>
            <a:r>
              <a:rPr lang="de-DE" sz="2800" kern="0" dirty="0" smtClean="0">
                <a:solidFill>
                  <a:schemeClr val="tx1"/>
                </a:solidFill>
              </a:rPr>
              <a:t/>
            </a:r>
            <a:br>
              <a:rPr lang="de-DE" sz="2800" kern="0" dirty="0" smtClean="0">
                <a:solidFill>
                  <a:schemeClr val="tx1"/>
                </a:solidFill>
              </a:rPr>
            </a:br>
            <a:r>
              <a:rPr lang="de-DE" sz="2400" b="0" kern="0" dirty="0" smtClean="0">
                <a:solidFill>
                  <a:srgbClr val="0099FF"/>
                </a:solidFill>
              </a:rPr>
              <a:t>für den Diagnose-Team</a:t>
            </a:r>
          </a:p>
        </p:txBody>
      </p:sp>
      <p:pic>
        <p:nvPicPr>
          <p:cNvPr id="12" name="Picture 5" descr="DESY-Logo-cyan-RGB_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2074127" y="5770016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6527" y="4299826"/>
            <a:ext cx="439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Beschleuniger-Betriebsseminar 2015</a:t>
            </a:r>
          </a:p>
          <a:p>
            <a:pPr algn="ctr"/>
            <a:r>
              <a:rPr lang="de-DE" dirty="0" err="1" smtClean="0"/>
              <a:t>Grömitz</a:t>
            </a:r>
            <a:r>
              <a:rPr lang="de-DE" dirty="0" smtClean="0"/>
              <a:t>, 24. März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7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FLASH2 Tunnel und technische Abseite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4892643"/>
            <a:ext cx="8520113" cy="980702"/>
          </a:xfrm>
        </p:spPr>
        <p:txBody>
          <a:bodyPr/>
          <a:lstStyle/>
          <a:p>
            <a:r>
              <a:rPr lang="de-DE" noProof="0" dirty="0" smtClean="0">
                <a:solidFill>
                  <a:srgbClr val="C00000"/>
                </a:solidFill>
              </a:rPr>
              <a:t>Electronics</a:t>
            </a:r>
            <a:r>
              <a:rPr lang="de-DE" noProof="0" dirty="0" smtClean="0"/>
              <a:t> </a:t>
            </a:r>
            <a:r>
              <a:rPr lang="de-DE" noProof="0" dirty="0" err="1" smtClean="0"/>
              <a:t>installed</a:t>
            </a:r>
            <a:r>
              <a:rPr lang="de-DE" noProof="0" dirty="0" smtClean="0"/>
              <a:t> in </a:t>
            </a:r>
            <a:r>
              <a:rPr lang="de-DE" noProof="0" dirty="0" err="1" smtClean="0"/>
              <a:t>technical</a:t>
            </a:r>
            <a:r>
              <a:rPr lang="de-DE" noProof="0" dirty="0" smtClean="0"/>
              <a:t> </a:t>
            </a:r>
            <a:r>
              <a:rPr lang="de-DE" noProof="0" dirty="0" err="1" smtClean="0"/>
              <a:t>corridor</a:t>
            </a:r>
            <a:r>
              <a:rPr lang="de-DE" noProof="0" dirty="0" smtClean="0"/>
              <a:t>, parallel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tunnel</a:t>
            </a:r>
            <a:endParaRPr lang="de-DE" noProof="0" dirty="0" smtClean="0"/>
          </a:p>
          <a:p>
            <a:pPr lvl="1"/>
            <a:r>
              <a:rPr lang="de-DE" noProof="0" dirty="0" smtClean="0"/>
              <a:t>At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XFEL: </a:t>
            </a:r>
            <a:r>
              <a:rPr lang="de-DE" dirty="0" smtClean="0"/>
              <a:t>all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noProof="0" dirty="0" err="1" smtClean="0"/>
              <a:t>installed</a:t>
            </a:r>
            <a:r>
              <a:rPr lang="de-DE" noProof="0" dirty="0" smtClean="0"/>
              <a:t> in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tunnel</a:t>
            </a:r>
            <a:endParaRPr lang="de-DE" noProof="0" dirty="0" smtClean="0"/>
          </a:p>
          <a:p>
            <a:endParaRPr lang="de-DE" noProof="0" dirty="0"/>
          </a:p>
        </p:txBody>
      </p:sp>
      <p:grpSp>
        <p:nvGrpSpPr>
          <p:cNvPr id="23" name="Group 22"/>
          <p:cNvGrpSpPr/>
          <p:nvPr/>
        </p:nvGrpSpPr>
        <p:grpSpPr>
          <a:xfrm>
            <a:off x="211745" y="1323630"/>
            <a:ext cx="8704085" cy="2990933"/>
            <a:chOff x="211745" y="1109880"/>
            <a:chExt cx="8704085" cy="2990933"/>
          </a:xfrm>
        </p:grpSpPr>
        <p:grpSp>
          <p:nvGrpSpPr>
            <p:cNvPr id="4" name="Group 3"/>
            <p:cNvGrpSpPr/>
            <p:nvPr/>
          </p:nvGrpSpPr>
          <p:grpSpPr>
            <a:xfrm>
              <a:off x="211745" y="1109880"/>
              <a:ext cx="8704085" cy="2990933"/>
              <a:chOff x="178641" y="3301594"/>
              <a:chExt cx="5972487" cy="1952850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828" y="3301594"/>
                <a:ext cx="5829300" cy="1952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846587" y="4058407"/>
                <a:ext cx="1496029" cy="312003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FLASH2 Tunnel</a:t>
                </a:r>
                <a:endParaRPr lang="en-US" sz="1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4985" y="4108742"/>
                <a:ext cx="1109585" cy="33855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 </a:t>
                </a:r>
                <a:r>
                  <a:rPr lang="en-US" sz="1400" dirty="0" smtClean="0"/>
                  <a:t>Extraction</a:t>
                </a:r>
                <a:endParaRPr lang="en-US" sz="16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20873411">
                <a:off x="1070835" y="3722436"/>
                <a:ext cx="1643748" cy="307777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 FLASH1 Tunnel</a:t>
                </a:r>
                <a:endParaRPr lang="en-US" sz="1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20873411">
                <a:off x="178641" y="4012910"/>
                <a:ext cx="8586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ACC7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0873411">
                <a:off x="2815936" y="3369007"/>
                <a:ext cx="15119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SASE undulators</a:t>
                </a:r>
                <a:endParaRPr lang="en-US" sz="1200" dirty="0"/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2232563" y="2805231"/>
              <a:ext cx="2435562" cy="317981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237021" y="2827006"/>
              <a:ext cx="2267254" cy="317981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</p:grpSp>
      <p:cxnSp>
        <p:nvCxnSpPr>
          <p:cNvPr id="16" name="Straight Arrow Connector 15"/>
          <p:cNvCxnSpPr>
            <a:stCxn id="3" idx="0"/>
            <a:endCxn id="14" idx="2"/>
          </p:cNvCxnSpPr>
          <p:nvPr/>
        </p:nvCxnSpPr>
        <p:spPr bwMode="auto">
          <a:xfrm flipH="1" flipV="1">
            <a:off x="3450344" y="3336962"/>
            <a:ext cx="1092288" cy="1555681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stCxn id="3" idx="0"/>
            <a:endCxn id="15" idx="2"/>
          </p:cNvCxnSpPr>
          <p:nvPr/>
        </p:nvCxnSpPr>
        <p:spPr bwMode="auto">
          <a:xfrm flipV="1">
            <a:off x="4542632" y="3358737"/>
            <a:ext cx="1828016" cy="1533906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00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Diagnostik-Inbetriebnahme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899"/>
            <a:ext cx="8520113" cy="5143201"/>
          </a:xfrm>
        </p:spPr>
        <p:txBody>
          <a:bodyPr/>
          <a:lstStyle/>
          <a:p>
            <a:r>
              <a:rPr lang="de-DE" noProof="0" dirty="0" smtClean="0"/>
              <a:t>“</a:t>
            </a:r>
            <a:r>
              <a:rPr lang="de-DE" noProof="0" dirty="0" err="1" smtClean="0"/>
              <a:t>Cold</a:t>
            </a:r>
            <a:r>
              <a:rPr lang="de-DE" noProof="0" dirty="0" smtClean="0"/>
              <a:t>” </a:t>
            </a:r>
            <a:r>
              <a:rPr lang="de-DE" noProof="0" dirty="0" err="1" smtClean="0"/>
              <a:t>Commissioning</a:t>
            </a:r>
            <a:endParaRPr lang="de-DE" noProof="0" dirty="0" smtClean="0"/>
          </a:p>
          <a:p>
            <a:pPr lvl="1"/>
            <a:r>
              <a:rPr lang="de-DE" noProof="0" dirty="0" smtClean="0"/>
              <a:t>Check </a:t>
            </a:r>
            <a:r>
              <a:rPr lang="de-DE" noProof="0" dirty="0" err="1" smtClean="0"/>
              <a:t>monitors</a:t>
            </a:r>
            <a:r>
              <a:rPr lang="de-DE" noProof="0" dirty="0" smtClean="0"/>
              <a:t> (</a:t>
            </a:r>
            <a:r>
              <a:rPr lang="de-DE" noProof="0" dirty="0" err="1" smtClean="0"/>
              <a:t>mostly</a:t>
            </a:r>
            <a:r>
              <a:rPr lang="de-DE" noProof="0" dirty="0" smtClean="0"/>
              <a:t> </a:t>
            </a:r>
            <a:r>
              <a:rPr lang="de-DE" noProof="0" dirty="0" err="1" smtClean="0"/>
              <a:t>vacuum</a:t>
            </a:r>
            <a:r>
              <a:rPr lang="de-DE" noProof="0" dirty="0" smtClean="0"/>
              <a:t> </a:t>
            </a:r>
            <a:r>
              <a:rPr lang="de-DE" noProof="0" dirty="0" err="1" smtClean="0"/>
              <a:t>parts</a:t>
            </a:r>
            <a:r>
              <a:rPr lang="de-DE" noProof="0" dirty="0" smtClean="0"/>
              <a:t>): </a:t>
            </a:r>
          </a:p>
          <a:p>
            <a:pPr lvl="2"/>
            <a:r>
              <a:rPr lang="de-DE" noProof="0" dirty="0" smtClean="0"/>
              <a:t>e.g.: </a:t>
            </a:r>
            <a:r>
              <a:rPr lang="de-DE" noProof="0" dirty="0" err="1" smtClean="0"/>
              <a:t>screens</a:t>
            </a:r>
            <a:r>
              <a:rPr lang="de-DE" noProof="0" dirty="0" smtClean="0"/>
              <a:t>: </a:t>
            </a:r>
            <a:r>
              <a:rPr lang="de-DE" noProof="0" dirty="0" err="1" smtClean="0"/>
              <a:t>motors</a:t>
            </a:r>
            <a:r>
              <a:rPr lang="de-DE" noProof="0" dirty="0" smtClean="0"/>
              <a:t>, light; BPMs: </a:t>
            </a:r>
            <a:r>
              <a:rPr lang="de-DE" noProof="0" dirty="0" err="1" smtClean="0"/>
              <a:t>short</a:t>
            </a:r>
            <a:r>
              <a:rPr lang="de-DE" noProof="0" dirty="0" smtClean="0"/>
              <a:t>, </a:t>
            </a:r>
            <a:r>
              <a:rPr lang="de-DE" noProof="0" dirty="0" err="1" smtClean="0"/>
              <a:t>symmetry</a:t>
            </a:r>
            <a:endParaRPr lang="de-DE" noProof="0" dirty="0" smtClean="0"/>
          </a:p>
          <a:p>
            <a:pPr lvl="1"/>
            <a:r>
              <a:rPr lang="de-DE" noProof="0" dirty="0" smtClean="0"/>
              <a:t>Check </a:t>
            </a:r>
            <a:r>
              <a:rPr lang="de-DE" noProof="0" dirty="0" err="1" smtClean="0"/>
              <a:t>cables</a:t>
            </a:r>
            <a:endParaRPr lang="de-DE" noProof="0" dirty="0" smtClean="0"/>
          </a:p>
          <a:p>
            <a:pPr lvl="1"/>
            <a:r>
              <a:rPr lang="de-DE" noProof="0" dirty="0" smtClean="0"/>
              <a:t>Technical </a:t>
            </a:r>
            <a:r>
              <a:rPr lang="de-DE" noProof="0" dirty="0" err="1" smtClean="0"/>
              <a:t>checks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electronics</a:t>
            </a:r>
            <a:endParaRPr lang="de-DE" noProof="0" dirty="0" smtClean="0"/>
          </a:p>
          <a:p>
            <a:pPr lvl="2"/>
            <a:r>
              <a:rPr lang="de-DE" noProof="0" dirty="0" smtClean="0"/>
              <a:t>Check individual </a:t>
            </a:r>
            <a:r>
              <a:rPr lang="de-DE" noProof="0" dirty="0" err="1" smtClean="0"/>
              <a:t>components</a:t>
            </a:r>
            <a:r>
              <a:rPr lang="de-DE" noProof="0" dirty="0" smtClean="0"/>
              <a:t> (</a:t>
            </a:r>
            <a:r>
              <a:rPr lang="de-DE" noProof="0" dirty="0" err="1" smtClean="0"/>
              <a:t>mostly</a:t>
            </a:r>
            <a:r>
              <a:rPr lang="de-DE" noProof="0" dirty="0" smtClean="0"/>
              <a:t> MTCA-</a:t>
            </a:r>
            <a:r>
              <a:rPr lang="de-DE" noProof="0" dirty="0" err="1" smtClean="0"/>
              <a:t>based</a:t>
            </a:r>
            <a:r>
              <a:rPr lang="de-DE" noProof="0" dirty="0" smtClean="0"/>
              <a:t>)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how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parts</a:t>
            </a:r>
            <a:r>
              <a:rPr lang="de-DE" noProof="0" dirty="0" smtClean="0"/>
              <a:t> </a:t>
            </a:r>
            <a:r>
              <a:rPr lang="de-DE" noProof="0" dirty="0" err="1" smtClean="0"/>
              <a:t>work</a:t>
            </a:r>
            <a:r>
              <a:rPr lang="de-DE" noProof="0" dirty="0" smtClean="0"/>
              <a:t> </a:t>
            </a:r>
            <a:r>
              <a:rPr lang="de-DE" noProof="0" dirty="0" err="1" smtClean="0"/>
              <a:t>together</a:t>
            </a:r>
            <a:endParaRPr lang="de-DE" noProof="0" dirty="0" smtClean="0"/>
          </a:p>
          <a:p>
            <a:pPr lvl="2"/>
            <a:r>
              <a:rPr lang="de-DE" noProof="0" dirty="0" smtClean="0"/>
              <a:t>Check </a:t>
            </a:r>
            <a:r>
              <a:rPr lang="de-DE" noProof="0" dirty="0" err="1" smtClean="0"/>
              <a:t>availability</a:t>
            </a: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quality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signals</a:t>
            </a:r>
            <a:r>
              <a:rPr lang="de-DE" noProof="0" dirty="0" smtClean="0"/>
              <a:t> </a:t>
            </a:r>
            <a:r>
              <a:rPr lang="de-DE" noProof="0" dirty="0" err="1" smtClean="0"/>
              <a:t>needed</a:t>
            </a:r>
            <a:r>
              <a:rPr lang="de-DE" noProof="0" dirty="0" smtClean="0"/>
              <a:t>: </a:t>
            </a:r>
            <a:r>
              <a:rPr lang="de-DE" noProof="0" dirty="0" err="1" smtClean="0"/>
              <a:t>timing</a:t>
            </a:r>
            <a:r>
              <a:rPr lang="de-DE" noProof="0" dirty="0" smtClean="0"/>
              <a:t>, IT</a:t>
            </a:r>
          </a:p>
          <a:p>
            <a:pPr lvl="1"/>
            <a:r>
              <a:rPr lang="de-DE" noProof="0" dirty="0" smtClean="0"/>
              <a:t>Test </a:t>
            </a:r>
            <a:r>
              <a:rPr lang="de-DE" noProof="0" dirty="0" err="1" smtClean="0"/>
              <a:t>servers</a:t>
            </a:r>
            <a:endParaRPr lang="de-DE" noProof="0" dirty="0" smtClean="0"/>
          </a:p>
          <a:p>
            <a:pPr lvl="1"/>
            <a:r>
              <a:rPr lang="de-DE" noProof="0" dirty="0" smtClean="0"/>
              <a:t>Panels (!)</a:t>
            </a:r>
          </a:p>
          <a:p>
            <a:pPr lvl="1"/>
            <a:r>
              <a:rPr lang="de-DE" noProof="0" dirty="0" err="1" smtClean="0"/>
              <a:t>Pre-calibration</a:t>
            </a:r>
            <a:r>
              <a:rPr lang="de-DE" noProof="0" dirty="0" smtClean="0"/>
              <a:t>: </a:t>
            </a:r>
            <a:r>
              <a:rPr lang="de-DE" noProof="0" dirty="0" err="1" smtClean="0"/>
              <a:t>either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theoretical</a:t>
            </a:r>
            <a:r>
              <a:rPr lang="de-DE" noProof="0" dirty="0" smtClean="0"/>
              <a:t> </a:t>
            </a:r>
            <a:r>
              <a:rPr lang="de-DE" noProof="0" dirty="0" err="1" smtClean="0"/>
              <a:t>values</a:t>
            </a:r>
            <a:r>
              <a:rPr lang="de-DE" noProof="0" dirty="0" smtClean="0"/>
              <a:t> </a:t>
            </a:r>
            <a:r>
              <a:rPr lang="de-DE" noProof="0" dirty="0" err="1" smtClean="0"/>
              <a:t>or</a:t>
            </a:r>
            <a:r>
              <a:rPr lang="de-DE" noProof="0" dirty="0" smtClean="0"/>
              <a:t> </a:t>
            </a:r>
            <a:r>
              <a:rPr lang="de-DE" noProof="0" dirty="0" err="1" smtClean="0"/>
              <a:t>from</a:t>
            </a:r>
            <a:r>
              <a:rPr lang="de-DE" noProof="0" dirty="0" smtClean="0"/>
              <a:t> lab </a:t>
            </a:r>
            <a:r>
              <a:rPr lang="de-DE" noProof="0" dirty="0" err="1" smtClean="0"/>
              <a:t>measurements</a:t>
            </a:r>
            <a:endParaRPr lang="de-DE" noProof="0" dirty="0" smtClean="0"/>
          </a:p>
          <a:p>
            <a:r>
              <a:rPr lang="de-DE" noProof="0" dirty="0" err="1" smtClean="0"/>
              <a:t>Commissioning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with</a:t>
            </a:r>
            <a:r>
              <a:rPr lang="de-DE" noProof="0" dirty="0" smtClean="0"/>
              <a:t> beam</a:t>
            </a:r>
          </a:p>
          <a:p>
            <a:pPr lvl="1"/>
            <a:r>
              <a:rPr lang="de-DE" noProof="0" dirty="0" err="1" smtClean="0"/>
              <a:t>Adjustment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trigger</a:t>
            </a:r>
            <a:r>
              <a:rPr lang="de-DE" noProof="0" dirty="0" smtClean="0"/>
              <a:t>, </a:t>
            </a:r>
            <a:r>
              <a:rPr lang="de-DE" noProof="0" dirty="0" err="1" smtClean="0"/>
              <a:t>clock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Adjustment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electronics</a:t>
            </a:r>
            <a:r>
              <a:rPr lang="de-DE" noProof="0" dirty="0" smtClean="0"/>
              <a:t> </a:t>
            </a:r>
            <a:r>
              <a:rPr lang="de-DE" noProof="0" dirty="0" err="1" smtClean="0"/>
              <a:t>settings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Calibration</a:t>
            </a:r>
            <a:r>
              <a:rPr lang="de-DE" noProof="0" dirty="0" smtClean="0"/>
              <a:t> </a:t>
            </a:r>
            <a:r>
              <a:rPr lang="de-DE" noProof="0" dirty="0" err="1" smtClean="0"/>
              <a:t>with</a:t>
            </a:r>
            <a:r>
              <a:rPr lang="de-DE" noProof="0" dirty="0" smtClean="0"/>
              <a:t> beam</a:t>
            </a:r>
          </a:p>
          <a:p>
            <a:pPr lvl="2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688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Erster</a:t>
            </a:r>
            <a:r>
              <a:rPr lang="de-DE" noProof="0" dirty="0" smtClean="0"/>
              <a:t> Elektronen-Strahl in FLASH2</a:t>
            </a:r>
            <a:endParaRPr lang="de-DE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69" y="3849520"/>
            <a:ext cx="3624643" cy="2356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8" t="25610" r="11248" b="4888"/>
          <a:stretch/>
        </p:blipFill>
        <p:spPr>
          <a:xfrm>
            <a:off x="476660" y="3391043"/>
            <a:ext cx="3535460" cy="2811408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smtClean="0"/>
              <a:t>Beam </a:t>
            </a:r>
            <a:r>
              <a:rPr lang="de-DE" noProof="0" dirty="0" err="1" smtClean="0"/>
              <a:t>separation</a:t>
            </a:r>
            <a:r>
              <a:rPr lang="de-DE" noProof="0" dirty="0" smtClean="0"/>
              <a:t> </a:t>
            </a:r>
            <a:r>
              <a:rPr lang="de-DE" noProof="0" dirty="0" err="1" smtClean="0"/>
              <a:t>seen</a:t>
            </a:r>
            <a:r>
              <a:rPr lang="de-DE" noProof="0" dirty="0" smtClean="0"/>
              <a:t> on BPM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screen</a:t>
            </a:r>
            <a:r>
              <a:rPr lang="de-DE" noProof="0" dirty="0" smtClean="0"/>
              <a:t> </a:t>
            </a:r>
            <a:r>
              <a:rPr lang="de-DE" noProof="0" dirty="0" err="1" smtClean="0"/>
              <a:t>before</a:t>
            </a:r>
            <a:r>
              <a:rPr lang="de-DE" noProof="0" dirty="0" smtClean="0"/>
              <a:t> </a:t>
            </a:r>
            <a:r>
              <a:rPr lang="de-DE" noProof="0" dirty="0" err="1" smtClean="0"/>
              <a:t>septum</a:t>
            </a:r>
            <a:endParaRPr lang="de-DE" noProof="0" dirty="0"/>
          </a:p>
        </p:txBody>
      </p:sp>
      <p:grpSp>
        <p:nvGrpSpPr>
          <p:cNvPr id="6" name="Group 5"/>
          <p:cNvGrpSpPr/>
          <p:nvPr/>
        </p:nvGrpSpPr>
        <p:grpSpPr>
          <a:xfrm>
            <a:off x="253568" y="1497800"/>
            <a:ext cx="8864950" cy="2351719"/>
            <a:chOff x="279050" y="2637323"/>
            <a:chExt cx="8864950" cy="2351719"/>
          </a:xfrm>
        </p:grpSpPr>
        <p:grpSp>
          <p:nvGrpSpPr>
            <p:cNvPr id="8" name="Group 7"/>
            <p:cNvGrpSpPr/>
            <p:nvPr/>
          </p:nvGrpSpPr>
          <p:grpSpPr>
            <a:xfrm rot="387912">
              <a:off x="8209575" y="4004141"/>
              <a:ext cx="831221" cy="629108"/>
              <a:chOff x="8139044" y="2801573"/>
              <a:chExt cx="831221" cy="629108"/>
            </a:xfrm>
          </p:grpSpPr>
          <p:sp>
            <p:nvSpPr>
              <p:cNvPr id="318" name="Rectangle 317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 bwMode="auto">
              <a:xfrm>
                <a:off x="8140357" y="2801573"/>
                <a:ext cx="115404" cy="9674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9" name="Line 24"/>
            <p:cNvSpPr>
              <a:spLocks noChangeShapeType="1"/>
            </p:cNvSpPr>
            <p:nvPr/>
          </p:nvSpPr>
          <p:spPr bwMode="auto">
            <a:xfrm flipH="1" flipV="1">
              <a:off x="636615" y="3369045"/>
              <a:ext cx="64423" cy="33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 flipV="1">
              <a:off x="590578" y="3355806"/>
              <a:ext cx="3990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2" name="AutoShape 30"/>
            <p:cNvSpPr>
              <a:spLocks noChangeArrowheads="1"/>
            </p:cNvSpPr>
            <p:nvPr/>
          </p:nvSpPr>
          <p:spPr bwMode="auto">
            <a:xfrm>
              <a:off x="514378" y="3284368"/>
              <a:ext cx="122238" cy="139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14" name="Group 39"/>
            <p:cNvGrpSpPr>
              <a:grpSpLocks/>
            </p:cNvGrpSpPr>
            <p:nvPr/>
          </p:nvGrpSpPr>
          <p:grpSpPr bwMode="auto">
            <a:xfrm>
              <a:off x="1329823" y="3209756"/>
              <a:ext cx="381000" cy="184150"/>
              <a:chOff x="1337" y="2168"/>
              <a:chExt cx="270" cy="116"/>
            </a:xfrm>
          </p:grpSpPr>
          <p:sp>
            <p:nvSpPr>
              <p:cNvPr id="311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2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3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4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5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6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7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15" name="Group 61"/>
            <p:cNvGrpSpPr>
              <a:grpSpLocks noChangeAspect="1"/>
            </p:cNvGrpSpPr>
            <p:nvPr/>
          </p:nvGrpSpPr>
          <p:grpSpPr bwMode="auto">
            <a:xfrm flipH="1" flipV="1">
              <a:off x="4245267" y="3202717"/>
              <a:ext cx="73025" cy="315119"/>
              <a:chOff x="2790" y="3240"/>
              <a:chExt cx="56" cy="332"/>
            </a:xfrm>
          </p:grpSpPr>
          <p:sp>
            <p:nvSpPr>
              <p:cNvPr id="309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0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19" name="AutoShape 182"/>
            <p:cNvSpPr>
              <a:spLocks noChangeArrowheads="1"/>
            </p:cNvSpPr>
            <p:nvPr/>
          </p:nvSpPr>
          <p:spPr bwMode="auto">
            <a:xfrm rot="10800000">
              <a:off x="473103" y="3066881"/>
              <a:ext cx="177800" cy="144463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87109" y="3074528"/>
              <a:ext cx="525462" cy="395288"/>
              <a:chOff x="811271" y="3235031"/>
              <a:chExt cx="525462" cy="395288"/>
            </a:xfrm>
          </p:grpSpPr>
          <p:grpSp>
            <p:nvGrpSpPr>
              <p:cNvPr id="302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307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08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303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4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5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6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 flipH="1">
              <a:off x="1134674" y="3714374"/>
              <a:ext cx="19513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Bunch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Compressors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763363" y="2784305"/>
              <a:ext cx="2426013" cy="714375"/>
              <a:chOff x="2209858" y="2947693"/>
              <a:chExt cx="2426013" cy="714375"/>
            </a:xfrm>
          </p:grpSpPr>
          <p:sp>
            <p:nvSpPr>
              <p:cNvPr id="279" name="Text Box 160"/>
              <p:cNvSpPr txBox="1">
                <a:spLocks noChangeArrowheads="1"/>
              </p:cNvSpPr>
              <p:nvPr/>
            </p:nvSpPr>
            <p:spPr bwMode="auto">
              <a:xfrm>
                <a:off x="2236365" y="2947693"/>
                <a:ext cx="2399506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280" name="Group 279"/>
              <p:cNvGrpSpPr/>
              <p:nvPr/>
            </p:nvGrpSpPr>
            <p:grpSpPr>
              <a:xfrm>
                <a:off x="2209858" y="3235031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281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295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6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7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8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9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0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1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82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292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3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4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83" name="Group 282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287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8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1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84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5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6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</p:grpSp>
        <p:sp>
          <p:nvSpPr>
            <p:cNvPr id="24" name="Text Box 164"/>
            <p:cNvSpPr txBox="1">
              <a:spLocks noChangeArrowheads="1"/>
            </p:cNvSpPr>
            <p:nvPr/>
          </p:nvSpPr>
          <p:spPr bwMode="auto">
            <a:xfrm>
              <a:off x="279050" y="2746384"/>
              <a:ext cx="13025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Stations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5" name="Text Box 78"/>
            <p:cNvSpPr txBox="1">
              <a:spLocks noChangeArrowheads="1"/>
            </p:cNvSpPr>
            <p:nvPr/>
          </p:nvSpPr>
          <p:spPr bwMode="auto">
            <a:xfrm flipH="1">
              <a:off x="346578" y="3836914"/>
              <a:ext cx="8096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Lasers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664002" y="3380309"/>
              <a:ext cx="0" cy="163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7" name="Text Box 164"/>
            <p:cNvSpPr txBox="1">
              <a:spLocks noChangeArrowheads="1"/>
            </p:cNvSpPr>
            <p:nvPr/>
          </p:nvSpPr>
          <p:spPr bwMode="auto">
            <a:xfrm>
              <a:off x="300540" y="3667732"/>
              <a:ext cx="901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Gun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 flipH="1">
              <a:off x="5515565" y="2637323"/>
              <a:ext cx="16573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Soft X-ray Undulators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 flipH="1">
              <a:off x="4577569" y="2855743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sFLASH</a:t>
              </a:r>
            </a:p>
          </p:txBody>
        </p:sp>
        <p:sp>
          <p:nvSpPr>
            <p:cNvPr id="30" name="Line 55"/>
            <p:cNvSpPr>
              <a:spLocks noChangeShapeType="1"/>
            </p:cNvSpPr>
            <p:nvPr/>
          </p:nvSpPr>
          <p:spPr bwMode="auto">
            <a:xfrm>
              <a:off x="4581198" y="3355805"/>
              <a:ext cx="149522" cy="1343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1" name="Freeform 57"/>
            <p:cNvSpPr>
              <a:spLocks/>
            </p:cNvSpPr>
            <p:nvPr/>
          </p:nvSpPr>
          <p:spPr bwMode="auto">
            <a:xfrm>
              <a:off x="4531262" y="3297864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32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4622725" y="3287107"/>
              <a:ext cx="73025" cy="280924"/>
              <a:chOff x="2790" y="3240"/>
              <a:chExt cx="56" cy="332"/>
            </a:xfrm>
          </p:grpSpPr>
          <p:sp>
            <p:nvSpPr>
              <p:cNvPr id="277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8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3" name="Line 67"/>
            <p:cNvSpPr>
              <a:spLocks noChangeShapeType="1"/>
            </p:cNvSpPr>
            <p:nvPr/>
          </p:nvSpPr>
          <p:spPr bwMode="auto">
            <a:xfrm>
              <a:off x="4733502" y="3485981"/>
              <a:ext cx="3742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613114" y="3422354"/>
              <a:ext cx="377618" cy="386303"/>
              <a:chOff x="7513576" y="2205584"/>
              <a:chExt cx="377618" cy="386303"/>
            </a:xfrm>
          </p:grpSpPr>
          <p:sp>
            <p:nvSpPr>
              <p:cNvPr id="274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75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6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5" name="Group 80"/>
            <p:cNvGrpSpPr>
              <a:grpSpLocks/>
            </p:cNvGrpSpPr>
            <p:nvPr/>
          </p:nvGrpSpPr>
          <p:grpSpPr bwMode="auto">
            <a:xfrm>
              <a:off x="6009978" y="3385968"/>
              <a:ext cx="1100107" cy="200025"/>
              <a:chOff x="4009" y="2043"/>
              <a:chExt cx="724" cy="126"/>
            </a:xfrm>
          </p:grpSpPr>
          <p:sp>
            <p:nvSpPr>
              <p:cNvPr id="224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5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6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7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8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9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0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1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2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3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4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5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6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7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8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9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0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1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2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3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4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5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46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272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3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47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8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9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0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1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2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3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4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5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6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7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8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9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0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1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2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3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4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5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6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7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8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69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270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1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36" name="Group 131"/>
            <p:cNvGrpSpPr>
              <a:grpSpLocks/>
            </p:cNvGrpSpPr>
            <p:nvPr/>
          </p:nvGrpSpPr>
          <p:grpSpPr bwMode="auto">
            <a:xfrm>
              <a:off x="5443210" y="3385968"/>
              <a:ext cx="531820" cy="200025"/>
              <a:chOff x="3636" y="2043"/>
              <a:chExt cx="350" cy="126"/>
            </a:xfrm>
          </p:grpSpPr>
          <p:sp>
            <p:nvSpPr>
              <p:cNvPr id="200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1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2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3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4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5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6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7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8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9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0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1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3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4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5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7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8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9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0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1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3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7" name="Rectangle 165"/>
            <p:cNvSpPr>
              <a:spLocks noChangeAspect="1" noChangeArrowheads="1"/>
            </p:cNvSpPr>
            <p:nvPr/>
          </p:nvSpPr>
          <p:spPr bwMode="auto">
            <a:xfrm>
              <a:off x="7850215" y="3439943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" name="Text Box 169"/>
            <p:cNvSpPr txBox="1">
              <a:spLocks noChangeArrowheads="1"/>
            </p:cNvSpPr>
            <p:nvPr/>
          </p:nvSpPr>
          <p:spPr bwMode="auto">
            <a:xfrm flipH="1">
              <a:off x="7566597" y="4681265"/>
              <a:ext cx="1577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FEL Experiments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9" name="AutoShape 13"/>
            <p:cNvSpPr>
              <a:spLocks noChangeArrowheads="1"/>
            </p:cNvSpPr>
            <p:nvPr/>
          </p:nvSpPr>
          <p:spPr bwMode="auto">
            <a:xfrm rot="5400000">
              <a:off x="8363267" y="3143764"/>
              <a:ext cx="585788" cy="6832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0" name="AutoShape 14"/>
            <p:cNvSpPr>
              <a:spLocks noChangeArrowheads="1"/>
            </p:cNvSpPr>
            <p:nvPr/>
          </p:nvSpPr>
          <p:spPr bwMode="auto">
            <a:xfrm rot="16200000">
              <a:off x="8378501" y="3220459"/>
              <a:ext cx="401734" cy="5316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1" name="Line 15"/>
            <p:cNvSpPr>
              <a:spLocks noChangeShapeType="1"/>
            </p:cNvSpPr>
            <p:nvPr/>
          </p:nvSpPr>
          <p:spPr bwMode="auto">
            <a:xfrm flipV="1">
              <a:off x="8846175" y="3194273"/>
              <a:ext cx="151619" cy="111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2" name="Line 16"/>
            <p:cNvSpPr>
              <a:spLocks noChangeShapeType="1"/>
            </p:cNvSpPr>
            <p:nvPr/>
          </p:nvSpPr>
          <p:spPr bwMode="auto">
            <a:xfrm rot="16200000" flipV="1">
              <a:off x="8864467" y="3644965"/>
              <a:ext cx="115034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3" name="Line 17"/>
            <p:cNvSpPr>
              <a:spLocks noChangeShapeType="1"/>
            </p:cNvSpPr>
            <p:nvPr/>
          </p:nvSpPr>
          <p:spPr bwMode="auto">
            <a:xfrm rot="5400000">
              <a:off x="8919330" y="358479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4" name="Line 18"/>
            <p:cNvSpPr>
              <a:spLocks noChangeShapeType="1"/>
            </p:cNvSpPr>
            <p:nvPr/>
          </p:nvSpPr>
          <p:spPr bwMode="auto">
            <a:xfrm rot="16200000" flipV="1">
              <a:off x="8919330" y="323261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5" name="Line 177"/>
            <p:cNvSpPr>
              <a:spLocks noChangeShapeType="1"/>
            </p:cNvSpPr>
            <p:nvPr/>
          </p:nvSpPr>
          <p:spPr bwMode="auto">
            <a:xfrm>
              <a:off x="8316498" y="3489821"/>
              <a:ext cx="464699" cy="1342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6" name="Line 178"/>
            <p:cNvSpPr>
              <a:spLocks noChangeShapeType="1"/>
            </p:cNvSpPr>
            <p:nvPr/>
          </p:nvSpPr>
          <p:spPr bwMode="auto">
            <a:xfrm>
              <a:off x="8475619" y="3448931"/>
              <a:ext cx="287650" cy="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7" name="Line 179"/>
            <p:cNvSpPr>
              <a:spLocks noChangeShapeType="1"/>
            </p:cNvSpPr>
            <p:nvPr/>
          </p:nvSpPr>
          <p:spPr bwMode="auto">
            <a:xfrm flipV="1">
              <a:off x="8556724" y="3548397"/>
              <a:ext cx="224473" cy="13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8" name="Line 180"/>
            <p:cNvSpPr>
              <a:spLocks noChangeShapeType="1"/>
            </p:cNvSpPr>
            <p:nvPr/>
          </p:nvSpPr>
          <p:spPr bwMode="auto">
            <a:xfrm flipV="1">
              <a:off x="8310590" y="3373018"/>
              <a:ext cx="470607" cy="1150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9" name="Line 181"/>
            <p:cNvSpPr>
              <a:spLocks noChangeShapeType="1"/>
            </p:cNvSpPr>
            <p:nvPr/>
          </p:nvSpPr>
          <p:spPr bwMode="auto">
            <a:xfrm flipV="1">
              <a:off x="8399198" y="3324861"/>
              <a:ext cx="304788" cy="1401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4781660" y="3201817"/>
              <a:ext cx="77329" cy="2817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 flipH="1">
              <a:off x="5280613" y="3271565"/>
              <a:ext cx="95250" cy="217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2" name="Rectangle 178"/>
            <p:cNvSpPr>
              <a:spLocks noChangeArrowheads="1"/>
            </p:cNvSpPr>
            <p:nvPr/>
          </p:nvSpPr>
          <p:spPr bwMode="auto">
            <a:xfrm>
              <a:off x="4751498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3" name="Rectangle 179"/>
            <p:cNvSpPr>
              <a:spLocks noChangeArrowheads="1"/>
            </p:cNvSpPr>
            <p:nvPr/>
          </p:nvSpPr>
          <p:spPr bwMode="auto">
            <a:xfrm>
              <a:off x="5332567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887359" y="3385967"/>
              <a:ext cx="355560" cy="200026"/>
              <a:chOff x="4854052" y="3554117"/>
              <a:chExt cx="355560" cy="200026"/>
            </a:xfrm>
          </p:grpSpPr>
          <p:sp>
            <p:nvSpPr>
              <p:cNvPr id="184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6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7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8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9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0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1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2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4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5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6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7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8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9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5" name="Text Box 169"/>
            <p:cNvSpPr txBox="1">
              <a:spLocks noChangeArrowheads="1"/>
            </p:cNvSpPr>
            <p:nvPr/>
          </p:nvSpPr>
          <p:spPr bwMode="auto">
            <a:xfrm flipH="1">
              <a:off x="7506145" y="2777080"/>
              <a:ext cx="118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Photon Diagnostics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56" name="Text Box 169"/>
            <p:cNvSpPr txBox="1">
              <a:spLocks noChangeArrowheads="1"/>
            </p:cNvSpPr>
            <p:nvPr/>
          </p:nvSpPr>
          <p:spPr bwMode="auto">
            <a:xfrm flipH="1">
              <a:off x="6604560" y="4385922"/>
              <a:ext cx="121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Beam Dump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 rot="10800000">
              <a:off x="4686043" y="3418895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7176583" y="3385678"/>
              <a:ext cx="355560" cy="200026"/>
              <a:chOff x="7143276" y="3553828"/>
              <a:chExt cx="355560" cy="200026"/>
            </a:xfrm>
          </p:grpSpPr>
          <p:sp>
            <p:nvSpPr>
              <p:cNvPr id="168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9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0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1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2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3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4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5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6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7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8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9" name="Text Box 169"/>
            <p:cNvSpPr txBox="1">
              <a:spLocks noChangeArrowheads="1"/>
            </p:cNvSpPr>
            <p:nvPr/>
          </p:nvSpPr>
          <p:spPr bwMode="auto">
            <a:xfrm flipH="1">
              <a:off x="6982683" y="3066881"/>
              <a:ext cx="746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THz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60" name="Line 55"/>
            <p:cNvSpPr>
              <a:spLocks noChangeShapeType="1"/>
            </p:cNvSpPr>
            <p:nvPr/>
          </p:nvSpPr>
          <p:spPr bwMode="auto">
            <a:xfrm rot="429407">
              <a:off x="4339226" y="3384566"/>
              <a:ext cx="390974" cy="3794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61" name="Group 60"/>
            <p:cNvGrpSpPr>
              <a:grpSpLocks noChangeAspect="1"/>
            </p:cNvGrpSpPr>
            <p:nvPr/>
          </p:nvGrpSpPr>
          <p:grpSpPr bwMode="auto">
            <a:xfrm rot="1864757" flipH="1" flipV="1">
              <a:off x="4605394" y="3575478"/>
              <a:ext cx="73025" cy="280924"/>
              <a:chOff x="2790" y="3240"/>
              <a:chExt cx="56" cy="332"/>
            </a:xfrm>
          </p:grpSpPr>
          <p:sp>
            <p:nvSpPr>
              <p:cNvPr id="166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7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2" name="Line 177"/>
            <p:cNvSpPr>
              <a:spLocks noChangeShapeType="1"/>
            </p:cNvSpPr>
            <p:nvPr/>
          </p:nvSpPr>
          <p:spPr bwMode="auto">
            <a:xfrm rot="429407">
              <a:off x="8278516" y="4260591"/>
              <a:ext cx="481955" cy="750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3" name="Line 181"/>
            <p:cNvSpPr>
              <a:spLocks noChangeShapeType="1"/>
            </p:cNvSpPr>
            <p:nvPr/>
          </p:nvSpPr>
          <p:spPr bwMode="auto">
            <a:xfrm rot="429407" flipV="1">
              <a:off x="8253271" y="4187891"/>
              <a:ext cx="507569" cy="70704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4" name="Line 67"/>
            <p:cNvSpPr>
              <a:spLocks noChangeShapeType="1"/>
            </p:cNvSpPr>
            <p:nvPr/>
          </p:nvSpPr>
          <p:spPr bwMode="auto">
            <a:xfrm rot="429407">
              <a:off x="4692262" y="4039832"/>
              <a:ext cx="41206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5" name="Rectangle 165"/>
            <p:cNvSpPr>
              <a:spLocks noChangeAspect="1" noChangeArrowheads="1"/>
            </p:cNvSpPr>
            <p:nvPr/>
          </p:nvSpPr>
          <p:spPr bwMode="auto">
            <a:xfrm rot="429407">
              <a:off x="7799231" y="4148047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66" name="Line 178"/>
            <p:cNvSpPr>
              <a:spLocks noChangeShapeType="1"/>
            </p:cNvSpPr>
            <p:nvPr/>
          </p:nvSpPr>
          <p:spPr bwMode="auto">
            <a:xfrm rot="429407" flipV="1">
              <a:off x="8394795" y="4137516"/>
              <a:ext cx="210985" cy="1011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7" name="Line 179"/>
            <p:cNvSpPr>
              <a:spLocks noChangeShapeType="1"/>
            </p:cNvSpPr>
            <p:nvPr/>
          </p:nvSpPr>
          <p:spPr bwMode="auto">
            <a:xfrm rot="429407" flipV="1">
              <a:off x="8394389" y="4142187"/>
              <a:ext cx="399544" cy="10635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8" name="Line 180"/>
            <p:cNvSpPr>
              <a:spLocks noChangeShapeType="1"/>
            </p:cNvSpPr>
            <p:nvPr/>
          </p:nvSpPr>
          <p:spPr bwMode="auto">
            <a:xfrm rot="429407">
              <a:off x="8362529" y="4287179"/>
              <a:ext cx="429243" cy="14290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9" name="Freeform 57"/>
            <p:cNvSpPr>
              <a:spLocks/>
            </p:cNvSpPr>
            <p:nvPr/>
          </p:nvSpPr>
          <p:spPr bwMode="auto">
            <a:xfrm rot="11229407">
              <a:off x="4661901" y="3716051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 rot="429407">
              <a:off x="7166122" y="4018132"/>
              <a:ext cx="355560" cy="200026"/>
              <a:chOff x="7143276" y="3553828"/>
              <a:chExt cx="355560" cy="200026"/>
            </a:xfrm>
          </p:grpSpPr>
          <p:sp>
            <p:nvSpPr>
              <p:cNvPr id="150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1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2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3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4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5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6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7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8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9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0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1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2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3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4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5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4317557" y="3292306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468650" y="3785584"/>
              <a:ext cx="1514033" cy="381023"/>
              <a:chOff x="5369112" y="2568814"/>
              <a:chExt cx="1514033" cy="381023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134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5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6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7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8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9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0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1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2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3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4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5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118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9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0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1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2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3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4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5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6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7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8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9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0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1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2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3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102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3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4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5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6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7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8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9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0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1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2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3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4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5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6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7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86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4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5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6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7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9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0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1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 rot="366438">
              <a:off x="7594029" y="4112625"/>
              <a:ext cx="377618" cy="386303"/>
              <a:chOff x="7513576" y="2205584"/>
              <a:chExt cx="377618" cy="386303"/>
            </a:xfrm>
          </p:grpSpPr>
          <p:sp>
            <p:nvSpPr>
              <p:cNvPr id="79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0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1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74" name="Text Box 27"/>
            <p:cNvSpPr txBox="1">
              <a:spLocks noChangeArrowheads="1"/>
            </p:cNvSpPr>
            <p:nvPr/>
          </p:nvSpPr>
          <p:spPr bwMode="auto">
            <a:xfrm flipH="1">
              <a:off x="5827838" y="3066542"/>
              <a:ext cx="12153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srgbClr val="003366"/>
                  </a:solidFill>
                  <a:latin typeface="Helvetica" pitchFamily="34" charset="0"/>
                  <a:sym typeface="Wingdings" pitchFamily="2" charset="2"/>
                </a:rPr>
                <a:t>FLASH1</a:t>
              </a:r>
              <a:endParaRPr lang="en-US" b="1" i="1" dirty="0">
                <a:solidFill>
                  <a:srgbClr val="003366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75" name="Text Box 27"/>
            <p:cNvSpPr txBox="1">
              <a:spLocks noChangeArrowheads="1"/>
            </p:cNvSpPr>
            <p:nvPr/>
          </p:nvSpPr>
          <p:spPr bwMode="auto">
            <a:xfrm rot="409761" flipH="1">
              <a:off x="5919048" y="3577720"/>
              <a:ext cx="12849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srgbClr val="FF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  <a:endParaRPr lang="en-US" sz="2000" b="1" i="1" dirty="0">
                <a:solidFill>
                  <a:srgbClr val="FF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76" name="AutoShape 77"/>
            <p:cNvSpPr>
              <a:spLocks noChangeArrowheads="1"/>
            </p:cNvSpPr>
            <p:nvPr/>
          </p:nvSpPr>
          <p:spPr bwMode="auto">
            <a:xfrm>
              <a:off x="697503" y="3514675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77" name="Line 24"/>
            <p:cNvSpPr>
              <a:spLocks noChangeShapeType="1"/>
            </p:cNvSpPr>
            <p:nvPr/>
          </p:nvSpPr>
          <p:spPr bwMode="auto">
            <a:xfrm>
              <a:off x="696454" y="3397250"/>
              <a:ext cx="511" cy="1568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8" name="AutoShape 77"/>
            <p:cNvSpPr>
              <a:spLocks noChangeArrowheads="1"/>
            </p:cNvSpPr>
            <p:nvPr/>
          </p:nvSpPr>
          <p:spPr bwMode="auto">
            <a:xfrm>
              <a:off x="574396" y="3514674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cxnSp>
        <p:nvCxnSpPr>
          <p:cNvPr id="322" name="Straight Arrow Connector 321"/>
          <p:cNvCxnSpPr>
            <a:stCxn id="11" idx="0"/>
          </p:cNvCxnSpPr>
          <p:nvPr/>
        </p:nvCxnSpPr>
        <p:spPr bwMode="auto">
          <a:xfrm flipV="1">
            <a:off x="2244390" y="2434790"/>
            <a:ext cx="1841405" cy="956253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3" name="Straight Arrow Connector 322"/>
          <p:cNvCxnSpPr>
            <a:stCxn id="7" idx="0"/>
          </p:cNvCxnSpPr>
          <p:nvPr/>
        </p:nvCxnSpPr>
        <p:spPr bwMode="auto">
          <a:xfrm flipH="1" flipV="1">
            <a:off x="4256297" y="2518424"/>
            <a:ext cx="1825794" cy="1331096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6135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Erster Elektronen-Strahl in </a:t>
            </a:r>
            <a:r>
              <a:rPr lang="de-DE" noProof="0" dirty="0" smtClean="0"/>
              <a:t>FLASH2 Extraktion</a:t>
            </a:r>
            <a:endParaRPr lang="de-DE" noProof="0" dirty="0"/>
          </a:p>
        </p:txBody>
      </p:sp>
      <p:grpSp>
        <p:nvGrpSpPr>
          <p:cNvPr id="61" name="Group 60"/>
          <p:cNvGrpSpPr/>
          <p:nvPr/>
        </p:nvGrpSpPr>
        <p:grpSpPr>
          <a:xfrm>
            <a:off x="2656556" y="1049981"/>
            <a:ext cx="4253746" cy="1861547"/>
            <a:chOff x="2656556" y="1049981"/>
            <a:chExt cx="4253746" cy="1861547"/>
          </a:xfrm>
        </p:grpSpPr>
        <p:grpSp>
          <p:nvGrpSpPr>
            <p:cNvPr id="10" name="Group 9"/>
            <p:cNvGrpSpPr/>
            <p:nvPr/>
          </p:nvGrpSpPr>
          <p:grpSpPr>
            <a:xfrm>
              <a:off x="2656556" y="1049981"/>
              <a:ext cx="4253746" cy="1861547"/>
              <a:chOff x="118760" y="2517782"/>
              <a:chExt cx="4253746" cy="1861547"/>
            </a:xfrm>
          </p:grpSpPr>
          <p:sp>
            <p:nvSpPr>
              <p:cNvPr id="11" name="Line 29"/>
              <p:cNvSpPr>
                <a:spLocks noChangeShapeType="1"/>
              </p:cNvSpPr>
              <p:nvPr/>
            </p:nvSpPr>
            <p:spPr bwMode="auto">
              <a:xfrm flipV="1">
                <a:off x="118760" y="2785333"/>
                <a:ext cx="1895108" cy="1028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12" name="Group 61"/>
              <p:cNvGrpSpPr>
                <a:grpSpLocks noChangeAspect="1"/>
              </p:cNvGrpSpPr>
              <p:nvPr/>
            </p:nvGrpSpPr>
            <p:grpSpPr bwMode="auto">
              <a:xfrm flipH="1" flipV="1">
                <a:off x="1442189" y="2517782"/>
                <a:ext cx="124272" cy="550729"/>
                <a:chOff x="2790" y="3240"/>
                <a:chExt cx="56" cy="332"/>
              </a:xfrm>
            </p:grpSpPr>
            <p:sp>
              <p:nvSpPr>
                <p:cNvPr id="40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1" name="AutoShap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" name="Line 67"/>
              <p:cNvSpPr>
                <a:spLocks noChangeShapeType="1"/>
              </p:cNvSpPr>
              <p:nvPr/>
            </p:nvSpPr>
            <p:spPr bwMode="auto">
              <a:xfrm>
                <a:off x="1893058" y="2787213"/>
                <a:ext cx="678429" cy="72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med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4" name="Line 55"/>
              <p:cNvSpPr>
                <a:spLocks noChangeShapeType="1"/>
              </p:cNvSpPr>
              <p:nvPr/>
            </p:nvSpPr>
            <p:spPr bwMode="auto">
              <a:xfrm rot="429407">
                <a:off x="1602085" y="2835598"/>
                <a:ext cx="665351" cy="6632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15" name="Group 14"/>
              <p:cNvGrpSpPr>
                <a:grpSpLocks noChangeAspect="1"/>
              </p:cNvGrpSpPr>
              <p:nvPr/>
            </p:nvGrpSpPr>
            <p:grpSpPr bwMode="auto">
              <a:xfrm rot="1864757" flipH="1" flipV="1">
                <a:off x="2055045" y="3169252"/>
                <a:ext cx="124272" cy="490968"/>
                <a:chOff x="2790" y="3240"/>
                <a:chExt cx="56" cy="332"/>
              </a:xfrm>
            </p:grpSpPr>
            <p:sp>
              <p:nvSpPr>
                <p:cNvPr id="38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9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6" name="Line 67"/>
              <p:cNvSpPr>
                <a:spLocks noChangeShapeType="1"/>
              </p:cNvSpPr>
              <p:nvPr/>
            </p:nvSpPr>
            <p:spPr bwMode="auto">
              <a:xfrm rot="429407" flipV="1">
                <a:off x="2222049" y="3674183"/>
                <a:ext cx="2150457" cy="37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7" name="Freeform 57"/>
              <p:cNvSpPr>
                <a:spLocks/>
              </p:cNvSpPr>
              <p:nvPr/>
            </p:nvSpPr>
            <p:spPr bwMode="auto">
              <a:xfrm rot="11229407">
                <a:off x="2151208" y="3414930"/>
                <a:ext cx="159394" cy="205301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" name="Freeform 57"/>
              <p:cNvSpPr>
                <a:spLocks/>
              </p:cNvSpPr>
              <p:nvPr/>
            </p:nvSpPr>
            <p:spPr bwMode="auto">
              <a:xfrm>
                <a:off x="1565210" y="2674355"/>
                <a:ext cx="159394" cy="205301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3524117" y="3536452"/>
                <a:ext cx="627543" cy="415698"/>
                <a:chOff x="4819006" y="3120533"/>
                <a:chExt cx="368757" cy="237856"/>
              </a:xfrm>
            </p:grpSpPr>
            <p:sp>
              <p:nvSpPr>
                <p:cNvPr id="22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9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0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1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2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3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4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5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6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7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0" name="Text Box 27"/>
              <p:cNvSpPr txBox="1">
                <a:spLocks noChangeArrowheads="1"/>
              </p:cNvSpPr>
              <p:nvPr/>
            </p:nvSpPr>
            <p:spPr bwMode="auto">
              <a:xfrm rot="409761" flipH="1">
                <a:off x="2132906" y="3846634"/>
                <a:ext cx="1826265" cy="532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FLASH2</a:t>
                </a:r>
                <a:endParaRPr lang="en-US" sz="14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55386" y="2646351"/>
                <a:ext cx="948371" cy="406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FLASH1</a:t>
                </a:r>
                <a:endParaRPr lang="en-US" sz="1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 rot="19200000">
              <a:off x="4266914" y="1369864"/>
              <a:ext cx="248169" cy="419762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98294" y="1132852"/>
            <a:ext cx="3984409" cy="2103554"/>
            <a:chOff x="198294" y="1132852"/>
            <a:chExt cx="3984409" cy="2103554"/>
          </a:xfrm>
        </p:grpSpPr>
        <p:grpSp>
          <p:nvGrpSpPr>
            <p:cNvPr id="47" name="Group 46"/>
            <p:cNvGrpSpPr/>
            <p:nvPr/>
          </p:nvGrpSpPr>
          <p:grpSpPr>
            <a:xfrm>
              <a:off x="198294" y="1132852"/>
              <a:ext cx="2905461" cy="2103554"/>
              <a:chOff x="198294" y="1132852"/>
              <a:chExt cx="2905461" cy="21035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294" y="1132852"/>
                <a:ext cx="2905461" cy="2103554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090057" y="1342522"/>
                <a:ext cx="79541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BLM</a:t>
                </a:r>
                <a:b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(raw)</a:t>
                </a:r>
                <a:endParaRPr lang="en-US" b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50" name="Straight Arrow Connector 49"/>
            <p:cNvCxnSpPr>
              <a:stCxn id="9" idx="3"/>
            </p:cNvCxnSpPr>
            <p:nvPr/>
          </p:nvCxnSpPr>
          <p:spPr bwMode="auto">
            <a:xfrm flipV="1">
              <a:off x="3103755" y="1820282"/>
              <a:ext cx="1078948" cy="364347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898919" y="1957921"/>
            <a:ext cx="3381416" cy="4247616"/>
            <a:chOff x="898919" y="1957921"/>
            <a:chExt cx="3381416" cy="4247616"/>
          </a:xfrm>
        </p:grpSpPr>
        <p:grpSp>
          <p:nvGrpSpPr>
            <p:cNvPr id="46" name="Group 45"/>
            <p:cNvGrpSpPr/>
            <p:nvPr/>
          </p:nvGrpSpPr>
          <p:grpSpPr>
            <a:xfrm>
              <a:off x="898919" y="3357750"/>
              <a:ext cx="3381416" cy="2847787"/>
              <a:chOff x="198294" y="3357750"/>
              <a:chExt cx="3381416" cy="2847787"/>
            </a:xfrm>
          </p:grpSpPr>
          <p:pic>
            <p:nvPicPr>
              <p:cNvPr id="6" name="Content Placeholder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8294" y="3669474"/>
                <a:ext cx="3381416" cy="2536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1178834" y="3357750"/>
                <a:ext cx="17668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BPM (Scope)</a:t>
                </a:r>
                <a:endParaRPr lang="en-US" b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 bwMode="auto">
            <a:xfrm flipV="1">
              <a:off x="3372592" y="1957921"/>
              <a:ext cx="810111" cy="1471080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65" name="Group 64"/>
          <p:cNvGrpSpPr/>
          <p:nvPr/>
        </p:nvGrpSpPr>
        <p:grpSpPr>
          <a:xfrm>
            <a:off x="4335103" y="1972683"/>
            <a:ext cx="3406657" cy="4232854"/>
            <a:chOff x="4335103" y="1972683"/>
            <a:chExt cx="3406657" cy="4232854"/>
          </a:xfrm>
        </p:grpSpPr>
        <p:grpSp>
          <p:nvGrpSpPr>
            <p:cNvPr id="48" name="Group 47"/>
            <p:cNvGrpSpPr/>
            <p:nvPr/>
          </p:nvGrpSpPr>
          <p:grpSpPr>
            <a:xfrm>
              <a:off x="4817943" y="3353032"/>
              <a:ext cx="2923817" cy="2852505"/>
              <a:chOff x="3776353" y="3216067"/>
              <a:chExt cx="2923817" cy="285250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6353" y="3216067"/>
                <a:ext cx="2923817" cy="2852505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443499" y="5508782"/>
                <a:ext cx="10406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Screen</a:t>
                </a:r>
                <a:endParaRPr lang="en-US" b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 bwMode="auto">
            <a:xfrm flipH="1" flipV="1">
              <a:off x="4335103" y="1972683"/>
              <a:ext cx="996918" cy="1263723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65"/>
          <p:cNvGrpSpPr/>
          <p:nvPr/>
        </p:nvGrpSpPr>
        <p:grpSpPr>
          <a:xfrm>
            <a:off x="4817943" y="999037"/>
            <a:ext cx="4177995" cy="2237369"/>
            <a:chOff x="4817943" y="999037"/>
            <a:chExt cx="4177995" cy="2237369"/>
          </a:xfrm>
        </p:grpSpPr>
        <p:grpSp>
          <p:nvGrpSpPr>
            <p:cNvPr id="49" name="Group 48"/>
            <p:cNvGrpSpPr/>
            <p:nvPr/>
          </p:nvGrpSpPr>
          <p:grpSpPr>
            <a:xfrm>
              <a:off x="6168747" y="999037"/>
              <a:ext cx="2827191" cy="2237369"/>
              <a:chOff x="6353050" y="999037"/>
              <a:chExt cx="2642888" cy="200330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3050" y="999037"/>
                <a:ext cx="2642888" cy="2003309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6880729" y="1420157"/>
                <a:ext cx="901081" cy="63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Toroid</a:t>
                </a:r>
                <a:b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b="1" dirty="0" smtClean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(raw)</a:t>
                </a:r>
                <a:endParaRPr lang="en-US" b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 bwMode="auto">
            <a:xfrm flipH="1" flipV="1">
              <a:off x="4817943" y="1667712"/>
              <a:ext cx="1280172" cy="248505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085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Inhalt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227638"/>
          </a:xfrm>
        </p:spPr>
        <p:txBody>
          <a:bodyPr/>
          <a:lstStyle/>
          <a:p>
            <a:r>
              <a:rPr lang="de-DE" noProof="0" dirty="0" smtClean="0"/>
              <a:t>FLASH2</a:t>
            </a:r>
          </a:p>
          <a:p>
            <a:pPr lvl="1"/>
            <a:endParaRPr lang="de-DE" noProof="0" dirty="0" smtClean="0"/>
          </a:p>
          <a:p>
            <a:r>
              <a:rPr lang="de-DE" dirty="0"/>
              <a:t>FLASH2 </a:t>
            </a:r>
            <a:r>
              <a:rPr lang="de-DE" dirty="0" smtClean="0"/>
              <a:t>Standard-Diagnostik Überblick </a:t>
            </a:r>
            <a:endParaRPr lang="de-DE" noProof="0" dirty="0" smtClean="0"/>
          </a:p>
          <a:p>
            <a:pPr lvl="1"/>
            <a:r>
              <a:rPr lang="de-DE" noProof="0" dirty="0" smtClean="0"/>
              <a:t>Allgemeine Eigenschaften</a:t>
            </a:r>
          </a:p>
          <a:p>
            <a:pPr lvl="1"/>
            <a:r>
              <a:rPr lang="de-DE" noProof="0" dirty="0" smtClean="0"/>
              <a:t>Elektronik</a:t>
            </a:r>
          </a:p>
          <a:p>
            <a:pPr lvl="1"/>
            <a:r>
              <a:rPr lang="de-DE" noProof="0" dirty="0" smtClean="0"/>
              <a:t>Inbetriebnahme (allgemein)</a:t>
            </a:r>
            <a:br>
              <a:rPr lang="de-DE" noProof="0" dirty="0" smtClean="0"/>
            </a:br>
            <a:endParaRPr lang="de-DE" noProof="0" dirty="0" smtClean="0"/>
          </a:p>
          <a:p>
            <a:r>
              <a:rPr lang="de-DE" b="1" noProof="0" dirty="0" smtClean="0">
                <a:solidFill>
                  <a:srgbClr val="C00000"/>
                </a:solidFill>
              </a:rPr>
              <a:t>Diagnostik-M</a:t>
            </a:r>
            <a:r>
              <a:rPr lang="de-DE" b="1" dirty="0" err="1" smtClean="0">
                <a:solidFill>
                  <a:srgbClr val="C00000"/>
                </a:solidFill>
              </a:rPr>
              <a:t>onitore</a:t>
            </a:r>
            <a:r>
              <a:rPr lang="de-DE" b="1" dirty="0" smtClean="0">
                <a:solidFill>
                  <a:srgbClr val="C00000"/>
                </a:solidFill>
              </a:rPr>
              <a:t> in FLASH2</a:t>
            </a:r>
            <a:endParaRPr lang="de-DE" b="1" noProof="0" dirty="0" smtClean="0">
              <a:solidFill>
                <a:srgbClr val="C00000"/>
              </a:solidFill>
            </a:endParaRPr>
          </a:p>
          <a:p>
            <a:pPr lvl="1"/>
            <a:endParaRPr lang="de-DE" noProof="0" dirty="0" smtClean="0"/>
          </a:p>
          <a:p>
            <a:pPr lvl="1"/>
            <a:endParaRPr lang="de-DE" dirty="0" smtClean="0"/>
          </a:p>
          <a:p>
            <a:pPr lvl="1"/>
            <a:endParaRPr lang="de-DE" noProof="0" dirty="0" smtClean="0"/>
          </a:p>
          <a:p>
            <a:pPr marL="444500" lvl="1" indent="0">
              <a:buNone/>
            </a:pPr>
            <a:endParaRPr lang="de-DE" noProof="0" dirty="0" smtClean="0"/>
          </a:p>
          <a:p>
            <a:pPr lvl="2"/>
            <a:endParaRPr lang="de-DE" noProof="0" dirty="0" smtClean="0"/>
          </a:p>
          <a:p>
            <a:r>
              <a:rPr lang="de-DE" noProof="0" dirty="0" smtClean="0"/>
              <a:t>Zusammenfassung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79933" y="4040205"/>
            <a:ext cx="4247200" cy="1947536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b="1" kern="0" dirty="0" smtClean="0">
                <a:solidFill>
                  <a:srgbClr val="C00000"/>
                </a:solidFill>
              </a:rPr>
              <a:t>Ladungs-Monitore / </a:t>
            </a:r>
            <a:r>
              <a:rPr lang="de-DE" b="1" kern="0" dirty="0" err="1" smtClean="0">
                <a:solidFill>
                  <a:srgbClr val="C00000"/>
                </a:solidFill>
              </a:rPr>
              <a:t>toroide</a:t>
            </a:r>
            <a:r>
              <a:rPr lang="de-DE" b="1" kern="0" dirty="0" smtClean="0">
                <a:solidFill>
                  <a:srgbClr val="C00000"/>
                </a:solidFill>
              </a:rPr>
              <a:t/>
            </a:r>
            <a:br>
              <a:rPr lang="de-DE" b="1" kern="0" dirty="0" smtClean="0">
                <a:solidFill>
                  <a:srgbClr val="C00000"/>
                </a:solidFill>
              </a:rPr>
            </a:br>
            <a:r>
              <a:rPr lang="de-DE" b="1" kern="0" dirty="0" err="1" smtClean="0">
                <a:solidFill>
                  <a:srgbClr val="C00000"/>
                </a:solidFill>
              </a:rPr>
              <a:t>Toroid</a:t>
            </a:r>
            <a:r>
              <a:rPr lang="de-DE" b="1" kern="0" dirty="0" smtClean="0">
                <a:solidFill>
                  <a:srgbClr val="C00000"/>
                </a:solidFill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</a:rPr>
              <a:t>Protection</a:t>
            </a:r>
            <a:r>
              <a:rPr lang="de-DE" b="1" kern="0" dirty="0" smtClean="0">
                <a:solidFill>
                  <a:srgbClr val="C00000"/>
                </a:solidFill>
              </a:rPr>
              <a:t> System (TPS)</a:t>
            </a:r>
          </a:p>
          <a:p>
            <a:pPr lvl="1"/>
            <a:r>
              <a:rPr lang="de-DE" b="1" kern="0" dirty="0" smtClean="0">
                <a:solidFill>
                  <a:srgbClr val="C00000"/>
                </a:solidFill>
              </a:rPr>
              <a:t>Schirme</a:t>
            </a:r>
          </a:p>
          <a:p>
            <a:pPr lvl="1"/>
            <a:r>
              <a:rPr lang="de-DE" b="1" kern="0" dirty="0" smtClean="0">
                <a:solidFill>
                  <a:srgbClr val="C00000"/>
                </a:solidFill>
              </a:rPr>
              <a:t>Beam Position Monitors (BPM):</a:t>
            </a:r>
            <a:br>
              <a:rPr lang="de-DE" b="1" kern="0" dirty="0" smtClean="0">
                <a:solidFill>
                  <a:srgbClr val="C00000"/>
                </a:solidFill>
              </a:rPr>
            </a:br>
            <a:r>
              <a:rPr lang="de-DE" b="1" kern="0" dirty="0" smtClean="0">
                <a:solidFill>
                  <a:srgbClr val="C00000"/>
                </a:solidFill>
              </a:rPr>
              <a:t>  </a:t>
            </a:r>
            <a:r>
              <a:rPr lang="de-DE" b="1" kern="0" dirty="0" err="1" smtClean="0">
                <a:solidFill>
                  <a:srgbClr val="C00000"/>
                </a:solidFill>
              </a:rPr>
              <a:t>Cavity</a:t>
            </a:r>
            <a:r>
              <a:rPr lang="de-DE" b="1" kern="0" dirty="0" smtClean="0">
                <a:solidFill>
                  <a:srgbClr val="C00000"/>
                </a:solidFill>
              </a:rPr>
              <a:t>, Button und </a:t>
            </a:r>
            <a:r>
              <a:rPr lang="de-DE" b="1" kern="0" dirty="0" err="1" smtClean="0">
                <a:solidFill>
                  <a:srgbClr val="C00000"/>
                </a:solidFill>
              </a:rPr>
              <a:t>Stripline</a:t>
            </a:r>
            <a:r>
              <a:rPr lang="de-DE" b="1" kern="0" dirty="0" smtClean="0">
                <a:solidFill>
                  <a:srgbClr val="C00000"/>
                </a:solidFill>
              </a:rPr>
              <a:t> BPMs</a:t>
            </a:r>
            <a:endParaRPr lang="de-DE" b="1" kern="0" dirty="0">
              <a:solidFill>
                <a:srgbClr val="C00000"/>
              </a:solidFill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27133" y="4028330"/>
            <a:ext cx="4248868" cy="1964944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b="1" kern="0" dirty="0" smtClean="0">
                <a:solidFill>
                  <a:srgbClr val="C00000"/>
                </a:solidFill>
              </a:rPr>
              <a:t>Beam Loss Monitors (BLM)</a:t>
            </a:r>
            <a:br>
              <a:rPr lang="de-DE" b="1" kern="0" dirty="0" smtClean="0">
                <a:solidFill>
                  <a:srgbClr val="C00000"/>
                </a:solidFill>
              </a:rPr>
            </a:br>
            <a:r>
              <a:rPr lang="de-DE" b="1" kern="0" dirty="0" smtClean="0">
                <a:solidFill>
                  <a:srgbClr val="C00000"/>
                </a:solidFill>
              </a:rPr>
              <a:t>Beam Halo Monitors</a:t>
            </a:r>
            <a:br>
              <a:rPr lang="de-DE" b="1" kern="0" dirty="0" smtClean="0">
                <a:solidFill>
                  <a:srgbClr val="C00000"/>
                </a:solidFill>
              </a:rPr>
            </a:br>
            <a:r>
              <a:rPr lang="de-DE" b="1" kern="0" dirty="0" err="1" smtClean="0">
                <a:solidFill>
                  <a:srgbClr val="C00000"/>
                </a:solidFill>
              </a:rPr>
              <a:t>Ionizations</a:t>
            </a:r>
            <a:r>
              <a:rPr lang="de-DE" b="1" kern="0" dirty="0" smtClean="0">
                <a:solidFill>
                  <a:srgbClr val="C00000"/>
                </a:solidFill>
              </a:rPr>
              <a:t>-Kammern</a:t>
            </a:r>
            <a:br>
              <a:rPr lang="de-DE" b="1" kern="0" dirty="0" smtClean="0">
                <a:solidFill>
                  <a:srgbClr val="C00000"/>
                </a:solidFill>
              </a:rPr>
            </a:br>
            <a:r>
              <a:rPr lang="de-DE" b="1" kern="0" dirty="0" smtClean="0">
                <a:solidFill>
                  <a:srgbClr val="C00000"/>
                </a:solidFill>
              </a:rPr>
              <a:t>Cherenkov-Verlustmonitore</a:t>
            </a:r>
            <a:br>
              <a:rPr lang="de-DE" b="1" kern="0" dirty="0" smtClean="0">
                <a:solidFill>
                  <a:srgbClr val="C00000"/>
                </a:solidFill>
              </a:rPr>
            </a:br>
            <a:endParaRPr lang="de-DE" sz="1400" b="1" kern="0" dirty="0" smtClean="0">
              <a:solidFill>
                <a:srgbClr val="C00000"/>
              </a:solidFill>
            </a:endParaRPr>
          </a:p>
          <a:p>
            <a:pPr lvl="1"/>
            <a:endParaRPr lang="de-DE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 txBox="1">
            <a:spLocks/>
          </p:cNvSpPr>
          <p:nvPr/>
        </p:nvSpPr>
        <p:spPr>
          <a:xfrm>
            <a:off x="4645025" y="2475663"/>
            <a:ext cx="4041775" cy="5029881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 smtClean="0"/>
          </a:p>
          <a:p>
            <a:endParaRPr lang="en-US" kern="0" dirty="0"/>
          </a:p>
          <a:p>
            <a:endParaRPr lang="en-US" kern="0" dirty="0" smtClean="0">
              <a:solidFill>
                <a:srgbClr val="C00000"/>
              </a:solidFill>
            </a:endParaRPr>
          </a:p>
          <a:p>
            <a:r>
              <a:rPr lang="en-US" kern="0" dirty="0" smtClean="0">
                <a:solidFill>
                  <a:srgbClr val="C00000"/>
                </a:solidFill>
              </a:rPr>
              <a:t>Beam Arrival Monitors</a:t>
            </a:r>
          </a:p>
          <a:p>
            <a:endParaRPr lang="en-US" kern="0" dirty="0" smtClean="0">
              <a:solidFill>
                <a:srgbClr val="C00000"/>
              </a:solidFill>
            </a:endParaRPr>
          </a:p>
          <a:p>
            <a:r>
              <a:rPr lang="en-US" kern="0" dirty="0" smtClean="0">
                <a:solidFill>
                  <a:srgbClr val="C00000"/>
                </a:solidFill>
              </a:rPr>
              <a:t>Bunch Compression Monitor</a:t>
            </a:r>
            <a:r>
              <a:rPr lang="en-US" kern="0" dirty="0" smtClean="0"/>
              <a:t> etc.</a:t>
            </a:r>
            <a:r>
              <a:rPr lang="en-US" sz="1800" kern="0" dirty="0">
                <a:solidFill>
                  <a:srgbClr val="C00000"/>
                </a:solidFill>
              </a:rPr>
              <a:t> </a:t>
            </a:r>
            <a:endParaRPr lang="en-US" sz="1800" kern="0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en-US" sz="1800" kern="0" dirty="0">
                <a:solidFill>
                  <a:srgbClr val="C00000"/>
                </a:solidFill>
              </a:rPr>
              <a:t/>
            </a:r>
            <a:br>
              <a:rPr lang="en-US" sz="1800" kern="0" dirty="0">
                <a:solidFill>
                  <a:srgbClr val="C00000"/>
                </a:solidFill>
              </a:rPr>
            </a:br>
            <a:r>
              <a:rPr lang="en-US" sz="1400" kern="0" dirty="0" smtClean="0">
                <a:solidFill>
                  <a:srgbClr val="C00000"/>
                </a:solidFill>
              </a:rPr>
              <a:t>XFEL-type</a:t>
            </a:r>
            <a:endParaRPr lang="en-US" sz="1400" kern="0" dirty="0">
              <a:solidFill>
                <a:srgbClr val="C00000"/>
              </a:solidFill>
            </a:endParaRPr>
          </a:p>
          <a:p>
            <a:endParaRPr lang="en-US" sz="1800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Diagnostik-Monitore in FLASH2</a:t>
            </a:r>
            <a:endParaRPr lang="de-DE" noProof="0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175657"/>
            <a:ext cx="4040188" cy="4940135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Charge monitors / </a:t>
            </a:r>
            <a:r>
              <a:rPr lang="en-US" kern="0" dirty="0" err="1" smtClean="0"/>
              <a:t>toroids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Toroid Protection System (TPS)</a:t>
            </a:r>
          </a:p>
          <a:p>
            <a:endParaRPr lang="en-US" kern="0" dirty="0" smtClean="0">
              <a:solidFill>
                <a:srgbClr val="C00000"/>
              </a:solidFill>
            </a:endParaRPr>
          </a:p>
          <a:p>
            <a:r>
              <a:rPr lang="en-US" kern="0" dirty="0" smtClean="0">
                <a:solidFill>
                  <a:srgbClr val="C00000"/>
                </a:solidFill>
              </a:rPr>
              <a:t>Screens</a:t>
            </a:r>
            <a:endParaRPr lang="en-US" kern="0" dirty="0">
              <a:solidFill>
                <a:srgbClr val="C00000"/>
              </a:solidFill>
            </a:endParaRPr>
          </a:p>
          <a:p>
            <a:endParaRPr lang="en-US" kern="0" dirty="0" smtClean="0"/>
          </a:p>
          <a:p>
            <a:r>
              <a:rPr lang="en-US" kern="0" dirty="0" smtClean="0"/>
              <a:t>Beam </a:t>
            </a:r>
            <a:r>
              <a:rPr lang="en-US" kern="0" dirty="0"/>
              <a:t>Position Monitors:</a:t>
            </a:r>
            <a:br>
              <a:rPr lang="en-US" kern="0" dirty="0"/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  </a:t>
            </a:r>
            <a:r>
              <a:rPr lang="en-US" kern="0" dirty="0">
                <a:solidFill>
                  <a:srgbClr val="C00000"/>
                </a:solidFill>
              </a:rPr>
              <a:t>Cavity BPMs (CBPM)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 smtClean="0">
                <a:solidFill>
                  <a:srgbClr val="C00000"/>
                </a:solidFill>
              </a:rPr>
              <a:t/>
            </a:r>
            <a:br>
              <a:rPr lang="en-US" kern="0" dirty="0" smtClean="0">
                <a:solidFill>
                  <a:srgbClr val="C00000"/>
                </a:solidFill>
              </a:rPr>
            </a:br>
            <a:r>
              <a:rPr lang="en-US" kern="0" dirty="0" smtClean="0"/>
              <a:t>  </a:t>
            </a:r>
            <a:r>
              <a:rPr lang="en-US" kern="0" dirty="0"/>
              <a:t>Button and </a:t>
            </a:r>
            <a:r>
              <a:rPr lang="en-US" kern="0" dirty="0" err="1"/>
              <a:t>Stripline</a:t>
            </a:r>
            <a:r>
              <a:rPr lang="en-US" kern="0" dirty="0"/>
              <a:t> BPMs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     (Low Charge BPMs)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645024" y="1175657"/>
            <a:ext cx="4041775" cy="2514940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>
                <a:solidFill>
                  <a:srgbClr val="C00000"/>
                </a:solidFill>
              </a:rPr>
              <a:t>Beam Loss Monitors (BLM)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 smtClean="0">
                <a:solidFill>
                  <a:srgbClr val="C00000"/>
                </a:solidFill>
              </a:rPr>
              <a:t/>
            </a:r>
            <a:br>
              <a:rPr lang="en-US" kern="0" dirty="0" smtClean="0">
                <a:solidFill>
                  <a:srgbClr val="C00000"/>
                </a:solidFill>
              </a:rPr>
            </a:br>
            <a:r>
              <a:rPr lang="en-US" kern="0" dirty="0" smtClean="0">
                <a:solidFill>
                  <a:srgbClr val="C00000"/>
                </a:solidFill>
              </a:rPr>
              <a:t>Beam </a:t>
            </a:r>
            <a:r>
              <a:rPr lang="en-US" kern="0" dirty="0">
                <a:solidFill>
                  <a:srgbClr val="C00000"/>
                </a:solidFill>
              </a:rPr>
              <a:t>Halo </a:t>
            </a:r>
            <a:r>
              <a:rPr lang="en-US" kern="0" dirty="0" smtClean="0">
                <a:solidFill>
                  <a:srgbClr val="C00000"/>
                </a:solidFill>
              </a:rPr>
              <a:t>Monitors</a:t>
            </a:r>
            <a:br>
              <a:rPr lang="en-US" kern="0" dirty="0" smtClean="0">
                <a:solidFill>
                  <a:srgbClr val="C00000"/>
                </a:solidFill>
              </a:rPr>
            </a:br>
            <a:r>
              <a:rPr lang="en-US" kern="0" dirty="0" smtClean="0">
                <a:solidFill>
                  <a:srgbClr val="C00000"/>
                </a:solidFill>
              </a:rPr>
              <a:t/>
            </a:r>
            <a:br>
              <a:rPr lang="en-US" kern="0" dirty="0" smtClean="0">
                <a:solidFill>
                  <a:srgbClr val="C00000"/>
                </a:solidFill>
              </a:rPr>
            </a:br>
            <a:r>
              <a:rPr lang="en-US" kern="0" dirty="0" smtClean="0"/>
              <a:t>Ionization </a:t>
            </a:r>
            <a:r>
              <a:rPr lang="en-US" kern="0" dirty="0"/>
              <a:t>Chambers</a:t>
            </a:r>
            <a:br>
              <a:rPr lang="en-US" kern="0" dirty="0"/>
            </a:br>
            <a:r>
              <a:rPr lang="en-US" kern="0" dirty="0"/>
              <a:t/>
            </a:r>
            <a:br>
              <a:rPr lang="en-US" kern="0" dirty="0"/>
            </a:br>
            <a:r>
              <a:rPr lang="en-US" kern="0" dirty="0"/>
              <a:t>Cherenkov </a:t>
            </a:r>
            <a:r>
              <a:rPr lang="en-US" kern="0" dirty="0" smtClean="0"/>
              <a:t>Monitors</a:t>
            </a:r>
            <a:endParaRPr lang="en-US" sz="1800" kern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195872"/>
              </p:ext>
            </p:extLst>
          </p:nvPr>
        </p:nvGraphicFramePr>
        <p:xfrm>
          <a:off x="4550172" y="1101872"/>
          <a:ext cx="4815059" cy="2149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Slide" r:id="rId3" imgW="4570501" imgH="3427618" progId="PowerPoint.Slide.12">
                  <p:embed/>
                </p:oleObj>
              </mc:Choice>
              <mc:Fallback>
                <p:oleObj name="Slide" r:id="rId3" imgW="4570501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7403" b="13155"/>
                      <a:stretch>
                        <a:fillRect/>
                      </a:stretch>
                    </p:blipFill>
                    <p:spPr bwMode="auto">
                      <a:xfrm>
                        <a:off x="4550172" y="1101872"/>
                        <a:ext cx="4815059" cy="21490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Ladungs-Monitore / </a:t>
            </a:r>
            <a:r>
              <a:rPr lang="de-DE" noProof="0" dirty="0" err="1" smtClean="0"/>
              <a:t>Toroide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014022"/>
          </a:xfrm>
        </p:spPr>
        <p:txBody>
          <a:bodyPr/>
          <a:lstStyle/>
          <a:p>
            <a:r>
              <a:rPr lang="de-DE" noProof="0" dirty="0" smtClean="0"/>
              <a:t>System for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XFEL </a:t>
            </a:r>
            <a:r>
              <a:rPr lang="de-DE" noProof="0" dirty="0" err="1" smtClean="0"/>
              <a:t>under</a:t>
            </a:r>
            <a:r>
              <a:rPr lang="de-DE" noProof="0" dirty="0" smtClean="0"/>
              <a:t> </a:t>
            </a:r>
            <a:r>
              <a:rPr lang="de-DE" noProof="0" dirty="0" err="1" smtClean="0"/>
              <a:t>test</a:t>
            </a:r>
            <a:endParaRPr lang="de-DE" noProof="0" dirty="0" smtClean="0"/>
          </a:p>
          <a:p>
            <a:pPr lvl="1"/>
            <a:r>
              <a:rPr lang="de-DE" noProof="0" dirty="0" smtClean="0"/>
              <a:t>Network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monitors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interlock on </a:t>
            </a:r>
            <a:br>
              <a:rPr lang="de-DE" noProof="0" dirty="0" smtClean="0"/>
            </a:br>
            <a:r>
              <a:rPr lang="de-DE" noProof="0" dirty="0" err="1" smtClean="0"/>
              <a:t>transmission</a:t>
            </a: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bunch</a:t>
            </a:r>
            <a:r>
              <a:rPr lang="de-DE" noProof="0" dirty="0" smtClean="0"/>
              <a:t> </a:t>
            </a:r>
            <a:r>
              <a:rPr lang="de-DE" noProof="0" dirty="0" err="1" smtClean="0"/>
              <a:t>pattern</a:t>
            </a:r>
            <a:r>
              <a:rPr lang="de-DE" noProof="0" dirty="0" smtClean="0"/>
              <a:t> </a:t>
            </a:r>
            <a:r>
              <a:rPr lang="de-DE" noProof="0" dirty="0" err="1" smtClean="0"/>
              <a:t>failure</a:t>
            </a:r>
            <a:endParaRPr lang="de-DE" noProof="0" dirty="0" smtClean="0"/>
          </a:p>
          <a:p>
            <a:pPr lvl="1"/>
            <a:r>
              <a:rPr lang="de-DE" noProof="0" dirty="0" smtClean="0"/>
              <a:t>Noise &lt; 1 </a:t>
            </a:r>
            <a:r>
              <a:rPr lang="de-DE" noProof="0" dirty="0" err="1" smtClean="0"/>
              <a:t>pC</a:t>
            </a:r>
            <a:endParaRPr lang="de-DE" noProof="0" dirty="0" smtClean="0"/>
          </a:p>
          <a:p>
            <a:pPr lvl="1"/>
            <a:endParaRPr lang="de-DE" noProof="0" dirty="0" smtClean="0"/>
          </a:p>
          <a:p>
            <a:pPr lvl="1"/>
            <a:endParaRPr lang="de-DE" noProof="0" dirty="0" smtClean="0"/>
          </a:p>
          <a:p>
            <a:r>
              <a:rPr lang="de-DE" noProof="0" dirty="0" err="1" smtClean="0"/>
              <a:t>Temporary</a:t>
            </a:r>
            <a:r>
              <a:rPr lang="de-DE" noProof="0" dirty="0" smtClean="0"/>
              <a:t> </a:t>
            </a:r>
            <a:r>
              <a:rPr lang="de-DE" noProof="0" dirty="0" err="1" smtClean="0"/>
              <a:t>solution</a:t>
            </a:r>
            <a:r>
              <a:rPr lang="de-DE" noProof="0" dirty="0" smtClean="0"/>
              <a:t> for FLASH2</a:t>
            </a:r>
          </a:p>
          <a:p>
            <a:pPr lvl="1"/>
            <a:r>
              <a:rPr lang="de-DE" noProof="0" dirty="0" err="1" smtClean="0"/>
              <a:t>Put</a:t>
            </a:r>
            <a:r>
              <a:rPr lang="de-DE" noProof="0" dirty="0" smtClean="0"/>
              <a:t> </a:t>
            </a:r>
            <a:r>
              <a:rPr lang="de-DE" noProof="0" dirty="0" err="1" smtClean="0"/>
              <a:t>signal</a:t>
            </a:r>
            <a:r>
              <a:rPr lang="de-DE" noProof="0" dirty="0" smtClean="0"/>
              <a:t> </a:t>
            </a:r>
            <a:r>
              <a:rPr lang="de-DE" noProof="0" dirty="0" err="1" smtClean="0"/>
              <a:t>from</a:t>
            </a:r>
            <a:r>
              <a:rPr lang="de-DE" noProof="0" dirty="0" smtClean="0"/>
              <a:t> front-end </a:t>
            </a:r>
            <a:r>
              <a:rPr lang="de-DE" noProof="0" dirty="0" err="1" smtClean="0"/>
              <a:t>electronics</a:t>
            </a:r>
            <a:r>
              <a:rPr lang="de-DE" noProof="0" dirty="0" smtClean="0"/>
              <a:t> on MTCA-ADC</a:t>
            </a:r>
          </a:p>
          <a:p>
            <a:pPr lvl="1"/>
            <a:r>
              <a:rPr lang="de-DE" noProof="0" dirty="0" smtClean="0"/>
              <a:t>Differential </a:t>
            </a:r>
            <a:r>
              <a:rPr lang="de-DE" noProof="0" dirty="0" err="1" smtClean="0"/>
              <a:t>signal</a:t>
            </a:r>
            <a:r>
              <a:rPr lang="de-DE" noProof="0" dirty="0" smtClean="0"/>
              <a:t> </a:t>
            </a:r>
            <a:r>
              <a:rPr lang="de-DE" noProof="0" dirty="0" err="1" smtClean="0"/>
              <a:t>sent</a:t>
            </a:r>
            <a:r>
              <a:rPr lang="de-DE" noProof="0" dirty="0" smtClean="0"/>
              <a:t> </a:t>
            </a:r>
            <a:r>
              <a:rPr lang="de-DE" noProof="0" dirty="0" err="1" smtClean="0"/>
              <a:t>over</a:t>
            </a:r>
            <a:r>
              <a:rPr lang="de-DE" noProof="0" dirty="0" smtClean="0"/>
              <a:t> CAT </a:t>
            </a:r>
            <a:r>
              <a:rPr lang="de-DE" noProof="0" dirty="0" err="1" smtClean="0"/>
              <a:t>cables</a:t>
            </a:r>
            <a:endParaRPr lang="de-DE" noProof="0" dirty="0" smtClean="0"/>
          </a:p>
          <a:p>
            <a:endParaRPr lang="de-DE" noProof="0" dirty="0" smtClean="0"/>
          </a:p>
          <a:p>
            <a:endParaRPr lang="de-DE" noProof="0" dirty="0" smtClean="0"/>
          </a:p>
          <a:p>
            <a:endParaRPr lang="de-DE" noProof="0" dirty="0" smtClean="0"/>
          </a:p>
          <a:p>
            <a:endParaRPr lang="de-DE" noProof="0" dirty="0"/>
          </a:p>
        </p:txBody>
      </p:sp>
      <p:pic>
        <p:nvPicPr>
          <p:cNvPr id="5" name="Picture 2" descr="C:\Users\dnoelle\Desktop\XFEL Fotos\20140401-MK3_0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213" y="3657600"/>
            <a:ext cx="2025038" cy="135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noelle\Desktop\XFEL Fotos\20131213-MK3_54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r="19876" b="31454"/>
          <a:stretch/>
        </p:blipFill>
        <p:spPr bwMode="auto">
          <a:xfrm>
            <a:off x="7302731" y="5133151"/>
            <a:ext cx="1746269" cy="113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/>
          <p:cNvGrpSpPr/>
          <p:nvPr/>
        </p:nvGrpSpPr>
        <p:grpSpPr>
          <a:xfrm>
            <a:off x="517638" y="4568010"/>
            <a:ext cx="6234112" cy="1718725"/>
            <a:chOff x="862013" y="1889708"/>
            <a:chExt cx="6234112" cy="1718725"/>
          </a:xfrm>
        </p:grpSpPr>
        <p:cxnSp>
          <p:nvCxnSpPr>
            <p:cNvPr id="51" name="Straight Connector 50"/>
            <p:cNvCxnSpPr/>
            <p:nvPr/>
          </p:nvCxnSpPr>
          <p:spPr bwMode="auto">
            <a:xfrm>
              <a:off x="2085975" y="2676490"/>
              <a:ext cx="914400" cy="914400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86" name="Group 85"/>
            <p:cNvGrpSpPr/>
            <p:nvPr/>
          </p:nvGrpSpPr>
          <p:grpSpPr>
            <a:xfrm>
              <a:off x="862013" y="1889708"/>
              <a:ext cx="2021579" cy="1493377"/>
              <a:chOff x="862013" y="1923049"/>
              <a:chExt cx="2021579" cy="149337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74725" y="2230246"/>
                <a:ext cx="639800" cy="900000"/>
                <a:chOff x="1055650" y="2230246"/>
                <a:chExt cx="900000" cy="900000"/>
              </a:xfrm>
              <a:solidFill>
                <a:srgbClr val="FFCC66"/>
              </a:solidFill>
            </p:grpSpPr>
            <p:sp>
              <p:nvSpPr>
                <p:cNvPr id="8" name="Oval 7"/>
                <p:cNvSpPr/>
                <p:nvPr/>
              </p:nvSpPr>
              <p:spPr bwMode="auto">
                <a:xfrm>
                  <a:off x="1055650" y="2230246"/>
                  <a:ext cx="900000" cy="9000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sym typeface="Wingdings" charset="0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 bwMode="auto">
                <a:xfrm>
                  <a:off x="1145650" y="2320246"/>
                  <a:ext cx="720000" cy="72000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sym typeface="Wingdings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1452578" y="2176174"/>
                <a:ext cx="96180" cy="128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200" dirty="0" smtClean="0">
                    <a:latin typeface="Haettenschweiler" panose="020B0706040902060204" pitchFamily="34" charset="0"/>
                  </a:rPr>
                  <a:t>W</a:t>
                </a:r>
                <a:endParaRPr lang="en-US" sz="1200" dirty="0">
                  <a:latin typeface="Haettenschweiler" panose="020B070604090206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0800000">
                <a:off x="1360243" y="2959126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200" dirty="0" smtClean="0">
                    <a:latin typeface="Haettenschweiler" panose="020B0706040902060204" pitchFamily="34" charset="0"/>
                  </a:rPr>
                  <a:t>W</a:t>
                </a:r>
                <a:endParaRPr lang="en-US" sz="1200" dirty="0">
                  <a:latin typeface="Haettenschweiler" panose="020B070604090206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5400000">
                <a:off x="1655627" y="2549441"/>
                <a:ext cx="2728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100" dirty="0" smtClean="0">
                    <a:latin typeface="Haettenschweiler" panose="020B0706040902060204" pitchFamily="34" charset="0"/>
                  </a:rPr>
                  <a:t>W</a:t>
                </a:r>
                <a:endParaRPr lang="en-US" sz="1100" dirty="0">
                  <a:latin typeface="Haettenschweiler" panose="020B070604090206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1059311" y="2560323"/>
                <a:ext cx="2728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100" dirty="0" smtClean="0">
                    <a:latin typeface="Haettenschweiler" panose="020B0706040902060204" pitchFamily="34" charset="0"/>
                  </a:rPr>
                  <a:t>W</a:t>
                </a:r>
                <a:endParaRPr lang="en-US" sz="1100" dirty="0">
                  <a:latin typeface="Haettenschweiler" panose="020B0706040902060204" pitchFamily="34" charset="0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 flipH="1">
                <a:off x="1495686" y="1923049"/>
                <a:ext cx="4982" cy="299749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H="1">
                <a:off x="1500666" y="3116677"/>
                <a:ext cx="4982" cy="299749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862013" y="2700579"/>
                <a:ext cx="310221" cy="0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820603" y="2676490"/>
                <a:ext cx="340330" cy="0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862013" y="2691128"/>
                <a:ext cx="0" cy="575423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862013" y="3266551"/>
                <a:ext cx="1298920" cy="0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2043112" y="2827544"/>
                <a:ext cx="235642" cy="246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/>
                  <a:t> + </a:t>
                </a:r>
                <a:endParaRPr lang="en-US" sz="16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8754" y="2240607"/>
                <a:ext cx="235642" cy="246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/>
                  <a:t> + </a:t>
                </a:r>
                <a:endParaRPr lang="en-US" sz="1600" dirty="0"/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>
                <a:off x="1505648" y="1923049"/>
                <a:ext cx="890927" cy="0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>
                <a:endCxn id="43" idx="0"/>
              </p:cNvCxnSpPr>
              <p:nvPr/>
            </p:nvCxnSpPr>
            <p:spPr bwMode="auto">
              <a:xfrm>
                <a:off x="2396575" y="1923049"/>
                <a:ext cx="0" cy="317558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>
                <a:endCxn id="40" idx="0"/>
              </p:cNvCxnSpPr>
              <p:nvPr/>
            </p:nvCxnSpPr>
            <p:spPr bwMode="auto">
              <a:xfrm>
                <a:off x="2160933" y="2676490"/>
                <a:ext cx="0" cy="151054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>
                <a:endCxn id="40" idx="2"/>
              </p:cNvCxnSpPr>
              <p:nvPr/>
            </p:nvCxnSpPr>
            <p:spPr bwMode="auto">
              <a:xfrm flipV="1">
                <a:off x="2160933" y="3073765"/>
                <a:ext cx="0" cy="192786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1505648" y="3416426"/>
                <a:ext cx="842265" cy="0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1511473" y="3416426"/>
                <a:ext cx="885102" cy="0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 flipV="1">
                <a:off x="2396575" y="2486828"/>
                <a:ext cx="0" cy="929598"/>
              </a:xfrm>
              <a:prstGeom prst="line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73" name="TextBox 72"/>
              <p:cNvSpPr txBox="1"/>
              <p:nvPr/>
            </p:nvSpPr>
            <p:spPr>
              <a:xfrm>
                <a:off x="2647950" y="2557135"/>
                <a:ext cx="235642" cy="246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/>
                  <a:t> + </a:t>
                </a:r>
                <a:endParaRPr lang="en-US" sz="1600" dirty="0"/>
              </a:p>
            </p:txBody>
          </p:sp>
          <p:cxnSp>
            <p:nvCxnSpPr>
              <p:cNvPr id="75" name="Elbow Connector 74"/>
              <p:cNvCxnSpPr>
                <a:stCxn id="40" idx="3"/>
                <a:endCxn id="73" idx="2"/>
              </p:cNvCxnSpPr>
              <p:nvPr/>
            </p:nvCxnSpPr>
            <p:spPr bwMode="auto">
              <a:xfrm flipV="1">
                <a:off x="2278754" y="2803356"/>
                <a:ext cx="487017" cy="147299"/>
              </a:xfrm>
              <a:prstGeom prst="bentConnector2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Elbow Connector 77"/>
              <p:cNvCxnSpPr>
                <a:stCxn id="43" idx="3"/>
                <a:endCxn id="73" idx="0"/>
              </p:cNvCxnSpPr>
              <p:nvPr/>
            </p:nvCxnSpPr>
            <p:spPr bwMode="auto">
              <a:xfrm>
                <a:off x="2514396" y="2363718"/>
                <a:ext cx="251375" cy="193417"/>
              </a:xfrm>
              <a:prstGeom prst="bentConnector2">
                <a:avLst/>
              </a:prstGeom>
              <a:solidFill>
                <a:srgbClr val="3333FF">
                  <a:alpha val="65881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0" name="TextBox 79"/>
            <p:cNvSpPr txBox="1"/>
            <p:nvPr/>
          </p:nvSpPr>
          <p:spPr>
            <a:xfrm>
              <a:off x="3467100" y="2325009"/>
              <a:ext cx="885825" cy="646331"/>
            </a:xfrm>
            <a:prstGeom prst="rect">
              <a:avLst/>
            </a:prstGeom>
            <a:noFill/>
            <a:ln w="19050">
              <a:solidFill>
                <a:srgbClr val="0033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dirty="0" smtClean="0"/>
                <a:t>Front-end</a:t>
              </a:r>
              <a:endParaRPr lang="en-US" sz="1800" dirty="0"/>
            </a:p>
          </p:txBody>
        </p:sp>
        <p:cxnSp>
          <p:nvCxnSpPr>
            <p:cNvPr id="82" name="Straight Connector 81"/>
            <p:cNvCxnSpPr>
              <a:stCxn id="73" idx="3"/>
              <a:endCxn id="80" idx="1"/>
            </p:cNvCxnSpPr>
            <p:nvPr/>
          </p:nvCxnSpPr>
          <p:spPr bwMode="auto">
            <a:xfrm>
              <a:off x="2883592" y="2646905"/>
              <a:ext cx="583508" cy="1270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1905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" name="TextBox 82"/>
            <p:cNvSpPr txBox="1"/>
            <p:nvPr/>
          </p:nvSpPr>
          <p:spPr>
            <a:xfrm>
              <a:off x="4652962" y="2325009"/>
              <a:ext cx="1114426" cy="646331"/>
            </a:xfrm>
            <a:prstGeom prst="rect">
              <a:avLst/>
            </a:prstGeom>
            <a:noFill/>
            <a:ln w="19050">
              <a:solidFill>
                <a:srgbClr val="0033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dirty="0" smtClean="0"/>
                <a:t>Adapter RTM</a:t>
              </a:r>
              <a:endParaRPr lang="en-US" sz="18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981699" y="2320561"/>
              <a:ext cx="1114426" cy="646331"/>
            </a:xfrm>
            <a:prstGeom prst="rect">
              <a:avLst/>
            </a:prstGeom>
            <a:noFill/>
            <a:ln w="19050">
              <a:solidFill>
                <a:srgbClr val="0033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dirty="0" smtClean="0"/>
                <a:t>RTM SIS8900</a:t>
              </a:r>
              <a:endParaRPr lang="en-US" sz="18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981699" y="2962102"/>
              <a:ext cx="1114426" cy="646331"/>
            </a:xfrm>
            <a:prstGeom prst="rect">
              <a:avLst/>
            </a:prstGeom>
            <a:noFill/>
            <a:ln w="19050">
              <a:solidFill>
                <a:srgbClr val="0033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dirty="0" smtClean="0"/>
                <a:t>AMC SIS8300</a:t>
              </a:r>
              <a:endParaRPr lang="en-US" sz="1800" dirty="0"/>
            </a:p>
          </p:txBody>
        </p:sp>
        <p:cxnSp>
          <p:nvCxnSpPr>
            <p:cNvPr id="87" name="Straight Connector 86"/>
            <p:cNvCxnSpPr>
              <a:stCxn id="80" idx="3"/>
              <a:endCxn id="83" idx="1"/>
            </p:cNvCxnSpPr>
            <p:nvPr/>
          </p:nvCxnSpPr>
          <p:spPr bwMode="auto">
            <a:xfrm>
              <a:off x="4352925" y="2648175"/>
              <a:ext cx="300037" cy="0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1905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/>
            <p:cNvCxnSpPr>
              <a:stCxn id="83" idx="3"/>
              <a:endCxn id="84" idx="1"/>
            </p:cNvCxnSpPr>
            <p:nvPr/>
          </p:nvCxnSpPr>
          <p:spPr bwMode="auto">
            <a:xfrm flipV="1">
              <a:off x="5767388" y="2643727"/>
              <a:ext cx="214311" cy="4448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1905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6538912" y="2879209"/>
              <a:ext cx="0" cy="179592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1905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050946" y="3126181"/>
            <a:ext cx="2712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Werner, IBIC2014, WEPF02</a:t>
            </a:r>
          </a:p>
        </p:txBody>
      </p:sp>
    </p:spTree>
    <p:extLst>
      <p:ext uri="{BB962C8B-B14F-4D97-AF65-F5344CB8AC3E}">
        <p14:creationId xmlns:p14="http://schemas.microsoft.com/office/powerpoint/2010/main" val="9671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84495" y="1240299"/>
            <a:ext cx="7870952" cy="2334182"/>
            <a:chOff x="-484495" y="1240299"/>
            <a:chExt cx="7870952" cy="2334182"/>
          </a:xfrm>
        </p:grpSpPr>
        <p:grpSp>
          <p:nvGrpSpPr>
            <p:cNvPr id="19" name="Group 18"/>
            <p:cNvGrpSpPr/>
            <p:nvPr/>
          </p:nvGrpSpPr>
          <p:grpSpPr>
            <a:xfrm>
              <a:off x="-484495" y="1240299"/>
              <a:ext cx="7870952" cy="2334182"/>
              <a:chOff x="-282620" y="1537174"/>
              <a:chExt cx="7870952" cy="2334182"/>
            </a:xfrm>
          </p:grpSpPr>
          <p:pic>
            <p:nvPicPr>
              <p:cNvPr id="4" name="Content Placeholder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6"/>
              <a:stretch/>
            </p:blipFill>
            <p:spPr bwMode="auto">
              <a:xfrm rot="5400000">
                <a:off x="2485765" y="-1231211"/>
                <a:ext cx="2334182" cy="7870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917762" y="2777534"/>
                <a:ext cx="285010" cy="35395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  <p:sp>
            <p:nvSpPr>
              <p:cNvPr id="3" name="Oval 2"/>
              <p:cNvSpPr/>
              <p:nvPr/>
            </p:nvSpPr>
            <p:spPr bwMode="auto">
              <a:xfrm>
                <a:off x="656611" y="2873813"/>
                <a:ext cx="182880" cy="182880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243390" y="2801286"/>
                <a:ext cx="543195" cy="35395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1492743" y="2909234"/>
                <a:ext cx="182880" cy="182880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417543" y="2573015"/>
                <a:ext cx="267915" cy="758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 smtClean="0"/>
                  <a:t>►</a:t>
                </a:r>
                <a:endParaRPr lang="en-US" sz="3600" dirty="0"/>
              </a:p>
            </p:txBody>
          </p:sp>
        </p:grpSp>
        <p:sp>
          <p:nvSpPr>
            <p:cNvPr id="20" name="Rectangle 19"/>
            <p:cNvSpPr/>
            <p:nvPr/>
          </p:nvSpPr>
          <p:spPr bwMode="auto">
            <a:xfrm>
              <a:off x="2874714" y="2116111"/>
              <a:ext cx="143052" cy="1600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Ladungs-Monitore / </a:t>
            </a:r>
            <a:r>
              <a:rPr lang="de-DE" noProof="0" dirty="0" err="1" smtClean="0"/>
              <a:t>Toroide</a:t>
            </a:r>
            <a:endParaRPr lang="de-DE" noProof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2575" y="3500250"/>
            <a:ext cx="8576417" cy="276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Resolution measured with intermediate solution: &lt; 1 </a:t>
            </a:r>
            <a:r>
              <a:rPr lang="en-US" kern="0" dirty="0" err="1" smtClean="0"/>
              <a:t>pC</a:t>
            </a:r>
            <a:r>
              <a:rPr lang="en-US" kern="0" dirty="0" smtClean="0"/>
              <a:t> </a:t>
            </a:r>
            <a:r>
              <a:rPr lang="en-US" kern="0" dirty="0" err="1" smtClean="0"/>
              <a:t>rms</a:t>
            </a:r>
            <a:endParaRPr lang="en-US" kern="0" dirty="0" smtClean="0"/>
          </a:p>
          <a:p>
            <a:endParaRPr lang="en-US" kern="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5831" y="1040244"/>
            <a:ext cx="692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 of charge monitors along FLASH(1) (~ 0.4 </a:t>
            </a:r>
            <a:r>
              <a:rPr lang="en-US" dirty="0" err="1" smtClean="0"/>
              <a:t>nC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29024" y="1164700"/>
            <a:ext cx="2422458" cy="1930296"/>
            <a:chOff x="2161012" y="1520256"/>
            <a:chExt cx="2422458" cy="1930296"/>
          </a:xfrm>
        </p:grpSpPr>
        <p:sp>
          <p:nvSpPr>
            <p:cNvPr id="14" name="TextBox 13"/>
            <p:cNvSpPr txBox="1"/>
            <p:nvPr/>
          </p:nvSpPr>
          <p:spPr>
            <a:xfrm>
              <a:off x="2161012" y="1520256"/>
              <a:ext cx="2422458" cy="1563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</a:t>
              </a:r>
              <a:r>
                <a:rPr lang="en-US" dirty="0" smtClean="0"/>
                <a:t> </a:t>
              </a:r>
              <a:r>
                <a:rPr lang="en-US" sz="1600" i="1" dirty="0" smtClean="0"/>
                <a:t>FLASH-type (VME)</a:t>
              </a:r>
            </a:p>
            <a:p>
              <a:r>
                <a:rPr lang="en-US" dirty="0" smtClean="0">
                  <a:solidFill>
                    <a:srgbClr val="0033CC"/>
                  </a:solidFill>
                </a:rPr>
                <a:t>o</a:t>
              </a:r>
              <a:r>
                <a:rPr lang="en-US" dirty="0" smtClean="0"/>
                <a:t> </a:t>
              </a:r>
              <a:r>
                <a:rPr lang="en-US" sz="1600" i="1" dirty="0" smtClean="0"/>
                <a:t>FLASH2-type (MTCA)</a:t>
              </a:r>
            </a:p>
            <a:p>
              <a:r>
                <a:rPr lang="en-US" sz="2800" b="1" dirty="0" smtClean="0">
                  <a:solidFill>
                    <a:srgbClr val="C00000"/>
                  </a:solidFill>
                  <a:latin typeface="Berlin Sans FB Demi" panose="020E0802020502020306" pitchFamily="34" charset="0"/>
                </a:rPr>
                <a:t>O</a:t>
              </a:r>
              <a:r>
                <a:rPr lang="en-US" dirty="0" smtClean="0"/>
                <a:t> </a:t>
              </a:r>
              <a:r>
                <a:rPr lang="en-US" sz="1800" i="1" dirty="0" smtClean="0"/>
                <a:t>FLASH2 with new </a:t>
              </a:r>
              <a:br>
                <a:rPr lang="en-US" sz="1800" i="1" dirty="0" smtClean="0"/>
              </a:br>
              <a:r>
                <a:rPr lang="en-US" sz="1800" i="1" dirty="0" smtClean="0"/>
                <a:t>        amplifier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87491" y="2804221"/>
              <a:ext cx="2331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►</a:t>
              </a:r>
              <a:r>
                <a:rPr lang="en-US" dirty="0" smtClean="0"/>
                <a:t> </a:t>
              </a:r>
              <a:r>
                <a:rPr lang="en-US" sz="1600" i="1" dirty="0" smtClean="0"/>
                <a:t>Dark current monitor</a:t>
              </a:r>
              <a:endParaRPr lang="en-US" sz="1600" i="1" dirty="0"/>
            </a:p>
          </p:txBody>
        </p:sp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18972"/>
          <a:stretch/>
        </p:blipFill>
        <p:spPr>
          <a:xfrm>
            <a:off x="6973678" y="4061361"/>
            <a:ext cx="2115238" cy="2132609"/>
          </a:xfrm>
        </p:spPr>
      </p:pic>
      <p:sp>
        <p:nvSpPr>
          <p:cNvPr id="22" name="TextBox 21"/>
          <p:cNvSpPr txBox="1"/>
          <p:nvPr/>
        </p:nvSpPr>
        <p:spPr>
          <a:xfrm>
            <a:off x="4432257" y="2481308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FLASH1 / 0.4nC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570081" y="4220137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FLASH2 / 0.3nC</a:t>
            </a:r>
            <a:endParaRPr lang="en-US" b="1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45"/>
            <a:ext cx="6680102" cy="1740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9268" y="469596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33CC"/>
                </a:solidFill>
              </a:rPr>
              <a:t>toroide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1668" y="5156836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Cavity BPMs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err="1" smtClean="0"/>
              <a:t>Toroide</a:t>
            </a:r>
            <a:r>
              <a:rPr lang="de-DE" noProof="0" dirty="0" smtClean="0"/>
              <a:t>: </a:t>
            </a:r>
            <a:br>
              <a:rPr lang="de-DE" noProof="0" dirty="0" smtClean="0"/>
            </a:br>
            <a:r>
              <a:rPr lang="de-DE" noProof="0" dirty="0" smtClean="0"/>
              <a:t>Strahl-Verteilung zu FLASH1 und FLASH2</a:t>
            </a:r>
            <a:endParaRPr lang="de-DE" noProof="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0" y="977900"/>
            <a:ext cx="8258782" cy="5216525"/>
          </a:xfrm>
        </p:spPr>
      </p:pic>
    </p:spTree>
    <p:extLst>
      <p:ext uri="{BB962C8B-B14F-4D97-AF65-F5344CB8AC3E}">
        <p14:creationId xmlns:p14="http://schemas.microsoft.com/office/powerpoint/2010/main" val="30367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Toroid </a:t>
            </a:r>
            <a:r>
              <a:rPr lang="de-DE" noProof="0" dirty="0" err="1" smtClean="0"/>
              <a:t>Protection</a:t>
            </a:r>
            <a:r>
              <a:rPr lang="de-DE" noProof="0" dirty="0" smtClean="0"/>
              <a:t> System (TPS)</a:t>
            </a:r>
            <a:endParaRPr lang="de-DE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79050" y="3343171"/>
            <a:ext cx="8864950" cy="2351719"/>
            <a:chOff x="279050" y="2637323"/>
            <a:chExt cx="8864950" cy="2351719"/>
          </a:xfrm>
        </p:grpSpPr>
        <p:grpSp>
          <p:nvGrpSpPr>
            <p:cNvPr id="5" name="Group 4"/>
            <p:cNvGrpSpPr/>
            <p:nvPr/>
          </p:nvGrpSpPr>
          <p:grpSpPr>
            <a:xfrm rot="387912">
              <a:off x="8209575" y="4004141"/>
              <a:ext cx="831221" cy="629108"/>
              <a:chOff x="8139044" y="2801573"/>
              <a:chExt cx="831221" cy="629108"/>
            </a:xfrm>
          </p:grpSpPr>
          <p:sp>
            <p:nvSpPr>
              <p:cNvPr id="313" name="Rectangle 312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 bwMode="auto">
              <a:xfrm>
                <a:off x="8140357" y="2801573"/>
                <a:ext cx="115404" cy="9674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6" name="Line 24"/>
            <p:cNvSpPr>
              <a:spLocks noChangeShapeType="1"/>
            </p:cNvSpPr>
            <p:nvPr/>
          </p:nvSpPr>
          <p:spPr bwMode="auto">
            <a:xfrm flipH="1" flipV="1">
              <a:off x="636615" y="3369045"/>
              <a:ext cx="64423" cy="33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" name="Line 29"/>
            <p:cNvSpPr>
              <a:spLocks noChangeShapeType="1"/>
            </p:cNvSpPr>
            <p:nvPr/>
          </p:nvSpPr>
          <p:spPr bwMode="auto">
            <a:xfrm flipV="1">
              <a:off x="590578" y="3355806"/>
              <a:ext cx="3990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>
              <a:off x="514378" y="3284368"/>
              <a:ext cx="122238" cy="139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329823" y="3209756"/>
              <a:ext cx="381000" cy="184150"/>
              <a:chOff x="1337" y="2168"/>
              <a:chExt cx="270" cy="116"/>
            </a:xfrm>
          </p:grpSpPr>
          <p:sp>
            <p:nvSpPr>
              <p:cNvPr id="306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7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8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0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1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2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10" name="Group 61"/>
            <p:cNvGrpSpPr>
              <a:grpSpLocks noChangeAspect="1"/>
            </p:cNvGrpSpPr>
            <p:nvPr/>
          </p:nvGrpSpPr>
          <p:grpSpPr bwMode="auto">
            <a:xfrm flipH="1" flipV="1">
              <a:off x="4245267" y="3202717"/>
              <a:ext cx="73025" cy="315119"/>
              <a:chOff x="2790" y="3240"/>
              <a:chExt cx="56" cy="332"/>
            </a:xfrm>
          </p:grpSpPr>
          <p:sp>
            <p:nvSpPr>
              <p:cNvPr id="304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5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11" name="Text Box 156"/>
            <p:cNvSpPr txBox="1">
              <a:spLocks noChangeArrowheads="1"/>
            </p:cNvSpPr>
            <p:nvPr/>
          </p:nvSpPr>
          <p:spPr bwMode="auto">
            <a:xfrm flipH="1">
              <a:off x="328639" y="4177209"/>
              <a:ext cx="8255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5 MeV</a:t>
              </a: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 flipH="1">
              <a:off x="1088495" y="4180186"/>
              <a:ext cx="10191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150 MeV</a:t>
              </a:r>
            </a:p>
          </p:txBody>
        </p:sp>
        <p:sp>
          <p:nvSpPr>
            <p:cNvPr id="13" name="Text Box 159"/>
            <p:cNvSpPr txBox="1">
              <a:spLocks noChangeArrowheads="1"/>
            </p:cNvSpPr>
            <p:nvPr/>
          </p:nvSpPr>
          <p:spPr bwMode="auto">
            <a:xfrm flipH="1">
              <a:off x="3381171" y="4180186"/>
              <a:ext cx="1312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1250 MeV</a:t>
              </a:r>
            </a:p>
          </p:txBody>
        </p:sp>
        <p:sp>
          <p:nvSpPr>
            <p:cNvPr id="14" name="AutoShape 182"/>
            <p:cNvSpPr>
              <a:spLocks noChangeArrowheads="1"/>
            </p:cNvSpPr>
            <p:nvPr/>
          </p:nvSpPr>
          <p:spPr bwMode="auto">
            <a:xfrm rot="10800000">
              <a:off x="473103" y="3066881"/>
              <a:ext cx="177800" cy="144463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87109" y="3074528"/>
              <a:ext cx="525462" cy="395288"/>
              <a:chOff x="811271" y="3235031"/>
              <a:chExt cx="525462" cy="395288"/>
            </a:xfrm>
          </p:grpSpPr>
          <p:grpSp>
            <p:nvGrpSpPr>
              <p:cNvPr id="297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302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03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98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9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0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1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 flipH="1">
              <a:off x="1134674" y="3714374"/>
              <a:ext cx="19513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Bunch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Compressors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17" name="Text Box 158"/>
            <p:cNvSpPr txBox="1">
              <a:spLocks noChangeArrowheads="1"/>
            </p:cNvSpPr>
            <p:nvPr/>
          </p:nvSpPr>
          <p:spPr bwMode="auto">
            <a:xfrm flipH="1">
              <a:off x="2341213" y="4180186"/>
              <a:ext cx="947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450 MeV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763363" y="2784305"/>
              <a:ext cx="2426013" cy="714375"/>
              <a:chOff x="2209858" y="2947693"/>
              <a:chExt cx="2426013" cy="714375"/>
            </a:xfrm>
          </p:grpSpPr>
          <p:sp>
            <p:nvSpPr>
              <p:cNvPr id="274" name="Text Box 160"/>
              <p:cNvSpPr txBox="1">
                <a:spLocks noChangeArrowheads="1"/>
              </p:cNvSpPr>
              <p:nvPr/>
            </p:nvSpPr>
            <p:spPr bwMode="auto">
              <a:xfrm>
                <a:off x="2236365" y="2947693"/>
                <a:ext cx="2399506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275" name="Group 274"/>
              <p:cNvGrpSpPr/>
              <p:nvPr/>
            </p:nvGrpSpPr>
            <p:grpSpPr>
              <a:xfrm>
                <a:off x="2209858" y="3235031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276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290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1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2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3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4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5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6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77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287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8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9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78" name="Group 277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282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3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4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5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6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79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0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1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</p:grpSp>
        <p:sp>
          <p:nvSpPr>
            <p:cNvPr id="19" name="Text Box 164"/>
            <p:cNvSpPr txBox="1">
              <a:spLocks noChangeArrowheads="1"/>
            </p:cNvSpPr>
            <p:nvPr/>
          </p:nvSpPr>
          <p:spPr bwMode="auto">
            <a:xfrm>
              <a:off x="279050" y="2746384"/>
              <a:ext cx="13025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Stations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0" name="Text Box 78"/>
            <p:cNvSpPr txBox="1">
              <a:spLocks noChangeArrowheads="1"/>
            </p:cNvSpPr>
            <p:nvPr/>
          </p:nvSpPr>
          <p:spPr bwMode="auto">
            <a:xfrm flipH="1">
              <a:off x="346578" y="3836914"/>
              <a:ext cx="8096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Lasers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664002" y="3380309"/>
              <a:ext cx="0" cy="163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2" name="Text Box 164"/>
            <p:cNvSpPr txBox="1">
              <a:spLocks noChangeArrowheads="1"/>
            </p:cNvSpPr>
            <p:nvPr/>
          </p:nvSpPr>
          <p:spPr bwMode="auto">
            <a:xfrm>
              <a:off x="300540" y="3667732"/>
              <a:ext cx="901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Gun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 flipH="1">
              <a:off x="5515565" y="2637323"/>
              <a:ext cx="16573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Soft X-ray Undulators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 flipH="1">
              <a:off x="4577569" y="2855743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sFLASH</a:t>
              </a:r>
            </a:p>
          </p:txBody>
        </p:sp>
        <p:sp>
          <p:nvSpPr>
            <p:cNvPr id="25" name="Line 55"/>
            <p:cNvSpPr>
              <a:spLocks noChangeShapeType="1"/>
            </p:cNvSpPr>
            <p:nvPr/>
          </p:nvSpPr>
          <p:spPr bwMode="auto">
            <a:xfrm>
              <a:off x="4581198" y="3355805"/>
              <a:ext cx="149522" cy="1343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6" name="Freeform 57"/>
            <p:cNvSpPr>
              <a:spLocks/>
            </p:cNvSpPr>
            <p:nvPr/>
          </p:nvSpPr>
          <p:spPr bwMode="auto">
            <a:xfrm>
              <a:off x="4531262" y="3297864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27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4622725" y="3287107"/>
              <a:ext cx="73025" cy="280924"/>
              <a:chOff x="2790" y="3240"/>
              <a:chExt cx="56" cy="332"/>
            </a:xfrm>
          </p:grpSpPr>
          <p:sp>
            <p:nvSpPr>
              <p:cNvPr id="272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3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8" name="Line 67"/>
            <p:cNvSpPr>
              <a:spLocks noChangeShapeType="1"/>
            </p:cNvSpPr>
            <p:nvPr/>
          </p:nvSpPr>
          <p:spPr bwMode="auto">
            <a:xfrm>
              <a:off x="4733502" y="3485981"/>
              <a:ext cx="3742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613114" y="3422354"/>
              <a:ext cx="377618" cy="386303"/>
              <a:chOff x="7513576" y="2205584"/>
              <a:chExt cx="377618" cy="386303"/>
            </a:xfrm>
          </p:grpSpPr>
          <p:sp>
            <p:nvSpPr>
              <p:cNvPr id="269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70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1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0" name="Group 80"/>
            <p:cNvGrpSpPr>
              <a:grpSpLocks/>
            </p:cNvGrpSpPr>
            <p:nvPr/>
          </p:nvGrpSpPr>
          <p:grpSpPr bwMode="auto">
            <a:xfrm>
              <a:off x="6009978" y="3385968"/>
              <a:ext cx="1100107" cy="200025"/>
              <a:chOff x="4009" y="2043"/>
              <a:chExt cx="724" cy="126"/>
            </a:xfrm>
          </p:grpSpPr>
          <p:sp>
            <p:nvSpPr>
              <p:cNvPr id="219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0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1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2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3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4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6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7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8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1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41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267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8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42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3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9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0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1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2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3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4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5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6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7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8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9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0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1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2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3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64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265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6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31" name="Group 131"/>
            <p:cNvGrpSpPr>
              <a:grpSpLocks/>
            </p:cNvGrpSpPr>
            <p:nvPr/>
          </p:nvGrpSpPr>
          <p:grpSpPr bwMode="auto">
            <a:xfrm>
              <a:off x="5443210" y="3385968"/>
              <a:ext cx="531820" cy="200025"/>
              <a:chOff x="3636" y="2043"/>
              <a:chExt cx="350" cy="126"/>
            </a:xfrm>
          </p:grpSpPr>
          <p:sp>
            <p:nvSpPr>
              <p:cNvPr id="195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6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7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8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9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0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1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2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3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4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5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6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7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8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2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3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4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5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6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8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2" name="Rectangle 165"/>
            <p:cNvSpPr>
              <a:spLocks noChangeAspect="1" noChangeArrowheads="1"/>
            </p:cNvSpPr>
            <p:nvPr/>
          </p:nvSpPr>
          <p:spPr bwMode="auto">
            <a:xfrm>
              <a:off x="7850215" y="3439943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3" name="Text Box 169"/>
            <p:cNvSpPr txBox="1">
              <a:spLocks noChangeArrowheads="1"/>
            </p:cNvSpPr>
            <p:nvPr/>
          </p:nvSpPr>
          <p:spPr bwMode="auto">
            <a:xfrm flipH="1">
              <a:off x="7566597" y="4681265"/>
              <a:ext cx="1577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FEL Experiments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auto">
            <a:xfrm rot="5400000">
              <a:off x="8363267" y="3143764"/>
              <a:ext cx="585788" cy="6832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5" name="AutoShape 14"/>
            <p:cNvSpPr>
              <a:spLocks noChangeArrowheads="1"/>
            </p:cNvSpPr>
            <p:nvPr/>
          </p:nvSpPr>
          <p:spPr bwMode="auto">
            <a:xfrm rot="16200000">
              <a:off x="8378501" y="3220459"/>
              <a:ext cx="401734" cy="5316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 flipV="1">
              <a:off x="8846175" y="3194273"/>
              <a:ext cx="151619" cy="111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 rot="16200000" flipV="1">
              <a:off x="8864467" y="3644965"/>
              <a:ext cx="115034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 rot="5400000">
              <a:off x="8919330" y="358479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rot="16200000" flipV="1">
              <a:off x="8919330" y="323261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" name="Line 177"/>
            <p:cNvSpPr>
              <a:spLocks noChangeShapeType="1"/>
            </p:cNvSpPr>
            <p:nvPr/>
          </p:nvSpPr>
          <p:spPr bwMode="auto">
            <a:xfrm>
              <a:off x="8316498" y="3489821"/>
              <a:ext cx="464699" cy="1342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" name="Line 178"/>
            <p:cNvSpPr>
              <a:spLocks noChangeShapeType="1"/>
            </p:cNvSpPr>
            <p:nvPr/>
          </p:nvSpPr>
          <p:spPr bwMode="auto">
            <a:xfrm>
              <a:off x="8475619" y="3448931"/>
              <a:ext cx="287650" cy="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2" name="Line 179"/>
            <p:cNvSpPr>
              <a:spLocks noChangeShapeType="1"/>
            </p:cNvSpPr>
            <p:nvPr/>
          </p:nvSpPr>
          <p:spPr bwMode="auto">
            <a:xfrm flipV="1">
              <a:off x="8556724" y="3548397"/>
              <a:ext cx="224473" cy="13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3" name="Line 180"/>
            <p:cNvSpPr>
              <a:spLocks noChangeShapeType="1"/>
            </p:cNvSpPr>
            <p:nvPr/>
          </p:nvSpPr>
          <p:spPr bwMode="auto">
            <a:xfrm flipV="1">
              <a:off x="8310590" y="3373018"/>
              <a:ext cx="470607" cy="1150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4" name="Line 181"/>
            <p:cNvSpPr>
              <a:spLocks noChangeShapeType="1"/>
            </p:cNvSpPr>
            <p:nvPr/>
          </p:nvSpPr>
          <p:spPr bwMode="auto">
            <a:xfrm flipV="1">
              <a:off x="8399198" y="3324861"/>
              <a:ext cx="304788" cy="1401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5" name="Line 55"/>
            <p:cNvSpPr>
              <a:spLocks noChangeShapeType="1"/>
            </p:cNvSpPr>
            <p:nvPr/>
          </p:nvSpPr>
          <p:spPr bwMode="auto">
            <a:xfrm>
              <a:off x="4781660" y="3201817"/>
              <a:ext cx="77329" cy="2817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 flipH="1">
              <a:off x="5280613" y="3271565"/>
              <a:ext cx="95250" cy="217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7" name="Rectangle 178"/>
            <p:cNvSpPr>
              <a:spLocks noChangeArrowheads="1"/>
            </p:cNvSpPr>
            <p:nvPr/>
          </p:nvSpPr>
          <p:spPr bwMode="auto">
            <a:xfrm>
              <a:off x="4751498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8" name="Rectangle 179"/>
            <p:cNvSpPr>
              <a:spLocks noChangeArrowheads="1"/>
            </p:cNvSpPr>
            <p:nvPr/>
          </p:nvSpPr>
          <p:spPr bwMode="auto">
            <a:xfrm>
              <a:off x="5332567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887359" y="3385967"/>
              <a:ext cx="355560" cy="200026"/>
              <a:chOff x="4854052" y="3554117"/>
              <a:chExt cx="355560" cy="200026"/>
            </a:xfrm>
          </p:grpSpPr>
          <p:sp>
            <p:nvSpPr>
              <p:cNvPr id="179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0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2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4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6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7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8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9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0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1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2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3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4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0" name="Text Box 169"/>
            <p:cNvSpPr txBox="1">
              <a:spLocks noChangeArrowheads="1"/>
            </p:cNvSpPr>
            <p:nvPr/>
          </p:nvSpPr>
          <p:spPr bwMode="auto">
            <a:xfrm flipH="1">
              <a:off x="7506145" y="2777080"/>
              <a:ext cx="118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Photon Diagnostics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51" name="Text Box 169"/>
            <p:cNvSpPr txBox="1">
              <a:spLocks noChangeArrowheads="1"/>
            </p:cNvSpPr>
            <p:nvPr/>
          </p:nvSpPr>
          <p:spPr bwMode="auto">
            <a:xfrm flipH="1">
              <a:off x="6604560" y="4385922"/>
              <a:ext cx="121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Beam Dump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 rot="10800000">
              <a:off x="4686043" y="3418895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7176583" y="3385678"/>
              <a:ext cx="355560" cy="200026"/>
              <a:chOff x="7143276" y="3553828"/>
              <a:chExt cx="355560" cy="200026"/>
            </a:xfrm>
          </p:grpSpPr>
          <p:sp>
            <p:nvSpPr>
              <p:cNvPr id="163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4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5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0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1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3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4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5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8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4" name="Text Box 169"/>
            <p:cNvSpPr txBox="1">
              <a:spLocks noChangeArrowheads="1"/>
            </p:cNvSpPr>
            <p:nvPr/>
          </p:nvSpPr>
          <p:spPr bwMode="auto">
            <a:xfrm flipH="1">
              <a:off x="6982683" y="3066881"/>
              <a:ext cx="746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THz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 rot="429407">
              <a:off x="4339226" y="3384566"/>
              <a:ext cx="390974" cy="3794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 bwMode="auto">
            <a:xfrm rot="1864757" flipH="1" flipV="1">
              <a:off x="4605394" y="3575478"/>
              <a:ext cx="73025" cy="280924"/>
              <a:chOff x="2790" y="3240"/>
              <a:chExt cx="56" cy="332"/>
            </a:xfrm>
          </p:grpSpPr>
          <p:sp>
            <p:nvSpPr>
              <p:cNvPr id="16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2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7" name="Line 177"/>
            <p:cNvSpPr>
              <a:spLocks noChangeShapeType="1"/>
            </p:cNvSpPr>
            <p:nvPr/>
          </p:nvSpPr>
          <p:spPr bwMode="auto">
            <a:xfrm rot="429407">
              <a:off x="8278516" y="4260591"/>
              <a:ext cx="481955" cy="750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8" name="Line 181"/>
            <p:cNvSpPr>
              <a:spLocks noChangeShapeType="1"/>
            </p:cNvSpPr>
            <p:nvPr/>
          </p:nvSpPr>
          <p:spPr bwMode="auto">
            <a:xfrm rot="429407" flipV="1">
              <a:off x="8253271" y="4187891"/>
              <a:ext cx="507569" cy="70704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9" name="Line 67"/>
            <p:cNvSpPr>
              <a:spLocks noChangeShapeType="1"/>
            </p:cNvSpPr>
            <p:nvPr/>
          </p:nvSpPr>
          <p:spPr bwMode="auto">
            <a:xfrm rot="429407">
              <a:off x="4692262" y="4039832"/>
              <a:ext cx="41206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0" name="Rectangle 165"/>
            <p:cNvSpPr>
              <a:spLocks noChangeAspect="1" noChangeArrowheads="1"/>
            </p:cNvSpPr>
            <p:nvPr/>
          </p:nvSpPr>
          <p:spPr bwMode="auto">
            <a:xfrm rot="429407">
              <a:off x="7799231" y="4148047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61" name="Line 178"/>
            <p:cNvSpPr>
              <a:spLocks noChangeShapeType="1"/>
            </p:cNvSpPr>
            <p:nvPr/>
          </p:nvSpPr>
          <p:spPr bwMode="auto">
            <a:xfrm rot="429407" flipV="1">
              <a:off x="8394795" y="4137516"/>
              <a:ext cx="210985" cy="1011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2" name="Line 179"/>
            <p:cNvSpPr>
              <a:spLocks noChangeShapeType="1"/>
            </p:cNvSpPr>
            <p:nvPr/>
          </p:nvSpPr>
          <p:spPr bwMode="auto">
            <a:xfrm rot="429407" flipV="1">
              <a:off x="8394389" y="4142187"/>
              <a:ext cx="399544" cy="10635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3" name="Line 180"/>
            <p:cNvSpPr>
              <a:spLocks noChangeShapeType="1"/>
            </p:cNvSpPr>
            <p:nvPr/>
          </p:nvSpPr>
          <p:spPr bwMode="auto">
            <a:xfrm rot="429407">
              <a:off x="8362529" y="4287179"/>
              <a:ext cx="429243" cy="14290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4" name="Freeform 57"/>
            <p:cNvSpPr>
              <a:spLocks/>
            </p:cNvSpPr>
            <p:nvPr/>
          </p:nvSpPr>
          <p:spPr bwMode="auto">
            <a:xfrm rot="11229407">
              <a:off x="4661901" y="3716051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 rot="429407">
              <a:off x="7166122" y="4018132"/>
              <a:ext cx="355560" cy="200026"/>
              <a:chOff x="7143276" y="3553828"/>
              <a:chExt cx="355560" cy="200026"/>
            </a:xfrm>
          </p:grpSpPr>
          <p:sp>
            <p:nvSpPr>
              <p:cNvPr id="145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6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7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8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9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0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1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2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3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4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5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6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7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8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9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0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317557" y="3292306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468650" y="3785584"/>
              <a:ext cx="1514033" cy="381023"/>
              <a:chOff x="5369112" y="2568814"/>
              <a:chExt cx="1514033" cy="381023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129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0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1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2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3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4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5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6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7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8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9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0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1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2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3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4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113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4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5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6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7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8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9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0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1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2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3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4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5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6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7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8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97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9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0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1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2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3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4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5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6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7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8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9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0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1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2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81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2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3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4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5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6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68" name="Group 67"/>
            <p:cNvGrpSpPr/>
            <p:nvPr/>
          </p:nvGrpSpPr>
          <p:grpSpPr>
            <a:xfrm rot="366438">
              <a:off x="7594029" y="4112625"/>
              <a:ext cx="377618" cy="386303"/>
              <a:chOff x="7513576" y="2205584"/>
              <a:chExt cx="377618" cy="386303"/>
            </a:xfrm>
          </p:grpSpPr>
          <p:sp>
            <p:nvSpPr>
              <p:cNvPr id="74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5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6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9" name="Text Box 27"/>
            <p:cNvSpPr txBox="1">
              <a:spLocks noChangeArrowheads="1"/>
            </p:cNvSpPr>
            <p:nvPr/>
          </p:nvSpPr>
          <p:spPr bwMode="auto">
            <a:xfrm flipH="1">
              <a:off x="5827838" y="3066542"/>
              <a:ext cx="12153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srgbClr val="003366"/>
                  </a:solidFill>
                  <a:latin typeface="Helvetica" pitchFamily="34" charset="0"/>
                  <a:sym typeface="Wingdings" pitchFamily="2" charset="2"/>
                </a:rPr>
                <a:t>FLASH1</a:t>
              </a:r>
              <a:endParaRPr lang="en-US" b="1" i="1" dirty="0">
                <a:solidFill>
                  <a:srgbClr val="003366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70" name="Text Box 27"/>
            <p:cNvSpPr txBox="1">
              <a:spLocks noChangeArrowheads="1"/>
            </p:cNvSpPr>
            <p:nvPr/>
          </p:nvSpPr>
          <p:spPr bwMode="auto">
            <a:xfrm rot="409761" flipH="1">
              <a:off x="5919048" y="3577720"/>
              <a:ext cx="12849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srgbClr val="FF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  <a:endParaRPr lang="en-US" sz="2000" b="1" i="1" dirty="0">
                <a:solidFill>
                  <a:srgbClr val="FF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71" name="AutoShape 77"/>
            <p:cNvSpPr>
              <a:spLocks noChangeArrowheads="1"/>
            </p:cNvSpPr>
            <p:nvPr/>
          </p:nvSpPr>
          <p:spPr bwMode="auto">
            <a:xfrm>
              <a:off x="697503" y="3514675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72" name="Line 24"/>
            <p:cNvSpPr>
              <a:spLocks noChangeShapeType="1"/>
            </p:cNvSpPr>
            <p:nvPr/>
          </p:nvSpPr>
          <p:spPr bwMode="auto">
            <a:xfrm>
              <a:off x="696454" y="3397250"/>
              <a:ext cx="511" cy="1568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3" name="AutoShape 77"/>
            <p:cNvSpPr>
              <a:spLocks noChangeArrowheads="1"/>
            </p:cNvSpPr>
            <p:nvPr/>
          </p:nvSpPr>
          <p:spPr bwMode="auto">
            <a:xfrm>
              <a:off x="574396" y="3514674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sp>
        <p:nvSpPr>
          <p:cNvPr id="317" name="TextBox 316"/>
          <p:cNvSpPr txBox="1"/>
          <p:nvPr/>
        </p:nvSpPr>
        <p:spPr>
          <a:xfrm>
            <a:off x="1661434" y="2724653"/>
            <a:ext cx="1039067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66"/>
                </a:solidFill>
              </a:rPr>
              <a:t>TPS 0</a:t>
            </a:r>
            <a:endParaRPr lang="en-US" sz="2400" b="1" dirty="0">
              <a:solidFill>
                <a:srgbClr val="003366"/>
              </a:solidFill>
            </a:endParaRPr>
          </a:p>
        </p:txBody>
      </p:sp>
      <p:cxnSp>
        <p:nvCxnSpPr>
          <p:cNvPr id="322" name="Elbow Connector 321"/>
          <p:cNvCxnSpPr>
            <a:endCxn id="317" idx="1"/>
          </p:cNvCxnSpPr>
          <p:nvPr/>
        </p:nvCxnSpPr>
        <p:spPr bwMode="auto">
          <a:xfrm flipV="1">
            <a:off x="741389" y="2955486"/>
            <a:ext cx="920045" cy="910907"/>
          </a:xfrm>
          <a:prstGeom prst="bentConnector3">
            <a:avLst>
              <a:gd name="adj1" fmla="val -2309"/>
            </a:avLst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" name="Elbow Connector 327"/>
          <p:cNvCxnSpPr>
            <a:stCxn id="305" idx="0"/>
            <a:endCxn id="317" idx="3"/>
          </p:cNvCxnSpPr>
          <p:nvPr/>
        </p:nvCxnSpPr>
        <p:spPr bwMode="auto">
          <a:xfrm rot="10800000">
            <a:off x="2700502" y="2955487"/>
            <a:ext cx="1617791" cy="953079"/>
          </a:xfrm>
          <a:prstGeom prst="bentConnector3">
            <a:avLst>
              <a:gd name="adj1" fmla="val 1411"/>
            </a:avLst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33" name="TextBox 332"/>
          <p:cNvSpPr txBox="1"/>
          <p:nvPr/>
        </p:nvSpPr>
        <p:spPr>
          <a:xfrm>
            <a:off x="5359116" y="2700591"/>
            <a:ext cx="1039067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66"/>
                </a:solidFill>
              </a:rPr>
              <a:t>TPS 1</a:t>
            </a:r>
            <a:endParaRPr lang="en-US" sz="2400" b="1" dirty="0">
              <a:solidFill>
                <a:srgbClr val="003366"/>
              </a:solidFill>
            </a:endParaRPr>
          </a:p>
        </p:txBody>
      </p:sp>
      <p:cxnSp>
        <p:nvCxnSpPr>
          <p:cNvPr id="334" name="Elbow Connector 333"/>
          <p:cNvCxnSpPr>
            <a:endCxn id="333" idx="1"/>
          </p:cNvCxnSpPr>
          <p:nvPr/>
        </p:nvCxnSpPr>
        <p:spPr bwMode="auto">
          <a:xfrm rot="5400000" flipH="1" flipV="1">
            <a:off x="4369173" y="3001323"/>
            <a:ext cx="1059841" cy="920045"/>
          </a:xfrm>
          <a:prstGeom prst="bentConnector2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5" name="Elbow Connector 334"/>
          <p:cNvCxnSpPr>
            <a:endCxn id="333" idx="3"/>
          </p:cNvCxnSpPr>
          <p:nvPr/>
        </p:nvCxnSpPr>
        <p:spPr bwMode="auto">
          <a:xfrm rot="16200000" flipV="1">
            <a:off x="6392327" y="2937281"/>
            <a:ext cx="1432377" cy="1420663"/>
          </a:xfrm>
          <a:prstGeom prst="bentConnector2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2" name="TextBox 341"/>
          <p:cNvSpPr txBox="1"/>
          <p:nvPr/>
        </p:nvSpPr>
        <p:spPr>
          <a:xfrm>
            <a:off x="5463529" y="5723532"/>
            <a:ext cx="1039067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66"/>
                </a:solidFill>
              </a:rPr>
              <a:t>TPS 2</a:t>
            </a:r>
            <a:endParaRPr lang="en-US" sz="2400" b="1" dirty="0">
              <a:solidFill>
                <a:srgbClr val="003366"/>
              </a:solidFill>
            </a:endParaRPr>
          </a:p>
        </p:txBody>
      </p:sp>
      <p:cxnSp>
        <p:nvCxnSpPr>
          <p:cNvPr id="343" name="Elbow Connector 342"/>
          <p:cNvCxnSpPr>
            <a:endCxn id="342" idx="1"/>
          </p:cNvCxnSpPr>
          <p:nvPr/>
        </p:nvCxnSpPr>
        <p:spPr bwMode="auto">
          <a:xfrm rot="16200000" flipH="1">
            <a:off x="4122082" y="4612918"/>
            <a:ext cx="1658436" cy="1024458"/>
          </a:xfrm>
          <a:prstGeom prst="bentConnector2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4" name="Elbow Connector 343"/>
          <p:cNvCxnSpPr>
            <a:endCxn id="342" idx="3"/>
          </p:cNvCxnSpPr>
          <p:nvPr/>
        </p:nvCxnSpPr>
        <p:spPr bwMode="auto">
          <a:xfrm rot="10800000" flipV="1">
            <a:off x="6502596" y="5064479"/>
            <a:ext cx="1228366" cy="889886"/>
          </a:xfrm>
          <a:prstGeom prst="bentConnector3">
            <a:avLst>
              <a:gd name="adj1" fmla="val 373"/>
            </a:avLst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6" name="Object 3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489901"/>
              </p:ext>
            </p:extLst>
          </p:nvPr>
        </p:nvGraphicFramePr>
        <p:xfrm>
          <a:off x="5066660" y="853198"/>
          <a:ext cx="3927402" cy="161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" name="Slide" r:id="rId3" imgW="4570501" imgH="3427618" progId="PowerPoint.Slide.12">
                  <p:embed/>
                </p:oleObj>
              </mc:Choice>
              <mc:Fallback>
                <p:oleObj name="Slide" r:id="rId3" imgW="4570501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15" t="23415" r="8817" b="22533"/>
                      <a:stretch>
                        <a:fillRect/>
                      </a:stretch>
                    </p:blipFill>
                    <p:spPr bwMode="auto">
                      <a:xfrm>
                        <a:off x="5066660" y="853198"/>
                        <a:ext cx="3927402" cy="16162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" name="TextBox 354"/>
          <p:cNvSpPr txBox="1"/>
          <p:nvPr/>
        </p:nvSpPr>
        <p:spPr>
          <a:xfrm>
            <a:off x="3915361" y="1099355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 XFEL:</a:t>
            </a:r>
            <a:endParaRPr lang="en-US" b="1" dirty="0"/>
          </a:p>
        </p:txBody>
      </p:sp>
      <p:sp>
        <p:nvSpPr>
          <p:cNvPr id="356" name="TextBox 355"/>
          <p:cNvSpPr txBox="1"/>
          <p:nvPr/>
        </p:nvSpPr>
        <p:spPr>
          <a:xfrm>
            <a:off x="6918768" y="2356165"/>
            <a:ext cx="1856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Werner, WEPF02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561140" y="5800475"/>
            <a:ext cx="266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Hamdi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DIPAC 2007, p. 349</a:t>
            </a:r>
          </a:p>
        </p:txBody>
      </p:sp>
      <p:sp>
        <p:nvSpPr>
          <p:cNvPr id="358" name="Content Placeholder 2"/>
          <p:cNvSpPr>
            <a:spLocks noGrp="1"/>
          </p:cNvSpPr>
          <p:nvPr>
            <p:ph idx="1"/>
          </p:nvPr>
        </p:nvSpPr>
        <p:spPr>
          <a:xfrm>
            <a:off x="282575" y="1499464"/>
            <a:ext cx="8520113" cy="858725"/>
          </a:xfrm>
        </p:spPr>
        <p:txBody>
          <a:bodyPr/>
          <a:lstStyle/>
          <a:p>
            <a:r>
              <a:rPr lang="de-DE" dirty="0" err="1" smtClean="0"/>
              <a:t>Temporary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using</a:t>
            </a:r>
            <a:r>
              <a:rPr lang="de-DE" dirty="0" smtClean="0"/>
              <a:t> 3 TPS </a:t>
            </a:r>
            <a:r>
              <a:rPr lang="de-DE" dirty="0" err="1" smtClean="0"/>
              <a:t>modules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designed</a:t>
            </a:r>
            <a:r>
              <a:rPr lang="de-DE" dirty="0" smtClean="0"/>
              <a:t> for FLASH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40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33" grpId="0" animBg="1"/>
      <p:bldP spid="342" grpId="0" animBg="1"/>
      <p:bldP spid="357" grpId="0"/>
      <p:bldP spid="35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Inhalt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227638"/>
          </a:xfrm>
        </p:spPr>
        <p:txBody>
          <a:bodyPr/>
          <a:lstStyle/>
          <a:p>
            <a:r>
              <a:rPr lang="de-DE" noProof="0" dirty="0" smtClean="0"/>
              <a:t>FLASH2</a:t>
            </a:r>
          </a:p>
          <a:p>
            <a:pPr lvl="1"/>
            <a:endParaRPr lang="de-DE" noProof="0" dirty="0" smtClean="0"/>
          </a:p>
          <a:p>
            <a:r>
              <a:rPr lang="de-DE" dirty="0" smtClean="0"/>
              <a:t>FLASH2 </a:t>
            </a:r>
            <a:r>
              <a:rPr lang="de-DE" dirty="0" smtClean="0"/>
              <a:t>Standard-Diagnostik Überblick </a:t>
            </a:r>
            <a:endParaRPr lang="de-DE" noProof="0" dirty="0" smtClean="0"/>
          </a:p>
          <a:p>
            <a:pPr lvl="1"/>
            <a:r>
              <a:rPr lang="de-DE" noProof="0" dirty="0" smtClean="0"/>
              <a:t>Allgemeine Eigenschaften</a:t>
            </a:r>
          </a:p>
          <a:p>
            <a:pPr lvl="1"/>
            <a:r>
              <a:rPr lang="de-DE" noProof="0" dirty="0" smtClean="0"/>
              <a:t>Elektronik</a:t>
            </a:r>
          </a:p>
          <a:p>
            <a:pPr lvl="1"/>
            <a:r>
              <a:rPr lang="de-DE" noProof="0" dirty="0" smtClean="0"/>
              <a:t>Inbetriebnahme (allgemein)</a:t>
            </a:r>
            <a:br>
              <a:rPr lang="de-DE" noProof="0" dirty="0" smtClean="0"/>
            </a:br>
            <a:endParaRPr lang="de-DE" noProof="0" dirty="0" smtClean="0"/>
          </a:p>
          <a:p>
            <a:r>
              <a:rPr lang="de-DE" noProof="0" dirty="0" smtClean="0"/>
              <a:t>Diagnostik-M</a:t>
            </a:r>
            <a:r>
              <a:rPr lang="de-DE" dirty="0" err="1" smtClean="0"/>
              <a:t>onitore</a:t>
            </a:r>
            <a:r>
              <a:rPr lang="de-DE" dirty="0" smtClean="0"/>
              <a:t> in FLASH2</a:t>
            </a:r>
            <a:endParaRPr lang="de-DE" noProof="0" dirty="0" smtClean="0"/>
          </a:p>
          <a:p>
            <a:pPr lvl="1"/>
            <a:endParaRPr lang="de-DE" noProof="0" dirty="0" smtClean="0"/>
          </a:p>
          <a:p>
            <a:pPr lvl="1"/>
            <a:endParaRPr lang="de-DE" dirty="0" smtClean="0"/>
          </a:p>
          <a:p>
            <a:pPr lvl="1"/>
            <a:endParaRPr lang="de-DE" noProof="0" dirty="0" smtClean="0"/>
          </a:p>
          <a:p>
            <a:pPr marL="444500" lvl="1" indent="0">
              <a:buNone/>
            </a:pPr>
            <a:endParaRPr lang="de-DE" noProof="0" dirty="0" smtClean="0"/>
          </a:p>
          <a:p>
            <a:pPr lvl="2"/>
            <a:endParaRPr lang="de-DE" noProof="0" dirty="0" smtClean="0"/>
          </a:p>
          <a:p>
            <a:r>
              <a:rPr lang="de-DE" noProof="0" dirty="0" smtClean="0"/>
              <a:t>Zusammenfassung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79933" y="3941052"/>
            <a:ext cx="4040188" cy="1947536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kern="0" dirty="0" smtClean="0"/>
              <a:t>Ladungs-Monitore / </a:t>
            </a:r>
            <a:r>
              <a:rPr lang="de-DE" kern="0" dirty="0" err="1" smtClean="0"/>
              <a:t>toroide</a:t>
            </a: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err="1" smtClean="0"/>
              <a:t>Toroid</a:t>
            </a:r>
            <a:r>
              <a:rPr lang="de-DE" kern="0" dirty="0" smtClean="0"/>
              <a:t> </a:t>
            </a:r>
            <a:r>
              <a:rPr lang="de-DE" kern="0" dirty="0" err="1" smtClean="0"/>
              <a:t>Protection</a:t>
            </a:r>
            <a:r>
              <a:rPr lang="de-DE" kern="0" dirty="0" smtClean="0"/>
              <a:t> System (TPS)</a:t>
            </a:r>
          </a:p>
          <a:p>
            <a:pPr lvl="1"/>
            <a:r>
              <a:rPr lang="de-DE" kern="0" dirty="0" smtClean="0"/>
              <a:t>Schirme</a:t>
            </a:r>
          </a:p>
          <a:p>
            <a:pPr lvl="1"/>
            <a:r>
              <a:rPr lang="de-DE" kern="0" dirty="0" smtClean="0"/>
              <a:t>Beam Position Monitors (BPM):</a:t>
            </a:r>
            <a:br>
              <a:rPr lang="de-DE" kern="0" dirty="0" smtClean="0"/>
            </a:br>
            <a:r>
              <a:rPr lang="de-DE" kern="0" dirty="0" smtClean="0"/>
              <a:t>  </a:t>
            </a:r>
            <a:r>
              <a:rPr lang="de-DE" kern="0" dirty="0" err="1" smtClean="0"/>
              <a:t>Cavity</a:t>
            </a:r>
            <a:r>
              <a:rPr lang="de-DE" kern="0" dirty="0" smtClean="0"/>
              <a:t>, Button und </a:t>
            </a:r>
            <a:r>
              <a:rPr lang="de-DE" kern="0" dirty="0" err="1" smtClean="0"/>
              <a:t>Stripline</a:t>
            </a:r>
            <a:r>
              <a:rPr lang="de-DE" kern="0" dirty="0" smtClean="0"/>
              <a:t> BPMs</a:t>
            </a:r>
            <a:endParaRPr lang="de-DE" kern="0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27133" y="3929177"/>
            <a:ext cx="4041775" cy="1964944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kern="0" dirty="0" smtClean="0"/>
              <a:t>Beam Loss Monitors (BLM)</a:t>
            </a:r>
            <a:br>
              <a:rPr lang="de-DE" kern="0" dirty="0" smtClean="0"/>
            </a:br>
            <a:r>
              <a:rPr lang="de-DE" kern="0" dirty="0" smtClean="0"/>
              <a:t>Beam Halo Monitors</a:t>
            </a:r>
            <a:br>
              <a:rPr lang="de-DE" kern="0" dirty="0" smtClean="0"/>
            </a:br>
            <a:r>
              <a:rPr lang="de-DE" kern="0" dirty="0" err="1" smtClean="0"/>
              <a:t>Ionizations</a:t>
            </a:r>
            <a:r>
              <a:rPr lang="de-DE" kern="0" dirty="0" smtClean="0"/>
              <a:t>-Kammern</a:t>
            </a:r>
            <a:br>
              <a:rPr lang="de-DE" kern="0" dirty="0" smtClean="0"/>
            </a:br>
            <a:r>
              <a:rPr lang="de-DE" kern="0" dirty="0" smtClean="0"/>
              <a:t>Cherenkov-Verlustmonitore</a:t>
            </a:r>
            <a:br>
              <a:rPr lang="de-DE" kern="0" dirty="0" smtClean="0"/>
            </a:br>
            <a:endParaRPr lang="de-DE" sz="1400" kern="0" dirty="0" smtClean="0"/>
          </a:p>
          <a:p>
            <a:pPr lvl="1"/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28449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Schirme</a:t>
            </a:r>
            <a:endParaRPr lang="de-DE" noProof="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554663" y="2624109"/>
            <a:ext cx="4791217" cy="3776696"/>
            <a:chOff x="4554663" y="2624109"/>
            <a:chExt cx="4791217" cy="3776696"/>
          </a:xfrm>
        </p:grpSpPr>
        <p:grpSp>
          <p:nvGrpSpPr>
            <p:cNvPr id="23" name="Gruppieren 68"/>
            <p:cNvGrpSpPr/>
            <p:nvPr/>
          </p:nvGrpSpPr>
          <p:grpSpPr>
            <a:xfrm>
              <a:off x="4726379" y="2624109"/>
              <a:ext cx="4619501" cy="3776696"/>
              <a:chOff x="17960229" y="17844568"/>
              <a:chExt cx="3998208" cy="3714912"/>
            </a:xfrm>
          </p:grpSpPr>
          <p:pic>
            <p:nvPicPr>
              <p:cNvPr id="24" name="Picture 3" descr="H:\Privat\Optik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112449">
                <a:off x="18849375" y="18450417"/>
                <a:ext cx="3714912" cy="25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" name="Gruppieren 70"/>
              <p:cNvGrpSpPr/>
              <p:nvPr/>
            </p:nvGrpSpPr>
            <p:grpSpPr>
              <a:xfrm>
                <a:off x="17960229" y="18325727"/>
                <a:ext cx="3889756" cy="3036839"/>
                <a:chOff x="17960229" y="18325727"/>
                <a:chExt cx="3889756" cy="3036839"/>
              </a:xfrm>
            </p:grpSpPr>
            <p:sp>
              <p:nvSpPr>
                <p:cNvPr id="26" name="Rechteck 72"/>
                <p:cNvSpPr/>
                <p:nvPr/>
              </p:nvSpPr>
              <p:spPr bwMode="auto">
                <a:xfrm>
                  <a:off x="17960229" y="18325727"/>
                  <a:ext cx="3889756" cy="3036839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7" name="Gerade Verbindung mit Pfeil 73"/>
                <p:cNvCxnSpPr/>
                <p:nvPr/>
              </p:nvCxnSpPr>
              <p:spPr bwMode="auto">
                <a:xfrm flipH="1" flipV="1">
                  <a:off x="20273348" y="20718482"/>
                  <a:ext cx="1046746" cy="589738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Gerade Verbindung mit Pfeil 74"/>
                <p:cNvCxnSpPr/>
                <p:nvPr/>
              </p:nvCxnSpPr>
              <p:spPr bwMode="auto">
                <a:xfrm>
                  <a:off x="21103541" y="19075372"/>
                  <a:ext cx="0" cy="164311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dash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Gerade Verbindung mit Pfeil 75"/>
                <p:cNvCxnSpPr/>
                <p:nvPr/>
              </p:nvCxnSpPr>
              <p:spPr bwMode="auto">
                <a:xfrm flipH="1" flipV="1">
                  <a:off x="20348454" y="20718481"/>
                  <a:ext cx="755087" cy="1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dash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Gerade Verbindung mit Pfeil 76"/>
                <p:cNvCxnSpPr/>
                <p:nvPr/>
              </p:nvCxnSpPr>
              <p:spPr bwMode="auto">
                <a:xfrm flipH="1" flipV="1">
                  <a:off x="18687948" y="20838989"/>
                  <a:ext cx="332169" cy="12432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1" name="Text Box 29"/>
                <p:cNvSpPr txBox="1">
                  <a:spLocks noChangeArrowheads="1"/>
                </p:cNvSpPr>
                <p:nvPr/>
              </p:nvSpPr>
              <p:spPr bwMode="auto">
                <a:xfrm rot="1726087">
                  <a:off x="20567371" y="20971223"/>
                  <a:ext cx="810461" cy="277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buNone/>
                    <a:defRPr/>
                  </a:pPr>
                  <a:r>
                    <a:rPr lang="de-DE" sz="500" dirty="0" smtClean="0">
                      <a:latin typeface="Arial" pitchFamily="34" charset="0"/>
                      <a:ea typeface="Arial Unicode MS" pitchFamily="34" charset="-128"/>
                      <a:cs typeface="Arial" pitchFamily="34" charset="0"/>
                    </a:rPr>
                    <a:t>BEAM</a:t>
                  </a:r>
                  <a:endParaRPr lang="en-GB" sz="1000" dirty="0">
                    <a:latin typeface="Arial" pitchFamily="34" charset="0"/>
                    <a:ea typeface="Arial Unicode MS" pitchFamily="34" charset="-128"/>
                    <a:cs typeface="Arial" pitchFamily="34" charset="0"/>
                  </a:endParaRPr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0515487" y="19458240"/>
                  <a:ext cx="1015935" cy="3067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buNone/>
                    <a:defRPr/>
                  </a:pPr>
                  <a:r>
                    <a:rPr lang="de-DE" sz="600" dirty="0" err="1" smtClean="0">
                      <a:latin typeface="Arial" pitchFamily="34" charset="0"/>
                      <a:ea typeface="Arial Unicode MS" pitchFamily="34" charset="-128"/>
                      <a:cs typeface="Arial" pitchFamily="34" charset="0"/>
                    </a:rPr>
                    <a:t>Optics</a:t>
                  </a:r>
                  <a:r>
                    <a:rPr lang="de-DE" sz="600" dirty="0" smtClean="0">
                      <a:latin typeface="Arial" pitchFamily="34" charset="0"/>
                      <a:ea typeface="Arial Unicode MS" pitchFamily="34" charset="-128"/>
                      <a:cs typeface="Arial" pitchFamily="34" charset="0"/>
                    </a:rPr>
                    <a:t> Axis</a:t>
                  </a:r>
                  <a:endParaRPr lang="en-GB" sz="600" dirty="0">
                    <a:latin typeface="Arial" pitchFamily="34" charset="0"/>
                    <a:ea typeface="Arial Unicode MS" pitchFamily="34" charset="-128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33" name="Picture 2" descr="C:\Users\dnoelle\Desktop\Deels\20140428-IMG_169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663" y="3113270"/>
              <a:ext cx="2071767" cy="3110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err="1" smtClean="0"/>
              <a:t>Scintillator</a:t>
            </a:r>
            <a:r>
              <a:rPr lang="de-DE" noProof="0" dirty="0" smtClean="0"/>
              <a:t> </a:t>
            </a:r>
            <a:r>
              <a:rPr lang="de-DE" noProof="0" dirty="0" err="1" smtClean="0"/>
              <a:t>based</a:t>
            </a:r>
            <a:r>
              <a:rPr lang="de-DE" noProof="0" dirty="0" smtClean="0"/>
              <a:t> </a:t>
            </a:r>
            <a:br>
              <a:rPr lang="de-DE" noProof="0" dirty="0" smtClean="0"/>
            </a:br>
            <a:r>
              <a:rPr lang="de-DE" noProof="0" dirty="0" smtClean="0"/>
              <a:t>(</a:t>
            </a:r>
            <a:r>
              <a:rPr lang="de-DE" noProof="0" dirty="0" err="1" smtClean="0"/>
              <a:t>LYSO:Ce</a:t>
            </a:r>
            <a:r>
              <a:rPr lang="de-DE" noProof="0" dirty="0" smtClean="0"/>
              <a:t>), </a:t>
            </a:r>
            <a:r>
              <a:rPr lang="de-DE" noProof="0" dirty="0" err="1" smtClean="0"/>
              <a:t>spatial</a:t>
            </a:r>
            <a:r>
              <a:rPr lang="de-DE" noProof="0" dirty="0" smtClean="0"/>
              <a:t> </a:t>
            </a:r>
            <a:br>
              <a:rPr lang="de-DE" noProof="0" dirty="0" smtClean="0"/>
            </a:br>
            <a:r>
              <a:rPr lang="de-DE" noProof="0" dirty="0" err="1" smtClean="0"/>
              <a:t>suppression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COTR</a:t>
            </a:r>
          </a:p>
          <a:p>
            <a:r>
              <a:rPr lang="de-DE" noProof="0" dirty="0" err="1" smtClean="0"/>
              <a:t>Optics</a:t>
            </a:r>
            <a:r>
              <a:rPr lang="de-DE" noProof="0" dirty="0" smtClean="0"/>
              <a:t>:</a:t>
            </a:r>
          </a:p>
          <a:p>
            <a:pPr lvl="1"/>
            <a:r>
              <a:rPr lang="de-DE" noProof="0" dirty="0" smtClean="0"/>
              <a:t>Look </a:t>
            </a:r>
            <a:r>
              <a:rPr lang="de-DE" noProof="0" dirty="0" err="1" smtClean="0"/>
              <a:t>under</a:t>
            </a:r>
            <a:r>
              <a:rPr lang="de-DE" noProof="0" dirty="0" smtClean="0"/>
              <a:t> 45 </a:t>
            </a:r>
            <a:r>
              <a:rPr lang="de-DE" noProof="0" dirty="0" err="1" smtClean="0"/>
              <a:t>deg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Uses</a:t>
            </a:r>
            <a:r>
              <a:rPr lang="de-DE" noProof="0" dirty="0" smtClean="0"/>
              <a:t> “</a:t>
            </a:r>
            <a:r>
              <a:rPr lang="de-DE" noProof="0" dirty="0" err="1" smtClean="0"/>
              <a:t>Scheimpflug´s</a:t>
            </a:r>
            <a:r>
              <a:rPr lang="de-DE" noProof="0" dirty="0" smtClean="0"/>
              <a:t>” </a:t>
            </a:r>
            <a:r>
              <a:rPr lang="de-DE" noProof="0" dirty="0" err="1" smtClean="0"/>
              <a:t>principle</a:t>
            </a:r>
            <a:r>
              <a:rPr lang="de-DE" noProof="0" dirty="0" smtClean="0"/>
              <a:t> </a:t>
            </a:r>
            <a:br>
              <a:rPr lang="de-DE" noProof="0" dirty="0" smtClean="0"/>
            </a:b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extend</a:t>
            </a:r>
            <a:r>
              <a:rPr lang="de-DE" noProof="0" dirty="0" smtClean="0"/>
              <a:t> </a:t>
            </a:r>
            <a:r>
              <a:rPr lang="de-DE" noProof="0" dirty="0" err="1" smtClean="0"/>
              <a:t>depth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field</a:t>
            </a:r>
            <a:endParaRPr lang="de-DE" noProof="0" dirty="0" smtClean="0"/>
          </a:p>
          <a:p>
            <a:r>
              <a:rPr lang="de-DE" noProof="0" dirty="0" smtClean="0"/>
              <a:t>10 µm </a:t>
            </a:r>
            <a:r>
              <a:rPr lang="de-DE" noProof="0" dirty="0" err="1" smtClean="0"/>
              <a:t>resolution</a:t>
            </a:r>
            <a:r>
              <a:rPr lang="de-DE" noProof="0" dirty="0" smtClean="0"/>
              <a:t> </a:t>
            </a:r>
            <a:r>
              <a:rPr lang="de-DE" noProof="0" dirty="0" err="1" smtClean="0"/>
              <a:t>required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single</a:t>
            </a:r>
            <a:r>
              <a:rPr lang="de-DE" noProof="0" dirty="0" smtClean="0"/>
              <a:t> </a:t>
            </a:r>
            <a:r>
              <a:rPr lang="de-DE" noProof="0" dirty="0" err="1" smtClean="0"/>
              <a:t>bunch</a:t>
            </a:r>
            <a:r>
              <a:rPr lang="de-DE" noProof="0" dirty="0" smtClean="0"/>
              <a:t>, </a:t>
            </a:r>
            <a:r>
              <a:rPr lang="de-DE" noProof="0" dirty="0" err="1" smtClean="0"/>
              <a:t>streaked</a:t>
            </a:r>
            <a:endParaRPr lang="de-DE" noProof="0" dirty="0" smtClean="0"/>
          </a:p>
          <a:p>
            <a:r>
              <a:rPr lang="de-DE" noProof="0" dirty="0" err="1" smtClean="0"/>
              <a:t>Demonstrated</a:t>
            </a:r>
            <a:r>
              <a:rPr lang="de-DE" noProof="0" dirty="0" smtClean="0"/>
              <a:t> at FLASH1</a:t>
            </a:r>
            <a:endParaRPr lang="de-DE" noProof="0" dirty="0"/>
          </a:p>
        </p:txBody>
      </p:sp>
      <p:grpSp>
        <p:nvGrpSpPr>
          <p:cNvPr id="35" name="Gruppieren 41"/>
          <p:cNvGrpSpPr/>
          <p:nvPr/>
        </p:nvGrpSpPr>
        <p:grpSpPr>
          <a:xfrm>
            <a:off x="3805215" y="1005890"/>
            <a:ext cx="5726389" cy="1868480"/>
            <a:chOff x="10286167" y="8233327"/>
            <a:chExt cx="7688823" cy="3014115"/>
          </a:xfrm>
        </p:grpSpPr>
        <p:cxnSp>
          <p:nvCxnSpPr>
            <p:cNvPr id="36" name="Gerade Verbindung mit Pfeil 42"/>
            <p:cNvCxnSpPr/>
            <p:nvPr/>
          </p:nvCxnSpPr>
          <p:spPr bwMode="auto">
            <a:xfrm>
              <a:off x="14252603" y="10332068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mit Pfeil 43"/>
            <p:cNvCxnSpPr/>
            <p:nvPr/>
          </p:nvCxnSpPr>
          <p:spPr bwMode="auto">
            <a:xfrm>
              <a:off x="12789843" y="10633939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mit Pfeil 44"/>
            <p:cNvCxnSpPr/>
            <p:nvPr/>
          </p:nvCxnSpPr>
          <p:spPr bwMode="auto">
            <a:xfrm>
              <a:off x="11363923" y="10994706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Gruppieren 45"/>
            <p:cNvGrpSpPr/>
            <p:nvPr/>
          </p:nvGrpSpPr>
          <p:grpSpPr>
            <a:xfrm>
              <a:off x="10286167" y="8233327"/>
              <a:ext cx="7688823" cy="3014115"/>
              <a:chOff x="10286167" y="8233327"/>
              <a:chExt cx="7688823" cy="3014115"/>
            </a:xfrm>
          </p:grpSpPr>
          <p:pic>
            <p:nvPicPr>
              <p:cNvPr id="40" name="Picture 4148" descr="H:\Privat\Desy\Paper\Latex\MOPME010\Bilder\Schirm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286167" y="8233327"/>
                <a:ext cx="5244179" cy="1731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 Box 29"/>
              <p:cNvSpPr txBox="1">
                <a:spLocks noChangeArrowheads="1"/>
              </p:cNvSpPr>
              <p:nvPr/>
            </p:nvSpPr>
            <p:spPr bwMode="auto">
              <a:xfrm>
                <a:off x="13329843" y="10474537"/>
                <a:ext cx="3839174" cy="446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None/>
                  <a:defRPr/>
                </a:pP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200µm </a:t>
                </a:r>
                <a:r>
                  <a:rPr lang="de-DE" sz="1050" dirty="0" err="1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thick</a:t>
                </a: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LYSO Screen (ON-Axis</a:t>
                </a:r>
                <a:r>
                  <a:rPr lang="de-DE" sz="120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)</a:t>
                </a:r>
                <a:endParaRPr lang="en-GB" sz="1200" dirty="0"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  <p:cxnSp>
            <p:nvCxnSpPr>
              <p:cNvPr id="42" name="Gerade Verbindung 48"/>
              <p:cNvCxnSpPr/>
              <p:nvPr/>
            </p:nvCxnSpPr>
            <p:spPr bwMode="auto">
              <a:xfrm>
                <a:off x="14252603" y="9617643"/>
                <a:ext cx="0" cy="72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rade Verbindung 49"/>
              <p:cNvCxnSpPr/>
              <p:nvPr/>
            </p:nvCxnSpPr>
            <p:spPr bwMode="auto">
              <a:xfrm>
                <a:off x="12784821" y="9560019"/>
                <a:ext cx="0" cy="108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 Verbindung 50"/>
              <p:cNvCxnSpPr/>
              <p:nvPr/>
            </p:nvCxnSpPr>
            <p:spPr bwMode="auto">
              <a:xfrm>
                <a:off x="11363923" y="9560019"/>
                <a:ext cx="0" cy="144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Text Box 29"/>
              <p:cNvSpPr txBox="1">
                <a:spLocks noChangeArrowheads="1"/>
              </p:cNvSpPr>
              <p:nvPr/>
            </p:nvSpPr>
            <p:spPr bwMode="auto">
              <a:xfrm>
                <a:off x="11902148" y="10825429"/>
                <a:ext cx="4691352" cy="422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None/>
                  <a:defRPr/>
                </a:pP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2 half 200µm </a:t>
                </a:r>
                <a:r>
                  <a:rPr lang="de-DE" sz="1050" dirty="0" err="1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thick</a:t>
                </a: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LYSO Screens (OFF-Axis)</a:t>
                </a:r>
                <a:endParaRPr lang="en-GB" sz="1050" dirty="0"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  <p:sp>
            <p:nvSpPr>
              <p:cNvPr id="46" name="Text Box 29"/>
              <p:cNvSpPr txBox="1">
                <a:spLocks noChangeArrowheads="1"/>
              </p:cNvSpPr>
              <p:nvPr/>
            </p:nvSpPr>
            <p:spPr bwMode="auto">
              <a:xfrm>
                <a:off x="14860001" y="10122756"/>
                <a:ext cx="3114989" cy="422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None/>
                  <a:defRPr/>
                </a:pPr>
                <a:r>
                  <a:rPr lang="de-DE" sz="1050" dirty="0" err="1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Dot</a:t>
                </a: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de-DE" sz="1050" dirty="0" err="1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Grid</a:t>
                </a: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Target(</a:t>
                </a:r>
                <a:r>
                  <a:rPr lang="de-DE" sz="1050" dirty="0" err="1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spot</a:t>
                </a:r>
                <a:r>
                  <a:rPr lang="de-DE" sz="1050" dirty="0" smtClean="0"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Ø .50mm)</a:t>
                </a:r>
                <a:endParaRPr lang="en-GB" sz="1050" dirty="0"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561140" y="5800475"/>
            <a:ext cx="2783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Wiebers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IBIC2013, WEPF03</a:t>
            </a:r>
          </a:p>
        </p:txBody>
      </p:sp>
    </p:spTree>
    <p:extLst>
      <p:ext uri="{BB962C8B-B14F-4D97-AF65-F5344CB8AC3E}">
        <p14:creationId xmlns:p14="http://schemas.microsoft.com/office/powerpoint/2010/main" val="5028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Schirme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481" y="5272644"/>
            <a:ext cx="4643207" cy="921326"/>
          </a:xfrm>
        </p:spPr>
        <p:txBody>
          <a:bodyPr/>
          <a:lstStyle/>
          <a:p>
            <a:r>
              <a:rPr lang="de-DE" noProof="0" dirty="0" err="1" smtClean="0"/>
              <a:t>Fully</a:t>
            </a:r>
            <a:r>
              <a:rPr lang="de-DE" noProof="0" dirty="0" smtClean="0"/>
              <a:t> </a:t>
            </a:r>
            <a:r>
              <a:rPr lang="de-DE" noProof="0" dirty="0" err="1" smtClean="0"/>
              <a:t>commissioned</a:t>
            </a:r>
            <a:endParaRPr lang="de-DE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1" t="25610" r="24338" b="14538"/>
          <a:stretch/>
        </p:blipFill>
        <p:spPr>
          <a:xfrm>
            <a:off x="318971" y="3826687"/>
            <a:ext cx="2149434" cy="263982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grpSp>
        <p:nvGrpSpPr>
          <p:cNvPr id="341" name="Group 340"/>
          <p:cNvGrpSpPr/>
          <p:nvPr/>
        </p:nvGrpSpPr>
        <p:grpSpPr>
          <a:xfrm>
            <a:off x="118760" y="2517782"/>
            <a:ext cx="4253746" cy="1909047"/>
            <a:chOff x="118760" y="2517782"/>
            <a:chExt cx="4253746" cy="1909047"/>
          </a:xfrm>
        </p:grpSpPr>
        <p:sp>
          <p:nvSpPr>
            <p:cNvPr id="17" name="Line 29"/>
            <p:cNvSpPr>
              <a:spLocks noChangeShapeType="1"/>
            </p:cNvSpPr>
            <p:nvPr/>
          </p:nvSpPr>
          <p:spPr bwMode="auto">
            <a:xfrm flipV="1">
              <a:off x="118760" y="2785333"/>
              <a:ext cx="1895108" cy="102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20" name="Group 61"/>
            <p:cNvGrpSpPr>
              <a:grpSpLocks noChangeAspect="1"/>
            </p:cNvGrpSpPr>
            <p:nvPr/>
          </p:nvGrpSpPr>
          <p:grpSpPr bwMode="auto">
            <a:xfrm flipH="1" flipV="1">
              <a:off x="1442189" y="2517782"/>
              <a:ext cx="124272" cy="550729"/>
              <a:chOff x="2790" y="3240"/>
              <a:chExt cx="56" cy="332"/>
            </a:xfrm>
          </p:grpSpPr>
          <p:sp>
            <p:nvSpPr>
              <p:cNvPr id="314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5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1893058" y="2787213"/>
              <a:ext cx="678429" cy="72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5" name="Line 55"/>
            <p:cNvSpPr>
              <a:spLocks noChangeShapeType="1"/>
            </p:cNvSpPr>
            <p:nvPr/>
          </p:nvSpPr>
          <p:spPr bwMode="auto">
            <a:xfrm rot="429407">
              <a:off x="1602085" y="2835598"/>
              <a:ext cx="665351" cy="6632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auto">
            <a:xfrm rot="1864757" flipH="1" flipV="1">
              <a:off x="2055045" y="3169252"/>
              <a:ext cx="124272" cy="490968"/>
              <a:chOff x="2790" y="3240"/>
              <a:chExt cx="56" cy="332"/>
            </a:xfrm>
          </p:grpSpPr>
          <p:sp>
            <p:nvSpPr>
              <p:cNvPr id="17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2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 rot="429407" flipV="1">
              <a:off x="2222049" y="3674183"/>
              <a:ext cx="2150457" cy="37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4" name="Freeform 57"/>
            <p:cNvSpPr>
              <a:spLocks/>
            </p:cNvSpPr>
            <p:nvPr/>
          </p:nvSpPr>
          <p:spPr bwMode="auto">
            <a:xfrm rot="11229407">
              <a:off x="2151208" y="3414930"/>
              <a:ext cx="159394" cy="205301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1565210" y="2674355"/>
              <a:ext cx="159394" cy="205301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524117" y="3536452"/>
              <a:ext cx="627543" cy="415698"/>
              <a:chOff x="4819006" y="3120533"/>
              <a:chExt cx="368757" cy="237856"/>
            </a:xfrm>
          </p:grpSpPr>
          <p:sp>
            <p:nvSpPr>
              <p:cNvPr id="139" name="Rectangle 132"/>
              <p:cNvSpPr>
                <a:spLocks noChangeAspect="1" noChangeArrowheads="1"/>
              </p:cNvSpPr>
              <p:nvPr/>
            </p:nvSpPr>
            <p:spPr bwMode="auto">
              <a:xfrm rot="429407">
                <a:off x="4879848" y="3126401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0" name="Rectangle 133"/>
              <p:cNvSpPr>
                <a:spLocks noChangeAspect="1" noChangeArrowheads="1"/>
              </p:cNvSpPr>
              <p:nvPr/>
            </p:nvSpPr>
            <p:spPr bwMode="auto">
              <a:xfrm rot="429407">
                <a:off x="4925088" y="3131891"/>
                <a:ext cx="42546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1" name="Rectangle 134"/>
              <p:cNvSpPr>
                <a:spLocks noChangeAspect="1" noChangeArrowheads="1"/>
              </p:cNvSpPr>
              <p:nvPr/>
            </p:nvSpPr>
            <p:spPr bwMode="auto">
              <a:xfrm rot="429407">
                <a:off x="4967291" y="3137381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2" name="Rectangle 135"/>
              <p:cNvSpPr>
                <a:spLocks noChangeAspect="1" noChangeArrowheads="1"/>
              </p:cNvSpPr>
              <p:nvPr/>
            </p:nvSpPr>
            <p:spPr bwMode="auto">
              <a:xfrm rot="429407">
                <a:off x="5012532" y="3142871"/>
                <a:ext cx="42546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3" name="Rectangle 136"/>
              <p:cNvSpPr>
                <a:spLocks noChangeAspect="1" noChangeArrowheads="1"/>
              </p:cNvSpPr>
              <p:nvPr/>
            </p:nvSpPr>
            <p:spPr bwMode="auto">
              <a:xfrm rot="429407">
                <a:off x="5099975" y="3153851"/>
                <a:ext cx="42546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4" name="Rectangle 137"/>
              <p:cNvSpPr>
                <a:spLocks noChangeAspect="1" noChangeArrowheads="1"/>
              </p:cNvSpPr>
              <p:nvPr/>
            </p:nvSpPr>
            <p:spPr bwMode="auto">
              <a:xfrm rot="429407">
                <a:off x="5054735" y="3148361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5" name="Rectangle 138"/>
              <p:cNvSpPr>
                <a:spLocks noChangeAspect="1" noChangeArrowheads="1"/>
              </p:cNvSpPr>
              <p:nvPr/>
            </p:nvSpPr>
            <p:spPr bwMode="auto">
              <a:xfrm rot="429407">
                <a:off x="5142178" y="3159341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6" name="Rectangle 142"/>
              <p:cNvSpPr>
                <a:spLocks noChangeAspect="1" noChangeArrowheads="1"/>
              </p:cNvSpPr>
              <p:nvPr/>
            </p:nvSpPr>
            <p:spPr bwMode="auto">
              <a:xfrm rot="429407">
                <a:off x="4864223" y="3250838"/>
                <a:ext cx="45585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7" name="Rectangle 143"/>
              <p:cNvSpPr>
                <a:spLocks noChangeAspect="1" noChangeArrowheads="1"/>
              </p:cNvSpPr>
              <p:nvPr/>
            </p:nvSpPr>
            <p:spPr bwMode="auto">
              <a:xfrm rot="429407">
                <a:off x="4909464" y="3256327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8" name="Rectangle 144"/>
              <p:cNvSpPr>
                <a:spLocks noChangeAspect="1" noChangeArrowheads="1"/>
              </p:cNvSpPr>
              <p:nvPr/>
            </p:nvSpPr>
            <p:spPr bwMode="auto">
              <a:xfrm rot="429407">
                <a:off x="4951667" y="3261817"/>
                <a:ext cx="45585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9" name="Rectangle 145"/>
              <p:cNvSpPr>
                <a:spLocks noChangeAspect="1" noChangeArrowheads="1"/>
              </p:cNvSpPr>
              <p:nvPr/>
            </p:nvSpPr>
            <p:spPr bwMode="auto">
              <a:xfrm rot="429407">
                <a:off x="4996907" y="3267307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0" name="Rectangle 146"/>
              <p:cNvSpPr>
                <a:spLocks noChangeAspect="1" noChangeArrowheads="1"/>
              </p:cNvSpPr>
              <p:nvPr/>
            </p:nvSpPr>
            <p:spPr bwMode="auto">
              <a:xfrm rot="429407">
                <a:off x="5084351" y="3278287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1" name="Rectangle 147"/>
              <p:cNvSpPr>
                <a:spLocks noChangeAspect="1" noChangeArrowheads="1"/>
              </p:cNvSpPr>
              <p:nvPr/>
            </p:nvSpPr>
            <p:spPr bwMode="auto">
              <a:xfrm rot="429407">
                <a:off x="5039110" y="3272797"/>
                <a:ext cx="45585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2" name="Rectangle 148"/>
              <p:cNvSpPr>
                <a:spLocks noChangeAspect="1" noChangeArrowheads="1"/>
              </p:cNvSpPr>
              <p:nvPr/>
            </p:nvSpPr>
            <p:spPr bwMode="auto">
              <a:xfrm rot="429407">
                <a:off x="5126553" y="3283776"/>
                <a:ext cx="45585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3" name="Rectangle 154"/>
              <p:cNvSpPr>
                <a:spLocks noChangeAspect="1" noChangeArrowheads="1"/>
              </p:cNvSpPr>
              <p:nvPr/>
            </p:nvSpPr>
            <p:spPr bwMode="auto">
              <a:xfrm rot="429407">
                <a:off x="4834630" y="3120533"/>
                <a:ext cx="42546" cy="746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4" name="Rectangle 155"/>
              <p:cNvSpPr>
                <a:spLocks noChangeAspect="1" noChangeArrowheads="1"/>
              </p:cNvSpPr>
              <p:nvPr/>
            </p:nvSpPr>
            <p:spPr bwMode="auto">
              <a:xfrm rot="429407">
                <a:off x="4819006" y="3244969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80" name="Text Box 27"/>
            <p:cNvSpPr txBox="1">
              <a:spLocks noChangeArrowheads="1"/>
            </p:cNvSpPr>
            <p:nvPr/>
          </p:nvSpPr>
          <p:spPr bwMode="auto">
            <a:xfrm rot="409761" flipH="1">
              <a:off x="2512906" y="3894134"/>
              <a:ext cx="1826265" cy="532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i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  <a:endParaRPr lang="en-US" sz="1400" i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655386" y="2646351"/>
              <a:ext cx="948371" cy="406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FLASH1</a:t>
              </a:r>
              <a:endParaRPr lang="en-US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54365" y="882245"/>
            <a:ext cx="4519064" cy="3606627"/>
            <a:chOff x="1750721" y="2991327"/>
            <a:chExt cx="2721559" cy="193570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09" r="2676" b="2497"/>
            <a:stretch/>
          </p:blipFill>
          <p:spPr bwMode="auto">
            <a:xfrm>
              <a:off x="3156699" y="2991327"/>
              <a:ext cx="1315581" cy="932311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" t="26990" r="1967" b="4229"/>
            <a:stretch/>
          </p:blipFill>
          <p:spPr bwMode="auto">
            <a:xfrm>
              <a:off x="1750721" y="3977229"/>
              <a:ext cx="1335586" cy="949805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7" name="Content Placeholder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15"/>
            <a:stretch/>
          </p:blipFill>
          <p:spPr bwMode="auto">
            <a:xfrm>
              <a:off x="3156699" y="3977229"/>
              <a:ext cx="1315581" cy="949805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8" name="Content Placeholder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81"/>
            <a:stretch/>
          </p:blipFill>
          <p:spPr bwMode="auto">
            <a:xfrm>
              <a:off x="1750721" y="2991327"/>
              <a:ext cx="1330538" cy="949319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76852" y="3003332"/>
              <a:ext cx="8141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2"/>
                  </a:solidFill>
                </a:rPr>
                <a:t>1FL2SEED4</a:t>
              </a:r>
              <a:endParaRPr lang="en-US" sz="700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6852" y="3977229"/>
              <a:ext cx="7690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2"/>
                  </a:solidFill>
                </a:rPr>
                <a:t>1FL2SEED6</a:t>
              </a:r>
              <a:endParaRPr lang="en-US" sz="70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5509" y="3977229"/>
              <a:ext cx="8267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2"/>
                  </a:solidFill>
                </a:rPr>
                <a:t>1FL2SEED7</a:t>
              </a:r>
              <a:endParaRPr lang="en-US" sz="7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79938" y="3003332"/>
              <a:ext cx="7923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2"/>
                  </a:solidFill>
                </a:rPr>
                <a:t>1FL2SEED5</a:t>
              </a:r>
              <a:endParaRPr lang="en-US" sz="7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333" name="Straight Arrow Connector 332"/>
          <p:cNvCxnSpPr>
            <a:stCxn id="13" idx="0"/>
          </p:cNvCxnSpPr>
          <p:nvPr/>
        </p:nvCxnSpPr>
        <p:spPr bwMode="auto">
          <a:xfrm flipH="1" flipV="1">
            <a:off x="1066314" y="2931518"/>
            <a:ext cx="327374" cy="895169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8" name="Straight Arrow Connector 337"/>
          <p:cNvCxnSpPr/>
          <p:nvPr/>
        </p:nvCxnSpPr>
        <p:spPr bwMode="auto">
          <a:xfrm flipH="1">
            <a:off x="3170712" y="2619335"/>
            <a:ext cx="1383654" cy="918363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t="26407" r="12584" b="22937"/>
          <a:stretch/>
        </p:blipFill>
        <p:spPr>
          <a:xfrm>
            <a:off x="1934761" y="919203"/>
            <a:ext cx="1884264" cy="133710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346" name="Straight Arrow Connector 345"/>
          <p:cNvCxnSpPr>
            <a:stCxn id="345" idx="2"/>
          </p:cNvCxnSpPr>
          <p:nvPr/>
        </p:nvCxnSpPr>
        <p:spPr bwMode="auto">
          <a:xfrm flipH="1">
            <a:off x="1934761" y="2256310"/>
            <a:ext cx="942132" cy="844586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02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err="1" smtClean="0"/>
              <a:t>Cavity</a:t>
            </a:r>
            <a:r>
              <a:rPr lang="de-DE" noProof="0" dirty="0" smtClean="0"/>
              <a:t> BPMs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err="1" smtClean="0"/>
              <a:t>Cavities</a:t>
            </a:r>
            <a:endParaRPr lang="de-DE" noProof="0" dirty="0" smtClean="0"/>
          </a:p>
          <a:p>
            <a:pPr lvl="1"/>
            <a:r>
              <a:rPr lang="de-DE" noProof="0" dirty="0" smtClean="0"/>
              <a:t>Dipole + </a:t>
            </a:r>
            <a:r>
              <a:rPr lang="de-DE" noProof="0" dirty="0" err="1" smtClean="0"/>
              <a:t>reference</a:t>
            </a:r>
            <a:r>
              <a:rPr lang="de-DE" noProof="0" dirty="0" smtClean="0"/>
              <a:t> </a:t>
            </a:r>
            <a:r>
              <a:rPr lang="de-DE" noProof="0" dirty="0" err="1" smtClean="0"/>
              <a:t>resonator</a:t>
            </a:r>
            <a:endParaRPr lang="de-DE" noProof="0" dirty="0" smtClean="0"/>
          </a:p>
          <a:p>
            <a:pPr lvl="1"/>
            <a:r>
              <a:rPr lang="de-DE" noProof="0" dirty="0" smtClean="0"/>
              <a:t>3.3 GHz, </a:t>
            </a:r>
            <a:r>
              <a:rPr lang="de-DE" noProof="0" dirty="0" err="1" smtClean="0"/>
              <a:t>low</a:t>
            </a:r>
            <a:r>
              <a:rPr lang="de-DE" noProof="0" dirty="0" smtClean="0"/>
              <a:t> Q (</a:t>
            </a:r>
            <a:r>
              <a:rPr lang="de-DE" noProof="0" dirty="0" err="1" smtClean="0"/>
              <a:t>about</a:t>
            </a:r>
            <a:r>
              <a:rPr lang="de-DE" noProof="0" dirty="0" smtClean="0"/>
              <a:t> 70)</a:t>
            </a:r>
          </a:p>
          <a:p>
            <a:pPr lvl="1"/>
            <a:r>
              <a:rPr lang="de-DE" noProof="0" dirty="0" smtClean="0"/>
              <a:t>17 </a:t>
            </a:r>
            <a:r>
              <a:rPr lang="de-DE" noProof="0" dirty="0" err="1" smtClean="0"/>
              <a:t>installed</a:t>
            </a:r>
            <a:r>
              <a:rPr lang="de-DE" noProof="0" dirty="0" smtClean="0"/>
              <a:t> </a:t>
            </a:r>
            <a:r>
              <a:rPr lang="de-DE" noProof="0" dirty="0" err="1" smtClean="0"/>
              <a:t>between</a:t>
            </a:r>
            <a:r>
              <a:rPr lang="de-DE" noProof="0" dirty="0" smtClean="0"/>
              <a:t> undulators – </a:t>
            </a:r>
            <a:br>
              <a:rPr lang="de-DE" noProof="0" dirty="0" smtClean="0"/>
            </a:br>
            <a:r>
              <a:rPr lang="de-DE" noProof="0" dirty="0" smtClean="0"/>
              <a:t>10 mm </a:t>
            </a:r>
            <a:r>
              <a:rPr lang="de-DE" noProof="0" dirty="0" err="1" smtClean="0"/>
              <a:t>pipe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No</a:t>
            </a:r>
            <a:r>
              <a:rPr lang="de-DE" noProof="0" dirty="0" smtClean="0"/>
              <a:t> individual </a:t>
            </a:r>
            <a:r>
              <a:rPr lang="de-DE" noProof="0" dirty="0" err="1" smtClean="0"/>
              <a:t>tuning</a:t>
            </a:r>
            <a:endParaRPr lang="de-DE" noProof="0" dirty="0" smtClean="0"/>
          </a:p>
          <a:p>
            <a:r>
              <a:rPr lang="de-DE" noProof="0" dirty="0" err="1" smtClean="0"/>
              <a:t>Readout</a:t>
            </a:r>
            <a:r>
              <a:rPr lang="de-DE" noProof="0" dirty="0" smtClean="0"/>
              <a:t> (PSI)</a:t>
            </a:r>
          </a:p>
          <a:p>
            <a:pPr lvl="1"/>
            <a:r>
              <a:rPr lang="de-DE" noProof="0" dirty="0" smtClean="0"/>
              <a:t>MBU (Modular BPM Unit) </a:t>
            </a:r>
            <a:r>
              <a:rPr lang="de-DE" noProof="0" dirty="0" err="1" smtClean="0"/>
              <a:t>with</a:t>
            </a:r>
            <a:r>
              <a:rPr lang="de-DE" noProof="0" dirty="0" smtClean="0"/>
              <a:t> 2 RFFE for 2 </a:t>
            </a:r>
            <a:r>
              <a:rPr lang="de-DE" noProof="0" dirty="0" err="1" smtClean="0"/>
              <a:t>cavity</a:t>
            </a:r>
            <a:r>
              <a:rPr lang="de-DE" noProof="0" dirty="0" smtClean="0"/>
              <a:t> BPMs</a:t>
            </a:r>
          </a:p>
          <a:p>
            <a:pPr lvl="1"/>
            <a:r>
              <a:rPr lang="de-DE" noProof="0" dirty="0" err="1" smtClean="0"/>
              <a:t>Up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4 MBUs </a:t>
            </a:r>
            <a:r>
              <a:rPr lang="de-DE" noProof="0" dirty="0" err="1" smtClean="0"/>
              <a:t>connected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1 DAMC2 </a:t>
            </a:r>
            <a:r>
              <a:rPr lang="de-DE" noProof="0" dirty="0" err="1" smtClean="0"/>
              <a:t>interface</a:t>
            </a:r>
            <a:r>
              <a:rPr lang="de-DE" noProof="0" dirty="0" smtClean="0"/>
              <a:t> </a:t>
            </a:r>
            <a:r>
              <a:rPr lang="de-DE" noProof="0" dirty="0" err="1" smtClean="0"/>
              <a:t>board</a:t>
            </a:r>
            <a:endParaRPr lang="de-DE" noProof="0" dirty="0" smtClean="0"/>
          </a:p>
          <a:p>
            <a:pPr lvl="1"/>
            <a:r>
              <a:rPr lang="de-DE" noProof="0" dirty="0" smtClean="0"/>
              <a:t>Timing: </a:t>
            </a:r>
            <a:r>
              <a:rPr lang="de-DE" noProof="0" dirty="0" err="1" smtClean="0"/>
              <a:t>decoding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timing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protocol</a:t>
            </a:r>
            <a:r>
              <a:rPr lang="de-DE" noProof="0" dirty="0" smtClean="0"/>
              <a:t> via </a:t>
            </a:r>
            <a:r>
              <a:rPr lang="de-DE" noProof="0" dirty="0" err="1" smtClean="0"/>
              <a:t>fiber</a:t>
            </a:r>
            <a:r>
              <a:rPr lang="de-DE" noProof="0" dirty="0" smtClean="0"/>
              <a:t> in MBU</a:t>
            </a:r>
          </a:p>
          <a:p>
            <a:r>
              <a:rPr lang="de-DE" noProof="0" dirty="0" smtClean="0"/>
              <a:t>Resolution </a:t>
            </a:r>
            <a:r>
              <a:rPr lang="de-DE" noProof="0" dirty="0" err="1" smtClean="0"/>
              <a:t>requirement</a:t>
            </a:r>
            <a:endParaRPr lang="de-DE" noProof="0" dirty="0" smtClean="0"/>
          </a:p>
          <a:p>
            <a:pPr lvl="1"/>
            <a:r>
              <a:rPr lang="de-DE" noProof="0" dirty="0" smtClean="0"/>
              <a:t>2 </a:t>
            </a:r>
            <a:r>
              <a:rPr lang="de-DE" noProof="0" dirty="0" smtClean="0">
                <a:latin typeface="Symbol" panose="05050102010706020507" pitchFamily="18" charset="2"/>
              </a:rPr>
              <a:t>m</a:t>
            </a:r>
            <a:r>
              <a:rPr lang="de-DE" noProof="0" dirty="0" smtClean="0"/>
              <a:t>m </a:t>
            </a:r>
            <a:r>
              <a:rPr lang="de-DE" noProof="0" dirty="0" err="1" smtClean="0"/>
              <a:t>rms</a:t>
            </a:r>
            <a:r>
              <a:rPr lang="de-DE" noProof="0" dirty="0" smtClean="0"/>
              <a:t> for 0.1-1 </a:t>
            </a:r>
            <a:r>
              <a:rPr lang="de-DE" noProof="0" dirty="0" err="1" smtClean="0"/>
              <a:t>nC</a:t>
            </a: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within</a:t>
            </a:r>
            <a:r>
              <a:rPr lang="de-DE" noProof="0" dirty="0" smtClean="0"/>
              <a:t> ± 0.5 mm</a:t>
            </a:r>
            <a:br>
              <a:rPr lang="de-DE" noProof="0" dirty="0" smtClean="0"/>
            </a:br>
            <a:r>
              <a:rPr lang="de-DE" noProof="0" dirty="0" smtClean="0"/>
              <a:t>(1 </a:t>
            </a:r>
            <a:r>
              <a:rPr lang="de-DE" noProof="0" dirty="0" smtClean="0">
                <a:latin typeface="Symbol" panose="05050102010706020507" pitchFamily="18" charset="2"/>
              </a:rPr>
              <a:t>m</a:t>
            </a:r>
            <a:r>
              <a:rPr lang="de-DE" noProof="0" dirty="0" smtClean="0"/>
              <a:t>m at XFEL, but </a:t>
            </a:r>
            <a:r>
              <a:rPr lang="de-DE" noProof="0" dirty="0" err="1" smtClean="0"/>
              <a:t>longer</a:t>
            </a:r>
            <a:r>
              <a:rPr lang="de-DE" noProof="0" dirty="0" smtClean="0"/>
              <a:t> </a:t>
            </a:r>
            <a:r>
              <a:rPr lang="de-DE" noProof="0" dirty="0" err="1" smtClean="0"/>
              <a:t>cables</a:t>
            </a:r>
            <a:r>
              <a:rPr lang="de-DE" noProof="0" dirty="0" smtClean="0"/>
              <a:t> at FLASH2)</a:t>
            </a:r>
            <a:endParaRPr lang="de-DE" noProof="0" dirty="0"/>
          </a:p>
        </p:txBody>
      </p:sp>
      <p:pic>
        <p:nvPicPr>
          <p:cNvPr id="5" name="Picture 5" descr="C:\Users\dnoelle\Desktop\XFEL Fotos\20140401-MK3_02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6" b="7582"/>
          <a:stretch/>
        </p:blipFill>
        <p:spPr bwMode="auto">
          <a:xfrm>
            <a:off x="4386631" y="782280"/>
            <a:ext cx="2916194" cy="278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dnoelle\Desktop\XFEL Fotos\20140401-MK3_0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6839"/>
          <a:stretch/>
        </p:blipFill>
        <p:spPr bwMode="auto">
          <a:xfrm>
            <a:off x="6247963" y="2868679"/>
            <a:ext cx="2839799" cy="33838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4566" y="5769467"/>
            <a:ext cx="2774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Stadler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IBIC 2014, WEPD12</a:t>
            </a:r>
            <a:endParaRPr lang="en-US" sz="1400" b="1" i="1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754025" y="967284"/>
            <a:ext cx="4471450" cy="52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BPMs in FLASH2</a:t>
            </a:r>
          </a:p>
          <a:p>
            <a:pPr lvl="1"/>
            <a:r>
              <a:rPr lang="en-US" dirty="0"/>
              <a:t>Difference between expected and measured position with Gaussian </a:t>
            </a:r>
            <a:r>
              <a:rPr lang="en-US" dirty="0" smtClean="0"/>
              <a:t>fit</a:t>
            </a:r>
            <a:endParaRPr lang="en-US" dirty="0"/>
          </a:p>
          <a:p>
            <a:pPr lvl="1"/>
            <a:endParaRPr lang="en-US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err="1" smtClean="0"/>
              <a:t>Cavity</a:t>
            </a:r>
            <a:r>
              <a:rPr lang="de-DE" noProof="0" dirty="0" smtClean="0"/>
              <a:t> BPMs:  Gemessene Auflösung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6" y="977899"/>
            <a:ext cx="4471450" cy="5216071"/>
          </a:xfrm>
        </p:spPr>
        <p:txBody>
          <a:bodyPr/>
          <a:lstStyle/>
          <a:p>
            <a:r>
              <a:rPr lang="de-DE" noProof="0" dirty="0" smtClean="0"/>
              <a:t>Test BPMs in FLASH1</a:t>
            </a:r>
          </a:p>
          <a:p>
            <a:pPr lvl="1"/>
            <a:r>
              <a:rPr lang="de-DE" noProof="0" dirty="0" smtClean="0"/>
              <a:t>0.5 </a:t>
            </a:r>
            <a:r>
              <a:rPr lang="de-DE" noProof="0" dirty="0" smtClean="0">
                <a:latin typeface="Symbol" panose="05050102010706020507" pitchFamily="18" charset="2"/>
              </a:rPr>
              <a:t>m</a:t>
            </a:r>
            <a:r>
              <a:rPr lang="de-DE" noProof="0" dirty="0" smtClean="0"/>
              <a:t>m </a:t>
            </a:r>
            <a:r>
              <a:rPr lang="de-DE" noProof="0" dirty="0" err="1" smtClean="0"/>
              <a:t>rms</a:t>
            </a:r>
            <a:r>
              <a:rPr lang="de-DE" noProof="0" dirty="0" smtClean="0"/>
              <a:t> for 0.24 </a:t>
            </a:r>
            <a:r>
              <a:rPr lang="de-DE" noProof="0" dirty="0" err="1" smtClean="0"/>
              <a:t>nC</a:t>
            </a:r>
            <a:r>
              <a:rPr lang="de-DE" noProof="0" dirty="0" smtClean="0"/>
              <a:t> </a:t>
            </a:r>
            <a:r>
              <a:rPr lang="de-DE" noProof="0" dirty="0" err="1" smtClean="0"/>
              <a:t>bunch</a:t>
            </a:r>
            <a:r>
              <a:rPr lang="de-DE" noProof="0" dirty="0" smtClean="0"/>
              <a:t> </a:t>
            </a:r>
            <a:r>
              <a:rPr lang="de-DE" noProof="0" dirty="0" err="1" smtClean="0"/>
              <a:t>charge</a:t>
            </a:r>
            <a:r>
              <a:rPr lang="de-DE" noProof="0" dirty="0" smtClean="0"/>
              <a:t/>
            </a:r>
            <a:br>
              <a:rPr lang="de-DE" noProof="0" dirty="0" smtClean="0"/>
            </a:b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0.5 mm </a:t>
            </a:r>
            <a:r>
              <a:rPr lang="de-DE" noProof="0" dirty="0" err="1" smtClean="0"/>
              <a:t>bunch</a:t>
            </a:r>
            <a:r>
              <a:rPr lang="de-DE" noProof="0" dirty="0" smtClean="0"/>
              <a:t> </a:t>
            </a:r>
            <a:r>
              <a:rPr lang="de-DE" noProof="0" dirty="0" err="1" smtClean="0"/>
              <a:t>offset</a:t>
            </a:r>
            <a:endParaRPr lang="de-DE" noProof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/>
          <a:stretch/>
        </p:blipFill>
        <p:spPr>
          <a:xfrm rot="5400000">
            <a:off x="911368" y="1539191"/>
            <a:ext cx="3801252" cy="56408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392" y="2566884"/>
            <a:ext cx="38314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66"/>
                </a:solidFill>
              </a:rPr>
              <a:t>Resolution of various FLASH1-BPMs </a:t>
            </a:r>
            <a:br>
              <a:rPr lang="en-US" sz="1600" b="1" dirty="0" smtClean="0">
                <a:solidFill>
                  <a:srgbClr val="003366"/>
                </a:solidFill>
              </a:rPr>
            </a:br>
            <a:r>
              <a:rPr lang="en-US" sz="1600" b="1" dirty="0" smtClean="0">
                <a:solidFill>
                  <a:srgbClr val="003366"/>
                </a:solidFill>
              </a:rPr>
              <a:t>(designed for 1 </a:t>
            </a:r>
            <a:r>
              <a:rPr lang="en-US" sz="1600" b="1" dirty="0" err="1" smtClean="0">
                <a:solidFill>
                  <a:srgbClr val="003366"/>
                </a:solidFill>
              </a:rPr>
              <a:t>nC</a:t>
            </a:r>
            <a:r>
              <a:rPr lang="en-US" sz="1600" b="1" dirty="0" smtClean="0">
                <a:solidFill>
                  <a:srgbClr val="003366"/>
                </a:solidFill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27425" y="4359620"/>
            <a:ext cx="2806528" cy="1706434"/>
            <a:chOff x="4882794" y="2636914"/>
            <a:chExt cx="4223106" cy="29066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08" t="41480" b="8705"/>
            <a:stretch/>
          </p:blipFill>
          <p:spPr>
            <a:xfrm rot="5400000">
              <a:off x="5973204" y="2410858"/>
              <a:ext cx="2849091" cy="3416300"/>
            </a:xfrm>
            <a:prstGeom prst="rect">
              <a:avLst/>
            </a:prstGeom>
            <a:ln w="57150">
              <a:solidFill>
                <a:srgbClr val="003366"/>
              </a:solidFill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4882794" y="4838904"/>
              <a:ext cx="190501" cy="298448"/>
            </a:xfrm>
            <a:prstGeom prst="rect">
              <a:avLst/>
            </a:prstGeom>
            <a:noFill/>
            <a:ln w="57150">
              <a:solidFill>
                <a:srgbClr val="003366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cxnSp>
          <p:nvCxnSpPr>
            <p:cNvPr id="11" name="Straight Connector 10"/>
            <p:cNvCxnSpPr>
              <a:stCxn id="9" idx="3"/>
            </p:cNvCxnSpPr>
            <p:nvPr/>
          </p:nvCxnSpPr>
          <p:spPr bwMode="auto">
            <a:xfrm flipV="1">
              <a:off x="5073295" y="2636914"/>
              <a:ext cx="578825" cy="2351215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stCxn id="9" idx="2"/>
            </p:cNvCxnSpPr>
            <p:nvPr/>
          </p:nvCxnSpPr>
          <p:spPr bwMode="auto">
            <a:xfrm>
              <a:off x="4978044" y="5137352"/>
              <a:ext cx="711554" cy="406203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/>
          <p:cNvSpPr txBox="1"/>
          <p:nvPr/>
        </p:nvSpPr>
        <p:spPr>
          <a:xfrm>
            <a:off x="858269" y="3158659"/>
            <a:ext cx="10342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~0.35 </a:t>
            </a:r>
            <a:r>
              <a:rPr lang="en-US" sz="1600" b="1" dirty="0" err="1" smtClean="0">
                <a:solidFill>
                  <a:srgbClr val="C00000"/>
                </a:solidFill>
              </a:rPr>
              <a:t>nC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4" name="Picture 13" descr="N:\4all\intern\dlipka\Dokumente\Konferenzen\IBIC2014\meinBeitrag\CavityBPM\Paper\version2\SEED2x_residua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61" y="1977838"/>
            <a:ext cx="2572439" cy="22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353128">
            <a:off x="7857780" y="3122887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91806" y="2648872"/>
            <a:ext cx="1040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Lipka, </a:t>
            </a:r>
            <a:b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IBIC 2014,</a:t>
            </a:r>
            <a:b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TUPF07</a:t>
            </a:r>
          </a:p>
        </p:txBody>
      </p:sp>
    </p:spTree>
    <p:extLst>
      <p:ext uri="{BB962C8B-B14F-4D97-AF65-F5344CB8AC3E}">
        <p14:creationId xmlns:p14="http://schemas.microsoft.com/office/powerpoint/2010/main" val="36682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err="1" smtClean="0"/>
              <a:t>Cavity</a:t>
            </a:r>
            <a:r>
              <a:rPr lang="de-DE" noProof="0" dirty="0" smtClean="0"/>
              <a:t> BPMs: </a:t>
            </a:r>
            <a:r>
              <a:rPr lang="de-DE" noProof="0" dirty="0" err="1" smtClean="0"/>
              <a:t>Ladungs</a:t>
            </a:r>
            <a:r>
              <a:rPr lang="de-DE" dirty="0" smtClean="0"/>
              <a:t>-Messung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899"/>
            <a:ext cx="8520113" cy="2451101"/>
          </a:xfrm>
        </p:spPr>
        <p:txBody>
          <a:bodyPr/>
          <a:lstStyle/>
          <a:p>
            <a:r>
              <a:rPr lang="de-DE" dirty="0" smtClean="0"/>
              <a:t>Charge </a:t>
            </a:r>
            <a:r>
              <a:rPr lang="de-DE" dirty="0" err="1" smtClean="0"/>
              <a:t>resolution</a:t>
            </a:r>
            <a:r>
              <a:rPr lang="de-DE" dirty="0" smtClean="0"/>
              <a:t> for 100 </a:t>
            </a:r>
            <a:r>
              <a:rPr lang="de-DE" dirty="0" err="1" smtClean="0"/>
              <a:t>pC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charge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&lt; 0.2 </a:t>
            </a:r>
            <a:r>
              <a:rPr lang="de-DE" dirty="0" err="1" smtClean="0"/>
              <a:t>pC</a:t>
            </a:r>
            <a:r>
              <a:rPr lang="de-DE" dirty="0" smtClean="0"/>
              <a:t> </a:t>
            </a:r>
            <a:r>
              <a:rPr lang="de-DE" dirty="0" err="1" smtClean="0"/>
              <a:t>rms</a:t>
            </a:r>
            <a:endParaRPr lang="de-DE" dirty="0"/>
          </a:p>
        </p:txBody>
      </p:sp>
      <p:pic>
        <p:nvPicPr>
          <p:cNvPr id="6" name="Picture 5" descr="N:\4all\intern\dlipka\Dokumente\Konferenzen\IBIC2014\meinBeitrag\CavityBPM\Paper\version2\SASE14_charg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85" y="1374675"/>
            <a:ext cx="3422837" cy="25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0938" y="5317528"/>
            <a:ext cx="255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Lipka, IBIC 2014, TUPF07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2455" y="4109967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FLASH2 / 0.3nC</a:t>
            </a:r>
            <a:endParaRPr lang="en-US" b="1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4" y="4414175"/>
            <a:ext cx="6680102" cy="1740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1642" y="458579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33CC"/>
                </a:solidFill>
              </a:rPr>
              <a:t>toroide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4042" y="504666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Cavity BPMs</a:t>
            </a:r>
            <a:endParaRPr lang="en-US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Button </a:t>
            </a:r>
            <a:r>
              <a:rPr lang="de-DE" dirty="0" smtClean="0"/>
              <a:t>und</a:t>
            </a:r>
            <a:r>
              <a:rPr lang="de-DE" noProof="0" dirty="0" smtClean="0"/>
              <a:t> Stripline BPMs: Überblick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6" y="977900"/>
            <a:ext cx="5025692" cy="1475368"/>
          </a:xfrm>
        </p:spPr>
        <p:txBody>
          <a:bodyPr/>
          <a:lstStyle/>
          <a:p>
            <a:r>
              <a:rPr lang="de-DE" noProof="0" dirty="0" smtClean="0"/>
              <a:t>Low Charge BPMs (LCBPM) </a:t>
            </a:r>
            <a:r>
              <a:rPr lang="de-DE" noProof="0" dirty="0" err="1" smtClean="0"/>
              <a:t>electronics</a:t>
            </a:r>
            <a:endParaRPr lang="de-DE" noProof="0" dirty="0" smtClean="0"/>
          </a:p>
          <a:p>
            <a:pPr lvl="1"/>
            <a:r>
              <a:rPr lang="de-DE" noProof="0" dirty="0" smtClean="0"/>
              <a:t>Name </a:t>
            </a:r>
            <a:r>
              <a:rPr lang="de-DE" noProof="0" dirty="0" err="1" smtClean="0"/>
              <a:t>chosen</a:t>
            </a:r>
            <a:r>
              <a:rPr lang="de-DE" noProof="0" dirty="0" smtClean="0"/>
              <a:t> in </a:t>
            </a:r>
            <a:r>
              <a:rPr lang="de-DE" noProof="0" dirty="0" err="1" smtClean="0"/>
              <a:t>contrast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system</a:t>
            </a:r>
            <a:r>
              <a:rPr lang="de-DE" noProof="0" dirty="0" smtClean="0"/>
              <a:t> </a:t>
            </a:r>
            <a:r>
              <a:rPr lang="de-DE" noProof="0" dirty="0" err="1" smtClean="0"/>
              <a:t>designed</a:t>
            </a:r>
            <a:r>
              <a:rPr lang="de-DE" noProof="0" dirty="0" smtClean="0"/>
              <a:t> for FLASH for </a:t>
            </a:r>
            <a:r>
              <a:rPr lang="de-DE" noProof="0" dirty="0" err="1" smtClean="0"/>
              <a:t>charges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1nC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higher</a:t>
            </a:r>
            <a:endParaRPr lang="de-DE" noProof="0" dirty="0" smtClean="0"/>
          </a:p>
          <a:p>
            <a:pPr lvl="1"/>
            <a:r>
              <a:rPr lang="de-DE" noProof="0" dirty="0" err="1" smtClean="0">
                <a:solidFill>
                  <a:srgbClr val="C00000"/>
                </a:solidFill>
              </a:rPr>
              <a:t>Designed</a:t>
            </a:r>
            <a:r>
              <a:rPr lang="de-DE" noProof="0" dirty="0" smtClean="0">
                <a:solidFill>
                  <a:srgbClr val="C00000"/>
                </a:solidFill>
              </a:rPr>
              <a:t> for FLASH2 </a:t>
            </a:r>
            <a:r>
              <a:rPr lang="de-DE" noProof="0" dirty="0" smtClean="0"/>
              <a:t>(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be</a:t>
            </a:r>
            <a:r>
              <a:rPr lang="de-DE" noProof="0" dirty="0" smtClean="0"/>
              <a:t> </a:t>
            </a:r>
            <a:r>
              <a:rPr lang="de-DE" noProof="0" dirty="0" err="1" smtClean="0"/>
              <a:t>installed</a:t>
            </a:r>
            <a:r>
              <a:rPr lang="de-DE" noProof="0" dirty="0" smtClean="0"/>
              <a:t> in all FLASH)</a:t>
            </a:r>
          </a:p>
          <a:p>
            <a:pPr lvl="1"/>
            <a:endParaRPr lang="de-DE" noProof="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996911" y="3660830"/>
            <a:ext cx="4781878" cy="2594489"/>
            <a:chOff x="3689099" y="1268760"/>
            <a:chExt cx="4781878" cy="2594489"/>
          </a:xfrm>
        </p:grpSpPr>
        <p:pic>
          <p:nvPicPr>
            <p:cNvPr id="4" name="Picture 5" descr="E:\Conferences\2012_IBIC_Japan\pics\buttonBPM_system_overview.e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18" y="1268760"/>
              <a:ext cx="4776859" cy="2218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689099" y="3524695"/>
              <a:ext cx="784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/>
                <a:t>Button </a:t>
              </a:r>
              <a:r>
                <a:rPr lang="de-DE" sz="800" dirty="0" err="1" smtClean="0"/>
                <a:t>or</a:t>
              </a:r>
              <a:endParaRPr lang="de-DE" sz="800" dirty="0" smtClean="0"/>
            </a:p>
            <a:p>
              <a:r>
                <a:rPr lang="de-DE" sz="800" dirty="0" smtClean="0"/>
                <a:t>Strip-</a:t>
              </a:r>
              <a:r>
                <a:rPr lang="de-DE" sz="800" dirty="0" err="1" smtClean="0"/>
                <a:t>line</a:t>
              </a:r>
              <a:r>
                <a:rPr lang="de-DE" sz="800" dirty="0" smtClean="0"/>
                <a:t> BPM</a:t>
              </a:r>
              <a:endParaRPr lang="de-DE" sz="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07147" y="2377865"/>
              <a:ext cx="7489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/>
                <a:t>Delay ~100ns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15596" y="3524401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/>
                <a:t>Broadband</a:t>
              </a:r>
            </a:p>
            <a:p>
              <a:r>
                <a:rPr lang="en-US" sz="800" dirty="0" smtClean="0"/>
                <a:t>RF </a:t>
              </a:r>
              <a:r>
                <a:rPr lang="de-DE" sz="800" dirty="0" err="1" smtClean="0"/>
                <a:t>Combiner</a:t>
              </a:r>
              <a:r>
                <a:rPr lang="de-DE" sz="800" dirty="0" smtClean="0"/>
                <a:t> </a:t>
              </a:r>
              <a:endParaRPr lang="de-DE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95179" y="3524695"/>
              <a:ext cx="750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/>
                <a:t>RF </a:t>
              </a:r>
              <a:r>
                <a:rPr lang="de-DE" sz="800" dirty="0" err="1" smtClean="0"/>
                <a:t>cable</a:t>
              </a:r>
              <a:r>
                <a:rPr lang="de-DE" sz="800" dirty="0" smtClean="0"/>
                <a:t> 3/8“</a:t>
              </a:r>
            </a:p>
            <a:p>
              <a:r>
                <a:rPr lang="de-DE" sz="800" dirty="0" err="1" smtClean="0"/>
                <a:t>Length</a:t>
              </a:r>
              <a:r>
                <a:rPr lang="de-DE" sz="800" dirty="0" smtClean="0"/>
                <a:t> &lt; 80m</a:t>
              </a:r>
              <a:endParaRPr lang="de-DE" sz="8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196027" y="2351976"/>
              <a:ext cx="417433" cy="978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284238" y="3232307"/>
              <a:ext cx="72008" cy="3904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186850" y="3212976"/>
              <a:ext cx="73885" cy="3644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6142559" y="3314970"/>
              <a:ext cx="64439" cy="1958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34427" y="2950300"/>
            <a:ext cx="3371134" cy="2512637"/>
            <a:chOff x="3641681" y="4048588"/>
            <a:chExt cx="3371134" cy="251263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24" y="4179277"/>
              <a:ext cx="2894821" cy="216208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284238" y="6315004"/>
              <a:ext cx="25913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/>
                <a:t>Signal </a:t>
              </a:r>
              <a:r>
                <a:rPr lang="de-DE" sz="1000" b="1" dirty="0" err="1" smtClean="0"/>
                <a:t>of</a:t>
              </a:r>
              <a:r>
                <a:rPr lang="de-DE" sz="1000" b="1" dirty="0" smtClean="0"/>
                <a:t> horizontal plane, </a:t>
              </a:r>
              <a:r>
                <a:rPr lang="de-DE" sz="1000" b="1" dirty="0" err="1" smtClean="0"/>
                <a:t>delay</a:t>
              </a:r>
              <a:r>
                <a:rPr lang="de-DE" sz="1000" b="1" dirty="0" smtClean="0"/>
                <a:t> </a:t>
              </a:r>
              <a:r>
                <a:rPr lang="de-DE" sz="1000" b="1" dirty="0" err="1" smtClean="0"/>
                <a:t>line</a:t>
              </a:r>
              <a:r>
                <a:rPr lang="de-DE" sz="1000" b="1" dirty="0" smtClean="0"/>
                <a:t>:  ~100ns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4599130" y="5661248"/>
              <a:ext cx="1052190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34"/>
            <p:cNvSpPr txBox="1"/>
            <p:nvPr/>
          </p:nvSpPr>
          <p:spPr>
            <a:xfrm>
              <a:off x="3641681" y="4048588"/>
              <a:ext cx="3371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cap="all" dirty="0" smtClean="0">
                  <a:solidFill>
                    <a:schemeClr val="accent2"/>
                  </a:solidFill>
                </a:rPr>
                <a:t>Typical Signals from BUTTON/strip-line BPM</a:t>
              </a:r>
              <a:endParaRPr lang="de-DE" sz="1000" b="1" cap="all" dirty="0">
                <a:solidFill>
                  <a:schemeClr val="accent2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5180274" y="5805264"/>
              <a:ext cx="0" cy="46565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TextBox 23"/>
          <p:cNvSpPr txBox="1"/>
          <p:nvPr/>
        </p:nvSpPr>
        <p:spPr>
          <a:xfrm>
            <a:off x="335560" y="5954328"/>
            <a:ext cx="2742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B. Lorbeer, IBIC 2014, TUPF08</a:t>
            </a:r>
            <a:endParaRPr lang="en-US" sz="1400" b="1" i="1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5" name="Grafi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9" t="18455" r="19505" b="12755"/>
          <a:stretch/>
        </p:blipFill>
        <p:spPr bwMode="auto">
          <a:xfrm>
            <a:off x="5921273" y="948344"/>
            <a:ext cx="3057908" cy="217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64075" y="3125348"/>
            <a:ext cx="2583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Vilcins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IBIC2014, TUPF11</a:t>
            </a:r>
          </a:p>
        </p:txBody>
      </p:sp>
    </p:spTree>
    <p:extLst>
      <p:ext uri="{BB962C8B-B14F-4D97-AF65-F5344CB8AC3E}">
        <p14:creationId xmlns:p14="http://schemas.microsoft.com/office/powerpoint/2010/main" val="8502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Button und </a:t>
            </a:r>
            <a:r>
              <a:rPr lang="de-DE" noProof="0" dirty="0" err="1" smtClean="0"/>
              <a:t>Stripline</a:t>
            </a:r>
            <a:r>
              <a:rPr lang="de-DE" noProof="0" dirty="0" smtClean="0"/>
              <a:t> BPMs: LCBPM</a:t>
            </a:r>
            <a:endParaRPr lang="de-DE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3203092" y="1659254"/>
            <a:ext cx="2289409" cy="94179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Rear Transition Module (RTM) </a:t>
            </a:r>
          </a:p>
          <a:p>
            <a:r>
              <a:rPr lang="en-US" sz="1200" dirty="0" smtClean="0"/>
              <a:t>180mmx162mm</a:t>
            </a:r>
          </a:p>
          <a:p>
            <a:r>
              <a:rPr lang="en-US" sz="1200" dirty="0" smtClean="0"/>
              <a:t>Compatible with the MTCA.4 </a:t>
            </a:r>
          </a:p>
          <a:p>
            <a:r>
              <a:rPr lang="en-US" sz="1200" dirty="0" smtClean="0"/>
              <a:t>for physics standard</a:t>
            </a:r>
            <a:endParaRPr lang="de-D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17" y="961667"/>
            <a:ext cx="195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RF Front-End</a:t>
            </a:r>
            <a:endParaRPr lang="de-DE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28447" y="803771"/>
            <a:ext cx="1313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n-lt"/>
                <a:cs typeface="Arial" pitchFamily="34" charset="0"/>
              </a:rPr>
              <a:t>MicroTCA</a:t>
            </a:r>
            <a:r>
              <a:rPr lang="de-DE" sz="1200" b="1" dirty="0" smtClean="0">
                <a:latin typeface="+mn-lt"/>
                <a:cs typeface="Arial" pitchFamily="34" charset="0"/>
              </a:rPr>
              <a:t> </a:t>
            </a:r>
            <a:r>
              <a:rPr lang="de-DE" sz="1200" b="1" dirty="0" err="1" smtClean="0">
                <a:latin typeface="+mn-lt"/>
                <a:cs typeface="Arial" pitchFamily="34" charset="0"/>
              </a:rPr>
              <a:t>crate</a:t>
            </a:r>
            <a:endParaRPr lang="de-DE" sz="1200" b="1" dirty="0">
              <a:latin typeface="+mn-lt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1" y="2648375"/>
            <a:ext cx="3977518" cy="1788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4" y="3184459"/>
            <a:ext cx="2177229" cy="1958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47" y="1097675"/>
            <a:ext cx="2229895" cy="1721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7" y="1268166"/>
            <a:ext cx="2931477" cy="1380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93" y="4575099"/>
            <a:ext cx="2384959" cy="17141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6483" y="4523061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X-Channel</a:t>
            </a:r>
            <a:endParaRPr lang="de-DE" sz="12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8989" y="4691708"/>
            <a:ext cx="89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Y-Channel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9549" y="4684343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100ns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3605" y="5143094"/>
            <a:ext cx="3276466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Crate used for the tests </a:t>
            </a:r>
            <a:r>
              <a:rPr lang="en-US" sz="1200" dirty="0" smtClean="0"/>
              <a:t>includes: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200" dirty="0" smtClean="0"/>
              <a:t>management </a:t>
            </a:r>
            <a:r>
              <a:rPr lang="de-DE" sz="1200" dirty="0" err="1" smtClean="0"/>
              <a:t>carrier</a:t>
            </a:r>
            <a:r>
              <a:rPr lang="de-DE" sz="1200" dirty="0" smtClean="0"/>
              <a:t> </a:t>
            </a:r>
            <a:r>
              <a:rPr lang="de-DE" sz="1200" dirty="0"/>
              <a:t>hub (MCH</a:t>
            </a:r>
            <a:r>
              <a:rPr lang="de-DE" sz="12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1200" dirty="0" err="1" smtClean="0"/>
              <a:t>hard</a:t>
            </a:r>
            <a:r>
              <a:rPr lang="de-DE" sz="1200" dirty="0" smtClean="0"/>
              <a:t> </a:t>
            </a:r>
            <a:r>
              <a:rPr lang="de-DE" sz="1200" dirty="0" err="1"/>
              <a:t>disk</a:t>
            </a:r>
            <a:r>
              <a:rPr lang="de-DE" sz="1200" dirty="0"/>
              <a:t> (HD), </a:t>
            </a:r>
            <a:r>
              <a:rPr lang="de-DE" sz="1200" dirty="0" err="1"/>
              <a:t>processor</a:t>
            </a:r>
            <a:r>
              <a:rPr lang="de-DE" sz="1200" dirty="0"/>
              <a:t> (CPU</a:t>
            </a:r>
            <a:r>
              <a:rPr lang="de-DE" sz="1200" dirty="0" smtClean="0"/>
              <a:t>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1200" dirty="0" err="1" smtClean="0"/>
              <a:t>Digitizer</a:t>
            </a:r>
            <a:r>
              <a:rPr lang="de-DE" sz="1200" dirty="0" smtClean="0"/>
              <a:t> </a:t>
            </a:r>
            <a:r>
              <a:rPr lang="en-US" sz="1200" dirty="0" smtClean="0"/>
              <a:t>SIS8300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200" dirty="0" smtClean="0"/>
              <a:t>timing module  x2timer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205" y="4298100"/>
            <a:ext cx="2836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RTM Analog Output Signals</a:t>
            </a:r>
            <a:endParaRPr lang="de-DE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00083" y="3157416"/>
            <a:ext cx="1484702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G=38dB</a:t>
            </a:r>
          </a:p>
          <a:p>
            <a:r>
              <a:rPr lang="en-US" sz="1600" dirty="0" smtClean="0"/>
              <a:t>Att.&gt;60dB</a:t>
            </a:r>
            <a:endParaRPr lang="de-DE" sz="1600" dirty="0" smtClean="0"/>
          </a:p>
          <a:p>
            <a:r>
              <a:rPr lang="en-US" sz="1600" dirty="0" smtClean="0"/>
              <a:t>Peak Detector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64389" y="2890113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 BPMs/crate</a:t>
            </a:r>
            <a:endParaRPr lang="de-DE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961710" y="1756769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Front </a:t>
            </a:r>
            <a:br>
              <a:rPr lang="en-US" sz="1600" dirty="0" smtClean="0"/>
            </a:br>
            <a:r>
              <a:rPr lang="en-US" sz="1600" dirty="0" smtClean="0"/>
              <a:t>Side</a:t>
            </a:r>
            <a:endParaRPr lang="de-DE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977954" y="3813360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 </a:t>
            </a:r>
            <a:br>
              <a:rPr lang="en-US" sz="1600" dirty="0" smtClean="0"/>
            </a:br>
            <a:r>
              <a:rPr lang="en-US" sz="1600" dirty="0" smtClean="0"/>
              <a:t>Side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41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Button </a:t>
            </a:r>
            <a:r>
              <a:rPr lang="de-DE" dirty="0"/>
              <a:t>u</a:t>
            </a:r>
            <a:r>
              <a:rPr lang="de-DE" noProof="0" dirty="0" err="1" smtClean="0"/>
              <a:t>nd</a:t>
            </a:r>
            <a:r>
              <a:rPr lang="de-DE" noProof="0" dirty="0" smtClean="0"/>
              <a:t> </a:t>
            </a:r>
            <a:r>
              <a:rPr lang="de-DE" noProof="0" dirty="0" err="1" smtClean="0"/>
              <a:t>Stripline</a:t>
            </a:r>
            <a:r>
              <a:rPr lang="de-DE" noProof="0" dirty="0" smtClean="0"/>
              <a:t> BPMs: </a:t>
            </a:r>
            <a:r>
              <a:rPr lang="de-DE" dirty="0" smtClean="0"/>
              <a:t>Betrieb</a:t>
            </a:r>
            <a:endParaRPr lang="de-DE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97" y="4045223"/>
            <a:ext cx="2400300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94" y="4068669"/>
            <a:ext cx="2400300" cy="1800225"/>
          </a:xfrm>
          <a:prstGeom prst="rect">
            <a:avLst/>
          </a:prstGeom>
        </p:spPr>
      </p:pic>
      <p:pic>
        <p:nvPicPr>
          <p:cNvPr id="8" name="Picture 20" descr="E:\Conferences\2014_IBIC_California\Screen Shot 2014-09-09 at 6.44.21 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1" y="3650543"/>
            <a:ext cx="3255323" cy="263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E:\Conferences\2014_IBIC_California\server_settin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324968"/>
            <a:ext cx="2592288" cy="19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12226" y="3750519"/>
            <a:ext cx="4389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RMS at q=36 </a:t>
            </a:r>
            <a:r>
              <a:rPr lang="en-US" sz="1600" dirty="0" err="1" smtClean="0"/>
              <a:t>pC</a:t>
            </a:r>
            <a:r>
              <a:rPr lang="en-US" sz="1600" dirty="0" smtClean="0"/>
              <a:t>, 200 pulses (incl. beam jitter)</a:t>
            </a:r>
            <a:endParaRPr lang="de-DE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37835" y="986414"/>
            <a:ext cx="3651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Server Panel for Firmware Adjustment</a:t>
            </a:r>
            <a:endParaRPr lang="de-DE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54361" y="331472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BPM Expert Panel</a:t>
            </a:r>
            <a:endParaRPr lang="de-DE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920994" y="5874090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Strip-Line BPM</a:t>
            </a:r>
            <a:endParaRPr lang="de-DE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154148" y="5882538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Button BPM</a:t>
            </a:r>
            <a:endParaRPr lang="de-DE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77365" y="4262637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1200" dirty="0" smtClean="0">
                <a:solidFill>
                  <a:srgbClr val="FF0000"/>
                </a:solidFill>
              </a:rPr>
              <a:t> = 22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m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0525" y="4275517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err="1">
                <a:solidFill>
                  <a:srgbClr val="FF0000"/>
                </a:solidFill>
              </a:rPr>
              <a:t>y</a:t>
            </a:r>
            <a:r>
              <a:rPr lang="en-US" sz="1200" dirty="0">
                <a:solidFill>
                  <a:srgbClr val="FF0000"/>
                </a:solidFill>
              </a:rPr>
              <a:t> = </a:t>
            </a:r>
            <a:r>
              <a:rPr lang="en-US" sz="1200" dirty="0" smtClean="0">
                <a:solidFill>
                  <a:srgbClr val="FF0000"/>
                </a:solidFill>
              </a:rPr>
              <a:t>39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m</a:t>
            </a:r>
            <a:endParaRPr lang="de-DE" sz="1200" dirty="0">
              <a:solidFill>
                <a:srgbClr val="FF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06521"/>
              </p:ext>
            </p:extLst>
          </p:nvPr>
        </p:nvGraphicFramePr>
        <p:xfrm>
          <a:off x="5162954" y="1180295"/>
          <a:ext cx="3819219" cy="2377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92863"/>
                <a:gridCol w="512956"/>
                <a:gridCol w="413400"/>
              </a:tblGrid>
              <a:tr h="1610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 charge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0.1-1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nC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 spacing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≥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222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ns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maximum macro-pulse repetition rate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25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Hz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beam pipe diameter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40.5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single bunch resolution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Averaged RMS resolution over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1000 b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/>
                          <a:cs typeface="Helvetica" panose="020B0604020202020204" pitchFamily="34" charset="0"/>
                        </a:rPr>
                        <a:t>unches of identical train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μm</a:t>
                      </a:r>
                      <a:endParaRPr lang="de-DE" sz="1200" b="0" dirty="0" smtClean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Range for max. resolution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+/- 3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  <a:endParaRPr lang="de-DE" sz="1200" b="0" dirty="0" smtClean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Operation range with reasonable signal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+/-10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141632" y="871504"/>
            <a:ext cx="385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Requirements (from XFEL requirements)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22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Beam Loss Monitors (BLMs)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err="1" smtClean="0"/>
              <a:t>Detector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Scintillator</a:t>
            </a:r>
            <a:r>
              <a:rPr lang="de-DE" noProof="0" dirty="0" smtClean="0"/>
              <a:t> </a:t>
            </a:r>
            <a:r>
              <a:rPr lang="de-DE" noProof="0" dirty="0" err="1" smtClean="0"/>
              <a:t>or</a:t>
            </a:r>
            <a:r>
              <a:rPr lang="de-DE" noProof="0" dirty="0" smtClean="0"/>
              <a:t> </a:t>
            </a:r>
            <a:r>
              <a:rPr lang="de-DE" noProof="0" dirty="0" err="1" smtClean="0"/>
              <a:t>fused</a:t>
            </a:r>
            <a:r>
              <a:rPr lang="de-DE" noProof="0" dirty="0" smtClean="0"/>
              <a:t> </a:t>
            </a:r>
            <a:r>
              <a:rPr lang="de-DE" noProof="0" dirty="0" err="1" smtClean="0"/>
              <a:t>silica</a:t>
            </a:r>
            <a:r>
              <a:rPr lang="de-DE" noProof="0" dirty="0" smtClean="0"/>
              <a:t> </a:t>
            </a:r>
            <a:br>
              <a:rPr lang="de-DE" noProof="0" dirty="0" smtClean="0"/>
            </a:br>
            <a:r>
              <a:rPr lang="de-DE" noProof="0" dirty="0" smtClean="0"/>
              <a:t>(</a:t>
            </a:r>
            <a:r>
              <a:rPr lang="de-DE" noProof="0" dirty="0" err="1" smtClean="0"/>
              <a:t>rod</a:t>
            </a:r>
            <a:r>
              <a:rPr lang="de-DE" noProof="0" dirty="0" smtClean="0"/>
              <a:t> </a:t>
            </a:r>
            <a:r>
              <a:rPr lang="de-DE" noProof="0" dirty="0" err="1" smtClean="0"/>
              <a:t>or</a:t>
            </a:r>
            <a:r>
              <a:rPr lang="de-DE" noProof="0" dirty="0" smtClean="0"/>
              <a:t> </a:t>
            </a:r>
            <a:r>
              <a:rPr lang="de-DE" noProof="0" dirty="0" err="1" smtClean="0"/>
              <a:t>fiber</a:t>
            </a:r>
            <a:r>
              <a:rPr lang="de-DE" noProof="0" dirty="0" smtClean="0"/>
              <a:t>)</a:t>
            </a:r>
          </a:p>
          <a:p>
            <a:pPr lvl="1"/>
            <a:r>
              <a:rPr lang="de-DE" noProof="0" dirty="0" smtClean="0"/>
              <a:t>PMT: HV </a:t>
            </a:r>
            <a:r>
              <a:rPr lang="de-DE" noProof="0" dirty="0" err="1" smtClean="0"/>
              <a:t>voltage</a:t>
            </a:r>
            <a:r>
              <a:rPr lang="de-DE" noProof="0" dirty="0" smtClean="0"/>
              <a:t> (~500 V) </a:t>
            </a:r>
            <a:br>
              <a:rPr lang="de-DE" noProof="0" dirty="0" smtClean="0"/>
            </a:br>
            <a:r>
              <a:rPr lang="de-DE" noProof="0" dirty="0" err="1" smtClean="0"/>
              <a:t>generated</a:t>
            </a:r>
            <a:r>
              <a:rPr lang="de-DE" noProof="0" dirty="0" smtClean="0"/>
              <a:t> </a:t>
            </a:r>
            <a:r>
              <a:rPr lang="de-DE" noProof="0" dirty="0" err="1" smtClean="0"/>
              <a:t>by</a:t>
            </a:r>
            <a:r>
              <a:rPr lang="de-DE" noProof="0" dirty="0" smtClean="0"/>
              <a:t> Cockcroft-Walton </a:t>
            </a:r>
            <a:br>
              <a:rPr lang="de-DE" noProof="0" dirty="0" smtClean="0"/>
            </a:br>
            <a:r>
              <a:rPr lang="de-DE" noProof="0" dirty="0" err="1" smtClean="0"/>
              <a:t>multiplier</a:t>
            </a:r>
            <a:r>
              <a:rPr lang="de-DE" noProof="0" dirty="0" smtClean="0"/>
              <a:t> on </a:t>
            </a:r>
            <a:r>
              <a:rPr lang="de-DE" noProof="0" dirty="0" err="1" smtClean="0"/>
              <a:t>board</a:t>
            </a:r>
            <a:r>
              <a:rPr lang="de-DE" noProof="0" dirty="0" smtClean="0"/>
              <a:t> </a:t>
            </a:r>
            <a:r>
              <a:rPr lang="de-DE" noProof="0" dirty="0" err="1" smtClean="0"/>
              <a:t>mounted</a:t>
            </a:r>
            <a:r>
              <a:rPr lang="de-DE" noProof="0" dirty="0" smtClean="0"/>
              <a:t> at PMT</a:t>
            </a:r>
          </a:p>
          <a:p>
            <a:pPr lvl="1"/>
            <a:endParaRPr lang="de-DE" noProof="0" dirty="0" smtClean="0"/>
          </a:p>
          <a:p>
            <a:r>
              <a:rPr lang="de-DE" noProof="0" dirty="0" smtClean="0"/>
              <a:t>Electronics MTCA-</a:t>
            </a:r>
            <a:r>
              <a:rPr lang="de-DE" noProof="0" dirty="0" err="1" smtClean="0"/>
              <a:t>based</a:t>
            </a:r>
            <a:r>
              <a:rPr lang="de-DE" noProof="0" dirty="0" smtClean="0"/>
              <a:t> </a:t>
            </a:r>
            <a:r>
              <a:rPr lang="de-DE" noProof="0" dirty="0" err="1" smtClean="0"/>
              <a:t>with</a:t>
            </a:r>
            <a:r>
              <a:rPr lang="de-DE" noProof="0" dirty="0" smtClean="0"/>
              <a:t> </a:t>
            </a:r>
            <a:br>
              <a:rPr lang="de-DE" noProof="0" dirty="0" smtClean="0"/>
            </a:br>
            <a:r>
              <a:rPr lang="de-DE" noProof="0" dirty="0" err="1" smtClean="0"/>
              <a:t>low</a:t>
            </a:r>
            <a:r>
              <a:rPr lang="de-DE" noProof="0" dirty="0" smtClean="0"/>
              <a:t> </a:t>
            </a:r>
            <a:r>
              <a:rPr lang="de-DE" noProof="0" dirty="0" err="1" smtClean="0"/>
              <a:t>latency</a:t>
            </a:r>
            <a:r>
              <a:rPr lang="de-DE" noProof="0" dirty="0" smtClean="0"/>
              <a:t> </a:t>
            </a:r>
            <a:r>
              <a:rPr lang="de-DE" noProof="0" dirty="0" err="1" smtClean="0"/>
              <a:t>interface</a:t>
            </a:r>
            <a:r>
              <a:rPr lang="de-DE" noProof="0" dirty="0" smtClean="0"/>
              <a:t> </a:t>
            </a:r>
            <a:r>
              <a:rPr lang="de-DE" noProof="0" dirty="0" err="1" smtClean="0"/>
              <a:t>with</a:t>
            </a:r>
            <a:r>
              <a:rPr lang="de-DE" noProof="0" dirty="0" smtClean="0"/>
              <a:t> MPS</a:t>
            </a:r>
          </a:p>
          <a:p>
            <a:r>
              <a:rPr lang="de-DE" noProof="0" dirty="0" smtClean="0"/>
              <a:t>Alarms </a:t>
            </a:r>
            <a:r>
              <a:rPr lang="de-DE" noProof="0" dirty="0" err="1" smtClean="0"/>
              <a:t>algorithms</a:t>
            </a:r>
            <a:endParaRPr lang="de-DE" noProof="0" dirty="0" smtClean="0"/>
          </a:p>
          <a:p>
            <a:pPr lvl="1"/>
            <a:r>
              <a:rPr lang="de-DE" noProof="0" dirty="0" smtClean="0"/>
              <a:t>Single </a:t>
            </a:r>
            <a:r>
              <a:rPr lang="de-DE" noProof="0" dirty="0" err="1" smtClean="0"/>
              <a:t>bunch</a:t>
            </a:r>
            <a:endParaRPr lang="de-DE" noProof="0" dirty="0" smtClean="0"/>
          </a:p>
          <a:p>
            <a:pPr lvl="1"/>
            <a:r>
              <a:rPr lang="de-DE" noProof="0" dirty="0" smtClean="0"/>
              <a:t>Multi-</a:t>
            </a:r>
            <a:r>
              <a:rPr lang="de-DE" noProof="0" dirty="0" err="1" smtClean="0"/>
              <a:t>bunch</a:t>
            </a:r>
            <a:endParaRPr lang="de-DE" noProof="0" dirty="0" smtClean="0"/>
          </a:p>
          <a:p>
            <a:pPr lvl="1"/>
            <a:r>
              <a:rPr lang="de-DE" noProof="0" dirty="0" smtClean="0"/>
              <a:t>Integration</a:t>
            </a:r>
          </a:p>
          <a:p>
            <a:pPr lvl="1"/>
            <a:r>
              <a:rPr lang="de-DE" noProof="0" dirty="0" smtClean="0"/>
              <a:t>OR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comparator</a:t>
            </a: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FPGA </a:t>
            </a:r>
            <a:r>
              <a:rPr lang="de-DE" noProof="0" dirty="0" err="1" smtClean="0"/>
              <a:t>alarms</a:t>
            </a:r>
            <a:endParaRPr lang="de-DE" noProof="0" dirty="0" smtClean="0"/>
          </a:p>
          <a:p>
            <a:pPr lvl="1"/>
            <a:endParaRPr lang="de-DE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704699" y="906179"/>
            <a:ext cx="5391150" cy="2020888"/>
            <a:chOff x="414338" y="1179864"/>
            <a:chExt cx="5391150" cy="2020888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3525838" y="1364468"/>
              <a:ext cx="1454150" cy="830263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5188" rIns="81639" bIns="40820" anchor="ctr"/>
            <a:lstStyle/>
            <a:p>
              <a:pPr algn="ctr" defTabSz="414338" hangingPunct="0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US" sz="1600" dirty="0">
                  <a:solidFill>
                    <a:srgbClr val="000000"/>
                  </a:solidFill>
                </a:rPr>
                <a:t>Readout </a:t>
              </a:r>
            </a:p>
            <a:p>
              <a:pPr algn="ctr" defTabSz="414338" hangingPunct="0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US" sz="1600" dirty="0">
                  <a:solidFill>
                    <a:srgbClr val="000000"/>
                  </a:solidFill>
                </a:rPr>
                <a:t>Electronics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695575" y="1802164"/>
              <a:ext cx="830263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525838" y="2216502"/>
              <a:ext cx="1450975" cy="6223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5188" rIns="81639" bIns="40820" anchor="ctr"/>
            <a:lstStyle/>
            <a:p>
              <a:pPr algn="ctr" defTabSz="414338" hangingPunct="0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US" sz="1600" dirty="0" smtClean="0">
                  <a:solidFill>
                    <a:srgbClr val="000000"/>
                  </a:solidFill>
                </a:rPr>
                <a:t>Power control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22300" y="1330677"/>
              <a:ext cx="2281090" cy="1093641"/>
              <a:chOff x="432" y="969"/>
              <a:chExt cx="1584" cy="759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524" cy="432"/>
              </a:xfrm>
              <a:prstGeom prst="rect">
                <a:avLst/>
              </a:prstGeom>
              <a:solidFill>
                <a:srgbClr val="FF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9" tIns="55188" rIns="81639" bIns="40820" anchor="ctr"/>
              <a:lstStyle/>
              <a:p>
                <a:pPr algn="ctr" defTabSz="414338" hangingPunct="0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US" sz="1200" b="1" dirty="0" smtClean="0">
                    <a:solidFill>
                      <a:srgbClr val="0000FF"/>
                    </a:solidFill>
                  </a:rPr>
                  <a:t>PMT</a:t>
                </a:r>
              </a:p>
              <a:p>
                <a:pPr algn="ctr" defTabSz="414338" hangingPunct="0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US" sz="1200" b="1" dirty="0" smtClean="0">
                    <a:solidFill>
                      <a:srgbClr val="0000FF"/>
                    </a:solidFill>
                  </a:rPr>
                  <a:t>&amp; </a:t>
                </a:r>
              </a:p>
              <a:p>
                <a:pPr algn="ctr" defTabSz="414338" hangingPunct="0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US" sz="1200" b="1" dirty="0" smtClean="0">
                    <a:solidFill>
                      <a:srgbClr val="0000FF"/>
                    </a:solidFill>
                  </a:rPr>
                  <a:t>HV</a:t>
                </a:r>
                <a:endParaRPr lang="en-US" sz="12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auto">
              <a:xfrm>
                <a:off x="576" y="1152"/>
                <a:ext cx="864" cy="432"/>
              </a:xfrm>
              <a:prstGeom prst="bevel">
                <a:avLst>
                  <a:gd name="adj" fmla="val 12500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9" tIns="55188" rIns="81639" bIns="40820" anchor="ctr"/>
              <a:lstStyle/>
              <a:p>
                <a:pPr algn="ctr" defTabSz="414338" hangingPunct="0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US" sz="1600">
                    <a:solidFill>
                      <a:srgbClr val="000000"/>
                    </a:solidFill>
                  </a:rPr>
                  <a:t>Scintillator</a:t>
                </a:r>
              </a:p>
            </p:txBody>
          </p:sp>
          <p:sp>
            <p:nvSpPr>
              <p:cNvPr id="15" name="AutoShape 11"/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1584" cy="720"/>
              </a:xfrm>
              <a:prstGeom prst="roundRect">
                <a:avLst>
                  <a:gd name="adj" fmla="val 16667"/>
                </a:avLst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644" y="969"/>
                <a:ext cx="1084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9" tIns="51922" rIns="81639" bIns="40820"/>
              <a:lstStyle>
                <a:lvl1pPr defTabSz="414338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414338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14338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14338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14338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143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143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143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143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sz="1300">
                    <a:solidFill>
                      <a:srgbClr val="000000"/>
                    </a:solidFill>
                  </a:rPr>
                  <a:t>Beam Loss Monitor</a:t>
                </a:r>
              </a:p>
            </p:txBody>
          </p:sp>
        </p:grpSp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414338" y="1179864"/>
              <a:ext cx="1244600" cy="165893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1385888" y="2838802"/>
              <a:ext cx="687387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5188" rIns="81639" bIns="40820"/>
            <a:lstStyle>
              <a:lvl1pPr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e,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γ</a:t>
              </a:r>
              <a:r>
                <a:rPr lang="en-US" sz="1600" dirty="0">
                  <a:solidFill>
                    <a:srgbClr val="000000"/>
                  </a:solidFill>
                </a:rPr>
                <a:t>,</a:t>
              </a:r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n</a:t>
              </a:r>
              <a:r>
                <a:rPr lang="en-US" sz="1600" baseline="33000" dirty="0">
                  <a:solidFill>
                    <a:schemeClr val="accent3">
                      <a:lumMod val="50000"/>
                    </a:schemeClr>
                  </a:solidFill>
                </a:rPr>
                <a:t>0</a:t>
              </a:r>
            </a:p>
          </p:txBody>
        </p:sp>
        <p:cxnSp>
          <p:nvCxnSpPr>
            <p:cNvPr id="11" name="AutoShape 15"/>
            <p:cNvCxnSpPr>
              <a:cxnSpLocks noChangeShapeType="1"/>
              <a:stCxn id="7" idx="1"/>
            </p:cNvCxnSpPr>
            <p:nvPr/>
          </p:nvCxnSpPr>
          <p:spPr bwMode="auto">
            <a:xfrm rot="10800000">
              <a:off x="2976564" y="2259364"/>
              <a:ext cx="549274" cy="268288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4976813" y="1802164"/>
              <a:ext cx="828675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215993" y="1830374"/>
            <a:ext cx="928007" cy="62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188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>
                <a:solidFill>
                  <a:srgbClr val="FF0000"/>
                </a:solidFill>
              </a:rPr>
              <a:t>Alarm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1600" dirty="0" smtClean="0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</a:rPr>
              <a:t>to </a:t>
            </a:r>
            <a:r>
              <a:rPr lang="en-US" sz="1600" dirty="0" smtClean="0">
                <a:solidFill>
                  <a:srgbClr val="000000"/>
                </a:solidFill>
              </a:rPr>
              <a:t>MPS)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49" y="4618672"/>
            <a:ext cx="1855983" cy="158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Grafik 18" descr="C:\Users\dnoelle\Desktop\IBIC2014\Paper\20140401-MK3_03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61214"/>
            <a:ext cx="1924050" cy="258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193751" y="2782393"/>
            <a:ext cx="2523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Kaukher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BIW 2012, p. 35</a:t>
            </a:r>
          </a:p>
        </p:txBody>
      </p:sp>
      <p:pic>
        <p:nvPicPr>
          <p:cNvPr id="21" name="Picture 4" descr="C:\Users\dnoelle\Desktop\XFEL Fotos\FolienFürHans\20130206-IMG_6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0" y="2911582"/>
            <a:ext cx="1291805" cy="19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3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Beam Loss Monitors: Status</a:t>
            </a:r>
            <a:endParaRPr lang="de-DE" noProof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94" y="1309883"/>
            <a:ext cx="4071906" cy="294806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2575" y="4785756"/>
            <a:ext cx="8520113" cy="140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 smtClean="0"/>
          </a:p>
          <a:p>
            <a:r>
              <a:rPr lang="en-US" kern="0" dirty="0" smtClean="0"/>
              <a:t>Calibrated single and multi-bunch alarm</a:t>
            </a:r>
          </a:p>
          <a:p>
            <a:r>
              <a:rPr lang="en-US" kern="0" dirty="0" smtClean="0"/>
              <a:t>Integration alarms to be calibrated</a:t>
            </a:r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72" y="1466726"/>
            <a:ext cx="3793177" cy="28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FLASH2</a:t>
            </a:r>
            <a:endParaRPr lang="de-DE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43" y="3875754"/>
            <a:ext cx="1877368" cy="1408026"/>
          </a:xfrm>
          <a:prstGeom prst="rect">
            <a:avLst/>
          </a:prstGeom>
        </p:spPr>
      </p:pic>
      <p:pic>
        <p:nvPicPr>
          <p:cNvPr id="7" name="Picture 2" descr="\\win.desy.de\group\mpy\xxl\schreibr\personal_xxl\Pictures\FLASH\FLASH2 Dirks Pictures\20131213-MK3_5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80" y="3875754"/>
            <a:ext cx="2112040" cy="14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82"/>
          <p:cNvSpPr>
            <a:spLocks noChangeArrowheads="1"/>
          </p:cNvSpPr>
          <p:nvPr/>
        </p:nvSpPr>
        <p:spPr bwMode="auto">
          <a:xfrm>
            <a:off x="2746757" y="5382875"/>
            <a:ext cx="1479892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</a:t>
            </a:r>
            <a:r>
              <a:rPr lang="en-US" sz="900" b="1" dirty="0" smtClean="0"/>
              <a:t>Extraction to FLASH2</a:t>
            </a:r>
            <a:endParaRPr lang="en-US" sz="900" b="1" dirty="0"/>
          </a:p>
        </p:txBody>
      </p:sp>
      <p:sp>
        <p:nvSpPr>
          <p:cNvPr id="9" name="Rectangle 182"/>
          <p:cNvSpPr>
            <a:spLocks noChangeArrowheads="1"/>
          </p:cNvSpPr>
          <p:nvPr/>
        </p:nvSpPr>
        <p:spPr bwMode="auto">
          <a:xfrm>
            <a:off x="4636782" y="5370175"/>
            <a:ext cx="2076209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 smtClean="0"/>
              <a:t> FLASH2 variable gap undulators</a:t>
            </a:r>
            <a:endParaRPr lang="en-US" sz="900" b="1" dirty="0"/>
          </a:p>
        </p:txBody>
      </p: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2492" y="1385990"/>
            <a:ext cx="8435975" cy="304800"/>
            <a:chOff x="144" y="3820"/>
            <a:chExt cx="5328" cy="192"/>
          </a:xfrm>
        </p:grpSpPr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144" y="3903"/>
              <a:ext cx="5328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550" y="3820"/>
              <a:ext cx="516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315 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4064" y="1483189"/>
            <a:ext cx="8864950" cy="2351719"/>
            <a:chOff x="279050" y="2637323"/>
            <a:chExt cx="8864950" cy="2351719"/>
          </a:xfrm>
        </p:grpSpPr>
        <p:grpSp>
          <p:nvGrpSpPr>
            <p:cNvPr id="14" name="Group 13"/>
            <p:cNvGrpSpPr/>
            <p:nvPr/>
          </p:nvGrpSpPr>
          <p:grpSpPr>
            <a:xfrm rot="387912">
              <a:off x="8209575" y="4004141"/>
              <a:ext cx="831221" cy="629108"/>
              <a:chOff x="8139044" y="2801573"/>
              <a:chExt cx="831221" cy="629108"/>
            </a:xfrm>
          </p:grpSpPr>
          <p:sp>
            <p:nvSpPr>
              <p:cNvPr id="322" name="Rectangle 321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 bwMode="auto">
              <a:xfrm>
                <a:off x="8140357" y="2801573"/>
                <a:ext cx="115404" cy="9674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H="1" flipV="1">
              <a:off x="636615" y="3369045"/>
              <a:ext cx="64423" cy="33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V="1">
              <a:off x="590578" y="3355806"/>
              <a:ext cx="3990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7" name="AutoShape 30"/>
            <p:cNvSpPr>
              <a:spLocks noChangeArrowheads="1"/>
            </p:cNvSpPr>
            <p:nvPr/>
          </p:nvSpPr>
          <p:spPr bwMode="auto">
            <a:xfrm>
              <a:off x="514378" y="3284368"/>
              <a:ext cx="122238" cy="139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18" name="Group 39"/>
            <p:cNvGrpSpPr>
              <a:grpSpLocks/>
            </p:cNvGrpSpPr>
            <p:nvPr/>
          </p:nvGrpSpPr>
          <p:grpSpPr bwMode="auto">
            <a:xfrm>
              <a:off x="1329823" y="3209756"/>
              <a:ext cx="381000" cy="184150"/>
              <a:chOff x="1337" y="2168"/>
              <a:chExt cx="270" cy="116"/>
            </a:xfrm>
          </p:grpSpPr>
          <p:sp>
            <p:nvSpPr>
              <p:cNvPr id="315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6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7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8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9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20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21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19" name="Group 61"/>
            <p:cNvGrpSpPr>
              <a:grpSpLocks noChangeAspect="1"/>
            </p:cNvGrpSpPr>
            <p:nvPr/>
          </p:nvGrpSpPr>
          <p:grpSpPr bwMode="auto">
            <a:xfrm flipH="1" flipV="1">
              <a:off x="4245267" y="3202717"/>
              <a:ext cx="73025" cy="315119"/>
              <a:chOff x="2790" y="3240"/>
              <a:chExt cx="56" cy="332"/>
            </a:xfrm>
          </p:grpSpPr>
          <p:sp>
            <p:nvSpPr>
              <p:cNvPr id="313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14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0" name="Text Box 156"/>
            <p:cNvSpPr txBox="1">
              <a:spLocks noChangeArrowheads="1"/>
            </p:cNvSpPr>
            <p:nvPr/>
          </p:nvSpPr>
          <p:spPr bwMode="auto">
            <a:xfrm flipH="1">
              <a:off x="328639" y="4177209"/>
              <a:ext cx="8255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5 MeV</a:t>
              </a:r>
            </a:p>
          </p:txBody>
        </p:sp>
        <p:sp>
          <p:nvSpPr>
            <p:cNvPr id="21" name="Text Box 157"/>
            <p:cNvSpPr txBox="1">
              <a:spLocks noChangeArrowheads="1"/>
            </p:cNvSpPr>
            <p:nvPr/>
          </p:nvSpPr>
          <p:spPr bwMode="auto">
            <a:xfrm flipH="1">
              <a:off x="1088495" y="4180186"/>
              <a:ext cx="10191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150 MeV</a:t>
              </a:r>
            </a:p>
          </p:txBody>
        </p:sp>
        <p:sp>
          <p:nvSpPr>
            <p:cNvPr id="22" name="Text Box 159"/>
            <p:cNvSpPr txBox="1">
              <a:spLocks noChangeArrowheads="1"/>
            </p:cNvSpPr>
            <p:nvPr/>
          </p:nvSpPr>
          <p:spPr bwMode="auto">
            <a:xfrm flipH="1">
              <a:off x="3381171" y="4180186"/>
              <a:ext cx="1312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1250 MeV</a:t>
              </a:r>
            </a:p>
          </p:txBody>
        </p:sp>
        <p:sp>
          <p:nvSpPr>
            <p:cNvPr id="23" name="AutoShape 182"/>
            <p:cNvSpPr>
              <a:spLocks noChangeArrowheads="1"/>
            </p:cNvSpPr>
            <p:nvPr/>
          </p:nvSpPr>
          <p:spPr bwMode="auto">
            <a:xfrm rot="10800000">
              <a:off x="473103" y="3066881"/>
              <a:ext cx="177800" cy="144463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87109" y="3074528"/>
              <a:ext cx="525462" cy="395288"/>
              <a:chOff x="811271" y="3235031"/>
              <a:chExt cx="525462" cy="395288"/>
            </a:xfrm>
          </p:grpSpPr>
          <p:grpSp>
            <p:nvGrpSpPr>
              <p:cNvPr id="306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311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12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307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8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9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10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 flipH="1">
              <a:off x="1134674" y="3714374"/>
              <a:ext cx="19513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Bunch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Compressors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6" name="Text Box 158"/>
            <p:cNvSpPr txBox="1">
              <a:spLocks noChangeArrowheads="1"/>
            </p:cNvSpPr>
            <p:nvPr/>
          </p:nvSpPr>
          <p:spPr bwMode="auto">
            <a:xfrm flipH="1">
              <a:off x="2341213" y="4180186"/>
              <a:ext cx="947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450 MeV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763363" y="2784305"/>
              <a:ext cx="2426013" cy="714375"/>
              <a:chOff x="2209858" y="2947693"/>
              <a:chExt cx="2426013" cy="714375"/>
            </a:xfrm>
          </p:grpSpPr>
          <p:sp>
            <p:nvSpPr>
              <p:cNvPr id="283" name="Text Box 160"/>
              <p:cNvSpPr txBox="1">
                <a:spLocks noChangeArrowheads="1"/>
              </p:cNvSpPr>
              <p:nvPr/>
            </p:nvSpPr>
            <p:spPr bwMode="auto">
              <a:xfrm>
                <a:off x="2236365" y="2947693"/>
                <a:ext cx="2399506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284" name="Group 283"/>
              <p:cNvGrpSpPr/>
              <p:nvPr/>
            </p:nvGrpSpPr>
            <p:grpSpPr>
              <a:xfrm>
                <a:off x="2209858" y="3235031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285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299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00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01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02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3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4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5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86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296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7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8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291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4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95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88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9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90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</p:grpSp>
        <p:sp>
          <p:nvSpPr>
            <p:cNvPr id="28" name="Text Box 164"/>
            <p:cNvSpPr txBox="1">
              <a:spLocks noChangeArrowheads="1"/>
            </p:cNvSpPr>
            <p:nvPr/>
          </p:nvSpPr>
          <p:spPr bwMode="auto">
            <a:xfrm>
              <a:off x="279050" y="2746384"/>
              <a:ext cx="13025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Stations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29" name="Text Box 78"/>
            <p:cNvSpPr txBox="1">
              <a:spLocks noChangeArrowheads="1"/>
            </p:cNvSpPr>
            <p:nvPr/>
          </p:nvSpPr>
          <p:spPr bwMode="auto">
            <a:xfrm flipH="1">
              <a:off x="346578" y="3836914"/>
              <a:ext cx="8096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Lasers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664002" y="3380309"/>
              <a:ext cx="0" cy="163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1" name="Text Box 164"/>
            <p:cNvSpPr txBox="1">
              <a:spLocks noChangeArrowheads="1"/>
            </p:cNvSpPr>
            <p:nvPr/>
          </p:nvSpPr>
          <p:spPr bwMode="auto">
            <a:xfrm>
              <a:off x="300540" y="3667732"/>
              <a:ext cx="901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Gun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 flipH="1">
              <a:off x="5515565" y="2637323"/>
              <a:ext cx="16573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Soft X-ray Undulators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 flipH="1">
              <a:off x="4577569" y="2855743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sFLASH</a:t>
              </a: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>
              <a:off x="4581198" y="3355805"/>
              <a:ext cx="149522" cy="1343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5" name="Freeform 57"/>
            <p:cNvSpPr>
              <a:spLocks/>
            </p:cNvSpPr>
            <p:nvPr/>
          </p:nvSpPr>
          <p:spPr bwMode="auto">
            <a:xfrm>
              <a:off x="4531262" y="3297864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36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4622725" y="3287107"/>
              <a:ext cx="73025" cy="280924"/>
              <a:chOff x="2790" y="3240"/>
              <a:chExt cx="56" cy="332"/>
            </a:xfrm>
          </p:grpSpPr>
          <p:sp>
            <p:nvSpPr>
              <p:cNvPr id="28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2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7" name="Line 67"/>
            <p:cNvSpPr>
              <a:spLocks noChangeShapeType="1"/>
            </p:cNvSpPr>
            <p:nvPr/>
          </p:nvSpPr>
          <p:spPr bwMode="auto">
            <a:xfrm>
              <a:off x="4733502" y="3485981"/>
              <a:ext cx="3742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613114" y="3422354"/>
              <a:ext cx="377618" cy="386303"/>
              <a:chOff x="7513576" y="2205584"/>
              <a:chExt cx="377618" cy="386303"/>
            </a:xfrm>
          </p:grpSpPr>
          <p:sp>
            <p:nvSpPr>
              <p:cNvPr id="278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79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0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9" name="Group 80"/>
            <p:cNvGrpSpPr>
              <a:grpSpLocks/>
            </p:cNvGrpSpPr>
            <p:nvPr/>
          </p:nvGrpSpPr>
          <p:grpSpPr bwMode="auto">
            <a:xfrm>
              <a:off x="6009978" y="3385968"/>
              <a:ext cx="1100107" cy="200025"/>
              <a:chOff x="4009" y="2043"/>
              <a:chExt cx="724" cy="126"/>
            </a:xfrm>
          </p:grpSpPr>
          <p:sp>
            <p:nvSpPr>
              <p:cNvPr id="228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9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0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1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2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3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4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5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6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7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8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9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0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1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2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3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4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5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6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7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8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9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50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276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7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51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2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3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4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5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6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7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8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9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0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1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2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3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4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5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6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7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8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9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0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1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2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73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274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5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40" name="Group 131"/>
            <p:cNvGrpSpPr>
              <a:grpSpLocks/>
            </p:cNvGrpSpPr>
            <p:nvPr/>
          </p:nvGrpSpPr>
          <p:grpSpPr bwMode="auto">
            <a:xfrm>
              <a:off x="5443210" y="3385968"/>
              <a:ext cx="531820" cy="200025"/>
              <a:chOff x="3636" y="2043"/>
              <a:chExt cx="350" cy="126"/>
            </a:xfrm>
          </p:grpSpPr>
          <p:sp>
            <p:nvSpPr>
              <p:cNvPr id="204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5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6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7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8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9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0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1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2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3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4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5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6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7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8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9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0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1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2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3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4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5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6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7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1" name="Rectangle 165"/>
            <p:cNvSpPr>
              <a:spLocks noChangeAspect="1" noChangeArrowheads="1"/>
            </p:cNvSpPr>
            <p:nvPr/>
          </p:nvSpPr>
          <p:spPr bwMode="auto">
            <a:xfrm>
              <a:off x="7850215" y="3439943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2" name="Text Box 169"/>
            <p:cNvSpPr txBox="1">
              <a:spLocks noChangeArrowheads="1"/>
            </p:cNvSpPr>
            <p:nvPr/>
          </p:nvSpPr>
          <p:spPr bwMode="auto">
            <a:xfrm flipH="1">
              <a:off x="7566597" y="4681265"/>
              <a:ext cx="1577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FEL Experiments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3" name="AutoShape 13"/>
            <p:cNvSpPr>
              <a:spLocks noChangeArrowheads="1"/>
            </p:cNvSpPr>
            <p:nvPr/>
          </p:nvSpPr>
          <p:spPr bwMode="auto">
            <a:xfrm rot="5400000">
              <a:off x="8363267" y="3143764"/>
              <a:ext cx="585788" cy="6832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4" name="AutoShape 14"/>
            <p:cNvSpPr>
              <a:spLocks noChangeArrowheads="1"/>
            </p:cNvSpPr>
            <p:nvPr/>
          </p:nvSpPr>
          <p:spPr bwMode="auto">
            <a:xfrm rot="16200000">
              <a:off x="8378501" y="3220459"/>
              <a:ext cx="401734" cy="5316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 flipV="1">
              <a:off x="8846175" y="3194273"/>
              <a:ext cx="151619" cy="111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rot="16200000" flipV="1">
              <a:off x="8864467" y="3644965"/>
              <a:ext cx="115034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rot="5400000">
              <a:off x="8919330" y="358479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rot="16200000" flipV="1">
              <a:off x="8919330" y="323261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9" name="Line 177"/>
            <p:cNvSpPr>
              <a:spLocks noChangeShapeType="1"/>
            </p:cNvSpPr>
            <p:nvPr/>
          </p:nvSpPr>
          <p:spPr bwMode="auto">
            <a:xfrm>
              <a:off x="8316498" y="3489821"/>
              <a:ext cx="464699" cy="1342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0" name="Line 178"/>
            <p:cNvSpPr>
              <a:spLocks noChangeShapeType="1"/>
            </p:cNvSpPr>
            <p:nvPr/>
          </p:nvSpPr>
          <p:spPr bwMode="auto">
            <a:xfrm>
              <a:off x="8475619" y="3448931"/>
              <a:ext cx="287650" cy="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1" name="Line 179"/>
            <p:cNvSpPr>
              <a:spLocks noChangeShapeType="1"/>
            </p:cNvSpPr>
            <p:nvPr/>
          </p:nvSpPr>
          <p:spPr bwMode="auto">
            <a:xfrm flipV="1">
              <a:off x="8556724" y="3548397"/>
              <a:ext cx="224473" cy="13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2" name="Line 180"/>
            <p:cNvSpPr>
              <a:spLocks noChangeShapeType="1"/>
            </p:cNvSpPr>
            <p:nvPr/>
          </p:nvSpPr>
          <p:spPr bwMode="auto">
            <a:xfrm flipV="1">
              <a:off x="8310590" y="3373018"/>
              <a:ext cx="470607" cy="1150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3" name="Line 181"/>
            <p:cNvSpPr>
              <a:spLocks noChangeShapeType="1"/>
            </p:cNvSpPr>
            <p:nvPr/>
          </p:nvSpPr>
          <p:spPr bwMode="auto">
            <a:xfrm flipV="1">
              <a:off x="8399198" y="3324861"/>
              <a:ext cx="304788" cy="1401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>
              <a:off x="4781660" y="3201817"/>
              <a:ext cx="77329" cy="2817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 flipH="1">
              <a:off x="5280613" y="3271565"/>
              <a:ext cx="95250" cy="217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6" name="Rectangle 178"/>
            <p:cNvSpPr>
              <a:spLocks noChangeArrowheads="1"/>
            </p:cNvSpPr>
            <p:nvPr/>
          </p:nvSpPr>
          <p:spPr bwMode="auto">
            <a:xfrm>
              <a:off x="4751498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7" name="Rectangle 179"/>
            <p:cNvSpPr>
              <a:spLocks noChangeArrowheads="1"/>
            </p:cNvSpPr>
            <p:nvPr/>
          </p:nvSpPr>
          <p:spPr bwMode="auto">
            <a:xfrm>
              <a:off x="5332567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887359" y="3385967"/>
              <a:ext cx="355560" cy="200026"/>
              <a:chOff x="4854052" y="3554117"/>
              <a:chExt cx="355560" cy="200026"/>
            </a:xfrm>
          </p:grpSpPr>
          <p:sp>
            <p:nvSpPr>
              <p:cNvPr id="188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9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0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1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2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3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4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5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6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7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8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3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9" name="Text Box 169"/>
            <p:cNvSpPr txBox="1">
              <a:spLocks noChangeArrowheads="1"/>
            </p:cNvSpPr>
            <p:nvPr/>
          </p:nvSpPr>
          <p:spPr bwMode="auto">
            <a:xfrm flipH="1">
              <a:off x="7506145" y="2777080"/>
              <a:ext cx="118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Photon Diagnostics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60" name="Text Box 169"/>
            <p:cNvSpPr txBox="1">
              <a:spLocks noChangeArrowheads="1"/>
            </p:cNvSpPr>
            <p:nvPr/>
          </p:nvSpPr>
          <p:spPr bwMode="auto">
            <a:xfrm flipH="1">
              <a:off x="6604560" y="4385922"/>
              <a:ext cx="121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Beam Dump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 rot="10800000">
              <a:off x="4686043" y="3418895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7176583" y="3385678"/>
              <a:ext cx="355560" cy="200026"/>
              <a:chOff x="7143276" y="3553828"/>
              <a:chExt cx="355560" cy="200026"/>
            </a:xfrm>
          </p:grpSpPr>
          <p:sp>
            <p:nvSpPr>
              <p:cNvPr id="172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3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4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5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6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7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8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9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0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1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2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4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6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7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3" name="Text Box 169"/>
            <p:cNvSpPr txBox="1">
              <a:spLocks noChangeArrowheads="1"/>
            </p:cNvSpPr>
            <p:nvPr/>
          </p:nvSpPr>
          <p:spPr bwMode="auto">
            <a:xfrm flipH="1">
              <a:off x="6982683" y="3066881"/>
              <a:ext cx="746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THz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64" name="Line 55"/>
            <p:cNvSpPr>
              <a:spLocks noChangeShapeType="1"/>
            </p:cNvSpPr>
            <p:nvPr/>
          </p:nvSpPr>
          <p:spPr bwMode="auto">
            <a:xfrm rot="429407">
              <a:off x="4339226" y="3384566"/>
              <a:ext cx="390974" cy="3794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65" name="Group 64"/>
            <p:cNvGrpSpPr>
              <a:grpSpLocks noChangeAspect="1"/>
            </p:cNvGrpSpPr>
            <p:nvPr/>
          </p:nvGrpSpPr>
          <p:grpSpPr bwMode="auto">
            <a:xfrm rot="1864757" flipH="1" flipV="1">
              <a:off x="4605394" y="3575478"/>
              <a:ext cx="73025" cy="280924"/>
              <a:chOff x="2790" y="3240"/>
              <a:chExt cx="56" cy="332"/>
            </a:xfrm>
          </p:grpSpPr>
          <p:sp>
            <p:nvSpPr>
              <p:cNvPr id="170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1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6" name="Line 177"/>
            <p:cNvSpPr>
              <a:spLocks noChangeShapeType="1"/>
            </p:cNvSpPr>
            <p:nvPr/>
          </p:nvSpPr>
          <p:spPr bwMode="auto">
            <a:xfrm rot="429407">
              <a:off x="8278516" y="4260591"/>
              <a:ext cx="481955" cy="750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7" name="Line 181"/>
            <p:cNvSpPr>
              <a:spLocks noChangeShapeType="1"/>
            </p:cNvSpPr>
            <p:nvPr/>
          </p:nvSpPr>
          <p:spPr bwMode="auto">
            <a:xfrm rot="429407" flipV="1">
              <a:off x="8253271" y="4187891"/>
              <a:ext cx="507569" cy="70704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8" name="Line 67"/>
            <p:cNvSpPr>
              <a:spLocks noChangeShapeType="1"/>
            </p:cNvSpPr>
            <p:nvPr/>
          </p:nvSpPr>
          <p:spPr bwMode="auto">
            <a:xfrm rot="429407">
              <a:off x="4692262" y="4039832"/>
              <a:ext cx="41206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9" name="Rectangle 165"/>
            <p:cNvSpPr>
              <a:spLocks noChangeAspect="1" noChangeArrowheads="1"/>
            </p:cNvSpPr>
            <p:nvPr/>
          </p:nvSpPr>
          <p:spPr bwMode="auto">
            <a:xfrm rot="429407">
              <a:off x="7799231" y="4148047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70" name="Line 178"/>
            <p:cNvSpPr>
              <a:spLocks noChangeShapeType="1"/>
            </p:cNvSpPr>
            <p:nvPr/>
          </p:nvSpPr>
          <p:spPr bwMode="auto">
            <a:xfrm rot="429407" flipV="1">
              <a:off x="8394795" y="4137516"/>
              <a:ext cx="210985" cy="1011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1" name="Line 179"/>
            <p:cNvSpPr>
              <a:spLocks noChangeShapeType="1"/>
            </p:cNvSpPr>
            <p:nvPr/>
          </p:nvSpPr>
          <p:spPr bwMode="auto">
            <a:xfrm rot="429407" flipV="1">
              <a:off x="8394389" y="4142187"/>
              <a:ext cx="399544" cy="10635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2" name="Line 180"/>
            <p:cNvSpPr>
              <a:spLocks noChangeShapeType="1"/>
            </p:cNvSpPr>
            <p:nvPr/>
          </p:nvSpPr>
          <p:spPr bwMode="auto">
            <a:xfrm rot="429407">
              <a:off x="8362529" y="4287179"/>
              <a:ext cx="429243" cy="14290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3" name="Freeform 57"/>
            <p:cNvSpPr>
              <a:spLocks/>
            </p:cNvSpPr>
            <p:nvPr/>
          </p:nvSpPr>
          <p:spPr bwMode="auto">
            <a:xfrm rot="11229407">
              <a:off x="4661901" y="3716051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 rot="429407">
              <a:off x="7166122" y="4018132"/>
              <a:ext cx="355560" cy="200026"/>
              <a:chOff x="7143276" y="3553828"/>
              <a:chExt cx="355560" cy="200026"/>
            </a:xfrm>
          </p:grpSpPr>
          <p:sp>
            <p:nvSpPr>
              <p:cNvPr id="154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5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6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7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8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9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0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1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2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4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5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6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7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8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9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4317557" y="3292306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468650" y="3785584"/>
              <a:ext cx="1514033" cy="381023"/>
              <a:chOff x="5369112" y="2568814"/>
              <a:chExt cx="1514033" cy="381023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138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9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0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1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2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3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4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5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122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3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4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5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6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7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8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9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0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1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2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3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4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5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6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7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106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7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8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9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0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1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2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3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4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5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6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7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8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9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0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1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90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4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5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6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7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9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0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1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2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3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4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5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77" name="Group 76"/>
            <p:cNvGrpSpPr/>
            <p:nvPr/>
          </p:nvGrpSpPr>
          <p:grpSpPr>
            <a:xfrm rot="366438">
              <a:off x="7594029" y="4112625"/>
              <a:ext cx="377618" cy="386303"/>
              <a:chOff x="7513576" y="2205584"/>
              <a:chExt cx="377618" cy="386303"/>
            </a:xfrm>
          </p:grpSpPr>
          <p:sp>
            <p:nvSpPr>
              <p:cNvPr id="83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4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78" name="Text Box 27"/>
            <p:cNvSpPr txBox="1">
              <a:spLocks noChangeArrowheads="1"/>
            </p:cNvSpPr>
            <p:nvPr/>
          </p:nvSpPr>
          <p:spPr bwMode="auto">
            <a:xfrm flipH="1">
              <a:off x="5827838" y="3066542"/>
              <a:ext cx="12153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srgbClr val="003366"/>
                  </a:solidFill>
                  <a:latin typeface="Helvetica" pitchFamily="34" charset="0"/>
                  <a:sym typeface="Wingdings" pitchFamily="2" charset="2"/>
                </a:rPr>
                <a:t>FLASH1</a:t>
              </a:r>
              <a:endParaRPr lang="en-US" b="1" i="1" dirty="0">
                <a:solidFill>
                  <a:srgbClr val="003366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 rot="409761" flipH="1">
              <a:off x="5919048" y="3577720"/>
              <a:ext cx="12849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srgbClr val="FF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  <a:endParaRPr lang="en-US" sz="2000" b="1" i="1" dirty="0">
                <a:solidFill>
                  <a:srgbClr val="FF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80" name="AutoShape 77"/>
            <p:cNvSpPr>
              <a:spLocks noChangeArrowheads="1"/>
            </p:cNvSpPr>
            <p:nvPr/>
          </p:nvSpPr>
          <p:spPr bwMode="auto">
            <a:xfrm>
              <a:off x="697503" y="3514675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81" name="Line 24"/>
            <p:cNvSpPr>
              <a:spLocks noChangeShapeType="1"/>
            </p:cNvSpPr>
            <p:nvPr/>
          </p:nvSpPr>
          <p:spPr bwMode="auto">
            <a:xfrm>
              <a:off x="696454" y="3397250"/>
              <a:ext cx="511" cy="1568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82" name="AutoShape 77"/>
            <p:cNvSpPr>
              <a:spLocks noChangeArrowheads="1"/>
            </p:cNvSpPr>
            <p:nvPr/>
          </p:nvSpPr>
          <p:spPr bwMode="auto">
            <a:xfrm>
              <a:off x="574396" y="3514674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sp>
        <p:nvSpPr>
          <p:cNvPr id="326" name="Rectangle 203"/>
          <p:cNvSpPr>
            <a:spLocks noChangeArrowheads="1"/>
          </p:cNvSpPr>
          <p:nvPr/>
        </p:nvSpPr>
        <p:spPr bwMode="auto">
          <a:xfrm>
            <a:off x="7074085" y="5382875"/>
            <a:ext cx="1749197" cy="2192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FLASH2 Experimental Hall</a:t>
            </a:r>
            <a:endParaRPr lang="en-US" sz="900" b="1" dirty="0"/>
          </a:p>
        </p:txBody>
      </p:sp>
      <p:pic>
        <p:nvPicPr>
          <p:cNvPr id="327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16493" r="1279" b="22486"/>
          <a:stretch/>
        </p:blipFill>
        <p:spPr>
          <a:xfrm>
            <a:off x="6870772" y="4236398"/>
            <a:ext cx="2137342" cy="10473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79050" y="6215052"/>
            <a:ext cx="2062163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360" name="Group 359"/>
          <p:cNvGrpSpPr/>
          <p:nvPr/>
        </p:nvGrpSpPr>
        <p:grpSpPr>
          <a:xfrm>
            <a:off x="1703842" y="5510155"/>
            <a:ext cx="494435" cy="691433"/>
            <a:chOff x="1181342" y="5984272"/>
            <a:chExt cx="494435" cy="371691"/>
          </a:xfrm>
        </p:grpSpPr>
        <p:cxnSp>
          <p:nvCxnSpPr>
            <p:cNvPr id="344" name="Straight Connector 343"/>
            <p:cNvCxnSpPr/>
            <p:nvPr/>
          </p:nvCxnSpPr>
          <p:spPr bwMode="auto">
            <a:xfrm flipV="1">
              <a:off x="1181342" y="5984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5" name="Straight Connector 344"/>
            <p:cNvCxnSpPr/>
            <p:nvPr/>
          </p:nvCxnSpPr>
          <p:spPr bwMode="auto">
            <a:xfrm flipV="1">
              <a:off x="1304951" y="5984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 flipV="1">
              <a:off x="1428560" y="5984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8" name="Straight Connector 347"/>
            <p:cNvCxnSpPr/>
            <p:nvPr/>
          </p:nvCxnSpPr>
          <p:spPr bwMode="auto">
            <a:xfrm flipV="1">
              <a:off x="1675777" y="5984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 flipV="1">
              <a:off x="1552169" y="5984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67" name="Group 366"/>
          <p:cNvGrpSpPr/>
          <p:nvPr/>
        </p:nvGrpSpPr>
        <p:grpSpPr>
          <a:xfrm>
            <a:off x="338217" y="5829897"/>
            <a:ext cx="545798" cy="371691"/>
            <a:chOff x="231342" y="5889272"/>
            <a:chExt cx="545798" cy="371691"/>
          </a:xfrm>
        </p:grpSpPr>
        <p:cxnSp>
          <p:nvCxnSpPr>
            <p:cNvPr id="337" name="Straight Connector 336"/>
            <p:cNvCxnSpPr/>
            <p:nvPr/>
          </p:nvCxnSpPr>
          <p:spPr bwMode="auto">
            <a:xfrm flipV="1">
              <a:off x="529050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" name="Straight Connector 338"/>
            <p:cNvCxnSpPr/>
            <p:nvPr/>
          </p:nvCxnSpPr>
          <p:spPr bwMode="auto">
            <a:xfrm flipV="1">
              <a:off x="578668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0" name="Straight Connector 339"/>
            <p:cNvCxnSpPr/>
            <p:nvPr/>
          </p:nvCxnSpPr>
          <p:spPr bwMode="auto">
            <a:xfrm flipV="1">
              <a:off x="628286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1" name="Straight Connector 340"/>
            <p:cNvCxnSpPr/>
            <p:nvPr/>
          </p:nvCxnSpPr>
          <p:spPr bwMode="auto">
            <a:xfrm flipV="1">
              <a:off x="677904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2" name="Straight Connector 341"/>
            <p:cNvCxnSpPr/>
            <p:nvPr/>
          </p:nvCxnSpPr>
          <p:spPr bwMode="auto">
            <a:xfrm flipV="1">
              <a:off x="727522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3" name="Straight Connector 342"/>
            <p:cNvCxnSpPr/>
            <p:nvPr/>
          </p:nvCxnSpPr>
          <p:spPr bwMode="auto">
            <a:xfrm flipV="1">
              <a:off x="777140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1" name="Straight Connector 360"/>
            <p:cNvCxnSpPr/>
            <p:nvPr/>
          </p:nvCxnSpPr>
          <p:spPr bwMode="auto">
            <a:xfrm flipV="1">
              <a:off x="231342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2" name="Straight Connector 361"/>
            <p:cNvCxnSpPr/>
            <p:nvPr/>
          </p:nvCxnSpPr>
          <p:spPr bwMode="auto">
            <a:xfrm flipV="1">
              <a:off x="280960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3" name="Straight Connector 362"/>
            <p:cNvCxnSpPr/>
            <p:nvPr/>
          </p:nvCxnSpPr>
          <p:spPr bwMode="auto">
            <a:xfrm flipV="1">
              <a:off x="330578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4" name="Straight Connector 363"/>
            <p:cNvCxnSpPr/>
            <p:nvPr/>
          </p:nvCxnSpPr>
          <p:spPr bwMode="auto">
            <a:xfrm flipV="1">
              <a:off x="380196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5" name="Straight Connector 364"/>
            <p:cNvCxnSpPr/>
            <p:nvPr/>
          </p:nvCxnSpPr>
          <p:spPr bwMode="auto">
            <a:xfrm flipV="1">
              <a:off x="429814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6" name="Straight Connector 365"/>
            <p:cNvCxnSpPr/>
            <p:nvPr/>
          </p:nvCxnSpPr>
          <p:spPr bwMode="auto">
            <a:xfrm flipV="1">
              <a:off x="479432" y="5889272"/>
              <a:ext cx="0" cy="371691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68" name="TextBox 367"/>
          <p:cNvSpPr txBox="1"/>
          <p:nvPr/>
        </p:nvSpPr>
        <p:spPr>
          <a:xfrm>
            <a:off x="848144" y="5283780"/>
            <a:ext cx="861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≥ 30 </a:t>
            </a:r>
            <a:r>
              <a:rPr lang="en-US" sz="1600" dirty="0" err="1" smtClean="0">
                <a:latin typeface="Symbol" panose="05050102010706020507" pitchFamily="18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gap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30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39" y="1605230"/>
            <a:ext cx="5125761" cy="3349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Verlustmonitore am </a:t>
            </a:r>
            <a:r>
              <a:rPr lang="de-DE" noProof="0" dirty="0" err="1" smtClean="0"/>
              <a:t>Dump</a:t>
            </a:r>
            <a:r>
              <a:rPr lang="de-DE" noProof="0" dirty="0" smtClean="0"/>
              <a:t>:</a:t>
            </a:r>
            <a:br>
              <a:rPr lang="de-DE" noProof="0" dirty="0" smtClean="0"/>
            </a:br>
            <a:r>
              <a:rPr lang="de-DE" noProof="0" dirty="0" smtClean="0"/>
              <a:t>BLMs </a:t>
            </a:r>
            <a:r>
              <a:rPr lang="de-DE" dirty="0"/>
              <a:t>u</a:t>
            </a:r>
            <a:r>
              <a:rPr lang="de-DE" noProof="0" dirty="0" err="1" smtClean="0"/>
              <a:t>nd</a:t>
            </a:r>
            <a:r>
              <a:rPr lang="de-DE" noProof="0" dirty="0" smtClean="0"/>
              <a:t> </a:t>
            </a:r>
            <a:r>
              <a:rPr lang="de-DE" noProof="0" dirty="0" err="1" smtClean="0"/>
              <a:t>Ionizations</a:t>
            </a:r>
            <a:r>
              <a:rPr lang="de-DE" noProof="0" dirty="0" smtClean="0"/>
              <a:t>-Kammern</a:t>
            </a:r>
            <a:endParaRPr lang="de-DE" noProof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2575" y="977900"/>
            <a:ext cx="8520113" cy="12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Similar to FLASH1: BLMs based on </a:t>
            </a:r>
            <a:r>
              <a:rPr lang="en-US" kern="0" dirty="0" err="1" smtClean="0"/>
              <a:t>quarz</a:t>
            </a:r>
            <a:r>
              <a:rPr lang="en-US" kern="0" dirty="0" smtClean="0"/>
              <a:t>-fiber + Ionization Chambers (air filled cables) along last 2m of beam line</a:t>
            </a:r>
            <a:endParaRPr lang="en-US" kern="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624002" y="2388973"/>
            <a:ext cx="2440841" cy="1317795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 rot="19853524">
            <a:off x="6910806" y="289147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beam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1597" y="5406840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Baboi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BIW 2010, p. 420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5713" y="2659310"/>
            <a:ext cx="5117758" cy="3546228"/>
            <a:chOff x="135713" y="2659310"/>
            <a:chExt cx="5117758" cy="3546228"/>
          </a:xfrm>
        </p:grpSpPr>
        <p:pic>
          <p:nvPicPr>
            <p:cNvPr id="12" name="Picture 2" descr="http://ttfinfo.desy.de/TTFelog/data/2014/48/29.11_M/2014-11-29T11:23:5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13" y="2659310"/>
              <a:ext cx="5117758" cy="354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 bwMode="auto">
            <a:xfrm>
              <a:off x="2291506" y="4163639"/>
              <a:ext cx="804233" cy="79201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Wingdings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900" dirty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34752" y="4424945"/>
              <a:ext cx="526106" cy="27699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BHM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354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Verlustmonitore am </a:t>
            </a:r>
            <a:r>
              <a:rPr lang="de-DE" dirty="0" err="1" smtClean="0"/>
              <a:t>Dump</a:t>
            </a:r>
            <a:r>
              <a:rPr lang="de-DE" noProof="0" dirty="0" smtClean="0"/>
              <a:t>: </a:t>
            </a:r>
            <a:br>
              <a:rPr lang="de-DE" noProof="0" dirty="0" smtClean="0"/>
            </a:br>
            <a:r>
              <a:rPr lang="de-DE" noProof="0" dirty="0" smtClean="0"/>
              <a:t>Beam Halo Monitor</a:t>
            </a:r>
            <a:endParaRPr lang="de-DE" noProof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2575" y="977900"/>
            <a:ext cx="8520113" cy="326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Similar to FLASH1</a:t>
            </a:r>
          </a:p>
          <a:p>
            <a:r>
              <a:rPr lang="en-US" kern="0" dirty="0" smtClean="0"/>
              <a:t>8 sensors: </a:t>
            </a:r>
            <a:br>
              <a:rPr lang="en-US" kern="0" dirty="0" smtClean="0"/>
            </a:br>
            <a:r>
              <a:rPr lang="en-US" kern="0" dirty="0" smtClean="0"/>
              <a:t>4 Diamond + 4 Sapphire </a:t>
            </a:r>
            <a:br>
              <a:rPr lang="en-US" kern="0" dirty="0" smtClean="0"/>
            </a:br>
            <a:r>
              <a:rPr lang="en-US" kern="0" dirty="0" smtClean="0"/>
              <a:t>mounted behind the dump </a:t>
            </a:r>
            <a:br>
              <a:rPr lang="en-US" kern="0" dirty="0" smtClean="0"/>
            </a:br>
            <a:r>
              <a:rPr lang="en-US" kern="0" dirty="0" smtClean="0"/>
              <a:t>vacuum chambers</a:t>
            </a:r>
          </a:p>
          <a:p>
            <a:pPr lvl="1"/>
            <a:r>
              <a:rPr lang="en-US" kern="0" dirty="0" smtClean="0"/>
              <a:t>At XFEL mounted </a:t>
            </a:r>
            <a:br>
              <a:rPr lang="en-US" kern="0" dirty="0" smtClean="0"/>
            </a:br>
            <a:r>
              <a:rPr lang="en-US" kern="0" dirty="0" smtClean="0"/>
              <a:t>outside chamber</a:t>
            </a:r>
            <a:endParaRPr 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83" y="1622711"/>
            <a:ext cx="5108335" cy="4273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 b="6388"/>
          <a:stretch/>
        </p:blipFill>
        <p:spPr>
          <a:xfrm>
            <a:off x="282574" y="3591499"/>
            <a:ext cx="2912317" cy="26140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30607" y="1127171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66"/>
                </a:solidFill>
              </a:rPr>
              <a:t>FLASH1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0334" y="5889453"/>
            <a:ext cx="2825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Ignatenko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IPAC 2012, p. 816</a:t>
            </a:r>
          </a:p>
        </p:txBody>
      </p:sp>
    </p:spTree>
    <p:extLst>
      <p:ext uri="{BB962C8B-B14F-4D97-AF65-F5344CB8AC3E}">
        <p14:creationId xmlns:p14="http://schemas.microsoft.com/office/powerpoint/2010/main" val="23029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Cherenkov Verlustmonitore </a:t>
            </a:r>
            <a:br>
              <a:rPr lang="de-DE" dirty="0" smtClean="0"/>
            </a:br>
            <a:r>
              <a:rPr lang="de-DE" dirty="0" smtClean="0"/>
              <a:t>entlang der </a:t>
            </a:r>
            <a:r>
              <a:rPr lang="de-DE" dirty="0" err="1" smtClean="0"/>
              <a:t>Undulatoren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25" y="1546374"/>
            <a:ext cx="5893375" cy="45850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721" y="977899"/>
            <a:ext cx="8520113" cy="52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kern="0" dirty="0" err="1" smtClean="0"/>
              <a:t>Fibers</a:t>
            </a:r>
            <a:r>
              <a:rPr lang="de-DE" kern="0" dirty="0" smtClean="0"/>
              <a:t> </a:t>
            </a:r>
            <a:r>
              <a:rPr lang="de-DE" kern="0" dirty="0" err="1" smtClean="0"/>
              <a:t>installed</a:t>
            </a:r>
            <a:r>
              <a:rPr lang="de-DE" kern="0" dirty="0" smtClean="0"/>
              <a:t> </a:t>
            </a:r>
            <a:r>
              <a:rPr lang="de-DE" kern="0" dirty="0" err="1" smtClean="0"/>
              <a:t>along</a:t>
            </a:r>
            <a:r>
              <a:rPr lang="de-DE" kern="0" dirty="0" smtClean="0"/>
              <a:t> </a:t>
            </a:r>
            <a:r>
              <a:rPr lang="de-DE" kern="0" dirty="0" err="1" smtClean="0"/>
              <a:t>the</a:t>
            </a:r>
            <a:r>
              <a:rPr lang="de-DE" kern="0" dirty="0" smtClean="0"/>
              <a:t> undulator </a:t>
            </a:r>
            <a:r>
              <a:rPr lang="de-DE" kern="0" dirty="0" err="1" smtClean="0"/>
              <a:t>chamber</a:t>
            </a:r>
            <a:r>
              <a:rPr lang="de-DE" kern="0" dirty="0" smtClean="0"/>
              <a:t> (</a:t>
            </a:r>
            <a:r>
              <a:rPr lang="de-DE" kern="0" dirty="0" err="1" smtClean="0"/>
              <a:t>left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</a:t>
            </a:r>
            <a:r>
              <a:rPr lang="de-DE" kern="0" dirty="0" err="1" smtClean="0"/>
              <a:t>right</a:t>
            </a:r>
            <a:r>
              <a:rPr lang="de-DE" kern="0" dirty="0" smtClean="0"/>
              <a:t>)</a:t>
            </a:r>
          </a:p>
          <a:p>
            <a:pPr lvl="1"/>
            <a:r>
              <a:rPr lang="en-US" kern="0" dirty="0"/>
              <a:t>Similar to FLASH1</a:t>
            </a:r>
            <a:endParaRPr lang="de-DE" kern="0" dirty="0"/>
          </a:p>
          <a:p>
            <a:pPr lvl="1"/>
            <a:r>
              <a:rPr lang="en-US" dirty="0" smtClean="0"/>
              <a:t>Will be commissioned </a:t>
            </a:r>
            <a:br>
              <a:rPr lang="en-US" dirty="0" smtClean="0"/>
            </a:br>
            <a:r>
              <a:rPr lang="en-US" dirty="0" smtClean="0"/>
              <a:t>next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5914" y="1507524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FLASH1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1140" y="5800475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Schwarz</a:t>
            </a:r>
          </a:p>
        </p:txBody>
      </p:sp>
    </p:spTree>
    <p:extLst>
      <p:ext uri="{BB962C8B-B14F-4D97-AF65-F5344CB8AC3E}">
        <p14:creationId xmlns:p14="http://schemas.microsoft.com/office/powerpoint/2010/main" val="31115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Andere Elektronen-Strahl-Monitore in FLASH2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Screen on </a:t>
            </a:r>
            <a:r>
              <a:rPr lang="de-DE" dirty="0" err="1" smtClean="0"/>
              <a:t>dump-window</a:t>
            </a:r>
            <a:endParaRPr lang="de-DE" dirty="0" smtClean="0"/>
          </a:p>
          <a:p>
            <a:endParaRPr lang="de-DE" noProof="0" dirty="0" smtClean="0"/>
          </a:p>
          <a:p>
            <a:r>
              <a:rPr lang="de-DE" noProof="0" dirty="0" smtClean="0"/>
              <a:t>Beam </a:t>
            </a:r>
            <a:r>
              <a:rPr lang="de-DE" noProof="0" dirty="0" err="1" smtClean="0"/>
              <a:t>Compression</a:t>
            </a:r>
            <a:r>
              <a:rPr lang="de-DE" noProof="0" dirty="0" smtClean="0"/>
              <a:t> Monitors</a:t>
            </a:r>
          </a:p>
          <a:p>
            <a:endParaRPr lang="de-DE" noProof="0" dirty="0" smtClean="0"/>
          </a:p>
          <a:p>
            <a:r>
              <a:rPr lang="de-DE" noProof="0" dirty="0" smtClean="0"/>
              <a:t>Beam Arrival Monitors</a:t>
            </a:r>
          </a:p>
          <a:p>
            <a:endParaRPr lang="de-DE" noProof="0" dirty="0" smtClean="0"/>
          </a:p>
          <a:p>
            <a:r>
              <a:rPr lang="de-DE" noProof="0" dirty="0" err="1" smtClean="0"/>
              <a:t>Coherent</a:t>
            </a:r>
            <a:r>
              <a:rPr lang="de-DE" noProof="0" dirty="0" smtClean="0"/>
              <a:t> Transition Radiation </a:t>
            </a:r>
            <a:r>
              <a:rPr lang="de-DE" noProof="0" dirty="0" err="1" smtClean="0"/>
              <a:t>monitors</a:t>
            </a:r>
            <a:endParaRPr lang="de-DE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3047747" y="2359359"/>
            <a:ext cx="25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C. Behrens, IPAC’10, p. 912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7747" y="3244945"/>
            <a:ext cx="3143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Angelowski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IBIC 2014, MOPD25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7747" y="4288311"/>
            <a:ext cx="2661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Wesch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BIW 2012, THAP01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7747" y="1448879"/>
            <a:ext cx="2162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Good, IBIC’13, p. 814</a:t>
            </a:r>
          </a:p>
        </p:txBody>
      </p:sp>
    </p:spTree>
    <p:extLst>
      <p:ext uri="{BB962C8B-B14F-4D97-AF65-F5344CB8AC3E}">
        <p14:creationId xmlns:p14="http://schemas.microsoft.com/office/powerpoint/2010/main" val="2417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Zusammenfassung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smtClean="0"/>
              <a:t>XFEL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FLASH-type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diagnostics</a:t>
            </a:r>
            <a:endParaRPr lang="de-DE" noProof="0" dirty="0" smtClean="0"/>
          </a:p>
          <a:p>
            <a:pPr lvl="1"/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leassons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European XFEL</a:t>
            </a:r>
            <a:endParaRPr lang="de-DE" noProof="0" dirty="0" smtClean="0"/>
          </a:p>
          <a:p>
            <a:r>
              <a:rPr lang="de-DE" noProof="0" dirty="0" err="1" smtClean="0"/>
              <a:t>Some</a:t>
            </a:r>
            <a:r>
              <a:rPr lang="de-DE" noProof="0" dirty="0" smtClean="0"/>
              <a:t> </a:t>
            </a:r>
            <a:r>
              <a:rPr lang="de-DE" noProof="0" dirty="0" err="1" smtClean="0"/>
              <a:t>fully</a:t>
            </a:r>
            <a:r>
              <a:rPr lang="de-DE" noProof="0" dirty="0" smtClean="0"/>
              <a:t> </a:t>
            </a:r>
            <a:r>
              <a:rPr lang="de-DE" noProof="0" dirty="0" err="1" smtClean="0"/>
              <a:t>commissioned</a:t>
            </a:r>
            <a:r>
              <a:rPr lang="de-DE" noProof="0" dirty="0" smtClean="0"/>
              <a:t>: </a:t>
            </a:r>
          </a:p>
          <a:p>
            <a:pPr lvl="1"/>
            <a:r>
              <a:rPr lang="de-DE" noProof="0" dirty="0" smtClean="0"/>
              <a:t>Screens</a:t>
            </a:r>
          </a:p>
          <a:p>
            <a:r>
              <a:rPr lang="de-DE" noProof="0" dirty="0" err="1" smtClean="0"/>
              <a:t>Some</a:t>
            </a:r>
            <a:r>
              <a:rPr lang="de-DE" noProof="0" dirty="0" smtClean="0"/>
              <a:t> in </a:t>
            </a:r>
            <a:r>
              <a:rPr lang="de-DE" noProof="0" dirty="0" err="1" smtClean="0"/>
              <a:t>advanced</a:t>
            </a:r>
            <a:r>
              <a:rPr lang="de-DE" noProof="0" dirty="0" smtClean="0"/>
              <a:t> </a:t>
            </a:r>
            <a:r>
              <a:rPr lang="de-DE" noProof="0" dirty="0" err="1" smtClean="0"/>
              <a:t>commissioning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state</a:t>
            </a:r>
            <a:r>
              <a:rPr lang="de-DE" noProof="0" dirty="0" smtClean="0"/>
              <a:t>; still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do (e.g.):</a:t>
            </a:r>
          </a:p>
          <a:p>
            <a:pPr lvl="1"/>
            <a:r>
              <a:rPr lang="de-DE" noProof="0" dirty="0" smtClean="0"/>
              <a:t>Integration </a:t>
            </a:r>
            <a:r>
              <a:rPr lang="de-DE" noProof="0" dirty="0" err="1" smtClean="0"/>
              <a:t>alarm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BLMs</a:t>
            </a:r>
          </a:p>
          <a:p>
            <a:pPr lvl="1"/>
            <a:r>
              <a:rPr lang="de-DE" noProof="0" dirty="0" err="1" smtClean="0"/>
              <a:t>Implement</a:t>
            </a:r>
            <a:r>
              <a:rPr lang="de-DE" noProof="0" dirty="0" smtClean="0"/>
              <a:t> </a:t>
            </a:r>
            <a:r>
              <a:rPr lang="de-DE" noProof="0" dirty="0" err="1" smtClean="0"/>
              <a:t>automatic</a:t>
            </a:r>
            <a:r>
              <a:rPr lang="de-DE" noProof="0" dirty="0" smtClean="0"/>
              <a:t> </a:t>
            </a:r>
            <a:r>
              <a:rPr lang="de-DE" noProof="0" dirty="0" err="1" smtClean="0"/>
              <a:t>gain</a:t>
            </a:r>
            <a:r>
              <a:rPr lang="de-DE" noProof="0" dirty="0" smtClean="0"/>
              <a:t> </a:t>
            </a:r>
            <a:r>
              <a:rPr lang="de-DE" noProof="0" dirty="0" err="1" smtClean="0"/>
              <a:t>control</a:t>
            </a:r>
            <a:r>
              <a:rPr lang="de-DE" noProof="0" dirty="0" smtClean="0"/>
              <a:t> for LCBPMs</a:t>
            </a:r>
          </a:p>
          <a:p>
            <a:pPr lvl="1"/>
            <a:r>
              <a:rPr lang="de-DE" noProof="0" dirty="0" smtClean="0"/>
              <a:t>BPM </a:t>
            </a:r>
            <a:r>
              <a:rPr lang="de-DE" noProof="0" dirty="0" err="1" smtClean="0"/>
              <a:t>calibration</a:t>
            </a:r>
            <a:endParaRPr lang="de-DE" noProof="0" dirty="0" smtClean="0"/>
          </a:p>
          <a:p>
            <a:r>
              <a:rPr lang="de-DE" noProof="0" dirty="0" err="1" smtClean="0"/>
              <a:t>Some</a:t>
            </a:r>
            <a:r>
              <a:rPr lang="de-DE" noProof="0" dirty="0" smtClean="0"/>
              <a:t> </a:t>
            </a:r>
            <a:r>
              <a:rPr lang="de-DE" noProof="0" dirty="0" err="1" smtClean="0"/>
              <a:t>have</a:t>
            </a:r>
            <a:r>
              <a:rPr lang="de-DE" noProof="0" dirty="0" smtClean="0"/>
              <a:t> </a:t>
            </a:r>
            <a:r>
              <a:rPr lang="de-DE" noProof="0" dirty="0" err="1" smtClean="0"/>
              <a:t>temporary</a:t>
            </a:r>
            <a:r>
              <a:rPr lang="de-DE" noProof="0" dirty="0" smtClean="0"/>
              <a:t> </a:t>
            </a:r>
            <a:r>
              <a:rPr lang="de-DE" noProof="0" dirty="0" err="1" smtClean="0"/>
              <a:t>solution</a:t>
            </a:r>
            <a:endParaRPr lang="de-DE" noProof="0" dirty="0" smtClean="0"/>
          </a:p>
          <a:p>
            <a:pPr lvl="1"/>
            <a:r>
              <a:rPr lang="de-DE" noProof="0" dirty="0" smtClean="0"/>
              <a:t>Toroid </a:t>
            </a:r>
            <a:r>
              <a:rPr lang="de-DE" noProof="0" dirty="0" err="1" smtClean="0"/>
              <a:t>electronics</a:t>
            </a: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Toroid </a:t>
            </a:r>
            <a:r>
              <a:rPr lang="de-DE" noProof="0" dirty="0" err="1" smtClean="0"/>
              <a:t>Protection</a:t>
            </a:r>
            <a:r>
              <a:rPr lang="de-DE" noProof="0" dirty="0" smtClean="0"/>
              <a:t> System</a:t>
            </a:r>
          </a:p>
          <a:p>
            <a:r>
              <a:rPr lang="de-DE" noProof="0" dirty="0" err="1" smtClean="0"/>
              <a:t>Some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be</a:t>
            </a:r>
            <a:r>
              <a:rPr lang="de-DE" noProof="0" dirty="0" smtClean="0"/>
              <a:t> </a:t>
            </a:r>
            <a:r>
              <a:rPr lang="de-DE" noProof="0" dirty="0" err="1" smtClean="0"/>
              <a:t>commissioned</a:t>
            </a:r>
            <a:endParaRPr lang="de-DE" noProof="0" dirty="0" smtClean="0"/>
          </a:p>
          <a:p>
            <a:pPr lvl="1"/>
            <a:r>
              <a:rPr lang="de-DE" noProof="0" dirty="0" smtClean="0"/>
              <a:t>Cherenkov </a:t>
            </a:r>
            <a:r>
              <a:rPr lang="de-DE" noProof="0" dirty="0" err="1" smtClean="0"/>
              <a:t>loss</a:t>
            </a:r>
            <a:r>
              <a:rPr lang="de-DE" noProof="0" dirty="0" smtClean="0"/>
              <a:t> </a:t>
            </a:r>
            <a:r>
              <a:rPr lang="de-DE" noProof="0" dirty="0" err="1" smtClean="0"/>
              <a:t>monitors</a:t>
            </a:r>
            <a:endParaRPr lang="de-DE" noProof="0" dirty="0" smtClean="0"/>
          </a:p>
          <a:p>
            <a:pPr lvl="1"/>
            <a:r>
              <a:rPr lang="de-DE" dirty="0" smtClean="0"/>
              <a:t>Screen at </a:t>
            </a:r>
            <a:r>
              <a:rPr lang="de-DE" dirty="0" err="1" smtClean="0"/>
              <a:t>dump-window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2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Danksagung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err="1" smtClean="0"/>
              <a:t>Many</a:t>
            </a:r>
            <a:r>
              <a:rPr lang="de-DE" noProof="0" dirty="0" smtClean="0"/>
              <a:t> </a:t>
            </a:r>
            <a:r>
              <a:rPr lang="de-DE" noProof="0" dirty="0" err="1" smtClean="0"/>
              <a:t>people</a:t>
            </a:r>
            <a:r>
              <a:rPr lang="de-DE" noProof="0" dirty="0" smtClean="0"/>
              <a:t> </a:t>
            </a:r>
            <a:r>
              <a:rPr lang="de-DE" noProof="0" dirty="0" err="1" smtClean="0"/>
              <a:t>contributed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work</a:t>
            </a:r>
            <a:r>
              <a:rPr lang="de-DE" noProof="0" dirty="0" smtClean="0"/>
              <a:t>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this</a:t>
            </a:r>
            <a:r>
              <a:rPr lang="de-DE" noProof="0" dirty="0" smtClean="0"/>
              <a:t> </a:t>
            </a:r>
            <a:r>
              <a:rPr lang="de-DE" noProof="0" dirty="0" err="1" smtClean="0"/>
              <a:t>talk</a:t>
            </a:r>
            <a:endParaRPr lang="de-DE" noProof="0" dirty="0" smtClean="0"/>
          </a:p>
          <a:p>
            <a:pPr lvl="1"/>
            <a:r>
              <a:rPr lang="de-DE" noProof="0" dirty="0" smtClean="0"/>
              <a:t>R. Neumann, N. Wentowski, Z. Pisarov, M. Werner, J. Lund-Nielsen, B. Lorbeer, A. Kaukher, </a:t>
            </a:r>
            <a:r>
              <a:rPr lang="de-DE" dirty="0" smtClean="0"/>
              <a:t>T. Wamsat, A</a:t>
            </a:r>
            <a:r>
              <a:rPr lang="de-DE" noProof="0" dirty="0" smtClean="0"/>
              <a:t>. Ignatenko, F. Schmidt-Föhre, K. Honkavaara, H. Tiessen, B. Michalek, R. Zahn, B. Keil, D. Nölle, O. Hensler, G. Marinkovic, K. </a:t>
            </a:r>
            <a:r>
              <a:rPr lang="de-DE" noProof="0" dirty="0" err="1" smtClean="0"/>
              <a:t>Knaack</a:t>
            </a:r>
            <a:r>
              <a:rPr lang="de-DE" noProof="0" dirty="0" smtClean="0"/>
              <a:t>, J. Schwarz, J. Liebing, H. </a:t>
            </a:r>
            <a:r>
              <a:rPr lang="de-DE" noProof="0" dirty="0" err="1" smtClean="0"/>
              <a:t>Sokolinski</a:t>
            </a:r>
            <a:r>
              <a:rPr lang="de-DE" noProof="0" dirty="0" smtClean="0"/>
              <a:t>, G. Kube, C. Wiebers, M. Felber, R. Zahn, S. Vilcins, J. Kruse, D. Renner, M. Felber, S. Schreiber, M. Holz, M. Pelzer, A. Ziegler, M. </a:t>
            </a:r>
            <a:r>
              <a:rPr lang="de-DE" noProof="0" dirty="0" err="1" smtClean="0"/>
              <a:t>Hoeptner</a:t>
            </a:r>
            <a:r>
              <a:rPr lang="de-DE" noProof="0" dirty="0" smtClean="0"/>
              <a:t>, H. </a:t>
            </a:r>
            <a:r>
              <a:rPr lang="de-DE" noProof="0" dirty="0" err="1" smtClean="0"/>
              <a:t>Sokolinski</a:t>
            </a:r>
            <a:r>
              <a:rPr lang="de-DE" noProof="0" dirty="0" smtClean="0"/>
              <a:t>, M. Stadler</a:t>
            </a:r>
            <a:r>
              <a:rPr lang="de-DE" dirty="0" smtClean="0"/>
              <a:t>, I. </a:t>
            </a:r>
            <a:r>
              <a:rPr lang="de-DE" dirty="0" err="1" smtClean="0"/>
              <a:t>Krouptchenkov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and</a:t>
            </a:r>
            <a:r>
              <a:rPr lang="de-DE" noProof="0" dirty="0" smtClean="0"/>
              <a:t> </a:t>
            </a:r>
            <a:r>
              <a:rPr lang="de-DE" noProof="0" dirty="0" err="1" smtClean="0"/>
              <a:t>many</a:t>
            </a:r>
            <a:r>
              <a:rPr lang="de-DE" noProof="0" dirty="0" smtClean="0"/>
              <a:t> </a:t>
            </a:r>
            <a:r>
              <a:rPr lang="de-DE" noProof="0" dirty="0" err="1" smtClean="0"/>
              <a:t>others</a:t>
            </a:r>
            <a:endParaRPr lang="de-DE" noProof="0" dirty="0" smtClean="0"/>
          </a:p>
          <a:p>
            <a:pPr lvl="1"/>
            <a:endParaRPr lang="de-DE" noProof="0" dirty="0" smtClean="0"/>
          </a:p>
          <a:p>
            <a:r>
              <a:rPr lang="de-DE" noProof="0" dirty="0" smtClean="0"/>
              <a:t>Other Labs </a:t>
            </a:r>
            <a:r>
              <a:rPr lang="de-DE" noProof="0" dirty="0" err="1" smtClean="0"/>
              <a:t>involved</a:t>
            </a:r>
            <a:endParaRPr lang="de-DE" noProof="0" dirty="0" smtClean="0"/>
          </a:p>
          <a:p>
            <a:pPr lvl="1"/>
            <a:r>
              <a:rPr lang="de-DE" noProof="0" dirty="0" smtClean="0"/>
              <a:t>PSI: </a:t>
            </a:r>
            <a:r>
              <a:rPr lang="de-DE" noProof="0" dirty="0" err="1" smtClean="0"/>
              <a:t>Cavity</a:t>
            </a:r>
            <a:r>
              <a:rPr lang="de-DE" noProof="0" dirty="0" smtClean="0"/>
              <a:t> BPM </a:t>
            </a:r>
            <a:r>
              <a:rPr lang="de-DE" noProof="0" dirty="0" err="1" smtClean="0"/>
              <a:t>electronics</a:t>
            </a:r>
            <a:endParaRPr lang="de-DE" noProof="0" dirty="0" smtClean="0"/>
          </a:p>
          <a:p>
            <a:endParaRPr lang="de-DE" noProof="0" dirty="0" smtClean="0"/>
          </a:p>
          <a:p>
            <a:r>
              <a:rPr lang="de-DE" noProof="0" dirty="0" smtClean="0"/>
              <a:t>Most </a:t>
            </a:r>
            <a:r>
              <a:rPr lang="de-DE" noProof="0" dirty="0" err="1" smtClean="0"/>
              <a:t>photos</a:t>
            </a:r>
            <a:r>
              <a:rPr lang="de-DE" noProof="0" dirty="0" smtClean="0"/>
              <a:t> </a:t>
            </a:r>
            <a:r>
              <a:rPr lang="de-DE" noProof="0" dirty="0" err="1" smtClean="0"/>
              <a:t>by</a:t>
            </a:r>
            <a:r>
              <a:rPr lang="de-DE" noProof="0" dirty="0" smtClean="0"/>
              <a:t> Dirk Nölle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774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1</a:t>
            </a:r>
            <a:r>
              <a:rPr lang="de-DE" baseline="30000" noProof="0" dirty="0" smtClean="0"/>
              <a:t>st</a:t>
            </a:r>
            <a:r>
              <a:rPr lang="de-DE" noProof="0" dirty="0" smtClean="0"/>
              <a:t> </a:t>
            </a:r>
            <a:r>
              <a:rPr lang="de-DE" noProof="0" dirty="0" err="1" smtClean="0"/>
              <a:t>Lasing</a:t>
            </a:r>
            <a:r>
              <a:rPr lang="de-DE" noProof="0" dirty="0" smtClean="0"/>
              <a:t> at FLASH2</a:t>
            </a:r>
            <a:endParaRPr lang="de-DE" noProof="0" dirty="0"/>
          </a:p>
        </p:txBody>
      </p:sp>
      <p:grpSp>
        <p:nvGrpSpPr>
          <p:cNvPr id="5" name="Group 4"/>
          <p:cNvGrpSpPr/>
          <p:nvPr/>
        </p:nvGrpSpPr>
        <p:grpSpPr>
          <a:xfrm>
            <a:off x="670913" y="1293538"/>
            <a:ext cx="2489137" cy="1802444"/>
            <a:chOff x="795854" y="1491269"/>
            <a:chExt cx="2489137" cy="1802444"/>
          </a:xfrm>
        </p:grpSpPr>
        <p:pic>
          <p:nvPicPr>
            <p:cNvPr id="6" name="Content Placeholder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5"/>
            <a:stretch/>
          </p:blipFill>
          <p:spPr bwMode="auto">
            <a:xfrm>
              <a:off x="795854" y="1491269"/>
              <a:ext cx="2489137" cy="1802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612398" y="1495412"/>
              <a:ext cx="6122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20:37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03796" y="1293538"/>
            <a:ext cx="2462743" cy="1790408"/>
            <a:chOff x="3297438" y="1495413"/>
            <a:chExt cx="2462743" cy="1790408"/>
          </a:xfrm>
        </p:grpSpPr>
        <p:pic>
          <p:nvPicPr>
            <p:cNvPr id="9" name="Content Placeholder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83"/>
            <a:stretch/>
          </p:blipFill>
          <p:spPr bwMode="auto">
            <a:xfrm>
              <a:off x="3297438" y="1495413"/>
              <a:ext cx="2462743" cy="1790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103893" y="1495413"/>
              <a:ext cx="6122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20:56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3557" y="4755280"/>
            <a:ext cx="5140515" cy="1025845"/>
            <a:chOff x="250881" y="4222556"/>
            <a:chExt cx="8567678" cy="1668908"/>
          </a:xfrm>
        </p:grpSpPr>
        <p:grpSp>
          <p:nvGrpSpPr>
            <p:cNvPr id="12" name="Group 11"/>
            <p:cNvGrpSpPr/>
            <p:nvPr/>
          </p:nvGrpSpPr>
          <p:grpSpPr>
            <a:xfrm rot="387912">
              <a:off x="7987340" y="5262359"/>
              <a:ext cx="831219" cy="629105"/>
              <a:chOff x="8139044" y="2801573"/>
              <a:chExt cx="831221" cy="629108"/>
            </a:xfrm>
          </p:grpSpPr>
          <p:sp>
            <p:nvSpPr>
              <p:cNvPr id="304" name="Rectangle 303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 bwMode="auto">
              <a:xfrm>
                <a:off x="8140357" y="2801573"/>
                <a:ext cx="115404" cy="9674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H="1" flipV="1">
              <a:off x="414393" y="4627267"/>
              <a:ext cx="64422" cy="33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4" name="Line 29"/>
            <p:cNvSpPr>
              <a:spLocks noChangeShapeType="1"/>
            </p:cNvSpPr>
            <p:nvPr/>
          </p:nvSpPr>
          <p:spPr bwMode="auto">
            <a:xfrm flipV="1">
              <a:off x="368356" y="4614027"/>
              <a:ext cx="39906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5" name="AutoShape 30"/>
            <p:cNvSpPr>
              <a:spLocks noChangeArrowheads="1"/>
            </p:cNvSpPr>
            <p:nvPr/>
          </p:nvSpPr>
          <p:spPr bwMode="auto">
            <a:xfrm>
              <a:off x="292156" y="4542590"/>
              <a:ext cx="122238" cy="1396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16" name="Group 39"/>
            <p:cNvGrpSpPr>
              <a:grpSpLocks/>
            </p:cNvGrpSpPr>
            <p:nvPr/>
          </p:nvGrpSpPr>
          <p:grpSpPr bwMode="auto">
            <a:xfrm>
              <a:off x="1107599" y="4467978"/>
              <a:ext cx="381000" cy="184149"/>
              <a:chOff x="1337" y="2168"/>
              <a:chExt cx="270" cy="116"/>
            </a:xfrm>
          </p:grpSpPr>
          <p:sp>
            <p:nvSpPr>
              <p:cNvPr id="297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98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99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0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1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2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3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17" name="Group 61"/>
            <p:cNvGrpSpPr>
              <a:grpSpLocks noChangeAspect="1"/>
            </p:cNvGrpSpPr>
            <p:nvPr/>
          </p:nvGrpSpPr>
          <p:grpSpPr bwMode="auto">
            <a:xfrm flipH="1" flipV="1">
              <a:off x="4023038" y="4460939"/>
              <a:ext cx="73025" cy="315118"/>
              <a:chOff x="2790" y="3240"/>
              <a:chExt cx="56" cy="332"/>
            </a:xfrm>
          </p:grpSpPr>
          <p:sp>
            <p:nvSpPr>
              <p:cNvPr id="295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6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18" name="AutoShape 182"/>
            <p:cNvSpPr>
              <a:spLocks noChangeArrowheads="1"/>
            </p:cNvSpPr>
            <p:nvPr/>
          </p:nvSpPr>
          <p:spPr bwMode="auto">
            <a:xfrm rot="10800000">
              <a:off x="250881" y="4325105"/>
              <a:ext cx="177800" cy="144463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64887" y="4332751"/>
              <a:ext cx="525461" cy="395286"/>
              <a:chOff x="811271" y="3235031"/>
              <a:chExt cx="525462" cy="395288"/>
            </a:xfrm>
          </p:grpSpPr>
          <p:grpSp>
            <p:nvGrpSpPr>
              <p:cNvPr id="288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293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94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89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0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1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92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541139" y="4329868"/>
              <a:ext cx="2403472" cy="427035"/>
              <a:chOff x="2209858" y="3235031"/>
              <a:chExt cx="2403476" cy="427037"/>
            </a:xfrm>
          </p:grpSpPr>
          <p:grpSp>
            <p:nvGrpSpPr>
              <p:cNvPr id="267" name="Group 31"/>
              <p:cNvGrpSpPr>
                <a:grpSpLocks/>
              </p:cNvGrpSpPr>
              <p:nvPr/>
            </p:nvGrpSpPr>
            <p:grpSpPr bwMode="auto">
              <a:xfrm flipH="1" flipV="1">
                <a:off x="2944871" y="3379493"/>
                <a:ext cx="379413" cy="282575"/>
                <a:chOff x="3345" y="3309"/>
                <a:chExt cx="270" cy="178"/>
              </a:xfrm>
            </p:grpSpPr>
            <p:sp>
              <p:nvSpPr>
                <p:cNvPr id="281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520" y="3400"/>
                  <a:ext cx="75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2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2" y="3360"/>
                  <a:ext cx="68" cy="9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368" y="3346"/>
                  <a:ext cx="68" cy="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84" name="Rectangle 3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3580" y="3371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5" name="Rectangle 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3502" y="3429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6" name="Rectangle 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3420" y="3309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7" name="Rectangle 3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3345" y="3371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268" name="Group 70"/>
              <p:cNvGrpSpPr>
                <a:grpSpLocks/>
              </p:cNvGrpSpPr>
              <p:nvPr/>
            </p:nvGrpSpPr>
            <p:grpSpPr bwMode="auto">
              <a:xfrm>
                <a:off x="2209858" y="3404893"/>
                <a:ext cx="660400" cy="230188"/>
                <a:chOff x="1656" y="2172"/>
                <a:chExt cx="639" cy="169"/>
              </a:xfrm>
            </p:grpSpPr>
            <p:sp>
              <p:nvSpPr>
                <p:cNvPr id="278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6" y="2172"/>
                  <a:ext cx="639" cy="1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9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708" y="2226"/>
                  <a:ext cx="258" cy="55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0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986" y="2226"/>
                  <a:ext cx="258" cy="55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269" name="Group 268"/>
              <p:cNvGrpSpPr/>
              <p:nvPr/>
            </p:nvGrpSpPr>
            <p:grpSpPr>
              <a:xfrm>
                <a:off x="3383021" y="3404893"/>
                <a:ext cx="1230313" cy="230188"/>
                <a:chOff x="3436243" y="3225800"/>
                <a:chExt cx="1230313" cy="230188"/>
              </a:xfrm>
            </p:grpSpPr>
            <p:sp>
              <p:nvSpPr>
                <p:cNvPr id="273" name="AutoShape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3436243" y="3225800"/>
                  <a:ext cx="1230313" cy="2301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4" name="Rectangle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3487043" y="3302000"/>
                  <a:ext cx="266700" cy="76200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5" name="Rectangle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3773851" y="3302000"/>
                  <a:ext cx="266700" cy="76200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6" name="Rectangle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4060659" y="3302000"/>
                  <a:ext cx="265113" cy="76200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7" name="Rectangle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4345881" y="3302000"/>
                  <a:ext cx="265113" cy="76200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70" name="AutoShape 185"/>
              <p:cNvSpPr>
                <a:spLocks noChangeArrowheads="1"/>
              </p:cNvSpPr>
              <p:nvPr/>
            </p:nvSpPr>
            <p:spPr bwMode="auto">
              <a:xfrm rot="10800000">
                <a:off x="2455921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71" name="AutoShape 186"/>
              <p:cNvSpPr>
                <a:spLocks noChangeArrowheads="1"/>
              </p:cNvSpPr>
              <p:nvPr/>
            </p:nvSpPr>
            <p:spPr bwMode="auto">
              <a:xfrm rot="10800000">
                <a:off x="360844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72" name="AutoShape 187"/>
              <p:cNvSpPr>
                <a:spLocks noChangeArrowheads="1"/>
              </p:cNvSpPr>
              <p:nvPr/>
            </p:nvSpPr>
            <p:spPr bwMode="auto">
              <a:xfrm rot="10800000">
                <a:off x="4183121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441780" y="4638532"/>
              <a:ext cx="0" cy="163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2" name="Line 55"/>
            <p:cNvSpPr>
              <a:spLocks noChangeShapeType="1"/>
            </p:cNvSpPr>
            <p:nvPr/>
          </p:nvSpPr>
          <p:spPr bwMode="auto">
            <a:xfrm>
              <a:off x="4358968" y="4614029"/>
              <a:ext cx="149522" cy="1343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>
              <a:off x="4309033" y="4556088"/>
              <a:ext cx="93663" cy="117469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24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4400496" y="4545330"/>
              <a:ext cx="73025" cy="280923"/>
              <a:chOff x="2790" y="3240"/>
              <a:chExt cx="56" cy="332"/>
            </a:xfrm>
          </p:grpSpPr>
          <p:sp>
            <p:nvSpPr>
              <p:cNvPr id="265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6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5" name="Line 67"/>
            <p:cNvSpPr>
              <a:spLocks noChangeShapeType="1"/>
            </p:cNvSpPr>
            <p:nvPr/>
          </p:nvSpPr>
          <p:spPr bwMode="auto">
            <a:xfrm>
              <a:off x="4511272" y="4744204"/>
              <a:ext cx="374211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390880" y="4680577"/>
              <a:ext cx="377618" cy="386302"/>
              <a:chOff x="7513576" y="2205584"/>
              <a:chExt cx="377618" cy="386303"/>
            </a:xfrm>
          </p:grpSpPr>
          <p:sp>
            <p:nvSpPr>
              <p:cNvPr id="262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63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4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27" name="Group 80"/>
            <p:cNvGrpSpPr>
              <a:grpSpLocks/>
            </p:cNvGrpSpPr>
            <p:nvPr/>
          </p:nvGrpSpPr>
          <p:grpSpPr bwMode="auto">
            <a:xfrm>
              <a:off x="5787746" y="4644191"/>
              <a:ext cx="1100105" cy="200024"/>
              <a:chOff x="4009" y="2043"/>
              <a:chExt cx="724" cy="126"/>
            </a:xfrm>
          </p:grpSpPr>
          <p:sp>
            <p:nvSpPr>
              <p:cNvPr id="212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3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4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5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6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7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8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9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0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1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2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3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4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5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6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7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8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9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0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1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2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3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34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260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1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35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6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7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8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9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0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1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2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3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4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5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6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7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8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9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0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1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2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3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4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5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6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57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258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9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28" name="Group 131"/>
            <p:cNvGrpSpPr>
              <a:grpSpLocks/>
            </p:cNvGrpSpPr>
            <p:nvPr/>
          </p:nvGrpSpPr>
          <p:grpSpPr bwMode="auto">
            <a:xfrm>
              <a:off x="5220979" y="4644191"/>
              <a:ext cx="531819" cy="200024"/>
              <a:chOff x="3636" y="2043"/>
              <a:chExt cx="350" cy="126"/>
            </a:xfrm>
          </p:grpSpPr>
          <p:sp>
            <p:nvSpPr>
              <p:cNvPr id="188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9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0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1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2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3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4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5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6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7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8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9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0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1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2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3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4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5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6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7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8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9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0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1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9" name="Rectangle 165"/>
            <p:cNvSpPr>
              <a:spLocks noChangeAspect="1" noChangeArrowheads="1"/>
            </p:cNvSpPr>
            <p:nvPr/>
          </p:nvSpPr>
          <p:spPr bwMode="auto">
            <a:xfrm>
              <a:off x="7627980" y="4698166"/>
              <a:ext cx="363537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0" name="AutoShape 13"/>
            <p:cNvSpPr>
              <a:spLocks noChangeArrowheads="1"/>
            </p:cNvSpPr>
            <p:nvPr/>
          </p:nvSpPr>
          <p:spPr bwMode="auto">
            <a:xfrm rot="5400000">
              <a:off x="8141031" y="4401987"/>
              <a:ext cx="585786" cy="6832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 rot="16200000">
              <a:off x="8156265" y="4478682"/>
              <a:ext cx="401733" cy="5316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V="1">
              <a:off x="8623938" y="4452498"/>
              <a:ext cx="151619" cy="111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rot="16200000" flipV="1">
              <a:off x="8642230" y="4903187"/>
              <a:ext cx="115033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rot="5400000">
              <a:off x="8697093" y="4843015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 rot="16200000" flipV="1">
              <a:off x="8697093" y="4490837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6" name="Line 177"/>
            <p:cNvSpPr>
              <a:spLocks noChangeShapeType="1"/>
            </p:cNvSpPr>
            <p:nvPr/>
          </p:nvSpPr>
          <p:spPr bwMode="auto">
            <a:xfrm>
              <a:off x="8094262" y="4748043"/>
              <a:ext cx="464698" cy="134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7" name="Line 178"/>
            <p:cNvSpPr>
              <a:spLocks noChangeShapeType="1"/>
            </p:cNvSpPr>
            <p:nvPr/>
          </p:nvSpPr>
          <p:spPr bwMode="auto">
            <a:xfrm>
              <a:off x="8253383" y="4707154"/>
              <a:ext cx="287649" cy="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" name="Line 179"/>
            <p:cNvSpPr>
              <a:spLocks noChangeShapeType="1"/>
            </p:cNvSpPr>
            <p:nvPr/>
          </p:nvSpPr>
          <p:spPr bwMode="auto">
            <a:xfrm flipV="1">
              <a:off x="8334487" y="4806619"/>
              <a:ext cx="224472" cy="13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" name="Line 180"/>
            <p:cNvSpPr>
              <a:spLocks noChangeShapeType="1"/>
            </p:cNvSpPr>
            <p:nvPr/>
          </p:nvSpPr>
          <p:spPr bwMode="auto">
            <a:xfrm flipV="1">
              <a:off x="8088353" y="4631241"/>
              <a:ext cx="470606" cy="1150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" name="Line 181"/>
            <p:cNvSpPr>
              <a:spLocks noChangeShapeType="1"/>
            </p:cNvSpPr>
            <p:nvPr/>
          </p:nvSpPr>
          <p:spPr bwMode="auto">
            <a:xfrm flipV="1">
              <a:off x="8176962" y="4583084"/>
              <a:ext cx="304787" cy="140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" name="Line 55"/>
            <p:cNvSpPr>
              <a:spLocks noChangeShapeType="1"/>
            </p:cNvSpPr>
            <p:nvPr/>
          </p:nvSpPr>
          <p:spPr bwMode="auto">
            <a:xfrm>
              <a:off x="4559430" y="4460040"/>
              <a:ext cx="77329" cy="2817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2" name="Line 55"/>
            <p:cNvSpPr>
              <a:spLocks noChangeShapeType="1"/>
            </p:cNvSpPr>
            <p:nvPr/>
          </p:nvSpPr>
          <p:spPr bwMode="auto">
            <a:xfrm flipH="1">
              <a:off x="5058383" y="4529789"/>
              <a:ext cx="95250" cy="2174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3" name="Rectangle 178"/>
            <p:cNvSpPr>
              <a:spLocks noChangeArrowheads="1"/>
            </p:cNvSpPr>
            <p:nvPr/>
          </p:nvSpPr>
          <p:spPr bwMode="auto">
            <a:xfrm>
              <a:off x="4529268" y="4418767"/>
              <a:ext cx="114299" cy="117474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4" name="Rectangle 179"/>
            <p:cNvSpPr>
              <a:spLocks noChangeArrowheads="1"/>
            </p:cNvSpPr>
            <p:nvPr/>
          </p:nvSpPr>
          <p:spPr bwMode="auto">
            <a:xfrm>
              <a:off x="5110337" y="4418767"/>
              <a:ext cx="114299" cy="117474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65129" y="4644190"/>
              <a:ext cx="355559" cy="200025"/>
              <a:chOff x="4854052" y="3554117"/>
              <a:chExt cx="355560" cy="200026"/>
            </a:xfrm>
          </p:grpSpPr>
          <p:sp>
            <p:nvSpPr>
              <p:cNvPr id="172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3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4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5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6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7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8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9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0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1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2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4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6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7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6" name="Freeform 57"/>
            <p:cNvSpPr>
              <a:spLocks/>
            </p:cNvSpPr>
            <p:nvPr/>
          </p:nvSpPr>
          <p:spPr bwMode="auto">
            <a:xfrm rot="10800000">
              <a:off x="4463814" y="4677118"/>
              <a:ext cx="93663" cy="117469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954349" y="4643901"/>
              <a:ext cx="355559" cy="200025"/>
              <a:chOff x="7143276" y="3553828"/>
              <a:chExt cx="355560" cy="200026"/>
            </a:xfrm>
          </p:grpSpPr>
          <p:sp>
            <p:nvSpPr>
              <p:cNvPr id="156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7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8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9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0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1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2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3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4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5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6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7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8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9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0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1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8" name="Line 55"/>
            <p:cNvSpPr>
              <a:spLocks noChangeShapeType="1"/>
            </p:cNvSpPr>
            <p:nvPr/>
          </p:nvSpPr>
          <p:spPr bwMode="auto">
            <a:xfrm rot="429407">
              <a:off x="4116997" y="4642789"/>
              <a:ext cx="390973" cy="3794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49" name="Group 64"/>
            <p:cNvGrpSpPr>
              <a:grpSpLocks noChangeAspect="1"/>
            </p:cNvGrpSpPr>
            <p:nvPr/>
          </p:nvGrpSpPr>
          <p:grpSpPr bwMode="auto">
            <a:xfrm rot="1864757" flipH="1" flipV="1">
              <a:off x="4383165" y="4833701"/>
              <a:ext cx="73025" cy="280923"/>
              <a:chOff x="2790" y="3240"/>
              <a:chExt cx="56" cy="332"/>
            </a:xfrm>
          </p:grpSpPr>
          <p:sp>
            <p:nvSpPr>
              <p:cNvPr id="154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5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0" name="Line 177"/>
            <p:cNvSpPr>
              <a:spLocks noChangeShapeType="1"/>
            </p:cNvSpPr>
            <p:nvPr/>
          </p:nvSpPr>
          <p:spPr bwMode="auto">
            <a:xfrm rot="429407">
              <a:off x="8056280" y="5518811"/>
              <a:ext cx="481954" cy="750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1" name="Line 181"/>
            <p:cNvSpPr>
              <a:spLocks noChangeShapeType="1"/>
            </p:cNvSpPr>
            <p:nvPr/>
          </p:nvSpPr>
          <p:spPr bwMode="auto">
            <a:xfrm rot="429407" flipV="1">
              <a:off x="8031035" y="5446111"/>
              <a:ext cx="507568" cy="70704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2" name="Line 67"/>
            <p:cNvSpPr>
              <a:spLocks noChangeShapeType="1"/>
            </p:cNvSpPr>
            <p:nvPr/>
          </p:nvSpPr>
          <p:spPr bwMode="auto">
            <a:xfrm rot="429407">
              <a:off x="4470033" y="5298053"/>
              <a:ext cx="412061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3" name="Rectangle 165"/>
            <p:cNvSpPr>
              <a:spLocks noChangeAspect="1" noChangeArrowheads="1"/>
            </p:cNvSpPr>
            <p:nvPr/>
          </p:nvSpPr>
          <p:spPr bwMode="auto">
            <a:xfrm rot="429407">
              <a:off x="7576997" y="5406267"/>
              <a:ext cx="363537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54" name="Line 178"/>
            <p:cNvSpPr>
              <a:spLocks noChangeShapeType="1"/>
            </p:cNvSpPr>
            <p:nvPr/>
          </p:nvSpPr>
          <p:spPr bwMode="auto">
            <a:xfrm rot="429407" flipV="1">
              <a:off x="8172559" y="5395736"/>
              <a:ext cx="210985" cy="1011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5" name="Line 179"/>
            <p:cNvSpPr>
              <a:spLocks noChangeShapeType="1"/>
            </p:cNvSpPr>
            <p:nvPr/>
          </p:nvSpPr>
          <p:spPr bwMode="auto">
            <a:xfrm rot="429407" flipV="1">
              <a:off x="8172153" y="5400407"/>
              <a:ext cx="399543" cy="10635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6" name="Line 180"/>
            <p:cNvSpPr>
              <a:spLocks noChangeShapeType="1"/>
            </p:cNvSpPr>
            <p:nvPr/>
          </p:nvSpPr>
          <p:spPr bwMode="auto">
            <a:xfrm rot="429407">
              <a:off x="8140294" y="5545399"/>
              <a:ext cx="429242" cy="1429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 rot="11229407">
              <a:off x="4439672" y="4974273"/>
              <a:ext cx="93663" cy="117469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 rot="429407">
              <a:off x="6943889" y="5276353"/>
              <a:ext cx="355559" cy="200025"/>
              <a:chOff x="7143276" y="3553828"/>
              <a:chExt cx="355560" cy="200026"/>
            </a:xfrm>
          </p:grpSpPr>
          <p:sp>
            <p:nvSpPr>
              <p:cNvPr id="138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9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0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1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2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3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4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5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6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7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8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4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53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4095329" y="4550529"/>
              <a:ext cx="93663" cy="117469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5246419" y="5043805"/>
              <a:ext cx="1514030" cy="381021"/>
              <a:chOff x="5369112" y="2568814"/>
              <a:chExt cx="1514033" cy="381023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122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3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4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5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6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7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8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9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0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1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2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3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4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5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6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7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106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7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8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9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0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1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2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3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4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5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6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7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8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9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0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1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90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4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5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6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7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9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0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1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2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3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4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5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74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75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76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77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78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79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0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1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2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3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 rot="366438">
              <a:off x="7371795" y="5370844"/>
              <a:ext cx="377618" cy="386302"/>
              <a:chOff x="7513576" y="2205584"/>
              <a:chExt cx="377618" cy="386303"/>
            </a:xfrm>
          </p:grpSpPr>
          <p:sp>
            <p:nvSpPr>
              <p:cNvPr id="67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8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2" name="Text Box 27"/>
            <p:cNvSpPr txBox="1">
              <a:spLocks noChangeArrowheads="1"/>
            </p:cNvSpPr>
            <p:nvPr/>
          </p:nvSpPr>
          <p:spPr bwMode="auto">
            <a:xfrm flipH="1">
              <a:off x="5605605" y="4222556"/>
              <a:ext cx="1661838" cy="450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i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FLASH1</a:t>
              </a:r>
              <a:endParaRPr lang="en-US" sz="1200" i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63" name="Text Box 27"/>
            <p:cNvSpPr txBox="1">
              <a:spLocks noChangeArrowheads="1"/>
            </p:cNvSpPr>
            <p:nvPr/>
          </p:nvSpPr>
          <p:spPr bwMode="auto">
            <a:xfrm rot="409761" flipH="1">
              <a:off x="5448880" y="4806567"/>
              <a:ext cx="1813564" cy="450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i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  <a:endParaRPr lang="en-US" sz="1200" i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64" name="AutoShape 77"/>
            <p:cNvSpPr>
              <a:spLocks noChangeArrowheads="1"/>
            </p:cNvSpPr>
            <p:nvPr/>
          </p:nvSpPr>
          <p:spPr bwMode="auto">
            <a:xfrm>
              <a:off x="475282" y="4772895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65" name="Line 24"/>
            <p:cNvSpPr>
              <a:spLocks noChangeShapeType="1"/>
            </p:cNvSpPr>
            <p:nvPr/>
          </p:nvSpPr>
          <p:spPr bwMode="auto">
            <a:xfrm>
              <a:off x="474234" y="4655478"/>
              <a:ext cx="511" cy="1568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6" name="AutoShape 77"/>
            <p:cNvSpPr>
              <a:spLocks noChangeArrowheads="1"/>
            </p:cNvSpPr>
            <p:nvPr/>
          </p:nvSpPr>
          <p:spPr bwMode="auto">
            <a:xfrm>
              <a:off x="352175" y="4772916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sp>
        <p:nvSpPr>
          <p:cNvPr id="308" name="Content Placeholder 2"/>
          <p:cNvSpPr txBox="1">
            <a:spLocks/>
          </p:cNvSpPr>
          <p:nvPr/>
        </p:nvSpPr>
        <p:spPr bwMode="auto">
          <a:xfrm>
            <a:off x="257496" y="3456787"/>
            <a:ext cx="8520113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FLASH1 lasing in parallel </a:t>
            </a:r>
            <a:r>
              <a:rPr lang="en-US" kern="0" dirty="0"/>
              <a:t/>
            </a:r>
            <a:br>
              <a:rPr lang="en-US" kern="0" dirty="0"/>
            </a:br>
            <a:r>
              <a:rPr lang="en-US" kern="0" dirty="0" smtClean="0"/>
              <a:t>with 250 pulses</a:t>
            </a:r>
            <a:endParaRPr lang="en-US" kern="0" dirty="0"/>
          </a:p>
        </p:txBody>
      </p:sp>
      <p:cxnSp>
        <p:nvCxnSpPr>
          <p:cNvPr id="309" name="Straight Arrow Connector 308"/>
          <p:cNvCxnSpPr/>
          <p:nvPr/>
        </p:nvCxnSpPr>
        <p:spPr bwMode="auto">
          <a:xfrm flipH="1" flipV="1">
            <a:off x="4905853" y="5441817"/>
            <a:ext cx="1516475" cy="61860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10" name="Content Placeholder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718" y="1409561"/>
            <a:ext cx="2337541" cy="15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311" name="Group 310"/>
          <p:cNvGrpSpPr/>
          <p:nvPr/>
        </p:nvGrpSpPr>
        <p:grpSpPr>
          <a:xfrm>
            <a:off x="6422326" y="4818315"/>
            <a:ext cx="1948449" cy="1251187"/>
            <a:chOff x="2916159" y="4007641"/>
            <a:chExt cx="1948449" cy="1251187"/>
          </a:xfrm>
        </p:grpSpPr>
        <p:pic>
          <p:nvPicPr>
            <p:cNvPr id="312" name="Content Placeholder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83"/>
            <a:stretch/>
          </p:blipFill>
          <p:spPr bwMode="auto">
            <a:xfrm>
              <a:off x="2972104" y="4007641"/>
              <a:ext cx="1721032" cy="125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313" name="TextBox 312"/>
            <p:cNvSpPr txBox="1"/>
            <p:nvPr/>
          </p:nvSpPr>
          <p:spPr>
            <a:xfrm>
              <a:off x="2916159" y="4009461"/>
              <a:ext cx="19484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</a:rPr>
                <a:t>FLASH2: 1 pulse 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4" name="Group 313"/>
          <p:cNvGrpSpPr/>
          <p:nvPr/>
        </p:nvGrpSpPr>
        <p:grpSpPr>
          <a:xfrm>
            <a:off x="4289498" y="3238944"/>
            <a:ext cx="4537472" cy="1524614"/>
            <a:chOff x="4600783" y="3151536"/>
            <a:chExt cx="4537472" cy="1524614"/>
          </a:xfrm>
        </p:grpSpPr>
        <p:pic>
          <p:nvPicPr>
            <p:cNvPr id="315" name="Content Placeholder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6" t="55623" r="5552" b="5030"/>
            <a:stretch/>
          </p:blipFill>
          <p:spPr bwMode="auto">
            <a:xfrm>
              <a:off x="4800837" y="3382368"/>
              <a:ext cx="4225531" cy="1186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316" name="TextBox 315"/>
            <p:cNvSpPr txBox="1"/>
            <p:nvPr/>
          </p:nvSpPr>
          <p:spPr>
            <a:xfrm>
              <a:off x="4881007" y="4262582"/>
              <a:ext cx="42572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 smtClean="0"/>
                <a:t>0                         50                             100                          150                          200                           250</a:t>
              </a:r>
              <a:endParaRPr lang="en-US" sz="700" b="1" dirty="0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8406334" y="3439645"/>
              <a:ext cx="538883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Maximum</a:t>
              </a:r>
              <a:endParaRPr lang="en-US" sz="600" b="1" dirty="0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8441868" y="3774073"/>
              <a:ext cx="503349" cy="184666"/>
            </a:xfrm>
            <a:prstGeom prst="rect">
              <a:avLst/>
            </a:prstGeom>
            <a:solidFill>
              <a:srgbClr val="0033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>
                  <a:solidFill>
                    <a:schemeClr val="bg1"/>
                  </a:solidFill>
                </a:rPr>
                <a:t>Actual</a:t>
              </a:r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8433728" y="4110405"/>
              <a:ext cx="511490" cy="184666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Average</a:t>
              </a:r>
              <a:endParaRPr lang="en-US" sz="600" b="1" dirty="0"/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4881007" y="3151536"/>
              <a:ext cx="40642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FLASH1: 250 pulses</a:t>
              </a:r>
              <a:endParaRPr lang="en-US" sz="900" b="1" dirty="0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881007" y="4460706"/>
              <a:ext cx="4145361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Bunch number</a:t>
              </a:r>
              <a:endParaRPr lang="en-US" sz="800" b="1" dirty="0"/>
            </a:p>
          </p:txBody>
        </p:sp>
        <p:sp>
          <p:nvSpPr>
            <p:cNvPr id="322" name="TextBox 321"/>
            <p:cNvSpPr txBox="1"/>
            <p:nvPr/>
          </p:nvSpPr>
          <p:spPr>
            <a:xfrm rot="16200000">
              <a:off x="4202855" y="3802561"/>
              <a:ext cx="995912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/>
                <a:t>Energy (μJ)</a:t>
              </a:r>
              <a:endParaRPr lang="en-US" sz="700" b="1" dirty="0"/>
            </a:p>
          </p:txBody>
        </p:sp>
      </p:grpSp>
      <p:cxnSp>
        <p:nvCxnSpPr>
          <p:cNvPr id="323" name="Straight Arrow Connector 322"/>
          <p:cNvCxnSpPr/>
          <p:nvPr/>
        </p:nvCxnSpPr>
        <p:spPr bwMode="auto">
          <a:xfrm flipH="1">
            <a:off x="4958796" y="4607525"/>
            <a:ext cx="918267" cy="352938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260074" y="5604593"/>
            <a:ext cx="2981907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Ackermann, MOPF22</a:t>
            </a:r>
          </a:p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Honkavaara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FEL2014, WEB05</a:t>
            </a:r>
          </a:p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Schreiber, FEL2014</a:t>
            </a:r>
            <a:endParaRPr lang="en-US" sz="1400" b="1" i="1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XFEL_Planung_mit_Luftbild_kleiner Stemp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r="15765" b="12573"/>
          <a:stretch/>
        </p:blipFill>
        <p:spPr bwMode="auto">
          <a:xfrm>
            <a:off x="936194" y="1857802"/>
            <a:ext cx="7696200" cy="38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err="1" smtClean="0"/>
              <a:t>Many</a:t>
            </a:r>
            <a:r>
              <a:rPr lang="de-DE" noProof="0" dirty="0" smtClean="0"/>
              <a:t> </a:t>
            </a:r>
            <a:r>
              <a:rPr lang="de-DE" noProof="0" dirty="0" err="1" smtClean="0"/>
              <a:t>Lessons</a:t>
            </a:r>
            <a:r>
              <a:rPr lang="de-DE" noProof="0" dirty="0" smtClean="0"/>
              <a:t> </a:t>
            </a:r>
            <a:r>
              <a:rPr lang="de-DE" noProof="0" dirty="0" err="1" smtClean="0"/>
              <a:t>Learned</a:t>
            </a:r>
            <a:r>
              <a:rPr lang="de-DE" noProof="0" dirty="0" smtClean="0"/>
              <a:t> for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European XFEL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 smtClean="0"/>
              <a:t>The </a:t>
            </a:r>
            <a:r>
              <a:rPr lang="de-DE" noProof="0" dirty="0" err="1" smtClean="0"/>
              <a:t>commissioning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FLASH2 </a:t>
            </a:r>
            <a:r>
              <a:rPr lang="de-DE" noProof="0" dirty="0" err="1" smtClean="0"/>
              <a:t>paves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way</a:t>
            </a:r>
            <a:r>
              <a:rPr lang="de-DE" noProof="0" dirty="0" smtClean="0"/>
              <a:t> for an easy(</a:t>
            </a:r>
            <a:r>
              <a:rPr lang="de-DE" noProof="0" dirty="0" err="1" smtClean="0"/>
              <a:t>ier</a:t>
            </a:r>
            <a:r>
              <a:rPr lang="de-DE" noProof="0" dirty="0" smtClean="0"/>
              <a:t>) </a:t>
            </a:r>
            <a:r>
              <a:rPr lang="de-DE" noProof="0" dirty="0" err="1" smtClean="0"/>
              <a:t>commissioning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XFEL </a:t>
            </a:r>
            <a:r>
              <a:rPr lang="de-DE" noProof="0" dirty="0" err="1" smtClean="0"/>
              <a:t>diagnostics</a:t>
            </a:r>
            <a:endParaRPr lang="de-DE" noProof="0" dirty="0" smtClean="0"/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6" y="1649323"/>
            <a:ext cx="3646714" cy="2135607"/>
          </a:xfrm>
          <a:prstGeom prst="rect">
            <a:avLst/>
          </a:prstGeom>
        </p:spPr>
      </p:pic>
      <p:pic>
        <p:nvPicPr>
          <p:cNvPr id="6" name="Picture 14" descr="XFEL Schene UI 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4325750"/>
            <a:ext cx="2587732" cy="1868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71740" y="5674978"/>
            <a:ext cx="2888419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Nölle, IBIC 2014, WEPF15</a:t>
            </a:r>
          </a:p>
          <a:p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sz="1400" b="1" i="1" dirty="0" err="1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Hüning</a:t>
            </a:r>
            <a:r>
              <a:rPr lang="en-US" sz="1400" b="1" i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IPAC2013, WEZB101</a:t>
            </a:r>
            <a:endParaRPr lang="en-US" sz="1400" b="1" i="1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Typische Parametern</a:t>
            </a:r>
            <a:endParaRPr lang="de-DE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371545"/>
              </p:ext>
            </p:extLst>
          </p:nvPr>
        </p:nvGraphicFramePr>
        <p:xfrm>
          <a:off x="794074" y="1243544"/>
          <a:ext cx="7414737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676"/>
                <a:gridCol w="1654687"/>
                <a:gridCol w="1654687"/>
                <a:gridCol w="165468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FLASH(1)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FLASH2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E-XFEL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energy [GeV]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=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17.5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 repetition rate</a:t>
                      </a:r>
                      <a:r>
                        <a:rPr lang="en-US" baseline="0" dirty="0" smtClean="0"/>
                        <a:t> [Hz]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10*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1-10*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 bunch frequency [MHz]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=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4.5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 pulse</a:t>
                      </a:r>
                      <a:r>
                        <a:rPr lang="en-US" baseline="0" dirty="0" smtClean="0"/>
                        <a:t> duration [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baseline="0" dirty="0" smtClean="0"/>
                        <a:t>m]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=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600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 [</a:t>
                      </a:r>
                      <a:r>
                        <a:rPr lang="en-US" dirty="0" err="1" smtClean="0"/>
                        <a:t>nC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&lt;0.1 –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=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0.02 - 1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Photon wavelength [nm]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 – 45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4 – 60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0.05 - 6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50700" y="5173362"/>
            <a:ext cx="8520113" cy="102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* FLASH2 operates sometimes at 1 Hz to reduce activation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92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Inhalt</a:t>
            </a:r>
            <a:endParaRPr lang="de-DE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227638"/>
          </a:xfrm>
        </p:spPr>
        <p:txBody>
          <a:bodyPr/>
          <a:lstStyle/>
          <a:p>
            <a:r>
              <a:rPr lang="de-DE" noProof="0" dirty="0" smtClean="0"/>
              <a:t>FLASH2</a:t>
            </a:r>
          </a:p>
          <a:p>
            <a:pPr lvl="1"/>
            <a:endParaRPr lang="de-DE" noProof="0" dirty="0" smtClean="0"/>
          </a:p>
          <a:p>
            <a:r>
              <a:rPr lang="de-DE" b="1" dirty="0">
                <a:solidFill>
                  <a:srgbClr val="C00000"/>
                </a:solidFill>
              </a:rPr>
              <a:t>FLASH2 </a:t>
            </a:r>
            <a:r>
              <a:rPr lang="de-DE" b="1" dirty="0" smtClean="0">
                <a:solidFill>
                  <a:srgbClr val="C00000"/>
                </a:solidFill>
              </a:rPr>
              <a:t>Standard-Diagnostik Überblick </a:t>
            </a:r>
            <a:endParaRPr lang="de-DE" b="1" noProof="0" dirty="0" smtClean="0">
              <a:solidFill>
                <a:srgbClr val="C00000"/>
              </a:solidFill>
            </a:endParaRPr>
          </a:p>
          <a:p>
            <a:pPr lvl="1"/>
            <a:r>
              <a:rPr lang="de-DE" b="1" noProof="0" dirty="0" smtClean="0">
                <a:solidFill>
                  <a:srgbClr val="C00000"/>
                </a:solidFill>
              </a:rPr>
              <a:t>Allgemeine Eigenschaften</a:t>
            </a:r>
          </a:p>
          <a:p>
            <a:pPr lvl="1"/>
            <a:r>
              <a:rPr lang="de-DE" b="1" noProof="0" dirty="0" smtClean="0">
                <a:solidFill>
                  <a:srgbClr val="C00000"/>
                </a:solidFill>
              </a:rPr>
              <a:t>Elektronik</a:t>
            </a:r>
          </a:p>
          <a:p>
            <a:pPr lvl="1"/>
            <a:r>
              <a:rPr lang="de-DE" b="1" noProof="0" dirty="0" smtClean="0">
                <a:solidFill>
                  <a:srgbClr val="C00000"/>
                </a:solidFill>
              </a:rPr>
              <a:t>Inbetriebnahme (allgemein)</a:t>
            </a:r>
            <a:br>
              <a:rPr lang="de-DE" b="1" noProof="0" dirty="0" smtClean="0">
                <a:solidFill>
                  <a:srgbClr val="C00000"/>
                </a:solidFill>
              </a:rPr>
            </a:br>
            <a:endParaRPr lang="de-DE" b="1" noProof="0" dirty="0" smtClean="0">
              <a:solidFill>
                <a:srgbClr val="C00000"/>
              </a:solidFill>
            </a:endParaRPr>
          </a:p>
          <a:p>
            <a:r>
              <a:rPr lang="de-DE" noProof="0" dirty="0" smtClean="0"/>
              <a:t>Diagnostik-M</a:t>
            </a:r>
            <a:r>
              <a:rPr lang="de-DE" dirty="0" err="1" smtClean="0"/>
              <a:t>onitore</a:t>
            </a:r>
            <a:r>
              <a:rPr lang="de-DE" dirty="0" smtClean="0"/>
              <a:t> in FLASH2</a:t>
            </a:r>
            <a:endParaRPr lang="de-DE" noProof="0" dirty="0" smtClean="0"/>
          </a:p>
          <a:p>
            <a:pPr lvl="1"/>
            <a:endParaRPr lang="de-DE" noProof="0" dirty="0" smtClean="0"/>
          </a:p>
          <a:p>
            <a:pPr lvl="1"/>
            <a:endParaRPr lang="de-DE" dirty="0" smtClean="0"/>
          </a:p>
          <a:p>
            <a:pPr lvl="1"/>
            <a:endParaRPr lang="de-DE" noProof="0" dirty="0" smtClean="0"/>
          </a:p>
          <a:p>
            <a:pPr marL="444500" lvl="1" indent="0">
              <a:buNone/>
            </a:pPr>
            <a:endParaRPr lang="de-DE" noProof="0" dirty="0" smtClean="0"/>
          </a:p>
          <a:p>
            <a:pPr lvl="2"/>
            <a:endParaRPr lang="de-DE" noProof="0" dirty="0" smtClean="0"/>
          </a:p>
          <a:p>
            <a:r>
              <a:rPr lang="de-DE" noProof="0" dirty="0" smtClean="0"/>
              <a:t>Zusammenfassung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279933" y="3941052"/>
            <a:ext cx="4040188" cy="1947536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kern="0" dirty="0" smtClean="0"/>
              <a:t>Ladungs-Monitore / </a:t>
            </a:r>
            <a:r>
              <a:rPr lang="de-DE" kern="0" dirty="0" err="1" smtClean="0"/>
              <a:t>toroide</a:t>
            </a: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err="1" smtClean="0"/>
              <a:t>Toroid</a:t>
            </a:r>
            <a:r>
              <a:rPr lang="de-DE" kern="0" dirty="0" smtClean="0"/>
              <a:t> </a:t>
            </a:r>
            <a:r>
              <a:rPr lang="de-DE" kern="0" dirty="0" err="1" smtClean="0"/>
              <a:t>Protection</a:t>
            </a:r>
            <a:r>
              <a:rPr lang="de-DE" kern="0" dirty="0" smtClean="0"/>
              <a:t> System (TPS)</a:t>
            </a:r>
          </a:p>
          <a:p>
            <a:pPr lvl="1"/>
            <a:r>
              <a:rPr lang="de-DE" kern="0" dirty="0" smtClean="0"/>
              <a:t>Schirme</a:t>
            </a:r>
          </a:p>
          <a:p>
            <a:pPr lvl="1"/>
            <a:r>
              <a:rPr lang="de-DE" kern="0" dirty="0" smtClean="0"/>
              <a:t>Beam Position Monitors (BPM):</a:t>
            </a:r>
            <a:br>
              <a:rPr lang="de-DE" kern="0" dirty="0" smtClean="0"/>
            </a:br>
            <a:r>
              <a:rPr lang="de-DE" kern="0" dirty="0" smtClean="0"/>
              <a:t>  </a:t>
            </a:r>
            <a:r>
              <a:rPr lang="de-DE" kern="0" dirty="0" err="1" smtClean="0"/>
              <a:t>Cavity</a:t>
            </a:r>
            <a:r>
              <a:rPr lang="de-DE" kern="0" dirty="0" smtClean="0"/>
              <a:t>, Button und </a:t>
            </a:r>
            <a:r>
              <a:rPr lang="de-DE" kern="0" dirty="0" err="1" smtClean="0"/>
              <a:t>Stripline</a:t>
            </a:r>
            <a:r>
              <a:rPr lang="de-DE" kern="0" dirty="0" smtClean="0"/>
              <a:t> BPMs</a:t>
            </a:r>
            <a:endParaRPr lang="de-DE" kern="0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527133" y="3929177"/>
            <a:ext cx="4041775" cy="1964944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de-DE" kern="0" dirty="0" smtClean="0"/>
              <a:t>Beam Loss Monitors (BLM)</a:t>
            </a:r>
            <a:br>
              <a:rPr lang="de-DE" kern="0" dirty="0" smtClean="0"/>
            </a:br>
            <a:r>
              <a:rPr lang="de-DE" kern="0" dirty="0" smtClean="0"/>
              <a:t>Beam Halo Monitors</a:t>
            </a:r>
            <a:br>
              <a:rPr lang="de-DE" kern="0" dirty="0" smtClean="0"/>
            </a:br>
            <a:r>
              <a:rPr lang="de-DE" kern="0" dirty="0" err="1" smtClean="0"/>
              <a:t>Ionizations</a:t>
            </a:r>
            <a:r>
              <a:rPr lang="de-DE" kern="0" dirty="0" smtClean="0"/>
              <a:t>-Kammern</a:t>
            </a:r>
            <a:br>
              <a:rPr lang="de-DE" kern="0" dirty="0" smtClean="0"/>
            </a:br>
            <a:r>
              <a:rPr lang="de-DE" kern="0" dirty="0" smtClean="0"/>
              <a:t>Cherenkov-Verlustmonitore</a:t>
            </a:r>
            <a:br>
              <a:rPr lang="de-DE" kern="0" dirty="0" smtClean="0"/>
            </a:br>
            <a:endParaRPr lang="de-DE" sz="1400" kern="0" dirty="0" smtClean="0"/>
          </a:p>
          <a:p>
            <a:pPr lvl="1"/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4043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899"/>
            <a:ext cx="8520113" cy="5143426"/>
          </a:xfrm>
        </p:spPr>
        <p:txBody>
          <a:bodyPr/>
          <a:lstStyle/>
          <a:p>
            <a:r>
              <a:rPr lang="de-DE" noProof="0" dirty="0" smtClean="0">
                <a:solidFill>
                  <a:srgbClr val="C00000"/>
                </a:solidFill>
              </a:rPr>
              <a:t>Most</a:t>
            </a:r>
            <a:r>
              <a:rPr lang="de-DE" noProof="0" dirty="0" smtClean="0"/>
              <a:t> </a:t>
            </a:r>
            <a:r>
              <a:rPr lang="de-DE" noProof="0" dirty="0" err="1" smtClean="0"/>
              <a:t>monitors</a:t>
            </a:r>
            <a:r>
              <a:rPr lang="de-DE" noProof="0" dirty="0" smtClean="0"/>
              <a:t> </a:t>
            </a:r>
            <a:r>
              <a:rPr lang="de-DE" noProof="0" dirty="0" err="1" smtClean="0"/>
              <a:t>were</a:t>
            </a:r>
            <a:r>
              <a:rPr lang="de-DE" noProof="0" dirty="0" smtClean="0"/>
              <a:t> </a:t>
            </a:r>
            <a:r>
              <a:rPr lang="de-DE" noProof="0" dirty="0" err="1" smtClean="0">
                <a:solidFill>
                  <a:srgbClr val="C00000"/>
                </a:solidFill>
              </a:rPr>
              <a:t>designed</a:t>
            </a:r>
            <a:r>
              <a:rPr lang="de-DE" noProof="0" dirty="0" smtClean="0">
                <a:solidFill>
                  <a:srgbClr val="C00000"/>
                </a:solidFill>
              </a:rPr>
              <a:t> for </a:t>
            </a:r>
            <a:r>
              <a:rPr lang="de-DE" noProof="0" dirty="0" err="1" smtClean="0">
                <a:solidFill>
                  <a:srgbClr val="C00000"/>
                </a:solidFill>
              </a:rPr>
              <a:t>the</a:t>
            </a:r>
            <a:r>
              <a:rPr lang="de-DE" noProof="0" dirty="0" smtClean="0">
                <a:solidFill>
                  <a:srgbClr val="C00000"/>
                </a:solidFill>
              </a:rPr>
              <a:t> European XFEL</a:t>
            </a:r>
          </a:p>
          <a:p>
            <a:pPr lvl="1"/>
            <a:r>
              <a:rPr lang="de-DE" noProof="0" dirty="0" err="1" smtClean="0"/>
              <a:t>Make</a:t>
            </a:r>
            <a:r>
              <a:rPr lang="de-DE" noProof="0" dirty="0" smtClean="0"/>
              <a:t> </a:t>
            </a:r>
            <a:r>
              <a:rPr lang="de-DE" noProof="0" dirty="0" err="1" smtClean="0"/>
              <a:t>use</a:t>
            </a:r>
            <a:r>
              <a:rPr lang="de-DE" noProof="0" dirty="0" smtClean="0"/>
              <a:t>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synergies</a:t>
            </a:r>
            <a:r>
              <a:rPr lang="de-DE" noProof="0" dirty="0" smtClean="0"/>
              <a:t> </a:t>
            </a:r>
            <a:r>
              <a:rPr lang="de-DE" noProof="0" dirty="0" err="1" smtClean="0"/>
              <a:t>given</a:t>
            </a:r>
            <a:r>
              <a:rPr lang="de-DE" noProof="0" dirty="0" smtClean="0"/>
              <a:t> </a:t>
            </a:r>
            <a:r>
              <a:rPr lang="de-DE" noProof="0" dirty="0" err="1" smtClean="0"/>
              <a:t>by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similar</a:t>
            </a:r>
            <a:r>
              <a:rPr lang="de-DE" noProof="0" dirty="0" smtClean="0"/>
              <a:t> time </a:t>
            </a:r>
            <a:r>
              <a:rPr lang="de-DE" noProof="0" dirty="0" err="1" smtClean="0"/>
              <a:t>line</a:t>
            </a:r>
            <a:endParaRPr lang="de-DE" noProof="0" dirty="0" smtClean="0"/>
          </a:p>
          <a:p>
            <a:pPr lvl="1"/>
            <a:r>
              <a:rPr lang="de-DE" noProof="0" dirty="0" err="1" smtClean="0"/>
              <a:t>Some</a:t>
            </a:r>
            <a:r>
              <a:rPr lang="de-DE" noProof="0" dirty="0" smtClean="0"/>
              <a:t> </a:t>
            </a:r>
            <a:r>
              <a:rPr lang="de-DE" noProof="0" dirty="0" err="1" smtClean="0"/>
              <a:t>have</a:t>
            </a:r>
            <a:r>
              <a:rPr lang="de-DE" noProof="0" dirty="0" smtClean="0"/>
              <a:t> </a:t>
            </a:r>
            <a:r>
              <a:rPr lang="de-DE" noProof="0" dirty="0" err="1" smtClean="0"/>
              <a:t>been</a:t>
            </a:r>
            <a:r>
              <a:rPr lang="de-DE" noProof="0" dirty="0" smtClean="0"/>
              <a:t> </a:t>
            </a:r>
            <a:r>
              <a:rPr lang="de-DE" noProof="0" dirty="0" err="1" smtClean="0"/>
              <a:t>designed</a:t>
            </a:r>
            <a:r>
              <a:rPr lang="de-DE" noProof="0" dirty="0" smtClean="0"/>
              <a:t> </a:t>
            </a:r>
            <a:r>
              <a:rPr lang="de-DE" noProof="0" dirty="0" err="1" smtClean="0"/>
              <a:t>specially</a:t>
            </a:r>
            <a:r>
              <a:rPr lang="de-DE" noProof="0" dirty="0" smtClean="0"/>
              <a:t> for FLASH(2) </a:t>
            </a:r>
            <a:r>
              <a:rPr lang="de-DE" noProof="0" dirty="0" err="1" smtClean="0"/>
              <a:t>or</a:t>
            </a:r>
            <a:r>
              <a:rPr lang="de-DE" noProof="0" dirty="0" smtClean="0"/>
              <a:t> </a:t>
            </a:r>
            <a:r>
              <a:rPr lang="de-DE" noProof="0" dirty="0" err="1" smtClean="0"/>
              <a:t>have</a:t>
            </a:r>
            <a:r>
              <a:rPr lang="de-DE" noProof="0" dirty="0" smtClean="0"/>
              <a:t> a </a:t>
            </a:r>
            <a:r>
              <a:rPr lang="de-DE" noProof="0" dirty="0" err="1" smtClean="0"/>
              <a:t>temporary</a:t>
            </a:r>
            <a:r>
              <a:rPr lang="de-DE" noProof="0" dirty="0" smtClean="0"/>
              <a:t> </a:t>
            </a:r>
            <a:r>
              <a:rPr lang="de-DE" noProof="0" dirty="0" err="1" smtClean="0"/>
              <a:t>solution</a:t>
            </a:r>
            <a:endParaRPr lang="de-DE" noProof="0" dirty="0" smtClean="0"/>
          </a:p>
          <a:p>
            <a:r>
              <a:rPr lang="de-DE" dirty="0" err="1" smtClean="0"/>
              <a:t>Deliver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0000"/>
                </a:solidFill>
              </a:rPr>
              <a:t>bunch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by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bunch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,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exceptions</a:t>
            </a:r>
            <a:endParaRPr lang="de-DE" dirty="0" smtClean="0"/>
          </a:p>
          <a:p>
            <a:r>
              <a:rPr lang="de-DE" noProof="0" dirty="0" smtClean="0"/>
              <a:t>Generally </a:t>
            </a:r>
            <a:r>
              <a:rPr lang="de-DE" noProof="0" dirty="0" err="1" smtClean="0"/>
              <a:t>based</a:t>
            </a:r>
            <a:r>
              <a:rPr lang="de-DE" noProof="0" dirty="0" smtClean="0"/>
              <a:t> on </a:t>
            </a:r>
            <a:r>
              <a:rPr lang="de-DE" noProof="0" dirty="0" smtClean="0">
                <a:solidFill>
                  <a:srgbClr val="C00000"/>
                </a:solidFill>
              </a:rPr>
              <a:t>MTCA</a:t>
            </a:r>
            <a:r>
              <a:rPr lang="de-DE" noProof="0" dirty="0" smtClean="0"/>
              <a:t>-technology</a:t>
            </a:r>
          </a:p>
          <a:p>
            <a:pPr lvl="1"/>
            <a:r>
              <a:rPr lang="de-DE" noProof="0" dirty="0" smtClean="0"/>
              <a:t>Modular </a:t>
            </a:r>
            <a:r>
              <a:rPr lang="de-DE" noProof="0" dirty="0" err="1" smtClean="0"/>
              <a:t>architecture</a:t>
            </a:r>
            <a:r>
              <a:rPr lang="de-DE" noProof="0" dirty="0" smtClean="0"/>
              <a:t>, high </a:t>
            </a:r>
            <a:r>
              <a:rPr lang="de-DE" noProof="0" dirty="0" err="1" smtClean="0"/>
              <a:t>availability</a:t>
            </a:r>
            <a:r>
              <a:rPr lang="de-DE" noProof="0" dirty="0" smtClean="0"/>
              <a:t>, redundant power, </a:t>
            </a:r>
            <a:r>
              <a:rPr lang="de-DE" noProof="0" dirty="0" err="1" smtClean="0"/>
              <a:t>well</a:t>
            </a:r>
            <a:r>
              <a:rPr lang="de-DE" noProof="0" dirty="0" smtClean="0"/>
              <a:t> </a:t>
            </a:r>
            <a:r>
              <a:rPr lang="de-DE" noProof="0" dirty="0" err="1" smtClean="0"/>
              <a:t>defined</a:t>
            </a:r>
            <a:r>
              <a:rPr lang="de-DE" noProof="0" dirty="0" smtClean="0"/>
              <a:t> </a:t>
            </a:r>
            <a:r>
              <a:rPr lang="de-DE" noProof="0" dirty="0" err="1" smtClean="0"/>
              <a:t>management</a:t>
            </a:r>
            <a:r>
              <a:rPr lang="de-DE" dirty="0" smtClean="0"/>
              <a:t>.</a:t>
            </a:r>
            <a:endParaRPr lang="de-DE" noProof="0" dirty="0" smtClean="0"/>
          </a:p>
          <a:p>
            <a:pPr lvl="1"/>
            <a:r>
              <a:rPr lang="de-DE" noProof="0" dirty="0" smtClean="0"/>
              <a:t>9 MTCA </a:t>
            </a:r>
            <a:r>
              <a:rPr lang="de-DE" noProof="0" dirty="0" err="1" smtClean="0"/>
              <a:t>crates</a:t>
            </a:r>
            <a:r>
              <a:rPr lang="de-DE" noProof="0" dirty="0" smtClean="0"/>
              <a:t> for </a:t>
            </a:r>
            <a:r>
              <a:rPr lang="de-DE" noProof="0" dirty="0" err="1" smtClean="0"/>
              <a:t>diagnostics</a:t>
            </a:r>
            <a:r>
              <a:rPr lang="de-DE" noProof="0" dirty="0" smtClean="0"/>
              <a:t> </a:t>
            </a:r>
            <a:r>
              <a:rPr lang="de-DE" noProof="0" dirty="0" err="1" smtClean="0"/>
              <a:t>installed</a:t>
            </a:r>
            <a:r>
              <a:rPr lang="de-DE" noProof="0" dirty="0" smtClean="0"/>
              <a:t> at FLASH2</a:t>
            </a:r>
          </a:p>
          <a:p>
            <a:r>
              <a:rPr lang="de-DE" dirty="0" err="1" smtClean="0"/>
              <a:t>Challenges</a:t>
            </a:r>
            <a:r>
              <a:rPr lang="de-DE" dirty="0" smtClean="0"/>
              <a:t> (not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)</a:t>
            </a:r>
          </a:p>
          <a:p>
            <a:pPr lvl="1"/>
            <a:r>
              <a:rPr lang="de-DE" noProof="0" dirty="0" smtClean="0"/>
              <a:t>MTCA </a:t>
            </a:r>
            <a:r>
              <a:rPr lang="de-DE" noProof="0" dirty="0" err="1" smtClean="0"/>
              <a:t>previously</a:t>
            </a:r>
            <a:r>
              <a:rPr lang="de-DE" noProof="0" dirty="0" smtClean="0"/>
              <a:t> not </a:t>
            </a:r>
            <a:r>
              <a:rPr lang="de-DE" noProof="0" dirty="0" err="1" smtClean="0"/>
              <a:t>fully</a:t>
            </a:r>
            <a:r>
              <a:rPr lang="de-DE" noProof="0" dirty="0" smtClean="0"/>
              <a:t>  </a:t>
            </a:r>
            <a:r>
              <a:rPr lang="de-DE" noProof="0" dirty="0" err="1" smtClean="0"/>
              <a:t>developed</a:t>
            </a:r>
            <a:r>
              <a:rPr lang="de-DE" noProof="0" dirty="0" smtClean="0"/>
              <a:t/>
            </a:r>
            <a:br>
              <a:rPr lang="de-DE" noProof="0" dirty="0" smtClean="0"/>
            </a:br>
            <a:r>
              <a:rPr lang="de-DE" noProof="0" dirty="0" smtClean="0"/>
              <a:t>    x2timer, power </a:t>
            </a:r>
            <a:r>
              <a:rPr lang="de-DE" noProof="0" dirty="0" err="1" smtClean="0"/>
              <a:t>supplies</a:t>
            </a:r>
            <a:endParaRPr lang="de-DE" noProof="0" dirty="0" smtClean="0"/>
          </a:p>
          <a:p>
            <a:pPr lvl="1"/>
            <a:r>
              <a:rPr lang="de-DE" dirty="0" smtClean="0"/>
              <a:t>Low </a:t>
            </a:r>
            <a:r>
              <a:rPr lang="de-DE" dirty="0" err="1" smtClean="0"/>
              <a:t>charge</a:t>
            </a:r>
            <a:endParaRPr lang="de-DE" dirty="0" smtClean="0"/>
          </a:p>
          <a:p>
            <a:pPr lvl="1"/>
            <a:r>
              <a:rPr lang="de-DE" noProof="0" dirty="0" smtClean="0"/>
              <a:t>Different </a:t>
            </a:r>
            <a:r>
              <a:rPr lang="de-DE" noProof="0" dirty="0" err="1" smtClean="0"/>
              <a:t>charge</a:t>
            </a:r>
            <a:r>
              <a:rPr lang="de-DE" noProof="0" dirty="0" smtClean="0"/>
              <a:t> for FLASH1 </a:t>
            </a:r>
            <a:r>
              <a:rPr lang="de-DE" noProof="0" dirty="0" err="1" smtClean="0"/>
              <a:t>and</a:t>
            </a:r>
            <a:r>
              <a:rPr lang="de-DE" noProof="0" dirty="0" smtClean="0"/>
              <a:t> FLASH2 </a:t>
            </a:r>
            <a:r>
              <a:rPr lang="de-DE" noProof="0" dirty="0" err="1" smtClean="0"/>
              <a:t>within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same pulse</a:t>
            </a:r>
          </a:p>
          <a:p>
            <a:pPr lvl="1"/>
            <a:r>
              <a:rPr lang="de-DE" dirty="0" smtClean="0"/>
              <a:t>Different </a:t>
            </a:r>
            <a:r>
              <a:rPr lang="de-DE" dirty="0" err="1" smtClean="0"/>
              <a:t>rep</a:t>
            </a:r>
            <a:r>
              <a:rPr lang="de-DE" dirty="0" smtClean="0"/>
              <a:t>-rate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trains</a:t>
            </a:r>
            <a:r>
              <a:rPr lang="de-DE" dirty="0" smtClean="0"/>
              <a:t> FLASH1 </a:t>
            </a:r>
            <a:r>
              <a:rPr lang="de-DE" dirty="0" err="1" smtClean="0"/>
              <a:t>and</a:t>
            </a:r>
            <a:r>
              <a:rPr lang="de-DE" dirty="0" smtClean="0"/>
              <a:t> FLASH2 (10 </a:t>
            </a:r>
            <a:r>
              <a:rPr lang="de-DE" dirty="0" err="1" smtClean="0"/>
              <a:t>vs</a:t>
            </a:r>
            <a:r>
              <a:rPr lang="de-DE" dirty="0" smtClean="0"/>
              <a:t> 1 Hz)</a:t>
            </a:r>
            <a:endParaRPr lang="de-DE" noProof="0" dirty="0" smtClean="0"/>
          </a:p>
          <a:p>
            <a:pPr lvl="1"/>
            <a:endParaRPr lang="de-DE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FLASH2 Standard-Diagnostik: Überblick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468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Diagnostik Panel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4" y="977900"/>
            <a:ext cx="6776159" cy="5216525"/>
          </a:xfrm>
        </p:spPr>
      </p:pic>
      <p:sp>
        <p:nvSpPr>
          <p:cNvPr id="6" name="Oval 5"/>
          <p:cNvSpPr/>
          <p:nvPr/>
        </p:nvSpPr>
        <p:spPr bwMode="auto">
          <a:xfrm>
            <a:off x="4245466" y="1043531"/>
            <a:ext cx="1743424" cy="522514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21492" y="1886465"/>
            <a:ext cx="5873578" cy="431907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67" y="1807690"/>
            <a:ext cx="3878427" cy="32426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5338099" y="5050309"/>
            <a:ext cx="1823882" cy="1229371"/>
            <a:chOff x="5338099" y="5050309"/>
            <a:chExt cx="1823882" cy="1229371"/>
          </a:xfrm>
        </p:grpSpPr>
        <p:sp>
          <p:nvSpPr>
            <p:cNvPr id="5" name="Oval 4"/>
            <p:cNvSpPr/>
            <p:nvPr/>
          </p:nvSpPr>
          <p:spPr bwMode="auto">
            <a:xfrm>
              <a:off x="5338099" y="5757166"/>
              <a:ext cx="1761829" cy="52251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cxnSp>
          <p:nvCxnSpPr>
            <p:cNvPr id="10" name="Straight Arrow Connector 9"/>
            <p:cNvCxnSpPr>
              <a:endCxn id="7" idx="2"/>
            </p:cNvCxnSpPr>
            <p:nvPr/>
          </p:nvCxnSpPr>
          <p:spPr bwMode="auto">
            <a:xfrm flipV="1">
              <a:off x="6219013" y="5050309"/>
              <a:ext cx="942968" cy="706857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9701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Orbit Panels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9"/>
          <a:stretch/>
        </p:blipFill>
        <p:spPr>
          <a:xfrm>
            <a:off x="282575" y="1109295"/>
            <a:ext cx="8520113" cy="2757621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6" b="19176"/>
          <a:stretch/>
        </p:blipFill>
        <p:spPr bwMode="auto">
          <a:xfrm>
            <a:off x="282575" y="4120309"/>
            <a:ext cx="8520113" cy="20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b="86505"/>
          <a:stretch/>
        </p:blipFill>
        <p:spPr bwMode="auto">
          <a:xfrm>
            <a:off x="282575" y="4065252"/>
            <a:ext cx="8520113" cy="23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5832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Neue Standard Diagnostik in FLASH</a:t>
            </a:r>
            <a:endParaRPr lang="de-DE" noProof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300951"/>
              </p:ext>
            </p:extLst>
          </p:nvPr>
        </p:nvGraphicFramePr>
        <p:xfrm>
          <a:off x="282575" y="977900"/>
          <a:ext cx="852011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650"/>
                <a:gridCol w="1619250"/>
                <a:gridCol w="1447800"/>
                <a:gridCol w="1485900"/>
                <a:gridCol w="1306510"/>
              </a:tblGrid>
              <a:tr h="3177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Pipe Ø (mm)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FLASH(1)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FLASH2</a:t>
                      </a:r>
                      <a:r>
                        <a:rPr lang="en-US" baseline="30000" dirty="0" smtClean="0">
                          <a:solidFill>
                            <a:srgbClr val="C00000"/>
                          </a:solidFill>
                        </a:rPr>
                        <a:t>%</a:t>
                      </a:r>
                      <a:endParaRPr lang="en-US" baseline="30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XFEL</a:t>
                      </a:r>
                      <a:r>
                        <a:rPr lang="en-US" baseline="30000" dirty="0" smtClean="0">
                          <a:solidFill>
                            <a:srgbClr val="0033CC"/>
                          </a:solidFill>
                        </a:rPr>
                        <a:t>&amp;</a:t>
                      </a:r>
                      <a:endParaRPr lang="en-US" baseline="300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Toroids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40.5 &amp; 100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36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smtClean="0"/>
                        <a:t>Screens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40.5 &amp; 96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64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556061">
                <a:tc>
                  <a:txBody>
                    <a:bodyPr/>
                    <a:lstStyle/>
                    <a:p>
                      <a:r>
                        <a:rPr lang="en-US" dirty="0" smtClean="0"/>
                        <a:t>Screen on dump-window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smtClean="0"/>
                        <a:t>Cavity BPMs (10 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 (for tests)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17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101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smtClean="0"/>
                        <a:t>Button</a:t>
                      </a:r>
                      <a:r>
                        <a:rPr lang="en-US" baseline="0" dirty="0" smtClean="0"/>
                        <a:t> BPMs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10</a:t>
                      </a:r>
                      <a:r>
                        <a:rPr lang="en-US" i="1" baseline="0" dirty="0" smtClean="0"/>
                        <a:t> - 96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12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&gt;300</a:t>
                      </a:r>
                      <a:r>
                        <a:rPr lang="en-US" baseline="30000" dirty="0" smtClean="0">
                          <a:solidFill>
                            <a:srgbClr val="0033CC"/>
                          </a:solidFill>
                        </a:rPr>
                        <a:t>#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Stripline</a:t>
                      </a:r>
                      <a:r>
                        <a:rPr lang="en-US" dirty="0" smtClean="0"/>
                        <a:t> BPMs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34 &amp; 44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smtClean="0"/>
                        <a:t>BLMs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-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~56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&gt;300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17749">
                <a:tc>
                  <a:txBody>
                    <a:bodyPr/>
                    <a:lstStyle/>
                    <a:p>
                      <a:r>
                        <a:rPr lang="en-US" dirty="0" smtClean="0"/>
                        <a:t>BHMs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100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2575" y="4888971"/>
            <a:ext cx="8520113" cy="101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kern="0" baseline="30000" dirty="0" smtClean="0">
                <a:solidFill>
                  <a:srgbClr val="C00000"/>
                </a:solidFill>
              </a:rPr>
              <a:t>%</a:t>
            </a:r>
            <a:r>
              <a:rPr lang="en-US" sz="1600" kern="0" baseline="30000" dirty="0" smtClean="0"/>
              <a:t> </a:t>
            </a:r>
            <a:r>
              <a:rPr lang="en-US" sz="1600" kern="0" dirty="0" smtClean="0"/>
              <a:t>Also other diagnostics, not XFEL-type: e.g. Ionization chambers, Cherenkov monitors</a:t>
            </a:r>
            <a:br>
              <a:rPr lang="en-US" sz="1600" kern="0" dirty="0" smtClean="0"/>
            </a:br>
            <a:r>
              <a:rPr lang="en-US" sz="1600" kern="0" dirty="0" smtClean="0"/>
              <a:t>* With FLASH-electronics and with test-LCBPM-electronics</a:t>
            </a:r>
            <a:r>
              <a:rPr lang="en-US" sz="1600" kern="0" dirty="0"/>
              <a:t/>
            </a:r>
            <a:br>
              <a:rPr lang="en-US" sz="1600" kern="0" dirty="0"/>
            </a:br>
            <a:r>
              <a:rPr lang="en-US" sz="1600" kern="0" baseline="30000" dirty="0" smtClean="0">
                <a:solidFill>
                  <a:srgbClr val="0033CC"/>
                </a:solidFill>
              </a:rPr>
              <a:t>#</a:t>
            </a:r>
            <a:r>
              <a:rPr lang="en-US" sz="1600" kern="0" baseline="30000" dirty="0" smtClean="0"/>
              <a:t> </a:t>
            </a:r>
            <a:r>
              <a:rPr lang="en-US" sz="1600" kern="0" dirty="0" smtClean="0"/>
              <a:t>Electronics: by PSI at XFEL, by DESY at FLASH2 (LCBPM)</a:t>
            </a:r>
            <a:br>
              <a:rPr lang="en-US" sz="1600" kern="0" dirty="0" smtClean="0"/>
            </a:br>
            <a:r>
              <a:rPr lang="en-US" sz="1600" baseline="30000" dirty="0" smtClean="0">
                <a:solidFill>
                  <a:srgbClr val="0033CC"/>
                </a:solidFill>
              </a:rPr>
              <a:t>&amp;</a:t>
            </a:r>
            <a:r>
              <a:rPr lang="en-US" sz="1600" baseline="30000" dirty="0" smtClean="0"/>
              <a:t> </a:t>
            </a:r>
            <a:r>
              <a:rPr lang="en-US" sz="1600" kern="0" dirty="0"/>
              <a:t>Also other diagnostics, not installed in FLASH2: e.g. Wire Scanners, Dosimetry monitors</a:t>
            </a:r>
            <a:endParaRPr lang="en-US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15162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SY_Vortrag_3-1">
  <a:themeElements>
    <a:clrScheme name="3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3_DESY_Vortrag_3-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lnDef>
  </a:objectDefaults>
  <a:extraClrSchemeLst>
    <a:extraClrScheme>
      <a:clrScheme name="3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1645</Words>
  <Application>Microsoft Office PowerPoint</Application>
  <PresentationFormat>On-screen Show (4:3)</PresentationFormat>
  <Paragraphs>516</Paragraphs>
  <Slides>37</Slides>
  <Notes>9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2_DESY_Vortrag_3-1</vt:lpstr>
      <vt:lpstr>3_DESY_Vortrag_3-1</vt:lpstr>
      <vt:lpstr>Slide</vt:lpstr>
      <vt:lpstr>FLASH2 Extension of the FLASH Facility</vt:lpstr>
      <vt:lpstr>Inhalt</vt:lpstr>
      <vt:lpstr>FLASH2</vt:lpstr>
      <vt:lpstr>Typische Parametern</vt:lpstr>
      <vt:lpstr>Inhalt</vt:lpstr>
      <vt:lpstr>FLASH2 Standard-Diagnostik: Überblick</vt:lpstr>
      <vt:lpstr>Diagnostik Panel</vt:lpstr>
      <vt:lpstr>Orbit Panels</vt:lpstr>
      <vt:lpstr>Neue Standard Diagnostik in FLASH</vt:lpstr>
      <vt:lpstr>FLASH2 Tunnel und technische Abseite</vt:lpstr>
      <vt:lpstr>Diagnostik-Inbetriebnahme</vt:lpstr>
      <vt:lpstr>Erster Elektronen-Strahl in FLASH2</vt:lpstr>
      <vt:lpstr>Erster Elektronen-Strahl in FLASH2 Extraktion</vt:lpstr>
      <vt:lpstr>Inhalt</vt:lpstr>
      <vt:lpstr>Diagnostik-Monitore in FLASH2</vt:lpstr>
      <vt:lpstr>Ladungs-Monitore / Toroide</vt:lpstr>
      <vt:lpstr>Ladungs-Monitore / Toroide</vt:lpstr>
      <vt:lpstr>Toroide:  Strahl-Verteilung zu FLASH1 und FLASH2</vt:lpstr>
      <vt:lpstr>Toroid Protection System (TPS)</vt:lpstr>
      <vt:lpstr>Schirme</vt:lpstr>
      <vt:lpstr>Schirme</vt:lpstr>
      <vt:lpstr>Cavity BPMs</vt:lpstr>
      <vt:lpstr>Cavity BPMs:  Gemessene Auflösung</vt:lpstr>
      <vt:lpstr>Cavity BPMs: Ladungs-Messung</vt:lpstr>
      <vt:lpstr>Button und Stripline BPMs: Überblick</vt:lpstr>
      <vt:lpstr>Button und Stripline BPMs: LCBPM</vt:lpstr>
      <vt:lpstr>Button und Stripline BPMs: Betrieb</vt:lpstr>
      <vt:lpstr>Beam Loss Monitors (BLMs)</vt:lpstr>
      <vt:lpstr>Beam Loss Monitors: Status</vt:lpstr>
      <vt:lpstr>Verlustmonitore am Dump: BLMs und Ionizations-Kammern</vt:lpstr>
      <vt:lpstr>Verlustmonitore am Dump:  Beam Halo Monitor</vt:lpstr>
      <vt:lpstr>Cherenkov Verlustmonitore  entlang der Undulatoren</vt:lpstr>
      <vt:lpstr>Andere Elektronen-Strahl-Monitore in FLASH2</vt:lpstr>
      <vt:lpstr>Zusammenfassung</vt:lpstr>
      <vt:lpstr>Danksagung</vt:lpstr>
      <vt:lpstr>1st Lasing at FLASH2</vt:lpstr>
      <vt:lpstr>Many Lessons Learned for the European XFEL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FLASH Facility Status</dc:title>
  <dc:creator>katja.honkavaara@desy.de;siegfried.schreiber@desy.de</dc:creator>
  <cp:keywords>FEL2014 Basel</cp:keywords>
  <dc:description>contributed talk</dc:description>
  <cp:lastModifiedBy>igorbf</cp:lastModifiedBy>
  <cp:revision>2481</cp:revision>
  <dcterms:created xsi:type="dcterms:W3CDTF">2009-03-09T10:57:44Z</dcterms:created>
  <dcterms:modified xsi:type="dcterms:W3CDTF">2015-03-24T13:56:46Z</dcterms:modified>
  <cp:category>Talk</cp:category>
</cp:coreProperties>
</file>