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70" r:id="rId2"/>
    <p:sldMasterId id="2147483689" r:id="rId3"/>
  </p:sldMasterIdLst>
  <p:notesMasterIdLst>
    <p:notesMasterId r:id="rId44"/>
  </p:notesMasterIdLst>
  <p:handoutMasterIdLst>
    <p:handoutMasterId r:id="rId45"/>
  </p:handoutMasterIdLst>
  <p:sldIdLst>
    <p:sldId id="256" r:id="rId4"/>
    <p:sldId id="261" r:id="rId5"/>
    <p:sldId id="268" r:id="rId6"/>
    <p:sldId id="269" r:id="rId7"/>
    <p:sldId id="270" r:id="rId8"/>
    <p:sldId id="274" r:id="rId9"/>
    <p:sldId id="303" r:id="rId10"/>
    <p:sldId id="304" r:id="rId11"/>
    <p:sldId id="305" r:id="rId12"/>
    <p:sldId id="306" r:id="rId13"/>
    <p:sldId id="307" r:id="rId14"/>
    <p:sldId id="308" r:id="rId15"/>
    <p:sldId id="309" r:id="rId16"/>
    <p:sldId id="333" r:id="rId17"/>
    <p:sldId id="310" r:id="rId18"/>
    <p:sldId id="335" r:id="rId19"/>
    <p:sldId id="312" r:id="rId20"/>
    <p:sldId id="332" r:id="rId21"/>
    <p:sldId id="311" r:id="rId22"/>
    <p:sldId id="336" r:id="rId23"/>
    <p:sldId id="314" r:id="rId24"/>
    <p:sldId id="317" r:id="rId25"/>
    <p:sldId id="324" r:id="rId26"/>
    <p:sldId id="325" r:id="rId27"/>
    <p:sldId id="322" r:id="rId28"/>
    <p:sldId id="271" r:id="rId29"/>
    <p:sldId id="323" r:id="rId30"/>
    <p:sldId id="319" r:id="rId31"/>
    <p:sldId id="320" r:id="rId32"/>
    <p:sldId id="273" r:id="rId33"/>
    <p:sldId id="318" r:id="rId34"/>
    <p:sldId id="327" r:id="rId35"/>
    <p:sldId id="329" r:id="rId36"/>
    <p:sldId id="326" r:id="rId37"/>
    <p:sldId id="330" r:id="rId38"/>
    <p:sldId id="331" r:id="rId39"/>
    <p:sldId id="334" r:id="rId40"/>
    <p:sldId id="338" r:id="rId41"/>
    <p:sldId id="337" r:id="rId42"/>
    <p:sldId id="339" r:id="rId43"/>
  </p:sldIdLst>
  <p:sldSz cx="9144000" cy="6858000" type="screen4x3"/>
  <p:notesSz cx="6858000" cy="9945688"/>
  <p:defaultTextStyle>
    <a:defPPr>
      <a:defRPr lang="de-DE"/>
    </a:defPPr>
    <a:lvl1pPr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5pPr>
    <a:lvl6pPr marL="22860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6pPr>
    <a:lvl7pPr marL="27432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7pPr>
    <a:lvl8pPr marL="32004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8pPr>
    <a:lvl9pPr marL="36576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930A"/>
    <a:srgbClr val="261748"/>
    <a:srgbClr val="E0E0E0"/>
    <a:srgbClr val="251555"/>
    <a:srgbClr val="626262"/>
    <a:srgbClr val="100F2E"/>
    <a:srgbClr val="231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77" autoAdjust="0"/>
    <p:restoredTop sz="98501" autoAdjust="0"/>
  </p:normalViewPr>
  <p:slideViewPr>
    <p:cSldViewPr snapToGrid="0" showGuides="1">
      <p:cViewPr>
        <p:scale>
          <a:sx n="110" d="100"/>
          <a:sy n="110" d="100"/>
        </p:scale>
        <p:origin x="-786" y="-72"/>
      </p:cViewPr>
      <p:guideLst>
        <p:guide orient="horz" pos="3956"/>
        <p:guide orient="horz" pos="900"/>
        <p:guide orient="horz" pos="2446"/>
        <p:guide orient="horz" pos="4038"/>
        <p:guide pos="5277"/>
        <p:guide pos="1750"/>
        <p:guide pos="4023"/>
        <p:guide pos="5685"/>
        <p:guide pos="255"/>
        <p:guide pos="5318"/>
        <p:guide pos="7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>
        <p:scale>
          <a:sx n="100" d="100"/>
          <a:sy n="100" d="100"/>
        </p:scale>
        <p:origin x="-1494" y="888"/>
      </p:cViewPr>
      <p:guideLst>
        <p:guide orient="horz" pos="3133"/>
        <p:guide pos="215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82031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7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97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endParaRPr lang="de-DE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8404"/>
            <a:ext cx="2971800" cy="497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448404"/>
            <a:ext cx="2971800" cy="497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fld id="{70F96095-A911-4B8A-9974-6A40BAAD5501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19311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F08DDF-290B-49BC-9F94-6BC547E80180}" type="slidenum">
              <a:rPr lang="de-DE"/>
              <a:pPr/>
              <a:t>1</a:t>
            </a:fld>
            <a:endParaRPr lang="de-DE" dirty="0"/>
          </a:p>
        </p:txBody>
      </p:sp>
      <p:sp>
        <p:nvSpPr>
          <p:cNvPr id="1064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42975" y="746125"/>
            <a:ext cx="4972050" cy="37290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724202"/>
            <a:ext cx="5029200" cy="447556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>
              <a:spcBef>
                <a:spcPct val="0"/>
              </a:spcBef>
              <a:spcAft>
                <a:spcPct val="20000"/>
              </a:spcAft>
            </a:pPr>
            <a:r>
              <a:rPr lang="en-GB" sz="1100" b="1" dirty="0" smtClean="0"/>
              <a:t>How to edit the title slide</a:t>
            </a:r>
          </a:p>
          <a:p>
            <a:pPr marL="228600" indent="-228600">
              <a:spcBef>
                <a:spcPct val="0"/>
              </a:spcBef>
              <a:spcAft>
                <a:spcPct val="20000"/>
              </a:spcAft>
            </a:pPr>
            <a:endParaRPr lang="en-GB" sz="1100" dirty="0" smtClean="0"/>
          </a:p>
          <a:p>
            <a:pPr marL="228600" indent="-228600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 dirty="0" smtClean="0"/>
              <a:t>Upper area: </a:t>
            </a:r>
            <a:r>
              <a:rPr lang="en-GB" sz="1100" b="1" dirty="0" smtClean="0"/>
              <a:t>Title</a:t>
            </a:r>
            <a:r>
              <a:rPr lang="en-GB" sz="1100" dirty="0" smtClean="0"/>
              <a:t> of your talk, max. 2 rows of the defined size (55 </a:t>
            </a:r>
            <a:r>
              <a:rPr lang="en-GB" sz="1100" dirty="0" err="1" smtClean="0"/>
              <a:t>pt</a:t>
            </a:r>
            <a:r>
              <a:rPr lang="en-GB" sz="1100" dirty="0" smtClean="0"/>
              <a:t>)</a:t>
            </a:r>
          </a:p>
          <a:p>
            <a:pPr marL="228600" indent="-228600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 dirty="0" smtClean="0"/>
              <a:t>Lower area </a:t>
            </a:r>
            <a:r>
              <a:rPr lang="en-GB" sz="1100" b="1" dirty="0" smtClean="0"/>
              <a:t>(subtitle):</a:t>
            </a:r>
            <a:r>
              <a:rPr lang="en-GB" sz="1100" dirty="0" smtClean="0"/>
              <a:t> Conference/meeting/workshop, location, date, </a:t>
            </a:r>
            <a:br>
              <a:rPr lang="en-GB" sz="1100" dirty="0" smtClean="0"/>
            </a:br>
            <a:r>
              <a:rPr lang="en-GB" sz="1100" dirty="0" smtClean="0"/>
              <a:t>your name and affiliation, max. 4 rows of the defined size (32 </a:t>
            </a:r>
            <a:r>
              <a:rPr lang="en-GB" sz="1100" dirty="0" err="1" smtClean="0"/>
              <a:t>pt</a:t>
            </a:r>
            <a:r>
              <a:rPr lang="en-GB" sz="1100" dirty="0" smtClean="0"/>
              <a:t>)</a:t>
            </a:r>
          </a:p>
          <a:p>
            <a:pPr marL="228600" indent="-228600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 dirty="0" smtClean="0"/>
              <a:t>Change </a:t>
            </a:r>
            <a:r>
              <a:rPr lang="en-GB" sz="1100" dirty="0"/>
              <a:t>the </a:t>
            </a:r>
            <a:r>
              <a:rPr lang="en-GB" sz="1100" b="1" dirty="0"/>
              <a:t>partner logos</a:t>
            </a:r>
            <a:r>
              <a:rPr lang="en-GB" sz="1100" dirty="0"/>
              <a:t> or add others in the last row.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/>
          <a:lstStyle/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200" b="1" dirty="0" smtClean="0"/>
              <a:t>Before you start</a:t>
            </a:r>
            <a:r>
              <a:rPr lang="en-GB" sz="1200" dirty="0" smtClean="0"/>
              <a:t> editing the slides of your talk change to the </a:t>
            </a:r>
            <a:r>
              <a:rPr lang="en-GB" sz="1200" b="1" dirty="0" smtClean="0"/>
              <a:t>Master Slide view</a:t>
            </a:r>
            <a:r>
              <a:rPr lang="en-GB" sz="1200" dirty="0" smtClean="0"/>
              <a:t>:</a:t>
            </a: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200" dirty="0" smtClean="0"/>
              <a:t>Menu button “View”</a:t>
            </a:r>
            <a:r>
              <a:rPr lang="en-GB" sz="1200" baseline="0" dirty="0" smtClean="0"/>
              <a:t> &gt; </a:t>
            </a:r>
            <a:r>
              <a:rPr lang="en-GB" sz="1200" dirty="0" smtClean="0">
                <a:sym typeface="Wingdings" pitchFamily="2" charset="2"/>
              </a:rPr>
              <a:t>Slide Master:</a:t>
            </a: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GB" sz="1200" dirty="0" smtClean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200" b="1" dirty="0" smtClean="0">
                <a:sym typeface="Wingdings" pitchFamily="2" charset="2"/>
              </a:rPr>
              <a:t>Edit the following items: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None/>
            </a:pPr>
            <a:r>
              <a:rPr lang="de-DE" sz="1200" b="1" dirty="0" smtClean="0">
                <a:sym typeface="Wingdings" pitchFamily="2" charset="2"/>
              </a:rPr>
              <a:t>1. O</a:t>
            </a:r>
            <a:r>
              <a:rPr lang="en-GB" sz="1200" b="1" dirty="0" smtClean="0">
                <a:sym typeface="Wingdings" pitchFamily="2" charset="2"/>
              </a:rPr>
              <a:t>n the Title slide (second master slide)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None/>
            </a:pPr>
            <a:r>
              <a:rPr lang="en-GB" sz="1200" b="1" dirty="0" smtClean="0">
                <a:sym typeface="Wingdings" pitchFamily="2" charset="2"/>
              </a:rPr>
              <a:t>     </a:t>
            </a:r>
            <a:r>
              <a:rPr lang="en-GB" sz="1200" b="0" baseline="0" dirty="0" smtClean="0">
                <a:sym typeface="Wingdings" pitchFamily="2" charset="2"/>
              </a:rPr>
              <a:t> a) C</a:t>
            </a:r>
            <a:r>
              <a:rPr lang="en-GB" sz="1200" dirty="0" smtClean="0">
                <a:sym typeface="Wingdings" pitchFamily="2" charset="2"/>
              </a:rPr>
              <a:t>lick to add title of your</a:t>
            </a:r>
            <a:r>
              <a:rPr lang="en-GB" sz="1200" baseline="0" dirty="0" smtClean="0">
                <a:sym typeface="Wingdings" pitchFamily="2" charset="2"/>
              </a:rPr>
              <a:t> talk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None/>
            </a:pPr>
            <a:r>
              <a:rPr lang="en-GB" sz="1200" baseline="0" dirty="0" smtClean="0">
                <a:sym typeface="Wingdings" pitchFamily="2" charset="2"/>
              </a:rPr>
              <a:t>      b) </a:t>
            </a:r>
            <a:r>
              <a:rPr lang="en-GB" sz="1200" dirty="0" smtClean="0">
                <a:sym typeface="Wingdings" pitchFamily="2" charset="2"/>
              </a:rPr>
              <a:t>Click to add subtitle</a:t>
            </a:r>
            <a:r>
              <a:rPr lang="en-GB" sz="1200" baseline="0" dirty="0" smtClean="0">
                <a:sym typeface="Wingdings" pitchFamily="2" charset="2"/>
              </a:rPr>
              <a:t> </a:t>
            </a:r>
            <a:r>
              <a:rPr lang="en-GB" noProof="0" dirty="0" smtClean="0"/>
              <a:t>(conference, location, name of the speaker, date)</a:t>
            </a:r>
          </a:p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 smtClean="0">
                <a:sym typeface="Wingdings" pitchFamily="2" charset="2"/>
              </a:rPr>
              <a:t>2. O</a:t>
            </a:r>
            <a:r>
              <a:rPr lang="en-GB" sz="1200" b="1" dirty="0" smtClean="0">
                <a:sym typeface="Wingdings" pitchFamily="2" charset="2"/>
              </a:rPr>
              <a:t>n the Slide Master (first master slide)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None/>
            </a:pPr>
            <a:r>
              <a:rPr lang="de-DE" sz="1200" noProof="0" dirty="0" smtClean="0">
                <a:sym typeface="Wingdings" pitchFamily="2" charset="2"/>
              </a:rPr>
              <a:t>      a) The </a:t>
            </a:r>
            <a:r>
              <a:rPr lang="en-GB" sz="1200" dirty="0" smtClean="0">
                <a:sym typeface="Wingdings" pitchFamily="2" charset="2"/>
              </a:rPr>
              <a:t>1st row in the violet header: </a:t>
            </a:r>
            <a:r>
              <a:rPr lang="de-DE" sz="1200" dirty="0" smtClean="0">
                <a:sym typeface="Wingdings" pitchFamily="2" charset="2"/>
              </a:rPr>
              <a:t>D</a:t>
            </a:r>
            <a:r>
              <a:rPr lang="en-GB" sz="1200" dirty="0" err="1" smtClean="0">
                <a:sym typeface="Wingdings" pitchFamily="2" charset="2"/>
              </a:rPr>
              <a:t>elete</a:t>
            </a:r>
            <a:r>
              <a:rPr lang="en-GB" sz="1200" dirty="0" smtClean="0">
                <a:sym typeface="Wingdings" pitchFamily="2" charset="2"/>
              </a:rPr>
              <a:t> the existent text and write the title of your talk into this text field</a:t>
            </a:r>
            <a:br>
              <a:rPr lang="en-GB" sz="1200" dirty="0" smtClean="0">
                <a:sym typeface="Wingdings" pitchFamily="2" charset="2"/>
              </a:rPr>
            </a:br>
            <a:r>
              <a:rPr lang="en-GB" sz="1200" dirty="0" smtClean="0">
                <a:sym typeface="Wingdings" pitchFamily="2" charset="2"/>
              </a:rPr>
              <a:t>      b) The 2 rows in the footer area: Delete the text and write the information regarding your talk (same as on the Title Slide) into this text field.  </a:t>
            </a:r>
            <a:br>
              <a:rPr lang="en-GB" sz="1200" dirty="0" smtClean="0">
                <a:sym typeface="Wingdings" pitchFamily="2" charset="2"/>
              </a:rPr>
            </a:br>
            <a:endParaRPr lang="en-GB" sz="1200" dirty="0" smtClean="0">
              <a:sym typeface="Wingdings" pitchFamily="2" charset="2"/>
            </a:endParaRP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None/>
            </a:pPr>
            <a:r>
              <a:rPr lang="en-GB" sz="1200" dirty="0" smtClean="0">
                <a:sym typeface="Wingdings" pitchFamily="2" charset="2"/>
              </a:rPr>
              <a:t>If you want to use more </a:t>
            </a:r>
            <a:r>
              <a:rPr lang="en-GB" sz="1200" b="1" dirty="0" smtClean="0">
                <a:sym typeface="Wingdings" pitchFamily="2" charset="2"/>
              </a:rPr>
              <a:t>partner logos</a:t>
            </a:r>
            <a:r>
              <a:rPr lang="en-GB" sz="1200" dirty="0" smtClean="0">
                <a:sym typeface="Wingdings" pitchFamily="2" charset="2"/>
              </a:rPr>
              <a:t> position them left beside the DESY logo in the footer area.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None/>
            </a:pPr>
            <a:endParaRPr lang="en-GB" sz="1200" b="1" dirty="0" smtClean="0">
              <a:sym typeface="Wingdings" pitchFamily="2" charset="2"/>
            </a:endParaRP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None/>
            </a:pPr>
            <a:r>
              <a:rPr lang="en-GB" sz="1200" b="1" dirty="0" smtClean="0">
                <a:sym typeface="Wingdings" pitchFamily="2" charset="2"/>
              </a:rPr>
              <a:t>Close Master View</a:t>
            </a:r>
            <a:endParaRPr lang="en-GB" sz="1200" b="1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96095-A911-4B8A-9974-6A40BAAD5501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0376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2" name="Rectangle 82"/>
          <p:cNvSpPr>
            <a:spLocks noChangeArrowheads="1"/>
          </p:cNvSpPr>
          <p:nvPr userDrawn="1"/>
        </p:nvSpPr>
        <p:spPr bwMode="auto">
          <a:xfrm>
            <a:off x="8442325" y="114300"/>
            <a:ext cx="576264" cy="907200"/>
          </a:xfrm>
          <a:prstGeom prst="rect">
            <a:avLst/>
          </a:prstGeom>
          <a:solidFill>
            <a:schemeClr val="tx1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noProof="0"/>
          </a:p>
        </p:txBody>
      </p:sp>
      <p:sp>
        <p:nvSpPr>
          <p:cNvPr id="10313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noProof="0"/>
          </a:p>
        </p:txBody>
      </p:sp>
      <p:pic>
        <p:nvPicPr>
          <p:cNvPr id="10323" name="Picture 83" descr="logo-XFEL_rg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5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noProof="0"/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404813" y="1314450"/>
            <a:ext cx="8331200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ctr">
              <a:defRPr sz="5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 smtClean="0"/>
              <a:t>Commissioning of XFEL Cryogenic Equipment</a:t>
            </a:r>
          </a:p>
        </p:txBody>
      </p:sp>
      <p:pic>
        <p:nvPicPr>
          <p:cNvPr id="10327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9" descr="DESY-Logo-cyan-RGB_Hintergrund weiss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5348288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Helmholtz_Logo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50" y="5373688"/>
            <a:ext cx="2201863" cy="89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2" name="Rectangle 82"/>
          <p:cNvSpPr>
            <a:spLocks noChangeArrowheads="1"/>
          </p:cNvSpPr>
          <p:nvPr userDrawn="1"/>
        </p:nvSpPr>
        <p:spPr bwMode="auto">
          <a:xfrm>
            <a:off x="8442325" y="114300"/>
            <a:ext cx="576264" cy="907200"/>
          </a:xfrm>
          <a:prstGeom prst="rect">
            <a:avLst/>
          </a:prstGeom>
          <a:solidFill>
            <a:schemeClr val="tx1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261748"/>
              </a:solidFill>
            </a:endParaRPr>
          </a:p>
        </p:txBody>
      </p:sp>
      <p:sp>
        <p:nvSpPr>
          <p:cNvPr id="10313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261748"/>
              </a:solidFill>
            </a:endParaRPr>
          </a:p>
        </p:txBody>
      </p:sp>
      <p:pic>
        <p:nvPicPr>
          <p:cNvPr id="10323" name="Picture 83" descr="logo-XFEL_rg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5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261748"/>
              </a:solidFill>
            </a:endParaRP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404813" y="1314450"/>
            <a:ext cx="8331200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ctr">
              <a:defRPr sz="5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 smtClean="0"/>
              <a:t>Commissioning of XFEL Cryogenic Equipment</a:t>
            </a:r>
          </a:p>
        </p:txBody>
      </p:sp>
      <p:pic>
        <p:nvPicPr>
          <p:cNvPr id="10327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9" descr="DESY-Logo-cyan-RGB_Hintergrund weiss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5348288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Helmholtz_Logo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50" y="5373688"/>
            <a:ext cx="2201863" cy="89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113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92785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6632487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1414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03253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23911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7326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rgbClr val="F8B323"/>
              </a:buClr>
              <a:buFont typeface="Wingdings" pitchFamily="2" charset="2"/>
              <a:buChar char="n"/>
              <a:defRPr/>
            </a:pPr>
            <a:endParaRPr lang="de-DE">
              <a:latin typeface="Arial" charset="0"/>
              <a:ea typeface="ＭＳ Ｐゴシック" pitchFamily="112" charset="-128"/>
            </a:endParaRPr>
          </a:p>
        </p:txBody>
      </p:sp>
      <p:sp>
        <p:nvSpPr>
          <p:cNvPr id="5" name="Rectangle 82"/>
          <p:cNvSpPr>
            <a:spLocks noChangeArrowheads="1"/>
          </p:cNvSpPr>
          <p:nvPr userDrawn="1"/>
        </p:nvSpPr>
        <p:spPr bwMode="auto">
          <a:xfrm>
            <a:off x="8448675" y="119063"/>
            <a:ext cx="569913" cy="903287"/>
          </a:xfrm>
          <a:prstGeom prst="rect">
            <a:avLst/>
          </a:prstGeom>
          <a:solidFill>
            <a:schemeClr val="hlink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8B323"/>
              </a:buClr>
              <a:buFont typeface="Wingdings" pitchFamily="2" charset="2"/>
              <a:buChar char="n"/>
              <a:defRPr/>
            </a:pPr>
            <a:endParaRPr lang="de-DE" altLang="de-DE" smtClean="0"/>
          </a:p>
        </p:txBody>
      </p:sp>
      <p:pic>
        <p:nvPicPr>
          <p:cNvPr id="6" name="Picture 83" descr="logo-XFEL_rg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rgbClr val="F8B323"/>
              </a:buClr>
              <a:buFont typeface="Wingdings" pitchFamily="2" charset="2"/>
              <a:buChar char="n"/>
              <a:defRPr/>
            </a:pPr>
            <a:endParaRPr lang="de-DE">
              <a:latin typeface="Arial" charset="0"/>
              <a:ea typeface="ＭＳ Ｐゴシック" pitchFamily="112" charset="-128"/>
            </a:endParaRPr>
          </a:p>
        </p:txBody>
      </p:sp>
      <p:pic>
        <p:nvPicPr>
          <p:cNvPr id="8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42975" y="3411538"/>
            <a:ext cx="7258050" cy="2868612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40" tIns="45720" bIns="0"/>
          <a:lstStyle>
            <a:lvl1pPr marL="0" indent="0" algn="ctr">
              <a:buFont typeface="Wingdings" pitchFamily="2" charset="2"/>
              <a:buNone/>
              <a:defRPr sz="3200">
                <a:solidFill>
                  <a:schemeClr val="hlink"/>
                </a:solidFill>
              </a:defRPr>
            </a:lvl1pPr>
          </a:lstStyle>
          <a:p>
            <a:pPr lvl="0"/>
            <a:r>
              <a:rPr lang="en-GB" noProof="0" smtClean="0"/>
              <a:t>Subtitle format (max. 4 lines)</a:t>
            </a:r>
          </a:p>
          <a:p>
            <a:pPr lvl="0"/>
            <a:r>
              <a:rPr lang="en-GB" noProof="0" smtClean="0"/>
              <a:t>(conference, location, name of the speaker, date)</a:t>
            </a:r>
          </a:p>
          <a:p>
            <a:pPr lvl="0"/>
            <a:r>
              <a:rPr lang="en-GB" noProof="0" smtClean="0"/>
              <a:t>You are in the slide master view: Don’t edit here!</a:t>
            </a: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939800" y="1314450"/>
            <a:ext cx="7251700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bIns="45720" anchor="ctr"/>
          <a:lstStyle>
            <a:lvl1pPr algn="ctr">
              <a:defRPr sz="5500" b="0">
                <a:solidFill>
                  <a:schemeClr val="hlink"/>
                </a:solidFill>
              </a:defRPr>
            </a:lvl1pPr>
          </a:lstStyle>
          <a:p>
            <a:pPr lvl="0"/>
            <a:r>
              <a:rPr lang="en-GB" noProof="0" smtClean="0"/>
              <a:t>Title format (max. 2 lines), don’t edit here</a:t>
            </a:r>
          </a:p>
        </p:txBody>
      </p:sp>
    </p:spTree>
    <p:extLst>
      <p:ext uri="{BB962C8B-B14F-4D97-AF65-F5344CB8AC3E}">
        <p14:creationId xmlns:p14="http://schemas.microsoft.com/office/powerpoint/2010/main" val="1240990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2" name="Rectangle 82"/>
          <p:cNvSpPr>
            <a:spLocks noChangeArrowheads="1"/>
          </p:cNvSpPr>
          <p:nvPr userDrawn="1"/>
        </p:nvSpPr>
        <p:spPr bwMode="auto">
          <a:xfrm>
            <a:off x="8442325" y="114300"/>
            <a:ext cx="576264" cy="907200"/>
          </a:xfrm>
          <a:prstGeom prst="rect">
            <a:avLst/>
          </a:prstGeom>
          <a:solidFill>
            <a:schemeClr val="tx1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261748"/>
              </a:solidFill>
            </a:endParaRPr>
          </a:p>
        </p:txBody>
      </p:sp>
      <p:sp>
        <p:nvSpPr>
          <p:cNvPr id="10313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261748"/>
              </a:solidFill>
            </a:endParaRPr>
          </a:p>
        </p:txBody>
      </p:sp>
      <p:pic>
        <p:nvPicPr>
          <p:cNvPr id="10323" name="Picture 83" descr="logo-XFEL_rg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5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261748"/>
              </a:solidFill>
            </a:endParaRP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404813" y="1314450"/>
            <a:ext cx="8331200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ctr">
              <a:defRPr sz="5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 smtClean="0"/>
              <a:t>Commissioning of XFEL Cryogenic Equipment</a:t>
            </a:r>
          </a:p>
        </p:txBody>
      </p:sp>
      <p:pic>
        <p:nvPicPr>
          <p:cNvPr id="10327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9" descr="DESY-Logo-cyan-RGB_Hintergrund weiss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5348288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Helmholtz_Logo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50" y="5373688"/>
            <a:ext cx="2201863" cy="89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118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90629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20273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1703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34" descr="Undulator_final_nurh#50DE97_recht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325" y="114300"/>
            <a:ext cx="582613" cy="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" name="Rectangle 122"/>
          <p:cNvSpPr>
            <a:spLocks noChangeArrowheads="1"/>
          </p:cNvSpPr>
          <p:nvPr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endParaRPr lang="en-GB" sz="2400" noProof="0"/>
          </a:p>
        </p:txBody>
      </p:sp>
      <p:sp>
        <p:nvSpPr>
          <p:cNvPr id="1154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307975"/>
            <a:ext cx="72834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Slide title: Don’t edit here!</a:t>
            </a:r>
          </a:p>
        </p:txBody>
      </p:sp>
      <p:sp>
        <p:nvSpPr>
          <p:cNvPr id="1144" name="Line 120"/>
          <p:cNvSpPr>
            <a:spLocks noChangeShapeType="1"/>
          </p:cNvSpPr>
          <p:nvPr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noProof="0"/>
          </a:p>
        </p:txBody>
      </p:sp>
      <p:sp>
        <p:nvSpPr>
          <p:cNvPr id="1147" name="Text Box 123"/>
          <p:cNvSpPr txBox="1">
            <a:spLocks noChangeArrowheads="1"/>
          </p:cNvSpPr>
          <p:nvPr userDrawn="1"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buClrTx/>
              <a:buFontTx/>
              <a:buNone/>
            </a:pPr>
            <a:r>
              <a:rPr lang="en-GB" sz="1000" noProof="0" dirty="0" smtClean="0">
                <a:solidFill>
                  <a:schemeClr val="bg1"/>
                </a:solidFill>
              </a:rPr>
              <a:t>XFEL</a:t>
            </a:r>
            <a:r>
              <a:rPr lang="en-GB" sz="1000" baseline="0" noProof="0" dirty="0" smtClean="0">
                <a:solidFill>
                  <a:schemeClr val="bg1"/>
                </a:solidFill>
              </a:rPr>
              <a:t> </a:t>
            </a:r>
            <a:r>
              <a:rPr lang="en-GB" sz="1000" baseline="0" noProof="0" dirty="0" err="1" smtClean="0">
                <a:solidFill>
                  <a:schemeClr val="bg1"/>
                </a:solidFill>
              </a:rPr>
              <a:t>Cryo</a:t>
            </a:r>
            <a:r>
              <a:rPr lang="en-GB" sz="1000" baseline="0" noProof="0" dirty="0" smtClean="0">
                <a:solidFill>
                  <a:schemeClr val="bg1"/>
                </a:solidFill>
              </a:rPr>
              <a:t> Operation</a:t>
            </a:r>
            <a:r>
              <a:rPr lang="en-GB" sz="1000" noProof="0" dirty="0" smtClean="0">
                <a:solidFill>
                  <a:schemeClr val="bg1"/>
                </a:solidFill>
              </a:rPr>
              <a:t> </a:t>
            </a:r>
            <a:endParaRPr lang="en-GB" sz="1000" noProof="0" dirty="0">
              <a:solidFill>
                <a:schemeClr val="bg1"/>
              </a:solidFill>
            </a:endParaRPr>
          </a:p>
        </p:txBody>
      </p:sp>
      <p:pic>
        <p:nvPicPr>
          <p:cNvPr id="1151" name="Picture 127" descr="logo-XFEL_rgb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6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404813" y="1347788"/>
            <a:ext cx="7972425" cy="493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text format – don’t edit!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17" name="Rechteck 16"/>
          <p:cNvSpPr/>
          <p:nvPr/>
        </p:nvSpPr>
        <p:spPr bwMode="auto">
          <a:xfrm>
            <a:off x="8448938" y="784800"/>
            <a:ext cx="576000" cy="247075"/>
          </a:xfrm>
          <a:prstGeom prst="rect">
            <a:avLst/>
          </a:prstGeom>
          <a:noFill/>
          <a:ln>
            <a:noFill/>
          </a:ln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0"/>
              </a:spcBef>
              <a:buClrTx/>
              <a:buFontTx/>
              <a:buNone/>
            </a:pPr>
            <a:fld id="{7BD41925-BADA-44CD-9D29-92AC82CF061D}" type="slidenum">
              <a:rPr lang="en-GB" sz="1000" b="1" noProof="0" smtClean="0">
                <a:solidFill>
                  <a:schemeClr val="bg1"/>
                </a:solidFill>
                <a:ea typeface="Geneva" pitchFamily="1" charset="-128"/>
              </a:rPr>
              <a:t>‹Nr.›</a:t>
            </a:fld>
            <a:endParaRPr lang="en-GB" sz="1000" b="1" noProof="0" smtClean="0">
              <a:solidFill>
                <a:schemeClr val="bg1"/>
              </a:solidFill>
              <a:ea typeface="Geneva" pitchFamily="1" charset="-128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17475" y="6477000"/>
            <a:ext cx="89027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baseline="0" noProof="0" dirty="0" err="1" smtClean="0"/>
              <a:t>Beschleuniger</a:t>
            </a:r>
            <a:r>
              <a:rPr lang="en-GB" baseline="0" noProof="0" dirty="0" smtClean="0"/>
              <a:t>  </a:t>
            </a:r>
            <a:r>
              <a:rPr lang="en-GB" baseline="0" noProof="0" dirty="0" err="1" smtClean="0"/>
              <a:t>Betriebsseminar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Grömitz</a:t>
            </a:r>
            <a:r>
              <a:rPr lang="en-GB" baseline="0" noProof="0" dirty="0" smtClean="0"/>
              <a:t> 2015</a:t>
            </a:r>
            <a:endParaRPr lang="en-GB" noProof="0" dirty="0" smtClean="0"/>
          </a:p>
        </p:txBody>
      </p:sp>
      <p:pic>
        <p:nvPicPr>
          <p:cNvPr id="11" name="Picture 37" descr="Helmholtz_Log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6516688"/>
            <a:ext cx="584200" cy="23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1" descr="DESY-Logo-cyan-RGB_Hintergrund weis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88" y="6511925"/>
            <a:ext cx="252412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94" r:id="rId5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9pPr>
    </p:titleStyle>
    <p:bodyStyle>
      <a:lvl1pPr marL="298450" indent="-2984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58800" indent="-258763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1" fontAlgn="base" hangingPunct="1">
        <a:spcBef>
          <a:spcPts val="6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34" descr="Undulator_final_nurh#50DE97_recht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325" y="114300"/>
            <a:ext cx="582613" cy="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" name="Rectangle 122"/>
          <p:cNvSpPr>
            <a:spLocks noChangeArrowheads="1"/>
          </p:cNvSpPr>
          <p:nvPr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endParaRPr lang="en-GB" sz="2400">
              <a:solidFill>
                <a:srgbClr val="261748"/>
              </a:solidFill>
            </a:endParaRPr>
          </a:p>
        </p:txBody>
      </p:sp>
      <p:sp>
        <p:nvSpPr>
          <p:cNvPr id="1154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307975"/>
            <a:ext cx="72834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Slide title: Don’t edit here!</a:t>
            </a:r>
          </a:p>
        </p:txBody>
      </p:sp>
      <p:sp>
        <p:nvSpPr>
          <p:cNvPr id="1144" name="Line 120"/>
          <p:cNvSpPr>
            <a:spLocks noChangeShapeType="1"/>
          </p:cNvSpPr>
          <p:nvPr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261748"/>
              </a:solidFill>
            </a:endParaRPr>
          </a:p>
        </p:txBody>
      </p:sp>
      <p:sp>
        <p:nvSpPr>
          <p:cNvPr id="1147" name="Text Box 123"/>
          <p:cNvSpPr txBox="1">
            <a:spLocks noChangeArrowheads="1"/>
          </p:cNvSpPr>
          <p:nvPr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buClrTx/>
              <a:buFontTx/>
              <a:buNone/>
            </a:pPr>
            <a:r>
              <a:rPr lang="en-GB" sz="1000" dirty="0" smtClean="0">
                <a:solidFill>
                  <a:srgbClr val="FFFFFF"/>
                </a:solidFill>
              </a:rPr>
              <a:t>Commissioning of XFEL Cryogenic Equipment</a:t>
            </a:r>
            <a:endParaRPr lang="en-GB" sz="1000" dirty="0">
              <a:solidFill>
                <a:srgbClr val="FFFFFF"/>
              </a:solidFill>
            </a:endParaRPr>
          </a:p>
        </p:txBody>
      </p:sp>
      <p:pic>
        <p:nvPicPr>
          <p:cNvPr id="1151" name="Picture 127" descr="logo-XFEL_rg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6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404813" y="1347788"/>
            <a:ext cx="7972425" cy="493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text format – don’t edit!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17" name="Rechteck 16"/>
          <p:cNvSpPr/>
          <p:nvPr/>
        </p:nvSpPr>
        <p:spPr bwMode="auto">
          <a:xfrm>
            <a:off x="8448938" y="784800"/>
            <a:ext cx="576000" cy="247075"/>
          </a:xfrm>
          <a:prstGeom prst="rect">
            <a:avLst/>
          </a:prstGeom>
          <a:noFill/>
          <a:ln>
            <a:noFill/>
          </a:ln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fld id="{7BD41925-BADA-44CD-9D29-92AC82CF061D}" type="slidenum">
              <a:rPr lang="en-GB" sz="1000" b="1" smtClean="0">
                <a:solidFill>
                  <a:srgbClr val="FFFFFF"/>
                </a:solidFill>
                <a:ea typeface="Geneva" pitchFamily="1" charset="-128"/>
              </a:rPr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t>‹Nr.›</a:t>
            </a:fld>
            <a:endParaRPr lang="en-GB" sz="1000" b="1" smtClean="0">
              <a:solidFill>
                <a:srgbClr val="FFFFFF"/>
              </a:solidFill>
              <a:ea typeface="Geneva" pitchFamily="1" charset="-128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17475" y="6477000"/>
            <a:ext cx="89027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 dirty="0" smtClean="0"/>
              <a:t>10.04.2014</a:t>
            </a:r>
          </a:p>
          <a:p>
            <a:r>
              <a:rPr lang="en-GB" dirty="0" smtClean="0"/>
              <a:t>Tobias </a:t>
            </a:r>
            <a:r>
              <a:rPr lang="en-GB" dirty="0" err="1" smtClean="0"/>
              <a:t>Schnautz</a:t>
            </a:r>
            <a:r>
              <a:rPr lang="en-GB" dirty="0" smtClean="0"/>
              <a:t>, MKS</a:t>
            </a:r>
          </a:p>
        </p:txBody>
      </p:sp>
      <p:pic>
        <p:nvPicPr>
          <p:cNvPr id="11" name="Picture 37" descr="Helmholtz_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6516688"/>
            <a:ext cx="584200" cy="23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1" descr="DESY-Logo-cyan-RGB_Hintergrund weis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88" y="6511925"/>
            <a:ext cx="252412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80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9pPr>
    </p:titleStyle>
    <p:bodyStyle>
      <a:lvl1pPr marL="298450" indent="-2984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58800" indent="-258763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1" fontAlgn="base" hangingPunct="1">
        <a:spcBef>
          <a:spcPts val="6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34" descr="Undulator_final_nurh#50DE97_recht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325" y="114300"/>
            <a:ext cx="582613" cy="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" name="Rectangle 122"/>
          <p:cNvSpPr>
            <a:spLocks noChangeArrowheads="1"/>
          </p:cNvSpPr>
          <p:nvPr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endParaRPr lang="en-GB" sz="2400">
              <a:solidFill>
                <a:srgbClr val="261748"/>
              </a:solidFill>
            </a:endParaRPr>
          </a:p>
        </p:txBody>
      </p:sp>
      <p:sp>
        <p:nvSpPr>
          <p:cNvPr id="1154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307975"/>
            <a:ext cx="72834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Slide title: Don’t edit here!</a:t>
            </a:r>
          </a:p>
        </p:txBody>
      </p:sp>
      <p:sp>
        <p:nvSpPr>
          <p:cNvPr id="1144" name="Line 120"/>
          <p:cNvSpPr>
            <a:spLocks noChangeShapeType="1"/>
          </p:cNvSpPr>
          <p:nvPr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261748"/>
              </a:solidFill>
            </a:endParaRPr>
          </a:p>
        </p:txBody>
      </p:sp>
      <p:sp>
        <p:nvSpPr>
          <p:cNvPr id="1147" name="Text Box 123"/>
          <p:cNvSpPr txBox="1">
            <a:spLocks noChangeArrowheads="1"/>
          </p:cNvSpPr>
          <p:nvPr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buClrTx/>
              <a:buFontTx/>
              <a:buNone/>
            </a:pPr>
            <a:r>
              <a:rPr lang="en-GB" sz="1000" dirty="0" smtClean="0">
                <a:solidFill>
                  <a:srgbClr val="FFFFFF"/>
                </a:solidFill>
              </a:rPr>
              <a:t>Commissioning of XFEL Cryogenic Equipment</a:t>
            </a:r>
            <a:endParaRPr lang="en-GB" sz="1000" dirty="0">
              <a:solidFill>
                <a:srgbClr val="FFFFFF"/>
              </a:solidFill>
            </a:endParaRPr>
          </a:p>
        </p:txBody>
      </p:sp>
      <p:pic>
        <p:nvPicPr>
          <p:cNvPr id="1151" name="Picture 127" descr="logo-XFEL_rg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6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404813" y="1347788"/>
            <a:ext cx="7972425" cy="493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text format – don’t edit!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17" name="Rechteck 16"/>
          <p:cNvSpPr/>
          <p:nvPr/>
        </p:nvSpPr>
        <p:spPr bwMode="auto">
          <a:xfrm>
            <a:off x="8448938" y="784800"/>
            <a:ext cx="576000" cy="247075"/>
          </a:xfrm>
          <a:prstGeom prst="rect">
            <a:avLst/>
          </a:prstGeom>
          <a:noFill/>
          <a:ln>
            <a:noFill/>
          </a:ln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fld id="{7BD41925-BADA-44CD-9D29-92AC82CF061D}" type="slidenum">
              <a:rPr lang="en-GB" sz="1000" b="1" smtClean="0">
                <a:solidFill>
                  <a:srgbClr val="FFFFFF"/>
                </a:solidFill>
                <a:ea typeface="Geneva" pitchFamily="1" charset="-128"/>
              </a:rPr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t>‹Nr.›</a:t>
            </a:fld>
            <a:endParaRPr lang="en-GB" sz="1000" b="1" smtClean="0">
              <a:solidFill>
                <a:srgbClr val="FFFFFF"/>
              </a:solidFill>
              <a:ea typeface="Geneva" pitchFamily="1" charset="-128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17475" y="6477000"/>
            <a:ext cx="89027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 dirty="0" smtClean="0"/>
              <a:t>10.04.2014</a:t>
            </a:r>
          </a:p>
          <a:p>
            <a:r>
              <a:rPr lang="en-GB" dirty="0" smtClean="0"/>
              <a:t>Tobias </a:t>
            </a:r>
            <a:r>
              <a:rPr lang="en-GB" dirty="0" err="1" smtClean="0"/>
              <a:t>Schnautz</a:t>
            </a:r>
            <a:r>
              <a:rPr lang="en-GB" dirty="0" smtClean="0"/>
              <a:t>, MKS</a:t>
            </a:r>
          </a:p>
        </p:txBody>
      </p:sp>
      <p:pic>
        <p:nvPicPr>
          <p:cNvPr id="11" name="Picture 37" descr="Helmholtz_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6516688"/>
            <a:ext cx="584200" cy="23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1" descr="DESY-Logo-cyan-RGB_Hintergrund weis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88" y="6511925"/>
            <a:ext cx="252412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534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9pPr>
    </p:titleStyle>
    <p:bodyStyle>
      <a:lvl1pPr marL="298450" indent="-2984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58800" indent="-258763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1" fontAlgn="base" hangingPunct="1">
        <a:spcBef>
          <a:spcPts val="6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 sz="quarter"/>
          </p:nvPr>
        </p:nvSpPr>
        <p:spPr>
          <a:xfrm>
            <a:off x="404814" y="1956900"/>
            <a:ext cx="8331200" cy="1844675"/>
          </a:xfrm>
        </p:spPr>
        <p:txBody>
          <a:bodyPr/>
          <a:lstStyle/>
          <a:p>
            <a:r>
              <a:rPr lang="en-GB" sz="4400" dirty="0" smtClean="0"/>
              <a:t>XFEL </a:t>
            </a:r>
            <a:r>
              <a:rPr lang="en-GB" sz="4400" dirty="0" err="1" smtClean="0"/>
              <a:t>Cryo</a:t>
            </a:r>
            <a:r>
              <a:rPr lang="en-GB" sz="4400" dirty="0" smtClean="0"/>
              <a:t> Operation</a:t>
            </a:r>
            <a:br>
              <a:rPr lang="en-GB" sz="4400" dirty="0" smtClean="0"/>
            </a:br>
            <a:r>
              <a:rPr lang="en-GB" sz="4400" dirty="0" smtClean="0"/>
              <a:t/>
            </a:r>
            <a:br>
              <a:rPr lang="en-GB" sz="4400" dirty="0" smtClean="0"/>
            </a:br>
            <a:r>
              <a:rPr lang="en-GB" sz="3600" dirty="0" smtClean="0"/>
              <a:t>DESY </a:t>
            </a:r>
            <a:r>
              <a:rPr lang="en-GB" sz="3600" smtClean="0"/>
              <a:t>Betriebsseminar</a:t>
            </a:r>
            <a:r>
              <a:rPr lang="en-GB" sz="3600" dirty="0" smtClean="0"/>
              <a:t> </a:t>
            </a:r>
            <a:r>
              <a:rPr lang="en-GB" sz="3600" dirty="0" err="1" smtClean="0"/>
              <a:t>Grömitz</a:t>
            </a:r>
            <a:r>
              <a:rPr lang="en-GB" sz="3600" dirty="0" smtClean="0"/>
              <a:t> </a:t>
            </a:r>
            <a:br>
              <a:rPr lang="en-GB" sz="3600" dirty="0" smtClean="0"/>
            </a:br>
            <a:r>
              <a:rPr lang="en-GB" sz="3600" dirty="0" smtClean="0"/>
              <a:t>25.03.2015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Text Box 26"/>
          <p:cNvSpPr txBox="1">
            <a:spLocks noChangeArrowheads="1"/>
          </p:cNvSpPr>
          <p:nvPr/>
        </p:nvSpPr>
        <p:spPr bwMode="auto">
          <a:xfrm>
            <a:off x="967073" y="3861961"/>
            <a:ext cx="795264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sz="1800" i="1" dirty="0">
                <a:solidFill>
                  <a:srgbClr val="FFFF00"/>
                </a:solidFill>
              </a:rPr>
              <a:t>		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de-DE" sz="1800" b="1" dirty="0" smtClean="0"/>
              <a:t>Tobias Schnautz-MKS1-, </a:t>
            </a:r>
            <a:r>
              <a:rPr lang="de-DE" sz="1800" b="1" dirty="0" err="1" smtClean="0"/>
              <a:t>Kolja</a:t>
            </a:r>
            <a:r>
              <a:rPr lang="de-DE" sz="1800" b="1" dirty="0" smtClean="0"/>
              <a:t> Stapf-MKS1-, </a:t>
            </a:r>
            <a:r>
              <a:rPr lang="de-DE" sz="1800" b="1" dirty="0"/>
              <a:t>Matthias Clausen-MKS2-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sz="1800" b="1" dirty="0" smtClean="0"/>
              <a:t>                                             Bernd Petersen-MKS-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sz="1800" b="1" dirty="0" smtClean="0"/>
              <a:t>laufende Inbetriebnahme durch   LINDEKRYOTECHNIK </a:t>
            </a:r>
            <a:r>
              <a:rPr lang="de-DE" sz="1800" dirty="0">
                <a:solidFill>
                  <a:srgbClr val="FFFF00"/>
                </a:solidFill>
              </a:rPr>
              <a:t>	</a:t>
            </a:r>
            <a:endParaRPr lang="en-GB" sz="1800" dirty="0">
              <a:solidFill>
                <a:srgbClr val="FFFF00"/>
              </a:solidFill>
            </a:endParaRPr>
          </a:p>
        </p:txBody>
      </p:sp>
      <p:sp>
        <p:nvSpPr>
          <p:cNvPr id="4" name="Titel 5"/>
          <p:cNvSpPr txBox="1">
            <a:spLocks/>
          </p:cNvSpPr>
          <p:nvPr/>
        </p:nvSpPr>
        <p:spPr bwMode="auto">
          <a:xfrm>
            <a:off x="2987532" y="1362918"/>
            <a:ext cx="2284123" cy="791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500" b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Line 166"/>
          <p:cNvSpPr>
            <a:spLocks noChangeShapeType="1"/>
          </p:cNvSpPr>
          <p:nvPr/>
        </p:nvSpPr>
        <p:spPr bwMode="auto">
          <a:xfrm>
            <a:off x="8209156" y="3685249"/>
            <a:ext cx="5473" cy="363304"/>
          </a:xfrm>
          <a:prstGeom prst="line">
            <a:avLst/>
          </a:prstGeom>
          <a:noFill/>
          <a:ln w="28575">
            <a:solidFill>
              <a:srgbClr val="F63B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7362206" y="1423516"/>
            <a:ext cx="1628105" cy="2261733"/>
            <a:chOff x="6615446" y="1795516"/>
            <a:chExt cx="1628105" cy="2261733"/>
          </a:xfrm>
        </p:grpSpPr>
        <p:sp>
          <p:nvSpPr>
            <p:cNvPr id="30" name="Line 166"/>
            <p:cNvSpPr>
              <a:spLocks noChangeShapeType="1"/>
            </p:cNvSpPr>
            <p:nvPr/>
          </p:nvSpPr>
          <p:spPr bwMode="auto">
            <a:xfrm>
              <a:off x="7433653" y="2285258"/>
              <a:ext cx="3176" cy="1440312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Line 166"/>
            <p:cNvSpPr>
              <a:spLocks noChangeShapeType="1"/>
            </p:cNvSpPr>
            <p:nvPr/>
          </p:nvSpPr>
          <p:spPr bwMode="auto">
            <a:xfrm flipH="1">
              <a:off x="6869471" y="2285259"/>
              <a:ext cx="1588" cy="159246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Line 166"/>
            <p:cNvSpPr>
              <a:spLocks noChangeShapeType="1"/>
            </p:cNvSpPr>
            <p:nvPr/>
          </p:nvSpPr>
          <p:spPr bwMode="auto">
            <a:xfrm flipH="1">
              <a:off x="7980186" y="2285259"/>
              <a:ext cx="0" cy="152400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Line 177"/>
            <p:cNvSpPr>
              <a:spLocks noChangeShapeType="1"/>
            </p:cNvSpPr>
            <p:nvPr/>
          </p:nvSpPr>
          <p:spPr bwMode="auto">
            <a:xfrm flipH="1" flipV="1">
              <a:off x="6859920" y="2433893"/>
              <a:ext cx="1121855" cy="0"/>
            </a:xfrm>
            <a:prstGeom prst="line">
              <a:avLst/>
            </a:prstGeom>
            <a:noFill/>
            <a:ln w="28575">
              <a:solidFill>
                <a:srgbClr val="EB321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val 195"/>
            <p:cNvSpPr>
              <a:spLocks noChangeArrowheads="1"/>
            </p:cNvSpPr>
            <p:nvPr/>
          </p:nvSpPr>
          <p:spPr bwMode="auto">
            <a:xfrm>
              <a:off x="6615446" y="1806128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Oval 195"/>
            <p:cNvSpPr>
              <a:spLocks noChangeArrowheads="1"/>
            </p:cNvSpPr>
            <p:nvPr/>
          </p:nvSpPr>
          <p:spPr bwMode="auto">
            <a:xfrm>
              <a:off x="7184417" y="1795516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Line 196"/>
            <p:cNvSpPr>
              <a:spLocks noChangeShapeType="1"/>
            </p:cNvSpPr>
            <p:nvPr/>
          </p:nvSpPr>
          <p:spPr bwMode="auto">
            <a:xfrm flipH="1">
              <a:off x="7473342" y="1876479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Line 197"/>
            <p:cNvSpPr>
              <a:spLocks noChangeShapeType="1"/>
            </p:cNvSpPr>
            <p:nvPr/>
          </p:nvSpPr>
          <p:spPr bwMode="auto">
            <a:xfrm>
              <a:off x="7243155" y="1893941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Rectangle 198"/>
            <p:cNvSpPr>
              <a:spLocks noChangeArrowheads="1"/>
            </p:cNvSpPr>
            <p:nvPr/>
          </p:nvSpPr>
          <p:spPr bwMode="auto">
            <a:xfrm>
              <a:off x="7332055" y="1860604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Oval 195"/>
            <p:cNvSpPr>
              <a:spLocks noChangeArrowheads="1"/>
            </p:cNvSpPr>
            <p:nvPr/>
          </p:nvSpPr>
          <p:spPr bwMode="auto">
            <a:xfrm>
              <a:off x="7738726" y="180186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Line 196"/>
            <p:cNvSpPr>
              <a:spLocks noChangeShapeType="1"/>
            </p:cNvSpPr>
            <p:nvPr/>
          </p:nvSpPr>
          <p:spPr bwMode="auto">
            <a:xfrm flipH="1">
              <a:off x="8027651" y="188283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Line 197"/>
            <p:cNvSpPr>
              <a:spLocks noChangeShapeType="1"/>
            </p:cNvSpPr>
            <p:nvPr/>
          </p:nvSpPr>
          <p:spPr bwMode="auto">
            <a:xfrm>
              <a:off x="7797464" y="190029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Rectangle 198"/>
            <p:cNvSpPr>
              <a:spLocks noChangeArrowheads="1"/>
            </p:cNvSpPr>
            <p:nvPr/>
          </p:nvSpPr>
          <p:spPr bwMode="auto">
            <a:xfrm>
              <a:off x="7886364" y="186695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Oval 195"/>
            <p:cNvSpPr>
              <a:spLocks noChangeArrowheads="1"/>
            </p:cNvSpPr>
            <p:nvPr/>
          </p:nvSpPr>
          <p:spPr bwMode="auto">
            <a:xfrm>
              <a:off x="7183623" y="252194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Line 196"/>
            <p:cNvSpPr>
              <a:spLocks noChangeShapeType="1"/>
            </p:cNvSpPr>
            <p:nvPr/>
          </p:nvSpPr>
          <p:spPr bwMode="auto">
            <a:xfrm flipH="1">
              <a:off x="7472548" y="260291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Line 197"/>
            <p:cNvSpPr>
              <a:spLocks noChangeShapeType="1"/>
            </p:cNvSpPr>
            <p:nvPr/>
          </p:nvSpPr>
          <p:spPr bwMode="auto">
            <a:xfrm>
              <a:off x="7242361" y="262037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Rectangle 198"/>
            <p:cNvSpPr>
              <a:spLocks noChangeArrowheads="1"/>
            </p:cNvSpPr>
            <p:nvPr/>
          </p:nvSpPr>
          <p:spPr bwMode="auto">
            <a:xfrm>
              <a:off x="7331261" y="258703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6909474" y="3641750"/>
              <a:ext cx="1188721" cy="415499"/>
              <a:chOff x="4236720" y="3512597"/>
              <a:chExt cx="1188721" cy="548500"/>
            </a:xfrm>
          </p:grpSpPr>
          <p:sp>
            <p:nvSpPr>
              <p:cNvPr id="4" name="Rectangle 3"/>
              <p:cNvSpPr/>
              <p:nvPr/>
            </p:nvSpPr>
            <p:spPr bwMode="auto">
              <a:xfrm>
                <a:off x="4236720" y="3512597"/>
                <a:ext cx="1066800" cy="548500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indent="-268288">
                  <a:buClr>
                    <a:srgbClr val="FD930A"/>
                  </a:buClr>
                  <a:buSzPct val="80000"/>
                </a:pPr>
                <a:endParaRPr lang="de-DE" sz="2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8" name="Rectangle 160"/>
              <p:cNvSpPr>
                <a:spLocks noChangeArrowheads="1"/>
              </p:cNvSpPr>
              <p:nvPr/>
            </p:nvSpPr>
            <p:spPr bwMode="auto">
              <a:xfrm>
                <a:off x="4320541" y="3615421"/>
                <a:ext cx="1104900" cy="365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de-DE" sz="1800" b="1" kern="0" dirty="0" err="1" smtClean="0">
                    <a:solidFill>
                      <a:prstClr val="white"/>
                    </a:solidFill>
                    <a:latin typeface="Calibri"/>
                  </a:rPr>
                  <a:t>Colbox</a:t>
                </a:r>
                <a:r>
                  <a:rPr lang="de-DE" sz="1800" b="1" kern="0" dirty="0" smtClean="0">
                    <a:solidFill>
                      <a:prstClr val="white"/>
                    </a:solidFill>
                    <a:latin typeface="Calibri"/>
                  </a:rPr>
                  <a:t> 43</a:t>
                </a:r>
                <a:endParaRPr lang="en-GB" sz="1800" b="1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49" name="Line 196"/>
            <p:cNvSpPr>
              <a:spLocks noChangeShapeType="1"/>
            </p:cNvSpPr>
            <p:nvPr/>
          </p:nvSpPr>
          <p:spPr bwMode="auto">
            <a:xfrm flipH="1">
              <a:off x="6921858" y="1896028"/>
              <a:ext cx="142873" cy="406194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Line 197"/>
            <p:cNvSpPr>
              <a:spLocks noChangeShapeType="1"/>
            </p:cNvSpPr>
            <p:nvPr/>
          </p:nvSpPr>
          <p:spPr bwMode="auto">
            <a:xfrm>
              <a:off x="6681154" y="1900292"/>
              <a:ext cx="153392" cy="413247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Rectangle 198"/>
            <p:cNvSpPr>
              <a:spLocks noChangeArrowheads="1"/>
            </p:cNvSpPr>
            <p:nvPr/>
          </p:nvSpPr>
          <p:spPr bwMode="auto">
            <a:xfrm>
              <a:off x="6780570" y="1880152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7064731" y="3154984"/>
              <a:ext cx="915455" cy="311893"/>
              <a:chOff x="4236720" y="2587034"/>
              <a:chExt cx="1008650" cy="311893"/>
            </a:xfrm>
          </p:grpSpPr>
          <p:sp>
            <p:nvSpPr>
              <p:cNvPr id="53" name="Rectangle 52"/>
              <p:cNvSpPr/>
              <p:nvPr/>
            </p:nvSpPr>
            <p:spPr bwMode="auto">
              <a:xfrm>
                <a:off x="4236720" y="2587034"/>
                <a:ext cx="853440" cy="311893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indent="-268288">
                  <a:buClr>
                    <a:srgbClr val="FD930A"/>
                  </a:buClr>
                  <a:buSzPct val="80000"/>
                </a:pPr>
                <a:endParaRPr lang="de-DE" sz="2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Rectangle 160"/>
              <p:cNvSpPr>
                <a:spLocks noChangeArrowheads="1"/>
              </p:cNvSpPr>
              <p:nvPr/>
            </p:nvSpPr>
            <p:spPr bwMode="auto">
              <a:xfrm>
                <a:off x="4320542" y="2611273"/>
                <a:ext cx="924828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de-DE" sz="1600" b="1" kern="0" dirty="0" err="1" smtClean="0">
                    <a:solidFill>
                      <a:prstClr val="white"/>
                    </a:solidFill>
                    <a:latin typeface="Calibri"/>
                  </a:rPr>
                  <a:t>Purifier</a:t>
                </a:r>
                <a:endParaRPr lang="en-GB" sz="1600" b="1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84" name="Group 83"/>
          <p:cNvGrpSpPr/>
          <p:nvPr/>
        </p:nvGrpSpPr>
        <p:grpSpPr>
          <a:xfrm>
            <a:off x="5464826" y="1423516"/>
            <a:ext cx="1628105" cy="2261733"/>
            <a:chOff x="6615446" y="1795516"/>
            <a:chExt cx="1628105" cy="2261733"/>
          </a:xfrm>
        </p:grpSpPr>
        <p:sp>
          <p:nvSpPr>
            <p:cNvPr id="85" name="Line 166"/>
            <p:cNvSpPr>
              <a:spLocks noChangeShapeType="1"/>
            </p:cNvSpPr>
            <p:nvPr/>
          </p:nvSpPr>
          <p:spPr bwMode="auto">
            <a:xfrm>
              <a:off x="7433653" y="2285258"/>
              <a:ext cx="3176" cy="1440312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" name="Line 166"/>
            <p:cNvSpPr>
              <a:spLocks noChangeShapeType="1"/>
            </p:cNvSpPr>
            <p:nvPr/>
          </p:nvSpPr>
          <p:spPr bwMode="auto">
            <a:xfrm flipH="1">
              <a:off x="6869471" y="2285259"/>
              <a:ext cx="1588" cy="159246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" name="Line 166"/>
            <p:cNvSpPr>
              <a:spLocks noChangeShapeType="1"/>
            </p:cNvSpPr>
            <p:nvPr/>
          </p:nvSpPr>
          <p:spPr bwMode="auto">
            <a:xfrm flipH="1">
              <a:off x="7980186" y="2285259"/>
              <a:ext cx="0" cy="152400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" name="Line 177"/>
            <p:cNvSpPr>
              <a:spLocks noChangeShapeType="1"/>
            </p:cNvSpPr>
            <p:nvPr/>
          </p:nvSpPr>
          <p:spPr bwMode="auto">
            <a:xfrm flipH="1" flipV="1">
              <a:off x="6859920" y="2433893"/>
              <a:ext cx="1121855" cy="0"/>
            </a:xfrm>
            <a:prstGeom prst="line">
              <a:avLst/>
            </a:prstGeom>
            <a:noFill/>
            <a:ln w="28575">
              <a:solidFill>
                <a:srgbClr val="EB321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" name="Oval 195"/>
            <p:cNvSpPr>
              <a:spLocks noChangeArrowheads="1"/>
            </p:cNvSpPr>
            <p:nvPr/>
          </p:nvSpPr>
          <p:spPr bwMode="auto">
            <a:xfrm>
              <a:off x="6615446" y="1806128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" name="Oval 195"/>
            <p:cNvSpPr>
              <a:spLocks noChangeArrowheads="1"/>
            </p:cNvSpPr>
            <p:nvPr/>
          </p:nvSpPr>
          <p:spPr bwMode="auto">
            <a:xfrm>
              <a:off x="7184417" y="1795516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1" name="Line 196"/>
            <p:cNvSpPr>
              <a:spLocks noChangeShapeType="1"/>
            </p:cNvSpPr>
            <p:nvPr/>
          </p:nvSpPr>
          <p:spPr bwMode="auto">
            <a:xfrm flipH="1">
              <a:off x="7473342" y="1876479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" name="Line 197"/>
            <p:cNvSpPr>
              <a:spLocks noChangeShapeType="1"/>
            </p:cNvSpPr>
            <p:nvPr/>
          </p:nvSpPr>
          <p:spPr bwMode="auto">
            <a:xfrm>
              <a:off x="7243155" y="1893941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3" name="Rectangle 198"/>
            <p:cNvSpPr>
              <a:spLocks noChangeArrowheads="1"/>
            </p:cNvSpPr>
            <p:nvPr/>
          </p:nvSpPr>
          <p:spPr bwMode="auto">
            <a:xfrm>
              <a:off x="7332055" y="1860604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4" name="Oval 195"/>
            <p:cNvSpPr>
              <a:spLocks noChangeArrowheads="1"/>
            </p:cNvSpPr>
            <p:nvPr/>
          </p:nvSpPr>
          <p:spPr bwMode="auto">
            <a:xfrm>
              <a:off x="7738726" y="180186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5" name="Line 196"/>
            <p:cNvSpPr>
              <a:spLocks noChangeShapeType="1"/>
            </p:cNvSpPr>
            <p:nvPr/>
          </p:nvSpPr>
          <p:spPr bwMode="auto">
            <a:xfrm flipH="1">
              <a:off x="8027651" y="188283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6" name="Line 197"/>
            <p:cNvSpPr>
              <a:spLocks noChangeShapeType="1"/>
            </p:cNvSpPr>
            <p:nvPr/>
          </p:nvSpPr>
          <p:spPr bwMode="auto">
            <a:xfrm>
              <a:off x="7797464" y="190029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7" name="Rectangle 198"/>
            <p:cNvSpPr>
              <a:spLocks noChangeArrowheads="1"/>
            </p:cNvSpPr>
            <p:nvPr/>
          </p:nvSpPr>
          <p:spPr bwMode="auto">
            <a:xfrm>
              <a:off x="7886364" y="186695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8" name="Oval 195"/>
            <p:cNvSpPr>
              <a:spLocks noChangeArrowheads="1"/>
            </p:cNvSpPr>
            <p:nvPr/>
          </p:nvSpPr>
          <p:spPr bwMode="auto">
            <a:xfrm>
              <a:off x="7183623" y="252194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9" name="Line 196"/>
            <p:cNvSpPr>
              <a:spLocks noChangeShapeType="1"/>
            </p:cNvSpPr>
            <p:nvPr/>
          </p:nvSpPr>
          <p:spPr bwMode="auto">
            <a:xfrm flipH="1">
              <a:off x="7472548" y="260291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0" name="Line 197"/>
            <p:cNvSpPr>
              <a:spLocks noChangeShapeType="1"/>
            </p:cNvSpPr>
            <p:nvPr/>
          </p:nvSpPr>
          <p:spPr bwMode="auto">
            <a:xfrm>
              <a:off x="7242361" y="262037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1" name="Rectangle 198"/>
            <p:cNvSpPr>
              <a:spLocks noChangeArrowheads="1"/>
            </p:cNvSpPr>
            <p:nvPr/>
          </p:nvSpPr>
          <p:spPr bwMode="auto">
            <a:xfrm>
              <a:off x="7331261" y="258703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02" name="Group 101"/>
            <p:cNvGrpSpPr/>
            <p:nvPr/>
          </p:nvGrpSpPr>
          <p:grpSpPr>
            <a:xfrm>
              <a:off x="6909474" y="3641750"/>
              <a:ext cx="1188721" cy="415499"/>
              <a:chOff x="4236720" y="3512597"/>
              <a:chExt cx="1188721" cy="548500"/>
            </a:xfrm>
          </p:grpSpPr>
          <p:sp>
            <p:nvSpPr>
              <p:cNvPr id="109" name="Rectangle 108"/>
              <p:cNvSpPr/>
              <p:nvPr/>
            </p:nvSpPr>
            <p:spPr bwMode="auto">
              <a:xfrm>
                <a:off x="4236720" y="3512597"/>
                <a:ext cx="1066800" cy="548500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indent="-268288">
                  <a:buClr>
                    <a:srgbClr val="FD930A"/>
                  </a:buClr>
                  <a:buSzPct val="80000"/>
                </a:pPr>
                <a:endParaRPr lang="de-DE" sz="2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0" name="Rectangle 160"/>
              <p:cNvSpPr>
                <a:spLocks noChangeArrowheads="1"/>
              </p:cNvSpPr>
              <p:nvPr/>
            </p:nvSpPr>
            <p:spPr bwMode="auto">
              <a:xfrm>
                <a:off x="4320541" y="3615421"/>
                <a:ext cx="1104900" cy="365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de-DE" sz="1800" b="1" kern="0" dirty="0" err="1" smtClean="0">
                    <a:solidFill>
                      <a:prstClr val="white"/>
                    </a:solidFill>
                    <a:latin typeface="Calibri"/>
                  </a:rPr>
                  <a:t>Colbox</a:t>
                </a:r>
                <a:r>
                  <a:rPr lang="de-DE" sz="1800" b="1" kern="0" dirty="0" smtClean="0">
                    <a:solidFill>
                      <a:prstClr val="white"/>
                    </a:solidFill>
                    <a:latin typeface="Calibri"/>
                  </a:rPr>
                  <a:t> 41</a:t>
                </a:r>
                <a:endParaRPr lang="en-GB" sz="1800" b="1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03" name="Line 196"/>
            <p:cNvSpPr>
              <a:spLocks noChangeShapeType="1"/>
            </p:cNvSpPr>
            <p:nvPr/>
          </p:nvSpPr>
          <p:spPr bwMode="auto">
            <a:xfrm flipH="1">
              <a:off x="6921858" y="1896028"/>
              <a:ext cx="142873" cy="406194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4" name="Line 197"/>
            <p:cNvSpPr>
              <a:spLocks noChangeShapeType="1"/>
            </p:cNvSpPr>
            <p:nvPr/>
          </p:nvSpPr>
          <p:spPr bwMode="auto">
            <a:xfrm>
              <a:off x="6681154" y="1900292"/>
              <a:ext cx="153392" cy="413247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" name="Rectangle 198"/>
            <p:cNvSpPr>
              <a:spLocks noChangeArrowheads="1"/>
            </p:cNvSpPr>
            <p:nvPr/>
          </p:nvSpPr>
          <p:spPr bwMode="auto">
            <a:xfrm>
              <a:off x="6780570" y="1880152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06" name="Group 105"/>
            <p:cNvGrpSpPr/>
            <p:nvPr/>
          </p:nvGrpSpPr>
          <p:grpSpPr>
            <a:xfrm>
              <a:off x="7064731" y="3154984"/>
              <a:ext cx="915455" cy="311893"/>
              <a:chOff x="4236720" y="2587034"/>
              <a:chExt cx="1008650" cy="311893"/>
            </a:xfrm>
          </p:grpSpPr>
          <p:sp>
            <p:nvSpPr>
              <p:cNvPr id="107" name="Rectangle 106"/>
              <p:cNvSpPr/>
              <p:nvPr/>
            </p:nvSpPr>
            <p:spPr bwMode="auto">
              <a:xfrm>
                <a:off x="4236720" y="2587034"/>
                <a:ext cx="853440" cy="311893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indent="-268288">
                  <a:buClr>
                    <a:srgbClr val="FD930A"/>
                  </a:buClr>
                  <a:buSzPct val="80000"/>
                </a:pPr>
                <a:endParaRPr lang="de-DE" sz="2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8" name="Rectangle 160"/>
              <p:cNvSpPr>
                <a:spLocks noChangeArrowheads="1"/>
              </p:cNvSpPr>
              <p:nvPr/>
            </p:nvSpPr>
            <p:spPr bwMode="auto">
              <a:xfrm>
                <a:off x="4320542" y="2611273"/>
                <a:ext cx="924828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de-DE" sz="1600" b="1" kern="0" dirty="0" err="1" smtClean="0">
                    <a:solidFill>
                      <a:prstClr val="white"/>
                    </a:solidFill>
                    <a:latin typeface="Calibri"/>
                  </a:rPr>
                  <a:t>Purifier</a:t>
                </a:r>
                <a:endParaRPr lang="en-GB" sz="1600" b="1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135" name="Line 166"/>
          <p:cNvSpPr>
            <a:spLocks noChangeShapeType="1"/>
          </p:cNvSpPr>
          <p:nvPr/>
        </p:nvSpPr>
        <p:spPr bwMode="auto">
          <a:xfrm>
            <a:off x="6312067" y="3689813"/>
            <a:ext cx="0" cy="182503"/>
          </a:xfrm>
          <a:prstGeom prst="line">
            <a:avLst/>
          </a:prstGeom>
          <a:noFill/>
          <a:ln w="28575">
            <a:solidFill>
              <a:srgbClr val="F63B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7" name="Line 177"/>
          <p:cNvSpPr>
            <a:spLocks noChangeShapeType="1"/>
          </p:cNvSpPr>
          <p:nvPr/>
        </p:nvSpPr>
        <p:spPr bwMode="auto">
          <a:xfrm flipH="1" flipV="1">
            <a:off x="5465852" y="4048553"/>
            <a:ext cx="2763691" cy="0"/>
          </a:xfrm>
          <a:prstGeom prst="line">
            <a:avLst/>
          </a:prstGeom>
          <a:noFill/>
          <a:ln w="28575">
            <a:solidFill>
              <a:srgbClr val="EB32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8" name="Line 177"/>
          <p:cNvSpPr>
            <a:spLocks noChangeShapeType="1"/>
          </p:cNvSpPr>
          <p:nvPr/>
        </p:nvSpPr>
        <p:spPr bwMode="auto">
          <a:xfrm flipH="1" flipV="1">
            <a:off x="5629950" y="3857376"/>
            <a:ext cx="692771" cy="0"/>
          </a:xfrm>
          <a:prstGeom prst="line">
            <a:avLst/>
          </a:prstGeom>
          <a:noFill/>
          <a:ln w="28575">
            <a:solidFill>
              <a:srgbClr val="EB32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9" name="Line 166"/>
          <p:cNvSpPr>
            <a:spLocks noChangeShapeType="1"/>
          </p:cNvSpPr>
          <p:nvPr/>
        </p:nvSpPr>
        <p:spPr bwMode="auto">
          <a:xfrm>
            <a:off x="5629950" y="2530218"/>
            <a:ext cx="0" cy="1337534"/>
          </a:xfrm>
          <a:prstGeom prst="line">
            <a:avLst/>
          </a:prstGeom>
          <a:noFill/>
          <a:ln w="28575">
            <a:solidFill>
              <a:srgbClr val="F63B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0" name="Line 166"/>
          <p:cNvSpPr>
            <a:spLocks noChangeShapeType="1"/>
          </p:cNvSpPr>
          <p:nvPr/>
        </p:nvSpPr>
        <p:spPr bwMode="auto">
          <a:xfrm>
            <a:off x="5464826" y="2696003"/>
            <a:ext cx="0" cy="1352550"/>
          </a:xfrm>
          <a:prstGeom prst="line">
            <a:avLst/>
          </a:prstGeom>
          <a:noFill/>
          <a:ln w="28575">
            <a:solidFill>
              <a:srgbClr val="F63B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1" name="Line 177"/>
          <p:cNvSpPr>
            <a:spLocks noChangeShapeType="1"/>
          </p:cNvSpPr>
          <p:nvPr/>
        </p:nvSpPr>
        <p:spPr bwMode="auto">
          <a:xfrm flipH="1" flipV="1">
            <a:off x="5059926" y="2697302"/>
            <a:ext cx="405927" cy="0"/>
          </a:xfrm>
          <a:prstGeom prst="line">
            <a:avLst/>
          </a:prstGeom>
          <a:noFill/>
          <a:ln w="28575">
            <a:solidFill>
              <a:srgbClr val="EB32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2" name="Line 177"/>
          <p:cNvSpPr>
            <a:spLocks noChangeShapeType="1"/>
          </p:cNvSpPr>
          <p:nvPr/>
        </p:nvSpPr>
        <p:spPr bwMode="auto">
          <a:xfrm flipH="1" flipV="1">
            <a:off x="4944224" y="2530218"/>
            <a:ext cx="685726" cy="0"/>
          </a:xfrm>
          <a:prstGeom prst="line">
            <a:avLst/>
          </a:prstGeom>
          <a:noFill/>
          <a:ln w="28575">
            <a:solidFill>
              <a:srgbClr val="EB32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850738" y="2269868"/>
            <a:ext cx="1335931" cy="520700"/>
            <a:chOff x="3852133" y="2131328"/>
            <a:chExt cx="1335931" cy="520700"/>
          </a:xfrm>
        </p:grpSpPr>
        <p:sp>
          <p:nvSpPr>
            <p:cNvPr id="133" name="Rectangle 156"/>
            <p:cNvSpPr>
              <a:spLocks noChangeArrowheads="1"/>
            </p:cNvSpPr>
            <p:nvPr/>
          </p:nvSpPr>
          <p:spPr bwMode="auto">
            <a:xfrm>
              <a:off x="3852133" y="2131328"/>
              <a:ext cx="1335931" cy="520700"/>
            </a:xfrm>
            <a:prstGeom prst="rect">
              <a:avLst/>
            </a:prstGeom>
            <a:solidFill>
              <a:srgbClr val="FF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4" name="Rectangle 157"/>
            <p:cNvSpPr>
              <a:spLocks noChangeArrowheads="1"/>
            </p:cNvSpPr>
            <p:nvPr/>
          </p:nvSpPr>
          <p:spPr bwMode="auto">
            <a:xfrm>
              <a:off x="3920395" y="2191931"/>
              <a:ext cx="1207895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Distribution Box</a:t>
              </a:r>
            </a:p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DB54</a:t>
              </a:r>
              <a:endParaRPr lang="en-GB" sz="18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45" name="Line 241"/>
          <p:cNvSpPr>
            <a:spLocks noChangeShapeType="1"/>
          </p:cNvSpPr>
          <p:nvPr/>
        </p:nvSpPr>
        <p:spPr bwMode="auto">
          <a:xfrm flipV="1">
            <a:off x="2760387" y="2381017"/>
            <a:ext cx="4911" cy="850519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8" name="Line 241"/>
          <p:cNvSpPr>
            <a:spLocks noChangeShapeType="1"/>
          </p:cNvSpPr>
          <p:nvPr/>
        </p:nvSpPr>
        <p:spPr bwMode="auto">
          <a:xfrm flipH="1">
            <a:off x="2765298" y="2376133"/>
            <a:ext cx="1085440" cy="4886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858980" y="3160915"/>
            <a:ext cx="1387966" cy="536575"/>
            <a:chOff x="2999509" y="3209101"/>
            <a:chExt cx="1681451" cy="536575"/>
          </a:xfrm>
        </p:grpSpPr>
        <p:sp>
          <p:nvSpPr>
            <p:cNvPr id="143" name="Rectangle 32"/>
            <p:cNvSpPr>
              <a:spLocks noChangeArrowheads="1"/>
            </p:cNvSpPr>
            <p:nvPr/>
          </p:nvSpPr>
          <p:spPr bwMode="auto">
            <a:xfrm>
              <a:off x="2999509" y="3209101"/>
              <a:ext cx="1681451" cy="536575"/>
            </a:xfrm>
            <a:prstGeom prst="rect">
              <a:avLst/>
            </a:prstGeom>
            <a:solidFill>
              <a:srgbClr val="FF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" name="Rectangle 34"/>
            <p:cNvSpPr>
              <a:spLocks noChangeArrowheads="1"/>
            </p:cNvSpPr>
            <p:nvPr/>
          </p:nvSpPr>
          <p:spPr bwMode="auto">
            <a:xfrm>
              <a:off x="3036022" y="3279723"/>
              <a:ext cx="1644938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Cold Compressors</a:t>
              </a:r>
            </a:p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CB44 </a:t>
              </a:r>
              <a:endParaRPr lang="en-GB" sz="18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50" name="Rectangle 10"/>
          <p:cNvSpPr>
            <a:spLocks noChangeArrowheads="1"/>
          </p:cNvSpPr>
          <p:nvPr/>
        </p:nvSpPr>
        <p:spPr bwMode="auto">
          <a:xfrm>
            <a:off x="2085090" y="3970475"/>
            <a:ext cx="120789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de-DE" sz="1400" b="1" dirty="0">
                <a:solidFill>
                  <a:prstClr val="white"/>
                </a:solidFill>
                <a:latin typeface="Calibri"/>
              </a:rPr>
              <a:t>Distribution Box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de-DE" sz="1400" b="1" dirty="0">
                <a:solidFill>
                  <a:prstClr val="white"/>
                </a:solidFill>
                <a:latin typeface="Calibri"/>
              </a:rPr>
              <a:t>XLVB</a:t>
            </a:r>
            <a:endParaRPr lang="en-GB" sz="1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1" name="Rectangle 56"/>
          <p:cNvSpPr>
            <a:spLocks noChangeArrowheads="1"/>
          </p:cNvSpPr>
          <p:nvPr/>
        </p:nvSpPr>
        <p:spPr bwMode="auto">
          <a:xfrm>
            <a:off x="2760387" y="2116842"/>
            <a:ext cx="352532" cy="215444"/>
          </a:xfrm>
          <a:prstGeom prst="rect">
            <a:avLst/>
          </a:prstGeom>
          <a:noFill/>
          <a:ln w="9525">
            <a:solidFill>
              <a:srgbClr val="FD930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/>
          <a:p>
            <a:pPr algn="just"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 dirty="0">
                <a:solidFill>
                  <a:srgbClr val="000000"/>
                </a:solidFill>
                <a:latin typeface="Calibri"/>
              </a:rPr>
              <a:t>XRTL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3" name="Rectangle 10"/>
          <p:cNvSpPr>
            <a:spLocks noChangeArrowheads="1"/>
          </p:cNvSpPr>
          <p:nvPr/>
        </p:nvSpPr>
        <p:spPr bwMode="auto">
          <a:xfrm>
            <a:off x="1933491" y="3970475"/>
            <a:ext cx="120789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de-DE" sz="1400" b="1" dirty="0">
                <a:solidFill>
                  <a:prstClr val="white"/>
                </a:solidFill>
                <a:latin typeface="Calibri"/>
              </a:rPr>
              <a:t>Distribution Box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de-DE" sz="1400" b="1" dirty="0">
                <a:solidFill>
                  <a:prstClr val="white"/>
                </a:solidFill>
                <a:latin typeface="Calibri"/>
              </a:rPr>
              <a:t>XLVB</a:t>
            </a:r>
            <a:endParaRPr lang="en-GB" sz="1800" b="1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720420" y="2812666"/>
            <a:ext cx="1625618" cy="1694131"/>
            <a:chOff x="1720420" y="2812666"/>
            <a:chExt cx="1625618" cy="1694131"/>
          </a:xfrm>
        </p:grpSpPr>
        <p:cxnSp>
          <p:nvCxnSpPr>
            <p:cNvPr id="114" name="Straight Connector 113"/>
            <p:cNvCxnSpPr/>
            <p:nvPr/>
          </p:nvCxnSpPr>
          <p:spPr>
            <a:xfrm>
              <a:off x="1756725" y="2873829"/>
              <a:ext cx="0" cy="1632968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3346038" y="2873829"/>
              <a:ext cx="0" cy="1632968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1756725" y="2835840"/>
              <a:ext cx="1589313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 Box 171"/>
            <p:cNvSpPr txBox="1">
              <a:spLocks noChangeArrowheads="1"/>
            </p:cNvSpPr>
            <p:nvPr/>
          </p:nvSpPr>
          <p:spPr bwMode="auto">
            <a:xfrm>
              <a:off x="1720420" y="2812666"/>
              <a:ext cx="79465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600" b="1" dirty="0" err="1" smtClean="0">
                  <a:solidFill>
                    <a:prstClr val="black"/>
                  </a:solidFill>
                </a:rPr>
                <a:t>Shaft</a:t>
              </a:r>
              <a:endParaRPr lang="en-GB" sz="1600" b="1" dirty="0" smtClean="0">
                <a:solidFill>
                  <a:prstClr val="black"/>
                </a:solidFill>
              </a:endParaRPr>
            </a:p>
          </p:txBody>
        </p:sp>
        <p:cxnSp>
          <p:nvCxnSpPr>
            <p:cNvPr id="124" name="Straight Connector 123"/>
            <p:cNvCxnSpPr/>
            <p:nvPr/>
          </p:nvCxnSpPr>
          <p:spPr>
            <a:xfrm>
              <a:off x="1756724" y="4506797"/>
              <a:ext cx="1589313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3564157" y="1323009"/>
            <a:ext cx="5504090" cy="2864935"/>
            <a:chOff x="3564157" y="1323009"/>
            <a:chExt cx="5504090" cy="2864935"/>
          </a:xfrm>
        </p:grpSpPr>
        <p:grpSp>
          <p:nvGrpSpPr>
            <p:cNvPr id="29" name="Group 28"/>
            <p:cNvGrpSpPr/>
            <p:nvPr/>
          </p:nvGrpSpPr>
          <p:grpSpPr>
            <a:xfrm>
              <a:off x="3564157" y="1323009"/>
              <a:ext cx="5504090" cy="2856364"/>
              <a:chOff x="3564157" y="1323009"/>
              <a:chExt cx="5504090" cy="2856364"/>
            </a:xfrm>
          </p:grpSpPr>
          <p:cxnSp>
            <p:nvCxnSpPr>
              <p:cNvPr id="79" name="Straight Connector 78"/>
              <p:cNvCxnSpPr/>
              <p:nvPr/>
            </p:nvCxnSpPr>
            <p:spPr>
              <a:xfrm flipV="1">
                <a:off x="3616007" y="1359750"/>
                <a:ext cx="5420489" cy="307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9036496" y="1358104"/>
                <a:ext cx="31751" cy="2821269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Text Box 171"/>
              <p:cNvSpPr txBox="1">
                <a:spLocks noChangeArrowheads="1"/>
              </p:cNvSpPr>
              <p:nvPr/>
            </p:nvSpPr>
            <p:spPr bwMode="auto">
              <a:xfrm>
                <a:off x="3583348" y="1559692"/>
                <a:ext cx="1471135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fol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marL="342900" indent="-342900"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eaLnBrk="1" fontAlgn="auto" hangingPunct="1">
                  <a:spcBef>
                    <a:spcPct val="50000"/>
                  </a:spcBef>
                  <a:spcAft>
                    <a:spcPts val="0"/>
                  </a:spcAft>
                  <a:buClrTx/>
                  <a:buFont typeface="Wingdings" pitchFamily="2" charset="2"/>
                  <a:buNone/>
                  <a:defRPr/>
                </a:pPr>
                <a:r>
                  <a:rPr lang="de-DE" sz="1600" b="1" dirty="0" smtClean="0">
                    <a:solidFill>
                      <a:prstClr val="black"/>
                    </a:solidFill>
                  </a:rPr>
                  <a:t>(</a:t>
                </a:r>
                <a:r>
                  <a:rPr lang="de-DE" sz="1600" b="1" dirty="0" err="1" smtClean="0">
                    <a:solidFill>
                      <a:prstClr val="black"/>
                    </a:solidFill>
                  </a:rPr>
                  <a:t>Building</a:t>
                </a:r>
                <a:r>
                  <a:rPr lang="de-DE" sz="1600" b="1" dirty="0" smtClean="0">
                    <a:solidFill>
                      <a:prstClr val="black"/>
                    </a:solidFill>
                  </a:rPr>
                  <a:t> 54)</a:t>
                </a:r>
                <a:endParaRPr lang="en-GB" sz="1600" b="1" dirty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Text Box 171"/>
              <p:cNvSpPr txBox="1">
                <a:spLocks noChangeArrowheads="1"/>
              </p:cNvSpPr>
              <p:nvPr/>
            </p:nvSpPr>
            <p:spPr bwMode="auto">
              <a:xfrm>
                <a:off x="3564157" y="1323009"/>
                <a:ext cx="1296245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fol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marL="342900" indent="-342900"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eaLnBrk="1" fontAlgn="auto" hangingPunct="1">
                  <a:spcBef>
                    <a:spcPct val="50000"/>
                  </a:spcBef>
                  <a:spcAft>
                    <a:spcPts val="0"/>
                  </a:spcAft>
                  <a:buClrTx/>
                  <a:buFont typeface="Wingdings" pitchFamily="2" charset="2"/>
                  <a:buNone/>
                  <a:defRPr/>
                </a:pPr>
                <a:r>
                  <a:rPr lang="de-DE" sz="1600" b="1" dirty="0" err="1" smtClean="0">
                    <a:solidFill>
                      <a:prstClr val="black"/>
                    </a:solidFill>
                  </a:rPr>
                  <a:t>Cryo</a:t>
                </a:r>
                <a:r>
                  <a:rPr lang="de-DE" sz="1600" b="1" dirty="0" smtClean="0">
                    <a:solidFill>
                      <a:prstClr val="black"/>
                    </a:solidFill>
                  </a:rPr>
                  <a:t> Plant</a:t>
                </a:r>
                <a:endParaRPr lang="en-GB" sz="1600" b="1" dirty="0" smtClean="0">
                  <a:solidFill>
                    <a:prstClr val="black"/>
                  </a:solidFill>
                </a:endParaRPr>
              </a:p>
            </p:txBody>
          </p:sp>
        </p:grpSp>
        <p:cxnSp>
          <p:nvCxnSpPr>
            <p:cNvPr id="129" name="Straight Connector 128"/>
            <p:cNvCxnSpPr/>
            <p:nvPr/>
          </p:nvCxnSpPr>
          <p:spPr>
            <a:xfrm>
              <a:off x="3616007" y="1362820"/>
              <a:ext cx="0" cy="2825124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>
              <a:off x="3616007" y="4187944"/>
              <a:ext cx="5428187" cy="0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/>
          <p:cNvGrpSpPr/>
          <p:nvPr/>
        </p:nvGrpSpPr>
        <p:grpSpPr>
          <a:xfrm>
            <a:off x="3030008" y="2471571"/>
            <a:ext cx="5431103" cy="3961693"/>
            <a:chOff x="3030008" y="2471571"/>
            <a:chExt cx="5431103" cy="3961693"/>
          </a:xfrm>
        </p:grpSpPr>
        <p:grpSp>
          <p:nvGrpSpPr>
            <p:cNvPr id="125" name="Group 124"/>
            <p:cNvGrpSpPr/>
            <p:nvPr/>
          </p:nvGrpSpPr>
          <p:grpSpPr>
            <a:xfrm>
              <a:off x="4074026" y="3353570"/>
              <a:ext cx="4387085" cy="3079694"/>
              <a:chOff x="3283893" y="2502399"/>
              <a:chExt cx="5998130" cy="4424612"/>
            </a:xfrm>
          </p:grpSpPr>
          <p:sp>
            <p:nvSpPr>
              <p:cNvPr id="126" name="Rectangle 125"/>
              <p:cNvSpPr/>
              <p:nvPr/>
            </p:nvSpPr>
            <p:spPr>
              <a:xfrm>
                <a:off x="3283893" y="2502399"/>
                <a:ext cx="5998130" cy="44246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127" name="Picture 12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4134" y="2631657"/>
                <a:ext cx="5699866" cy="4029504"/>
              </a:xfrm>
              <a:prstGeom prst="rect">
                <a:avLst/>
              </a:prstGeom>
            </p:spPr>
          </p:pic>
        </p:grpSp>
        <p:cxnSp>
          <p:nvCxnSpPr>
            <p:cNvPr id="128" name="Straight Arrow Connector 127"/>
            <p:cNvCxnSpPr/>
            <p:nvPr/>
          </p:nvCxnSpPr>
          <p:spPr>
            <a:xfrm>
              <a:off x="3030008" y="2471571"/>
              <a:ext cx="2349712" cy="2374309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Title 1"/>
          <p:cNvSpPr>
            <a:spLocks noGrp="1"/>
          </p:cNvSpPr>
          <p:nvPr>
            <p:ph type="title"/>
          </p:nvPr>
        </p:nvSpPr>
        <p:spPr>
          <a:xfrm>
            <a:off x="1077644" y="307975"/>
            <a:ext cx="7461815" cy="714375"/>
          </a:xfrm>
        </p:spPr>
        <p:txBody>
          <a:bodyPr/>
          <a:lstStyle/>
          <a:p>
            <a:r>
              <a:rPr lang="de-DE" sz="2200" dirty="0"/>
              <a:t>HERA </a:t>
            </a:r>
            <a:r>
              <a:rPr lang="de-DE" sz="2200" dirty="0" err="1"/>
              <a:t>R</a:t>
            </a:r>
            <a:r>
              <a:rPr lang="de-DE" sz="2200" dirty="0" err="1" smtClean="0"/>
              <a:t>efrigerating</a:t>
            </a:r>
            <a:r>
              <a:rPr lang="de-DE" sz="2200" dirty="0" smtClean="0"/>
              <a:t> </a:t>
            </a:r>
            <a:r>
              <a:rPr lang="de-DE" sz="2200" dirty="0"/>
              <a:t>P</a:t>
            </a:r>
            <a:r>
              <a:rPr lang="de-DE" sz="2200" dirty="0" smtClean="0"/>
              <a:t>lant  -&gt; XFEL </a:t>
            </a:r>
            <a:r>
              <a:rPr lang="de-DE" sz="2200" dirty="0" err="1"/>
              <a:t>R</a:t>
            </a:r>
            <a:r>
              <a:rPr lang="de-DE" sz="2200" dirty="0" err="1" smtClean="0"/>
              <a:t>efrigerating</a:t>
            </a:r>
            <a:r>
              <a:rPr lang="de-DE" sz="2200" dirty="0" smtClean="0"/>
              <a:t> </a:t>
            </a:r>
            <a:r>
              <a:rPr lang="en-US" sz="2200" dirty="0" smtClean="0"/>
              <a:t>Plant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71326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Line 166"/>
          <p:cNvSpPr>
            <a:spLocks noChangeShapeType="1"/>
          </p:cNvSpPr>
          <p:nvPr/>
        </p:nvSpPr>
        <p:spPr bwMode="auto">
          <a:xfrm>
            <a:off x="8209156" y="3685249"/>
            <a:ext cx="5473" cy="363304"/>
          </a:xfrm>
          <a:prstGeom prst="line">
            <a:avLst/>
          </a:prstGeom>
          <a:noFill/>
          <a:ln w="28575">
            <a:solidFill>
              <a:srgbClr val="F63B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7362206" y="1423516"/>
            <a:ext cx="1628105" cy="2261733"/>
            <a:chOff x="6615446" y="1795516"/>
            <a:chExt cx="1628105" cy="2261733"/>
          </a:xfrm>
        </p:grpSpPr>
        <p:sp>
          <p:nvSpPr>
            <p:cNvPr id="30" name="Line 166"/>
            <p:cNvSpPr>
              <a:spLocks noChangeShapeType="1"/>
            </p:cNvSpPr>
            <p:nvPr/>
          </p:nvSpPr>
          <p:spPr bwMode="auto">
            <a:xfrm>
              <a:off x="7433653" y="2285258"/>
              <a:ext cx="3176" cy="1440312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Line 166"/>
            <p:cNvSpPr>
              <a:spLocks noChangeShapeType="1"/>
            </p:cNvSpPr>
            <p:nvPr/>
          </p:nvSpPr>
          <p:spPr bwMode="auto">
            <a:xfrm flipH="1">
              <a:off x="6869471" y="2285259"/>
              <a:ext cx="1588" cy="159246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Line 166"/>
            <p:cNvSpPr>
              <a:spLocks noChangeShapeType="1"/>
            </p:cNvSpPr>
            <p:nvPr/>
          </p:nvSpPr>
          <p:spPr bwMode="auto">
            <a:xfrm flipH="1">
              <a:off x="7980186" y="2285259"/>
              <a:ext cx="0" cy="152400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Line 177"/>
            <p:cNvSpPr>
              <a:spLocks noChangeShapeType="1"/>
            </p:cNvSpPr>
            <p:nvPr/>
          </p:nvSpPr>
          <p:spPr bwMode="auto">
            <a:xfrm flipH="1" flipV="1">
              <a:off x="6859920" y="2433893"/>
              <a:ext cx="1121855" cy="0"/>
            </a:xfrm>
            <a:prstGeom prst="line">
              <a:avLst/>
            </a:prstGeom>
            <a:noFill/>
            <a:ln w="28575">
              <a:solidFill>
                <a:srgbClr val="EB321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val 195"/>
            <p:cNvSpPr>
              <a:spLocks noChangeArrowheads="1"/>
            </p:cNvSpPr>
            <p:nvPr/>
          </p:nvSpPr>
          <p:spPr bwMode="auto">
            <a:xfrm>
              <a:off x="6615446" y="1806128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Oval 195"/>
            <p:cNvSpPr>
              <a:spLocks noChangeArrowheads="1"/>
            </p:cNvSpPr>
            <p:nvPr/>
          </p:nvSpPr>
          <p:spPr bwMode="auto">
            <a:xfrm>
              <a:off x="7184417" y="1795516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Line 196"/>
            <p:cNvSpPr>
              <a:spLocks noChangeShapeType="1"/>
            </p:cNvSpPr>
            <p:nvPr/>
          </p:nvSpPr>
          <p:spPr bwMode="auto">
            <a:xfrm flipH="1">
              <a:off x="7473342" y="1876479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Line 197"/>
            <p:cNvSpPr>
              <a:spLocks noChangeShapeType="1"/>
            </p:cNvSpPr>
            <p:nvPr/>
          </p:nvSpPr>
          <p:spPr bwMode="auto">
            <a:xfrm>
              <a:off x="7243155" y="1893941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Rectangle 198"/>
            <p:cNvSpPr>
              <a:spLocks noChangeArrowheads="1"/>
            </p:cNvSpPr>
            <p:nvPr/>
          </p:nvSpPr>
          <p:spPr bwMode="auto">
            <a:xfrm>
              <a:off x="7332055" y="1860604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Oval 195"/>
            <p:cNvSpPr>
              <a:spLocks noChangeArrowheads="1"/>
            </p:cNvSpPr>
            <p:nvPr/>
          </p:nvSpPr>
          <p:spPr bwMode="auto">
            <a:xfrm>
              <a:off x="7738726" y="180186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Line 196"/>
            <p:cNvSpPr>
              <a:spLocks noChangeShapeType="1"/>
            </p:cNvSpPr>
            <p:nvPr/>
          </p:nvSpPr>
          <p:spPr bwMode="auto">
            <a:xfrm flipH="1">
              <a:off x="8027651" y="188283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Line 197"/>
            <p:cNvSpPr>
              <a:spLocks noChangeShapeType="1"/>
            </p:cNvSpPr>
            <p:nvPr/>
          </p:nvSpPr>
          <p:spPr bwMode="auto">
            <a:xfrm>
              <a:off x="7797464" y="190029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Rectangle 198"/>
            <p:cNvSpPr>
              <a:spLocks noChangeArrowheads="1"/>
            </p:cNvSpPr>
            <p:nvPr/>
          </p:nvSpPr>
          <p:spPr bwMode="auto">
            <a:xfrm>
              <a:off x="7886364" y="186695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Oval 195"/>
            <p:cNvSpPr>
              <a:spLocks noChangeArrowheads="1"/>
            </p:cNvSpPr>
            <p:nvPr/>
          </p:nvSpPr>
          <p:spPr bwMode="auto">
            <a:xfrm>
              <a:off x="7183623" y="252194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Line 196"/>
            <p:cNvSpPr>
              <a:spLocks noChangeShapeType="1"/>
            </p:cNvSpPr>
            <p:nvPr/>
          </p:nvSpPr>
          <p:spPr bwMode="auto">
            <a:xfrm flipH="1">
              <a:off x="7472548" y="260291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Line 197"/>
            <p:cNvSpPr>
              <a:spLocks noChangeShapeType="1"/>
            </p:cNvSpPr>
            <p:nvPr/>
          </p:nvSpPr>
          <p:spPr bwMode="auto">
            <a:xfrm>
              <a:off x="7242361" y="262037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Rectangle 198"/>
            <p:cNvSpPr>
              <a:spLocks noChangeArrowheads="1"/>
            </p:cNvSpPr>
            <p:nvPr/>
          </p:nvSpPr>
          <p:spPr bwMode="auto">
            <a:xfrm>
              <a:off x="7331261" y="258703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6909474" y="3641750"/>
              <a:ext cx="1188721" cy="415499"/>
              <a:chOff x="4236720" y="3512597"/>
              <a:chExt cx="1188721" cy="548500"/>
            </a:xfrm>
          </p:grpSpPr>
          <p:sp>
            <p:nvSpPr>
              <p:cNvPr id="4" name="Rectangle 3"/>
              <p:cNvSpPr/>
              <p:nvPr/>
            </p:nvSpPr>
            <p:spPr bwMode="auto">
              <a:xfrm>
                <a:off x="4236720" y="3512597"/>
                <a:ext cx="1066800" cy="548500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indent="-268288">
                  <a:buClr>
                    <a:srgbClr val="FD930A"/>
                  </a:buClr>
                  <a:buSzPct val="80000"/>
                </a:pPr>
                <a:endParaRPr lang="de-DE" sz="2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8" name="Rectangle 160"/>
              <p:cNvSpPr>
                <a:spLocks noChangeArrowheads="1"/>
              </p:cNvSpPr>
              <p:nvPr/>
            </p:nvSpPr>
            <p:spPr bwMode="auto">
              <a:xfrm>
                <a:off x="4320541" y="3615421"/>
                <a:ext cx="1104900" cy="365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de-DE" sz="1800" b="1" kern="0" dirty="0" err="1" smtClean="0">
                    <a:solidFill>
                      <a:prstClr val="white"/>
                    </a:solidFill>
                    <a:latin typeface="Calibri"/>
                  </a:rPr>
                  <a:t>Colbox</a:t>
                </a:r>
                <a:r>
                  <a:rPr lang="de-DE" sz="1800" b="1" kern="0" dirty="0" smtClean="0">
                    <a:solidFill>
                      <a:prstClr val="white"/>
                    </a:solidFill>
                    <a:latin typeface="Calibri"/>
                  </a:rPr>
                  <a:t> 43</a:t>
                </a:r>
                <a:endParaRPr lang="en-GB" sz="1800" b="1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49" name="Line 196"/>
            <p:cNvSpPr>
              <a:spLocks noChangeShapeType="1"/>
            </p:cNvSpPr>
            <p:nvPr/>
          </p:nvSpPr>
          <p:spPr bwMode="auto">
            <a:xfrm flipH="1">
              <a:off x="6921858" y="1896028"/>
              <a:ext cx="142873" cy="406194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Line 197"/>
            <p:cNvSpPr>
              <a:spLocks noChangeShapeType="1"/>
            </p:cNvSpPr>
            <p:nvPr/>
          </p:nvSpPr>
          <p:spPr bwMode="auto">
            <a:xfrm>
              <a:off x="6681154" y="1900292"/>
              <a:ext cx="153392" cy="413247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Rectangle 198"/>
            <p:cNvSpPr>
              <a:spLocks noChangeArrowheads="1"/>
            </p:cNvSpPr>
            <p:nvPr/>
          </p:nvSpPr>
          <p:spPr bwMode="auto">
            <a:xfrm>
              <a:off x="6780570" y="1880152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7064731" y="3154984"/>
              <a:ext cx="915455" cy="311893"/>
              <a:chOff x="4236720" y="2587034"/>
              <a:chExt cx="1008650" cy="311893"/>
            </a:xfrm>
          </p:grpSpPr>
          <p:sp>
            <p:nvSpPr>
              <p:cNvPr id="53" name="Rectangle 52"/>
              <p:cNvSpPr/>
              <p:nvPr/>
            </p:nvSpPr>
            <p:spPr bwMode="auto">
              <a:xfrm>
                <a:off x="4236720" y="2587034"/>
                <a:ext cx="853440" cy="311893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indent="-268288">
                  <a:buClr>
                    <a:srgbClr val="FD930A"/>
                  </a:buClr>
                  <a:buSzPct val="80000"/>
                </a:pPr>
                <a:endParaRPr lang="de-DE" sz="2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Rectangle 160"/>
              <p:cNvSpPr>
                <a:spLocks noChangeArrowheads="1"/>
              </p:cNvSpPr>
              <p:nvPr/>
            </p:nvSpPr>
            <p:spPr bwMode="auto">
              <a:xfrm>
                <a:off x="4320542" y="2611273"/>
                <a:ext cx="924828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de-DE" sz="1600" b="1" kern="0" dirty="0" err="1" smtClean="0">
                    <a:solidFill>
                      <a:prstClr val="white"/>
                    </a:solidFill>
                    <a:latin typeface="Calibri"/>
                  </a:rPr>
                  <a:t>Purifier</a:t>
                </a:r>
                <a:endParaRPr lang="en-GB" sz="1600" b="1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84" name="Group 83"/>
          <p:cNvGrpSpPr/>
          <p:nvPr/>
        </p:nvGrpSpPr>
        <p:grpSpPr>
          <a:xfrm>
            <a:off x="5464826" y="1423516"/>
            <a:ext cx="1628105" cy="2261733"/>
            <a:chOff x="6615446" y="1795516"/>
            <a:chExt cx="1628105" cy="2261733"/>
          </a:xfrm>
        </p:grpSpPr>
        <p:sp>
          <p:nvSpPr>
            <p:cNvPr id="85" name="Line 166"/>
            <p:cNvSpPr>
              <a:spLocks noChangeShapeType="1"/>
            </p:cNvSpPr>
            <p:nvPr/>
          </p:nvSpPr>
          <p:spPr bwMode="auto">
            <a:xfrm>
              <a:off x="7433653" y="2285258"/>
              <a:ext cx="3176" cy="1440312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" name="Line 166"/>
            <p:cNvSpPr>
              <a:spLocks noChangeShapeType="1"/>
            </p:cNvSpPr>
            <p:nvPr/>
          </p:nvSpPr>
          <p:spPr bwMode="auto">
            <a:xfrm flipH="1">
              <a:off x="6869471" y="2285259"/>
              <a:ext cx="1588" cy="159246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" name="Line 166"/>
            <p:cNvSpPr>
              <a:spLocks noChangeShapeType="1"/>
            </p:cNvSpPr>
            <p:nvPr/>
          </p:nvSpPr>
          <p:spPr bwMode="auto">
            <a:xfrm flipH="1">
              <a:off x="7980186" y="2285259"/>
              <a:ext cx="0" cy="152400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" name="Line 177"/>
            <p:cNvSpPr>
              <a:spLocks noChangeShapeType="1"/>
            </p:cNvSpPr>
            <p:nvPr/>
          </p:nvSpPr>
          <p:spPr bwMode="auto">
            <a:xfrm flipH="1" flipV="1">
              <a:off x="6859920" y="2433893"/>
              <a:ext cx="1121855" cy="0"/>
            </a:xfrm>
            <a:prstGeom prst="line">
              <a:avLst/>
            </a:prstGeom>
            <a:noFill/>
            <a:ln w="28575">
              <a:solidFill>
                <a:srgbClr val="EB321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" name="Oval 195"/>
            <p:cNvSpPr>
              <a:spLocks noChangeArrowheads="1"/>
            </p:cNvSpPr>
            <p:nvPr/>
          </p:nvSpPr>
          <p:spPr bwMode="auto">
            <a:xfrm>
              <a:off x="6615446" y="1806128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" name="Oval 195"/>
            <p:cNvSpPr>
              <a:spLocks noChangeArrowheads="1"/>
            </p:cNvSpPr>
            <p:nvPr/>
          </p:nvSpPr>
          <p:spPr bwMode="auto">
            <a:xfrm>
              <a:off x="7184417" y="1795516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1" name="Line 196"/>
            <p:cNvSpPr>
              <a:spLocks noChangeShapeType="1"/>
            </p:cNvSpPr>
            <p:nvPr/>
          </p:nvSpPr>
          <p:spPr bwMode="auto">
            <a:xfrm flipH="1">
              <a:off x="7473342" y="1876479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" name="Line 197"/>
            <p:cNvSpPr>
              <a:spLocks noChangeShapeType="1"/>
            </p:cNvSpPr>
            <p:nvPr/>
          </p:nvSpPr>
          <p:spPr bwMode="auto">
            <a:xfrm>
              <a:off x="7243155" y="1893941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3" name="Rectangle 198"/>
            <p:cNvSpPr>
              <a:spLocks noChangeArrowheads="1"/>
            </p:cNvSpPr>
            <p:nvPr/>
          </p:nvSpPr>
          <p:spPr bwMode="auto">
            <a:xfrm>
              <a:off x="7332055" y="1860604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4" name="Oval 195"/>
            <p:cNvSpPr>
              <a:spLocks noChangeArrowheads="1"/>
            </p:cNvSpPr>
            <p:nvPr/>
          </p:nvSpPr>
          <p:spPr bwMode="auto">
            <a:xfrm>
              <a:off x="7738726" y="180186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5" name="Line 196"/>
            <p:cNvSpPr>
              <a:spLocks noChangeShapeType="1"/>
            </p:cNvSpPr>
            <p:nvPr/>
          </p:nvSpPr>
          <p:spPr bwMode="auto">
            <a:xfrm flipH="1">
              <a:off x="8027651" y="188283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6" name="Line 197"/>
            <p:cNvSpPr>
              <a:spLocks noChangeShapeType="1"/>
            </p:cNvSpPr>
            <p:nvPr/>
          </p:nvSpPr>
          <p:spPr bwMode="auto">
            <a:xfrm>
              <a:off x="7797464" y="190029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7" name="Rectangle 198"/>
            <p:cNvSpPr>
              <a:spLocks noChangeArrowheads="1"/>
            </p:cNvSpPr>
            <p:nvPr/>
          </p:nvSpPr>
          <p:spPr bwMode="auto">
            <a:xfrm>
              <a:off x="7886364" y="186695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8" name="Oval 195"/>
            <p:cNvSpPr>
              <a:spLocks noChangeArrowheads="1"/>
            </p:cNvSpPr>
            <p:nvPr/>
          </p:nvSpPr>
          <p:spPr bwMode="auto">
            <a:xfrm>
              <a:off x="7183623" y="252194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9" name="Line 196"/>
            <p:cNvSpPr>
              <a:spLocks noChangeShapeType="1"/>
            </p:cNvSpPr>
            <p:nvPr/>
          </p:nvSpPr>
          <p:spPr bwMode="auto">
            <a:xfrm flipH="1">
              <a:off x="7472548" y="260291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0" name="Line 197"/>
            <p:cNvSpPr>
              <a:spLocks noChangeShapeType="1"/>
            </p:cNvSpPr>
            <p:nvPr/>
          </p:nvSpPr>
          <p:spPr bwMode="auto">
            <a:xfrm>
              <a:off x="7242361" y="262037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1" name="Rectangle 198"/>
            <p:cNvSpPr>
              <a:spLocks noChangeArrowheads="1"/>
            </p:cNvSpPr>
            <p:nvPr/>
          </p:nvSpPr>
          <p:spPr bwMode="auto">
            <a:xfrm>
              <a:off x="7331261" y="258703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02" name="Group 101"/>
            <p:cNvGrpSpPr/>
            <p:nvPr/>
          </p:nvGrpSpPr>
          <p:grpSpPr>
            <a:xfrm>
              <a:off x="6909474" y="3641750"/>
              <a:ext cx="1188721" cy="415499"/>
              <a:chOff x="4236720" y="3512597"/>
              <a:chExt cx="1188721" cy="548500"/>
            </a:xfrm>
          </p:grpSpPr>
          <p:sp>
            <p:nvSpPr>
              <p:cNvPr id="109" name="Rectangle 108"/>
              <p:cNvSpPr/>
              <p:nvPr/>
            </p:nvSpPr>
            <p:spPr bwMode="auto">
              <a:xfrm>
                <a:off x="4236720" y="3512597"/>
                <a:ext cx="1066800" cy="548500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indent="-268288">
                  <a:buClr>
                    <a:srgbClr val="FD930A"/>
                  </a:buClr>
                  <a:buSzPct val="80000"/>
                </a:pPr>
                <a:endParaRPr lang="de-DE" sz="2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0" name="Rectangle 160"/>
              <p:cNvSpPr>
                <a:spLocks noChangeArrowheads="1"/>
              </p:cNvSpPr>
              <p:nvPr/>
            </p:nvSpPr>
            <p:spPr bwMode="auto">
              <a:xfrm>
                <a:off x="4320541" y="3615421"/>
                <a:ext cx="1104900" cy="365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de-DE" sz="1800" b="1" kern="0" dirty="0" err="1" smtClean="0">
                    <a:solidFill>
                      <a:prstClr val="white"/>
                    </a:solidFill>
                    <a:latin typeface="Calibri"/>
                  </a:rPr>
                  <a:t>Colbox</a:t>
                </a:r>
                <a:r>
                  <a:rPr lang="de-DE" sz="1800" b="1" kern="0" dirty="0" smtClean="0">
                    <a:solidFill>
                      <a:prstClr val="white"/>
                    </a:solidFill>
                    <a:latin typeface="Calibri"/>
                  </a:rPr>
                  <a:t> 41</a:t>
                </a:r>
                <a:endParaRPr lang="en-GB" sz="1800" b="1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03" name="Line 196"/>
            <p:cNvSpPr>
              <a:spLocks noChangeShapeType="1"/>
            </p:cNvSpPr>
            <p:nvPr/>
          </p:nvSpPr>
          <p:spPr bwMode="auto">
            <a:xfrm flipH="1">
              <a:off x="6921858" y="1896028"/>
              <a:ext cx="142873" cy="406194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4" name="Line 197"/>
            <p:cNvSpPr>
              <a:spLocks noChangeShapeType="1"/>
            </p:cNvSpPr>
            <p:nvPr/>
          </p:nvSpPr>
          <p:spPr bwMode="auto">
            <a:xfrm>
              <a:off x="6681154" y="1900292"/>
              <a:ext cx="153392" cy="413247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" name="Rectangle 198"/>
            <p:cNvSpPr>
              <a:spLocks noChangeArrowheads="1"/>
            </p:cNvSpPr>
            <p:nvPr/>
          </p:nvSpPr>
          <p:spPr bwMode="auto">
            <a:xfrm>
              <a:off x="6780570" y="1880152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06" name="Group 105"/>
            <p:cNvGrpSpPr/>
            <p:nvPr/>
          </p:nvGrpSpPr>
          <p:grpSpPr>
            <a:xfrm>
              <a:off x="7064731" y="3154984"/>
              <a:ext cx="915455" cy="311893"/>
              <a:chOff x="4236720" y="2587034"/>
              <a:chExt cx="1008650" cy="311893"/>
            </a:xfrm>
          </p:grpSpPr>
          <p:sp>
            <p:nvSpPr>
              <p:cNvPr id="107" name="Rectangle 106"/>
              <p:cNvSpPr/>
              <p:nvPr/>
            </p:nvSpPr>
            <p:spPr bwMode="auto">
              <a:xfrm>
                <a:off x="4236720" y="2587034"/>
                <a:ext cx="853440" cy="311893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indent="-268288">
                  <a:buClr>
                    <a:srgbClr val="FD930A"/>
                  </a:buClr>
                  <a:buSzPct val="80000"/>
                </a:pPr>
                <a:endParaRPr lang="de-DE" sz="2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8" name="Rectangle 160"/>
              <p:cNvSpPr>
                <a:spLocks noChangeArrowheads="1"/>
              </p:cNvSpPr>
              <p:nvPr/>
            </p:nvSpPr>
            <p:spPr bwMode="auto">
              <a:xfrm>
                <a:off x="4320542" y="2611273"/>
                <a:ext cx="924828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de-DE" sz="1600" b="1" kern="0" dirty="0" err="1" smtClean="0">
                    <a:solidFill>
                      <a:prstClr val="white"/>
                    </a:solidFill>
                    <a:latin typeface="Calibri"/>
                  </a:rPr>
                  <a:t>Purifier</a:t>
                </a:r>
                <a:endParaRPr lang="en-GB" sz="1600" b="1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135" name="Line 166"/>
          <p:cNvSpPr>
            <a:spLocks noChangeShapeType="1"/>
          </p:cNvSpPr>
          <p:nvPr/>
        </p:nvSpPr>
        <p:spPr bwMode="auto">
          <a:xfrm>
            <a:off x="6312067" y="3689813"/>
            <a:ext cx="0" cy="182503"/>
          </a:xfrm>
          <a:prstGeom prst="line">
            <a:avLst/>
          </a:prstGeom>
          <a:noFill/>
          <a:ln w="28575">
            <a:solidFill>
              <a:srgbClr val="F63B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7" name="Line 177"/>
          <p:cNvSpPr>
            <a:spLocks noChangeShapeType="1"/>
          </p:cNvSpPr>
          <p:nvPr/>
        </p:nvSpPr>
        <p:spPr bwMode="auto">
          <a:xfrm flipH="1" flipV="1">
            <a:off x="5465852" y="4048553"/>
            <a:ext cx="2763691" cy="0"/>
          </a:xfrm>
          <a:prstGeom prst="line">
            <a:avLst/>
          </a:prstGeom>
          <a:noFill/>
          <a:ln w="28575">
            <a:solidFill>
              <a:srgbClr val="EB32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8" name="Line 177"/>
          <p:cNvSpPr>
            <a:spLocks noChangeShapeType="1"/>
          </p:cNvSpPr>
          <p:nvPr/>
        </p:nvSpPr>
        <p:spPr bwMode="auto">
          <a:xfrm flipH="1" flipV="1">
            <a:off x="5629950" y="3857376"/>
            <a:ext cx="692771" cy="0"/>
          </a:xfrm>
          <a:prstGeom prst="line">
            <a:avLst/>
          </a:prstGeom>
          <a:noFill/>
          <a:ln w="28575">
            <a:solidFill>
              <a:srgbClr val="EB32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9" name="Line 166"/>
          <p:cNvSpPr>
            <a:spLocks noChangeShapeType="1"/>
          </p:cNvSpPr>
          <p:nvPr/>
        </p:nvSpPr>
        <p:spPr bwMode="auto">
          <a:xfrm>
            <a:off x="5629950" y="2530218"/>
            <a:ext cx="0" cy="1337534"/>
          </a:xfrm>
          <a:prstGeom prst="line">
            <a:avLst/>
          </a:prstGeom>
          <a:noFill/>
          <a:ln w="28575">
            <a:solidFill>
              <a:srgbClr val="F63B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0" name="Line 166"/>
          <p:cNvSpPr>
            <a:spLocks noChangeShapeType="1"/>
          </p:cNvSpPr>
          <p:nvPr/>
        </p:nvSpPr>
        <p:spPr bwMode="auto">
          <a:xfrm>
            <a:off x="5464826" y="2696003"/>
            <a:ext cx="0" cy="1352550"/>
          </a:xfrm>
          <a:prstGeom prst="line">
            <a:avLst/>
          </a:prstGeom>
          <a:noFill/>
          <a:ln w="28575">
            <a:solidFill>
              <a:srgbClr val="F63B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1" name="Line 177"/>
          <p:cNvSpPr>
            <a:spLocks noChangeShapeType="1"/>
          </p:cNvSpPr>
          <p:nvPr/>
        </p:nvSpPr>
        <p:spPr bwMode="auto">
          <a:xfrm flipH="1" flipV="1">
            <a:off x="5059926" y="2697302"/>
            <a:ext cx="405927" cy="0"/>
          </a:xfrm>
          <a:prstGeom prst="line">
            <a:avLst/>
          </a:prstGeom>
          <a:noFill/>
          <a:ln w="28575">
            <a:solidFill>
              <a:srgbClr val="EB32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2" name="Line 177"/>
          <p:cNvSpPr>
            <a:spLocks noChangeShapeType="1"/>
          </p:cNvSpPr>
          <p:nvPr/>
        </p:nvSpPr>
        <p:spPr bwMode="auto">
          <a:xfrm flipH="1" flipV="1">
            <a:off x="4944224" y="2530218"/>
            <a:ext cx="685726" cy="0"/>
          </a:xfrm>
          <a:prstGeom prst="line">
            <a:avLst/>
          </a:prstGeom>
          <a:noFill/>
          <a:ln w="28575">
            <a:solidFill>
              <a:srgbClr val="EB32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850738" y="2269868"/>
            <a:ext cx="1335931" cy="520700"/>
            <a:chOff x="3852133" y="2131328"/>
            <a:chExt cx="1335931" cy="520700"/>
          </a:xfrm>
        </p:grpSpPr>
        <p:sp>
          <p:nvSpPr>
            <p:cNvPr id="133" name="Rectangle 156"/>
            <p:cNvSpPr>
              <a:spLocks noChangeArrowheads="1"/>
            </p:cNvSpPr>
            <p:nvPr/>
          </p:nvSpPr>
          <p:spPr bwMode="auto">
            <a:xfrm>
              <a:off x="3852133" y="2131328"/>
              <a:ext cx="1335931" cy="520700"/>
            </a:xfrm>
            <a:prstGeom prst="rect">
              <a:avLst/>
            </a:prstGeom>
            <a:solidFill>
              <a:srgbClr val="FF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4" name="Rectangle 157"/>
            <p:cNvSpPr>
              <a:spLocks noChangeArrowheads="1"/>
            </p:cNvSpPr>
            <p:nvPr/>
          </p:nvSpPr>
          <p:spPr bwMode="auto">
            <a:xfrm>
              <a:off x="3920395" y="2191931"/>
              <a:ext cx="1207895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Distribution Box</a:t>
              </a:r>
            </a:p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DB54</a:t>
              </a:r>
              <a:endParaRPr lang="en-GB" sz="18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45" name="Line 241"/>
          <p:cNvSpPr>
            <a:spLocks noChangeShapeType="1"/>
          </p:cNvSpPr>
          <p:nvPr/>
        </p:nvSpPr>
        <p:spPr bwMode="auto">
          <a:xfrm flipV="1">
            <a:off x="2755477" y="2381017"/>
            <a:ext cx="9821" cy="850519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8" name="Line 241"/>
          <p:cNvSpPr>
            <a:spLocks noChangeShapeType="1"/>
          </p:cNvSpPr>
          <p:nvPr/>
        </p:nvSpPr>
        <p:spPr bwMode="auto">
          <a:xfrm flipH="1">
            <a:off x="2765298" y="2376133"/>
            <a:ext cx="1085440" cy="4886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858980" y="3160915"/>
            <a:ext cx="1387966" cy="536575"/>
            <a:chOff x="2999509" y="3209101"/>
            <a:chExt cx="1681451" cy="536575"/>
          </a:xfrm>
        </p:grpSpPr>
        <p:sp>
          <p:nvSpPr>
            <p:cNvPr id="143" name="Rectangle 32"/>
            <p:cNvSpPr>
              <a:spLocks noChangeArrowheads="1"/>
            </p:cNvSpPr>
            <p:nvPr/>
          </p:nvSpPr>
          <p:spPr bwMode="auto">
            <a:xfrm>
              <a:off x="2999509" y="3209101"/>
              <a:ext cx="1681451" cy="536575"/>
            </a:xfrm>
            <a:prstGeom prst="rect">
              <a:avLst/>
            </a:prstGeom>
            <a:solidFill>
              <a:srgbClr val="FF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" name="Rectangle 34"/>
            <p:cNvSpPr>
              <a:spLocks noChangeArrowheads="1"/>
            </p:cNvSpPr>
            <p:nvPr/>
          </p:nvSpPr>
          <p:spPr bwMode="auto">
            <a:xfrm>
              <a:off x="3036022" y="3279723"/>
              <a:ext cx="1644938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Cold Compressors</a:t>
              </a:r>
            </a:p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CB44 </a:t>
              </a:r>
              <a:endParaRPr lang="en-GB" sz="18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50" name="Rectangle 10"/>
          <p:cNvSpPr>
            <a:spLocks noChangeArrowheads="1"/>
          </p:cNvSpPr>
          <p:nvPr/>
        </p:nvSpPr>
        <p:spPr bwMode="auto">
          <a:xfrm>
            <a:off x="2085090" y="3970475"/>
            <a:ext cx="120789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de-DE" sz="1400" b="1" dirty="0">
                <a:solidFill>
                  <a:prstClr val="white"/>
                </a:solidFill>
                <a:latin typeface="Calibri"/>
              </a:rPr>
              <a:t>Distribution Box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de-DE" sz="1400" b="1" dirty="0">
                <a:solidFill>
                  <a:prstClr val="white"/>
                </a:solidFill>
                <a:latin typeface="Calibri"/>
              </a:rPr>
              <a:t>XLVB</a:t>
            </a:r>
            <a:endParaRPr lang="en-GB" sz="1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1" name="Rectangle 56"/>
          <p:cNvSpPr>
            <a:spLocks noChangeArrowheads="1"/>
          </p:cNvSpPr>
          <p:nvPr/>
        </p:nvSpPr>
        <p:spPr bwMode="auto">
          <a:xfrm>
            <a:off x="2760387" y="2116842"/>
            <a:ext cx="352532" cy="215444"/>
          </a:xfrm>
          <a:prstGeom prst="rect">
            <a:avLst/>
          </a:prstGeom>
          <a:noFill/>
          <a:ln w="9525">
            <a:solidFill>
              <a:srgbClr val="FD930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/>
          <a:p>
            <a:pPr algn="just"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 dirty="0">
                <a:solidFill>
                  <a:srgbClr val="000000"/>
                </a:solidFill>
                <a:latin typeface="Calibri"/>
              </a:rPr>
              <a:t>XRTL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3564157" y="1323009"/>
            <a:ext cx="5504090" cy="2864935"/>
            <a:chOff x="3564157" y="1323009"/>
            <a:chExt cx="5504090" cy="2864935"/>
          </a:xfrm>
        </p:grpSpPr>
        <p:cxnSp>
          <p:nvCxnSpPr>
            <p:cNvPr id="79" name="Straight Connector 78"/>
            <p:cNvCxnSpPr/>
            <p:nvPr/>
          </p:nvCxnSpPr>
          <p:spPr>
            <a:xfrm flipV="1">
              <a:off x="3616007" y="1359750"/>
              <a:ext cx="5420489" cy="3070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3616007" y="1362820"/>
              <a:ext cx="0" cy="2825124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9036496" y="1358104"/>
              <a:ext cx="31751" cy="2821269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3616007" y="4187944"/>
              <a:ext cx="5428187" cy="0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 Box 171"/>
            <p:cNvSpPr txBox="1">
              <a:spLocks noChangeArrowheads="1"/>
            </p:cNvSpPr>
            <p:nvPr/>
          </p:nvSpPr>
          <p:spPr bwMode="auto">
            <a:xfrm>
              <a:off x="3583348" y="1559692"/>
              <a:ext cx="147113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600" b="1" dirty="0" smtClean="0">
                  <a:solidFill>
                    <a:prstClr val="black"/>
                  </a:solidFill>
                </a:rPr>
                <a:t>(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Building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54)</a:t>
              </a:r>
              <a:endParaRPr lang="en-GB" sz="1600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117" name="Text Box 171"/>
            <p:cNvSpPr txBox="1">
              <a:spLocks noChangeArrowheads="1"/>
            </p:cNvSpPr>
            <p:nvPr/>
          </p:nvSpPr>
          <p:spPr bwMode="auto">
            <a:xfrm>
              <a:off x="3564157" y="1323009"/>
              <a:ext cx="129624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600" b="1" dirty="0" err="1" smtClean="0">
                  <a:solidFill>
                    <a:prstClr val="black"/>
                  </a:solidFill>
                </a:rPr>
                <a:t>Cryo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Plant</a:t>
              </a:r>
              <a:endParaRPr lang="en-GB" sz="1600" b="1" dirty="0" smtClean="0">
                <a:solidFill>
                  <a:prstClr val="black"/>
                </a:solidFill>
              </a:endParaRPr>
            </a:p>
          </p:txBody>
        </p:sp>
      </p:grpSp>
      <p:sp>
        <p:nvSpPr>
          <p:cNvPr id="123" name="Rectangle 10"/>
          <p:cNvSpPr>
            <a:spLocks noChangeArrowheads="1"/>
          </p:cNvSpPr>
          <p:nvPr/>
        </p:nvSpPr>
        <p:spPr bwMode="auto">
          <a:xfrm>
            <a:off x="1933491" y="3970475"/>
            <a:ext cx="120789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de-DE" sz="1400" b="1" dirty="0">
                <a:solidFill>
                  <a:prstClr val="white"/>
                </a:solidFill>
                <a:latin typeface="Calibri"/>
              </a:rPr>
              <a:t>Distribution Box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de-DE" sz="1400" b="1" dirty="0">
                <a:solidFill>
                  <a:prstClr val="white"/>
                </a:solidFill>
                <a:latin typeface="Calibri"/>
              </a:rPr>
              <a:t>XLVB</a:t>
            </a:r>
            <a:endParaRPr lang="en-GB" sz="1800" b="1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720420" y="2812666"/>
            <a:ext cx="1625618" cy="1694131"/>
            <a:chOff x="1720420" y="2812666"/>
            <a:chExt cx="1625618" cy="1694131"/>
          </a:xfrm>
        </p:grpSpPr>
        <p:cxnSp>
          <p:nvCxnSpPr>
            <p:cNvPr id="114" name="Straight Connector 113"/>
            <p:cNvCxnSpPr/>
            <p:nvPr/>
          </p:nvCxnSpPr>
          <p:spPr>
            <a:xfrm>
              <a:off x="1756725" y="2873829"/>
              <a:ext cx="0" cy="1632968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3346038" y="2873829"/>
              <a:ext cx="0" cy="1632968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1750401" y="2835840"/>
              <a:ext cx="1589313" cy="0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 Box 171"/>
            <p:cNvSpPr txBox="1">
              <a:spLocks noChangeArrowheads="1"/>
            </p:cNvSpPr>
            <p:nvPr/>
          </p:nvSpPr>
          <p:spPr bwMode="auto">
            <a:xfrm>
              <a:off x="1720420" y="2812666"/>
              <a:ext cx="79465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600" b="1" dirty="0" err="1" smtClean="0">
                  <a:solidFill>
                    <a:prstClr val="black"/>
                  </a:solidFill>
                </a:rPr>
                <a:t>Shaft</a:t>
              </a:r>
              <a:endParaRPr lang="en-GB" sz="1600" b="1" dirty="0" smtClean="0">
                <a:solidFill>
                  <a:prstClr val="black"/>
                </a:solidFill>
              </a:endParaRPr>
            </a:p>
          </p:txBody>
        </p:sp>
        <p:cxnSp>
          <p:nvCxnSpPr>
            <p:cNvPr id="124" name="Straight Connector 123"/>
            <p:cNvCxnSpPr/>
            <p:nvPr/>
          </p:nvCxnSpPr>
          <p:spPr>
            <a:xfrm>
              <a:off x="1756724" y="4506797"/>
              <a:ext cx="1589313" cy="0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9" name="Text Box 171"/>
          <p:cNvSpPr txBox="1">
            <a:spLocks noChangeArrowheads="1"/>
          </p:cNvSpPr>
          <p:nvPr/>
        </p:nvSpPr>
        <p:spPr bwMode="auto">
          <a:xfrm>
            <a:off x="2384611" y="4652865"/>
            <a:ext cx="613568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de-DE" sz="1600" b="1" u="sng" dirty="0" smtClean="0">
                <a:solidFill>
                  <a:prstClr val="black"/>
                </a:solidFill>
              </a:rPr>
              <a:t>Problem:</a:t>
            </a:r>
            <a:r>
              <a:rPr lang="de-DE" sz="1600" b="1" dirty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Transferline</a:t>
            </a:r>
            <a:r>
              <a:rPr lang="de-DE" sz="1600" b="1" dirty="0" smtClean="0">
                <a:solidFill>
                  <a:prstClr val="black"/>
                </a:solidFill>
              </a:rPr>
              <a:t> XRTL was </a:t>
            </a:r>
            <a:r>
              <a:rPr lang="de-DE" sz="1600" b="1" dirty="0" err="1" smtClean="0">
                <a:solidFill>
                  <a:prstClr val="black"/>
                </a:solidFill>
              </a:rPr>
              <a:t>delayed</a:t>
            </a:r>
            <a:r>
              <a:rPr lang="de-DE" sz="1600" b="1" dirty="0" smtClean="0">
                <a:solidFill>
                  <a:prstClr val="black"/>
                </a:solidFill>
              </a:rPr>
              <a:t> (</a:t>
            </a:r>
            <a:r>
              <a:rPr lang="de-DE" sz="1600" b="1" dirty="0">
                <a:solidFill>
                  <a:prstClr val="black"/>
                </a:solidFill>
              </a:rPr>
              <a:t>~</a:t>
            </a:r>
            <a:r>
              <a:rPr lang="de-DE" sz="1600" b="1" dirty="0" smtClean="0">
                <a:solidFill>
                  <a:prstClr val="black"/>
                </a:solidFill>
              </a:rPr>
              <a:t>1 </a:t>
            </a:r>
            <a:r>
              <a:rPr lang="de-DE" sz="1600" b="1" dirty="0" err="1" smtClean="0">
                <a:solidFill>
                  <a:prstClr val="black"/>
                </a:solidFill>
              </a:rPr>
              <a:t>year</a:t>
            </a:r>
            <a:r>
              <a:rPr lang="de-DE" sz="1600" b="1" dirty="0" smtClean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146" name="Text Box 171"/>
          <p:cNvSpPr txBox="1">
            <a:spLocks noChangeArrowheads="1"/>
          </p:cNvSpPr>
          <p:nvPr/>
        </p:nvSpPr>
        <p:spPr bwMode="auto">
          <a:xfrm>
            <a:off x="3476150" y="4280790"/>
            <a:ext cx="613568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de-DE" sz="1600" b="1" u="sng" dirty="0" err="1" smtClean="0">
                <a:solidFill>
                  <a:prstClr val="black"/>
                </a:solidFill>
              </a:rPr>
              <a:t>Commissioning</a:t>
            </a:r>
            <a:r>
              <a:rPr lang="de-DE" sz="1600" b="1" u="sng" dirty="0" smtClean="0">
                <a:solidFill>
                  <a:prstClr val="black"/>
                </a:solidFill>
              </a:rPr>
              <a:t> </a:t>
            </a:r>
            <a:r>
              <a:rPr lang="de-DE" sz="1600" b="1" u="sng" dirty="0" err="1" smtClean="0">
                <a:solidFill>
                  <a:prstClr val="black"/>
                </a:solidFill>
              </a:rPr>
              <a:t>of</a:t>
            </a:r>
            <a:r>
              <a:rPr lang="de-DE" sz="1600" b="1" u="sng" dirty="0" smtClean="0">
                <a:solidFill>
                  <a:prstClr val="black"/>
                </a:solidFill>
              </a:rPr>
              <a:t> </a:t>
            </a:r>
            <a:r>
              <a:rPr lang="de-DE" sz="1600" b="1" u="sng" dirty="0" err="1" smtClean="0">
                <a:solidFill>
                  <a:prstClr val="black"/>
                </a:solidFill>
              </a:rPr>
              <a:t>Cold</a:t>
            </a:r>
            <a:r>
              <a:rPr lang="de-DE" sz="1600" b="1" u="sng" dirty="0" smtClean="0">
                <a:solidFill>
                  <a:prstClr val="black"/>
                </a:solidFill>
              </a:rPr>
              <a:t> </a:t>
            </a:r>
            <a:r>
              <a:rPr lang="de-DE" sz="1600" b="1" u="sng" dirty="0" err="1" smtClean="0">
                <a:solidFill>
                  <a:prstClr val="black"/>
                </a:solidFill>
              </a:rPr>
              <a:t>Compressor</a:t>
            </a:r>
            <a:r>
              <a:rPr lang="de-DE" sz="1600" b="1" u="sng" dirty="0" smtClean="0">
                <a:solidFill>
                  <a:prstClr val="black"/>
                </a:solidFill>
              </a:rPr>
              <a:t> Box (CB44</a:t>
            </a:r>
            <a:r>
              <a:rPr lang="de-DE" sz="1600" b="1" dirty="0" smtClean="0">
                <a:solidFill>
                  <a:prstClr val="black"/>
                </a:solidFill>
              </a:rPr>
              <a:t>)</a:t>
            </a:r>
          </a:p>
        </p:txBody>
      </p:sp>
      <p:grpSp>
        <p:nvGrpSpPr>
          <p:cNvPr id="147" name="Group 146"/>
          <p:cNvGrpSpPr/>
          <p:nvPr/>
        </p:nvGrpSpPr>
        <p:grpSpPr>
          <a:xfrm>
            <a:off x="2484295" y="4991419"/>
            <a:ext cx="7070663" cy="338554"/>
            <a:chOff x="1621793" y="5442536"/>
            <a:chExt cx="7070663" cy="338554"/>
          </a:xfrm>
        </p:grpSpPr>
        <p:cxnSp>
          <p:nvCxnSpPr>
            <p:cNvPr id="149" name="Straight Arrow Connector 148"/>
            <p:cNvCxnSpPr/>
            <p:nvPr/>
          </p:nvCxnSpPr>
          <p:spPr>
            <a:xfrm flipV="1">
              <a:off x="1621793" y="5608417"/>
              <a:ext cx="360040" cy="3174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Text Box 171"/>
            <p:cNvSpPr txBox="1">
              <a:spLocks noChangeArrowheads="1"/>
            </p:cNvSpPr>
            <p:nvPr/>
          </p:nvSpPr>
          <p:spPr bwMode="auto">
            <a:xfrm>
              <a:off x="2031207" y="5442536"/>
              <a:ext cx="6661249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600" b="1" dirty="0" smtClean="0">
                  <a:solidFill>
                    <a:prstClr val="black"/>
                  </a:solidFill>
                </a:rPr>
                <a:t> 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Cold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</a:t>
              </a:r>
              <a:r>
                <a:rPr lang="de-DE" sz="1600" b="1" dirty="0" err="1">
                  <a:solidFill>
                    <a:prstClr val="black"/>
                  </a:solidFill>
                </a:rPr>
                <a:t>c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ompressor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</a:t>
              </a:r>
              <a:r>
                <a:rPr lang="de-DE" sz="1600" b="1" dirty="0">
                  <a:solidFill>
                    <a:prstClr val="black"/>
                  </a:solidFill>
                </a:rPr>
                <a:t>b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ox CB44 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couldn‘t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be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commissioned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‚in time‘</a:t>
              </a:r>
            </a:p>
          </p:txBody>
        </p:sp>
      </p:grpSp>
      <p:sp>
        <p:nvSpPr>
          <p:cNvPr id="152" name="Text Box 171"/>
          <p:cNvSpPr txBox="1">
            <a:spLocks noChangeArrowheads="1"/>
          </p:cNvSpPr>
          <p:nvPr/>
        </p:nvSpPr>
        <p:spPr bwMode="auto">
          <a:xfrm>
            <a:off x="2370337" y="5318389"/>
            <a:ext cx="666124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de-DE" sz="1600" b="1" dirty="0" smtClean="0">
                <a:solidFill>
                  <a:prstClr val="black"/>
                </a:solidFill>
              </a:rPr>
              <a:t>Time </a:t>
            </a:r>
            <a:r>
              <a:rPr lang="de-DE" sz="1600" b="1" dirty="0" err="1" smtClean="0">
                <a:solidFill>
                  <a:prstClr val="black"/>
                </a:solidFill>
              </a:rPr>
              <a:t>loss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is</a:t>
            </a:r>
            <a:r>
              <a:rPr lang="de-DE" sz="1600" b="1" dirty="0" smtClean="0">
                <a:solidFill>
                  <a:prstClr val="black"/>
                </a:solidFill>
              </a:rPr>
              <a:t> not </a:t>
            </a:r>
            <a:r>
              <a:rPr lang="de-DE" sz="1600" b="1" dirty="0" err="1" smtClean="0">
                <a:solidFill>
                  <a:prstClr val="black"/>
                </a:solidFill>
              </a:rPr>
              <a:t>acceptable</a:t>
            </a:r>
            <a:endParaRPr lang="de-DE" sz="1600" b="1" dirty="0" smtClean="0">
              <a:solidFill>
                <a:prstClr val="black"/>
              </a:solidFill>
            </a:endParaRPr>
          </a:p>
        </p:txBody>
      </p:sp>
      <p:grpSp>
        <p:nvGrpSpPr>
          <p:cNvPr id="153" name="Group 152"/>
          <p:cNvGrpSpPr/>
          <p:nvPr/>
        </p:nvGrpSpPr>
        <p:grpSpPr>
          <a:xfrm>
            <a:off x="2565495" y="2442070"/>
            <a:ext cx="389784" cy="324876"/>
            <a:chOff x="1934316" y="1679048"/>
            <a:chExt cx="389784" cy="324876"/>
          </a:xfrm>
        </p:grpSpPr>
        <p:cxnSp>
          <p:nvCxnSpPr>
            <p:cNvPr id="154" name="Straight Connector 153"/>
            <p:cNvCxnSpPr/>
            <p:nvPr/>
          </p:nvCxnSpPr>
          <p:spPr>
            <a:xfrm>
              <a:off x="1934316" y="1727866"/>
              <a:ext cx="389784" cy="23114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flipV="1">
              <a:off x="1981833" y="1679048"/>
              <a:ext cx="294642" cy="324876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6" name="Group 155"/>
          <p:cNvGrpSpPr/>
          <p:nvPr/>
        </p:nvGrpSpPr>
        <p:grpSpPr>
          <a:xfrm>
            <a:off x="2477613" y="5656943"/>
            <a:ext cx="6590634" cy="830997"/>
            <a:chOff x="1548606" y="6165304"/>
            <a:chExt cx="6983834" cy="830997"/>
          </a:xfrm>
        </p:grpSpPr>
        <p:cxnSp>
          <p:nvCxnSpPr>
            <p:cNvPr id="157" name="Straight Arrow Connector 156"/>
            <p:cNvCxnSpPr/>
            <p:nvPr/>
          </p:nvCxnSpPr>
          <p:spPr>
            <a:xfrm flipV="1">
              <a:off x="1548606" y="6335620"/>
              <a:ext cx="360040" cy="3174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Text Box 171"/>
            <p:cNvSpPr txBox="1">
              <a:spLocks noChangeArrowheads="1"/>
            </p:cNvSpPr>
            <p:nvPr/>
          </p:nvSpPr>
          <p:spPr bwMode="auto">
            <a:xfrm>
              <a:off x="1871191" y="6165304"/>
              <a:ext cx="6661249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600" b="1" dirty="0" smtClean="0">
                  <a:solidFill>
                    <a:prstClr val="black"/>
                  </a:solidFill>
                </a:rPr>
                <a:t>  CB44 was 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temporarily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installed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in 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building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54 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with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‚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commissioning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transferline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CXRTL‘  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February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– September 2014  (30 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weeks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!)</a:t>
              </a:r>
            </a:p>
          </p:txBody>
        </p:sp>
      </p:grpSp>
      <p:cxnSp>
        <p:nvCxnSpPr>
          <p:cNvPr id="159" name="Straight Arrow Connector 158"/>
          <p:cNvCxnSpPr/>
          <p:nvPr/>
        </p:nvCxnSpPr>
        <p:spPr>
          <a:xfrm>
            <a:off x="3292985" y="3446980"/>
            <a:ext cx="992667" cy="10096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itle 1"/>
          <p:cNvSpPr>
            <a:spLocks noGrp="1"/>
          </p:cNvSpPr>
          <p:nvPr>
            <p:ph type="title"/>
          </p:nvPr>
        </p:nvSpPr>
        <p:spPr>
          <a:xfrm>
            <a:off x="1077644" y="307975"/>
            <a:ext cx="7461815" cy="714375"/>
          </a:xfrm>
        </p:spPr>
        <p:txBody>
          <a:bodyPr/>
          <a:lstStyle/>
          <a:p>
            <a:r>
              <a:rPr lang="de-DE" sz="2200" dirty="0"/>
              <a:t>HERA </a:t>
            </a:r>
            <a:r>
              <a:rPr lang="de-DE" sz="2200" dirty="0" err="1"/>
              <a:t>R</a:t>
            </a:r>
            <a:r>
              <a:rPr lang="de-DE" sz="2200" dirty="0" err="1" smtClean="0"/>
              <a:t>efrigerating</a:t>
            </a:r>
            <a:r>
              <a:rPr lang="de-DE" sz="2200" dirty="0" smtClean="0"/>
              <a:t> </a:t>
            </a:r>
            <a:r>
              <a:rPr lang="de-DE" sz="2200" dirty="0"/>
              <a:t>P</a:t>
            </a:r>
            <a:r>
              <a:rPr lang="de-DE" sz="2200" dirty="0" smtClean="0"/>
              <a:t>lant  -&gt; XFEL </a:t>
            </a:r>
            <a:r>
              <a:rPr lang="de-DE" sz="2200" dirty="0" err="1"/>
              <a:t>R</a:t>
            </a:r>
            <a:r>
              <a:rPr lang="de-DE" sz="2200" dirty="0" err="1" smtClean="0"/>
              <a:t>efrigerating</a:t>
            </a:r>
            <a:r>
              <a:rPr lang="de-DE" sz="2200" dirty="0" smtClean="0"/>
              <a:t> </a:t>
            </a:r>
            <a:r>
              <a:rPr lang="en-US" sz="2200" dirty="0" smtClean="0"/>
              <a:t>Plant</a:t>
            </a:r>
            <a:br>
              <a:rPr lang="en-US" sz="2200" dirty="0" smtClean="0"/>
            </a:br>
            <a:r>
              <a:rPr lang="en-US" sz="1600" dirty="0" smtClean="0"/>
              <a:t>Commissioning of XFEL Refrigerating Plant </a:t>
            </a:r>
            <a:r>
              <a:rPr lang="de-DE" sz="1600" dirty="0" smtClean="0"/>
              <a:t> 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98389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Line 166"/>
          <p:cNvSpPr>
            <a:spLocks noChangeShapeType="1"/>
          </p:cNvSpPr>
          <p:nvPr/>
        </p:nvSpPr>
        <p:spPr bwMode="auto">
          <a:xfrm>
            <a:off x="8209156" y="3685249"/>
            <a:ext cx="5473" cy="363304"/>
          </a:xfrm>
          <a:prstGeom prst="line">
            <a:avLst/>
          </a:prstGeom>
          <a:noFill/>
          <a:ln w="28575">
            <a:solidFill>
              <a:srgbClr val="F63B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7362206" y="1423516"/>
            <a:ext cx="1628105" cy="2261733"/>
            <a:chOff x="6615446" y="1795516"/>
            <a:chExt cx="1628105" cy="2261733"/>
          </a:xfrm>
        </p:grpSpPr>
        <p:sp>
          <p:nvSpPr>
            <p:cNvPr id="30" name="Line 166"/>
            <p:cNvSpPr>
              <a:spLocks noChangeShapeType="1"/>
            </p:cNvSpPr>
            <p:nvPr/>
          </p:nvSpPr>
          <p:spPr bwMode="auto">
            <a:xfrm>
              <a:off x="7433653" y="2285258"/>
              <a:ext cx="3176" cy="1440312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Line 166"/>
            <p:cNvSpPr>
              <a:spLocks noChangeShapeType="1"/>
            </p:cNvSpPr>
            <p:nvPr/>
          </p:nvSpPr>
          <p:spPr bwMode="auto">
            <a:xfrm flipH="1">
              <a:off x="6869471" y="2285259"/>
              <a:ext cx="1588" cy="159246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Line 166"/>
            <p:cNvSpPr>
              <a:spLocks noChangeShapeType="1"/>
            </p:cNvSpPr>
            <p:nvPr/>
          </p:nvSpPr>
          <p:spPr bwMode="auto">
            <a:xfrm flipH="1">
              <a:off x="7980186" y="2285259"/>
              <a:ext cx="0" cy="152400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Line 177"/>
            <p:cNvSpPr>
              <a:spLocks noChangeShapeType="1"/>
            </p:cNvSpPr>
            <p:nvPr/>
          </p:nvSpPr>
          <p:spPr bwMode="auto">
            <a:xfrm flipH="1" flipV="1">
              <a:off x="6859920" y="2433893"/>
              <a:ext cx="1121855" cy="0"/>
            </a:xfrm>
            <a:prstGeom prst="line">
              <a:avLst/>
            </a:prstGeom>
            <a:noFill/>
            <a:ln w="28575">
              <a:solidFill>
                <a:srgbClr val="EB321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val 195"/>
            <p:cNvSpPr>
              <a:spLocks noChangeArrowheads="1"/>
            </p:cNvSpPr>
            <p:nvPr/>
          </p:nvSpPr>
          <p:spPr bwMode="auto">
            <a:xfrm>
              <a:off x="6615446" y="1806128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Oval 195"/>
            <p:cNvSpPr>
              <a:spLocks noChangeArrowheads="1"/>
            </p:cNvSpPr>
            <p:nvPr/>
          </p:nvSpPr>
          <p:spPr bwMode="auto">
            <a:xfrm>
              <a:off x="7184417" y="1795516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Line 196"/>
            <p:cNvSpPr>
              <a:spLocks noChangeShapeType="1"/>
            </p:cNvSpPr>
            <p:nvPr/>
          </p:nvSpPr>
          <p:spPr bwMode="auto">
            <a:xfrm flipH="1">
              <a:off x="7473342" y="1876479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Line 197"/>
            <p:cNvSpPr>
              <a:spLocks noChangeShapeType="1"/>
            </p:cNvSpPr>
            <p:nvPr/>
          </p:nvSpPr>
          <p:spPr bwMode="auto">
            <a:xfrm>
              <a:off x="7243155" y="1893941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Rectangle 198"/>
            <p:cNvSpPr>
              <a:spLocks noChangeArrowheads="1"/>
            </p:cNvSpPr>
            <p:nvPr/>
          </p:nvSpPr>
          <p:spPr bwMode="auto">
            <a:xfrm>
              <a:off x="7332055" y="1860604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Oval 195"/>
            <p:cNvSpPr>
              <a:spLocks noChangeArrowheads="1"/>
            </p:cNvSpPr>
            <p:nvPr/>
          </p:nvSpPr>
          <p:spPr bwMode="auto">
            <a:xfrm>
              <a:off x="7738726" y="180186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Line 196"/>
            <p:cNvSpPr>
              <a:spLocks noChangeShapeType="1"/>
            </p:cNvSpPr>
            <p:nvPr/>
          </p:nvSpPr>
          <p:spPr bwMode="auto">
            <a:xfrm flipH="1">
              <a:off x="8027651" y="188283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Line 197"/>
            <p:cNvSpPr>
              <a:spLocks noChangeShapeType="1"/>
            </p:cNvSpPr>
            <p:nvPr/>
          </p:nvSpPr>
          <p:spPr bwMode="auto">
            <a:xfrm>
              <a:off x="7797464" y="190029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Rectangle 198"/>
            <p:cNvSpPr>
              <a:spLocks noChangeArrowheads="1"/>
            </p:cNvSpPr>
            <p:nvPr/>
          </p:nvSpPr>
          <p:spPr bwMode="auto">
            <a:xfrm>
              <a:off x="7886364" y="186695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Oval 195"/>
            <p:cNvSpPr>
              <a:spLocks noChangeArrowheads="1"/>
            </p:cNvSpPr>
            <p:nvPr/>
          </p:nvSpPr>
          <p:spPr bwMode="auto">
            <a:xfrm>
              <a:off x="7183623" y="252194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Line 196"/>
            <p:cNvSpPr>
              <a:spLocks noChangeShapeType="1"/>
            </p:cNvSpPr>
            <p:nvPr/>
          </p:nvSpPr>
          <p:spPr bwMode="auto">
            <a:xfrm flipH="1">
              <a:off x="7472548" y="260291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Line 197"/>
            <p:cNvSpPr>
              <a:spLocks noChangeShapeType="1"/>
            </p:cNvSpPr>
            <p:nvPr/>
          </p:nvSpPr>
          <p:spPr bwMode="auto">
            <a:xfrm>
              <a:off x="7242361" y="262037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Rectangle 198"/>
            <p:cNvSpPr>
              <a:spLocks noChangeArrowheads="1"/>
            </p:cNvSpPr>
            <p:nvPr/>
          </p:nvSpPr>
          <p:spPr bwMode="auto">
            <a:xfrm>
              <a:off x="7331261" y="258703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6909474" y="3641750"/>
              <a:ext cx="1188721" cy="415499"/>
              <a:chOff x="4236720" y="3512597"/>
              <a:chExt cx="1188721" cy="548500"/>
            </a:xfrm>
          </p:grpSpPr>
          <p:sp>
            <p:nvSpPr>
              <p:cNvPr id="4" name="Rectangle 3"/>
              <p:cNvSpPr/>
              <p:nvPr/>
            </p:nvSpPr>
            <p:spPr bwMode="auto">
              <a:xfrm>
                <a:off x="4236720" y="3512597"/>
                <a:ext cx="1066800" cy="548500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indent="-268288">
                  <a:buClr>
                    <a:srgbClr val="FD930A"/>
                  </a:buClr>
                  <a:buSzPct val="80000"/>
                </a:pPr>
                <a:endParaRPr lang="de-DE" sz="2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8" name="Rectangle 160"/>
              <p:cNvSpPr>
                <a:spLocks noChangeArrowheads="1"/>
              </p:cNvSpPr>
              <p:nvPr/>
            </p:nvSpPr>
            <p:spPr bwMode="auto">
              <a:xfrm>
                <a:off x="4320541" y="3615421"/>
                <a:ext cx="1104900" cy="365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de-DE" sz="1800" b="1" kern="0" dirty="0" err="1" smtClean="0">
                    <a:solidFill>
                      <a:prstClr val="white"/>
                    </a:solidFill>
                    <a:latin typeface="Calibri"/>
                  </a:rPr>
                  <a:t>Colbox</a:t>
                </a:r>
                <a:r>
                  <a:rPr lang="de-DE" sz="1800" b="1" kern="0" dirty="0" smtClean="0">
                    <a:solidFill>
                      <a:prstClr val="white"/>
                    </a:solidFill>
                    <a:latin typeface="Calibri"/>
                  </a:rPr>
                  <a:t> 43</a:t>
                </a:r>
                <a:endParaRPr lang="en-GB" sz="1800" b="1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49" name="Line 196"/>
            <p:cNvSpPr>
              <a:spLocks noChangeShapeType="1"/>
            </p:cNvSpPr>
            <p:nvPr/>
          </p:nvSpPr>
          <p:spPr bwMode="auto">
            <a:xfrm flipH="1">
              <a:off x="6921858" y="1896028"/>
              <a:ext cx="142873" cy="406194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Line 197"/>
            <p:cNvSpPr>
              <a:spLocks noChangeShapeType="1"/>
            </p:cNvSpPr>
            <p:nvPr/>
          </p:nvSpPr>
          <p:spPr bwMode="auto">
            <a:xfrm>
              <a:off x="6681154" y="1900292"/>
              <a:ext cx="153392" cy="413247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Rectangle 198"/>
            <p:cNvSpPr>
              <a:spLocks noChangeArrowheads="1"/>
            </p:cNvSpPr>
            <p:nvPr/>
          </p:nvSpPr>
          <p:spPr bwMode="auto">
            <a:xfrm>
              <a:off x="6780570" y="1880152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7064731" y="3154984"/>
              <a:ext cx="915455" cy="311893"/>
              <a:chOff x="4236720" y="2587034"/>
              <a:chExt cx="1008650" cy="311893"/>
            </a:xfrm>
          </p:grpSpPr>
          <p:sp>
            <p:nvSpPr>
              <p:cNvPr id="53" name="Rectangle 52"/>
              <p:cNvSpPr/>
              <p:nvPr/>
            </p:nvSpPr>
            <p:spPr bwMode="auto">
              <a:xfrm>
                <a:off x="4236720" y="2587034"/>
                <a:ext cx="853440" cy="311893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indent="-268288">
                  <a:buClr>
                    <a:srgbClr val="FD930A"/>
                  </a:buClr>
                  <a:buSzPct val="80000"/>
                </a:pPr>
                <a:endParaRPr lang="de-DE" sz="2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Rectangle 160"/>
              <p:cNvSpPr>
                <a:spLocks noChangeArrowheads="1"/>
              </p:cNvSpPr>
              <p:nvPr/>
            </p:nvSpPr>
            <p:spPr bwMode="auto">
              <a:xfrm>
                <a:off x="4320542" y="2611273"/>
                <a:ext cx="924828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de-DE" sz="1600" b="1" kern="0" dirty="0" err="1" smtClean="0">
                    <a:solidFill>
                      <a:prstClr val="white"/>
                    </a:solidFill>
                    <a:latin typeface="Calibri"/>
                  </a:rPr>
                  <a:t>Purifier</a:t>
                </a:r>
                <a:endParaRPr lang="en-GB" sz="1600" b="1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84" name="Group 83"/>
          <p:cNvGrpSpPr/>
          <p:nvPr/>
        </p:nvGrpSpPr>
        <p:grpSpPr>
          <a:xfrm>
            <a:off x="5464826" y="1423516"/>
            <a:ext cx="1628105" cy="2261733"/>
            <a:chOff x="6615446" y="1795516"/>
            <a:chExt cx="1628105" cy="2261733"/>
          </a:xfrm>
        </p:grpSpPr>
        <p:sp>
          <p:nvSpPr>
            <p:cNvPr id="85" name="Line 166"/>
            <p:cNvSpPr>
              <a:spLocks noChangeShapeType="1"/>
            </p:cNvSpPr>
            <p:nvPr/>
          </p:nvSpPr>
          <p:spPr bwMode="auto">
            <a:xfrm>
              <a:off x="7433653" y="2285258"/>
              <a:ext cx="3176" cy="1440312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" name="Line 166"/>
            <p:cNvSpPr>
              <a:spLocks noChangeShapeType="1"/>
            </p:cNvSpPr>
            <p:nvPr/>
          </p:nvSpPr>
          <p:spPr bwMode="auto">
            <a:xfrm flipH="1">
              <a:off x="6869471" y="2285259"/>
              <a:ext cx="1588" cy="159246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" name="Line 166"/>
            <p:cNvSpPr>
              <a:spLocks noChangeShapeType="1"/>
            </p:cNvSpPr>
            <p:nvPr/>
          </p:nvSpPr>
          <p:spPr bwMode="auto">
            <a:xfrm flipH="1">
              <a:off x="7980186" y="2285259"/>
              <a:ext cx="0" cy="152400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" name="Line 177"/>
            <p:cNvSpPr>
              <a:spLocks noChangeShapeType="1"/>
            </p:cNvSpPr>
            <p:nvPr/>
          </p:nvSpPr>
          <p:spPr bwMode="auto">
            <a:xfrm flipH="1" flipV="1">
              <a:off x="6859920" y="2433893"/>
              <a:ext cx="1121855" cy="0"/>
            </a:xfrm>
            <a:prstGeom prst="line">
              <a:avLst/>
            </a:prstGeom>
            <a:noFill/>
            <a:ln w="28575">
              <a:solidFill>
                <a:srgbClr val="EB321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" name="Oval 195"/>
            <p:cNvSpPr>
              <a:spLocks noChangeArrowheads="1"/>
            </p:cNvSpPr>
            <p:nvPr/>
          </p:nvSpPr>
          <p:spPr bwMode="auto">
            <a:xfrm>
              <a:off x="6615446" y="1806128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" name="Oval 195"/>
            <p:cNvSpPr>
              <a:spLocks noChangeArrowheads="1"/>
            </p:cNvSpPr>
            <p:nvPr/>
          </p:nvSpPr>
          <p:spPr bwMode="auto">
            <a:xfrm>
              <a:off x="7184417" y="1795516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1" name="Line 196"/>
            <p:cNvSpPr>
              <a:spLocks noChangeShapeType="1"/>
            </p:cNvSpPr>
            <p:nvPr/>
          </p:nvSpPr>
          <p:spPr bwMode="auto">
            <a:xfrm flipH="1">
              <a:off x="7473342" y="1876479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" name="Line 197"/>
            <p:cNvSpPr>
              <a:spLocks noChangeShapeType="1"/>
            </p:cNvSpPr>
            <p:nvPr/>
          </p:nvSpPr>
          <p:spPr bwMode="auto">
            <a:xfrm>
              <a:off x="7243155" y="1893941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3" name="Rectangle 198"/>
            <p:cNvSpPr>
              <a:spLocks noChangeArrowheads="1"/>
            </p:cNvSpPr>
            <p:nvPr/>
          </p:nvSpPr>
          <p:spPr bwMode="auto">
            <a:xfrm>
              <a:off x="7332055" y="1860604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4" name="Oval 195"/>
            <p:cNvSpPr>
              <a:spLocks noChangeArrowheads="1"/>
            </p:cNvSpPr>
            <p:nvPr/>
          </p:nvSpPr>
          <p:spPr bwMode="auto">
            <a:xfrm>
              <a:off x="7738726" y="180186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5" name="Line 196"/>
            <p:cNvSpPr>
              <a:spLocks noChangeShapeType="1"/>
            </p:cNvSpPr>
            <p:nvPr/>
          </p:nvSpPr>
          <p:spPr bwMode="auto">
            <a:xfrm flipH="1">
              <a:off x="8027651" y="188283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6" name="Line 197"/>
            <p:cNvSpPr>
              <a:spLocks noChangeShapeType="1"/>
            </p:cNvSpPr>
            <p:nvPr/>
          </p:nvSpPr>
          <p:spPr bwMode="auto">
            <a:xfrm>
              <a:off x="7797464" y="190029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7" name="Rectangle 198"/>
            <p:cNvSpPr>
              <a:spLocks noChangeArrowheads="1"/>
            </p:cNvSpPr>
            <p:nvPr/>
          </p:nvSpPr>
          <p:spPr bwMode="auto">
            <a:xfrm>
              <a:off x="7886364" y="186695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8" name="Oval 195"/>
            <p:cNvSpPr>
              <a:spLocks noChangeArrowheads="1"/>
            </p:cNvSpPr>
            <p:nvPr/>
          </p:nvSpPr>
          <p:spPr bwMode="auto">
            <a:xfrm>
              <a:off x="7183623" y="252194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9" name="Line 196"/>
            <p:cNvSpPr>
              <a:spLocks noChangeShapeType="1"/>
            </p:cNvSpPr>
            <p:nvPr/>
          </p:nvSpPr>
          <p:spPr bwMode="auto">
            <a:xfrm flipH="1">
              <a:off x="7472548" y="260291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0" name="Line 197"/>
            <p:cNvSpPr>
              <a:spLocks noChangeShapeType="1"/>
            </p:cNvSpPr>
            <p:nvPr/>
          </p:nvSpPr>
          <p:spPr bwMode="auto">
            <a:xfrm>
              <a:off x="7242361" y="262037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1" name="Rectangle 198"/>
            <p:cNvSpPr>
              <a:spLocks noChangeArrowheads="1"/>
            </p:cNvSpPr>
            <p:nvPr/>
          </p:nvSpPr>
          <p:spPr bwMode="auto">
            <a:xfrm>
              <a:off x="7331261" y="258703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02" name="Group 101"/>
            <p:cNvGrpSpPr/>
            <p:nvPr/>
          </p:nvGrpSpPr>
          <p:grpSpPr>
            <a:xfrm>
              <a:off x="6909474" y="3641750"/>
              <a:ext cx="1188721" cy="415499"/>
              <a:chOff x="4236720" y="3512597"/>
              <a:chExt cx="1188721" cy="548500"/>
            </a:xfrm>
          </p:grpSpPr>
          <p:sp>
            <p:nvSpPr>
              <p:cNvPr id="109" name="Rectangle 108"/>
              <p:cNvSpPr/>
              <p:nvPr/>
            </p:nvSpPr>
            <p:spPr bwMode="auto">
              <a:xfrm>
                <a:off x="4236720" y="3512597"/>
                <a:ext cx="1066800" cy="548500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indent="-268288">
                  <a:buClr>
                    <a:srgbClr val="FD930A"/>
                  </a:buClr>
                  <a:buSzPct val="80000"/>
                </a:pPr>
                <a:endParaRPr lang="de-DE" sz="2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0" name="Rectangle 160"/>
              <p:cNvSpPr>
                <a:spLocks noChangeArrowheads="1"/>
              </p:cNvSpPr>
              <p:nvPr/>
            </p:nvSpPr>
            <p:spPr bwMode="auto">
              <a:xfrm>
                <a:off x="4320541" y="3615421"/>
                <a:ext cx="1104900" cy="365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de-DE" sz="1800" b="1" kern="0" dirty="0" err="1" smtClean="0">
                    <a:solidFill>
                      <a:prstClr val="white"/>
                    </a:solidFill>
                    <a:latin typeface="Calibri"/>
                  </a:rPr>
                  <a:t>Colbox</a:t>
                </a:r>
                <a:r>
                  <a:rPr lang="de-DE" sz="1800" b="1" kern="0" dirty="0" smtClean="0">
                    <a:solidFill>
                      <a:prstClr val="white"/>
                    </a:solidFill>
                    <a:latin typeface="Calibri"/>
                  </a:rPr>
                  <a:t> 41</a:t>
                </a:r>
                <a:endParaRPr lang="en-GB" sz="1800" b="1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03" name="Line 196"/>
            <p:cNvSpPr>
              <a:spLocks noChangeShapeType="1"/>
            </p:cNvSpPr>
            <p:nvPr/>
          </p:nvSpPr>
          <p:spPr bwMode="auto">
            <a:xfrm flipH="1">
              <a:off x="6921858" y="1896028"/>
              <a:ext cx="142873" cy="406194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4" name="Line 197"/>
            <p:cNvSpPr>
              <a:spLocks noChangeShapeType="1"/>
            </p:cNvSpPr>
            <p:nvPr/>
          </p:nvSpPr>
          <p:spPr bwMode="auto">
            <a:xfrm>
              <a:off x="6681154" y="1900292"/>
              <a:ext cx="153392" cy="413247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" name="Rectangle 198"/>
            <p:cNvSpPr>
              <a:spLocks noChangeArrowheads="1"/>
            </p:cNvSpPr>
            <p:nvPr/>
          </p:nvSpPr>
          <p:spPr bwMode="auto">
            <a:xfrm>
              <a:off x="6780570" y="1880152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06" name="Group 105"/>
            <p:cNvGrpSpPr/>
            <p:nvPr/>
          </p:nvGrpSpPr>
          <p:grpSpPr>
            <a:xfrm>
              <a:off x="7064731" y="3154984"/>
              <a:ext cx="915455" cy="311893"/>
              <a:chOff x="4236720" y="2587034"/>
              <a:chExt cx="1008650" cy="311893"/>
            </a:xfrm>
          </p:grpSpPr>
          <p:sp>
            <p:nvSpPr>
              <p:cNvPr id="107" name="Rectangle 106"/>
              <p:cNvSpPr/>
              <p:nvPr/>
            </p:nvSpPr>
            <p:spPr bwMode="auto">
              <a:xfrm>
                <a:off x="4236720" y="2587034"/>
                <a:ext cx="853440" cy="311893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indent="-268288">
                  <a:buClr>
                    <a:srgbClr val="FD930A"/>
                  </a:buClr>
                  <a:buSzPct val="80000"/>
                </a:pPr>
                <a:endParaRPr lang="de-DE" sz="2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8" name="Rectangle 160"/>
              <p:cNvSpPr>
                <a:spLocks noChangeArrowheads="1"/>
              </p:cNvSpPr>
              <p:nvPr/>
            </p:nvSpPr>
            <p:spPr bwMode="auto">
              <a:xfrm>
                <a:off x="4320542" y="2611273"/>
                <a:ext cx="924828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de-DE" sz="1600" b="1" kern="0" dirty="0" err="1" smtClean="0">
                    <a:solidFill>
                      <a:prstClr val="white"/>
                    </a:solidFill>
                    <a:latin typeface="Calibri"/>
                  </a:rPr>
                  <a:t>Purifier</a:t>
                </a:r>
                <a:endParaRPr lang="en-GB" sz="1600" b="1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135" name="Line 166"/>
          <p:cNvSpPr>
            <a:spLocks noChangeShapeType="1"/>
          </p:cNvSpPr>
          <p:nvPr/>
        </p:nvSpPr>
        <p:spPr bwMode="auto">
          <a:xfrm>
            <a:off x="6312067" y="3689813"/>
            <a:ext cx="0" cy="182503"/>
          </a:xfrm>
          <a:prstGeom prst="line">
            <a:avLst/>
          </a:prstGeom>
          <a:noFill/>
          <a:ln w="28575">
            <a:solidFill>
              <a:srgbClr val="F63B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7" name="Line 177"/>
          <p:cNvSpPr>
            <a:spLocks noChangeShapeType="1"/>
          </p:cNvSpPr>
          <p:nvPr/>
        </p:nvSpPr>
        <p:spPr bwMode="auto">
          <a:xfrm flipH="1" flipV="1">
            <a:off x="5465852" y="4048553"/>
            <a:ext cx="2763691" cy="0"/>
          </a:xfrm>
          <a:prstGeom prst="line">
            <a:avLst/>
          </a:prstGeom>
          <a:noFill/>
          <a:ln w="28575">
            <a:solidFill>
              <a:srgbClr val="EB32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8" name="Line 177"/>
          <p:cNvSpPr>
            <a:spLocks noChangeShapeType="1"/>
          </p:cNvSpPr>
          <p:nvPr/>
        </p:nvSpPr>
        <p:spPr bwMode="auto">
          <a:xfrm flipH="1" flipV="1">
            <a:off x="5629950" y="3857376"/>
            <a:ext cx="692771" cy="0"/>
          </a:xfrm>
          <a:prstGeom prst="line">
            <a:avLst/>
          </a:prstGeom>
          <a:noFill/>
          <a:ln w="28575">
            <a:solidFill>
              <a:srgbClr val="EB32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9" name="Line 166"/>
          <p:cNvSpPr>
            <a:spLocks noChangeShapeType="1"/>
          </p:cNvSpPr>
          <p:nvPr/>
        </p:nvSpPr>
        <p:spPr bwMode="auto">
          <a:xfrm>
            <a:off x="5629950" y="2530218"/>
            <a:ext cx="0" cy="1337534"/>
          </a:xfrm>
          <a:prstGeom prst="line">
            <a:avLst/>
          </a:prstGeom>
          <a:noFill/>
          <a:ln w="28575">
            <a:solidFill>
              <a:srgbClr val="F63B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0" name="Line 166"/>
          <p:cNvSpPr>
            <a:spLocks noChangeShapeType="1"/>
          </p:cNvSpPr>
          <p:nvPr/>
        </p:nvSpPr>
        <p:spPr bwMode="auto">
          <a:xfrm>
            <a:off x="5464826" y="2696003"/>
            <a:ext cx="0" cy="1352550"/>
          </a:xfrm>
          <a:prstGeom prst="line">
            <a:avLst/>
          </a:prstGeom>
          <a:noFill/>
          <a:ln w="28575">
            <a:solidFill>
              <a:srgbClr val="F63B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1" name="Line 177"/>
          <p:cNvSpPr>
            <a:spLocks noChangeShapeType="1"/>
          </p:cNvSpPr>
          <p:nvPr/>
        </p:nvSpPr>
        <p:spPr bwMode="auto">
          <a:xfrm flipH="1" flipV="1">
            <a:off x="5059926" y="2697302"/>
            <a:ext cx="405927" cy="0"/>
          </a:xfrm>
          <a:prstGeom prst="line">
            <a:avLst/>
          </a:prstGeom>
          <a:noFill/>
          <a:ln w="28575">
            <a:solidFill>
              <a:srgbClr val="EB32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2" name="Line 177"/>
          <p:cNvSpPr>
            <a:spLocks noChangeShapeType="1"/>
          </p:cNvSpPr>
          <p:nvPr/>
        </p:nvSpPr>
        <p:spPr bwMode="auto">
          <a:xfrm flipH="1" flipV="1">
            <a:off x="4944224" y="2530218"/>
            <a:ext cx="685726" cy="0"/>
          </a:xfrm>
          <a:prstGeom prst="line">
            <a:avLst/>
          </a:prstGeom>
          <a:noFill/>
          <a:ln w="28575">
            <a:solidFill>
              <a:srgbClr val="EB32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5" name="Line 241"/>
          <p:cNvSpPr>
            <a:spLocks noChangeShapeType="1"/>
          </p:cNvSpPr>
          <p:nvPr/>
        </p:nvSpPr>
        <p:spPr bwMode="auto">
          <a:xfrm flipV="1">
            <a:off x="2755477" y="2381017"/>
            <a:ext cx="9821" cy="850519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8" name="Line 241"/>
          <p:cNvSpPr>
            <a:spLocks noChangeShapeType="1"/>
          </p:cNvSpPr>
          <p:nvPr/>
        </p:nvSpPr>
        <p:spPr bwMode="auto">
          <a:xfrm flipH="1">
            <a:off x="2765298" y="2376133"/>
            <a:ext cx="1085440" cy="4886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0" name="Rectangle 10"/>
          <p:cNvSpPr>
            <a:spLocks noChangeArrowheads="1"/>
          </p:cNvSpPr>
          <p:nvPr/>
        </p:nvSpPr>
        <p:spPr bwMode="auto">
          <a:xfrm>
            <a:off x="2085090" y="3970475"/>
            <a:ext cx="120789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de-DE" sz="1400" b="1" dirty="0">
                <a:solidFill>
                  <a:prstClr val="white"/>
                </a:solidFill>
                <a:latin typeface="Calibri"/>
              </a:rPr>
              <a:t>Distribution Box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de-DE" sz="1400" b="1" dirty="0">
                <a:solidFill>
                  <a:prstClr val="white"/>
                </a:solidFill>
                <a:latin typeface="Calibri"/>
              </a:rPr>
              <a:t>XLVB</a:t>
            </a:r>
            <a:endParaRPr lang="en-GB" sz="1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1" name="Rectangle 56"/>
          <p:cNvSpPr>
            <a:spLocks noChangeArrowheads="1"/>
          </p:cNvSpPr>
          <p:nvPr/>
        </p:nvSpPr>
        <p:spPr bwMode="auto">
          <a:xfrm>
            <a:off x="2760387" y="2116842"/>
            <a:ext cx="352532" cy="215444"/>
          </a:xfrm>
          <a:prstGeom prst="rect">
            <a:avLst/>
          </a:prstGeom>
          <a:noFill/>
          <a:ln w="9525">
            <a:solidFill>
              <a:srgbClr val="FD930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/>
          <a:p>
            <a:pPr algn="just"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 dirty="0">
                <a:solidFill>
                  <a:srgbClr val="000000"/>
                </a:solidFill>
                <a:latin typeface="Calibri"/>
              </a:rPr>
              <a:t>XRTL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3564157" y="1323009"/>
            <a:ext cx="5504090" cy="2864935"/>
            <a:chOff x="3564157" y="1323009"/>
            <a:chExt cx="5504090" cy="2864935"/>
          </a:xfrm>
        </p:grpSpPr>
        <p:cxnSp>
          <p:nvCxnSpPr>
            <p:cNvPr id="79" name="Straight Connector 78"/>
            <p:cNvCxnSpPr/>
            <p:nvPr/>
          </p:nvCxnSpPr>
          <p:spPr>
            <a:xfrm flipV="1">
              <a:off x="3616007" y="1359750"/>
              <a:ext cx="5420489" cy="3070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3616007" y="1362820"/>
              <a:ext cx="0" cy="2825124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9036496" y="1358104"/>
              <a:ext cx="31751" cy="2821269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3616007" y="4187944"/>
              <a:ext cx="5428187" cy="0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 Box 171"/>
            <p:cNvSpPr txBox="1">
              <a:spLocks noChangeArrowheads="1"/>
            </p:cNvSpPr>
            <p:nvPr/>
          </p:nvSpPr>
          <p:spPr bwMode="auto">
            <a:xfrm>
              <a:off x="3583348" y="1559692"/>
              <a:ext cx="147113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600" b="1" dirty="0" smtClean="0">
                  <a:solidFill>
                    <a:prstClr val="black"/>
                  </a:solidFill>
                </a:rPr>
                <a:t>(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Building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54)</a:t>
              </a:r>
              <a:endParaRPr lang="en-GB" sz="1600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117" name="Text Box 171"/>
            <p:cNvSpPr txBox="1">
              <a:spLocks noChangeArrowheads="1"/>
            </p:cNvSpPr>
            <p:nvPr/>
          </p:nvSpPr>
          <p:spPr bwMode="auto">
            <a:xfrm>
              <a:off x="3564157" y="1323009"/>
              <a:ext cx="129624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600" b="1" dirty="0" err="1" smtClean="0">
                  <a:solidFill>
                    <a:prstClr val="black"/>
                  </a:solidFill>
                </a:rPr>
                <a:t>Cryo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Plant</a:t>
              </a:r>
              <a:endParaRPr lang="en-GB" sz="1600" b="1" dirty="0" smtClean="0">
                <a:solidFill>
                  <a:prstClr val="black"/>
                </a:solidFill>
              </a:endParaRPr>
            </a:p>
          </p:txBody>
        </p:sp>
      </p:grpSp>
      <p:sp>
        <p:nvSpPr>
          <p:cNvPr id="123" name="Rectangle 10"/>
          <p:cNvSpPr>
            <a:spLocks noChangeArrowheads="1"/>
          </p:cNvSpPr>
          <p:nvPr/>
        </p:nvSpPr>
        <p:spPr bwMode="auto">
          <a:xfrm>
            <a:off x="1933491" y="3970475"/>
            <a:ext cx="120789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de-DE" sz="1400" b="1" dirty="0">
                <a:solidFill>
                  <a:prstClr val="white"/>
                </a:solidFill>
                <a:latin typeface="Calibri"/>
              </a:rPr>
              <a:t>Distribution Box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de-DE" sz="1400" b="1" dirty="0">
                <a:solidFill>
                  <a:prstClr val="white"/>
                </a:solidFill>
                <a:latin typeface="Calibri"/>
              </a:rPr>
              <a:t>XLVB</a:t>
            </a:r>
            <a:endParaRPr lang="en-GB" sz="1800" b="1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720420" y="2812666"/>
            <a:ext cx="1625618" cy="1694131"/>
            <a:chOff x="1720420" y="2812666"/>
            <a:chExt cx="1625618" cy="1694131"/>
          </a:xfrm>
        </p:grpSpPr>
        <p:cxnSp>
          <p:nvCxnSpPr>
            <p:cNvPr id="114" name="Straight Connector 113"/>
            <p:cNvCxnSpPr/>
            <p:nvPr/>
          </p:nvCxnSpPr>
          <p:spPr>
            <a:xfrm>
              <a:off x="1756725" y="2873829"/>
              <a:ext cx="0" cy="1632968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3346038" y="2873829"/>
              <a:ext cx="0" cy="1632968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1750401" y="2835840"/>
              <a:ext cx="1589313" cy="0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 Box 171"/>
            <p:cNvSpPr txBox="1">
              <a:spLocks noChangeArrowheads="1"/>
            </p:cNvSpPr>
            <p:nvPr/>
          </p:nvSpPr>
          <p:spPr bwMode="auto">
            <a:xfrm>
              <a:off x="1720420" y="2812666"/>
              <a:ext cx="79465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600" b="1" dirty="0" err="1" smtClean="0">
                  <a:solidFill>
                    <a:prstClr val="black"/>
                  </a:solidFill>
                </a:rPr>
                <a:t>Shaft</a:t>
              </a:r>
              <a:endParaRPr lang="en-GB" sz="1600" b="1" dirty="0" smtClean="0">
                <a:solidFill>
                  <a:prstClr val="black"/>
                </a:solidFill>
              </a:endParaRPr>
            </a:p>
          </p:txBody>
        </p:sp>
        <p:cxnSp>
          <p:nvCxnSpPr>
            <p:cNvPr id="124" name="Straight Connector 123"/>
            <p:cNvCxnSpPr/>
            <p:nvPr/>
          </p:nvCxnSpPr>
          <p:spPr>
            <a:xfrm>
              <a:off x="1756724" y="4506797"/>
              <a:ext cx="1589313" cy="0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152"/>
          <p:cNvGrpSpPr/>
          <p:nvPr/>
        </p:nvGrpSpPr>
        <p:grpSpPr>
          <a:xfrm>
            <a:off x="2565495" y="2442070"/>
            <a:ext cx="389784" cy="324876"/>
            <a:chOff x="1934316" y="1679048"/>
            <a:chExt cx="389784" cy="324876"/>
          </a:xfrm>
        </p:grpSpPr>
        <p:cxnSp>
          <p:nvCxnSpPr>
            <p:cNvPr id="154" name="Straight Connector 153"/>
            <p:cNvCxnSpPr/>
            <p:nvPr/>
          </p:nvCxnSpPr>
          <p:spPr>
            <a:xfrm>
              <a:off x="1934316" y="1727866"/>
              <a:ext cx="389784" cy="23114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flipV="1">
              <a:off x="1981833" y="1679048"/>
              <a:ext cx="294642" cy="324876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Line 241"/>
          <p:cNvSpPr>
            <a:spLocks noChangeShapeType="1"/>
          </p:cNvSpPr>
          <p:nvPr/>
        </p:nvSpPr>
        <p:spPr bwMode="auto">
          <a:xfrm flipV="1">
            <a:off x="4699661" y="2644172"/>
            <a:ext cx="0" cy="743477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0" name="Rectangle 56"/>
          <p:cNvSpPr>
            <a:spLocks noChangeArrowheads="1"/>
          </p:cNvSpPr>
          <p:nvPr/>
        </p:nvSpPr>
        <p:spPr bwMode="auto">
          <a:xfrm>
            <a:off x="4738313" y="2868475"/>
            <a:ext cx="505073" cy="215444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 dirty="0" smtClean="0">
                <a:solidFill>
                  <a:srgbClr val="000000"/>
                </a:solidFill>
                <a:latin typeface="Calibri"/>
              </a:rPr>
              <a:t>CXRTL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855420" y="3160915"/>
            <a:ext cx="1387966" cy="536575"/>
            <a:chOff x="2999509" y="3209101"/>
            <a:chExt cx="1681451" cy="536575"/>
          </a:xfrm>
        </p:grpSpPr>
        <p:sp>
          <p:nvSpPr>
            <p:cNvPr id="143" name="Rectangle 32"/>
            <p:cNvSpPr>
              <a:spLocks noChangeArrowheads="1"/>
            </p:cNvSpPr>
            <p:nvPr/>
          </p:nvSpPr>
          <p:spPr bwMode="auto">
            <a:xfrm>
              <a:off x="2999509" y="3209101"/>
              <a:ext cx="1681451" cy="536575"/>
            </a:xfrm>
            <a:prstGeom prst="rect">
              <a:avLst/>
            </a:prstGeom>
            <a:solidFill>
              <a:srgbClr val="FF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" name="Rectangle 34"/>
            <p:cNvSpPr>
              <a:spLocks noChangeArrowheads="1"/>
            </p:cNvSpPr>
            <p:nvPr/>
          </p:nvSpPr>
          <p:spPr bwMode="auto">
            <a:xfrm>
              <a:off x="3036022" y="3279723"/>
              <a:ext cx="1644938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Cold Compressors</a:t>
              </a:r>
            </a:p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CB44 </a:t>
              </a:r>
              <a:endParaRPr lang="en-GB" sz="18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850738" y="2269868"/>
            <a:ext cx="1335931" cy="520700"/>
            <a:chOff x="3852133" y="2131328"/>
            <a:chExt cx="1335931" cy="520700"/>
          </a:xfrm>
        </p:grpSpPr>
        <p:sp>
          <p:nvSpPr>
            <p:cNvPr id="133" name="Rectangle 156"/>
            <p:cNvSpPr>
              <a:spLocks noChangeArrowheads="1"/>
            </p:cNvSpPr>
            <p:nvPr/>
          </p:nvSpPr>
          <p:spPr bwMode="auto">
            <a:xfrm>
              <a:off x="3852133" y="2131328"/>
              <a:ext cx="1335931" cy="520700"/>
            </a:xfrm>
            <a:prstGeom prst="rect">
              <a:avLst/>
            </a:prstGeom>
            <a:solidFill>
              <a:srgbClr val="FF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4" name="Rectangle 157"/>
            <p:cNvSpPr>
              <a:spLocks noChangeArrowheads="1"/>
            </p:cNvSpPr>
            <p:nvPr/>
          </p:nvSpPr>
          <p:spPr bwMode="auto">
            <a:xfrm>
              <a:off x="3920395" y="2191931"/>
              <a:ext cx="1207895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Distribution Box</a:t>
              </a:r>
            </a:p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DB54</a:t>
              </a:r>
              <a:endParaRPr lang="en-GB" sz="18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91192" y="2065659"/>
            <a:ext cx="3260100" cy="2484287"/>
            <a:chOff x="1863725" y="1175224"/>
            <a:chExt cx="4925343" cy="3685701"/>
          </a:xfrm>
        </p:grpSpPr>
        <p:sp>
          <p:nvSpPr>
            <p:cNvPr id="127" name="Rectangle 126"/>
            <p:cNvSpPr/>
            <p:nvPr/>
          </p:nvSpPr>
          <p:spPr>
            <a:xfrm>
              <a:off x="1863725" y="1175224"/>
              <a:ext cx="4925343" cy="36857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28" name="Picture 12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3620" y="1234280"/>
              <a:ext cx="4676612" cy="3507459"/>
            </a:xfrm>
            <a:prstGeom prst="rect">
              <a:avLst/>
            </a:prstGeom>
          </p:spPr>
        </p:pic>
      </p:grpSp>
      <p:cxnSp>
        <p:nvCxnSpPr>
          <p:cNvPr id="7" name="Straight Arrow Connector 6"/>
          <p:cNvCxnSpPr/>
          <p:nvPr/>
        </p:nvCxnSpPr>
        <p:spPr bwMode="auto">
          <a:xfrm flipH="1">
            <a:off x="3351292" y="3020043"/>
            <a:ext cx="1274048" cy="0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grpSp>
        <p:nvGrpSpPr>
          <p:cNvPr id="129" name="Group 128"/>
          <p:cNvGrpSpPr/>
          <p:nvPr/>
        </p:nvGrpSpPr>
        <p:grpSpPr>
          <a:xfrm>
            <a:off x="4174961" y="4422676"/>
            <a:ext cx="4447481" cy="911642"/>
            <a:chOff x="4502621" y="4163596"/>
            <a:chExt cx="4447481" cy="911642"/>
          </a:xfrm>
        </p:grpSpPr>
        <p:sp>
          <p:nvSpPr>
            <p:cNvPr id="130" name="Text Box 171"/>
            <p:cNvSpPr txBox="1">
              <a:spLocks noChangeArrowheads="1"/>
            </p:cNvSpPr>
            <p:nvPr/>
          </p:nvSpPr>
          <p:spPr bwMode="auto">
            <a:xfrm>
              <a:off x="4502621" y="4490463"/>
              <a:ext cx="4430018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600" b="1" dirty="0" err="1" smtClean="0">
                  <a:solidFill>
                    <a:prstClr val="black"/>
                  </a:solidFill>
                </a:rPr>
                <a:t>Pre-commissioning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of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XFEL 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refrigerator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with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CB44 in 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building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54 </a:t>
              </a:r>
            </a:p>
          </p:txBody>
        </p:sp>
        <p:sp>
          <p:nvSpPr>
            <p:cNvPr id="131" name="Text Box 171"/>
            <p:cNvSpPr txBox="1">
              <a:spLocks noChangeArrowheads="1"/>
            </p:cNvSpPr>
            <p:nvPr/>
          </p:nvSpPr>
          <p:spPr bwMode="auto">
            <a:xfrm>
              <a:off x="4520084" y="4163596"/>
              <a:ext cx="4430018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600" b="1" u="sng" dirty="0" err="1" smtClean="0">
                  <a:solidFill>
                    <a:prstClr val="black"/>
                  </a:solidFill>
                </a:rPr>
                <a:t>Until</a:t>
              </a:r>
              <a:r>
                <a:rPr lang="de-DE" sz="1600" b="1" u="sng" dirty="0" smtClean="0">
                  <a:solidFill>
                    <a:prstClr val="black"/>
                  </a:solidFill>
                </a:rPr>
                <a:t> September 2014</a:t>
              </a:r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4220528" y="5507450"/>
            <a:ext cx="4447364" cy="338554"/>
            <a:chOff x="4548188" y="5248370"/>
            <a:chExt cx="4447364" cy="338554"/>
          </a:xfrm>
        </p:grpSpPr>
        <p:cxnSp>
          <p:nvCxnSpPr>
            <p:cNvPr id="160" name="Straight Arrow Connector 159"/>
            <p:cNvCxnSpPr/>
            <p:nvPr/>
          </p:nvCxnSpPr>
          <p:spPr>
            <a:xfrm flipV="1">
              <a:off x="4548188" y="5430839"/>
              <a:ext cx="360040" cy="317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Text Box 171"/>
            <p:cNvSpPr txBox="1">
              <a:spLocks noChangeArrowheads="1"/>
            </p:cNvSpPr>
            <p:nvPr/>
          </p:nvSpPr>
          <p:spPr bwMode="auto">
            <a:xfrm>
              <a:off x="4900944" y="5248370"/>
              <a:ext cx="4094608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600" b="1" dirty="0" smtClean="0">
                  <a:solidFill>
                    <a:prstClr val="black"/>
                  </a:solidFill>
                </a:rPr>
                <a:t>Partial 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compensation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of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delayed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XRTL</a:t>
              </a:r>
            </a:p>
          </p:txBody>
        </p:sp>
      </p:grpSp>
      <p:sp>
        <p:nvSpPr>
          <p:cNvPr id="119" name="Title 1"/>
          <p:cNvSpPr>
            <a:spLocks noGrp="1"/>
          </p:cNvSpPr>
          <p:nvPr>
            <p:ph type="title"/>
          </p:nvPr>
        </p:nvSpPr>
        <p:spPr>
          <a:xfrm>
            <a:off x="1077644" y="307975"/>
            <a:ext cx="7461815" cy="714375"/>
          </a:xfrm>
        </p:spPr>
        <p:txBody>
          <a:bodyPr/>
          <a:lstStyle/>
          <a:p>
            <a:r>
              <a:rPr lang="de-DE" sz="2200" dirty="0"/>
              <a:t>HERA </a:t>
            </a:r>
            <a:r>
              <a:rPr lang="de-DE" sz="2200" dirty="0" err="1"/>
              <a:t>R</a:t>
            </a:r>
            <a:r>
              <a:rPr lang="de-DE" sz="2200" dirty="0" err="1" smtClean="0"/>
              <a:t>efrigerating</a:t>
            </a:r>
            <a:r>
              <a:rPr lang="de-DE" sz="2200" dirty="0" smtClean="0"/>
              <a:t> </a:t>
            </a:r>
            <a:r>
              <a:rPr lang="de-DE" sz="2200" dirty="0"/>
              <a:t>P</a:t>
            </a:r>
            <a:r>
              <a:rPr lang="de-DE" sz="2200" dirty="0" smtClean="0"/>
              <a:t>lant  -&gt; XFEL </a:t>
            </a:r>
            <a:r>
              <a:rPr lang="de-DE" sz="2200" dirty="0" err="1"/>
              <a:t>R</a:t>
            </a:r>
            <a:r>
              <a:rPr lang="de-DE" sz="2200" dirty="0" err="1" smtClean="0"/>
              <a:t>efrigerating</a:t>
            </a:r>
            <a:r>
              <a:rPr lang="de-DE" sz="2200" dirty="0" smtClean="0"/>
              <a:t> </a:t>
            </a:r>
            <a:r>
              <a:rPr lang="en-US" sz="2200" dirty="0" smtClean="0"/>
              <a:t>Plant</a:t>
            </a:r>
            <a:br>
              <a:rPr lang="en-US" sz="2200" dirty="0" smtClean="0"/>
            </a:br>
            <a:r>
              <a:rPr lang="en-US" sz="1600" dirty="0" smtClean="0"/>
              <a:t>Commissioning of XFEL Refrigerating Plant </a:t>
            </a:r>
            <a:r>
              <a:rPr lang="de-DE" sz="1600" dirty="0" smtClean="0"/>
              <a:t> 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75027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Line 166"/>
          <p:cNvSpPr>
            <a:spLocks noChangeShapeType="1"/>
          </p:cNvSpPr>
          <p:nvPr/>
        </p:nvSpPr>
        <p:spPr bwMode="auto">
          <a:xfrm>
            <a:off x="8209156" y="3685249"/>
            <a:ext cx="5473" cy="363304"/>
          </a:xfrm>
          <a:prstGeom prst="line">
            <a:avLst/>
          </a:prstGeom>
          <a:noFill/>
          <a:ln w="28575">
            <a:solidFill>
              <a:srgbClr val="F63B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7362206" y="1423516"/>
            <a:ext cx="1628105" cy="2261733"/>
            <a:chOff x="6615446" y="1795516"/>
            <a:chExt cx="1628105" cy="2261733"/>
          </a:xfrm>
        </p:grpSpPr>
        <p:sp>
          <p:nvSpPr>
            <p:cNvPr id="30" name="Line 166"/>
            <p:cNvSpPr>
              <a:spLocks noChangeShapeType="1"/>
            </p:cNvSpPr>
            <p:nvPr/>
          </p:nvSpPr>
          <p:spPr bwMode="auto">
            <a:xfrm>
              <a:off x="7433653" y="2285258"/>
              <a:ext cx="3176" cy="1440312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Line 166"/>
            <p:cNvSpPr>
              <a:spLocks noChangeShapeType="1"/>
            </p:cNvSpPr>
            <p:nvPr/>
          </p:nvSpPr>
          <p:spPr bwMode="auto">
            <a:xfrm flipH="1">
              <a:off x="6869471" y="2285259"/>
              <a:ext cx="1588" cy="159246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Line 166"/>
            <p:cNvSpPr>
              <a:spLocks noChangeShapeType="1"/>
            </p:cNvSpPr>
            <p:nvPr/>
          </p:nvSpPr>
          <p:spPr bwMode="auto">
            <a:xfrm flipH="1">
              <a:off x="7980186" y="2285259"/>
              <a:ext cx="0" cy="152400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Line 177"/>
            <p:cNvSpPr>
              <a:spLocks noChangeShapeType="1"/>
            </p:cNvSpPr>
            <p:nvPr/>
          </p:nvSpPr>
          <p:spPr bwMode="auto">
            <a:xfrm flipH="1" flipV="1">
              <a:off x="6859920" y="2433893"/>
              <a:ext cx="1121855" cy="0"/>
            </a:xfrm>
            <a:prstGeom prst="line">
              <a:avLst/>
            </a:prstGeom>
            <a:noFill/>
            <a:ln w="28575">
              <a:solidFill>
                <a:srgbClr val="EB321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val 195"/>
            <p:cNvSpPr>
              <a:spLocks noChangeArrowheads="1"/>
            </p:cNvSpPr>
            <p:nvPr/>
          </p:nvSpPr>
          <p:spPr bwMode="auto">
            <a:xfrm>
              <a:off x="6615446" y="1806128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Oval 195"/>
            <p:cNvSpPr>
              <a:spLocks noChangeArrowheads="1"/>
            </p:cNvSpPr>
            <p:nvPr/>
          </p:nvSpPr>
          <p:spPr bwMode="auto">
            <a:xfrm>
              <a:off x="7184417" y="1795516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Line 196"/>
            <p:cNvSpPr>
              <a:spLocks noChangeShapeType="1"/>
            </p:cNvSpPr>
            <p:nvPr/>
          </p:nvSpPr>
          <p:spPr bwMode="auto">
            <a:xfrm flipH="1">
              <a:off x="7473342" y="1876479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Line 197"/>
            <p:cNvSpPr>
              <a:spLocks noChangeShapeType="1"/>
            </p:cNvSpPr>
            <p:nvPr/>
          </p:nvSpPr>
          <p:spPr bwMode="auto">
            <a:xfrm>
              <a:off x="7243155" y="1893941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Rectangle 198"/>
            <p:cNvSpPr>
              <a:spLocks noChangeArrowheads="1"/>
            </p:cNvSpPr>
            <p:nvPr/>
          </p:nvSpPr>
          <p:spPr bwMode="auto">
            <a:xfrm>
              <a:off x="7332055" y="1860604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Oval 195"/>
            <p:cNvSpPr>
              <a:spLocks noChangeArrowheads="1"/>
            </p:cNvSpPr>
            <p:nvPr/>
          </p:nvSpPr>
          <p:spPr bwMode="auto">
            <a:xfrm>
              <a:off x="7738726" y="180186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Line 196"/>
            <p:cNvSpPr>
              <a:spLocks noChangeShapeType="1"/>
            </p:cNvSpPr>
            <p:nvPr/>
          </p:nvSpPr>
          <p:spPr bwMode="auto">
            <a:xfrm flipH="1">
              <a:off x="8027651" y="188283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Line 197"/>
            <p:cNvSpPr>
              <a:spLocks noChangeShapeType="1"/>
            </p:cNvSpPr>
            <p:nvPr/>
          </p:nvSpPr>
          <p:spPr bwMode="auto">
            <a:xfrm>
              <a:off x="7797464" y="190029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Rectangle 198"/>
            <p:cNvSpPr>
              <a:spLocks noChangeArrowheads="1"/>
            </p:cNvSpPr>
            <p:nvPr/>
          </p:nvSpPr>
          <p:spPr bwMode="auto">
            <a:xfrm>
              <a:off x="7886364" y="186695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Oval 195"/>
            <p:cNvSpPr>
              <a:spLocks noChangeArrowheads="1"/>
            </p:cNvSpPr>
            <p:nvPr/>
          </p:nvSpPr>
          <p:spPr bwMode="auto">
            <a:xfrm>
              <a:off x="7183623" y="252194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Line 196"/>
            <p:cNvSpPr>
              <a:spLocks noChangeShapeType="1"/>
            </p:cNvSpPr>
            <p:nvPr/>
          </p:nvSpPr>
          <p:spPr bwMode="auto">
            <a:xfrm flipH="1">
              <a:off x="7472548" y="260291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Line 197"/>
            <p:cNvSpPr>
              <a:spLocks noChangeShapeType="1"/>
            </p:cNvSpPr>
            <p:nvPr/>
          </p:nvSpPr>
          <p:spPr bwMode="auto">
            <a:xfrm>
              <a:off x="7242361" y="262037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Rectangle 198"/>
            <p:cNvSpPr>
              <a:spLocks noChangeArrowheads="1"/>
            </p:cNvSpPr>
            <p:nvPr/>
          </p:nvSpPr>
          <p:spPr bwMode="auto">
            <a:xfrm>
              <a:off x="7331261" y="258703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6909474" y="3641750"/>
              <a:ext cx="1188721" cy="415499"/>
              <a:chOff x="4236720" y="3512597"/>
              <a:chExt cx="1188721" cy="548500"/>
            </a:xfrm>
          </p:grpSpPr>
          <p:sp>
            <p:nvSpPr>
              <p:cNvPr id="4" name="Rectangle 3"/>
              <p:cNvSpPr/>
              <p:nvPr/>
            </p:nvSpPr>
            <p:spPr bwMode="auto">
              <a:xfrm>
                <a:off x="4236720" y="3512597"/>
                <a:ext cx="1066800" cy="548500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indent="-268288">
                  <a:buClr>
                    <a:srgbClr val="FD930A"/>
                  </a:buClr>
                  <a:buSzPct val="80000"/>
                </a:pPr>
                <a:endParaRPr lang="de-DE" sz="2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8" name="Rectangle 160"/>
              <p:cNvSpPr>
                <a:spLocks noChangeArrowheads="1"/>
              </p:cNvSpPr>
              <p:nvPr/>
            </p:nvSpPr>
            <p:spPr bwMode="auto">
              <a:xfrm>
                <a:off x="4320541" y="3615421"/>
                <a:ext cx="1104900" cy="365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de-DE" sz="1800" b="1" kern="0" dirty="0" err="1" smtClean="0">
                    <a:solidFill>
                      <a:prstClr val="white"/>
                    </a:solidFill>
                    <a:latin typeface="Calibri"/>
                  </a:rPr>
                  <a:t>Colbox</a:t>
                </a:r>
                <a:r>
                  <a:rPr lang="de-DE" sz="1800" b="1" kern="0" dirty="0" smtClean="0">
                    <a:solidFill>
                      <a:prstClr val="white"/>
                    </a:solidFill>
                    <a:latin typeface="Calibri"/>
                  </a:rPr>
                  <a:t> 43</a:t>
                </a:r>
                <a:endParaRPr lang="en-GB" sz="1800" b="1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49" name="Line 196"/>
            <p:cNvSpPr>
              <a:spLocks noChangeShapeType="1"/>
            </p:cNvSpPr>
            <p:nvPr/>
          </p:nvSpPr>
          <p:spPr bwMode="auto">
            <a:xfrm flipH="1">
              <a:off x="6921858" y="1896028"/>
              <a:ext cx="142873" cy="406194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Line 197"/>
            <p:cNvSpPr>
              <a:spLocks noChangeShapeType="1"/>
            </p:cNvSpPr>
            <p:nvPr/>
          </p:nvSpPr>
          <p:spPr bwMode="auto">
            <a:xfrm>
              <a:off x="6681154" y="1900292"/>
              <a:ext cx="153392" cy="413247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Rectangle 198"/>
            <p:cNvSpPr>
              <a:spLocks noChangeArrowheads="1"/>
            </p:cNvSpPr>
            <p:nvPr/>
          </p:nvSpPr>
          <p:spPr bwMode="auto">
            <a:xfrm>
              <a:off x="6780570" y="1880152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7064731" y="3154984"/>
              <a:ext cx="915455" cy="311893"/>
              <a:chOff x="4236720" y="2587034"/>
              <a:chExt cx="1008650" cy="311893"/>
            </a:xfrm>
          </p:grpSpPr>
          <p:sp>
            <p:nvSpPr>
              <p:cNvPr id="53" name="Rectangle 52"/>
              <p:cNvSpPr/>
              <p:nvPr/>
            </p:nvSpPr>
            <p:spPr bwMode="auto">
              <a:xfrm>
                <a:off x="4236720" y="2587034"/>
                <a:ext cx="853440" cy="311893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indent="-268288">
                  <a:buClr>
                    <a:srgbClr val="FD930A"/>
                  </a:buClr>
                  <a:buSzPct val="80000"/>
                </a:pPr>
                <a:endParaRPr lang="de-DE" sz="2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Rectangle 160"/>
              <p:cNvSpPr>
                <a:spLocks noChangeArrowheads="1"/>
              </p:cNvSpPr>
              <p:nvPr/>
            </p:nvSpPr>
            <p:spPr bwMode="auto">
              <a:xfrm>
                <a:off x="4320542" y="2611273"/>
                <a:ext cx="924828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de-DE" sz="1600" b="1" kern="0" dirty="0" err="1" smtClean="0">
                    <a:solidFill>
                      <a:prstClr val="white"/>
                    </a:solidFill>
                    <a:latin typeface="Calibri"/>
                  </a:rPr>
                  <a:t>Purifier</a:t>
                </a:r>
                <a:endParaRPr lang="en-GB" sz="1600" b="1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84" name="Group 83"/>
          <p:cNvGrpSpPr/>
          <p:nvPr/>
        </p:nvGrpSpPr>
        <p:grpSpPr>
          <a:xfrm>
            <a:off x="5464826" y="1423516"/>
            <a:ext cx="1628105" cy="2261733"/>
            <a:chOff x="6615446" y="1795516"/>
            <a:chExt cx="1628105" cy="2261733"/>
          </a:xfrm>
        </p:grpSpPr>
        <p:sp>
          <p:nvSpPr>
            <p:cNvPr id="85" name="Line 166"/>
            <p:cNvSpPr>
              <a:spLocks noChangeShapeType="1"/>
            </p:cNvSpPr>
            <p:nvPr/>
          </p:nvSpPr>
          <p:spPr bwMode="auto">
            <a:xfrm>
              <a:off x="7433653" y="2285258"/>
              <a:ext cx="3176" cy="1440312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" name="Line 166"/>
            <p:cNvSpPr>
              <a:spLocks noChangeShapeType="1"/>
            </p:cNvSpPr>
            <p:nvPr/>
          </p:nvSpPr>
          <p:spPr bwMode="auto">
            <a:xfrm flipH="1">
              <a:off x="6869471" y="2285259"/>
              <a:ext cx="1588" cy="159246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" name="Line 166"/>
            <p:cNvSpPr>
              <a:spLocks noChangeShapeType="1"/>
            </p:cNvSpPr>
            <p:nvPr/>
          </p:nvSpPr>
          <p:spPr bwMode="auto">
            <a:xfrm flipH="1">
              <a:off x="7980186" y="2285259"/>
              <a:ext cx="0" cy="152400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" name="Line 177"/>
            <p:cNvSpPr>
              <a:spLocks noChangeShapeType="1"/>
            </p:cNvSpPr>
            <p:nvPr/>
          </p:nvSpPr>
          <p:spPr bwMode="auto">
            <a:xfrm flipH="1" flipV="1">
              <a:off x="6859920" y="2433893"/>
              <a:ext cx="1121855" cy="0"/>
            </a:xfrm>
            <a:prstGeom prst="line">
              <a:avLst/>
            </a:prstGeom>
            <a:noFill/>
            <a:ln w="28575">
              <a:solidFill>
                <a:srgbClr val="EB321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" name="Oval 195"/>
            <p:cNvSpPr>
              <a:spLocks noChangeArrowheads="1"/>
            </p:cNvSpPr>
            <p:nvPr/>
          </p:nvSpPr>
          <p:spPr bwMode="auto">
            <a:xfrm>
              <a:off x="6615446" y="1806128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" name="Oval 195"/>
            <p:cNvSpPr>
              <a:spLocks noChangeArrowheads="1"/>
            </p:cNvSpPr>
            <p:nvPr/>
          </p:nvSpPr>
          <p:spPr bwMode="auto">
            <a:xfrm>
              <a:off x="7184417" y="1795516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1" name="Line 196"/>
            <p:cNvSpPr>
              <a:spLocks noChangeShapeType="1"/>
            </p:cNvSpPr>
            <p:nvPr/>
          </p:nvSpPr>
          <p:spPr bwMode="auto">
            <a:xfrm flipH="1">
              <a:off x="7473342" y="1876479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" name="Line 197"/>
            <p:cNvSpPr>
              <a:spLocks noChangeShapeType="1"/>
            </p:cNvSpPr>
            <p:nvPr/>
          </p:nvSpPr>
          <p:spPr bwMode="auto">
            <a:xfrm>
              <a:off x="7243155" y="1893941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3" name="Rectangle 198"/>
            <p:cNvSpPr>
              <a:spLocks noChangeArrowheads="1"/>
            </p:cNvSpPr>
            <p:nvPr/>
          </p:nvSpPr>
          <p:spPr bwMode="auto">
            <a:xfrm>
              <a:off x="7332055" y="1860604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4" name="Oval 195"/>
            <p:cNvSpPr>
              <a:spLocks noChangeArrowheads="1"/>
            </p:cNvSpPr>
            <p:nvPr/>
          </p:nvSpPr>
          <p:spPr bwMode="auto">
            <a:xfrm>
              <a:off x="7738726" y="180186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5" name="Line 196"/>
            <p:cNvSpPr>
              <a:spLocks noChangeShapeType="1"/>
            </p:cNvSpPr>
            <p:nvPr/>
          </p:nvSpPr>
          <p:spPr bwMode="auto">
            <a:xfrm flipH="1">
              <a:off x="8027651" y="188283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6" name="Line 197"/>
            <p:cNvSpPr>
              <a:spLocks noChangeShapeType="1"/>
            </p:cNvSpPr>
            <p:nvPr/>
          </p:nvSpPr>
          <p:spPr bwMode="auto">
            <a:xfrm>
              <a:off x="7797464" y="190029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7" name="Rectangle 198"/>
            <p:cNvSpPr>
              <a:spLocks noChangeArrowheads="1"/>
            </p:cNvSpPr>
            <p:nvPr/>
          </p:nvSpPr>
          <p:spPr bwMode="auto">
            <a:xfrm>
              <a:off x="7886364" y="186695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8" name="Oval 195"/>
            <p:cNvSpPr>
              <a:spLocks noChangeArrowheads="1"/>
            </p:cNvSpPr>
            <p:nvPr/>
          </p:nvSpPr>
          <p:spPr bwMode="auto">
            <a:xfrm>
              <a:off x="7183623" y="252194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9" name="Line 196"/>
            <p:cNvSpPr>
              <a:spLocks noChangeShapeType="1"/>
            </p:cNvSpPr>
            <p:nvPr/>
          </p:nvSpPr>
          <p:spPr bwMode="auto">
            <a:xfrm flipH="1">
              <a:off x="7472548" y="260291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0" name="Line 197"/>
            <p:cNvSpPr>
              <a:spLocks noChangeShapeType="1"/>
            </p:cNvSpPr>
            <p:nvPr/>
          </p:nvSpPr>
          <p:spPr bwMode="auto">
            <a:xfrm>
              <a:off x="7242361" y="262037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1" name="Rectangle 198"/>
            <p:cNvSpPr>
              <a:spLocks noChangeArrowheads="1"/>
            </p:cNvSpPr>
            <p:nvPr/>
          </p:nvSpPr>
          <p:spPr bwMode="auto">
            <a:xfrm>
              <a:off x="7331261" y="258703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02" name="Group 101"/>
            <p:cNvGrpSpPr/>
            <p:nvPr/>
          </p:nvGrpSpPr>
          <p:grpSpPr>
            <a:xfrm>
              <a:off x="6909474" y="3641750"/>
              <a:ext cx="1188721" cy="415499"/>
              <a:chOff x="4236720" y="3512597"/>
              <a:chExt cx="1188721" cy="548500"/>
            </a:xfrm>
          </p:grpSpPr>
          <p:sp>
            <p:nvSpPr>
              <p:cNvPr id="109" name="Rectangle 108"/>
              <p:cNvSpPr/>
              <p:nvPr/>
            </p:nvSpPr>
            <p:spPr bwMode="auto">
              <a:xfrm>
                <a:off x="4236720" y="3512597"/>
                <a:ext cx="1066800" cy="548500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indent="-268288">
                  <a:buClr>
                    <a:srgbClr val="FD930A"/>
                  </a:buClr>
                  <a:buSzPct val="80000"/>
                </a:pPr>
                <a:endParaRPr lang="de-DE" sz="2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0" name="Rectangle 160"/>
              <p:cNvSpPr>
                <a:spLocks noChangeArrowheads="1"/>
              </p:cNvSpPr>
              <p:nvPr/>
            </p:nvSpPr>
            <p:spPr bwMode="auto">
              <a:xfrm>
                <a:off x="4320541" y="3615421"/>
                <a:ext cx="1104900" cy="365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de-DE" sz="1800" b="1" kern="0" dirty="0" err="1" smtClean="0">
                    <a:solidFill>
                      <a:prstClr val="white"/>
                    </a:solidFill>
                    <a:latin typeface="Calibri"/>
                  </a:rPr>
                  <a:t>Colbox</a:t>
                </a:r>
                <a:r>
                  <a:rPr lang="de-DE" sz="1800" b="1" kern="0" dirty="0" smtClean="0">
                    <a:solidFill>
                      <a:prstClr val="white"/>
                    </a:solidFill>
                    <a:latin typeface="Calibri"/>
                  </a:rPr>
                  <a:t> 41</a:t>
                </a:r>
                <a:endParaRPr lang="en-GB" sz="1800" b="1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03" name="Line 196"/>
            <p:cNvSpPr>
              <a:spLocks noChangeShapeType="1"/>
            </p:cNvSpPr>
            <p:nvPr/>
          </p:nvSpPr>
          <p:spPr bwMode="auto">
            <a:xfrm flipH="1">
              <a:off x="6921858" y="1896028"/>
              <a:ext cx="142873" cy="406194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4" name="Line 197"/>
            <p:cNvSpPr>
              <a:spLocks noChangeShapeType="1"/>
            </p:cNvSpPr>
            <p:nvPr/>
          </p:nvSpPr>
          <p:spPr bwMode="auto">
            <a:xfrm>
              <a:off x="6681154" y="1900292"/>
              <a:ext cx="153392" cy="413247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" name="Rectangle 198"/>
            <p:cNvSpPr>
              <a:spLocks noChangeArrowheads="1"/>
            </p:cNvSpPr>
            <p:nvPr/>
          </p:nvSpPr>
          <p:spPr bwMode="auto">
            <a:xfrm>
              <a:off x="6780570" y="1880152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06" name="Group 105"/>
            <p:cNvGrpSpPr/>
            <p:nvPr/>
          </p:nvGrpSpPr>
          <p:grpSpPr>
            <a:xfrm>
              <a:off x="7064731" y="3154984"/>
              <a:ext cx="915455" cy="311893"/>
              <a:chOff x="4236720" y="2587034"/>
              <a:chExt cx="1008650" cy="311893"/>
            </a:xfrm>
          </p:grpSpPr>
          <p:sp>
            <p:nvSpPr>
              <p:cNvPr id="107" name="Rectangle 106"/>
              <p:cNvSpPr/>
              <p:nvPr/>
            </p:nvSpPr>
            <p:spPr bwMode="auto">
              <a:xfrm>
                <a:off x="4236720" y="2587034"/>
                <a:ext cx="853440" cy="311893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indent="-268288">
                  <a:buClr>
                    <a:srgbClr val="FD930A"/>
                  </a:buClr>
                  <a:buSzPct val="80000"/>
                </a:pPr>
                <a:endParaRPr lang="de-DE" sz="2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8" name="Rectangle 160"/>
              <p:cNvSpPr>
                <a:spLocks noChangeArrowheads="1"/>
              </p:cNvSpPr>
              <p:nvPr/>
            </p:nvSpPr>
            <p:spPr bwMode="auto">
              <a:xfrm>
                <a:off x="4320542" y="2611273"/>
                <a:ext cx="924828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de-DE" sz="1600" b="1" kern="0" dirty="0" err="1" smtClean="0">
                    <a:solidFill>
                      <a:prstClr val="white"/>
                    </a:solidFill>
                    <a:latin typeface="Calibri"/>
                  </a:rPr>
                  <a:t>Purifier</a:t>
                </a:r>
                <a:endParaRPr lang="en-GB" sz="1600" b="1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135" name="Line 166"/>
          <p:cNvSpPr>
            <a:spLocks noChangeShapeType="1"/>
          </p:cNvSpPr>
          <p:nvPr/>
        </p:nvSpPr>
        <p:spPr bwMode="auto">
          <a:xfrm>
            <a:off x="6312067" y="3689813"/>
            <a:ext cx="0" cy="182503"/>
          </a:xfrm>
          <a:prstGeom prst="line">
            <a:avLst/>
          </a:prstGeom>
          <a:noFill/>
          <a:ln w="28575">
            <a:solidFill>
              <a:srgbClr val="F63B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7" name="Line 177"/>
          <p:cNvSpPr>
            <a:spLocks noChangeShapeType="1"/>
          </p:cNvSpPr>
          <p:nvPr/>
        </p:nvSpPr>
        <p:spPr bwMode="auto">
          <a:xfrm flipH="1" flipV="1">
            <a:off x="5465852" y="4048553"/>
            <a:ext cx="2763691" cy="0"/>
          </a:xfrm>
          <a:prstGeom prst="line">
            <a:avLst/>
          </a:prstGeom>
          <a:noFill/>
          <a:ln w="28575">
            <a:solidFill>
              <a:srgbClr val="EB32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8" name="Line 177"/>
          <p:cNvSpPr>
            <a:spLocks noChangeShapeType="1"/>
          </p:cNvSpPr>
          <p:nvPr/>
        </p:nvSpPr>
        <p:spPr bwMode="auto">
          <a:xfrm flipH="1" flipV="1">
            <a:off x="5629950" y="3857376"/>
            <a:ext cx="692771" cy="0"/>
          </a:xfrm>
          <a:prstGeom prst="line">
            <a:avLst/>
          </a:prstGeom>
          <a:noFill/>
          <a:ln w="28575">
            <a:solidFill>
              <a:srgbClr val="EB32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9" name="Line 166"/>
          <p:cNvSpPr>
            <a:spLocks noChangeShapeType="1"/>
          </p:cNvSpPr>
          <p:nvPr/>
        </p:nvSpPr>
        <p:spPr bwMode="auto">
          <a:xfrm>
            <a:off x="5629950" y="2530218"/>
            <a:ext cx="0" cy="1337534"/>
          </a:xfrm>
          <a:prstGeom prst="line">
            <a:avLst/>
          </a:prstGeom>
          <a:noFill/>
          <a:ln w="28575">
            <a:solidFill>
              <a:srgbClr val="F63B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0" name="Line 166"/>
          <p:cNvSpPr>
            <a:spLocks noChangeShapeType="1"/>
          </p:cNvSpPr>
          <p:nvPr/>
        </p:nvSpPr>
        <p:spPr bwMode="auto">
          <a:xfrm>
            <a:off x="5464826" y="2696003"/>
            <a:ext cx="0" cy="1352550"/>
          </a:xfrm>
          <a:prstGeom prst="line">
            <a:avLst/>
          </a:prstGeom>
          <a:noFill/>
          <a:ln w="28575">
            <a:solidFill>
              <a:srgbClr val="F63B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1" name="Line 177"/>
          <p:cNvSpPr>
            <a:spLocks noChangeShapeType="1"/>
          </p:cNvSpPr>
          <p:nvPr/>
        </p:nvSpPr>
        <p:spPr bwMode="auto">
          <a:xfrm flipH="1" flipV="1">
            <a:off x="5059926" y="2697302"/>
            <a:ext cx="405927" cy="0"/>
          </a:xfrm>
          <a:prstGeom prst="line">
            <a:avLst/>
          </a:prstGeom>
          <a:noFill/>
          <a:ln w="28575">
            <a:solidFill>
              <a:srgbClr val="EB32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2" name="Line 177"/>
          <p:cNvSpPr>
            <a:spLocks noChangeShapeType="1"/>
          </p:cNvSpPr>
          <p:nvPr/>
        </p:nvSpPr>
        <p:spPr bwMode="auto">
          <a:xfrm flipH="1" flipV="1">
            <a:off x="4944224" y="2530218"/>
            <a:ext cx="685726" cy="0"/>
          </a:xfrm>
          <a:prstGeom prst="line">
            <a:avLst/>
          </a:prstGeom>
          <a:noFill/>
          <a:ln w="28575">
            <a:solidFill>
              <a:srgbClr val="EB32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5" name="Line 241"/>
          <p:cNvSpPr>
            <a:spLocks noChangeShapeType="1"/>
          </p:cNvSpPr>
          <p:nvPr/>
        </p:nvSpPr>
        <p:spPr bwMode="auto">
          <a:xfrm flipV="1">
            <a:off x="2755477" y="2381017"/>
            <a:ext cx="9821" cy="850519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8" name="Line 241"/>
          <p:cNvSpPr>
            <a:spLocks noChangeShapeType="1"/>
          </p:cNvSpPr>
          <p:nvPr/>
        </p:nvSpPr>
        <p:spPr bwMode="auto">
          <a:xfrm flipH="1">
            <a:off x="2765298" y="2376133"/>
            <a:ext cx="1085440" cy="4886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0" name="Rectangle 10"/>
          <p:cNvSpPr>
            <a:spLocks noChangeArrowheads="1"/>
          </p:cNvSpPr>
          <p:nvPr/>
        </p:nvSpPr>
        <p:spPr bwMode="auto">
          <a:xfrm>
            <a:off x="2085090" y="3970475"/>
            <a:ext cx="120789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de-DE" sz="1400" b="1" dirty="0">
                <a:solidFill>
                  <a:prstClr val="white"/>
                </a:solidFill>
                <a:latin typeface="Calibri"/>
              </a:rPr>
              <a:t>Distribution Box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de-DE" sz="1400" b="1" dirty="0">
                <a:solidFill>
                  <a:prstClr val="white"/>
                </a:solidFill>
                <a:latin typeface="Calibri"/>
              </a:rPr>
              <a:t>XLVB</a:t>
            </a:r>
            <a:endParaRPr lang="en-GB" sz="1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1" name="Rectangle 56"/>
          <p:cNvSpPr>
            <a:spLocks noChangeArrowheads="1"/>
          </p:cNvSpPr>
          <p:nvPr/>
        </p:nvSpPr>
        <p:spPr bwMode="auto">
          <a:xfrm>
            <a:off x="2760387" y="2116842"/>
            <a:ext cx="352532" cy="215444"/>
          </a:xfrm>
          <a:prstGeom prst="rect">
            <a:avLst/>
          </a:prstGeom>
          <a:noFill/>
          <a:ln w="9525">
            <a:solidFill>
              <a:srgbClr val="FD930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/>
          <a:p>
            <a:pPr algn="just"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 dirty="0">
                <a:solidFill>
                  <a:srgbClr val="000000"/>
                </a:solidFill>
                <a:latin typeface="Calibri"/>
              </a:rPr>
              <a:t>XRTL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3564157" y="1323009"/>
            <a:ext cx="5504090" cy="2864935"/>
            <a:chOff x="3564157" y="1323009"/>
            <a:chExt cx="5504090" cy="2864935"/>
          </a:xfrm>
        </p:grpSpPr>
        <p:cxnSp>
          <p:nvCxnSpPr>
            <p:cNvPr id="79" name="Straight Connector 78"/>
            <p:cNvCxnSpPr/>
            <p:nvPr/>
          </p:nvCxnSpPr>
          <p:spPr>
            <a:xfrm flipV="1">
              <a:off x="3616007" y="1359750"/>
              <a:ext cx="5420489" cy="3070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3616007" y="1362820"/>
              <a:ext cx="0" cy="2825124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9036496" y="1358104"/>
              <a:ext cx="31751" cy="2821269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3616007" y="4187944"/>
              <a:ext cx="5428187" cy="0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 Box 171"/>
            <p:cNvSpPr txBox="1">
              <a:spLocks noChangeArrowheads="1"/>
            </p:cNvSpPr>
            <p:nvPr/>
          </p:nvSpPr>
          <p:spPr bwMode="auto">
            <a:xfrm>
              <a:off x="3583348" y="1559692"/>
              <a:ext cx="147113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600" b="1" dirty="0" smtClean="0">
                  <a:solidFill>
                    <a:prstClr val="black"/>
                  </a:solidFill>
                </a:rPr>
                <a:t>(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Building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54)</a:t>
              </a:r>
              <a:endParaRPr lang="en-GB" sz="1600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117" name="Text Box 171"/>
            <p:cNvSpPr txBox="1">
              <a:spLocks noChangeArrowheads="1"/>
            </p:cNvSpPr>
            <p:nvPr/>
          </p:nvSpPr>
          <p:spPr bwMode="auto">
            <a:xfrm>
              <a:off x="3564157" y="1323009"/>
              <a:ext cx="129624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600" b="1" dirty="0" err="1" smtClean="0">
                  <a:solidFill>
                    <a:prstClr val="black"/>
                  </a:solidFill>
                </a:rPr>
                <a:t>Cryo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Plant</a:t>
              </a:r>
              <a:endParaRPr lang="en-GB" sz="1600" b="1" dirty="0" smtClean="0">
                <a:solidFill>
                  <a:prstClr val="black"/>
                </a:solidFill>
              </a:endParaRPr>
            </a:p>
          </p:txBody>
        </p:sp>
      </p:grpSp>
      <p:sp>
        <p:nvSpPr>
          <p:cNvPr id="123" name="Rectangle 10"/>
          <p:cNvSpPr>
            <a:spLocks noChangeArrowheads="1"/>
          </p:cNvSpPr>
          <p:nvPr/>
        </p:nvSpPr>
        <p:spPr bwMode="auto">
          <a:xfrm>
            <a:off x="1933491" y="3970475"/>
            <a:ext cx="120789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de-DE" sz="1400" b="1" dirty="0">
                <a:solidFill>
                  <a:prstClr val="white"/>
                </a:solidFill>
                <a:latin typeface="Calibri"/>
              </a:rPr>
              <a:t>Distribution Box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de-DE" sz="1400" b="1" dirty="0">
                <a:solidFill>
                  <a:prstClr val="white"/>
                </a:solidFill>
                <a:latin typeface="Calibri"/>
              </a:rPr>
              <a:t>XLVB</a:t>
            </a:r>
            <a:endParaRPr lang="en-GB" sz="1800" b="1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720420" y="2812666"/>
            <a:ext cx="1625618" cy="1694131"/>
            <a:chOff x="1720420" y="2812666"/>
            <a:chExt cx="1625618" cy="1694131"/>
          </a:xfrm>
        </p:grpSpPr>
        <p:cxnSp>
          <p:nvCxnSpPr>
            <p:cNvPr id="114" name="Straight Connector 113"/>
            <p:cNvCxnSpPr/>
            <p:nvPr/>
          </p:nvCxnSpPr>
          <p:spPr>
            <a:xfrm>
              <a:off x="1756725" y="2873829"/>
              <a:ext cx="0" cy="1632968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3346038" y="2873829"/>
              <a:ext cx="0" cy="1632968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1750401" y="2835840"/>
              <a:ext cx="1589313" cy="0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 Box 171"/>
            <p:cNvSpPr txBox="1">
              <a:spLocks noChangeArrowheads="1"/>
            </p:cNvSpPr>
            <p:nvPr/>
          </p:nvSpPr>
          <p:spPr bwMode="auto">
            <a:xfrm>
              <a:off x="1720420" y="2812666"/>
              <a:ext cx="79465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600" b="1" dirty="0" err="1" smtClean="0">
                  <a:solidFill>
                    <a:prstClr val="black"/>
                  </a:solidFill>
                </a:rPr>
                <a:t>Shaft</a:t>
              </a:r>
              <a:endParaRPr lang="en-GB" sz="1600" b="1" dirty="0" smtClean="0">
                <a:solidFill>
                  <a:prstClr val="black"/>
                </a:solidFill>
              </a:endParaRPr>
            </a:p>
          </p:txBody>
        </p:sp>
        <p:cxnSp>
          <p:nvCxnSpPr>
            <p:cNvPr id="124" name="Straight Connector 123"/>
            <p:cNvCxnSpPr/>
            <p:nvPr/>
          </p:nvCxnSpPr>
          <p:spPr>
            <a:xfrm>
              <a:off x="1756724" y="4506797"/>
              <a:ext cx="1589313" cy="0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152"/>
          <p:cNvGrpSpPr/>
          <p:nvPr/>
        </p:nvGrpSpPr>
        <p:grpSpPr>
          <a:xfrm>
            <a:off x="2565495" y="2442070"/>
            <a:ext cx="389784" cy="324876"/>
            <a:chOff x="1934316" y="1679048"/>
            <a:chExt cx="389784" cy="324876"/>
          </a:xfrm>
        </p:grpSpPr>
        <p:cxnSp>
          <p:nvCxnSpPr>
            <p:cNvPr id="154" name="Straight Connector 153"/>
            <p:cNvCxnSpPr/>
            <p:nvPr/>
          </p:nvCxnSpPr>
          <p:spPr>
            <a:xfrm>
              <a:off x="1934316" y="1727866"/>
              <a:ext cx="389784" cy="23114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flipV="1">
              <a:off x="1981833" y="1679048"/>
              <a:ext cx="294642" cy="324876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Line 241"/>
          <p:cNvSpPr>
            <a:spLocks noChangeShapeType="1"/>
          </p:cNvSpPr>
          <p:nvPr/>
        </p:nvSpPr>
        <p:spPr bwMode="auto">
          <a:xfrm flipV="1">
            <a:off x="4699661" y="2644172"/>
            <a:ext cx="0" cy="743477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0" name="Rectangle 56"/>
          <p:cNvSpPr>
            <a:spLocks noChangeArrowheads="1"/>
          </p:cNvSpPr>
          <p:nvPr/>
        </p:nvSpPr>
        <p:spPr bwMode="auto">
          <a:xfrm>
            <a:off x="4738313" y="2868475"/>
            <a:ext cx="505073" cy="215444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 dirty="0" smtClean="0">
                <a:solidFill>
                  <a:srgbClr val="000000"/>
                </a:solidFill>
                <a:latin typeface="Calibri"/>
              </a:rPr>
              <a:t>CXRTL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855420" y="3160915"/>
            <a:ext cx="1387966" cy="536575"/>
            <a:chOff x="2999509" y="3209101"/>
            <a:chExt cx="1681451" cy="536575"/>
          </a:xfrm>
        </p:grpSpPr>
        <p:sp>
          <p:nvSpPr>
            <p:cNvPr id="143" name="Rectangle 32"/>
            <p:cNvSpPr>
              <a:spLocks noChangeArrowheads="1"/>
            </p:cNvSpPr>
            <p:nvPr/>
          </p:nvSpPr>
          <p:spPr bwMode="auto">
            <a:xfrm>
              <a:off x="2999509" y="3209101"/>
              <a:ext cx="1681451" cy="536575"/>
            </a:xfrm>
            <a:prstGeom prst="rect">
              <a:avLst/>
            </a:prstGeom>
            <a:solidFill>
              <a:srgbClr val="FF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" name="Rectangle 34"/>
            <p:cNvSpPr>
              <a:spLocks noChangeArrowheads="1"/>
            </p:cNvSpPr>
            <p:nvPr/>
          </p:nvSpPr>
          <p:spPr bwMode="auto">
            <a:xfrm>
              <a:off x="3036022" y="3279723"/>
              <a:ext cx="1644938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Cold Compressors</a:t>
              </a:r>
            </a:p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CB44 </a:t>
              </a:r>
              <a:endParaRPr lang="en-GB" sz="18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850738" y="2269868"/>
            <a:ext cx="1335931" cy="520700"/>
            <a:chOff x="3852133" y="2131328"/>
            <a:chExt cx="1335931" cy="520700"/>
          </a:xfrm>
        </p:grpSpPr>
        <p:sp>
          <p:nvSpPr>
            <p:cNvPr id="133" name="Rectangle 156"/>
            <p:cNvSpPr>
              <a:spLocks noChangeArrowheads="1"/>
            </p:cNvSpPr>
            <p:nvPr/>
          </p:nvSpPr>
          <p:spPr bwMode="auto">
            <a:xfrm>
              <a:off x="3852133" y="2131328"/>
              <a:ext cx="1335931" cy="520700"/>
            </a:xfrm>
            <a:prstGeom prst="rect">
              <a:avLst/>
            </a:prstGeom>
            <a:solidFill>
              <a:srgbClr val="FF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4" name="Rectangle 157"/>
            <p:cNvSpPr>
              <a:spLocks noChangeArrowheads="1"/>
            </p:cNvSpPr>
            <p:nvPr/>
          </p:nvSpPr>
          <p:spPr bwMode="auto">
            <a:xfrm>
              <a:off x="3920395" y="2191931"/>
              <a:ext cx="1207895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Distribution Box</a:t>
              </a:r>
            </a:p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DB54</a:t>
              </a:r>
              <a:endParaRPr lang="en-GB" sz="18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cxnSp>
        <p:nvCxnSpPr>
          <p:cNvPr id="119" name="Straight Arrow Connector 118"/>
          <p:cNvCxnSpPr/>
          <p:nvPr/>
        </p:nvCxnSpPr>
        <p:spPr>
          <a:xfrm flipH="1">
            <a:off x="2936653" y="3419675"/>
            <a:ext cx="884644" cy="0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 Box 171"/>
          <p:cNvSpPr txBox="1">
            <a:spLocks noChangeArrowheads="1"/>
          </p:cNvSpPr>
          <p:nvPr/>
        </p:nvSpPr>
        <p:spPr bwMode="auto">
          <a:xfrm>
            <a:off x="1075205" y="5000406"/>
            <a:ext cx="65343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de-DE" sz="1600" b="1" dirty="0" smtClean="0">
                <a:solidFill>
                  <a:prstClr val="black"/>
                </a:solidFill>
              </a:rPr>
              <a:t>Transport </a:t>
            </a:r>
            <a:r>
              <a:rPr lang="de-DE" sz="1600" b="1" dirty="0" err="1" smtClean="0">
                <a:solidFill>
                  <a:prstClr val="black"/>
                </a:solidFill>
              </a:rPr>
              <a:t>of</a:t>
            </a:r>
            <a:r>
              <a:rPr lang="de-DE" sz="1600" b="1" dirty="0" smtClean="0">
                <a:solidFill>
                  <a:prstClr val="black"/>
                </a:solidFill>
              </a:rPr>
              <a:t> CB44 </a:t>
            </a:r>
            <a:r>
              <a:rPr lang="de-DE" sz="1600" b="1" dirty="0" err="1" smtClean="0">
                <a:solidFill>
                  <a:prstClr val="black"/>
                </a:solidFill>
              </a:rPr>
              <a:t>from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building</a:t>
            </a:r>
            <a:r>
              <a:rPr lang="de-DE" sz="1600" b="1" dirty="0" smtClean="0">
                <a:solidFill>
                  <a:prstClr val="black"/>
                </a:solidFill>
              </a:rPr>
              <a:t> 54 </a:t>
            </a:r>
            <a:r>
              <a:rPr lang="de-DE" sz="1600" b="1" dirty="0" err="1" smtClean="0">
                <a:solidFill>
                  <a:prstClr val="black"/>
                </a:solidFill>
              </a:rPr>
              <a:t>to</a:t>
            </a:r>
            <a:r>
              <a:rPr lang="de-DE" sz="1600" b="1" dirty="0" smtClean="0">
                <a:solidFill>
                  <a:prstClr val="black"/>
                </a:solidFill>
              </a:rPr>
              <a:t> final </a:t>
            </a:r>
            <a:r>
              <a:rPr lang="de-DE" sz="1600" b="1" dirty="0" err="1" smtClean="0">
                <a:solidFill>
                  <a:prstClr val="black"/>
                </a:solidFill>
              </a:rPr>
              <a:t>location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of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installation</a:t>
            </a:r>
            <a:r>
              <a:rPr lang="de-DE" sz="1600" b="1" dirty="0" smtClean="0">
                <a:solidFill>
                  <a:prstClr val="black"/>
                </a:solidFill>
              </a:rPr>
              <a:t> in XSE</a:t>
            </a:r>
          </a:p>
        </p:txBody>
      </p:sp>
      <p:sp>
        <p:nvSpPr>
          <p:cNvPr id="125" name="Text Box 171"/>
          <p:cNvSpPr txBox="1">
            <a:spLocks noChangeArrowheads="1"/>
          </p:cNvSpPr>
          <p:nvPr/>
        </p:nvSpPr>
        <p:spPr bwMode="auto">
          <a:xfrm>
            <a:off x="1158134" y="4673173"/>
            <a:ext cx="443001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de-DE" sz="1600" b="1" u="sng" dirty="0" err="1" smtClean="0">
                <a:solidFill>
                  <a:prstClr val="black"/>
                </a:solidFill>
              </a:rPr>
              <a:t>December</a:t>
            </a:r>
            <a:r>
              <a:rPr lang="de-DE" sz="1600" b="1" u="sng" dirty="0" smtClean="0">
                <a:solidFill>
                  <a:prstClr val="black"/>
                </a:solidFill>
              </a:rPr>
              <a:t> 2014</a:t>
            </a:r>
          </a:p>
        </p:txBody>
      </p:sp>
      <p:sp>
        <p:nvSpPr>
          <p:cNvPr id="126" name="Text Box 171"/>
          <p:cNvSpPr txBox="1">
            <a:spLocks noChangeArrowheads="1"/>
          </p:cNvSpPr>
          <p:nvPr/>
        </p:nvSpPr>
        <p:spPr bwMode="auto">
          <a:xfrm>
            <a:off x="1096980" y="5544681"/>
            <a:ext cx="65343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de-DE" sz="1600" b="1" dirty="0" smtClean="0">
                <a:solidFill>
                  <a:prstClr val="black"/>
                </a:solidFill>
              </a:rPr>
              <a:t>Time </a:t>
            </a:r>
            <a:r>
              <a:rPr lang="de-DE" sz="1600" b="1" dirty="0" err="1" smtClean="0">
                <a:solidFill>
                  <a:prstClr val="black"/>
                </a:solidFill>
              </a:rPr>
              <a:t>can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be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used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for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further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tests</a:t>
            </a:r>
            <a:r>
              <a:rPr lang="de-DE" sz="1600" b="1" dirty="0" smtClean="0">
                <a:solidFill>
                  <a:prstClr val="black"/>
                </a:solidFill>
              </a:rPr>
              <a:t> (</a:t>
            </a:r>
            <a:r>
              <a:rPr lang="de-DE" sz="1600" b="1" dirty="0" err="1" smtClean="0">
                <a:solidFill>
                  <a:prstClr val="black"/>
                </a:solidFill>
              </a:rPr>
              <a:t>symmetrical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operation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of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both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de-DE" sz="1600" b="1" dirty="0" err="1" smtClean="0">
                <a:solidFill>
                  <a:prstClr val="black"/>
                </a:solidFill>
              </a:rPr>
              <a:t>subplants</a:t>
            </a:r>
            <a:r>
              <a:rPr lang="de-DE" sz="1600" b="1" dirty="0" smtClean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128" name="Title 1"/>
          <p:cNvSpPr>
            <a:spLocks noGrp="1"/>
          </p:cNvSpPr>
          <p:nvPr>
            <p:ph type="title"/>
          </p:nvPr>
        </p:nvSpPr>
        <p:spPr>
          <a:xfrm>
            <a:off x="1077644" y="307975"/>
            <a:ext cx="7461815" cy="714375"/>
          </a:xfrm>
        </p:spPr>
        <p:txBody>
          <a:bodyPr/>
          <a:lstStyle/>
          <a:p>
            <a:r>
              <a:rPr lang="de-DE" sz="2200" dirty="0"/>
              <a:t>HERA </a:t>
            </a:r>
            <a:r>
              <a:rPr lang="de-DE" sz="2200" dirty="0" err="1"/>
              <a:t>R</a:t>
            </a:r>
            <a:r>
              <a:rPr lang="de-DE" sz="2200" dirty="0" err="1" smtClean="0"/>
              <a:t>efrigerating</a:t>
            </a:r>
            <a:r>
              <a:rPr lang="de-DE" sz="2200" dirty="0" smtClean="0"/>
              <a:t> </a:t>
            </a:r>
            <a:r>
              <a:rPr lang="de-DE" sz="2200" dirty="0"/>
              <a:t>P</a:t>
            </a:r>
            <a:r>
              <a:rPr lang="de-DE" sz="2200" dirty="0" smtClean="0"/>
              <a:t>lant  -&gt; XFEL </a:t>
            </a:r>
            <a:r>
              <a:rPr lang="de-DE" sz="2200" dirty="0" err="1"/>
              <a:t>R</a:t>
            </a:r>
            <a:r>
              <a:rPr lang="de-DE" sz="2200" dirty="0" err="1" smtClean="0"/>
              <a:t>efrigerating</a:t>
            </a:r>
            <a:r>
              <a:rPr lang="de-DE" sz="2200" dirty="0" smtClean="0"/>
              <a:t> </a:t>
            </a:r>
            <a:r>
              <a:rPr lang="en-US" sz="2200" dirty="0" smtClean="0"/>
              <a:t>Plant</a:t>
            </a:r>
            <a:br>
              <a:rPr lang="en-US" sz="2200" dirty="0" smtClean="0"/>
            </a:br>
            <a:r>
              <a:rPr lang="en-US" sz="1600" dirty="0" smtClean="0"/>
              <a:t>Commissioning of XFEL Refrigerating Plant </a:t>
            </a:r>
            <a:r>
              <a:rPr lang="de-DE" sz="1600" dirty="0" smtClean="0"/>
              <a:t> 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46033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Transport </a:t>
            </a:r>
            <a:r>
              <a:rPr lang="de-DE" dirty="0" err="1" smtClean="0"/>
              <a:t>of</a:t>
            </a:r>
            <a:r>
              <a:rPr lang="de-DE" dirty="0" smtClean="0"/>
              <a:t> CB44 </a:t>
            </a:r>
            <a:r>
              <a:rPr lang="de-DE" dirty="0" err="1" smtClean="0"/>
              <a:t>to</a:t>
            </a:r>
            <a:r>
              <a:rPr lang="de-DE" dirty="0" smtClean="0"/>
              <a:t> XSE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117" y="1414456"/>
            <a:ext cx="6849374" cy="455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33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Line 166"/>
          <p:cNvSpPr>
            <a:spLocks noChangeShapeType="1"/>
          </p:cNvSpPr>
          <p:nvPr/>
        </p:nvSpPr>
        <p:spPr bwMode="auto">
          <a:xfrm>
            <a:off x="8209156" y="3685249"/>
            <a:ext cx="5473" cy="363304"/>
          </a:xfrm>
          <a:prstGeom prst="line">
            <a:avLst/>
          </a:prstGeom>
          <a:noFill/>
          <a:ln w="28575">
            <a:solidFill>
              <a:srgbClr val="F63B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7362206" y="1423516"/>
            <a:ext cx="1628105" cy="2261733"/>
            <a:chOff x="6615446" y="1795516"/>
            <a:chExt cx="1628105" cy="2261733"/>
          </a:xfrm>
        </p:grpSpPr>
        <p:sp>
          <p:nvSpPr>
            <p:cNvPr id="30" name="Line 166"/>
            <p:cNvSpPr>
              <a:spLocks noChangeShapeType="1"/>
            </p:cNvSpPr>
            <p:nvPr/>
          </p:nvSpPr>
          <p:spPr bwMode="auto">
            <a:xfrm>
              <a:off x="7433653" y="2285258"/>
              <a:ext cx="3176" cy="1440312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Line 166"/>
            <p:cNvSpPr>
              <a:spLocks noChangeShapeType="1"/>
            </p:cNvSpPr>
            <p:nvPr/>
          </p:nvSpPr>
          <p:spPr bwMode="auto">
            <a:xfrm flipH="1">
              <a:off x="6869471" y="2285259"/>
              <a:ext cx="1588" cy="159246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Line 166"/>
            <p:cNvSpPr>
              <a:spLocks noChangeShapeType="1"/>
            </p:cNvSpPr>
            <p:nvPr/>
          </p:nvSpPr>
          <p:spPr bwMode="auto">
            <a:xfrm flipH="1">
              <a:off x="7980186" y="2285259"/>
              <a:ext cx="0" cy="152400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Line 177"/>
            <p:cNvSpPr>
              <a:spLocks noChangeShapeType="1"/>
            </p:cNvSpPr>
            <p:nvPr/>
          </p:nvSpPr>
          <p:spPr bwMode="auto">
            <a:xfrm flipH="1" flipV="1">
              <a:off x="6859920" y="2433893"/>
              <a:ext cx="1121855" cy="0"/>
            </a:xfrm>
            <a:prstGeom prst="line">
              <a:avLst/>
            </a:prstGeom>
            <a:noFill/>
            <a:ln w="28575">
              <a:solidFill>
                <a:srgbClr val="EB321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val 195"/>
            <p:cNvSpPr>
              <a:spLocks noChangeArrowheads="1"/>
            </p:cNvSpPr>
            <p:nvPr/>
          </p:nvSpPr>
          <p:spPr bwMode="auto">
            <a:xfrm>
              <a:off x="6615446" y="1806128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Oval 195"/>
            <p:cNvSpPr>
              <a:spLocks noChangeArrowheads="1"/>
            </p:cNvSpPr>
            <p:nvPr/>
          </p:nvSpPr>
          <p:spPr bwMode="auto">
            <a:xfrm>
              <a:off x="7184417" y="1795516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Line 196"/>
            <p:cNvSpPr>
              <a:spLocks noChangeShapeType="1"/>
            </p:cNvSpPr>
            <p:nvPr/>
          </p:nvSpPr>
          <p:spPr bwMode="auto">
            <a:xfrm flipH="1">
              <a:off x="7473342" y="1876479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Line 197"/>
            <p:cNvSpPr>
              <a:spLocks noChangeShapeType="1"/>
            </p:cNvSpPr>
            <p:nvPr/>
          </p:nvSpPr>
          <p:spPr bwMode="auto">
            <a:xfrm>
              <a:off x="7243155" y="1893941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Rectangle 198"/>
            <p:cNvSpPr>
              <a:spLocks noChangeArrowheads="1"/>
            </p:cNvSpPr>
            <p:nvPr/>
          </p:nvSpPr>
          <p:spPr bwMode="auto">
            <a:xfrm>
              <a:off x="7332055" y="1860604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Oval 195"/>
            <p:cNvSpPr>
              <a:spLocks noChangeArrowheads="1"/>
            </p:cNvSpPr>
            <p:nvPr/>
          </p:nvSpPr>
          <p:spPr bwMode="auto">
            <a:xfrm>
              <a:off x="7738726" y="180186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Line 196"/>
            <p:cNvSpPr>
              <a:spLocks noChangeShapeType="1"/>
            </p:cNvSpPr>
            <p:nvPr/>
          </p:nvSpPr>
          <p:spPr bwMode="auto">
            <a:xfrm flipH="1">
              <a:off x="8027651" y="188283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Line 197"/>
            <p:cNvSpPr>
              <a:spLocks noChangeShapeType="1"/>
            </p:cNvSpPr>
            <p:nvPr/>
          </p:nvSpPr>
          <p:spPr bwMode="auto">
            <a:xfrm>
              <a:off x="7797464" y="190029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Rectangle 198"/>
            <p:cNvSpPr>
              <a:spLocks noChangeArrowheads="1"/>
            </p:cNvSpPr>
            <p:nvPr/>
          </p:nvSpPr>
          <p:spPr bwMode="auto">
            <a:xfrm>
              <a:off x="7886364" y="186695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Oval 195"/>
            <p:cNvSpPr>
              <a:spLocks noChangeArrowheads="1"/>
            </p:cNvSpPr>
            <p:nvPr/>
          </p:nvSpPr>
          <p:spPr bwMode="auto">
            <a:xfrm>
              <a:off x="7183623" y="252194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Line 196"/>
            <p:cNvSpPr>
              <a:spLocks noChangeShapeType="1"/>
            </p:cNvSpPr>
            <p:nvPr/>
          </p:nvSpPr>
          <p:spPr bwMode="auto">
            <a:xfrm flipH="1">
              <a:off x="7472548" y="260291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Line 197"/>
            <p:cNvSpPr>
              <a:spLocks noChangeShapeType="1"/>
            </p:cNvSpPr>
            <p:nvPr/>
          </p:nvSpPr>
          <p:spPr bwMode="auto">
            <a:xfrm>
              <a:off x="7242361" y="262037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Rectangle 198"/>
            <p:cNvSpPr>
              <a:spLocks noChangeArrowheads="1"/>
            </p:cNvSpPr>
            <p:nvPr/>
          </p:nvSpPr>
          <p:spPr bwMode="auto">
            <a:xfrm>
              <a:off x="7331261" y="258703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6909474" y="3641750"/>
              <a:ext cx="1188721" cy="415499"/>
              <a:chOff x="4236720" y="3512597"/>
              <a:chExt cx="1188721" cy="548500"/>
            </a:xfrm>
          </p:grpSpPr>
          <p:sp>
            <p:nvSpPr>
              <p:cNvPr id="4" name="Rectangle 3"/>
              <p:cNvSpPr/>
              <p:nvPr/>
            </p:nvSpPr>
            <p:spPr bwMode="auto">
              <a:xfrm>
                <a:off x="4236720" y="3512597"/>
                <a:ext cx="1066800" cy="548500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indent="-268288">
                  <a:buClr>
                    <a:srgbClr val="FD930A"/>
                  </a:buClr>
                  <a:buSzPct val="80000"/>
                </a:pPr>
                <a:endParaRPr lang="de-DE" sz="2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8" name="Rectangle 160"/>
              <p:cNvSpPr>
                <a:spLocks noChangeArrowheads="1"/>
              </p:cNvSpPr>
              <p:nvPr/>
            </p:nvSpPr>
            <p:spPr bwMode="auto">
              <a:xfrm>
                <a:off x="4320541" y="3615421"/>
                <a:ext cx="1104900" cy="365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de-DE" sz="1800" b="1" kern="0" dirty="0" err="1" smtClean="0">
                    <a:solidFill>
                      <a:prstClr val="white"/>
                    </a:solidFill>
                    <a:latin typeface="Calibri"/>
                  </a:rPr>
                  <a:t>Colbox</a:t>
                </a:r>
                <a:r>
                  <a:rPr lang="de-DE" sz="1800" b="1" kern="0" dirty="0" smtClean="0">
                    <a:solidFill>
                      <a:prstClr val="white"/>
                    </a:solidFill>
                    <a:latin typeface="Calibri"/>
                  </a:rPr>
                  <a:t> 43</a:t>
                </a:r>
                <a:endParaRPr lang="en-GB" sz="1800" b="1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49" name="Line 196"/>
            <p:cNvSpPr>
              <a:spLocks noChangeShapeType="1"/>
            </p:cNvSpPr>
            <p:nvPr/>
          </p:nvSpPr>
          <p:spPr bwMode="auto">
            <a:xfrm flipH="1">
              <a:off x="6921858" y="1896028"/>
              <a:ext cx="142873" cy="406194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Line 197"/>
            <p:cNvSpPr>
              <a:spLocks noChangeShapeType="1"/>
            </p:cNvSpPr>
            <p:nvPr/>
          </p:nvSpPr>
          <p:spPr bwMode="auto">
            <a:xfrm>
              <a:off x="6681154" y="1900292"/>
              <a:ext cx="153392" cy="413247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Rectangle 198"/>
            <p:cNvSpPr>
              <a:spLocks noChangeArrowheads="1"/>
            </p:cNvSpPr>
            <p:nvPr/>
          </p:nvSpPr>
          <p:spPr bwMode="auto">
            <a:xfrm>
              <a:off x="6780570" y="1880152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7064731" y="3154984"/>
              <a:ext cx="915455" cy="311893"/>
              <a:chOff x="4236720" y="2587034"/>
              <a:chExt cx="1008650" cy="311893"/>
            </a:xfrm>
          </p:grpSpPr>
          <p:sp>
            <p:nvSpPr>
              <p:cNvPr id="53" name="Rectangle 52"/>
              <p:cNvSpPr/>
              <p:nvPr/>
            </p:nvSpPr>
            <p:spPr bwMode="auto">
              <a:xfrm>
                <a:off x="4236720" y="2587034"/>
                <a:ext cx="853440" cy="311893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indent="-268288">
                  <a:buClr>
                    <a:srgbClr val="FD930A"/>
                  </a:buClr>
                  <a:buSzPct val="80000"/>
                </a:pPr>
                <a:endParaRPr lang="de-DE" sz="2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Rectangle 160"/>
              <p:cNvSpPr>
                <a:spLocks noChangeArrowheads="1"/>
              </p:cNvSpPr>
              <p:nvPr/>
            </p:nvSpPr>
            <p:spPr bwMode="auto">
              <a:xfrm>
                <a:off x="4320542" y="2611273"/>
                <a:ext cx="924828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de-DE" sz="1600" b="1" kern="0" dirty="0" err="1" smtClean="0">
                    <a:solidFill>
                      <a:prstClr val="white"/>
                    </a:solidFill>
                    <a:latin typeface="Calibri"/>
                  </a:rPr>
                  <a:t>Purifier</a:t>
                </a:r>
                <a:endParaRPr lang="en-GB" sz="1600" b="1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84" name="Group 83"/>
          <p:cNvGrpSpPr/>
          <p:nvPr/>
        </p:nvGrpSpPr>
        <p:grpSpPr>
          <a:xfrm>
            <a:off x="5464826" y="1423516"/>
            <a:ext cx="1628105" cy="2261733"/>
            <a:chOff x="6615446" y="1795516"/>
            <a:chExt cx="1628105" cy="2261733"/>
          </a:xfrm>
        </p:grpSpPr>
        <p:sp>
          <p:nvSpPr>
            <p:cNvPr id="85" name="Line 166"/>
            <p:cNvSpPr>
              <a:spLocks noChangeShapeType="1"/>
            </p:cNvSpPr>
            <p:nvPr/>
          </p:nvSpPr>
          <p:spPr bwMode="auto">
            <a:xfrm>
              <a:off x="7433653" y="2285258"/>
              <a:ext cx="3176" cy="1440312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" name="Line 166"/>
            <p:cNvSpPr>
              <a:spLocks noChangeShapeType="1"/>
            </p:cNvSpPr>
            <p:nvPr/>
          </p:nvSpPr>
          <p:spPr bwMode="auto">
            <a:xfrm flipH="1">
              <a:off x="6869471" y="2285259"/>
              <a:ext cx="1588" cy="159246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" name="Line 166"/>
            <p:cNvSpPr>
              <a:spLocks noChangeShapeType="1"/>
            </p:cNvSpPr>
            <p:nvPr/>
          </p:nvSpPr>
          <p:spPr bwMode="auto">
            <a:xfrm flipH="1">
              <a:off x="7980186" y="2285259"/>
              <a:ext cx="0" cy="152400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" name="Line 177"/>
            <p:cNvSpPr>
              <a:spLocks noChangeShapeType="1"/>
            </p:cNvSpPr>
            <p:nvPr/>
          </p:nvSpPr>
          <p:spPr bwMode="auto">
            <a:xfrm flipH="1" flipV="1">
              <a:off x="6859920" y="2433893"/>
              <a:ext cx="1121855" cy="0"/>
            </a:xfrm>
            <a:prstGeom prst="line">
              <a:avLst/>
            </a:prstGeom>
            <a:noFill/>
            <a:ln w="28575">
              <a:solidFill>
                <a:srgbClr val="EB321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" name="Oval 195"/>
            <p:cNvSpPr>
              <a:spLocks noChangeArrowheads="1"/>
            </p:cNvSpPr>
            <p:nvPr/>
          </p:nvSpPr>
          <p:spPr bwMode="auto">
            <a:xfrm>
              <a:off x="6615446" y="1806128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" name="Oval 195"/>
            <p:cNvSpPr>
              <a:spLocks noChangeArrowheads="1"/>
            </p:cNvSpPr>
            <p:nvPr/>
          </p:nvSpPr>
          <p:spPr bwMode="auto">
            <a:xfrm>
              <a:off x="7184417" y="1795516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1" name="Line 196"/>
            <p:cNvSpPr>
              <a:spLocks noChangeShapeType="1"/>
            </p:cNvSpPr>
            <p:nvPr/>
          </p:nvSpPr>
          <p:spPr bwMode="auto">
            <a:xfrm flipH="1">
              <a:off x="7473342" y="1876479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" name="Line 197"/>
            <p:cNvSpPr>
              <a:spLocks noChangeShapeType="1"/>
            </p:cNvSpPr>
            <p:nvPr/>
          </p:nvSpPr>
          <p:spPr bwMode="auto">
            <a:xfrm>
              <a:off x="7243155" y="1893941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3" name="Rectangle 198"/>
            <p:cNvSpPr>
              <a:spLocks noChangeArrowheads="1"/>
            </p:cNvSpPr>
            <p:nvPr/>
          </p:nvSpPr>
          <p:spPr bwMode="auto">
            <a:xfrm>
              <a:off x="7332055" y="1860604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4" name="Oval 195"/>
            <p:cNvSpPr>
              <a:spLocks noChangeArrowheads="1"/>
            </p:cNvSpPr>
            <p:nvPr/>
          </p:nvSpPr>
          <p:spPr bwMode="auto">
            <a:xfrm>
              <a:off x="7738726" y="180186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5" name="Line 196"/>
            <p:cNvSpPr>
              <a:spLocks noChangeShapeType="1"/>
            </p:cNvSpPr>
            <p:nvPr/>
          </p:nvSpPr>
          <p:spPr bwMode="auto">
            <a:xfrm flipH="1">
              <a:off x="8027651" y="188283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6" name="Line 197"/>
            <p:cNvSpPr>
              <a:spLocks noChangeShapeType="1"/>
            </p:cNvSpPr>
            <p:nvPr/>
          </p:nvSpPr>
          <p:spPr bwMode="auto">
            <a:xfrm>
              <a:off x="7797464" y="190029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7" name="Rectangle 198"/>
            <p:cNvSpPr>
              <a:spLocks noChangeArrowheads="1"/>
            </p:cNvSpPr>
            <p:nvPr/>
          </p:nvSpPr>
          <p:spPr bwMode="auto">
            <a:xfrm>
              <a:off x="7886364" y="186695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8" name="Oval 195"/>
            <p:cNvSpPr>
              <a:spLocks noChangeArrowheads="1"/>
            </p:cNvSpPr>
            <p:nvPr/>
          </p:nvSpPr>
          <p:spPr bwMode="auto">
            <a:xfrm>
              <a:off x="7183623" y="252194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9" name="Line 196"/>
            <p:cNvSpPr>
              <a:spLocks noChangeShapeType="1"/>
            </p:cNvSpPr>
            <p:nvPr/>
          </p:nvSpPr>
          <p:spPr bwMode="auto">
            <a:xfrm flipH="1">
              <a:off x="7472548" y="260291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0" name="Line 197"/>
            <p:cNvSpPr>
              <a:spLocks noChangeShapeType="1"/>
            </p:cNvSpPr>
            <p:nvPr/>
          </p:nvSpPr>
          <p:spPr bwMode="auto">
            <a:xfrm>
              <a:off x="7242361" y="262037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1" name="Rectangle 198"/>
            <p:cNvSpPr>
              <a:spLocks noChangeArrowheads="1"/>
            </p:cNvSpPr>
            <p:nvPr/>
          </p:nvSpPr>
          <p:spPr bwMode="auto">
            <a:xfrm>
              <a:off x="7331261" y="258703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02" name="Group 101"/>
            <p:cNvGrpSpPr/>
            <p:nvPr/>
          </p:nvGrpSpPr>
          <p:grpSpPr>
            <a:xfrm>
              <a:off x="6909474" y="3641750"/>
              <a:ext cx="1188721" cy="415499"/>
              <a:chOff x="4236720" y="3512597"/>
              <a:chExt cx="1188721" cy="548500"/>
            </a:xfrm>
          </p:grpSpPr>
          <p:sp>
            <p:nvSpPr>
              <p:cNvPr id="109" name="Rectangle 108"/>
              <p:cNvSpPr/>
              <p:nvPr/>
            </p:nvSpPr>
            <p:spPr bwMode="auto">
              <a:xfrm>
                <a:off x="4236720" y="3512597"/>
                <a:ext cx="1066800" cy="548500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indent="-268288">
                  <a:buClr>
                    <a:srgbClr val="FD930A"/>
                  </a:buClr>
                  <a:buSzPct val="80000"/>
                </a:pPr>
                <a:endParaRPr lang="de-DE" sz="2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0" name="Rectangle 160"/>
              <p:cNvSpPr>
                <a:spLocks noChangeArrowheads="1"/>
              </p:cNvSpPr>
              <p:nvPr/>
            </p:nvSpPr>
            <p:spPr bwMode="auto">
              <a:xfrm>
                <a:off x="4320541" y="3615421"/>
                <a:ext cx="1104900" cy="365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de-DE" sz="1800" b="1" kern="0" dirty="0" err="1" smtClean="0">
                    <a:solidFill>
                      <a:prstClr val="white"/>
                    </a:solidFill>
                    <a:latin typeface="Calibri"/>
                  </a:rPr>
                  <a:t>Colbox</a:t>
                </a:r>
                <a:r>
                  <a:rPr lang="de-DE" sz="1800" b="1" kern="0" dirty="0" smtClean="0">
                    <a:solidFill>
                      <a:prstClr val="white"/>
                    </a:solidFill>
                    <a:latin typeface="Calibri"/>
                  </a:rPr>
                  <a:t> 41</a:t>
                </a:r>
                <a:endParaRPr lang="en-GB" sz="1800" b="1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03" name="Line 196"/>
            <p:cNvSpPr>
              <a:spLocks noChangeShapeType="1"/>
            </p:cNvSpPr>
            <p:nvPr/>
          </p:nvSpPr>
          <p:spPr bwMode="auto">
            <a:xfrm flipH="1">
              <a:off x="6921858" y="1896028"/>
              <a:ext cx="142873" cy="406194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4" name="Line 197"/>
            <p:cNvSpPr>
              <a:spLocks noChangeShapeType="1"/>
            </p:cNvSpPr>
            <p:nvPr/>
          </p:nvSpPr>
          <p:spPr bwMode="auto">
            <a:xfrm>
              <a:off x="6681154" y="1900292"/>
              <a:ext cx="153392" cy="413247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" name="Rectangle 198"/>
            <p:cNvSpPr>
              <a:spLocks noChangeArrowheads="1"/>
            </p:cNvSpPr>
            <p:nvPr/>
          </p:nvSpPr>
          <p:spPr bwMode="auto">
            <a:xfrm>
              <a:off x="6780570" y="1880152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06" name="Group 105"/>
            <p:cNvGrpSpPr/>
            <p:nvPr/>
          </p:nvGrpSpPr>
          <p:grpSpPr>
            <a:xfrm>
              <a:off x="7064731" y="3154984"/>
              <a:ext cx="915455" cy="311893"/>
              <a:chOff x="4236720" y="2587034"/>
              <a:chExt cx="1008650" cy="311893"/>
            </a:xfrm>
          </p:grpSpPr>
          <p:sp>
            <p:nvSpPr>
              <p:cNvPr id="107" name="Rectangle 106"/>
              <p:cNvSpPr/>
              <p:nvPr/>
            </p:nvSpPr>
            <p:spPr bwMode="auto">
              <a:xfrm>
                <a:off x="4236720" y="2587034"/>
                <a:ext cx="853440" cy="311893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indent="-268288">
                  <a:buClr>
                    <a:srgbClr val="FD930A"/>
                  </a:buClr>
                  <a:buSzPct val="80000"/>
                </a:pPr>
                <a:endParaRPr lang="de-DE" sz="2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8" name="Rectangle 160"/>
              <p:cNvSpPr>
                <a:spLocks noChangeArrowheads="1"/>
              </p:cNvSpPr>
              <p:nvPr/>
            </p:nvSpPr>
            <p:spPr bwMode="auto">
              <a:xfrm>
                <a:off x="4320542" y="2611273"/>
                <a:ext cx="924828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de-DE" sz="1600" b="1" kern="0" dirty="0" err="1" smtClean="0">
                    <a:solidFill>
                      <a:prstClr val="white"/>
                    </a:solidFill>
                    <a:latin typeface="Calibri"/>
                  </a:rPr>
                  <a:t>Purifier</a:t>
                </a:r>
                <a:endParaRPr lang="en-GB" sz="1600" b="1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135" name="Line 166"/>
          <p:cNvSpPr>
            <a:spLocks noChangeShapeType="1"/>
          </p:cNvSpPr>
          <p:nvPr/>
        </p:nvSpPr>
        <p:spPr bwMode="auto">
          <a:xfrm>
            <a:off x="6312067" y="3689813"/>
            <a:ext cx="0" cy="182503"/>
          </a:xfrm>
          <a:prstGeom prst="line">
            <a:avLst/>
          </a:prstGeom>
          <a:noFill/>
          <a:ln w="28575">
            <a:solidFill>
              <a:srgbClr val="F63B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7" name="Line 177"/>
          <p:cNvSpPr>
            <a:spLocks noChangeShapeType="1"/>
          </p:cNvSpPr>
          <p:nvPr/>
        </p:nvSpPr>
        <p:spPr bwMode="auto">
          <a:xfrm flipH="1" flipV="1">
            <a:off x="5465852" y="4048553"/>
            <a:ext cx="2763691" cy="0"/>
          </a:xfrm>
          <a:prstGeom prst="line">
            <a:avLst/>
          </a:prstGeom>
          <a:noFill/>
          <a:ln w="28575">
            <a:solidFill>
              <a:srgbClr val="EB32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8" name="Line 177"/>
          <p:cNvSpPr>
            <a:spLocks noChangeShapeType="1"/>
          </p:cNvSpPr>
          <p:nvPr/>
        </p:nvSpPr>
        <p:spPr bwMode="auto">
          <a:xfrm flipH="1" flipV="1">
            <a:off x="5629950" y="3857376"/>
            <a:ext cx="692771" cy="0"/>
          </a:xfrm>
          <a:prstGeom prst="line">
            <a:avLst/>
          </a:prstGeom>
          <a:noFill/>
          <a:ln w="28575">
            <a:solidFill>
              <a:srgbClr val="EB32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9" name="Line 166"/>
          <p:cNvSpPr>
            <a:spLocks noChangeShapeType="1"/>
          </p:cNvSpPr>
          <p:nvPr/>
        </p:nvSpPr>
        <p:spPr bwMode="auto">
          <a:xfrm>
            <a:off x="5629950" y="2530218"/>
            <a:ext cx="0" cy="1337534"/>
          </a:xfrm>
          <a:prstGeom prst="line">
            <a:avLst/>
          </a:prstGeom>
          <a:noFill/>
          <a:ln w="28575">
            <a:solidFill>
              <a:srgbClr val="F63B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0" name="Line 166"/>
          <p:cNvSpPr>
            <a:spLocks noChangeShapeType="1"/>
          </p:cNvSpPr>
          <p:nvPr/>
        </p:nvSpPr>
        <p:spPr bwMode="auto">
          <a:xfrm>
            <a:off x="5464826" y="2696003"/>
            <a:ext cx="0" cy="1352550"/>
          </a:xfrm>
          <a:prstGeom prst="line">
            <a:avLst/>
          </a:prstGeom>
          <a:noFill/>
          <a:ln w="28575">
            <a:solidFill>
              <a:srgbClr val="F63B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1" name="Line 177"/>
          <p:cNvSpPr>
            <a:spLocks noChangeShapeType="1"/>
          </p:cNvSpPr>
          <p:nvPr/>
        </p:nvSpPr>
        <p:spPr bwMode="auto">
          <a:xfrm flipH="1" flipV="1">
            <a:off x="5059926" y="2697302"/>
            <a:ext cx="405927" cy="0"/>
          </a:xfrm>
          <a:prstGeom prst="line">
            <a:avLst/>
          </a:prstGeom>
          <a:noFill/>
          <a:ln w="28575">
            <a:solidFill>
              <a:srgbClr val="EB32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2" name="Line 177"/>
          <p:cNvSpPr>
            <a:spLocks noChangeShapeType="1"/>
          </p:cNvSpPr>
          <p:nvPr/>
        </p:nvSpPr>
        <p:spPr bwMode="auto">
          <a:xfrm flipH="1" flipV="1">
            <a:off x="4944224" y="2530218"/>
            <a:ext cx="685726" cy="0"/>
          </a:xfrm>
          <a:prstGeom prst="line">
            <a:avLst/>
          </a:prstGeom>
          <a:noFill/>
          <a:ln w="28575">
            <a:solidFill>
              <a:srgbClr val="EB32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850738" y="2269868"/>
            <a:ext cx="1335931" cy="520700"/>
            <a:chOff x="3852133" y="2131328"/>
            <a:chExt cx="1335931" cy="520700"/>
          </a:xfrm>
        </p:grpSpPr>
        <p:sp>
          <p:nvSpPr>
            <p:cNvPr id="133" name="Rectangle 156"/>
            <p:cNvSpPr>
              <a:spLocks noChangeArrowheads="1"/>
            </p:cNvSpPr>
            <p:nvPr/>
          </p:nvSpPr>
          <p:spPr bwMode="auto">
            <a:xfrm>
              <a:off x="3852133" y="2131328"/>
              <a:ext cx="1335931" cy="520700"/>
            </a:xfrm>
            <a:prstGeom prst="rect">
              <a:avLst/>
            </a:prstGeom>
            <a:solidFill>
              <a:srgbClr val="FF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4" name="Rectangle 157"/>
            <p:cNvSpPr>
              <a:spLocks noChangeArrowheads="1"/>
            </p:cNvSpPr>
            <p:nvPr/>
          </p:nvSpPr>
          <p:spPr bwMode="auto">
            <a:xfrm>
              <a:off x="3920395" y="2191931"/>
              <a:ext cx="1207895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Distribution Box</a:t>
              </a:r>
            </a:p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DB54</a:t>
              </a:r>
              <a:endParaRPr lang="en-GB" sz="18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45" name="Line 241"/>
          <p:cNvSpPr>
            <a:spLocks noChangeShapeType="1"/>
          </p:cNvSpPr>
          <p:nvPr/>
        </p:nvSpPr>
        <p:spPr bwMode="auto">
          <a:xfrm flipV="1">
            <a:off x="2755477" y="2381017"/>
            <a:ext cx="9821" cy="850519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8" name="Line 241"/>
          <p:cNvSpPr>
            <a:spLocks noChangeShapeType="1"/>
          </p:cNvSpPr>
          <p:nvPr/>
        </p:nvSpPr>
        <p:spPr bwMode="auto">
          <a:xfrm flipH="1">
            <a:off x="2765298" y="2376133"/>
            <a:ext cx="1085440" cy="4886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858980" y="3160915"/>
            <a:ext cx="1387966" cy="536575"/>
            <a:chOff x="2999509" y="3209101"/>
            <a:chExt cx="1681451" cy="536575"/>
          </a:xfrm>
        </p:grpSpPr>
        <p:sp>
          <p:nvSpPr>
            <p:cNvPr id="143" name="Rectangle 32"/>
            <p:cNvSpPr>
              <a:spLocks noChangeArrowheads="1"/>
            </p:cNvSpPr>
            <p:nvPr/>
          </p:nvSpPr>
          <p:spPr bwMode="auto">
            <a:xfrm>
              <a:off x="2999509" y="3209101"/>
              <a:ext cx="1681451" cy="536575"/>
            </a:xfrm>
            <a:prstGeom prst="rect">
              <a:avLst/>
            </a:prstGeom>
            <a:solidFill>
              <a:srgbClr val="FF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" name="Rectangle 34"/>
            <p:cNvSpPr>
              <a:spLocks noChangeArrowheads="1"/>
            </p:cNvSpPr>
            <p:nvPr/>
          </p:nvSpPr>
          <p:spPr bwMode="auto">
            <a:xfrm>
              <a:off x="3036022" y="3279723"/>
              <a:ext cx="1644938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Cold Compressors</a:t>
              </a:r>
            </a:p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CB44 </a:t>
              </a:r>
              <a:endParaRPr lang="en-GB" sz="18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50" name="Rectangle 10"/>
          <p:cNvSpPr>
            <a:spLocks noChangeArrowheads="1"/>
          </p:cNvSpPr>
          <p:nvPr/>
        </p:nvSpPr>
        <p:spPr bwMode="auto">
          <a:xfrm>
            <a:off x="2085090" y="3970475"/>
            <a:ext cx="120789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de-DE" sz="1400" b="1" dirty="0">
                <a:solidFill>
                  <a:prstClr val="white"/>
                </a:solidFill>
                <a:latin typeface="Calibri"/>
              </a:rPr>
              <a:t>Distribution Box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de-DE" sz="1400" b="1" dirty="0">
                <a:solidFill>
                  <a:prstClr val="white"/>
                </a:solidFill>
                <a:latin typeface="Calibri"/>
              </a:rPr>
              <a:t>XLVB</a:t>
            </a:r>
            <a:endParaRPr lang="en-GB" sz="1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1" name="Rectangle 56"/>
          <p:cNvSpPr>
            <a:spLocks noChangeArrowheads="1"/>
          </p:cNvSpPr>
          <p:nvPr/>
        </p:nvSpPr>
        <p:spPr bwMode="auto">
          <a:xfrm>
            <a:off x="2760387" y="2116842"/>
            <a:ext cx="352532" cy="215444"/>
          </a:xfrm>
          <a:prstGeom prst="rect">
            <a:avLst/>
          </a:prstGeom>
          <a:noFill/>
          <a:ln w="9525">
            <a:solidFill>
              <a:srgbClr val="FD930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/>
          <a:p>
            <a:pPr algn="just"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 dirty="0">
                <a:solidFill>
                  <a:srgbClr val="000000"/>
                </a:solidFill>
                <a:latin typeface="Calibri"/>
              </a:rPr>
              <a:t>XRTL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3564157" y="1323009"/>
            <a:ext cx="5504090" cy="2864935"/>
            <a:chOff x="3564157" y="1323009"/>
            <a:chExt cx="5504090" cy="2864935"/>
          </a:xfrm>
        </p:grpSpPr>
        <p:cxnSp>
          <p:nvCxnSpPr>
            <p:cNvPr id="79" name="Straight Connector 78"/>
            <p:cNvCxnSpPr/>
            <p:nvPr/>
          </p:nvCxnSpPr>
          <p:spPr>
            <a:xfrm flipV="1">
              <a:off x="3616007" y="1359750"/>
              <a:ext cx="5420489" cy="3070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3616007" y="1362820"/>
              <a:ext cx="0" cy="2825124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9036496" y="1358104"/>
              <a:ext cx="31751" cy="2821269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3616007" y="4187944"/>
              <a:ext cx="5428187" cy="0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 Box 171"/>
            <p:cNvSpPr txBox="1">
              <a:spLocks noChangeArrowheads="1"/>
            </p:cNvSpPr>
            <p:nvPr/>
          </p:nvSpPr>
          <p:spPr bwMode="auto">
            <a:xfrm>
              <a:off x="3583348" y="1559692"/>
              <a:ext cx="147113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600" b="1" dirty="0" smtClean="0">
                  <a:solidFill>
                    <a:prstClr val="black"/>
                  </a:solidFill>
                </a:rPr>
                <a:t>(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Building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54)</a:t>
              </a:r>
              <a:endParaRPr lang="en-GB" sz="1600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117" name="Text Box 171"/>
            <p:cNvSpPr txBox="1">
              <a:spLocks noChangeArrowheads="1"/>
            </p:cNvSpPr>
            <p:nvPr/>
          </p:nvSpPr>
          <p:spPr bwMode="auto">
            <a:xfrm>
              <a:off x="3564157" y="1323009"/>
              <a:ext cx="129624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600" b="1" dirty="0" err="1" smtClean="0">
                  <a:solidFill>
                    <a:prstClr val="black"/>
                  </a:solidFill>
                </a:rPr>
                <a:t>Cryo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Plant</a:t>
              </a:r>
              <a:endParaRPr lang="en-GB" sz="1600" b="1" dirty="0" smtClean="0">
                <a:solidFill>
                  <a:prstClr val="black"/>
                </a:solidFill>
              </a:endParaRPr>
            </a:p>
          </p:txBody>
        </p:sp>
      </p:grpSp>
      <p:sp>
        <p:nvSpPr>
          <p:cNvPr id="123" name="Rectangle 10"/>
          <p:cNvSpPr>
            <a:spLocks noChangeArrowheads="1"/>
          </p:cNvSpPr>
          <p:nvPr/>
        </p:nvSpPr>
        <p:spPr bwMode="auto">
          <a:xfrm>
            <a:off x="1933491" y="3970475"/>
            <a:ext cx="120789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de-DE" sz="1400" b="1" dirty="0">
                <a:solidFill>
                  <a:prstClr val="white"/>
                </a:solidFill>
                <a:latin typeface="Calibri"/>
              </a:rPr>
              <a:t>Distribution Box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de-DE" sz="1400" b="1" dirty="0">
                <a:solidFill>
                  <a:prstClr val="white"/>
                </a:solidFill>
                <a:latin typeface="Calibri"/>
              </a:rPr>
              <a:t>XLVB</a:t>
            </a:r>
            <a:endParaRPr lang="en-GB" sz="1800" b="1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720420" y="2812666"/>
            <a:ext cx="1625618" cy="1694131"/>
            <a:chOff x="1720420" y="2812666"/>
            <a:chExt cx="1625618" cy="1694131"/>
          </a:xfrm>
        </p:grpSpPr>
        <p:cxnSp>
          <p:nvCxnSpPr>
            <p:cNvPr id="114" name="Straight Connector 113"/>
            <p:cNvCxnSpPr/>
            <p:nvPr/>
          </p:nvCxnSpPr>
          <p:spPr>
            <a:xfrm>
              <a:off x="1756725" y="2873829"/>
              <a:ext cx="0" cy="1632968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3346038" y="2873829"/>
              <a:ext cx="0" cy="1632968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1750401" y="2835840"/>
              <a:ext cx="1589313" cy="0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 Box 171"/>
            <p:cNvSpPr txBox="1">
              <a:spLocks noChangeArrowheads="1"/>
            </p:cNvSpPr>
            <p:nvPr/>
          </p:nvSpPr>
          <p:spPr bwMode="auto">
            <a:xfrm>
              <a:off x="1720420" y="2812666"/>
              <a:ext cx="79465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600" b="1" dirty="0" err="1" smtClean="0">
                  <a:solidFill>
                    <a:prstClr val="black"/>
                  </a:solidFill>
                </a:rPr>
                <a:t>Shaft</a:t>
              </a:r>
              <a:endParaRPr lang="en-GB" sz="1600" b="1" dirty="0" smtClean="0">
                <a:solidFill>
                  <a:prstClr val="black"/>
                </a:solidFill>
              </a:endParaRPr>
            </a:p>
          </p:txBody>
        </p:sp>
        <p:cxnSp>
          <p:nvCxnSpPr>
            <p:cNvPr id="124" name="Straight Connector 123"/>
            <p:cNvCxnSpPr/>
            <p:nvPr/>
          </p:nvCxnSpPr>
          <p:spPr>
            <a:xfrm>
              <a:off x="1756724" y="4506797"/>
              <a:ext cx="1589313" cy="0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 111"/>
          <p:cNvGrpSpPr/>
          <p:nvPr/>
        </p:nvGrpSpPr>
        <p:grpSpPr>
          <a:xfrm>
            <a:off x="169655" y="4872207"/>
            <a:ext cx="6700776" cy="670470"/>
            <a:chOff x="151811" y="4222334"/>
            <a:chExt cx="6700776" cy="670470"/>
          </a:xfrm>
        </p:grpSpPr>
        <p:sp>
          <p:nvSpPr>
            <p:cNvPr id="120" name="Text Box 171"/>
            <p:cNvSpPr txBox="1">
              <a:spLocks noChangeArrowheads="1"/>
            </p:cNvSpPr>
            <p:nvPr/>
          </p:nvSpPr>
          <p:spPr bwMode="auto">
            <a:xfrm>
              <a:off x="318256" y="4222334"/>
              <a:ext cx="6534331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600" b="1" u="sng" dirty="0" err="1">
                  <a:solidFill>
                    <a:prstClr val="black"/>
                  </a:solidFill>
                </a:rPr>
                <a:t>O</a:t>
              </a:r>
              <a:r>
                <a:rPr lang="de-DE" sz="1600" b="1" u="sng" dirty="0" err="1" smtClean="0">
                  <a:solidFill>
                    <a:prstClr val="black"/>
                  </a:solidFill>
                </a:rPr>
                <a:t>ctober</a:t>
              </a:r>
              <a:r>
                <a:rPr lang="de-DE" sz="1600" b="1" u="sng" dirty="0" smtClean="0">
                  <a:solidFill>
                    <a:prstClr val="black"/>
                  </a:solidFill>
                </a:rPr>
                <a:t> 2014 – March 2015  </a:t>
              </a:r>
            </a:p>
          </p:txBody>
        </p:sp>
        <p:sp>
          <p:nvSpPr>
            <p:cNvPr id="121" name="Text Box 171"/>
            <p:cNvSpPr txBox="1">
              <a:spLocks noChangeArrowheads="1"/>
            </p:cNvSpPr>
            <p:nvPr/>
          </p:nvSpPr>
          <p:spPr bwMode="auto">
            <a:xfrm>
              <a:off x="151811" y="4554250"/>
              <a:ext cx="6534331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Arial" panose="020B0604020202020204" pitchFamily="34" charset="0"/>
                <a:buChar char="•"/>
                <a:defRPr/>
              </a:pPr>
              <a:r>
                <a:rPr lang="de-DE" sz="1600" b="1" dirty="0" smtClean="0">
                  <a:solidFill>
                    <a:prstClr val="black"/>
                  </a:solidFill>
                </a:rPr>
                <a:t>Installation 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of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transferline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XRTL </a:t>
              </a:r>
              <a:endParaRPr lang="de-DE" sz="16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169655" y="5691357"/>
            <a:ext cx="6719826" cy="670470"/>
            <a:chOff x="151811" y="5041484"/>
            <a:chExt cx="6719826" cy="670470"/>
          </a:xfrm>
        </p:grpSpPr>
        <p:sp>
          <p:nvSpPr>
            <p:cNvPr id="125" name="Text Box 171"/>
            <p:cNvSpPr txBox="1">
              <a:spLocks noChangeArrowheads="1"/>
            </p:cNvSpPr>
            <p:nvPr/>
          </p:nvSpPr>
          <p:spPr bwMode="auto">
            <a:xfrm>
              <a:off x="337306" y="5041484"/>
              <a:ext cx="6534331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600" b="1" u="sng" dirty="0" smtClean="0">
                  <a:solidFill>
                    <a:prstClr val="black"/>
                  </a:solidFill>
                </a:rPr>
                <a:t>March  - May 2015 </a:t>
              </a:r>
            </a:p>
          </p:txBody>
        </p:sp>
        <p:sp>
          <p:nvSpPr>
            <p:cNvPr id="126" name="Text Box 171"/>
            <p:cNvSpPr txBox="1">
              <a:spLocks noChangeArrowheads="1"/>
            </p:cNvSpPr>
            <p:nvPr/>
          </p:nvSpPr>
          <p:spPr bwMode="auto">
            <a:xfrm>
              <a:off x="151811" y="5373400"/>
              <a:ext cx="6534331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Arial" panose="020B0604020202020204" pitchFamily="34" charset="0"/>
                <a:buChar char="•"/>
                <a:defRPr/>
              </a:pPr>
              <a:r>
                <a:rPr lang="de-DE" sz="1600" b="1" dirty="0">
                  <a:solidFill>
                    <a:prstClr val="black"/>
                  </a:solidFill>
                </a:rPr>
                <a:t>Final </a:t>
              </a:r>
              <a:r>
                <a:rPr lang="de-DE" sz="1600" b="1" dirty="0" err="1">
                  <a:solidFill>
                    <a:prstClr val="black"/>
                  </a:solidFill>
                </a:rPr>
                <a:t>c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ommissioning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</a:t>
              </a:r>
              <a:r>
                <a:rPr lang="de-DE" sz="1600" b="1" dirty="0" err="1">
                  <a:solidFill>
                    <a:prstClr val="black"/>
                  </a:solidFill>
                </a:rPr>
                <a:t>of</a:t>
              </a:r>
              <a:r>
                <a:rPr lang="de-DE" sz="1600" b="1" dirty="0">
                  <a:solidFill>
                    <a:prstClr val="black"/>
                  </a:solidFill>
                </a:rPr>
                <a:t> XFEL 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refrigerator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</a:t>
              </a:r>
              <a:r>
                <a:rPr lang="de-DE" sz="1600" b="1" dirty="0" err="1">
                  <a:solidFill>
                    <a:prstClr val="black"/>
                  </a:solidFill>
                </a:rPr>
                <a:t>with</a:t>
              </a:r>
              <a:r>
                <a:rPr lang="de-DE" sz="1600" b="1" dirty="0">
                  <a:solidFill>
                    <a:prstClr val="black"/>
                  </a:solidFill>
                </a:rPr>
                <a:t> CB44 in 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XSE </a:t>
              </a:r>
              <a:endParaRPr lang="de-DE" sz="16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119" name="Title 1"/>
          <p:cNvSpPr>
            <a:spLocks noGrp="1"/>
          </p:cNvSpPr>
          <p:nvPr>
            <p:ph type="title"/>
          </p:nvPr>
        </p:nvSpPr>
        <p:spPr>
          <a:xfrm>
            <a:off x="1077644" y="307975"/>
            <a:ext cx="7461815" cy="714375"/>
          </a:xfrm>
        </p:spPr>
        <p:txBody>
          <a:bodyPr/>
          <a:lstStyle/>
          <a:p>
            <a:r>
              <a:rPr lang="de-DE" sz="2200" dirty="0"/>
              <a:t>HERA </a:t>
            </a:r>
            <a:r>
              <a:rPr lang="de-DE" sz="2200" dirty="0" err="1"/>
              <a:t>R</a:t>
            </a:r>
            <a:r>
              <a:rPr lang="de-DE" sz="2200" dirty="0" err="1" smtClean="0"/>
              <a:t>efrigerating</a:t>
            </a:r>
            <a:r>
              <a:rPr lang="de-DE" sz="2200" dirty="0" smtClean="0"/>
              <a:t> </a:t>
            </a:r>
            <a:r>
              <a:rPr lang="de-DE" sz="2200" dirty="0"/>
              <a:t>P</a:t>
            </a:r>
            <a:r>
              <a:rPr lang="de-DE" sz="2200" dirty="0" smtClean="0"/>
              <a:t>lant  -&gt; XFEL </a:t>
            </a:r>
            <a:r>
              <a:rPr lang="de-DE" sz="2200" dirty="0" err="1"/>
              <a:t>R</a:t>
            </a:r>
            <a:r>
              <a:rPr lang="de-DE" sz="2200" dirty="0" err="1" smtClean="0"/>
              <a:t>efrigerating</a:t>
            </a:r>
            <a:r>
              <a:rPr lang="de-DE" sz="2200" dirty="0" smtClean="0"/>
              <a:t> </a:t>
            </a:r>
            <a:r>
              <a:rPr lang="en-US" sz="2200" dirty="0" smtClean="0"/>
              <a:t>Plant</a:t>
            </a:r>
            <a:br>
              <a:rPr lang="en-US" sz="2200" dirty="0" smtClean="0"/>
            </a:br>
            <a:r>
              <a:rPr lang="en-US" sz="1600" dirty="0" smtClean="0"/>
              <a:t>Commissioning of XFEL Refrigerating Plant </a:t>
            </a:r>
            <a:r>
              <a:rPr lang="de-DE" sz="1600" dirty="0" smtClean="0"/>
              <a:t> 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69383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Installation </a:t>
            </a:r>
            <a:r>
              <a:rPr lang="de-DE" dirty="0" err="1" smtClean="0"/>
              <a:t>of</a:t>
            </a:r>
            <a:r>
              <a:rPr lang="de-DE" dirty="0" smtClean="0"/>
              <a:t> XRTL </a:t>
            </a:r>
            <a:r>
              <a:rPr lang="de-DE" dirty="0" err="1" smtClean="0"/>
              <a:t>Transferline</a:t>
            </a:r>
            <a:r>
              <a:rPr lang="de-DE" dirty="0" smtClean="0"/>
              <a:t> </a:t>
            </a:r>
            <a:r>
              <a:rPr lang="de-DE" dirty="0" err="1" smtClean="0"/>
              <a:t>completed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686" y="2018580"/>
            <a:ext cx="5811029" cy="3863716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371600" y="1268083"/>
            <a:ext cx="5796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de-DE" sz="2000" dirty="0" smtClean="0">
                <a:solidFill>
                  <a:schemeClr val="accent3"/>
                </a:solidFill>
              </a:rPr>
              <a:t>In </a:t>
            </a:r>
            <a:r>
              <a:rPr lang="de-DE" sz="2000" dirty="0" err="1" smtClean="0">
                <a:solidFill>
                  <a:schemeClr val="accent3"/>
                </a:solidFill>
              </a:rPr>
              <a:t>cold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operation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since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week</a:t>
            </a:r>
            <a:r>
              <a:rPr lang="de-DE" sz="2000" dirty="0" smtClean="0">
                <a:solidFill>
                  <a:schemeClr val="accent3"/>
                </a:solidFill>
              </a:rPr>
              <a:t> 12</a:t>
            </a:r>
            <a:endParaRPr lang="en-US" sz="2000" dirty="0" smtClean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52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Line 69"/>
          <p:cNvSpPr>
            <a:spLocks noChangeShapeType="1"/>
          </p:cNvSpPr>
          <p:nvPr/>
        </p:nvSpPr>
        <p:spPr bwMode="auto">
          <a:xfrm>
            <a:off x="2616729" y="3625933"/>
            <a:ext cx="1588" cy="582612"/>
          </a:xfrm>
          <a:prstGeom prst="line">
            <a:avLst/>
          </a:prstGeom>
          <a:noFill/>
          <a:ln w="31750">
            <a:solidFill>
              <a:srgbClr val="00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6" name="Line 166"/>
          <p:cNvSpPr>
            <a:spLocks noChangeShapeType="1"/>
          </p:cNvSpPr>
          <p:nvPr/>
        </p:nvSpPr>
        <p:spPr bwMode="auto">
          <a:xfrm>
            <a:off x="8209156" y="3685249"/>
            <a:ext cx="5473" cy="363304"/>
          </a:xfrm>
          <a:prstGeom prst="line">
            <a:avLst/>
          </a:prstGeom>
          <a:noFill/>
          <a:ln w="28575">
            <a:solidFill>
              <a:srgbClr val="F63B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644" y="307975"/>
            <a:ext cx="7461815" cy="714375"/>
          </a:xfrm>
        </p:spPr>
        <p:txBody>
          <a:bodyPr/>
          <a:lstStyle/>
          <a:p>
            <a:r>
              <a:rPr lang="de-DE" sz="2200" dirty="0" err="1"/>
              <a:t>Overview</a:t>
            </a:r>
            <a:r>
              <a:rPr lang="de-DE" sz="2200" dirty="0"/>
              <a:t> </a:t>
            </a:r>
            <a:r>
              <a:rPr lang="de-DE" sz="2200" dirty="0" err="1"/>
              <a:t>of</a:t>
            </a:r>
            <a:r>
              <a:rPr lang="de-DE" sz="2200" dirty="0"/>
              <a:t> XFEL </a:t>
            </a:r>
            <a:r>
              <a:rPr lang="en-US" sz="2200" dirty="0" smtClean="0"/>
              <a:t>Cryogenic</a:t>
            </a:r>
            <a:r>
              <a:rPr lang="de-DE" sz="2200" dirty="0" smtClean="0"/>
              <a:t> Equipment</a:t>
            </a:r>
            <a:endParaRPr lang="de-DE" sz="2200" dirty="0"/>
          </a:p>
        </p:txBody>
      </p:sp>
      <p:grpSp>
        <p:nvGrpSpPr>
          <p:cNvPr id="56" name="Group 55"/>
          <p:cNvGrpSpPr/>
          <p:nvPr/>
        </p:nvGrpSpPr>
        <p:grpSpPr>
          <a:xfrm>
            <a:off x="7362206" y="1423516"/>
            <a:ext cx="1628105" cy="2261733"/>
            <a:chOff x="6615446" y="1795516"/>
            <a:chExt cx="1628105" cy="2261733"/>
          </a:xfrm>
        </p:grpSpPr>
        <p:sp>
          <p:nvSpPr>
            <p:cNvPr id="30" name="Line 166"/>
            <p:cNvSpPr>
              <a:spLocks noChangeShapeType="1"/>
            </p:cNvSpPr>
            <p:nvPr/>
          </p:nvSpPr>
          <p:spPr bwMode="auto">
            <a:xfrm>
              <a:off x="7433653" y="2285258"/>
              <a:ext cx="3176" cy="1440312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Line 166"/>
            <p:cNvSpPr>
              <a:spLocks noChangeShapeType="1"/>
            </p:cNvSpPr>
            <p:nvPr/>
          </p:nvSpPr>
          <p:spPr bwMode="auto">
            <a:xfrm flipH="1">
              <a:off x="6869471" y="2285259"/>
              <a:ext cx="1588" cy="159246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Line 166"/>
            <p:cNvSpPr>
              <a:spLocks noChangeShapeType="1"/>
            </p:cNvSpPr>
            <p:nvPr/>
          </p:nvSpPr>
          <p:spPr bwMode="auto">
            <a:xfrm flipH="1">
              <a:off x="7980186" y="2285259"/>
              <a:ext cx="0" cy="152400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Line 177"/>
            <p:cNvSpPr>
              <a:spLocks noChangeShapeType="1"/>
            </p:cNvSpPr>
            <p:nvPr/>
          </p:nvSpPr>
          <p:spPr bwMode="auto">
            <a:xfrm flipH="1" flipV="1">
              <a:off x="6859920" y="2433893"/>
              <a:ext cx="1121855" cy="0"/>
            </a:xfrm>
            <a:prstGeom prst="line">
              <a:avLst/>
            </a:prstGeom>
            <a:noFill/>
            <a:ln w="28575">
              <a:solidFill>
                <a:srgbClr val="EB321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val 195"/>
            <p:cNvSpPr>
              <a:spLocks noChangeArrowheads="1"/>
            </p:cNvSpPr>
            <p:nvPr/>
          </p:nvSpPr>
          <p:spPr bwMode="auto">
            <a:xfrm>
              <a:off x="6615446" y="1806128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Oval 195"/>
            <p:cNvSpPr>
              <a:spLocks noChangeArrowheads="1"/>
            </p:cNvSpPr>
            <p:nvPr/>
          </p:nvSpPr>
          <p:spPr bwMode="auto">
            <a:xfrm>
              <a:off x="7184417" y="1795516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Line 196"/>
            <p:cNvSpPr>
              <a:spLocks noChangeShapeType="1"/>
            </p:cNvSpPr>
            <p:nvPr/>
          </p:nvSpPr>
          <p:spPr bwMode="auto">
            <a:xfrm flipH="1">
              <a:off x="7473342" y="1876479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Line 197"/>
            <p:cNvSpPr>
              <a:spLocks noChangeShapeType="1"/>
            </p:cNvSpPr>
            <p:nvPr/>
          </p:nvSpPr>
          <p:spPr bwMode="auto">
            <a:xfrm>
              <a:off x="7243155" y="1893941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Rectangle 198"/>
            <p:cNvSpPr>
              <a:spLocks noChangeArrowheads="1"/>
            </p:cNvSpPr>
            <p:nvPr/>
          </p:nvSpPr>
          <p:spPr bwMode="auto">
            <a:xfrm>
              <a:off x="7332055" y="1860604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Oval 195"/>
            <p:cNvSpPr>
              <a:spLocks noChangeArrowheads="1"/>
            </p:cNvSpPr>
            <p:nvPr/>
          </p:nvSpPr>
          <p:spPr bwMode="auto">
            <a:xfrm>
              <a:off x="7738726" y="180186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Line 196"/>
            <p:cNvSpPr>
              <a:spLocks noChangeShapeType="1"/>
            </p:cNvSpPr>
            <p:nvPr/>
          </p:nvSpPr>
          <p:spPr bwMode="auto">
            <a:xfrm flipH="1">
              <a:off x="8027651" y="188283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Line 197"/>
            <p:cNvSpPr>
              <a:spLocks noChangeShapeType="1"/>
            </p:cNvSpPr>
            <p:nvPr/>
          </p:nvSpPr>
          <p:spPr bwMode="auto">
            <a:xfrm>
              <a:off x="7797464" y="190029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Rectangle 198"/>
            <p:cNvSpPr>
              <a:spLocks noChangeArrowheads="1"/>
            </p:cNvSpPr>
            <p:nvPr/>
          </p:nvSpPr>
          <p:spPr bwMode="auto">
            <a:xfrm>
              <a:off x="7886364" y="186695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Oval 195"/>
            <p:cNvSpPr>
              <a:spLocks noChangeArrowheads="1"/>
            </p:cNvSpPr>
            <p:nvPr/>
          </p:nvSpPr>
          <p:spPr bwMode="auto">
            <a:xfrm>
              <a:off x="7183623" y="252194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Line 196"/>
            <p:cNvSpPr>
              <a:spLocks noChangeShapeType="1"/>
            </p:cNvSpPr>
            <p:nvPr/>
          </p:nvSpPr>
          <p:spPr bwMode="auto">
            <a:xfrm flipH="1">
              <a:off x="7472548" y="260291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Line 197"/>
            <p:cNvSpPr>
              <a:spLocks noChangeShapeType="1"/>
            </p:cNvSpPr>
            <p:nvPr/>
          </p:nvSpPr>
          <p:spPr bwMode="auto">
            <a:xfrm>
              <a:off x="7242361" y="262037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Rectangle 198"/>
            <p:cNvSpPr>
              <a:spLocks noChangeArrowheads="1"/>
            </p:cNvSpPr>
            <p:nvPr/>
          </p:nvSpPr>
          <p:spPr bwMode="auto">
            <a:xfrm>
              <a:off x="7331261" y="258703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6909474" y="3641750"/>
              <a:ext cx="1188721" cy="415499"/>
              <a:chOff x="4236720" y="3512597"/>
              <a:chExt cx="1188721" cy="548500"/>
            </a:xfrm>
          </p:grpSpPr>
          <p:sp>
            <p:nvSpPr>
              <p:cNvPr id="4" name="Rectangle 3"/>
              <p:cNvSpPr/>
              <p:nvPr/>
            </p:nvSpPr>
            <p:spPr bwMode="auto">
              <a:xfrm>
                <a:off x="4236720" y="3512597"/>
                <a:ext cx="1066800" cy="548500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indent="-268288">
                  <a:buClr>
                    <a:srgbClr val="FD930A"/>
                  </a:buClr>
                  <a:buSzPct val="80000"/>
                </a:pPr>
                <a:endParaRPr lang="de-DE" sz="2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8" name="Rectangle 160"/>
              <p:cNvSpPr>
                <a:spLocks noChangeArrowheads="1"/>
              </p:cNvSpPr>
              <p:nvPr/>
            </p:nvSpPr>
            <p:spPr bwMode="auto">
              <a:xfrm>
                <a:off x="4320541" y="3615421"/>
                <a:ext cx="1104900" cy="365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de-DE" sz="1800" b="1" kern="0" dirty="0" err="1" smtClean="0">
                    <a:solidFill>
                      <a:prstClr val="white"/>
                    </a:solidFill>
                    <a:latin typeface="Calibri"/>
                  </a:rPr>
                  <a:t>Colbox</a:t>
                </a:r>
                <a:r>
                  <a:rPr lang="de-DE" sz="1800" b="1" kern="0" dirty="0" smtClean="0">
                    <a:solidFill>
                      <a:prstClr val="white"/>
                    </a:solidFill>
                    <a:latin typeface="Calibri"/>
                  </a:rPr>
                  <a:t> 43</a:t>
                </a:r>
                <a:endParaRPr lang="en-GB" sz="1800" b="1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49" name="Line 196"/>
            <p:cNvSpPr>
              <a:spLocks noChangeShapeType="1"/>
            </p:cNvSpPr>
            <p:nvPr/>
          </p:nvSpPr>
          <p:spPr bwMode="auto">
            <a:xfrm flipH="1">
              <a:off x="6921858" y="1896028"/>
              <a:ext cx="142873" cy="406194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Line 197"/>
            <p:cNvSpPr>
              <a:spLocks noChangeShapeType="1"/>
            </p:cNvSpPr>
            <p:nvPr/>
          </p:nvSpPr>
          <p:spPr bwMode="auto">
            <a:xfrm>
              <a:off x="6681154" y="1900292"/>
              <a:ext cx="153392" cy="413247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Rectangle 198"/>
            <p:cNvSpPr>
              <a:spLocks noChangeArrowheads="1"/>
            </p:cNvSpPr>
            <p:nvPr/>
          </p:nvSpPr>
          <p:spPr bwMode="auto">
            <a:xfrm>
              <a:off x="6780570" y="1880152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7064731" y="3154984"/>
              <a:ext cx="915455" cy="311893"/>
              <a:chOff x="4236720" y="2587034"/>
              <a:chExt cx="1008650" cy="311893"/>
            </a:xfrm>
          </p:grpSpPr>
          <p:sp>
            <p:nvSpPr>
              <p:cNvPr id="53" name="Rectangle 52"/>
              <p:cNvSpPr/>
              <p:nvPr/>
            </p:nvSpPr>
            <p:spPr bwMode="auto">
              <a:xfrm>
                <a:off x="4236720" y="2587034"/>
                <a:ext cx="853440" cy="311893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indent="-268288">
                  <a:buClr>
                    <a:srgbClr val="FD930A"/>
                  </a:buClr>
                  <a:buSzPct val="80000"/>
                </a:pPr>
                <a:endParaRPr lang="de-DE" sz="2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Rectangle 160"/>
              <p:cNvSpPr>
                <a:spLocks noChangeArrowheads="1"/>
              </p:cNvSpPr>
              <p:nvPr/>
            </p:nvSpPr>
            <p:spPr bwMode="auto">
              <a:xfrm>
                <a:off x="4320542" y="2611273"/>
                <a:ext cx="924828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de-DE" sz="1600" b="1" kern="0" dirty="0" err="1" smtClean="0">
                    <a:solidFill>
                      <a:prstClr val="white"/>
                    </a:solidFill>
                    <a:latin typeface="Calibri"/>
                  </a:rPr>
                  <a:t>Purifier</a:t>
                </a:r>
                <a:endParaRPr lang="en-GB" sz="1600" b="1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84" name="Group 83"/>
          <p:cNvGrpSpPr/>
          <p:nvPr/>
        </p:nvGrpSpPr>
        <p:grpSpPr>
          <a:xfrm>
            <a:off x="5464826" y="1423516"/>
            <a:ext cx="1628105" cy="2261733"/>
            <a:chOff x="6615446" y="1795516"/>
            <a:chExt cx="1628105" cy="2261733"/>
          </a:xfrm>
        </p:grpSpPr>
        <p:sp>
          <p:nvSpPr>
            <p:cNvPr id="85" name="Line 166"/>
            <p:cNvSpPr>
              <a:spLocks noChangeShapeType="1"/>
            </p:cNvSpPr>
            <p:nvPr/>
          </p:nvSpPr>
          <p:spPr bwMode="auto">
            <a:xfrm>
              <a:off x="7433653" y="2285258"/>
              <a:ext cx="3176" cy="1440312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" name="Line 166"/>
            <p:cNvSpPr>
              <a:spLocks noChangeShapeType="1"/>
            </p:cNvSpPr>
            <p:nvPr/>
          </p:nvSpPr>
          <p:spPr bwMode="auto">
            <a:xfrm flipH="1">
              <a:off x="6869471" y="2285259"/>
              <a:ext cx="1588" cy="159246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" name="Line 166"/>
            <p:cNvSpPr>
              <a:spLocks noChangeShapeType="1"/>
            </p:cNvSpPr>
            <p:nvPr/>
          </p:nvSpPr>
          <p:spPr bwMode="auto">
            <a:xfrm flipH="1">
              <a:off x="7980186" y="2285259"/>
              <a:ext cx="0" cy="152400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" name="Line 177"/>
            <p:cNvSpPr>
              <a:spLocks noChangeShapeType="1"/>
            </p:cNvSpPr>
            <p:nvPr/>
          </p:nvSpPr>
          <p:spPr bwMode="auto">
            <a:xfrm flipH="1" flipV="1">
              <a:off x="6859920" y="2433893"/>
              <a:ext cx="1121855" cy="0"/>
            </a:xfrm>
            <a:prstGeom prst="line">
              <a:avLst/>
            </a:prstGeom>
            <a:noFill/>
            <a:ln w="28575">
              <a:solidFill>
                <a:srgbClr val="EB321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" name="Oval 195"/>
            <p:cNvSpPr>
              <a:spLocks noChangeArrowheads="1"/>
            </p:cNvSpPr>
            <p:nvPr/>
          </p:nvSpPr>
          <p:spPr bwMode="auto">
            <a:xfrm>
              <a:off x="6615446" y="1806128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" name="Oval 195"/>
            <p:cNvSpPr>
              <a:spLocks noChangeArrowheads="1"/>
            </p:cNvSpPr>
            <p:nvPr/>
          </p:nvSpPr>
          <p:spPr bwMode="auto">
            <a:xfrm>
              <a:off x="7184417" y="1795516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1" name="Line 196"/>
            <p:cNvSpPr>
              <a:spLocks noChangeShapeType="1"/>
            </p:cNvSpPr>
            <p:nvPr/>
          </p:nvSpPr>
          <p:spPr bwMode="auto">
            <a:xfrm flipH="1">
              <a:off x="7473342" y="1876479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" name="Line 197"/>
            <p:cNvSpPr>
              <a:spLocks noChangeShapeType="1"/>
            </p:cNvSpPr>
            <p:nvPr/>
          </p:nvSpPr>
          <p:spPr bwMode="auto">
            <a:xfrm>
              <a:off x="7243155" y="1893941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3" name="Rectangle 198"/>
            <p:cNvSpPr>
              <a:spLocks noChangeArrowheads="1"/>
            </p:cNvSpPr>
            <p:nvPr/>
          </p:nvSpPr>
          <p:spPr bwMode="auto">
            <a:xfrm>
              <a:off x="7332055" y="1860604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4" name="Oval 195"/>
            <p:cNvSpPr>
              <a:spLocks noChangeArrowheads="1"/>
            </p:cNvSpPr>
            <p:nvPr/>
          </p:nvSpPr>
          <p:spPr bwMode="auto">
            <a:xfrm>
              <a:off x="7738726" y="180186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5" name="Line 196"/>
            <p:cNvSpPr>
              <a:spLocks noChangeShapeType="1"/>
            </p:cNvSpPr>
            <p:nvPr/>
          </p:nvSpPr>
          <p:spPr bwMode="auto">
            <a:xfrm flipH="1">
              <a:off x="8027651" y="188283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6" name="Line 197"/>
            <p:cNvSpPr>
              <a:spLocks noChangeShapeType="1"/>
            </p:cNvSpPr>
            <p:nvPr/>
          </p:nvSpPr>
          <p:spPr bwMode="auto">
            <a:xfrm>
              <a:off x="7797464" y="190029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7" name="Rectangle 198"/>
            <p:cNvSpPr>
              <a:spLocks noChangeArrowheads="1"/>
            </p:cNvSpPr>
            <p:nvPr/>
          </p:nvSpPr>
          <p:spPr bwMode="auto">
            <a:xfrm>
              <a:off x="7886364" y="186695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8" name="Oval 195"/>
            <p:cNvSpPr>
              <a:spLocks noChangeArrowheads="1"/>
            </p:cNvSpPr>
            <p:nvPr/>
          </p:nvSpPr>
          <p:spPr bwMode="auto">
            <a:xfrm>
              <a:off x="7183623" y="252194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9" name="Line 196"/>
            <p:cNvSpPr>
              <a:spLocks noChangeShapeType="1"/>
            </p:cNvSpPr>
            <p:nvPr/>
          </p:nvSpPr>
          <p:spPr bwMode="auto">
            <a:xfrm flipH="1">
              <a:off x="7472548" y="260291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0" name="Line 197"/>
            <p:cNvSpPr>
              <a:spLocks noChangeShapeType="1"/>
            </p:cNvSpPr>
            <p:nvPr/>
          </p:nvSpPr>
          <p:spPr bwMode="auto">
            <a:xfrm>
              <a:off x="7242361" y="262037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1" name="Rectangle 198"/>
            <p:cNvSpPr>
              <a:spLocks noChangeArrowheads="1"/>
            </p:cNvSpPr>
            <p:nvPr/>
          </p:nvSpPr>
          <p:spPr bwMode="auto">
            <a:xfrm>
              <a:off x="7331261" y="258703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02" name="Group 101"/>
            <p:cNvGrpSpPr/>
            <p:nvPr/>
          </p:nvGrpSpPr>
          <p:grpSpPr>
            <a:xfrm>
              <a:off x="6909474" y="3641750"/>
              <a:ext cx="1188721" cy="415499"/>
              <a:chOff x="4236720" y="3512597"/>
              <a:chExt cx="1188721" cy="548500"/>
            </a:xfrm>
          </p:grpSpPr>
          <p:sp>
            <p:nvSpPr>
              <p:cNvPr id="109" name="Rectangle 108"/>
              <p:cNvSpPr/>
              <p:nvPr/>
            </p:nvSpPr>
            <p:spPr bwMode="auto">
              <a:xfrm>
                <a:off x="4236720" y="3512597"/>
                <a:ext cx="1066800" cy="548500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indent="-268288">
                  <a:buClr>
                    <a:srgbClr val="FD930A"/>
                  </a:buClr>
                  <a:buSzPct val="80000"/>
                </a:pPr>
                <a:endParaRPr lang="de-DE" sz="2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0" name="Rectangle 160"/>
              <p:cNvSpPr>
                <a:spLocks noChangeArrowheads="1"/>
              </p:cNvSpPr>
              <p:nvPr/>
            </p:nvSpPr>
            <p:spPr bwMode="auto">
              <a:xfrm>
                <a:off x="4320541" y="3615421"/>
                <a:ext cx="1104900" cy="365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de-DE" sz="1800" b="1" kern="0" dirty="0" err="1" smtClean="0">
                    <a:solidFill>
                      <a:prstClr val="white"/>
                    </a:solidFill>
                    <a:latin typeface="Calibri"/>
                  </a:rPr>
                  <a:t>Colbox</a:t>
                </a:r>
                <a:r>
                  <a:rPr lang="de-DE" sz="1800" b="1" kern="0" dirty="0" smtClean="0">
                    <a:solidFill>
                      <a:prstClr val="white"/>
                    </a:solidFill>
                    <a:latin typeface="Calibri"/>
                  </a:rPr>
                  <a:t> 41</a:t>
                </a:r>
                <a:endParaRPr lang="en-GB" sz="1800" b="1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03" name="Line 196"/>
            <p:cNvSpPr>
              <a:spLocks noChangeShapeType="1"/>
            </p:cNvSpPr>
            <p:nvPr/>
          </p:nvSpPr>
          <p:spPr bwMode="auto">
            <a:xfrm flipH="1">
              <a:off x="6921858" y="1896028"/>
              <a:ext cx="142873" cy="406194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4" name="Line 197"/>
            <p:cNvSpPr>
              <a:spLocks noChangeShapeType="1"/>
            </p:cNvSpPr>
            <p:nvPr/>
          </p:nvSpPr>
          <p:spPr bwMode="auto">
            <a:xfrm>
              <a:off x="6681154" y="1900292"/>
              <a:ext cx="153392" cy="413247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" name="Rectangle 198"/>
            <p:cNvSpPr>
              <a:spLocks noChangeArrowheads="1"/>
            </p:cNvSpPr>
            <p:nvPr/>
          </p:nvSpPr>
          <p:spPr bwMode="auto">
            <a:xfrm>
              <a:off x="6780570" y="1880152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06" name="Group 105"/>
            <p:cNvGrpSpPr/>
            <p:nvPr/>
          </p:nvGrpSpPr>
          <p:grpSpPr>
            <a:xfrm>
              <a:off x="7064731" y="3154984"/>
              <a:ext cx="915455" cy="311893"/>
              <a:chOff x="4236720" y="2587034"/>
              <a:chExt cx="1008650" cy="311893"/>
            </a:xfrm>
          </p:grpSpPr>
          <p:sp>
            <p:nvSpPr>
              <p:cNvPr id="107" name="Rectangle 106"/>
              <p:cNvSpPr/>
              <p:nvPr/>
            </p:nvSpPr>
            <p:spPr bwMode="auto">
              <a:xfrm>
                <a:off x="4236720" y="2587034"/>
                <a:ext cx="853440" cy="311893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indent="-268288">
                  <a:buClr>
                    <a:srgbClr val="FD930A"/>
                  </a:buClr>
                  <a:buSzPct val="80000"/>
                </a:pPr>
                <a:endParaRPr lang="de-DE" sz="2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8" name="Rectangle 160"/>
              <p:cNvSpPr>
                <a:spLocks noChangeArrowheads="1"/>
              </p:cNvSpPr>
              <p:nvPr/>
            </p:nvSpPr>
            <p:spPr bwMode="auto">
              <a:xfrm>
                <a:off x="4320542" y="2611273"/>
                <a:ext cx="924828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de-DE" sz="1600" b="1" kern="0" dirty="0" err="1" smtClean="0">
                    <a:solidFill>
                      <a:prstClr val="white"/>
                    </a:solidFill>
                    <a:latin typeface="Calibri"/>
                  </a:rPr>
                  <a:t>Purifier</a:t>
                </a:r>
                <a:endParaRPr lang="en-GB" sz="1600" b="1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135" name="Line 166"/>
          <p:cNvSpPr>
            <a:spLocks noChangeShapeType="1"/>
          </p:cNvSpPr>
          <p:nvPr/>
        </p:nvSpPr>
        <p:spPr bwMode="auto">
          <a:xfrm>
            <a:off x="6312067" y="3689813"/>
            <a:ext cx="0" cy="182503"/>
          </a:xfrm>
          <a:prstGeom prst="line">
            <a:avLst/>
          </a:prstGeom>
          <a:noFill/>
          <a:ln w="28575">
            <a:solidFill>
              <a:srgbClr val="F63B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7" name="Line 177"/>
          <p:cNvSpPr>
            <a:spLocks noChangeShapeType="1"/>
          </p:cNvSpPr>
          <p:nvPr/>
        </p:nvSpPr>
        <p:spPr bwMode="auto">
          <a:xfrm flipH="1" flipV="1">
            <a:off x="5465852" y="4048553"/>
            <a:ext cx="2763691" cy="0"/>
          </a:xfrm>
          <a:prstGeom prst="line">
            <a:avLst/>
          </a:prstGeom>
          <a:noFill/>
          <a:ln w="28575">
            <a:solidFill>
              <a:srgbClr val="EB32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8" name="Line 177"/>
          <p:cNvSpPr>
            <a:spLocks noChangeShapeType="1"/>
          </p:cNvSpPr>
          <p:nvPr/>
        </p:nvSpPr>
        <p:spPr bwMode="auto">
          <a:xfrm flipH="1" flipV="1">
            <a:off x="5629950" y="3857376"/>
            <a:ext cx="692771" cy="0"/>
          </a:xfrm>
          <a:prstGeom prst="line">
            <a:avLst/>
          </a:prstGeom>
          <a:noFill/>
          <a:ln w="28575">
            <a:solidFill>
              <a:srgbClr val="EB32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9" name="Line 166"/>
          <p:cNvSpPr>
            <a:spLocks noChangeShapeType="1"/>
          </p:cNvSpPr>
          <p:nvPr/>
        </p:nvSpPr>
        <p:spPr bwMode="auto">
          <a:xfrm>
            <a:off x="5629950" y="2530218"/>
            <a:ext cx="0" cy="1337534"/>
          </a:xfrm>
          <a:prstGeom prst="line">
            <a:avLst/>
          </a:prstGeom>
          <a:noFill/>
          <a:ln w="28575">
            <a:solidFill>
              <a:srgbClr val="F63B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0" name="Line 166"/>
          <p:cNvSpPr>
            <a:spLocks noChangeShapeType="1"/>
          </p:cNvSpPr>
          <p:nvPr/>
        </p:nvSpPr>
        <p:spPr bwMode="auto">
          <a:xfrm>
            <a:off x="5464826" y="2696003"/>
            <a:ext cx="0" cy="1352550"/>
          </a:xfrm>
          <a:prstGeom prst="line">
            <a:avLst/>
          </a:prstGeom>
          <a:noFill/>
          <a:ln w="28575">
            <a:solidFill>
              <a:srgbClr val="F63B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1" name="Line 177"/>
          <p:cNvSpPr>
            <a:spLocks noChangeShapeType="1"/>
          </p:cNvSpPr>
          <p:nvPr/>
        </p:nvSpPr>
        <p:spPr bwMode="auto">
          <a:xfrm flipH="1" flipV="1">
            <a:off x="5059926" y="2697302"/>
            <a:ext cx="405927" cy="0"/>
          </a:xfrm>
          <a:prstGeom prst="line">
            <a:avLst/>
          </a:prstGeom>
          <a:noFill/>
          <a:ln w="28575">
            <a:solidFill>
              <a:srgbClr val="EB32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2" name="Line 177"/>
          <p:cNvSpPr>
            <a:spLocks noChangeShapeType="1"/>
          </p:cNvSpPr>
          <p:nvPr/>
        </p:nvSpPr>
        <p:spPr bwMode="auto">
          <a:xfrm flipH="1" flipV="1">
            <a:off x="4944224" y="2530218"/>
            <a:ext cx="685726" cy="0"/>
          </a:xfrm>
          <a:prstGeom prst="line">
            <a:avLst/>
          </a:prstGeom>
          <a:noFill/>
          <a:ln w="28575">
            <a:solidFill>
              <a:srgbClr val="EB32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850738" y="2269868"/>
            <a:ext cx="1335931" cy="520700"/>
            <a:chOff x="3852133" y="2131328"/>
            <a:chExt cx="1335931" cy="520700"/>
          </a:xfrm>
        </p:grpSpPr>
        <p:sp>
          <p:nvSpPr>
            <p:cNvPr id="133" name="Rectangle 156"/>
            <p:cNvSpPr>
              <a:spLocks noChangeArrowheads="1"/>
            </p:cNvSpPr>
            <p:nvPr/>
          </p:nvSpPr>
          <p:spPr bwMode="auto">
            <a:xfrm>
              <a:off x="3852133" y="2131328"/>
              <a:ext cx="1335931" cy="520700"/>
            </a:xfrm>
            <a:prstGeom prst="rect">
              <a:avLst/>
            </a:prstGeom>
            <a:solidFill>
              <a:srgbClr val="FF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4" name="Rectangle 157"/>
            <p:cNvSpPr>
              <a:spLocks noChangeArrowheads="1"/>
            </p:cNvSpPr>
            <p:nvPr/>
          </p:nvSpPr>
          <p:spPr bwMode="auto">
            <a:xfrm>
              <a:off x="3920395" y="2191931"/>
              <a:ext cx="1207895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Distribution Box</a:t>
              </a:r>
            </a:p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DB54</a:t>
              </a:r>
              <a:endParaRPr lang="en-GB" sz="18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45" name="Line 241"/>
          <p:cNvSpPr>
            <a:spLocks noChangeShapeType="1"/>
          </p:cNvSpPr>
          <p:nvPr/>
        </p:nvSpPr>
        <p:spPr bwMode="auto">
          <a:xfrm flipV="1">
            <a:off x="2755477" y="2381017"/>
            <a:ext cx="9821" cy="850519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8" name="Line 241"/>
          <p:cNvSpPr>
            <a:spLocks noChangeShapeType="1"/>
          </p:cNvSpPr>
          <p:nvPr/>
        </p:nvSpPr>
        <p:spPr bwMode="auto">
          <a:xfrm flipH="1">
            <a:off x="2765298" y="2376133"/>
            <a:ext cx="1085440" cy="4886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858980" y="3160915"/>
            <a:ext cx="1387966" cy="536575"/>
            <a:chOff x="2999509" y="3209101"/>
            <a:chExt cx="1681451" cy="536575"/>
          </a:xfrm>
        </p:grpSpPr>
        <p:sp>
          <p:nvSpPr>
            <p:cNvPr id="143" name="Rectangle 32"/>
            <p:cNvSpPr>
              <a:spLocks noChangeArrowheads="1"/>
            </p:cNvSpPr>
            <p:nvPr/>
          </p:nvSpPr>
          <p:spPr bwMode="auto">
            <a:xfrm>
              <a:off x="2999509" y="3209101"/>
              <a:ext cx="1681451" cy="536575"/>
            </a:xfrm>
            <a:prstGeom prst="rect">
              <a:avLst/>
            </a:prstGeom>
            <a:solidFill>
              <a:srgbClr val="FF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" name="Rectangle 34"/>
            <p:cNvSpPr>
              <a:spLocks noChangeArrowheads="1"/>
            </p:cNvSpPr>
            <p:nvPr/>
          </p:nvSpPr>
          <p:spPr bwMode="auto">
            <a:xfrm>
              <a:off x="3036022" y="3279723"/>
              <a:ext cx="1644938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Cold Compressors</a:t>
              </a:r>
            </a:p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CB44 </a:t>
              </a:r>
              <a:endParaRPr lang="en-GB" sz="18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50" name="Rectangle 10"/>
          <p:cNvSpPr>
            <a:spLocks noChangeArrowheads="1"/>
          </p:cNvSpPr>
          <p:nvPr/>
        </p:nvSpPr>
        <p:spPr bwMode="auto">
          <a:xfrm>
            <a:off x="2085090" y="3970475"/>
            <a:ext cx="120789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de-DE" sz="1400" b="1" dirty="0">
                <a:solidFill>
                  <a:prstClr val="white"/>
                </a:solidFill>
                <a:latin typeface="Calibri"/>
              </a:rPr>
              <a:t>Distribution Box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de-DE" sz="1400" b="1" dirty="0">
                <a:solidFill>
                  <a:prstClr val="white"/>
                </a:solidFill>
                <a:latin typeface="Calibri"/>
              </a:rPr>
              <a:t>XLVB</a:t>
            </a:r>
            <a:endParaRPr lang="en-GB" sz="1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1" name="Rectangle 56"/>
          <p:cNvSpPr>
            <a:spLocks noChangeArrowheads="1"/>
          </p:cNvSpPr>
          <p:nvPr/>
        </p:nvSpPr>
        <p:spPr bwMode="auto">
          <a:xfrm>
            <a:off x="2760387" y="2116842"/>
            <a:ext cx="352532" cy="215444"/>
          </a:xfrm>
          <a:prstGeom prst="rect">
            <a:avLst/>
          </a:prstGeom>
          <a:noFill/>
          <a:ln w="9525">
            <a:solidFill>
              <a:srgbClr val="FD930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/>
          <a:p>
            <a:pPr algn="just"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 dirty="0">
                <a:solidFill>
                  <a:srgbClr val="000000"/>
                </a:solidFill>
                <a:latin typeface="Calibri"/>
              </a:rPr>
              <a:t>XRTL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3564157" y="1323009"/>
            <a:ext cx="5504090" cy="2864935"/>
            <a:chOff x="3564157" y="1323009"/>
            <a:chExt cx="5504090" cy="2864935"/>
          </a:xfrm>
        </p:grpSpPr>
        <p:cxnSp>
          <p:nvCxnSpPr>
            <p:cNvPr id="79" name="Straight Connector 78"/>
            <p:cNvCxnSpPr/>
            <p:nvPr/>
          </p:nvCxnSpPr>
          <p:spPr>
            <a:xfrm flipV="1">
              <a:off x="3616007" y="1359750"/>
              <a:ext cx="5420489" cy="3070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3616007" y="1362820"/>
              <a:ext cx="0" cy="2825124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9036496" y="1358104"/>
              <a:ext cx="31751" cy="2821269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3616007" y="4187944"/>
              <a:ext cx="5428187" cy="0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 Box 171"/>
            <p:cNvSpPr txBox="1">
              <a:spLocks noChangeArrowheads="1"/>
            </p:cNvSpPr>
            <p:nvPr/>
          </p:nvSpPr>
          <p:spPr bwMode="auto">
            <a:xfrm>
              <a:off x="3583348" y="1559692"/>
              <a:ext cx="147113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600" b="1" dirty="0" smtClean="0">
                  <a:solidFill>
                    <a:prstClr val="black"/>
                  </a:solidFill>
                </a:rPr>
                <a:t>(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Building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54)</a:t>
              </a:r>
              <a:endParaRPr lang="en-GB" sz="1600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117" name="Text Box 171"/>
            <p:cNvSpPr txBox="1">
              <a:spLocks noChangeArrowheads="1"/>
            </p:cNvSpPr>
            <p:nvPr/>
          </p:nvSpPr>
          <p:spPr bwMode="auto">
            <a:xfrm>
              <a:off x="3564157" y="1323009"/>
              <a:ext cx="129624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600" b="1" dirty="0" err="1" smtClean="0">
                  <a:solidFill>
                    <a:prstClr val="black"/>
                  </a:solidFill>
                </a:rPr>
                <a:t>Cryo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Plant</a:t>
              </a:r>
              <a:endParaRPr lang="en-GB" sz="1600" b="1" dirty="0" smtClean="0">
                <a:solidFill>
                  <a:prstClr val="black"/>
                </a:solidFill>
              </a:endParaRPr>
            </a:p>
          </p:txBody>
        </p:sp>
      </p:grpSp>
      <p:sp>
        <p:nvSpPr>
          <p:cNvPr id="123" name="Rectangle 10"/>
          <p:cNvSpPr>
            <a:spLocks noChangeArrowheads="1"/>
          </p:cNvSpPr>
          <p:nvPr/>
        </p:nvSpPr>
        <p:spPr bwMode="auto">
          <a:xfrm>
            <a:off x="1933491" y="3970475"/>
            <a:ext cx="120789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de-DE" sz="1400" b="1" dirty="0">
                <a:solidFill>
                  <a:prstClr val="white"/>
                </a:solidFill>
                <a:latin typeface="Calibri"/>
              </a:rPr>
              <a:t>Distribution Box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de-DE" sz="1400" b="1" dirty="0">
                <a:solidFill>
                  <a:prstClr val="white"/>
                </a:solidFill>
                <a:latin typeface="Calibri"/>
              </a:rPr>
              <a:t>XLVB</a:t>
            </a:r>
            <a:endParaRPr lang="en-GB" sz="1800" b="1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720420" y="2812666"/>
            <a:ext cx="1625618" cy="1694131"/>
            <a:chOff x="1720420" y="2812666"/>
            <a:chExt cx="1625618" cy="1694131"/>
          </a:xfrm>
        </p:grpSpPr>
        <p:cxnSp>
          <p:nvCxnSpPr>
            <p:cNvPr id="114" name="Straight Connector 113"/>
            <p:cNvCxnSpPr/>
            <p:nvPr/>
          </p:nvCxnSpPr>
          <p:spPr>
            <a:xfrm>
              <a:off x="1756725" y="2873829"/>
              <a:ext cx="0" cy="1632968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3346038" y="2873829"/>
              <a:ext cx="0" cy="1632968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1750401" y="2835840"/>
              <a:ext cx="1589313" cy="0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 Box 171"/>
            <p:cNvSpPr txBox="1">
              <a:spLocks noChangeArrowheads="1"/>
            </p:cNvSpPr>
            <p:nvPr/>
          </p:nvSpPr>
          <p:spPr bwMode="auto">
            <a:xfrm>
              <a:off x="1720420" y="2812666"/>
              <a:ext cx="79465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600" b="1" dirty="0" err="1" smtClean="0">
                  <a:solidFill>
                    <a:prstClr val="black"/>
                  </a:solidFill>
                </a:rPr>
                <a:t>Shaft</a:t>
              </a:r>
              <a:endParaRPr lang="en-GB" sz="1600" b="1" dirty="0" smtClean="0">
                <a:solidFill>
                  <a:prstClr val="black"/>
                </a:solidFill>
              </a:endParaRPr>
            </a:p>
          </p:txBody>
        </p:sp>
        <p:cxnSp>
          <p:nvCxnSpPr>
            <p:cNvPr id="124" name="Straight Connector 123"/>
            <p:cNvCxnSpPr/>
            <p:nvPr/>
          </p:nvCxnSpPr>
          <p:spPr>
            <a:xfrm>
              <a:off x="1756724" y="4506797"/>
              <a:ext cx="1589313" cy="0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/>
          <p:cNvGrpSpPr/>
          <p:nvPr/>
        </p:nvGrpSpPr>
        <p:grpSpPr>
          <a:xfrm>
            <a:off x="1857895" y="3937722"/>
            <a:ext cx="1387966" cy="470568"/>
            <a:chOff x="1995055" y="4041627"/>
            <a:chExt cx="1387966" cy="470568"/>
          </a:xfrm>
        </p:grpSpPr>
        <p:sp>
          <p:nvSpPr>
            <p:cNvPr id="128" name="Rectangle 6"/>
            <p:cNvSpPr>
              <a:spLocks noChangeArrowheads="1"/>
            </p:cNvSpPr>
            <p:nvPr/>
          </p:nvSpPr>
          <p:spPr bwMode="auto">
            <a:xfrm>
              <a:off x="1995055" y="4041627"/>
              <a:ext cx="1387966" cy="470568"/>
            </a:xfrm>
            <a:prstGeom prst="rect">
              <a:avLst/>
            </a:prstGeom>
            <a:solidFill>
              <a:srgbClr val="0099FF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9" name="Rectangle 10"/>
            <p:cNvSpPr>
              <a:spLocks noChangeArrowheads="1"/>
            </p:cNvSpPr>
            <p:nvPr/>
          </p:nvSpPr>
          <p:spPr bwMode="auto">
            <a:xfrm>
              <a:off x="2069566" y="4074380"/>
              <a:ext cx="1207895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de-DE" sz="1400" b="1" dirty="0">
                  <a:solidFill>
                    <a:prstClr val="white"/>
                  </a:solidFill>
                  <a:latin typeface="Calibri"/>
                </a:rPr>
                <a:t>Distribution Box</a:t>
              </a:r>
            </a:p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de-DE" sz="1400" b="1" dirty="0">
                  <a:solidFill>
                    <a:prstClr val="white"/>
                  </a:solidFill>
                  <a:latin typeface="Calibri"/>
                </a:rPr>
                <a:t>XLVB</a:t>
              </a:r>
              <a:endParaRPr lang="en-GB" sz="18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55" name="Line 69"/>
          <p:cNvSpPr>
            <a:spLocks noChangeShapeType="1"/>
          </p:cNvSpPr>
          <p:nvPr/>
        </p:nvSpPr>
        <p:spPr bwMode="auto">
          <a:xfrm>
            <a:off x="1997070" y="4414092"/>
            <a:ext cx="0" cy="516005"/>
          </a:xfrm>
          <a:prstGeom prst="line">
            <a:avLst/>
          </a:prstGeom>
          <a:noFill/>
          <a:ln w="31750">
            <a:solidFill>
              <a:srgbClr val="00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2" name="Text Box 171"/>
          <p:cNvSpPr txBox="1">
            <a:spLocks noChangeArrowheads="1"/>
          </p:cNvSpPr>
          <p:nvPr/>
        </p:nvSpPr>
        <p:spPr bwMode="auto">
          <a:xfrm>
            <a:off x="1555468" y="4955400"/>
            <a:ext cx="105924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de-DE" sz="1600" b="1" dirty="0" err="1" smtClean="0">
                <a:solidFill>
                  <a:srgbClr val="000000"/>
                </a:solidFill>
              </a:rPr>
              <a:t>Injector</a:t>
            </a:r>
            <a:endParaRPr lang="en-GB" sz="1600" b="1" dirty="0" smtClean="0">
              <a:solidFill>
                <a:srgbClr val="000000"/>
              </a:solidFill>
            </a:endParaRPr>
          </a:p>
        </p:txBody>
      </p:sp>
      <p:sp>
        <p:nvSpPr>
          <p:cNvPr id="180" name="Line 67"/>
          <p:cNvSpPr>
            <a:spLocks noChangeShapeType="1"/>
          </p:cNvSpPr>
          <p:nvPr/>
        </p:nvSpPr>
        <p:spPr bwMode="auto">
          <a:xfrm flipH="1" flipV="1">
            <a:off x="3257734" y="4328254"/>
            <a:ext cx="325614" cy="0"/>
          </a:xfrm>
          <a:prstGeom prst="line">
            <a:avLst/>
          </a:prstGeom>
          <a:noFill/>
          <a:ln w="31750">
            <a:solidFill>
              <a:srgbClr val="FD930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1" name="Line 241"/>
          <p:cNvSpPr>
            <a:spLocks noChangeShapeType="1"/>
          </p:cNvSpPr>
          <p:nvPr/>
        </p:nvSpPr>
        <p:spPr bwMode="auto">
          <a:xfrm flipH="1" flipV="1">
            <a:off x="3564156" y="4327541"/>
            <a:ext cx="9595" cy="850519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50652" y="1098259"/>
            <a:ext cx="8288834" cy="3038708"/>
            <a:chOff x="450652" y="1098259"/>
            <a:chExt cx="8288834" cy="3038708"/>
          </a:xfrm>
        </p:grpSpPr>
        <p:sp>
          <p:nvSpPr>
            <p:cNvPr id="191" name="Line 169"/>
            <p:cNvSpPr>
              <a:spLocks noChangeShapeType="1"/>
            </p:cNvSpPr>
            <p:nvPr/>
          </p:nvSpPr>
          <p:spPr bwMode="auto">
            <a:xfrm>
              <a:off x="1579562" y="4116685"/>
              <a:ext cx="279418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50652" y="1098259"/>
              <a:ext cx="8288834" cy="3038708"/>
              <a:chOff x="450652" y="1083019"/>
              <a:chExt cx="8288834" cy="3038708"/>
            </a:xfrm>
          </p:grpSpPr>
          <p:sp>
            <p:nvSpPr>
              <p:cNvPr id="190" name="Line 168"/>
              <p:cNvSpPr>
                <a:spLocks noChangeShapeType="1"/>
              </p:cNvSpPr>
              <p:nvPr/>
            </p:nvSpPr>
            <p:spPr bwMode="auto">
              <a:xfrm>
                <a:off x="1570037" y="1238892"/>
                <a:ext cx="9526" cy="2882835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  <a:defRPr/>
                </a:pPr>
                <a:endParaRPr lang="de-DE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" name="Line 167"/>
              <p:cNvSpPr>
                <a:spLocks noChangeShapeType="1"/>
              </p:cNvSpPr>
              <p:nvPr/>
            </p:nvSpPr>
            <p:spPr bwMode="auto">
              <a:xfrm flipH="1" flipV="1">
                <a:off x="1570036" y="1238892"/>
                <a:ext cx="7167859" cy="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  <a:defRPr/>
                </a:pPr>
                <a:endParaRPr lang="de-DE" sz="180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7" name="Straight Connector 6"/>
              <p:cNvCxnSpPr>
                <a:stCxn id="90" idx="0"/>
              </p:cNvCxnSpPr>
              <p:nvPr/>
            </p:nvCxnSpPr>
            <p:spPr bwMode="auto">
              <a:xfrm flipH="1" flipV="1">
                <a:off x="6284622" y="1238892"/>
                <a:ext cx="1588" cy="184624"/>
              </a:xfrm>
              <a:prstGeom prst="line">
                <a:avLst/>
              </a:prstGeom>
              <a:noFill/>
              <a:ln w="28575" cap="flat" cmpd="sng" algn="ctr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5" name="Straight Connector 184"/>
              <p:cNvCxnSpPr/>
              <p:nvPr/>
            </p:nvCxnSpPr>
            <p:spPr bwMode="auto">
              <a:xfrm flipH="1" flipV="1">
                <a:off x="6846109" y="1245243"/>
                <a:ext cx="1588" cy="184624"/>
              </a:xfrm>
              <a:prstGeom prst="line">
                <a:avLst/>
              </a:prstGeom>
              <a:noFill/>
              <a:ln w="28575" cap="flat" cmpd="sng" algn="ctr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6" name="Straight Connector 185"/>
              <p:cNvCxnSpPr/>
              <p:nvPr/>
            </p:nvCxnSpPr>
            <p:spPr bwMode="auto">
              <a:xfrm flipH="1" flipV="1">
                <a:off x="8182795" y="1245243"/>
                <a:ext cx="1588" cy="184624"/>
              </a:xfrm>
              <a:prstGeom prst="line">
                <a:avLst/>
              </a:prstGeom>
              <a:noFill/>
              <a:ln w="28575" cap="flat" cmpd="sng" algn="ctr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7" name="Straight Connector 186"/>
              <p:cNvCxnSpPr/>
              <p:nvPr/>
            </p:nvCxnSpPr>
            <p:spPr bwMode="auto">
              <a:xfrm flipH="1" flipV="1">
                <a:off x="8737898" y="1249504"/>
                <a:ext cx="1588" cy="184624"/>
              </a:xfrm>
              <a:prstGeom prst="line">
                <a:avLst/>
              </a:prstGeom>
              <a:noFill/>
              <a:ln w="28575" cap="flat" cmpd="sng" algn="ctr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9" name="Group 8"/>
              <p:cNvGrpSpPr/>
              <p:nvPr/>
            </p:nvGrpSpPr>
            <p:grpSpPr>
              <a:xfrm>
                <a:off x="857801" y="1400818"/>
                <a:ext cx="993021" cy="542577"/>
                <a:chOff x="1751260" y="1850464"/>
                <a:chExt cx="993021" cy="542577"/>
              </a:xfrm>
            </p:grpSpPr>
            <p:sp>
              <p:nvSpPr>
                <p:cNvPr id="188" name="Rectangle 95"/>
                <p:cNvSpPr>
                  <a:spLocks noChangeArrowheads="1"/>
                </p:cNvSpPr>
                <p:nvPr/>
              </p:nvSpPr>
              <p:spPr bwMode="auto">
                <a:xfrm>
                  <a:off x="1751260" y="1850464"/>
                  <a:ext cx="919957" cy="542577"/>
                </a:xfrm>
                <a:prstGeom prst="rect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89" name="Rectangle 117"/>
                <p:cNvSpPr>
                  <a:spLocks noChangeArrowheads="1"/>
                </p:cNvSpPr>
                <p:nvPr/>
              </p:nvSpPr>
              <p:spPr bwMode="auto">
                <a:xfrm>
                  <a:off x="1842581" y="1913907"/>
                  <a:ext cx="901700" cy="4308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pPr fontAlgn="auto">
                    <a:spcBef>
                      <a:spcPct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r>
                    <a:rPr lang="en-GB" sz="1400" b="1" dirty="0" smtClean="0">
                      <a:solidFill>
                        <a:srgbClr val="000000"/>
                      </a:solidFill>
                      <a:latin typeface="Calibri"/>
                    </a:rPr>
                    <a:t>Warm</a:t>
                  </a:r>
                </a:p>
                <a:p>
                  <a:pPr fontAlgn="auto">
                    <a:spcBef>
                      <a:spcPct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r>
                    <a:rPr lang="en-GB" sz="1400" b="1" dirty="0" smtClean="0">
                      <a:solidFill>
                        <a:srgbClr val="000000"/>
                      </a:solidFill>
                      <a:latin typeface="Calibri"/>
                    </a:rPr>
                    <a:t>He-Pumps</a:t>
                  </a:r>
                  <a:endParaRPr lang="en-GB" sz="1800" b="1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93" name="Group 192"/>
              <p:cNvGrpSpPr/>
              <p:nvPr/>
            </p:nvGrpSpPr>
            <p:grpSpPr>
              <a:xfrm>
                <a:off x="450652" y="1083019"/>
                <a:ext cx="1401610" cy="934212"/>
                <a:chOff x="1053509" y="1499876"/>
                <a:chExt cx="1401610" cy="934212"/>
              </a:xfrm>
            </p:grpSpPr>
            <p:sp>
              <p:nvSpPr>
                <p:cNvPr id="194" name="Rectangle 170"/>
                <p:cNvSpPr>
                  <a:spLocks noChangeArrowheads="1"/>
                </p:cNvSpPr>
                <p:nvPr/>
              </p:nvSpPr>
              <p:spPr bwMode="auto">
                <a:xfrm>
                  <a:off x="1086694" y="1527176"/>
                  <a:ext cx="1368425" cy="906912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endParaRPr lang="de-DE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95" name="Text Box 171"/>
                <p:cNvSpPr txBox="1">
                  <a:spLocks noChangeArrowheads="1"/>
                </p:cNvSpPr>
                <p:nvPr/>
              </p:nvSpPr>
              <p:spPr bwMode="auto">
                <a:xfrm>
                  <a:off x="1053509" y="1499876"/>
                  <a:ext cx="792162" cy="3385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chemeClr val="folHlink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 marL="342900" indent="-342900" eaLnBrk="0" hangingPunct="0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1pPr>
                  <a:lvl2pPr eaLnBrk="0" hangingPunct="0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2pPr>
                  <a:lvl3pPr eaLnBrk="0" hangingPunct="0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3pPr>
                  <a:lvl4pPr eaLnBrk="0" hangingPunct="0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4pPr>
                  <a:lvl5pPr eaLnBrk="0" hangingPunct="0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9pPr>
                </a:lstStyle>
                <a:p>
                  <a:pPr eaLnBrk="1" fontAlgn="auto" hangingPunct="1">
                    <a:spcBef>
                      <a:spcPct val="50000"/>
                    </a:spcBef>
                    <a:spcAft>
                      <a:spcPts val="0"/>
                    </a:spcAft>
                    <a:buClrTx/>
                    <a:buFont typeface="Wingdings" pitchFamily="2" charset="2"/>
                    <a:buNone/>
                    <a:defRPr/>
                  </a:pPr>
                  <a:r>
                    <a:rPr lang="de-DE" sz="1600" b="1" dirty="0" smtClean="0">
                      <a:solidFill>
                        <a:prstClr val="black"/>
                      </a:solidFill>
                    </a:rPr>
                    <a:t>AMTF</a:t>
                  </a:r>
                  <a:endParaRPr lang="en-GB" sz="1600" b="1" dirty="0" smtClean="0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120" name="Text Box 171"/>
          <p:cNvSpPr txBox="1">
            <a:spLocks noChangeArrowheads="1"/>
          </p:cNvSpPr>
          <p:nvPr/>
        </p:nvSpPr>
        <p:spPr bwMode="auto">
          <a:xfrm>
            <a:off x="3292985" y="5195700"/>
            <a:ext cx="105924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de-DE" sz="1600" b="1" dirty="0" err="1" smtClean="0">
                <a:solidFill>
                  <a:srgbClr val="000000"/>
                </a:solidFill>
              </a:rPr>
              <a:t>Linac</a:t>
            </a:r>
            <a:endParaRPr lang="en-GB" sz="1600" b="1" dirty="0" smtClean="0">
              <a:solidFill>
                <a:srgbClr val="00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212279" y="4506797"/>
            <a:ext cx="3986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de-DE" sz="2000" dirty="0" smtClean="0">
                <a:solidFill>
                  <a:schemeClr val="accent3"/>
                </a:solidFill>
              </a:rPr>
              <a:t>XLVB </a:t>
            </a:r>
            <a:r>
              <a:rPr lang="de-DE" sz="2000" dirty="0" err="1" smtClean="0">
                <a:solidFill>
                  <a:schemeClr val="accent3"/>
                </a:solidFill>
              </a:rPr>
              <a:t>installation</a:t>
            </a:r>
            <a:r>
              <a:rPr lang="de-DE" sz="2000" dirty="0" smtClean="0">
                <a:solidFill>
                  <a:schemeClr val="accent3"/>
                </a:solidFill>
              </a:rPr>
              <a:t> in XSE </a:t>
            </a:r>
            <a:r>
              <a:rPr lang="de-DE" sz="2000" dirty="0" err="1" smtClean="0">
                <a:solidFill>
                  <a:schemeClr val="accent3"/>
                </a:solidFill>
              </a:rPr>
              <a:t>started</a:t>
            </a:r>
            <a:r>
              <a:rPr lang="de-DE" sz="2000" dirty="0" smtClean="0">
                <a:solidFill>
                  <a:schemeClr val="accent3"/>
                </a:solidFill>
              </a:rPr>
              <a:t> week12 2015</a:t>
            </a:r>
            <a:endParaRPr lang="en-US" sz="2000" dirty="0" smtClean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47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19.March 2015 – XLVB in XSE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444" y="1451759"/>
            <a:ext cx="6806242" cy="452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16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Line 69"/>
          <p:cNvSpPr>
            <a:spLocks noChangeShapeType="1"/>
          </p:cNvSpPr>
          <p:nvPr/>
        </p:nvSpPr>
        <p:spPr bwMode="auto">
          <a:xfrm>
            <a:off x="1532562" y="5760677"/>
            <a:ext cx="0" cy="516005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8" name="Line 69"/>
          <p:cNvSpPr>
            <a:spLocks noChangeShapeType="1"/>
          </p:cNvSpPr>
          <p:nvPr/>
        </p:nvSpPr>
        <p:spPr bwMode="auto">
          <a:xfrm>
            <a:off x="1710541" y="5760677"/>
            <a:ext cx="27891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9" name="Line 69"/>
          <p:cNvSpPr>
            <a:spLocks noChangeShapeType="1"/>
          </p:cNvSpPr>
          <p:nvPr/>
        </p:nvSpPr>
        <p:spPr bwMode="auto">
          <a:xfrm>
            <a:off x="1989450" y="5185860"/>
            <a:ext cx="0" cy="574817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7" name="Line 69"/>
          <p:cNvSpPr>
            <a:spLocks noChangeShapeType="1"/>
          </p:cNvSpPr>
          <p:nvPr/>
        </p:nvSpPr>
        <p:spPr bwMode="auto">
          <a:xfrm>
            <a:off x="1532562" y="4930097"/>
            <a:ext cx="0" cy="516005"/>
          </a:xfrm>
          <a:prstGeom prst="line">
            <a:avLst/>
          </a:prstGeom>
          <a:noFill/>
          <a:ln w="31750">
            <a:solidFill>
              <a:srgbClr val="00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9" name="Line 69"/>
          <p:cNvSpPr>
            <a:spLocks noChangeShapeType="1"/>
          </p:cNvSpPr>
          <p:nvPr/>
        </p:nvSpPr>
        <p:spPr bwMode="auto">
          <a:xfrm>
            <a:off x="2616729" y="3625933"/>
            <a:ext cx="1588" cy="582612"/>
          </a:xfrm>
          <a:prstGeom prst="line">
            <a:avLst/>
          </a:prstGeom>
          <a:noFill/>
          <a:ln w="31750">
            <a:solidFill>
              <a:srgbClr val="00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6" name="Line 166"/>
          <p:cNvSpPr>
            <a:spLocks noChangeShapeType="1"/>
          </p:cNvSpPr>
          <p:nvPr/>
        </p:nvSpPr>
        <p:spPr bwMode="auto">
          <a:xfrm>
            <a:off x="8209156" y="3685249"/>
            <a:ext cx="5473" cy="363304"/>
          </a:xfrm>
          <a:prstGeom prst="line">
            <a:avLst/>
          </a:prstGeom>
          <a:noFill/>
          <a:ln w="28575">
            <a:solidFill>
              <a:srgbClr val="F63B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7362206" y="1423516"/>
            <a:ext cx="1628105" cy="2261733"/>
            <a:chOff x="6615446" y="1795516"/>
            <a:chExt cx="1628105" cy="2261733"/>
          </a:xfrm>
        </p:grpSpPr>
        <p:sp>
          <p:nvSpPr>
            <p:cNvPr id="30" name="Line 166"/>
            <p:cNvSpPr>
              <a:spLocks noChangeShapeType="1"/>
            </p:cNvSpPr>
            <p:nvPr/>
          </p:nvSpPr>
          <p:spPr bwMode="auto">
            <a:xfrm>
              <a:off x="7433653" y="2285258"/>
              <a:ext cx="3176" cy="1440312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Line 166"/>
            <p:cNvSpPr>
              <a:spLocks noChangeShapeType="1"/>
            </p:cNvSpPr>
            <p:nvPr/>
          </p:nvSpPr>
          <p:spPr bwMode="auto">
            <a:xfrm flipH="1">
              <a:off x="6869471" y="2285259"/>
              <a:ext cx="1588" cy="159246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Line 166"/>
            <p:cNvSpPr>
              <a:spLocks noChangeShapeType="1"/>
            </p:cNvSpPr>
            <p:nvPr/>
          </p:nvSpPr>
          <p:spPr bwMode="auto">
            <a:xfrm flipH="1">
              <a:off x="7980186" y="2285259"/>
              <a:ext cx="0" cy="152400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Line 177"/>
            <p:cNvSpPr>
              <a:spLocks noChangeShapeType="1"/>
            </p:cNvSpPr>
            <p:nvPr/>
          </p:nvSpPr>
          <p:spPr bwMode="auto">
            <a:xfrm flipH="1" flipV="1">
              <a:off x="6859920" y="2433893"/>
              <a:ext cx="1121855" cy="0"/>
            </a:xfrm>
            <a:prstGeom prst="line">
              <a:avLst/>
            </a:prstGeom>
            <a:noFill/>
            <a:ln w="28575">
              <a:solidFill>
                <a:srgbClr val="EB321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val 195"/>
            <p:cNvSpPr>
              <a:spLocks noChangeArrowheads="1"/>
            </p:cNvSpPr>
            <p:nvPr/>
          </p:nvSpPr>
          <p:spPr bwMode="auto">
            <a:xfrm>
              <a:off x="6615446" y="1806128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Oval 195"/>
            <p:cNvSpPr>
              <a:spLocks noChangeArrowheads="1"/>
            </p:cNvSpPr>
            <p:nvPr/>
          </p:nvSpPr>
          <p:spPr bwMode="auto">
            <a:xfrm>
              <a:off x="7184417" y="1795516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Line 196"/>
            <p:cNvSpPr>
              <a:spLocks noChangeShapeType="1"/>
            </p:cNvSpPr>
            <p:nvPr/>
          </p:nvSpPr>
          <p:spPr bwMode="auto">
            <a:xfrm flipH="1">
              <a:off x="7473342" y="1876479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Line 197"/>
            <p:cNvSpPr>
              <a:spLocks noChangeShapeType="1"/>
            </p:cNvSpPr>
            <p:nvPr/>
          </p:nvSpPr>
          <p:spPr bwMode="auto">
            <a:xfrm>
              <a:off x="7243155" y="1893941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Rectangle 198"/>
            <p:cNvSpPr>
              <a:spLocks noChangeArrowheads="1"/>
            </p:cNvSpPr>
            <p:nvPr/>
          </p:nvSpPr>
          <p:spPr bwMode="auto">
            <a:xfrm>
              <a:off x="7332055" y="1860604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Oval 195"/>
            <p:cNvSpPr>
              <a:spLocks noChangeArrowheads="1"/>
            </p:cNvSpPr>
            <p:nvPr/>
          </p:nvSpPr>
          <p:spPr bwMode="auto">
            <a:xfrm>
              <a:off x="7738726" y="180186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Line 196"/>
            <p:cNvSpPr>
              <a:spLocks noChangeShapeType="1"/>
            </p:cNvSpPr>
            <p:nvPr/>
          </p:nvSpPr>
          <p:spPr bwMode="auto">
            <a:xfrm flipH="1">
              <a:off x="8027651" y="188283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Line 197"/>
            <p:cNvSpPr>
              <a:spLocks noChangeShapeType="1"/>
            </p:cNvSpPr>
            <p:nvPr/>
          </p:nvSpPr>
          <p:spPr bwMode="auto">
            <a:xfrm>
              <a:off x="7797464" y="190029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Rectangle 198"/>
            <p:cNvSpPr>
              <a:spLocks noChangeArrowheads="1"/>
            </p:cNvSpPr>
            <p:nvPr/>
          </p:nvSpPr>
          <p:spPr bwMode="auto">
            <a:xfrm>
              <a:off x="7886364" y="186695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Oval 195"/>
            <p:cNvSpPr>
              <a:spLocks noChangeArrowheads="1"/>
            </p:cNvSpPr>
            <p:nvPr/>
          </p:nvSpPr>
          <p:spPr bwMode="auto">
            <a:xfrm>
              <a:off x="7183623" y="252194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Line 196"/>
            <p:cNvSpPr>
              <a:spLocks noChangeShapeType="1"/>
            </p:cNvSpPr>
            <p:nvPr/>
          </p:nvSpPr>
          <p:spPr bwMode="auto">
            <a:xfrm flipH="1">
              <a:off x="7472548" y="260291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Line 197"/>
            <p:cNvSpPr>
              <a:spLocks noChangeShapeType="1"/>
            </p:cNvSpPr>
            <p:nvPr/>
          </p:nvSpPr>
          <p:spPr bwMode="auto">
            <a:xfrm>
              <a:off x="7242361" y="262037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Rectangle 198"/>
            <p:cNvSpPr>
              <a:spLocks noChangeArrowheads="1"/>
            </p:cNvSpPr>
            <p:nvPr/>
          </p:nvSpPr>
          <p:spPr bwMode="auto">
            <a:xfrm>
              <a:off x="7331261" y="258703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6909474" y="3641750"/>
              <a:ext cx="1188721" cy="415499"/>
              <a:chOff x="4236720" y="3512597"/>
              <a:chExt cx="1188721" cy="548500"/>
            </a:xfrm>
          </p:grpSpPr>
          <p:sp>
            <p:nvSpPr>
              <p:cNvPr id="4" name="Rectangle 3"/>
              <p:cNvSpPr/>
              <p:nvPr/>
            </p:nvSpPr>
            <p:spPr bwMode="auto">
              <a:xfrm>
                <a:off x="4236720" y="3512597"/>
                <a:ext cx="1066800" cy="548500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indent="-268288">
                  <a:buClr>
                    <a:srgbClr val="FD930A"/>
                  </a:buClr>
                  <a:buSzPct val="80000"/>
                </a:pPr>
                <a:endParaRPr lang="de-DE" sz="2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8" name="Rectangle 160"/>
              <p:cNvSpPr>
                <a:spLocks noChangeArrowheads="1"/>
              </p:cNvSpPr>
              <p:nvPr/>
            </p:nvSpPr>
            <p:spPr bwMode="auto">
              <a:xfrm>
                <a:off x="4320541" y="3615421"/>
                <a:ext cx="1104900" cy="365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de-DE" sz="1800" b="1" kern="0" dirty="0" err="1" smtClean="0">
                    <a:solidFill>
                      <a:prstClr val="white"/>
                    </a:solidFill>
                    <a:latin typeface="Calibri"/>
                  </a:rPr>
                  <a:t>Colbox</a:t>
                </a:r>
                <a:r>
                  <a:rPr lang="de-DE" sz="1800" b="1" kern="0" dirty="0" smtClean="0">
                    <a:solidFill>
                      <a:prstClr val="white"/>
                    </a:solidFill>
                    <a:latin typeface="Calibri"/>
                  </a:rPr>
                  <a:t> 43</a:t>
                </a:r>
                <a:endParaRPr lang="en-GB" sz="1800" b="1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49" name="Line 196"/>
            <p:cNvSpPr>
              <a:spLocks noChangeShapeType="1"/>
            </p:cNvSpPr>
            <p:nvPr/>
          </p:nvSpPr>
          <p:spPr bwMode="auto">
            <a:xfrm flipH="1">
              <a:off x="6921858" y="1896028"/>
              <a:ext cx="142873" cy="406194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Line 197"/>
            <p:cNvSpPr>
              <a:spLocks noChangeShapeType="1"/>
            </p:cNvSpPr>
            <p:nvPr/>
          </p:nvSpPr>
          <p:spPr bwMode="auto">
            <a:xfrm>
              <a:off x="6681154" y="1900292"/>
              <a:ext cx="153392" cy="413247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Rectangle 198"/>
            <p:cNvSpPr>
              <a:spLocks noChangeArrowheads="1"/>
            </p:cNvSpPr>
            <p:nvPr/>
          </p:nvSpPr>
          <p:spPr bwMode="auto">
            <a:xfrm>
              <a:off x="6780570" y="1880152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7064731" y="3154984"/>
              <a:ext cx="915455" cy="311893"/>
              <a:chOff x="4236720" y="2587034"/>
              <a:chExt cx="1008650" cy="311893"/>
            </a:xfrm>
          </p:grpSpPr>
          <p:sp>
            <p:nvSpPr>
              <p:cNvPr id="53" name="Rectangle 52"/>
              <p:cNvSpPr/>
              <p:nvPr/>
            </p:nvSpPr>
            <p:spPr bwMode="auto">
              <a:xfrm>
                <a:off x="4236720" y="2587034"/>
                <a:ext cx="853440" cy="311893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indent="-268288">
                  <a:buClr>
                    <a:srgbClr val="FD930A"/>
                  </a:buClr>
                  <a:buSzPct val="80000"/>
                </a:pPr>
                <a:endParaRPr lang="de-DE" sz="2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Rectangle 160"/>
              <p:cNvSpPr>
                <a:spLocks noChangeArrowheads="1"/>
              </p:cNvSpPr>
              <p:nvPr/>
            </p:nvSpPr>
            <p:spPr bwMode="auto">
              <a:xfrm>
                <a:off x="4320542" y="2611273"/>
                <a:ext cx="924828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de-DE" sz="1600" b="1" kern="0" dirty="0" err="1" smtClean="0">
                    <a:solidFill>
                      <a:prstClr val="white"/>
                    </a:solidFill>
                    <a:latin typeface="Calibri"/>
                  </a:rPr>
                  <a:t>Purifier</a:t>
                </a:r>
                <a:endParaRPr lang="en-GB" sz="1600" b="1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84" name="Group 83"/>
          <p:cNvGrpSpPr/>
          <p:nvPr/>
        </p:nvGrpSpPr>
        <p:grpSpPr>
          <a:xfrm>
            <a:off x="5464826" y="1423516"/>
            <a:ext cx="1628105" cy="2261733"/>
            <a:chOff x="6615446" y="1795516"/>
            <a:chExt cx="1628105" cy="2261733"/>
          </a:xfrm>
        </p:grpSpPr>
        <p:sp>
          <p:nvSpPr>
            <p:cNvPr id="85" name="Line 166"/>
            <p:cNvSpPr>
              <a:spLocks noChangeShapeType="1"/>
            </p:cNvSpPr>
            <p:nvPr/>
          </p:nvSpPr>
          <p:spPr bwMode="auto">
            <a:xfrm>
              <a:off x="7433653" y="2285258"/>
              <a:ext cx="3176" cy="1440312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" name="Line 166"/>
            <p:cNvSpPr>
              <a:spLocks noChangeShapeType="1"/>
            </p:cNvSpPr>
            <p:nvPr/>
          </p:nvSpPr>
          <p:spPr bwMode="auto">
            <a:xfrm flipH="1">
              <a:off x="6869471" y="2285259"/>
              <a:ext cx="1588" cy="159246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" name="Line 166"/>
            <p:cNvSpPr>
              <a:spLocks noChangeShapeType="1"/>
            </p:cNvSpPr>
            <p:nvPr/>
          </p:nvSpPr>
          <p:spPr bwMode="auto">
            <a:xfrm flipH="1">
              <a:off x="7980186" y="2285259"/>
              <a:ext cx="0" cy="152400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" name="Line 177"/>
            <p:cNvSpPr>
              <a:spLocks noChangeShapeType="1"/>
            </p:cNvSpPr>
            <p:nvPr/>
          </p:nvSpPr>
          <p:spPr bwMode="auto">
            <a:xfrm flipH="1" flipV="1">
              <a:off x="6859920" y="2433893"/>
              <a:ext cx="1121855" cy="0"/>
            </a:xfrm>
            <a:prstGeom prst="line">
              <a:avLst/>
            </a:prstGeom>
            <a:noFill/>
            <a:ln w="28575">
              <a:solidFill>
                <a:srgbClr val="EB321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" name="Oval 195"/>
            <p:cNvSpPr>
              <a:spLocks noChangeArrowheads="1"/>
            </p:cNvSpPr>
            <p:nvPr/>
          </p:nvSpPr>
          <p:spPr bwMode="auto">
            <a:xfrm>
              <a:off x="6615446" y="1806128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" name="Oval 195"/>
            <p:cNvSpPr>
              <a:spLocks noChangeArrowheads="1"/>
            </p:cNvSpPr>
            <p:nvPr/>
          </p:nvSpPr>
          <p:spPr bwMode="auto">
            <a:xfrm>
              <a:off x="7184417" y="1795516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1" name="Line 196"/>
            <p:cNvSpPr>
              <a:spLocks noChangeShapeType="1"/>
            </p:cNvSpPr>
            <p:nvPr/>
          </p:nvSpPr>
          <p:spPr bwMode="auto">
            <a:xfrm flipH="1">
              <a:off x="7473342" y="1876479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" name="Line 197"/>
            <p:cNvSpPr>
              <a:spLocks noChangeShapeType="1"/>
            </p:cNvSpPr>
            <p:nvPr/>
          </p:nvSpPr>
          <p:spPr bwMode="auto">
            <a:xfrm>
              <a:off x="7243155" y="1893941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3" name="Rectangle 198"/>
            <p:cNvSpPr>
              <a:spLocks noChangeArrowheads="1"/>
            </p:cNvSpPr>
            <p:nvPr/>
          </p:nvSpPr>
          <p:spPr bwMode="auto">
            <a:xfrm>
              <a:off x="7332055" y="1860604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4" name="Oval 195"/>
            <p:cNvSpPr>
              <a:spLocks noChangeArrowheads="1"/>
            </p:cNvSpPr>
            <p:nvPr/>
          </p:nvSpPr>
          <p:spPr bwMode="auto">
            <a:xfrm>
              <a:off x="7738726" y="180186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5" name="Line 196"/>
            <p:cNvSpPr>
              <a:spLocks noChangeShapeType="1"/>
            </p:cNvSpPr>
            <p:nvPr/>
          </p:nvSpPr>
          <p:spPr bwMode="auto">
            <a:xfrm flipH="1">
              <a:off x="8027651" y="188283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6" name="Line 197"/>
            <p:cNvSpPr>
              <a:spLocks noChangeShapeType="1"/>
            </p:cNvSpPr>
            <p:nvPr/>
          </p:nvSpPr>
          <p:spPr bwMode="auto">
            <a:xfrm>
              <a:off x="7797464" y="190029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7" name="Rectangle 198"/>
            <p:cNvSpPr>
              <a:spLocks noChangeArrowheads="1"/>
            </p:cNvSpPr>
            <p:nvPr/>
          </p:nvSpPr>
          <p:spPr bwMode="auto">
            <a:xfrm>
              <a:off x="7886364" y="186695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8" name="Oval 195"/>
            <p:cNvSpPr>
              <a:spLocks noChangeArrowheads="1"/>
            </p:cNvSpPr>
            <p:nvPr/>
          </p:nvSpPr>
          <p:spPr bwMode="auto">
            <a:xfrm>
              <a:off x="7183623" y="252194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9" name="Line 196"/>
            <p:cNvSpPr>
              <a:spLocks noChangeShapeType="1"/>
            </p:cNvSpPr>
            <p:nvPr/>
          </p:nvSpPr>
          <p:spPr bwMode="auto">
            <a:xfrm flipH="1">
              <a:off x="7472548" y="260291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0" name="Line 197"/>
            <p:cNvSpPr>
              <a:spLocks noChangeShapeType="1"/>
            </p:cNvSpPr>
            <p:nvPr/>
          </p:nvSpPr>
          <p:spPr bwMode="auto">
            <a:xfrm>
              <a:off x="7242361" y="262037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1" name="Rectangle 198"/>
            <p:cNvSpPr>
              <a:spLocks noChangeArrowheads="1"/>
            </p:cNvSpPr>
            <p:nvPr/>
          </p:nvSpPr>
          <p:spPr bwMode="auto">
            <a:xfrm>
              <a:off x="7331261" y="258703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02" name="Group 101"/>
            <p:cNvGrpSpPr/>
            <p:nvPr/>
          </p:nvGrpSpPr>
          <p:grpSpPr>
            <a:xfrm>
              <a:off x="6909474" y="3641750"/>
              <a:ext cx="1188721" cy="415499"/>
              <a:chOff x="4236720" y="3512597"/>
              <a:chExt cx="1188721" cy="548500"/>
            </a:xfrm>
          </p:grpSpPr>
          <p:sp>
            <p:nvSpPr>
              <p:cNvPr id="109" name="Rectangle 108"/>
              <p:cNvSpPr/>
              <p:nvPr/>
            </p:nvSpPr>
            <p:spPr bwMode="auto">
              <a:xfrm>
                <a:off x="4236720" y="3512597"/>
                <a:ext cx="1066800" cy="548500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indent="-268288">
                  <a:buClr>
                    <a:srgbClr val="FD930A"/>
                  </a:buClr>
                  <a:buSzPct val="80000"/>
                </a:pPr>
                <a:endParaRPr lang="de-DE" sz="2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0" name="Rectangle 160"/>
              <p:cNvSpPr>
                <a:spLocks noChangeArrowheads="1"/>
              </p:cNvSpPr>
              <p:nvPr/>
            </p:nvSpPr>
            <p:spPr bwMode="auto">
              <a:xfrm>
                <a:off x="4320541" y="3615421"/>
                <a:ext cx="1104900" cy="365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de-DE" sz="1800" b="1" kern="0" dirty="0" err="1" smtClean="0">
                    <a:solidFill>
                      <a:prstClr val="white"/>
                    </a:solidFill>
                    <a:latin typeface="Calibri"/>
                  </a:rPr>
                  <a:t>Colbox</a:t>
                </a:r>
                <a:r>
                  <a:rPr lang="de-DE" sz="1800" b="1" kern="0" dirty="0" smtClean="0">
                    <a:solidFill>
                      <a:prstClr val="white"/>
                    </a:solidFill>
                    <a:latin typeface="Calibri"/>
                  </a:rPr>
                  <a:t> 41</a:t>
                </a:r>
                <a:endParaRPr lang="en-GB" sz="1800" b="1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03" name="Line 196"/>
            <p:cNvSpPr>
              <a:spLocks noChangeShapeType="1"/>
            </p:cNvSpPr>
            <p:nvPr/>
          </p:nvSpPr>
          <p:spPr bwMode="auto">
            <a:xfrm flipH="1">
              <a:off x="6921858" y="1896028"/>
              <a:ext cx="142873" cy="406194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4" name="Line 197"/>
            <p:cNvSpPr>
              <a:spLocks noChangeShapeType="1"/>
            </p:cNvSpPr>
            <p:nvPr/>
          </p:nvSpPr>
          <p:spPr bwMode="auto">
            <a:xfrm>
              <a:off x="6681154" y="1900292"/>
              <a:ext cx="153392" cy="413247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" name="Rectangle 198"/>
            <p:cNvSpPr>
              <a:spLocks noChangeArrowheads="1"/>
            </p:cNvSpPr>
            <p:nvPr/>
          </p:nvSpPr>
          <p:spPr bwMode="auto">
            <a:xfrm>
              <a:off x="6780570" y="1880152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06" name="Group 105"/>
            <p:cNvGrpSpPr/>
            <p:nvPr/>
          </p:nvGrpSpPr>
          <p:grpSpPr>
            <a:xfrm>
              <a:off x="7064731" y="3154984"/>
              <a:ext cx="915455" cy="311893"/>
              <a:chOff x="4236720" y="2587034"/>
              <a:chExt cx="1008650" cy="311893"/>
            </a:xfrm>
          </p:grpSpPr>
          <p:sp>
            <p:nvSpPr>
              <p:cNvPr id="107" name="Rectangle 106"/>
              <p:cNvSpPr/>
              <p:nvPr/>
            </p:nvSpPr>
            <p:spPr bwMode="auto">
              <a:xfrm>
                <a:off x="4236720" y="2587034"/>
                <a:ext cx="853440" cy="311893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indent="-268288">
                  <a:buClr>
                    <a:srgbClr val="FD930A"/>
                  </a:buClr>
                  <a:buSzPct val="80000"/>
                </a:pPr>
                <a:endParaRPr lang="de-DE" sz="2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8" name="Rectangle 160"/>
              <p:cNvSpPr>
                <a:spLocks noChangeArrowheads="1"/>
              </p:cNvSpPr>
              <p:nvPr/>
            </p:nvSpPr>
            <p:spPr bwMode="auto">
              <a:xfrm>
                <a:off x="4320542" y="2611273"/>
                <a:ext cx="924828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de-DE" sz="1600" b="1" kern="0" dirty="0" err="1" smtClean="0">
                    <a:solidFill>
                      <a:prstClr val="white"/>
                    </a:solidFill>
                    <a:latin typeface="Calibri"/>
                  </a:rPr>
                  <a:t>Purifier</a:t>
                </a:r>
                <a:endParaRPr lang="en-GB" sz="1600" b="1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135" name="Line 166"/>
          <p:cNvSpPr>
            <a:spLocks noChangeShapeType="1"/>
          </p:cNvSpPr>
          <p:nvPr/>
        </p:nvSpPr>
        <p:spPr bwMode="auto">
          <a:xfrm>
            <a:off x="6312067" y="3689813"/>
            <a:ext cx="0" cy="182503"/>
          </a:xfrm>
          <a:prstGeom prst="line">
            <a:avLst/>
          </a:prstGeom>
          <a:noFill/>
          <a:ln w="28575">
            <a:solidFill>
              <a:srgbClr val="F63B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7" name="Line 177"/>
          <p:cNvSpPr>
            <a:spLocks noChangeShapeType="1"/>
          </p:cNvSpPr>
          <p:nvPr/>
        </p:nvSpPr>
        <p:spPr bwMode="auto">
          <a:xfrm flipH="1" flipV="1">
            <a:off x="5465852" y="4048553"/>
            <a:ext cx="2763691" cy="0"/>
          </a:xfrm>
          <a:prstGeom prst="line">
            <a:avLst/>
          </a:prstGeom>
          <a:noFill/>
          <a:ln w="28575">
            <a:solidFill>
              <a:srgbClr val="EB32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8" name="Line 177"/>
          <p:cNvSpPr>
            <a:spLocks noChangeShapeType="1"/>
          </p:cNvSpPr>
          <p:nvPr/>
        </p:nvSpPr>
        <p:spPr bwMode="auto">
          <a:xfrm flipH="1" flipV="1">
            <a:off x="5629950" y="3857376"/>
            <a:ext cx="692771" cy="0"/>
          </a:xfrm>
          <a:prstGeom prst="line">
            <a:avLst/>
          </a:prstGeom>
          <a:noFill/>
          <a:ln w="28575">
            <a:solidFill>
              <a:srgbClr val="EB32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9" name="Line 166"/>
          <p:cNvSpPr>
            <a:spLocks noChangeShapeType="1"/>
          </p:cNvSpPr>
          <p:nvPr/>
        </p:nvSpPr>
        <p:spPr bwMode="auto">
          <a:xfrm>
            <a:off x="5629950" y="2530218"/>
            <a:ext cx="0" cy="1337534"/>
          </a:xfrm>
          <a:prstGeom prst="line">
            <a:avLst/>
          </a:prstGeom>
          <a:noFill/>
          <a:ln w="28575">
            <a:solidFill>
              <a:srgbClr val="F63B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0" name="Line 166"/>
          <p:cNvSpPr>
            <a:spLocks noChangeShapeType="1"/>
          </p:cNvSpPr>
          <p:nvPr/>
        </p:nvSpPr>
        <p:spPr bwMode="auto">
          <a:xfrm>
            <a:off x="5464826" y="2696003"/>
            <a:ext cx="0" cy="1352550"/>
          </a:xfrm>
          <a:prstGeom prst="line">
            <a:avLst/>
          </a:prstGeom>
          <a:noFill/>
          <a:ln w="28575">
            <a:solidFill>
              <a:srgbClr val="F63B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1" name="Line 177"/>
          <p:cNvSpPr>
            <a:spLocks noChangeShapeType="1"/>
          </p:cNvSpPr>
          <p:nvPr/>
        </p:nvSpPr>
        <p:spPr bwMode="auto">
          <a:xfrm flipH="1" flipV="1">
            <a:off x="5059926" y="2697302"/>
            <a:ext cx="405927" cy="0"/>
          </a:xfrm>
          <a:prstGeom prst="line">
            <a:avLst/>
          </a:prstGeom>
          <a:noFill/>
          <a:ln w="28575">
            <a:solidFill>
              <a:srgbClr val="EB32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2" name="Line 177"/>
          <p:cNvSpPr>
            <a:spLocks noChangeShapeType="1"/>
          </p:cNvSpPr>
          <p:nvPr/>
        </p:nvSpPr>
        <p:spPr bwMode="auto">
          <a:xfrm flipH="1" flipV="1">
            <a:off x="4944224" y="2530218"/>
            <a:ext cx="685726" cy="0"/>
          </a:xfrm>
          <a:prstGeom prst="line">
            <a:avLst/>
          </a:prstGeom>
          <a:noFill/>
          <a:ln w="28575">
            <a:solidFill>
              <a:srgbClr val="EB32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850738" y="2269868"/>
            <a:ext cx="1335931" cy="520700"/>
            <a:chOff x="3852133" y="2131328"/>
            <a:chExt cx="1335931" cy="520700"/>
          </a:xfrm>
        </p:grpSpPr>
        <p:sp>
          <p:nvSpPr>
            <p:cNvPr id="133" name="Rectangle 156"/>
            <p:cNvSpPr>
              <a:spLocks noChangeArrowheads="1"/>
            </p:cNvSpPr>
            <p:nvPr/>
          </p:nvSpPr>
          <p:spPr bwMode="auto">
            <a:xfrm>
              <a:off x="3852133" y="2131328"/>
              <a:ext cx="1335931" cy="520700"/>
            </a:xfrm>
            <a:prstGeom prst="rect">
              <a:avLst/>
            </a:prstGeom>
            <a:solidFill>
              <a:srgbClr val="FF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4" name="Rectangle 157"/>
            <p:cNvSpPr>
              <a:spLocks noChangeArrowheads="1"/>
            </p:cNvSpPr>
            <p:nvPr/>
          </p:nvSpPr>
          <p:spPr bwMode="auto">
            <a:xfrm>
              <a:off x="3920395" y="2191931"/>
              <a:ext cx="1207895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Distribution Box</a:t>
              </a:r>
            </a:p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DB54</a:t>
              </a:r>
              <a:endParaRPr lang="en-GB" sz="18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45" name="Line 241"/>
          <p:cNvSpPr>
            <a:spLocks noChangeShapeType="1"/>
          </p:cNvSpPr>
          <p:nvPr/>
        </p:nvSpPr>
        <p:spPr bwMode="auto">
          <a:xfrm flipV="1">
            <a:off x="2755477" y="2381017"/>
            <a:ext cx="9821" cy="850519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8" name="Line 241"/>
          <p:cNvSpPr>
            <a:spLocks noChangeShapeType="1"/>
          </p:cNvSpPr>
          <p:nvPr/>
        </p:nvSpPr>
        <p:spPr bwMode="auto">
          <a:xfrm flipH="1">
            <a:off x="2765298" y="2376133"/>
            <a:ext cx="1085440" cy="4886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858980" y="3160915"/>
            <a:ext cx="1387966" cy="536575"/>
            <a:chOff x="2999509" y="3209101"/>
            <a:chExt cx="1681451" cy="536575"/>
          </a:xfrm>
        </p:grpSpPr>
        <p:sp>
          <p:nvSpPr>
            <p:cNvPr id="143" name="Rectangle 32"/>
            <p:cNvSpPr>
              <a:spLocks noChangeArrowheads="1"/>
            </p:cNvSpPr>
            <p:nvPr/>
          </p:nvSpPr>
          <p:spPr bwMode="auto">
            <a:xfrm>
              <a:off x="2999509" y="3209101"/>
              <a:ext cx="1681451" cy="536575"/>
            </a:xfrm>
            <a:prstGeom prst="rect">
              <a:avLst/>
            </a:prstGeom>
            <a:solidFill>
              <a:srgbClr val="FF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" name="Rectangle 34"/>
            <p:cNvSpPr>
              <a:spLocks noChangeArrowheads="1"/>
            </p:cNvSpPr>
            <p:nvPr/>
          </p:nvSpPr>
          <p:spPr bwMode="auto">
            <a:xfrm>
              <a:off x="3036022" y="3279723"/>
              <a:ext cx="1644938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Cold Compressors</a:t>
              </a:r>
            </a:p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CB44 </a:t>
              </a:r>
              <a:endParaRPr lang="en-GB" sz="18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50" name="Rectangle 10"/>
          <p:cNvSpPr>
            <a:spLocks noChangeArrowheads="1"/>
          </p:cNvSpPr>
          <p:nvPr/>
        </p:nvSpPr>
        <p:spPr bwMode="auto">
          <a:xfrm>
            <a:off x="2085090" y="3970475"/>
            <a:ext cx="120789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de-DE" sz="1400" b="1" dirty="0">
                <a:solidFill>
                  <a:prstClr val="white"/>
                </a:solidFill>
                <a:latin typeface="Calibri"/>
              </a:rPr>
              <a:t>Distribution Box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de-DE" sz="1400" b="1" dirty="0">
                <a:solidFill>
                  <a:prstClr val="white"/>
                </a:solidFill>
                <a:latin typeface="Calibri"/>
              </a:rPr>
              <a:t>XLVB</a:t>
            </a:r>
            <a:endParaRPr lang="en-GB" sz="1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1" name="Rectangle 56"/>
          <p:cNvSpPr>
            <a:spLocks noChangeArrowheads="1"/>
          </p:cNvSpPr>
          <p:nvPr/>
        </p:nvSpPr>
        <p:spPr bwMode="auto">
          <a:xfrm>
            <a:off x="2760387" y="2116842"/>
            <a:ext cx="352532" cy="215444"/>
          </a:xfrm>
          <a:prstGeom prst="rect">
            <a:avLst/>
          </a:prstGeom>
          <a:noFill/>
          <a:ln w="9525">
            <a:solidFill>
              <a:srgbClr val="FD930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/>
          <a:p>
            <a:pPr algn="just"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 dirty="0">
                <a:solidFill>
                  <a:srgbClr val="000000"/>
                </a:solidFill>
                <a:latin typeface="Calibri"/>
              </a:rPr>
              <a:t>XRTL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3564157" y="1323009"/>
            <a:ext cx="5504090" cy="2864935"/>
            <a:chOff x="3564157" y="1323009"/>
            <a:chExt cx="5504090" cy="2864935"/>
          </a:xfrm>
        </p:grpSpPr>
        <p:cxnSp>
          <p:nvCxnSpPr>
            <p:cNvPr id="79" name="Straight Connector 78"/>
            <p:cNvCxnSpPr/>
            <p:nvPr/>
          </p:nvCxnSpPr>
          <p:spPr>
            <a:xfrm flipV="1">
              <a:off x="3616007" y="1359750"/>
              <a:ext cx="5420489" cy="3070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3616007" y="1362820"/>
              <a:ext cx="0" cy="2825124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9036496" y="1358104"/>
              <a:ext cx="31751" cy="2821269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3616007" y="4187944"/>
              <a:ext cx="5428187" cy="0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 Box 171"/>
            <p:cNvSpPr txBox="1">
              <a:spLocks noChangeArrowheads="1"/>
            </p:cNvSpPr>
            <p:nvPr/>
          </p:nvSpPr>
          <p:spPr bwMode="auto">
            <a:xfrm>
              <a:off x="3583348" y="1559692"/>
              <a:ext cx="147113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600" b="1" dirty="0" smtClean="0">
                  <a:solidFill>
                    <a:prstClr val="black"/>
                  </a:solidFill>
                </a:rPr>
                <a:t>(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Building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54)</a:t>
              </a:r>
              <a:endParaRPr lang="en-GB" sz="1600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117" name="Text Box 171"/>
            <p:cNvSpPr txBox="1">
              <a:spLocks noChangeArrowheads="1"/>
            </p:cNvSpPr>
            <p:nvPr/>
          </p:nvSpPr>
          <p:spPr bwMode="auto">
            <a:xfrm>
              <a:off x="3564157" y="1323009"/>
              <a:ext cx="129624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600" b="1" dirty="0" err="1" smtClean="0">
                  <a:solidFill>
                    <a:prstClr val="black"/>
                  </a:solidFill>
                </a:rPr>
                <a:t>Cryo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Plant</a:t>
              </a:r>
              <a:endParaRPr lang="en-GB" sz="1600" b="1" dirty="0" smtClean="0">
                <a:solidFill>
                  <a:prstClr val="black"/>
                </a:solidFill>
              </a:endParaRPr>
            </a:p>
          </p:txBody>
        </p:sp>
      </p:grpSp>
      <p:sp>
        <p:nvSpPr>
          <p:cNvPr id="123" name="Rectangle 10"/>
          <p:cNvSpPr>
            <a:spLocks noChangeArrowheads="1"/>
          </p:cNvSpPr>
          <p:nvPr/>
        </p:nvSpPr>
        <p:spPr bwMode="auto">
          <a:xfrm>
            <a:off x="1933491" y="3970475"/>
            <a:ext cx="120789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de-DE" sz="1400" b="1" dirty="0">
                <a:solidFill>
                  <a:prstClr val="white"/>
                </a:solidFill>
                <a:latin typeface="Calibri"/>
              </a:rPr>
              <a:t>Distribution Box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de-DE" sz="1400" b="1" dirty="0">
                <a:solidFill>
                  <a:prstClr val="white"/>
                </a:solidFill>
                <a:latin typeface="Calibri"/>
              </a:rPr>
              <a:t>XLVB</a:t>
            </a:r>
            <a:endParaRPr lang="en-GB" sz="1800" b="1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720420" y="2812666"/>
            <a:ext cx="1625618" cy="1694131"/>
            <a:chOff x="1720420" y="2812666"/>
            <a:chExt cx="1625618" cy="1694131"/>
          </a:xfrm>
        </p:grpSpPr>
        <p:cxnSp>
          <p:nvCxnSpPr>
            <p:cNvPr id="114" name="Straight Connector 113"/>
            <p:cNvCxnSpPr/>
            <p:nvPr/>
          </p:nvCxnSpPr>
          <p:spPr>
            <a:xfrm>
              <a:off x="1756725" y="2873829"/>
              <a:ext cx="0" cy="1632968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3346038" y="2873829"/>
              <a:ext cx="0" cy="1632968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1750401" y="2835840"/>
              <a:ext cx="1589313" cy="0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 Box 171"/>
            <p:cNvSpPr txBox="1">
              <a:spLocks noChangeArrowheads="1"/>
            </p:cNvSpPr>
            <p:nvPr/>
          </p:nvSpPr>
          <p:spPr bwMode="auto">
            <a:xfrm>
              <a:off x="1720420" y="2812666"/>
              <a:ext cx="79465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600" b="1" dirty="0" err="1" smtClean="0">
                  <a:solidFill>
                    <a:prstClr val="black"/>
                  </a:solidFill>
                </a:rPr>
                <a:t>Shaft</a:t>
              </a:r>
              <a:endParaRPr lang="en-GB" sz="1600" b="1" dirty="0" smtClean="0">
                <a:solidFill>
                  <a:prstClr val="black"/>
                </a:solidFill>
              </a:endParaRPr>
            </a:p>
          </p:txBody>
        </p:sp>
        <p:cxnSp>
          <p:nvCxnSpPr>
            <p:cNvPr id="124" name="Straight Connector 123"/>
            <p:cNvCxnSpPr/>
            <p:nvPr/>
          </p:nvCxnSpPr>
          <p:spPr>
            <a:xfrm>
              <a:off x="1756724" y="4506797"/>
              <a:ext cx="1589313" cy="0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/>
          <p:cNvGrpSpPr/>
          <p:nvPr/>
        </p:nvGrpSpPr>
        <p:grpSpPr>
          <a:xfrm>
            <a:off x="1857895" y="3937722"/>
            <a:ext cx="1387966" cy="470568"/>
            <a:chOff x="1995055" y="4041627"/>
            <a:chExt cx="1387966" cy="470568"/>
          </a:xfrm>
        </p:grpSpPr>
        <p:sp>
          <p:nvSpPr>
            <p:cNvPr id="128" name="Rectangle 6"/>
            <p:cNvSpPr>
              <a:spLocks noChangeArrowheads="1"/>
            </p:cNvSpPr>
            <p:nvPr/>
          </p:nvSpPr>
          <p:spPr bwMode="auto">
            <a:xfrm>
              <a:off x="1995055" y="4041627"/>
              <a:ext cx="1387966" cy="470568"/>
            </a:xfrm>
            <a:prstGeom prst="rect">
              <a:avLst/>
            </a:prstGeom>
            <a:solidFill>
              <a:srgbClr val="0099FF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9" name="Rectangle 10"/>
            <p:cNvSpPr>
              <a:spLocks noChangeArrowheads="1"/>
            </p:cNvSpPr>
            <p:nvPr/>
          </p:nvSpPr>
          <p:spPr bwMode="auto">
            <a:xfrm>
              <a:off x="2069566" y="4074380"/>
              <a:ext cx="1207895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de-DE" sz="1400" b="1" dirty="0">
                  <a:solidFill>
                    <a:prstClr val="white"/>
                  </a:solidFill>
                  <a:latin typeface="Calibri"/>
                </a:rPr>
                <a:t>Distribution Box</a:t>
              </a:r>
            </a:p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de-DE" sz="1400" b="1" dirty="0">
                  <a:solidFill>
                    <a:prstClr val="white"/>
                  </a:solidFill>
                  <a:latin typeface="Calibri"/>
                </a:rPr>
                <a:t>XLVB</a:t>
              </a:r>
              <a:endParaRPr lang="en-GB" sz="18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357798" y="4741016"/>
            <a:ext cx="360362" cy="360363"/>
            <a:chOff x="1019661" y="4594958"/>
            <a:chExt cx="360362" cy="360363"/>
          </a:xfrm>
        </p:grpSpPr>
        <p:sp>
          <p:nvSpPr>
            <p:cNvPr id="130" name="Oval 136"/>
            <p:cNvSpPr>
              <a:spLocks noChangeArrowheads="1"/>
            </p:cNvSpPr>
            <p:nvPr/>
          </p:nvSpPr>
          <p:spPr bwMode="auto">
            <a:xfrm>
              <a:off x="1019661" y="4594958"/>
              <a:ext cx="360362" cy="360363"/>
            </a:xfrm>
            <a:prstGeom prst="ellipse">
              <a:avLst/>
            </a:prstGeom>
            <a:solidFill>
              <a:srgbClr val="00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1" name="Rectangle 137"/>
            <p:cNvSpPr>
              <a:spLocks noChangeArrowheads="1"/>
            </p:cNvSpPr>
            <p:nvPr/>
          </p:nvSpPr>
          <p:spPr bwMode="auto">
            <a:xfrm>
              <a:off x="1120393" y="4676316"/>
              <a:ext cx="17953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dirty="0" smtClean="0">
                  <a:solidFill>
                    <a:prstClr val="white"/>
                  </a:solidFill>
                  <a:latin typeface="Calibri"/>
                </a:rPr>
                <a:t>FB</a:t>
              </a:r>
              <a:endParaRPr lang="en-GB" sz="180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03524" y="5246504"/>
            <a:ext cx="1361283" cy="288081"/>
            <a:chOff x="1179983" y="4461644"/>
            <a:chExt cx="1361283" cy="288081"/>
          </a:xfrm>
        </p:grpSpPr>
        <p:sp>
          <p:nvSpPr>
            <p:cNvPr id="132" name="Rectangle 96"/>
            <p:cNvSpPr>
              <a:spLocks noChangeArrowheads="1"/>
            </p:cNvSpPr>
            <p:nvPr/>
          </p:nvSpPr>
          <p:spPr bwMode="auto">
            <a:xfrm>
              <a:off x="1393502" y="4462526"/>
              <a:ext cx="494667" cy="287199"/>
            </a:xfrm>
            <a:prstGeom prst="rect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6" name="Rectangle 130"/>
            <p:cNvSpPr>
              <a:spLocks noChangeArrowheads="1"/>
            </p:cNvSpPr>
            <p:nvPr/>
          </p:nvSpPr>
          <p:spPr bwMode="auto">
            <a:xfrm>
              <a:off x="1887215" y="4461644"/>
              <a:ext cx="431800" cy="28733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7" name="Rectangle 131"/>
            <p:cNvSpPr>
              <a:spLocks noChangeArrowheads="1"/>
            </p:cNvSpPr>
            <p:nvPr/>
          </p:nvSpPr>
          <p:spPr bwMode="auto">
            <a:xfrm>
              <a:off x="2319015" y="4461644"/>
              <a:ext cx="188913" cy="287337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9" name="Rectangle 132"/>
            <p:cNvSpPr>
              <a:spLocks noChangeArrowheads="1"/>
            </p:cNvSpPr>
            <p:nvPr/>
          </p:nvSpPr>
          <p:spPr bwMode="auto">
            <a:xfrm>
              <a:off x="1958653" y="4518794"/>
              <a:ext cx="503237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dirty="0">
                  <a:solidFill>
                    <a:srgbClr val="000000"/>
                  </a:solidFill>
                  <a:latin typeface="Calibri"/>
                </a:rPr>
                <a:t>CM</a:t>
              </a:r>
              <a:endParaRPr lang="en-GB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1" name="Rectangle 117"/>
            <p:cNvSpPr>
              <a:spLocks noChangeArrowheads="1"/>
            </p:cNvSpPr>
            <p:nvPr/>
          </p:nvSpPr>
          <p:spPr bwMode="auto">
            <a:xfrm>
              <a:off x="2322190" y="4515053"/>
              <a:ext cx="21907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dirty="0" smtClean="0">
                  <a:solidFill>
                    <a:srgbClr val="000000"/>
                  </a:solidFill>
                  <a:latin typeface="Calibri"/>
                </a:rPr>
                <a:t>FC</a:t>
              </a:r>
              <a:endParaRPr lang="en-GB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2" name="Rectangle 133"/>
            <p:cNvSpPr>
              <a:spLocks noChangeArrowheads="1"/>
            </p:cNvSpPr>
            <p:nvPr/>
          </p:nvSpPr>
          <p:spPr bwMode="auto">
            <a:xfrm>
              <a:off x="1179983" y="4464272"/>
              <a:ext cx="207963" cy="284709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3" name="Rectangle 117"/>
            <p:cNvSpPr>
              <a:spLocks noChangeArrowheads="1"/>
            </p:cNvSpPr>
            <p:nvPr/>
          </p:nvSpPr>
          <p:spPr bwMode="auto">
            <a:xfrm>
              <a:off x="1187920" y="4505527"/>
              <a:ext cx="21907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dirty="0">
                  <a:solidFill>
                    <a:srgbClr val="000000"/>
                  </a:solidFill>
                  <a:latin typeface="Calibri"/>
                </a:rPr>
                <a:t>E</a:t>
              </a:r>
              <a:r>
                <a:rPr lang="en-GB" sz="1400" dirty="0" smtClean="0">
                  <a:solidFill>
                    <a:srgbClr val="000000"/>
                  </a:solidFill>
                  <a:latin typeface="Calibri"/>
                </a:rPr>
                <a:t>C</a:t>
              </a:r>
              <a:endParaRPr lang="en-GB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4" name="Rectangle 117"/>
            <p:cNvSpPr>
              <a:spLocks noChangeArrowheads="1"/>
            </p:cNvSpPr>
            <p:nvPr/>
          </p:nvSpPr>
          <p:spPr bwMode="auto">
            <a:xfrm>
              <a:off x="1393503" y="4505913"/>
              <a:ext cx="49688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dirty="0" smtClean="0">
                  <a:solidFill>
                    <a:srgbClr val="000000"/>
                  </a:solidFill>
                  <a:latin typeface="Calibri"/>
                </a:rPr>
                <a:t>3,9 </a:t>
              </a:r>
              <a:r>
                <a:rPr lang="en-GB" sz="1000" dirty="0" smtClean="0">
                  <a:solidFill>
                    <a:srgbClr val="000000"/>
                  </a:solidFill>
                  <a:latin typeface="Calibri"/>
                </a:rPr>
                <a:t>GHz</a:t>
              </a:r>
              <a:endParaRPr lang="en-GB" sz="10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55" name="Line 69"/>
          <p:cNvSpPr>
            <a:spLocks noChangeShapeType="1"/>
          </p:cNvSpPr>
          <p:nvPr/>
        </p:nvSpPr>
        <p:spPr bwMode="auto">
          <a:xfrm>
            <a:off x="1997070" y="4414092"/>
            <a:ext cx="0" cy="516005"/>
          </a:xfrm>
          <a:prstGeom prst="line">
            <a:avLst/>
          </a:prstGeom>
          <a:noFill/>
          <a:ln w="31750">
            <a:solidFill>
              <a:srgbClr val="00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6" name="Line 69"/>
          <p:cNvSpPr>
            <a:spLocks noChangeShapeType="1"/>
          </p:cNvSpPr>
          <p:nvPr/>
        </p:nvSpPr>
        <p:spPr bwMode="auto">
          <a:xfrm>
            <a:off x="1718161" y="4930097"/>
            <a:ext cx="278910" cy="0"/>
          </a:xfrm>
          <a:prstGeom prst="line">
            <a:avLst/>
          </a:prstGeom>
          <a:noFill/>
          <a:ln w="31750">
            <a:solidFill>
              <a:srgbClr val="00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58" name="Straight Connector 157"/>
          <p:cNvCxnSpPr/>
          <p:nvPr/>
        </p:nvCxnSpPr>
        <p:spPr>
          <a:xfrm>
            <a:off x="167412" y="4672094"/>
            <a:ext cx="3123216" cy="0"/>
          </a:xfrm>
          <a:prstGeom prst="line">
            <a:avLst/>
          </a:prstGeom>
          <a:ln w="2857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/>
          <p:nvPr/>
        </p:nvCxnSpPr>
        <p:spPr>
          <a:xfrm>
            <a:off x="121227" y="6432314"/>
            <a:ext cx="1963863" cy="0"/>
          </a:xfrm>
          <a:prstGeom prst="line">
            <a:avLst/>
          </a:prstGeom>
          <a:ln w="2857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>
            <a:off x="128847" y="4672094"/>
            <a:ext cx="0" cy="1760220"/>
          </a:xfrm>
          <a:prstGeom prst="line">
            <a:avLst/>
          </a:prstGeom>
          <a:ln w="2857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>
            <a:off x="2085090" y="5290387"/>
            <a:ext cx="0" cy="1191284"/>
          </a:xfrm>
          <a:prstGeom prst="line">
            <a:avLst/>
          </a:prstGeom>
          <a:ln w="2857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 Box 171"/>
          <p:cNvSpPr txBox="1">
            <a:spLocks noChangeArrowheads="1"/>
          </p:cNvSpPr>
          <p:nvPr/>
        </p:nvSpPr>
        <p:spPr bwMode="auto">
          <a:xfrm>
            <a:off x="121227" y="4663354"/>
            <a:ext cx="105924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de-DE" sz="1600" b="1" dirty="0" err="1" smtClean="0">
                <a:solidFill>
                  <a:schemeClr val="tx2"/>
                </a:solidFill>
              </a:rPr>
              <a:t>Injector</a:t>
            </a:r>
            <a:endParaRPr lang="en-GB" sz="1600" b="1" dirty="0" smtClean="0">
              <a:solidFill>
                <a:schemeClr val="tx2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816630" y="4712711"/>
            <a:ext cx="1395284" cy="523220"/>
            <a:chOff x="2689037" y="4456948"/>
            <a:chExt cx="1395284" cy="523220"/>
          </a:xfrm>
        </p:grpSpPr>
        <p:sp>
          <p:nvSpPr>
            <p:cNvPr id="164" name="Rectangle 8"/>
            <p:cNvSpPr>
              <a:spLocks noChangeArrowheads="1"/>
            </p:cNvSpPr>
            <p:nvPr/>
          </p:nvSpPr>
          <p:spPr bwMode="auto">
            <a:xfrm>
              <a:off x="2755476" y="4487429"/>
              <a:ext cx="1328845" cy="442668"/>
            </a:xfrm>
            <a:prstGeom prst="rect">
              <a:avLst/>
            </a:prstGeom>
            <a:solidFill>
              <a:srgbClr val="0099FF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689037" y="4456948"/>
              <a:ext cx="139528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>
                  <a:solidFill>
                    <a:prstClr val="white"/>
                  </a:solidFill>
                  <a:latin typeface="Calibri"/>
                </a:rPr>
                <a:t>Distribution Box</a:t>
              </a:r>
            </a:p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>
                  <a:solidFill>
                    <a:prstClr val="white"/>
                  </a:solidFill>
                  <a:latin typeface="Calibri"/>
                </a:rPr>
                <a:t> XIVB</a:t>
              </a:r>
            </a:p>
          </p:txBody>
        </p:sp>
      </p:grpSp>
      <p:grpSp>
        <p:nvGrpSpPr>
          <p:cNvPr id="166" name="Group 165"/>
          <p:cNvGrpSpPr/>
          <p:nvPr/>
        </p:nvGrpSpPr>
        <p:grpSpPr>
          <a:xfrm>
            <a:off x="1357798" y="5571596"/>
            <a:ext cx="360362" cy="360363"/>
            <a:chOff x="1019661" y="4594958"/>
            <a:chExt cx="360362" cy="360363"/>
          </a:xfrm>
          <a:solidFill>
            <a:schemeClr val="bg1"/>
          </a:solidFill>
        </p:grpSpPr>
        <p:sp>
          <p:nvSpPr>
            <p:cNvPr id="167" name="Oval 136"/>
            <p:cNvSpPr>
              <a:spLocks noChangeArrowheads="1"/>
            </p:cNvSpPr>
            <p:nvPr/>
          </p:nvSpPr>
          <p:spPr bwMode="auto">
            <a:xfrm>
              <a:off x="1019661" y="4594958"/>
              <a:ext cx="360362" cy="360363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8" name="Rectangle 137"/>
            <p:cNvSpPr>
              <a:spLocks noChangeArrowheads="1"/>
            </p:cNvSpPr>
            <p:nvPr/>
          </p:nvSpPr>
          <p:spPr bwMode="auto">
            <a:xfrm>
              <a:off x="1120393" y="4676316"/>
              <a:ext cx="179536" cy="2154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dirty="0" smtClean="0">
                  <a:solidFill>
                    <a:schemeClr val="tx2"/>
                  </a:solidFill>
                  <a:latin typeface="Calibri"/>
                </a:rPr>
                <a:t>FB</a:t>
              </a:r>
              <a:endParaRPr lang="en-GB" sz="1800" dirty="0">
                <a:solidFill>
                  <a:schemeClr val="tx2"/>
                </a:solidFill>
                <a:latin typeface="Calibri"/>
              </a:endParaRPr>
            </a:p>
          </p:txBody>
        </p:sp>
      </p:grpSp>
      <p:grpSp>
        <p:nvGrpSpPr>
          <p:cNvPr id="169" name="Group 168"/>
          <p:cNvGrpSpPr/>
          <p:nvPr/>
        </p:nvGrpSpPr>
        <p:grpSpPr>
          <a:xfrm>
            <a:off x="303524" y="6077084"/>
            <a:ext cx="1361283" cy="288081"/>
            <a:chOff x="1179983" y="4461644"/>
            <a:chExt cx="1361283" cy="288081"/>
          </a:xfrm>
          <a:solidFill>
            <a:schemeClr val="bg1"/>
          </a:solidFill>
        </p:grpSpPr>
        <p:sp>
          <p:nvSpPr>
            <p:cNvPr id="170" name="Rectangle 96"/>
            <p:cNvSpPr>
              <a:spLocks noChangeArrowheads="1"/>
            </p:cNvSpPr>
            <p:nvPr/>
          </p:nvSpPr>
          <p:spPr bwMode="auto">
            <a:xfrm>
              <a:off x="1393502" y="4462526"/>
              <a:ext cx="494667" cy="287199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1" name="Rectangle 130"/>
            <p:cNvSpPr>
              <a:spLocks noChangeArrowheads="1"/>
            </p:cNvSpPr>
            <p:nvPr/>
          </p:nvSpPr>
          <p:spPr bwMode="auto">
            <a:xfrm>
              <a:off x="1887215" y="4461644"/>
              <a:ext cx="431800" cy="28733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2" name="Rectangle 131"/>
            <p:cNvSpPr>
              <a:spLocks noChangeArrowheads="1"/>
            </p:cNvSpPr>
            <p:nvPr/>
          </p:nvSpPr>
          <p:spPr bwMode="auto">
            <a:xfrm>
              <a:off x="2319015" y="4461644"/>
              <a:ext cx="188913" cy="28733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3" name="Rectangle 132"/>
            <p:cNvSpPr>
              <a:spLocks noChangeArrowheads="1"/>
            </p:cNvSpPr>
            <p:nvPr/>
          </p:nvSpPr>
          <p:spPr bwMode="auto">
            <a:xfrm>
              <a:off x="1958653" y="4518794"/>
              <a:ext cx="503237" cy="21272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dirty="0">
                  <a:solidFill>
                    <a:srgbClr val="000000"/>
                  </a:solidFill>
                  <a:latin typeface="Calibri"/>
                </a:rPr>
                <a:t>CM</a:t>
              </a:r>
              <a:endParaRPr lang="en-GB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4" name="Rectangle 117"/>
            <p:cNvSpPr>
              <a:spLocks noChangeArrowheads="1"/>
            </p:cNvSpPr>
            <p:nvPr/>
          </p:nvSpPr>
          <p:spPr bwMode="auto">
            <a:xfrm>
              <a:off x="2322190" y="4515053"/>
              <a:ext cx="219076" cy="21544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dirty="0" smtClean="0">
                  <a:solidFill>
                    <a:srgbClr val="000000"/>
                  </a:solidFill>
                  <a:latin typeface="Calibri"/>
                </a:rPr>
                <a:t>FC</a:t>
              </a:r>
              <a:endParaRPr lang="en-GB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5" name="Rectangle 133"/>
            <p:cNvSpPr>
              <a:spLocks noChangeArrowheads="1"/>
            </p:cNvSpPr>
            <p:nvPr/>
          </p:nvSpPr>
          <p:spPr bwMode="auto">
            <a:xfrm>
              <a:off x="1179983" y="4464272"/>
              <a:ext cx="207963" cy="284709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6" name="Rectangle 117"/>
            <p:cNvSpPr>
              <a:spLocks noChangeArrowheads="1"/>
            </p:cNvSpPr>
            <p:nvPr/>
          </p:nvSpPr>
          <p:spPr bwMode="auto">
            <a:xfrm>
              <a:off x="1187920" y="4505527"/>
              <a:ext cx="219076" cy="21544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dirty="0">
                  <a:solidFill>
                    <a:srgbClr val="000000"/>
                  </a:solidFill>
                  <a:latin typeface="Calibri"/>
                </a:rPr>
                <a:t>E</a:t>
              </a:r>
              <a:r>
                <a:rPr lang="en-GB" sz="1400" dirty="0" smtClean="0">
                  <a:solidFill>
                    <a:srgbClr val="000000"/>
                  </a:solidFill>
                  <a:latin typeface="Calibri"/>
                </a:rPr>
                <a:t>C</a:t>
              </a:r>
              <a:endParaRPr lang="en-GB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7" name="Rectangle 117"/>
            <p:cNvSpPr>
              <a:spLocks noChangeArrowheads="1"/>
            </p:cNvSpPr>
            <p:nvPr/>
          </p:nvSpPr>
          <p:spPr bwMode="auto">
            <a:xfrm>
              <a:off x="1393503" y="4505913"/>
              <a:ext cx="496888" cy="21544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dirty="0" smtClean="0">
                  <a:solidFill>
                    <a:srgbClr val="000000"/>
                  </a:solidFill>
                  <a:latin typeface="Calibri"/>
                </a:rPr>
                <a:t>3,9 </a:t>
              </a:r>
              <a:r>
                <a:rPr lang="en-GB" sz="1000" dirty="0" smtClean="0">
                  <a:solidFill>
                    <a:srgbClr val="000000"/>
                  </a:solidFill>
                  <a:latin typeface="Calibri"/>
                </a:rPr>
                <a:t>GHz</a:t>
              </a:r>
              <a:endParaRPr lang="en-GB" sz="10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80" name="Line 67"/>
          <p:cNvSpPr>
            <a:spLocks noChangeShapeType="1"/>
          </p:cNvSpPr>
          <p:nvPr/>
        </p:nvSpPr>
        <p:spPr bwMode="auto">
          <a:xfrm flipH="1" flipV="1">
            <a:off x="3257734" y="4328254"/>
            <a:ext cx="325614" cy="0"/>
          </a:xfrm>
          <a:prstGeom prst="line">
            <a:avLst/>
          </a:prstGeom>
          <a:noFill/>
          <a:ln w="31750">
            <a:solidFill>
              <a:srgbClr val="FD930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1" name="Line 241"/>
          <p:cNvSpPr>
            <a:spLocks noChangeShapeType="1"/>
          </p:cNvSpPr>
          <p:nvPr/>
        </p:nvSpPr>
        <p:spPr bwMode="auto">
          <a:xfrm flipH="1" flipV="1">
            <a:off x="3564156" y="4327541"/>
            <a:ext cx="9595" cy="850519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5" name="Line 168"/>
          <p:cNvSpPr>
            <a:spLocks noChangeShapeType="1"/>
          </p:cNvSpPr>
          <p:nvPr/>
        </p:nvSpPr>
        <p:spPr bwMode="auto">
          <a:xfrm>
            <a:off x="1570037" y="1238892"/>
            <a:ext cx="9526" cy="288283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6" name="Line 167"/>
          <p:cNvSpPr>
            <a:spLocks noChangeShapeType="1"/>
          </p:cNvSpPr>
          <p:nvPr/>
        </p:nvSpPr>
        <p:spPr bwMode="auto">
          <a:xfrm flipH="1" flipV="1">
            <a:off x="1570036" y="1254132"/>
            <a:ext cx="7167859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87" name="Straight Connector 186"/>
          <p:cNvCxnSpPr/>
          <p:nvPr/>
        </p:nvCxnSpPr>
        <p:spPr bwMode="auto">
          <a:xfrm flipH="1" flipV="1">
            <a:off x="6284622" y="1238892"/>
            <a:ext cx="1588" cy="184624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88" name="Straight Connector 187"/>
          <p:cNvCxnSpPr/>
          <p:nvPr/>
        </p:nvCxnSpPr>
        <p:spPr bwMode="auto">
          <a:xfrm flipH="1" flipV="1">
            <a:off x="6846109" y="1245243"/>
            <a:ext cx="1588" cy="184624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89" name="Straight Connector 188"/>
          <p:cNvCxnSpPr/>
          <p:nvPr/>
        </p:nvCxnSpPr>
        <p:spPr bwMode="auto">
          <a:xfrm flipH="1" flipV="1">
            <a:off x="8182795" y="1245243"/>
            <a:ext cx="1588" cy="184624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90" name="Straight Connector 189"/>
          <p:cNvCxnSpPr/>
          <p:nvPr/>
        </p:nvCxnSpPr>
        <p:spPr bwMode="auto">
          <a:xfrm flipH="1" flipV="1">
            <a:off x="8737898" y="1249504"/>
            <a:ext cx="1588" cy="184624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94" name="Line 169"/>
          <p:cNvSpPr>
            <a:spLocks noChangeShapeType="1"/>
          </p:cNvSpPr>
          <p:nvPr/>
        </p:nvSpPr>
        <p:spPr bwMode="auto">
          <a:xfrm>
            <a:off x="1579562" y="4116685"/>
            <a:ext cx="279418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95" name="Group 194"/>
          <p:cNvGrpSpPr/>
          <p:nvPr/>
        </p:nvGrpSpPr>
        <p:grpSpPr>
          <a:xfrm>
            <a:off x="450652" y="1098259"/>
            <a:ext cx="1401610" cy="934212"/>
            <a:chOff x="1053509" y="1499876"/>
            <a:chExt cx="1401610" cy="934212"/>
          </a:xfrm>
        </p:grpSpPr>
        <p:sp>
          <p:nvSpPr>
            <p:cNvPr id="196" name="Rectangle 170"/>
            <p:cNvSpPr>
              <a:spLocks noChangeArrowheads="1"/>
            </p:cNvSpPr>
            <p:nvPr/>
          </p:nvSpPr>
          <p:spPr bwMode="auto">
            <a:xfrm>
              <a:off x="1086694" y="1527176"/>
              <a:ext cx="1368425" cy="90691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7" name="Text Box 171"/>
            <p:cNvSpPr txBox="1">
              <a:spLocks noChangeArrowheads="1"/>
            </p:cNvSpPr>
            <p:nvPr/>
          </p:nvSpPr>
          <p:spPr bwMode="auto">
            <a:xfrm>
              <a:off x="1053509" y="1499876"/>
              <a:ext cx="792162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600" b="1" dirty="0" smtClean="0">
                  <a:solidFill>
                    <a:prstClr val="black"/>
                  </a:solidFill>
                </a:rPr>
                <a:t>AMTF</a:t>
              </a:r>
              <a:endParaRPr lang="en-GB" sz="1600" b="1" dirty="0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204" name="Group 203"/>
          <p:cNvGrpSpPr/>
          <p:nvPr/>
        </p:nvGrpSpPr>
        <p:grpSpPr>
          <a:xfrm>
            <a:off x="4860526" y="5527290"/>
            <a:ext cx="3455310" cy="613320"/>
            <a:chOff x="2828009" y="5897146"/>
            <a:chExt cx="3455310" cy="613320"/>
          </a:xfrm>
        </p:grpSpPr>
        <p:sp>
          <p:nvSpPr>
            <p:cNvPr id="205" name="Text Box 171"/>
            <p:cNvSpPr txBox="1">
              <a:spLocks noChangeArrowheads="1"/>
            </p:cNvSpPr>
            <p:nvPr/>
          </p:nvSpPr>
          <p:spPr bwMode="auto">
            <a:xfrm>
              <a:off x="2852058" y="6171912"/>
              <a:ext cx="3431261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Arial" panose="020B0604020202020204" pitchFamily="34" charset="0"/>
                <a:buChar char="•"/>
                <a:defRPr/>
              </a:pPr>
              <a:r>
                <a:rPr lang="de-DE" sz="1600" b="1" dirty="0" smtClean="0">
                  <a:solidFill>
                    <a:prstClr val="black"/>
                  </a:solidFill>
                </a:rPr>
                <a:t>First cool-down 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of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injector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</a:t>
              </a:r>
              <a:endParaRPr lang="de-DE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206" name="Text Box 171"/>
            <p:cNvSpPr txBox="1">
              <a:spLocks noChangeArrowheads="1"/>
            </p:cNvSpPr>
            <p:nvPr/>
          </p:nvSpPr>
          <p:spPr bwMode="auto">
            <a:xfrm>
              <a:off x="2828009" y="5897146"/>
              <a:ext cx="1529797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600" b="1" u="sng" dirty="0" smtClean="0">
                  <a:solidFill>
                    <a:prstClr val="black"/>
                  </a:solidFill>
                </a:rPr>
                <a:t>June 2015 </a:t>
              </a:r>
            </a:p>
          </p:txBody>
        </p:sp>
      </p:grpSp>
      <p:sp>
        <p:nvSpPr>
          <p:cNvPr id="183" name="Rectangle 95"/>
          <p:cNvSpPr>
            <a:spLocks noChangeArrowheads="1"/>
          </p:cNvSpPr>
          <p:nvPr/>
        </p:nvSpPr>
        <p:spPr bwMode="auto">
          <a:xfrm>
            <a:off x="857801" y="1416058"/>
            <a:ext cx="919957" cy="542577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4" name="Rectangle 117"/>
          <p:cNvSpPr>
            <a:spLocks noChangeArrowheads="1"/>
          </p:cNvSpPr>
          <p:nvPr/>
        </p:nvSpPr>
        <p:spPr bwMode="auto">
          <a:xfrm>
            <a:off x="949122" y="1479501"/>
            <a:ext cx="9017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 b="1" dirty="0" smtClean="0">
                <a:solidFill>
                  <a:srgbClr val="000000"/>
                </a:solidFill>
                <a:latin typeface="Calibri"/>
              </a:rPr>
              <a:t>Warm</a:t>
            </a:r>
          </a:p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 b="1" dirty="0" smtClean="0">
                <a:solidFill>
                  <a:srgbClr val="000000"/>
                </a:solidFill>
                <a:latin typeface="Calibri"/>
              </a:rPr>
              <a:t>He-Pumps</a:t>
            </a:r>
            <a:endParaRPr lang="en-GB" sz="18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98" name="Straight Connector 197"/>
          <p:cNvCxnSpPr/>
          <p:nvPr/>
        </p:nvCxnSpPr>
        <p:spPr>
          <a:xfrm>
            <a:off x="2085090" y="5290387"/>
            <a:ext cx="1207895" cy="0"/>
          </a:xfrm>
          <a:prstGeom prst="line">
            <a:avLst/>
          </a:prstGeom>
          <a:ln w="2857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/>
          <p:cNvCxnSpPr/>
          <p:nvPr/>
        </p:nvCxnSpPr>
        <p:spPr>
          <a:xfrm>
            <a:off x="3286125" y="4672094"/>
            <a:ext cx="6860" cy="627819"/>
          </a:xfrm>
          <a:prstGeom prst="line">
            <a:avLst/>
          </a:prstGeom>
          <a:ln w="2857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itle 1"/>
          <p:cNvSpPr>
            <a:spLocks noGrp="1"/>
          </p:cNvSpPr>
          <p:nvPr>
            <p:ph type="title"/>
          </p:nvPr>
        </p:nvSpPr>
        <p:spPr>
          <a:xfrm>
            <a:off x="1077644" y="307975"/>
            <a:ext cx="7461815" cy="714375"/>
          </a:xfrm>
        </p:spPr>
        <p:txBody>
          <a:bodyPr/>
          <a:lstStyle/>
          <a:p>
            <a:r>
              <a:rPr lang="de-DE" sz="2200" dirty="0" err="1"/>
              <a:t>Overview</a:t>
            </a:r>
            <a:r>
              <a:rPr lang="de-DE" sz="2200" dirty="0"/>
              <a:t> </a:t>
            </a:r>
            <a:r>
              <a:rPr lang="de-DE" sz="2200" dirty="0" err="1"/>
              <a:t>of</a:t>
            </a:r>
            <a:r>
              <a:rPr lang="de-DE" sz="2200" dirty="0"/>
              <a:t> XFEL </a:t>
            </a:r>
            <a:r>
              <a:rPr lang="en-US" sz="2200" dirty="0" smtClean="0"/>
              <a:t>Cryogenic</a:t>
            </a:r>
            <a:r>
              <a:rPr lang="de-DE" sz="2200" dirty="0" smtClean="0"/>
              <a:t> Equipment</a:t>
            </a:r>
            <a:endParaRPr lang="de-DE" sz="2200" dirty="0"/>
          </a:p>
        </p:txBody>
      </p:sp>
      <p:sp>
        <p:nvSpPr>
          <p:cNvPr id="182" name="Text Box 171"/>
          <p:cNvSpPr txBox="1">
            <a:spLocks noChangeArrowheads="1"/>
          </p:cNvSpPr>
          <p:nvPr/>
        </p:nvSpPr>
        <p:spPr bwMode="auto">
          <a:xfrm>
            <a:off x="3292985" y="5195700"/>
            <a:ext cx="105924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de-DE" sz="1600" b="1" dirty="0" err="1" smtClean="0">
                <a:solidFill>
                  <a:srgbClr val="000000"/>
                </a:solidFill>
              </a:rPr>
              <a:t>Linac</a:t>
            </a:r>
            <a:endParaRPr lang="en-GB" sz="1600" b="1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03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Textfeld 2"/>
          <p:cNvSpPr txBox="1"/>
          <p:nvPr/>
        </p:nvSpPr>
        <p:spPr>
          <a:xfrm>
            <a:off x="1863306" y="1561381"/>
            <a:ext cx="5779698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de-DE" sz="2000" dirty="0" smtClean="0">
                <a:solidFill>
                  <a:schemeClr val="accent3"/>
                </a:solidFill>
              </a:rPr>
              <a:t>XFEL Refrigerator – </a:t>
            </a:r>
            <a:r>
              <a:rPr lang="de-DE" sz="2000" dirty="0" err="1" smtClean="0">
                <a:solidFill>
                  <a:schemeClr val="accent3"/>
                </a:solidFill>
              </a:rPr>
              <a:t>general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requirements</a:t>
            </a:r>
            <a:endParaRPr lang="de-DE" sz="2000" dirty="0" smtClean="0">
              <a:solidFill>
                <a:schemeClr val="accent3"/>
              </a:solidFill>
            </a:endParaRP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de-DE" sz="2000" dirty="0" smtClean="0">
                <a:solidFill>
                  <a:schemeClr val="accent3"/>
                </a:solidFill>
              </a:rPr>
              <a:t>Re-</a:t>
            </a:r>
            <a:r>
              <a:rPr lang="de-DE" sz="2000" dirty="0" err="1" smtClean="0">
                <a:solidFill>
                  <a:schemeClr val="accent3"/>
                </a:solidFill>
              </a:rPr>
              <a:t>use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of</a:t>
            </a:r>
            <a:r>
              <a:rPr lang="de-DE" sz="2000" dirty="0" smtClean="0">
                <a:solidFill>
                  <a:schemeClr val="accent3"/>
                </a:solidFill>
              </a:rPr>
              <a:t> HERA </a:t>
            </a:r>
            <a:r>
              <a:rPr lang="de-DE" sz="2000" dirty="0" err="1" smtClean="0">
                <a:solidFill>
                  <a:schemeClr val="accent3"/>
                </a:solidFill>
              </a:rPr>
              <a:t>refrigerators</a:t>
            </a:r>
            <a:endParaRPr lang="de-DE" sz="2000" dirty="0" smtClean="0">
              <a:solidFill>
                <a:schemeClr val="accent3"/>
              </a:solidFill>
            </a:endParaRP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de-DE" sz="2000" dirty="0" err="1" smtClean="0">
                <a:solidFill>
                  <a:schemeClr val="accent3"/>
                </a:solidFill>
              </a:rPr>
              <a:t>Sequence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of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installation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and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commissioning</a:t>
            </a:r>
            <a:endParaRPr lang="de-DE" sz="2000" dirty="0" smtClean="0">
              <a:solidFill>
                <a:schemeClr val="accent3"/>
              </a:solidFill>
            </a:endParaRP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de-DE" sz="2000" dirty="0" err="1" smtClean="0">
                <a:solidFill>
                  <a:schemeClr val="accent3"/>
                </a:solidFill>
              </a:rPr>
              <a:t>Some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technical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details</a:t>
            </a:r>
            <a:r>
              <a:rPr lang="de-DE" sz="2000" dirty="0" smtClean="0">
                <a:solidFill>
                  <a:schemeClr val="accent3"/>
                </a:solidFill>
              </a:rPr>
              <a:t> – </a:t>
            </a:r>
            <a:r>
              <a:rPr lang="de-DE" sz="2000" dirty="0" err="1" smtClean="0">
                <a:solidFill>
                  <a:schemeClr val="accent3"/>
                </a:solidFill>
              </a:rPr>
              <a:t>background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of</a:t>
            </a:r>
            <a:r>
              <a:rPr lang="de-DE" sz="2000" dirty="0" smtClean="0">
                <a:solidFill>
                  <a:schemeClr val="accent3"/>
                </a:solidFill>
              </a:rPr>
              <a:t> CCs</a:t>
            </a: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de-DE" sz="2000" dirty="0" err="1" smtClean="0">
                <a:solidFill>
                  <a:schemeClr val="accent3"/>
                </a:solidFill>
              </a:rPr>
              <a:t>Preliminary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results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of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comissioning</a:t>
            </a:r>
            <a:endParaRPr lang="de-DE" sz="2000" dirty="0" smtClean="0">
              <a:solidFill>
                <a:schemeClr val="accent3"/>
              </a:solidFill>
            </a:endParaRP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de-DE" sz="2000" dirty="0" smtClean="0">
                <a:solidFill>
                  <a:schemeClr val="accent3"/>
                </a:solidFill>
              </a:rPr>
              <a:t>Installation &amp; </a:t>
            </a:r>
            <a:r>
              <a:rPr lang="de-DE" sz="2000" dirty="0" err="1" smtClean="0">
                <a:solidFill>
                  <a:schemeClr val="accent3"/>
                </a:solidFill>
              </a:rPr>
              <a:t>commissioning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schedule</a:t>
            </a:r>
            <a:endParaRPr lang="de-DE" sz="2000" dirty="0" smtClean="0">
              <a:solidFill>
                <a:schemeClr val="accent3"/>
              </a:solidFill>
            </a:endParaRP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de-DE" sz="2000" dirty="0" smtClean="0">
                <a:solidFill>
                  <a:schemeClr val="accent3"/>
                </a:solidFill>
              </a:rPr>
              <a:t>RF </a:t>
            </a:r>
            <a:r>
              <a:rPr lang="de-DE" sz="2000" dirty="0" err="1" smtClean="0">
                <a:solidFill>
                  <a:schemeClr val="accent3"/>
                </a:solidFill>
              </a:rPr>
              <a:t>load</a:t>
            </a:r>
            <a:r>
              <a:rPr lang="de-DE" sz="2000" dirty="0" smtClean="0">
                <a:solidFill>
                  <a:schemeClr val="accent3"/>
                </a:solidFill>
              </a:rPr>
              <a:t>/ </a:t>
            </a:r>
            <a:r>
              <a:rPr lang="de-DE" sz="2000" dirty="0" err="1" smtClean="0">
                <a:solidFill>
                  <a:schemeClr val="accent3"/>
                </a:solidFill>
              </a:rPr>
              <a:t>electrical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heater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compensation</a:t>
            </a:r>
            <a:endParaRPr lang="de-DE" sz="2000" dirty="0" smtClean="0">
              <a:solidFill>
                <a:schemeClr val="accent3"/>
              </a:solidFill>
            </a:endParaRP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de-DE" sz="2000" dirty="0" err="1" smtClean="0">
                <a:solidFill>
                  <a:schemeClr val="accent3"/>
                </a:solidFill>
              </a:rPr>
              <a:t>Some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remarks</a:t>
            </a:r>
            <a:endParaRPr lang="de-DE" sz="2000" dirty="0" smtClean="0">
              <a:solidFill>
                <a:schemeClr val="accent3"/>
              </a:solidFill>
            </a:endParaRP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de-DE" sz="2000" dirty="0" smtClean="0">
                <a:solidFill>
                  <a:schemeClr val="accent3"/>
                </a:solidFill>
              </a:rPr>
              <a:t>Summary</a:t>
            </a:r>
          </a:p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endParaRPr lang="en-US" sz="2000" dirty="0" smtClean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Cryogenic</a:t>
            </a:r>
            <a:r>
              <a:rPr lang="de-DE" dirty="0" smtClean="0"/>
              <a:t> </a:t>
            </a:r>
            <a:r>
              <a:rPr lang="de-DE" dirty="0" err="1" smtClean="0"/>
              <a:t>injector</a:t>
            </a:r>
            <a:r>
              <a:rPr lang="de-DE" dirty="0" smtClean="0"/>
              <a:t> </a:t>
            </a:r>
            <a:r>
              <a:rPr lang="de-DE" dirty="0" err="1" smtClean="0"/>
              <a:t>equipment</a:t>
            </a:r>
            <a:r>
              <a:rPr lang="de-DE" dirty="0" smtClean="0"/>
              <a:t> </a:t>
            </a:r>
            <a:r>
              <a:rPr lang="de-DE" dirty="0" err="1" smtClean="0"/>
              <a:t>installed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913" y="2087622"/>
            <a:ext cx="6096000" cy="406298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974785" y="1302589"/>
            <a:ext cx="7099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de-DE" sz="2000" dirty="0" err="1" smtClean="0">
                <a:solidFill>
                  <a:schemeClr val="accent3"/>
                </a:solidFill>
              </a:rPr>
              <a:t>Some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remaining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work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for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injector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components</a:t>
            </a:r>
            <a:r>
              <a:rPr lang="de-DE" sz="2000" dirty="0" smtClean="0">
                <a:solidFill>
                  <a:schemeClr val="accent3"/>
                </a:solidFill>
              </a:rPr>
              <a:t> will </a:t>
            </a:r>
            <a:r>
              <a:rPr lang="de-DE" sz="2000" dirty="0" err="1" smtClean="0">
                <a:solidFill>
                  <a:schemeClr val="accent3"/>
                </a:solidFill>
              </a:rPr>
              <a:t>be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completed</a:t>
            </a:r>
            <a:r>
              <a:rPr lang="de-DE" sz="2000" dirty="0" smtClean="0">
                <a:solidFill>
                  <a:schemeClr val="accent3"/>
                </a:solidFill>
              </a:rPr>
              <a:t> in April</a:t>
            </a:r>
            <a:endParaRPr lang="en-US" sz="2000" dirty="0" smtClean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00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Line 168"/>
          <p:cNvSpPr>
            <a:spLocks noChangeShapeType="1"/>
          </p:cNvSpPr>
          <p:nvPr/>
        </p:nvSpPr>
        <p:spPr bwMode="auto">
          <a:xfrm>
            <a:off x="1570037" y="1238892"/>
            <a:ext cx="9526" cy="288283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3" name="Rectangle 95"/>
          <p:cNvSpPr>
            <a:spLocks noChangeArrowheads="1"/>
          </p:cNvSpPr>
          <p:nvPr/>
        </p:nvSpPr>
        <p:spPr bwMode="auto">
          <a:xfrm>
            <a:off x="857801" y="1416058"/>
            <a:ext cx="919957" cy="542577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4" name="Rectangle 117"/>
          <p:cNvSpPr>
            <a:spLocks noChangeArrowheads="1"/>
          </p:cNvSpPr>
          <p:nvPr/>
        </p:nvSpPr>
        <p:spPr bwMode="auto">
          <a:xfrm>
            <a:off x="949122" y="1479501"/>
            <a:ext cx="9017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 b="1" dirty="0" smtClean="0">
                <a:solidFill>
                  <a:srgbClr val="000000"/>
                </a:solidFill>
                <a:latin typeface="Calibri"/>
              </a:rPr>
              <a:t>Warm</a:t>
            </a:r>
          </a:p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 b="1" dirty="0" smtClean="0">
                <a:solidFill>
                  <a:srgbClr val="000000"/>
                </a:solidFill>
                <a:latin typeface="Calibri"/>
              </a:rPr>
              <a:t>He-Pumps</a:t>
            </a:r>
            <a:endParaRPr lang="en-GB" sz="1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5" name="Line 69"/>
          <p:cNvSpPr>
            <a:spLocks noChangeShapeType="1"/>
          </p:cNvSpPr>
          <p:nvPr/>
        </p:nvSpPr>
        <p:spPr bwMode="auto">
          <a:xfrm>
            <a:off x="1532562" y="5760677"/>
            <a:ext cx="0" cy="516005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8" name="Line 69"/>
          <p:cNvSpPr>
            <a:spLocks noChangeShapeType="1"/>
          </p:cNvSpPr>
          <p:nvPr/>
        </p:nvSpPr>
        <p:spPr bwMode="auto">
          <a:xfrm>
            <a:off x="1710541" y="5760677"/>
            <a:ext cx="27891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9" name="Line 69"/>
          <p:cNvSpPr>
            <a:spLocks noChangeShapeType="1"/>
          </p:cNvSpPr>
          <p:nvPr/>
        </p:nvSpPr>
        <p:spPr bwMode="auto">
          <a:xfrm>
            <a:off x="1989450" y="5185860"/>
            <a:ext cx="0" cy="574817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7" name="Line 69"/>
          <p:cNvSpPr>
            <a:spLocks noChangeShapeType="1"/>
          </p:cNvSpPr>
          <p:nvPr/>
        </p:nvSpPr>
        <p:spPr bwMode="auto">
          <a:xfrm>
            <a:off x="1532562" y="4930097"/>
            <a:ext cx="0" cy="516005"/>
          </a:xfrm>
          <a:prstGeom prst="line">
            <a:avLst/>
          </a:prstGeom>
          <a:noFill/>
          <a:ln w="31750">
            <a:solidFill>
              <a:srgbClr val="00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9" name="Line 69"/>
          <p:cNvSpPr>
            <a:spLocks noChangeShapeType="1"/>
          </p:cNvSpPr>
          <p:nvPr/>
        </p:nvSpPr>
        <p:spPr bwMode="auto">
          <a:xfrm>
            <a:off x="2616729" y="3625933"/>
            <a:ext cx="1588" cy="582612"/>
          </a:xfrm>
          <a:prstGeom prst="line">
            <a:avLst/>
          </a:prstGeom>
          <a:noFill/>
          <a:ln w="31750">
            <a:solidFill>
              <a:srgbClr val="00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6" name="Line 166"/>
          <p:cNvSpPr>
            <a:spLocks noChangeShapeType="1"/>
          </p:cNvSpPr>
          <p:nvPr/>
        </p:nvSpPr>
        <p:spPr bwMode="auto">
          <a:xfrm>
            <a:off x="8209156" y="3685249"/>
            <a:ext cx="5473" cy="363304"/>
          </a:xfrm>
          <a:prstGeom prst="line">
            <a:avLst/>
          </a:prstGeom>
          <a:noFill/>
          <a:ln w="28575">
            <a:solidFill>
              <a:srgbClr val="F63B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7362206" y="1423516"/>
            <a:ext cx="1628105" cy="2261733"/>
            <a:chOff x="6615446" y="1795516"/>
            <a:chExt cx="1628105" cy="2261733"/>
          </a:xfrm>
        </p:grpSpPr>
        <p:sp>
          <p:nvSpPr>
            <p:cNvPr id="30" name="Line 166"/>
            <p:cNvSpPr>
              <a:spLocks noChangeShapeType="1"/>
            </p:cNvSpPr>
            <p:nvPr/>
          </p:nvSpPr>
          <p:spPr bwMode="auto">
            <a:xfrm>
              <a:off x="7433653" y="2285258"/>
              <a:ext cx="3176" cy="1440312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Line 166"/>
            <p:cNvSpPr>
              <a:spLocks noChangeShapeType="1"/>
            </p:cNvSpPr>
            <p:nvPr/>
          </p:nvSpPr>
          <p:spPr bwMode="auto">
            <a:xfrm flipH="1">
              <a:off x="6869471" y="2285259"/>
              <a:ext cx="1588" cy="159246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Line 166"/>
            <p:cNvSpPr>
              <a:spLocks noChangeShapeType="1"/>
            </p:cNvSpPr>
            <p:nvPr/>
          </p:nvSpPr>
          <p:spPr bwMode="auto">
            <a:xfrm flipH="1">
              <a:off x="7980186" y="2285259"/>
              <a:ext cx="0" cy="152400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Line 177"/>
            <p:cNvSpPr>
              <a:spLocks noChangeShapeType="1"/>
            </p:cNvSpPr>
            <p:nvPr/>
          </p:nvSpPr>
          <p:spPr bwMode="auto">
            <a:xfrm flipH="1" flipV="1">
              <a:off x="6859920" y="2433893"/>
              <a:ext cx="1121855" cy="0"/>
            </a:xfrm>
            <a:prstGeom prst="line">
              <a:avLst/>
            </a:prstGeom>
            <a:noFill/>
            <a:ln w="28575">
              <a:solidFill>
                <a:srgbClr val="EB321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val 195"/>
            <p:cNvSpPr>
              <a:spLocks noChangeArrowheads="1"/>
            </p:cNvSpPr>
            <p:nvPr/>
          </p:nvSpPr>
          <p:spPr bwMode="auto">
            <a:xfrm>
              <a:off x="6615446" y="1806128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Oval 195"/>
            <p:cNvSpPr>
              <a:spLocks noChangeArrowheads="1"/>
            </p:cNvSpPr>
            <p:nvPr/>
          </p:nvSpPr>
          <p:spPr bwMode="auto">
            <a:xfrm>
              <a:off x="7184417" y="1795516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Line 196"/>
            <p:cNvSpPr>
              <a:spLocks noChangeShapeType="1"/>
            </p:cNvSpPr>
            <p:nvPr/>
          </p:nvSpPr>
          <p:spPr bwMode="auto">
            <a:xfrm flipH="1">
              <a:off x="7473342" y="1876479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Line 197"/>
            <p:cNvSpPr>
              <a:spLocks noChangeShapeType="1"/>
            </p:cNvSpPr>
            <p:nvPr/>
          </p:nvSpPr>
          <p:spPr bwMode="auto">
            <a:xfrm>
              <a:off x="7243155" y="1893941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Rectangle 198"/>
            <p:cNvSpPr>
              <a:spLocks noChangeArrowheads="1"/>
            </p:cNvSpPr>
            <p:nvPr/>
          </p:nvSpPr>
          <p:spPr bwMode="auto">
            <a:xfrm>
              <a:off x="7332055" y="1860604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Oval 195"/>
            <p:cNvSpPr>
              <a:spLocks noChangeArrowheads="1"/>
            </p:cNvSpPr>
            <p:nvPr/>
          </p:nvSpPr>
          <p:spPr bwMode="auto">
            <a:xfrm>
              <a:off x="7738726" y="180186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Line 196"/>
            <p:cNvSpPr>
              <a:spLocks noChangeShapeType="1"/>
            </p:cNvSpPr>
            <p:nvPr/>
          </p:nvSpPr>
          <p:spPr bwMode="auto">
            <a:xfrm flipH="1">
              <a:off x="8027651" y="188283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Line 197"/>
            <p:cNvSpPr>
              <a:spLocks noChangeShapeType="1"/>
            </p:cNvSpPr>
            <p:nvPr/>
          </p:nvSpPr>
          <p:spPr bwMode="auto">
            <a:xfrm>
              <a:off x="7797464" y="190029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Rectangle 198"/>
            <p:cNvSpPr>
              <a:spLocks noChangeArrowheads="1"/>
            </p:cNvSpPr>
            <p:nvPr/>
          </p:nvSpPr>
          <p:spPr bwMode="auto">
            <a:xfrm>
              <a:off x="7886364" y="186695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Oval 195"/>
            <p:cNvSpPr>
              <a:spLocks noChangeArrowheads="1"/>
            </p:cNvSpPr>
            <p:nvPr/>
          </p:nvSpPr>
          <p:spPr bwMode="auto">
            <a:xfrm>
              <a:off x="7183623" y="252194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Line 196"/>
            <p:cNvSpPr>
              <a:spLocks noChangeShapeType="1"/>
            </p:cNvSpPr>
            <p:nvPr/>
          </p:nvSpPr>
          <p:spPr bwMode="auto">
            <a:xfrm flipH="1">
              <a:off x="7472548" y="260291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Line 197"/>
            <p:cNvSpPr>
              <a:spLocks noChangeShapeType="1"/>
            </p:cNvSpPr>
            <p:nvPr/>
          </p:nvSpPr>
          <p:spPr bwMode="auto">
            <a:xfrm>
              <a:off x="7242361" y="262037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Rectangle 198"/>
            <p:cNvSpPr>
              <a:spLocks noChangeArrowheads="1"/>
            </p:cNvSpPr>
            <p:nvPr/>
          </p:nvSpPr>
          <p:spPr bwMode="auto">
            <a:xfrm>
              <a:off x="7331261" y="258703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6909474" y="3641750"/>
              <a:ext cx="1188721" cy="415499"/>
              <a:chOff x="4236720" y="3512597"/>
              <a:chExt cx="1188721" cy="548500"/>
            </a:xfrm>
          </p:grpSpPr>
          <p:sp>
            <p:nvSpPr>
              <p:cNvPr id="4" name="Rectangle 3"/>
              <p:cNvSpPr/>
              <p:nvPr/>
            </p:nvSpPr>
            <p:spPr bwMode="auto">
              <a:xfrm>
                <a:off x="4236720" y="3512597"/>
                <a:ext cx="1066800" cy="548500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indent="-268288">
                  <a:buClr>
                    <a:srgbClr val="FD930A"/>
                  </a:buClr>
                  <a:buSzPct val="80000"/>
                </a:pPr>
                <a:endParaRPr lang="de-DE" sz="2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8" name="Rectangle 160"/>
              <p:cNvSpPr>
                <a:spLocks noChangeArrowheads="1"/>
              </p:cNvSpPr>
              <p:nvPr/>
            </p:nvSpPr>
            <p:spPr bwMode="auto">
              <a:xfrm>
                <a:off x="4320541" y="3615421"/>
                <a:ext cx="1104900" cy="365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de-DE" sz="1800" b="1" kern="0" dirty="0" err="1" smtClean="0">
                    <a:solidFill>
                      <a:prstClr val="white"/>
                    </a:solidFill>
                    <a:latin typeface="Calibri"/>
                  </a:rPr>
                  <a:t>Colbox</a:t>
                </a:r>
                <a:r>
                  <a:rPr lang="de-DE" sz="1800" b="1" kern="0" dirty="0" smtClean="0">
                    <a:solidFill>
                      <a:prstClr val="white"/>
                    </a:solidFill>
                    <a:latin typeface="Calibri"/>
                  </a:rPr>
                  <a:t> 43</a:t>
                </a:r>
                <a:endParaRPr lang="en-GB" sz="1800" b="1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49" name="Line 196"/>
            <p:cNvSpPr>
              <a:spLocks noChangeShapeType="1"/>
            </p:cNvSpPr>
            <p:nvPr/>
          </p:nvSpPr>
          <p:spPr bwMode="auto">
            <a:xfrm flipH="1">
              <a:off x="6921858" y="1896028"/>
              <a:ext cx="142873" cy="406194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Line 197"/>
            <p:cNvSpPr>
              <a:spLocks noChangeShapeType="1"/>
            </p:cNvSpPr>
            <p:nvPr/>
          </p:nvSpPr>
          <p:spPr bwMode="auto">
            <a:xfrm>
              <a:off x="6681154" y="1900292"/>
              <a:ext cx="153392" cy="413247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Rectangle 198"/>
            <p:cNvSpPr>
              <a:spLocks noChangeArrowheads="1"/>
            </p:cNvSpPr>
            <p:nvPr/>
          </p:nvSpPr>
          <p:spPr bwMode="auto">
            <a:xfrm>
              <a:off x="6780570" y="1880152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7064731" y="3154984"/>
              <a:ext cx="915455" cy="311893"/>
              <a:chOff x="4236720" y="2587034"/>
              <a:chExt cx="1008650" cy="311893"/>
            </a:xfrm>
          </p:grpSpPr>
          <p:sp>
            <p:nvSpPr>
              <p:cNvPr id="53" name="Rectangle 52"/>
              <p:cNvSpPr/>
              <p:nvPr/>
            </p:nvSpPr>
            <p:spPr bwMode="auto">
              <a:xfrm>
                <a:off x="4236720" y="2587034"/>
                <a:ext cx="853440" cy="311893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indent="-268288">
                  <a:buClr>
                    <a:srgbClr val="FD930A"/>
                  </a:buClr>
                  <a:buSzPct val="80000"/>
                </a:pPr>
                <a:endParaRPr lang="de-DE" sz="2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Rectangle 160"/>
              <p:cNvSpPr>
                <a:spLocks noChangeArrowheads="1"/>
              </p:cNvSpPr>
              <p:nvPr/>
            </p:nvSpPr>
            <p:spPr bwMode="auto">
              <a:xfrm>
                <a:off x="4320542" y="2611273"/>
                <a:ext cx="924828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de-DE" sz="1600" b="1" kern="0" dirty="0" err="1" smtClean="0">
                    <a:solidFill>
                      <a:prstClr val="white"/>
                    </a:solidFill>
                    <a:latin typeface="Calibri"/>
                  </a:rPr>
                  <a:t>Purifier</a:t>
                </a:r>
                <a:endParaRPr lang="en-GB" sz="1600" b="1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84" name="Group 83"/>
          <p:cNvGrpSpPr/>
          <p:nvPr/>
        </p:nvGrpSpPr>
        <p:grpSpPr>
          <a:xfrm>
            <a:off x="5464826" y="1423516"/>
            <a:ext cx="1628105" cy="2261733"/>
            <a:chOff x="6615446" y="1795516"/>
            <a:chExt cx="1628105" cy="2261733"/>
          </a:xfrm>
        </p:grpSpPr>
        <p:sp>
          <p:nvSpPr>
            <p:cNvPr id="85" name="Line 166"/>
            <p:cNvSpPr>
              <a:spLocks noChangeShapeType="1"/>
            </p:cNvSpPr>
            <p:nvPr/>
          </p:nvSpPr>
          <p:spPr bwMode="auto">
            <a:xfrm>
              <a:off x="7433653" y="2285258"/>
              <a:ext cx="3176" cy="1440312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" name="Line 166"/>
            <p:cNvSpPr>
              <a:spLocks noChangeShapeType="1"/>
            </p:cNvSpPr>
            <p:nvPr/>
          </p:nvSpPr>
          <p:spPr bwMode="auto">
            <a:xfrm flipH="1">
              <a:off x="6869471" y="2285259"/>
              <a:ext cx="1588" cy="159246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" name="Line 166"/>
            <p:cNvSpPr>
              <a:spLocks noChangeShapeType="1"/>
            </p:cNvSpPr>
            <p:nvPr/>
          </p:nvSpPr>
          <p:spPr bwMode="auto">
            <a:xfrm flipH="1">
              <a:off x="7980186" y="2285259"/>
              <a:ext cx="0" cy="152400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" name="Line 177"/>
            <p:cNvSpPr>
              <a:spLocks noChangeShapeType="1"/>
            </p:cNvSpPr>
            <p:nvPr/>
          </p:nvSpPr>
          <p:spPr bwMode="auto">
            <a:xfrm flipH="1" flipV="1">
              <a:off x="6859920" y="2433893"/>
              <a:ext cx="1121855" cy="0"/>
            </a:xfrm>
            <a:prstGeom prst="line">
              <a:avLst/>
            </a:prstGeom>
            <a:noFill/>
            <a:ln w="28575">
              <a:solidFill>
                <a:srgbClr val="EB321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" name="Oval 195"/>
            <p:cNvSpPr>
              <a:spLocks noChangeArrowheads="1"/>
            </p:cNvSpPr>
            <p:nvPr/>
          </p:nvSpPr>
          <p:spPr bwMode="auto">
            <a:xfrm>
              <a:off x="6615446" y="1806128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" name="Oval 195"/>
            <p:cNvSpPr>
              <a:spLocks noChangeArrowheads="1"/>
            </p:cNvSpPr>
            <p:nvPr/>
          </p:nvSpPr>
          <p:spPr bwMode="auto">
            <a:xfrm>
              <a:off x="7184417" y="1795516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1" name="Line 196"/>
            <p:cNvSpPr>
              <a:spLocks noChangeShapeType="1"/>
            </p:cNvSpPr>
            <p:nvPr/>
          </p:nvSpPr>
          <p:spPr bwMode="auto">
            <a:xfrm flipH="1">
              <a:off x="7473342" y="1876479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" name="Line 197"/>
            <p:cNvSpPr>
              <a:spLocks noChangeShapeType="1"/>
            </p:cNvSpPr>
            <p:nvPr/>
          </p:nvSpPr>
          <p:spPr bwMode="auto">
            <a:xfrm>
              <a:off x="7243155" y="1893941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3" name="Rectangle 198"/>
            <p:cNvSpPr>
              <a:spLocks noChangeArrowheads="1"/>
            </p:cNvSpPr>
            <p:nvPr/>
          </p:nvSpPr>
          <p:spPr bwMode="auto">
            <a:xfrm>
              <a:off x="7332055" y="1860604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4" name="Oval 195"/>
            <p:cNvSpPr>
              <a:spLocks noChangeArrowheads="1"/>
            </p:cNvSpPr>
            <p:nvPr/>
          </p:nvSpPr>
          <p:spPr bwMode="auto">
            <a:xfrm>
              <a:off x="7738726" y="180186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5" name="Line 196"/>
            <p:cNvSpPr>
              <a:spLocks noChangeShapeType="1"/>
            </p:cNvSpPr>
            <p:nvPr/>
          </p:nvSpPr>
          <p:spPr bwMode="auto">
            <a:xfrm flipH="1">
              <a:off x="8027651" y="188283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6" name="Line 197"/>
            <p:cNvSpPr>
              <a:spLocks noChangeShapeType="1"/>
            </p:cNvSpPr>
            <p:nvPr/>
          </p:nvSpPr>
          <p:spPr bwMode="auto">
            <a:xfrm>
              <a:off x="7797464" y="190029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7" name="Rectangle 198"/>
            <p:cNvSpPr>
              <a:spLocks noChangeArrowheads="1"/>
            </p:cNvSpPr>
            <p:nvPr/>
          </p:nvSpPr>
          <p:spPr bwMode="auto">
            <a:xfrm>
              <a:off x="7886364" y="186695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8" name="Oval 195"/>
            <p:cNvSpPr>
              <a:spLocks noChangeArrowheads="1"/>
            </p:cNvSpPr>
            <p:nvPr/>
          </p:nvSpPr>
          <p:spPr bwMode="auto">
            <a:xfrm>
              <a:off x="7183623" y="252194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9" name="Line 196"/>
            <p:cNvSpPr>
              <a:spLocks noChangeShapeType="1"/>
            </p:cNvSpPr>
            <p:nvPr/>
          </p:nvSpPr>
          <p:spPr bwMode="auto">
            <a:xfrm flipH="1">
              <a:off x="7472548" y="260291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0" name="Line 197"/>
            <p:cNvSpPr>
              <a:spLocks noChangeShapeType="1"/>
            </p:cNvSpPr>
            <p:nvPr/>
          </p:nvSpPr>
          <p:spPr bwMode="auto">
            <a:xfrm>
              <a:off x="7242361" y="262037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1" name="Rectangle 198"/>
            <p:cNvSpPr>
              <a:spLocks noChangeArrowheads="1"/>
            </p:cNvSpPr>
            <p:nvPr/>
          </p:nvSpPr>
          <p:spPr bwMode="auto">
            <a:xfrm>
              <a:off x="7331261" y="258703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02" name="Group 101"/>
            <p:cNvGrpSpPr/>
            <p:nvPr/>
          </p:nvGrpSpPr>
          <p:grpSpPr>
            <a:xfrm>
              <a:off x="6909474" y="3641750"/>
              <a:ext cx="1188721" cy="415499"/>
              <a:chOff x="4236720" y="3512597"/>
              <a:chExt cx="1188721" cy="548500"/>
            </a:xfrm>
          </p:grpSpPr>
          <p:sp>
            <p:nvSpPr>
              <p:cNvPr id="109" name="Rectangle 108"/>
              <p:cNvSpPr/>
              <p:nvPr/>
            </p:nvSpPr>
            <p:spPr bwMode="auto">
              <a:xfrm>
                <a:off x="4236720" y="3512597"/>
                <a:ext cx="1066800" cy="548500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indent="-268288">
                  <a:buClr>
                    <a:srgbClr val="FD930A"/>
                  </a:buClr>
                  <a:buSzPct val="80000"/>
                </a:pPr>
                <a:endParaRPr lang="de-DE" sz="2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0" name="Rectangle 160"/>
              <p:cNvSpPr>
                <a:spLocks noChangeArrowheads="1"/>
              </p:cNvSpPr>
              <p:nvPr/>
            </p:nvSpPr>
            <p:spPr bwMode="auto">
              <a:xfrm>
                <a:off x="4320541" y="3615421"/>
                <a:ext cx="1104900" cy="365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de-DE" sz="1800" b="1" kern="0" dirty="0" err="1" smtClean="0">
                    <a:solidFill>
                      <a:prstClr val="white"/>
                    </a:solidFill>
                    <a:latin typeface="Calibri"/>
                  </a:rPr>
                  <a:t>Colbox</a:t>
                </a:r>
                <a:r>
                  <a:rPr lang="de-DE" sz="1800" b="1" kern="0" dirty="0" smtClean="0">
                    <a:solidFill>
                      <a:prstClr val="white"/>
                    </a:solidFill>
                    <a:latin typeface="Calibri"/>
                  </a:rPr>
                  <a:t> 41</a:t>
                </a:r>
                <a:endParaRPr lang="en-GB" sz="1800" b="1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03" name="Line 196"/>
            <p:cNvSpPr>
              <a:spLocks noChangeShapeType="1"/>
            </p:cNvSpPr>
            <p:nvPr/>
          </p:nvSpPr>
          <p:spPr bwMode="auto">
            <a:xfrm flipH="1">
              <a:off x="6921858" y="1896028"/>
              <a:ext cx="142873" cy="406194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4" name="Line 197"/>
            <p:cNvSpPr>
              <a:spLocks noChangeShapeType="1"/>
            </p:cNvSpPr>
            <p:nvPr/>
          </p:nvSpPr>
          <p:spPr bwMode="auto">
            <a:xfrm>
              <a:off x="6681154" y="1900292"/>
              <a:ext cx="153392" cy="413247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" name="Rectangle 198"/>
            <p:cNvSpPr>
              <a:spLocks noChangeArrowheads="1"/>
            </p:cNvSpPr>
            <p:nvPr/>
          </p:nvSpPr>
          <p:spPr bwMode="auto">
            <a:xfrm>
              <a:off x="6780570" y="1880152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06" name="Group 105"/>
            <p:cNvGrpSpPr/>
            <p:nvPr/>
          </p:nvGrpSpPr>
          <p:grpSpPr>
            <a:xfrm>
              <a:off x="7064731" y="3154984"/>
              <a:ext cx="915455" cy="311893"/>
              <a:chOff x="4236720" y="2587034"/>
              <a:chExt cx="1008650" cy="311893"/>
            </a:xfrm>
          </p:grpSpPr>
          <p:sp>
            <p:nvSpPr>
              <p:cNvPr id="107" name="Rectangle 106"/>
              <p:cNvSpPr/>
              <p:nvPr/>
            </p:nvSpPr>
            <p:spPr bwMode="auto">
              <a:xfrm>
                <a:off x="4236720" y="2587034"/>
                <a:ext cx="853440" cy="311893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indent="-268288">
                  <a:buClr>
                    <a:srgbClr val="FD930A"/>
                  </a:buClr>
                  <a:buSzPct val="80000"/>
                </a:pPr>
                <a:endParaRPr lang="de-DE" sz="2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8" name="Rectangle 160"/>
              <p:cNvSpPr>
                <a:spLocks noChangeArrowheads="1"/>
              </p:cNvSpPr>
              <p:nvPr/>
            </p:nvSpPr>
            <p:spPr bwMode="auto">
              <a:xfrm>
                <a:off x="4320542" y="2611273"/>
                <a:ext cx="924828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de-DE" sz="1600" b="1" kern="0" dirty="0" err="1" smtClean="0">
                    <a:solidFill>
                      <a:prstClr val="white"/>
                    </a:solidFill>
                    <a:latin typeface="Calibri"/>
                  </a:rPr>
                  <a:t>Purifier</a:t>
                </a:r>
                <a:endParaRPr lang="en-GB" sz="1600" b="1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135" name="Line 166"/>
          <p:cNvSpPr>
            <a:spLocks noChangeShapeType="1"/>
          </p:cNvSpPr>
          <p:nvPr/>
        </p:nvSpPr>
        <p:spPr bwMode="auto">
          <a:xfrm>
            <a:off x="6312067" y="3689813"/>
            <a:ext cx="0" cy="182503"/>
          </a:xfrm>
          <a:prstGeom prst="line">
            <a:avLst/>
          </a:prstGeom>
          <a:noFill/>
          <a:ln w="28575">
            <a:solidFill>
              <a:srgbClr val="F63B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7" name="Line 177"/>
          <p:cNvSpPr>
            <a:spLocks noChangeShapeType="1"/>
          </p:cNvSpPr>
          <p:nvPr/>
        </p:nvSpPr>
        <p:spPr bwMode="auto">
          <a:xfrm flipH="1" flipV="1">
            <a:off x="5465852" y="4048553"/>
            <a:ext cx="2763691" cy="0"/>
          </a:xfrm>
          <a:prstGeom prst="line">
            <a:avLst/>
          </a:prstGeom>
          <a:noFill/>
          <a:ln w="28575">
            <a:solidFill>
              <a:srgbClr val="EB32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8" name="Line 177"/>
          <p:cNvSpPr>
            <a:spLocks noChangeShapeType="1"/>
          </p:cNvSpPr>
          <p:nvPr/>
        </p:nvSpPr>
        <p:spPr bwMode="auto">
          <a:xfrm flipH="1" flipV="1">
            <a:off x="5629950" y="3857376"/>
            <a:ext cx="692771" cy="0"/>
          </a:xfrm>
          <a:prstGeom prst="line">
            <a:avLst/>
          </a:prstGeom>
          <a:noFill/>
          <a:ln w="28575">
            <a:solidFill>
              <a:srgbClr val="EB32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9" name="Line 166"/>
          <p:cNvSpPr>
            <a:spLocks noChangeShapeType="1"/>
          </p:cNvSpPr>
          <p:nvPr/>
        </p:nvSpPr>
        <p:spPr bwMode="auto">
          <a:xfrm>
            <a:off x="5629950" y="2530218"/>
            <a:ext cx="0" cy="1337534"/>
          </a:xfrm>
          <a:prstGeom prst="line">
            <a:avLst/>
          </a:prstGeom>
          <a:noFill/>
          <a:ln w="28575">
            <a:solidFill>
              <a:srgbClr val="F63B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0" name="Line 166"/>
          <p:cNvSpPr>
            <a:spLocks noChangeShapeType="1"/>
          </p:cNvSpPr>
          <p:nvPr/>
        </p:nvSpPr>
        <p:spPr bwMode="auto">
          <a:xfrm>
            <a:off x="5464826" y="2696003"/>
            <a:ext cx="0" cy="1352550"/>
          </a:xfrm>
          <a:prstGeom prst="line">
            <a:avLst/>
          </a:prstGeom>
          <a:noFill/>
          <a:ln w="28575">
            <a:solidFill>
              <a:srgbClr val="F63B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1" name="Line 177"/>
          <p:cNvSpPr>
            <a:spLocks noChangeShapeType="1"/>
          </p:cNvSpPr>
          <p:nvPr/>
        </p:nvSpPr>
        <p:spPr bwMode="auto">
          <a:xfrm flipH="1" flipV="1">
            <a:off x="5059926" y="2697302"/>
            <a:ext cx="405927" cy="0"/>
          </a:xfrm>
          <a:prstGeom prst="line">
            <a:avLst/>
          </a:prstGeom>
          <a:noFill/>
          <a:ln w="28575">
            <a:solidFill>
              <a:srgbClr val="EB32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2" name="Line 177"/>
          <p:cNvSpPr>
            <a:spLocks noChangeShapeType="1"/>
          </p:cNvSpPr>
          <p:nvPr/>
        </p:nvSpPr>
        <p:spPr bwMode="auto">
          <a:xfrm flipH="1" flipV="1">
            <a:off x="4944224" y="2530218"/>
            <a:ext cx="685726" cy="0"/>
          </a:xfrm>
          <a:prstGeom prst="line">
            <a:avLst/>
          </a:prstGeom>
          <a:noFill/>
          <a:ln w="28575">
            <a:solidFill>
              <a:srgbClr val="EB32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850738" y="2269868"/>
            <a:ext cx="1335931" cy="520700"/>
            <a:chOff x="3852133" y="2131328"/>
            <a:chExt cx="1335931" cy="520700"/>
          </a:xfrm>
        </p:grpSpPr>
        <p:sp>
          <p:nvSpPr>
            <p:cNvPr id="133" name="Rectangle 156"/>
            <p:cNvSpPr>
              <a:spLocks noChangeArrowheads="1"/>
            </p:cNvSpPr>
            <p:nvPr/>
          </p:nvSpPr>
          <p:spPr bwMode="auto">
            <a:xfrm>
              <a:off x="3852133" y="2131328"/>
              <a:ext cx="1335931" cy="520700"/>
            </a:xfrm>
            <a:prstGeom prst="rect">
              <a:avLst/>
            </a:prstGeom>
            <a:solidFill>
              <a:srgbClr val="FF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4" name="Rectangle 157"/>
            <p:cNvSpPr>
              <a:spLocks noChangeArrowheads="1"/>
            </p:cNvSpPr>
            <p:nvPr/>
          </p:nvSpPr>
          <p:spPr bwMode="auto">
            <a:xfrm>
              <a:off x="3920395" y="2191931"/>
              <a:ext cx="1207895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Distribution Box</a:t>
              </a:r>
            </a:p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DB54</a:t>
              </a:r>
              <a:endParaRPr lang="en-GB" sz="18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45" name="Line 241"/>
          <p:cNvSpPr>
            <a:spLocks noChangeShapeType="1"/>
          </p:cNvSpPr>
          <p:nvPr/>
        </p:nvSpPr>
        <p:spPr bwMode="auto">
          <a:xfrm flipV="1">
            <a:off x="2755477" y="2381017"/>
            <a:ext cx="9821" cy="850519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8" name="Line 241"/>
          <p:cNvSpPr>
            <a:spLocks noChangeShapeType="1"/>
          </p:cNvSpPr>
          <p:nvPr/>
        </p:nvSpPr>
        <p:spPr bwMode="auto">
          <a:xfrm flipH="1">
            <a:off x="2765298" y="2376133"/>
            <a:ext cx="1085440" cy="4886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858980" y="3160915"/>
            <a:ext cx="1387966" cy="536575"/>
            <a:chOff x="2999509" y="3209101"/>
            <a:chExt cx="1681451" cy="536575"/>
          </a:xfrm>
        </p:grpSpPr>
        <p:sp>
          <p:nvSpPr>
            <p:cNvPr id="143" name="Rectangle 32"/>
            <p:cNvSpPr>
              <a:spLocks noChangeArrowheads="1"/>
            </p:cNvSpPr>
            <p:nvPr/>
          </p:nvSpPr>
          <p:spPr bwMode="auto">
            <a:xfrm>
              <a:off x="2999509" y="3209101"/>
              <a:ext cx="1681451" cy="536575"/>
            </a:xfrm>
            <a:prstGeom prst="rect">
              <a:avLst/>
            </a:prstGeom>
            <a:solidFill>
              <a:srgbClr val="FF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" name="Rectangle 34"/>
            <p:cNvSpPr>
              <a:spLocks noChangeArrowheads="1"/>
            </p:cNvSpPr>
            <p:nvPr/>
          </p:nvSpPr>
          <p:spPr bwMode="auto">
            <a:xfrm>
              <a:off x="3036022" y="3279723"/>
              <a:ext cx="1644938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Cold Compressors</a:t>
              </a:r>
            </a:p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CB44 </a:t>
              </a:r>
              <a:endParaRPr lang="en-GB" sz="18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50" name="Rectangle 10"/>
          <p:cNvSpPr>
            <a:spLocks noChangeArrowheads="1"/>
          </p:cNvSpPr>
          <p:nvPr/>
        </p:nvSpPr>
        <p:spPr bwMode="auto">
          <a:xfrm>
            <a:off x="2085090" y="3970475"/>
            <a:ext cx="120789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de-DE" sz="1400" b="1" dirty="0">
                <a:solidFill>
                  <a:prstClr val="white"/>
                </a:solidFill>
                <a:latin typeface="Calibri"/>
              </a:rPr>
              <a:t>Distribution Box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de-DE" sz="1400" b="1" dirty="0">
                <a:solidFill>
                  <a:prstClr val="white"/>
                </a:solidFill>
                <a:latin typeface="Calibri"/>
              </a:rPr>
              <a:t>XLVB</a:t>
            </a:r>
            <a:endParaRPr lang="en-GB" sz="1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1" name="Rectangle 56"/>
          <p:cNvSpPr>
            <a:spLocks noChangeArrowheads="1"/>
          </p:cNvSpPr>
          <p:nvPr/>
        </p:nvSpPr>
        <p:spPr bwMode="auto">
          <a:xfrm>
            <a:off x="2760387" y="2116842"/>
            <a:ext cx="352532" cy="215444"/>
          </a:xfrm>
          <a:prstGeom prst="rect">
            <a:avLst/>
          </a:prstGeom>
          <a:noFill/>
          <a:ln w="9525">
            <a:solidFill>
              <a:srgbClr val="FD930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/>
          <a:p>
            <a:pPr algn="just"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 dirty="0">
                <a:solidFill>
                  <a:srgbClr val="000000"/>
                </a:solidFill>
                <a:latin typeface="Calibri"/>
              </a:rPr>
              <a:t>XRTL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3564157" y="1323009"/>
            <a:ext cx="5504090" cy="2864935"/>
            <a:chOff x="3564157" y="1323009"/>
            <a:chExt cx="5504090" cy="2864935"/>
          </a:xfrm>
        </p:grpSpPr>
        <p:cxnSp>
          <p:nvCxnSpPr>
            <p:cNvPr id="79" name="Straight Connector 78"/>
            <p:cNvCxnSpPr/>
            <p:nvPr/>
          </p:nvCxnSpPr>
          <p:spPr>
            <a:xfrm flipV="1">
              <a:off x="3616007" y="1359750"/>
              <a:ext cx="5420489" cy="3070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3616007" y="1362820"/>
              <a:ext cx="0" cy="2825124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9036496" y="1358104"/>
              <a:ext cx="31751" cy="2821269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3616007" y="4187944"/>
              <a:ext cx="5428187" cy="0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 Box 171"/>
            <p:cNvSpPr txBox="1">
              <a:spLocks noChangeArrowheads="1"/>
            </p:cNvSpPr>
            <p:nvPr/>
          </p:nvSpPr>
          <p:spPr bwMode="auto">
            <a:xfrm>
              <a:off x="3583348" y="1559692"/>
              <a:ext cx="147113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600" b="1" dirty="0" smtClean="0">
                  <a:solidFill>
                    <a:prstClr val="black"/>
                  </a:solidFill>
                </a:rPr>
                <a:t>(</a:t>
              </a:r>
              <a:r>
                <a:rPr lang="de-DE" sz="1600" b="1" dirty="0" err="1" smtClean="0">
                  <a:solidFill>
                    <a:prstClr val="black"/>
                  </a:solidFill>
                </a:rPr>
                <a:t>Building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54)</a:t>
              </a:r>
              <a:endParaRPr lang="en-GB" sz="1600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117" name="Text Box 171"/>
            <p:cNvSpPr txBox="1">
              <a:spLocks noChangeArrowheads="1"/>
            </p:cNvSpPr>
            <p:nvPr/>
          </p:nvSpPr>
          <p:spPr bwMode="auto">
            <a:xfrm>
              <a:off x="3564157" y="1323009"/>
              <a:ext cx="129624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600" b="1" dirty="0" err="1" smtClean="0">
                  <a:solidFill>
                    <a:prstClr val="black"/>
                  </a:solidFill>
                </a:rPr>
                <a:t>Cryo</a:t>
              </a:r>
              <a:r>
                <a:rPr lang="de-DE" sz="1600" b="1" dirty="0" smtClean="0">
                  <a:solidFill>
                    <a:prstClr val="black"/>
                  </a:solidFill>
                </a:rPr>
                <a:t> Plant</a:t>
              </a:r>
              <a:endParaRPr lang="en-GB" sz="1600" b="1" dirty="0" smtClean="0">
                <a:solidFill>
                  <a:prstClr val="black"/>
                </a:solidFill>
              </a:endParaRPr>
            </a:p>
          </p:txBody>
        </p:sp>
      </p:grpSp>
      <p:sp>
        <p:nvSpPr>
          <p:cNvPr id="123" name="Rectangle 10"/>
          <p:cNvSpPr>
            <a:spLocks noChangeArrowheads="1"/>
          </p:cNvSpPr>
          <p:nvPr/>
        </p:nvSpPr>
        <p:spPr bwMode="auto">
          <a:xfrm>
            <a:off x="1933491" y="3970475"/>
            <a:ext cx="120789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de-DE" sz="1400" b="1" dirty="0">
                <a:solidFill>
                  <a:prstClr val="white"/>
                </a:solidFill>
                <a:latin typeface="Calibri"/>
              </a:rPr>
              <a:t>Distribution Box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de-DE" sz="1400" b="1" dirty="0">
                <a:solidFill>
                  <a:prstClr val="white"/>
                </a:solidFill>
                <a:latin typeface="Calibri"/>
              </a:rPr>
              <a:t>XLVB</a:t>
            </a:r>
            <a:endParaRPr lang="en-GB" sz="1800" b="1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720420" y="2812666"/>
            <a:ext cx="1625618" cy="1694131"/>
            <a:chOff x="1720420" y="2812666"/>
            <a:chExt cx="1625618" cy="1694131"/>
          </a:xfrm>
        </p:grpSpPr>
        <p:cxnSp>
          <p:nvCxnSpPr>
            <p:cNvPr id="114" name="Straight Connector 113"/>
            <p:cNvCxnSpPr/>
            <p:nvPr/>
          </p:nvCxnSpPr>
          <p:spPr>
            <a:xfrm>
              <a:off x="1756725" y="2873829"/>
              <a:ext cx="0" cy="1632968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3346038" y="2873829"/>
              <a:ext cx="0" cy="1632968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1750401" y="2835840"/>
              <a:ext cx="1589313" cy="0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 Box 171"/>
            <p:cNvSpPr txBox="1">
              <a:spLocks noChangeArrowheads="1"/>
            </p:cNvSpPr>
            <p:nvPr/>
          </p:nvSpPr>
          <p:spPr bwMode="auto">
            <a:xfrm>
              <a:off x="1720420" y="2812666"/>
              <a:ext cx="79465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600" b="1" dirty="0" err="1" smtClean="0">
                  <a:solidFill>
                    <a:prstClr val="black"/>
                  </a:solidFill>
                </a:rPr>
                <a:t>Shaft</a:t>
              </a:r>
              <a:endParaRPr lang="en-GB" sz="1600" b="1" dirty="0" smtClean="0">
                <a:solidFill>
                  <a:prstClr val="black"/>
                </a:solidFill>
              </a:endParaRPr>
            </a:p>
          </p:txBody>
        </p:sp>
        <p:cxnSp>
          <p:nvCxnSpPr>
            <p:cNvPr id="124" name="Straight Connector 123"/>
            <p:cNvCxnSpPr/>
            <p:nvPr/>
          </p:nvCxnSpPr>
          <p:spPr>
            <a:xfrm>
              <a:off x="1756724" y="4506797"/>
              <a:ext cx="1589313" cy="0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/>
          <p:cNvGrpSpPr/>
          <p:nvPr/>
        </p:nvGrpSpPr>
        <p:grpSpPr>
          <a:xfrm>
            <a:off x="1857895" y="3937722"/>
            <a:ext cx="1387966" cy="470568"/>
            <a:chOff x="1995055" y="4041627"/>
            <a:chExt cx="1387966" cy="470568"/>
          </a:xfrm>
        </p:grpSpPr>
        <p:sp>
          <p:nvSpPr>
            <p:cNvPr id="128" name="Rectangle 6"/>
            <p:cNvSpPr>
              <a:spLocks noChangeArrowheads="1"/>
            </p:cNvSpPr>
            <p:nvPr/>
          </p:nvSpPr>
          <p:spPr bwMode="auto">
            <a:xfrm>
              <a:off x="1995055" y="4041627"/>
              <a:ext cx="1387966" cy="470568"/>
            </a:xfrm>
            <a:prstGeom prst="rect">
              <a:avLst/>
            </a:prstGeom>
            <a:solidFill>
              <a:srgbClr val="0099FF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9" name="Rectangle 10"/>
            <p:cNvSpPr>
              <a:spLocks noChangeArrowheads="1"/>
            </p:cNvSpPr>
            <p:nvPr/>
          </p:nvSpPr>
          <p:spPr bwMode="auto">
            <a:xfrm>
              <a:off x="2069566" y="4074380"/>
              <a:ext cx="1207895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de-DE" sz="1400" b="1" dirty="0">
                  <a:solidFill>
                    <a:prstClr val="white"/>
                  </a:solidFill>
                  <a:latin typeface="Calibri"/>
                </a:rPr>
                <a:t>Distribution Box</a:t>
              </a:r>
            </a:p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de-DE" sz="1400" b="1" dirty="0">
                  <a:solidFill>
                    <a:prstClr val="white"/>
                  </a:solidFill>
                  <a:latin typeface="Calibri"/>
                </a:rPr>
                <a:t>XLVB</a:t>
              </a:r>
              <a:endParaRPr lang="en-GB" sz="18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357798" y="4741016"/>
            <a:ext cx="360362" cy="360363"/>
            <a:chOff x="1019661" y="4594958"/>
            <a:chExt cx="360362" cy="360363"/>
          </a:xfrm>
        </p:grpSpPr>
        <p:sp>
          <p:nvSpPr>
            <p:cNvPr id="130" name="Oval 136"/>
            <p:cNvSpPr>
              <a:spLocks noChangeArrowheads="1"/>
            </p:cNvSpPr>
            <p:nvPr/>
          </p:nvSpPr>
          <p:spPr bwMode="auto">
            <a:xfrm>
              <a:off x="1019661" y="4594958"/>
              <a:ext cx="360362" cy="360363"/>
            </a:xfrm>
            <a:prstGeom prst="ellipse">
              <a:avLst/>
            </a:prstGeom>
            <a:solidFill>
              <a:srgbClr val="00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1" name="Rectangle 137"/>
            <p:cNvSpPr>
              <a:spLocks noChangeArrowheads="1"/>
            </p:cNvSpPr>
            <p:nvPr/>
          </p:nvSpPr>
          <p:spPr bwMode="auto">
            <a:xfrm>
              <a:off x="1120393" y="4676316"/>
              <a:ext cx="17953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dirty="0" smtClean="0">
                  <a:solidFill>
                    <a:prstClr val="white"/>
                  </a:solidFill>
                  <a:latin typeface="Calibri"/>
                </a:rPr>
                <a:t>FB</a:t>
              </a:r>
              <a:endParaRPr lang="en-GB" sz="180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03524" y="5246504"/>
            <a:ext cx="1361283" cy="288081"/>
            <a:chOff x="1179983" y="4461644"/>
            <a:chExt cx="1361283" cy="288081"/>
          </a:xfrm>
        </p:grpSpPr>
        <p:sp>
          <p:nvSpPr>
            <p:cNvPr id="132" name="Rectangle 96"/>
            <p:cNvSpPr>
              <a:spLocks noChangeArrowheads="1"/>
            </p:cNvSpPr>
            <p:nvPr/>
          </p:nvSpPr>
          <p:spPr bwMode="auto">
            <a:xfrm>
              <a:off x="1393502" y="4462526"/>
              <a:ext cx="494667" cy="287199"/>
            </a:xfrm>
            <a:prstGeom prst="rect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6" name="Rectangle 130"/>
            <p:cNvSpPr>
              <a:spLocks noChangeArrowheads="1"/>
            </p:cNvSpPr>
            <p:nvPr/>
          </p:nvSpPr>
          <p:spPr bwMode="auto">
            <a:xfrm>
              <a:off x="1887215" y="4461644"/>
              <a:ext cx="431800" cy="28733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7" name="Rectangle 131"/>
            <p:cNvSpPr>
              <a:spLocks noChangeArrowheads="1"/>
            </p:cNvSpPr>
            <p:nvPr/>
          </p:nvSpPr>
          <p:spPr bwMode="auto">
            <a:xfrm>
              <a:off x="2319015" y="4461644"/>
              <a:ext cx="188913" cy="287337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9" name="Rectangle 132"/>
            <p:cNvSpPr>
              <a:spLocks noChangeArrowheads="1"/>
            </p:cNvSpPr>
            <p:nvPr/>
          </p:nvSpPr>
          <p:spPr bwMode="auto">
            <a:xfrm>
              <a:off x="1958653" y="4518794"/>
              <a:ext cx="503237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dirty="0">
                  <a:solidFill>
                    <a:srgbClr val="000000"/>
                  </a:solidFill>
                  <a:latin typeface="Calibri"/>
                </a:rPr>
                <a:t>CM</a:t>
              </a:r>
              <a:endParaRPr lang="en-GB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1" name="Rectangle 117"/>
            <p:cNvSpPr>
              <a:spLocks noChangeArrowheads="1"/>
            </p:cNvSpPr>
            <p:nvPr/>
          </p:nvSpPr>
          <p:spPr bwMode="auto">
            <a:xfrm>
              <a:off x="2322190" y="4515053"/>
              <a:ext cx="21907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dirty="0" smtClean="0">
                  <a:solidFill>
                    <a:srgbClr val="000000"/>
                  </a:solidFill>
                  <a:latin typeface="Calibri"/>
                </a:rPr>
                <a:t>FC</a:t>
              </a:r>
              <a:endParaRPr lang="en-GB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2" name="Rectangle 133"/>
            <p:cNvSpPr>
              <a:spLocks noChangeArrowheads="1"/>
            </p:cNvSpPr>
            <p:nvPr/>
          </p:nvSpPr>
          <p:spPr bwMode="auto">
            <a:xfrm>
              <a:off x="1179983" y="4464272"/>
              <a:ext cx="207963" cy="284709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3" name="Rectangle 117"/>
            <p:cNvSpPr>
              <a:spLocks noChangeArrowheads="1"/>
            </p:cNvSpPr>
            <p:nvPr/>
          </p:nvSpPr>
          <p:spPr bwMode="auto">
            <a:xfrm>
              <a:off x="1187920" y="4505527"/>
              <a:ext cx="21907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dirty="0">
                  <a:solidFill>
                    <a:srgbClr val="000000"/>
                  </a:solidFill>
                  <a:latin typeface="Calibri"/>
                </a:rPr>
                <a:t>E</a:t>
              </a:r>
              <a:r>
                <a:rPr lang="en-GB" sz="1400" dirty="0" smtClean="0">
                  <a:solidFill>
                    <a:srgbClr val="000000"/>
                  </a:solidFill>
                  <a:latin typeface="Calibri"/>
                </a:rPr>
                <a:t>C</a:t>
              </a:r>
              <a:endParaRPr lang="en-GB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4" name="Rectangle 117"/>
            <p:cNvSpPr>
              <a:spLocks noChangeArrowheads="1"/>
            </p:cNvSpPr>
            <p:nvPr/>
          </p:nvSpPr>
          <p:spPr bwMode="auto">
            <a:xfrm>
              <a:off x="1393503" y="4505913"/>
              <a:ext cx="49688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dirty="0" smtClean="0">
                  <a:solidFill>
                    <a:srgbClr val="000000"/>
                  </a:solidFill>
                  <a:latin typeface="Calibri"/>
                </a:rPr>
                <a:t>3,9 </a:t>
              </a:r>
              <a:r>
                <a:rPr lang="en-GB" sz="1000" dirty="0" smtClean="0">
                  <a:solidFill>
                    <a:srgbClr val="000000"/>
                  </a:solidFill>
                  <a:latin typeface="Calibri"/>
                </a:rPr>
                <a:t>GHz</a:t>
              </a:r>
              <a:endParaRPr lang="en-GB" sz="10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55" name="Line 69"/>
          <p:cNvSpPr>
            <a:spLocks noChangeShapeType="1"/>
          </p:cNvSpPr>
          <p:nvPr/>
        </p:nvSpPr>
        <p:spPr bwMode="auto">
          <a:xfrm>
            <a:off x="1997070" y="4414092"/>
            <a:ext cx="0" cy="516005"/>
          </a:xfrm>
          <a:prstGeom prst="line">
            <a:avLst/>
          </a:prstGeom>
          <a:noFill/>
          <a:ln w="31750">
            <a:solidFill>
              <a:srgbClr val="00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6" name="Line 69"/>
          <p:cNvSpPr>
            <a:spLocks noChangeShapeType="1"/>
          </p:cNvSpPr>
          <p:nvPr/>
        </p:nvSpPr>
        <p:spPr bwMode="auto">
          <a:xfrm>
            <a:off x="1718161" y="4930097"/>
            <a:ext cx="278910" cy="0"/>
          </a:xfrm>
          <a:prstGeom prst="line">
            <a:avLst/>
          </a:prstGeom>
          <a:noFill/>
          <a:ln w="31750">
            <a:solidFill>
              <a:srgbClr val="00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58" name="Straight Connector 157"/>
          <p:cNvCxnSpPr/>
          <p:nvPr/>
        </p:nvCxnSpPr>
        <p:spPr>
          <a:xfrm>
            <a:off x="167412" y="4672094"/>
            <a:ext cx="3123216" cy="0"/>
          </a:xfrm>
          <a:prstGeom prst="line">
            <a:avLst/>
          </a:prstGeom>
          <a:ln w="2857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>
            <a:off x="128847" y="4672094"/>
            <a:ext cx="0" cy="1760220"/>
          </a:xfrm>
          <a:prstGeom prst="line">
            <a:avLst/>
          </a:prstGeom>
          <a:ln w="2857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 Box 171"/>
          <p:cNvSpPr txBox="1">
            <a:spLocks noChangeArrowheads="1"/>
          </p:cNvSpPr>
          <p:nvPr/>
        </p:nvSpPr>
        <p:spPr bwMode="auto">
          <a:xfrm>
            <a:off x="121227" y="4663354"/>
            <a:ext cx="105924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de-DE" sz="1600" b="1" dirty="0" err="1" smtClean="0">
                <a:solidFill>
                  <a:srgbClr val="000000"/>
                </a:solidFill>
              </a:rPr>
              <a:t>Injector</a:t>
            </a:r>
            <a:endParaRPr lang="en-GB" sz="1600" b="1" dirty="0" smtClean="0">
              <a:solidFill>
                <a:srgbClr val="00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816630" y="4712711"/>
            <a:ext cx="1395284" cy="523220"/>
            <a:chOff x="2689037" y="4456948"/>
            <a:chExt cx="1395284" cy="523220"/>
          </a:xfrm>
        </p:grpSpPr>
        <p:sp>
          <p:nvSpPr>
            <p:cNvPr id="164" name="Rectangle 8"/>
            <p:cNvSpPr>
              <a:spLocks noChangeArrowheads="1"/>
            </p:cNvSpPr>
            <p:nvPr/>
          </p:nvSpPr>
          <p:spPr bwMode="auto">
            <a:xfrm>
              <a:off x="2755476" y="4487429"/>
              <a:ext cx="1328845" cy="442668"/>
            </a:xfrm>
            <a:prstGeom prst="rect">
              <a:avLst/>
            </a:prstGeom>
            <a:solidFill>
              <a:srgbClr val="0099FF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689037" y="4456948"/>
              <a:ext cx="139528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>
                  <a:solidFill>
                    <a:prstClr val="white"/>
                  </a:solidFill>
                  <a:latin typeface="Calibri"/>
                </a:rPr>
                <a:t>Distribution Box</a:t>
              </a:r>
            </a:p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>
                  <a:solidFill>
                    <a:prstClr val="white"/>
                  </a:solidFill>
                  <a:latin typeface="Calibri"/>
                </a:rPr>
                <a:t> XIVB</a:t>
              </a:r>
            </a:p>
          </p:txBody>
        </p:sp>
      </p:grpSp>
      <p:grpSp>
        <p:nvGrpSpPr>
          <p:cNvPr id="166" name="Group 165"/>
          <p:cNvGrpSpPr/>
          <p:nvPr/>
        </p:nvGrpSpPr>
        <p:grpSpPr>
          <a:xfrm>
            <a:off x="1357798" y="5571596"/>
            <a:ext cx="360362" cy="360363"/>
            <a:chOff x="1019661" y="4594958"/>
            <a:chExt cx="360362" cy="360363"/>
          </a:xfrm>
          <a:solidFill>
            <a:schemeClr val="bg1"/>
          </a:solidFill>
        </p:grpSpPr>
        <p:sp>
          <p:nvSpPr>
            <p:cNvPr id="167" name="Oval 136"/>
            <p:cNvSpPr>
              <a:spLocks noChangeArrowheads="1"/>
            </p:cNvSpPr>
            <p:nvPr/>
          </p:nvSpPr>
          <p:spPr bwMode="auto">
            <a:xfrm>
              <a:off x="1019661" y="4594958"/>
              <a:ext cx="360362" cy="360363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8" name="Rectangle 137"/>
            <p:cNvSpPr>
              <a:spLocks noChangeArrowheads="1"/>
            </p:cNvSpPr>
            <p:nvPr/>
          </p:nvSpPr>
          <p:spPr bwMode="auto">
            <a:xfrm>
              <a:off x="1120393" y="4676316"/>
              <a:ext cx="179536" cy="2154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dirty="0" smtClean="0">
                  <a:solidFill>
                    <a:srgbClr val="000000"/>
                  </a:solidFill>
                  <a:latin typeface="Calibri"/>
                </a:rPr>
                <a:t>FB</a:t>
              </a:r>
              <a:endParaRPr lang="en-GB" sz="18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69" name="Group 168"/>
          <p:cNvGrpSpPr/>
          <p:nvPr/>
        </p:nvGrpSpPr>
        <p:grpSpPr>
          <a:xfrm>
            <a:off x="303524" y="6077084"/>
            <a:ext cx="1361283" cy="288081"/>
            <a:chOff x="1179983" y="4461644"/>
            <a:chExt cx="1361283" cy="288081"/>
          </a:xfrm>
          <a:solidFill>
            <a:schemeClr val="bg1"/>
          </a:solidFill>
        </p:grpSpPr>
        <p:sp>
          <p:nvSpPr>
            <p:cNvPr id="170" name="Rectangle 96"/>
            <p:cNvSpPr>
              <a:spLocks noChangeArrowheads="1"/>
            </p:cNvSpPr>
            <p:nvPr/>
          </p:nvSpPr>
          <p:spPr bwMode="auto">
            <a:xfrm>
              <a:off x="1393502" y="4462526"/>
              <a:ext cx="494667" cy="287199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1" name="Rectangle 130"/>
            <p:cNvSpPr>
              <a:spLocks noChangeArrowheads="1"/>
            </p:cNvSpPr>
            <p:nvPr/>
          </p:nvSpPr>
          <p:spPr bwMode="auto">
            <a:xfrm>
              <a:off x="1887215" y="4461644"/>
              <a:ext cx="431800" cy="28733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2" name="Rectangle 131"/>
            <p:cNvSpPr>
              <a:spLocks noChangeArrowheads="1"/>
            </p:cNvSpPr>
            <p:nvPr/>
          </p:nvSpPr>
          <p:spPr bwMode="auto">
            <a:xfrm>
              <a:off x="2319015" y="4461644"/>
              <a:ext cx="188913" cy="28733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3" name="Rectangle 132"/>
            <p:cNvSpPr>
              <a:spLocks noChangeArrowheads="1"/>
            </p:cNvSpPr>
            <p:nvPr/>
          </p:nvSpPr>
          <p:spPr bwMode="auto">
            <a:xfrm>
              <a:off x="1958653" y="4518794"/>
              <a:ext cx="503237" cy="21272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dirty="0">
                  <a:solidFill>
                    <a:srgbClr val="000000"/>
                  </a:solidFill>
                  <a:latin typeface="Calibri"/>
                </a:rPr>
                <a:t>CM</a:t>
              </a:r>
              <a:endParaRPr lang="en-GB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4" name="Rectangle 117"/>
            <p:cNvSpPr>
              <a:spLocks noChangeArrowheads="1"/>
            </p:cNvSpPr>
            <p:nvPr/>
          </p:nvSpPr>
          <p:spPr bwMode="auto">
            <a:xfrm>
              <a:off x="2322190" y="4515053"/>
              <a:ext cx="219076" cy="21544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dirty="0" smtClean="0">
                  <a:solidFill>
                    <a:srgbClr val="000000"/>
                  </a:solidFill>
                  <a:latin typeface="Calibri"/>
                </a:rPr>
                <a:t>FC</a:t>
              </a:r>
              <a:endParaRPr lang="en-GB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5" name="Rectangle 133"/>
            <p:cNvSpPr>
              <a:spLocks noChangeArrowheads="1"/>
            </p:cNvSpPr>
            <p:nvPr/>
          </p:nvSpPr>
          <p:spPr bwMode="auto">
            <a:xfrm>
              <a:off x="1179983" y="4464272"/>
              <a:ext cx="207963" cy="284709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6" name="Rectangle 117"/>
            <p:cNvSpPr>
              <a:spLocks noChangeArrowheads="1"/>
            </p:cNvSpPr>
            <p:nvPr/>
          </p:nvSpPr>
          <p:spPr bwMode="auto">
            <a:xfrm>
              <a:off x="1187920" y="4505527"/>
              <a:ext cx="219076" cy="21544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dirty="0">
                  <a:solidFill>
                    <a:srgbClr val="000000"/>
                  </a:solidFill>
                  <a:latin typeface="Calibri"/>
                </a:rPr>
                <a:t>E</a:t>
              </a:r>
              <a:r>
                <a:rPr lang="en-GB" sz="1400" dirty="0" smtClean="0">
                  <a:solidFill>
                    <a:srgbClr val="000000"/>
                  </a:solidFill>
                  <a:latin typeface="Calibri"/>
                </a:rPr>
                <a:t>C</a:t>
              </a:r>
              <a:endParaRPr lang="en-GB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7" name="Rectangle 117"/>
            <p:cNvSpPr>
              <a:spLocks noChangeArrowheads="1"/>
            </p:cNvSpPr>
            <p:nvPr/>
          </p:nvSpPr>
          <p:spPr bwMode="auto">
            <a:xfrm>
              <a:off x="1393503" y="4505913"/>
              <a:ext cx="496888" cy="21544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dirty="0" smtClean="0">
                  <a:solidFill>
                    <a:srgbClr val="000000"/>
                  </a:solidFill>
                  <a:latin typeface="Calibri"/>
                </a:rPr>
                <a:t>3,9 </a:t>
              </a:r>
              <a:r>
                <a:rPr lang="en-GB" sz="1000" dirty="0" smtClean="0">
                  <a:solidFill>
                    <a:srgbClr val="000000"/>
                  </a:solidFill>
                  <a:latin typeface="Calibri"/>
                </a:rPr>
                <a:t>GHz</a:t>
              </a:r>
              <a:endParaRPr lang="en-GB" sz="10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80" name="Line 67"/>
          <p:cNvSpPr>
            <a:spLocks noChangeShapeType="1"/>
          </p:cNvSpPr>
          <p:nvPr/>
        </p:nvSpPr>
        <p:spPr bwMode="auto">
          <a:xfrm flipH="1" flipV="1">
            <a:off x="3257734" y="4328254"/>
            <a:ext cx="325614" cy="0"/>
          </a:xfrm>
          <a:prstGeom prst="line">
            <a:avLst/>
          </a:prstGeom>
          <a:noFill/>
          <a:ln w="31750">
            <a:solidFill>
              <a:srgbClr val="FD930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1" name="Line 241"/>
          <p:cNvSpPr>
            <a:spLocks noChangeShapeType="1"/>
          </p:cNvSpPr>
          <p:nvPr/>
        </p:nvSpPr>
        <p:spPr bwMode="auto">
          <a:xfrm flipH="1" flipV="1">
            <a:off x="3564155" y="4327540"/>
            <a:ext cx="9595" cy="1062631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6" name="Line 167"/>
          <p:cNvSpPr>
            <a:spLocks noChangeShapeType="1"/>
          </p:cNvSpPr>
          <p:nvPr/>
        </p:nvSpPr>
        <p:spPr bwMode="auto">
          <a:xfrm flipH="1" flipV="1">
            <a:off x="1570036" y="1254132"/>
            <a:ext cx="7167859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87" name="Straight Connector 186"/>
          <p:cNvCxnSpPr/>
          <p:nvPr/>
        </p:nvCxnSpPr>
        <p:spPr bwMode="auto">
          <a:xfrm flipH="1" flipV="1">
            <a:off x="6284622" y="1238892"/>
            <a:ext cx="1588" cy="184624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88" name="Straight Connector 187"/>
          <p:cNvCxnSpPr/>
          <p:nvPr/>
        </p:nvCxnSpPr>
        <p:spPr bwMode="auto">
          <a:xfrm flipH="1" flipV="1">
            <a:off x="6846109" y="1245243"/>
            <a:ext cx="1588" cy="184624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89" name="Straight Connector 188"/>
          <p:cNvCxnSpPr/>
          <p:nvPr/>
        </p:nvCxnSpPr>
        <p:spPr bwMode="auto">
          <a:xfrm flipH="1" flipV="1">
            <a:off x="8182795" y="1245243"/>
            <a:ext cx="1588" cy="184624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90" name="Straight Connector 189"/>
          <p:cNvCxnSpPr/>
          <p:nvPr/>
        </p:nvCxnSpPr>
        <p:spPr bwMode="auto">
          <a:xfrm flipH="1" flipV="1">
            <a:off x="8737898" y="1249504"/>
            <a:ext cx="1588" cy="184624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94" name="Line 169"/>
          <p:cNvSpPr>
            <a:spLocks noChangeShapeType="1"/>
          </p:cNvSpPr>
          <p:nvPr/>
        </p:nvSpPr>
        <p:spPr bwMode="auto">
          <a:xfrm>
            <a:off x="1579562" y="4116685"/>
            <a:ext cx="279418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95" name="Group 194"/>
          <p:cNvGrpSpPr/>
          <p:nvPr/>
        </p:nvGrpSpPr>
        <p:grpSpPr>
          <a:xfrm>
            <a:off x="450652" y="1083019"/>
            <a:ext cx="1401610" cy="949452"/>
            <a:chOff x="1053509" y="1484636"/>
            <a:chExt cx="1401610" cy="949452"/>
          </a:xfrm>
        </p:grpSpPr>
        <p:sp>
          <p:nvSpPr>
            <p:cNvPr id="196" name="Rectangle 170"/>
            <p:cNvSpPr>
              <a:spLocks noChangeArrowheads="1"/>
            </p:cNvSpPr>
            <p:nvPr/>
          </p:nvSpPr>
          <p:spPr bwMode="auto">
            <a:xfrm>
              <a:off x="1086694" y="1527176"/>
              <a:ext cx="1368425" cy="90691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7" name="Text Box 171"/>
            <p:cNvSpPr txBox="1">
              <a:spLocks noChangeArrowheads="1"/>
            </p:cNvSpPr>
            <p:nvPr/>
          </p:nvSpPr>
          <p:spPr bwMode="auto">
            <a:xfrm>
              <a:off x="1053509" y="1484636"/>
              <a:ext cx="792162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600" b="1" dirty="0" smtClean="0">
                  <a:solidFill>
                    <a:prstClr val="black"/>
                  </a:solidFill>
                </a:rPr>
                <a:t>AMTF</a:t>
              </a:r>
              <a:endParaRPr lang="en-GB" sz="1600" b="1" dirty="0" smtClean="0">
                <a:solidFill>
                  <a:prstClr val="black"/>
                </a:solidFill>
              </a:endParaRPr>
            </a:p>
          </p:txBody>
        </p:sp>
      </p:grpSp>
      <p:sp>
        <p:nvSpPr>
          <p:cNvPr id="255" name="Line 67"/>
          <p:cNvSpPr>
            <a:spLocks noChangeShapeType="1"/>
          </p:cNvSpPr>
          <p:nvPr/>
        </p:nvSpPr>
        <p:spPr bwMode="auto">
          <a:xfrm flipH="1" flipV="1">
            <a:off x="3564155" y="5381952"/>
            <a:ext cx="428736" cy="0"/>
          </a:xfrm>
          <a:prstGeom prst="line">
            <a:avLst/>
          </a:prstGeom>
          <a:noFill/>
          <a:ln w="31750">
            <a:solidFill>
              <a:srgbClr val="FD930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3" name="Group 202"/>
          <p:cNvGrpSpPr/>
          <p:nvPr/>
        </p:nvGrpSpPr>
        <p:grpSpPr>
          <a:xfrm>
            <a:off x="6650662" y="4587355"/>
            <a:ext cx="1234478" cy="286524"/>
            <a:chOff x="6796856" y="4450169"/>
            <a:chExt cx="1234478" cy="286524"/>
          </a:xfrm>
        </p:grpSpPr>
        <p:sp>
          <p:nvSpPr>
            <p:cNvPr id="204" name="Rectangle 59"/>
            <p:cNvSpPr>
              <a:spLocks noChangeArrowheads="1"/>
            </p:cNvSpPr>
            <p:nvPr/>
          </p:nvSpPr>
          <p:spPr bwMode="auto">
            <a:xfrm>
              <a:off x="6849122" y="4459694"/>
              <a:ext cx="101630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800" dirty="0" smtClean="0">
                  <a:solidFill>
                    <a:srgbClr val="000000"/>
                  </a:solidFill>
                  <a:latin typeface="Calibri"/>
                </a:rPr>
                <a:t>Main </a:t>
              </a:r>
              <a:r>
                <a:rPr lang="en-GB" sz="1800" dirty="0" err="1" smtClean="0">
                  <a:solidFill>
                    <a:srgbClr val="000000"/>
                  </a:solidFill>
                  <a:latin typeface="Calibri"/>
                </a:rPr>
                <a:t>Linac</a:t>
              </a:r>
              <a:endParaRPr lang="en-GB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6796856" y="4450169"/>
              <a:ext cx="1234478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de-DE" sz="1800">
                <a:solidFill>
                  <a:prstClr val="white"/>
                </a:solidFill>
              </a:endParaRPr>
            </a:p>
          </p:txBody>
        </p:sp>
      </p:grpSp>
      <p:cxnSp>
        <p:nvCxnSpPr>
          <p:cNvPr id="304" name="Straight Connector 303"/>
          <p:cNvCxnSpPr/>
          <p:nvPr/>
        </p:nvCxnSpPr>
        <p:spPr>
          <a:xfrm>
            <a:off x="2085090" y="5290387"/>
            <a:ext cx="0" cy="1191284"/>
          </a:xfrm>
          <a:prstGeom prst="line">
            <a:avLst/>
          </a:prstGeom>
          <a:ln w="2857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Connector 304"/>
          <p:cNvCxnSpPr/>
          <p:nvPr/>
        </p:nvCxnSpPr>
        <p:spPr>
          <a:xfrm>
            <a:off x="2085090" y="5290387"/>
            <a:ext cx="1207895" cy="0"/>
          </a:xfrm>
          <a:prstGeom prst="line">
            <a:avLst/>
          </a:prstGeom>
          <a:ln w="2857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Connector 305"/>
          <p:cNvCxnSpPr/>
          <p:nvPr/>
        </p:nvCxnSpPr>
        <p:spPr>
          <a:xfrm>
            <a:off x="3286125" y="4672094"/>
            <a:ext cx="6860" cy="627819"/>
          </a:xfrm>
          <a:prstGeom prst="line">
            <a:avLst/>
          </a:prstGeom>
          <a:ln w="2857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Connector 306"/>
          <p:cNvCxnSpPr/>
          <p:nvPr/>
        </p:nvCxnSpPr>
        <p:spPr>
          <a:xfrm>
            <a:off x="121227" y="6432314"/>
            <a:ext cx="1963863" cy="0"/>
          </a:xfrm>
          <a:prstGeom prst="line">
            <a:avLst/>
          </a:prstGeom>
          <a:ln w="2857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1" name="Group 280"/>
          <p:cNvGrpSpPr/>
          <p:nvPr/>
        </p:nvGrpSpPr>
        <p:grpSpPr>
          <a:xfrm>
            <a:off x="3748282" y="5681951"/>
            <a:ext cx="5768150" cy="604371"/>
            <a:chOff x="2111832" y="5702300"/>
            <a:chExt cx="6624240" cy="721234"/>
          </a:xfrm>
        </p:grpSpPr>
        <p:sp>
          <p:nvSpPr>
            <p:cNvPr id="282" name="Text Box 171"/>
            <p:cNvSpPr txBox="1">
              <a:spLocks noChangeArrowheads="1"/>
            </p:cNvSpPr>
            <p:nvPr/>
          </p:nvSpPr>
          <p:spPr bwMode="auto">
            <a:xfrm>
              <a:off x="2111832" y="5702300"/>
              <a:ext cx="2893096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600" b="1" u="sng" dirty="0" smtClean="0">
                  <a:solidFill>
                    <a:srgbClr val="FF0000"/>
                  </a:solidFill>
                </a:rPr>
                <a:t> </a:t>
              </a:r>
              <a:r>
                <a:rPr lang="de-DE" sz="1600" b="1" u="sng" dirty="0" smtClean="0">
                  <a:solidFill>
                    <a:prstClr val="black"/>
                  </a:solidFill>
                </a:rPr>
                <a:t>– June 2016</a:t>
              </a:r>
              <a:endParaRPr lang="de-DE" sz="1600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283" name="Text Box 171"/>
            <p:cNvSpPr txBox="1">
              <a:spLocks noChangeArrowheads="1"/>
            </p:cNvSpPr>
            <p:nvPr/>
          </p:nvSpPr>
          <p:spPr bwMode="auto">
            <a:xfrm>
              <a:off x="2151986" y="6019516"/>
              <a:ext cx="6584086" cy="4040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marL="0" indent="0"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None/>
                <a:defRPr/>
              </a:pPr>
              <a:endParaRPr lang="de-DE" sz="1600" b="1" dirty="0" smtClean="0">
                <a:solidFill>
                  <a:prstClr val="black"/>
                </a:solidFill>
              </a:endParaRPr>
            </a:p>
          </p:txBody>
        </p:sp>
      </p:grpSp>
      <p:sp>
        <p:nvSpPr>
          <p:cNvPr id="285" name="Text Box 171"/>
          <p:cNvSpPr txBox="1">
            <a:spLocks noChangeArrowheads="1"/>
          </p:cNvSpPr>
          <p:nvPr/>
        </p:nvSpPr>
        <p:spPr bwMode="auto">
          <a:xfrm>
            <a:off x="3978446" y="5684884"/>
            <a:ext cx="28930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de-DE" sz="1600" b="1" u="sng" dirty="0" smtClean="0">
                <a:solidFill>
                  <a:prstClr val="black"/>
                </a:solidFill>
              </a:rPr>
              <a:t>June 2016 </a:t>
            </a:r>
            <a:r>
              <a:rPr lang="de-DE" sz="1600" b="1" u="sng" dirty="0" err="1" smtClean="0">
                <a:solidFill>
                  <a:prstClr val="black"/>
                </a:solidFill>
              </a:rPr>
              <a:t>start</a:t>
            </a:r>
            <a:r>
              <a:rPr lang="de-DE" sz="1600" b="1" u="sng" dirty="0" smtClean="0">
                <a:solidFill>
                  <a:prstClr val="black"/>
                </a:solidFill>
              </a:rPr>
              <a:t> </a:t>
            </a:r>
            <a:r>
              <a:rPr lang="de-DE" sz="1600" b="1" u="sng" dirty="0" err="1" smtClean="0">
                <a:solidFill>
                  <a:prstClr val="black"/>
                </a:solidFill>
              </a:rPr>
              <a:t>of</a:t>
            </a:r>
            <a:r>
              <a:rPr lang="de-DE" sz="1600" b="1" u="sng" dirty="0" smtClean="0">
                <a:solidFill>
                  <a:prstClr val="black"/>
                </a:solidFill>
              </a:rPr>
              <a:t> </a:t>
            </a:r>
            <a:r>
              <a:rPr lang="de-DE" sz="1600" b="1" u="sng" dirty="0" err="1" smtClean="0">
                <a:solidFill>
                  <a:prstClr val="black"/>
                </a:solidFill>
              </a:rPr>
              <a:t>linac</a:t>
            </a:r>
            <a:r>
              <a:rPr lang="de-DE" sz="1600" b="1" u="sng" dirty="0" smtClean="0">
                <a:solidFill>
                  <a:prstClr val="black"/>
                </a:solidFill>
              </a:rPr>
              <a:t> </a:t>
            </a:r>
            <a:r>
              <a:rPr lang="de-DE" sz="1600" b="1" u="sng" dirty="0" err="1" smtClean="0">
                <a:solidFill>
                  <a:prstClr val="black"/>
                </a:solidFill>
              </a:rPr>
              <a:t>cryo</a:t>
            </a:r>
            <a:r>
              <a:rPr lang="de-DE" sz="1600" b="1" u="sng" dirty="0" smtClean="0">
                <a:solidFill>
                  <a:prstClr val="black"/>
                </a:solidFill>
              </a:rPr>
              <a:t> </a:t>
            </a:r>
            <a:r>
              <a:rPr lang="de-DE" sz="1600" b="1" u="sng" dirty="0" err="1" smtClean="0">
                <a:solidFill>
                  <a:prstClr val="black"/>
                </a:solidFill>
              </a:rPr>
              <a:t>operation</a:t>
            </a:r>
            <a:endParaRPr lang="de-DE" sz="1600" b="1" dirty="0" smtClean="0">
              <a:solidFill>
                <a:prstClr val="black"/>
              </a:solidFill>
            </a:endParaRPr>
          </a:p>
        </p:txBody>
      </p:sp>
      <p:grpSp>
        <p:nvGrpSpPr>
          <p:cNvPr id="198" name="Group 197"/>
          <p:cNvGrpSpPr/>
          <p:nvPr/>
        </p:nvGrpSpPr>
        <p:grpSpPr>
          <a:xfrm>
            <a:off x="3364886" y="4640178"/>
            <a:ext cx="5092501" cy="931953"/>
            <a:chOff x="3655963" y="4729072"/>
            <a:chExt cx="5092501" cy="931953"/>
          </a:xfrm>
        </p:grpSpPr>
        <p:sp>
          <p:nvSpPr>
            <p:cNvPr id="199" name="Line 115"/>
            <p:cNvSpPr>
              <a:spLocks noChangeShapeType="1"/>
            </p:cNvSpPr>
            <p:nvPr/>
          </p:nvSpPr>
          <p:spPr bwMode="auto">
            <a:xfrm flipH="1">
              <a:off x="7380312" y="5148263"/>
              <a:ext cx="121443" cy="5127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0" name="Line 116"/>
            <p:cNvSpPr>
              <a:spLocks noChangeShapeType="1"/>
            </p:cNvSpPr>
            <p:nvPr/>
          </p:nvSpPr>
          <p:spPr bwMode="auto">
            <a:xfrm flipH="1">
              <a:off x="7451750" y="5157787"/>
              <a:ext cx="122238" cy="503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07" name="Group 206"/>
            <p:cNvGrpSpPr/>
            <p:nvPr/>
          </p:nvGrpSpPr>
          <p:grpSpPr>
            <a:xfrm>
              <a:off x="3655963" y="4729072"/>
              <a:ext cx="5092501" cy="810665"/>
              <a:chOff x="3655963" y="4711362"/>
              <a:chExt cx="5092501" cy="810665"/>
            </a:xfrm>
          </p:grpSpPr>
          <p:grpSp>
            <p:nvGrpSpPr>
              <p:cNvPr id="208" name="Group 207"/>
              <p:cNvGrpSpPr/>
              <p:nvPr/>
            </p:nvGrpSpPr>
            <p:grpSpPr>
              <a:xfrm>
                <a:off x="3655963" y="4711362"/>
                <a:ext cx="2760860" cy="526594"/>
                <a:chOff x="3655963" y="4711362"/>
                <a:chExt cx="2760860" cy="526594"/>
              </a:xfrm>
            </p:grpSpPr>
            <p:grpSp>
              <p:nvGrpSpPr>
                <p:cNvPr id="241" name="Group 240"/>
                <p:cNvGrpSpPr/>
                <p:nvPr/>
              </p:nvGrpSpPr>
              <p:grpSpPr>
                <a:xfrm>
                  <a:off x="3655963" y="4711362"/>
                  <a:ext cx="2760860" cy="397640"/>
                  <a:chOff x="3655963" y="4711362"/>
                  <a:chExt cx="2760860" cy="397640"/>
                </a:xfrm>
              </p:grpSpPr>
              <p:sp>
                <p:nvSpPr>
                  <p:cNvPr id="252" name="Rectangle 56"/>
                  <p:cNvSpPr>
                    <a:spLocks noChangeArrowheads="1"/>
                  </p:cNvSpPr>
                  <p:nvPr/>
                </p:nvSpPr>
                <p:spPr bwMode="auto">
                  <a:xfrm>
                    <a:off x="3655963" y="4893558"/>
                    <a:ext cx="417727" cy="215444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FD930A"/>
                    </a:solidFill>
                    <a:miter lim="800000"/>
                    <a:headEnd/>
                    <a:tailEnd/>
                  </a:ln>
                  <a:extLst/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 algn="just" fontAlgn="auto"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</a:pPr>
                    <a:r>
                      <a:rPr lang="en-GB" sz="1400" dirty="0" smtClean="0">
                        <a:solidFill>
                          <a:srgbClr val="000000"/>
                        </a:solidFill>
                        <a:latin typeface="Calibri"/>
                      </a:rPr>
                      <a:t>XLTL1</a:t>
                    </a:r>
                    <a:endParaRPr lang="en-GB" sz="1400" dirty="0">
                      <a:solidFill>
                        <a:srgbClr val="000000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53" name="Rectangle 111"/>
                  <p:cNvSpPr>
                    <a:spLocks noChangeArrowheads="1"/>
                  </p:cNvSpPr>
                  <p:nvPr/>
                </p:nvSpPr>
                <p:spPr bwMode="auto">
                  <a:xfrm>
                    <a:off x="6006774" y="4720094"/>
                    <a:ext cx="410049" cy="215444"/>
                  </a:xfrm>
                  <a:prstGeom prst="rect">
                    <a:avLst/>
                  </a:prstGeom>
                  <a:noFill/>
                  <a:ln w="9525">
                    <a:solidFill>
                      <a:srgbClr val="FD930A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just" fontAlgn="auto"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</a:pPr>
                    <a:r>
                      <a:rPr lang="en-GB" sz="1400" dirty="0">
                        <a:solidFill>
                          <a:srgbClr val="000000"/>
                        </a:solidFill>
                        <a:latin typeface="Calibri"/>
                      </a:rPr>
                      <a:t>XLTL3</a:t>
                    </a:r>
                    <a:endParaRPr lang="en-GB" sz="1800" dirty="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54" name="Rectangle 56"/>
                  <p:cNvSpPr>
                    <a:spLocks noChangeArrowheads="1"/>
                  </p:cNvSpPr>
                  <p:nvPr/>
                </p:nvSpPr>
                <p:spPr bwMode="auto">
                  <a:xfrm>
                    <a:off x="4983537" y="4711362"/>
                    <a:ext cx="410049" cy="215444"/>
                  </a:xfrm>
                  <a:prstGeom prst="rect">
                    <a:avLst/>
                  </a:prstGeom>
                  <a:noFill/>
                  <a:ln w="9525">
                    <a:solidFill>
                      <a:srgbClr val="FD930A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just" fontAlgn="auto"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</a:pPr>
                    <a:r>
                      <a:rPr lang="en-GB" sz="1400" dirty="0">
                        <a:solidFill>
                          <a:srgbClr val="000000"/>
                        </a:solidFill>
                        <a:latin typeface="Calibri"/>
                      </a:rPr>
                      <a:t>XLTL2</a:t>
                    </a:r>
                    <a:endParaRPr lang="en-GB" sz="1800" dirty="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242" name="Group 241"/>
                <p:cNvGrpSpPr/>
                <p:nvPr/>
              </p:nvGrpSpPr>
              <p:grpSpPr>
                <a:xfrm>
                  <a:off x="4999161" y="4945063"/>
                  <a:ext cx="1377009" cy="292893"/>
                  <a:chOff x="5004048" y="4945063"/>
                  <a:chExt cx="1377009" cy="292893"/>
                </a:xfrm>
              </p:grpSpPr>
              <p:grpSp>
                <p:nvGrpSpPr>
                  <p:cNvPr id="244" name="Group 243"/>
                  <p:cNvGrpSpPr/>
                  <p:nvPr/>
                </p:nvGrpSpPr>
                <p:grpSpPr>
                  <a:xfrm>
                    <a:off x="5004048" y="4945063"/>
                    <a:ext cx="368897" cy="287337"/>
                    <a:chOff x="4995266" y="4945063"/>
                    <a:chExt cx="368897" cy="287337"/>
                  </a:xfrm>
                </p:grpSpPr>
                <p:sp>
                  <p:nvSpPr>
                    <p:cNvPr id="249" name="Line 10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006192" y="4945063"/>
                      <a:ext cx="0" cy="287337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FD930A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250" name="Line 10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364163" y="4945063"/>
                      <a:ext cx="0" cy="284161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FD930A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251" name="Line 1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95266" y="4967005"/>
                      <a:ext cx="357784" cy="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FD930A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245" name="Group 244"/>
                  <p:cNvGrpSpPr/>
                  <p:nvPr/>
                </p:nvGrpSpPr>
                <p:grpSpPr>
                  <a:xfrm>
                    <a:off x="6012160" y="4950619"/>
                    <a:ext cx="368897" cy="287337"/>
                    <a:chOff x="4995266" y="4945063"/>
                    <a:chExt cx="368897" cy="287337"/>
                  </a:xfrm>
                </p:grpSpPr>
                <p:sp>
                  <p:nvSpPr>
                    <p:cNvPr id="246" name="Line 10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006192" y="4945063"/>
                      <a:ext cx="0" cy="287337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FD930A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247" name="Line 10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364163" y="4945063"/>
                      <a:ext cx="0" cy="284161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FD930A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248" name="Line 1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95266" y="4967005"/>
                      <a:ext cx="357784" cy="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FD930A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209" name="Group 208"/>
              <p:cNvGrpSpPr/>
              <p:nvPr/>
            </p:nvGrpSpPr>
            <p:grpSpPr>
              <a:xfrm>
                <a:off x="4283968" y="5233987"/>
                <a:ext cx="867148" cy="288040"/>
                <a:chOff x="4283968" y="5233987"/>
                <a:chExt cx="867148" cy="288040"/>
              </a:xfrm>
            </p:grpSpPr>
            <p:sp>
              <p:nvSpPr>
                <p:cNvPr id="235" name="Rectangle 94"/>
                <p:cNvSpPr>
                  <a:spLocks noChangeArrowheads="1"/>
                </p:cNvSpPr>
                <p:nvPr/>
              </p:nvSpPr>
              <p:spPr bwMode="auto">
                <a:xfrm>
                  <a:off x="4932362" y="5233987"/>
                  <a:ext cx="215701" cy="287338"/>
                </a:xfrm>
                <a:prstGeom prst="rect">
                  <a:avLst/>
                </a:prstGeom>
                <a:solidFill>
                  <a:srgbClr val="FD930A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fontAlgn="auto">
                    <a:spcBef>
                      <a:spcPct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endParaRPr lang="en-US" sz="1800">
                    <a:solidFill>
                      <a:srgbClr val="FF3300"/>
                    </a:solidFill>
                    <a:latin typeface="Calibri"/>
                  </a:endParaRPr>
                </a:p>
              </p:txBody>
            </p:sp>
            <p:sp>
              <p:nvSpPr>
                <p:cNvPr id="236" name="Rectangle 95"/>
                <p:cNvSpPr>
                  <a:spLocks noChangeArrowheads="1"/>
                </p:cNvSpPr>
                <p:nvPr/>
              </p:nvSpPr>
              <p:spPr bwMode="auto">
                <a:xfrm>
                  <a:off x="4491831" y="5233987"/>
                  <a:ext cx="431800" cy="2873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rgbClr val="FFC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37" name="Rectangle 97"/>
                <p:cNvSpPr>
                  <a:spLocks noChangeArrowheads="1"/>
                </p:cNvSpPr>
                <p:nvPr/>
              </p:nvSpPr>
              <p:spPr bwMode="auto">
                <a:xfrm>
                  <a:off x="4283968" y="5234689"/>
                  <a:ext cx="199926" cy="287338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38" name="Rectangle 117"/>
                <p:cNvSpPr>
                  <a:spLocks noChangeArrowheads="1"/>
                </p:cNvSpPr>
                <p:nvPr/>
              </p:nvSpPr>
              <p:spPr bwMode="auto">
                <a:xfrm>
                  <a:off x="4532312" y="5265966"/>
                  <a:ext cx="379413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pPr fontAlgn="auto">
                    <a:spcBef>
                      <a:spcPct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r>
                    <a:rPr lang="en-GB" sz="1400" dirty="0">
                      <a:solidFill>
                        <a:srgbClr val="000000"/>
                      </a:solidFill>
                      <a:latin typeface="Calibri"/>
                    </a:rPr>
                    <a:t>CMS</a:t>
                  </a:r>
                  <a:endParaRPr lang="en-GB" sz="180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39" name="Rectangle 117"/>
                <p:cNvSpPr>
                  <a:spLocks noChangeArrowheads="1"/>
                </p:cNvSpPr>
                <p:nvPr/>
              </p:nvSpPr>
              <p:spPr bwMode="auto">
                <a:xfrm>
                  <a:off x="4283968" y="5273337"/>
                  <a:ext cx="219076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pPr fontAlgn="auto">
                    <a:spcBef>
                      <a:spcPct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r>
                    <a:rPr lang="en-GB" sz="1400" dirty="0" smtClean="0">
                      <a:solidFill>
                        <a:srgbClr val="000000"/>
                      </a:solidFill>
                      <a:latin typeface="Calibri"/>
                    </a:rPr>
                    <a:t>FC</a:t>
                  </a:r>
                  <a:endParaRPr lang="en-GB" sz="180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40" name="Rectangle 117"/>
                <p:cNvSpPr>
                  <a:spLocks noChangeArrowheads="1"/>
                </p:cNvSpPr>
                <p:nvPr/>
              </p:nvSpPr>
              <p:spPr bwMode="auto">
                <a:xfrm>
                  <a:off x="4932040" y="5275263"/>
                  <a:ext cx="219076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pPr fontAlgn="auto">
                    <a:spcBef>
                      <a:spcPct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r>
                    <a:rPr lang="en-GB" sz="1400" dirty="0">
                      <a:solidFill>
                        <a:srgbClr val="000000"/>
                      </a:solidFill>
                      <a:latin typeface="Calibri"/>
                    </a:rPr>
                    <a:t>E</a:t>
                  </a:r>
                  <a:r>
                    <a:rPr lang="en-GB" sz="1400" dirty="0" smtClean="0">
                      <a:solidFill>
                        <a:srgbClr val="000000"/>
                      </a:solidFill>
                      <a:latin typeface="Calibri"/>
                    </a:rPr>
                    <a:t>C</a:t>
                  </a:r>
                  <a:endParaRPr lang="en-GB" sz="180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10" name="Group 209"/>
              <p:cNvGrpSpPr/>
              <p:nvPr/>
            </p:nvGrpSpPr>
            <p:grpSpPr>
              <a:xfrm>
                <a:off x="5292080" y="5229192"/>
                <a:ext cx="867148" cy="288040"/>
                <a:chOff x="5292080" y="5232537"/>
                <a:chExt cx="867148" cy="288040"/>
              </a:xfrm>
            </p:grpSpPr>
            <p:sp>
              <p:nvSpPr>
                <p:cNvPr id="229" name="Rectangle 94"/>
                <p:cNvSpPr>
                  <a:spLocks noChangeArrowheads="1"/>
                </p:cNvSpPr>
                <p:nvPr/>
              </p:nvSpPr>
              <p:spPr bwMode="auto">
                <a:xfrm>
                  <a:off x="5940474" y="5232537"/>
                  <a:ext cx="215701" cy="287338"/>
                </a:xfrm>
                <a:prstGeom prst="rect">
                  <a:avLst/>
                </a:prstGeom>
                <a:solidFill>
                  <a:srgbClr val="FD930A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fontAlgn="auto">
                    <a:spcBef>
                      <a:spcPct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endParaRPr lang="en-US" sz="1800">
                    <a:solidFill>
                      <a:srgbClr val="FF3300"/>
                    </a:solidFill>
                    <a:latin typeface="Calibri"/>
                  </a:endParaRPr>
                </a:p>
              </p:txBody>
            </p:sp>
            <p:sp>
              <p:nvSpPr>
                <p:cNvPr id="230" name="Rectangle 95"/>
                <p:cNvSpPr>
                  <a:spLocks noChangeArrowheads="1"/>
                </p:cNvSpPr>
                <p:nvPr/>
              </p:nvSpPr>
              <p:spPr bwMode="auto">
                <a:xfrm>
                  <a:off x="5499943" y="5232537"/>
                  <a:ext cx="431800" cy="2873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31" name="Rectangle 97"/>
                <p:cNvSpPr>
                  <a:spLocks noChangeArrowheads="1"/>
                </p:cNvSpPr>
                <p:nvPr/>
              </p:nvSpPr>
              <p:spPr bwMode="auto">
                <a:xfrm>
                  <a:off x="5292080" y="5233239"/>
                  <a:ext cx="199926" cy="287338"/>
                </a:xfrm>
                <a:prstGeom prst="rect">
                  <a:avLst/>
                </a:prstGeom>
                <a:solidFill>
                  <a:srgbClr val="FD930A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32" name="Rectangle 117"/>
                <p:cNvSpPr>
                  <a:spLocks noChangeArrowheads="1"/>
                </p:cNvSpPr>
                <p:nvPr/>
              </p:nvSpPr>
              <p:spPr bwMode="auto">
                <a:xfrm>
                  <a:off x="5540424" y="5264516"/>
                  <a:ext cx="379413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pPr fontAlgn="auto">
                    <a:spcBef>
                      <a:spcPct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r>
                    <a:rPr lang="en-GB" sz="1400" dirty="0">
                      <a:solidFill>
                        <a:srgbClr val="000000"/>
                      </a:solidFill>
                      <a:latin typeface="Calibri"/>
                    </a:rPr>
                    <a:t>CMS</a:t>
                  </a:r>
                  <a:endParaRPr lang="en-GB" sz="180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33" name="Rectangle 117"/>
                <p:cNvSpPr>
                  <a:spLocks noChangeArrowheads="1"/>
                </p:cNvSpPr>
                <p:nvPr/>
              </p:nvSpPr>
              <p:spPr bwMode="auto">
                <a:xfrm>
                  <a:off x="5292080" y="5271887"/>
                  <a:ext cx="219076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pPr fontAlgn="auto">
                    <a:spcBef>
                      <a:spcPct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r>
                    <a:rPr lang="en-GB" sz="1400" dirty="0" smtClean="0">
                      <a:solidFill>
                        <a:srgbClr val="000000"/>
                      </a:solidFill>
                      <a:latin typeface="Calibri"/>
                    </a:rPr>
                    <a:t>FC</a:t>
                  </a:r>
                  <a:endParaRPr lang="en-GB" sz="180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34" name="Rectangle 117"/>
                <p:cNvSpPr>
                  <a:spLocks noChangeArrowheads="1"/>
                </p:cNvSpPr>
                <p:nvPr/>
              </p:nvSpPr>
              <p:spPr bwMode="auto">
                <a:xfrm>
                  <a:off x="5940152" y="5273813"/>
                  <a:ext cx="219076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pPr fontAlgn="auto">
                    <a:spcBef>
                      <a:spcPct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r>
                    <a:rPr lang="en-GB" sz="1400" dirty="0">
                      <a:solidFill>
                        <a:srgbClr val="000000"/>
                      </a:solidFill>
                      <a:latin typeface="Calibri"/>
                    </a:rPr>
                    <a:t>E</a:t>
                  </a:r>
                  <a:r>
                    <a:rPr lang="en-GB" sz="1400" dirty="0" smtClean="0">
                      <a:solidFill>
                        <a:srgbClr val="000000"/>
                      </a:solidFill>
                      <a:latin typeface="Calibri"/>
                    </a:rPr>
                    <a:t>C</a:t>
                  </a:r>
                  <a:endParaRPr lang="en-GB" sz="180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11" name="Group 210"/>
              <p:cNvGrpSpPr/>
              <p:nvPr/>
            </p:nvGrpSpPr>
            <p:grpSpPr>
              <a:xfrm>
                <a:off x="7677151" y="5229200"/>
                <a:ext cx="1071313" cy="288040"/>
                <a:chOff x="7677151" y="5229200"/>
                <a:chExt cx="1071313" cy="288040"/>
              </a:xfrm>
            </p:grpSpPr>
            <p:sp>
              <p:nvSpPr>
                <p:cNvPr id="223" name="Rectangle 94"/>
                <p:cNvSpPr>
                  <a:spLocks noChangeArrowheads="1"/>
                </p:cNvSpPr>
                <p:nvPr/>
              </p:nvSpPr>
              <p:spPr bwMode="auto">
                <a:xfrm>
                  <a:off x="8429622" y="5229200"/>
                  <a:ext cx="216333" cy="287338"/>
                </a:xfrm>
                <a:prstGeom prst="rect">
                  <a:avLst/>
                </a:prstGeom>
                <a:solidFill>
                  <a:srgbClr val="FD930A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fontAlgn="auto">
                    <a:spcBef>
                      <a:spcPct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endParaRPr lang="en-US" sz="1800">
                    <a:solidFill>
                      <a:srgbClr val="FF3300"/>
                    </a:solidFill>
                    <a:latin typeface="Calibri"/>
                  </a:endParaRPr>
                </a:p>
              </p:txBody>
            </p:sp>
            <p:sp>
              <p:nvSpPr>
                <p:cNvPr id="224" name="Rectangle 95"/>
                <p:cNvSpPr>
                  <a:spLocks noChangeArrowheads="1"/>
                </p:cNvSpPr>
                <p:nvPr/>
              </p:nvSpPr>
              <p:spPr bwMode="auto">
                <a:xfrm>
                  <a:off x="7989091" y="5229200"/>
                  <a:ext cx="431800" cy="2873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5" name="Rectangle 97"/>
                <p:cNvSpPr>
                  <a:spLocks noChangeArrowheads="1"/>
                </p:cNvSpPr>
                <p:nvPr/>
              </p:nvSpPr>
              <p:spPr bwMode="auto">
                <a:xfrm>
                  <a:off x="7677151" y="5229902"/>
                  <a:ext cx="304004" cy="287338"/>
                </a:xfrm>
                <a:prstGeom prst="rect">
                  <a:avLst/>
                </a:prstGeom>
                <a:solidFill>
                  <a:srgbClr val="FD930A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6" name="Rectangle 117"/>
                <p:cNvSpPr>
                  <a:spLocks noChangeArrowheads="1"/>
                </p:cNvSpPr>
                <p:nvPr/>
              </p:nvSpPr>
              <p:spPr bwMode="auto">
                <a:xfrm>
                  <a:off x="8029572" y="5261179"/>
                  <a:ext cx="379413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pPr fontAlgn="auto">
                    <a:spcBef>
                      <a:spcPct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r>
                    <a:rPr lang="en-GB" sz="1400" dirty="0">
                      <a:solidFill>
                        <a:srgbClr val="000000"/>
                      </a:solidFill>
                      <a:latin typeface="Calibri"/>
                    </a:rPr>
                    <a:t>CMS</a:t>
                  </a:r>
                  <a:endParaRPr lang="en-GB" sz="180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7" name="Rectangle 117"/>
                <p:cNvSpPr>
                  <a:spLocks noChangeArrowheads="1"/>
                </p:cNvSpPr>
                <p:nvPr/>
              </p:nvSpPr>
              <p:spPr bwMode="auto">
                <a:xfrm>
                  <a:off x="7677151" y="5268550"/>
                  <a:ext cx="323153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pPr fontAlgn="auto">
                    <a:spcBef>
                      <a:spcPct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r>
                    <a:rPr lang="en-GB" sz="1400" dirty="0" smtClean="0">
                      <a:solidFill>
                        <a:srgbClr val="000000"/>
                      </a:solidFill>
                      <a:latin typeface="Calibri"/>
                    </a:rPr>
                    <a:t>SCB</a:t>
                  </a:r>
                  <a:endParaRPr lang="en-GB" sz="180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8" name="Rectangle 117"/>
                <p:cNvSpPr>
                  <a:spLocks noChangeArrowheads="1"/>
                </p:cNvSpPr>
                <p:nvPr/>
              </p:nvSpPr>
              <p:spPr bwMode="auto">
                <a:xfrm>
                  <a:off x="8429300" y="5270476"/>
                  <a:ext cx="319164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pPr fontAlgn="auto">
                    <a:spcBef>
                      <a:spcPct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r>
                    <a:rPr lang="en-GB" sz="1400" dirty="0" smtClean="0">
                      <a:solidFill>
                        <a:srgbClr val="000000"/>
                      </a:solidFill>
                      <a:latin typeface="Calibri"/>
                    </a:rPr>
                    <a:t>EC</a:t>
                  </a:r>
                  <a:endParaRPr lang="en-GB" sz="180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12" name="Group 211"/>
              <p:cNvGrpSpPr/>
              <p:nvPr/>
            </p:nvGrpSpPr>
            <p:grpSpPr>
              <a:xfrm>
                <a:off x="6297140" y="5229192"/>
                <a:ext cx="1385947" cy="288040"/>
                <a:chOff x="6297140" y="5229192"/>
                <a:chExt cx="1385947" cy="288040"/>
              </a:xfrm>
            </p:grpSpPr>
            <p:sp>
              <p:nvSpPr>
                <p:cNvPr id="213" name="Line 124"/>
                <p:cNvSpPr>
                  <a:spLocks noChangeShapeType="1"/>
                </p:cNvSpPr>
                <p:nvPr/>
              </p:nvSpPr>
              <p:spPr bwMode="auto">
                <a:xfrm>
                  <a:off x="7167173" y="5494746"/>
                  <a:ext cx="515914" cy="159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grpSp>
              <p:nvGrpSpPr>
                <p:cNvPr id="214" name="Group 213"/>
                <p:cNvGrpSpPr/>
                <p:nvPr/>
              </p:nvGrpSpPr>
              <p:grpSpPr>
                <a:xfrm>
                  <a:off x="6297140" y="5229192"/>
                  <a:ext cx="1380009" cy="288040"/>
                  <a:chOff x="6297140" y="5234689"/>
                  <a:chExt cx="1380009" cy="288040"/>
                </a:xfrm>
              </p:grpSpPr>
              <p:sp>
                <p:nvSpPr>
                  <p:cNvPr id="215" name="Rectangle 94"/>
                  <p:cNvSpPr>
                    <a:spLocks noChangeArrowheads="1"/>
                  </p:cNvSpPr>
                  <p:nvPr/>
                </p:nvSpPr>
                <p:spPr bwMode="auto">
                  <a:xfrm>
                    <a:off x="6945534" y="5234689"/>
                    <a:ext cx="313110" cy="287338"/>
                  </a:xfrm>
                  <a:prstGeom prst="rect">
                    <a:avLst/>
                  </a:prstGeom>
                  <a:solidFill>
                    <a:srgbClr val="FD930A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fontAlgn="auto"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</a:pPr>
                    <a:endParaRPr lang="en-US" sz="1800">
                      <a:solidFill>
                        <a:srgbClr val="FF3300"/>
                      </a:solidFill>
                      <a:latin typeface="Calibri"/>
                    </a:endParaRPr>
                  </a:p>
                </p:txBody>
              </p:sp>
              <p:grpSp>
                <p:nvGrpSpPr>
                  <p:cNvPr id="216" name="Group 215"/>
                  <p:cNvGrpSpPr/>
                  <p:nvPr/>
                </p:nvGrpSpPr>
                <p:grpSpPr>
                  <a:xfrm>
                    <a:off x="6297140" y="5234689"/>
                    <a:ext cx="1380009" cy="288040"/>
                    <a:chOff x="6297140" y="5234689"/>
                    <a:chExt cx="1380009" cy="288040"/>
                  </a:xfrm>
                </p:grpSpPr>
                <p:sp>
                  <p:nvSpPr>
                    <p:cNvPr id="217" name="Line 1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268855" y="5256419"/>
                      <a:ext cx="408294" cy="896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218" name="Rectangle 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505003" y="5234689"/>
                      <a:ext cx="431800" cy="287338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219" name="Rectangle 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297140" y="5235391"/>
                      <a:ext cx="199926" cy="287338"/>
                    </a:xfrm>
                    <a:prstGeom prst="rect">
                      <a:avLst/>
                    </a:prstGeom>
                    <a:solidFill>
                      <a:srgbClr val="FD930A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220" name="Rectangle 1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545484" y="5266668"/>
                      <a:ext cx="379413" cy="21544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 lIns="0" tIns="0" rIns="0" bIns="0">
                      <a:spAutoFit/>
                    </a:bodyPr>
                    <a:lstStyle/>
                    <a:p>
                      <a:pPr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latin typeface="Calibri"/>
                        </a:rPr>
                        <a:t>CMS</a:t>
                      </a:r>
                      <a:endParaRPr lang="en-GB" sz="1800" dirty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221" name="Rectangle 1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297140" y="5274039"/>
                      <a:ext cx="219076" cy="21544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 lIns="0" tIns="0" rIns="0" bIns="0">
                      <a:spAutoFit/>
                    </a:bodyPr>
                    <a:lstStyle/>
                    <a:p>
                      <a:pPr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r>
                        <a:rPr lang="en-GB" sz="1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FC</a:t>
                      </a:r>
                      <a:endParaRPr lang="en-GB" sz="1800" dirty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222" name="Rectangle 1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945212" y="5275965"/>
                      <a:ext cx="319164" cy="21544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 lIns="0" tIns="0" rIns="0" bIns="0">
                      <a:spAutoFit/>
                    </a:bodyPr>
                    <a:lstStyle/>
                    <a:p>
                      <a:pPr fontAlgn="auto"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</a:pPr>
                      <a:r>
                        <a:rPr lang="en-GB" sz="1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SCB</a:t>
                      </a:r>
                      <a:endParaRPr lang="en-GB" sz="1800" dirty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</p:grpSp>
          </p:grpSp>
        </p:grpSp>
      </p:grpSp>
      <p:grpSp>
        <p:nvGrpSpPr>
          <p:cNvPr id="15" name="Group 14"/>
          <p:cNvGrpSpPr/>
          <p:nvPr/>
        </p:nvGrpSpPr>
        <p:grpSpPr>
          <a:xfrm>
            <a:off x="3787829" y="4405831"/>
            <a:ext cx="5140339" cy="1207840"/>
            <a:chOff x="3787829" y="4405831"/>
            <a:chExt cx="5140339" cy="1207840"/>
          </a:xfrm>
        </p:grpSpPr>
        <p:cxnSp>
          <p:nvCxnSpPr>
            <p:cNvPr id="287" name="Straight Connector 286"/>
            <p:cNvCxnSpPr/>
            <p:nvPr/>
          </p:nvCxnSpPr>
          <p:spPr>
            <a:xfrm>
              <a:off x="3820491" y="4416215"/>
              <a:ext cx="5096795" cy="0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/>
            <p:nvPr/>
          </p:nvCxnSpPr>
          <p:spPr>
            <a:xfrm>
              <a:off x="3820491" y="4444116"/>
              <a:ext cx="10882" cy="1169555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>
              <a:off x="3831373" y="5613671"/>
              <a:ext cx="5096795" cy="0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flipH="1">
              <a:off x="8917286" y="4412960"/>
              <a:ext cx="10495" cy="1200711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6" name="Text Box 171"/>
            <p:cNvSpPr txBox="1">
              <a:spLocks noChangeArrowheads="1"/>
            </p:cNvSpPr>
            <p:nvPr/>
          </p:nvSpPr>
          <p:spPr bwMode="auto">
            <a:xfrm>
              <a:off x="3787829" y="4405831"/>
              <a:ext cx="1059244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600" b="1" dirty="0" err="1" smtClean="0">
                  <a:solidFill>
                    <a:srgbClr val="000000"/>
                  </a:solidFill>
                </a:rPr>
                <a:t>Linac</a:t>
              </a:r>
              <a:endParaRPr lang="en-GB" sz="1600" b="1" dirty="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243" name="Title 1"/>
          <p:cNvSpPr>
            <a:spLocks noGrp="1"/>
          </p:cNvSpPr>
          <p:nvPr>
            <p:ph type="title"/>
          </p:nvPr>
        </p:nvSpPr>
        <p:spPr>
          <a:xfrm>
            <a:off x="1077644" y="307975"/>
            <a:ext cx="7461815" cy="714375"/>
          </a:xfrm>
        </p:spPr>
        <p:txBody>
          <a:bodyPr/>
          <a:lstStyle/>
          <a:p>
            <a:r>
              <a:rPr lang="de-DE" sz="2200" dirty="0" err="1"/>
              <a:t>Overview</a:t>
            </a:r>
            <a:r>
              <a:rPr lang="de-DE" sz="2200" dirty="0"/>
              <a:t> </a:t>
            </a:r>
            <a:r>
              <a:rPr lang="de-DE" sz="2200" dirty="0" err="1"/>
              <a:t>of</a:t>
            </a:r>
            <a:r>
              <a:rPr lang="de-DE" sz="2200" dirty="0"/>
              <a:t> XFEL </a:t>
            </a:r>
            <a:r>
              <a:rPr lang="en-US" sz="2200" dirty="0" smtClean="0"/>
              <a:t>Cryogenic</a:t>
            </a:r>
            <a:r>
              <a:rPr lang="de-DE" sz="2200" dirty="0" smtClean="0"/>
              <a:t> Equipment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11397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2228" y="307975"/>
            <a:ext cx="7461815" cy="714375"/>
          </a:xfrm>
        </p:spPr>
        <p:txBody>
          <a:bodyPr/>
          <a:lstStyle/>
          <a:p>
            <a:r>
              <a:rPr lang="de-DE" sz="2300" dirty="0"/>
              <a:t>I</a:t>
            </a:r>
            <a:r>
              <a:rPr lang="de-DE" sz="2300" dirty="0" smtClean="0"/>
              <a:t>nstallation </a:t>
            </a:r>
            <a:r>
              <a:rPr lang="de-DE" sz="2300" dirty="0" err="1"/>
              <a:t>of</a:t>
            </a:r>
            <a:r>
              <a:rPr lang="de-DE" sz="2300" dirty="0"/>
              <a:t> </a:t>
            </a:r>
            <a:r>
              <a:rPr lang="de-DE" sz="2300" dirty="0" err="1"/>
              <a:t>cryogenic</a:t>
            </a:r>
            <a:r>
              <a:rPr lang="de-DE" sz="2300" dirty="0"/>
              <a:t> </a:t>
            </a:r>
            <a:r>
              <a:rPr lang="de-DE" sz="2300" dirty="0" err="1" smtClean="0"/>
              <a:t>equipment</a:t>
            </a:r>
            <a:r>
              <a:rPr lang="de-DE" sz="2300" dirty="0" smtClean="0"/>
              <a:t> (</a:t>
            </a:r>
            <a:r>
              <a:rPr lang="de-DE" sz="2300" dirty="0" err="1" smtClean="0"/>
              <a:t>shaft</a:t>
            </a:r>
            <a:r>
              <a:rPr lang="de-DE" sz="2300" dirty="0" smtClean="0"/>
              <a:t>) </a:t>
            </a:r>
            <a:br>
              <a:rPr lang="de-DE" sz="2300" dirty="0" smtClean="0"/>
            </a:br>
            <a:r>
              <a:rPr lang="de-DE" sz="2300" dirty="0" err="1" smtClean="0"/>
              <a:t>Sequence</a:t>
            </a:r>
            <a:r>
              <a:rPr lang="de-DE" sz="2300" dirty="0" smtClean="0"/>
              <a:t> (</a:t>
            </a:r>
            <a:r>
              <a:rPr lang="de-DE" sz="2300" dirty="0" err="1" smtClean="0"/>
              <a:t>shaft</a:t>
            </a:r>
            <a:r>
              <a:rPr lang="de-DE" sz="2300" dirty="0" smtClean="0"/>
              <a:t>)</a:t>
            </a:r>
            <a:endParaRPr lang="de-DE" sz="2300" dirty="0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120" y="1345155"/>
            <a:ext cx="6400689" cy="4525664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5913121" y="1569493"/>
            <a:ext cx="2903219" cy="1577567"/>
            <a:chOff x="5913121" y="1569493"/>
            <a:chExt cx="2903219" cy="1577567"/>
          </a:xfrm>
        </p:grpSpPr>
        <p:sp>
          <p:nvSpPr>
            <p:cNvPr id="7" name="Textfeld 5"/>
            <p:cNvSpPr txBox="1"/>
            <p:nvPr/>
          </p:nvSpPr>
          <p:spPr>
            <a:xfrm>
              <a:off x="6373504" y="1569493"/>
              <a:ext cx="2442836" cy="661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buClr>
                  <a:schemeClr val="accent2"/>
                </a:buClr>
                <a:buSzPct val="80000"/>
                <a:buNone/>
              </a:pPr>
              <a:r>
                <a:rPr lang="de-DE" sz="1600" b="1" dirty="0" err="1" smtClean="0">
                  <a:solidFill>
                    <a:schemeClr val="accent3"/>
                  </a:solidFill>
                </a:rPr>
                <a:t>Cold</a:t>
              </a:r>
              <a:r>
                <a:rPr lang="de-DE" sz="1600" b="1" dirty="0" smtClean="0">
                  <a:solidFill>
                    <a:schemeClr val="accent3"/>
                  </a:solidFill>
                </a:rPr>
                <a:t> </a:t>
              </a:r>
              <a:r>
                <a:rPr lang="de-DE" sz="1600" b="1" dirty="0" err="1" smtClean="0">
                  <a:solidFill>
                    <a:schemeClr val="accent3"/>
                  </a:solidFill>
                </a:rPr>
                <a:t>Compressor</a:t>
              </a:r>
              <a:r>
                <a:rPr lang="de-DE" sz="1600" b="1" dirty="0" smtClean="0">
                  <a:solidFill>
                    <a:schemeClr val="accent3"/>
                  </a:solidFill>
                </a:rPr>
                <a:t> Box</a:t>
              </a:r>
            </a:p>
            <a:p>
              <a:pPr algn="ctr">
                <a:spcBef>
                  <a:spcPts val="600"/>
                </a:spcBef>
                <a:buClr>
                  <a:schemeClr val="accent2"/>
                </a:buClr>
                <a:buSzPct val="80000"/>
                <a:buNone/>
              </a:pPr>
              <a:r>
                <a:rPr lang="de-DE" sz="1600" b="1" dirty="0" smtClean="0">
                  <a:solidFill>
                    <a:schemeClr val="accent3"/>
                  </a:solidFill>
                </a:rPr>
                <a:t>CB44</a:t>
              </a:r>
              <a:endParaRPr lang="en-US" sz="1600" b="1" dirty="0" smtClean="0">
                <a:solidFill>
                  <a:schemeClr val="accent3"/>
                </a:solidFill>
              </a:endParaRPr>
            </a:p>
          </p:txBody>
        </p:sp>
        <p:cxnSp>
          <p:nvCxnSpPr>
            <p:cNvPr id="10" name="Straight Arrow Connector 9"/>
            <p:cNvCxnSpPr>
              <a:stCxn id="7" idx="1"/>
            </p:cNvCxnSpPr>
            <p:nvPr/>
          </p:nvCxnSpPr>
          <p:spPr bwMode="auto">
            <a:xfrm flipH="1">
              <a:off x="5913121" y="1900353"/>
              <a:ext cx="460383" cy="1246707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33" name="Group 32"/>
          <p:cNvGrpSpPr/>
          <p:nvPr/>
        </p:nvGrpSpPr>
        <p:grpSpPr>
          <a:xfrm>
            <a:off x="1283120" y="2869540"/>
            <a:ext cx="3464140" cy="661720"/>
            <a:chOff x="1283120" y="2869540"/>
            <a:chExt cx="3464140" cy="661720"/>
          </a:xfrm>
        </p:grpSpPr>
        <p:sp>
          <p:nvSpPr>
            <p:cNvPr id="11" name="Textfeld 5"/>
            <p:cNvSpPr txBox="1"/>
            <p:nvPr/>
          </p:nvSpPr>
          <p:spPr>
            <a:xfrm>
              <a:off x="1283120" y="2869540"/>
              <a:ext cx="1764656" cy="661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buClr>
                  <a:schemeClr val="accent2"/>
                </a:buClr>
                <a:buSzPct val="80000"/>
                <a:buNone/>
              </a:pPr>
              <a:r>
                <a:rPr lang="de-DE" sz="1600" b="1" dirty="0" smtClean="0">
                  <a:solidFill>
                    <a:schemeClr val="accent3"/>
                  </a:solidFill>
                </a:rPr>
                <a:t>Distribution Box</a:t>
              </a:r>
            </a:p>
            <a:p>
              <a:pPr algn="ctr">
                <a:spcBef>
                  <a:spcPts val="600"/>
                </a:spcBef>
                <a:buClr>
                  <a:schemeClr val="accent2"/>
                </a:buClr>
                <a:buSzPct val="80000"/>
                <a:buNone/>
              </a:pPr>
              <a:r>
                <a:rPr lang="de-DE" sz="1600" b="1" dirty="0" smtClean="0">
                  <a:solidFill>
                    <a:schemeClr val="accent3"/>
                  </a:solidFill>
                </a:rPr>
                <a:t>XLVB</a:t>
              </a:r>
              <a:endParaRPr lang="en-US" sz="1600" b="1" dirty="0" smtClean="0">
                <a:solidFill>
                  <a:schemeClr val="accent3"/>
                </a:solidFill>
              </a:endParaRPr>
            </a:p>
          </p:txBody>
        </p:sp>
        <p:cxnSp>
          <p:nvCxnSpPr>
            <p:cNvPr id="12" name="Straight Arrow Connector 11"/>
            <p:cNvCxnSpPr>
              <a:stCxn id="11" idx="3"/>
            </p:cNvCxnSpPr>
            <p:nvPr/>
          </p:nvCxnSpPr>
          <p:spPr bwMode="auto">
            <a:xfrm>
              <a:off x="3047776" y="3200400"/>
              <a:ext cx="1699484" cy="53340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32" name="Group 31"/>
          <p:cNvGrpSpPr/>
          <p:nvPr/>
        </p:nvGrpSpPr>
        <p:grpSpPr>
          <a:xfrm>
            <a:off x="132388" y="1177515"/>
            <a:ext cx="4538672" cy="1053698"/>
            <a:chOff x="132388" y="1177515"/>
            <a:chExt cx="4538672" cy="1053698"/>
          </a:xfrm>
        </p:grpSpPr>
        <p:sp>
          <p:nvSpPr>
            <p:cNvPr id="19" name="Textfeld 5"/>
            <p:cNvSpPr txBox="1"/>
            <p:nvPr/>
          </p:nvSpPr>
          <p:spPr>
            <a:xfrm>
              <a:off x="132388" y="1177515"/>
              <a:ext cx="3616652" cy="661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buClr>
                  <a:schemeClr val="accent2"/>
                </a:buClr>
                <a:buSzPct val="80000"/>
                <a:buNone/>
              </a:pPr>
              <a:r>
                <a:rPr lang="de-DE" sz="1600" b="1" dirty="0" err="1" smtClean="0">
                  <a:solidFill>
                    <a:schemeClr val="accent3"/>
                  </a:solidFill>
                </a:rPr>
                <a:t>Transferline</a:t>
              </a:r>
              <a:r>
                <a:rPr lang="de-DE" sz="1600" b="1" dirty="0" smtClean="0">
                  <a:solidFill>
                    <a:schemeClr val="accent3"/>
                  </a:solidFill>
                </a:rPr>
                <a:t> </a:t>
              </a:r>
              <a:r>
                <a:rPr lang="de-DE" sz="1600" b="1" dirty="0" err="1" smtClean="0">
                  <a:solidFill>
                    <a:schemeClr val="accent3"/>
                  </a:solidFill>
                </a:rPr>
                <a:t>to</a:t>
              </a:r>
              <a:r>
                <a:rPr lang="de-DE" sz="1600" b="1" dirty="0" smtClean="0">
                  <a:solidFill>
                    <a:schemeClr val="accent3"/>
                  </a:solidFill>
                </a:rPr>
                <a:t> XFEL </a:t>
              </a:r>
              <a:r>
                <a:rPr lang="de-DE" sz="1600" b="1" dirty="0" err="1" smtClean="0">
                  <a:solidFill>
                    <a:schemeClr val="accent3"/>
                  </a:solidFill>
                </a:rPr>
                <a:t>refrig</a:t>
              </a:r>
              <a:r>
                <a:rPr lang="de-DE" sz="1600" b="1" dirty="0" smtClean="0">
                  <a:solidFill>
                    <a:schemeClr val="accent3"/>
                  </a:solidFill>
                </a:rPr>
                <a:t>. plant</a:t>
              </a:r>
            </a:p>
            <a:p>
              <a:pPr algn="ctr">
                <a:spcBef>
                  <a:spcPts val="600"/>
                </a:spcBef>
                <a:buClr>
                  <a:schemeClr val="accent2"/>
                </a:buClr>
                <a:buSzPct val="80000"/>
                <a:buNone/>
              </a:pPr>
              <a:r>
                <a:rPr lang="de-DE" sz="1600" b="1" dirty="0" smtClean="0">
                  <a:solidFill>
                    <a:schemeClr val="accent3"/>
                  </a:solidFill>
                </a:rPr>
                <a:t>XRTL</a:t>
              </a:r>
              <a:endParaRPr lang="en-US" sz="1600" b="1" dirty="0" smtClean="0">
                <a:solidFill>
                  <a:schemeClr val="accent3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 bwMode="auto">
            <a:xfrm>
              <a:off x="2583180" y="1571319"/>
              <a:ext cx="2087880" cy="659894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34" name="Group 33"/>
          <p:cNvGrpSpPr/>
          <p:nvPr/>
        </p:nvGrpSpPr>
        <p:grpSpPr>
          <a:xfrm>
            <a:off x="4747260" y="2740000"/>
            <a:ext cx="4069080" cy="1214780"/>
            <a:chOff x="4747260" y="2740000"/>
            <a:chExt cx="4069080" cy="1214780"/>
          </a:xfrm>
        </p:grpSpPr>
        <p:sp>
          <p:nvSpPr>
            <p:cNvPr id="24" name="Textfeld 5"/>
            <p:cNvSpPr txBox="1"/>
            <p:nvPr/>
          </p:nvSpPr>
          <p:spPr>
            <a:xfrm>
              <a:off x="6540976" y="2740000"/>
              <a:ext cx="2275364" cy="661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buClr>
                  <a:schemeClr val="accent2"/>
                </a:buClr>
                <a:buSzPct val="80000"/>
                <a:buNone/>
              </a:pPr>
              <a:r>
                <a:rPr lang="de-DE" sz="1600" b="1" dirty="0" err="1" smtClean="0">
                  <a:solidFill>
                    <a:schemeClr val="accent3"/>
                  </a:solidFill>
                </a:rPr>
                <a:t>Transferline</a:t>
              </a:r>
              <a:r>
                <a:rPr lang="de-DE" sz="1600" b="1" dirty="0" smtClean="0">
                  <a:solidFill>
                    <a:schemeClr val="accent3"/>
                  </a:solidFill>
                </a:rPr>
                <a:t> </a:t>
              </a:r>
              <a:r>
                <a:rPr lang="de-DE" sz="1600" b="1" dirty="0" err="1" smtClean="0">
                  <a:solidFill>
                    <a:schemeClr val="accent3"/>
                  </a:solidFill>
                </a:rPr>
                <a:t>to</a:t>
              </a:r>
              <a:r>
                <a:rPr lang="de-DE" sz="1600" b="1" dirty="0" smtClean="0">
                  <a:solidFill>
                    <a:schemeClr val="accent3"/>
                  </a:solidFill>
                </a:rPr>
                <a:t> </a:t>
              </a:r>
              <a:r>
                <a:rPr lang="de-DE" sz="1600" b="1" dirty="0" err="1" smtClean="0">
                  <a:solidFill>
                    <a:schemeClr val="accent3"/>
                  </a:solidFill>
                </a:rPr>
                <a:t>linac</a:t>
              </a:r>
              <a:endParaRPr lang="de-DE" sz="1600" b="1" dirty="0" smtClean="0">
                <a:solidFill>
                  <a:schemeClr val="accent3"/>
                </a:solidFill>
              </a:endParaRPr>
            </a:p>
            <a:p>
              <a:pPr algn="ctr">
                <a:spcBef>
                  <a:spcPts val="600"/>
                </a:spcBef>
                <a:buClr>
                  <a:schemeClr val="accent2"/>
                </a:buClr>
                <a:buSzPct val="80000"/>
                <a:buNone/>
              </a:pPr>
              <a:r>
                <a:rPr lang="de-DE" sz="1600" b="1" dirty="0" smtClean="0">
                  <a:solidFill>
                    <a:schemeClr val="accent3"/>
                  </a:solidFill>
                </a:rPr>
                <a:t>XLTL1 (</a:t>
              </a:r>
              <a:r>
                <a:rPr lang="de-DE" sz="1600" b="1" dirty="0" err="1" smtClean="0">
                  <a:solidFill>
                    <a:schemeClr val="accent3"/>
                  </a:solidFill>
                </a:rPr>
                <a:t>vertical</a:t>
              </a:r>
              <a:r>
                <a:rPr lang="de-DE" sz="1600" b="1" dirty="0" smtClean="0">
                  <a:solidFill>
                    <a:schemeClr val="accent3"/>
                  </a:solidFill>
                </a:rPr>
                <a:t>)</a:t>
              </a:r>
              <a:endParaRPr lang="en-US" sz="1600" b="1" dirty="0" smtClean="0">
                <a:solidFill>
                  <a:schemeClr val="accent3"/>
                </a:solidFill>
              </a:endParaRPr>
            </a:p>
          </p:txBody>
        </p:sp>
        <p:cxnSp>
          <p:nvCxnSpPr>
            <p:cNvPr id="26" name="Straight Arrow Connector 25"/>
            <p:cNvCxnSpPr>
              <a:stCxn id="24" idx="1"/>
            </p:cNvCxnSpPr>
            <p:nvPr/>
          </p:nvCxnSpPr>
          <p:spPr bwMode="auto">
            <a:xfrm flipH="1">
              <a:off x="4747260" y="3070860"/>
              <a:ext cx="1793716" cy="883920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35" name="Group 34"/>
          <p:cNvGrpSpPr/>
          <p:nvPr/>
        </p:nvGrpSpPr>
        <p:grpSpPr>
          <a:xfrm>
            <a:off x="5394960" y="4096360"/>
            <a:ext cx="3688080" cy="772820"/>
            <a:chOff x="5394960" y="4096360"/>
            <a:chExt cx="3688080" cy="772820"/>
          </a:xfrm>
        </p:grpSpPr>
        <p:sp>
          <p:nvSpPr>
            <p:cNvPr id="25" name="Textfeld 5"/>
            <p:cNvSpPr txBox="1"/>
            <p:nvPr/>
          </p:nvSpPr>
          <p:spPr>
            <a:xfrm>
              <a:off x="6807676" y="4096360"/>
              <a:ext cx="2275364" cy="661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buClr>
                  <a:schemeClr val="accent2"/>
                </a:buClr>
                <a:buSzPct val="80000"/>
                <a:buNone/>
              </a:pPr>
              <a:r>
                <a:rPr lang="de-DE" sz="1600" b="1" dirty="0" err="1" smtClean="0">
                  <a:solidFill>
                    <a:schemeClr val="accent3"/>
                  </a:solidFill>
                </a:rPr>
                <a:t>Transferline</a:t>
              </a:r>
              <a:r>
                <a:rPr lang="de-DE" sz="1600" b="1" dirty="0" smtClean="0">
                  <a:solidFill>
                    <a:schemeClr val="accent3"/>
                  </a:solidFill>
                </a:rPr>
                <a:t> </a:t>
              </a:r>
              <a:r>
                <a:rPr lang="de-DE" sz="1600" b="1" dirty="0" err="1" smtClean="0">
                  <a:solidFill>
                    <a:schemeClr val="accent3"/>
                  </a:solidFill>
                </a:rPr>
                <a:t>to</a:t>
              </a:r>
              <a:r>
                <a:rPr lang="de-DE" sz="1600" b="1" dirty="0" smtClean="0">
                  <a:solidFill>
                    <a:schemeClr val="accent3"/>
                  </a:solidFill>
                </a:rPr>
                <a:t> </a:t>
              </a:r>
              <a:r>
                <a:rPr lang="de-DE" sz="1600" b="1" dirty="0" err="1" smtClean="0">
                  <a:solidFill>
                    <a:schemeClr val="accent3"/>
                  </a:solidFill>
                </a:rPr>
                <a:t>linac</a:t>
              </a:r>
              <a:endParaRPr lang="de-DE" sz="1600" b="1" dirty="0" smtClean="0">
                <a:solidFill>
                  <a:schemeClr val="accent3"/>
                </a:solidFill>
              </a:endParaRPr>
            </a:p>
            <a:p>
              <a:pPr algn="ctr">
                <a:spcBef>
                  <a:spcPts val="600"/>
                </a:spcBef>
                <a:buClr>
                  <a:schemeClr val="accent2"/>
                </a:buClr>
                <a:buSzPct val="80000"/>
                <a:buNone/>
              </a:pPr>
              <a:r>
                <a:rPr lang="de-DE" sz="1600" b="1" dirty="0" smtClean="0">
                  <a:solidFill>
                    <a:schemeClr val="accent3"/>
                  </a:solidFill>
                </a:rPr>
                <a:t>XLTL1 (horizontal)</a:t>
              </a:r>
              <a:endParaRPr lang="en-US" sz="1600" b="1" dirty="0" smtClean="0">
                <a:solidFill>
                  <a:schemeClr val="accent3"/>
                </a:solidFill>
              </a:endParaRPr>
            </a:p>
          </p:txBody>
        </p:sp>
        <p:cxnSp>
          <p:nvCxnSpPr>
            <p:cNvPr id="29" name="Straight Arrow Connector 28"/>
            <p:cNvCxnSpPr>
              <a:stCxn id="25" idx="1"/>
            </p:cNvCxnSpPr>
            <p:nvPr/>
          </p:nvCxnSpPr>
          <p:spPr bwMode="auto">
            <a:xfrm flipH="1">
              <a:off x="5394960" y="4427220"/>
              <a:ext cx="1412716" cy="441960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85716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9" t="15724" r="8300" b="9648"/>
          <a:stretch/>
        </p:blipFill>
        <p:spPr bwMode="auto">
          <a:xfrm>
            <a:off x="1475656" y="1406719"/>
            <a:ext cx="7279943" cy="4555467"/>
          </a:xfrm>
          <a:prstGeom prst="rect">
            <a:avLst/>
          </a:prstGeom>
          <a:solidFill>
            <a:srgbClr val="E60D2E">
              <a:alpha val="61961"/>
            </a:srgbClr>
          </a:solidFill>
          <a:ln w="9525">
            <a:noFill/>
            <a:miter lim="800000"/>
            <a:headEnd/>
            <a:tailEnd/>
          </a:ln>
          <a:extLst/>
        </p:spPr>
      </p:pic>
      <p:sp>
        <p:nvSpPr>
          <p:cNvPr id="4" name="Rechteck 3"/>
          <p:cNvSpPr/>
          <p:nvPr/>
        </p:nvSpPr>
        <p:spPr bwMode="auto">
          <a:xfrm>
            <a:off x="2235537" y="5373216"/>
            <a:ext cx="6731988" cy="58897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indeDaxPowerPoint" pitchFamily="34" charset="0"/>
            </a:endParaRPr>
          </a:p>
        </p:txBody>
      </p:sp>
      <p:sp>
        <p:nvSpPr>
          <p:cNvPr id="7" name="Rechteck 6"/>
          <p:cNvSpPr/>
          <p:nvPr/>
        </p:nvSpPr>
        <p:spPr bwMode="auto">
          <a:xfrm>
            <a:off x="8755599" y="1406719"/>
            <a:ext cx="466003" cy="430537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indeDaxPowerPoint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Modification of the </a:t>
            </a:r>
            <a:r>
              <a:rPr lang="en-US" dirty="0" err="1"/>
              <a:t>Coldboxes</a:t>
            </a:r>
            <a:r>
              <a:rPr lang="en-US" dirty="0"/>
              <a:t/>
            </a:r>
            <a:br>
              <a:rPr lang="en-US" dirty="0"/>
            </a:br>
            <a:r>
              <a:rPr lang="en-US" b="0" dirty="0"/>
              <a:t>The effect from 4.5K to 2K</a:t>
            </a:r>
            <a:endParaRPr lang="de-CH" dirty="0"/>
          </a:p>
        </p:txBody>
      </p:sp>
      <p:cxnSp>
        <p:nvCxnSpPr>
          <p:cNvPr id="5" name="Gerade Verbindung 4"/>
          <p:cNvCxnSpPr/>
          <p:nvPr/>
        </p:nvCxnSpPr>
        <p:spPr bwMode="auto">
          <a:xfrm>
            <a:off x="5943189" y="5471036"/>
            <a:ext cx="504056" cy="0"/>
          </a:xfrm>
          <a:prstGeom prst="line">
            <a:avLst/>
          </a:prstGeom>
          <a:solidFill>
            <a:schemeClr val="bg1"/>
          </a:solidFill>
          <a:ln w="508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Gerade Verbindung 7"/>
          <p:cNvCxnSpPr/>
          <p:nvPr/>
        </p:nvCxnSpPr>
        <p:spPr bwMode="auto">
          <a:xfrm>
            <a:off x="5943189" y="5677811"/>
            <a:ext cx="504056" cy="0"/>
          </a:xfrm>
          <a:prstGeom prst="line">
            <a:avLst/>
          </a:prstGeom>
          <a:solidFill>
            <a:schemeClr val="bg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Gerade Verbindung 8"/>
          <p:cNvCxnSpPr/>
          <p:nvPr/>
        </p:nvCxnSpPr>
        <p:spPr bwMode="auto">
          <a:xfrm>
            <a:off x="5943189" y="5884587"/>
            <a:ext cx="504056" cy="0"/>
          </a:xfrm>
          <a:prstGeom prst="line">
            <a:avLst/>
          </a:prstGeom>
          <a:solidFill>
            <a:schemeClr val="bg1"/>
          </a:solidFill>
          <a:ln w="508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Rectangle 3"/>
          <p:cNvSpPr txBox="1">
            <a:spLocks noChangeArrowheads="1"/>
          </p:cNvSpPr>
          <p:nvPr/>
        </p:nvSpPr>
        <p:spPr bwMode="gray">
          <a:xfrm>
            <a:off x="6591261" y="5373216"/>
            <a:ext cx="1149091" cy="60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30000"/>
              </a:spcAft>
              <a:tabLst>
                <a:tab pos="266700" algn="l"/>
              </a:tabLst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588" indent="455613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30000"/>
              </a:spcAft>
              <a:tabLst>
                <a:tab pos="266700" algn="l"/>
              </a:tabLst>
              <a:defRPr sz="1600">
                <a:solidFill>
                  <a:schemeClr val="tx1"/>
                </a:solidFill>
                <a:latin typeface="+mn-lt"/>
              </a:defRPr>
            </a:lvl2pPr>
            <a:lvl3pPr marL="266700" indent="-263525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30000"/>
              </a:spcAft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+mn-lt"/>
              </a:defRPr>
            </a:lvl3pPr>
            <a:lvl4pPr marL="547688" indent="-2794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30000"/>
              </a:spcAft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+mn-lt"/>
              </a:defRPr>
            </a:lvl4pPr>
            <a:lvl5pPr marL="812800" indent="-263525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30000"/>
              </a:spcAft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+mn-lt"/>
              </a:defRPr>
            </a:lvl5pPr>
            <a:lvl6pPr marL="1270000" indent="-263525" algn="l" rtl="0" fontAlgn="base">
              <a:lnSpc>
                <a:spcPct val="110000"/>
              </a:lnSpc>
              <a:spcBef>
                <a:spcPct val="0"/>
              </a:spcBef>
              <a:spcAft>
                <a:spcPct val="30000"/>
              </a:spcAft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+mn-lt"/>
              </a:defRPr>
            </a:lvl6pPr>
            <a:lvl7pPr marL="1727200" indent="-263525" algn="l" rtl="0" fontAlgn="base">
              <a:lnSpc>
                <a:spcPct val="110000"/>
              </a:lnSpc>
              <a:spcBef>
                <a:spcPct val="0"/>
              </a:spcBef>
              <a:spcAft>
                <a:spcPct val="30000"/>
              </a:spcAft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+mn-lt"/>
              </a:defRPr>
            </a:lvl7pPr>
            <a:lvl8pPr marL="2184400" indent="-263525" algn="l" rtl="0" fontAlgn="base">
              <a:lnSpc>
                <a:spcPct val="110000"/>
              </a:lnSpc>
              <a:spcBef>
                <a:spcPct val="0"/>
              </a:spcBef>
              <a:spcAft>
                <a:spcPct val="30000"/>
              </a:spcAft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+mn-lt"/>
              </a:defRPr>
            </a:lvl8pPr>
            <a:lvl9pPr marL="2641600" indent="-263525" algn="l" rtl="0" fontAlgn="base">
              <a:lnSpc>
                <a:spcPct val="110000"/>
              </a:lnSpc>
              <a:spcBef>
                <a:spcPct val="0"/>
              </a:spcBef>
              <a:spcAft>
                <a:spcPct val="30000"/>
              </a:spcAft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spcAft>
                <a:spcPts val="0"/>
              </a:spcAft>
            </a:pPr>
            <a:r>
              <a:rPr lang="en-US" sz="1200" b="0" kern="0" dirty="0" smtClean="0"/>
              <a:t>To be modified</a:t>
            </a:r>
          </a:p>
          <a:p>
            <a:pPr marL="0" indent="0" eaLnBrk="1" hangingPunct="1">
              <a:spcAft>
                <a:spcPts val="0"/>
              </a:spcAft>
            </a:pPr>
            <a:r>
              <a:rPr lang="en-US" sz="1200" b="0" kern="0" dirty="0" smtClean="0"/>
              <a:t>To be removed</a:t>
            </a:r>
          </a:p>
          <a:p>
            <a:pPr marL="0" indent="0" eaLnBrk="1" hangingPunct="1">
              <a:spcAft>
                <a:spcPts val="0"/>
              </a:spcAft>
            </a:pPr>
            <a:r>
              <a:rPr lang="en-US" sz="1200" b="0" kern="0" dirty="0" smtClean="0"/>
              <a:t>No changes</a:t>
            </a:r>
          </a:p>
          <a:p>
            <a:pPr marL="0" indent="0" eaLnBrk="1" hangingPunct="1"/>
            <a:endParaRPr lang="en-US" kern="0" dirty="0" smtClean="0"/>
          </a:p>
          <a:p>
            <a:pPr lvl="2" eaLnBrk="1" hangingPunct="1"/>
            <a:endParaRPr lang="en-US" kern="0" dirty="0" smtClean="0"/>
          </a:p>
        </p:txBody>
      </p:sp>
      <p:sp>
        <p:nvSpPr>
          <p:cNvPr id="3" name="Rechteck 2"/>
          <p:cNvSpPr/>
          <p:nvPr/>
        </p:nvSpPr>
        <p:spPr bwMode="auto">
          <a:xfrm>
            <a:off x="1187624" y="4409492"/>
            <a:ext cx="1944216" cy="1302597"/>
          </a:xfrm>
          <a:prstGeom prst="rect">
            <a:avLst/>
          </a:prstGeom>
          <a:solidFill>
            <a:srgbClr val="E60D2E">
              <a:alpha val="20000"/>
            </a:srgb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indeDaxPowerPoint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187624" y="4409492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LN</a:t>
            </a:r>
            <a:r>
              <a:rPr lang="de-CH" b="1" baseline="-25000" dirty="0" smtClean="0"/>
              <a:t>2</a:t>
            </a:r>
            <a:r>
              <a:rPr lang="de-CH" b="1" dirty="0" smtClean="0"/>
              <a:t> </a:t>
            </a:r>
            <a:r>
              <a:rPr lang="de-CH" b="1" dirty="0" err="1"/>
              <a:t>h</a:t>
            </a:r>
            <a:r>
              <a:rPr lang="de-CH" b="1" dirty="0" err="1" smtClean="0"/>
              <a:t>eat</a:t>
            </a:r>
            <a:r>
              <a:rPr lang="de-CH" b="1" dirty="0" smtClean="0"/>
              <a:t> </a:t>
            </a:r>
            <a:r>
              <a:rPr lang="de-CH" b="1" dirty="0" err="1" smtClean="0"/>
              <a:t>exchanger</a:t>
            </a:r>
            <a:r>
              <a:rPr lang="de-CH" b="1" dirty="0" smtClean="0"/>
              <a:t> </a:t>
            </a:r>
            <a:r>
              <a:rPr lang="de-CH" b="1" dirty="0" err="1" smtClean="0"/>
              <a:t>removed</a:t>
            </a:r>
            <a:endParaRPr lang="de-CH" b="1" dirty="0"/>
          </a:p>
        </p:txBody>
      </p:sp>
      <p:sp>
        <p:nvSpPr>
          <p:cNvPr id="12" name="Rechteck 11"/>
          <p:cNvSpPr/>
          <p:nvPr/>
        </p:nvSpPr>
        <p:spPr bwMode="auto">
          <a:xfrm>
            <a:off x="1907704" y="2060849"/>
            <a:ext cx="5400600" cy="360040"/>
          </a:xfrm>
          <a:prstGeom prst="rect">
            <a:avLst/>
          </a:prstGeom>
          <a:solidFill>
            <a:srgbClr val="00A6D6">
              <a:alpha val="20000"/>
            </a:srgb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indeDaxPowerPoint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907704" y="2060849"/>
            <a:ext cx="338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Re-arrangement </a:t>
            </a:r>
            <a:r>
              <a:rPr lang="de-CH" b="1" dirty="0" err="1" smtClean="0"/>
              <a:t>of</a:t>
            </a:r>
            <a:r>
              <a:rPr lang="de-CH" b="1" dirty="0" smtClean="0"/>
              <a:t> </a:t>
            </a:r>
            <a:r>
              <a:rPr lang="de-CH" b="1" dirty="0" err="1" smtClean="0"/>
              <a:t>turbine</a:t>
            </a:r>
            <a:r>
              <a:rPr lang="de-CH" b="1" dirty="0" smtClean="0"/>
              <a:t> </a:t>
            </a:r>
            <a:r>
              <a:rPr lang="de-CH" b="1" dirty="0" err="1" smtClean="0"/>
              <a:t>strings</a:t>
            </a:r>
            <a:endParaRPr lang="de-CH" b="1" dirty="0"/>
          </a:p>
        </p:txBody>
      </p:sp>
      <p:sp>
        <p:nvSpPr>
          <p:cNvPr id="14" name="Textfeld 13"/>
          <p:cNvSpPr txBox="1"/>
          <p:nvPr/>
        </p:nvSpPr>
        <p:spPr>
          <a:xfrm>
            <a:off x="3423439" y="5373216"/>
            <a:ext cx="2178092" cy="341376"/>
          </a:xfrm>
          <a:prstGeom prst="rect">
            <a:avLst/>
          </a:prstGeom>
          <a:solidFill>
            <a:srgbClr val="00A6D6">
              <a:alpha val="20000"/>
            </a:srgb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marR="0" indent="0" algn="ctr" defTabSz="914400" eaLnBrk="1" latinLnBrk="0" hangingPunct="1">
              <a:lnSpc>
                <a:spcPct val="110000"/>
              </a:lnSpc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effectLst/>
              </a:defRPr>
            </a:lvl1pPr>
          </a:lstStyle>
          <a:p>
            <a:r>
              <a:rPr lang="de-CH" b="1" dirty="0"/>
              <a:t>50% </a:t>
            </a:r>
            <a:r>
              <a:rPr lang="de-CH" b="1" dirty="0" err="1"/>
              <a:t>of</a:t>
            </a:r>
            <a:r>
              <a:rPr lang="de-CH" b="1" dirty="0"/>
              <a:t> </a:t>
            </a:r>
            <a:r>
              <a:rPr lang="de-CH" b="1" dirty="0" err="1" smtClean="0"/>
              <a:t>piping</a:t>
            </a:r>
            <a:r>
              <a:rPr lang="de-CH" b="1" dirty="0" smtClean="0"/>
              <a:t> </a:t>
            </a:r>
            <a:r>
              <a:rPr lang="de-CH" b="1" dirty="0" err="1" smtClean="0"/>
              <a:t>modified</a:t>
            </a:r>
            <a:endParaRPr lang="de-CH" b="1" dirty="0"/>
          </a:p>
        </p:txBody>
      </p:sp>
    </p:spTree>
    <p:extLst>
      <p:ext uri="{BB962C8B-B14F-4D97-AF65-F5344CB8AC3E}">
        <p14:creationId xmlns:p14="http://schemas.microsoft.com/office/powerpoint/2010/main" val="114190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12" grpId="0" animBg="1"/>
      <p:bldP spid="13" grpId="0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Modifications of the refrigerator </a:t>
            </a:r>
            <a:r>
              <a:rPr lang="en-US" dirty="0" err="1" smtClean="0"/>
              <a:t>Coldboxes</a:t>
            </a:r>
            <a:r>
              <a:rPr lang="en-US" b="0" dirty="0"/>
              <a:t/>
            </a:r>
            <a:br>
              <a:rPr lang="en-US" b="0" dirty="0"/>
            </a:br>
            <a:r>
              <a:rPr lang="en-US" b="0" dirty="0" smtClean="0"/>
              <a:t>The effect from 4.5K to 2K…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76376" y="1412875"/>
            <a:ext cx="3815704" cy="4538663"/>
          </a:xfrm>
        </p:spPr>
        <p:txBody>
          <a:bodyPr/>
          <a:lstStyle/>
          <a:p>
            <a:pPr marL="0" indent="0"/>
            <a:r>
              <a:rPr lang="de-CH" sz="1600" dirty="0" err="1" smtClean="0"/>
              <a:t>Modifications</a:t>
            </a:r>
            <a:endParaRPr lang="de-CH" sz="16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de-CH" sz="1600" b="0" dirty="0" smtClean="0"/>
              <a:t>50% </a:t>
            </a:r>
            <a:r>
              <a:rPr lang="de-CH" sz="1600" b="0" dirty="0" err="1" smtClean="0"/>
              <a:t>of</a:t>
            </a:r>
            <a:r>
              <a:rPr lang="de-CH" sz="1600" b="0" dirty="0" smtClean="0"/>
              <a:t> all </a:t>
            </a:r>
            <a:r>
              <a:rPr lang="de-CH" sz="1600" b="0" dirty="0" err="1" smtClean="0"/>
              <a:t>piping</a:t>
            </a:r>
            <a:r>
              <a:rPr lang="de-CH" sz="1600" b="0" dirty="0" smtClean="0"/>
              <a:t> </a:t>
            </a:r>
            <a:r>
              <a:rPr lang="de-CH" sz="1600" b="0" dirty="0" err="1" smtClean="0"/>
              <a:t>were</a:t>
            </a:r>
            <a:r>
              <a:rPr lang="de-CH" sz="1600" b="0" dirty="0" smtClean="0"/>
              <a:t> </a:t>
            </a:r>
            <a:r>
              <a:rPr lang="de-CH" sz="1600" b="0" dirty="0" err="1" smtClean="0"/>
              <a:t>modified</a:t>
            </a:r>
            <a:endParaRPr lang="de-CH" sz="1600" b="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de-CH" sz="1600" b="0" dirty="0" smtClean="0"/>
              <a:t>LN2 </a:t>
            </a:r>
            <a:r>
              <a:rPr lang="de-CH" sz="1600" b="0" dirty="0" err="1" smtClean="0"/>
              <a:t>precooling</a:t>
            </a:r>
            <a:r>
              <a:rPr lang="de-CH" sz="1600" b="0" dirty="0" smtClean="0"/>
              <a:t> </a:t>
            </a:r>
            <a:r>
              <a:rPr lang="de-CH" sz="1600" b="0" dirty="0" err="1" smtClean="0"/>
              <a:t>heatexchanger</a:t>
            </a:r>
            <a:r>
              <a:rPr lang="de-CH" sz="1600" b="0" dirty="0" smtClean="0"/>
              <a:t> was </a:t>
            </a:r>
            <a:r>
              <a:rPr lang="de-CH" sz="1600" b="0" dirty="0" err="1" smtClean="0"/>
              <a:t>removed</a:t>
            </a:r>
            <a:endParaRPr lang="de-CH" sz="1600" b="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de-CH" sz="1600" b="0" dirty="0" err="1" smtClean="0"/>
              <a:t>Turbines</a:t>
            </a:r>
            <a:r>
              <a:rPr lang="de-CH" sz="1600" b="0" dirty="0" smtClean="0"/>
              <a:t> </a:t>
            </a:r>
            <a:r>
              <a:rPr lang="de-CH" sz="1600" b="0" dirty="0" err="1" smtClean="0"/>
              <a:t>were</a:t>
            </a:r>
            <a:r>
              <a:rPr lang="de-CH" sz="1600" b="0" dirty="0" smtClean="0"/>
              <a:t> </a:t>
            </a:r>
            <a:r>
              <a:rPr lang="de-CH" sz="1600" b="0" dirty="0" err="1" smtClean="0"/>
              <a:t>re-arranged</a:t>
            </a:r>
            <a:r>
              <a:rPr lang="de-CH" sz="1600" b="0" dirty="0" smtClean="0"/>
              <a:t> and </a:t>
            </a:r>
            <a:r>
              <a:rPr lang="de-CH" sz="1600" b="0" dirty="0" err="1" smtClean="0"/>
              <a:t>equipped</a:t>
            </a:r>
            <a:r>
              <a:rPr lang="de-CH" sz="1600" b="0" dirty="0" smtClean="0"/>
              <a:t> </a:t>
            </a:r>
            <a:r>
              <a:rPr lang="de-CH" sz="1600" b="0" dirty="0" err="1" smtClean="0"/>
              <a:t>with</a:t>
            </a:r>
            <a:r>
              <a:rPr lang="de-CH" sz="1600" b="0" dirty="0" smtClean="0"/>
              <a:t> </a:t>
            </a:r>
            <a:r>
              <a:rPr lang="de-CH" sz="1600" b="0" dirty="0" err="1" smtClean="0"/>
              <a:t>optimised</a:t>
            </a:r>
            <a:r>
              <a:rPr lang="de-CH" sz="1600" b="0" dirty="0" smtClean="0"/>
              <a:t> </a:t>
            </a:r>
            <a:r>
              <a:rPr lang="de-CH" sz="1600" b="0" dirty="0" err="1" smtClean="0"/>
              <a:t>flow</a:t>
            </a:r>
            <a:r>
              <a:rPr lang="de-CH" sz="1600" b="0" dirty="0" smtClean="0"/>
              <a:t> </a:t>
            </a:r>
            <a:r>
              <a:rPr lang="de-CH" sz="1600" b="0" dirty="0" err="1" smtClean="0"/>
              <a:t>parts</a:t>
            </a:r>
            <a:endParaRPr lang="de-CH" sz="1600" b="0" dirty="0" smtClean="0"/>
          </a:p>
          <a:p>
            <a:pPr>
              <a:buFont typeface="Arial" panose="020B0604020202020204" pitchFamily="34" charset="0"/>
              <a:buChar char="•"/>
            </a:pPr>
            <a:endParaRPr lang="de-CH" b="0" dirty="0" smtClean="0"/>
          </a:p>
          <a:p>
            <a:pPr marL="0" indent="0"/>
            <a:r>
              <a:rPr lang="de-CH" sz="1600" dirty="0" smtClean="0"/>
              <a:t>At least </a:t>
            </a:r>
            <a:r>
              <a:rPr lang="de-CH" sz="1600" dirty="0" err="1" smtClean="0"/>
              <a:t>some</a:t>
            </a:r>
            <a:r>
              <a:rPr lang="de-CH" sz="1600" dirty="0" smtClean="0"/>
              <a:t> </a:t>
            </a:r>
            <a:r>
              <a:rPr lang="de-CH" sz="1600" dirty="0" err="1" smtClean="0"/>
              <a:t>items</a:t>
            </a:r>
            <a:r>
              <a:rPr lang="de-CH" sz="1600" dirty="0" smtClean="0"/>
              <a:t> </a:t>
            </a:r>
            <a:r>
              <a:rPr lang="de-CH" sz="1600" dirty="0" err="1" smtClean="0"/>
              <a:t>remained</a:t>
            </a:r>
            <a:endParaRPr lang="de-CH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600" b="0" dirty="0" err="1" smtClean="0"/>
              <a:t>Platefin</a:t>
            </a:r>
            <a:r>
              <a:rPr lang="de-CH" sz="1600" b="0" dirty="0" smtClean="0"/>
              <a:t> </a:t>
            </a:r>
            <a:r>
              <a:rPr lang="de-CH" sz="1600" b="0" dirty="0" err="1" smtClean="0"/>
              <a:t>heatexchangers</a:t>
            </a:r>
            <a:r>
              <a:rPr lang="de-CH" sz="1600" b="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600" b="0" dirty="0" smtClean="0"/>
              <a:t>80K </a:t>
            </a:r>
            <a:r>
              <a:rPr lang="de-CH" sz="1600" b="0" dirty="0" err="1" smtClean="0"/>
              <a:t>and</a:t>
            </a:r>
            <a:r>
              <a:rPr lang="de-CH" sz="1600" b="0" dirty="0" smtClean="0"/>
              <a:t> 20K Adsorber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600" b="0" dirty="0" err="1" smtClean="0"/>
              <a:t>Cryogenic</a:t>
            </a:r>
            <a:r>
              <a:rPr lang="de-CH" sz="1600" b="0" dirty="0" smtClean="0"/>
              <a:t> </a:t>
            </a:r>
            <a:r>
              <a:rPr lang="de-CH" sz="1600" b="0" dirty="0" err="1" smtClean="0"/>
              <a:t>valves</a:t>
            </a:r>
            <a:r>
              <a:rPr lang="de-CH" sz="1600" b="0" dirty="0" smtClean="0"/>
              <a:t> (</a:t>
            </a:r>
            <a:r>
              <a:rPr lang="de-CH" sz="1600" b="0" dirty="0" err="1" smtClean="0"/>
              <a:t>shaft</a:t>
            </a:r>
            <a:r>
              <a:rPr lang="de-CH" sz="1600" b="0" dirty="0" smtClean="0"/>
              <a:t>, </a:t>
            </a:r>
            <a:r>
              <a:rPr lang="de-CH" sz="1600" b="0" dirty="0" err="1" smtClean="0"/>
              <a:t>stem</a:t>
            </a:r>
            <a:r>
              <a:rPr lang="de-CH" sz="1600" b="0" dirty="0" smtClean="0"/>
              <a:t> </a:t>
            </a:r>
            <a:r>
              <a:rPr lang="de-CH" sz="1600" b="0" dirty="0" err="1" smtClean="0"/>
              <a:t>and</a:t>
            </a:r>
            <a:r>
              <a:rPr lang="de-CH" sz="1600" b="0" dirty="0" smtClean="0"/>
              <a:t> </a:t>
            </a:r>
            <a:r>
              <a:rPr lang="de-CH" sz="1600" b="0" dirty="0" err="1" smtClean="0"/>
              <a:t>some</a:t>
            </a:r>
            <a:r>
              <a:rPr lang="de-CH" sz="1600" b="0" dirty="0" smtClean="0"/>
              <a:t> </a:t>
            </a:r>
            <a:r>
              <a:rPr lang="de-CH" sz="1600" b="0" dirty="0" err="1" smtClean="0"/>
              <a:t>plugs</a:t>
            </a:r>
            <a:r>
              <a:rPr lang="de-CH" sz="1600" b="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600" b="0" dirty="0" smtClean="0"/>
              <a:t>17 </a:t>
            </a:r>
            <a:r>
              <a:rPr lang="de-CH" sz="1600" b="0" dirty="0" err="1" smtClean="0"/>
              <a:t>years</a:t>
            </a:r>
            <a:r>
              <a:rPr lang="de-CH" sz="1600" b="0" dirty="0" smtClean="0"/>
              <a:t> </a:t>
            </a:r>
            <a:r>
              <a:rPr lang="de-CH" sz="1600" b="0" dirty="0" err="1" smtClean="0"/>
              <a:t>of</a:t>
            </a:r>
            <a:r>
              <a:rPr lang="de-CH" sz="1600" b="0" dirty="0" smtClean="0"/>
              <a:t> operational </a:t>
            </a:r>
            <a:r>
              <a:rPr lang="de-CH" sz="1600" b="0" dirty="0" err="1" smtClean="0"/>
              <a:t>experience</a:t>
            </a:r>
            <a:r>
              <a:rPr lang="de-CH" sz="1600" b="0" dirty="0" smtClean="0"/>
              <a:t> </a:t>
            </a:r>
            <a:r>
              <a:rPr lang="de-CH" sz="1600" b="0" dirty="0" smtClean="0">
                <a:sym typeface="Wingdings" panose="05000000000000000000" pitchFamily="2" charset="2"/>
              </a:rPr>
              <a:t> </a:t>
            </a:r>
            <a:r>
              <a:rPr lang="de-CH" sz="1600" b="0" dirty="0" err="1" smtClean="0">
                <a:sym typeface="Wingdings" panose="05000000000000000000" pitchFamily="2" charset="2"/>
              </a:rPr>
              <a:t>atuomated</a:t>
            </a:r>
            <a:r>
              <a:rPr lang="de-CH" sz="1600" b="0" dirty="0" smtClean="0">
                <a:sym typeface="Wingdings" panose="05000000000000000000" pitchFamily="2" charset="2"/>
              </a:rPr>
              <a:t> </a:t>
            </a:r>
            <a:r>
              <a:rPr lang="de-CH" sz="1600" b="0" dirty="0" err="1" smtClean="0">
                <a:sym typeface="Wingdings" panose="05000000000000000000" pitchFamily="2" charset="2"/>
              </a:rPr>
              <a:t>procedures</a:t>
            </a:r>
            <a:r>
              <a:rPr lang="de-CH" sz="1600" b="0" dirty="0" smtClean="0">
                <a:sym typeface="Wingdings" panose="05000000000000000000" pitchFamily="2" charset="2"/>
              </a:rPr>
              <a:t> </a:t>
            </a:r>
            <a:r>
              <a:rPr lang="de-CH" sz="1600" b="0" dirty="0" err="1" smtClean="0">
                <a:sym typeface="Wingdings" panose="05000000000000000000" pitchFamily="2" charset="2"/>
              </a:rPr>
              <a:t>migrated</a:t>
            </a:r>
            <a:r>
              <a:rPr lang="de-CH" sz="1600" b="0" dirty="0" smtClean="0">
                <a:sym typeface="Wingdings" panose="05000000000000000000" pitchFamily="2" charset="2"/>
              </a:rPr>
              <a:t> </a:t>
            </a:r>
            <a:r>
              <a:rPr lang="de-CH" sz="1600" b="0" dirty="0" err="1" smtClean="0">
                <a:sym typeface="Wingdings" panose="05000000000000000000" pitchFamily="2" charset="2"/>
              </a:rPr>
              <a:t>into</a:t>
            </a:r>
            <a:r>
              <a:rPr lang="de-CH" sz="1600" b="0" dirty="0" smtClean="0">
                <a:sym typeface="Wingdings" panose="05000000000000000000" pitchFamily="2" charset="2"/>
              </a:rPr>
              <a:t> </a:t>
            </a:r>
            <a:r>
              <a:rPr lang="de-CH" sz="1600" b="0" dirty="0" err="1" smtClean="0">
                <a:sym typeface="Wingdings" panose="05000000000000000000" pitchFamily="2" charset="2"/>
              </a:rPr>
              <a:t>plc</a:t>
            </a:r>
            <a:endParaRPr lang="de-CH" sz="1600" b="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033" y="3573016"/>
            <a:ext cx="3218439" cy="2448272"/>
          </a:xfrm>
          <a:prstGeom prst="rect">
            <a:avLst/>
          </a:prstGeom>
        </p:spPr>
      </p:pic>
      <p:pic>
        <p:nvPicPr>
          <p:cNvPr id="7" name="Grafik 6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2" t="15247" r="4423" b="4423"/>
          <a:stretch/>
        </p:blipFill>
        <p:spPr>
          <a:xfrm>
            <a:off x="5580150" y="1412875"/>
            <a:ext cx="3240000" cy="20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73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Overhaul of the Compressor </a:t>
            </a:r>
            <a:r>
              <a:rPr lang="en-US" dirty="0" smtClean="0"/>
              <a:t>System</a:t>
            </a:r>
            <a:r>
              <a:rPr lang="en-US" b="0" dirty="0"/>
              <a:t/>
            </a:r>
            <a:br>
              <a:rPr lang="en-US" b="0" dirty="0"/>
            </a:br>
            <a:r>
              <a:rPr lang="en-US" b="0" dirty="0"/>
              <a:t>F</a:t>
            </a:r>
            <a:r>
              <a:rPr lang="en-US" b="0" dirty="0" smtClean="0"/>
              <a:t>acts &amp; figures</a:t>
            </a:r>
            <a:endParaRPr lang="de-CH" dirty="0"/>
          </a:p>
        </p:txBody>
      </p:sp>
      <p:pic>
        <p:nvPicPr>
          <p:cNvPr id="5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472" y="1412777"/>
            <a:ext cx="3240000" cy="20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Grafik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472" y="3576740"/>
            <a:ext cx="3240000" cy="2088000"/>
          </a:xfrm>
          <a:prstGeom prst="rect">
            <a:avLst/>
          </a:prstGeom>
        </p:spPr>
      </p:pic>
      <p:sp>
        <p:nvSpPr>
          <p:cNvPr id="6" name="Inhaltsplatzhalter 2"/>
          <p:cNvSpPr txBox="1">
            <a:spLocks/>
          </p:cNvSpPr>
          <p:nvPr/>
        </p:nvSpPr>
        <p:spPr bwMode="gray">
          <a:xfrm>
            <a:off x="1062307" y="1126077"/>
            <a:ext cx="3959721" cy="5162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30000"/>
              </a:spcAft>
              <a:tabLst>
                <a:tab pos="266700" algn="l"/>
              </a:tabLst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588" indent="455613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30000"/>
              </a:spcAft>
              <a:tabLst>
                <a:tab pos="266700" algn="l"/>
              </a:tabLst>
              <a:defRPr sz="1600">
                <a:solidFill>
                  <a:schemeClr val="tx1"/>
                </a:solidFill>
                <a:latin typeface="+mn-lt"/>
              </a:defRPr>
            </a:lvl2pPr>
            <a:lvl3pPr marL="266700" indent="-263525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30000"/>
              </a:spcAft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+mn-lt"/>
              </a:defRPr>
            </a:lvl3pPr>
            <a:lvl4pPr marL="547688" indent="-2794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30000"/>
              </a:spcAft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+mn-lt"/>
              </a:defRPr>
            </a:lvl4pPr>
            <a:lvl5pPr marL="812800" indent="-263525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30000"/>
              </a:spcAft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+mn-lt"/>
              </a:defRPr>
            </a:lvl5pPr>
            <a:lvl6pPr marL="1270000" indent="-263525" algn="l" rtl="0" fontAlgn="base">
              <a:lnSpc>
                <a:spcPct val="110000"/>
              </a:lnSpc>
              <a:spcBef>
                <a:spcPct val="0"/>
              </a:spcBef>
              <a:spcAft>
                <a:spcPct val="30000"/>
              </a:spcAft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+mn-lt"/>
              </a:defRPr>
            </a:lvl6pPr>
            <a:lvl7pPr marL="1727200" indent="-263525" algn="l" rtl="0" fontAlgn="base">
              <a:lnSpc>
                <a:spcPct val="110000"/>
              </a:lnSpc>
              <a:spcBef>
                <a:spcPct val="0"/>
              </a:spcBef>
              <a:spcAft>
                <a:spcPct val="30000"/>
              </a:spcAft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+mn-lt"/>
              </a:defRPr>
            </a:lvl7pPr>
            <a:lvl8pPr marL="2184400" indent="-263525" algn="l" rtl="0" fontAlgn="base">
              <a:lnSpc>
                <a:spcPct val="110000"/>
              </a:lnSpc>
              <a:spcBef>
                <a:spcPct val="0"/>
              </a:spcBef>
              <a:spcAft>
                <a:spcPct val="30000"/>
              </a:spcAft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+mn-lt"/>
              </a:defRPr>
            </a:lvl8pPr>
            <a:lvl9pPr marL="2641600" indent="-263525" algn="l" rtl="0" fontAlgn="base">
              <a:lnSpc>
                <a:spcPct val="110000"/>
              </a:lnSpc>
              <a:spcBef>
                <a:spcPct val="0"/>
              </a:spcBef>
              <a:spcAft>
                <a:spcPct val="30000"/>
              </a:spcAft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CH" kern="0" dirty="0" smtClean="0"/>
              <a:t>Main </a:t>
            </a:r>
            <a:r>
              <a:rPr lang="de-CH" kern="0" dirty="0" err="1" smtClean="0"/>
              <a:t>Objective</a:t>
            </a:r>
            <a:endParaRPr lang="de-CH" kern="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de-CH" b="0" kern="0" dirty="0" err="1" smtClean="0"/>
              <a:t>To</a:t>
            </a:r>
            <a:r>
              <a:rPr lang="de-CH" b="0" kern="0" dirty="0" smtClean="0"/>
              <a:t> </a:t>
            </a:r>
            <a:r>
              <a:rPr lang="de-CH" b="0" kern="0" dirty="0" err="1" smtClean="0"/>
              <a:t>ensure</a:t>
            </a:r>
            <a:r>
              <a:rPr lang="de-CH" b="0" kern="0" dirty="0" smtClean="0"/>
              <a:t> «a </a:t>
            </a:r>
            <a:r>
              <a:rPr lang="de-CH" b="0" kern="0" dirty="0" err="1" smtClean="0"/>
              <a:t>sufficient</a:t>
            </a:r>
            <a:r>
              <a:rPr lang="de-CH" b="0" kern="0" dirty="0" smtClean="0"/>
              <a:t> helium-</a:t>
            </a:r>
            <a:r>
              <a:rPr lang="de-CH" b="0" kern="0" dirty="0" err="1" smtClean="0"/>
              <a:t>supply</a:t>
            </a:r>
            <a:r>
              <a:rPr lang="de-CH" b="0" kern="0" dirty="0" smtClean="0"/>
              <a:t> </a:t>
            </a:r>
            <a:r>
              <a:rPr lang="de-CH" b="0" kern="0" dirty="0" err="1" smtClean="0"/>
              <a:t>of</a:t>
            </a:r>
            <a:r>
              <a:rPr lang="de-CH" b="0" kern="0" dirty="0" smtClean="0"/>
              <a:t> </a:t>
            </a:r>
            <a:r>
              <a:rPr lang="de-CH" b="0" kern="0" dirty="0" err="1" smtClean="0"/>
              <a:t>the</a:t>
            </a:r>
            <a:r>
              <a:rPr lang="de-CH" b="0" kern="0" dirty="0" smtClean="0"/>
              <a:t> XFEL-</a:t>
            </a:r>
            <a:r>
              <a:rPr lang="de-CH" b="0" kern="0" dirty="0" err="1" smtClean="0"/>
              <a:t>linac</a:t>
            </a:r>
            <a:r>
              <a:rPr lang="de-CH" b="0" kern="0" dirty="0" smtClean="0"/>
              <a:t> </a:t>
            </a:r>
            <a:r>
              <a:rPr lang="de-CH" b="0" kern="0" dirty="0" err="1" smtClean="0"/>
              <a:t>for</a:t>
            </a:r>
            <a:r>
              <a:rPr lang="de-CH" b="0" kern="0" dirty="0" smtClean="0"/>
              <a:t> at least 15 </a:t>
            </a:r>
            <a:r>
              <a:rPr lang="de-CH" b="0" kern="0" dirty="0" err="1" smtClean="0"/>
              <a:t>years</a:t>
            </a:r>
            <a:r>
              <a:rPr lang="de-CH" b="0" kern="0" dirty="0" smtClean="0"/>
              <a:t> </a:t>
            </a:r>
            <a:r>
              <a:rPr lang="de-CH" b="0" kern="0" dirty="0" err="1" smtClean="0"/>
              <a:t>of</a:t>
            </a:r>
            <a:r>
              <a:rPr lang="de-CH" b="0" kern="0" dirty="0" smtClean="0"/>
              <a:t> </a:t>
            </a:r>
            <a:r>
              <a:rPr lang="de-CH" b="0" kern="0" dirty="0" err="1" smtClean="0"/>
              <a:t>continuous</a:t>
            </a:r>
            <a:r>
              <a:rPr lang="de-CH" b="0" kern="0" dirty="0" smtClean="0"/>
              <a:t> </a:t>
            </a:r>
            <a:r>
              <a:rPr lang="de-CH" b="0" kern="0" dirty="0" err="1" smtClean="0"/>
              <a:t>operation</a:t>
            </a:r>
            <a:r>
              <a:rPr lang="de-CH" b="0" kern="0" dirty="0" smtClean="0"/>
              <a:t>» </a:t>
            </a:r>
            <a:r>
              <a:rPr lang="de-CH" sz="1200" b="0" kern="0" dirty="0" smtClean="0"/>
              <a:t>[</a:t>
            </a:r>
            <a:r>
              <a:rPr lang="de-CH" sz="1200" b="0" kern="0" dirty="0" err="1" smtClean="0"/>
              <a:t>from</a:t>
            </a:r>
            <a:r>
              <a:rPr lang="de-CH" sz="1200" b="0" kern="0" dirty="0" smtClean="0"/>
              <a:t> T. </a:t>
            </a:r>
            <a:r>
              <a:rPr lang="de-CH" sz="1200" b="0" kern="0" dirty="0" err="1" smtClean="0"/>
              <a:t>Schnautz</a:t>
            </a:r>
            <a:r>
              <a:rPr lang="de-CH" sz="1200" b="0" kern="0" dirty="0" smtClean="0"/>
              <a:t>, B. Petersen «</a:t>
            </a:r>
            <a:r>
              <a:rPr lang="de-CH" sz="1200" b="0" kern="0" dirty="0" err="1" smtClean="0"/>
              <a:t>Specification</a:t>
            </a:r>
            <a:r>
              <a:rPr lang="de-CH" sz="1200" b="0" kern="0" dirty="0" smtClean="0"/>
              <a:t> </a:t>
            </a:r>
            <a:r>
              <a:rPr lang="de-CH" sz="1200" b="0" kern="0" dirty="0" err="1" smtClean="0"/>
              <a:t>of</a:t>
            </a:r>
            <a:r>
              <a:rPr lang="de-CH" sz="1200" b="0" kern="0" dirty="0" smtClean="0"/>
              <a:t> </a:t>
            </a:r>
            <a:r>
              <a:rPr lang="de-CH" sz="1200" b="0" kern="0" dirty="0" err="1" smtClean="0"/>
              <a:t>the</a:t>
            </a:r>
            <a:r>
              <a:rPr lang="de-CH" sz="1200" b="0" kern="0" dirty="0" smtClean="0"/>
              <a:t> XFEL-Refrigerator»]</a:t>
            </a:r>
          </a:p>
          <a:p>
            <a:pPr marL="0" indent="0"/>
            <a:endParaRPr lang="de-CH" sz="1200" b="0" kern="0" dirty="0" smtClean="0"/>
          </a:p>
          <a:p>
            <a:pPr marL="0" indent="0"/>
            <a:r>
              <a:rPr lang="de-CH" kern="0" dirty="0" err="1" smtClean="0"/>
              <a:t>Some</a:t>
            </a:r>
            <a:r>
              <a:rPr lang="de-CH" kern="0" dirty="0" smtClean="0"/>
              <a:t> </a:t>
            </a:r>
            <a:r>
              <a:rPr lang="de-CH" kern="0" dirty="0" err="1" smtClean="0"/>
              <a:t>numbers</a:t>
            </a:r>
            <a:r>
              <a:rPr lang="de-CH" kern="0" dirty="0" smtClean="0"/>
              <a:t> </a:t>
            </a:r>
            <a:r>
              <a:rPr lang="de-CH" kern="0" dirty="0" err="1" smtClean="0"/>
              <a:t>about</a:t>
            </a:r>
            <a:r>
              <a:rPr lang="de-CH" kern="0" dirty="0" smtClean="0"/>
              <a:t> </a:t>
            </a:r>
            <a:r>
              <a:rPr lang="de-CH" kern="0" dirty="0" err="1" smtClean="0"/>
              <a:t>overhauling</a:t>
            </a:r>
            <a:r>
              <a:rPr lang="de-CH" kern="0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b="0" kern="0" dirty="0" err="1" smtClean="0"/>
              <a:t>Adsobent</a:t>
            </a:r>
            <a:r>
              <a:rPr lang="de-CH" b="0" kern="0" dirty="0" smtClean="0"/>
              <a:t> </a:t>
            </a:r>
            <a:r>
              <a:rPr lang="de-CH" b="0" kern="0" dirty="0" err="1" smtClean="0"/>
              <a:t>replacement</a:t>
            </a:r>
            <a:r>
              <a:rPr lang="de-CH" b="0" kern="0" dirty="0" smtClean="0"/>
              <a:t> at 4 </a:t>
            </a:r>
            <a:r>
              <a:rPr lang="de-CH" b="0" kern="0" dirty="0" err="1" smtClean="0"/>
              <a:t>dryers</a:t>
            </a:r>
            <a:endParaRPr lang="de-CH" b="0" kern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b="0" kern="0" dirty="0" smtClean="0"/>
              <a:t>Revision  </a:t>
            </a:r>
            <a:r>
              <a:rPr lang="de-CH" b="0" kern="0" dirty="0" err="1" smtClean="0"/>
              <a:t>of</a:t>
            </a:r>
            <a:r>
              <a:rPr lang="de-CH" b="0" kern="0" dirty="0" smtClean="0"/>
              <a:t> 9 </a:t>
            </a:r>
            <a:r>
              <a:rPr lang="de-CH" b="0" kern="0" dirty="0" err="1" smtClean="0"/>
              <a:t>screw</a:t>
            </a:r>
            <a:r>
              <a:rPr lang="de-CH" b="0" kern="0" dirty="0" smtClean="0"/>
              <a:t> </a:t>
            </a:r>
            <a:r>
              <a:rPr lang="de-CH" b="0" kern="0" dirty="0" err="1" smtClean="0"/>
              <a:t>compressor</a:t>
            </a:r>
            <a:r>
              <a:rPr lang="de-CH" b="0" kern="0" dirty="0" smtClean="0"/>
              <a:t> </a:t>
            </a:r>
            <a:r>
              <a:rPr lang="de-CH" b="0" kern="0" dirty="0" err="1" smtClean="0"/>
              <a:t>blocks</a:t>
            </a:r>
            <a:endParaRPr lang="de-CH" b="0" kern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b="0" kern="0" dirty="0" err="1" smtClean="0"/>
              <a:t>Calibration</a:t>
            </a:r>
            <a:r>
              <a:rPr lang="de-CH" b="0" kern="0" dirty="0" smtClean="0"/>
              <a:t> </a:t>
            </a:r>
            <a:r>
              <a:rPr lang="de-CH" b="0" kern="0" dirty="0" err="1" smtClean="0"/>
              <a:t>of</a:t>
            </a:r>
            <a:r>
              <a:rPr lang="de-CH" b="0" kern="0" dirty="0" smtClean="0"/>
              <a:t> 178 </a:t>
            </a:r>
            <a:r>
              <a:rPr lang="de-CH" b="0" kern="0" dirty="0" err="1" smtClean="0"/>
              <a:t>safety</a:t>
            </a:r>
            <a:r>
              <a:rPr lang="de-CH" b="0" kern="0" dirty="0" smtClean="0"/>
              <a:t> </a:t>
            </a:r>
            <a:r>
              <a:rPr lang="de-CH" b="0" kern="0" dirty="0" err="1" smtClean="0"/>
              <a:t>valves</a:t>
            </a:r>
            <a:endParaRPr lang="de-CH" b="0" kern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b="0" kern="0" dirty="0" smtClean="0"/>
              <a:t>New </a:t>
            </a:r>
            <a:r>
              <a:rPr lang="de-CH" b="0" kern="0" dirty="0" err="1" smtClean="0"/>
              <a:t>sealings</a:t>
            </a:r>
            <a:r>
              <a:rPr lang="de-CH" b="0" kern="0" dirty="0" smtClean="0"/>
              <a:t> at 1292 </a:t>
            </a:r>
            <a:r>
              <a:rPr lang="de-CH" b="0" kern="0" dirty="0" err="1" smtClean="0"/>
              <a:t>manual</a:t>
            </a:r>
            <a:r>
              <a:rPr lang="de-CH" b="0" kern="0" dirty="0" smtClean="0"/>
              <a:t> </a:t>
            </a:r>
            <a:r>
              <a:rPr lang="de-CH" b="0" kern="0" dirty="0" err="1" smtClean="0"/>
              <a:t>valves</a:t>
            </a:r>
            <a:endParaRPr lang="de-CH" b="0" kern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b="0" kern="0" dirty="0" smtClean="0"/>
              <a:t>Painting </a:t>
            </a:r>
            <a:r>
              <a:rPr lang="de-CH" b="0" kern="0" dirty="0" err="1" smtClean="0"/>
              <a:t>of</a:t>
            </a:r>
            <a:r>
              <a:rPr lang="de-CH" b="0" kern="0" dirty="0" smtClean="0"/>
              <a:t> all </a:t>
            </a:r>
            <a:r>
              <a:rPr lang="de-CH" b="0" kern="0" dirty="0" err="1" smtClean="0"/>
              <a:t>equipment</a:t>
            </a:r>
            <a:r>
              <a:rPr lang="de-CH" b="0" kern="0" dirty="0" smtClean="0"/>
              <a:t> </a:t>
            </a:r>
            <a:r>
              <a:rPr lang="de-CH" b="0" kern="0" dirty="0" err="1" smtClean="0"/>
              <a:t>overhauled</a:t>
            </a:r>
            <a:r>
              <a:rPr lang="de-CH" b="0" kern="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b="0" kern="0" dirty="0" err="1" smtClean="0"/>
              <a:t>Pressure</a:t>
            </a:r>
            <a:r>
              <a:rPr lang="de-CH" b="0" kern="0" dirty="0" smtClean="0"/>
              <a:t> &amp; </a:t>
            </a:r>
            <a:r>
              <a:rPr lang="de-CH" b="0" kern="0" dirty="0" err="1" smtClean="0"/>
              <a:t>leak</a:t>
            </a:r>
            <a:r>
              <a:rPr lang="de-CH" b="0" kern="0" dirty="0" smtClean="0"/>
              <a:t> </a:t>
            </a:r>
            <a:r>
              <a:rPr lang="de-CH" b="0" kern="0" dirty="0" err="1" smtClean="0"/>
              <a:t>test</a:t>
            </a:r>
            <a:endParaRPr lang="de-CH" b="0" kern="0" dirty="0" smtClean="0"/>
          </a:p>
          <a:p>
            <a:pPr marL="0" indent="0"/>
            <a:endParaRPr lang="de-CH" kern="0" dirty="0" smtClean="0"/>
          </a:p>
          <a:p>
            <a:pPr marL="0" indent="0"/>
            <a:endParaRPr lang="de-CH" kern="0" dirty="0" smtClean="0"/>
          </a:p>
          <a:p>
            <a:pPr marL="0" indent="0"/>
            <a:endParaRPr lang="de-CH" kern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kern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kern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kern="0" dirty="0" smtClean="0"/>
          </a:p>
          <a:p>
            <a:pPr lvl="1" indent="0"/>
            <a:endParaRPr lang="de-CH" kern="0" dirty="0" smtClean="0"/>
          </a:p>
          <a:p>
            <a:pPr>
              <a:buFont typeface="Arial" panose="020B0604020202020204" pitchFamily="34" charset="0"/>
              <a:buChar char="•"/>
            </a:pPr>
            <a:endParaRPr lang="de-CH" kern="0" dirty="0" smtClean="0"/>
          </a:p>
          <a:p>
            <a:endParaRPr lang="de-CH" kern="0" dirty="0"/>
          </a:p>
        </p:txBody>
      </p:sp>
    </p:spTree>
    <p:extLst>
      <p:ext uri="{BB962C8B-B14F-4D97-AF65-F5344CB8AC3E}">
        <p14:creationId xmlns:p14="http://schemas.microsoft.com/office/powerpoint/2010/main" val="378378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New Components: 2K </a:t>
            </a:r>
            <a:r>
              <a:rPr lang="de-DE" dirty="0" err="1"/>
              <a:t>C</a:t>
            </a:r>
            <a:r>
              <a:rPr lang="de-DE" dirty="0" err="1" smtClean="0"/>
              <a:t>old</a:t>
            </a:r>
            <a:r>
              <a:rPr lang="de-DE" dirty="0" smtClean="0"/>
              <a:t> </a:t>
            </a:r>
            <a:r>
              <a:rPr lang="de-DE" dirty="0" err="1" smtClean="0"/>
              <a:t>Compressors</a:t>
            </a:r>
            <a:r>
              <a:rPr lang="de-DE" dirty="0" smtClean="0"/>
              <a:t> (1)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4" name="Rectangle 3"/>
          <p:cNvSpPr/>
          <p:nvPr/>
        </p:nvSpPr>
        <p:spPr>
          <a:xfrm>
            <a:off x="258416" y="1198085"/>
            <a:ext cx="72034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buSzPct val="80000"/>
              <a:buNone/>
            </a:pPr>
            <a:r>
              <a:rPr lang="en-US" sz="1800" b="1" u="sng" dirty="0" smtClean="0">
                <a:latin typeface="Calibri"/>
              </a:rPr>
              <a:t>Some facts about cold </a:t>
            </a:r>
            <a:r>
              <a:rPr lang="en-US" sz="1800" b="1" u="sng" dirty="0">
                <a:latin typeface="Calibri"/>
              </a:rPr>
              <a:t>c</a:t>
            </a:r>
            <a:r>
              <a:rPr lang="en-US" sz="1800" b="1" u="sng" dirty="0" smtClean="0">
                <a:latin typeface="Calibri"/>
              </a:rPr>
              <a:t>ompressors </a:t>
            </a:r>
            <a:endParaRPr lang="en-US" sz="1800" b="1" u="sng" dirty="0"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3600" y="179296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</a:pPr>
            <a:r>
              <a:rPr lang="en-US" sz="1800" b="1" dirty="0" smtClean="0">
                <a:latin typeface="Calibri"/>
              </a:rPr>
              <a:t>Small dynamic range</a:t>
            </a:r>
            <a:endParaRPr lang="en-US" sz="1800" b="1" dirty="0"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8417" y="211499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</a:pPr>
            <a:r>
              <a:rPr lang="en-US" sz="1800" b="1" dirty="0" smtClean="0">
                <a:latin typeface="Calibri"/>
              </a:rPr>
              <a:t>Sensitive towards </a:t>
            </a:r>
            <a:r>
              <a:rPr lang="en-US" sz="1800" b="1" dirty="0" err="1" smtClean="0">
                <a:latin typeface="Calibri"/>
              </a:rPr>
              <a:t>massflow</a:t>
            </a:r>
            <a:r>
              <a:rPr lang="en-US" sz="1800" b="1" dirty="0" smtClean="0">
                <a:latin typeface="Calibri"/>
              </a:rPr>
              <a:t>-, pressure-, temperature changes</a:t>
            </a:r>
            <a:endParaRPr lang="en-US" sz="1800" b="1" dirty="0"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796" y="270030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</a:pPr>
            <a:r>
              <a:rPr lang="en-US" sz="1800" b="1" dirty="0" smtClean="0">
                <a:latin typeface="Calibri"/>
              </a:rPr>
              <a:t>Each system is unique </a:t>
            </a:r>
            <a:endParaRPr lang="en-US" sz="18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6" name="Right Arrow 15"/>
          <p:cNvSpPr>
            <a:spLocks noChangeArrowheads="1"/>
          </p:cNvSpPr>
          <p:nvPr/>
        </p:nvSpPr>
        <p:spPr bwMode="auto">
          <a:xfrm>
            <a:off x="251796" y="2237755"/>
            <a:ext cx="333822" cy="161131"/>
          </a:xfrm>
          <a:prstGeom prst="rightArrow">
            <a:avLst>
              <a:gd name="adj1" fmla="val 50000"/>
              <a:gd name="adj2" fmla="val 49858"/>
            </a:avLst>
          </a:prstGeom>
          <a:solidFill>
            <a:srgbClr val="E00822"/>
          </a:solidFill>
          <a:ln w="28575" algn="ctr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marL="342900" indent="-342900"/>
            <a:endParaRPr lang="de-DE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96032" y="2084270"/>
            <a:ext cx="4422086" cy="331656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1685612" y="3678943"/>
            <a:ext cx="7336289" cy="3310256"/>
            <a:chOff x="3005593" y="1359673"/>
            <a:chExt cx="5451437" cy="2941983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6804" y="1497195"/>
              <a:ext cx="5130226" cy="25754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ctangle 6"/>
            <p:cNvSpPr/>
            <p:nvPr/>
          </p:nvSpPr>
          <p:spPr bwMode="auto">
            <a:xfrm>
              <a:off x="3005593" y="1359673"/>
              <a:ext cx="2886324" cy="2941983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5891917" y="3783408"/>
              <a:ext cx="492980" cy="28928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261078" y="3003777"/>
            <a:ext cx="48595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</a:pPr>
            <a:r>
              <a:rPr lang="en-US" sz="1800" b="1" dirty="0" smtClean="0">
                <a:latin typeface="Calibri"/>
              </a:rPr>
              <a:t>(Re-)start of cold </a:t>
            </a:r>
            <a:r>
              <a:rPr lang="en-US" sz="1800" b="1" dirty="0">
                <a:latin typeface="Calibri"/>
              </a:rPr>
              <a:t>c</a:t>
            </a:r>
            <a:r>
              <a:rPr lang="en-US" sz="1800" b="1" dirty="0" smtClean="0">
                <a:latin typeface="Calibri"/>
              </a:rPr>
              <a:t>ompressors is time intensive</a:t>
            </a:r>
            <a:endParaRPr lang="en-US" sz="18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7698" y="3557521"/>
            <a:ext cx="48595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</a:pPr>
            <a:r>
              <a:rPr lang="en-US" sz="1800" b="1" dirty="0" smtClean="0">
                <a:latin typeface="Calibri"/>
              </a:rPr>
              <a:t>DESY has no operational experience with </a:t>
            </a:r>
            <a:r>
              <a:rPr lang="en-US" sz="1800" b="1" dirty="0">
                <a:latin typeface="Calibri"/>
              </a:rPr>
              <a:t>c</a:t>
            </a:r>
            <a:r>
              <a:rPr lang="en-US" sz="1800" b="1" dirty="0" smtClean="0">
                <a:latin typeface="Calibri"/>
              </a:rPr>
              <a:t>old </a:t>
            </a:r>
            <a:r>
              <a:rPr lang="en-US" sz="1800" b="1" dirty="0">
                <a:latin typeface="Calibri"/>
              </a:rPr>
              <a:t>c</a:t>
            </a:r>
            <a:r>
              <a:rPr lang="en-US" sz="1800" b="1" dirty="0" smtClean="0">
                <a:latin typeface="Calibri"/>
              </a:rPr>
              <a:t>ompressors</a:t>
            </a:r>
            <a:endParaRPr lang="en-US" sz="1800" b="1" dirty="0">
              <a:solidFill>
                <a:srgbClr val="FF0000"/>
              </a:solidFill>
              <a:latin typeface="Calibri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580993" y="4645761"/>
            <a:ext cx="2978086" cy="885749"/>
            <a:chOff x="2580993" y="4645761"/>
            <a:chExt cx="2978086" cy="885749"/>
          </a:xfrm>
        </p:grpSpPr>
        <p:cxnSp>
          <p:nvCxnSpPr>
            <p:cNvPr id="5" name="Straight Arrow Connector 4"/>
            <p:cNvCxnSpPr/>
            <p:nvPr/>
          </p:nvCxnSpPr>
          <p:spPr bwMode="auto">
            <a:xfrm>
              <a:off x="2580993" y="4645761"/>
              <a:ext cx="658368" cy="592531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7" name="Straight Arrow Connector 16"/>
            <p:cNvCxnSpPr/>
            <p:nvPr/>
          </p:nvCxnSpPr>
          <p:spPr bwMode="auto">
            <a:xfrm flipH="1" flipV="1">
              <a:off x="4855600" y="4945075"/>
              <a:ext cx="703479" cy="586435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45126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8104" y="1484784"/>
            <a:ext cx="3364064" cy="420190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Cold Compressors (2)</a:t>
            </a:r>
            <a:r>
              <a:rPr lang="en-US" b="0" dirty="0"/>
              <a:t/>
            </a:r>
            <a:br>
              <a:rPr lang="en-US" b="0" dirty="0"/>
            </a:br>
            <a:r>
              <a:rPr lang="en-US" b="0" dirty="0" smtClean="0"/>
              <a:t>Cold Compressor Bypass Operation</a:t>
            </a:r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140" y="4042587"/>
            <a:ext cx="1439908" cy="1919878"/>
          </a:xfrm>
          <a:prstGeom prst="rect">
            <a:avLst/>
          </a:prstGeom>
        </p:spPr>
      </p:pic>
      <p:sp>
        <p:nvSpPr>
          <p:cNvPr id="7" name="Gebogener Pfeil 6"/>
          <p:cNvSpPr/>
          <p:nvPr/>
        </p:nvSpPr>
        <p:spPr bwMode="auto">
          <a:xfrm rot="5400000">
            <a:off x="4752020" y="2981401"/>
            <a:ext cx="2232248" cy="1728192"/>
          </a:xfrm>
          <a:prstGeom prst="circularArrow">
            <a:avLst/>
          </a:prstGeom>
          <a:solidFill>
            <a:schemeClr val="accent1">
              <a:lumMod val="40000"/>
              <a:lumOff val="60000"/>
              <a:alpha val="65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LindeDaxPowerPoint" pitchFamily="34" charset="0"/>
            </a:endParaRPr>
          </a:p>
        </p:txBody>
      </p:sp>
      <p:grpSp>
        <p:nvGrpSpPr>
          <p:cNvPr id="12" name="Gruppieren 11"/>
          <p:cNvGrpSpPr/>
          <p:nvPr/>
        </p:nvGrpSpPr>
        <p:grpSpPr>
          <a:xfrm>
            <a:off x="5515419" y="5085184"/>
            <a:ext cx="504056" cy="928517"/>
            <a:chOff x="5515419" y="4832681"/>
            <a:chExt cx="504056" cy="928517"/>
          </a:xfrm>
        </p:grpSpPr>
        <p:sp>
          <p:nvSpPr>
            <p:cNvPr id="13" name="Rechteck 12"/>
            <p:cNvSpPr/>
            <p:nvPr/>
          </p:nvSpPr>
          <p:spPr bwMode="auto">
            <a:xfrm>
              <a:off x="5592862" y="4869160"/>
              <a:ext cx="360040" cy="892038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indeDaxPowerPoint" pitchFamily="34" charset="0"/>
              </a:endParaRPr>
            </a:p>
          </p:txBody>
        </p:sp>
        <p:sp>
          <p:nvSpPr>
            <p:cNvPr id="8" name="Pfeil nach rechts 7"/>
            <p:cNvSpPr/>
            <p:nvPr/>
          </p:nvSpPr>
          <p:spPr bwMode="auto">
            <a:xfrm rot="16200000">
              <a:off x="5335447" y="5012653"/>
              <a:ext cx="864000" cy="504056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  <a:alpha val="65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10000"/>
                </a:lnSpc>
              </a:pPr>
              <a:r>
                <a:rPr lang="de-CH" dirty="0" smtClean="0"/>
                <a:t>x %</a:t>
              </a:r>
              <a:endParaRPr lang="de-CH" dirty="0"/>
            </a:p>
          </p:txBody>
        </p:sp>
      </p:grpSp>
      <p:grpSp>
        <p:nvGrpSpPr>
          <p:cNvPr id="11" name="Gruppieren 10"/>
          <p:cNvGrpSpPr/>
          <p:nvPr/>
        </p:nvGrpSpPr>
        <p:grpSpPr>
          <a:xfrm>
            <a:off x="5507157" y="1427404"/>
            <a:ext cx="504056" cy="993483"/>
            <a:chOff x="5507157" y="1427404"/>
            <a:chExt cx="504056" cy="993483"/>
          </a:xfrm>
        </p:grpSpPr>
        <p:sp>
          <p:nvSpPr>
            <p:cNvPr id="6" name="Rechteck 5"/>
            <p:cNvSpPr/>
            <p:nvPr/>
          </p:nvSpPr>
          <p:spPr bwMode="auto">
            <a:xfrm>
              <a:off x="5580112" y="1427404"/>
              <a:ext cx="360040" cy="993483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indeDaxPowerPoint" pitchFamily="34" charset="0"/>
              </a:endParaRPr>
            </a:p>
          </p:txBody>
        </p:sp>
        <p:sp>
          <p:nvSpPr>
            <p:cNvPr id="10" name="Pfeil nach rechts 9"/>
            <p:cNvSpPr/>
            <p:nvPr/>
          </p:nvSpPr>
          <p:spPr bwMode="auto">
            <a:xfrm rot="16200000">
              <a:off x="5327136" y="1736810"/>
              <a:ext cx="864097" cy="504056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  <a:alpha val="65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10000"/>
                </a:lnSpc>
              </a:pPr>
              <a:r>
                <a:rPr lang="de-CH" dirty="0" smtClean="0"/>
                <a:t>x %</a:t>
              </a:r>
              <a:endParaRPr lang="de-CH" dirty="0"/>
            </a:p>
          </p:txBody>
        </p:sp>
      </p:grpSp>
      <p:sp>
        <p:nvSpPr>
          <p:cNvPr id="9" name="Textfeld 8"/>
          <p:cNvSpPr txBox="1"/>
          <p:nvPr/>
        </p:nvSpPr>
        <p:spPr>
          <a:xfrm rot="16200000">
            <a:off x="5935509" y="3676220"/>
            <a:ext cx="1067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(</a:t>
            </a:r>
            <a:r>
              <a:rPr lang="de-CH" dirty="0" smtClean="0"/>
              <a:t>100-x) %</a:t>
            </a:r>
            <a:endParaRPr lang="de-CH" dirty="0"/>
          </a:p>
        </p:txBody>
      </p:sp>
      <p:sp>
        <p:nvSpPr>
          <p:cNvPr id="4" name="Textfeld 3"/>
          <p:cNvSpPr txBox="1"/>
          <p:nvPr/>
        </p:nvSpPr>
        <p:spPr>
          <a:xfrm>
            <a:off x="5365960" y="5842904"/>
            <a:ext cx="8631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2K</a:t>
            </a:r>
            <a:br>
              <a:rPr lang="de-CH" sz="105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Return</a:t>
            </a:r>
            <a:endParaRPr lang="de-CH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5327609" y="1412388"/>
            <a:ext cx="8631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2K</a:t>
            </a:r>
            <a:br>
              <a:rPr lang="de-CH" sz="105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Return</a:t>
            </a:r>
            <a:endParaRPr lang="de-CH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Inhaltsplatzhalter 2"/>
          <p:cNvSpPr txBox="1">
            <a:spLocks/>
          </p:cNvSpPr>
          <p:nvPr/>
        </p:nvSpPr>
        <p:spPr bwMode="gray">
          <a:xfrm>
            <a:off x="1475656" y="1412776"/>
            <a:ext cx="3671689" cy="259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30000"/>
              </a:spcAft>
              <a:tabLst>
                <a:tab pos="266700" algn="l"/>
              </a:tabLst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588" indent="455613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30000"/>
              </a:spcAft>
              <a:tabLst>
                <a:tab pos="266700" algn="l"/>
              </a:tabLst>
              <a:defRPr sz="1600">
                <a:solidFill>
                  <a:schemeClr val="tx1"/>
                </a:solidFill>
                <a:latin typeface="+mn-lt"/>
              </a:defRPr>
            </a:lvl2pPr>
            <a:lvl3pPr marL="266700" indent="-263525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30000"/>
              </a:spcAft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+mn-lt"/>
              </a:defRPr>
            </a:lvl3pPr>
            <a:lvl4pPr marL="547688" indent="-2794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30000"/>
              </a:spcAft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+mn-lt"/>
              </a:defRPr>
            </a:lvl4pPr>
            <a:lvl5pPr marL="812800" indent="-263525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30000"/>
              </a:spcAft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+mn-lt"/>
              </a:defRPr>
            </a:lvl5pPr>
            <a:lvl6pPr marL="1270000" indent="-263525" algn="l" rtl="0" fontAlgn="base">
              <a:lnSpc>
                <a:spcPct val="110000"/>
              </a:lnSpc>
              <a:spcBef>
                <a:spcPct val="0"/>
              </a:spcBef>
              <a:spcAft>
                <a:spcPct val="30000"/>
              </a:spcAft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+mn-lt"/>
              </a:defRPr>
            </a:lvl6pPr>
            <a:lvl7pPr marL="1727200" indent="-263525" algn="l" rtl="0" fontAlgn="base">
              <a:lnSpc>
                <a:spcPct val="110000"/>
              </a:lnSpc>
              <a:spcBef>
                <a:spcPct val="0"/>
              </a:spcBef>
              <a:spcAft>
                <a:spcPct val="30000"/>
              </a:spcAft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+mn-lt"/>
              </a:defRPr>
            </a:lvl7pPr>
            <a:lvl8pPr marL="2184400" indent="-263525" algn="l" rtl="0" fontAlgn="base">
              <a:lnSpc>
                <a:spcPct val="110000"/>
              </a:lnSpc>
              <a:spcBef>
                <a:spcPct val="0"/>
              </a:spcBef>
              <a:spcAft>
                <a:spcPct val="30000"/>
              </a:spcAft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+mn-lt"/>
              </a:defRPr>
            </a:lvl8pPr>
            <a:lvl9pPr marL="2641600" indent="-263525" algn="l" rtl="0" fontAlgn="base">
              <a:lnSpc>
                <a:spcPct val="110000"/>
              </a:lnSpc>
              <a:spcBef>
                <a:spcPct val="0"/>
              </a:spcBef>
              <a:spcAft>
                <a:spcPct val="30000"/>
              </a:spcAft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CH" kern="0" dirty="0" err="1" smtClean="0"/>
              <a:t>Cold</a:t>
            </a:r>
            <a:r>
              <a:rPr lang="de-CH" kern="0" dirty="0" smtClean="0"/>
              <a:t> </a:t>
            </a:r>
            <a:r>
              <a:rPr lang="de-CH" kern="0" dirty="0" err="1" smtClean="0"/>
              <a:t>Compressor</a:t>
            </a:r>
            <a:r>
              <a:rPr lang="de-CH" kern="0" dirty="0" smtClean="0"/>
              <a:t> Box CB44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b="0" kern="0" dirty="0" smtClean="0"/>
              <a:t>4 </a:t>
            </a:r>
            <a:r>
              <a:rPr lang="de-CH" b="0" kern="0" dirty="0" err="1" smtClean="0"/>
              <a:t>cold</a:t>
            </a:r>
            <a:r>
              <a:rPr lang="de-CH" b="0" kern="0" dirty="0" smtClean="0"/>
              <a:t> </a:t>
            </a:r>
            <a:r>
              <a:rPr lang="de-CH" b="0" kern="0" dirty="0" err="1" smtClean="0"/>
              <a:t>compressors</a:t>
            </a:r>
            <a:r>
              <a:rPr lang="de-CH" b="0" kern="0" dirty="0" smtClean="0"/>
              <a:t>, </a:t>
            </a:r>
            <a:br>
              <a:rPr lang="de-CH" b="0" kern="0" dirty="0" smtClean="0"/>
            </a:br>
            <a:r>
              <a:rPr lang="de-CH" b="0" kern="0" dirty="0" smtClean="0"/>
              <a:t>total </a:t>
            </a:r>
            <a:r>
              <a:rPr lang="de-CH" b="0" kern="0" dirty="0" err="1" smtClean="0"/>
              <a:t>compression</a:t>
            </a:r>
            <a:r>
              <a:rPr lang="de-CH" b="0" kern="0" dirty="0" smtClean="0"/>
              <a:t> </a:t>
            </a:r>
            <a:r>
              <a:rPr lang="de-CH" b="0" kern="0" dirty="0" err="1" smtClean="0"/>
              <a:t>ratio</a:t>
            </a:r>
            <a:r>
              <a:rPr lang="de-CH" b="0" kern="0" dirty="0" smtClean="0"/>
              <a:t> = 45.8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b="0" kern="0" dirty="0" err="1" smtClean="0"/>
              <a:t>Full</a:t>
            </a:r>
            <a:r>
              <a:rPr lang="de-CH" b="0" kern="0" dirty="0" smtClean="0"/>
              <a:t> </a:t>
            </a:r>
            <a:r>
              <a:rPr lang="de-CH" b="0" kern="0" dirty="0" err="1" smtClean="0"/>
              <a:t>flow</a:t>
            </a:r>
            <a:r>
              <a:rPr lang="de-CH" b="0" kern="0" dirty="0" smtClean="0"/>
              <a:t> </a:t>
            </a:r>
            <a:r>
              <a:rPr lang="de-CH" b="0" kern="0" dirty="0" err="1" smtClean="0"/>
              <a:t>re-cooling</a:t>
            </a:r>
            <a:r>
              <a:rPr lang="de-CH" b="0" kern="0" dirty="0" smtClean="0"/>
              <a:t> </a:t>
            </a:r>
            <a:r>
              <a:rPr lang="de-CH" b="0" kern="0" dirty="0" err="1" smtClean="0"/>
              <a:t>bypass</a:t>
            </a:r>
            <a:endParaRPr lang="de-CH" b="0" kern="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de-CH" b="0" kern="0" dirty="0" smtClean="0"/>
              <a:t>Startup &amp; </a:t>
            </a:r>
            <a:r>
              <a:rPr lang="de-CH" b="0" kern="0" dirty="0" err="1" smtClean="0"/>
              <a:t>pumpdown</a:t>
            </a:r>
            <a:r>
              <a:rPr lang="de-CH" b="0" kern="0" dirty="0" smtClean="0"/>
              <a:t> </a:t>
            </a:r>
            <a:r>
              <a:rPr lang="de-CH" b="0" kern="0" dirty="0" err="1" smtClean="0"/>
              <a:t>independent</a:t>
            </a:r>
            <a:r>
              <a:rPr lang="de-CH" b="0" kern="0" dirty="0" smtClean="0"/>
              <a:t> </a:t>
            </a:r>
            <a:br>
              <a:rPr lang="de-CH" b="0" kern="0" dirty="0" smtClean="0"/>
            </a:br>
            <a:r>
              <a:rPr lang="de-CH" b="0" kern="0" dirty="0" err="1" smtClean="0"/>
              <a:t>from</a:t>
            </a:r>
            <a:r>
              <a:rPr lang="de-CH" b="0" kern="0" dirty="0" smtClean="0"/>
              <a:t> «</a:t>
            </a:r>
            <a:r>
              <a:rPr lang="de-CH" b="0" kern="0" dirty="0" err="1" smtClean="0"/>
              <a:t>experiment</a:t>
            </a:r>
            <a:r>
              <a:rPr lang="de-CH" b="0" kern="0" dirty="0" smtClean="0"/>
              <a:t> </a:t>
            </a:r>
            <a:r>
              <a:rPr lang="de-CH" b="0" kern="0" dirty="0" err="1" smtClean="0"/>
              <a:t>side</a:t>
            </a:r>
            <a:r>
              <a:rPr lang="de-CH" b="0" kern="0" dirty="0" smtClean="0"/>
              <a:t>»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b="0" kern="0" dirty="0" smtClean="0"/>
              <a:t>Operational </a:t>
            </a:r>
            <a:r>
              <a:rPr lang="de-CH" b="0" kern="0" dirty="0" err="1" smtClean="0"/>
              <a:t>robustness</a:t>
            </a:r>
            <a:r>
              <a:rPr lang="de-CH" b="0" kern="0" dirty="0" smtClean="0"/>
              <a:t> due </a:t>
            </a:r>
            <a:r>
              <a:rPr lang="de-CH" b="0" kern="0" dirty="0" err="1" smtClean="0"/>
              <a:t>to</a:t>
            </a:r>
            <a:r>
              <a:rPr lang="de-CH" b="0" kern="0" dirty="0" smtClean="0"/>
              <a:t/>
            </a:r>
            <a:br>
              <a:rPr lang="de-CH" b="0" kern="0" dirty="0" smtClean="0"/>
            </a:br>
            <a:r>
              <a:rPr lang="de-CH" b="0" kern="0" dirty="0" smtClean="0"/>
              <a:t>high </a:t>
            </a:r>
            <a:r>
              <a:rPr lang="de-CH" b="0" kern="0" dirty="0" err="1" smtClean="0"/>
              <a:t>internal</a:t>
            </a:r>
            <a:r>
              <a:rPr lang="de-CH" b="0" kern="0" dirty="0" smtClean="0"/>
              <a:t> </a:t>
            </a:r>
            <a:r>
              <a:rPr lang="de-CH" b="0" kern="0" dirty="0" err="1" smtClean="0"/>
              <a:t>turndown</a:t>
            </a:r>
            <a:r>
              <a:rPr lang="de-CH" b="0" kern="0" dirty="0" smtClean="0"/>
              <a:t> </a:t>
            </a:r>
            <a:r>
              <a:rPr lang="de-CH" b="0" kern="0" dirty="0" err="1" smtClean="0"/>
              <a:t>ratio</a:t>
            </a:r>
            <a:endParaRPr lang="de-CH" b="0" kern="0" dirty="0"/>
          </a:p>
        </p:txBody>
      </p:sp>
      <p:sp>
        <p:nvSpPr>
          <p:cNvPr id="18" name="Pfeil nach rechts 17"/>
          <p:cNvSpPr/>
          <p:nvPr/>
        </p:nvSpPr>
        <p:spPr bwMode="auto">
          <a:xfrm rot="16200000">
            <a:off x="5024575" y="3542692"/>
            <a:ext cx="1496617" cy="509492"/>
          </a:xfrm>
          <a:prstGeom prst="rightArrow">
            <a:avLst/>
          </a:prstGeom>
          <a:solidFill>
            <a:schemeClr val="accent1">
              <a:lumMod val="40000"/>
              <a:lumOff val="60000"/>
              <a:alpha val="65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110000"/>
              </a:lnSpc>
            </a:pPr>
            <a:endParaRPr lang="de-CH" dirty="0"/>
          </a:p>
        </p:txBody>
      </p:sp>
      <p:sp>
        <p:nvSpPr>
          <p:cNvPr id="16" name="Textfeld 15"/>
          <p:cNvSpPr txBox="1"/>
          <p:nvPr/>
        </p:nvSpPr>
        <p:spPr>
          <a:xfrm rot="16200000">
            <a:off x="4253234" y="3637988"/>
            <a:ext cx="23407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smtClean="0"/>
              <a:t>CC </a:t>
            </a:r>
            <a:r>
              <a:rPr lang="de-CH" dirty="0" err="1" smtClean="0"/>
              <a:t>kept</a:t>
            </a:r>
            <a:r>
              <a:rPr lang="de-CH" dirty="0" smtClean="0"/>
              <a:t> in </a:t>
            </a:r>
            <a:r>
              <a:rPr lang="de-CH" dirty="0" err="1" smtClean="0"/>
              <a:t>operating</a:t>
            </a:r>
            <a:r>
              <a:rPr lang="de-CH" dirty="0" smtClean="0"/>
              <a:t> </a:t>
            </a:r>
            <a:r>
              <a:rPr lang="de-CH" dirty="0" err="1" smtClean="0"/>
              <a:t>map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1173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Screen Shot from CSS Applications</a:t>
            </a:r>
            <a:br>
              <a:rPr lang="en-GB" dirty="0" smtClean="0"/>
            </a:br>
            <a:r>
              <a:rPr lang="en-GB" dirty="0" smtClean="0"/>
              <a:t>SDS (Synoptic Display Studio)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" t="1947" r="929" b="975"/>
          <a:stretch/>
        </p:blipFill>
        <p:spPr>
          <a:xfrm>
            <a:off x="205630" y="1155802"/>
            <a:ext cx="8748174" cy="521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49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Screen Shot from CSS Applications</a:t>
            </a:r>
            <a:br>
              <a:rPr lang="en-GB" dirty="0" smtClean="0"/>
            </a:br>
            <a:r>
              <a:rPr lang="en-GB" dirty="0" smtClean="0"/>
              <a:t>SDS Correlation Plot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514" y="1073330"/>
            <a:ext cx="6346372" cy="53704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89" t="50773" r="3929" b="15627"/>
          <a:stretch/>
        </p:blipFill>
        <p:spPr>
          <a:xfrm>
            <a:off x="4150462" y="3482034"/>
            <a:ext cx="3845052" cy="23042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5547" r="3839" b="60320"/>
          <a:stretch/>
        </p:blipFill>
        <p:spPr>
          <a:xfrm>
            <a:off x="4149989" y="1141170"/>
            <a:ext cx="3845525" cy="234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1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Requirements</a:t>
            </a:r>
            <a:r>
              <a:rPr lang="de-DE" dirty="0" smtClean="0"/>
              <a:t> on XFEL </a:t>
            </a:r>
            <a:r>
              <a:rPr lang="de-DE" dirty="0" err="1" smtClean="0"/>
              <a:t>Refrigerating</a:t>
            </a:r>
            <a:r>
              <a:rPr lang="de-DE" dirty="0" smtClean="0"/>
              <a:t> </a:t>
            </a:r>
            <a:r>
              <a:rPr lang="de-DE" dirty="0"/>
              <a:t>Plant</a:t>
            </a:r>
            <a:br>
              <a:rPr lang="de-DE" dirty="0"/>
            </a:br>
            <a:r>
              <a:rPr lang="de-DE" sz="1600" dirty="0" err="1"/>
              <a:t>Decision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use</a:t>
            </a:r>
            <a:r>
              <a:rPr lang="de-DE" sz="1600" dirty="0"/>
              <a:t> HERA </a:t>
            </a:r>
            <a:r>
              <a:rPr lang="de-DE" sz="1600" dirty="0" err="1"/>
              <a:t>Refrigerating</a:t>
            </a:r>
            <a:r>
              <a:rPr lang="de-DE" sz="1600" dirty="0"/>
              <a:t> Plant for </a:t>
            </a:r>
            <a:r>
              <a:rPr lang="de-DE" sz="1600" dirty="0" smtClean="0"/>
              <a:t>XFEL</a:t>
            </a:r>
            <a:endParaRPr lang="de-DE" sz="1600" dirty="0"/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647700" y="1732806"/>
            <a:ext cx="83772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100 </a:t>
            </a:r>
            <a:r>
              <a:rPr kumimoji="0" lang="de-DE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cryomodules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, </a:t>
            </a:r>
            <a:r>
              <a:rPr kumimoji="0" 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10 Hz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, </a:t>
            </a:r>
            <a:r>
              <a:rPr kumimoji="0" lang="de-DE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Qo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=10**10, 23.6 MV/m</a:t>
            </a: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055899" y="1300758"/>
            <a:ext cx="60965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Requirements </a:t>
            </a:r>
            <a:r>
              <a:rPr kumimoji="0" lang="en-US" sz="1800" b="1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on XFEL</a:t>
            </a:r>
            <a:r>
              <a:rPr kumimoji="0" lang="en-US" sz="1800" b="1" i="0" u="sng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refrigerating</a:t>
            </a:r>
            <a:r>
              <a:rPr kumimoji="0" lang="en-US" sz="1800" b="1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plant </a:t>
            </a:r>
            <a:r>
              <a:rPr kumimoji="0" lang="en-US" sz="1800" b="1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(17.5 </a:t>
            </a:r>
            <a:r>
              <a:rPr kumimoji="0" lang="en-US" sz="1800" b="1" i="0" u="sng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GeV</a:t>
            </a:r>
            <a:r>
              <a:rPr kumimoji="0" lang="en-US" sz="1800" b="1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</a:t>
            </a:r>
            <a:endParaRPr kumimoji="0" lang="en-US" sz="2000" b="0" i="0" u="sng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642938" y="2082998"/>
            <a:ext cx="8377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de-DE" sz="1800" b="1" kern="0" dirty="0">
                <a:solidFill>
                  <a:schemeClr val="tx2"/>
                </a:solidFill>
              </a:rPr>
              <a:t>1</a:t>
            </a:r>
            <a:r>
              <a:rPr kumimoji="0" 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 </a:t>
            </a:r>
            <a:r>
              <a:rPr kumimoji="0" lang="de-DE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injector</a:t>
            </a:r>
            <a:r>
              <a:rPr kumimoji="0" 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, </a:t>
            </a:r>
            <a:r>
              <a:rPr kumimoji="0" 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3.9 GHz + 1.3 GHz </a:t>
            </a:r>
            <a:r>
              <a:rPr kumimoji="0" lang="de-DE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cryomodule</a:t>
            </a:r>
            <a:endParaRPr kumimoji="0" lang="de-DE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659259" y="2452886"/>
            <a:ext cx="83772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2K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: </a:t>
            </a:r>
            <a:r>
              <a:rPr lang="de-DE" sz="1800" b="1" kern="0" dirty="0" smtClean="0">
                <a:solidFill>
                  <a:sysClr val="windowText" lastClr="000000"/>
                </a:solidFill>
              </a:rPr>
              <a:t>1869 </a:t>
            </a:r>
            <a:r>
              <a:rPr kumimoji="0" 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W   </a:t>
            </a:r>
            <a:endParaRPr kumimoji="0" lang="de-DE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59259" y="2812926"/>
            <a:ext cx="83772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5/8K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: </a:t>
            </a:r>
            <a:r>
              <a:rPr lang="de-DE" sz="1800" b="1" kern="0" dirty="0" smtClean="0">
                <a:solidFill>
                  <a:sysClr val="windowText" lastClr="000000"/>
                </a:solidFill>
              </a:rPr>
              <a:t>3593 </a:t>
            </a:r>
            <a:r>
              <a:rPr kumimoji="0" 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W                                 </a:t>
            </a:r>
            <a:endParaRPr kumimoji="0" lang="de-DE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659259" y="3163118"/>
            <a:ext cx="8377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40/80K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: </a:t>
            </a:r>
            <a:r>
              <a:rPr lang="de-DE" sz="1800" b="1" kern="0" dirty="0" smtClean="0">
                <a:solidFill>
                  <a:sysClr val="windowText" lastClr="000000"/>
                </a:solidFill>
              </a:rPr>
              <a:t>23923 </a:t>
            </a:r>
            <a:r>
              <a:rPr kumimoji="0" 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W</a:t>
            </a:r>
            <a:endParaRPr kumimoji="0" lang="de-DE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659258" y="3524746"/>
            <a:ext cx="83772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Operation:  24 h/d, </a:t>
            </a:r>
            <a:r>
              <a:rPr kumimoji="0" 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7 d/</a:t>
            </a:r>
            <a:r>
              <a:rPr kumimoji="0" lang="de-DE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week</a:t>
            </a:r>
            <a:r>
              <a:rPr kumimoji="0" 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      </a:t>
            </a:r>
            <a:endParaRPr kumimoji="0" lang="de-DE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659258" y="3893046"/>
            <a:ext cx="83772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Run </a:t>
            </a:r>
            <a:r>
              <a:rPr kumimoji="0" lang="de-DE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periods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 </a:t>
            </a:r>
            <a:r>
              <a:rPr kumimoji="0" lang="de-DE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of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 2-3 </a:t>
            </a:r>
            <a:r>
              <a:rPr kumimoji="0" lang="de-DE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years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 </a:t>
            </a:r>
            <a:r>
              <a:rPr kumimoji="0" lang="de-DE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without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 </a:t>
            </a:r>
            <a:r>
              <a:rPr kumimoji="0" lang="de-DE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scheduled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 break      </a:t>
            </a: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659259" y="4253086"/>
            <a:ext cx="83772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Refrigerator </a:t>
            </a:r>
            <a:r>
              <a:rPr kumimoji="0" lang="de-DE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availability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 &gt; 99</a:t>
            </a:r>
            <a:r>
              <a:rPr kumimoji="0" 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</a:rPr>
              <a:t>%</a:t>
            </a:r>
            <a:endParaRPr kumimoji="0" lang="de-DE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ＭＳ Ｐゴシック" pitchFamily="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3350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34" y="2590146"/>
            <a:ext cx="4589961" cy="3076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3817189" y="4646404"/>
            <a:ext cx="32597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800" b="1" dirty="0">
                <a:solidFill>
                  <a:schemeClr val="tx2"/>
                </a:solidFill>
              </a:rPr>
              <a:t>Start-up: 17.5 </a:t>
            </a:r>
            <a:r>
              <a:rPr lang="en-US" sz="1800" b="1" dirty="0" err="1">
                <a:solidFill>
                  <a:schemeClr val="tx2"/>
                </a:solidFill>
              </a:rPr>
              <a:t>GeV</a:t>
            </a:r>
            <a:r>
              <a:rPr lang="en-US" sz="1800" b="1" dirty="0">
                <a:solidFill>
                  <a:schemeClr val="tx2"/>
                </a:solidFill>
              </a:rPr>
              <a:t> </a:t>
            </a:r>
            <a:r>
              <a:rPr lang="en-US" sz="1800" b="1" dirty="0" smtClean="0">
                <a:solidFill>
                  <a:schemeClr val="tx2"/>
                </a:solidFill>
              </a:rPr>
              <a:t>version</a:t>
            </a:r>
            <a:endParaRPr lang="en-US" sz="1800" b="1" dirty="0">
              <a:solidFill>
                <a:schemeClr val="tx2"/>
              </a:solidFill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982225" y="4384558"/>
            <a:ext cx="1060450" cy="94773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defRPr/>
            </a:pPr>
            <a:endParaRPr lang="de-DE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4873005" y="2933461"/>
            <a:ext cx="3025775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800" b="1" u="sng" dirty="0" smtClean="0">
                <a:solidFill>
                  <a:schemeClr val="tx2"/>
                </a:solidFill>
              </a:rPr>
              <a:t>Design Spec</a:t>
            </a:r>
            <a:r>
              <a:rPr lang="en-US" sz="1800" b="1" dirty="0">
                <a:solidFill>
                  <a:schemeClr val="tx2"/>
                </a:solidFill>
              </a:rPr>
              <a:t>: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800" b="1" dirty="0">
                <a:solidFill>
                  <a:schemeClr val="tx2"/>
                </a:solidFill>
              </a:rPr>
              <a:t>2K: 1896 W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800" b="1" dirty="0">
                <a:solidFill>
                  <a:schemeClr val="tx2"/>
                </a:solidFill>
              </a:rPr>
              <a:t>5K:  3593 W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800" b="1" dirty="0">
                <a:solidFill>
                  <a:schemeClr val="tx2"/>
                </a:solidFill>
              </a:rPr>
              <a:t>40K: 23923 W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 flipV="1">
            <a:off x="2042675" y="3978322"/>
            <a:ext cx="2804920" cy="77110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379384" y="2227087"/>
            <a:ext cx="478586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just"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en-US" sz="1600" b="1" u="sng" dirty="0" smtClean="0">
                <a:solidFill>
                  <a:schemeClr val="tx2"/>
                </a:solidFill>
              </a:rPr>
              <a:t>DESY specification for XFEL refrigerating </a:t>
            </a:r>
            <a:r>
              <a:rPr lang="en-US" sz="1600" b="1" u="sng" dirty="0">
                <a:solidFill>
                  <a:schemeClr val="tx2"/>
                </a:solidFill>
              </a:rPr>
              <a:t>p</a:t>
            </a:r>
            <a:r>
              <a:rPr lang="en-US" sz="1600" b="1" u="sng" dirty="0" smtClean="0">
                <a:solidFill>
                  <a:schemeClr val="tx2"/>
                </a:solidFill>
              </a:rPr>
              <a:t>lant</a:t>
            </a:r>
            <a:endParaRPr lang="en-US" sz="1600" b="1" u="sng" dirty="0">
              <a:solidFill>
                <a:schemeClr val="tx2"/>
              </a:solidFill>
            </a:endParaRPr>
          </a:p>
        </p:txBody>
      </p:sp>
      <p:sp>
        <p:nvSpPr>
          <p:cNvPr id="11" name="Right Arrow 10"/>
          <p:cNvSpPr>
            <a:spLocks noChangeArrowheads="1"/>
          </p:cNvSpPr>
          <p:nvPr/>
        </p:nvSpPr>
        <p:spPr bwMode="auto">
          <a:xfrm>
            <a:off x="699465" y="5666957"/>
            <a:ext cx="333822" cy="161131"/>
          </a:xfrm>
          <a:prstGeom prst="rightArrow">
            <a:avLst>
              <a:gd name="adj1" fmla="val 50000"/>
              <a:gd name="adj2" fmla="val 49858"/>
            </a:avLst>
          </a:prstGeom>
          <a:solidFill>
            <a:srgbClr val="E00822"/>
          </a:solidFill>
          <a:ln w="28575" algn="ctr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marL="342900" indent="-342900"/>
            <a:endParaRPr lang="de-DE"/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172273" y="5547725"/>
            <a:ext cx="65469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Operating 17.5 GeV </a:t>
            </a:r>
            <a:r>
              <a:rPr lang="en-US" sz="1800" b="1" dirty="0" err="1" smtClean="0">
                <a:solidFill>
                  <a:srgbClr val="FF0000"/>
                </a:solidFill>
              </a:rPr>
              <a:t>Linac</a:t>
            </a:r>
            <a:r>
              <a:rPr lang="en-US" sz="1800" b="1" dirty="0" smtClean="0">
                <a:solidFill>
                  <a:srgbClr val="FF0000"/>
                </a:solidFill>
              </a:rPr>
              <a:t> with one refrigerator (</a:t>
            </a:r>
            <a:r>
              <a:rPr lang="en-US" sz="1800" b="1" dirty="0" err="1" smtClean="0">
                <a:solidFill>
                  <a:srgbClr val="FF0000"/>
                </a:solidFill>
              </a:rPr>
              <a:t>subplant</a:t>
            </a:r>
            <a:r>
              <a:rPr lang="en-US" sz="1800" b="1" dirty="0" smtClean="0">
                <a:solidFill>
                  <a:srgbClr val="FF0000"/>
                </a:solidFill>
              </a:rPr>
              <a:t>) would save &gt; 500.000 EUR primary energy costs 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6480801" y="2613594"/>
            <a:ext cx="3025775" cy="1698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de-DE" sz="1800" b="1" u="sng" dirty="0" smtClean="0">
                <a:solidFill>
                  <a:srgbClr val="0070C0"/>
                </a:solidFill>
              </a:rPr>
              <a:t>LINDE ‚TS‘ </a:t>
            </a:r>
            <a:r>
              <a:rPr lang="de-DE" sz="1800" b="1" u="sng" dirty="0" err="1" smtClean="0">
                <a:solidFill>
                  <a:srgbClr val="0070C0"/>
                </a:solidFill>
              </a:rPr>
              <a:t>prognosis</a:t>
            </a:r>
            <a:r>
              <a:rPr lang="de-DE" sz="1800" b="1" u="sng" dirty="0" smtClean="0">
                <a:solidFill>
                  <a:srgbClr val="0070C0"/>
                </a:solidFill>
              </a:rPr>
              <a:t>:</a:t>
            </a:r>
            <a:endParaRPr lang="en-US" sz="1800" b="1" u="sng" dirty="0" smtClean="0">
              <a:solidFill>
                <a:srgbClr val="0070C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sz="1800" b="1" u="sng" dirty="0" smtClean="0">
                <a:solidFill>
                  <a:srgbClr val="0070C0"/>
                </a:solidFill>
              </a:rPr>
              <a:t> ( </a:t>
            </a:r>
            <a:r>
              <a:rPr lang="en-US" sz="1800" b="1" u="sng" dirty="0" smtClean="0">
                <a:solidFill>
                  <a:srgbClr val="FF0000"/>
                </a:solidFill>
              </a:rPr>
              <a:t>for</a:t>
            </a:r>
            <a:r>
              <a:rPr lang="en-US" sz="1800" b="1" u="sng" dirty="0" smtClean="0">
                <a:solidFill>
                  <a:srgbClr val="0070C0"/>
                </a:solidFill>
              </a:rPr>
              <a:t> </a:t>
            </a:r>
            <a:r>
              <a:rPr lang="en-US" sz="1800" b="1" u="sng" dirty="0" smtClean="0">
                <a:solidFill>
                  <a:srgbClr val="FF0000"/>
                </a:solidFill>
              </a:rPr>
              <a:t>one </a:t>
            </a:r>
            <a:r>
              <a:rPr lang="en-US" sz="1800" b="1" u="sng" dirty="0" err="1">
                <a:solidFill>
                  <a:srgbClr val="FF0000"/>
                </a:solidFill>
              </a:rPr>
              <a:t>c</a:t>
            </a:r>
            <a:r>
              <a:rPr lang="en-US" sz="1800" b="1" u="sng" dirty="0" err="1" smtClean="0">
                <a:solidFill>
                  <a:srgbClr val="FF0000"/>
                </a:solidFill>
              </a:rPr>
              <a:t>oldbox</a:t>
            </a:r>
            <a:r>
              <a:rPr lang="en-US" sz="1800" b="1" u="sng" dirty="0" smtClean="0">
                <a:solidFill>
                  <a:srgbClr val="0070C0"/>
                </a:solidFill>
              </a:rPr>
              <a:t>)</a:t>
            </a:r>
            <a:r>
              <a:rPr lang="en-US" sz="1800" b="1" dirty="0" smtClean="0">
                <a:solidFill>
                  <a:srgbClr val="0070C0"/>
                </a:solidFill>
              </a:rPr>
              <a:t>: </a:t>
            </a:r>
            <a:endParaRPr lang="en-US" sz="1800" b="1" dirty="0">
              <a:solidFill>
                <a:srgbClr val="0070C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sz="1800" b="1" dirty="0">
                <a:solidFill>
                  <a:srgbClr val="0070C0"/>
                </a:solidFill>
              </a:rPr>
              <a:t>2K: </a:t>
            </a:r>
            <a:r>
              <a:rPr lang="en-US" sz="1800" b="1" dirty="0" smtClean="0">
                <a:solidFill>
                  <a:srgbClr val="0070C0"/>
                </a:solidFill>
              </a:rPr>
              <a:t>2010 </a:t>
            </a:r>
            <a:r>
              <a:rPr lang="en-US" sz="1800" b="1" dirty="0">
                <a:solidFill>
                  <a:srgbClr val="0070C0"/>
                </a:solidFill>
              </a:rPr>
              <a:t>W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800" b="1" dirty="0">
                <a:solidFill>
                  <a:srgbClr val="0070C0"/>
                </a:solidFill>
              </a:rPr>
              <a:t>5K:  </a:t>
            </a:r>
            <a:r>
              <a:rPr lang="en-US" sz="1800" b="1" dirty="0" smtClean="0">
                <a:solidFill>
                  <a:srgbClr val="0070C0"/>
                </a:solidFill>
              </a:rPr>
              <a:t>3030 </a:t>
            </a:r>
            <a:r>
              <a:rPr lang="en-US" sz="1800" b="1" dirty="0">
                <a:solidFill>
                  <a:srgbClr val="0070C0"/>
                </a:solidFill>
              </a:rPr>
              <a:t>W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800" b="1" dirty="0">
                <a:solidFill>
                  <a:srgbClr val="0070C0"/>
                </a:solidFill>
              </a:rPr>
              <a:t>40K: </a:t>
            </a:r>
            <a:r>
              <a:rPr lang="en-US" sz="1800" b="1" dirty="0" smtClean="0">
                <a:solidFill>
                  <a:srgbClr val="0070C0"/>
                </a:solidFill>
              </a:rPr>
              <a:t>20175 </a:t>
            </a:r>
            <a:r>
              <a:rPr lang="en-US" sz="1800" b="1" dirty="0">
                <a:solidFill>
                  <a:srgbClr val="0070C0"/>
                </a:solidFill>
              </a:rPr>
              <a:t>W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093788" y="307975"/>
            <a:ext cx="7283450" cy="714375"/>
          </a:xfrm>
        </p:spPr>
        <p:txBody>
          <a:bodyPr/>
          <a:lstStyle/>
          <a:p>
            <a:r>
              <a:rPr lang="de-DE" dirty="0" smtClean="0"/>
              <a:t>XFEL Refrigerator </a:t>
            </a:r>
            <a:r>
              <a:rPr lang="de-DE" dirty="0" err="1" smtClean="0"/>
              <a:t>Capacity</a:t>
            </a:r>
            <a:r>
              <a:rPr lang="de-DE" dirty="0" smtClean="0"/>
              <a:t> </a:t>
            </a:r>
            <a:r>
              <a:rPr lang="de-DE" dirty="0" err="1" smtClean="0"/>
              <a:t>Spec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379384" y="1285336"/>
            <a:ext cx="857483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de-DE" sz="1800" b="1" dirty="0" smtClean="0">
                <a:solidFill>
                  <a:schemeClr val="accent3"/>
                </a:solidFill>
              </a:rPr>
              <a:t>Parallel Operation </a:t>
            </a:r>
            <a:r>
              <a:rPr lang="de-DE" sz="1800" b="1" dirty="0" err="1" smtClean="0">
                <a:solidFill>
                  <a:schemeClr val="accent3"/>
                </a:solidFill>
              </a:rPr>
              <a:t>of</a:t>
            </a:r>
            <a:r>
              <a:rPr lang="de-DE" sz="1800" b="1" dirty="0" smtClean="0">
                <a:solidFill>
                  <a:schemeClr val="accent3"/>
                </a:solidFill>
              </a:rPr>
              <a:t> 2 </a:t>
            </a:r>
            <a:r>
              <a:rPr lang="de-DE" sz="1800" b="1" dirty="0" err="1" smtClean="0">
                <a:solidFill>
                  <a:schemeClr val="accent3"/>
                </a:solidFill>
              </a:rPr>
              <a:t>Cold</a:t>
            </a:r>
            <a:r>
              <a:rPr lang="de-DE" sz="1800" b="1" dirty="0" smtClean="0">
                <a:solidFill>
                  <a:schemeClr val="accent3"/>
                </a:solidFill>
              </a:rPr>
              <a:t> Boxes </a:t>
            </a:r>
            <a:r>
              <a:rPr lang="de-DE" sz="1800" b="1" dirty="0" err="1" smtClean="0">
                <a:solidFill>
                  <a:schemeClr val="accent3"/>
                </a:solidFill>
              </a:rPr>
              <a:t>to</a:t>
            </a:r>
            <a:r>
              <a:rPr lang="de-DE" sz="1800" b="1" dirty="0" smtClean="0">
                <a:solidFill>
                  <a:schemeClr val="accent3"/>
                </a:solidFill>
              </a:rPr>
              <a:t> </a:t>
            </a:r>
            <a:r>
              <a:rPr lang="de-DE" sz="1800" b="1" dirty="0" err="1" smtClean="0">
                <a:solidFill>
                  <a:schemeClr val="accent3"/>
                </a:solidFill>
              </a:rPr>
              <a:t>achieve</a:t>
            </a:r>
            <a:r>
              <a:rPr lang="de-DE" sz="1800" b="1" dirty="0" smtClean="0">
                <a:solidFill>
                  <a:schemeClr val="accent3"/>
                </a:solidFill>
              </a:rPr>
              <a:t> </a:t>
            </a:r>
            <a:r>
              <a:rPr lang="de-DE" sz="1800" b="1" dirty="0" err="1" smtClean="0">
                <a:solidFill>
                  <a:schemeClr val="accent3"/>
                </a:solidFill>
              </a:rPr>
              <a:t>specified</a:t>
            </a:r>
            <a:r>
              <a:rPr lang="de-DE" sz="1800" b="1" dirty="0" smtClean="0">
                <a:solidFill>
                  <a:schemeClr val="accent3"/>
                </a:solidFill>
              </a:rPr>
              <a:t> design </a:t>
            </a:r>
            <a:r>
              <a:rPr lang="de-DE" sz="1800" b="1" dirty="0" err="1" smtClean="0">
                <a:solidFill>
                  <a:schemeClr val="accent3"/>
                </a:solidFill>
              </a:rPr>
              <a:t>capacities</a:t>
            </a:r>
            <a:endParaRPr lang="de-DE" sz="1800" b="1" dirty="0" smtClean="0">
              <a:solidFill>
                <a:schemeClr val="accent3"/>
              </a:solidFill>
            </a:endParaRP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de-DE" sz="1800" b="1" dirty="0" smtClean="0">
                <a:solidFill>
                  <a:schemeClr val="accent3"/>
                </a:solidFill>
              </a:rPr>
              <a:t>Hope: </a:t>
            </a:r>
            <a:r>
              <a:rPr lang="de-DE" sz="1800" b="1" dirty="0" err="1" smtClean="0">
                <a:solidFill>
                  <a:schemeClr val="accent3"/>
                </a:solidFill>
              </a:rPr>
              <a:t>operation</a:t>
            </a:r>
            <a:r>
              <a:rPr lang="de-DE" sz="1800" b="1" dirty="0" smtClean="0">
                <a:solidFill>
                  <a:schemeClr val="accent3"/>
                </a:solidFill>
              </a:rPr>
              <a:t> </a:t>
            </a:r>
            <a:r>
              <a:rPr lang="de-DE" sz="1800" b="1" dirty="0" err="1" smtClean="0">
                <a:solidFill>
                  <a:schemeClr val="accent3"/>
                </a:solidFill>
              </a:rPr>
              <a:t>of</a:t>
            </a:r>
            <a:r>
              <a:rPr lang="de-DE" sz="1800" b="1" dirty="0" smtClean="0">
                <a:solidFill>
                  <a:schemeClr val="accent3"/>
                </a:solidFill>
              </a:rPr>
              <a:t> </a:t>
            </a:r>
            <a:r>
              <a:rPr lang="de-DE" sz="1800" b="1" dirty="0" err="1" smtClean="0">
                <a:solidFill>
                  <a:schemeClr val="accent3"/>
                </a:solidFill>
              </a:rPr>
              <a:t>only</a:t>
            </a:r>
            <a:r>
              <a:rPr lang="de-DE" sz="1800" b="1" dirty="0" smtClean="0">
                <a:solidFill>
                  <a:schemeClr val="accent3"/>
                </a:solidFill>
              </a:rPr>
              <a:t> </a:t>
            </a:r>
            <a:r>
              <a:rPr lang="de-DE" sz="1800" b="1" dirty="0" err="1" smtClean="0">
                <a:solidFill>
                  <a:schemeClr val="accent3"/>
                </a:solidFill>
              </a:rPr>
              <a:t>one</a:t>
            </a:r>
            <a:r>
              <a:rPr lang="de-DE" sz="1800" b="1" dirty="0" smtClean="0">
                <a:solidFill>
                  <a:schemeClr val="accent3"/>
                </a:solidFill>
              </a:rPr>
              <a:t> </a:t>
            </a:r>
            <a:r>
              <a:rPr lang="de-DE" sz="1800" b="1" dirty="0" err="1" smtClean="0">
                <a:solidFill>
                  <a:schemeClr val="accent3"/>
                </a:solidFill>
              </a:rPr>
              <a:t>cold</a:t>
            </a:r>
            <a:r>
              <a:rPr lang="de-DE" sz="1800" b="1" dirty="0" smtClean="0">
                <a:solidFill>
                  <a:schemeClr val="accent3"/>
                </a:solidFill>
              </a:rPr>
              <a:t> box  </a:t>
            </a:r>
            <a:r>
              <a:rPr lang="de-DE" sz="1800" b="1" dirty="0" err="1" smtClean="0">
                <a:solidFill>
                  <a:schemeClr val="accent3"/>
                </a:solidFill>
              </a:rPr>
              <a:t>for</a:t>
            </a:r>
            <a:r>
              <a:rPr lang="de-DE" sz="1800" b="1" dirty="0" smtClean="0">
                <a:solidFill>
                  <a:schemeClr val="accent3"/>
                </a:solidFill>
              </a:rPr>
              <a:t> XFEL </a:t>
            </a:r>
            <a:r>
              <a:rPr lang="de-DE" sz="1800" b="1" dirty="0" err="1" smtClean="0">
                <a:solidFill>
                  <a:schemeClr val="accent3"/>
                </a:solidFill>
              </a:rPr>
              <a:t>linac</a:t>
            </a:r>
            <a:r>
              <a:rPr lang="de-DE" sz="1800" b="1" dirty="0" smtClean="0">
                <a:solidFill>
                  <a:schemeClr val="accent3"/>
                </a:solidFill>
              </a:rPr>
              <a:t> </a:t>
            </a:r>
            <a:r>
              <a:rPr lang="de-DE" sz="1800" b="1" dirty="0" err="1" smtClean="0">
                <a:solidFill>
                  <a:schemeClr val="accent3"/>
                </a:solidFill>
              </a:rPr>
              <a:t>supply</a:t>
            </a:r>
            <a:endParaRPr lang="en-US" sz="1800" b="1" dirty="0" smtClean="0">
              <a:solidFill>
                <a:schemeClr val="accent3"/>
              </a:solidFill>
            </a:endParaRPr>
          </a:p>
        </p:txBody>
      </p:sp>
      <p:cxnSp>
        <p:nvCxnSpPr>
          <p:cNvPr id="10" name="Gerade Verbindung mit Pfeil 9"/>
          <p:cNvCxnSpPr/>
          <p:nvPr/>
        </p:nvCxnSpPr>
        <p:spPr bwMode="auto">
          <a:xfrm>
            <a:off x="6107502" y="2008611"/>
            <a:ext cx="612475" cy="604983"/>
          </a:xfrm>
          <a:prstGeom prst="straightConnector1">
            <a:avLst/>
          </a:prstGeom>
          <a:noFill/>
          <a:ln w="38100" cap="flat" cmpd="sng" algn="ctr">
            <a:solidFill>
              <a:srgbClr val="FD930A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3" name="Rechteck 12"/>
          <p:cNvSpPr/>
          <p:nvPr/>
        </p:nvSpPr>
        <p:spPr bwMode="auto">
          <a:xfrm>
            <a:off x="6480801" y="2590146"/>
            <a:ext cx="2473418" cy="179441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193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Rectangle 10"/>
          <p:cNvSpPr>
            <a:spLocks noChangeArrowheads="1"/>
          </p:cNvSpPr>
          <p:nvPr/>
        </p:nvSpPr>
        <p:spPr bwMode="auto">
          <a:xfrm>
            <a:off x="2085090" y="3970475"/>
            <a:ext cx="120789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de-DE" sz="1400" b="1" dirty="0">
                <a:solidFill>
                  <a:prstClr val="white"/>
                </a:solidFill>
                <a:latin typeface="Calibri"/>
              </a:rPr>
              <a:t>Distribution Box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de-DE" sz="1400" b="1" dirty="0">
                <a:solidFill>
                  <a:prstClr val="white"/>
                </a:solidFill>
                <a:latin typeface="Calibri"/>
              </a:rPr>
              <a:t>XLVB</a:t>
            </a:r>
            <a:endParaRPr lang="en-GB" sz="1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3" name="Rectangle 10"/>
          <p:cNvSpPr>
            <a:spLocks noChangeArrowheads="1"/>
          </p:cNvSpPr>
          <p:nvPr/>
        </p:nvSpPr>
        <p:spPr bwMode="auto">
          <a:xfrm>
            <a:off x="1933491" y="3970475"/>
            <a:ext cx="120789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de-DE" sz="1400" b="1" dirty="0">
                <a:solidFill>
                  <a:prstClr val="white"/>
                </a:solidFill>
                <a:latin typeface="Calibri"/>
              </a:rPr>
              <a:t>Distribution Box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de-DE" sz="1400" b="1" dirty="0">
                <a:solidFill>
                  <a:prstClr val="white"/>
                </a:solidFill>
                <a:latin typeface="Calibri"/>
              </a:rPr>
              <a:t>XLVB</a:t>
            </a:r>
            <a:endParaRPr lang="en-GB" sz="1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9" name="Title 1"/>
          <p:cNvSpPr>
            <a:spLocks noGrp="1"/>
          </p:cNvSpPr>
          <p:nvPr>
            <p:ph type="title"/>
          </p:nvPr>
        </p:nvSpPr>
        <p:spPr>
          <a:xfrm>
            <a:off x="1077644" y="307975"/>
            <a:ext cx="7461815" cy="714375"/>
          </a:xfrm>
        </p:spPr>
        <p:txBody>
          <a:bodyPr/>
          <a:lstStyle/>
          <a:p>
            <a:r>
              <a:rPr lang="de-DE" sz="2200" dirty="0" err="1" smtClean="0"/>
              <a:t>Commissioning</a:t>
            </a:r>
            <a:r>
              <a:rPr lang="de-DE" sz="2200" dirty="0" smtClean="0"/>
              <a:t> </a:t>
            </a:r>
            <a:r>
              <a:rPr lang="de-DE" sz="2200" dirty="0" err="1" smtClean="0"/>
              <a:t>of</a:t>
            </a:r>
            <a:r>
              <a:rPr lang="de-DE" sz="2200" dirty="0" smtClean="0"/>
              <a:t> XFEL </a:t>
            </a:r>
            <a:r>
              <a:rPr lang="de-DE" sz="2200" dirty="0" err="1"/>
              <a:t>R</a:t>
            </a:r>
            <a:r>
              <a:rPr lang="de-DE" sz="2200" dirty="0" err="1" smtClean="0"/>
              <a:t>efrigerating</a:t>
            </a:r>
            <a:r>
              <a:rPr lang="de-DE" sz="2200" dirty="0" smtClean="0"/>
              <a:t> </a:t>
            </a:r>
            <a:r>
              <a:rPr lang="en-US" sz="2200" dirty="0" smtClean="0"/>
              <a:t>Plant </a:t>
            </a:r>
            <a:br>
              <a:rPr lang="en-US" sz="2200" dirty="0" smtClean="0"/>
            </a:br>
            <a:r>
              <a:rPr lang="de-DE" sz="1600" dirty="0" smtClean="0"/>
              <a:t> </a:t>
            </a:r>
            <a:endParaRPr lang="de-DE" sz="1600" dirty="0"/>
          </a:p>
        </p:txBody>
      </p:sp>
      <p:sp>
        <p:nvSpPr>
          <p:cNvPr id="2" name="Textfeld 1"/>
          <p:cNvSpPr txBox="1"/>
          <p:nvPr/>
        </p:nvSpPr>
        <p:spPr>
          <a:xfrm>
            <a:off x="664234" y="1440611"/>
            <a:ext cx="812608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de-DE" sz="2000" dirty="0" err="1" smtClean="0">
                <a:solidFill>
                  <a:schemeClr val="accent3"/>
                </a:solidFill>
              </a:rPr>
              <a:t>Comissioning</a:t>
            </a:r>
            <a:r>
              <a:rPr lang="de-DE" sz="2000" dirty="0" smtClean="0">
                <a:solidFill>
                  <a:schemeClr val="accent3"/>
                </a:solidFill>
              </a:rPr>
              <a:t>  </a:t>
            </a:r>
            <a:r>
              <a:rPr lang="de-DE" sz="2000" dirty="0" err="1" smtClean="0">
                <a:solidFill>
                  <a:schemeClr val="accent3"/>
                </a:solidFill>
              </a:rPr>
              <a:t>of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screw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compressors</a:t>
            </a:r>
            <a:r>
              <a:rPr lang="de-DE" sz="2000" dirty="0" smtClean="0">
                <a:solidFill>
                  <a:schemeClr val="accent3"/>
                </a:solidFill>
              </a:rPr>
              <a:t>, sub-systems, </a:t>
            </a:r>
            <a:r>
              <a:rPr lang="de-DE" sz="2000" dirty="0" err="1" smtClean="0">
                <a:solidFill>
                  <a:schemeClr val="accent3"/>
                </a:solidFill>
              </a:rPr>
              <a:t>cold</a:t>
            </a:r>
            <a:r>
              <a:rPr lang="de-DE" sz="2000" dirty="0" smtClean="0">
                <a:solidFill>
                  <a:schemeClr val="accent3"/>
                </a:solidFill>
              </a:rPr>
              <a:t>-boxes an DB54 </a:t>
            </a:r>
            <a:r>
              <a:rPr lang="de-DE" sz="2000" dirty="0" err="1" smtClean="0">
                <a:solidFill>
                  <a:schemeClr val="accent3"/>
                </a:solidFill>
              </a:rPr>
              <a:t>until</a:t>
            </a:r>
            <a:r>
              <a:rPr lang="de-DE" sz="2000" dirty="0" smtClean="0">
                <a:solidFill>
                  <a:schemeClr val="accent3"/>
                </a:solidFill>
              </a:rPr>
              <a:t>  November 2013 (NO </a:t>
            </a:r>
            <a:r>
              <a:rPr lang="de-DE" sz="2000" dirty="0" err="1" smtClean="0">
                <a:solidFill>
                  <a:schemeClr val="accent3"/>
                </a:solidFill>
              </a:rPr>
              <a:t>demonstration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of</a:t>
            </a:r>
            <a:r>
              <a:rPr lang="de-DE" sz="2000" dirty="0" smtClean="0">
                <a:solidFill>
                  <a:schemeClr val="accent3"/>
                </a:solidFill>
              </a:rPr>
              <a:t> CB </a:t>
            </a:r>
            <a:r>
              <a:rPr lang="de-DE" sz="2000" dirty="0" err="1" smtClean="0">
                <a:solidFill>
                  <a:schemeClr val="accent3"/>
                </a:solidFill>
              </a:rPr>
              <a:t>capacities</a:t>
            </a:r>
            <a:r>
              <a:rPr lang="de-DE" sz="2000" dirty="0" smtClean="0">
                <a:solidFill>
                  <a:schemeClr val="accent3"/>
                </a:solidFill>
              </a:rPr>
              <a:t> !)</a:t>
            </a: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de-DE" sz="2000" dirty="0" err="1" smtClean="0">
                <a:solidFill>
                  <a:schemeClr val="accent3"/>
                </a:solidFill>
              </a:rPr>
              <a:t>Comissioning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of</a:t>
            </a:r>
            <a:r>
              <a:rPr lang="de-DE" sz="2000" dirty="0" smtClean="0">
                <a:solidFill>
                  <a:schemeClr val="accent3"/>
                </a:solidFill>
              </a:rPr>
              <a:t> CB44 (CCs) </a:t>
            </a:r>
            <a:r>
              <a:rPr lang="de-DE" sz="2000" dirty="0" err="1" smtClean="0">
                <a:solidFill>
                  <a:schemeClr val="accent3"/>
                </a:solidFill>
              </a:rPr>
              <a:t>and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capacity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measurements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February</a:t>
            </a:r>
            <a:r>
              <a:rPr lang="de-DE" sz="2000" dirty="0" smtClean="0">
                <a:solidFill>
                  <a:schemeClr val="accent3"/>
                </a:solidFill>
              </a:rPr>
              <a:t>-September 2014</a:t>
            </a:r>
          </a:p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2000" dirty="0">
                <a:solidFill>
                  <a:schemeClr val="accent3"/>
                </a:solidFill>
              </a:rPr>
              <a:t> </a:t>
            </a:r>
            <a:r>
              <a:rPr lang="de-DE" sz="2000" dirty="0" smtClean="0">
                <a:solidFill>
                  <a:schemeClr val="accent3"/>
                </a:solidFill>
              </a:rPr>
              <a:t>   - </a:t>
            </a:r>
            <a:r>
              <a:rPr lang="de-DE" sz="2000" dirty="0" err="1" smtClean="0">
                <a:solidFill>
                  <a:srgbClr val="00B0F0"/>
                </a:solidFill>
              </a:rPr>
              <a:t>start</a:t>
            </a:r>
            <a:r>
              <a:rPr lang="de-DE" sz="2000" dirty="0" smtClean="0">
                <a:solidFill>
                  <a:srgbClr val="00B0F0"/>
                </a:solidFill>
              </a:rPr>
              <a:t> </a:t>
            </a:r>
            <a:r>
              <a:rPr lang="de-DE" sz="2000" dirty="0" err="1" smtClean="0">
                <a:solidFill>
                  <a:srgbClr val="00B0F0"/>
                </a:solidFill>
              </a:rPr>
              <a:t>of</a:t>
            </a:r>
            <a:r>
              <a:rPr lang="de-DE" sz="2000" dirty="0" smtClean="0">
                <a:solidFill>
                  <a:srgbClr val="00B0F0"/>
                </a:solidFill>
              </a:rPr>
              <a:t> CCs </a:t>
            </a:r>
            <a:r>
              <a:rPr lang="de-DE" sz="2000" dirty="0" err="1" smtClean="0">
                <a:solidFill>
                  <a:srgbClr val="00B0F0"/>
                </a:solidFill>
              </a:rPr>
              <a:t>operation</a:t>
            </a:r>
            <a:r>
              <a:rPr lang="de-DE" sz="2000" dirty="0" smtClean="0">
                <a:solidFill>
                  <a:srgbClr val="00B0F0"/>
                </a:solidFill>
              </a:rPr>
              <a:t> fast, </a:t>
            </a:r>
            <a:r>
              <a:rPr lang="de-DE" sz="2000" dirty="0" err="1" smtClean="0">
                <a:solidFill>
                  <a:srgbClr val="00B0F0"/>
                </a:solidFill>
              </a:rPr>
              <a:t>smoothly</a:t>
            </a:r>
            <a:r>
              <a:rPr lang="de-DE" sz="2000" dirty="0" smtClean="0">
                <a:solidFill>
                  <a:srgbClr val="00B0F0"/>
                </a:solidFill>
              </a:rPr>
              <a:t> &amp; promising, </a:t>
            </a:r>
            <a:r>
              <a:rPr lang="de-DE" sz="2000" dirty="0" err="1" smtClean="0">
                <a:solidFill>
                  <a:srgbClr val="00B0F0"/>
                </a:solidFill>
              </a:rPr>
              <a:t>bypass</a:t>
            </a:r>
            <a:r>
              <a:rPr lang="de-DE" sz="2000" dirty="0" smtClean="0">
                <a:solidFill>
                  <a:srgbClr val="00B0F0"/>
                </a:solidFill>
              </a:rPr>
              <a:t> </a:t>
            </a:r>
            <a:r>
              <a:rPr lang="de-DE" sz="2000" dirty="0" err="1" smtClean="0">
                <a:solidFill>
                  <a:srgbClr val="00B0F0"/>
                </a:solidFill>
              </a:rPr>
              <a:t>works</a:t>
            </a:r>
            <a:r>
              <a:rPr lang="de-DE" sz="2000" dirty="0" smtClean="0">
                <a:solidFill>
                  <a:srgbClr val="00B0F0"/>
                </a:solidFill>
              </a:rPr>
              <a:t> !</a:t>
            </a:r>
          </a:p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2000" dirty="0">
                <a:solidFill>
                  <a:schemeClr val="accent3"/>
                </a:solidFill>
              </a:rPr>
              <a:t> </a:t>
            </a:r>
            <a:r>
              <a:rPr lang="de-DE" sz="2000" dirty="0" smtClean="0">
                <a:solidFill>
                  <a:schemeClr val="accent3"/>
                </a:solidFill>
              </a:rPr>
              <a:t>   - </a:t>
            </a:r>
            <a:r>
              <a:rPr lang="de-DE" sz="2000" dirty="0" err="1" smtClean="0">
                <a:solidFill>
                  <a:srgbClr val="FF0000"/>
                </a:solidFill>
              </a:rPr>
              <a:t>demonstration</a:t>
            </a:r>
            <a:r>
              <a:rPr lang="de-DE" sz="2000" dirty="0" smtClean="0">
                <a:solidFill>
                  <a:srgbClr val="FF0000"/>
                </a:solidFill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</a:rPr>
              <a:t>of</a:t>
            </a:r>
            <a:r>
              <a:rPr lang="de-DE" sz="2000" dirty="0" smtClean="0">
                <a:solidFill>
                  <a:srgbClr val="FF0000"/>
                </a:solidFill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</a:rPr>
              <a:t>capacities</a:t>
            </a:r>
            <a:r>
              <a:rPr lang="de-DE" sz="2000" dirty="0" smtClean="0">
                <a:solidFill>
                  <a:srgbClr val="FF0000"/>
                </a:solidFill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</a:rPr>
              <a:t>failed</a:t>
            </a:r>
            <a:r>
              <a:rPr lang="de-DE" sz="2000" dirty="0" smtClean="0">
                <a:solidFill>
                  <a:srgbClr val="FF0000"/>
                </a:solidFill>
              </a:rPr>
              <a:t>, </a:t>
            </a:r>
            <a:r>
              <a:rPr lang="de-DE" sz="2000" dirty="0" err="1" smtClean="0">
                <a:solidFill>
                  <a:srgbClr val="FF0000"/>
                </a:solidFill>
              </a:rPr>
              <a:t>low</a:t>
            </a:r>
            <a:r>
              <a:rPr lang="de-DE" sz="2000" dirty="0" smtClean="0">
                <a:solidFill>
                  <a:srgbClr val="FF0000"/>
                </a:solidFill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</a:rPr>
              <a:t>performance</a:t>
            </a:r>
            <a:r>
              <a:rPr lang="de-DE" sz="2000" dirty="0" smtClean="0">
                <a:solidFill>
                  <a:srgbClr val="FF0000"/>
                </a:solidFill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</a:rPr>
              <a:t>of</a:t>
            </a:r>
            <a:r>
              <a:rPr lang="de-DE" sz="2000" dirty="0" smtClean="0">
                <a:solidFill>
                  <a:srgbClr val="FF0000"/>
                </a:solidFill>
              </a:rPr>
              <a:t> CBs</a:t>
            </a: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de-DE" sz="2000" dirty="0" smtClean="0">
                <a:solidFill>
                  <a:schemeClr val="accent3"/>
                </a:solidFill>
              </a:rPr>
              <a:t>‚Root-</a:t>
            </a:r>
            <a:r>
              <a:rPr lang="de-DE" sz="2000" dirty="0" err="1" smtClean="0">
                <a:solidFill>
                  <a:schemeClr val="accent3"/>
                </a:solidFill>
              </a:rPr>
              <a:t>Cause</a:t>
            </a:r>
            <a:r>
              <a:rPr lang="de-DE" sz="2000" dirty="0" smtClean="0">
                <a:solidFill>
                  <a:schemeClr val="accent3"/>
                </a:solidFill>
              </a:rPr>
              <a:t>-Analysis‘ </a:t>
            </a:r>
            <a:r>
              <a:rPr lang="de-DE" sz="2000" dirty="0" err="1" smtClean="0">
                <a:solidFill>
                  <a:schemeClr val="accent3"/>
                </a:solidFill>
              </a:rPr>
              <a:t>to</a:t>
            </a:r>
            <a:r>
              <a:rPr lang="de-DE" sz="2000" dirty="0" smtClean="0">
                <a:solidFill>
                  <a:schemeClr val="accent3"/>
                </a:solidFill>
              </a:rPr>
              <a:t> fix </a:t>
            </a:r>
            <a:r>
              <a:rPr lang="de-DE" sz="2000" dirty="0" err="1" smtClean="0">
                <a:solidFill>
                  <a:schemeClr val="accent3"/>
                </a:solidFill>
              </a:rPr>
              <a:t>low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performance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of</a:t>
            </a:r>
            <a:r>
              <a:rPr lang="de-DE" sz="2000" dirty="0" smtClean="0">
                <a:solidFill>
                  <a:schemeClr val="accent3"/>
                </a:solidFill>
              </a:rPr>
              <a:t> CBs</a:t>
            </a: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de-DE" sz="2000" dirty="0" err="1" smtClean="0">
                <a:solidFill>
                  <a:schemeClr val="accent3"/>
                </a:solidFill>
              </a:rPr>
              <a:t>December</a:t>
            </a:r>
            <a:r>
              <a:rPr lang="de-DE" sz="2000" dirty="0" smtClean="0">
                <a:solidFill>
                  <a:schemeClr val="accent3"/>
                </a:solidFill>
              </a:rPr>
              <a:t> 2014 – </a:t>
            </a:r>
            <a:r>
              <a:rPr lang="de-DE" sz="2000" dirty="0" err="1" smtClean="0">
                <a:solidFill>
                  <a:schemeClr val="accent3"/>
                </a:solidFill>
              </a:rPr>
              <a:t>January</a:t>
            </a:r>
            <a:r>
              <a:rPr lang="de-DE" sz="2000" dirty="0" smtClean="0">
                <a:solidFill>
                  <a:schemeClr val="accent3"/>
                </a:solidFill>
              </a:rPr>
              <a:t> 2015  </a:t>
            </a:r>
            <a:r>
              <a:rPr lang="de-DE" sz="2000" dirty="0" err="1" smtClean="0">
                <a:solidFill>
                  <a:schemeClr val="accent3"/>
                </a:solidFill>
              </a:rPr>
              <a:t>repeated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capacity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tests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of</a:t>
            </a:r>
            <a:r>
              <a:rPr lang="de-DE" sz="2000" dirty="0" smtClean="0">
                <a:solidFill>
                  <a:schemeClr val="accent3"/>
                </a:solidFill>
              </a:rPr>
              <a:t> CBs</a:t>
            </a:r>
          </a:p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2000" dirty="0">
                <a:solidFill>
                  <a:schemeClr val="accent3"/>
                </a:solidFill>
              </a:rPr>
              <a:t> </a:t>
            </a:r>
            <a:r>
              <a:rPr lang="de-DE" sz="2000" dirty="0" smtClean="0">
                <a:solidFill>
                  <a:schemeClr val="accent3"/>
                </a:solidFill>
              </a:rPr>
              <a:t>   (CB44 </a:t>
            </a:r>
            <a:r>
              <a:rPr lang="de-DE" sz="2000" dirty="0" err="1" smtClean="0">
                <a:solidFill>
                  <a:schemeClr val="accent3"/>
                </a:solidFill>
              </a:rPr>
              <a:t>separated</a:t>
            </a:r>
            <a:r>
              <a:rPr lang="de-DE" sz="2000" dirty="0" smtClean="0">
                <a:solidFill>
                  <a:schemeClr val="accent3"/>
                </a:solidFill>
              </a:rPr>
              <a:t>, </a:t>
            </a:r>
            <a:r>
              <a:rPr lang="de-DE" sz="2000" dirty="0" err="1" smtClean="0">
                <a:solidFill>
                  <a:schemeClr val="accent3"/>
                </a:solidFill>
              </a:rPr>
              <a:t>modified</a:t>
            </a:r>
            <a:r>
              <a:rPr lang="de-DE" sz="2000" dirty="0" smtClean="0">
                <a:solidFill>
                  <a:schemeClr val="accent3"/>
                </a:solidFill>
              </a:rPr>
              <a:t> ‚test-</a:t>
            </a:r>
            <a:r>
              <a:rPr lang="de-DE" sz="2000" dirty="0" err="1" smtClean="0">
                <a:solidFill>
                  <a:schemeClr val="accent3"/>
                </a:solidFill>
              </a:rPr>
              <a:t>caps</a:t>
            </a:r>
            <a:r>
              <a:rPr lang="de-DE" sz="2000" dirty="0" smtClean="0">
                <a:solidFill>
                  <a:schemeClr val="accent3"/>
                </a:solidFill>
              </a:rPr>
              <a:t>‘)</a:t>
            </a: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de-DE" sz="2000" dirty="0" err="1" smtClean="0">
                <a:solidFill>
                  <a:schemeClr val="accent3"/>
                </a:solidFill>
              </a:rPr>
              <a:t>Since</a:t>
            </a:r>
            <a:r>
              <a:rPr lang="de-DE" sz="2000" dirty="0" smtClean="0">
                <a:solidFill>
                  <a:schemeClr val="accent3"/>
                </a:solidFill>
              </a:rPr>
              <a:t> March 2015 – </a:t>
            </a:r>
            <a:r>
              <a:rPr lang="de-DE" sz="2000" dirty="0" err="1" smtClean="0">
                <a:solidFill>
                  <a:schemeClr val="accent3"/>
                </a:solidFill>
              </a:rPr>
              <a:t>complete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comissioning</a:t>
            </a:r>
            <a:r>
              <a:rPr lang="de-DE" sz="2000" dirty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including</a:t>
            </a:r>
            <a:r>
              <a:rPr lang="de-DE" sz="2000" dirty="0" smtClean="0">
                <a:solidFill>
                  <a:schemeClr val="accent3"/>
                </a:solidFill>
              </a:rPr>
              <a:t> XRTL </a:t>
            </a:r>
            <a:r>
              <a:rPr lang="de-DE" sz="2000" dirty="0" err="1" smtClean="0">
                <a:solidFill>
                  <a:schemeClr val="accent3"/>
                </a:solidFill>
              </a:rPr>
              <a:t>and</a:t>
            </a:r>
            <a:r>
              <a:rPr lang="de-DE" sz="2000" dirty="0" smtClean="0">
                <a:solidFill>
                  <a:schemeClr val="accent3"/>
                </a:solidFill>
              </a:rPr>
              <a:t> CB44 in final </a:t>
            </a:r>
            <a:r>
              <a:rPr lang="de-DE" sz="2000" dirty="0" err="1" smtClean="0">
                <a:solidFill>
                  <a:schemeClr val="accent3"/>
                </a:solidFill>
              </a:rPr>
              <a:t>position</a:t>
            </a:r>
            <a:endParaRPr lang="de-DE" sz="2000" dirty="0" smtClean="0">
              <a:solidFill>
                <a:schemeClr val="accent3"/>
              </a:solidFill>
            </a:endParaRP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endParaRPr lang="en-US" sz="2000" dirty="0" smtClean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57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LINDEKRYOTECHNIK Root </a:t>
            </a:r>
            <a:r>
              <a:rPr lang="de-DE" dirty="0" err="1" smtClean="0"/>
              <a:t>Cause</a:t>
            </a:r>
            <a:r>
              <a:rPr lang="de-DE" dirty="0" smtClean="0"/>
              <a:t> Analysis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59" y="1180653"/>
            <a:ext cx="7065663" cy="4982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180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Modified</a:t>
            </a:r>
            <a:r>
              <a:rPr lang="de-DE" dirty="0" smtClean="0"/>
              <a:t> </a:t>
            </a:r>
            <a:r>
              <a:rPr lang="de-DE" dirty="0" err="1" smtClean="0"/>
              <a:t>Testprocedures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Commissioning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117" y="1308145"/>
            <a:ext cx="6867256" cy="488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558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Capacities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Cold</a:t>
            </a:r>
            <a:r>
              <a:rPr lang="de-DE" dirty="0" smtClean="0"/>
              <a:t>-Boxes (</a:t>
            </a:r>
            <a:r>
              <a:rPr lang="de-DE" dirty="0" err="1" smtClean="0"/>
              <a:t>preliminary</a:t>
            </a:r>
            <a:r>
              <a:rPr lang="de-DE" dirty="0" smtClean="0"/>
              <a:t>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989" y="1246499"/>
            <a:ext cx="5736566" cy="2002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549" y="3249104"/>
            <a:ext cx="5430534" cy="212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95223" y="1733909"/>
            <a:ext cx="13802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de-DE" sz="2000" dirty="0" smtClean="0">
                <a:solidFill>
                  <a:schemeClr val="accent3"/>
                </a:solidFill>
              </a:rPr>
              <a:t>CB41</a:t>
            </a:r>
            <a:endParaRPr lang="en-US" sz="2000" dirty="0" smtClean="0">
              <a:solidFill>
                <a:schemeClr val="accent3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69986" y="3758241"/>
            <a:ext cx="13802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de-DE" sz="2000" dirty="0" smtClean="0">
                <a:solidFill>
                  <a:schemeClr val="accent3"/>
                </a:solidFill>
              </a:rPr>
              <a:t>CB43</a:t>
            </a:r>
            <a:endParaRPr lang="en-US" sz="2000" dirty="0" smtClean="0">
              <a:solidFill>
                <a:schemeClr val="accent3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845388" y="5570527"/>
            <a:ext cx="8100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1600" dirty="0" smtClean="0">
                <a:solidFill>
                  <a:schemeClr val="accent3"/>
                </a:solidFill>
              </a:rPr>
              <a:t>(2) Comment: 2K </a:t>
            </a:r>
            <a:r>
              <a:rPr lang="de-DE" sz="1600" dirty="0" err="1" smtClean="0">
                <a:solidFill>
                  <a:schemeClr val="accent3"/>
                </a:solidFill>
              </a:rPr>
              <a:t>capacity</a:t>
            </a:r>
            <a:r>
              <a:rPr lang="de-DE" sz="1600" dirty="0" smtClean="0">
                <a:solidFill>
                  <a:schemeClr val="accent3"/>
                </a:solidFill>
              </a:rPr>
              <a:t> </a:t>
            </a:r>
            <a:r>
              <a:rPr lang="de-DE" sz="1600" dirty="0" err="1" smtClean="0">
                <a:solidFill>
                  <a:schemeClr val="accent3"/>
                </a:solidFill>
              </a:rPr>
              <a:t>of</a:t>
            </a:r>
            <a:r>
              <a:rPr lang="de-DE" sz="1600" dirty="0" smtClean="0">
                <a:solidFill>
                  <a:schemeClr val="accent3"/>
                </a:solidFill>
              </a:rPr>
              <a:t> 13 KW ist </a:t>
            </a:r>
            <a:r>
              <a:rPr lang="de-DE" sz="1600" dirty="0" err="1" smtClean="0">
                <a:solidFill>
                  <a:schemeClr val="accent3"/>
                </a:solidFill>
              </a:rPr>
              <a:t>the</a:t>
            </a:r>
            <a:r>
              <a:rPr lang="de-DE" sz="1600" dirty="0" smtClean="0">
                <a:solidFill>
                  <a:schemeClr val="accent3"/>
                </a:solidFill>
              </a:rPr>
              <a:t> </a:t>
            </a:r>
            <a:r>
              <a:rPr lang="de-DE" sz="1600" dirty="0" err="1" smtClean="0">
                <a:solidFill>
                  <a:schemeClr val="accent3"/>
                </a:solidFill>
              </a:rPr>
              <a:t>heater</a:t>
            </a:r>
            <a:r>
              <a:rPr lang="de-DE" sz="1600" dirty="0" smtClean="0">
                <a:solidFill>
                  <a:schemeClr val="accent3"/>
                </a:solidFill>
              </a:rPr>
              <a:t> </a:t>
            </a:r>
            <a:r>
              <a:rPr lang="de-DE" sz="1600" dirty="0" err="1" smtClean="0">
                <a:solidFill>
                  <a:schemeClr val="accent3"/>
                </a:solidFill>
              </a:rPr>
              <a:t>equivalent</a:t>
            </a:r>
            <a:r>
              <a:rPr lang="de-DE" sz="1600" dirty="0" smtClean="0">
                <a:solidFill>
                  <a:schemeClr val="accent3"/>
                </a:solidFill>
              </a:rPr>
              <a:t> </a:t>
            </a:r>
            <a:r>
              <a:rPr lang="de-DE" sz="1600" dirty="0" err="1" smtClean="0">
                <a:solidFill>
                  <a:schemeClr val="accent3"/>
                </a:solidFill>
              </a:rPr>
              <a:t>of</a:t>
            </a:r>
            <a:r>
              <a:rPr lang="de-DE" sz="1600" dirty="0" smtClean="0">
                <a:solidFill>
                  <a:schemeClr val="accent3"/>
                </a:solidFill>
              </a:rPr>
              <a:t> 100 g/s in TS-</a:t>
            </a:r>
            <a:r>
              <a:rPr lang="de-DE" sz="1600" dirty="0" err="1" smtClean="0">
                <a:solidFill>
                  <a:schemeClr val="accent3"/>
                </a:solidFill>
              </a:rPr>
              <a:t>diagram</a:t>
            </a:r>
            <a:endParaRPr lang="en-US" sz="1600" dirty="0" smtClean="0">
              <a:solidFill>
                <a:schemeClr val="accent3"/>
              </a:solidFill>
            </a:endParaRPr>
          </a:p>
        </p:txBody>
      </p:sp>
      <p:sp>
        <p:nvSpPr>
          <p:cNvPr id="3" name="Rechteck 2"/>
          <p:cNvSpPr/>
          <p:nvPr/>
        </p:nvSpPr>
        <p:spPr bwMode="auto">
          <a:xfrm>
            <a:off x="5598543" y="1802921"/>
            <a:ext cx="1992702" cy="136297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5190226" y="3896265"/>
            <a:ext cx="1992702" cy="136297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9445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Final </a:t>
            </a:r>
            <a:r>
              <a:rPr lang="de-DE" dirty="0" err="1" smtClean="0"/>
              <a:t>Comissioning</a:t>
            </a:r>
            <a:r>
              <a:rPr lang="de-DE" dirty="0" smtClean="0"/>
              <a:t> – CB44 in XSE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4813" y="1347788"/>
            <a:ext cx="8480395" cy="4932362"/>
          </a:xfrm>
        </p:spPr>
        <p:txBody>
          <a:bodyPr/>
          <a:lstStyle/>
          <a:p>
            <a:r>
              <a:rPr lang="de-DE" dirty="0" err="1" smtClean="0"/>
              <a:t>Verification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cooling</a:t>
            </a:r>
            <a:r>
              <a:rPr lang="de-DE" dirty="0" smtClean="0"/>
              <a:t> </a:t>
            </a:r>
            <a:r>
              <a:rPr lang="de-DE" dirty="0" err="1" smtClean="0"/>
              <a:t>capacities</a:t>
            </a:r>
            <a:r>
              <a:rPr lang="de-DE" dirty="0" smtClean="0"/>
              <a:t> </a:t>
            </a:r>
            <a:r>
              <a:rPr lang="de-DE" dirty="0" err="1" smtClean="0"/>
              <a:t>including</a:t>
            </a:r>
            <a:r>
              <a:rPr lang="de-DE" dirty="0" smtClean="0"/>
              <a:t> CCs </a:t>
            </a:r>
            <a:r>
              <a:rPr lang="de-DE" dirty="0" err="1" smtClean="0"/>
              <a:t>operation</a:t>
            </a:r>
            <a:endParaRPr lang="de-DE" dirty="0" smtClean="0"/>
          </a:p>
          <a:p>
            <a:pPr marL="0" indent="0">
              <a:buNone/>
            </a:pPr>
            <a:r>
              <a:rPr lang="de-DE" dirty="0"/>
              <a:t> </a:t>
            </a:r>
            <a:r>
              <a:rPr lang="de-DE" dirty="0" smtClean="0"/>
              <a:t>   (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single</a:t>
            </a:r>
            <a:r>
              <a:rPr lang="de-DE" dirty="0" smtClean="0"/>
              <a:t> </a:t>
            </a:r>
            <a:r>
              <a:rPr lang="de-DE" dirty="0" err="1" smtClean="0"/>
              <a:t>cold</a:t>
            </a:r>
            <a:r>
              <a:rPr lang="de-DE" dirty="0" smtClean="0"/>
              <a:t> box </a:t>
            </a:r>
            <a:r>
              <a:rPr lang="de-DE" dirty="0" err="1" smtClean="0"/>
              <a:t>operation</a:t>
            </a:r>
            <a:r>
              <a:rPr lang="de-DE" dirty="0" smtClean="0"/>
              <a:t>)</a:t>
            </a:r>
          </a:p>
          <a:p>
            <a:r>
              <a:rPr lang="de-DE" dirty="0" smtClean="0"/>
              <a:t>Demonstration </a:t>
            </a:r>
            <a:r>
              <a:rPr lang="de-DE" dirty="0" err="1" smtClean="0"/>
              <a:t>of</a:t>
            </a:r>
            <a:r>
              <a:rPr lang="de-DE" dirty="0" smtClean="0"/>
              <a:t> parallel </a:t>
            </a:r>
            <a:r>
              <a:rPr lang="de-DE" dirty="0" err="1" smtClean="0"/>
              <a:t>cold</a:t>
            </a:r>
            <a:r>
              <a:rPr lang="de-DE" dirty="0" smtClean="0"/>
              <a:t> box </a:t>
            </a:r>
            <a:r>
              <a:rPr lang="de-DE" dirty="0" err="1" smtClean="0"/>
              <a:t>operation</a:t>
            </a:r>
            <a:endParaRPr lang="de-DE" dirty="0" smtClean="0"/>
          </a:p>
          <a:p>
            <a:pPr marL="0" indent="0">
              <a:buNone/>
            </a:pPr>
            <a:r>
              <a:rPr lang="de-DE" dirty="0"/>
              <a:t> </a:t>
            </a:r>
            <a:r>
              <a:rPr lang="de-DE" dirty="0" smtClean="0"/>
              <a:t>   (</a:t>
            </a:r>
            <a:r>
              <a:rPr lang="de-DE" dirty="0" err="1" smtClean="0"/>
              <a:t>verification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specified</a:t>
            </a:r>
            <a:r>
              <a:rPr lang="de-DE" dirty="0" smtClean="0"/>
              <a:t> design </a:t>
            </a:r>
            <a:r>
              <a:rPr lang="de-DE" dirty="0" err="1" smtClean="0"/>
              <a:t>capacities</a:t>
            </a:r>
            <a:r>
              <a:rPr lang="de-DE" dirty="0" smtClean="0"/>
              <a:t>)</a:t>
            </a:r>
          </a:p>
          <a:p>
            <a:r>
              <a:rPr lang="de-DE" dirty="0" smtClean="0"/>
              <a:t>Demonstration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part</a:t>
            </a:r>
            <a:r>
              <a:rPr lang="de-DE" dirty="0" smtClean="0"/>
              <a:t> </a:t>
            </a:r>
            <a:r>
              <a:rPr lang="de-DE" dirty="0" err="1" smtClean="0"/>
              <a:t>load</a:t>
            </a:r>
            <a:r>
              <a:rPr lang="de-DE" dirty="0" smtClean="0"/>
              <a:t> </a:t>
            </a:r>
            <a:r>
              <a:rPr lang="de-DE" dirty="0" err="1" smtClean="0"/>
              <a:t>operation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CCs</a:t>
            </a:r>
          </a:p>
          <a:p>
            <a:pPr marL="0" indent="0">
              <a:buNone/>
            </a:pPr>
            <a:r>
              <a:rPr lang="de-DE" dirty="0"/>
              <a:t> </a:t>
            </a:r>
            <a:r>
              <a:rPr lang="de-DE" dirty="0" smtClean="0"/>
              <a:t>   (JT </a:t>
            </a:r>
            <a:r>
              <a:rPr lang="de-DE" dirty="0" err="1" smtClean="0"/>
              <a:t>screw</a:t>
            </a:r>
            <a:r>
              <a:rPr lang="de-DE" dirty="0" smtClean="0"/>
              <a:t> </a:t>
            </a:r>
            <a:r>
              <a:rPr lang="de-DE" dirty="0" err="1" smtClean="0"/>
              <a:t>compressor</a:t>
            </a:r>
            <a:r>
              <a:rPr lang="de-DE" dirty="0" smtClean="0"/>
              <a:t> in sub-</a:t>
            </a:r>
            <a:r>
              <a:rPr lang="de-DE" dirty="0" err="1" smtClean="0"/>
              <a:t>atmospheric</a:t>
            </a:r>
            <a:r>
              <a:rPr lang="de-DE" dirty="0" smtClean="0"/>
              <a:t> </a:t>
            </a:r>
            <a:r>
              <a:rPr lang="de-DE" dirty="0" err="1" smtClean="0"/>
              <a:t>operation</a:t>
            </a:r>
            <a:r>
              <a:rPr lang="de-DE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3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Final </a:t>
            </a:r>
            <a:r>
              <a:rPr lang="de-DE" dirty="0" err="1" smtClean="0"/>
              <a:t>Comissioning</a:t>
            </a:r>
            <a:r>
              <a:rPr lang="de-DE" dirty="0" smtClean="0"/>
              <a:t> &amp; Installation Schedule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XFEL </a:t>
            </a:r>
            <a:r>
              <a:rPr lang="de-DE" dirty="0" err="1" smtClean="0"/>
              <a:t>refigerator</a:t>
            </a:r>
            <a:r>
              <a:rPr lang="de-DE" dirty="0" smtClean="0"/>
              <a:t> </a:t>
            </a:r>
            <a:r>
              <a:rPr lang="de-DE" dirty="0" err="1" smtClean="0"/>
              <a:t>comissioning</a:t>
            </a:r>
            <a:r>
              <a:rPr lang="de-DE" dirty="0" smtClean="0"/>
              <a:t> </a:t>
            </a:r>
            <a:r>
              <a:rPr lang="de-DE" dirty="0" err="1" smtClean="0"/>
              <a:t>until</a:t>
            </a:r>
            <a:r>
              <a:rPr lang="de-DE" dirty="0" smtClean="0"/>
              <a:t> </a:t>
            </a:r>
            <a:r>
              <a:rPr lang="de-DE" dirty="0" err="1" smtClean="0"/>
              <a:t>mid</a:t>
            </a:r>
            <a:r>
              <a:rPr lang="de-DE" dirty="0" smtClean="0"/>
              <a:t> May</a:t>
            </a:r>
          </a:p>
          <a:p>
            <a:r>
              <a:rPr lang="de-DE" dirty="0" err="1" smtClean="0"/>
              <a:t>Until</a:t>
            </a:r>
            <a:r>
              <a:rPr lang="de-DE" dirty="0" smtClean="0"/>
              <a:t> </a:t>
            </a:r>
            <a:r>
              <a:rPr lang="de-DE" dirty="0" err="1" smtClean="0"/>
              <a:t>mid</a:t>
            </a:r>
            <a:r>
              <a:rPr lang="de-DE" dirty="0" smtClean="0"/>
              <a:t> May: </a:t>
            </a:r>
            <a:r>
              <a:rPr lang="de-DE" dirty="0" err="1" smtClean="0"/>
              <a:t>installation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XLVB (BINP)</a:t>
            </a:r>
          </a:p>
          <a:p>
            <a:r>
              <a:rPr lang="de-DE" dirty="0" err="1" smtClean="0"/>
              <a:t>Until</a:t>
            </a:r>
            <a:r>
              <a:rPr lang="de-DE" dirty="0" smtClean="0"/>
              <a:t> </a:t>
            </a:r>
            <a:r>
              <a:rPr lang="de-DE" dirty="0" err="1" smtClean="0"/>
              <a:t>mid</a:t>
            </a:r>
            <a:r>
              <a:rPr lang="de-DE" dirty="0" smtClean="0"/>
              <a:t> May: </a:t>
            </a:r>
            <a:r>
              <a:rPr lang="de-DE" dirty="0" err="1" smtClean="0"/>
              <a:t>complete</a:t>
            </a:r>
            <a:r>
              <a:rPr lang="de-DE" dirty="0" smtClean="0"/>
              <a:t> </a:t>
            </a:r>
            <a:r>
              <a:rPr lang="de-DE" dirty="0" err="1" smtClean="0"/>
              <a:t>injector</a:t>
            </a:r>
            <a:r>
              <a:rPr lang="de-DE" dirty="0" smtClean="0"/>
              <a:t> </a:t>
            </a:r>
            <a:r>
              <a:rPr lang="de-DE" dirty="0" err="1" smtClean="0"/>
              <a:t>installation</a:t>
            </a:r>
            <a:r>
              <a:rPr lang="de-DE" dirty="0" smtClean="0"/>
              <a:t> (BINP)</a:t>
            </a:r>
          </a:p>
          <a:p>
            <a:r>
              <a:rPr lang="de-DE" dirty="0" smtClean="0"/>
              <a:t>May-June </a:t>
            </a:r>
            <a:r>
              <a:rPr lang="de-DE" dirty="0" err="1" smtClean="0"/>
              <a:t>installation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final </a:t>
            </a:r>
            <a:r>
              <a:rPr lang="de-DE" dirty="0" err="1" smtClean="0"/>
              <a:t>transfer</a:t>
            </a:r>
            <a:r>
              <a:rPr lang="de-DE" dirty="0" smtClean="0"/>
              <a:t> CB44-XLVB</a:t>
            </a:r>
          </a:p>
          <a:p>
            <a:r>
              <a:rPr lang="de-DE" dirty="0" err="1" smtClean="0"/>
              <a:t>Until</a:t>
            </a:r>
            <a:r>
              <a:rPr lang="de-DE" dirty="0" smtClean="0"/>
              <a:t> </a:t>
            </a:r>
            <a:r>
              <a:rPr lang="de-DE" dirty="0" err="1" smtClean="0"/>
              <a:t>mid</a:t>
            </a:r>
            <a:r>
              <a:rPr lang="de-DE" dirty="0" smtClean="0"/>
              <a:t> </a:t>
            </a:r>
            <a:r>
              <a:rPr lang="de-DE" dirty="0" err="1" smtClean="0"/>
              <a:t>may</a:t>
            </a:r>
            <a:r>
              <a:rPr lang="de-DE" dirty="0" smtClean="0"/>
              <a:t>: </a:t>
            </a:r>
            <a:r>
              <a:rPr lang="de-DE" dirty="0" err="1" smtClean="0"/>
              <a:t>complete</a:t>
            </a:r>
            <a:r>
              <a:rPr lang="de-DE" dirty="0" smtClean="0"/>
              <a:t> warm gas </a:t>
            </a:r>
            <a:r>
              <a:rPr lang="de-DE" dirty="0" err="1" smtClean="0"/>
              <a:t>tubing</a:t>
            </a:r>
            <a:endParaRPr lang="de-DE" dirty="0" smtClean="0"/>
          </a:p>
          <a:p>
            <a:r>
              <a:rPr lang="de-DE" dirty="0" err="1" smtClean="0"/>
              <a:t>July</a:t>
            </a:r>
            <a:r>
              <a:rPr lang="de-DE" dirty="0" smtClean="0"/>
              <a:t>: </a:t>
            </a:r>
            <a:r>
              <a:rPr lang="de-DE" dirty="0" err="1" smtClean="0"/>
              <a:t>start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injector</a:t>
            </a:r>
            <a:r>
              <a:rPr lang="de-DE" dirty="0" smtClean="0"/>
              <a:t> </a:t>
            </a:r>
            <a:r>
              <a:rPr lang="de-DE" dirty="0" err="1" smtClean="0"/>
              <a:t>cryo</a:t>
            </a:r>
            <a:r>
              <a:rPr lang="de-DE" dirty="0" smtClean="0"/>
              <a:t> </a:t>
            </a:r>
            <a:r>
              <a:rPr lang="de-DE" dirty="0" err="1" smtClean="0"/>
              <a:t>operation</a:t>
            </a:r>
            <a:endParaRPr lang="de-DE" dirty="0" smtClean="0"/>
          </a:p>
          <a:p>
            <a:r>
              <a:rPr lang="de-DE" dirty="0" smtClean="0"/>
              <a:t>XLVB not </a:t>
            </a:r>
            <a:r>
              <a:rPr lang="de-DE" dirty="0" err="1" smtClean="0"/>
              <a:t>yet</a:t>
            </a:r>
            <a:r>
              <a:rPr lang="de-DE" dirty="0" smtClean="0"/>
              <a:t> </a:t>
            </a:r>
            <a:r>
              <a:rPr lang="de-DE" dirty="0" err="1" smtClean="0"/>
              <a:t>connected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linac</a:t>
            </a:r>
            <a:r>
              <a:rPr lang="de-DE" dirty="0" smtClean="0"/>
              <a:t> ! </a:t>
            </a:r>
            <a:r>
              <a:rPr lang="de-DE" dirty="0" err="1" smtClean="0"/>
              <a:t>Endcap</a:t>
            </a:r>
            <a:r>
              <a:rPr lang="de-DE" dirty="0" smtClean="0"/>
              <a:t> at XLVB</a:t>
            </a:r>
          </a:p>
          <a:p>
            <a:r>
              <a:rPr lang="de-DE" dirty="0" smtClean="0"/>
              <a:t>4 </a:t>
            </a:r>
            <a:r>
              <a:rPr lang="de-DE" dirty="0" err="1" smtClean="0"/>
              <a:t>weeks</a:t>
            </a:r>
            <a:r>
              <a:rPr lang="de-DE" dirty="0" smtClean="0"/>
              <a:t> break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injector</a:t>
            </a:r>
            <a:r>
              <a:rPr lang="de-DE" dirty="0" smtClean="0"/>
              <a:t> </a:t>
            </a:r>
            <a:r>
              <a:rPr lang="de-DE" dirty="0" err="1" smtClean="0"/>
              <a:t>operation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final </a:t>
            </a:r>
            <a:r>
              <a:rPr lang="de-DE" dirty="0" err="1" smtClean="0"/>
              <a:t>connection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XFEL </a:t>
            </a:r>
            <a:r>
              <a:rPr lang="de-DE" dirty="0" err="1" smtClean="0"/>
              <a:t>linac</a:t>
            </a:r>
            <a:r>
              <a:rPr lang="de-DE" dirty="0" smtClean="0"/>
              <a:t> in 2016</a:t>
            </a:r>
          </a:p>
          <a:p>
            <a:r>
              <a:rPr lang="de-DE" dirty="0" smtClean="0"/>
              <a:t>XFEL </a:t>
            </a:r>
            <a:r>
              <a:rPr lang="de-DE" dirty="0" err="1" smtClean="0"/>
              <a:t>helium</a:t>
            </a:r>
            <a:r>
              <a:rPr lang="de-DE" dirty="0" smtClean="0"/>
              <a:t> </a:t>
            </a:r>
            <a:r>
              <a:rPr lang="de-DE" dirty="0" err="1" smtClean="0"/>
              <a:t>purifier</a:t>
            </a:r>
            <a:r>
              <a:rPr lang="de-DE" dirty="0" smtClean="0"/>
              <a:t> </a:t>
            </a:r>
            <a:r>
              <a:rPr lang="de-DE" dirty="0" err="1" smtClean="0"/>
              <a:t>ordered</a:t>
            </a:r>
            <a:endParaRPr lang="de-DE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67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3"/>
          <p:cNvSpPr txBox="1">
            <a:spLocks/>
          </p:cNvSpPr>
          <p:nvPr/>
        </p:nvSpPr>
        <p:spPr bwMode="auto">
          <a:xfrm>
            <a:off x="8374063" y="182563"/>
            <a:ext cx="577850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ts val="3000"/>
              </a:spcBef>
              <a:buClr>
                <a:srgbClr val="F8B323"/>
              </a:buClr>
              <a:buSzTx/>
              <a:buFont typeface="Wingdings" pitchFamily="2" charset="2"/>
              <a:buNone/>
            </a:pPr>
            <a:fld id="{332F7F30-9B67-428F-8885-B06A7AAFC0E4}" type="slidenum">
              <a:rPr lang="en-GB" altLang="de-DE" sz="1000">
                <a:solidFill>
                  <a:schemeClr val="bg1"/>
                </a:solidFill>
                <a:ea typeface="Geneva"/>
                <a:cs typeface="Geneva"/>
              </a:rPr>
              <a:pPr algn="ctr">
                <a:spcBef>
                  <a:spcPts val="3000"/>
                </a:spcBef>
                <a:buClr>
                  <a:srgbClr val="F8B323"/>
                </a:buClr>
                <a:buSzTx/>
                <a:buFont typeface="Wingdings" pitchFamily="2" charset="2"/>
                <a:buNone/>
              </a:pPr>
              <a:t>37</a:t>
            </a:fld>
            <a:endParaRPr lang="en-GB" altLang="de-DE" sz="1000">
              <a:solidFill>
                <a:schemeClr val="bg1"/>
              </a:solidFill>
              <a:ea typeface="Geneva"/>
              <a:cs typeface="Geneva"/>
            </a:endParaRPr>
          </a:p>
        </p:txBody>
      </p:sp>
      <p:sp>
        <p:nvSpPr>
          <p:cNvPr id="15363" name="Footer Placeholder 4"/>
          <p:cNvSpPr txBox="1">
            <a:spLocks/>
          </p:cNvSpPr>
          <p:nvPr/>
        </p:nvSpPr>
        <p:spPr bwMode="auto">
          <a:xfrm>
            <a:off x="117475" y="6505575"/>
            <a:ext cx="14922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Clr>
                <a:srgbClr val="F8B323"/>
              </a:buClr>
              <a:buSzTx/>
              <a:buFont typeface="Wingdings" pitchFamily="2" charset="2"/>
              <a:buNone/>
            </a:pPr>
            <a:r>
              <a:rPr lang="en-GB" altLang="de-DE" sz="800">
                <a:solidFill>
                  <a:srgbClr val="000000"/>
                </a:solidFill>
                <a:cs typeface="Arial" pitchFamily="34" charset="0"/>
              </a:rPr>
              <a:t>MKS Internal Presentation</a:t>
            </a:r>
          </a:p>
          <a:p>
            <a:pPr>
              <a:buClr>
                <a:srgbClr val="F8B323"/>
              </a:buClr>
              <a:buSzTx/>
              <a:buFont typeface="Wingdings" pitchFamily="2" charset="2"/>
              <a:buNone/>
            </a:pPr>
            <a:r>
              <a:rPr lang="en-GB" altLang="de-DE" sz="800">
                <a:solidFill>
                  <a:srgbClr val="000000"/>
                </a:solidFill>
                <a:cs typeface="Arial" pitchFamily="34" charset="0"/>
              </a:rPr>
              <a:t>Dr. S. Putselyk, DESY</a:t>
            </a:r>
          </a:p>
        </p:txBody>
      </p:sp>
      <p:sp>
        <p:nvSpPr>
          <p:cNvPr id="15364" name="Rectangle 1"/>
          <p:cNvSpPr>
            <a:spLocks noChangeArrowheads="1"/>
          </p:cNvSpPr>
          <p:nvPr/>
        </p:nvSpPr>
        <p:spPr bwMode="auto">
          <a:xfrm>
            <a:off x="1073150" y="114300"/>
            <a:ext cx="75898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8B323"/>
              </a:buClr>
              <a:buSzPct val="120000"/>
              <a:buFont typeface="Wingdings" pitchFamily="2" charset="2"/>
              <a:buNone/>
            </a:pPr>
            <a:r>
              <a:rPr lang="en-GB" altLang="de-DE" sz="2800" dirty="0" smtClean="0">
                <a:solidFill>
                  <a:schemeClr val="bg1"/>
                </a:solidFill>
                <a:cs typeface="Arial" pitchFamily="34" charset="0"/>
              </a:rPr>
              <a:t>RF load / electrical heater load compensation</a:t>
            </a:r>
            <a:endParaRPr lang="en-GB" altLang="de-DE" sz="28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5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121" y="2064380"/>
            <a:ext cx="6113942" cy="3963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33147" y="1093788"/>
            <a:ext cx="8710853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1600" b="1" dirty="0" smtClean="0">
                <a:solidFill>
                  <a:schemeClr val="accent3"/>
                </a:solidFill>
              </a:rPr>
              <a:t>Experiments </a:t>
            </a:r>
            <a:r>
              <a:rPr lang="de-DE" sz="1600" b="1" dirty="0" err="1" smtClean="0">
                <a:solidFill>
                  <a:schemeClr val="accent3"/>
                </a:solidFill>
              </a:rPr>
              <a:t>are</a:t>
            </a:r>
            <a:r>
              <a:rPr lang="de-DE" sz="1600" b="1" dirty="0" smtClean="0">
                <a:solidFill>
                  <a:schemeClr val="accent3"/>
                </a:solidFill>
              </a:rPr>
              <a:t> </a:t>
            </a:r>
            <a:r>
              <a:rPr lang="de-DE" sz="1600" b="1" dirty="0" err="1" smtClean="0">
                <a:solidFill>
                  <a:schemeClr val="accent3"/>
                </a:solidFill>
              </a:rPr>
              <a:t>going</a:t>
            </a:r>
            <a:r>
              <a:rPr lang="de-DE" sz="1600" b="1" dirty="0" smtClean="0">
                <a:solidFill>
                  <a:schemeClr val="accent3"/>
                </a:solidFill>
              </a:rPr>
              <a:t> on in  FLASH, CMTB, AMTF</a:t>
            </a:r>
          </a:p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1600" b="1" dirty="0" smtClean="0">
                <a:solidFill>
                  <a:schemeClr val="accent3"/>
                </a:solidFill>
              </a:rPr>
              <a:t>  </a:t>
            </a:r>
            <a:r>
              <a:rPr lang="de-DE" sz="1600" b="1" dirty="0" err="1" smtClean="0">
                <a:solidFill>
                  <a:schemeClr val="accent3"/>
                </a:solidFill>
              </a:rPr>
              <a:t>J.Branlard</a:t>
            </a:r>
            <a:r>
              <a:rPr lang="de-DE" sz="1600" b="1" dirty="0" smtClean="0">
                <a:solidFill>
                  <a:schemeClr val="accent3"/>
                </a:solidFill>
              </a:rPr>
              <a:t> –MSK-,</a:t>
            </a:r>
            <a:r>
              <a:rPr lang="de-DE" sz="1600" b="1" dirty="0" err="1" smtClean="0">
                <a:solidFill>
                  <a:schemeClr val="accent3"/>
                </a:solidFill>
              </a:rPr>
              <a:t>S.Putselyk</a:t>
            </a:r>
            <a:r>
              <a:rPr lang="de-DE" sz="1600" b="1" dirty="0" smtClean="0">
                <a:solidFill>
                  <a:schemeClr val="accent3"/>
                </a:solidFill>
              </a:rPr>
              <a:t> –MKS1-, </a:t>
            </a:r>
            <a:r>
              <a:rPr lang="de-DE" sz="1600" b="1" dirty="0" err="1" smtClean="0">
                <a:solidFill>
                  <a:schemeClr val="accent3"/>
                </a:solidFill>
              </a:rPr>
              <a:t>M.Clausen</a:t>
            </a:r>
            <a:r>
              <a:rPr lang="de-DE" sz="1600" b="1" dirty="0" smtClean="0">
                <a:solidFill>
                  <a:schemeClr val="accent3"/>
                </a:solidFill>
              </a:rPr>
              <a:t> –MKS2-</a:t>
            </a:r>
            <a:endParaRPr lang="en-US" sz="1600" b="1" dirty="0" smtClean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37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664898" y="362309"/>
            <a:ext cx="4977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3600" b="1" dirty="0" err="1" smtClean="0">
                <a:solidFill>
                  <a:schemeClr val="bg1"/>
                </a:solidFill>
              </a:rPr>
              <a:t>Some</a:t>
            </a:r>
            <a:r>
              <a:rPr lang="de-DE" sz="3600" b="1" dirty="0" smtClean="0">
                <a:solidFill>
                  <a:schemeClr val="bg1"/>
                </a:solidFill>
              </a:rPr>
              <a:t> </a:t>
            </a:r>
            <a:r>
              <a:rPr lang="de-DE" sz="3600" b="1" dirty="0" err="1" smtClean="0">
                <a:solidFill>
                  <a:schemeClr val="bg1"/>
                </a:solidFill>
              </a:rPr>
              <a:t>Remarks</a:t>
            </a:r>
            <a:endParaRPr lang="en-US" sz="3600" b="1" dirty="0" smtClean="0">
              <a:solidFill>
                <a:schemeClr val="accent3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46981" y="1285336"/>
            <a:ext cx="8031193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endParaRPr lang="de-DE" sz="2000" dirty="0" smtClean="0">
              <a:solidFill>
                <a:schemeClr val="accent3"/>
              </a:solidFill>
            </a:endParaRP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de-DE" sz="2000" dirty="0" err="1" smtClean="0">
                <a:solidFill>
                  <a:schemeClr val="accent3"/>
                </a:solidFill>
              </a:rPr>
              <a:t>Repair</a:t>
            </a:r>
            <a:r>
              <a:rPr lang="de-DE" sz="2000" dirty="0" smtClean="0">
                <a:solidFill>
                  <a:schemeClr val="accent3"/>
                </a:solidFill>
              </a:rPr>
              <a:t> / </a:t>
            </a:r>
            <a:r>
              <a:rPr lang="de-DE" sz="2000" dirty="0" err="1" smtClean="0">
                <a:solidFill>
                  <a:schemeClr val="accent3"/>
                </a:solidFill>
              </a:rPr>
              <a:t>replacement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of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cooling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water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supply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required</a:t>
            </a:r>
            <a:r>
              <a:rPr lang="de-DE" sz="2000" dirty="0" smtClean="0">
                <a:solidFill>
                  <a:schemeClr val="accent3"/>
                </a:solidFill>
              </a:rPr>
              <a:t>  -MKK-</a:t>
            </a:r>
          </a:p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2000" dirty="0">
                <a:solidFill>
                  <a:schemeClr val="accent3"/>
                </a:solidFill>
              </a:rPr>
              <a:t> </a:t>
            </a:r>
            <a:r>
              <a:rPr lang="de-DE" sz="2000" dirty="0" smtClean="0">
                <a:solidFill>
                  <a:schemeClr val="accent3"/>
                </a:solidFill>
              </a:rPr>
              <a:t>   (</a:t>
            </a:r>
            <a:r>
              <a:rPr lang="de-DE" sz="2000" dirty="0" err="1" smtClean="0">
                <a:solidFill>
                  <a:schemeClr val="accent3"/>
                </a:solidFill>
              </a:rPr>
              <a:t>old</a:t>
            </a:r>
            <a:r>
              <a:rPr lang="de-DE" sz="2000" dirty="0" smtClean="0">
                <a:solidFill>
                  <a:schemeClr val="accent3"/>
                </a:solidFill>
              </a:rPr>
              <a:t> HERA </a:t>
            </a:r>
            <a:r>
              <a:rPr lang="de-DE" sz="2000" dirty="0" err="1" smtClean="0">
                <a:solidFill>
                  <a:schemeClr val="accent3"/>
                </a:solidFill>
              </a:rPr>
              <a:t>cooling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towers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leaky</a:t>
            </a:r>
            <a:r>
              <a:rPr lang="de-DE" sz="2000" dirty="0" smtClean="0">
                <a:solidFill>
                  <a:schemeClr val="accent3"/>
                </a:solidFill>
              </a:rPr>
              <a:t>)</a:t>
            </a: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de-DE" sz="2000" dirty="0" err="1" smtClean="0">
                <a:solidFill>
                  <a:schemeClr val="accent3"/>
                </a:solidFill>
              </a:rPr>
              <a:t>Energy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recovering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system</a:t>
            </a:r>
            <a:r>
              <a:rPr lang="de-DE" sz="2000" dirty="0" smtClean="0">
                <a:solidFill>
                  <a:schemeClr val="accent3"/>
                </a:solidFill>
              </a:rPr>
              <a:t> will </a:t>
            </a:r>
            <a:r>
              <a:rPr lang="de-DE" sz="2000" dirty="0" err="1" smtClean="0">
                <a:solidFill>
                  <a:schemeClr val="accent3"/>
                </a:solidFill>
              </a:rPr>
              <a:t>be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added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to</a:t>
            </a:r>
            <a:r>
              <a:rPr lang="de-DE" sz="2000" dirty="0" smtClean="0">
                <a:solidFill>
                  <a:schemeClr val="accent3"/>
                </a:solidFill>
              </a:rPr>
              <a:t> HD </a:t>
            </a:r>
            <a:r>
              <a:rPr lang="de-DE" sz="2000" dirty="0" err="1" smtClean="0">
                <a:solidFill>
                  <a:schemeClr val="accent3"/>
                </a:solidFill>
              </a:rPr>
              <a:t>screws</a:t>
            </a:r>
            <a:r>
              <a:rPr lang="de-DE" sz="2000" dirty="0" smtClean="0">
                <a:solidFill>
                  <a:schemeClr val="accent3"/>
                </a:solidFill>
              </a:rPr>
              <a:t> –D5,MKK</a:t>
            </a:r>
            <a:endParaRPr lang="en-US" sz="2000" dirty="0" smtClean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24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Summary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Installation </a:t>
            </a:r>
            <a:r>
              <a:rPr lang="de-DE" dirty="0" err="1" smtClean="0"/>
              <a:t>of</a:t>
            </a:r>
            <a:r>
              <a:rPr lang="de-DE" dirty="0" smtClean="0"/>
              <a:t> XFEL </a:t>
            </a:r>
            <a:r>
              <a:rPr lang="de-DE" dirty="0" err="1" smtClean="0"/>
              <a:t>refrigerator</a:t>
            </a:r>
            <a:r>
              <a:rPr lang="de-DE" dirty="0" smtClean="0"/>
              <a:t> </a:t>
            </a:r>
            <a:r>
              <a:rPr lang="de-DE" dirty="0" err="1" smtClean="0"/>
              <a:t>completed</a:t>
            </a:r>
            <a:endParaRPr lang="de-DE" dirty="0" smtClean="0"/>
          </a:p>
          <a:p>
            <a:r>
              <a:rPr lang="de-DE" dirty="0" smtClean="0"/>
              <a:t>First </a:t>
            </a:r>
            <a:r>
              <a:rPr lang="de-DE" dirty="0" err="1" smtClean="0"/>
              <a:t>operation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cold</a:t>
            </a:r>
            <a:r>
              <a:rPr lang="de-DE" dirty="0" smtClean="0"/>
              <a:t> </a:t>
            </a:r>
            <a:r>
              <a:rPr lang="de-DE" dirty="0" err="1" smtClean="0"/>
              <a:t>compressors</a:t>
            </a:r>
            <a:r>
              <a:rPr lang="de-DE" dirty="0" smtClean="0"/>
              <a:t> </a:t>
            </a:r>
            <a:r>
              <a:rPr lang="de-DE" dirty="0" err="1" smtClean="0"/>
              <a:t>demonstrated</a:t>
            </a:r>
            <a:endParaRPr lang="de-DE" dirty="0" smtClean="0"/>
          </a:p>
          <a:p>
            <a:r>
              <a:rPr lang="de-DE" dirty="0" err="1" smtClean="0"/>
              <a:t>Cooling</a:t>
            </a:r>
            <a:r>
              <a:rPr lang="de-DE" dirty="0" smtClean="0"/>
              <a:t> </a:t>
            </a:r>
            <a:r>
              <a:rPr lang="de-DE" dirty="0" err="1" smtClean="0"/>
              <a:t>capacity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single</a:t>
            </a:r>
            <a:r>
              <a:rPr lang="de-DE" dirty="0" smtClean="0"/>
              <a:t> </a:t>
            </a:r>
            <a:r>
              <a:rPr lang="de-DE" dirty="0" err="1" smtClean="0"/>
              <a:t>cold</a:t>
            </a:r>
            <a:r>
              <a:rPr lang="de-DE" dirty="0" smtClean="0"/>
              <a:t> </a:t>
            </a:r>
            <a:r>
              <a:rPr lang="de-DE" dirty="0" err="1" smtClean="0"/>
              <a:t>boxes</a:t>
            </a:r>
            <a:r>
              <a:rPr lang="de-DE" dirty="0" smtClean="0"/>
              <a:t> </a:t>
            </a:r>
            <a:r>
              <a:rPr lang="de-DE" dirty="0" err="1" smtClean="0"/>
              <a:t>verified</a:t>
            </a:r>
            <a:endParaRPr lang="de-DE" dirty="0" smtClean="0"/>
          </a:p>
          <a:p>
            <a:r>
              <a:rPr lang="de-DE" dirty="0" smtClean="0"/>
              <a:t>Single </a:t>
            </a:r>
            <a:r>
              <a:rPr lang="de-DE" dirty="0" err="1" smtClean="0"/>
              <a:t>cold</a:t>
            </a:r>
            <a:r>
              <a:rPr lang="de-DE" dirty="0" smtClean="0"/>
              <a:t> box </a:t>
            </a:r>
            <a:r>
              <a:rPr lang="de-DE" dirty="0" err="1" smtClean="0"/>
              <a:t>operation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XFEL </a:t>
            </a:r>
            <a:r>
              <a:rPr lang="de-DE" dirty="0" err="1" smtClean="0"/>
              <a:t>linac</a:t>
            </a:r>
            <a:r>
              <a:rPr lang="de-DE" dirty="0" smtClean="0"/>
              <a:t> </a:t>
            </a:r>
            <a:r>
              <a:rPr lang="de-DE" dirty="0" err="1" smtClean="0"/>
              <a:t>supply</a:t>
            </a:r>
            <a:r>
              <a:rPr lang="de-DE" dirty="0" smtClean="0"/>
              <a:t> </a:t>
            </a:r>
            <a:r>
              <a:rPr lang="de-DE" dirty="0" err="1" smtClean="0"/>
              <a:t>seems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possible</a:t>
            </a:r>
            <a:endParaRPr lang="de-DE" dirty="0" smtClean="0"/>
          </a:p>
          <a:p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demonstrated</a:t>
            </a:r>
            <a:r>
              <a:rPr lang="de-DE" dirty="0" smtClean="0"/>
              <a:t>: final </a:t>
            </a:r>
            <a:r>
              <a:rPr lang="de-DE" dirty="0" err="1" smtClean="0"/>
              <a:t>capacities</a:t>
            </a:r>
            <a:r>
              <a:rPr lang="de-DE" dirty="0" smtClean="0"/>
              <a:t> incl. CCs </a:t>
            </a:r>
            <a:r>
              <a:rPr lang="de-DE" dirty="0" err="1" smtClean="0"/>
              <a:t>operation</a:t>
            </a:r>
            <a:endParaRPr lang="de-DE" dirty="0" smtClean="0"/>
          </a:p>
          <a:p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demonstrated</a:t>
            </a:r>
            <a:r>
              <a:rPr lang="de-DE" dirty="0" smtClean="0"/>
              <a:t>: </a:t>
            </a:r>
            <a:r>
              <a:rPr lang="de-DE" dirty="0" err="1" smtClean="0"/>
              <a:t>part</a:t>
            </a:r>
            <a:r>
              <a:rPr lang="de-DE" dirty="0" smtClean="0"/>
              <a:t> </a:t>
            </a:r>
            <a:r>
              <a:rPr lang="de-DE" dirty="0" err="1" smtClean="0"/>
              <a:t>load</a:t>
            </a:r>
            <a:r>
              <a:rPr lang="de-DE" dirty="0" smtClean="0"/>
              <a:t> </a:t>
            </a:r>
            <a:r>
              <a:rPr lang="de-DE" dirty="0" err="1" smtClean="0"/>
              <a:t>operation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CCs</a:t>
            </a:r>
          </a:p>
          <a:p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demonstrated</a:t>
            </a:r>
            <a:r>
              <a:rPr lang="de-DE" dirty="0" smtClean="0"/>
              <a:t>: parallel </a:t>
            </a:r>
            <a:r>
              <a:rPr lang="de-DE" dirty="0" err="1" smtClean="0"/>
              <a:t>cold</a:t>
            </a:r>
            <a:r>
              <a:rPr lang="de-DE" dirty="0" smtClean="0"/>
              <a:t> box </a:t>
            </a:r>
            <a:r>
              <a:rPr lang="de-DE" dirty="0" err="1" smtClean="0"/>
              <a:t>operation</a:t>
            </a:r>
            <a:endParaRPr lang="de-DE" dirty="0" smtClean="0"/>
          </a:p>
          <a:p>
            <a:r>
              <a:rPr lang="de-DE" dirty="0" smtClean="0"/>
              <a:t>On </a:t>
            </a:r>
            <a:r>
              <a:rPr lang="de-DE" dirty="0" err="1" smtClean="0"/>
              <a:t>schedule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supply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injector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linac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76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Requirements</a:t>
            </a:r>
            <a:r>
              <a:rPr lang="de-DE" dirty="0"/>
              <a:t> on XFEL </a:t>
            </a:r>
            <a:r>
              <a:rPr lang="de-DE" dirty="0" err="1"/>
              <a:t>Refrigerating</a:t>
            </a:r>
            <a:r>
              <a:rPr lang="de-DE" dirty="0"/>
              <a:t> </a:t>
            </a:r>
            <a:r>
              <a:rPr lang="de-DE" dirty="0" smtClean="0"/>
              <a:t>Plant</a:t>
            </a:r>
            <a:br>
              <a:rPr lang="de-DE" dirty="0" smtClean="0"/>
            </a:br>
            <a:r>
              <a:rPr lang="de-DE" sz="1600" dirty="0" err="1" smtClean="0"/>
              <a:t>Decision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use</a:t>
            </a:r>
            <a:r>
              <a:rPr lang="de-DE" sz="1600" dirty="0" smtClean="0"/>
              <a:t> HERA </a:t>
            </a:r>
            <a:r>
              <a:rPr lang="de-DE" sz="1600" dirty="0" err="1" smtClean="0"/>
              <a:t>Refrigerating</a:t>
            </a:r>
            <a:r>
              <a:rPr lang="de-DE" sz="1600" dirty="0" smtClean="0"/>
              <a:t> Plant for XFEL</a:t>
            </a:r>
            <a:endParaRPr lang="de-DE" sz="160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 bwMode="auto">
          <a:xfrm>
            <a:off x="-15355" y="1781696"/>
            <a:ext cx="7840662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noAutofit/>
          </a:bodyPr>
          <a:lstStyle/>
          <a:p>
            <a:pPr marL="546100" lvl="1" indent="-285750" fontAlgn="auto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kumimoji="0" 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Study was </a:t>
            </a:r>
            <a:r>
              <a:rPr kumimoji="0" lang="de-DE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conducted</a:t>
            </a:r>
            <a:r>
              <a:rPr kumimoji="0" 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2006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6511" y="1340252"/>
            <a:ext cx="57887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Industrial Study </a:t>
            </a:r>
            <a:r>
              <a:rPr kumimoji="0" lang="en-US" sz="1800" b="1" i="0" u="sng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Linde</a:t>
            </a: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sng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Kryotechnik</a:t>
            </a: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and its </a:t>
            </a:r>
            <a:r>
              <a:rPr kumimoji="0" lang="en-US" sz="1800" b="1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Results</a:t>
            </a: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-15354" y="2149109"/>
            <a:ext cx="7840662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270000" tIns="0"/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Based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 on TDR XFEL </a:t>
            </a:r>
            <a:r>
              <a:rPr kumimoji="0" lang="de-DE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refrigerator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de-DE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requirements</a:t>
            </a:r>
            <a:endParaRPr kumimoji="0" lang="de-DE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  <a:p>
            <a:pPr marL="298450" marR="0" lvl="0" indent="-2984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Pct val="80000"/>
              <a:buFont typeface="Arial" pitchFamily="34" charset="0"/>
              <a:buChar char="•"/>
              <a:tabLst/>
              <a:defRPr/>
            </a:pPr>
            <a:endParaRPr kumimoji="0" lang="de-DE" sz="1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0504D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de-DE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-15354" y="2545531"/>
            <a:ext cx="7840662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270000" tIns="0"/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Subject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: </a:t>
            </a:r>
            <a:r>
              <a:rPr kumimoji="0" lang="de-DE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re-use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de-DE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of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 HERA </a:t>
            </a:r>
            <a:r>
              <a:rPr kumimoji="0" lang="de-DE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refrigerator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de-DE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for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 XFEL</a:t>
            </a:r>
          </a:p>
          <a:p>
            <a:pPr marL="298450" marR="0" lvl="0" indent="-2984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Pct val="80000"/>
              <a:buFont typeface="Arial" pitchFamily="34" charset="0"/>
              <a:buChar char="•"/>
              <a:tabLst/>
              <a:defRPr/>
            </a:pPr>
            <a:endParaRPr kumimoji="0" lang="de-DE" sz="1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0504D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de-DE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-15356" y="2949327"/>
            <a:ext cx="3796781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270000" tIns="0"/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Process</a:t>
            </a:r>
            <a:r>
              <a:rPr kumimoji="0" 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de-DE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investigation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de-DE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including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 CC </a:t>
            </a:r>
            <a:r>
              <a:rPr kumimoji="0" lang="de-DE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operation</a:t>
            </a:r>
            <a:r>
              <a:rPr kumimoji="0" 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 (</a:t>
            </a:r>
            <a:r>
              <a:rPr lang="de-DE" sz="1800" b="1" kern="0" dirty="0">
                <a:solidFill>
                  <a:sysClr val="windowText" lastClr="000000"/>
                </a:solidFill>
                <a:latin typeface="Calibri"/>
              </a:rPr>
              <a:t>c</a:t>
            </a:r>
            <a:r>
              <a:rPr kumimoji="0" lang="de-DE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old</a:t>
            </a:r>
            <a:r>
              <a:rPr kumimoji="0" 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lang="de-DE" sz="1800" b="1" kern="0" dirty="0" err="1">
                <a:solidFill>
                  <a:sysClr val="windowText" lastClr="000000"/>
                </a:solidFill>
                <a:latin typeface="Calibri"/>
              </a:rPr>
              <a:t>c</a:t>
            </a:r>
            <a:r>
              <a:rPr kumimoji="0" lang="de-DE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ompressors</a:t>
            </a:r>
            <a:r>
              <a:rPr kumimoji="0" 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)</a:t>
            </a:r>
            <a:endParaRPr kumimoji="0" lang="de-DE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  <a:p>
            <a:pPr marL="298450" marR="0" lvl="0" indent="-2984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Pct val="80000"/>
              <a:buFont typeface="Arial" pitchFamily="34" charset="0"/>
              <a:buChar char="•"/>
              <a:tabLst/>
              <a:defRPr/>
            </a:pPr>
            <a:endParaRPr kumimoji="0" lang="de-DE" sz="1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0504D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de-DE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25" y="2936480"/>
            <a:ext cx="5256213" cy="3494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831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4000" dirty="0" smtClean="0"/>
              <a:t>      </a:t>
            </a:r>
          </a:p>
          <a:p>
            <a:pPr marL="0" indent="0">
              <a:buNone/>
            </a:pPr>
            <a:endParaRPr lang="de-DE" sz="4000" dirty="0"/>
          </a:p>
          <a:p>
            <a:pPr marL="0" indent="0">
              <a:buNone/>
            </a:pPr>
            <a:r>
              <a:rPr lang="de-DE" sz="4000" dirty="0" smtClean="0"/>
              <a:t>        Vielen Dank fürs Zuhören 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5621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Requirements</a:t>
            </a:r>
            <a:r>
              <a:rPr lang="de-DE" dirty="0"/>
              <a:t> on XFEL </a:t>
            </a:r>
            <a:r>
              <a:rPr lang="de-DE" dirty="0" err="1"/>
              <a:t>Refrigerating</a:t>
            </a:r>
            <a:r>
              <a:rPr lang="de-DE" dirty="0"/>
              <a:t> Plant</a:t>
            </a:r>
            <a:br>
              <a:rPr lang="de-DE" dirty="0"/>
            </a:br>
            <a:r>
              <a:rPr lang="de-DE" sz="1600" dirty="0" err="1"/>
              <a:t>Decision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use</a:t>
            </a:r>
            <a:r>
              <a:rPr lang="de-DE" sz="1600" dirty="0"/>
              <a:t> HERA </a:t>
            </a:r>
            <a:r>
              <a:rPr lang="de-DE" sz="1600" dirty="0" err="1"/>
              <a:t>Refrigerating</a:t>
            </a:r>
            <a:r>
              <a:rPr lang="de-DE" sz="1600" dirty="0"/>
              <a:t> Plant for XFEL</a:t>
            </a:r>
          </a:p>
        </p:txBody>
      </p:sp>
      <p:sp>
        <p:nvSpPr>
          <p:cNvPr id="4" name="Slide Number Placeholder 2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/>
          <a:lstStyle>
            <a:defPPr>
              <a:defRPr lang="de-DE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9pPr>
          </a:lstStyle>
          <a:p>
            <a:fld id="{FC6397E6-1DA1-4D91-8EFF-8F785E2FCC7E}" type="slidenum">
              <a:rPr lang="en-GB" sz="1000" smtClean="0">
                <a:solidFill>
                  <a:schemeClr val="bg1"/>
                </a:solidFill>
                <a:ea typeface="Geneva" pitchFamily="1" charset="-128"/>
              </a:rPr>
              <a:pPr/>
              <a:t>5</a:t>
            </a:fld>
            <a:endParaRPr lang="en-GB" sz="1000" smtClean="0">
              <a:solidFill>
                <a:schemeClr val="bg1"/>
              </a:solidFill>
              <a:ea typeface="Geneva" pitchFamily="1" charset="-128"/>
            </a:endParaRPr>
          </a:p>
        </p:txBody>
      </p:sp>
      <p:sp>
        <p:nvSpPr>
          <p:cNvPr id="5" name="Rectangle 3"/>
          <p:cNvSpPr txBox="1">
            <a:spLocks noChangeAspect="1" noChangeArrowheads="1"/>
          </p:cNvSpPr>
          <p:nvPr/>
        </p:nvSpPr>
        <p:spPr bwMode="auto">
          <a:xfrm>
            <a:off x="398463" y="1461380"/>
            <a:ext cx="8534400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98450" indent="-2984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lvl="1" eaLnBrk="1" hangingPunct="1">
              <a:buSzPct val="80000"/>
              <a:buFont typeface="Arial" charset="0"/>
              <a:buChar char="•"/>
            </a:pPr>
            <a:r>
              <a:rPr lang="en-US" sz="1800" b="1" dirty="0" smtClean="0">
                <a:solidFill>
                  <a:schemeClr val="tx2"/>
                </a:solidFill>
                <a:latin typeface="+mn-lt"/>
              </a:rPr>
              <a:t>2 </a:t>
            </a:r>
            <a:r>
              <a:rPr lang="en-US" sz="1800" b="1" dirty="0">
                <a:solidFill>
                  <a:schemeClr val="tx2"/>
                </a:solidFill>
                <a:latin typeface="+mn-lt"/>
              </a:rPr>
              <a:t>HERA </a:t>
            </a:r>
            <a:r>
              <a:rPr lang="en-US" sz="1800" b="1" dirty="0" smtClean="0">
                <a:solidFill>
                  <a:schemeClr val="tx2"/>
                </a:solidFill>
                <a:latin typeface="+mn-lt"/>
              </a:rPr>
              <a:t>refrigerators (</a:t>
            </a:r>
            <a:r>
              <a:rPr lang="en-US" sz="1800" b="1" dirty="0" err="1" smtClean="0">
                <a:solidFill>
                  <a:schemeClr val="tx2"/>
                </a:solidFill>
                <a:latin typeface="+mn-lt"/>
              </a:rPr>
              <a:t>subplants</a:t>
            </a:r>
            <a:r>
              <a:rPr lang="en-US" sz="1800" b="1" dirty="0" smtClean="0">
                <a:solidFill>
                  <a:schemeClr val="tx2"/>
                </a:solidFill>
                <a:latin typeface="+mn-lt"/>
              </a:rPr>
              <a:t>) </a:t>
            </a:r>
            <a:r>
              <a:rPr lang="en-US" sz="1800" b="1" dirty="0" smtClean="0">
                <a:solidFill>
                  <a:srgbClr val="FF0000"/>
                </a:solidFill>
                <a:latin typeface="+mn-lt"/>
              </a:rPr>
              <a:t>+ </a:t>
            </a:r>
            <a:r>
              <a:rPr lang="en-US" sz="1800" b="1" dirty="0">
                <a:solidFill>
                  <a:srgbClr val="FF0000"/>
                </a:solidFill>
                <a:latin typeface="+mn-lt"/>
              </a:rPr>
              <a:t>2K </a:t>
            </a:r>
            <a:r>
              <a:rPr lang="en-US" sz="1800" b="1" dirty="0" smtClean="0">
                <a:solidFill>
                  <a:srgbClr val="FF0000"/>
                </a:solidFill>
                <a:latin typeface="+mn-lt"/>
              </a:rPr>
              <a:t>system (cold compressors)</a:t>
            </a:r>
            <a:r>
              <a:rPr lang="en-US" sz="1800" b="1" dirty="0" smtClean="0">
                <a:solidFill>
                  <a:schemeClr val="tx2"/>
                </a:solidFill>
                <a:latin typeface="+mn-lt"/>
              </a:rPr>
              <a:t> could </a:t>
            </a:r>
            <a:r>
              <a:rPr lang="en-US" sz="1800" b="1" dirty="0">
                <a:solidFill>
                  <a:schemeClr val="tx2"/>
                </a:solidFill>
                <a:latin typeface="+mn-lt"/>
              </a:rPr>
              <a:t>be modified to </a:t>
            </a:r>
            <a:r>
              <a:rPr lang="en-US" sz="1800" b="1" dirty="0" smtClean="0">
                <a:solidFill>
                  <a:schemeClr val="tx2"/>
                </a:solidFill>
                <a:latin typeface="+mn-lt"/>
              </a:rPr>
              <a:t>XFEL-refrigerator</a:t>
            </a:r>
            <a:endParaRPr lang="en-US" sz="18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32980" y="1084091"/>
            <a:ext cx="57887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just"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en-US" sz="1800" b="1" u="sng" dirty="0">
                <a:solidFill>
                  <a:schemeClr val="tx2"/>
                </a:solidFill>
              </a:rPr>
              <a:t>Industrial Study </a:t>
            </a:r>
            <a:r>
              <a:rPr lang="en-US" sz="1800" b="1" u="sng" dirty="0" err="1">
                <a:solidFill>
                  <a:schemeClr val="tx2"/>
                </a:solidFill>
              </a:rPr>
              <a:t>Linde</a:t>
            </a:r>
            <a:r>
              <a:rPr lang="en-US" sz="1800" b="1" u="sng" dirty="0">
                <a:solidFill>
                  <a:schemeClr val="tx2"/>
                </a:solidFill>
              </a:rPr>
              <a:t> </a:t>
            </a:r>
            <a:r>
              <a:rPr lang="en-US" sz="1800" b="1" u="sng" dirty="0" err="1">
                <a:solidFill>
                  <a:schemeClr val="tx2"/>
                </a:solidFill>
              </a:rPr>
              <a:t>Kryotechnik</a:t>
            </a:r>
            <a:r>
              <a:rPr lang="en-US" sz="1800" b="1" u="sng" dirty="0">
                <a:solidFill>
                  <a:schemeClr val="tx2"/>
                </a:solidFill>
              </a:rPr>
              <a:t> and its </a:t>
            </a:r>
            <a:r>
              <a:rPr lang="en-US" sz="1800" b="1" u="sng" dirty="0" smtClean="0">
                <a:solidFill>
                  <a:schemeClr val="tx2"/>
                </a:solidFill>
              </a:rPr>
              <a:t>Results</a:t>
            </a:r>
            <a:r>
              <a:rPr lang="en-US" sz="1800" b="1" u="sng" dirty="0">
                <a:solidFill>
                  <a:schemeClr val="tx2"/>
                </a:solidFill>
              </a:rPr>
              <a:t>:</a:t>
            </a:r>
          </a:p>
        </p:txBody>
      </p:sp>
      <p:sp>
        <p:nvSpPr>
          <p:cNvPr id="7" name="Right Arrow 6"/>
          <p:cNvSpPr>
            <a:spLocks noChangeArrowheads="1"/>
          </p:cNvSpPr>
          <p:nvPr/>
        </p:nvSpPr>
        <p:spPr bwMode="auto">
          <a:xfrm>
            <a:off x="781794" y="1610033"/>
            <a:ext cx="333822" cy="161131"/>
          </a:xfrm>
          <a:prstGeom prst="rightArrow">
            <a:avLst>
              <a:gd name="adj1" fmla="val 50000"/>
              <a:gd name="adj2" fmla="val 49858"/>
            </a:avLst>
          </a:prstGeom>
          <a:solidFill>
            <a:srgbClr val="E00822"/>
          </a:solidFill>
          <a:ln w="28575" algn="ctr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marL="342900" indent="-342900"/>
            <a:endParaRPr lang="de-DE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74650" y="2111761"/>
            <a:ext cx="7840663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270000" tIns="0"/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ClrTx/>
              <a:buFont typeface="Wingdings" pitchFamily="2" charset="2"/>
              <a:buNone/>
              <a:defRPr/>
            </a:pPr>
            <a:r>
              <a:rPr lang="en-US" sz="1800" b="1" u="sng" dirty="0" smtClean="0"/>
              <a:t>Advantages:</a:t>
            </a:r>
          </a:p>
          <a:p>
            <a:pPr eaLnBrk="1" hangingPunct="1">
              <a:buClrTx/>
              <a:buFont typeface="Arial" pitchFamily="34" charset="0"/>
              <a:buChar char="•"/>
              <a:defRPr/>
            </a:pPr>
            <a:r>
              <a:rPr lang="en-US" sz="1800" b="1" dirty="0" smtClean="0"/>
              <a:t>Only ½ of investment costs compared to new refrigerator (fixed price for 2006)</a:t>
            </a:r>
          </a:p>
          <a:p>
            <a:pPr eaLnBrk="1" hangingPunct="1">
              <a:buClrTx/>
              <a:buFont typeface="Arial" pitchFamily="34" charset="0"/>
              <a:buChar char="•"/>
              <a:defRPr/>
            </a:pPr>
            <a:r>
              <a:rPr lang="en-US" sz="1800" b="1" dirty="0" smtClean="0"/>
              <a:t>No extra civil engineering effort</a:t>
            </a:r>
          </a:p>
          <a:p>
            <a:pPr eaLnBrk="1" hangingPunct="1">
              <a:buClrTx/>
              <a:buFont typeface="Arial" pitchFamily="34" charset="0"/>
              <a:buChar char="•"/>
              <a:defRPr/>
            </a:pPr>
            <a:r>
              <a:rPr lang="en-US" sz="1800" b="1" dirty="0" smtClean="0"/>
              <a:t>Utilities exist</a:t>
            </a:r>
          </a:p>
          <a:p>
            <a:pPr marL="0" indent="0">
              <a:buFont typeface="Wingdings" pitchFamily="2" charset="2"/>
              <a:buNone/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95288" y="3740591"/>
            <a:ext cx="7840662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270000" tIns="0"/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ClrTx/>
              <a:buFont typeface="Wingdings" pitchFamily="2" charset="2"/>
              <a:buNone/>
              <a:defRPr/>
            </a:pPr>
            <a:r>
              <a:rPr lang="en-US" sz="1800" b="1" u="sng" dirty="0" smtClean="0"/>
              <a:t>Disadvantages:</a:t>
            </a:r>
          </a:p>
          <a:p>
            <a:pPr eaLnBrk="1" hangingPunct="1">
              <a:buClrTx/>
              <a:buFont typeface="Arial" pitchFamily="34" charset="0"/>
              <a:buChar char="•"/>
              <a:defRPr/>
            </a:pPr>
            <a:r>
              <a:rPr lang="en-US" sz="1800" b="1" dirty="0" smtClean="0"/>
              <a:t>Lower efficiency compared to new plant </a:t>
            </a:r>
          </a:p>
          <a:p>
            <a:pPr eaLnBrk="1" hangingPunct="1">
              <a:buClrTx/>
              <a:buFont typeface="Arial" pitchFamily="34" charset="0"/>
              <a:buChar char="•"/>
              <a:defRPr/>
            </a:pPr>
            <a:r>
              <a:rPr lang="en-US" sz="1800" b="1" dirty="0" smtClean="0"/>
              <a:t>Re-use of worn equipment</a:t>
            </a:r>
          </a:p>
          <a:p>
            <a:pPr eaLnBrk="1" hangingPunct="1">
              <a:buClrTx/>
              <a:buFont typeface="Arial" pitchFamily="34" charset="0"/>
              <a:buChar char="•"/>
              <a:defRPr/>
            </a:pPr>
            <a:r>
              <a:rPr lang="en-US" sz="1800" b="1" dirty="0" smtClean="0"/>
              <a:t>Parallel operation of 2 cold boxes challenging (symmetrical operation)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10447" y="5324621"/>
            <a:ext cx="79581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ClrTx/>
              <a:buFont typeface="Arial" charset="0"/>
              <a:buChar char="•"/>
            </a:pPr>
            <a:r>
              <a:rPr lang="de-DE" sz="1800" b="1" dirty="0" err="1">
                <a:solidFill>
                  <a:schemeClr val="tx2"/>
                </a:solidFill>
              </a:rPr>
              <a:t>Use</a:t>
            </a:r>
            <a:r>
              <a:rPr lang="de-DE" sz="1800" b="1" dirty="0">
                <a:solidFill>
                  <a:schemeClr val="tx2"/>
                </a:solidFill>
              </a:rPr>
              <a:t> </a:t>
            </a:r>
            <a:r>
              <a:rPr lang="de-DE" sz="1800" b="1" dirty="0" err="1">
                <a:solidFill>
                  <a:schemeClr val="tx2"/>
                </a:solidFill>
              </a:rPr>
              <a:t>of</a:t>
            </a:r>
            <a:r>
              <a:rPr lang="de-DE" sz="1800" b="1" dirty="0">
                <a:solidFill>
                  <a:schemeClr val="tx2"/>
                </a:solidFill>
              </a:rPr>
              <a:t> </a:t>
            </a:r>
            <a:r>
              <a:rPr lang="de-DE" sz="1800" b="1" dirty="0" err="1">
                <a:solidFill>
                  <a:schemeClr val="tx2"/>
                </a:solidFill>
              </a:rPr>
              <a:t>existing</a:t>
            </a:r>
            <a:r>
              <a:rPr lang="de-DE" sz="1800" b="1" dirty="0">
                <a:solidFill>
                  <a:schemeClr val="tx2"/>
                </a:solidFill>
              </a:rPr>
              <a:t> HERA </a:t>
            </a:r>
            <a:r>
              <a:rPr lang="de-DE" sz="1800" b="1" dirty="0" err="1">
                <a:solidFill>
                  <a:schemeClr val="tx2"/>
                </a:solidFill>
              </a:rPr>
              <a:t>helium</a:t>
            </a:r>
            <a:r>
              <a:rPr lang="de-DE" sz="1800" b="1" dirty="0">
                <a:solidFill>
                  <a:schemeClr val="tx2"/>
                </a:solidFill>
              </a:rPr>
              <a:t> </a:t>
            </a:r>
            <a:r>
              <a:rPr lang="de-DE" sz="1800" b="1" dirty="0" err="1">
                <a:solidFill>
                  <a:schemeClr val="tx2"/>
                </a:solidFill>
              </a:rPr>
              <a:t>refrigerator</a:t>
            </a:r>
            <a:r>
              <a:rPr lang="de-DE" sz="1800" b="1" dirty="0">
                <a:solidFill>
                  <a:schemeClr val="tx2"/>
                </a:solidFill>
              </a:rPr>
              <a:t>  = </a:t>
            </a:r>
            <a:r>
              <a:rPr lang="de-DE" sz="1800" b="1" dirty="0" err="1">
                <a:solidFill>
                  <a:schemeClr val="tx2"/>
                </a:solidFill>
              </a:rPr>
              <a:t>cheapest</a:t>
            </a:r>
            <a:r>
              <a:rPr lang="de-DE" sz="1800" b="1" dirty="0">
                <a:solidFill>
                  <a:schemeClr val="tx2"/>
                </a:solidFill>
              </a:rPr>
              <a:t> </a:t>
            </a:r>
            <a:r>
              <a:rPr lang="de-DE" sz="1800" b="1" dirty="0" err="1">
                <a:solidFill>
                  <a:schemeClr val="tx2"/>
                </a:solidFill>
              </a:rPr>
              <a:t>solution</a:t>
            </a:r>
            <a:r>
              <a:rPr lang="de-DE" sz="1800" b="1" dirty="0">
                <a:solidFill>
                  <a:schemeClr val="tx2"/>
                </a:solidFill>
              </a:rPr>
              <a:t> </a:t>
            </a:r>
            <a:r>
              <a:rPr lang="de-DE" sz="1800" b="1" dirty="0" smtClean="0">
                <a:solidFill>
                  <a:schemeClr val="tx2"/>
                </a:solidFill>
              </a:rPr>
              <a:t>(</a:t>
            </a:r>
            <a:r>
              <a:rPr lang="de-DE" sz="1800" b="1" dirty="0" err="1" smtClean="0">
                <a:solidFill>
                  <a:schemeClr val="tx2"/>
                </a:solidFill>
              </a:rPr>
              <a:t>decreasing</a:t>
            </a:r>
            <a:r>
              <a:rPr lang="de-DE" sz="1800" b="1" dirty="0" smtClean="0">
                <a:solidFill>
                  <a:schemeClr val="tx2"/>
                </a:solidFill>
              </a:rPr>
              <a:t> </a:t>
            </a:r>
            <a:r>
              <a:rPr lang="de-DE" sz="1800" b="1" dirty="0" err="1">
                <a:solidFill>
                  <a:schemeClr val="tx2"/>
                </a:solidFill>
              </a:rPr>
              <a:t>investment</a:t>
            </a:r>
            <a:r>
              <a:rPr lang="de-DE" sz="1800" b="1" dirty="0">
                <a:solidFill>
                  <a:schemeClr val="tx2"/>
                </a:solidFill>
              </a:rPr>
              <a:t> </a:t>
            </a:r>
            <a:r>
              <a:rPr lang="de-DE" sz="1800" b="1" dirty="0" err="1">
                <a:solidFill>
                  <a:schemeClr val="tx2"/>
                </a:solidFill>
              </a:rPr>
              <a:t>costs</a:t>
            </a:r>
            <a:r>
              <a:rPr lang="de-DE" sz="1800" b="1" dirty="0">
                <a:solidFill>
                  <a:schemeClr val="tx2"/>
                </a:solidFill>
              </a:rPr>
              <a:t> </a:t>
            </a:r>
            <a:r>
              <a:rPr lang="de-DE" sz="1800" b="1" dirty="0" err="1">
                <a:solidFill>
                  <a:schemeClr val="tx2"/>
                </a:solidFill>
              </a:rPr>
              <a:t>for</a:t>
            </a:r>
            <a:r>
              <a:rPr lang="de-DE" sz="1800" b="1" dirty="0">
                <a:solidFill>
                  <a:schemeClr val="tx2"/>
                </a:solidFill>
              </a:rPr>
              <a:t> </a:t>
            </a:r>
            <a:r>
              <a:rPr lang="de-DE" sz="1800" b="1" dirty="0" err="1">
                <a:solidFill>
                  <a:schemeClr val="tx2"/>
                </a:solidFill>
              </a:rPr>
              <a:t>the</a:t>
            </a:r>
            <a:r>
              <a:rPr lang="de-DE" sz="1800" b="1" dirty="0">
                <a:solidFill>
                  <a:schemeClr val="tx2"/>
                </a:solidFill>
              </a:rPr>
              <a:t> XFEL </a:t>
            </a:r>
            <a:r>
              <a:rPr lang="de-DE" sz="1800" b="1" dirty="0" err="1">
                <a:solidFill>
                  <a:schemeClr val="tx2"/>
                </a:solidFill>
              </a:rPr>
              <a:t>refrigerator</a:t>
            </a:r>
            <a:r>
              <a:rPr lang="de-DE" sz="1800" b="1" dirty="0">
                <a:solidFill>
                  <a:schemeClr val="tx2"/>
                </a:solidFill>
              </a:rPr>
              <a:t> </a:t>
            </a:r>
            <a:r>
              <a:rPr lang="de-DE" sz="1800" b="1" dirty="0" err="1" smtClean="0">
                <a:solidFill>
                  <a:schemeClr val="tx2"/>
                </a:solidFill>
              </a:rPr>
              <a:t>about</a:t>
            </a:r>
            <a:r>
              <a:rPr lang="de-DE" sz="1800" b="1" dirty="0" smtClean="0">
                <a:solidFill>
                  <a:schemeClr val="tx2"/>
                </a:solidFill>
              </a:rPr>
              <a:t> </a:t>
            </a:r>
            <a:r>
              <a:rPr lang="de-DE" sz="1800" b="1" dirty="0" err="1">
                <a:solidFill>
                  <a:schemeClr val="tx2"/>
                </a:solidFill>
              </a:rPr>
              <a:t>factor</a:t>
            </a:r>
            <a:r>
              <a:rPr lang="de-DE" sz="1800" b="1" dirty="0">
                <a:solidFill>
                  <a:schemeClr val="tx2"/>
                </a:solidFill>
              </a:rPr>
              <a:t> 2) </a:t>
            </a:r>
            <a:r>
              <a:rPr lang="de-DE" sz="1800" b="1" dirty="0" smtClean="0">
                <a:solidFill>
                  <a:schemeClr val="tx2"/>
                </a:solidFill>
              </a:rPr>
              <a:t>	 </a:t>
            </a:r>
            <a:r>
              <a:rPr lang="de-DE" sz="1800" b="1" dirty="0" err="1" smtClean="0">
                <a:solidFill>
                  <a:schemeClr val="tx2"/>
                </a:solidFill>
              </a:rPr>
              <a:t>reason</a:t>
            </a:r>
            <a:r>
              <a:rPr lang="de-DE" sz="1800" b="1" dirty="0" smtClean="0">
                <a:solidFill>
                  <a:schemeClr val="tx2"/>
                </a:solidFill>
              </a:rPr>
              <a:t> </a:t>
            </a:r>
            <a:r>
              <a:rPr lang="de-DE" sz="1800" b="1" dirty="0" err="1">
                <a:solidFill>
                  <a:schemeClr val="tx2"/>
                </a:solidFill>
              </a:rPr>
              <a:t>to</a:t>
            </a:r>
            <a:r>
              <a:rPr lang="de-DE" sz="1800" b="1" dirty="0">
                <a:solidFill>
                  <a:schemeClr val="tx2"/>
                </a:solidFill>
              </a:rPr>
              <a:t> </a:t>
            </a:r>
            <a:r>
              <a:rPr lang="de-DE" sz="1800" b="1" dirty="0" err="1">
                <a:solidFill>
                  <a:schemeClr val="tx2"/>
                </a:solidFill>
              </a:rPr>
              <a:t>realize</a:t>
            </a:r>
            <a:r>
              <a:rPr lang="de-DE" sz="1800" b="1" dirty="0">
                <a:solidFill>
                  <a:schemeClr val="tx2"/>
                </a:solidFill>
              </a:rPr>
              <a:t> </a:t>
            </a:r>
            <a:r>
              <a:rPr lang="de-DE" sz="1800" b="1" dirty="0" err="1">
                <a:solidFill>
                  <a:schemeClr val="tx2"/>
                </a:solidFill>
              </a:rPr>
              <a:t>this</a:t>
            </a:r>
            <a:r>
              <a:rPr lang="de-DE" sz="1800" b="1" dirty="0">
                <a:solidFill>
                  <a:schemeClr val="tx2"/>
                </a:solidFill>
              </a:rPr>
              <a:t> </a:t>
            </a:r>
            <a:r>
              <a:rPr lang="de-DE" sz="1800" b="1" dirty="0" err="1">
                <a:solidFill>
                  <a:schemeClr val="tx2"/>
                </a:solidFill>
              </a:rPr>
              <a:t>solution</a:t>
            </a:r>
            <a:endParaRPr lang="de-DE" sz="1600" dirty="0">
              <a:solidFill>
                <a:schemeClr val="tx2"/>
              </a:solidFill>
            </a:endParaRPr>
          </a:p>
        </p:txBody>
      </p:sp>
      <p:sp>
        <p:nvSpPr>
          <p:cNvPr id="12" name="Right Arrow 11"/>
          <p:cNvSpPr>
            <a:spLocks noChangeArrowheads="1"/>
          </p:cNvSpPr>
          <p:nvPr/>
        </p:nvSpPr>
        <p:spPr bwMode="auto">
          <a:xfrm>
            <a:off x="614883" y="5412082"/>
            <a:ext cx="333822" cy="161131"/>
          </a:xfrm>
          <a:prstGeom prst="rightArrow">
            <a:avLst>
              <a:gd name="adj1" fmla="val 50000"/>
              <a:gd name="adj2" fmla="val 49858"/>
            </a:avLst>
          </a:prstGeom>
          <a:solidFill>
            <a:srgbClr val="E00822"/>
          </a:solidFill>
          <a:ln w="28575" algn="ctr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marL="342900" indent="-342900"/>
            <a:endParaRPr lang="de-DE"/>
          </a:p>
        </p:txBody>
      </p:sp>
      <p:sp>
        <p:nvSpPr>
          <p:cNvPr id="13" name="Right Arrow 12"/>
          <p:cNvSpPr>
            <a:spLocks noChangeArrowheads="1"/>
          </p:cNvSpPr>
          <p:nvPr/>
        </p:nvSpPr>
        <p:spPr bwMode="auto">
          <a:xfrm>
            <a:off x="1357089" y="5985901"/>
            <a:ext cx="333822" cy="161131"/>
          </a:xfrm>
          <a:prstGeom prst="rightArrow">
            <a:avLst>
              <a:gd name="adj1" fmla="val 50000"/>
              <a:gd name="adj2" fmla="val 49858"/>
            </a:avLst>
          </a:prstGeom>
          <a:solidFill>
            <a:srgbClr val="E00822"/>
          </a:solidFill>
          <a:ln w="28575" algn="ctr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marL="342900" indent="-34290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603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Line 166"/>
          <p:cNvSpPr>
            <a:spLocks noChangeShapeType="1"/>
          </p:cNvSpPr>
          <p:nvPr/>
        </p:nvSpPr>
        <p:spPr bwMode="auto">
          <a:xfrm>
            <a:off x="8220102" y="3680763"/>
            <a:ext cx="0" cy="437114"/>
          </a:xfrm>
          <a:prstGeom prst="line">
            <a:avLst/>
          </a:prstGeom>
          <a:noFill/>
          <a:ln w="28575">
            <a:solidFill>
              <a:srgbClr val="F63B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4" name="Line 166"/>
          <p:cNvSpPr>
            <a:spLocks noChangeShapeType="1"/>
          </p:cNvSpPr>
          <p:nvPr/>
        </p:nvSpPr>
        <p:spPr bwMode="auto">
          <a:xfrm>
            <a:off x="6301404" y="3680763"/>
            <a:ext cx="0" cy="383106"/>
          </a:xfrm>
          <a:prstGeom prst="line">
            <a:avLst/>
          </a:prstGeom>
          <a:noFill/>
          <a:ln w="28575">
            <a:solidFill>
              <a:srgbClr val="F63B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2" name="Line 166"/>
          <p:cNvSpPr>
            <a:spLocks noChangeShapeType="1"/>
          </p:cNvSpPr>
          <p:nvPr/>
        </p:nvSpPr>
        <p:spPr bwMode="auto">
          <a:xfrm>
            <a:off x="4416928" y="3685249"/>
            <a:ext cx="2336" cy="378620"/>
          </a:xfrm>
          <a:prstGeom prst="line">
            <a:avLst/>
          </a:prstGeom>
          <a:noFill/>
          <a:ln w="28575">
            <a:solidFill>
              <a:srgbClr val="F63B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644" y="307975"/>
            <a:ext cx="7461815" cy="714375"/>
          </a:xfrm>
        </p:spPr>
        <p:txBody>
          <a:bodyPr/>
          <a:lstStyle/>
          <a:p>
            <a:r>
              <a:rPr lang="de-DE" sz="2200" dirty="0"/>
              <a:t>HERA </a:t>
            </a:r>
            <a:r>
              <a:rPr lang="de-DE" sz="2200" dirty="0" err="1"/>
              <a:t>R</a:t>
            </a:r>
            <a:r>
              <a:rPr lang="de-DE" sz="2200" dirty="0" err="1" smtClean="0"/>
              <a:t>efrigerating</a:t>
            </a:r>
            <a:r>
              <a:rPr lang="de-DE" sz="2200" dirty="0" smtClean="0"/>
              <a:t> </a:t>
            </a:r>
            <a:r>
              <a:rPr lang="de-DE" sz="2200" dirty="0"/>
              <a:t>P</a:t>
            </a:r>
            <a:r>
              <a:rPr lang="de-DE" sz="2200" dirty="0" smtClean="0"/>
              <a:t>lant  -&gt; XFEL </a:t>
            </a:r>
            <a:r>
              <a:rPr lang="de-DE" sz="2200" dirty="0" err="1"/>
              <a:t>R</a:t>
            </a:r>
            <a:r>
              <a:rPr lang="de-DE" sz="2200" dirty="0" err="1" smtClean="0"/>
              <a:t>efrigerating</a:t>
            </a:r>
            <a:r>
              <a:rPr lang="de-DE" sz="2200" dirty="0" smtClean="0"/>
              <a:t> </a:t>
            </a:r>
            <a:r>
              <a:rPr lang="en-US" sz="2200" dirty="0"/>
              <a:t>P</a:t>
            </a:r>
            <a:r>
              <a:rPr lang="en-US" sz="2200" dirty="0" smtClean="0"/>
              <a:t>lant</a:t>
            </a:r>
            <a:r>
              <a:rPr lang="de-DE" sz="2200" dirty="0" smtClean="0"/>
              <a:t> </a:t>
            </a:r>
            <a:endParaRPr lang="de-DE" sz="2200" dirty="0"/>
          </a:p>
        </p:txBody>
      </p:sp>
      <p:grpSp>
        <p:nvGrpSpPr>
          <p:cNvPr id="56" name="Group 55"/>
          <p:cNvGrpSpPr/>
          <p:nvPr/>
        </p:nvGrpSpPr>
        <p:grpSpPr>
          <a:xfrm>
            <a:off x="7362206" y="1423516"/>
            <a:ext cx="1628105" cy="2261733"/>
            <a:chOff x="6615446" y="1795516"/>
            <a:chExt cx="1628105" cy="2261733"/>
          </a:xfrm>
        </p:grpSpPr>
        <p:sp>
          <p:nvSpPr>
            <p:cNvPr id="30" name="Line 166"/>
            <p:cNvSpPr>
              <a:spLocks noChangeShapeType="1"/>
            </p:cNvSpPr>
            <p:nvPr/>
          </p:nvSpPr>
          <p:spPr bwMode="auto">
            <a:xfrm>
              <a:off x="7433653" y="2285258"/>
              <a:ext cx="3176" cy="1440312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1" name="Line 166"/>
            <p:cNvSpPr>
              <a:spLocks noChangeShapeType="1"/>
            </p:cNvSpPr>
            <p:nvPr/>
          </p:nvSpPr>
          <p:spPr bwMode="auto">
            <a:xfrm flipH="1">
              <a:off x="6869471" y="2285259"/>
              <a:ext cx="1588" cy="159246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2" name="Line 166"/>
            <p:cNvSpPr>
              <a:spLocks noChangeShapeType="1"/>
            </p:cNvSpPr>
            <p:nvPr/>
          </p:nvSpPr>
          <p:spPr bwMode="auto">
            <a:xfrm flipH="1">
              <a:off x="7980186" y="2285259"/>
              <a:ext cx="0" cy="152400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3" name="Line 177"/>
            <p:cNvSpPr>
              <a:spLocks noChangeShapeType="1"/>
            </p:cNvSpPr>
            <p:nvPr/>
          </p:nvSpPr>
          <p:spPr bwMode="auto">
            <a:xfrm flipH="1" flipV="1">
              <a:off x="6859920" y="2433893"/>
              <a:ext cx="1121855" cy="0"/>
            </a:xfrm>
            <a:prstGeom prst="line">
              <a:avLst/>
            </a:prstGeom>
            <a:noFill/>
            <a:ln w="28575">
              <a:solidFill>
                <a:srgbClr val="EB321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4" name="Oval 195"/>
            <p:cNvSpPr>
              <a:spLocks noChangeArrowheads="1"/>
            </p:cNvSpPr>
            <p:nvPr/>
          </p:nvSpPr>
          <p:spPr bwMode="auto">
            <a:xfrm>
              <a:off x="6615446" y="1806128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5" name="Oval 195"/>
            <p:cNvSpPr>
              <a:spLocks noChangeArrowheads="1"/>
            </p:cNvSpPr>
            <p:nvPr/>
          </p:nvSpPr>
          <p:spPr bwMode="auto">
            <a:xfrm>
              <a:off x="7184417" y="1795516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6" name="Line 196"/>
            <p:cNvSpPr>
              <a:spLocks noChangeShapeType="1"/>
            </p:cNvSpPr>
            <p:nvPr/>
          </p:nvSpPr>
          <p:spPr bwMode="auto">
            <a:xfrm flipH="1">
              <a:off x="7473342" y="1876479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7" name="Line 197"/>
            <p:cNvSpPr>
              <a:spLocks noChangeShapeType="1"/>
            </p:cNvSpPr>
            <p:nvPr/>
          </p:nvSpPr>
          <p:spPr bwMode="auto">
            <a:xfrm>
              <a:off x="7243155" y="1893941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8" name="Rectangle 198"/>
            <p:cNvSpPr>
              <a:spLocks noChangeArrowheads="1"/>
            </p:cNvSpPr>
            <p:nvPr/>
          </p:nvSpPr>
          <p:spPr bwMode="auto">
            <a:xfrm>
              <a:off x="7332055" y="1860604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SC</a:t>
              </a: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9" name="Oval 195"/>
            <p:cNvSpPr>
              <a:spLocks noChangeArrowheads="1"/>
            </p:cNvSpPr>
            <p:nvPr/>
          </p:nvSpPr>
          <p:spPr bwMode="auto">
            <a:xfrm>
              <a:off x="7738726" y="180186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0" name="Line 196"/>
            <p:cNvSpPr>
              <a:spLocks noChangeShapeType="1"/>
            </p:cNvSpPr>
            <p:nvPr/>
          </p:nvSpPr>
          <p:spPr bwMode="auto">
            <a:xfrm flipH="1">
              <a:off x="8027651" y="188283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1" name="Line 197"/>
            <p:cNvSpPr>
              <a:spLocks noChangeShapeType="1"/>
            </p:cNvSpPr>
            <p:nvPr/>
          </p:nvSpPr>
          <p:spPr bwMode="auto">
            <a:xfrm>
              <a:off x="7797464" y="190029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2" name="Rectangle 198"/>
            <p:cNvSpPr>
              <a:spLocks noChangeArrowheads="1"/>
            </p:cNvSpPr>
            <p:nvPr/>
          </p:nvSpPr>
          <p:spPr bwMode="auto">
            <a:xfrm>
              <a:off x="7886364" y="186695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SC</a:t>
              </a: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3" name="Oval 195"/>
            <p:cNvSpPr>
              <a:spLocks noChangeArrowheads="1"/>
            </p:cNvSpPr>
            <p:nvPr/>
          </p:nvSpPr>
          <p:spPr bwMode="auto">
            <a:xfrm>
              <a:off x="7183623" y="252194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4" name="Line 196"/>
            <p:cNvSpPr>
              <a:spLocks noChangeShapeType="1"/>
            </p:cNvSpPr>
            <p:nvPr/>
          </p:nvSpPr>
          <p:spPr bwMode="auto">
            <a:xfrm flipH="1">
              <a:off x="7472548" y="260291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5" name="Line 197"/>
            <p:cNvSpPr>
              <a:spLocks noChangeShapeType="1"/>
            </p:cNvSpPr>
            <p:nvPr/>
          </p:nvSpPr>
          <p:spPr bwMode="auto">
            <a:xfrm>
              <a:off x="7242361" y="262037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6" name="Rectangle 198"/>
            <p:cNvSpPr>
              <a:spLocks noChangeArrowheads="1"/>
            </p:cNvSpPr>
            <p:nvPr/>
          </p:nvSpPr>
          <p:spPr bwMode="auto">
            <a:xfrm>
              <a:off x="7331261" y="258703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SC</a:t>
              </a: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6909474" y="3641750"/>
              <a:ext cx="1188721" cy="415499"/>
              <a:chOff x="4236720" y="3512597"/>
              <a:chExt cx="1188721" cy="548500"/>
            </a:xfrm>
          </p:grpSpPr>
          <p:sp>
            <p:nvSpPr>
              <p:cNvPr id="4" name="Rectangle 3"/>
              <p:cNvSpPr/>
              <p:nvPr/>
            </p:nvSpPr>
            <p:spPr bwMode="auto">
              <a:xfrm>
                <a:off x="4236720" y="3512597"/>
                <a:ext cx="1066800" cy="548500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48" name="Rectangle 160"/>
              <p:cNvSpPr>
                <a:spLocks noChangeArrowheads="1"/>
              </p:cNvSpPr>
              <p:nvPr/>
            </p:nvSpPr>
            <p:spPr bwMode="auto">
              <a:xfrm>
                <a:off x="4320541" y="3615421"/>
                <a:ext cx="1104900" cy="365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rPr>
                  <a:t>Colbox</a:t>
                </a:r>
                <a:r>
                  <a:rPr kumimoji="0" lang="de-DE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rPr>
                  <a:t> 43</a:t>
                </a:r>
                <a:endPara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sp>
          <p:nvSpPr>
            <p:cNvPr id="49" name="Line 196"/>
            <p:cNvSpPr>
              <a:spLocks noChangeShapeType="1"/>
            </p:cNvSpPr>
            <p:nvPr/>
          </p:nvSpPr>
          <p:spPr bwMode="auto">
            <a:xfrm flipH="1">
              <a:off x="6921858" y="1896028"/>
              <a:ext cx="142873" cy="406194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0" name="Line 197"/>
            <p:cNvSpPr>
              <a:spLocks noChangeShapeType="1"/>
            </p:cNvSpPr>
            <p:nvPr/>
          </p:nvSpPr>
          <p:spPr bwMode="auto">
            <a:xfrm>
              <a:off x="6681154" y="1900292"/>
              <a:ext cx="153392" cy="413247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1" name="Rectangle 198"/>
            <p:cNvSpPr>
              <a:spLocks noChangeArrowheads="1"/>
            </p:cNvSpPr>
            <p:nvPr/>
          </p:nvSpPr>
          <p:spPr bwMode="auto">
            <a:xfrm>
              <a:off x="6780570" y="1880152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SC</a:t>
              </a: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7064731" y="3154984"/>
              <a:ext cx="915455" cy="311893"/>
              <a:chOff x="4236720" y="2587034"/>
              <a:chExt cx="1008650" cy="311893"/>
            </a:xfrm>
          </p:grpSpPr>
          <p:sp>
            <p:nvSpPr>
              <p:cNvPr id="53" name="Rectangle 52"/>
              <p:cNvSpPr/>
              <p:nvPr/>
            </p:nvSpPr>
            <p:spPr bwMode="auto">
              <a:xfrm>
                <a:off x="4236720" y="2587034"/>
                <a:ext cx="853440" cy="311893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54" name="Rectangle 160"/>
              <p:cNvSpPr>
                <a:spLocks noChangeArrowheads="1"/>
              </p:cNvSpPr>
              <p:nvPr/>
            </p:nvSpPr>
            <p:spPr bwMode="auto">
              <a:xfrm>
                <a:off x="4320542" y="2611273"/>
                <a:ext cx="924828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rPr>
                  <a:t>Purifier</a:t>
                </a:r>
                <a:endPara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</p:grpSp>
      <p:grpSp>
        <p:nvGrpSpPr>
          <p:cNvPr id="57" name="Group 56"/>
          <p:cNvGrpSpPr/>
          <p:nvPr/>
        </p:nvGrpSpPr>
        <p:grpSpPr>
          <a:xfrm>
            <a:off x="3590306" y="1419030"/>
            <a:ext cx="1628105" cy="2261733"/>
            <a:chOff x="6615446" y="1795516"/>
            <a:chExt cx="1628105" cy="2261733"/>
          </a:xfrm>
        </p:grpSpPr>
        <p:sp>
          <p:nvSpPr>
            <p:cNvPr id="58" name="Line 166"/>
            <p:cNvSpPr>
              <a:spLocks noChangeShapeType="1"/>
            </p:cNvSpPr>
            <p:nvPr/>
          </p:nvSpPr>
          <p:spPr bwMode="auto">
            <a:xfrm>
              <a:off x="7433653" y="2285258"/>
              <a:ext cx="3176" cy="1440312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9" name="Line 166"/>
            <p:cNvSpPr>
              <a:spLocks noChangeShapeType="1"/>
            </p:cNvSpPr>
            <p:nvPr/>
          </p:nvSpPr>
          <p:spPr bwMode="auto">
            <a:xfrm flipH="1">
              <a:off x="6869471" y="2285259"/>
              <a:ext cx="1588" cy="159246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0" name="Line 166"/>
            <p:cNvSpPr>
              <a:spLocks noChangeShapeType="1"/>
            </p:cNvSpPr>
            <p:nvPr/>
          </p:nvSpPr>
          <p:spPr bwMode="auto">
            <a:xfrm flipH="1">
              <a:off x="7980186" y="2285259"/>
              <a:ext cx="0" cy="152400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1" name="Line 177"/>
            <p:cNvSpPr>
              <a:spLocks noChangeShapeType="1"/>
            </p:cNvSpPr>
            <p:nvPr/>
          </p:nvSpPr>
          <p:spPr bwMode="auto">
            <a:xfrm flipH="1" flipV="1">
              <a:off x="6859920" y="2433893"/>
              <a:ext cx="1121855" cy="0"/>
            </a:xfrm>
            <a:prstGeom prst="line">
              <a:avLst/>
            </a:prstGeom>
            <a:noFill/>
            <a:ln w="28575">
              <a:solidFill>
                <a:srgbClr val="EB321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2" name="Oval 195"/>
            <p:cNvSpPr>
              <a:spLocks noChangeArrowheads="1"/>
            </p:cNvSpPr>
            <p:nvPr/>
          </p:nvSpPr>
          <p:spPr bwMode="auto">
            <a:xfrm>
              <a:off x="6615446" y="1806128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3" name="Oval 195"/>
            <p:cNvSpPr>
              <a:spLocks noChangeArrowheads="1"/>
            </p:cNvSpPr>
            <p:nvPr/>
          </p:nvSpPr>
          <p:spPr bwMode="auto">
            <a:xfrm>
              <a:off x="7184417" y="1795516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4" name="Line 196"/>
            <p:cNvSpPr>
              <a:spLocks noChangeShapeType="1"/>
            </p:cNvSpPr>
            <p:nvPr/>
          </p:nvSpPr>
          <p:spPr bwMode="auto">
            <a:xfrm flipH="1">
              <a:off x="7473342" y="1876479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5" name="Line 197"/>
            <p:cNvSpPr>
              <a:spLocks noChangeShapeType="1"/>
            </p:cNvSpPr>
            <p:nvPr/>
          </p:nvSpPr>
          <p:spPr bwMode="auto">
            <a:xfrm>
              <a:off x="7243155" y="1893941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6" name="Rectangle 198"/>
            <p:cNvSpPr>
              <a:spLocks noChangeArrowheads="1"/>
            </p:cNvSpPr>
            <p:nvPr/>
          </p:nvSpPr>
          <p:spPr bwMode="auto">
            <a:xfrm>
              <a:off x="7332055" y="1860604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SC</a:t>
              </a: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7" name="Oval 195"/>
            <p:cNvSpPr>
              <a:spLocks noChangeArrowheads="1"/>
            </p:cNvSpPr>
            <p:nvPr/>
          </p:nvSpPr>
          <p:spPr bwMode="auto">
            <a:xfrm>
              <a:off x="7738726" y="180186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8" name="Line 196"/>
            <p:cNvSpPr>
              <a:spLocks noChangeShapeType="1"/>
            </p:cNvSpPr>
            <p:nvPr/>
          </p:nvSpPr>
          <p:spPr bwMode="auto">
            <a:xfrm flipH="1">
              <a:off x="8027651" y="188283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9" name="Line 197"/>
            <p:cNvSpPr>
              <a:spLocks noChangeShapeType="1"/>
            </p:cNvSpPr>
            <p:nvPr/>
          </p:nvSpPr>
          <p:spPr bwMode="auto">
            <a:xfrm>
              <a:off x="7797464" y="190029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0" name="Rectangle 198"/>
            <p:cNvSpPr>
              <a:spLocks noChangeArrowheads="1"/>
            </p:cNvSpPr>
            <p:nvPr/>
          </p:nvSpPr>
          <p:spPr bwMode="auto">
            <a:xfrm>
              <a:off x="7886364" y="186695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SC</a:t>
              </a: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1" name="Oval 195"/>
            <p:cNvSpPr>
              <a:spLocks noChangeArrowheads="1"/>
            </p:cNvSpPr>
            <p:nvPr/>
          </p:nvSpPr>
          <p:spPr bwMode="auto">
            <a:xfrm>
              <a:off x="7183623" y="252194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2" name="Line 196"/>
            <p:cNvSpPr>
              <a:spLocks noChangeShapeType="1"/>
            </p:cNvSpPr>
            <p:nvPr/>
          </p:nvSpPr>
          <p:spPr bwMode="auto">
            <a:xfrm flipH="1">
              <a:off x="7472548" y="260291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3" name="Line 197"/>
            <p:cNvSpPr>
              <a:spLocks noChangeShapeType="1"/>
            </p:cNvSpPr>
            <p:nvPr/>
          </p:nvSpPr>
          <p:spPr bwMode="auto">
            <a:xfrm>
              <a:off x="7242361" y="262037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4" name="Rectangle 198"/>
            <p:cNvSpPr>
              <a:spLocks noChangeArrowheads="1"/>
            </p:cNvSpPr>
            <p:nvPr/>
          </p:nvSpPr>
          <p:spPr bwMode="auto">
            <a:xfrm>
              <a:off x="7331261" y="258703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SC</a:t>
              </a: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6909474" y="3641750"/>
              <a:ext cx="1188721" cy="415499"/>
              <a:chOff x="4236720" y="3512597"/>
              <a:chExt cx="1188721" cy="548500"/>
            </a:xfrm>
          </p:grpSpPr>
          <p:sp>
            <p:nvSpPr>
              <p:cNvPr id="82" name="Rectangle 81"/>
              <p:cNvSpPr/>
              <p:nvPr/>
            </p:nvSpPr>
            <p:spPr bwMode="auto">
              <a:xfrm>
                <a:off x="4236720" y="3512597"/>
                <a:ext cx="1066800" cy="548500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83" name="Rectangle 160"/>
              <p:cNvSpPr>
                <a:spLocks noChangeArrowheads="1"/>
              </p:cNvSpPr>
              <p:nvPr/>
            </p:nvSpPr>
            <p:spPr bwMode="auto">
              <a:xfrm>
                <a:off x="4320541" y="3615421"/>
                <a:ext cx="1104900" cy="365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rPr>
                  <a:t>Colbox</a:t>
                </a:r>
                <a:r>
                  <a:rPr kumimoji="0" lang="de-DE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rPr>
                  <a:t> 42</a:t>
                </a:r>
                <a:endPara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sp>
          <p:nvSpPr>
            <p:cNvPr id="76" name="Line 196"/>
            <p:cNvSpPr>
              <a:spLocks noChangeShapeType="1"/>
            </p:cNvSpPr>
            <p:nvPr/>
          </p:nvSpPr>
          <p:spPr bwMode="auto">
            <a:xfrm flipH="1">
              <a:off x="6921858" y="1896028"/>
              <a:ext cx="142873" cy="406194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7" name="Line 197"/>
            <p:cNvSpPr>
              <a:spLocks noChangeShapeType="1"/>
            </p:cNvSpPr>
            <p:nvPr/>
          </p:nvSpPr>
          <p:spPr bwMode="auto">
            <a:xfrm>
              <a:off x="6681154" y="1900292"/>
              <a:ext cx="153392" cy="413247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8" name="Rectangle 198"/>
            <p:cNvSpPr>
              <a:spLocks noChangeArrowheads="1"/>
            </p:cNvSpPr>
            <p:nvPr/>
          </p:nvSpPr>
          <p:spPr bwMode="auto">
            <a:xfrm>
              <a:off x="6780570" y="1880152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SC</a:t>
              </a: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grpSp>
          <p:nvGrpSpPr>
            <p:cNvPr id="79" name="Group 78"/>
            <p:cNvGrpSpPr/>
            <p:nvPr/>
          </p:nvGrpSpPr>
          <p:grpSpPr>
            <a:xfrm>
              <a:off x="7064731" y="3154984"/>
              <a:ext cx="915455" cy="311893"/>
              <a:chOff x="4236720" y="2587034"/>
              <a:chExt cx="1008650" cy="311893"/>
            </a:xfrm>
          </p:grpSpPr>
          <p:sp>
            <p:nvSpPr>
              <p:cNvPr id="80" name="Rectangle 79"/>
              <p:cNvSpPr/>
              <p:nvPr/>
            </p:nvSpPr>
            <p:spPr bwMode="auto">
              <a:xfrm>
                <a:off x="4236720" y="2587034"/>
                <a:ext cx="853440" cy="311893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81" name="Rectangle 160"/>
              <p:cNvSpPr>
                <a:spLocks noChangeArrowheads="1"/>
              </p:cNvSpPr>
              <p:nvPr/>
            </p:nvSpPr>
            <p:spPr bwMode="auto">
              <a:xfrm>
                <a:off x="4320542" y="2611273"/>
                <a:ext cx="924828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rPr>
                  <a:t>Purifier</a:t>
                </a:r>
                <a:endPara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</p:grpSp>
      <p:grpSp>
        <p:nvGrpSpPr>
          <p:cNvPr id="84" name="Group 83"/>
          <p:cNvGrpSpPr/>
          <p:nvPr/>
        </p:nvGrpSpPr>
        <p:grpSpPr>
          <a:xfrm>
            <a:off x="5464826" y="1423516"/>
            <a:ext cx="1628105" cy="2261733"/>
            <a:chOff x="6615446" y="1795516"/>
            <a:chExt cx="1628105" cy="2261733"/>
          </a:xfrm>
        </p:grpSpPr>
        <p:sp>
          <p:nvSpPr>
            <p:cNvPr id="85" name="Line 166"/>
            <p:cNvSpPr>
              <a:spLocks noChangeShapeType="1"/>
            </p:cNvSpPr>
            <p:nvPr/>
          </p:nvSpPr>
          <p:spPr bwMode="auto">
            <a:xfrm>
              <a:off x="7433653" y="2285258"/>
              <a:ext cx="3176" cy="1440312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6" name="Line 166"/>
            <p:cNvSpPr>
              <a:spLocks noChangeShapeType="1"/>
            </p:cNvSpPr>
            <p:nvPr/>
          </p:nvSpPr>
          <p:spPr bwMode="auto">
            <a:xfrm flipH="1">
              <a:off x="6869471" y="2285259"/>
              <a:ext cx="1588" cy="159246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7" name="Line 166"/>
            <p:cNvSpPr>
              <a:spLocks noChangeShapeType="1"/>
            </p:cNvSpPr>
            <p:nvPr/>
          </p:nvSpPr>
          <p:spPr bwMode="auto">
            <a:xfrm flipH="1">
              <a:off x="7980186" y="2285259"/>
              <a:ext cx="0" cy="152400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8" name="Line 177"/>
            <p:cNvSpPr>
              <a:spLocks noChangeShapeType="1"/>
            </p:cNvSpPr>
            <p:nvPr/>
          </p:nvSpPr>
          <p:spPr bwMode="auto">
            <a:xfrm flipH="1" flipV="1">
              <a:off x="6859920" y="2433893"/>
              <a:ext cx="1121855" cy="0"/>
            </a:xfrm>
            <a:prstGeom prst="line">
              <a:avLst/>
            </a:prstGeom>
            <a:noFill/>
            <a:ln w="28575">
              <a:solidFill>
                <a:srgbClr val="EB321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9" name="Oval 195"/>
            <p:cNvSpPr>
              <a:spLocks noChangeArrowheads="1"/>
            </p:cNvSpPr>
            <p:nvPr/>
          </p:nvSpPr>
          <p:spPr bwMode="auto">
            <a:xfrm>
              <a:off x="6615446" y="1806128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0" name="Oval 195"/>
            <p:cNvSpPr>
              <a:spLocks noChangeArrowheads="1"/>
            </p:cNvSpPr>
            <p:nvPr/>
          </p:nvSpPr>
          <p:spPr bwMode="auto">
            <a:xfrm>
              <a:off x="7184417" y="1795516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1" name="Line 196"/>
            <p:cNvSpPr>
              <a:spLocks noChangeShapeType="1"/>
            </p:cNvSpPr>
            <p:nvPr/>
          </p:nvSpPr>
          <p:spPr bwMode="auto">
            <a:xfrm flipH="1">
              <a:off x="7473342" y="1876479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2" name="Line 197"/>
            <p:cNvSpPr>
              <a:spLocks noChangeShapeType="1"/>
            </p:cNvSpPr>
            <p:nvPr/>
          </p:nvSpPr>
          <p:spPr bwMode="auto">
            <a:xfrm>
              <a:off x="7243155" y="1893941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3" name="Rectangle 198"/>
            <p:cNvSpPr>
              <a:spLocks noChangeArrowheads="1"/>
            </p:cNvSpPr>
            <p:nvPr/>
          </p:nvSpPr>
          <p:spPr bwMode="auto">
            <a:xfrm>
              <a:off x="7332055" y="1860604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SC</a:t>
              </a: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4" name="Oval 195"/>
            <p:cNvSpPr>
              <a:spLocks noChangeArrowheads="1"/>
            </p:cNvSpPr>
            <p:nvPr/>
          </p:nvSpPr>
          <p:spPr bwMode="auto">
            <a:xfrm>
              <a:off x="7738726" y="180186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5" name="Line 196"/>
            <p:cNvSpPr>
              <a:spLocks noChangeShapeType="1"/>
            </p:cNvSpPr>
            <p:nvPr/>
          </p:nvSpPr>
          <p:spPr bwMode="auto">
            <a:xfrm flipH="1">
              <a:off x="8027651" y="188283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6" name="Line 197"/>
            <p:cNvSpPr>
              <a:spLocks noChangeShapeType="1"/>
            </p:cNvSpPr>
            <p:nvPr/>
          </p:nvSpPr>
          <p:spPr bwMode="auto">
            <a:xfrm>
              <a:off x="7797464" y="190029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7" name="Rectangle 198"/>
            <p:cNvSpPr>
              <a:spLocks noChangeArrowheads="1"/>
            </p:cNvSpPr>
            <p:nvPr/>
          </p:nvSpPr>
          <p:spPr bwMode="auto">
            <a:xfrm>
              <a:off x="7886364" y="186695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SC</a:t>
              </a: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8" name="Oval 195"/>
            <p:cNvSpPr>
              <a:spLocks noChangeArrowheads="1"/>
            </p:cNvSpPr>
            <p:nvPr/>
          </p:nvSpPr>
          <p:spPr bwMode="auto">
            <a:xfrm>
              <a:off x="7183623" y="252194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9" name="Line 196"/>
            <p:cNvSpPr>
              <a:spLocks noChangeShapeType="1"/>
            </p:cNvSpPr>
            <p:nvPr/>
          </p:nvSpPr>
          <p:spPr bwMode="auto">
            <a:xfrm flipH="1">
              <a:off x="7472548" y="260291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0" name="Line 197"/>
            <p:cNvSpPr>
              <a:spLocks noChangeShapeType="1"/>
            </p:cNvSpPr>
            <p:nvPr/>
          </p:nvSpPr>
          <p:spPr bwMode="auto">
            <a:xfrm>
              <a:off x="7242361" y="262037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1" name="Rectangle 198"/>
            <p:cNvSpPr>
              <a:spLocks noChangeArrowheads="1"/>
            </p:cNvSpPr>
            <p:nvPr/>
          </p:nvSpPr>
          <p:spPr bwMode="auto">
            <a:xfrm>
              <a:off x="7331261" y="258703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SC</a:t>
              </a: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grpSp>
          <p:nvGrpSpPr>
            <p:cNvPr id="102" name="Group 101"/>
            <p:cNvGrpSpPr/>
            <p:nvPr/>
          </p:nvGrpSpPr>
          <p:grpSpPr>
            <a:xfrm>
              <a:off x="6909474" y="3641750"/>
              <a:ext cx="1188721" cy="415499"/>
              <a:chOff x="4236720" y="3512597"/>
              <a:chExt cx="1188721" cy="548500"/>
            </a:xfrm>
          </p:grpSpPr>
          <p:sp>
            <p:nvSpPr>
              <p:cNvPr id="109" name="Rectangle 108"/>
              <p:cNvSpPr/>
              <p:nvPr/>
            </p:nvSpPr>
            <p:spPr bwMode="auto">
              <a:xfrm>
                <a:off x="4236720" y="3512597"/>
                <a:ext cx="1066800" cy="548500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110" name="Rectangle 160"/>
              <p:cNvSpPr>
                <a:spLocks noChangeArrowheads="1"/>
              </p:cNvSpPr>
              <p:nvPr/>
            </p:nvSpPr>
            <p:spPr bwMode="auto">
              <a:xfrm>
                <a:off x="4320541" y="3615421"/>
                <a:ext cx="1104900" cy="365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rPr>
                  <a:t>Colbox</a:t>
                </a:r>
                <a:r>
                  <a:rPr kumimoji="0" lang="de-DE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rPr>
                  <a:t> 41</a:t>
                </a:r>
                <a:endPara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sp>
          <p:nvSpPr>
            <p:cNvPr id="103" name="Line 196"/>
            <p:cNvSpPr>
              <a:spLocks noChangeShapeType="1"/>
            </p:cNvSpPr>
            <p:nvPr/>
          </p:nvSpPr>
          <p:spPr bwMode="auto">
            <a:xfrm flipH="1">
              <a:off x="6921858" y="1896028"/>
              <a:ext cx="142873" cy="406194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4" name="Line 197"/>
            <p:cNvSpPr>
              <a:spLocks noChangeShapeType="1"/>
            </p:cNvSpPr>
            <p:nvPr/>
          </p:nvSpPr>
          <p:spPr bwMode="auto">
            <a:xfrm>
              <a:off x="6681154" y="1900292"/>
              <a:ext cx="153392" cy="413247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5" name="Rectangle 198"/>
            <p:cNvSpPr>
              <a:spLocks noChangeArrowheads="1"/>
            </p:cNvSpPr>
            <p:nvPr/>
          </p:nvSpPr>
          <p:spPr bwMode="auto">
            <a:xfrm>
              <a:off x="6780570" y="1880152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SC</a:t>
              </a: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grpSp>
          <p:nvGrpSpPr>
            <p:cNvPr id="106" name="Group 105"/>
            <p:cNvGrpSpPr/>
            <p:nvPr/>
          </p:nvGrpSpPr>
          <p:grpSpPr>
            <a:xfrm>
              <a:off x="7064731" y="3154984"/>
              <a:ext cx="915455" cy="311893"/>
              <a:chOff x="4236720" y="2587034"/>
              <a:chExt cx="1008650" cy="311893"/>
            </a:xfrm>
          </p:grpSpPr>
          <p:sp>
            <p:nvSpPr>
              <p:cNvPr id="107" name="Rectangle 106"/>
              <p:cNvSpPr/>
              <p:nvPr/>
            </p:nvSpPr>
            <p:spPr bwMode="auto">
              <a:xfrm>
                <a:off x="4236720" y="2587034"/>
                <a:ext cx="853440" cy="311893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108" name="Rectangle 160"/>
              <p:cNvSpPr>
                <a:spLocks noChangeArrowheads="1"/>
              </p:cNvSpPr>
              <p:nvPr/>
            </p:nvSpPr>
            <p:spPr bwMode="auto">
              <a:xfrm>
                <a:off x="4320542" y="2611273"/>
                <a:ext cx="924828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rPr>
                  <a:t>Purifier</a:t>
                </a:r>
                <a:endPara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</p:grpSp>
      <p:grpSp>
        <p:nvGrpSpPr>
          <p:cNvPr id="116" name="Group 115"/>
          <p:cNvGrpSpPr/>
          <p:nvPr/>
        </p:nvGrpSpPr>
        <p:grpSpPr>
          <a:xfrm>
            <a:off x="4079261" y="4063869"/>
            <a:ext cx="4574166" cy="415499"/>
            <a:chOff x="4079261" y="3818649"/>
            <a:chExt cx="4574166" cy="415499"/>
          </a:xfrm>
        </p:grpSpPr>
        <p:sp>
          <p:nvSpPr>
            <p:cNvPr id="111" name="Rectangle 110"/>
            <p:cNvSpPr/>
            <p:nvPr/>
          </p:nvSpPr>
          <p:spPr bwMode="auto">
            <a:xfrm>
              <a:off x="4079261" y="3818649"/>
              <a:ext cx="4574166" cy="415499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15" name="Rectangle 160"/>
            <p:cNvSpPr>
              <a:spLocks noChangeArrowheads="1"/>
            </p:cNvSpPr>
            <p:nvPr/>
          </p:nvSpPr>
          <p:spPr bwMode="auto">
            <a:xfrm>
              <a:off x="5539899" y="3872657"/>
              <a:ext cx="189738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Distribution</a:t>
              </a:r>
              <a:r>
                <a:rPr kumimoji="0" lang="de-DE" sz="18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 Box</a:t>
              </a: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123" name="Group 122"/>
          <p:cNvGrpSpPr/>
          <p:nvPr/>
        </p:nvGrpSpPr>
        <p:grpSpPr>
          <a:xfrm rot="20004288">
            <a:off x="6114715" y="3826596"/>
            <a:ext cx="373380" cy="91440"/>
            <a:chOff x="2415540" y="4739640"/>
            <a:chExt cx="373380" cy="91440"/>
          </a:xfrm>
        </p:grpSpPr>
        <p:cxnSp>
          <p:nvCxnSpPr>
            <p:cNvPr id="118" name="Straight Connector 117"/>
            <p:cNvCxnSpPr/>
            <p:nvPr/>
          </p:nvCxnSpPr>
          <p:spPr bwMode="auto">
            <a:xfrm>
              <a:off x="2415540" y="4739640"/>
              <a:ext cx="373380" cy="0"/>
            </a:xfrm>
            <a:prstGeom prst="line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22" name="Straight Connector 121"/>
            <p:cNvCxnSpPr/>
            <p:nvPr/>
          </p:nvCxnSpPr>
          <p:spPr bwMode="auto">
            <a:xfrm>
              <a:off x="2415540" y="4831080"/>
              <a:ext cx="373380" cy="0"/>
            </a:xfrm>
            <a:prstGeom prst="line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124" name="Group 123"/>
          <p:cNvGrpSpPr/>
          <p:nvPr/>
        </p:nvGrpSpPr>
        <p:grpSpPr>
          <a:xfrm rot="20004288">
            <a:off x="8012094" y="3826595"/>
            <a:ext cx="373380" cy="91440"/>
            <a:chOff x="2415540" y="4739640"/>
            <a:chExt cx="373380" cy="91440"/>
          </a:xfrm>
        </p:grpSpPr>
        <p:cxnSp>
          <p:nvCxnSpPr>
            <p:cNvPr id="125" name="Straight Connector 124"/>
            <p:cNvCxnSpPr/>
            <p:nvPr/>
          </p:nvCxnSpPr>
          <p:spPr bwMode="auto">
            <a:xfrm>
              <a:off x="2415540" y="4739640"/>
              <a:ext cx="373380" cy="0"/>
            </a:xfrm>
            <a:prstGeom prst="line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26" name="Straight Connector 125"/>
            <p:cNvCxnSpPr/>
            <p:nvPr/>
          </p:nvCxnSpPr>
          <p:spPr bwMode="auto">
            <a:xfrm>
              <a:off x="2415540" y="4831080"/>
              <a:ext cx="373380" cy="0"/>
            </a:xfrm>
            <a:prstGeom prst="line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sp>
        <p:nvSpPr>
          <p:cNvPr id="127" name="Line 166"/>
          <p:cNvSpPr>
            <a:spLocks noChangeShapeType="1"/>
          </p:cNvSpPr>
          <p:nvPr/>
        </p:nvSpPr>
        <p:spPr bwMode="auto">
          <a:xfrm>
            <a:off x="4773911" y="4479368"/>
            <a:ext cx="2336" cy="378620"/>
          </a:xfrm>
          <a:prstGeom prst="line">
            <a:avLst/>
          </a:prstGeom>
          <a:noFill/>
          <a:ln w="28575">
            <a:solidFill>
              <a:srgbClr val="F63B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28" name="Line 166"/>
          <p:cNvSpPr>
            <a:spLocks noChangeShapeType="1"/>
          </p:cNvSpPr>
          <p:nvPr/>
        </p:nvSpPr>
        <p:spPr bwMode="auto">
          <a:xfrm>
            <a:off x="6316194" y="4479368"/>
            <a:ext cx="2336" cy="378620"/>
          </a:xfrm>
          <a:prstGeom prst="line">
            <a:avLst/>
          </a:prstGeom>
          <a:noFill/>
          <a:ln w="28575">
            <a:solidFill>
              <a:srgbClr val="F63B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29" name="Line 166"/>
          <p:cNvSpPr>
            <a:spLocks noChangeShapeType="1"/>
          </p:cNvSpPr>
          <p:nvPr/>
        </p:nvSpPr>
        <p:spPr bwMode="auto">
          <a:xfrm>
            <a:off x="7799950" y="4479368"/>
            <a:ext cx="2336" cy="378620"/>
          </a:xfrm>
          <a:prstGeom prst="line">
            <a:avLst/>
          </a:prstGeom>
          <a:noFill/>
          <a:ln w="28575">
            <a:solidFill>
              <a:srgbClr val="F63B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0" name="Rectangle 160"/>
          <p:cNvSpPr>
            <a:spLocks noChangeArrowheads="1"/>
          </p:cNvSpPr>
          <p:nvPr/>
        </p:nvSpPr>
        <p:spPr bwMode="auto">
          <a:xfrm>
            <a:off x="7269923" y="4877443"/>
            <a:ext cx="12698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</a:rPr>
              <a:t>HERA North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1" name="Rectangle 160"/>
          <p:cNvSpPr>
            <a:spLocks noChangeArrowheads="1"/>
          </p:cNvSpPr>
          <p:nvPr/>
        </p:nvSpPr>
        <p:spPr bwMode="auto">
          <a:xfrm>
            <a:off x="5774962" y="4878034"/>
            <a:ext cx="12698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</a:rPr>
              <a:t>HERA South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2" name="Rectangle 160"/>
          <p:cNvSpPr>
            <a:spLocks noChangeArrowheads="1"/>
          </p:cNvSpPr>
          <p:nvPr/>
        </p:nvSpPr>
        <p:spPr bwMode="auto">
          <a:xfrm>
            <a:off x="4465585" y="4878034"/>
            <a:ext cx="69718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</a:rPr>
              <a:t>FLASH,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b="1" kern="0" dirty="0" smtClean="0">
                <a:solidFill>
                  <a:schemeClr val="tx2"/>
                </a:solidFill>
                <a:latin typeface="Calibri"/>
              </a:rPr>
              <a:t>CMTB,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</a:rPr>
              <a:t>MTH,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b="1" kern="0" dirty="0" smtClean="0">
                <a:solidFill>
                  <a:schemeClr val="tx2"/>
                </a:solidFill>
                <a:latin typeface="Calibri"/>
              </a:rPr>
              <a:t>AMTF,…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627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/>
          <p:cNvGrpSpPr/>
          <p:nvPr/>
        </p:nvGrpSpPr>
        <p:grpSpPr>
          <a:xfrm>
            <a:off x="7362206" y="1423516"/>
            <a:ext cx="1628105" cy="2261733"/>
            <a:chOff x="6615446" y="1795516"/>
            <a:chExt cx="1628105" cy="2261733"/>
          </a:xfrm>
        </p:grpSpPr>
        <p:sp>
          <p:nvSpPr>
            <p:cNvPr id="30" name="Line 166"/>
            <p:cNvSpPr>
              <a:spLocks noChangeShapeType="1"/>
            </p:cNvSpPr>
            <p:nvPr/>
          </p:nvSpPr>
          <p:spPr bwMode="auto">
            <a:xfrm>
              <a:off x="7433653" y="2285258"/>
              <a:ext cx="3176" cy="1440312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Line 166"/>
            <p:cNvSpPr>
              <a:spLocks noChangeShapeType="1"/>
            </p:cNvSpPr>
            <p:nvPr/>
          </p:nvSpPr>
          <p:spPr bwMode="auto">
            <a:xfrm flipH="1">
              <a:off x="6869471" y="2285259"/>
              <a:ext cx="1588" cy="159246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Line 166"/>
            <p:cNvSpPr>
              <a:spLocks noChangeShapeType="1"/>
            </p:cNvSpPr>
            <p:nvPr/>
          </p:nvSpPr>
          <p:spPr bwMode="auto">
            <a:xfrm flipH="1">
              <a:off x="7980186" y="2285259"/>
              <a:ext cx="0" cy="152400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Line 177"/>
            <p:cNvSpPr>
              <a:spLocks noChangeShapeType="1"/>
            </p:cNvSpPr>
            <p:nvPr/>
          </p:nvSpPr>
          <p:spPr bwMode="auto">
            <a:xfrm flipH="1" flipV="1">
              <a:off x="6859920" y="2433893"/>
              <a:ext cx="1121855" cy="0"/>
            </a:xfrm>
            <a:prstGeom prst="line">
              <a:avLst/>
            </a:prstGeom>
            <a:noFill/>
            <a:ln w="28575">
              <a:solidFill>
                <a:srgbClr val="EB321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val 195"/>
            <p:cNvSpPr>
              <a:spLocks noChangeArrowheads="1"/>
            </p:cNvSpPr>
            <p:nvPr/>
          </p:nvSpPr>
          <p:spPr bwMode="auto">
            <a:xfrm>
              <a:off x="6615446" y="1806128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Oval 195"/>
            <p:cNvSpPr>
              <a:spLocks noChangeArrowheads="1"/>
            </p:cNvSpPr>
            <p:nvPr/>
          </p:nvSpPr>
          <p:spPr bwMode="auto">
            <a:xfrm>
              <a:off x="7184417" y="1795516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Line 196"/>
            <p:cNvSpPr>
              <a:spLocks noChangeShapeType="1"/>
            </p:cNvSpPr>
            <p:nvPr/>
          </p:nvSpPr>
          <p:spPr bwMode="auto">
            <a:xfrm flipH="1">
              <a:off x="7473342" y="1876479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Line 197"/>
            <p:cNvSpPr>
              <a:spLocks noChangeShapeType="1"/>
            </p:cNvSpPr>
            <p:nvPr/>
          </p:nvSpPr>
          <p:spPr bwMode="auto">
            <a:xfrm>
              <a:off x="7243155" y="1893941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Rectangle 198"/>
            <p:cNvSpPr>
              <a:spLocks noChangeArrowheads="1"/>
            </p:cNvSpPr>
            <p:nvPr/>
          </p:nvSpPr>
          <p:spPr bwMode="auto">
            <a:xfrm>
              <a:off x="7332055" y="1860604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Oval 195"/>
            <p:cNvSpPr>
              <a:spLocks noChangeArrowheads="1"/>
            </p:cNvSpPr>
            <p:nvPr/>
          </p:nvSpPr>
          <p:spPr bwMode="auto">
            <a:xfrm>
              <a:off x="7738726" y="180186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Line 196"/>
            <p:cNvSpPr>
              <a:spLocks noChangeShapeType="1"/>
            </p:cNvSpPr>
            <p:nvPr/>
          </p:nvSpPr>
          <p:spPr bwMode="auto">
            <a:xfrm flipH="1">
              <a:off x="8027651" y="188283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Line 197"/>
            <p:cNvSpPr>
              <a:spLocks noChangeShapeType="1"/>
            </p:cNvSpPr>
            <p:nvPr/>
          </p:nvSpPr>
          <p:spPr bwMode="auto">
            <a:xfrm>
              <a:off x="7797464" y="190029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Rectangle 198"/>
            <p:cNvSpPr>
              <a:spLocks noChangeArrowheads="1"/>
            </p:cNvSpPr>
            <p:nvPr/>
          </p:nvSpPr>
          <p:spPr bwMode="auto">
            <a:xfrm>
              <a:off x="7886364" y="186695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Oval 195"/>
            <p:cNvSpPr>
              <a:spLocks noChangeArrowheads="1"/>
            </p:cNvSpPr>
            <p:nvPr/>
          </p:nvSpPr>
          <p:spPr bwMode="auto">
            <a:xfrm>
              <a:off x="7183623" y="252194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Line 196"/>
            <p:cNvSpPr>
              <a:spLocks noChangeShapeType="1"/>
            </p:cNvSpPr>
            <p:nvPr/>
          </p:nvSpPr>
          <p:spPr bwMode="auto">
            <a:xfrm flipH="1">
              <a:off x="7472548" y="260291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Line 197"/>
            <p:cNvSpPr>
              <a:spLocks noChangeShapeType="1"/>
            </p:cNvSpPr>
            <p:nvPr/>
          </p:nvSpPr>
          <p:spPr bwMode="auto">
            <a:xfrm>
              <a:off x="7242361" y="262037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Rectangle 198"/>
            <p:cNvSpPr>
              <a:spLocks noChangeArrowheads="1"/>
            </p:cNvSpPr>
            <p:nvPr/>
          </p:nvSpPr>
          <p:spPr bwMode="auto">
            <a:xfrm>
              <a:off x="7331261" y="258703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6909474" y="3641750"/>
              <a:ext cx="1188721" cy="415499"/>
              <a:chOff x="4236720" y="3512597"/>
              <a:chExt cx="1188721" cy="548500"/>
            </a:xfrm>
          </p:grpSpPr>
          <p:sp>
            <p:nvSpPr>
              <p:cNvPr id="4" name="Rectangle 3"/>
              <p:cNvSpPr/>
              <p:nvPr/>
            </p:nvSpPr>
            <p:spPr bwMode="auto">
              <a:xfrm>
                <a:off x="4236720" y="3512597"/>
                <a:ext cx="1066800" cy="548500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indent="-268288">
                  <a:buClr>
                    <a:srgbClr val="FD930A"/>
                  </a:buClr>
                  <a:buSzPct val="80000"/>
                </a:pPr>
                <a:endParaRPr lang="de-DE" sz="2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8" name="Rectangle 160"/>
              <p:cNvSpPr>
                <a:spLocks noChangeArrowheads="1"/>
              </p:cNvSpPr>
              <p:nvPr/>
            </p:nvSpPr>
            <p:spPr bwMode="auto">
              <a:xfrm>
                <a:off x="4320541" y="3615421"/>
                <a:ext cx="1104900" cy="365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de-DE" sz="1800" b="1" kern="0" dirty="0" err="1" smtClean="0">
                    <a:solidFill>
                      <a:prstClr val="white"/>
                    </a:solidFill>
                    <a:latin typeface="Calibri"/>
                  </a:rPr>
                  <a:t>Colbox</a:t>
                </a:r>
                <a:r>
                  <a:rPr lang="de-DE" sz="1800" b="1" kern="0" dirty="0" smtClean="0">
                    <a:solidFill>
                      <a:prstClr val="white"/>
                    </a:solidFill>
                    <a:latin typeface="Calibri"/>
                  </a:rPr>
                  <a:t> 43</a:t>
                </a:r>
                <a:endParaRPr lang="en-GB" sz="1800" b="1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49" name="Line 196"/>
            <p:cNvSpPr>
              <a:spLocks noChangeShapeType="1"/>
            </p:cNvSpPr>
            <p:nvPr/>
          </p:nvSpPr>
          <p:spPr bwMode="auto">
            <a:xfrm flipH="1">
              <a:off x="6921858" y="1896028"/>
              <a:ext cx="142873" cy="406194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Line 197"/>
            <p:cNvSpPr>
              <a:spLocks noChangeShapeType="1"/>
            </p:cNvSpPr>
            <p:nvPr/>
          </p:nvSpPr>
          <p:spPr bwMode="auto">
            <a:xfrm>
              <a:off x="6681154" y="1900292"/>
              <a:ext cx="153392" cy="413247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Rectangle 198"/>
            <p:cNvSpPr>
              <a:spLocks noChangeArrowheads="1"/>
            </p:cNvSpPr>
            <p:nvPr/>
          </p:nvSpPr>
          <p:spPr bwMode="auto">
            <a:xfrm>
              <a:off x="6780570" y="1880152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7064731" y="3154984"/>
              <a:ext cx="915455" cy="311893"/>
              <a:chOff x="4236720" y="2587034"/>
              <a:chExt cx="1008650" cy="311893"/>
            </a:xfrm>
          </p:grpSpPr>
          <p:sp>
            <p:nvSpPr>
              <p:cNvPr id="53" name="Rectangle 52"/>
              <p:cNvSpPr/>
              <p:nvPr/>
            </p:nvSpPr>
            <p:spPr bwMode="auto">
              <a:xfrm>
                <a:off x="4236720" y="2587034"/>
                <a:ext cx="853440" cy="311893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indent="-268288">
                  <a:buClr>
                    <a:srgbClr val="FD930A"/>
                  </a:buClr>
                  <a:buSzPct val="80000"/>
                </a:pPr>
                <a:endParaRPr lang="de-DE" sz="2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Rectangle 160"/>
              <p:cNvSpPr>
                <a:spLocks noChangeArrowheads="1"/>
              </p:cNvSpPr>
              <p:nvPr/>
            </p:nvSpPr>
            <p:spPr bwMode="auto">
              <a:xfrm>
                <a:off x="4320542" y="2611273"/>
                <a:ext cx="924828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de-DE" sz="1600" b="1" kern="0" dirty="0" err="1" smtClean="0">
                    <a:solidFill>
                      <a:prstClr val="white"/>
                    </a:solidFill>
                    <a:latin typeface="Calibri"/>
                  </a:rPr>
                  <a:t>Purifier</a:t>
                </a:r>
                <a:endParaRPr lang="en-GB" sz="1600" b="1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84" name="Group 83"/>
          <p:cNvGrpSpPr/>
          <p:nvPr/>
        </p:nvGrpSpPr>
        <p:grpSpPr>
          <a:xfrm>
            <a:off x="5464826" y="1423516"/>
            <a:ext cx="1628105" cy="2261733"/>
            <a:chOff x="6615446" y="1795516"/>
            <a:chExt cx="1628105" cy="2261733"/>
          </a:xfrm>
        </p:grpSpPr>
        <p:sp>
          <p:nvSpPr>
            <p:cNvPr id="85" name="Line 166"/>
            <p:cNvSpPr>
              <a:spLocks noChangeShapeType="1"/>
            </p:cNvSpPr>
            <p:nvPr/>
          </p:nvSpPr>
          <p:spPr bwMode="auto">
            <a:xfrm>
              <a:off x="7433653" y="2285258"/>
              <a:ext cx="3176" cy="1440312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" name="Line 166"/>
            <p:cNvSpPr>
              <a:spLocks noChangeShapeType="1"/>
            </p:cNvSpPr>
            <p:nvPr/>
          </p:nvSpPr>
          <p:spPr bwMode="auto">
            <a:xfrm flipH="1">
              <a:off x="6869471" y="2285259"/>
              <a:ext cx="1588" cy="159246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" name="Line 166"/>
            <p:cNvSpPr>
              <a:spLocks noChangeShapeType="1"/>
            </p:cNvSpPr>
            <p:nvPr/>
          </p:nvSpPr>
          <p:spPr bwMode="auto">
            <a:xfrm flipH="1">
              <a:off x="7980186" y="2285259"/>
              <a:ext cx="0" cy="152400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" name="Line 177"/>
            <p:cNvSpPr>
              <a:spLocks noChangeShapeType="1"/>
            </p:cNvSpPr>
            <p:nvPr/>
          </p:nvSpPr>
          <p:spPr bwMode="auto">
            <a:xfrm flipH="1" flipV="1">
              <a:off x="6859920" y="2433893"/>
              <a:ext cx="1121855" cy="0"/>
            </a:xfrm>
            <a:prstGeom prst="line">
              <a:avLst/>
            </a:prstGeom>
            <a:noFill/>
            <a:ln w="28575">
              <a:solidFill>
                <a:srgbClr val="EB321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" name="Oval 195"/>
            <p:cNvSpPr>
              <a:spLocks noChangeArrowheads="1"/>
            </p:cNvSpPr>
            <p:nvPr/>
          </p:nvSpPr>
          <p:spPr bwMode="auto">
            <a:xfrm>
              <a:off x="6615446" y="1806128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" name="Oval 195"/>
            <p:cNvSpPr>
              <a:spLocks noChangeArrowheads="1"/>
            </p:cNvSpPr>
            <p:nvPr/>
          </p:nvSpPr>
          <p:spPr bwMode="auto">
            <a:xfrm>
              <a:off x="7184417" y="1795516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1" name="Line 196"/>
            <p:cNvSpPr>
              <a:spLocks noChangeShapeType="1"/>
            </p:cNvSpPr>
            <p:nvPr/>
          </p:nvSpPr>
          <p:spPr bwMode="auto">
            <a:xfrm flipH="1">
              <a:off x="7473342" y="1876479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" name="Line 197"/>
            <p:cNvSpPr>
              <a:spLocks noChangeShapeType="1"/>
            </p:cNvSpPr>
            <p:nvPr/>
          </p:nvSpPr>
          <p:spPr bwMode="auto">
            <a:xfrm>
              <a:off x="7243155" y="1893941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3" name="Rectangle 198"/>
            <p:cNvSpPr>
              <a:spLocks noChangeArrowheads="1"/>
            </p:cNvSpPr>
            <p:nvPr/>
          </p:nvSpPr>
          <p:spPr bwMode="auto">
            <a:xfrm>
              <a:off x="7332055" y="1860604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4" name="Oval 195"/>
            <p:cNvSpPr>
              <a:spLocks noChangeArrowheads="1"/>
            </p:cNvSpPr>
            <p:nvPr/>
          </p:nvSpPr>
          <p:spPr bwMode="auto">
            <a:xfrm>
              <a:off x="7738726" y="180186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5" name="Line 196"/>
            <p:cNvSpPr>
              <a:spLocks noChangeShapeType="1"/>
            </p:cNvSpPr>
            <p:nvPr/>
          </p:nvSpPr>
          <p:spPr bwMode="auto">
            <a:xfrm flipH="1">
              <a:off x="8027651" y="188283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6" name="Line 197"/>
            <p:cNvSpPr>
              <a:spLocks noChangeShapeType="1"/>
            </p:cNvSpPr>
            <p:nvPr/>
          </p:nvSpPr>
          <p:spPr bwMode="auto">
            <a:xfrm>
              <a:off x="7797464" y="190029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7" name="Rectangle 198"/>
            <p:cNvSpPr>
              <a:spLocks noChangeArrowheads="1"/>
            </p:cNvSpPr>
            <p:nvPr/>
          </p:nvSpPr>
          <p:spPr bwMode="auto">
            <a:xfrm>
              <a:off x="7886364" y="186695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8" name="Oval 195"/>
            <p:cNvSpPr>
              <a:spLocks noChangeArrowheads="1"/>
            </p:cNvSpPr>
            <p:nvPr/>
          </p:nvSpPr>
          <p:spPr bwMode="auto">
            <a:xfrm>
              <a:off x="7183623" y="252194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9" name="Line 196"/>
            <p:cNvSpPr>
              <a:spLocks noChangeShapeType="1"/>
            </p:cNvSpPr>
            <p:nvPr/>
          </p:nvSpPr>
          <p:spPr bwMode="auto">
            <a:xfrm flipH="1">
              <a:off x="7472548" y="260291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0" name="Line 197"/>
            <p:cNvSpPr>
              <a:spLocks noChangeShapeType="1"/>
            </p:cNvSpPr>
            <p:nvPr/>
          </p:nvSpPr>
          <p:spPr bwMode="auto">
            <a:xfrm>
              <a:off x="7242361" y="262037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1" name="Rectangle 198"/>
            <p:cNvSpPr>
              <a:spLocks noChangeArrowheads="1"/>
            </p:cNvSpPr>
            <p:nvPr/>
          </p:nvSpPr>
          <p:spPr bwMode="auto">
            <a:xfrm>
              <a:off x="7331261" y="258703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02" name="Group 101"/>
            <p:cNvGrpSpPr/>
            <p:nvPr/>
          </p:nvGrpSpPr>
          <p:grpSpPr>
            <a:xfrm>
              <a:off x="6909474" y="3641750"/>
              <a:ext cx="1188721" cy="415499"/>
              <a:chOff x="4236720" y="3512597"/>
              <a:chExt cx="1188721" cy="548500"/>
            </a:xfrm>
          </p:grpSpPr>
          <p:sp>
            <p:nvSpPr>
              <p:cNvPr id="109" name="Rectangle 108"/>
              <p:cNvSpPr/>
              <p:nvPr/>
            </p:nvSpPr>
            <p:spPr bwMode="auto">
              <a:xfrm>
                <a:off x="4236720" y="3512597"/>
                <a:ext cx="1066800" cy="548500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indent="-268288">
                  <a:buClr>
                    <a:srgbClr val="FD930A"/>
                  </a:buClr>
                  <a:buSzPct val="80000"/>
                </a:pPr>
                <a:endParaRPr lang="de-DE" sz="2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0" name="Rectangle 160"/>
              <p:cNvSpPr>
                <a:spLocks noChangeArrowheads="1"/>
              </p:cNvSpPr>
              <p:nvPr/>
            </p:nvSpPr>
            <p:spPr bwMode="auto">
              <a:xfrm>
                <a:off x="4320541" y="3615421"/>
                <a:ext cx="1104900" cy="365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de-DE" sz="1800" b="1" kern="0" dirty="0" err="1" smtClean="0">
                    <a:solidFill>
                      <a:prstClr val="white"/>
                    </a:solidFill>
                    <a:latin typeface="Calibri"/>
                  </a:rPr>
                  <a:t>Colbox</a:t>
                </a:r>
                <a:r>
                  <a:rPr lang="de-DE" sz="1800" b="1" kern="0" dirty="0" smtClean="0">
                    <a:solidFill>
                      <a:prstClr val="white"/>
                    </a:solidFill>
                    <a:latin typeface="Calibri"/>
                  </a:rPr>
                  <a:t> 41</a:t>
                </a:r>
                <a:endParaRPr lang="en-GB" sz="1800" b="1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03" name="Line 196"/>
            <p:cNvSpPr>
              <a:spLocks noChangeShapeType="1"/>
            </p:cNvSpPr>
            <p:nvPr/>
          </p:nvSpPr>
          <p:spPr bwMode="auto">
            <a:xfrm flipH="1">
              <a:off x="6921858" y="1896028"/>
              <a:ext cx="142873" cy="406194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4" name="Line 197"/>
            <p:cNvSpPr>
              <a:spLocks noChangeShapeType="1"/>
            </p:cNvSpPr>
            <p:nvPr/>
          </p:nvSpPr>
          <p:spPr bwMode="auto">
            <a:xfrm>
              <a:off x="6681154" y="1900292"/>
              <a:ext cx="153392" cy="413247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" name="Rectangle 198"/>
            <p:cNvSpPr>
              <a:spLocks noChangeArrowheads="1"/>
            </p:cNvSpPr>
            <p:nvPr/>
          </p:nvSpPr>
          <p:spPr bwMode="auto">
            <a:xfrm>
              <a:off x="6780570" y="1880152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06" name="Group 105"/>
            <p:cNvGrpSpPr/>
            <p:nvPr/>
          </p:nvGrpSpPr>
          <p:grpSpPr>
            <a:xfrm>
              <a:off x="7064731" y="3154984"/>
              <a:ext cx="915455" cy="311893"/>
              <a:chOff x="4236720" y="2587034"/>
              <a:chExt cx="1008650" cy="311893"/>
            </a:xfrm>
          </p:grpSpPr>
          <p:sp>
            <p:nvSpPr>
              <p:cNvPr id="107" name="Rectangle 106"/>
              <p:cNvSpPr/>
              <p:nvPr/>
            </p:nvSpPr>
            <p:spPr bwMode="auto">
              <a:xfrm>
                <a:off x="4236720" y="2587034"/>
                <a:ext cx="853440" cy="311893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indent="-268288">
                  <a:buClr>
                    <a:srgbClr val="FD930A"/>
                  </a:buClr>
                  <a:buSzPct val="80000"/>
                </a:pPr>
                <a:endParaRPr lang="de-DE" sz="2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8" name="Rectangle 160"/>
              <p:cNvSpPr>
                <a:spLocks noChangeArrowheads="1"/>
              </p:cNvSpPr>
              <p:nvPr/>
            </p:nvSpPr>
            <p:spPr bwMode="auto">
              <a:xfrm>
                <a:off x="4320542" y="2611273"/>
                <a:ext cx="924828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de-DE" sz="1600" b="1" kern="0" dirty="0" err="1" smtClean="0">
                    <a:solidFill>
                      <a:prstClr val="white"/>
                    </a:solidFill>
                    <a:latin typeface="Calibri"/>
                  </a:rPr>
                  <a:t>Purifier</a:t>
                </a:r>
                <a:endParaRPr lang="en-GB" sz="1600" b="1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117" name="Rectangle 6"/>
          <p:cNvSpPr>
            <a:spLocks noChangeArrowheads="1"/>
          </p:cNvSpPr>
          <p:nvPr/>
        </p:nvSpPr>
        <p:spPr bwMode="auto">
          <a:xfrm>
            <a:off x="6540052" y="4884848"/>
            <a:ext cx="15668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just"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en-US" sz="2000" kern="0" dirty="0">
                <a:solidFill>
                  <a:srgbClr val="000000"/>
                </a:solidFill>
              </a:rPr>
              <a:t>Overhauling</a:t>
            </a:r>
          </a:p>
        </p:txBody>
      </p:sp>
      <p:cxnSp>
        <p:nvCxnSpPr>
          <p:cNvPr id="119" name="Straight Arrow Connector 118"/>
          <p:cNvCxnSpPr/>
          <p:nvPr/>
        </p:nvCxnSpPr>
        <p:spPr bwMode="auto">
          <a:xfrm flipH="1" flipV="1">
            <a:off x="6588106" y="3872316"/>
            <a:ext cx="574694" cy="1012532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20" name="Straight Arrow Connector 119"/>
          <p:cNvCxnSpPr/>
          <p:nvPr/>
        </p:nvCxnSpPr>
        <p:spPr bwMode="auto">
          <a:xfrm flipV="1">
            <a:off x="7427914" y="3872316"/>
            <a:ext cx="383577" cy="101253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81" name="Rectangle 80"/>
          <p:cNvSpPr/>
          <p:nvPr/>
        </p:nvSpPr>
        <p:spPr>
          <a:xfrm>
            <a:off x="701627" y="4187985"/>
            <a:ext cx="50696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schemeClr val="tx2"/>
                </a:solidFill>
              </a:rPr>
              <a:t>Commissioning of both XFEL </a:t>
            </a:r>
            <a:r>
              <a:rPr lang="en-US" sz="2000" b="1" kern="0" dirty="0" err="1" smtClean="0">
                <a:solidFill>
                  <a:schemeClr val="tx2"/>
                </a:solidFill>
              </a:rPr>
              <a:t>subplants</a:t>
            </a:r>
            <a:r>
              <a:rPr lang="en-US" sz="2000" b="1" kern="0" dirty="0" smtClean="0">
                <a:solidFill>
                  <a:schemeClr val="tx2"/>
                </a:solidFill>
              </a:rPr>
              <a:t> </a:t>
            </a:r>
            <a:endParaRPr lang="en-US" sz="2000" b="1" kern="0" dirty="0">
              <a:solidFill>
                <a:schemeClr val="tx2"/>
              </a:solidFill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b="1" kern="0" dirty="0" err="1" smtClean="0">
                <a:solidFill>
                  <a:schemeClr val="tx2"/>
                </a:solidFill>
              </a:rPr>
              <a:t>Started</a:t>
            </a:r>
            <a:r>
              <a:rPr lang="de-DE" sz="2000" b="1" kern="0" dirty="0" smtClean="0">
                <a:solidFill>
                  <a:schemeClr val="tx2"/>
                </a:solidFill>
              </a:rPr>
              <a:t> August 2013</a:t>
            </a:r>
            <a:endParaRPr lang="en-US" sz="2000" b="1" kern="0" dirty="0">
              <a:solidFill>
                <a:schemeClr val="tx2"/>
              </a:solidFill>
            </a:endParaRPr>
          </a:p>
        </p:txBody>
      </p:sp>
      <p:sp>
        <p:nvSpPr>
          <p:cNvPr id="62" name="Title 1"/>
          <p:cNvSpPr>
            <a:spLocks noGrp="1"/>
          </p:cNvSpPr>
          <p:nvPr>
            <p:ph type="title"/>
          </p:nvPr>
        </p:nvSpPr>
        <p:spPr>
          <a:xfrm>
            <a:off x="1077644" y="307975"/>
            <a:ext cx="7461815" cy="714375"/>
          </a:xfrm>
        </p:spPr>
        <p:txBody>
          <a:bodyPr/>
          <a:lstStyle/>
          <a:p>
            <a:r>
              <a:rPr lang="de-DE" sz="2200" dirty="0"/>
              <a:t>HERA </a:t>
            </a:r>
            <a:r>
              <a:rPr lang="de-DE" sz="2200" dirty="0" err="1"/>
              <a:t>R</a:t>
            </a:r>
            <a:r>
              <a:rPr lang="de-DE" sz="2200" dirty="0" err="1" smtClean="0"/>
              <a:t>efrigerating</a:t>
            </a:r>
            <a:r>
              <a:rPr lang="de-DE" sz="2200" dirty="0" smtClean="0"/>
              <a:t> </a:t>
            </a:r>
            <a:r>
              <a:rPr lang="de-DE" sz="2200" dirty="0"/>
              <a:t>P</a:t>
            </a:r>
            <a:r>
              <a:rPr lang="de-DE" sz="2200" dirty="0" smtClean="0"/>
              <a:t>lant  -&gt; XFEL </a:t>
            </a:r>
            <a:r>
              <a:rPr lang="de-DE" sz="2200" dirty="0" err="1"/>
              <a:t>R</a:t>
            </a:r>
            <a:r>
              <a:rPr lang="de-DE" sz="2200" dirty="0" err="1" smtClean="0"/>
              <a:t>efrigerating</a:t>
            </a:r>
            <a:r>
              <a:rPr lang="de-DE" sz="2200" dirty="0" smtClean="0"/>
              <a:t> </a:t>
            </a:r>
            <a:r>
              <a:rPr lang="en-US" sz="2200" dirty="0" smtClean="0"/>
              <a:t>Plant</a:t>
            </a:r>
            <a:br>
              <a:rPr lang="en-US" sz="2200" dirty="0" smtClean="0"/>
            </a:br>
            <a:r>
              <a:rPr lang="en-US" sz="1600" dirty="0" smtClean="0"/>
              <a:t>Commissioning of XFEL Refrigerating Plant </a:t>
            </a:r>
            <a:r>
              <a:rPr lang="de-DE" sz="1600" dirty="0" smtClean="0"/>
              <a:t> 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59575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Line 166"/>
          <p:cNvSpPr>
            <a:spLocks noChangeShapeType="1"/>
          </p:cNvSpPr>
          <p:nvPr/>
        </p:nvSpPr>
        <p:spPr bwMode="auto">
          <a:xfrm>
            <a:off x="8209156" y="3685249"/>
            <a:ext cx="5473" cy="363304"/>
          </a:xfrm>
          <a:prstGeom prst="line">
            <a:avLst/>
          </a:prstGeom>
          <a:noFill/>
          <a:ln w="28575">
            <a:solidFill>
              <a:srgbClr val="F63B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7362206" y="1423516"/>
            <a:ext cx="1628105" cy="2261733"/>
            <a:chOff x="6615446" y="1795516"/>
            <a:chExt cx="1628105" cy="2261733"/>
          </a:xfrm>
        </p:grpSpPr>
        <p:sp>
          <p:nvSpPr>
            <p:cNvPr id="30" name="Line 166"/>
            <p:cNvSpPr>
              <a:spLocks noChangeShapeType="1"/>
            </p:cNvSpPr>
            <p:nvPr/>
          </p:nvSpPr>
          <p:spPr bwMode="auto">
            <a:xfrm>
              <a:off x="7433653" y="2285258"/>
              <a:ext cx="3176" cy="1440312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Line 166"/>
            <p:cNvSpPr>
              <a:spLocks noChangeShapeType="1"/>
            </p:cNvSpPr>
            <p:nvPr/>
          </p:nvSpPr>
          <p:spPr bwMode="auto">
            <a:xfrm flipH="1">
              <a:off x="6869471" y="2285259"/>
              <a:ext cx="1588" cy="159246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Line 166"/>
            <p:cNvSpPr>
              <a:spLocks noChangeShapeType="1"/>
            </p:cNvSpPr>
            <p:nvPr/>
          </p:nvSpPr>
          <p:spPr bwMode="auto">
            <a:xfrm flipH="1">
              <a:off x="7980186" y="2285259"/>
              <a:ext cx="0" cy="152400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Line 177"/>
            <p:cNvSpPr>
              <a:spLocks noChangeShapeType="1"/>
            </p:cNvSpPr>
            <p:nvPr/>
          </p:nvSpPr>
          <p:spPr bwMode="auto">
            <a:xfrm flipH="1" flipV="1">
              <a:off x="6859920" y="2433893"/>
              <a:ext cx="1121855" cy="0"/>
            </a:xfrm>
            <a:prstGeom prst="line">
              <a:avLst/>
            </a:prstGeom>
            <a:noFill/>
            <a:ln w="28575">
              <a:solidFill>
                <a:srgbClr val="EB321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val 195"/>
            <p:cNvSpPr>
              <a:spLocks noChangeArrowheads="1"/>
            </p:cNvSpPr>
            <p:nvPr/>
          </p:nvSpPr>
          <p:spPr bwMode="auto">
            <a:xfrm>
              <a:off x="6615446" y="1806128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Oval 195"/>
            <p:cNvSpPr>
              <a:spLocks noChangeArrowheads="1"/>
            </p:cNvSpPr>
            <p:nvPr/>
          </p:nvSpPr>
          <p:spPr bwMode="auto">
            <a:xfrm>
              <a:off x="7184417" y="1795516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Line 196"/>
            <p:cNvSpPr>
              <a:spLocks noChangeShapeType="1"/>
            </p:cNvSpPr>
            <p:nvPr/>
          </p:nvSpPr>
          <p:spPr bwMode="auto">
            <a:xfrm flipH="1">
              <a:off x="7473342" y="1876479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Line 197"/>
            <p:cNvSpPr>
              <a:spLocks noChangeShapeType="1"/>
            </p:cNvSpPr>
            <p:nvPr/>
          </p:nvSpPr>
          <p:spPr bwMode="auto">
            <a:xfrm>
              <a:off x="7243155" y="1893941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Rectangle 198"/>
            <p:cNvSpPr>
              <a:spLocks noChangeArrowheads="1"/>
            </p:cNvSpPr>
            <p:nvPr/>
          </p:nvSpPr>
          <p:spPr bwMode="auto">
            <a:xfrm>
              <a:off x="7332055" y="1860604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Oval 195"/>
            <p:cNvSpPr>
              <a:spLocks noChangeArrowheads="1"/>
            </p:cNvSpPr>
            <p:nvPr/>
          </p:nvSpPr>
          <p:spPr bwMode="auto">
            <a:xfrm>
              <a:off x="7738726" y="180186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Line 196"/>
            <p:cNvSpPr>
              <a:spLocks noChangeShapeType="1"/>
            </p:cNvSpPr>
            <p:nvPr/>
          </p:nvSpPr>
          <p:spPr bwMode="auto">
            <a:xfrm flipH="1">
              <a:off x="8027651" y="188283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Line 197"/>
            <p:cNvSpPr>
              <a:spLocks noChangeShapeType="1"/>
            </p:cNvSpPr>
            <p:nvPr/>
          </p:nvSpPr>
          <p:spPr bwMode="auto">
            <a:xfrm>
              <a:off x="7797464" y="190029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Rectangle 198"/>
            <p:cNvSpPr>
              <a:spLocks noChangeArrowheads="1"/>
            </p:cNvSpPr>
            <p:nvPr/>
          </p:nvSpPr>
          <p:spPr bwMode="auto">
            <a:xfrm>
              <a:off x="7886364" y="186695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Oval 195"/>
            <p:cNvSpPr>
              <a:spLocks noChangeArrowheads="1"/>
            </p:cNvSpPr>
            <p:nvPr/>
          </p:nvSpPr>
          <p:spPr bwMode="auto">
            <a:xfrm>
              <a:off x="7183623" y="252194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Line 196"/>
            <p:cNvSpPr>
              <a:spLocks noChangeShapeType="1"/>
            </p:cNvSpPr>
            <p:nvPr/>
          </p:nvSpPr>
          <p:spPr bwMode="auto">
            <a:xfrm flipH="1">
              <a:off x="7472548" y="260291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Line 197"/>
            <p:cNvSpPr>
              <a:spLocks noChangeShapeType="1"/>
            </p:cNvSpPr>
            <p:nvPr/>
          </p:nvSpPr>
          <p:spPr bwMode="auto">
            <a:xfrm>
              <a:off x="7242361" y="262037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Rectangle 198"/>
            <p:cNvSpPr>
              <a:spLocks noChangeArrowheads="1"/>
            </p:cNvSpPr>
            <p:nvPr/>
          </p:nvSpPr>
          <p:spPr bwMode="auto">
            <a:xfrm>
              <a:off x="7331261" y="258703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6909474" y="3641750"/>
              <a:ext cx="1188721" cy="415499"/>
              <a:chOff x="4236720" y="3512597"/>
              <a:chExt cx="1188721" cy="548500"/>
            </a:xfrm>
          </p:grpSpPr>
          <p:sp>
            <p:nvSpPr>
              <p:cNvPr id="4" name="Rectangle 3"/>
              <p:cNvSpPr/>
              <p:nvPr/>
            </p:nvSpPr>
            <p:spPr bwMode="auto">
              <a:xfrm>
                <a:off x="4236720" y="3512597"/>
                <a:ext cx="1066800" cy="548500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indent="-268288">
                  <a:buClr>
                    <a:srgbClr val="FD930A"/>
                  </a:buClr>
                  <a:buSzPct val="80000"/>
                </a:pPr>
                <a:endParaRPr lang="de-DE" sz="2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8" name="Rectangle 160"/>
              <p:cNvSpPr>
                <a:spLocks noChangeArrowheads="1"/>
              </p:cNvSpPr>
              <p:nvPr/>
            </p:nvSpPr>
            <p:spPr bwMode="auto">
              <a:xfrm>
                <a:off x="4320541" y="3615421"/>
                <a:ext cx="1104900" cy="365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de-DE" sz="1800" b="1" kern="0" dirty="0" err="1" smtClean="0">
                    <a:solidFill>
                      <a:prstClr val="white"/>
                    </a:solidFill>
                    <a:latin typeface="Calibri"/>
                  </a:rPr>
                  <a:t>Colbox</a:t>
                </a:r>
                <a:r>
                  <a:rPr lang="de-DE" sz="1800" b="1" kern="0" dirty="0" smtClean="0">
                    <a:solidFill>
                      <a:prstClr val="white"/>
                    </a:solidFill>
                    <a:latin typeface="Calibri"/>
                  </a:rPr>
                  <a:t> 43</a:t>
                </a:r>
                <a:endParaRPr lang="en-GB" sz="1800" b="1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49" name="Line 196"/>
            <p:cNvSpPr>
              <a:spLocks noChangeShapeType="1"/>
            </p:cNvSpPr>
            <p:nvPr/>
          </p:nvSpPr>
          <p:spPr bwMode="auto">
            <a:xfrm flipH="1">
              <a:off x="6921858" y="1896028"/>
              <a:ext cx="142873" cy="406194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Line 197"/>
            <p:cNvSpPr>
              <a:spLocks noChangeShapeType="1"/>
            </p:cNvSpPr>
            <p:nvPr/>
          </p:nvSpPr>
          <p:spPr bwMode="auto">
            <a:xfrm>
              <a:off x="6681154" y="1900292"/>
              <a:ext cx="153392" cy="413247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Rectangle 198"/>
            <p:cNvSpPr>
              <a:spLocks noChangeArrowheads="1"/>
            </p:cNvSpPr>
            <p:nvPr/>
          </p:nvSpPr>
          <p:spPr bwMode="auto">
            <a:xfrm>
              <a:off x="6780570" y="1880152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7064731" y="3154984"/>
              <a:ext cx="915455" cy="311893"/>
              <a:chOff x="4236720" y="2587034"/>
              <a:chExt cx="1008650" cy="311893"/>
            </a:xfrm>
          </p:grpSpPr>
          <p:sp>
            <p:nvSpPr>
              <p:cNvPr id="53" name="Rectangle 52"/>
              <p:cNvSpPr/>
              <p:nvPr/>
            </p:nvSpPr>
            <p:spPr bwMode="auto">
              <a:xfrm>
                <a:off x="4236720" y="2587034"/>
                <a:ext cx="853440" cy="311893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indent="-268288">
                  <a:buClr>
                    <a:srgbClr val="FD930A"/>
                  </a:buClr>
                  <a:buSzPct val="80000"/>
                </a:pPr>
                <a:endParaRPr lang="de-DE" sz="2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Rectangle 160"/>
              <p:cNvSpPr>
                <a:spLocks noChangeArrowheads="1"/>
              </p:cNvSpPr>
              <p:nvPr/>
            </p:nvSpPr>
            <p:spPr bwMode="auto">
              <a:xfrm>
                <a:off x="4320542" y="2611273"/>
                <a:ext cx="924828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de-DE" sz="1600" b="1" kern="0" dirty="0" err="1" smtClean="0">
                    <a:solidFill>
                      <a:prstClr val="white"/>
                    </a:solidFill>
                    <a:latin typeface="Calibri"/>
                  </a:rPr>
                  <a:t>Purifier</a:t>
                </a:r>
                <a:endParaRPr lang="en-GB" sz="1600" b="1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84" name="Group 83"/>
          <p:cNvGrpSpPr/>
          <p:nvPr/>
        </p:nvGrpSpPr>
        <p:grpSpPr>
          <a:xfrm>
            <a:off x="5464826" y="1423516"/>
            <a:ext cx="1628105" cy="2261733"/>
            <a:chOff x="6615446" y="1795516"/>
            <a:chExt cx="1628105" cy="2261733"/>
          </a:xfrm>
        </p:grpSpPr>
        <p:sp>
          <p:nvSpPr>
            <p:cNvPr id="85" name="Line 166"/>
            <p:cNvSpPr>
              <a:spLocks noChangeShapeType="1"/>
            </p:cNvSpPr>
            <p:nvPr/>
          </p:nvSpPr>
          <p:spPr bwMode="auto">
            <a:xfrm>
              <a:off x="7433653" y="2285258"/>
              <a:ext cx="3176" cy="1440312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" name="Line 166"/>
            <p:cNvSpPr>
              <a:spLocks noChangeShapeType="1"/>
            </p:cNvSpPr>
            <p:nvPr/>
          </p:nvSpPr>
          <p:spPr bwMode="auto">
            <a:xfrm flipH="1">
              <a:off x="6869471" y="2285259"/>
              <a:ext cx="1588" cy="159246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" name="Line 166"/>
            <p:cNvSpPr>
              <a:spLocks noChangeShapeType="1"/>
            </p:cNvSpPr>
            <p:nvPr/>
          </p:nvSpPr>
          <p:spPr bwMode="auto">
            <a:xfrm flipH="1">
              <a:off x="7980186" y="2285259"/>
              <a:ext cx="0" cy="152400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" name="Line 177"/>
            <p:cNvSpPr>
              <a:spLocks noChangeShapeType="1"/>
            </p:cNvSpPr>
            <p:nvPr/>
          </p:nvSpPr>
          <p:spPr bwMode="auto">
            <a:xfrm flipH="1" flipV="1">
              <a:off x="6859920" y="2433893"/>
              <a:ext cx="1121855" cy="0"/>
            </a:xfrm>
            <a:prstGeom prst="line">
              <a:avLst/>
            </a:prstGeom>
            <a:noFill/>
            <a:ln w="28575">
              <a:solidFill>
                <a:srgbClr val="EB321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" name="Oval 195"/>
            <p:cNvSpPr>
              <a:spLocks noChangeArrowheads="1"/>
            </p:cNvSpPr>
            <p:nvPr/>
          </p:nvSpPr>
          <p:spPr bwMode="auto">
            <a:xfrm>
              <a:off x="6615446" y="1806128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" name="Oval 195"/>
            <p:cNvSpPr>
              <a:spLocks noChangeArrowheads="1"/>
            </p:cNvSpPr>
            <p:nvPr/>
          </p:nvSpPr>
          <p:spPr bwMode="auto">
            <a:xfrm>
              <a:off x="7184417" y="1795516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1" name="Line 196"/>
            <p:cNvSpPr>
              <a:spLocks noChangeShapeType="1"/>
            </p:cNvSpPr>
            <p:nvPr/>
          </p:nvSpPr>
          <p:spPr bwMode="auto">
            <a:xfrm flipH="1">
              <a:off x="7473342" y="1876479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" name="Line 197"/>
            <p:cNvSpPr>
              <a:spLocks noChangeShapeType="1"/>
            </p:cNvSpPr>
            <p:nvPr/>
          </p:nvSpPr>
          <p:spPr bwMode="auto">
            <a:xfrm>
              <a:off x="7243155" y="1893941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3" name="Rectangle 198"/>
            <p:cNvSpPr>
              <a:spLocks noChangeArrowheads="1"/>
            </p:cNvSpPr>
            <p:nvPr/>
          </p:nvSpPr>
          <p:spPr bwMode="auto">
            <a:xfrm>
              <a:off x="7332055" y="1860604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4" name="Oval 195"/>
            <p:cNvSpPr>
              <a:spLocks noChangeArrowheads="1"/>
            </p:cNvSpPr>
            <p:nvPr/>
          </p:nvSpPr>
          <p:spPr bwMode="auto">
            <a:xfrm>
              <a:off x="7738726" y="180186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5" name="Line 196"/>
            <p:cNvSpPr>
              <a:spLocks noChangeShapeType="1"/>
            </p:cNvSpPr>
            <p:nvPr/>
          </p:nvSpPr>
          <p:spPr bwMode="auto">
            <a:xfrm flipH="1">
              <a:off x="8027651" y="188283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6" name="Line 197"/>
            <p:cNvSpPr>
              <a:spLocks noChangeShapeType="1"/>
            </p:cNvSpPr>
            <p:nvPr/>
          </p:nvSpPr>
          <p:spPr bwMode="auto">
            <a:xfrm>
              <a:off x="7797464" y="190029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7" name="Rectangle 198"/>
            <p:cNvSpPr>
              <a:spLocks noChangeArrowheads="1"/>
            </p:cNvSpPr>
            <p:nvPr/>
          </p:nvSpPr>
          <p:spPr bwMode="auto">
            <a:xfrm>
              <a:off x="7886364" y="186695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8" name="Oval 195"/>
            <p:cNvSpPr>
              <a:spLocks noChangeArrowheads="1"/>
            </p:cNvSpPr>
            <p:nvPr/>
          </p:nvSpPr>
          <p:spPr bwMode="auto">
            <a:xfrm>
              <a:off x="7183623" y="252194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9" name="Line 196"/>
            <p:cNvSpPr>
              <a:spLocks noChangeShapeType="1"/>
            </p:cNvSpPr>
            <p:nvPr/>
          </p:nvSpPr>
          <p:spPr bwMode="auto">
            <a:xfrm flipH="1">
              <a:off x="7472548" y="260291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0" name="Line 197"/>
            <p:cNvSpPr>
              <a:spLocks noChangeShapeType="1"/>
            </p:cNvSpPr>
            <p:nvPr/>
          </p:nvSpPr>
          <p:spPr bwMode="auto">
            <a:xfrm>
              <a:off x="7242361" y="262037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1" name="Rectangle 198"/>
            <p:cNvSpPr>
              <a:spLocks noChangeArrowheads="1"/>
            </p:cNvSpPr>
            <p:nvPr/>
          </p:nvSpPr>
          <p:spPr bwMode="auto">
            <a:xfrm>
              <a:off x="7331261" y="258703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02" name="Group 101"/>
            <p:cNvGrpSpPr/>
            <p:nvPr/>
          </p:nvGrpSpPr>
          <p:grpSpPr>
            <a:xfrm>
              <a:off x="6909474" y="3641750"/>
              <a:ext cx="1188721" cy="415499"/>
              <a:chOff x="4236720" y="3512597"/>
              <a:chExt cx="1188721" cy="548500"/>
            </a:xfrm>
          </p:grpSpPr>
          <p:sp>
            <p:nvSpPr>
              <p:cNvPr id="109" name="Rectangle 108"/>
              <p:cNvSpPr/>
              <p:nvPr/>
            </p:nvSpPr>
            <p:spPr bwMode="auto">
              <a:xfrm>
                <a:off x="4236720" y="3512597"/>
                <a:ext cx="1066800" cy="548500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indent="-268288">
                  <a:buClr>
                    <a:srgbClr val="FD930A"/>
                  </a:buClr>
                  <a:buSzPct val="80000"/>
                </a:pPr>
                <a:endParaRPr lang="de-DE" sz="2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0" name="Rectangle 160"/>
              <p:cNvSpPr>
                <a:spLocks noChangeArrowheads="1"/>
              </p:cNvSpPr>
              <p:nvPr/>
            </p:nvSpPr>
            <p:spPr bwMode="auto">
              <a:xfrm>
                <a:off x="4320541" y="3615421"/>
                <a:ext cx="1104900" cy="365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de-DE" sz="1800" b="1" kern="0" dirty="0" err="1" smtClean="0">
                    <a:solidFill>
                      <a:prstClr val="white"/>
                    </a:solidFill>
                    <a:latin typeface="Calibri"/>
                  </a:rPr>
                  <a:t>Colbox</a:t>
                </a:r>
                <a:r>
                  <a:rPr lang="de-DE" sz="1800" b="1" kern="0" dirty="0" smtClean="0">
                    <a:solidFill>
                      <a:prstClr val="white"/>
                    </a:solidFill>
                    <a:latin typeface="Calibri"/>
                  </a:rPr>
                  <a:t> 41</a:t>
                </a:r>
                <a:endParaRPr lang="en-GB" sz="1800" b="1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03" name="Line 196"/>
            <p:cNvSpPr>
              <a:spLocks noChangeShapeType="1"/>
            </p:cNvSpPr>
            <p:nvPr/>
          </p:nvSpPr>
          <p:spPr bwMode="auto">
            <a:xfrm flipH="1">
              <a:off x="6921858" y="1896028"/>
              <a:ext cx="142873" cy="406194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4" name="Line 197"/>
            <p:cNvSpPr>
              <a:spLocks noChangeShapeType="1"/>
            </p:cNvSpPr>
            <p:nvPr/>
          </p:nvSpPr>
          <p:spPr bwMode="auto">
            <a:xfrm>
              <a:off x="6681154" y="1900292"/>
              <a:ext cx="153392" cy="413247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" name="Rectangle 198"/>
            <p:cNvSpPr>
              <a:spLocks noChangeArrowheads="1"/>
            </p:cNvSpPr>
            <p:nvPr/>
          </p:nvSpPr>
          <p:spPr bwMode="auto">
            <a:xfrm>
              <a:off x="6780570" y="1880152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06" name="Group 105"/>
            <p:cNvGrpSpPr/>
            <p:nvPr/>
          </p:nvGrpSpPr>
          <p:grpSpPr>
            <a:xfrm>
              <a:off x="7064731" y="3154984"/>
              <a:ext cx="915455" cy="311893"/>
              <a:chOff x="4236720" y="2587034"/>
              <a:chExt cx="1008650" cy="311893"/>
            </a:xfrm>
          </p:grpSpPr>
          <p:sp>
            <p:nvSpPr>
              <p:cNvPr id="107" name="Rectangle 106"/>
              <p:cNvSpPr/>
              <p:nvPr/>
            </p:nvSpPr>
            <p:spPr bwMode="auto">
              <a:xfrm>
                <a:off x="4236720" y="2587034"/>
                <a:ext cx="853440" cy="311893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indent="-268288">
                  <a:buClr>
                    <a:srgbClr val="FD930A"/>
                  </a:buClr>
                  <a:buSzPct val="80000"/>
                </a:pPr>
                <a:endParaRPr lang="de-DE" sz="2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8" name="Rectangle 160"/>
              <p:cNvSpPr>
                <a:spLocks noChangeArrowheads="1"/>
              </p:cNvSpPr>
              <p:nvPr/>
            </p:nvSpPr>
            <p:spPr bwMode="auto">
              <a:xfrm>
                <a:off x="4320542" y="2611273"/>
                <a:ext cx="924828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de-DE" sz="1600" b="1" kern="0" dirty="0" err="1" smtClean="0">
                    <a:solidFill>
                      <a:prstClr val="white"/>
                    </a:solidFill>
                    <a:latin typeface="Calibri"/>
                  </a:rPr>
                  <a:t>Purifier</a:t>
                </a:r>
                <a:endParaRPr lang="en-GB" sz="1600" b="1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135" name="Line 166"/>
          <p:cNvSpPr>
            <a:spLocks noChangeShapeType="1"/>
          </p:cNvSpPr>
          <p:nvPr/>
        </p:nvSpPr>
        <p:spPr bwMode="auto">
          <a:xfrm>
            <a:off x="6312067" y="3689813"/>
            <a:ext cx="0" cy="182503"/>
          </a:xfrm>
          <a:prstGeom prst="line">
            <a:avLst/>
          </a:prstGeom>
          <a:noFill/>
          <a:ln w="28575">
            <a:solidFill>
              <a:srgbClr val="F63B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7" name="Line 177"/>
          <p:cNvSpPr>
            <a:spLocks noChangeShapeType="1"/>
          </p:cNvSpPr>
          <p:nvPr/>
        </p:nvSpPr>
        <p:spPr bwMode="auto">
          <a:xfrm flipH="1" flipV="1">
            <a:off x="5465852" y="4048553"/>
            <a:ext cx="2763691" cy="0"/>
          </a:xfrm>
          <a:prstGeom prst="line">
            <a:avLst/>
          </a:prstGeom>
          <a:noFill/>
          <a:ln w="28575">
            <a:solidFill>
              <a:srgbClr val="EB32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8" name="Line 177"/>
          <p:cNvSpPr>
            <a:spLocks noChangeShapeType="1"/>
          </p:cNvSpPr>
          <p:nvPr/>
        </p:nvSpPr>
        <p:spPr bwMode="auto">
          <a:xfrm flipH="1" flipV="1">
            <a:off x="5629950" y="3857376"/>
            <a:ext cx="692771" cy="0"/>
          </a:xfrm>
          <a:prstGeom prst="line">
            <a:avLst/>
          </a:prstGeom>
          <a:noFill/>
          <a:ln w="28575">
            <a:solidFill>
              <a:srgbClr val="EB32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9" name="Line 166"/>
          <p:cNvSpPr>
            <a:spLocks noChangeShapeType="1"/>
          </p:cNvSpPr>
          <p:nvPr/>
        </p:nvSpPr>
        <p:spPr bwMode="auto">
          <a:xfrm>
            <a:off x="5629950" y="2530218"/>
            <a:ext cx="0" cy="1337534"/>
          </a:xfrm>
          <a:prstGeom prst="line">
            <a:avLst/>
          </a:prstGeom>
          <a:noFill/>
          <a:ln w="28575">
            <a:solidFill>
              <a:srgbClr val="F63B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0" name="Line 166"/>
          <p:cNvSpPr>
            <a:spLocks noChangeShapeType="1"/>
          </p:cNvSpPr>
          <p:nvPr/>
        </p:nvSpPr>
        <p:spPr bwMode="auto">
          <a:xfrm>
            <a:off x="5464826" y="2696003"/>
            <a:ext cx="0" cy="1352550"/>
          </a:xfrm>
          <a:prstGeom prst="line">
            <a:avLst/>
          </a:prstGeom>
          <a:noFill/>
          <a:ln w="28575">
            <a:solidFill>
              <a:srgbClr val="F63B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1" name="Line 177"/>
          <p:cNvSpPr>
            <a:spLocks noChangeShapeType="1"/>
          </p:cNvSpPr>
          <p:nvPr/>
        </p:nvSpPr>
        <p:spPr bwMode="auto">
          <a:xfrm flipH="1" flipV="1">
            <a:off x="5059926" y="2697302"/>
            <a:ext cx="405927" cy="0"/>
          </a:xfrm>
          <a:prstGeom prst="line">
            <a:avLst/>
          </a:prstGeom>
          <a:noFill/>
          <a:ln w="28575">
            <a:solidFill>
              <a:srgbClr val="EB32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2" name="Line 177"/>
          <p:cNvSpPr>
            <a:spLocks noChangeShapeType="1"/>
          </p:cNvSpPr>
          <p:nvPr/>
        </p:nvSpPr>
        <p:spPr bwMode="auto">
          <a:xfrm flipH="1" flipV="1">
            <a:off x="4944224" y="2530218"/>
            <a:ext cx="685726" cy="0"/>
          </a:xfrm>
          <a:prstGeom prst="line">
            <a:avLst/>
          </a:prstGeom>
          <a:noFill/>
          <a:ln w="28575">
            <a:solidFill>
              <a:srgbClr val="EB32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850738" y="2269868"/>
            <a:ext cx="1335931" cy="520700"/>
            <a:chOff x="3852133" y="2131328"/>
            <a:chExt cx="1335931" cy="520700"/>
          </a:xfrm>
        </p:grpSpPr>
        <p:sp>
          <p:nvSpPr>
            <p:cNvPr id="133" name="Rectangle 156"/>
            <p:cNvSpPr>
              <a:spLocks noChangeArrowheads="1"/>
            </p:cNvSpPr>
            <p:nvPr/>
          </p:nvSpPr>
          <p:spPr bwMode="auto">
            <a:xfrm>
              <a:off x="3852133" y="2131328"/>
              <a:ext cx="1335931" cy="520700"/>
            </a:xfrm>
            <a:prstGeom prst="rect">
              <a:avLst/>
            </a:prstGeom>
            <a:solidFill>
              <a:srgbClr val="FF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4" name="Rectangle 157"/>
            <p:cNvSpPr>
              <a:spLocks noChangeArrowheads="1"/>
            </p:cNvSpPr>
            <p:nvPr/>
          </p:nvSpPr>
          <p:spPr bwMode="auto">
            <a:xfrm>
              <a:off x="3920395" y="2191931"/>
              <a:ext cx="1207895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Distribution Box</a:t>
              </a:r>
            </a:p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DB54</a:t>
              </a:r>
              <a:endParaRPr lang="en-GB" sz="18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9" y="2430935"/>
            <a:ext cx="2880591" cy="3843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 bwMode="auto">
          <a:xfrm flipH="1">
            <a:off x="2997100" y="2807223"/>
            <a:ext cx="1464064" cy="1065093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pic>
        <p:nvPicPr>
          <p:cNvPr id="111" name="Picture 1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921" y="4091525"/>
            <a:ext cx="2910082" cy="2182561"/>
          </a:xfrm>
          <a:prstGeom prst="rect">
            <a:avLst/>
          </a:prstGeom>
        </p:spPr>
      </p:pic>
      <p:cxnSp>
        <p:nvCxnSpPr>
          <p:cNvPr id="112" name="Straight Arrow Connector 111"/>
          <p:cNvCxnSpPr/>
          <p:nvPr/>
        </p:nvCxnSpPr>
        <p:spPr bwMode="auto">
          <a:xfrm flipH="1">
            <a:off x="3810000" y="3094877"/>
            <a:ext cx="1655853" cy="1929841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13" name="Straight Arrow Connector 112"/>
          <p:cNvCxnSpPr/>
          <p:nvPr/>
        </p:nvCxnSpPr>
        <p:spPr bwMode="auto">
          <a:xfrm flipH="1">
            <a:off x="4267200" y="3332299"/>
            <a:ext cx="1362751" cy="1916536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14" name="Rectangle 113"/>
          <p:cNvSpPr/>
          <p:nvPr/>
        </p:nvSpPr>
        <p:spPr>
          <a:xfrm>
            <a:off x="6156833" y="4279339"/>
            <a:ext cx="298716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schemeClr val="tx2"/>
                </a:solidFill>
              </a:rPr>
              <a:t>Commissioning of both </a:t>
            </a:r>
            <a:r>
              <a:rPr lang="en-US" sz="2000" b="1" kern="0" dirty="0" smtClean="0">
                <a:solidFill>
                  <a:schemeClr val="tx2"/>
                </a:solidFill>
              </a:rPr>
              <a:t>XFEL </a:t>
            </a:r>
            <a:r>
              <a:rPr lang="en-US" sz="2000" b="1" kern="0" dirty="0" err="1" smtClean="0">
                <a:solidFill>
                  <a:schemeClr val="tx2"/>
                </a:solidFill>
              </a:rPr>
              <a:t>subplants</a:t>
            </a:r>
            <a:r>
              <a:rPr lang="en-US" sz="2000" b="1" kern="0" dirty="0" smtClean="0">
                <a:solidFill>
                  <a:schemeClr val="tx2"/>
                </a:solidFill>
              </a:rPr>
              <a:t> together with DB54  was continued until November 2013</a:t>
            </a:r>
            <a:endParaRPr lang="en-US" sz="2000" b="1" kern="0" dirty="0">
              <a:solidFill>
                <a:schemeClr val="tx2"/>
              </a:solidFill>
            </a:endParaRPr>
          </a:p>
        </p:txBody>
      </p:sp>
      <p:sp>
        <p:nvSpPr>
          <p:cNvPr id="75" name="Title 1"/>
          <p:cNvSpPr>
            <a:spLocks noGrp="1"/>
          </p:cNvSpPr>
          <p:nvPr>
            <p:ph type="title"/>
          </p:nvPr>
        </p:nvSpPr>
        <p:spPr>
          <a:xfrm>
            <a:off x="1077644" y="307975"/>
            <a:ext cx="7461815" cy="714375"/>
          </a:xfrm>
        </p:spPr>
        <p:txBody>
          <a:bodyPr/>
          <a:lstStyle/>
          <a:p>
            <a:r>
              <a:rPr lang="de-DE" sz="2200" dirty="0"/>
              <a:t>HERA </a:t>
            </a:r>
            <a:r>
              <a:rPr lang="de-DE" sz="2200" dirty="0" err="1"/>
              <a:t>R</a:t>
            </a:r>
            <a:r>
              <a:rPr lang="de-DE" sz="2200" dirty="0" err="1" smtClean="0"/>
              <a:t>efrigerating</a:t>
            </a:r>
            <a:r>
              <a:rPr lang="de-DE" sz="2200" dirty="0" smtClean="0"/>
              <a:t> </a:t>
            </a:r>
            <a:r>
              <a:rPr lang="de-DE" sz="2200" dirty="0"/>
              <a:t>P</a:t>
            </a:r>
            <a:r>
              <a:rPr lang="de-DE" sz="2200" dirty="0" smtClean="0"/>
              <a:t>lant  -&gt; XFEL </a:t>
            </a:r>
            <a:r>
              <a:rPr lang="de-DE" sz="2200" dirty="0" err="1"/>
              <a:t>R</a:t>
            </a:r>
            <a:r>
              <a:rPr lang="de-DE" sz="2200" dirty="0" err="1" smtClean="0"/>
              <a:t>efrigerating</a:t>
            </a:r>
            <a:r>
              <a:rPr lang="de-DE" sz="2200" dirty="0" smtClean="0"/>
              <a:t> </a:t>
            </a:r>
            <a:r>
              <a:rPr lang="en-US" sz="2200" dirty="0" smtClean="0"/>
              <a:t>Plant</a:t>
            </a:r>
            <a:br>
              <a:rPr lang="en-US" sz="2200" dirty="0" smtClean="0"/>
            </a:br>
            <a:r>
              <a:rPr lang="en-US" sz="1600" dirty="0" smtClean="0"/>
              <a:t>Commissioning of XFEL Refrigerating Plant </a:t>
            </a:r>
            <a:r>
              <a:rPr lang="de-DE" sz="1600" dirty="0" smtClean="0"/>
              <a:t> 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415062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Line 166"/>
          <p:cNvSpPr>
            <a:spLocks noChangeShapeType="1"/>
          </p:cNvSpPr>
          <p:nvPr/>
        </p:nvSpPr>
        <p:spPr bwMode="auto">
          <a:xfrm>
            <a:off x="8209156" y="3685249"/>
            <a:ext cx="5473" cy="363304"/>
          </a:xfrm>
          <a:prstGeom prst="line">
            <a:avLst/>
          </a:prstGeom>
          <a:noFill/>
          <a:ln w="28575">
            <a:solidFill>
              <a:srgbClr val="F63B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7362206" y="1423516"/>
            <a:ext cx="1628105" cy="2261733"/>
            <a:chOff x="6615446" y="1795516"/>
            <a:chExt cx="1628105" cy="2261733"/>
          </a:xfrm>
        </p:grpSpPr>
        <p:sp>
          <p:nvSpPr>
            <p:cNvPr id="30" name="Line 166"/>
            <p:cNvSpPr>
              <a:spLocks noChangeShapeType="1"/>
            </p:cNvSpPr>
            <p:nvPr/>
          </p:nvSpPr>
          <p:spPr bwMode="auto">
            <a:xfrm>
              <a:off x="7433653" y="2285258"/>
              <a:ext cx="3176" cy="1440312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Line 166"/>
            <p:cNvSpPr>
              <a:spLocks noChangeShapeType="1"/>
            </p:cNvSpPr>
            <p:nvPr/>
          </p:nvSpPr>
          <p:spPr bwMode="auto">
            <a:xfrm flipH="1">
              <a:off x="6869471" y="2285259"/>
              <a:ext cx="1588" cy="159246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Line 166"/>
            <p:cNvSpPr>
              <a:spLocks noChangeShapeType="1"/>
            </p:cNvSpPr>
            <p:nvPr/>
          </p:nvSpPr>
          <p:spPr bwMode="auto">
            <a:xfrm flipH="1">
              <a:off x="7980186" y="2285259"/>
              <a:ext cx="0" cy="152400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Line 177"/>
            <p:cNvSpPr>
              <a:spLocks noChangeShapeType="1"/>
            </p:cNvSpPr>
            <p:nvPr/>
          </p:nvSpPr>
          <p:spPr bwMode="auto">
            <a:xfrm flipH="1" flipV="1">
              <a:off x="6859920" y="2433893"/>
              <a:ext cx="1121855" cy="0"/>
            </a:xfrm>
            <a:prstGeom prst="line">
              <a:avLst/>
            </a:prstGeom>
            <a:noFill/>
            <a:ln w="28575">
              <a:solidFill>
                <a:srgbClr val="EB321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val 195"/>
            <p:cNvSpPr>
              <a:spLocks noChangeArrowheads="1"/>
            </p:cNvSpPr>
            <p:nvPr/>
          </p:nvSpPr>
          <p:spPr bwMode="auto">
            <a:xfrm>
              <a:off x="6615446" y="1806128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Oval 195"/>
            <p:cNvSpPr>
              <a:spLocks noChangeArrowheads="1"/>
            </p:cNvSpPr>
            <p:nvPr/>
          </p:nvSpPr>
          <p:spPr bwMode="auto">
            <a:xfrm>
              <a:off x="7184417" y="1795516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Line 196"/>
            <p:cNvSpPr>
              <a:spLocks noChangeShapeType="1"/>
            </p:cNvSpPr>
            <p:nvPr/>
          </p:nvSpPr>
          <p:spPr bwMode="auto">
            <a:xfrm flipH="1">
              <a:off x="7473342" y="1876479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Line 197"/>
            <p:cNvSpPr>
              <a:spLocks noChangeShapeType="1"/>
            </p:cNvSpPr>
            <p:nvPr/>
          </p:nvSpPr>
          <p:spPr bwMode="auto">
            <a:xfrm>
              <a:off x="7243155" y="1893941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Rectangle 198"/>
            <p:cNvSpPr>
              <a:spLocks noChangeArrowheads="1"/>
            </p:cNvSpPr>
            <p:nvPr/>
          </p:nvSpPr>
          <p:spPr bwMode="auto">
            <a:xfrm>
              <a:off x="7332055" y="1860604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Oval 195"/>
            <p:cNvSpPr>
              <a:spLocks noChangeArrowheads="1"/>
            </p:cNvSpPr>
            <p:nvPr/>
          </p:nvSpPr>
          <p:spPr bwMode="auto">
            <a:xfrm>
              <a:off x="7738726" y="180186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Line 196"/>
            <p:cNvSpPr>
              <a:spLocks noChangeShapeType="1"/>
            </p:cNvSpPr>
            <p:nvPr/>
          </p:nvSpPr>
          <p:spPr bwMode="auto">
            <a:xfrm flipH="1">
              <a:off x="8027651" y="188283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Line 197"/>
            <p:cNvSpPr>
              <a:spLocks noChangeShapeType="1"/>
            </p:cNvSpPr>
            <p:nvPr/>
          </p:nvSpPr>
          <p:spPr bwMode="auto">
            <a:xfrm>
              <a:off x="7797464" y="190029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Rectangle 198"/>
            <p:cNvSpPr>
              <a:spLocks noChangeArrowheads="1"/>
            </p:cNvSpPr>
            <p:nvPr/>
          </p:nvSpPr>
          <p:spPr bwMode="auto">
            <a:xfrm>
              <a:off x="7886364" y="186695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Oval 195"/>
            <p:cNvSpPr>
              <a:spLocks noChangeArrowheads="1"/>
            </p:cNvSpPr>
            <p:nvPr/>
          </p:nvSpPr>
          <p:spPr bwMode="auto">
            <a:xfrm>
              <a:off x="7183623" y="252194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Line 196"/>
            <p:cNvSpPr>
              <a:spLocks noChangeShapeType="1"/>
            </p:cNvSpPr>
            <p:nvPr/>
          </p:nvSpPr>
          <p:spPr bwMode="auto">
            <a:xfrm flipH="1">
              <a:off x="7472548" y="260291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Line 197"/>
            <p:cNvSpPr>
              <a:spLocks noChangeShapeType="1"/>
            </p:cNvSpPr>
            <p:nvPr/>
          </p:nvSpPr>
          <p:spPr bwMode="auto">
            <a:xfrm>
              <a:off x="7242361" y="262037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Rectangle 198"/>
            <p:cNvSpPr>
              <a:spLocks noChangeArrowheads="1"/>
            </p:cNvSpPr>
            <p:nvPr/>
          </p:nvSpPr>
          <p:spPr bwMode="auto">
            <a:xfrm>
              <a:off x="7331261" y="258703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6909474" y="3641750"/>
              <a:ext cx="1188721" cy="415499"/>
              <a:chOff x="4236720" y="3512597"/>
              <a:chExt cx="1188721" cy="548500"/>
            </a:xfrm>
          </p:grpSpPr>
          <p:sp>
            <p:nvSpPr>
              <p:cNvPr id="4" name="Rectangle 3"/>
              <p:cNvSpPr/>
              <p:nvPr/>
            </p:nvSpPr>
            <p:spPr bwMode="auto">
              <a:xfrm>
                <a:off x="4236720" y="3512597"/>
                <a:ext cx="1066800" cy="548500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indent="-268288">
                  <a:buClr>
                    <a:srgbClr val="FD930A"/>
                  </a:buClr>
                  <a:buSzPct val="80000"/>
                </a:pPr>
                <a:endParaRPr lang="de-DE" sz="2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8" name="Rectangle 160"/>
              <p:cNvSpPr>
                <a:spLocks noChangeArrowheads="1"/>
              </p:cNvSpPr>
              <p:nvPr/>
            </p:nvSpPr>
            <p:spPr bwMode="auto">
              <a:xfrm>
                <a:off x="4320541" y="3615421"/>
                <a:ext cx="1104900" cy="365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de-DE" sz="1800" b="1" kern="0" dirty="0" err="1" smtClean="0">
                    <a:solidFill>
                      <a:prstClr val="white"/>
                    </a:solidFill>
                    <a:latin typeface="Calibri"/>
                  </a:rPr>
                  <a:t>Colbox</a:t>
                </a:r>
                <a:r>
                  <a:rPr lang="de-DE" sz="1800" b="1" kern="0" dirty="0" smtClean="0">
                    <a:solidFill>
                      <a:prstClr val="white"/>
                    </a:solidFill>
                    <a:latin typeface="Calibri"/>
                  </a:rPr>
                  <a:t> 43</a:t>
                </a:r>
                <a:endParaRPr lang="en-GB" sz="1800" b="1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49" name="Line 196"/>
            <p:cNvSpPr>
              <a:spLocks noChangeShapeType="1"/>
            </p:cNvSpPr>
            <p:nvPr/>
          </p:nvSpPr>
          <p:spPr bwMode="auto">
            <a:xfrm flipH="1">
              <a:off x="6921858" y="1896028"/>
              <a:ext cx="142873" cy="406194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Line 197"/>
            <p:cNvSpPr>
              <a:spLocks noChangeShapeType="1"/>
            </p:cNvSpPr>
            <p:nvPr/>
          </p:nvSpPr>
          <p:spPr bwMode="auto">
            <a:xfrm>
              <a:off x="6681154" y="1900292"/>
              <a:ext cx="153392" cy="413247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Rectangle 198"/>
            <p:cNvSpPr>
              <a:spLocks noChangeArrowheads="1"/>
            </p:cNvSpPr>
            <p:nvPr/>
          </p:nvSpPr>
          <p:spPr bwMode="auto">
            <a:xfrm>
              <a:off x="6780570" y="1880152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7064731" y="3154984"/>
              <a:ext cx="915455" cy="311893"/>
              <a:chOff x="4236720" y="2587034"/>
              <a:chExt cx="1008650" cy="311893"/>
            </a:xfrm>
          </p:grpSpPr>
          <p:sp>
            <p:nvSpPr>
              <p:cNvPr id="53" name="Rectangle 52"/>
              <p:cNvSpPr/>
              <p:nvPr/>
            </p:nvSpPr>
            <p:spPr bwMode="auto">
              <a:xfrm>
                <a:off x="4236720" y="2587034"/>
                <a:ext cx="853440" cy="311893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indent="-268288">
                  <a:buClr>
                    <a:srgbClr val="FD930A"/>
                  </a:buClr>
                  <a:buSzPct val="80000"/>
                </a:pPr>
                <a:endParaRPr lang="de-DE" sz="2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Rectangle 160"/>
              <p:cNvSpPr>
                <a:spLocks noChangeArrowheads="1"/>
              </p:cNvSpPr>
              <p:nvPr/>
            </p:nvSpPr>
            <p:spPr bwMode="auto">
              <a:xfrm>
                <a:off x="4320542" y="2611273"/>
                <a:ext cx="924828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de-DE" sz="1600" b="1" kern="0" dirty="0" err="1" smtClean="0">
                    <a:solidFill>
                      <a:prstClr val="white"/>
                    </a:solidFill>
                    <a:latin typeface="Calibri"/>
                  </a:rPr>
                  <a:t>Purifier</a:t>
                </a:r>
                <a:endParaRPr lang="en-GB" sz="1600" b="1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84" name="Group 83"/>
          <p:cNvGrpSpPr/>
          <p:nvPr/>
        </p:nvGrpSpPr>
        <p:grpSpPr>
          <a:xfrm>
            <a:off x="5464826" y="1423516"/>
            <a:ext cx="1628105" cy="2261733"/>
            <a:chOff x="6615446" y="1795516"/>
            <a:chExt cx="1628105" cy="2261733"/>
          </a:xfrm>
        </p:grpSpPr>
        <p:sp>
          <p:nvSpPr>
            <p:cNvPr id="85" name="Line 166"/>
            <p:cNvSpPr>
              <a:spLocks noChangeShapeType="1"/>
            </p:cNvSpPr>
            <p:nvPr/>
          </p:nvSpPr>
          <p:spPr bwMode="auto">
            <a:xfrm>
              <a:off x="7433653" y="2285258"/>
              <a:ext cx="3176" cy="1440312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" name="Line 166"/>
            <p:cNvSpPr>
              <a:spLocks noChangeShapeType="1"/>
            </p:cNvSpPr>
            <p:nvPr/>
          </p:nvSpPr>
          <p:spPr bwMode="auto">
            <a:xfrm flipH="1">
              <a:off x="6869471" y="2285259"/>
              <a:ext cx="1588" cy="159246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" name="Line 166"/>
            <p:cNvSpPr>
              <a:spLocks noChangeShapeType="1"/>
            </p:cNvSpPr>
            <p:nvPr/>
          </p:nvSpPr>
          <p:spPr bwMode="auto">
            <a:xfrm flipH="1">
              <a:off x="7980186" y="2285259"/>
              <a:ext cx="0" cy="152400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" name="Line 177"/>
            <p:cNvSpPr>
              <a:spLocks noChangeShapeType="1"/>
            </p:cNvSpPr>
            <p:nvPr/>
          </p:nvSpPr>
          <p:spPr bwMode="auto">
            <a:xfrm flipH="1" flipV="1">
              <a:off x="6859920" y="2433893"/>
              <a:ext cx="1121855" cy="0"/>
            </a:xfrm>
            <a:prstGeom prst="line">
              <a:avLst/>
            </a:prstGeom>
            <a:noFill/>
            <a:ln w="28575">
              <a:solidFill>
                <a:srgbClr val="EB321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" name="Oval 195"/>
            <p:cNvSpPr>
              <a:spLocks noChangeArrowheads="1"/>
            </p:cNvSpPr>
            <p:nvPr/>
          </p:nvSpPr>
          <p:spPr bwMode="auto">
            <a:xfrm>
              <a:off x="6615446" y="1806128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" name="Oval 195"/>
            <p:cNvSpPr>
              <a:spLocks noChangeArrowheads="1"/>
            </p:cNvSpPr>
            <p:nvPr/>
          </p:nvSpPr>
          <p:spPr bwMode="auto">
            <a:xfrm>
              <a:off x="7184417" y="1795516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1" name="Line 196"/>
            <p:cNvSpPr>
              <a:spLocks noChangeShapeType="1"/>
            </p:cNvSpPr>
            <p:nvPr/>
          </p:nvSpPr>
          <p:spPr bwMode="auto">
            <a:xfrm flipH="1">
              <a:off x="7473342" y="1876479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" name="Line 197"/>
            <p:cNvSpPr>
              <a:spLocks noChangeShapeType="1"/>
            </p:cNvSpPr>
            <p:nvPr/>
          </p:nvSpPr>
          <p:spPr bwMode="auto">
            <a:xfrm>
              <a:off x="7243155" y="1893941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3" name="Rectangle 198"/>
            <p:cNvSpPr>
              <a:spLocks noChangeArrowheads="1"/>
            </p:cNvSpPr>
            <p:nvPr/>
          </p:nvSpPr>
          <p:spPr bwMode="auto">
            <a:xfrm>
              <a:off x="7332055" y="1860604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4" name="Oval 195"/>
            <p:cNvSpPr>
              <a:spLocks noChangeArrowheads="1"/>
            </p:cNvSpPr>
            <p:nvPr/>
          </p:nvSpPr>
          <p:spPr bwMode="auto">
            <a:xfrm>
              <a:off x="7738726" y="180186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5" name="Line 196"/>
            <p:cNvSpPr>
              <a:spLocks noChangeShapeType="1"/>
            </p:cNvSpPr>
            <p:nvPr/>
          </p:nvSpPr>
          <p:spPr bwMode="auto">
            <a:xfrm flipH="1">
              <a:off x="8027651" y="188283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6" name="Line 197"/>
            <p:cNvSpPr>
              <a:spLocks noChangeShapeType="1"/>
            </p:cNvSpPr>
            <p:nvPr/>
          </p:nvSpPr>
          <p:spPr bwMode="auto">
            <a:xfrm>
              <a:off x="7797464" y="190029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7" name="Rectangle 198"/>
            <p:cNvSpPr>
              <a:spLocks noChangeArrowheads="1"/>
            </p:cNvSpPr>
            <p:nvPr/>
          </p:nvSpPr>
          <p:spPr bwMode="auto">
            <a:xfrm>
              <a:off x="7886364" y="186695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8" name="Oval 195"/>
            <p:cNvSpPr>
              <a:spLocks noChangeArrowheads="1"/>
            </p:cNvSpPr>
            <p:nvPr/>
          </p:nvSpPr>
          <p:spPr bwMode="auto">
            <a:xfrm>
              <a:off x="7183623" y="2521947"/>
              <a:ext cx="504825" cy="504825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9" name="Line 196"/>
            <p:cNvSpPr>
              <a:spLocks noChangeShapeType="1"/>
            </p:cNvSpPr>
            <p:nvPr/>
          </p:nvSpPr>
          <p:spPr bwMode="auto">
            <a:xfrm flipH="1">
              <a:off x="7472548" y="2602910"/>
              <a:ext cx="142875" cy="4238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0" name="Line 197"/>
            <p:cNvSpPr>
              <a:spLocks noChangeShapeType="1"/>
            </p:cNvSpPr>
            <p:nvPr/>
          </p:nvSpPr>
          <p:spPr bwMode="auto">
            <a:xfrm>
              <a:off x="7242361" y="2620372"/>
              <a:ext cx="142875" cy="40005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1" name="Rectangle 198"/>
            <p:cNvSpPr>
              <a:spLocks noChangeArrowheads="1"/>
            </p:cNvSpPr>
            <p:nvPr/>
          </p:nvSpPr>
          <p:spPr bwMode="auto">
            <a:xfrm>
              <a:off x="7331261" y="2587035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02" name="Group 101"/>
            <p:cNvGrpSpPr/>
            <p:nvPr/>
          </p:nvGrpSpPr>
          <p:grpSpPr>
            <a:xfrm>
              <a:off x="6909474" y="3641750"/>
              <a:ext cx="1188721" cy="415499"/>
              <a:chOff x="4236720" y="3512597"/>
              <a:chExt cx="1188721" cy="548500"/>
            </a:xfrm>
          </p:grpSpPr>
          <p:sp>
            <p:nvSpPr>
              <p:cNvPr id="109" name="Rectangle 108"/>
              <p:cNvSpPr/>
              <p:nvPr/>
            </p:nvSpPr>
            <p:spPr bwMode="auto">
              <a:xfrm>
                <a:off x="4236720" y="3512597"/>
                <a:ext cx="1066800" cy="548500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indent="-268288">
                  <a:buClr>
                    <a:srgbClr val="FD930A"/>
                  </a:buClr>
                  <a:buSzPct val="80000"/>
                </a:pPr>
                <a:endParaRPr lang="de-DE" sz="2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0" name="Rectangle 160"/>
              <p:cNvSpPr>
                <a:spLocks noChangeArrowheads="1"/>
              </p:cNvSpPr>
              <p:nvPr/>
            </p:nvSpPr>
            <p:spPr bwMode="auto">
              <a:xfrm>
                <a:off x="4320541" y="3615421"/>
                <a:ext cx="1104900" cy="365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de-DE" sz="1800" b="1" kern="0" dirty="0" err="1" smtClean="0">
                    <a:solidFill>
                      <a:prstClr val="white"/>
                    </a:solidFill>
                    <a:latin typeface="Calibri"/>
                  </a:rPr>
                  <a:t>Colbox</a:t>
                </a:r>
                <a:r>
                  <a:rPr lang="de-DE" sz="1800" b="1" kern="0" dirty="0" smtClean="0">
                    <a:solidFill>
                      <a:prstClr val="white"/>
                    </a:solidFill>
                    <a:latin typeface="Calibri"/>
                  </a:rPr>
                  <a:t> 41</a:t>
                </a:r>
                <a:endParaRPr lang="en-GB" sz="1800" b="1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03" name="Line 196"/>
            <p:cNvSpPr>
              <a:spLocks noChangeShapeType="1"/>
            </p:cNvSpPr>
            <p:nvPr/>
          </p:nvSpPr>
          <p:spPr bwMode="auto">
            <a:xfrm flipH="1">
              <a:off x="6921858" y="1896028"/>
              <a:ext cx="142873" cy="406194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4" name="Line 197"/>
            <p:cNvSpPr>
              <a:spLocks noChangeShapeType="1"/>
            </p:cNvSpPr>
            <p:nvPr/>
          </p:nvSpPr>
          <p:spPr bwMode="auto">
            <a:xfrm>
              <a:off x="6681154" y="1900292"/>
              <a:ext cx="153392" cy="413247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" name="Rectangle 198"/>
            <p:cNvSpPr>
              <a:spLocks noChangeArrowheads="1"/>
            </p:cNvSpPr>
            <p:nvPr/>
          </p:nvSpPr>
          <p:spPr bwMode="auto">
            <a:xfrm>
              <a:off x="6780570" y="1880152"/>
              <a:ext cx="207963" cy="215900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kern="0" dirty="0">
                  <a:solidFill>
                    <a:prstClr val="white"/>
                  </a:solidFill>
                  <a:latin typeface="Calibri"/>
                </a:rPr>
                <a:t>SC</a:t>
              </a:r>
              <a:endParaRPr lang="en-GB" sz="1800" b="1" kern="0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06" name="Group 105"/>
            <p:cNvGrpSpPr/>
            <p:nvPr/>
          </p:nvGrpSpPr>
          <p:grpSpPr>
            <a:xfrm>
              <a:off x="7064731" y="3154984"/>
              <a:ext cx="915455" cy="311893"/>
              <a:chOff x="4236720" y="2587034"/>
              <a:chExt cx="1008650" cy="311893"/>
            </a:xfrm>
          </p:grpSpPr>
          <p:sp>
            <p:nvSpPr>
              <p:cNvPr id="107" name="Rectangle 106"/>
              <p:cNvSpPr/>
              <p:nvPr/>
            </p:nvSpPr>
            <p:spPr bwMode="auto">
              <a:xfrm>
                <a:off x="4236720" y="2587034"/>
                <a:ext cx="853440" cy="311893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indent="-268288">
                  <a:buClr>
                    <a:srgbClr val="FD930A"/>
                  </a:buClr>
                  <a:buSzPct val="80000"/>
                </a:pPr>
                <a:endParaRPr lang="de-DE" sz="2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8" name="Rectangle 160"/>
              <p:cNvSpPr>
                <a:spLocks noChangeArrowheads="1"/>
              </p:cNvSpPr>
              <p:nvPr/>
            </p:nvSpPr>
            <p:spPr bwMode="auto">
              <a:xfrm>
                <a:off x="4320542" y="2611273"/>
                <a:ext cx="924828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</a:pPr>
                <a:r>
                  <a:rPr lang="de-DE" sz="1600" b="1" kern="0" dirty="0" err="1" smtClean="0">
                    <a:solidFill>
                      <a:prstClr val="white"/>
                    </a:solidFill>
                    <a:latin typeface="Calibri"/>
                  </a:rPr>
                  <a:t>Purifier</a:t>
                </a:r>
                <a:endParaRPr lang="en-GB" sz="1600" b="1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135" name="Line 166"/>
          <p:cNvSpPr>
            <a:spLocks noChangeShapeType="1"/>
          </p:cNvSpPr>
          <p:nvPr/>
        </p:nvSpPr>
        <p:spPr bwMode="auto">
          <a:xfrm>
            <a:off x="6312067" y="3689813"/>
            <a:ext cx="0" cy="182503"/>
          </a:xfrm>
          <a:prstGeom prst="line">
            <a:avLst/>
          </a:prstGeom>
          <a:noFill/>
          <a:ln w="28575">
            <a:solidFill>
              <a:srgbClr val="F63B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7" name="Line 177"/>
          <p:cNvSpPr>
            <a:spLocks noChangeShapeType="1"/>
          </p:cNvSpPr>
          <p:nvPr/>
        </p:nvSpPr>
        <p:spPr bwMode="auto">
          <a:xfrm flipH="1" flipV="1">
            <a:off x="5465852" y="4048553"/>
            <a:ext cx="2763691" cy="0"/>
          </a:xfrm>
          <a:prstGeom prst="line">
            <a:avLst/>
          </a:prstGeom>
          <a:noFill/>
          <a:ln w="28575">
            <a:solidFill>
              <a:srgbClr val="EB32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8" name="Line 177"/>
          <p:cNvSpPr>
            <a:spLocks noChangeShapeType="1"/>
          </p:cNvSpPr>
          <p:nvPr/>
        </p:nvSpPr>
        <p:spPr bwMode="auto">
          <a:xfrm flipH="1" flipV="1">
            <a:off x="5629950" y="3857376"/>
            <a:ext cx="692771" cy="0"/>
          </a:xfrm>
          <a:prstGeom prst="line">
            <a:avLst/>
          </a:prstGeom>
          <a:noFill/>
          <a:ln w="28575">
            <a:solidFill>
              <a:srgbClr val="EB32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9" name="Line 166"/>
          <p:cNvSpPr>
            <a:spLocks noChangeShapeType="1"/>
          </p:cNvSpPr>
          <p:nvPr/>
        </p:nvSpPr>
        <p:spPr bwMode="auto">
          <a:xfrm>
            <a:off x="5629950" y="2530218"/>
            <a:ext cx="0" cy="1337534"/>
          </a:xfrm>
          <a:prstGeom prst="line">
            <a:avLst/>
          </a:prstGeom>
          <a:noFill/>
          <a:ln w="28575">
            <a:solidFill>
              <a:srgbClr val="F63B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0" name="Line 166"/>
          <p:cNvSpPr>
            <a:spLocks noChangeShapeType="1"/>
          </p:cNvSpPr>
          <p:nvPr/>
        </p:nvSpPr>
        <p:spPr bwMode="auto">
          <a:xfrm>
            <a:off x="5464826" y="2696003"/>
            <a:ext cx="0" cy="1352550"/>
          </a:xfrm>
          <a:prstGeom prst="line">
            <a:avLst/>
          </a:prstGeom>
          <a:noFill/>
          <a:ln w="28575">
            <a:solidFill>
              <a:srgbClr val="F63B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1" name="Line 177"/>
          <p:cNvSpPr>
            <a:spLocks noChangeShapeType="1"/>
          </p:cNvSpPr>
          <p:nvPr/>
        </p:nvSpPr>
        <p:spPr bwMode="auto">
          <a:xfrm flipH="1" flipV="1">
            <a:off x="5059926" y="2697302"/>
            <a:ext cx="405927" cy="0"/>
          </a:xfrm>
          <a:prstGeom prst="line">
            <a:avLst/>
          </a:prstGeom>
          <a:noFill/>
          <a:ln w="28575">
            <a:solidFill>
              <a:srgbClr val="EB32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2" name="Line 177"/>
          <p:cNvSpPr>
            <a:spLocks noChangeShapeType="1"/>
          </p:cNvSpPr>
          <p:nvPr/>
        </p:nvSpPr>
        <p:spPr bwMode="auto">
          <a:xfrm flipH="1" flipV="1">
            <a:off x="4944224" y="2530218"/>
            <a:ext cx="685726" cy="0"/>
          </a:xfrm>
          <a:prstGeom prst="line">
            <a:avLst/>
          </a:prstGeom>
          <a:noFill/>
          <a:ln w="28575">
            <a:solidFill>
              <a:srgbClr val="EB32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kern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850738" y="2269868"/>
            <a:ext cx="1335931" cy="520700"/>
            <a:chOff x="3852133" y="2131328"/>
            <a:chExt cx="1335931" cy="520700"/>
          </a:xfrm>
        </p:grpSpPr>
        <p:sp>
          <p:nvSpPr>
            <p:cNvPr id="133" name="Rectangle 156"/>
            <p:cNvSpPr>
              <a:spLocks noChangeArrowheads="1"/>
            </p:cNvSpPr>
            <p:nvPr/>
          </p:nvSpPr>
          <p:spPr bwMode="auto">
            <a:xfrm>
              <a:off x="3852133" y="2131328"/>
              <a:ext cx="1335931" cy="520700"/>
            </a:xfrm>
            <a:prstGeom prst="rect">
              <a:avLst/>
            </a:prstGeom>
            <a:solidFill>
              <a:srgbClr val="FF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4" name="Rectangle 157"/>
            <p:cNvSpPr>
              <a:spLocks noChangeArrowheads="1"/>
            </p:cNvSpPr>
            <p:nvPr/>
          </p:nvSpPr>
          <p:spPr bwMode="auto">
            <a:xfrm>
              <a:off x="3920395" y="2191931"/>
              <a:ext cx="1207895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Distribution Box</a:t>
              </a:r>
            </a:p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DB54</a:t>
              </a:r>
              <a:endParaRPr lang="en-GB" sz="18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45" name="Line 241"/>
          <p:cNvSpPr>
            <a:spLocks noChangeShapeType="1"/>
          </p:cNvSpPr>
          <p:nvPr/>
        </p:nvSpPr>
        <p:spPr bwMode="auto">
          <a:xfrm flipV="1">
            <a:off x="2755477" y="2381018"/>
            <a:ext cx="9821" cy="888732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8" name="Line 241"/>
          <p:cNvSpPr>
            <a:spLocks noChangeShapeType="1"/>
          </p:cNvSpPr>
          <p:nvPr/>
        </p:nvSpPr>
        <p:spPr bwMode="auto">
          <a:xfrm flipH="1">
            <a:off x="2765298" y="2376133"/>
            <a:ext cx="1085440" cy="4886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858980" y="3160915"/>
            <a:ext cx="1387966" cy="536575"/>
            <a:chOff x="2999509" y="3209101"/>
            <a:chExt cx="1681451" cy="536575"/>
          </a:xfrm>
        </p:grpSpPr>
        <p:sp>
          <p:nvSpPr>
            <p:cNvPr id="143" name="Rectangle 32"/>
            <p:cNvSpPr>
              <a:spLocks noChangeArrowheads="1"/>
            </p:cNvSpPr>
            <p:nvPr/>
          </p:nvSpPr>
          <p:spPr bwMode="auto">
            <a:xfrm>
              <a:off x="2999509" y="3209101"/>
              <a:ext cx="1681451" cy="536575"/>
            </a:xfrm>
            <a:prstGeom prst="rect">
              <a:avLst/>
            </a:prstGeom>
            <a:solidFill>
              <a:srgbClr val="FF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" name="Rectangle 34"/>
            <p:cNvSpPr>
              <a:spLocks noChangeArrowheads="1"/>
            </p:cNvSpPr>
            <p:nvPr/>
          </p:nvSpPr>
          <p:spPr bwMode="auto">
            <a:xfrm>
              <a:off x="3036022" y="3279723"/>
              <a:ext cx="1644938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Cold Compressors</a:t>
              </a:r>
            </a:p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400" b="1" dirty="0" smtClean="0">
                  <a:solidFill>
                    <a:prstClr val="white"/>
                  </a:solidFill>
                  <a:latin typeface="Calibri"/>
                </a:rPr>
                <a:t>CB44 </a:t>
              </a:r>
              <a:endParaRPr lang="en-GB" sz="18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50" name="Rectangle 10"/>
          <p:cNvSpPr>
            <a:spLocks noChangeArrowheads="1"/>
          </p:cNvSpPr>
          <p:nvPr/>
        </p:nvSpPr>
        <p:spPr bwMode="auto">
          <a:xfrm>
            <a:off x="2069566" y="3970475"/>
            <a:ext cx="120789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de-DE" sz="1400" b="1" dirty="0">
                <a:solidFill>
                  <a:prstClr val="white"/>
                </a:solidFill>
                <a:latin typeface="Calibri"/>
              </a:rPr>
              <a:t>Distribution Box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de-DE" sz="1400" b="1" dirty="0">
                <a:solidFill>
                  <a:prstClr val="white"/>
                </a:solidFill>
                <a:latin typeface="Calibri"/>
              </a:rPr>
              <a:t>XLVB</a:t>
            </a:r>
            <a:endParaRPr lang="en-GB" sz="18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0945" y="4063543"/>
            <a:ext cx="2690908" cy="2018181"/>
          </a:xfrm>
          <a:prstGeom prst="rect">
            <a:avLst/>
          </a:prstGeom>
        </p:spPr>
      </p:pic>
      <p:cxnSp>
        <p:nvCxnSpPr>
          <p:cNvPr id="5" name="Straight Arrow Connector 4"/>
          <p:cNvCxnSpPr>
            <a:stCxn id="143" idx="2"/>
          </p:cNvCxnSpPr>
          <p:nvPr/>
        </p:nvCxnSpPr>
        <p:spPr bwMode="auto">
          <a:xfrm flipH="1">
            <a:off x="2182586" y="3697490"/>
            <a:ext cx="370377" cy="1173867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11" name="Rectangle 56"/>
          <p:cNvSpPr>
            <a:spLocks noChangeArrowheads="1"/>
          </p:cNvSpPr>
          <p:nvPr/>
        </p:nvSpPr>
        <p:spPr bwMode="auto">
          <a:xfrm>
            <a:off x="2760387" y="2116842"/>
            <a:ext cx="352532" cy="215444"/>
          </a:xfrm>
          <a:prstGeom prst="rect">
            <a:avLst/>
          </a:prstGeom>
          <a:noFill/>
          <a:ln w="9525">
            <a:solidFill>
              <a:srgbClr val="FD930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/>
          <a:p>
            <a:pPr algn="just"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en-GB" sz="1400" dirty="0">
                <a:solidFill>
                  <a:srgbClr val="000000"/>
                </a:solidFill>
                <a:latin typeface="Calibri"/>
              </a:rPr>
              <a:t>XRTL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" name="Title 1"/>
          <p:cNvSpPr>
            <a:spLocks noGrp="1"/>
          </p:cNvSpPr>
          <p:nvPr>
            <p:ph type="title"/>
          </p:nvPr>
        </p:nvSpPr>
        <p:spPr>
          <a:xfrm>
            <a:off x="1077644" y="307975"/>
            <a:ext cx="7461815" cy="714375"/>
          </a:xfrm>
        </p:spPr>
        <p:txBody>
          <a:bodyPr/>
          <a:lstStyle/>
          <a:p>
            <a:r>
              <a:rPr lang="de-DE" sz="2200" dirty="0"/>
              <a:t>HERA </a:t>
            </a:r>
            <a:r>
              <a:rPr lang="de-DE" sz="2200" dirty="0" err="1"/>
              <a:t>R</a:t>
            </a:r>
            <a:r>
              <a:rPr lang="de-DE" sz="2200" dirty="0" err="1" smtClean="0"/>
              <a:t>efrigerating</a:t>
            </a:r>
            <a:r>
              <a:rPr lang="de-DE" sz="2200" dirty="0" smtClean="0"/>
              <a:t> </a:t>
            </a:r>
            <a:r>
              <a:rPr lang="de-DE" sz="2200" dirty="0"/>
              <a:t>P</a:t>
            </a:r>
            <a:r>
              <a:rPr lang="de-DE" sz="2200" dirty="0" smtClean="0"/>
              <a:t>lant  -&gt; XFEL </a:t>
            </a:r>
            <a:r>
              <a:rPr lang="de-DE" sz="2200" dirty="0" err="1"/>
              <a:t>R</a:t>
            </a:r>
            <a:r>
              <a:rPr lang="de-DE" sz="2200" dirty="0" err="1" smtClean="0"/>
              <a:t>efrigerating</a:t>
            </a:r>
            <a:r>
              <a:rPr lang="de-DE" sz="2200" dirty="0" smtClean="0"/>
              <a:t> </a:t>
            </a:r>
            <a:r>
              <a:rPr lang="en-US" sz="2200" dirty="0" smtClean="0"/>
              <a:t>Plant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22686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plate-european-xfel-gmbh_presentation-with-partner-logos">
  <a:themeElements>
    <a:clrScheme name="XFEL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000000"/>
      </a:accent3>
      <a:accent4>
        <a:srgbClr val="626262"/>
      </a:accent4>
      <a:accent5>
        <a:srgbClr val="ACABB1"/>
      </a:accent5>
      <a:accent6>
        <a:srgbClr val="E0E0E0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2700" cap="flat" cmpd="sng" algn="ctr">
          <a:solidFill>
            <a:schemeClr val="accent3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268288" marR="0" indent="-268288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Pct val="80000"/>
          <a:buFont typeface="Wingdings" pitchFamily="2" charset="2"/>
          <a:buChar char="n"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accent3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noFill/>
        <a:ln w="12700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none" rtlCol="0">
        <a:spAutoFit/>
      </a:bodyPr>
      <a:lstStyle>
        <a:defPPr marL="268288" indent="-268288">
          <a:spcBef>
            <a:spcPts val="600"/>
          </a:spcBef>
          <a:buClr>
            <a:schemeClr val="accent2"/>
          </a:buClr>
          <a:buSzPct val="80000"/>
          <a:defRPr sz="2000" smtClean="0">
            <a:solidFill>
              <a:schemeClr val="accent3"/>
            </a:solidFill>
          </a:defRPr>
        </a:defPPr>
      </a:lstStyle>
    </a:tx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emplate-european-xfel-gmbh_presentation-with-partner-logos">
  <a:themeElements>
    <a:clrScheme name="XFEL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000000"/>
      </a:accent3>
      <a:accent4>
        <a:srgbClr val="626262"/>
      </a:accent4>
      <a:accent5>
        <a:srgbClr val="ACABB1"/>
      </a:accent5>
      <a:accent6>
        <a:srgbClr val="E0E0E0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2700" cap="flat" cmpd="sng" algn="ctr">
          <a:solidFill>
            <a:schemeClr val="accent3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268288" marR="0" indent="-268288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Pct val="80000"/>
          <a:buFont typeface="Wingdings" pitchFamily="2" charset="2"/>
          <a:buChar char="n"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accent3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noFill/>
        <a:ln w="12700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none" rtlCol="0">
        <a:spAutoFit/>
      </a:bodyPr>
      <a:lstStyle>
        <a:defPPr marL="268288" indent="-268288">
          <a:spcBef>
            <a:spcPts val="600"/>
          </a:spcBef>
          <a:buClr>
            <a:schemeClr val="accent2"/>
          </a:buClr>
          <a:buSzPct val="80000"/>
          <a:defRPr sz="2000" smtClean="0">
            <a:solidFill>
              <a:schemeClr val="accent3"/>
            </a:solidFill>
          </a:defRPr>
        </a:defPPr>
      </a:lstStyle>
    </a:tx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template-european-xfel-gmbh_presentation-with-partner-logos">
  <a:themeElements>
    <a:clrScheme name="XFEL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000000"/>
      </a:accent3>
      <a:accent4>
        <a:srgbClr val="626262"/>
      </a:accent4>
      <a:accent5>
        <a:srgbClr val="ACABB1"/>
      </a:accent5>
      <a:accent6>
        <a:srgbClr val="E0E0E0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2700" cap="flat" cmpd="sng" algn="ctr">
          <a:solidFill>
            <a:schemeClr val="accent3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268288" marR="0" indent="-268288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Pct val="80000"/>
          <a:buFont typeface="Wingdings" pitchFamily="2" charset="2"/>
          <a:buChar char="n"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accent3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noFill/>
        <a:ln w="12700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none" rtlCol="0">
        <a:spAutoFit/>
      </a:bodyPr>
      <a:lstStyle>
        <a:defPPr marL="268288" indent="-268288">
          <a:spcBef>
            <a:spcPts val="600"/>
          </a:spcBef>
          <a:buClr>
            <a:schemeClr val="accent2"/>
          </a:buClr>
          <a:buSzPct val="80000"/>
          <a:defRPr sz="2000" smtClean="0">
            <a:solidFill>
              <a:schemeClr val="accent3"/>
            </a:solidFill>
          </a:defRPr>
        </a:defPPr>
      </a:lstStyle>
    </a:tx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">
  <a:themeElements>
    <a:clrScheme name="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template-european-xfel-gmbh_presentation-with-partner-logos</Template>
  <TotalTime>0</TotalTime>
  <Words>1915</Words>
  <Application>Microsoft Office PowerPoint</Application>
  <PresentationFormat>Bildschirmpräsentation (4:3)</PresentationFormat>
  <Paragraphs>572</Paragraphs>
  <Slides>40</Slides>
  <Notes>2</Notes>
  <HiddenSlides>0</HiddenSlides>
  <MMClips>0</MMClips>
  <ScaleCrop>false</ScaleCrop>
  <HeadingPairs>
    <vt:vector size="4" baseType="variant">
      <vt:variant>
        <vt:lpstr>Design</vt:lpstr>
      </vt:variant>
      <vt:variant>
        <vt:i4>3</vt:i4>
      </vt:variant>
      <vt:variant>
        <vt:lpstr>Folientitel</vt:lpstr>
      </vt:variant>
      <vt:variant>
        <vt:i4>40</vt:i4>
      </vt:variant>
    </vt:vector>
  </HeadingPairs>
  <TitlesOfParts>
    <vt:vector size="43" baseType="lpstr">
      <vt:lpstr>template-european-xfel-gmbh_presentation-with-partner-logos</vt:lpstr>
      <vt:lpstr>1_template-european-xfel-gmbh_presentation-with-partner-logos</vt:lpstr>
      <vt:lpstr>2_template-european-xfel-gmbh_presentation-with-partner-logos</vt:lpstr>
      <vt:lpstr>XFEL Cryo Operation  DESY Betriebsseminar Grömitz  25.03.2015 </vt:lpstr>
      <vt:lpstr>Outline</vt:lpstr>
      <vt:lpstr>Requirements on XFEL Refrigerating Plant Decision to use HERA Refrigerating Plant for XFEL</vt:lpstr>
      <vt:lpstr>Requirements on XFEL Refrigerating Plant Decision to use HERA Refrigerating Plant for XFEL</vt:lpstr>
      <vt:lpstr>Requirements on XFEL Refrigerating Plant Decision to use HERA Refrigerating Plant for XFEL</vt:lpstr>
      <vt:lpstr>HERA Refrigerating Plant  -&gt; XFEL Refrigerating Plant </vt:lpstr>
      <vt:lpstr>HERA Refrigerating Plant  -&gt; XFEL Refrigerating Plant Commissioning of XFEL Refrigerating Plant  </vt:lpstr>
      <vt:lpstr>HERA Refrigerating Plant  -&gt; XFEL Refrigerating Plant Commissioning of XFEL Refrigerating Plant  </vt:lpstr>
      <vt:lpstr>HERA Refrigerating Plant  -&gt; XFEL Refrigerating Plant</vt:lpstr>
      <vt:lpstr>HERA Refrigerating Plant  -&gt; XFEL Refrigerating Plant</vt:lpstr>
      <vt:lpstr>HERA Refrigerating Plant  -&gt; XFEL Refrigerating Plant Commissioning of XFEL Refrigerating Plant  </vt:lpstr>
      <vt:lpstr>HERA Refrigerating Plant  -&gt; XFEL Refrigerating Plant Commissioning of XFEL Refrigerating Plant  </vt:lpstr>
      <vt:lpstr>HERA Refrigerating Plant  -&gt; XFEL Refrigerating Plant Commissioning of XFEL Refrigerating Plant  </vt:lpstr>
      <vt:lpstr>Transport of CB44 to XSE</vt:lpstr>
      <vt:lpstr>HERA Refrigerating Plant  -&gt; XFEL Refrigerating Plant Commissioning of XFEL Refrigerating Plant  </vt:lpstr>
      <vt:lpstr>Installation of XRTL Transferline completed</vt:lpstr>
      <vt:lpstr>Overview of XFEL Cryogenic Equipment</vt:lpstr>
      <vt:lpstr>19.March 2015 – XLVB in XSE</vt:lpstr>
      <vt:lpstr>Overview of XFEL Cryogenic Equipment</vt:lpstr>
      <vt:lpstr>Cryogenic injector equipment installed</vt:lpstr>
      <vt:lpstr>Overview of XFEL Cryogenic Equipment</vt:lpstr>
      <vt:lpstr>Installation of cryogenic equipment (shaft)  Sequence (shaft)</vt:lpstr>
      <vt:lpstr>Modification of the Coldboxes The effect from 4.5K to 2K</vt:lpstr>
      <vt:lpstr>Modifications of the refrigerator Coldboxes The effect from 4.5K to 2K…</vt:lpstr>
      <vt:lpstr>Overhaul of the Compressor System Facts &amp; figures</vt:lpstr>
      <vt:lpstr>New Components: 2K Cold Compressors (1) </vt:lpstr>
      <vt:lpstr>Cold Compressors (2) Cold Compressor Bypass Operation</vt:lpstr>
      <vt:lpstr>Screen Shot from CSS Applications SDS (Synoptic Display Studio)</vt:lpstr>
      <vt:lpstr>Screen Shot from CSS Applications SDS Correlation Plot</vt:lpstr>
      <vt:lpstr>XFEL Refrigerator Capacity Spec </vt:lpstr>
      <vt:lpstr>Commissioning of XFEL Refrigerating Plant   </vt:lpstr>
      <vt:lpstr>LINDEKRYOTECHNIK Root Cause Analysis</vt:lpstr>
      <vt:lpstr>Modified Testprocedures for Commissioning</vt:lpstr>
      <vt:lpstr>Capacities of Cold-Boxes (preliminary)</vt:lpstr>
      <vt:lpstr>Final Comissioning – CB44 in XSE</vt:lpstr>
      <vt:lpstr>Final Comissioning &amp; Installation Schedule</vt:lpstr>
      <vt:lpstr>PowerPoint-Präsentation</vt:lpstr>
      <vt:lpstr>PowerPoint-Präsentation</vt:lpstr>
      <vt:lpstr>Summary</vt:lpstr>
      <vt:lpstr>PowerPoint-Präsentation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Poppe, Frank</dc:creator>
  <cp:lastModifiedBy>petersnb</cp:lastModifiedBy>
  <cp:revision>288</cp:revision>
  <cp:lastPrinted>2014-04-14T06:47:34Z</cp:lastPrinted>
  <dcterms:created xsi:type="dcterms:W3CDTF">2012-08-22T12:02:11Z</dcterms:created>
  <dcterms:modified xsi:type="dcterms:W3CDTF">2015-03-24T20:23:07Z</dcterms:modified>
</cp:coreProperties>
</file>