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8" r:id="rId3"/>
    <p:sldId id="293" r:id="rId4"/>
    <p:sldId id="262" r:id="rId5"/>
    <p:sldId id="297" r:id="rId6"/>
    <p:sldId id="281" r:id="rId7"/>
    <p:sldId id="304" r:id="rId8"/>
    <p:sldId id="295" r:id="rId9"/>
    <p:sldId id="269" r:id="rId10"/>
    <p:sldId id="294" r:id="rId11"/>
    <p:sldId id="301" r:id="rId12"/>
    <p:sldId id="303" r:id="rId13"/>
    <p:sldId id="322" r:id="rId14"/>
    <p:sldId id="278" r:id="rId15"/>
    <p:sldId id="282" r:id="rId16"/>
    <p:sldId id="279" r:id="rId17"/>
    <p:sldId id="283" r:id="rId18"/>
    <p:sldId id="321" r:id="rId19"/>
    <p:sldId id="309" r:id="rId20"/>
    <p:sldId id="300" r:id="rId21"/>
    <p:sldId id="305" r:id="rId22"/>
    <p:sldId id="289" r:id="rId23"/>
    <p:sldId id="277" r:id="rId24"/>
    <p:sldId id="310" r:id="rId25"/>
    <p:sldId id="323" r:id="rId26"/>
    <p:sldId id="313" r:id="rId27"/>
    <p:sldId id="312" r:id="rId28"/>
    <p:sldId id="319" r:id="rId29"/>
    <p:sldId id="314" r:id="rId30"/>
    <p:sldId id="315" r:id="rId31"/>
    <p:sldId id="318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455"/>
    <a:srgbClr val="FD930A"/>
    <a:srgbClr val="E0E0E0"/>
    <a:srgbClr val="261748"/>
    <a:srgbClr val="251555"/>
    <a:srgbClr val="626262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4141" autoAdjust="0"/>
  </p:normalViewPr>
  <p:slideViewPr>
    <p:cSldViewPr snapToGrid="0" showGuides="1">
      <p:cViewPr varScale="1">
        <p:scale>
          <a:sx n="98" d="100"/>
          <a:sy n="98" d="100"/>
        </p:scale>
        <p:origin x="-402" y="-9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18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18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XFEL Injector Commissioning </a:t>
            </a:r>
            <a:r>
              <a:rPr lang="en-GB" sz="1000" dirty="0" smtClean="0">
                <a:solidFill>
                  <a:schemeClr val="bg1"/>
                </a:solidFill>
              </a:rPr>
              <a:t>Plan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pPr lvl="0"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de-DE" noProof="0" dirty="0" smtClean="0"/>
              <a:t>Beschleuniger Betriebsseminar</a:t>
            </a:r>
            <a:r>
              <a:rPr lang="de-DE" baseline="0" noProof="0" dirty="0" smtClean="0"/>
              <a:t>  </a:t>
            </a:r>
            <a:r>
              <a:rPr lang="de-DE" noProof="0" dirty="0" smtClean="0"/>
              <a:t>26.3.2015</a:t>
            </a:r>
          </a:p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smtClean="0"/>
              <a:t>Bolko Beutner, MPY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err="1" smtClean="0"/>
              <a:t>Bolko</a:t>
            </a:r>
            <a:r>
              <a:rPr lang="en-GB" dirty="0" smtClean="0"/>
              <a:t> </a:t>
            </a:r>
            <a:r>
              <a:rPr lang="en-GB" dirty="0" err="1" smtClean="0"/>
              <a:t>Beutner</a:t>
            </a:r>
            <a:r>
              <a:rPr lang="en-GB" dirty="0" smtClean="0"/>
              <a:t>, </a:t>
            </a:r>
            <a:r>
              <a:rPr lang="en-GB" dirty="0" smtClean="0"/>
              <a:t>MPY</a:t>
            </a:r>
            <a:endParaRPr lang="en-GB" dirty="0" smtClean="0"/>
          </a:p>
          <a:p>
            <a:r>
              <a:rPr lang="en-GB" dirty="0" err="1" smtClean="0"/>
              <a:t>Beschleuniger</a:t>
            </a:r>
            <a:r>
              <a:rPr lang="en-GB" dirty="0" smtClean="0"/>
              <a:t> </a:t>
            </a:r>
            <a:r>
              <a:rPr lang="en-GB" dirty="0" err="1" smtClean="0"/>
              <a:t>Betriebsseminar</a:t>
            </a:r>
            <a:endParaRPr lang="en-GB" dirty="0" smtClean="0"/>
          </a:p>
          <a:p>
            <a:r>
              <a:rPr lang="en-GB" dirty="0" smtClean="0"/>
              <a:t>26.3.2015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XFEL Injector Commissioning </a:t>
            </a:r>
            <a:r>
              <a:rPr lang="en-GB" dirty="0" smtClean="0"/>
              <a:t>Plan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Trains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6" y="3426088"/>
            <a:ext cx="8880389" cy="2854062"/>
          </a:xfrm>
        </p:spPr>
        <p:txBody>
          <a:bodyPr/>
          <a:lstStyle/>
          <a:p>
            <a:r>
              <a:rPr lang="en-GB" sz="2100" dirty="0" smtClean="0"/>
              <a:t>60 to 2700 bunches per train at a 10Hz repetition rate</a:t>
            </a:r>
          </a:p>
          <a:p>
            <a:r>
              <a:rPr lang="en-GB" sz="2100" dirty="0" smtClean="0"/>
              <a:t>78 to 3510 W beam power at 130MeV and 1nC (10-472kW at 17.5GeV)</a:t>
            </a:r>
          </a:p>
          <a:p>
            <a:r>
              <a:rPr lang="en-GB" sz="2100" dirty="0" smtClean="0"/>
              <a:t>Expected dark current of up to about 30 W at 130MeV and 600 </a:t>
            </a:r>
            <a:r>
              <a:rPr lang="en-GB" sz="2100" dirty="0" err="1" smtClean="0">
                <a:ea typeface="Times New Roman"/>
              </a:rPr>
              <a:t>μs</a:t>
            </a:r>
            <a:endParaRPr lang="en-GB" sz="2100" dirty="0" smtClean="0">
              <a:ea typeface="Times New Roman"/>
            </a:endParaRPr>
          </a:p>
          <a:p>
            <a:r>
              <a:rPr lang="en-GB" sz="2100" dirty="0" smtClean="0"/>
              <a:t>Variable pulse length, repetition rate, and beam-on-demand mode to reduce losses</a:t>
            </a:r>
          </a:p>
          <a:p>
            <a:endParaRPr lang="en-GB" sz="2100" dirty="0" smtClean="0"/>
          </a:p>
          <a:p>
            <a:r>
              <a:rPr lang="en-GB" sz="2100" dirty="0" smtClean="0"/>
              <a:t>Orbit/energy stability along train (intra-train feedbacks</a:t>
            </a:r>
            <a:r>
              <a:rPr lang="en-GB" sz="2100" dirty="0" smtClean="0"/>
              <a:t>)</a:t>
            </a:r>
            <a:endParaRPr lang="en-GB" sz="2100" dirty="0" smtClean="0"/>
          </a:p>
          <a:p>
            <a:r>
              <a:rPr lang="en-GB" sz="2100" dirty="0" smtClean="0"/>
              <a:t>Enables semi-parasitic </a:t>
            </a:r>
            <a:r>
              <a:rPr lang="en-GB" sz="2100" dirty="0" smtClean="0"/>
              <a:t>diagnostics (</a:t>
            </a:r>
            <a:r>
              <a:rPr lang="en-GB" sz="2100" dirty="0" smtClean="0"/>
              <a:t>emittance</a:t>
            </a:r>
            <a:r>
              <a:rPr lang="en-GB" sz="2100" dirty="0" smtClean="0"/>
              <a:t>, …)</a:t>
            </a:r>
            <a:endParaRPr lang="en-GB" sz="2100" dirty="0" smtClean="0"/>
          </a:p>
          <a:p>
            <a:endParaRPr lang="en-GB" sz="21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208416" y="1104059"/>
            <a:ext cx="6696075" cy="2192160"/>
            <a:chOff x="2271098" y="4257214"/>
            <a:chExt cx="6696075" cy="21921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098" y="4257214"/>
              <a:ext cx="6696075" cy="197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 descr="http://latex.codecogs.com/gif.latex?%5Cdpi%7B200%7D%20%5Cbg_white%20%5Cbegin%7Balign*%7D%20100%7E%5Ctext%7Bms%7D%20%5C%20%2810%7E%5Ctext%7BHz%7D%29%20%5Cend%7Balign*%7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48" y="5984233"/>
              <a:ext cx="1413510" cy="226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latex.codecogs.com/gif.latex?%5Cdpi%7B200%7D%20%5Cbg_white%20%5Ccenter%20%5Ctext%7Bmacropulse%7D%20%5Cle%20600%7E%5Cmu%20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585" y="4592293"/>
              <a:ext cx="1986915" cy="21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latex.codecogs.com/gif.latex?%5Cdpi%7B200%7D%20%5Cbg_white%20%5Ccenter%200.22-10%7E%5Cmu%20s%5C%5C%20%284.5%20-%200.1%26%7E%5Ctext%7BMHz%7D%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23" y="5975982"/>
              <a:ext cx="1433513" cy="47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7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e-beam parameters – Bunch Repetition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41" y="1078457"/>
            <a:ext cx="8893664" cy="938212"/>
          </a:xfrm>
        </p:spPr>
        <p:txBody>
          <a:bodyPr/>
          <a:lstStyle/>
          <a:p>
            <a:r>
              <a:rPr lang="en-US" sz="2000" dirty="0" smtClean="0"/>
              <a:t>Linac  </a:t>
            </a:r>
            <a:r>
              <a:rPr lang="en-US" sz="2000" dirty="0"/>
              <a:t>will be operated with several tens of bunches (not single bunch) as fast as </a:t>
            </a:r>
            <a:r>
              <a:rPr lang="en-US" sz="2000" dirty="0" smtClean="0"/>
              <a:t>possible</a:t>
            </a:r>
          </a:p>
          <a:p>
            <a:r>
              <a:rPr lang="en-US" sz="2000" dirty="0" smtClean="0"/>
              <a:t>RF pulse length can be varied (gun performance and dark current losses might be limiting factors)</a:t>
            </a:r>
          </a:p>
          <a:p>
            <a:r>
              <a:rPr lang="en-US" sz="2000" dirty="0" smtClean="0"/>
              <a:t>Initially possible repetition rates (injector laser)</a:t>
            </a:r>
          </a:p>
          <a:p>
            <a:endParaRPr lang="en-US" sz="2000" dirty="0"/>
          </a:p>
          <a:p>
            <a:pPr marL="301625" lvl="1" indent="0">
              <a:buNone/>
            </a:pPr>
            <a:r>
              <a:rPr lang="en-US" sz="2000" dirty="0" smtClean="0"/>
              <a:t>  </a:t>
            </a:r>
            <a:endParaRPr lang="de-DE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D930A"/>
                </a:solidFill>
              </a:rPr>
              <a:t>Many bunches make European XFEL unique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D930A"/>
                </a:solidFill>
              </a:rPr>
              <a:t>Should be established as soon as possible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18765"/>
              </p:ext>
            </p:extLst>
          </p:nvPr>
        </p:nvGraphicFramePr>
        <p:xfrm>
          <a:off x="260407" y="2816927"/>
          <a:ext cx="8492068" cy="2407464"/>
        </p:xfrm>
        <a:graphic>
          <a:graphicData uri="http://schemas.openxmlformats.org/drawingml/2006/table">
            <a:tbl>
              <a:tblPr firstRow="1" firstCol="1" bandRow="1"/>
              <a:tblGrid>
                <a:gridCol w="762001"/>
                <a:gridCol w="2831525"/>
                <a:gridCol w="2657317"/>
                <a:gridCol w="2241225"/>
              </a:tblGrid>
              <a:tr h="466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n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bunch repetition frequency [MHz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]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(=1.3GHz/(n*144) with n&gt;=2 and even)</a:t>
                      </a:r>
                      <a:endParaRPr lang="en-US" sz="11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bunch spacing [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ns]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max # of bunches 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in 600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μs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train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4.514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222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Times New Roman"/>
                        </a:rPr>
                        <a:t>2700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3.009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333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1800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1.128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886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670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261748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0.1003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10000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7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Phases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488715"/>
              </p:ext>
            </p:extLst>
          </p:nvPr>
        </p:nvGraphicFramePr>
        <p:xfrm>
          <a:off x="286682" y="1096000"/>
          <a:ext cx="8164011" cy="3718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35577"/>
                <a:gridCol w="1328434"/>
              </a:tblGrid>
              <a:tr h="2957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tx1"/>
                        </a:buClr>
                        <a:buSzPct val="100000"/>
                        <a:buNone/>
                      </a:pPr>
                      <a:r>
                        <a:rPr lang="en-GB" sz="1600" b="1" dirty="0" smtClean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July 2015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92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3"/>
                        </a:buClr>
                        <a:buSzPct val="90000"/>
                        <a:buNone/>
                      </a:pPr>
                      <a:r>
                        <a:rPr lang="en-GB" sz="1600" b="1" dirty="0" smtClean="0"/>
                        <a:t>Initial Commissioning Phase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chemeClr val="tx1"/>
                        </a:buClr>
                        <a:buSzPct val="100000"/>
                        <a:buNone/>
                      </a:pPr>
                      <a:r>
                        <a:rPr lang="en-GB" sz="1600" dirty="0" smtClean="0"/>
                        <a:t>Goal:	Reproducible and reliable beam transport for full bunch 	train length from the gun to the injector dump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 weeks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045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Intermediate Commissioning Phase </a:t>
                      </a:r>
                      <a:r>
                        <a:rPr lang="en-US" sz="1600" b="1" i="1" dirty="0" smtClean="0">
                          <a:solidFill>
                            <a:schemeClr val="tx1"/>
                          </a:solidFill>
                        </a:rPr>
                        <a:t>(minimum goal)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Goal:	Slice emittance is reproducible below 1mm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 weeks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92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3"/>
                        </a:buClr>
                        <a:buSzPct val="90000"/>
                        <a:buNone/>
                      </a:pPr>
                      <a:r>
                        <a:rPr lang="en-GB" sz="1600" b="1" dirty="0" smtClean="0"/>
                        <a:t>Final Commissioning Phase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chemeClr val="tx1"/>
                        </a:buClr>
                        <a:buSzPct val="100000"/>
                        <a:buNone/>
                      </a:pPr>
                      <a:r>
                        <a:rPr lang="en-GB" sz="1600" dirty="0" smtClean="0"/>
                        <a:t>Goal:	Nominal performance for all charge options and full 	bunch train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 weeks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922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Optional Beam Physics Studies / Contingency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Beam physics studies and improvement of performance beyond TDR goals…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 weeks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7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June 2016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7937403" y="1879334"/>
            <a:ext cx="196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Initial</a:t>
            </a:r>
            <a:br>
              <a:rPr lang="en-US" sz="1400" dirty="0" smtClean="0">
                <a:solidFill>
                  <a:schemeClr val="accent3"/>
                </a:solidFill>
              </a:rPr>
            </a:br>
            <a:r>
              <a:rPr lang="en-US" sz="1400" dirty="0" smtClean="0">
                <a:solidFill>
                  <a:schemeClr val="accent3"/>
                </a:solidFill>
              </a:rPr>
              <a:t> parameter set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8442406" y="1433916"/>
            <a:ext cx="170685" cy="1401092"/>
          </a:xfrm>
          <a:prstGeom prst="rightBrac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/>
          <p:cNvSpPr txBox="1"/>
          <p:nvPr/>
        </p:nvSpPr>
        <p:spPr>
          <a:xfrm rot="5400000">
            <a:off x="7857021" y="3419099"/>
            <a:ext cx="207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Full TDR</a:t>
            </a:r>
            <a:br>
              <a:rPr lang="en-US" sz="1400" dirty="0" smtClean="0">
                <a:solidFill>
                  <a:schemeClr val="accent3"/>
                </a:solidFill>
              </a:rPr>
            </a:br>
            <a:r>
              <a:rPr lang="en-US" sz="1400" dirty="0" smtClean="0">
                <a:solidFill>
                  <a:schemeClr val="accent3"/>
                </a:solidFill>
              </a:rPr>
              <a:t> parameter set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8452680" y="2852514"/>
            <a:ext cx="160411" cy="1616744"/>
          </a:xfrm>
          <a:prstGeom prst="rightBrac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39511" y="4810459"/>
            <a:ext cx="8880389" cy="28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1800" dirty="0" smtClean="0"/>
              <a:t>Operation </a:t>
            </a:r>
            <a:r>
              <a:rPr lang="en-GB" sz="1800" dirty="0"/>
              <a:t>consolidation at the end of each phase</a:t>
            </a:r>
          </a:p>
          <a:p>
            <a:pPr lvl="1"/>
            <a:r>
              <a:rPr lang="en-GB" sz="1800" dirty="0"/>
              <a:t>“Hot” tests (e.g. recovery after emergency shutdown)</a:t>
            </a:r>
          </a:p>
          <a:p>
            <a:pPr lvl="1"/>
            <a:r>
              <a:rPr lang="en-GB" sz="1800" dirty="0" smtClean="0"/>
              <a:t>Stability </a:t>
            </a:r>
            <a:r>
              <a:rPr lang="en-GB" sz="1800" dirty="0"/>
              <a:t>runs (one week without interference…)</a:t>
            </a:r>
          </a:p>
          <a:p>
            <a:pPr lvl="1"/>
            <a:r>
              <a:rPr lang="en-GB" sz="1800" dirty="0"/>
              <a:t>Procedures, operator training, software</a:t>
            </a:r>
          </a:p>
          <a:p>
            <a:pPr lvl="1"/>
            <a:r>
              <a:rPr lang="en-GB" sz="1800" dirty="0"/>
              <a:t>Goal of each phase is only reached if it is reproducibly achieved</a:t>
            </a:r>
          </a:p>
          <a:p>
            <a:endParaRPr lang="en-GB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4120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Detailed Sequence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2" b="24225"/>
          <a:stretch/>
        </p:blipFill>
        <p:spPr bwMode="auto">
          <a:xfrm>
            <a:off x="76508" y="1066890"/>
            <a:ext cx="8979940" cy="53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3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Commissioning Phase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357050" cy="493236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In the first beam phase we will focus on basic beam quality only (0.5nC, 60 bunches per train, no optimised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,…) but full transmission to allow for beam-based commissioning and calibration of all subsystems.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Goal:			Full transmission is reproducible	</a:t>
            </a:r>
          </a:p>
          <a:p>
            <a:r>
              <a:rPr lang="en-GB" sz="2000" dirty="0" smtClean="0"/>
              <a:t>Requirements: 	Stable and reliable operation of 						subsystems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ultiply 4"/>
          <p:cNvSpPr/>
          <p:nvPr/>
        </p:nvSpPr>
        <p:spPr bwMode="auto">
          <a:xfrm>
            <a:off x="4490165" y="5029199"/>
            <a:ext cx="521106" cy="1183341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Multiply 5"/>
          <p:cNvSpPr/>
          <p:nvPr/>
        </p:nvSpPr>
        <p:spPr bwMode="auto">
          <a:xfrm>
            <a:off x="3818964" y="5253316"/>
            <a:ext cx="215153" cy="71717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3451411" y="5262281"/>
            <a:ext cx="215153" cy="71717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6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Commissioning Sequence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Gun setup</a:t>
            </a:r>
          </a:p>
          <a:p>
            <a:r>
              <a:rPr lang="en-US" sz="2000" dirty="0" smtClean="0"/>
              <a:t>LLRF commissioning w/o beam</a:t>
            </a:r>
            <a:endParaRPr lang="en-US" sz="2000" dirty="0" smtClean="0"/>
          </a:p>
          <a:p>
            <a:r>
              <a:rPr lang="en-US" sz="2000" dirty="0" smtClean="0"/>
              <a:t>Initial </a:t>
            </a:r>
            <a:r>
              <a:rPr lang="en-US" sz="2000" dirty="0"/>
              <a:t>operation of standard </a:t>
            </a:r>
            <a:r>
              <a:rPr lang="en-US" sz="2000" dirty="0" smtClean="0"/>
              <a:t>diagnostics</a:t>
            </a:r>
          </a:p>
          <a:p>
            <a:r>
              <a:rPr lang="en-US" sz="2000" dirty="0" smtClean="0"/>
              <a:t>ACC1 acceleration setup</a:t>
            </a:r>
          </a:p>
          <a:p>
            <a:r>
              <a:rPr lang="en-US" sz="2000" dirty="0" smtClean="0"/>
              <a:t>Laser heater dipoles for basic energy setup</a:t>
            </a:r>
          </a:p>
          <a:p>
            <a:r>
              <a:rPr lang="en-US" sz="2000" dirty="0" smtClean="0"/>
              <a:t>Orbit control (automatic orbit steering)</a:t>
            </a:r>
          </a:p>
          <a:p>
            <a:r>
              <a:rPr lang="en-US" sz="2000" dirty="0" smtClean="0"/>
              <a:t>Optics setup / Destructive emittance measurements</a:t>
            </a:r>
            <a:endParaRPr lang="en-US" sz="2000" dirty="0" smtClean="0"/>
          </a:p>
          <a:p>
            <a:r>
              <a:rPr lang="en-US" sz="2000" dirty="0" smtClean="0"/>
              <a:t>Machine protection system (MPS) for </a:t>
            </a:r>
            <a:r>
              <a:rPr lang="en-GB" sz="2000" dirty="0" smtClean="0"/>
              <a:t>600 </a:t>
            </a:r>
            <a:r>
              <a:rPr lang="en-GB" sz="2000" dirty="0" err="1" smtClean="0">
                <a:ea typeface="Times New Roman"/>
              </a:rPr>
              <a:t>μs</a:t>
            </a:r>
            <a:r>
              <a:rPr lang="en-GB" sz="2000" dirty="0" smtClean="0">
                <a:ea typeface="Times New Roman"/>
              </a:rPr>
              <a:t> trains </a:t>
            </a:r>
            <a:r>
              <a:rPr lang="en-GB" sz="2000" dirty="0" smtClean="0">
                <a:ea typeface="Times New Roman"/>
              </a:rPr>
              <a:t>(tests, </a:t>
            </a:r>
            <a:r>
              <a:rPr lang="en-GB" sz="2000" dirty="0" smtClean="0">
                <a:ea typeface="Times New Roman"/>
              </a:rPr>
              <a:t>threshold calibration)</a:t>
            </a:r>
            <a:endParaRPr lang="en-US" sz="2000" dirty="0" smtClean="0"/>
          </a:p>
          <a:p>
            <a:endParaRPr lang="en-US" sz="2000" dirty="0"/>
          </a:p>
          <a:p>
            <a:pPr>
              <a:buNone/>
            </a:pPr>
            <a:endParaRPr lang="de-DE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ultiply 5"/>
          <p:cNvSpPr/>
          <p:nvPr/>
        </p:nvSpPr>
        <p:spPr bwMode="auto">
          <a:xfrm>
            <a:off x="4490165" y="5029199"/>
            <a:ext cx="521106" cy="1183341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Multiply 6"/>
          <p:cNvSpPr/>
          <p:nvPr/>
        </p:nvSpPr>
        <p:spPr bwMode="auto">
          <a:xfrm>
            <a:off x="3818964" y="5253316"/>
            <a:ext cx="215153" cy="71717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3451411" y="5262281"/>
            <a:ext cx="215153" cy="717176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9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Commissioning Phase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89" y="1222282"/>
            <a:ext cx="7972425" cy="493236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After full transmission is reliably achieved beam-based methods for system commission are available. </a:t>
            </a:r>
            <a:r>
              <a:rPr lang="en-GB" sz="2000" dirty="0"/>
              <a:t>All subsystems, which require beam, are commissioned and calibrated in this phase.</a:t>
            </a:r>
          </a:p>
          <a:p>
            <a:pPr marL="0" indent="0">
              <a:buNone/>
            </a:pPr>
            <a:r>
              <a:rPr lang="en-GB" sz="2000" dirty="0" smtClean="0"/>
              <a:t>Beam quality is optimised to initial beam performance parameters.</a:t>
            </a:r>
          </a:p>
          <a:p>
            <a:r>
              <a:rPr lang="en-GB" sz="2000" dirty="0" smtClean="0"/>
              <a:t>Goal:			Slice Emittance reproducible below </a:t>
            </a:r>
            <a:br>
              <a:rPr lang="en-GB" sz="2000" dirty="0" smtClean="0"/>
            </a:br>
            <a:r>
              <a:rPr lang="en-GB" sz="2000" dirty="0" smtClean="0"/>
              <a:t>			1mm </a:t>
            </a:r>
            <a:r>
              <a:rPr lang="en-GB" sz="2000" dirty="0" err="1" smtClean="0"/>
              <a:t>mrad</a:t>
            </a:r>
            <a:r>
              <a:rPr lang="en-GB" sz="2000" dirty="0" smtClean="0"/>
              <a:t> at 0.5nC	</a:t>
            </a:r>
          </a:p>
          <a:p>
            <a:r>
              <a:rPr lang="en-GB" sz="2000" dirty="0" smtClean="0"/>
              <a:t>Requirements: 	Transmission, stable, and reliable 				operation</a:t>
            </a:r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9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</a:t>
            </a:r>
            <a:r>
              <a:rPr lang="en-US" dirty="0" smtClean="0"/>
              <a:t>Commissioning Sequence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24" y="1178454"/>
            <a:ext cx="7972425" cy="4932362"/>
          </a:xfrm>
        </p:spPr>
        <p:txBody>
          <a:bodyPr/>
          <a:lstStyle/>
          <a:p>
            <a:r>
              <a:rPr lang="en-GB" sz="2000" dirty="0" smtClean="0"/>
              <a:t>Beam based Commissioning (standard and special diagnostics / LLRF)</a:t>
            </a:r>
          </a:p>
          <a:p>
            <a:r>
              <a:rPr lang="en-GB" sz="2000" dirty="0" smtClean="0"/>
              <a:t>Gun </a:t>
            </a:r>
            <a:r>
              <a:rPr lang="en-GB" sz="2000" dirty="0" smtClean="0"/>
              <a:t>beam based alignment (laser position, solenoid position)</a:t>
            </a:r>
          </a:p>
          <a:p>
            <a:r>
              <a:rPr lang="en-GB" sz="2000" dirty="0" smtClean="0"/>
              <a:t>ACC1/39 combined </a:t>
            </a:r>
            <a:r>
              <a:rPr lang="en-GB" sz="2000" dirty="0" smtClean="0"/>
              <a:t>operation</a:t>
            </a:r>
          </a:p>
          <a:p>
            <a:r>
              <a:rPr lang="en-GB" sz="2000" dirty="0"/>
              <a:t>Slow feedbacks (Orbit, RF, </a:t>
            </a:r>
            <a:r>
              <a:rPr lang="en-GB" sz="2000" dirty="0" smtClean="0"/>
              <a:t>…)</a:t>
            </a:r>
            <a:endParaRPr lang="en-GB" sz="2000" dirty="0" smtClean="0"/>
          </a:p>
          <a:p>
            <a:r>
              <a:rPr lang="en-GB" sz="2000" dirty="0" smtClean="0"/>
              <a:t>(semi-parasitic-)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measurement and optics matching</a:t>
            </a:r>
          </a:p>
          <a:p>
            <a:r>
              <a:rPr lang="en-GB" sz="2000" dirty="0" smtClean="0"/>
              <a:t>Transverse deflecting structure (TDS)</a:t>
            </a:r>
          </a:p>
          <a:p>
            <a:r>
              <a:rPr lang="en-GB" sz="2000" dirty="0" smtClean="0"/>
              <a:t>Studies and optimisations of the transverse and longitudinal phase spaces</a:t>
            </a:r>
          </a:p>
          <a:p>
            <a:r>
              <a:rPr lang="en-GB" sz="2000" dirty="0" smtClean="0"/>
              <a:t>Laser heater </a:t>
            </a:r>
            <a:r>
              <a:rPr lang="en-GB" sz="2000" dirty="0" err="1" smtClean="0"/>
              <a:t>undulator</a:t>
            </a:r>
            <a:r>
              <a:rPr lang="en-GB" sz="2000" dirty="0" smtClean="0"/>
              <a:t> closed but without </a:t>
            </a:r>
            <a:r>
              <a:rPr lang="en-GB" sz="2000" dirty="0" smtClean="0"/>
              <a:t>laser (optics distortions)</a:t>
            </a:r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4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 Procedures and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Automatic orbit steering</a:t>
            </a:r>
          </a:p>
          <a:p>
            <a:pPr lvl="1"/>
            <a:r>
              <a:rPr lang="en-GB" dirty="0" smtClean="0"/>
              <a:t>Manual orbit correction </a:t>
            </a:r>
            <a:br>
              <a:rPr lang="en-GB" dirty="0" smtClean="0"/>
            </a:br>
            <a:r>
              <a:rPr lang="en-GB" dirty="0" smtClean="0"/>
              <a:t>does not scale to large</a:t>
            </a:r>
            <a:br>
              <a:rPr lang="en-GB" dirty="0" smtClean="0"/>
            </a:br>
            <a:r>
              <a:rPr lang="en-GB" dirty="0" smtClean="0"/>
              <a:t>XFEL</a:t>
            </a:r>
          </a:p>
          <a:p>
            <a:pPr lvl="1"/>
            <a:r>
              <a:rPr lang="en-GB" dirty="0" smtClean="0"/>
              <a:t>Beam-on-demand mode</a:t>
            </a:r>
            <a:br>
              <a:rPr lang="en-GB" dirty="0" smtClean="0"/>
            </a:br>
            <a:r>
              <a:rPr lang="en-GB" dirty="0" smtClean="0"/>
              <a:t>to mitigate losses</a:t>
            </a:r>
          </a:p>
          <a:p>
            <a:r>
              <a:rPr lang="en-GB" dirty="0" err="1" smtClean="0"/>
              <a:t>Autophasing</a:t>
            </a:r>
            <a:endParaRPr lang="en-GB" dirty="0" smtClean="0"/>
          </a:p>
          <a:p>
            <a:pPr lvl="1"/>
            <a:r>
              <a:rPr lang="en-GB" dirty="0" smtClean="0"/>
              <a:t>Set </a:t>
            </a:r>
            <a:r>
              <a:rPr lang="en-GB" dirty="0" err="1" smtClean="0"/>
              <a:t>Linac</a:t>
            </a:r>
            <a:r>
              <a:rPr lang="en-GB" dirty="0"/>
              <a:t> </a:t>
            </a:r>
            <a:r>
              <a:rPr lang="en-GB" dirty="0" smtClean="0"/>
              <a:t>Modules </a:t>
            </a:r>
            <a:br>
              <a:rPr lang="en-GB" dirty="0" smtClean="0"/>
            </a:br>
            <a:r>
              <a:rPr lang="en-GB" dirty="0" smtClean="0"/>
              <a:t>on-crest with LLRF </a:t>
            </a:r>
          </a:p>
          <a:p>
            <a:pPr lvl="1"/>
            <a:r>
              <a:rPr lang="en-GB" dirty="0" smtClean="0"/>
              <a:t>and fine automated </a:t>
            </a:r>
            <a:br>
              <a:rPr lang="en-GB" dirty="0" smtClean="0"/>
            </a:br>
            <a:r>
              <a:rPr lang="en-GB" dirty="0" smtClean="0"/>
              <a:t>Spectrometer / BAM </a:t>
            </a:r>
            <a:br>
              <a:rPr lang="en-GB" dirty="0" smtClean="0"/>
            </a:br>
            <a:r>
              <a:rPr lang="en-GB" dirty="0" smtClean="0"/>
              <a:t>scans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28" y="3555637"/>
            <a:ext cx="5019472" cy="266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014-10-16T22-37-23.jp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68" y="1109626"/>
            <a:ext cx="4576517" cy="223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7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Space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2650733"/>
            <a:ext cx="7972425" cy="3629417"/>
          </a:xfrm>
        </p:spPr>
        <p:txBody>
          <a:bodyPr/>
          <a:lstStyle/>
          <a:p>
            <a:r>
              <a:rPr lang="en-GB" sz="2000" dirty="0"/>
              <a:t>Beam moments are determined at a reference point using </a:t>
            </a:r>
            <a:r>
              <a:rPr lang="en-GB" sz="2000" dirty="0" smtClean="0"/>
              <a:t>beam size measurements at different points in the machine or for different quadrupole settings</a:t>
            </a:r>
          </a:p>
          <a:p>
            <a:r>
              <a:rPr lang="en-GB" sz="2000" dirty="0" smtClean="0"/>
              <a:t>optics is adjusted to match the </a:t>
            </a:r>
            <a:br>
              <a:rPr lang="en-GB" sz="2000" dirty="0" smtClean="0"/>
            </a:br>
            <a:r>
              <a:rPr lang="en-GB" sz="2000" dirty="0" smtClean="0"/>
              <a:t>design using upstream matching quads</a:t>
            </a:r>
          </a:p>
          <a:p>
            <a:r>
              <a:rPr lang="en-GB" sz="2000" dirty="0" smtClean="0"/>
              <a:t>Matching iterations</a:t>
            </a:r>
          </a:p>
          <a:p>
            <a:r>
              <a:rPr lang="en-GB" sz="2000" dirty="0" smtClean="0"/>
              <a:t>Reliable and efficient measurements </a:t>
            </a:r>
            <a:br>
              <a:rPr lang="en-GB" sz="2000" dirty="0" smtClean="0"/>
            </a:br>
            <a:r>
              <a:rPr lang="en-GB" sz="2000" dirty="0" smtClean="0"/>
              <a:t>are essential for beam optics setup and </a:t>
            </a:r>
            <a:br>
              <a:rPr lang="en-GB" sz="2000" dirty="0" smtClean="0"/>
            </a:br>
            <a:r>
              <a:rPr lang="en-GB" sz="2000" dirty="0" smtClean="0"/>
              <a:t>beam quality optimisation</a:t>
            </a:r>
            <a:endParaRPr lang="en-GB" sz="2000" dirty="0"/>
          </a:p>
          <a:p>
            <a:r>
              <a:rPr lang="en-GB" sz="2000" dirty="0" smtClean="0"/>
              <a:t>Tomographic reconstruction of the </a:t>
            </a:r>
            <a:br>
              <a:rPr lang="en-GB" sz="2000" dirty="0" smtClean="0"/>
            </a:br>
            <a:r>
              <a:rPr lang="en-GB" sz="2000" dirty="0" smtClean="0"/>
              <a:t>phase space is also possible</a:t>
            </a:r>
          </a:p>
          <a:p>
            <a:endParaRPr lang="en-GB" sz="2000" dirty="0"/>
          </a:p>
          <a:p>
            <a:endParaRPr lang="en-GB" sz="2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51398" y="1862210"/>
            <a:ext cx="62609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25538" y="1214138"/>
            <a:ext cx="0" cy="1368152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36296" y="1214138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195736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411760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627784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843808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44208" y="1214138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52120" y="1214138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60032" y="1214138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48064" y="1214138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940152" y="1214138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804248" y="1214138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851920" y="1214138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utoShape 2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4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AutoShape 6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AutoShape 8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AutoShape 10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759962" y="3773015"/>
            <a:ext cx="3225180" cy="2648668"/>
            <a:chOff x="4423061" y="2619910"/>
            <a:chExt cx="4454239" cy="365802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696538"/>
              <a:ext cx="43053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ounded Rectangle 36"/>
            <p:cNvSpPr/>
            <p:nvPr/>
          </p:nvSpPr>
          <p:spPr bwMode="auto">
            <a:xfrm>
              <a:off x="5652120" y="3583044"/>
              <a:ext cx="1224136" cy="355924"/>
            </a:xfrm>
            <a:prstGeom prst="roundRect">
              <a:avLst/>
            </a:prstGeom>
            <a:noFill/>
            <a:ln w="38100" cap="flat" cmpd="sng" algn="ctr">
              <a:solidFill>
                <a:srgbClr val="FF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4423061" y="2619910"/>
              <a:ext cx="4361343" cy="791110"/>
            </a:xfrm>
            <a:prstGeom prst="roundRect">
              <a:avLst/>
            </a:prstGeom>
            <a:noFill/>
            <a:ln w="38100" cap="flat" cmpd="sng" algn="ctr">
              <a:solidFill>
                <a:srgbClr val="FD930A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5292080" y="2696537"/>
              <a:ext cx="1944216" cy="318927"/>
            </a:xfrm>
            <a:prstGeom prst="roundRect">
              <a:avLst/>
            </a:prstGeom>
            <a:noFill/>
            <a:ln w="38100" cap="flat" cmpd="sng" algn="ctr">
              <a:solidFill>
                <a:srgbClr val="7030A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5482400" y="4696990"/>
              <a:ext cx="2048557" cy="419540"/>
            </a:xfrm>
            <a:prstGeom prst="roundRect">
              <a:avLst/>
            </a:prstGeom>
            <a:noFill/>
            <a:ln w="38100" cap="flat" cmpd="sng" algn="ctr">
              <a:solidFill>
                <a:srgbClr val="7030A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084169" y="5292889"/>
              <a:ext cx="720080" cy="789411"/>
            </a:xfrm>
            <a:prstGeom prst="roundRect">
              <a:avLst/>
            </a:prstGeom>
            <a:noFill/>
            <a:ln w="38100" cap="flat" cmpd="sng" algn="ctr">
              <a:solidFill>
                <a:srgbClr val="7030A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013909" y="3583044"/>
              <a:ext cx="414306" cy="355923"/>
            </a:xfrm>
            <a:prstGeom prst="roundRect">
              <a:avLst/>
            </a:prstGeom>
            <a:noFill/>
            <a:ln w="38100" cap="flat" cmpd="sng" algn="ctr">
              <a:solidFill>
                <a:srgbClr val="FD930A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92277" y="5198111"/>
              <a:ext cx="1785023" cy="913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dirty="0">
                  <a:solidFill>
                    <a:srgbClr val="FF0000"/>
                  </a:solidFill>
                </a:rPr>
                <a:t>measured beam size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dirty="0">
                  <a:solidFill>
                    <a:srgbClr val="FFC000"/>
                  </a:solidFill>
                </a:rPr>
                <a:t>calculated beam size</a:t>
              </a:r>
            </a:p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dirty="0" smtClean="0">
                  <a:solidFill>
                    <a:srgbClr val="7030A0"/>
                  </a:solidFill>
                </a:rPr>
                <a:t>Initial beam </a:t>
              </a:r>
              <a:r>
                <a:rPr lang="en-GB" dirty="0">
                  <a:solidFill>
                    <a:srgbClr val="7030A0"/>
                  </a:solidFill>
                </a:rPr>
                <a:t>moments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68646" y="1964611"/>
            <a:ext cx="136815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FF0000"/>
                </a:solidFill>
                <a:latin typeface="Helvetica" pitchFamily="34" charset="0"/>
              </a:rPr>
              <a:t>screen</a:t>
            </a:r>
          </a:p>
          <a:p>
            <a:pPr algn="ctr">
              <a:buNone/>
            </a:pPr>
            <a:r>
              <a:rPr lang="en-GB" sz="1400" dirty="0" err="1" smtClean="0">
                <a:solidFill>
                  <a:srgbClr val="0070C0"/>
                </a:solidFill>
                <a:latin typeface="Helvetica" pitchFamily="34" charset="0"/>
              </a:rPr>
              <a:t>quadrupole</a:t>
            </a:r>
            <a:r>
              <a:rPr lang="en-GB" sz="14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endParaRPr lang="en-GB" sz="14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55776" y="96778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B050"/>
                </a:solidFill>
                <a:latin typeface="Helvetica" pitchFamily="34" charset="0"/>
              </a:rPr>
              <a:t>reference point</a:t>
            </a:r>
            <a:endParaRPr lang="en-GB" sz="1400" dirty="0">
              <a:solidFill>
                <a:srgbClr val="00B050"/>
              </a:solidFill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439" y="110112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7030A0"/>
                </a:solidFill>
                <a:latin typeface="Helvetica" pitchFamily="34" charset="0"/>
              </a:rPr>
              <a:t>matching quads</a:t>
            </a:r>
            <a:endParaRPr lang="en-GB" sz="1400" dirty="0">
              <a:solidFill>
                <a:srgbClr val="7030A0"/>
              </a:solidFill>
              <a:latin typeface="Helvetica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995793" y="1214138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8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/>
          <p:cNvCxnSpPr/>
          <p:nvPr/>
        </p:nvCxnSpPr>
        <p:spPr bwMode="auto">
          <a:xfrm>
            <a:off x="6357133" y="3428737"/>
            <a:ext cx="736293" cy="764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6266034" y="3416037"/>
            <a:ext cx="290031" cy="891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5982455" y="3416037"/>
            <a:ext cx="59690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>
            <a:off x="1987264" y="3098516"/>
            <a:ext cx="1" cy="406708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>
            <a:off x="4801535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5750077" y="3090897"/>
            <a:ext cx="0" cy="4143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982455" y="3096655"/>
            <a:ext cx="0" cy="3246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57133" y="3090517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6266034" y="3093287"/>
            <a:ext cx="0" cy="32275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11737" y="3096655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966909" y="3083762"/>
            <a:ext cx="2308" cy="40793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Timeline and Milestones (today)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175599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2014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2043134" y="3093287"/>
            <a:ext cx="1852167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3895301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sp>
        <p:nvSpPr>
          <p:cNvPr id="154" name="Pentagon 153"/>
          <p:cNvSpPr/>
          <p:nvPr/>
        </p:nvSpPr>
        <p:spPr bwMode="auto">
          <a:xfrm>
            <a:off x="7628282" y="3096655"/>
            <a:ext cx="1224053" cy="322750"/>
          </a:xfrm>
          <a:prstGeom prst="homePlate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2018</a:t>
            </a:r>
          </a:p>
        </p:txBody>
      </p:sp>
      <p:sp>
        <p:nvSpPr>
          <p:cNvPr id="119" name="Rectangle 202"/>
          <p:cNvSpPr>
            <a:spLocks noChangeArrowheads="1"/>
          </p:cNvSpPr>
          <p:nvPr/>
        </p:nvSpPr>
        <p:spPr bwMode="auto">
          <a:xfrm>
            <a:off x="997701" y="3493832"/>
            <a:ext cx="1430814" cy="6898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e-beam out of RF gun installed at XFEL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528295" y="3491694"/>
            <a:ext cx="87590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2644140" y="4332470"/>
            <a:ext cx="2121147" cy="116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com. up to full XFEL performance (varying charges and bunch patterns, laser heater, slice diagnostics, intra-train feedbacks, automated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290061" y="3513920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520462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202"/>
          <p:cNvSpPr>
            <a:spLocks noChangeArrowheads="1"/>
          </p:cNvSpPr>
          <p:nvPr/>
        </p:nvSpPr>
        <p:spPr bwMode="auto">
          <a:xfrm>
            <a:off x="4785256" y="4332471"/>
            <a:ext cx="955831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Initial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com. with reduced performance</a:t>
            </a: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086600" y="3513920"/>
            <a:ext cx="88392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22118" y="3513920"/>
            <a:ext cx="1102832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202"/>
          <p:cNvSpPr>
            <a:spLocks noChangeArrowheads="1"/>
          </p:cNvSpPr>
          <p:nvPr/>
        </p:nvSpPr>
        <p:spPr bwMode="auto">
          <a:xfrm>
            <a:off x="5777352" y="4332471"/>
            <a:ext cx="2734386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Continued accelerator com. to full performance (high beam power, bunch length flexibility, multiple bunch properties per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-pulse, full wavelength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tuneability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, ….)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02"/>
          <p:cNvSpPr>
            <a:spLocks noChangeArrowheads="1"/>
          </p:cNvSpPr>
          <p:nvPr/>
        </p:nvSpPr>
        <p:spPr bwMode="auto">
          <a:xfrm>
            <a:off x="5675114" y="5544008"/>
            <a:ext cx="2836624" cy="361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Beam line and experiment com.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6251" r="7483" b="3997"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2" name="Straight Connector 131"/>
          <p:cNvCxnSpPr/>
          <p:nvPr/>
        </p:nvCxnSpPr>
        <p:spPr bwMode="auto">
          <a:xfrm>
            <a:off x="819022" y="1592690"/>
            <a:ext cx="1168242" cy="15058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>
            <a:endCxn id="151" idx="0"/>
          </p:cNvCxnSpPr>
          <p:nvPr/>
        </p:nvCxnSpPr>
        <p:spPr bwMode="auto">
          <a:xfrm>
            <a:off x="868151" y="1592690"/>
            <a:ext cx="2101067" cy="150059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5741087" y="2390140"/>
            <a:ext cx="1483943" cy="7083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982455" y="2446853"/>
            <a:ext cx="1300996" cy="6516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6252638" y="2276815"/>
            <a:ext cx="1717882" cy="82170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5520462" y="3833523"/>
            <a:ext cx="1464352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6042145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6556065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Rectangle 202"/>
          <p:cNvSpPr>
            <a:spLocks noChangeArrowheads="1"/>
          </p:cNvSpPr>
          <p:nvPr/>
        </p:nvSpPr>
        <p:spPr bwMode="auto">
          <a:xfrm>
            <a:off x="1880477" y="4324851"/>
            <a:ext cx="688437" cy="11751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Gun and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injector laser com.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42" name="Rectangle 202"/>
          <p:cNvSpPr>
            <a:spLocks noChangeArrowheads="1"/>
          </p:cNvSpPr>
          <p:nvPr/>
        </p:nvSpPr>
        <p:spPr bwMode="auto">
          <a:xfrm>
            <a:off x="6623694" y="5951226"/>
            <a:ext cx="1888044" cy="4816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user operation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print"/>
          <a:srcRect l="55318" b="37239"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61376" y="3096655"/>
            <a:ext cx="1866906" cy="322750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6853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Diagnostics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227220"/>
            <a:ext cx="4084809" cy="5052929"/>
          </a:xfrm>
        </p:spPr>
        <p:txBody>
          <a:bodyPr/>
          <a:lstStyle/>
          <a:p>
            <a:r>
              <a:rPr lang="en-GB" sz="2000" dirty="0" smtClean="0"/>
              <a:t>Semi-parasitic due to fast kickers and off axis screens</a:t>
            </a:r>
          </a:p>
          <a:p>
            <a:endParaRPr lang="en-GB" sz="20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1575" y="1337796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2</a:t>
            </a:r>
            <a:endParaRPr lang="en-GB" sz="1100" b="1" dirty="0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6161358" y="2321351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1</a:t>
            </a:r>
            <a:endParaRPr lang="en-GB" sz="1100" b="1" dirty="0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8259429" y="1359676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4</a:t>
            </a:r>
            <a:endParaRPr lang="en-GB" sz="1100" b="1" dirty="0"/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5470838" y="2071584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4489622" y="1977750"/>
            <a:ext cx="3914019" cy="935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 rot="600000">
            <a:off x="7224129" y="1540566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6139866" y="1498929"/>
            <a:ext cx="119063" cy="96227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538454" y="1488520"/>
            <a:ext cx="119062" cy="96227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5420729" y="1495459"/>
            <a:ext cx="119062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6835191" y="1494303"/>
            <a:ext cx="119063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8244891" y="1497773"/>
            <a:ext cx="119063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 rot="600000">
            <a:off x="8598079" y="1559071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 rot="21000000">
            <a:off x="7935329" y="2143813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 rot="21000000">
            <a:off x="6541504" y="2128778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5668379" y="1985848"/>
            <a:ext cx="542925" cy="82117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6211304" y="2107960"/>
            <a:ext cx="339725" cy="172329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903454" y="1587986"/>
            <a:ext cx="339725" cy="90213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V="1">
            <a:off x="6381165" y="1585672"/>
            <a:ext cx="515939" cy="395548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7104271" y="1981221"/>
            <a:ext cx="480219" cy="10062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7594016" y="2113742"/>
            <a:ext cx="339725" cy="14457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8286166" y="1626152"/>
            <a:ext cx="304800" cy="6592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V="1">
            <a:off x="7743879" y="1628465"/>
            <a:ext cx="562925" cy="35275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5575510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287106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985415" y="1906972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694029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6177729" y="1635499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7581089" y="1626462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6882770" y="2111839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60" name="Rectangle 71"/>
          <p:cNvSpPr>
            <a:spLocks noChangeArrowheads="1"/>
          </p:cNvSpPr>
          <p:nvPr/>
        </p:nvSpPr>
        <p:spPr bwMode="auto">
          <a:xfrm>
            <a:off x="7312916" y="2598851"/>
            <a:ext cx="15843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77"/>
          <p:cNvSpPr txBox="1">
            <a:spLocks noChangeAspect="1" noChangeArrowheads="1"/>
          </p:cNvSpPr>
          <p:nvPr/>
        </p:nvSpPr>
        <p:spPr bwMode="auto">
          <a:xfrm>
            <a:off x="7795516" y="2598851"/>
            <a:ext cx="620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OTR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549191" y="1028704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dirty="0"/>
              <a:t>Christopher </a:t>
            </a:r>
            <a:r>
              <a:rPr lang="en-US" dirty="0" err="1"/>
              <a:t>Gerth</a:t>
            </a:r>
            <a:r>
              <a:rPr lang="en-US" dirty="0"/>
              <a:t> </a:t>
            </a:r>
          </a:p>
          <a:p>
            <a:pPr algn="r">
              <a:buNone/>
            </a:pPr>
            <a:r>
              <a:rPr lang="en-US" dirty="0" smtClean="0"/>
              <a:t>WP-18 </a:t>
            </a:r>
            <a:r>
              <a:rPr lang="en-US" dirty="0"/>
              <a:t>Special Diagnostics</a:t>
            </a:r>
          </a:p>
        </p:txBody>
      </p:sp>
      <p:cxnSp>
        <p:nvCxnSpPr>
          <p:cNvPr id="80" name="Straight Arrow Connector 79"/>
          <p:cNvCxnSpPr>
            <a:stCxn id="27" idx="2"/>
            <a:endCxn id="66" idx="0"/>
          </p:cNvCxnSpPr>
          <p:nvPr/>
        </p:nvCxnSpPr>
        <p:spPr bwMode="auto">
          <a:xfrm>
            <a:off x="7984720" y="2408952"/>
            <a:ext cx="121138" cy="18989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4" name="Rectangle 71"/>
          <p:cNvSpPr>
            <a:spLocks noChangeArrowheads="1"/>
          </p:cNvSpPr>
          <p:nvPr/>
        </p:nvSpPr>
        <p:spPr bwMode="auto">
          <a:xfrm>
            <a:off x="7312916" y="2598851"/>
            <a:ext cx="15843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72"/>
          <p:cNvSpPr>
            <a:spLocks noChangeAspect="1" noChangeArrowheads="1"/>
          </p:cNvSpPr>
          <p:nvPr/>
        </p:nvSpPr>
        <p:spPr bwMode="auto">
          <a:xfrm>
            <a:off x="7457378" y="2959214"/>
            <a:ext cx="1296988" cy="13176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latin typeface="Times New Roman" charset="0"/>
            </a:endParaRPr>
          </a:p>
        </p:txBody>
      </p:sp>
      <p:sp>
        <p:nvSpPr>
          <p:cNvPr id="96" name="Oval 73"/>
          <p:cNvSpPr>
            <a:spLocks noChangeAspect="1" noChangeArrowheads="1"/>
          </p:cNvSpPr>
          <p:nvPr/>
        </p:nvSpPr>
        <p:spPr bwMode="auto">
          <a:xfrm>
            <a:off x="8140938" y="3544724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solidFill>
                <a:schemeClr val="accent2"/>
              </a:solidFill>
              <a:latin typeface="Times New Roman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 rot="5400000">
            <a:off x="7595464" y="3137455"/>
            <a:ext cx="976363" cy="576263"/>
            <a:chOff x="7462202" y="3319578"/>
            <a:chExt cx="976363" cy="576263"/>
          </a:xfrm>
        </p:grpSpPr>
        <p:sp>
          <p:nvSpPr>
            <p:cNvPr id="98" name="Rectangle 75"/>
            <p:cNvSpPr>
              <a:spLocks noChangeAspect="1" noChangeArrowheads="1"/>
            </p:cNvSpPr>
            <p:nvPr/>
          </p:nvSpPr>
          <p:spPr bwMode="auto">
            <a:xfrm>
              <a:off x="7462202" y="3319578"/>
              <a:ext cx="380845" cy="576263"/>
            </a:xfrm>
            <a:prstGeom prst="rect">
              <a:avLst/>
            </a:prstGeom>
            <a:solidFill>
              <a:srgbClr val="9EB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75"/>
            <p:cNvSpPr>
              <a:spLocks noChangeArrowheads="1"/>
            </p:cNvSpPr>
            <p:nvPr/>
          </p:nvSpPr>
          <p:spPr bwMode="auto">
            <a:xfrm>
              <a:off x="7717840" y="3679939"/>
              <a:ext cx="720725" cy="215900"/>
            </a:xfrm>
            <a:prstGeom prst="rect">
              <a:avLst/>
            </a:prstGeom>
            <a:solidFill>
              <a:srgbClr val="9EB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Text Box 77"/>
          <p:cNvSpPr txBox="1">
            <a:spLocks noChangeAspect="1" noChangeArrowheads="1"/>
          </p:cNvSpPr>
          <p:nvPr/>
        </p:nvSpPr>
        <p:spPr bwMode="auto">
          <a:xfrm>
            <a:off x="7795516" y="2598851"/>
            <a:ext cx="620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OTR </a:t>
            </a:r>
          </a:p>
        </p:txBody>
      </p:sp>
      <p:sp>
        <p:nvSpPr>
          <p:cNvPr id="102" name="Oval 72"/>
          <p:cNvSpPr>
            <a:spLocks noChangeAspect="1" noChangeArrowheads="1"/>
          </p:cNvSpPr>
          <p:nvPr/>
        </p:nvSpPr>
        <p:spPr bwMode="auto">
          <a:xfrm>
            <a:off x="7456584" y="2949413"/>
            <a:ext cx="1296988" cy="1317625"/>
          </a:xfrm>
          <a:prstGeom prst="ellips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sz="900" b="1">
              <a:latin typeface="Times New Roman" charset="0"/>
            </a:endParaRPr>
          </a:p>
        </p:txBody>
      </p:sp>
      <p:sp>
        <p:nvSpPr>
          <p:cNvPr id="103" name="Oval 73"/>
          <p:cNvSpPr>
            <a:spLocks noChangeAspect="1" noChangeArrowheads="1"/>
          </p:cNvSpPr>
          <p:nvPr/>
        </p:nvSpPr>
        <p:spPr bwMode="auto">
          <a:xfrm>
            <a:off x="7871983" y="3544719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4" name="AutoShape 2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25368" y="4803431"/>
            <a:ext cx="260982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200" dirty="0" smtClean="0">
                <a:solidFill>
                  <a:schemeClr val="accent3"/>
                </a:solidFill>
              </a:rPr>
              <a:t>Visualisation of beam moment fit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200" dirty="0" smtClean="0">
                <a:solidFill>
                  <a:schemeClr val="accent3"/>
                </a:solidFill>
              </a:rPr>
              <a:t>Beam size measurements represented by coloured lines</a:t>
            </a:r>
          </a:p>
        </p:txBody>
      </p: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57" y="2598851"/>
            <a:ext cx="2857706" cy="22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1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2" t="52257" r="31798"/>
          <a:stretch/>
        </p:blipFill>
        <p:spPr bwMode="auto">
          <a:xfrm>
            <a:off x="4315799" y="4281028"/>
            <a:ext cx="3117132" cy="9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Space Diagnostics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227220"/>
            <a:ext cx="4084809" cy="5052929"/>
          </a:xfrm>
        </p:spPr>
        <p:txBody>
          <a:bodyPr/>
          <a:lstStyle/>
          <a:p>
            <a:r>
              <a:rPr lang="en-GB" sz="2000" dirty="0" smtClean="0"/>
              <a:t>Semi-parasitic due to fast kickers and off axis screens</a:t>
            </a:r>
          </a:p>
          <a:p>
            <a:r>
              <a:rPr lang="en-GB" sz="2000" dirty="0" smtClean="0"/>
              <a:t>Time resolved (slice-) emittance with a transverse deflecting structure</a:t>
            </a:r>
          </a:p>
          <a:p>
            <a:r>
              <a:rPr lang="en-GB" sz="2000" dirty="0" smtClean="0"/>
              <a:t>Requires commissioning of:</a:t>
            </a:r>
          </a:p>
          <a:p>
            <a:pPr lvl="1"/>
            <a:r>
              <a:rPr lang="en-GB" sz="2000" dirty="0" smtClean="0"/>
              <a:t>Fast kickers</a:t>
            </a:r>
          </a:p>
          <a:p>
            <a:pPr lvl="1"/>
            <a:r>
              <a:rPr lang="en-GB" sz="2000" dirty="0" smtClean="0"/>
              <a:t>Screen systems</a:t>
            </a:r>
          </a:p>
          <a:p>
            <a:pPr lvl="1"/>
            <a:r>
              <a:rPr lang="en-GB" sz="2000" dirty="0" smtClean="0"/>
              <a:t>Orbit </a:t>
            </a:r>
            <a:r>
              <a:rPr lang="en-GB" sz="2000" dirty="0"/>
              <a:t>feedback </a:t>
            </a:r>
            <a:r>
              <a:rPr lang="en-GB" sz="2000" dirty="0" smtClean="0"/>
              <a:t>systems</a:t>
            </a:r>
          </a:p>
          <a:p>
            <a:pPr lvl="1"/>
            <a:r>
              <a:rPr lang="en-GB" sz="2000" dirty="0" smtClean="0"/>
              <a:t>TDS RF/LLRF systems</a:t>
            </a:r>
          </a:p>
          <a:p>
            <a:pPr lvl="1"/>
            <a:r>
              <a:rPr lang="en-GB" sz="2000" dirty="0" smtClean="0"/>
              <a:t>Data processing and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r="23862" b="11530"/>
          <a:stretch/>
        </p:blipFill>
        <p:spPr bwMode="auto">
          <a:xfrm>
            <a:off x="7538454" y="4419803"/>
            <a:ext cx="1215912" cy="18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1575" y="1337796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2</a:t>
            </a:r>
            <a:endParaRPr lang="en-GB" sz="1100" b="1" dirty="0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6161358" y="2321351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1</a:t>
            </a:r>
            <a:endParaRPr lang="en-GB" sz="1100" b="1" dirty="0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8259429" y="1359676"/>
            <a:ext cx="8002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100" b="1" dirty="0" smtClean="0"/>
              <a:t>Screen 4</a:t>
            </a:r>
            <a:endParaRPr lang="en-GB" sz="1100" b="1" dirty="0"/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5470838" y="2071584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4803018" y="2148666"/>
            <a:ext cx="5100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200" b="1" dirty="0">
                <a:solidFill>
                  <a:schemeClr val="tx2"/>
                </a:solidFill>
              </a:rPr>
              <a:t>TDS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4489622" y="1977750"/>
            <a:ext cx="3914019" cy="935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 rot="600000">
            <a:off x="7224129" y="1540566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6139866" y="1498929"/>
            <a:ext cx="119063" cy="96227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538454" y="1488520"/>
            <a:ext cx="119062" cy="96227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5420729" y="1495459"/>
            <a:ext cx="119062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6835191" y="1494303"/>
            <a:ext cx="119063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8244891" y="1497773"/>
            <a:ext cx="119063" cy="962271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 rot="600000">
            <a:off x="8598079" y="1559071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 rot="21000000">
            <a:off x="7935329" y="2143813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 rot="21000000">
            <a:off x="6541504" y="2128778"/>
            <a:ext cx="52387" cy="26716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861704" y="1636509"/>
            <a:ext cx="71437" cy="210497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4790020" y="1845849"/>
            <a:ext cx="503237" cy="262543"/>
            <a:chOff x="2291" y="255"/>
            <a:chExt cx="317" cy="227"/>
          </a:xfrm>
        </p:grpSpPr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291" y="255"/>
              <a:ext cx="317" cy="227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2563" y="255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2563" y="391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2472" y="255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2381" y="255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2291" y="255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72" y="391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381" y="391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58" name="Rectangle 37"/>
            <p:cNvSpPr>
              <a:spLocks noChangeArrowheads="1"/>
            </p:cNvSpPr>
            <p:nvPr/>
          </p:nvSpPr>
          <p:spPr bwMode="auto">
            <a:xfrm>
              <a:off x="2291" y="391"/>
              <a:ext cx="45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4790266" y="1532417"/>
            <a:ext cx="215900" cy="105248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5668379" y="1985848"/>
            <a:ext cx="542925" cy="82117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6211304" y="2107960"/>
            <a:ext cx="339725" cy="172329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903454" y="1587986"/>
            <a:ext cx="339725" cy="90213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V="1">
            <a:off x="6381165" y="1585672"/>
            <a:ext cx="515939" cy="395548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7104271" y="1981221"/>
            <a:ext cx="480219" cy="10062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7594016" y="2113742"/>
            <a:ext cx="339725" cy="144572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8286166" y="1626152"/>
            <a:ext cx="304800" cy="6592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V="1">
            <a:off x="7743879" y="1628465"/>
            <a:ext cx="562925" cy="352755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6177729" y="1635499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7581089" y="1626462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6882770" y="2111839"/>
            <a:ext cx="5661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sz="1000" b="1" dirty="0" smtClean="0">
                <a:solidFill>
                  <a:srgbClr val="7030A0"/>
                </a:solidFill>
              </a:rPr>
              <a:t>Kicker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5141700" y="1490781"/>
            <a:ext cx="71437" cy="338498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0" name="Rectangle 71"/>
          <p:cNvSpPr>
            <a:spLocks noChangeArrowheads="1"/>
          </p:cNvSpPr>
          <p:nvPr/>
        </p:nvSpPr>
        <p:spPr bwMode="auto">
          <a:xfrm>
            <a:off x="7312916" y="2598851"/>
            <a:ext cx="15843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72"/>
          <p:cNvSpPr>
            <a:spLocks noChangeAspect="1" noChangeArrowheads="1"/>
          </p:cNvSpPr>
          <p:nvPr/>
        </p:nvSpPr>
        <p:spPr bwMode="auto">
          <a:xfrm>
            <a:off x="7457378" y="2959214"/>
            <a:ext cx="1296988" cy="13176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latin typeface="Times New Roman" charset="0"/>
            </a:endParaRPr>
          </a:p>
        </p:txBody>
      </p:sp>
      <p:sp>
        <p:nvSpPr>
          <p:cNvPr id="62" name="Oval 73"/>
          <p:cNvSpPr>
            <a:spLocks noChangeAspect="1" noChangeArrowheads="1"/>
          </p:cNvSpPr>
          <p:nvPr/>
        </p:nvSpPr>
        <p:spPr bwMode="auto">
          <a:xfrm>
            <a:off x="8140938" y="3544724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900" b="1">
              <a:solidFill>
                <a:schemeClr val="accent2"/>
              </a:solidFill>
              <a:latin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5400000">
            <a:off x="7595464" y="3137455"/>
            <a:ext cx="976363" cy="576263"/>
            <a:chOff x="7462202" y="3319578"/>
            <a:chExt cx="976363" cy="576263"/>
          </a:xfrm>
        </p:grpSpPr>
        <p:sp>
          <p:nvSpPr>
            <p:cNvPr id="64" name="Rectangle 75"/>
            <p:cNvSpPr>
              <a:spLocks noChangeAspect="1" noChangeArrowheads="1"/>
            </p:cNvSpPr>
            <p:nvPr/>
          </p:nvSpPr>
          <p:spPr bwMode="auto">
            <a:xfrm>
              <a:off x="7462202" y="3319578"/>
              <a:ext cx="380845" cy="576263"/>
            </a:xfrm>
            <a:prstGeom prst="rect">
              <a:avLst/>
            </a:prstGeom>
            <a:solidFill>
              <a:srgbClr val="9EB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75"/>
            <p:cNvSpPr>
              <a:spLocks noChangeArrowheads="1"/>
            </p:cNvSpPr>
            <p:nvPr/>
          </p:nvSpPr>
          <p:spPr bwMode="auto">
            <a:xfrm>
              <a:off x="7717840" y="3679939"/>
              <a:ext cx="720725" cy="215900"/>
            </a:xfrm>
            <a:prstGeom prst="rect">
              <a:avLst/>
            </a:prstGeom>
            <a:solidFill>
              <a:srgbClr val="9EB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76"/>
            <p:cNvSpPr>
              <a:spLocks noChangeAspect="1" noChangeArrowheads="1"/>
            </p:cNvSpPr>
            <p:nvPr/>
          </p:nvSpPr>
          <p:spPr bwMode="auto">
            <a:xfrm rot="16200000">
              <a:off x="8064270" y="3594214"/>
              <a:ext cx="104775" cy="4191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GB" sz="700" b="1">
                <a:solidFill>
                  <a:schemeClr val="accent2"/>
                </a:solidFill>
                <a:latin typeface="Times New Roman" charset="0"/>
              </a:endParaRPr>
            </a:p>
          </p:txBody>
        </p:sp>
      </p:grpSp>
      <p:sp>
        <p:nvSpPr>
          <p:cNvPr id="66" name="Text Box 77"/>
          <p:cNvSpPr txBox="1">
            <a:spLocks noChangeAspect="1" noChangeArrowheads="1"/>
          </p:cNvSpPr>
          <p:nvPr/>
        </p:nvSpPr>
        <p:spPr bwMode="auto">
          <a:xfrm>
            <a:off x="7795516" y="2598851"/>
            <a:ext cx="620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OTR 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26" y="2647051"/>
            <a:ext cx="2579055" cy="163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4549191" y="1028704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dirty="0"/>
              <a:t>Christopher </a:t>
            </a:r>
            <a:r>
              <a:rPr lang="en-US" dirty="0" err="1"/>
              <a:t>Gerth</a:t>
            </a:r>
            <a:r>
              <a:rPr lang="en-US" dirty="0"/>
              <a:t> </a:t>
            </a:r>
          </a:p>
          <a:p>
            <a:pPr algn="r">
              <a:buNone/>
            </a:pPr>
            <a:r>
              <a:rPr lang="en-US" dirty="0" smtClean="0"/>
              <a:t>WP-18 </a:t>
            </a:r>
            <a:r>
              <a:rPr lang="en-US" dirty="0"/>
              <a:t>Special Diagnostics</a:t>
            </a:r>
          </a:p>
        </p:txBody>
      </p:sp>
      <p:cxnSp>
        <p:nvCxnSpPr>
          <p:cNvPr id="80" name="Straight Arrow Connector 79"/>
          <p:cNvCxnSpPr>
            <a:stCxn id="27" idx="2"/>
            <a:endCxn id="66" idx="0"/>
          </p:cNvCxnSpPr>
          <p:nvPr/>
        </p:nvCxnSpPr>
        <p:spPr bwMode="auto">
          <a:xfrm>
            <a:off x="7984720" y="2408952"/>
            <a:ext cx="121138" cy="18989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8" r="5924" b="42464"/>
          <a:stretch/>
        </p:blipFill>
        <p:spPr bwMode="auto">
          <a:xfrm>
            <a:off x="5399638" y="5368369"/>
            <a:ext cx="1119067" cy="84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 bwMode="auto">
          <a:xfrm>
            <a:off x="5575510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287106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985415" y="1906972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694029" y="1908000"/>
            <a:ext cx="188119" cy="160261"/>
          </a:xfrm>
          <a:prstGeom prst="rect">
            <a:avLst/>
          </a:prstGeom>
          <a:solidFill>
            <a:srgbClr val="7030A0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72" name="Oval 72"/>
          <p:cNvSpPr>
            <a:spLocks noChangeAspect="1" noChangeArrowheads="1"/>
          </p:cNvSpPr>
          <p:nvPr/>
        </p:nvSpPr>
        <p:spPr bwMode="auto">
          <a:xfrm>
            <a:off x="7456584" y="2949413"/>
            <a:ext cx="1296988" cy="1317625"/>
          </a:xfrm>
          <a:prstGeom prst="ellips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sz="900" b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approach with intermediate milestones</a:t>
            </a:r>
          </a:p>
          <a:p>
            <a:r>
              <a:rPr lang="en-US" dirty="0"/>
              <a:t>Most milestones can be reached with reduced gun performance (but not with reduced gun availability)</a:t>
            </a:r>
          </a:p>
          <a:p>
            <a:endParaRPr lang="en-GB" dirty="0" smtClean="0"/>
          </a:p>
          <a:p>
            <a:r>
              <a:rPr lang="en-GB" dirty="0" smtClean="0"/>
              <a:t>Start with reduced repetition rate but full pulse </a:t>
            </a:r>
            <a:r>
              <a:rPr lang="en-GB" dirty="0" smtClean="0"/>
              <a:t>length</a:t>
            </a:r>
            <a:endParaRPr lang="en-GB" dirty="0" smtClean="0"/>
          </a:p>
          <a:p>
            <a:r>
              <a:rPr lang="en-GB" dirty="0" smtClean="0"/>
              <a:t>Hardware component commissioning</a:t>
            </a:r>
          </a:p>
          <a:p>
            <a:r>
              <a:rPr lang="en-GB" dirty="0" smtClean="0"/>
              <a:t>Beam dynamics setup</a:t>
            </a:r>
          </a:p>
          <a:p>
            <a:r>
              <a:rPr lang="en-GB" dirty="0" smtClean="0"/>
              <a:t>Controls Software and operation procedures </a:t>
            </a:r>
            <a:r>
              <a:rPr lang="en-GB" dirty="0" smtClean="0"/>
              <a:t>consolidation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052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0037" lvl="1" indent="0" algn="ctr">
              <a:buNone/>
            </a:pPr>
            <a:endParaRPr lang="en-US" dirty="0" smtClean="0"/>
          </a:p>
          <a:p>
            <a:pPr marL="300037" lvl="1" indent="0" algn="ctr">
              <a:buNone/>
            </a:pPr>
            <a:endParaRPr lang="en-US" dirty="0"/>
          </a:p>
          <a:p>
            <a:pPr marL="300037" lvl="1" indent="0" algn="ctr">
              <a:buNone/>
            </a:pPr>
            <a:endParaRPr lang="en-US" dirty="0" smtClean="0"/>
          </a:p>
          <a:p>
            <a:pPr marL="300037" lvl="1" indent="0" algn="ctr">
              <a:buNone/>
            </a:pPr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for Your Attention!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9"/>
          <a:stretch/>
        </p:blipFill>
        <p:spPr bwMode="auto">
          <a:xfrm>
            <a:off x="266700" y="2323462"/>
            <a:ext cx="8616736" cy="205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Injector Commissioning </a:t>
            </a:r>
            <a:r>
              <a:rPr lang="en-GB" dirty="0" smtClean="0"/>
              <a:t>Schedule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81939" y="3246120"/>
            <a:ext cx="8313421" cy="190500"/>
          </a:xfrm>
          <a:prstGeom prst="rect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59" y="3710940"/>
            <a:ext cx="8305801" cy="182880"/>
          </a:xfrm>
          <a:prstGeom prst="rect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939" y="3482340"/>
            <a:ext cx="8313421" cy="182880"/>
          </a:xfrm>
          <a:prstGeom prst="rect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 bwMode="auto">
          <a:xfrm>
            <a:off x="8594725" y="2667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1" kern="1200">
                <a:solidFill>
                  <a:schemeClr val="bg1"/>
                </a:solidFill>
                <a:latin typeface="Arial" charset="0"/>
                <a:ea typeface="Geneva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fld id="{5D518E81-CA98-483E-BA30-586BB5DF9225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8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Commissioning Phase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40178"/>
            <a:ext cx="7972425" cy="51399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Extension of intermediate commissioning phase goals toward the full range of possible bunch charges and train configurations to full specified train length.</a:t>
            </a:r>
          </a:p>
          <a:p>
            <a:pPr marL="0" indent="0"/>
            <a:endParaRPr lang="en-US" sz="2000" dirty="0" smtClean="0"/>
          </a:p>
          <a:p>
            <a:pPr lvl="0"/>
            <a:r>
              <a:rPr lang="en-US" sz="2000" dirty="0" smtClean="0"/>
              <a:t>Full Injector Performance (all TDR working points)</a:t>
            </a:r>
            <a:endParaRPr lang="de-CH" sz="2000" dirty="0" smtClean="0"/>
          </a:p>
          <a:p>
            <a:r>
              <a:rPr lang="en-US" sz="2000" dirty="0" smtClean="0"/>
              <a:t>Reliable procedures for working point change</a:t>
            </a:r>
            <a:endParaRPr lang="de-CH" sz="2000" dirty="0" smtClean="0"/>
          </a:p>
          <a:p>
            <a:pPr lvl="0"/>
            <a:r>
              <a:rPr lang="en-US" sz="2000" dirty="0" smtClean="0"/>
              <a:t>Laser Heater characterization</a:t>
            </a:r>
            <a:endParaRPr lang="de-CH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de-D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://latex.codecogs.com/gif.latex?%5Cdpi%7B150%7D%20%5Cbg_white%20%5Chat%5Csigma_i%5E2%20%5Cleft%28%20%5Cleft%3C%20x_0%5E2%5Cright%3E%2C%20%5Cleft%3C%20x%27_0%5E2%5Cright%3E%2C%5Cleft%3C%20x_0x_0%27%5Cright%3E%5Cright%20%29%20%3D%20%5C%5C%20R_%7B11%7D%5E%7B%28i%29%7D%5E2%5Cleft%3C%20x_0%5E2%5Cright%3E%20&amp;plus;%202R_%7B11%7D%5E%7B%28i%29%7DR_%7B12%7D%5E%7B%28i%29%7D%5Cleft%3C%20x_0x_0%27%5Cright%3E&amp;plus;R_%7B22%7D%5E%7B%28i%29%7D%5E2%5Cleft%3C%20x%27_0%5E2%5Cright%3E%20%5C%5C%20%5C%5C%20%5Cchi%5E2%20%3D%20%5Csum_%7Bi%3D1%7D%5En%5Cleft%5B%20%5Cfrac%7B%5Cleft%3C%20x_%7Bi%2C%5Ctext%7Bmeasured%7D%7D%5E2%5Cright%3E%20-%20%5Chat%5Csigma_i%5E2%7D%7B%5Csigma_%7B%5Cleft%3C%20x_%7Bi%2C%5Ctext%7Bmeasured%7D%7D%5E2%5Cright%3E%7D%7D%5Cright%5D%5E2%20%5C%5C%20%5C%5C%20%5C%5C%20%5Cvarepsilon_%5Ctext%7Brms%7D%20%3D%20%5Csqrt%7B%5Cleft%3C%20x_0%5E2%5Cright%3E%5Cleft%3C%20x%27_0%5E2%5Cright%3E%20-%20%5Cleft%3C%20x_0x_0%27%5Cright%3E%5E2%7D%20%5C%5C%20%5C%5C%20%5Cleft%28%5Cbegin%7Bsmallmatrix%7D%20%5Cbeta_0%5C%5C%20%5Calpha_0%5C%5C%20%5Cgamma_0%20%5Cend%7Bsmallmatrix%7D%5Cright%29%20%3D%20%5Cfrac%7B1%7D%7B%5Cvarepsilon_%5Ctext%7Brms%7D%7D%20%5Cleft%28%5Cbegin%7Bsmallmatrix%7D%20%5Cleft%3C%20x_0%5E2%5Cright%3E%5C%5C%20-%5Cleft%3C%20x_0x%27_0%5Cright%3E%5C%5C%20%5Cleft%3C%20x%27_0%5E2%5Cright%3E%20%5Cend%7Bsmallmatrix%7D%5Cright%29%5C%5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347788"/>
            <a:ext cx="6024281" cy="4932362"/>
          </a:xfrm>
        </p:spPr>
        <p:txBody>
          <a:bodyPr/>
          <a:lstStyle/>
          <a:p>
            <a:r>
              <a:rPr lang="en-GB" dirty="0" smtClean="0"/>
              <a:t>Two commissioning stages:</a:t>
            </a:r>
          </a:p>
          <a:p>
            <a:pPr lvl="1"/>
            <a:r>
              <a:rPr lang="en-GB" dirty="0" err="1"/>
              <a:t>Undulator</a:t>
            </a:r>
            <a:r>
              <a:rPr lang="en-GB" dirty="0"/>
              <a:t> </a:t>
            </a:r>
            <a:r>
              <a:rPr lang="en-GB" dirty="0" smtClean="0"/>
              <a:t>closed in intermediate</a:t>
            </a:r>
            <a:br>
              <a:rPr lang="en-GB" dirty="0" smtClean="0"/>
            </a:br>
            <a:r>
              <a:rPr lang="en-GB" dirty="0" smtClean="0"/>
              <a:t>commissioning </a:t>
            </a:r>
            <a:r>
              <a:rPr lang="en-GB" dirty="0"/>
              <a:t>phase</a:t>
            </a:r>
          </a:p>
          <a:p>
            <a:pPr lvl="2"/>
            <a:r>
              <a:rPr lang="en-GB" dirty="0" smtClean="0"/>
              <a:t>Optics</a:t>
            </a:r>
          </a:p>
          <a:p>
            <a:pPr lvl="2"/>
            <a:r>
              <a:rPr lang="en-GB" dirty="0" smtClean="0"/>
              <a:t>Magnet handling and control</a:t>
            </a:r>
          </a:p>
          <a:p>
            <a:pPr lvl="1"/>
            <a:r>
              <a:rPr lang="en-GB" dirty="0" smtClean="0"/>
              <a:t>Laser operation in final phase</a:t>
            </a:r>
            <a:endParaRPr lang="en-GB" dirty="0"/>
          </a:p>
          <a:p>
            <a:pPr lvl="2"/>
            <a:r>
              <a:rPr lang="en-GB" dirty="0" smtClean="0"/>
              <a:t>trans. and long. overlap</a:t>
            </a:r>
          </a:p>
          <a:p>
            <a:pPr lvl="2"/>
            <a:r>
              <a:rPr lang="en-GB" dirty="0" smtClean="0"/>
              <a:t>energy spread vs. </a:t>
            </a:r>
            <a:br>
              <a:rPr lang="en-GB" dirty="0" smtClean="0"/>
            </a:br>
            <a:r>
              <a:rPr lang="en-GB" dirty="0" smtClean="0"/>
              <a:t>laser power </a:t>
            </a:r>
            <a:endParaRPr lang="en-GB" dirty="0"/>
          </a:p>
          <a:p>
            <a:pPr lvl="2"/>
            <a:r>
              <a:rPr lang="en-GB" dirty="0" smtClean="0"/>
              <a:t>long. phase space TDS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1" y="1194487"/>
            <a:ext cx="3280667" cy="25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39049" y="3977894"/>
            <a:ext cx="4496959" cy="2385192"/>
            <a:chOff x="1549615" y="2390775"/>
            <a:chExt cx="7362825" cy="39052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615" y="2390775"/>
              <a:ext cx="7362825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35607" y="5737678"/>
              <a:ext cx="3076833" cy="554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None/>
              </a:pPr>
              <a:r>
                <a:rPr lang="de-DE" sz="800" dirty="0">
                  <a:solidFill>
                    <a:srgbClr val="E0E0E0"/>
                  </a:solidFill>
                </a:rPr>
                <a:t>Mathias </a:t>
              </a:r>
              <a:r>
                <a:rPr lang="de-DE" sz="800" dirty="0" err="1" smtClean="0">
                  <a:solidFill>
                    <a:srgbClr val="E0E0E0"/>
                  </a:solidFill>
                </a:rPr>
                <a:t>Hamberg</a:t>
              </a:r>
              <a:r>
                <a:rPr lang="de-DE" sz="800" dirty="0" smtClean="0">
                  <a:solidFill>
                    <a:srgbClr val="E0E0E0"/>
                  </a:solidFill>
                </a:rPr>
                <a:t>, Volker Ziemann, Uppsala </a:t>
              </a:r>
              <a:r>
                <a:rPr lang="de-DE" sz="800" dirty="0">
                  <a:solidFill>
                    <a:srgbClr val="E0E0E0"/>
                  </a:solidFill>
                </a:rPr>
                <a:t>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2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 Optics 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82945" y="1111197"/>
            <a:ext cx="7316983" cy="5268476"/>
            <a:chOff x="806450" y="1340768"/>
            <a:chExt cx="7000446" cy="504055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2"/>
            <a:stretch/>
          </p:blipFill>
          <p:spPr bwMode="auto">
            <a:xfrm>
              <a:off x="806450" y="1340768"/>
              <a:ext cx="6429846" cy="434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00" t="-2669" r="35706" b="9502"/>
            <a:stretch/>
          </p:blipFill>
          <p:spPr bwMode="auto">
            <a:xfrm rot="5400000">
              <a:off x="4288087" y="2862518"/>
              <a:ext cx="778386" cy="625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5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347788"/>
            <a:ext cx="6024281" cy="4932362"/>
          </a:xfrm>
        </p:spPr>
        <p:txBody>
          <a:bodyPr/>
          <a:lstStyle/>
          <a:p>
            <a:r>
              <a:rPr lang="en-GB" dirty="0" smtClean="0"/>
              <a:t>Two commissioning stages:</a:t>
            </a:r>
          </a:p>
          <a:p>
            <a:pPr lvl="1"/>
            <a:r>
              <a:rPr lang="en-GB" dirty="0" err="1"/>
              <a:t>Undulator</a:t>
            </a:r>
            <a:r>
              <a:rPr lang="en-GB" dirty="0"/>
              <a:t> </a:t>
            </a:r>
            <a:r>
              <a:rPr lang="en-GB" dirty="0" smtClean="0"/>
              <a:t>closed in intermediate</a:t>
            </a:r>
            <a:br>
              <a:rPr lang="en-GB" dirty="0" smtClean="0"/>
            </a:br>
            <a:r>
              <a:rPr lang="en-GB" dirty="0" smtClean="0"/>
              <a:t>commissioning </a:t>
            </a:r>
            <a:r>
              <a:rPr lang="en-GB" dirty="0"/>
              <a:t>phase</a:t>
            </a:r>
          </a:p>
          <a:p>
            <a:pPr lvl="2"/>
            <a:r>
              <a:rPr lang="en-GB" dirty="0" smtClean="0"/>
              <a:t>Optics</a:t>
            </a:r>
          </a:p>
          <a:p>
            <a:pPr lvl="2"/>
            <a:r>
              <a:rPr lang="en-GB" dirty="0" smtClean="0"/>
              <a:t>Magnet handling and control</a:t>
            </a:r>
          </a:p>
          <a:p>
            <a:pPr lvl="1"/>
            <a:r>
              <a:rPr lang="en-GB" dirty="0" smtClean="0"/>
              <a:t>Laser operation in final phase</a:t>
            </a:r>
            <a:endParaRPr lang="en-GB" dirty="0"/>
          </a:p>
          <a:p>
            <a:pPr lvl="2"/>
            <a:r>
              <a:rPr lang="en-GB" dirty="0" smtClean="0"/>
              <a:t>trans. and long. overlap</a:t>
            </a:r>
          </a:p>
          <a:p>
            <a:pPr lvl="2"/>
            <a:r>
              <a:rPr lang="en-GB" dirty="0" smtClean="0"/>
              <a:t>energy spread vs. </a:t>
            </a:r>
            <a:br>
              <a:rPr lang="en-GB" dirty="0" smtClean="0"/>
            </a:br>
            <a:r>
              <a:rPr lang="en-GB" dirty="0" smtClean="0"/>
              <a:t>laser power </a:t>
            </a:r>
            <a:endParaRPr lang="en-GB" dirty="0"/>
          </a:p>
          <a:p>
            <a:pPr lvl="2"/>
            <a:r>
              <a:rPr lang="en-GB" dirty="0" smtClean="0"/>
              <a:t>long. phase space TDS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1" y="1194487"/>
            <a:ext cx="3280667" cy="25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39049" y="3977894"/>
            <a:ext cx="4496959" cy="2385192"/>
            <a:chOff x="1549615" y="2390775"/>
            <a:chExt cx="7362825" cy="39052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615" y="2390775"/>
              <a:ext cx="7362825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35607" y="5737678"/>
              <a:ext cx="3076833" cy="554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None/>
              </a:pPr>
              <a:r>
                <a:rPr lang="de-DE" sz="800" dirty="0">
                  <a:solidFill>
                    <a:srgbClr val="E0E0E0"/>
                  </a:solidFill>
                </a:rPr>
                <a:t>Mathias </a:t>
              </a:r>
              <a:r>
                <a:rPr lang="de-DE" sz="800" dirty="0" err="1" smtClean="0">
                  <a:solidFill>
                    <a:srgbClr val="E0E0E0"/>
                  </a:solidFill>
                </a:rPr>
                <a:t>Hamberg</a:t>
              </a:r>
              <a:r>
                <a:rPr lang="de-DE" sz="800" dirty="0" smtClean="0">
                  <a:solidFill>
                    <a:srgbClr val="E0E0E0"/>
                  </a:solidFill>
                </a:rPr>
                <a:t>, Volker Ziemann, Uppsala </a:t>
              </a:r>
              <a:r>
                <a:rPr lang="de-DE" sz="800" dirty="0">
                  <a:solidFill>
                    <a:srgbClr val="E0E0E0"/>
                  </a:solidFill>
                </a:rPr>
                <a:t>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3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 Heater Spectrum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80" y="116518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80" y="116518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80" y="3911522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80" y="3906145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9513" y="2426743"/>
            <a:ext cx="2000250" cy="2809875"/>
            <a:chOff x="459842" y="1165186"/>
            <a:chExt cx="2000250" cy="280987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42" y="1165186"/>
              <a:ext cx="200025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30091" y="3112786"/>
              <a:ext cx="14253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de-DE" sz="800" dirty="0">
                  <a:solidFill>
                    <a:srgbClr val="E0E0E0"/>
                  </a:solidFill>
                </a:rPr>
                <a:t>Simone </a:t>
              </a:r>
              <a:r>
                <a:rPr lang="de-DE" sz="800" dirty="0" err="1" smtClean="0">
                  <a:solidFill>
                    <a:srgbClr val="E0E0E0"/>
                  </a:solidFill>
                </a:rPr>
                <a:t>Spampanati</a:t>
              </a:r>
              <a:r>
                <a:rPr lang="de-DE" sz="800" dirty="0">
                  <a:solidFill>
                    <a:srgbClr val="E0E0E0"/>
                  </a:solidFill>
                </a:rPr>
                <a:t> </a:t>
              </a:r>
              <a:r>
                <a:rPr lang="de-DE" sz="800" dirty="0" smtClean="0">
                  <a:solidFill>
                    <a:srgbClr val="E0E0E0"/>
                  </a:solidFill>
                </a:rPr>
                <a:t>et. al.,</a:t>
              </a:r>
              <a:br>
                <a:rPr lang="de-DE" sz="800" dirty="0" smtClean="0">
                  <a:solidFill>
                    <a:srgbClr val="E0E0E0"/>
                  </a:solidFill>
                </a:rPr>
              </a:br>
              <a:r>
                <a:rPr lang="en-US" sz="800" dirty="0" smtClean="0">
                  <a:solidFill>
                    <a:srgbClr val="E0E0E0"/>
                  </a:solidFill>
                </a:rPr>
                <a:t>Proceedings of </a:t>
              </a:r>
              <a:r>
                <a:rPr lang="en-US" sz="800" dirty="0">
                  <a:solidFill>
                    <a:srgbClr val="E0E0E0"/>
                  </a:solidFill>
                </a:rPr>
                <a:t>FEL2012, </a:t>
              </a:r>
              <a:r>
                <a:rPr lang="en-US" sz="800" dirty="0" smtClean="0">
                  <a:solidFill>
                    <a:srgbClr val="E0E0E0"/>
                  </a:solidFill>
                </a:rPr>
                <a:t/>
              </a:r>
              <a:br>
                <a:rPr lang="en-US" sz="800" dirty="0" smtClean="0">
                  <a:solidFill>
                    <a:srgbClr val="E0E0E0"/>
                  </a:solidFill>
                </a:rPr>
              </a:br>
              <a:r>
                <a:rPr lang="en-US" sz="800" dirty="0" smtClean="0">
                  <a:solidFill>
                    <a:srgbClr val="E0E0E0"/>
                  </a:solidFill>
                </a:rPr>
                <a:t>Nara</a:t>
              </a:r>
              <a:r>
                <a:rPr lang="en-US" sz="800" dirty="0">
                  <a:solidFill>
                    <a:srgbClr val="E0E0E0"/>
                  </a:solidFill>
                </a:rPr>
                <a:t>, Japan</a:t>
              </a:r>
              <a:endParaRPr lang="de-DE" sz="800" dirty="0">
                <a:solidFill>
                  <a:srgbClr val="E0E0E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64188" y="6188711"/>
            <a:ext cx="2008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000" dirty="0" smtClean="0">
                <a:solidFill>
                  <a:schemeClr val="accent3"/>
                </a:solidFill>
              </a:rPr>
              <a:t>LH simulations by Martin </a:t>
            </a:r>
            <a:r>
              <a:rPr lang="en-GB" sz="1000" dirty="0" err="1" smtClean="0">
                <a:solidFill>
                  <a:schemeClr val="accent3"/>
                </a:solidFill>
              </a:rPr>
              <a:t>Dohlus</a:t>
            </a:r>
            <a:endParaRPr lang="en-GB" sz="1000" dirty="0" smtClean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4863" y="1363223"/>
            <a:ext cx="155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000" dirty="0" smtClean="0">
                <a:solidFill>
                  <a:srgbClr val="0070C0"/>
                </a:solidFill>
              </a:rPr>
              <a:t>electrons</a:t>
            </a:r>
            <a:r>
              <a:rPr lang="en-GB" sz="1000" dirty="0" smtClean="0">
                <a:solidFill>
                  <a:schemeClr val="accent3"/>
                </a:solidFill>
              </a:rPr>
              <a:t> (</a:t>
            </a:r>
            <a:r>
              <a:rPr lang="en-GB" sz="1000" dirty="0" smtClean="0">
                <a:solidFill>
                  <a:srgbClr val="FF0000"/>
                </a:solidFill>
              </a:rPr>
              <a:t>sigma</a:t>
            </a:r>
            <a:r>
              <a:rPr lang="en-GB" sz="1000" dirty="0" smtClean="0">
                <a:solidFill>
                  <a:schemeClr val="accent3"/>
                </a:solidFill>
              </a:rPr>
              <a:t>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000" dirty="0">
                <a:solidFill>
                  <a:srgbClr val="00B050"/>
                </a:solidFill>
              </a:rPr>
              <a:t>l</a:t>
            </a:r>
            <a:r>
              <a:rPr lang="en-GB" sz="1000" dirty="0" smtClean="0">
                <a:solidFill>
                  <a:srgbClr val="00B050"/>
                </a:solidFill>
              </a:rPr>
              <a:t>aser beam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GB" sz="1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/>
          <p:cNvCxnSpPr/>
          <p:nvPr/>
        </p:nvCxnSpPr>
        <p:spPr bwMode="auto">
          <a:xfrm>
            <a:off x="4801535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966909" y="3083762"/>
            <a:ext cx="2308" cy="40793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Timeline and Milestones (today)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 bwMode="auto">
          <a:xfrm>
            <a:off x="175599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2014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2043134" y="3093287"/>
            <a:ext cx="1852167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3895301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sp>
        <p:nvSpPr>
          <p:cNvPr id="154" name="Pentagon 153"/>
          <p:cNvSpPr/>
          <p:nvPr/>
        </p:nvSpPr>
        <p:spPr bwMode="auto">
          <a:xfrm>
            <a:off x="7628282" y="3096655"/>
            <a:ext cx="1224053" cy="322750"/>
          </a:xfrm>
          <a:prstGeom prst="homePlate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2018</a:t>
            </a: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528295" y="3491694"/>
            <a:ext cx="87590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2644140" y="4332470"/>
            <a:ext cx="2121147" cy="116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com. up to full XFEL performance (varying charges and bunch patterns, laser heater, slice diagnostics, intra-train feedbacks, automated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290061" y="3513920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6251" r="7483" b="3997"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3" name="Straight Connector 132"/>
          <p:cNvCxnSpPr>
            <a:endCxn id="151" idx="0"/>
          </p:cNvCxnSpPr>
          <p:nvPr/>
        </p:nvCxnSpPr>
        <p:spPr bwMode="auto">
          <a:xfrm>
            <a:off x="868151" y="1592690"/>
            <a:ext cx="2101067" cy="150059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print"/>
          <a:srcRect l="55318" b="37239"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61376" y="3096655"/>
            <a:ext cx="1866906" cy="322750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797791" y="2928786"/>
            <a:ext cx="2129051" cy="716687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6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Controls Software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Controls software is essential for reliable machine operation and commissioning</a:t>
            </a:r>
          </a:p>
          <a:p>
            <a:r>
              <a:rPr lang="en-US" sz="2000" dirty="0" smtClean="0"/>
              <a:t>Preparation is work in progress in different groups</a:t>
            </a:r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VirtualXFEL</a:t>
            </a:r>
            <a:r>
              <a:rPr lang="en-US" sz="2000" dirty="0" smtClean="0"/>
              <a:t>” test environment with simulated data</a:t>
            </a:r>
            <a:endParaRPr lang="en-US" sz="2000" dirty="0"/>
          </a:p>
          <a:p>
            <a:pPr lvl="1"/>
            <a:r>
              <a:rPr lang="en-US" sz="2000" dirty="0"/>
              <a:t>test of the foreseen architecture in it's whole (e.g. interfaces, </a:t>
            </a:r>
            <a:r>
              <a:rPr lang="en-US" sz="2000" dirty="0" err="1"/>
              <a:t>scaleability</a:t>
            </a:r>
            <a:r>
              <a:rPr lang="en-US" sz="2000" dirty="0"/>
              <a:t>, performance, …) </a:t>
            </a:r>
            <a:endParaRPr lang="en-US" sz="2000" dirty="0" smtClean="0"/>
          </a:p>
          <a:p>
            <a:pPr lvl="1"/>
            <a:r>
              <a:rPr lang="en-US" sz="2000" dirty="0"/>
              <a:t>test of physics applications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like e.g. </a:t>
            </a:r>
            <a:r>
              <a:rPr lang="en-US" sz="2000" i="1" dirty="0" smtClean="0"/>
              <a:t>Optics </a:t>
            </a:r>
            <a:r>
              <a:rPr lang="en-US" sz="2000" i="1" dirty="0"/>
              <a:t>Server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Bump </a:t>
            </a:r>
            <a:r>
              <a:rPr lang="en-US" sz="2000" i="1" dirty="0"/>
              <a:t>Tool</a:t>
            </a:r>
            <a:r>
              <a:rPr lang="en-US" sz="2000" dirty="0"/>
              <a:t>, </a:t>
            </a:r>
            <a:r>
              <a:rPr lang="en-US" sz="2000" i="1" dirty="0"/>
              <a:t>Orbit feedbacks</a:t>
            </a:r>
            <a:r>
              <a:rPr lang="en-US" sz="2000" dirty="0"/>
              <a:t>, …) </a:t>
            </a:r>
            <a:endParaRPr lang="en-US" sz="2000" dirty="0" smtClean="0"/>
          </a:p>
          <a:p>
            <a:r>
              <a:rPr lang="en-US" sz="2000" dirty="0" smtClean="0"/>
              <a:t> Synergies with FLASH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098" name="Picture 2" descr="https://xfel-wiki.desy.de/images/8/82/VXFEL_201411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42" y="3154166"/>
            <a:ext cx="4407458" cy="29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Gun phase sc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77" y="4510354"/>
            <a:ext cx="2599930" cy="33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347788"/>
            <a:ext cx="6024281" cy="4932362"/>
          </a:xfrm>
        </p:spPr>
        <p:txBody>
          <a:bodyPr/>
          <a:lstStyle/>
          <a:p>
            <a:r>
              <a:rPr lang="en-GB" dirty="0" smtClean="0"/>
              <a:t>Two commissioning stages:</a:t>
            </a:r>
          </a:p>
          <a:p>
            <a:pPr lvl="1"/>
            <a:r>
              <a:rPr lang="en-GB" dirty="0" err="1"/>
              <a:t>Undulator</a:t>
            </a:r>
            <a:r>
              <a:rPr lang="en-GB" dirty="0"/>
              <a:t> closed in intermediate</a:t>
            </a:r>
            <a:br>
              <a:rPr lang="en-GB" dirty="0"/>
            </a:br>
            <a:r>
              <a:rPr lang="en-GB" dirty="0"/>
              <a:t>commissioning phase</a:t>
            </a:r>
          </a:p>
          <a:p>
            <a:pPr lvl="2"/>
            <a:r>
              <a:rPr lang="en-GB" dirty="0" smtClean="0"/>
              <a:t>Optics</a:t>
            </a:r>
          </a:p>
          <a:p>
            <a:pPr lvl="2"/>
            <a:r>
              <a:rPr lang="en-GB" dirty="0" smtClean="0"/>
              <a:t>Magnet handling and control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1" y="1194487"/>
            <a:ext cx="3280667" cy="25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39049" y="3977894"/>
            <a:ext cx="4496959" cy="2385192"/>
            <a:chOff x="1549615" y="2390775"/>
            <a:chExt cx="7362825" cy="39052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615" y="2390775"/>
              <a:ext cx="7362825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835607" y="5737678"/>
              <a:ext cx="3076833" cy="554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None/>
              </a:pPr>
              <a:r>
                <a:rPr lang="de-DE" sz="800" dirty="0">
                  <a:solidFill>
                    <a:srgbClr val="E0E0E0"/>
                  </a:solidFill>
                </a:rPr>
                <a:t>Mathias </a:t>
              </a:r>
              <a:r>
                <a:rPr lang="de-DE" sz="800" dirty="0" err="1" smtClean="0">
                  <a:solidFill>
                    <a:srgbClr val="E0E0E0"/>
                  </a:solidFill>
                </a:rPr>
                <a:t>Hamberg</a:t>
              </a:r>
              <a:r>
                <a:rPr lang="de-DE" sz="800" dirty="0" smtClean="0">
                  <a:solidFill>
                    <a:srgbClr val="E0E0E0"/>
                  </a:solidFill>
                </a:rPr>
                <a:t>, Volker Ziemann, Uppsala </a:t>
              </a:r>
              <a:r>
                <a:rPr lang="de-DE" sz="800" dirty="0">
                  <a:solidFill>
                    <a:srgbClr val="E0E0E0"/>
                  </a:solidFill>
                </a:rPr>
                <a:t>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0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Commissioning goals:</a:t>
            </a:r>
          </a:p>
          <a:p>
            <a:r>
              <a:rPr lang="en-GB" b="1" dirty="0" smtClean="0"/>
              <a:t>Beam quality </a:t>
            </a:r>
            <a:endParaRPr lang="en-GB" b="1" dirty="0" smtClean="0"/>
          </a:p>
          <a:p>
            <a:pPr lvl="1"/>
            <a:r>
              <a:rPr lang="en-GB" dirty="0" smtClean="0"/>
              <a:t>Emittance</a:t>
            </a:r>
            <a:r>
              <a:rPr lang="en-GB" dirty="0" smtClean="0"/>
              <a:t>, … </a:t>
            </a:r>
          </a:p>
          <a:p>
            <a:r>
              <a:rPr lang="en-GB" b="1" dirty="0" smtClean="0"/>
              <a:t>Stability</a:t>
            </a:r>
          </a:p>
          <a:p>
            <a:pPr lvl="1"/>
            <a:r>
              <a:rPr lang="en-GB" dirty="0" smtClean="0"/>
              <a:t>LLRF, beam-based feedbacks, ….</a:t>
            </a:r>
          </a:p>
          <a:p>
            <a:r>
              <a:rPr lang="en-GB" b="1" dirty="0"/>
              <a:t>B</a:t>
            </a:r>
            <a:r>
              <a:rPr lang="en-GB" b="1" dirty="0" smtClean="0"/>
              <a:t>unch </a:t>
            </a:r>
            <a:r>
              <a:rPr lang="en-GB" b="1" dirty="0" smtClean="0"/>
              <a:t>trains</a:t>
            </a:r>
          </a:p>
          <a:p>
            <a:pPr lvl="1"/>
            <a:r>
              <a:rPr lang="en-GB" dirty="0" smtClean="0"/>
              <a:t>Losses, stability along train, …</a:t>
            </a:r>
          </a:p>
          <a:p>
            <a:r>
              <a:rPr lang="en-GB" b="1" dirty="0" smtClean="0"/>
              <a:t>Reliability</a:t>
            </a:r>
          </a:p>
          <a:p>
            <a:pPr lvl="1"/>
            <a:r>
              <a:rPr lang="en-GB" dirty="0" smtClean="0"/>
              <a:t>Procedures, software, hardware, operator training…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0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Commission sub-components </a:t>
            </a:r>
            <a:endParaRPr lang="en-GB" dirty="0" smtClean="0"/>
          </a:p>
          <a:p>
            <a:pPr lvl="1"/>
            <a:r>
              <a:rPr lang="en-GB" dirty="0" smtClean="0"/>
              <a:t>LLRF, RF, ...</a:t>
            </a:r>
          </a:p>
          <a:p>
            <a:pPr lvl="1"/>
            <a:r>
              <a:rPr lang="en-GB" dirty="0" smtClean="0"/>
              <a:t>standard and special diagnostics</a:t>
            </a:r>
          </a:p>
          <a:p>
            <a:pPr lvl="1"/>
            <a:r>
              <a:rPr lang="en-GB" dirty="0" smtClean="0"/>
              <a:t>magnet systems, fast kickers, </a:t>
            </a:r>
            <a:r>
              <a:rPr lang="en-GB" dirty="0" smtClean="0"/>
              <a:t>...</a:t>
            </a:r>
          </a:p>
          <a:p>
            <a:r>
              <a:rPr lang="en-GB" dirty="0" smtClean="0"/>
              <a:t>Beam Dynamics</a:t>
            </a:r>
            <a:endParaRPr lang="en-GB" dirty="0"/>
          </a:p>
          <a:p>
            <a:r>
              <a:rPr lang="en-GB" dirty="0"/>
              <a:t>Establish routine operation with all necessary procedures, software, …</a:t>
            </a:r>
          </a:p>
          <a:p>
            <a:r>
              <a:rPr lang="en-GB" dirty="0" smtClean="0"/>
              <a:t>“Teambuilding” </a:t>
            </a:r>
            <a:endParaRPr lang="en-GB" dirty="0"/>
          </a:p>
          <a:p>
            <a:r>
              <a:rPr lang="en-GB" dirty="0"/>
              <a:t>Time available for tests, detours, „trial and error“, </a:t>
            </a:r>
            <a:r>
              <a:rPr lang="en-GB" dirty="0" smtClean="0"/>
              <a:t>…</a:t>
            </a:r>
          </a:p>
          <a:p>
            <a:pPr>
              <a:buNone/>
            </a:pPr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0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Overview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6" t="24996" r="6156" b="18082"/>
          <a:stretch/>
        </p:blipFill>
        <p:spPr bwMode="auto">
          <a:xfrm>
            <a:off x="109904" y="1171575"/>
            <a:ext cx="890856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51500" r="2843" b="22833"/>
          <a:stretch/>
        </p:blipFill>
        <p:spPr bwMode="auto">
          <a:xfrm>
            <a:off x="57149" y="4859655"/>
            <a:ext cx="9086851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898" y="5865887"/>
            <a:ext cx="8324715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Dump              </a:t>
            </a:r>
            <a:r>
              <a:rPr lang="en-US" sz="1200" dirty="0"/>
              <a:t> </a:t>
            </a:r>
            <a:r>
              <a:rPr lang="en-US" sz="1200" dirty="0" smtClean="0"/>
              <a:t>                  Transverse Deflecting Structure</a:t>
            </a:r>
          </a:p>
          <a:p>
            <a:pPr>
              <a:buNone/>
            </a:pPr>
            <a:r>
              <a:rPr lang="en-US" sz="1200" dirty="0" smtClean="0"/>
              <a:t>    Spectrometer    Diagnostic Section       Laser Heater           3.9 GHz Module                1.3 GHz Module                 Gun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63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Beam Line Components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057312"/>
              </p:ext>
            </p:extLst>
          </p:nvPr>
        </p:nvGraphicFramePr>
        <p:xfrm>
          <a:off x="375621" y="1060917"/>
          <a:ext cx="854202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/>
                <a:gridCol w="6781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Dipoles, 15 Quads, 20 Correctors, 2 Quad-Movers, 2 Solenoids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GHz</a:t>
                      </a:r>
                      <a:r>
                        <a:rPr lang="en-US" dirty="0" smtClean="0">
                          <a:solidFill>
                            <a:srgbClr val="261748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261748"/>
                          </a:solidFill>
                        </a:rPr>
                        <a:t> 3.9 GHz</a:t>
                      </a:r>
                      <a:endParaRPr lang="en-US" dirty="0">
                        <a:solidFill>
                          <a:srgbClr val="26174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 BPMs of 5 Types, 11 Screen Stations,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4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Toroids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2 Dark Current Monitors, 1 Beam Arrival Monitor, 1 Beam Halo Monitor, 1 Electro-optical Detector, 3 Faraday Cups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</a:t>
                      </a:r>
                      <a:r>
                        <a:rPr lang="en-US" baseline="0" dirty="0" smtClean="0"/>
                        <a:t>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61748"/>
                          </a:solidFill>
                        </a:rPr>
                        <a:t>5 Kicker Magnets, 1 Transverse</a:t>
                      </a:r>
                      <a:r>
                        <a:rPr lang="en-US" baseline="0" dirty="0" smtClean="0">
                          <a:solidFill>
                            <a:srgbClr val="261748"/>
                          </a:solidFill>
                        </a:rPr>
                        <a:t> Deflecting Structure</a:t>
                      </a:r>
                      <a:endParaRPr lang="en-US" dirty="0">
                        <a:solidFill>
                          <a:srgbClr val="26174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61748"/>
                          </a:solidFill>
                        </a:rPr>
                        <a:t>1 Laser Heater</a:t>
                      </a:r>
                      <a:r>
                        <a:rPr lang="en-US" baseline="0" dirty="0" smtClean="0">
                          <a:solidFill>
                            <a:srgbClr val="261748"/>
                          </a:solidFill>
                        </a:rPr>
                        <a:t> Undulator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About 50 m of cold &amp; warm beam vacuum, Dark Current Collimator, Beam Stop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3" y="4751294"/>
            <a:ext cx="4574299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Commissioning: Goal(s)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4588"/>
            <a:ext cx="9022080" cy="4741862"/>
          </a:xfrm>
        </p:spPr>
        <p:txBody>
          <a:bodyPr/>
          <a:lstStyle/>
          <a:p>
            <a:r>
              <a:rPr lang="en-GB" sz="2000" dirty="0" smtClean="0"/>
              <a:t>Achieve all XFEL parameters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Reduced/relaxed parameter set:</a:t>
            </a:r>
          </a:p>
          <a:p>
            <a:pPr lvl="1"/>
            <a:r>
              <a:rPr lang="en-GB" sz="2000" dirty="0" smtClean="0"/>
              <a:t>beam charge around 0.5 </a:t>
            </a:r>
            <a:r>
              <a:rPr lang="en-GB" sz="2000" dirty="0" err="1" smtClean="0"/>
              <a:t>nC</a:t>
            </a:r>
            <a:r>
              <a:rPr lang="en-GB" sz="2000" dirty="0" smtClean="0"/>
              <a:t> good for diagnostics and LLRF</a:t>
            </a:r>
          </a:p>
          <a:p>
            <a:pPr lvl="1"/>
            <a:r>
              <a:rPr lang="en-GB" sz="2000" dirty="0" err="1" smtClean="0"/>
              <a:t>Linac</a:t>
            </a:r>
            <a:r>
              <a:rPr lang="en-GB" sz="2000" dirty="0" smtClean="0"/>
              <a:t> operation with several tens of bunches </a:t>
            </a:r>
          </a:p>
          <a:p>
            <a:pPr lvl="2"/>
            <a:r>
              <a:rPr lang="en-GB" sz="2000" dirty="0" smtClean="0"/>
              <a:t>single bunch operation is useless for LLRF diagnostics and studies</a:t>
            </a:r>
          </a:p>
          <a:p>
            <a:pPr lvl="2"/>
            <a:r>
              <a:rPr lang="en-GB" sz="2000" dirty="0" smtClean="0"/>
              <a:t>many bunch operation is more demanding for machine protection</a:t>
            </a:r>
            <a:endParaRPr lang="en-GB" sz="2000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013692"/>
              </p:ext>
            </p:extLst>
          </p:nvPr>
        </p:nvGraphicFramePr>
        <p:xfrm>
          <a:off x="85725" y="1521400"/>
          <a:ext cx="8963025" cy="2520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943475"/>
                <a:gridCol w="2066925"/>
                <a:gridCol w="1952625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</a:rPr>
                        <a:t>Quantity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</a:rPr>
                        <a:t>TDR goal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 smtClean="0">
                          <a:effectLst/>
                        </a:rPr>
                        <a:t>initial goal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macro pulse repetition rate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effectLst/>
                        </a:rPr>
                        <a:t>10 Hz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10 Hz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RF pulse length </a:t>
                      </a:r>
                      <a:r>
                        <a:rPr lang="en-GB" sz="1800" kern="800" dirty="0" smtClean="0">
                          <a:effectLst/>
                        </a:rPr>
                        <a:t>(useable flat </a:t>
                      </a:r>
                      <a:r>
                        <a:rPr lang="en-GB" sz="1800" kern="800" dirty="0">
                          <a:effectLst/>
                        </a:rPr>
                        <a:t>top)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600 </a:t>
                      </a:r>
                      <a:r>
                        <a:rPr lang="en-GB" sz="18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1800" kern="800" dirty="0" err="1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600 </a:t>
                      </a:r>
                      <a:r>
                        <a:rPr lang="en-GB" sz="18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1800" kern="800" dirty="0" err="1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bunch repetition frequency within pulse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>
                          <a:effectLst/>
                        </a:rPr>
                        <a:t>4.5 MHz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</a:rPr>
                        <a:t>100 kHz</a:t>
                      </a:r>
                      <a:endParaRPr lang="en-US" sz="18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bunch charge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800" dirty="0">
                          <a:effectLst/>
                        </a:rPr>
                        <a:t>0.02 – 1 </a:t>
                      </a:r>
                      <a:r>
                        <a:rPr lang="en-GB" sz="1800" kern="800" dirty="0" err="1">
                          <a:effectLst/>
                        </a:rPr>
                        <a:t>nC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strike="noStrike" kern="800" dirty="0" smtClean="0">
                          <a:effectLst/>
                        </a:rPr>
                        <a:t>0.5 </a:t>
                      </a:r>
                      <a:r>
                        <a:rPr lang="en-GB" sz="1800" strike="noStrike" kern="800" dirty="0" err="1" smtClean="0">
                          <a:effectLst/>
                        </a:rPr>
                        <a:t>nC</a:t>
                      </a:r>
                      <a:endParaRPr lang="en-US" sz="1800" strike="noStrik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</a:rPr>
                        <a:t>Gun gradient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60 MV/m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50 MV/m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6919784" y="2529016"/>
            <a:ext cx="1458097" cy="4366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19783" y="2932670"/>
            <a:ext cx="1458097" cy="4366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19784" y="3645243"/>
            <a:ext cx="1458097" cy="4366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5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 Performance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50" y="4381500"/>
            <a:ext cx="3976688" cy="1898650"/>
          </a:xfrm>
        </p:spPr>
        <p:txBody>
          <a:bodyPr/>
          <a:lstStyle/>
          <a:p>
            <a:r>
              <a:rPr lang="en-US" dirty="0" smtClean="0"/>
              <a:t>Reasonable beam quality with reduced gun gradient confirmed in simulations</a:t>
            </a:r>
            <a:endParaRPr lang="de-DE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6196013"/>
            <a:ext cx="159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de-DE" sz="1400" dirty="0"/>
              <a:t> courtesy E. </a:t>
            </a:r>
            <a:r>
              <a:rPr lang="en-US" altLang="de-DE" sz="1400" dirty="0" err="1"/>
              <a:t>Kot</a:t>
            </a:r>
            <a:endParaRPr lang="de-DE" altLang="de-DE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61468"/>
              </p:ext>
            </p:extLst>
          </p:nvPr>
        </p:nvGraphicFramePr>
        <p:xfrm>
          <a:off x="450850" y="1152525"/>
          <a:ext cx="4943476" cy="249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390"/>
                <a:gridCol w="1304703"/>
                <a:gridCol w="835384"/>
                <a:gridCol w="825999"/>
              </a:tblGrid>
              <a:tr h="1705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Example:</a:t>
                      </a:r>
                      <a:r>
                        <a:rPr lang="en-US" sz="1600" baseline="0" dirty="0" smtClean="0"/>
                        <a:t> 0.5nC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Gun50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Gun60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170573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Working Point</a:t>
                      </a:r>
                      <a:r>
                        <a:rPr lang="en-US" sz="1600" baseline="0" dirty="0" smtClean="0"/>
                        <a:t> 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MaxB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[T]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0.1892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0.2224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29465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XY</a:t>
                      </a:r>
                      <a:r>
                        <a:rPr lang="en-US" sz="1600" baseline="-25000" dirty="0" err="1" smtClean="0"/>
                        <a:t>rms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[mm]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0.360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0.285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294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projected</a:t>
                      </a:r>
                    </a:p>
                    <a:p>
                      <a:r>
                        <a:rPr lang="en-US" sz="1600" dirty="0" smtClean="0"/>
                        <a:t>Emittance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/>
                        <a:t>[10</a:t>
                      </a:r>
                      <a:r>
                        <a:rPr lang="en-US" sz="1600" baseline="30000" dirty="0" smtClean="0"/>
                        <a:t>-6</a:t>
                      </a:r>
                      <a:r>
                        <a:rPr lang="en-US" sz="1600" dirty="0" smtClean="0"/>
                        <a:t> m]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0.544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0.439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418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averaged slice</a:t>
                      </a:r>
                      <a:endParaRPr lang="de-DE" sz="1600" dirty="0" smtClean="0"/>
                    </a:p>
                    <a:p>
                      <a:r>
                        <a:rPr lang="en-US" sz="1600" dirty="0" smtClean="0"/>
                        <a:t>Emittance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US" sz="1600" baseline="-25000" dirty="0" err="1" smtClean="0"/>
                        <a:t>Sl</a:t>
                      </a:r>
                      <a:r>
                        <a:rPr lang="en-US" sz="1600" baseline="0" dirty="0" smtClean="0"/>
                        <a:t> [10</a:t>
                      </a:r>
                      <a:r>
                        <a:rPr lang="en-US" sz="1600" baseline="30000" dirty="0" smtClean="0"/>
                        <a:t>-6</a:t>
                      </a:r>
                      <a:r>
                        <a:rPr lang="en-US" sz="1600" baseline="0" dirty="0" smtClean="0"/>
                        <a:t> m]</a:t>
                      </a:r>
                      <a:endParaRPr lang="de-DE" sz="1600" baseline="-250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0.518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0.386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  <a:tr h="2946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rms bunch length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itchFamily="18" charset="2"/>
                          <a:sym typeface="Symbol"/>
                        </a:rPr>
                        <a:t></a:t>
                      </a:r>
                      <a:r>
                        <a:rPr lang="en-US" sz="1600" baseline="-25000" dirty="0" smtClean="0">
                          <a:latin typeface="+mn-lt"/>
                          <a:sym typeface="Symbol"/>
                        </a:rPr>
                        <a:t>z</a:t>
                      </a:r>
                      <a:r>
                        <a:rPr lang="en-US" sz="1600" baseline="0" dirty="0" smtClean="0">
                          <a:latin typeface="+mn-lt"/>
                          <a:sym typeface="Symbol"/>
                        </a:rPr>
                        <a:t> </a:t>
                      </a:r>
                      <a:r>
                        <a:rPr lang="en-US" sz="1600" dirty="0" smtClean="0"/>
                        <a:t>[mm]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1.98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1.94</a:t>
                      </a:r>
                      <a:endParaRPr lang="de-DE" sz="1600" dirty="0"/>
                    </a:p>
                  </a:txBody>
                  <a:tcPr marL="91442" marR="91442" marT="45678" marB="45678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152525"/>
            <a:ext cx="3305174" cy="27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901383"/>
            <a:ext cx="377873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0375" y="1905000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0.5nC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1463</Words>
  <Application>Microsoft Office PowerPoint</Application>
  <PresentationFormat>On-screen Show (4:3)</PresentationFormat>
  <Paragraphs>366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template-european-xfel-gmbh_presentation-with-partner-logos</vt:lpstr>
      <vt:lpstr>XFEL Injector Commissioning Plan</vt:lpstr>
      <vt:lpstr>Global Timeline and Milestones (today)</vt:lpstr>
      <vt:lpstr>Global Timeline and Milestones (today)</vt:lpstr>
      <vt:lpstr>Introduction</vt:lpstr>
      <vt:lpstr>Injector Commissioning</vt:lpstr>
      <vt:lpstr>Injector Overview</vt:lpstr>
      <vt:lpstr>Injector Beam Line Components</vt:lpstr>
      <vt:lpstr>Injector Commissioning: Goal(s)</vt:lpstr>
      <vt:lpstr>Gun Performance</vt:lpstr>
      <vt:lpstr>Bunch Trains</vt:lpstr>
      <vt:lpstr>Initial e-beam parameters – Bunch Repetition</vt:lpstr>
      <vt:lpstr>Commissioning Phases</vt:lpstr>
      <vt:lpstr>Example: Detailed Sequence</vt:lpstr>
      <vt:lpstr>Initial Commissioning Phase</vt:lpstr>
      <vt:lpstr>Initial Commissioning Sequence</vt:lpstr>
      <vt:lpstr>Intermediate Commissioning Phase</vt:lpstr>
      <vt:lpstr>Intermediate Commissioning Sequence</vt:lpstr>
      <vt:lpstr>Operation Procedures and Tools</vt:lpstr>
      <vt:lpstr>Phase Space Measurements</vt:lpstr>
      <vt:lpstr>Phase Space Diagnostics</vt:lpstr>
      <vt:lpstr>Phase Space Diagnostics</vt:lpstr>
      <vt:lpstr>Summary</vt:lpstr>
      <vt:lpstr>PowerPoint Presentation</vt:lpstr>
      <vt:lpstr>Injector Commissioning Schedule</vt:lpstr>
      <vt:lpstr>Final Commissioning Phase</vt:lpstr>
      <vt:lpstr>Laser Heater</vt:lpstr>
      <vt:lpstr>Laser Heater Optics </vt:lpstr>
      <vt:lpstr>Laser Heater</vt:lpstr>
      <vt:lpstr>Laser Heater Spectrum</vt:lpstr>
      <vt:lpstr>High Level Controls Software</vt:lpstr>
      <vt:lpstr>Laser Heater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Beutner, Bolko</cp:lastModifiedBy>
  <cp:revision>93</cp:revision>
  <cp:lastPrinted>2008-09-01T15:04:16Z</cp:lastPrinted>
  <dcterms:created xsi:type="dcterms:W3CDTF">2012-08-22T12:02:11Z</dcterms:created>
  <dcterms:modified xsi:type="dcterms:W3CDTF">2015-03-26T08:42:15Z</dcterms:modified>
</cp:coreProperties>
</file>