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  <p:sldMasterId id="2147483675" r:id="rId3"/>
  </p:sldMasterIdLst>
  <p:notesMasterIdLst>
    <p:notesMasterId r:id="rId22"/>
  </p:notesMasterIdLst>
  <p:handoutMasterIdLst>
    <p:handoutMasterId r:id="rId23"/>
  </p:handoutMasterIdLst>
  <p:sldIdLst>
    <p:sldId id="259" r:id="rId4"/>
    <p:sldId id="376" r:id="rId5"/>
    <p:sldId id="353" r:id="rId6"/>
    <p:sldId id="334" r:id="rId7"/>
    <p:sldId id="379" r:id="rId8"/>
    <p:sldId id="318" r:id="rId9"/>
    <p:sldId id="381" r:id="rId10"/>
    <p:sldId id="345" r:id="rId11"/>
    <p:sldId id="383" r:id="rId12"/>
    <p:sldId id="390" r:id="rId13"/>
    <p:sldId id="382" r:id="rId14"/>
    <p:sldId id="380" r:id="rId15"/>
    <p:sldId id="391" r:id="rId16"/>
    <p:sldId id="392" r:id="rId17"/>
    <p:sldId id="386" r:id="rId18"/>
    <p:sldId id="387" r:id="rId19"/>
    <p:sldId id="388" r:id="rId20"/>
    <p:sldId id="393" r:id="rId21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930A"/>
    <a:srgbClr val="251555"/>
    <a:srgbClr val="626262"/>
    <a:srgbClr val="BBE0E3"/>
    <a:srgbClr val="409EC8"/>
    <a:srgbClr val="E0E0E0"/>
    <a:srgbClr val="261748"/>
    <a:srgbClr val="100F2E"/>
    <a:srgbClr val="231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59" autoAdjust="0"/>
    <p:restoredTop sz="98382" autoAdjust="0"/>
  </p:normalViewPr>
  <p:slideViewPr>
    <p:cSldViewPr snapToGrid="0">
      <p:cViewPr>
        <p:scale>
          <a:sx n="90" d="100"/>
          <a:sy n="90" d="100"/>
        </p:scale>
        <p:origin x="-211" y="341"/>
      </p:cViewPr>
      <p:guideLst>
        <p:guide orient="horz" pos="3956"/>
        <p:guide orient="horz" pos="881"/>
        <p:guide orient="horz" pos="2446"/>
        <p:guide orient="horz" pos="4038"/>
        <p:guide pos="5277"/>
        <p:guide pos="1750"/>
        <p:guide pos="4023"/>
        <p:guide pos="5685"/>
        <p:guide pos="255"/>
        <p:guide pos="5318"/>
        <p:guide pos="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1066"/>
    </p:cViewPr>
  </p:sorterViewPr>
  <p:notesViewPr>
    <p:cSldViewPr snapToGrid="0">
      <p:cViewPr>
        <p:scale>
          <a:sx n="100" d="100"/>
          <a:sy n="100" d="100"/>
        </p:scale>
        <p:origin x="-3468" y="-72"/>
      </p:cViewPr>
      <p:guideLst>
        <p:guide orient="horz" pos="2880"/>
        <p:guide pos="215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12806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fld id="{F035CA18-3BB8-4B0E-90A0-E53A41CDF4AD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43640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41165D-8C60-4D83-B3C2-DB0C16BC1284}" type="slidenum">
              <a:rPr lang="de-DE"/>
              <a:pPr/>
              <a:t>1</a:t>
            </a:fld>
            <a:endParaRPr lang="de-DE"/>
          </a:p>
        </p:txBody>
      </p:sp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/>
              <a:t>   </a:t>
            </a:r>
            <a:r>
              <a:rPr lang="en-GB" sz="1100" b="1"/>
              <a:t>Before you start</a:t>
            </a:r>
            <a:r>
              <a:rPr lang="en-GB" sz="1100"/>
              <a:t> editing the slides of your talk change to the </a:t>
            </a:r>
            <a:r>
              <a:rPr lang="en-GB" sz="1100" b="1"/>
              <a:t>Master Slide view</a:t>
            </a:r>
            <a:r>
              <a:rPr lang="en-GB" sz="1100"/>
              <a:t>:   </a:t>
            </a:r>
            <a:br>
              <a:rPr lang="en-GB" sz="1100"/>
            </a:br>
            <a:r>
              <a:rPr lang="en-GB" sz="1100"/>
              <a:t>   Menu button “View”,</a:t>
            </a:r>
            <a:r>
              <a:rPr lang="en-GB" sz="1100">
                <a:sym typeface="Wingdings" pitchFamily="2" charset="2"/>
              </a:rPr>
              <a:t> Master, Slide Master: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Edit the following 2 items in the 1st slide:</a:t>
            </a:r>
            <a:r>
              <a:rPr lang="en-GB" sz="1100">
                <a:sym typeface="Wingdings" pitchFamily="2" charset="2"/>
              </a:rPr>
              <a:t/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1)  1st row in the violet header: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If you want to use more </a:t>
            </a:r>
            <a:r>
              <a:rPr lang="en-GB" sz="1100" b="1">
                <a:sym typeface="Wingdings" pitchFamily="2" charset="2"/>
              </a:rPr>
              <a:t>partner logos</a:t>
            </a:r>
            <a:r>
              <a:rPr lang="en-GB" sz="1100">
                <a:sym typeface="Wingdings" pitchFamily="2" charset="2"/>
              </a:rPr>
              <a:t> position them left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beside the DESY logo in the footer area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Close Master View</a:t>
            </a:r>
            <a:endParaRPr lang="en-GB" sz="1100" b="1"/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sym typeface="Wingdings" pitchFamily="2" charset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3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2" name="Rectangle 82"/>
          <p:cNvSpPr>
            <a:spLocks noChangeArrowheads="1"/>
          </p:cNvSpPr>
          <p:nvPr userDrawn="1"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hlink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10325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7AED1BB-FE41-4B34-8868-58B8EAB3BB7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663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13488" y="541338"/>
            <a:ext cx="2063750" cy="5265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475" y="541338"/>
            <a:ext cx="6043613" cy="5265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B697EAD-642F-47FE-85E0-4AAA449E39A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77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3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261748"/>
              </a:solidFill>
            </a:endParaRPr>
          </a:p>
        </p:txBody>
      </p:sp>
      <p:sp>
        <p:nvSpPr>
          <p:cNvPr id="10322" name="Rectangle 82"/>
          <p:cNvSpPr>
            <a:spLocks noChangeArrowheads="1"/>
          </p:cNvSpPr>
          <p:nvPr userDrawn="1"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61748"/>
              </a:solidFill>
            </a:endParaRPr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hlink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10325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261748"/>
              </a:solidFill>
            </a:endParaRPr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D518E81-CA98-483E-BA30-586BB5DF9225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05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517DB07-F910-4CAF-9890-D556C9E95020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055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482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1A67E70-BF59-4BB7-B294-AE2BA67D4E8E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705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E19C896-DA6A-4400-8C14-50907EB4EF50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1212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01219B-1E0C-4AD5-9BA5-31ADD4928749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5964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53F5AD-B768-4BD1-BFC6-9F80796D57FA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197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640F77-37AB-4F36-92C1-082969522608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087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D518E81-CA98-483E-BA30-586BB5DF922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560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A9DD594-1494-490C-A2F0-850B64D3D3DA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039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7AED1BB-FE41-4B34-8868-58B8EAB3BB7D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734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13488" y="541338"/>
            <a:ext cx="2063750" cy="5265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475" y="541338"/>
            <a:ext cx="6043613" cy="5265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B697EAD-642F-47FE-85E0-4AAA449E39AD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804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155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90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682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3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261748"/>
              </a:solidFill>
            </a:endParaRPr>
          </a:p>
        </p:txBody>
      </p:sp>
      <p:sp>
        <p:nvSpPr>
          <p:cNvPr id="10322" name="Rectangle 82"/>
          <p:cNvSpPr>
            <a:spLocks noChangeArrowheads="1"/>
          </p:cNvSpPr>
          <p:nvPr userDrawn="1"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61748"/>
              </a:solidFill>
            </a:endParaRPr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hlink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10325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261748"/>
              </a:solidFill>
            </a:endParaRPr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723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D518E81-CA98-483E-BA30-586BB5DF9225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574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517DB07-F910-4CAF-9890-D556C9E95020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4002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482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1A67E70-BF59-4BB7-B294-AE2BA67D4E8E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583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517DB07-F910-4CAF-9890-D556C9E9502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7211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E19C896-DA6A-4400-8C14-50907EB4EF50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1646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01219B-1E0C-4AD5-9BA5-31ADD4928749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6064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53F5AD-B768-4BD1-BFC6-9F80796D57FA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705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640F77-37AB-4F36-92C1-082969522608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514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A9DD594-1494-490C-A2F0-850B64D3D3DA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689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7AED1BB-FE41-4B34-8868-58B8EAB3BB7D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945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13488" y="541338"/>
            <a:ext cx="2063750" cy="5265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475" y="541338"/>
            <a:ext cx="6043613" cy="5265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B697EAD-642F-47FE-85E0-4AAA449E39AD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525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85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935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864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482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1A67E70-BF59-4BB7-B294-AE2BA67D4E8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56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E19C896-DA6A-4400-8C14-50907EB4EF5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637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01219B-1E0C-4AD5-9BA5-31ADD492874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445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53F5AD-B768-4BD1-BFC6-9F80796D57F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795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640F77-37AB-4F36-92C1-08296952260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519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A9DD594-1494-490C-A2F0-850B64D3D3D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170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8" name="Picture 134" descr="Undulator_final_nurh#50DE97_rechts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>
                <a:solidFill>
                  <a:schemeClr val="bg1"/>
                </a:solidFill>
                <a:ea typeface="Geneva" pitchFamily="1" charset="-128"/>
              </a:defRPr>
            </a:lvl1pPr>
          </a:lstStyle>
          <a:p>
            <a:fld id="{BA1EBF86-6A8F-4A06-BB51-46337A5CF2A5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/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endParaRPr lang="en-GB" sz="1000" dirty="0">
              <a:solidFill>
                <a:schemeClr val="bg1"/>
              </a:solidFill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title: Don’t edit here!</a:t>
            </a:r>
          </a:p>
        </p:txBody>
      </p:sp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570230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 format – don’t edit!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3" name="Text Box 123"/>
          <p:cNvSpPr txBox="1">
            <a:spLocks noChangeArrowheads="1"/>
          </p:cNvSpPr>
          <p:nvPr/>
        </p:nvSpPr>
        <p:spPr bwMode="auto">
          <a:xfrm>
            <a:off x="115200" y="6508000"/>
            <a:ext cx="6629400" cy="31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00000"/>
              </a:lnSpc>
              <a:spcBef>
                <a:spcPts val="0"/>
              </a:spcBef>
              <a:buClrTx/>
              <a:buFontTx/>
              <a:buNone/>
            </a:pPr>
            <a:r>
              <a:rPr lang="en-US" sz="900" dirty="0" smtClean="0">
                <a:solidFill>
                  <a:schemeClr val="tx1"/>
                </a:solidFill>
              </a:rPr>
              <a:t>2015 European XFEL Users’ Meeting</a:t>
            </a:r>
          </a:p>
          <a:p>
            <a:pPr eaLnBrk="0" hangingPunct="0">
              <a:lnSpc>
                <a:spcPct val="100000"/>
              </a:lnSpc>
              <a:spcBef>
                <a:spcPts val="0"/>
              </a:spcBef>
              <a:buClrTx/>
              <a:buFontTx/>
              <a:buNone/>
            </a:pPr>
            <a:r>
              <a:rPr lang="en-US" sz="900" dirty="0" smtClean="0">
                <a:solidFill>
                  <a:schemeClr val="tx1"/>
                </a:solidFill>
              </a:rPr>
              <a:t>Winfried</a:t>
            </a:r>
            <a:r>
              <a:rPr lang="en-US" sz="900" baseline="0" dirty="0" smtClean="0">
                <a:solidFill>
                  <a:schemeClr val="tx1"/>
                </a:solidFill>
              </a:rPr>
              <a:t> Decking (DESY)</a:t>
            </a:r>
            <a:r>
              <a:rPr lang="en-GB" sz="1000" dirty="0" smtClean="0">
                <a:solidFill>
                  <a:schemeClr val="bg1"/>
                </a:solidFill>
              </a:rPr>
              <a:t>your talk</a:t>
            </a:r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14" name="Text Box 123"/>
          <p:cNvSpPr txBox="1">
            <a:spLocks noChangeArrowheads="1"/>
          </p:cNvSpPr>
          <p:nvPr userDrawn="1"/>
        </p:nvSpPr>
        <p:spPr bwMode="auto">
          <a:xfrm>
            <a:off x="1093788" y="117475"/>
            <a:ext cx="66294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00000"/>
              </a:lnSpc>
              <a:spcBef>
                <a:spcPts val="0"/>
              </a:spcBef>
              <a:buClrTx/>
              <a:buFontTx/>
              <a:buNone/>
            </a:pPr>
            <a:r>
              <a:rPr lang="en-US" sz="900" dirty="0" smtClean="0">
                <a:solidFill>
                  <a:schemeClr val="bg1"/>
                </a:solidFill>
              </a:rPr>
              <a:t>Commissioning Plans and Parameters 1st User</a:t>
            </a:r>
            <a:r>
              <a:rPr lang="en-US" sz="900" baseline="0" dirty="0" smtClean="0">
                <a:solidFill>
                  <a:schemeClr val="bg1"/>
                </a:solidFill>
              </a:rPr>
              <a:t> Run</a:t>
            </a:r>
            <a:endParaRPr lang="en-US" sz="900" dirty="0" smtClean="0">
              <a:solidFill>
                <a:schemeClr val="bg1"/>
              </a:solidFill>
            </a:endParaRPr>
          </a:p>
        </p:txBody>
      </p:sp>
      <p:pic>
        <p:nvPicPr>
          <p:cNvPr id="15" name="Picture 37" descr="Helmholtz_Logo"/>
          <p:cNvPicPr>
            <a:picLocks noChangeAspect="1" noChangeArrowheads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56600" y="6516688"/>
            <a:ext cx="584200" cy="23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1" descr="DESY-Logo-cyan-RGB_Hintergrund weiss"/>
          <p:cNvPicPr>
            <a:picLocks noChangeAspect="1" noChangeArrowheads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9888" y="6511925"/>
            <a:ext cx="252412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8" name="Picture 134" descr="Undulator_final_nurh#50DE97_rechts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>
                <a:solidFill>
                  <a:schemeClr val="bg1"/>
                </a:solidFill>
                <a:ea typeface="Geneva" pitchFamily="1" charset="-128"/>
              </a:defRPr>
            </a:lvl1pPr>
          </a:lstStyle>
          <a:p>
            <a:fld id="{BA1EBF86-6A8F-4A06-BB51-46337A5CF2A5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pic>
        <p:nvPicPr>
          <p:cNvPr id="1061" name="Picture 37" descr="Helmholtz_Logo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56600" y="6516688"/>
            <a:ext cx="584200" cy="23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261748"/>
              </a:solidFill>
            </a:endParaRPr>
          </a:p>
        </p:txBody>
      </p:sp>
      <p:pic>
        <p:nvPicPr>
          <p:cNvPr id="1145" name="Picture 121" descr="DESY-Logo-cyan-RGB_Hintergrund weiss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9888" y="6511925"/>
            <a:ext cx="252412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>
              <a:solidFill>
                <a:srgbClr val="261748"/>
              </a:solidFill>
            </a:endParaRPr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endParaRPr lang="en-GB" sz="1000" dirty="0">
              <a:solidFill>
                <a:srgbClr val="FFFFFF"/>
              </a:solidFill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title: Don’t edit here!</a:t>
            </a:r>
          </a:p>
        </p:txBody>
      </p:sp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570230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 format – don’t edit!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3" name="Text Box 123"/>
          <p:cNvSpPr txBox="1">
            <a:spLocks noChangeArrowheads="1"/>
          </p:cNvSpPr>
          <p:nvPr/>
        </p:nvSpPr>
        <p:spPr bwMode="auto">
          <a:xfrm>
            <a:off x="115200" y="6508000"/>
            <a:ext cx="6629400" cy="31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spcBef>
                <a:spcPts val="0"/>
              </a:spcBef>
              <a:buClrTx/>
              <a:buFontTx/>
              <a:buNone/>
            </a:pPr>
            <a:r>
              <a:rPr lang="en-US" dirty="0" smtClean="0">
                <a:solidFill>
                  <a:srgbClr val="261748"/>
                </a:solidFill>
              </a:rPr>
              <a:t>XFEL MAC 7.5.2014</a:t>
            </a:r>
          </a:p>
          <a:p>
            <a:pPr eaLnBrk="0" hangingPunct="0">
              <a:spcBef>
                <a:spcPts val="0"/>
              </a:spcBef>
              <a:buClrTx/>
              <a:buFontTx/>
              <a:buNone/>
            </a:pPr>
            <a:r>
              <a:rPr lang="en-US" dirty="0" smtClean="0">
                <a:solidFill>
                  <a:srgbClr val="261748"/>
                </a:solidFill>
              </a:rPr>
              <a:t>Winfried Decking, DESY</a:t>
            </a:r>
            <a:r>
              <a:rPr lang="en-GB" sz="1000" dirty="0" smtClean="0">
                <a:solidFill>
                  <a:srgbClr val="FFFFFF"/>
                </a:solidFill>
              </a:rPr>
              <a:t>of your talk</a:t>
            </a:r>
            <a:endParaRPr lang="en-GB" sz="1000" dirty="0">
              <a:solidFill>
                <a:srgbClr val="FFFFFF"/>
              </a:solidFill>
            </a:endParaRPr>
          </a:p>
        </p:txBody>
      </p:sp>
      <p:sp>
        <p:nvSpPr>
          <p:cNvPr id="14" name="Text Box 123"/>
          <p:cNvSpPr txBox="1">
            <a:spLocks noChangeArrowheads="1"/>
          </p:cNvSpPr>
          <p:nvPr userDrawn="1"/>
        </p:nvSpPr>
        <p:spPr bwMode="auto">
          <a:xfrm>
            <a:off x="1093788" y="117475"/>
            <a:ext cx="66294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spcBef>
                <a:spcPts val="0"/>
              </a:spcBef>
              <a:buClrTx/>
              <a:buFontTx/>
              <a:buNone/>
            </a:pPr>
            <a:r>
              <a:rPr lang="en-US" dirty="0" smtClean="0">
                <a:solidFill>
                  <a:srgbClr val="FFFFFF"/>
                </a:solidFill>
              </a:rPr>
              <a:t>Commissioning Scenarios</a:t>
            </a:r>
          </a:p>
        </p:txBody>
      </p:sp>
    </p:spTree>
    <p:extLst>
      <p:ext uri="{BB962C8B-B14F-4D97-AF65-F5344CB8AC3E}">
        <p14:creationId xmlns:p14="http://schemas.microsoft.com/office/powerpoint/2010/main" val="3249025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8" name="Picture 134" descr="Undulator_final_nurh#50DE97_rechts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>
                <a:solidFill>
                  <a:schemeClr val="bg1"/>
                </a:solidFill>
                <a:ea typeface="Geneva" pitchFamily="1" charset="-128"/>
              </a:defRPr>
            </a:lvl1pPr>
          </a:lstStyle>
          <a:p>
            <a:fld id="{BA1EBF86-6A8F-4A06-BB51-46337A5CF2A5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pic>
        <p:nvPicPr>
          <p:cNvPr id="1061" name="Picture 37" descr="Helmholtz_Logo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56600" y="6516688"/>
            <a:ext cx="584200" cy="23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261748"/>
              </a:solidFill>
            </a:endParaRPr>
          </a:p>
        </p:txBody>
      </p:sp>
      <p:pic>
        <p:nvPicPr>
          <p:cNvPr id="1145" name="Picture 121" descr="DESY-Logo-cyan-RGB_Hintergrund weiss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9888" y="6511925"/>
            <a:ext cx="252412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>
              <a:solidFill>
                <a:srgbClr val="261748"/>
              </a:solidFill>
            </a:endParaRPr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endParaRPr lang="en-GB" sz="1000" dirty="0">
              <a:solidFill>
                <a:srgbClr val="FFFFFF"/>
              </a:solidFill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title: Don’t edit here!</a:t>
            </a:r>
          </a:p>
        </p:txBody>
      </p:sp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570230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 format – don’t edit!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3" name="Text Box 123"/>
          <p:cNvSpPr txBox="1">
            <a:spLocks noChangeArrowheads="1"/>
          </p:cNvSpPr>
          <p:nvPr/>
        </p:nvSpPr>
        <p:spPr bwMode="auto">
          <a:xfrm>
            <a:off x="115200" y="6508000"/>
            <a:ext cx="6629400" cy="31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spcBef>
                <a:spcPts val="0"/>
              </a:spcBef>
              <a:buClrTx/>
              <a:buFontTx/>
              <a:buNone/>
            </a:pPr>
            <a:r>
              <a:rPr lang="en-US" dirty="0" smtClean="0">
                <a:solidFill>
                  <a:srgbClr val="261748"/>
                </a:solidFill>
              </a:rPr>
              <a:t>XFEL MAC 7.5.2014</a:t>
            </a:r>
          </a:p>
          <a:p>
            <a:pPr eaLnBrk="0" hangingPunct="0">
              <a:spcBef>
                <a:spcPts val="0"/>
              </a:spcBef>
              <a:buClrTx/>
              <a:buFontTx/>
              <a:buNone/>
            </a:pPr>
            <a:r>
              <a:rPr lang="en-US" dirty="0" smtClean="0">
                <a:solidFill>
                  <a:srgbClr val="261748"/>
                </a:solidFill>
              </a:rPr>
              <a:t>Winfried Decking, DESY</a:t>
            </a:r>
            <a:r>
              <a:rPr lang="en-GB" sz="1000" dirty="0" smtClean="0">
                <a:solidFill>
                  <a:srgbClr val="FFFFFF"/>
                </a:solidFill>
              </a:rPr>
              <a:t>of your talk</a:t>
            </a:r>
            <a:endParaRPr lang="en-GB" sz="1000" dirty="0">
              <a:solidFill>
                <a:srgbClr val="FFFFFF"/>
              </a:solidFill>
            </a:endParaRPr>
          </a:p>
        </p:txBody>
      </p:sp>
      <p:sp>
        <p:nvSpPr>
          <p:cNvPr id="14" name="Text Box 123"/>
          <p:cNvSpPr txBox="1">
            <a:spLocks noChangeArrowheads="1"/>
          </p:cNvSpPr>
          <p:nvPr userDrawn="1"/>
        </p:nvSpPr>
        <p:spPr bwMode="auto">
          <a:xfrm>
            <a:off x="1093788" y="117475"/>
            <a:ext cx="66294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spcBef>
                <a:spcPts val="0"/>
              </a:spcBef>
              <a:buClrTx/>
              <a:buFontTx/>
              <a:buNone/>
            </a:pPr>
            <a:r>
              <a:rPr lang="en-US" dirty="0" smtClean="0">
                <a:solidFill>
                  <a:srgbClr val="FFFFFF"/>
                </a:solidFill>
              </a:rPr>
              <a:t>Commissioning Scenarios</a:t>
            </a:r>
          </a:p>
        </p:txBody>
      </p:sp>
    </p:spTree>
    <p:extLst>
      <p:ext uri="{BB962C8B-B14F-4D97-AF65-F5344CB8AC3E}">
        <p14:creationId xmlns:p14="http://schemas.microsoft.com/office/powerpoint/2010/main" val="302137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b="1" dirty="0" err="1" smtClean="0"/>
              <a:t>Betriebsseminar</a:t>
            </a:r>
            <a:r>
              <a:rPr lang="en-US" b="1" dirty="0" smtClean="0"/>
              <a:t> </a:t>
            </a:r>
            <a:r>
              <a:rPr lang="en-US" b="1" dirty="0" err="1" smtClean="0"/>
              <a:t>Groemitz</a:t>
            </a:r>
            <a:endParaRPr lang="en-US" b="1" dirty="0" smtClean="0"/>
          </a:p>
          <a:p>
            <a:r>
              <a:rPr lang="en-US" sz="2800" dirty="0" smtClean="0"/>
              <a:t>28.3.2015</a:t>
            </a:r>
          </a:p>
          <a:p>
            <a:r>
              <a:rPr lang="en-US" sz="2800" dirty="0" smtClean="0"/>
              <a:t>Winni Decking, DESY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 sz="quarter"/>
          </p:nvPr>
        </p:nvSpPr>
        <p:spPr>
          <a:xfrm>
            <a:off x="177800" y="1314450"/>
            <a:ext cx="8839200" cy="1844675"/>
          </a:xfrm>
        </p:spPr>
        <p:txBody>
          <a:bodyPr/>
          <a:lstStyle/>
          <a:p>
            <a:r>
              <a:rPr lang="en-US" sz="4800" dirty="0" err="1" smtClean="0"/>
              <a:t>Betriebskonzept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err="1" smtClean="0"/>
              <a:t>Ausbildungskonzept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67738" y="114300"/>
            <a:ext cx="576262" cy="911225"/>
          </a:xfrm>
        </p:spPr>
        <p:txBody>
          <a:bodyPr/>
          <a:lstStyle/>
          <a:p>
            <a:fld id="{56746146-BDD9-4C97-8272-670ED94D12DF}" type="slidenum">
              <a:rPr lang="en-GB"/>
              <a:pPr/>
              <a:t>1</a:t>
            </a:fld>
            <a:endParaRPr lang="en-GB"/>
          </a:p>
        </p:txBody>
      </p:sp>
      <p:pic>
        <p:nvPicPr>
          <p:cNvPr id="6" name="Picture 19" descr="DESY-Logo-cyan-RGB_Hintergrund weis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2250" y="5348288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0" descr="Helmholtz_Logo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4650" y="5373688"/>
            <a:ext cx="2201863" cy="89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Koordination/Kommunikation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4" y="1347788"/>
            <a:ext cx="8848725" cy="4459287"/>
          </a:xfrm>
        </p:spPr>
        <p:txBody>
          <a:bodyPr/>
          <a:lstStyle/>
          <a:p>
            <a:r>
              <a:rPr lang="de-DE" sz="2000" dirty="0" smtClean="0"/>
              <a:t>Beam </a:t>
            </a:r>
            <a:r>
              <a:rPr lang="de-DE" sz="2000" dirty="0" err="1" smtClean="0"/>
              <a:t>Commissioning</a:t>
            </a:r>
            <a:r>
              <a:rPr lang="de-DE" sz="2000" dirty="0" smtClean="0"/>
              <a:t> gehört zur XFEL Projektphase</a:t>
            </a:r>
          </a:p>
          <a:p>
            <a:pPr lvl="1"/>
            <a:r>
              <a:rPr lang="de-DE" sz="2000" dirty="0" smtClean="0"/>
              <a:t>Organisationsstruktur des Projektes bleibt erhalten</a:t>
            </a:r>
          </a:p>
          <a:p>
            <a:r>
              <a:rPr lang="de-DE" sz="2000" dirty="0" smtClean="0"/>
              <a:t>Gleitender Übergang in die Betriebsphase</a:t>
            </a:r>
          </a:p>
          <a:p>
            <a:pPr lvl="1"/>
            <a:r>
              <a:rPr lang="de-DE" sz="2000" dirty="0" smtClean="0"/>
              <a:t>Koordinationsgruppe MXL</a:t>
            </a:r>
          </a:p>
          <a:p>
            <a:pPr lvl="1"/>
            <a:r>
              <a:rPr lang="de-DE" sz="2000" dirty="0" smtClean="0"/>
              <a:t>M-Betriebsgruppen</a:t>
            </a:r>
          </a:p>
          <a:p>
            <a:pPr marL="300037" lvl="1" indent="0">
              <a:buNone/>
            </a:pPr>
            <a:endParaRPr lang="de-DE" sz="2000" dirty="0"/>
          </a:p>
          <a:p>
            <a:r>
              <a:rPr lang="de-DE" sz="2000" dirty="0" smtClean="0"/>
              <a:t>Dedizierte Treffen für die Vorbereitung des Beam </a:t>
            </a:r>
            <a:r>
              <a:rPr lang="de-DE" sz="2000" dirty="0" err="1" smtClean="0"/>
              <a:t>Commissionings</a:t>
            </a:r>
            <a:endParaRPr lang="de-DE" sz="2000" dirty="0"/>
          </a:p>
          <a:p>
            <a:pPr lvl="1"/>
            <a:r>
              <a:rPr lang="de-DE" sz="2000" dirty="0" smtClean="0"/>
              <a:t>Projektweites </a:t>
            </a:r>
            <a:r>
              <a:rPr lang="de-DE" sz="2000" dirty="0" err="1" smtClean="0"/>
              <a:t>Commissiong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Operations</a:t>
            </a:r>
            <a:r>
              <a:rPr lang="de-DE" sz="2000" dirty="0" smtClean="0"/>
              <a:t> Meeting (COM): 	Mittwochs, 13:00, alternierend zum TC </a:t>
            </a:r>
            <a:r>
              <a:rPr lang="de-DE" sz="2000" dirty="0" err="1" smtClean="0"/>
              <a:t>meeting</a:t>
            </a:r>
            <a:endParaRPr lang="de-DE" sz="2000" dirty="0" smtClean="0"/>
          </a:p>
          <a:p>
            <a:pPr lvl="1"/>
            <a:r>
              <a:rPr lang="de-DE" sz="2000" dirty="0" smtClean="0"/>
              <a:t>Beschleunigerspezifische Fragen: </a:t>
            </a:r>
          </a:p>
          <a:p>
            <a:pPr marL="300037" lvl="1" indent="0">
              <a:buNone/>
            </a:pPr>
            <a:r>
              <a:rPr lang="de-DE" sz="2000" dirty="0"/>
              <a:t>	</a:t>
            </a:r>
            <a:r>
              <a:rPr lang="de-DE" sz="2000" dirty="0" smtClean="0"/>
              <a:t>Montags, 14:00, z.Z. alle 2 Wochen</a:t>
            </a:r>
            <a:endParaRPr lang="de-DE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18E81-CA98-483E-BA30-586BB5DF9225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385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0963" indent="0">
              <a:spcBef>
                <a:spcPts val="0"/>
              </a:spcBef>
            </a:pPr>
            <a:r>
              <a:rPr lang="en-GB" dirty="0" err="1" smtClean="0"/>
              <a:t>Kontrollraumbesatzung</a:t>
            </a:r>
            <a:endParaRPr lang="en-GB" dirty="0"/>
          </a:p>
        </p:txBody>
      </p:sp>
      <p:sp>
        <p:nvSpPr>
          <p:cNvPr id="4413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38540" y="1156103"/>
            <a:ext cx="8661904" cy="5186594"/>
          </a:xfrm>
          <a:ln>
            <a:noFill/>
          </a:ln>
        </p:spPr>
        <p:txBody>
          <a:bodyPr/>
          <a:lstStyle/>
          <a:p>
            <a:pPr marL="423863" indent="-342900">
              <a:spcBef>
                <a:spcPts val="0"/>
              </a:spcBef>
              <a:buClrTx/>
            </a:pPr>
            <a:r>
              <a:rPr lang="de-DE" sz="2000" dirty="0" smtClean="0"/>
              <a:t>Schichtleiter (1)</a:t>
            </a:r>
          </a:p>
          <a:p>
            <a:pPr marL="423863" indent="-342900">
              <a:spcBef>
                <a:spcPts val="0"/>
              </a:spcBef>
              <a:buClrTx/>
            </a:pPr>
            <a:r>
              <a:rPr lang="de-DE" sz="2000" dirty="0" smtClean="0"/>
              <a:t>Operator PETRA und FLASH (3)</a:t>
            </a:r>
          </a:p>
          <a:p>
            <a:pPr marL="423863" indent="-342900">
              <a:spcBef>
                <a:spcPts val="0"/>
              </a:spcBef>
              <a:buClrTx/>
            </a:pPr>
            <a:r>
              <a:rPr lang="de-DE" sz="2000" dirty="0" smtClean="0"/>
              <a:t>Operator MKK (2)</a:t>
            </a:r>
          </a:p>
          <a:p>
            <a:pPr marL="423863" indent="-342900">
              <a:spcBef>
                <a:spcPts val="0"/>
              </a:spcBef>
              <a:buClrTx/>
            </a:pPr>
            <a:r>
              <a:rPr lang="de-DE" sz="2000" dirty="0" smtClean="0"/>
              <a:t>Operator MKS (1)</a:t>
            </a:r>
          </a:p>
          <a:p>
            <a:pPr marL="80963" indent="0">
              <a:spcBef>
                <a:spcPts val="0"/>
              </a:spcBef>
              <a:buClrTx/>
              <a:buNone/>
            </a:pPr>
            <a:r>
              <a:rPr lang="de-DE" sz="2000" dirty="0" smtClean="0"/>
              <a:t>	</a:t>
            </a:r>
          </a:p>
          <a:p>
            <a:pPr marL="423863" indent="-342900">
              <a:spcBef>
                <a:spcPts val="0"/>
              </a:spcBef>
            </a:pPr>
            <a:r>
              <a:rPr lang="de-DE" sz="2000" dirty="0" smtClean="0"/>
              <a:t>‘Technischer’ und ‘wissenschaftlicher’ Operator XFEL (2)</a:t>
            </a:r>
          </a:p>
          <a:p>
            <a:pPr marL="80963" indent="0">
              <a:spcBef>
                <a:spcPts val="0"/>
              </a:spcBef>
              <a:buNone/>
            </a:pPr>
            <a:endParaRPr lang="de-DE" sz="2000" dirty="0" smtClean="0"/>
          </a:p>
          <a:p>
            <a:pPr marL="80963" indent="0">
              <a:spcBef>
                <a:spcPts val="0"/>
              </a:spcBef>
              <a:buNone/>
            </a:pPr>
            <a:r>
              <a:rPr lang="de-DE" sz="2000" dirty="0" smtClean="0"/>
              <a:t>Zusätzlich</a:t>
            </a:r>
          </a:p>
          <a:p>
            <a:pPr marL="423863" indent="-342900">
              <a:spcBef>
                <a:spcPts val="0"/>
              </a:spcBef>
            </a:pPr>
            <a:r>
              <a:rPr lang="de-DE" sz="2000" dirty="0" smtClean="0"/>
              <a:t>Systemspezialisten je nach Bedarf</a:t>
            </a:r>
          </a:p>
          <a:p>
            <a:pPr marL="80963" indent="0">
              <a:spcBef>
                <a:spcPts val="0"/>
              </a:spcBef>
              <a:buNone/>
            </a:pPr>
            <a:endParaRPr lang="de-DE" sz="2000" dirty="0" smtClean="0"/>
          </a:p>
          <a:p>
            <a:pPr marL="80963" indent="0">
              <a:spcBef>
                <a:spcPts val="0"/>
              </a:spcBef>
              <a:buNone/>
            </a:pPr>
            <a:r>
              <a:rPr lang="de-DE" sz="2000" dirty="0" smtClean="0"/>
              <a:t>Photonensysteme </a:t>
            </a:r>
          </a:p>
          <a:p>
            <a:pPr marL="423863" indent="-342900">
              <a:spcBef>
                <a:spcPts val="0"/>
              </a:spcBef>
            </a:pPr>
            <a:r>
              <a:rPr lang="de-DE" sz="2000" dirty="0" smtClean="0"/>
              <a:t>Erste Inbetriebnahmen gemeinsam vom DESY BKR</a:t>
            </a:r>
          </a:p>
          <a:p>
            <a:pPr marL="444500" lvl="1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09257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18E81-CA98-483E-BA30-586BB5DF9225}" type="slidenum">
              <a:rPr lang="en-GB" smtClean="0"/>
              <a:pPr/>
              <a:t>12</a:t>
            </a:fld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0273"/>
            <a:ext cx="9022080" cy="451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 bwMode="auto">
          <a:xfrm>
            <a:off x="1835150" y="1828800"/>
            <a:ext cx="338400" cy="0"/>
          </a:xfrm>
          <a:prstGeom prst="line">
            <a:avLst/>
          </a:prstGeom>
          <a:noFill/>
          <a:ln w="28575" cap="flat" cmpd="sng" algn="ctr">
            <a:solidFill>
              <a:schemeClr val="tx2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1447800" y="1828800"/>
            <a:ext cx="338400" cy="0"/>
          </a:xfrm>
          <a:prstGeom prst="line">
            <a:avLst/>
          </a:prstGeom>
          <a:noFill/>
          <a:ln w="28575" cap="flat" cmpd="sng" algn="ctr">
            <a:solidFill>
              <a:schemeClr val="tx2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1041400" y="1828800"/>
            <a:ext cx="338400" cy="0"/>
          </a:xfrm>
          <a:prstGeom prst="line">
            <a:avLst/>
          </a:prstGeom>
          <a:noFill/>
          <a:ln w="28575" cap="flat" cmpd="sng" algn="ctr">
            <a:solidFill>
              <a:schemeClr val="tx2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782320" y="1860551"/>
            <a:ext cx="228255" cy="203200"/>
          </a:xfrm>
          <a:prstGeom prst="line">
            <a:avLst/>
          </a:prstGeom>
          <a:noFill/>
          <a:ln w="28575" cap="flat" cmpd="sng" algn="ctr">
            <a:solidFill>
              <a:schemeClr val="tx2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300065" y="2996565"/>
            <a:ext cx="0" cy="425450"/>
          </a:xfrm>
          <a:prstGeom prst="line">
            <a:avLst/>
          </a:prstGeom>
          <a:noFill/>
          <a:ln w="28575" cap="flat" cmpd="sng" algn="ctr">
            <a:solidFill>
              <a:schemeClr val="tx2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297180" y="2535555"/>
            <a:ext cx="0" cy="425450"/>
          </a:xfrm>
          <a:prstGeom prst="line">
            <a:avLst/>
          </a:prstGeom>
          <a:noFill/>
          <a:ln w="28575" cap="flat" cmpd="sng" algn="ctr">
            <a:solidFill>
              <a:schemeClr val="tx2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/>
          <p:nvPr/>
        </p:nvCxnSpPr>
        <p:spPr bwMode="auto">
          <a:xfrm flipV="1">
            <a:off x="543905" y="2075180"/>
            <a:ext cx="228255" cy="203200"/>
          </a:xfrm>
          <a:prstGeom prst="line">
            <a:avLst/>
          </a:prstGeom>
          <a:noFill/>
          <a:ln w="28575" cap="flat" cmpd="sng" algn="ctr">
            <a:solidFill>
              <a:schemeClr val="tx2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 flipV="1">
            <a:off x="300065" y="2301240"/>
            <a:ext cx="228255" cy="203200"/>
          </a:xfrm>
          <a:prstGeom prst="line">
            <a:avLst/>
          </a:prstGeom>
          <a:noFill/>
          <a:ln w="28575" cap="flat" cmpd="sng" algn="ctr">
            <a:solidFill>
              <a:schemeClr val="tx2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3" name="Rectangle 2"/>
          <p:cNvSpPr/>
          <p:nvPr/>
        </p:nvSpPr>
        <p:spPr>
          <a:xfrm>
            <a:off x="0" y="5341128"/>
            <a:ext cx="88984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3863" indent="-342900">
              <a:spcBef>
                <a:spcPts val="0"/>
              </a:spcBef>
            </a:pPr>
            <a:r>
              <a:rPr lang="en-GB" sz="2000" kern="0" dirty="0"/>
              <a:t>Photon systems initial commissioning from DESY </a:t>
            </a:r>
            <a:r>
              <a:rPr lang="en-GB" sz="2000" kern="0" dirty="0" smtClean="0"/>
              <a:t>BKR possible</a:t>
            </a:r>
          </a:p>
          <a:p>
            <a:pPr marL="423863" indent="-342900">
              <a:spcBef>
                <a:spcPts val="0"/>
              </a:spcBef>
            </a:pPr>
            <a:r>
              <a:rPr lang="en-GB" sz="2000" kern="0" dirty="0" smtClean="0"/>
              <a:t>Possibility for joined operation at </a:t>
            </a:r>
            <a:r>
              <a:rPr lang="en-GB" sz="2000" kern="0" dirty="0" err="1" smtClean="0"/>
              <a:t>Schenefeld</a:t>
            </a:r>
            <a:r>
              <a:rPr lang="en-GB" sz="2000" kern="0" dirty="0" smtClean="0"/>
              <a:t> site (?)</a:t>
            </a:r>
            <a:endParaRPr lang="en-GB" sz="2000" kern="0" dirty="0"/>
          </a:p>
        </p:txBody>
      </p:sp>
    </p:spTree>
    <p:extLst>
      <p:ext uri="{BB962C8B-B14F-4D97-AF65-F5344CB8AC3E}">
        <p14:creationId xmlns:p14="http://schemas.microsoft.com/office/powerpoint/2010/main" val="215028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Koordination/Kommunikation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4" y="1347788"/>
            <a:ext cx="8772525" cy="4459287"/>
          </a:xfrm>
        </p:spPr>
        <p:txBody>
          <a:bodyPr/>
          <a:lstStyle/>
          <a:p>
            <a:pPr marL="0" indent="0">
              <a:buNone/>
            </a:pPr>
            <a:r>
              <a:rPr lang="de-DE" sz="2000" dirty="0" smtClean="0"/>
              <a:t>In der ‚akuten‘ Inbetriebnahme &amp; Betriebsphase </a:t>
            </a:r>
          </a:p>
          <a:p>
            <a:r>
              <a:rPr lang="de-DE" sz="2000" dirty="0"/>
              <a:t>T</a:t>
            </a:r>
            <a:r>
              <a:rPr lang="de-DE" sz="2000" dirty="0" smtClean="0"/>
              <a:t>äglich</a:t>
            </a:r>
          </a:p>
          <a:p>
            <a:pPr lvl="1"/>
            <a:r>
              <a:rPr lang="de-DE" sz="2000" dirty="0" smtClean="0"/>
              <a:t>08:30 Treffen im BKR zur Besprechung aktueller technischer Probleme</a:t>
            </a:r>
          </a:p>
          <a:p>
            <a:pPr lvl="1"/>
            <a:r>
              <a:rPr lang="de-DE" sz="2000" dirty="0" smtClean="0"/>
              <a:t>XFEL spezifisches Koordinationstreffen (Zeit wird noch diskutiert)</a:t>
            </a:r>
          </a:p>
          <a:p>
            <a:r>
              <a:rPr lang="de-DE" sz="2000" dirty="0" smtClean="0"/>
              <a:t>Wöchentlich </a:t>
            </a:r>
            <a:r>
              <a:rPr lang="de-DE" sz="2000" dirty="0" err="1" smtClean="0"/>
              <a:t>Runkoordinationstreffen</a:t>
            </a:r>
            <a:r>
              <a:rPr lang="de-DE" sz="2000" dirty="0" smtClean="0"/>
              <a:t> </a:t>
            </a:r>
          </a:p>
          <a:p>
            <a:pPr lvl="1"/>
            <a:r>
              <a:rPr lang="de-DE" sz="2000" dirty="0" smtClean="0"/>
              <a:t>Anwesenheit aller </a:t>
            </a:r>
            <a:r>
              <a:rPr lang="de-DE" sz="2000" dirty="0" err="1" smtClean="0"/>
              <a:t>Gewerkevertreter</a:t>
            </a:r>
            <a:endParaRPr lang="de-DE" sz="2000" dirty="0" smtClean="0"/>
          </a:p>
          <a:p>
            <a:pPr lvl="1"/>
            <a:r>
              <a:rPr lang="de-DE" sz="2000" dirty="0" smtClean="0"/>
              <a:t>Zeit wird noch gesucht – wegen der weitergehenden Aufbauarbeiten </a:t>
            </a:r>
            <a:r>
              <a:rPr lang="de-DE" sz="2000" dirty="0" smtClean="0"/>
              <a:t>schwierig</a:t>
            </a:r>
          </a:p>
          <a:p>
            <a:r>
              <a:rPr lang="de-DE" sz="2000" dirty="0" smtClean="0"/>
              <a:t>Generelle FEL-Physikthemen:</a:t>
            </a:r>
          </a:p>
          <a:p>
            <a:pPr lvl="1"/>
            <a:r>
              <a:rPr lang="de-DE" sz="2000" dirty="0" smtClean="0"/>
              <a:t>FEL Seminar, Dienstags, 13:00</a:t>
            </a:r>
            <a:endParaRPr lang="de-DE" sz="2000" dirty="0" smtClean="0"/>
          </a:p>
          <a:p>
            <a:pPr marL="300037" lvl="1" indent="0">
              <a:buNone/>
            </a:pPr>
            <a:endParaRPr lang="de-DE" sz="2000" dirty="0" smtClean="0"/>
          </a:p>
          <a:p>
            <a:endParaRPr lang="de-DE" sz="2000" dirty="0" smtClean="0"/>
          </a:p>
          <a:p>
            <a:pPr lvl="1"/>
            <a:endParaRPr lang="de-DE" sz="2000" dirty="0" smtClean="0"/>
          </a:p>
          <a:p>
            <a:pPr lvl="1"/>
            <a:endParaRPr lang="de-DE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18E81-CA98-483E-BA30-586BB5DF9225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908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Anforderungen an </a:t>
            </a:r>
            <a:r>
              <a:rPr lang="de-DE" dirty="0" err="1" smtClean="0"/>
              <a:t>Schichtgaenger</a:t>
            </a:r>
            <a:r>
              <a:rPr lang="de-DE" dirty="0" smtClean="0"/>
              <a:t> (generisch)</a:t>
            </a:r>
            <a:endParaRPr lang="de-DE" dirty="0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504299" y="1010257"/>
            <a:ext cx="8487675" cy="6080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fontAlgn="base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fontAlgn="base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sz="1400" b="1" dirty="0"/>
              <a:t>jeder </a:t>
            </a:r>
            <a:r>
              <a:rPr lang="de-DE" sz="1400" b="1" dirty="0" err="1"/>
              <a:t>Schichtgänger</a:t>
            </a:r>
            <a:r>
              <a:rPr lang="de-DE" sz="1400" b="1" dirty="0"/>
              <a:t> </a:t>
            </a:r>
            <a:r>
              <a:rPr lang="de-DE" sz="1400" dirty="0"/>
              <a:t>sollte für alle Beschleunigerkomplexe in die Tunnelsuche eingewiesen </a:t>
            </a:r>
            <a:r>
              <a:rPr lang="de-DE" sz="1400" dirty="0" smtClean="0"/>
              <a:t>sein</a:t>
            </a:r>
            <a:endParaRPr lang="de-DE" sz="1400" dirty="0"/>
          </a:p>
          <a:p>
            <a:r>
              <a:rPr lang="de-DE" sz="1400" b="1" dirty="0"/>
              <a:t>ein Operateur </a:t>
            </a:r>
            <a:r>
              <a:rPr lang="de-DE" sz="1400" dirty="0"/>
              <a:t>sollte für „seine Maschine“ folgende Aufgaben </a:t>
            </a:r>
            <a:r>
              <a:rPr lang="de-DE" sz="1400" u="sng" dirty="0"/>
              <a:t>selbstständig</a:t>
            </a:r>
            <a:r>
              <a:rPr lang="de-DE" sz="1400" dirty="0"/>
              <a:t> und </a:t>
            </a:r>
            <a:r>
              <a:rPr lang="de-DE" sz="1400" u="sng" dirty="0"/>
              <a:t>eigenverantwortlich</a:t>
            </a:r>
            <a:r>
              <a:rPr lang="de-DE" sz="1400" dirty="0"/>
              <a:t> ausführen können:</a:t>
            </a:r>
          </a:p>
          <a:p>
            <a:pPr lvl="1"/>
            <a:r>
              <a:rPr lang="de-DE" sz="1400" dirty="0"/>
              <a:t>Maschine </a:t>
            </a:r>
            <a:r>
              <a:rPr lang="de-DE" sz="1400" dirty="0" smtClean="0"/>
              <a:t>einschalten, Maschine </a:t>
            </a:r>
            <a:r>
              <a:rPr lang="de-DE" sz="1400" dirty="0"/>
              <a:t>ausschalten</a:t>
            </a:r>
          </a:p>
          <a:p>
            <a:pPr lvl="1"/>
            <a:r>
              <a:rPr lang="de-DE" sz="1400" dirty="0"/>
              <a:t>ZZ vorbereiten</a:t>
            </a:r>
          </a:p>
          <a:p>
            <a:pPr lvl="1"/>
            <a:r>
              <a:rPr lang="de-DE" sz="1400" dirty="0"/>
              <a:t>Maschine strahlbetriebsbereit machen (Magnete </a:t>
            </a:r>
            <a:r>
              <a:rPr lang="de-DE" sz="1400" dirty="0" err="1"/>
              <a:t>zykeln</a:t>
            </a:r>
            <a:r>
              <a:rPr lang="de-DE" sz="1400" dirty="0"/>
              <a:t> usw.)</a:t>
            </a:r>
          </a:p>
          <a:p>
            <a:pPr lvl="1"/>
            <a:r>
              <a:rPr lang="de-DE" sz="1400" dirty="0"/>
              <a:t>Routine- Maschinenbetrieb mit Strahl einleiten und überwachen</a:t>
            </a:r>
          </a:p>
          <a:p>
            <a:pPr lvl="1"/>
            <a:r>
              <a:rPr lang="de-DE" sz="1400" dirty="0"/>
              <a:t>im Routinebetrieb gegebenenfalls die Betriebsparameter optimieren</a:t>
            </a:r>
          </a:p>
          <a:p>
            <a:pPr lvl="1"/>
            <a:r>
              <a:rPr lang="de-DE" sz="1400" dirty="0"/>
              <a:t>jederzeit über den Status der Maschine informiert sein und diesen auch auf Nachfrage berichten</a:t>
            </a:r>
          </a:p>
          <a:p>
            <a:pPr lvl="1"/>
            <a:r>
              <a:rPr lang="de-DE" sz="1400" dirty="0"/>
              <a:t>alle Geschehnisse und Vorfälle dokumentieren</a:t>
            </a:r>
          </a:p>
          <a:p>
            <a:pPr lvl="1"/>
            <a:r>
              <a:rPr lang="de-DE" sz="1400" dirty="0"/>
              <a:t>typische Fehler erkennen und gegebenenfalls selbst beheben</a:t>
            </a:r>
          </a:p>
          <a:p>
            <a:pPr lvl="1"/>
            <a:r>
              <a:rPr lang="de-DE" sz="1400" dirty="0"/>
              <a:t>bei Überschreiten der eigenen Möglichkeiten Experten benachrichtigen</a:t>
            </a:r>
          </a:p>
          <a:p>
            <a:pPr lvl="1"/>
            <a:r>
              <a:rPr lang="de-DE" sz="1400" dirty="0"/>
              <a:t>aktive Beteiligung an </a:t>
            </a:r>
            <a:r>
              <a:rPr lang="de-DE" sz="1400" dirty="0" smtClean="0"/>
              <a:t>Maschinenschichten, wenn gerade auf Schicht</a:t>
            </a:r>
            <a:endParaRPr lang="de-DE" sz="1400" dirty="0"/>
          </a:p>
          <a:p>
            <a:pPr lvl="1"/>
            <a:r>
              <a:rPr lang="de-DE" sz="1400" dirty="0"/>
              <a:t>Beteiligung an der Erstellung von Dokumentationen für den Betrieb</a:t>
            </a:r>
          </a:p>
          <a:p>
            <a:pPr lvl="1"/>
            <a:r>
              <a:rPr lang="de-DE" sz="1400" dirty="0"/>
              <a:t>auch außerhalb der aktiven Schichtzeiten bezüglich des Maschinenstatus auf dem Laufenden bleiben</a:t>
            </a:r>
          </a:p>
          <a:p>
            <a:pPr lvl="1"/>
            <a:r>
              <a:rPr lang="de-DE" sz="1400" dirty="0"/>
              <a:t>mittelfristig. Mitarbeit an der Ablauf-Optimierung (Erstellung bzw. Mitarbeit an Prozeduren und Programmen)</a:t>
            </a:r>
          </a:p>
          <a:p>
            <a:pPr marL="444500" lvl="1" indent="0">
              <a:buNone/>
            </a:pPr>
            <a:endParaRPr lang="de-DE" sz="1400" b="1" dirty="0"/>
          </a:p>
          <a:p>
            <a:pPr lvl="2"/>
            <a:endParaRPr lang="de-DE" sz="1400" dirty="0" smtClean="0"/>
          </a:p>
          <a:p>
            <a:pPr lvl="1"/>
            <a:endParaRPr lang="de-DE" sz="1400" dirty="0" smtClean="0"/>
          </a:p>
        </p:txBody>
      </p:sp>
    </p:spTree>
    <p:extLst>
      <p:ext uri="{BB962C8B-B14F-4D97-AF65-F5344CB8AC3E}">
        <p14:creationId xmlns:p14="http://schemas.microsoft.com/office/powerpoint/2010/main" val="352412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Qualifikation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4" y="1109249"/>
            <a:ext cx="8880751" cy="4787969"/>
          </a:xfrm>
        </p:spPr>
        <p:txBody>
          <a:bodyPr/>
          <a:lstStyle/>
          <a:p>
            <a:r>
              <a:rPr lang="de-DE" sz="2000" dirty="0" smtClean="0"/>
              <a:t>XFEL ist eine neue Maschine, d.h. wir alle müssen die Bedienung erst lernen</a:t>
            </a:r>
          </a:p>
          <a:p>
            <a:r>
              <a:rPr lang="de-DE" sz="2000" dirty="0" smtClean="0"/>
              <a:t>Vor Inbetriebnahme vertraut machen mit:</a:t>
            </a:r>
          </a:p>
          <a:p>
            <a:pPr lvl="1"/>
            <a:r>
              <a:rPr lang="de-DE" sz="2000" dirty="0" smtClean="0"/>
              <a:t>Layout und Funktion des Beschleunigers</a:t>
            </a:r>
          </a:p>
          <a:p>
            <a:pPr lvl="1"/>
            <a:r>
              <a:rPr lang="de-DE" sz="2000" dirty="0" smtClean="0"/>
              <a:t>Betriebskonzepten</a:t>
            </a:r>
          </a:p>
          <a:p>
            <a:pPr lvl="1"/>
            <a:r>
              <a:rPr lang="de-DE" sz="2000" dirty="0" smtClean="0"/>
              <a:t>Funktion der Subsysteme</a:t>
            </a:r>
          </a:p>
          <a:p>
            <a:pPr lvl="1"/>
            <a:r>
              <a:rPr lang="de-DE" sz="2000" dirty="0" smtClean="0"/>
              <a:t>Funktion des Kontrollsystems</a:t>
            </a:r>
          </a:p>
          <a:p>
            <a:pPr lvl="1"/>
            <a:r>
              <a:rPr lang="de-DE" sz="2000" dirty="0" smtClean="0"/>
              <a:t>Bedienung von Beschleunigeranlagen</a:t>
            </a:r>
          </a:p>
          <a:p>
            <a:r>
              <a:rPr lang="de-DE" sz="2000" dirty="0" err="1" smtClean="0"/>
              <a:t>WiOp</a:t>
            </a:r>
            <a:r>
              <a:rPr lang="de-DE" sz="2000" dirty="0" smtClean="0"/>
              <a:t> wird dabei die </a:t>
            </a:r>
            <a:r>
              <a:rPr lang="de-DE" sz="2000" dirty="0" err="1" smtClean="0"/>
              <a:t>beschleungierphysikalischen</a:t>
            </a:r>
            <a:r>
              <a:rPr lang="de-DE" sz="2000" dirty="0" smtClean="0"/>
              <a:t> Aspekte in den Vordergrund stellen, während </a:t>
            </a:r>
            <a:r>
              <a:rPr lang="de-DE" sz="2000" dirty="0" err="1" smtClean="0"/>
              <a:t>TecOp</a:t>
            </a:r>
            <a:r>
              <a:rPr lang="de-DE" sz="2000" dirty="0" smtClean="0"/>
              <a:t> eher die technische Bedienung übernimmt</a:t>
            </a:r>
          </a:p>
        </p:txBody>
      </p:sp>
    </p:spTree>
    <p:extLst>
      <p:ext uri="{BB962C8B-B14F-4D97-AF65-F5344CB8AC3E}">
        <p14:creationId xmlns:p14="http://schemas.microsoft.com/office/powerpoint/2010/main" val="307354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Qualifikationsmöglichkeiten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230" y="1122501"/>
            <a:ext cx="8840995" cy="4946995"/>
          </a:xfrm>
        </p:spPr>
        <p:txBody>
          <a:bodyPr/>
          <a:lstStyle/>
          <a:p>
            <a:r>
              <a:rPr lang="de-DE" sz="2000" dirty="0" smtClean="0"/>
              <a:t>Frühzeitige Einbindung in das Betriebsteam</a:t>
            </a:r>
          </a:p>
          <a:p>
            <a:r>
              <a:rPr lang="de-DE" sz="2000" dirty="0" smtClean="0"/>
              <a:t>Aktive Einbindung in den laufenden Betrieb</a:t>
            </a:r>
          </a:p>
          <a:p>
            <a:r>
              <a:rPr lang="de-DE" sz="2000" dirty="0" smtClean="0"/>
              <a:t>Individuelle Wünsche und Anforderungen an die Ausbildung</a:t>
            </a:r>
          </a:p>
          <a:p>
            <a:r>
              <a:rPr lang="de-DE" sz="2000" dirty="0" smtClean="0"/>
              <a:t>Selbstkontrolle anhand eines ‚Ausbildungsheftes</a:t>
            </a:r>
            <a:r>
              <a:rPr lang="de-DE" sz="2000" dirty="0" smtClean="0"/>
              <a:t>‘:</a:t>
            </a:r>
          </a:p>
          <a:p>
            <a:endParaRPr lang="de-DE" sz="2000" dirty="0"/>
          </a:p>
          <a:p>
            <a:endParaRPr lang="de-DE" sz="2000" dirty="0" smtClean="0"/>
          </a:p>
          <a:p>
            <a:pPr marL="0" indent="0">
              <a:buNone/>
            </a:pPr>
            <a:endParaRPr lang="de-DE" sz="200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6405461"/>
              </p:ext>
            </p:extLst>
          </p:nvPr>
        </p:nvGraphicFramePr>
        <p:xfrm>
          <a:off x="245533" y="2963334"/>
          <a:ext cx="8627535" cy="177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5001"/>
                <a:gridCol w="3190887"/>
                <a:gridCol w="1595179"/>
                <a:gridCol w="1786468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Thema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Qualification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Opportunities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Qualification</a:t>
                      </a:r>
                      <a:r>
                        <a:rPr lang="de-DE" sz="1600" baseline="0" dirty="0" smtClean="0"/>
                        <a:t> </a:t>
                      </a:r>
                      <a:r>
                        <a:rPr lang="de-DE" sz="1600" baseline="0" dirty="0" err="1" smtClean="0"/>
                        <a:t>Received</a:t>
                      </a:r>
                      <a:r>
                        <a:rPr lang="de-DE" sz="1600" baseline="0" dirty="0" smtClean="0"/>
                        <a:t> </a:t>
                      </a:r>
                      <a:r>
                        <a:rPr lang="de-DE" sz="1600" baseline="0" dirty="0" err="1" smtClean="0"/>
                        <a:t>When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Self</a:t>
                      </a:r>
                      <a:r>
                        <a:rPr lang="de-DE" sz="1600" dirty="0" smtClean="0"/>
                        <a:t> Assessment</a:t>
                      </a:r>
                      <a:endParaRPr lang="de-DE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Tunnel</a:t>
                      </a:r>
                      <a:r>
                        <a:rPr lang="de-DE" sz="1600" baseline="0" dirty="0" smtClean="0"/>
                        <a:t> Search XTL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Hands-on</a:t>
                      </a:r>
                      <a:r>
                        <a:rPr lang="de-DE" sz="1600" baseline="0" dirty="0" smtClean="0"/>
                        <a:t> Training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31.5.2015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ok</a:t>
                      </a:r>
                      <a:endParaRPr lang="de-DE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File</a:t>
                      </a:r>
                      <a:r>
                        <a:rPr lang="de-DE" sz="1600" baseline="0" dirty="0" smtClean="0"/>
                        <a:t> </a:t>
                      </a:r>
                      <a:r>
                        <a:rPr lang="de-DE" sz="1600" baseline="0" dirty="0" err="1" smtClean="0"/>
                        <a:t>restore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Seminar </a:t>
                      </a:r>
                      <a:r>
                        <a:rPr lang="de-DE" sz="1600" dirty="0" err="1" smtClean="0"/>
                        <a:t>Sequencer</a:t>
                      </a:r>
                      <a:endParaRPr lang="de-DE" sz="1600" dirty="0" smtClean="0"/>
                    </a:p>
                    <a:p>
                      <a:r>
                        <a:rPr lang="de-DE" sz="1600" dirty="0" smtClean="0"/>
                        <a:t>xfel-wiki.desy.de/</a:t>
                      </a:r>
                      <a:r>
                        <a:rPr lang="de-DE" sz="1600" dirty="0" err="1" smtClean="0"/>
                        <a:t>Control_system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28.3.2015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Not </a:t>
                      </a:r>
                      <a:r>
                        <a:rPr lang="de-DE" sz="1600" dirty="0" err="1" smtClean="0"/>
                        <a:t>quite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sure</a:t>
                      </a:r>
                      <a:endParaRPr lang="de-DE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836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Ausbildungsmöglichkeiten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230" y="1122501"/>
            <a:ext cx="8840995" cy="4946995"/>
          </a:xfrm>
        </p:spPr>
        <p:txBody>
          <a:bodyPr/>
          <a:lstStyle/>
          <a:p>
            <a:r>
              <a:rPr lang="de-DE" sz="2000" dirty="0" smtClean="0"/>
              <a:t>Teilnahme an Koordinationsmeetings und Seminaren</a:t>
            </a:r>
          </a:p>
          <a:p>
            <a:r>
              <a:rPr lang="de-DE" sz="2000" dirty="0" smtClean="0"/>
              <a:t>Dedizierte Vorträge bzw. Seminare zu spezifischen Themen</a:t>
            </a:r>
          </a:p>
          <a:p>
            <a:r>
              <a:rPr lang="de-DE" sz="2000" dirty="0" smtClean="0"/>
              <a:t>Teilnahme </a:t>
            </a:r>
            <a:r>
              <a:rPr lang="de-DE" sz="2000" dirty="0"/>
              <a:t>am Schichtbetrieb (Hamburg und Zeuthen</a:t>
            </a:r>
            <a:r>
              <a:rPr lang="de-DE" sz="2000" dirty="0" smtClean="0"/>
              <a:t>)</a:t>
            </a:r>
          </a:p>
          <a:p>
            <a:r>
              <a:rPr lang="de-DE" sz="2000" dirty="0" smtClean="0"/>
              <a:t>Erstellen von Dokumentationen</a:t>
            </a:r>
          </a:p>
          <a:p>
            <a:r>
              <a:rPr lang="de-DE" sz="2000" dirty="0" smtClean="0"/>
              <a:t>Erstellen von Bedienpanels</a:t>
            </a:r>
            <a:endParaRPr lang="de-DE" sz="2000" dirty="0"/>
          </a:p>
          <a:p>
            <a:r>
              <a:rPr lang="de-DE" sz="2000" dirty="0"/>
              <a:t>Besuch anderer Labore</a:t>
            </a:r>
          </a:p>
          <a:p>
            <a:r>
              <a:rPr lang="de-DE" sz="2000" dirty="0"/>
              <a:t>Besuch von externen Kursen, </a:t>
            </a:r>
            <a:r>
              <a:rPr lang="de-DE" sz="2000" dirty="0" smtClean="0"/>
              <a:t>Beschleunigerschulen, …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94068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Zusammenfassung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5" y="1093788"/>
            <a:ext cx="8907992" cy="4459287"/>
          </a:xfrm>
        </p:spPr>
        <p:txBody>
          <a:bodyPr/>
          <a:lstStyle/>
          <a:p>
            <a:pPr marL="0" indent="0" algn="ctr">
              <a:buNone/>
            </a:pPr>
            <a:r>
              <a:rPr lang="de-DE" sz="2000" dirty="0"/>
              <a:t>Inbetriebnahme und Betrieb wird herausfordernd sein </a:t>
            </a:r>
            <a:endParaRPr lang="de-DE" sz="2000" dirty="0" smtClean="0"/>
          </a:p>
          <a:p>
            <a:pPr marL="0" indent="0" algn="ctr">
              <a:buNone/>
            </a:pPr>
            <a:r>
              <a:rPr lang="de-DE" sz="2000" dirty="0" smtClean="0"/>
              <a:t>– und viel </a:t>
            </a:r>
            <a:r>
              <a:rPr lang="de-DE" sz="2000" dirty="0"/>
              <a:t>Spaß </a:t>
            </a:r>
            <a:r>
              <a:rPr lang="de-DE" sz="2000" dirty="0" smtClean="0"/>
              <a:t>machen</a:t>
            </a:r>
          </a:p>
          <a:p>
            <a:pPr marL="0" indent="0" algn="ctr">
              <a:buNone/>
            </a:pPr>
            <a:endParaRPr lang="de-DE" sz="2000" dirty="0" smtClean="0"/>
          </a:p>
          <a:p>
            <a:r>
              <a:rPr lang="de-DE" sz="2000" dirty="0" smtClean="0"/>
              <a:t>Konzepte für Inbetriebnahme und Betrieb werden diskutiert</a:t>
            </a:r>
          </a:p>
          <a:p>
            <a:r>
              <a:rPr lang="de-DE" sz="2000" dirty="0" smtClean="0"/>
              <a:t>Für den Betrieb </a:t>
            </a:r>
            <a:r>
              <a:rPr lang="de-DE" sz="2000" dirty="0" err="1" smtClean="0"/>
              <a:t>i.W</a:t>
            </a:r>
            <a:r>
              <a:rPr lang="de-DE" sz="2000" dirty="0" smtClean="0"/>
              <a:t>. basierend auf den Wünschen der Nutzer</a:t>
            </a:r>
          </a:p>
          <a:p>
            <a:r>
              <a:rPr lang="de-DE" sz="2000" dirty="0" smtClean="0"/>
              <a:t>Organisationsstruktur ist im Aufbau</a:t>
            </a:r>
          </a:p>
          <a:p>
            <a:pPr lvl="1"/>
            <a:r>
              <a:rPr lang="de-DE" sz="2000" dirty="0" smtClean="0"/>
              <a:t>Fließender Übergang Projekt -&gt; Betrieb</a:t>
            </a:r>
          </a:p>
          <a:p>
            <a:pPr lvl="1"/>
            <a:r>
              <a:rPr lang="de-DE" sz="2000" dirty="0" smtClean="0"/>
              <a:t>Doppelbelastung während der Aufbauphase</a:t>
            </a:r>
          </a:p>
          <a:p>
            <a:pPr marL="39687" indent="0">
              <a:buNone/>
            </a:pPr>
            <a:endParaRPr lang="de-DE" sz="2000" dirty="0"/>
          </a:p>
          <a:p>
            <a:pPr marL="382587" indent="-342900"/>
            <a:r>
              <a:rPr lang="de-DE" sz="2000" dirty="0" smtClean="0"/>
              <a:t>Technische Operateure sind benannt und im Einsatz</a:t>
            </a:r>
          </a:p>
          <a:p>
            <a:pPr marL="382587" indent="-342900"/>
            <a:r>
              <a:rPr lang="de-DE" sz="2000" dirty="0" smtClean="0"/>
              <a:t>Wissenschaftliche Operateure </a:t>
            </a:r>
            <a:r>
              <a:rPr lang="de-DE" sz="2000" dirty="0" err="1" smtClean="0"/>
              <a:t>i.W</a:t>
            </a:r>
            <a:r>
              <a:rPr lang="de-DE" sz="2000" dirty="0" smtClean="0"/>
              <a:t>. ok</a:t>
            </a:r>
          </a:p>
          <a:p>
            <a:pPr marL="382587" indent="-342900"/>
            <a:r>
              <a:rPr lang="de-DE" sz="2000" dirty="0" smtClean="0"/>
              <a:t>Ausbildung je nach persönlichem Bedarf basierend auf Anforderungsprofil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18E81-CA98-483E-BA30-586BB5DF9225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4939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entagon 11"/>
          <p:cNvSpPr/>
          <p:nvPr/>
        </p:nvSpPr>
        <p:spPr bwMode="auto">
          <a:xfrm>
            <a:off x="6712553" y="3090147"/>
            <a:ext cx="2160000" cy="327600"/>
          </a:xfrm>
          <a:prstGeom prst="homePlate">
            <a:avLst/>
          </a:prstGeom>
          <a:solidFill>
            <a:srgbClr val="BBE0E3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626262"/>
                </a:solidFill>
                <a:effectLst/>
                <a:latin typeface="Arial" charset="0"/>
                <a:ea typeface="ＭＳ Ｐゴシック" pitchFamily="112" charset="-128"/>
              </a:rPr>
              <a:t>2018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4555964" y="3090790"/>
            <a:ext cx="2160000" cy="326118"/>
          </a:xfrm>
          <a:prstGeom prst="rect">
            <a:avLst/>
          </a:prstGeom>
          <a:solidFill>
            <a:srgbClr val="BBE0E3">
              <a:lumMod val="75000"/>
              <a:alpha val="80000"/>
            </a:srgb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55563" algn="l" defTabSz="39846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 charset="0"/>
              </a:rPr>
              <a:t>2017</a:t>
            </a:r>
          </a:p>
        </p:txBody>
      </p:sp>
      <p:cxnSp>
        <p:nvCxnSpPr>
          <p:cNvPr id="148" name="Straight Connector 147"/>
          <p:cNvCxnSpPr>
            <a:stCxn id="12" idx="0"/>
          </p:cNvCxnSpPr>
          <p:nvPr/>
        </p:nvCxnSpPr>
        <p:spPr bwMode="auto">
          <a:xfrm>
            <a:off x="7710653" y="3090147"/>
            <a:ext cx="0" cy="463043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18E81-CA98-483E-BA30-586BB5DF9225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Zeitplan</a:t>
            </a:r>
            <a:r>
              <a:rPr lang="en-US" dirty="0" smtClean="0"/>
              <a:t> </a:t>
            </a:r>
            <a:r>
              <a:rPr lang="en-US" dirty="0" err="1" smtClean="0"/>
              <a:t>Inbetriebnahme</a:t>
            </a:r>
            <a:r>
              <a:rPr lang="en-US" dirty="0" smtClean="0"/>
              <a:t> =&gt; </a:t>
            </a:r>
            <a:r>
              <a:rPr lang="en-US" dirty="0" err="1" smtClean="0"/>
              <a:t>Betrieb</a:t>
            </a:r>
            <a:endParaRPr lang="en-US" dirty="0"/>
          </a:p>
        </p:txBody>
      </p:sp>
      <p:sp>
        <p:nvSpPr>
          <p:cNvPr id="151" name="Rectangle 150"/>
          <p:cNvSpPr/>
          <p:nvPr/>
        </p:nvSpPr>
        <p:spPr bwMode="auto">
          <a:xfrm>
            <a:off x="239545" y="3093287"/>
            <a:ext cx="2160000" cy="326118"/>
          </a:xfrm>
          <a:prstGeom prst="rect">
            <a:avLst/>
          </a:prstGeom>
          <a:solidFill>
            <a:srgbClr val="BBE0E3">
              <a:lumMod val="75000"/>
              <a:alpha val="80000"/>
            </a:srgb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55563" algn="l" defTabSz="39846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 charset="0"/>
              </a:rPr>
              <a:t>2015</a:t>
            </a:r>
          </a:p>
        </p:txBody>
      </p:sp>
      <p:sp>
        <p:nvSpPr>
          <p:cNvPr id="120" name="Rectangle 202"/>
          <p:cNvSpPr>
            <a:spLocks noChangeArrowheads="1"/>
          </p:cNvSpPr>
          <p:nvPr/>
        </p:nvSpPr>
        <p:spPr bwMode="auto">
          <a:xfrm>
            <a:off x="889496" y="3554861"/>
            <a:ext cx="875900" cy="60681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Injector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cooldown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/>
            </a:r>
            <a:b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A6EB"/>
                </a:solidFill>
                <a:effectLst/>
                <a:uLnTx/>
                <a:uFillTx/>
                <a:cs typeface="Times New Roman" pitchFamily="18" charset="0"/>
              </a:rPr>
              <a:t/>
            </a:r>
            <a:b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A6EB"/>
                </a:solidFill>
                <a:effectLst/>
                <a:uLnTx/>
                <a:uFillTx/>
                <a:cs typeface="Times New Roman" pitchFamily="18" charset="0"/>
              </a:rPr>
            </a:b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/>
            </a:r>
            <a:b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1" name="Rectangle 202"/>
          <p:cNvSpPr>
            <a:spLocks noChangeArrowheads="1"/>
          </p:cNvSpPr>
          <p:nvPr/>
        </p:nvSpPr>
        <p:spPr bwMode="auto">
          <a:xfrm>
            <a:off x="1319545" y="4332469"/>
            <a:ext cx="2121147" cy="116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Injector commissioning. up to full XFEL performance (varying charges and bunch patterns, laser heater, slice diagnostics, intra-train feedbacks, procedures)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/>
            </a:r>
            <a:b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A6EB"/>
                </a:solidFill>
                <a:effectLst/>
                <a:uLnTx/>
                <a:uFillTx/>
                <a:cs typeface="Times New Roman" pitchFamily="18" charset="0"/>
              </a:rPr>
              <a:t/>
            </a:r>
            <a:b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A6EB"/>
                </a:solidFill>
                <a:effectLst/>
                <a:uLnTx/>
                <a:uFillTx/>
                <a:cs typeface="Times New Roman" pitchFamily="18" charset="0"/>
              </a:rPr>
            </a:b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/>
            </a:r>
            <a:b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2" name="Rectangle 202"/>
          <p:cNvSpPr>
            <a:spLocks noChangeArrowheads="1"/>
          </p:cNvSpPr>
          <p:nvPr/>
        </p:nvSpPr>
        <p:spPr bwMode="auto">
          <a:xfrm>
            <a:off x="2957946" y="3554862"/>
            <a:ext cx="1039090" cy="6068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Linac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tunnel closed</a:t>
            </a:r>
          </a:p>
        </p:txBody>
      </p:sp>
      <p:sp>
        <p:nvSpPr>
          <p:cNvPr id="123" name="Rectangle 202"/>
          <p:cNvSpPr>
            <a:spLocks noChangeArrowheads="1"/>
          </p:cNvSpPr>
          <p:nvPr/>
        </p:nvSpPr>
        <p:spPr bwMode="auto">
          <a:xfrm>
            <a:off x="4353253" y="3553190"/>
            <a:ext cx="428749" cy="28814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SA1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6" name="Rectangle 202"/>
          <p:cNvSpPr>
            <a:spLocks noChangeArrowheads="1"/>
          </p:cNvSpPr>
          <p:nvPr/>
        </p:nvSpPr>
        <p:spPr bwMode="auto">
          <a:xfrm>
            <a:off x="3468116" y="4332469"/>
            <a:ext cx="1099050" cy="116805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Initial linac commissioning with reduced performance</a:t>
            </a:r>
          </a:p>
        </p:txBody>
      </p:sp>
      <p:sp>
        <p:nvSpPr>
          <p:cNvPr id="128" name="Rectangle 202"/>
          <p:cNvSpPr>
            <a:spLocks noChangeArrowheads="1"/>
          </p:cNvSpPr>
          <p:nvPr/>
        </p:nvSpPr>
        <p:spPr bwMode="auto">
          <a:xfrm>
            <a:off x="7696683" y="3547819"/>
            <a:ext cx="1102832" cy="6138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Times New Roman" pitchFamily="18" charset="0"/>
              </a:rPr>
              <a:t>TDR performance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/>
            </a:r>
            <a:b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</a:b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Times New Roman" pitchFamily="18" charset="0"/>
              </a:rPr>
              <a:t/>
            </a:r>
            <a:b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Times New Roman" pitchFamily="18" charset="0"/>
              </a:rPr>
            </a:b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/>
            </a:r>
            <a:b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</a:br>
            <a:endParaRPr kumimoji="0" lang="de-DE" sz="1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29" name="Rectangle 202"/>
          <p:cNvSpPr>
            <a:spLocks noChangeArrowheads="1"/>
          </p:cNvSpPr>
          <p:nvPr/>
        </p:nvSpPr>
        <p:spPr bwMode="auto">
          <a:xfrm>
            <a:off x="4588121" y="4332469"/>
            <a:ext cx="3151107" cy="116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Continued accelerator</a:t>
            </a:r>
            <a:r>
              <a:rPr kumimoji="0" lang="en-US" sz="1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 development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 to full performance (high beam power, bunch length flexibility, multiple bunch properties per 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rf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-pulse, full wavelength 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tuneability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, ….)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30" name="Rectangle 202"/>
          <p:cNvSpPr>
            <a:spLocks noChangeArrowheads="1"/>
          </p:cNvSpPr>
          <p:nvPr/>
        </p:nvSpPr>
        <p:spPr bwMode="auto">
          <a:xfrm>
            <a:off x="4419400" y="5544008"/>
            <a:ext cx="3319827" cy="36194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Beam line and experiment commissioning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131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6875" y="1306499"/>
            <a:ext cx="8828791" cy="1603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3" name="Straight Connector 132"/>
          <p:cNvCxnSpPr>
            <a:endCxn id="151" idx="0"/>
          </p:cNvCxnSpPr>
          <p:nvPr/>
        </p:nvCxnSpPr>
        <p:spPr bwMode="auto">
          <a:xfrm>
            <a:off x="889496" y="1653083"/>
            <a:ext cx="430049" cy="1440204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Straight Connector 133"/>
          <p:cNvCxnSpPr>
            <a:endCxn id="56" idx="0"/>
          </p:cNvCxnSpPr>
          <p:nvPr/>
        </p:nvCxnSpPr>
        <p:spPr bwMode="auto">
          <a:xfrm>
            <a:off x="2528295" y="1800420"/>
            <a:ext cx="951250" cy="1290325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Straight Connector 134"/>
          <p:cNvCxnSpPr/>
          <p:nvPr/>
        </p:nvCxnSpPr>
        <p:spPr bwMode="auto">
          <a:xfrm flipH="1">
            <a:off x="4554322" y="2108337"/>
            <a:ext cx="697552" cy="99018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Straight Connector 135"/>
          <p:cNvCxnSpPr/>
          <p:nvPr/>
        </p:nvCxnSpPr>
        <p:spPr bwMode="auto">
          <a:xfrm flipH="1">
            <a:off x="5200650" y="2230582"/>
            <a:ext cx="833006" cy="399331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Straight Connector 136"/>
          <p:cNvCxnSpPr/>
          <p:nvPr/>
        </p:nvCxnSpPr>
        <p:spPr bwMode="auto">
          <a:xfrm flipH="1">
            <a:off x="5273055" y="2108337"/>
            <a:ext cx="157392" cy="1002711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9" name="Rectangle 202"/>
          <p:cNvSpPr>
            <a:spLocks noChangeArrowheads="1"/>
          </p:cNvSpPr>
          <p:nvPr/>
        </p:nvSpPr>
        <p:spPr bwMode="auto">
          <a:xfrm>
            <a:off x="4344786" y="3873526"/>
            <a:ext cx="1464352" cy="28814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36000" rIns="0" bIns="360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1</a:t>
            </a:r>
            <a:r>
              <a:rPr kumimoji="0" lang="en-US" sz="14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st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 lasing possible</a:t>
            </a:r>
          </a:p>
        </p:txBody>
      </p:sp>
      <p:sp>
        <p:nvSpPr>
          <p:cNvPr id="170" name="Rectangle 202"/>
          <p:cNvSpPr>
            <a:spLocks noChangeArrowheads="1"/>
          </p:cNvSpPr>
          <p:nvPr/>
        </p:nvSpPr>
        <p:spPr bwMode="auto">
          <a:xfrm>
            <a:off x="4859124" y="3553190"/>
            <a:ext cx="428749" cy="28814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SA3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71" name="Rectangle 202"/>
          <p:cNvSpPr>
            <a:spLocks noChangeArrowheads="1"/>
          </p:cNvSpPr>
          <p:nvPr/>
        </p:nvSpPr>
        <p:spPr bwMode="auto">
          <a:xfrm>
            <a:off x="5373462" y="3553190"/>
            <a:ext cx="428749" cy="28814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SA2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2" name="Rectangle 202"/>
          <p:cNvSpPr>
            <a:spLocks noChangeArrowheads="1"/>
          </p:cNvSpPr>
          <p:nvPr/>
        </p:nvSpPr>
        <p:spPr bwMode="auto">
          <a:xfrm>
            <a:off x="5530028" y="5951227"/>
            <a:ext cx="2209200" cy="48167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.</a:t>
            </a:r>
            <a:r>
              <a:rPr kumimoji="0" lang="en-US" sz="1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First user operation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5795" y="4332471"/>
            <a:ext cx="436063" cy="117519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noAutofit/>
          </a:bodyPr>
          <a:lstStyle/>
          <a:p>
            <a:pPr algn="ctr">
              <a:buNone/>
            </a:pPr>
            <a:r>
              <a:rPr lang="en-US" sz="2400" dirty="0" smtClean="0"/>
              <a:t>e</a:t>
            </a:r>
            <a:r>
              <a:rPr lang="en-US" sz="2400" baseline="30000" dirty="0" smtClean="0"/>
              <a:t>-</a:t>
            </a:r>
            <a:endParaRPr lang="en-US" sz="2400" dirty="0"/>
          </a:p>
        </p:txBody>
      </p:sp>
      <p:pic>
        <p:nvPicPr>
          <p:cNvPr id="46" name="图片 8" descr="Fig56_SingleshotExptSetup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35794" y="5951227"/>
            <a:ext cx="435555" cy="481673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35795" y="5544008"/>
            <a:ext cx="436064" cy="36194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tIns="0" rtlCol="0" anchor="ctr">
            <a:noAutofit/>
          </a:bodyPr>
          <a:lstStyle/>
          <a:p>
            <a:pPr algn="ctr">
              <a:buNone/>
            </a:pPr>
            <a:r>
              <a:rPr lang="en-US" sz="2400" b="1" dirty="0" smtClean="0">
                <a:latin typeface="Symbol" panose="05050102010706020507" pitchFamily="18" charset="2"/>
              </a:rPr>
              <a:t>g</a:t>
            </a:r>
            <a:endParaRPr lang="en-US" sz="2400" b="1" dirty="0">
              <a:latin typeface="Symbol" panose="05050102010706020507" pitchFamily="18" charset="2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2399545" y="3090745"/>
            <a:ext cx="2160000" cy="326118"/>
          </a:xfrm>
          <a:prstGeom prst="rect">
            <a:avLst/>
          </a:prstGeom>
          <a:solidFill>
            <a:srgbClr val="BBE0E3">
              <a:alpha val="80000"/>
            </a:srgb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55563" algn="l" defTabSz="39846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 charset="0"/>
              </a:rPr>
              <a:t>2016</a:t>
            </a:r>
          </a:p>
        </p:txBody>
      </p:sp>
      <p:cxnSp>
        <p:nvCxnSpPr>
          <p:cNvPr id="66" name="Straight Connector 65"/>
          <p:cNvCxnSpPr>
            <a:stCxn id="56" idx="0"/>
          </p:cNvCxnSpPr>
          <p:nvPr/>
        </p:nvCxnSpPr>
        <p:spPr bwMode="auto">
          <a:xfrm flipH="1">
            <a:off x="3479544" y="3090745"/>
            <a:ext cx="1" cy="457075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Connector 68"/>
          <p:cNvCxnSpPr/>
          <p:nvPr/>
        </p:nvCxnSpPr>
        <p:spPr bwMode="auto">
          <a:xfrm>
            <a:off x="4559545" y="3090147"/>
            <a:ext cx="0" cy="316915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Connector 69"/>
          <p:cNvCxnSpPr/>
          <p:nvPr/>
        </p:nvCxnSpPr>
        <p:spPr bwMode="auto">
          <a:xfrm>
            <a:off x="4912836" y="3097188"/>
            <a:ext cx="0" cy="309874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Straight Connector 70"/>
          <p:cNvCxnSpPr/>
          <p:nvPr/>
        </p:nvCxnSpPr>
        <p:spPr bwMode="auto">
          <a:xfrm>
            <a:off x="5279981" y="3090146"/>
            <a:ext cx="0" cy="325891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Straight Connector 75"/>
          <p:cNvCxnSpPr/>
          <p:nvPr/>
        </p:nvCxnSpPr>
        <p:spPr bwMode="auto">
          <a:xfrm flipH="1">
            <a:off x="4567628" y="3398087"/>
            <a:ext cx="384" cy="155103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Straight Connector 77"/>
          <p:cNvCxnSpPr>
            <a:endCxn id="170" idx="0"/>
          </p:cNvCxnSpPr>
          <p:nvPr/>
        </p:nvCxnSpPr>
        <p:spPr bwMode="auto">
          <a:xfrm>
            <a:off x="4905909" y="3398087"/>
            <a:ext cx="167590" cy="155103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Connector 79"/>
          <p:cNvCxnSpPr>
            <a:endCxn id="171" idx="0"/>
          </p:cNvCxnSpPr>
          <p:nvPr/>
        </p:nvCxnSpPr>
        <p:spPr bwMode="auto">
          <a:xfrm>
            <a:off x="5273054" y="3398087"/>
            <a:ext cx="314783" cy="155103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5" name="Rectangle 202"/>
          <p:cNvSpPr>
            <a:spLocks noChangeArrowheads="1"/>
          </p:cNvSpPr>
          <p:nvPr/>
        </p:nvSpPr>
        <p:spPr bwMode="auto">
          <a:xfrm>
            <a:off x="5896440" y="3553190"/>
            <a:ext cx="428749" cy="28814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SA1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86" name="Rectangle 202"/>
          <p:cNvSpPr>
            <a:spLocks noChangeArrowheads="1"/>
          </p:cNvSpPr>
          <p:nvPr/>
        </p:nvSpPr>
        <p:spPr bwMode="auto">
          <a:xfrm>
            <a:off x="5896440" y="3873526"/>
            <a:ext cx="1443571" cy="28814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36000" rIns="0" bIns="360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1</a:t>
            </a:r>
            <a:r>
              <a:rPr kumimoji="0" lang="en-US" sz="14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st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 experiment</a:t>
            </a:r>
          </a:p>
        </p:txBody>
      </p:sp>
      <p:sp>
        <p:nvSpPr>
          <p:cNvPr id="87" name="Rectangle 202"/>
          <p:cNvSpPr>
            <a:spLocks noChangeArrowheads="1"/>
          </p:cNvSpPr>
          <p:nvPr/>
        </p:nvSpPr>
        <p:spPr bwMode="auto">
          <a:xfrm>
            <a:off x="6403851" y="3553190"/>
            <a:ext cx="428749" cy="28814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SA3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88" name="Rectangle 202"/>
          <p:cNvSpPr>
            <a:spLocks noChangeArrowheads="1"/>
          </p:cNvSpPr>
          <p:nvPr/>
        </p:nvSpPr>
        <p:spPr bwMode="auto">
          <a:xfrm>
            <a:off x="6911262" y="3553190"/>
            <a:ext cx="428749" cy="28814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SA2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89" name="Straight Connector 88"/>
          <p:cNvCxnSpPr/>
          <p:nvPr/>
        </p:nvCxnSpPr>
        <p:spPr bwMode="auto">
          <a:xfrm>
            <a:off x="5530027" y="3088792"/>
            <a:ext cx="0" cy="316915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Straight Connector 89"/>
          <p:cNvCxnSpPr/>
          <p:nvPr/>
        </p:nvCxnSpPr>
        <p:spPr bwMode="auto">
          <a:xfrm>
            <a:off x="5756571" y="3084692"/>
            <a:ext cx="0" cy="309874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Straight Connector 90"/>
          <p:cNvCxnSpPr/>
          <p:nvPr/>
        </p:nvCxnSpPr>
        <p:spPr bwMode="auto">
          <a:xfrm>
            <a:off x="5979607" y="3082741"/>
            <a:ext cx="0" cy="325891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" name="Straight Connector 91"/>
          <p:cNvCxnSpPr>
            <a:endCxn id="85" idx="0"/>
          </p:cNvCxnSpPr>
          <p:nvPr/>
        </p:nvCxnSpPr>
        <p:spPr bwMode="auto">
          <a:xfrm>
            <a:off x="5522407" y="3398087"/>
            <a:ext cx="588408" cy="155103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" name="Straight Connector 96"/>
          <p:cNvCxnSpPr>
            <a:endCxn id="87" idx="0"/>
          </p:cNvCxnSpPr>
          <p:nvPr/>
        </p:nvCxnSpPr>
        <p:spPr bwMode="auto">
          <a:xfrm>
            <a:off x="5756571" y="3393222"/>
            <a:ext cx="861655" cy="159968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0" name="Straight Connector 99"/>
          <p:cNvCxnSpPr>
            <a:endCxn id="88" idx="0"/>
          </p:cNvCxnSpPr>
          <p:nvPr/>
        </p:nvCxnSpPr>
        <p:spPr bwMode="auto">
          <a:xfrm>
            <a:off x="5979607" y="3393222"/>
            <a:ext cx="1146030" cy="159968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0" name="Straight Connector 149"/>
          <p:cNvCxnSpPr/>
          <p:nvPr/>
        </p:nvCxnSpPr>
        <p:spPr bwMode="auto">
          <a:xfrm flipH="1">
            <a:off x="4910718" y="2629913"/>
            <a:ext cx="289932" cy="481135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Straight Connector 138"/>
          <p:cNvCxnSpPr>
            <a:endCxn id="120" idx="0"/>
          </p:cNvCxnSpPr>
          <p:nvPr/>
        </p:nvCxnSpPr>
        <p:spPr bwMode="auto">
          <a:xfrm>
            <a:off x="1327446" y="3097189"/>
            <a:ext cx="0" cy="457672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1461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Accelerator Commissioning: Components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18E81-CA98-483E-BA30-586BB5DF9225}" type="slidenum">
              <a:rPr lang="en-GB" smtClean="0"/>
              <a:pPr/>
              <a:t>3</a:t>
            </a:fld>
            <a:endParaRPr lang="en-GB"/>
          </a:p>
        </p:txBody>
      </p:sp>
      <p:graphicFrame>
        <p:nvGraphicFramePr>
          <p:cNvPr id="9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3742922"/>
              </p:ext>
            </p:extLst>
          </p:nvPr>
        </p:nvGraphicFramePr>
        <p:xfrm>
          <a:off x="398355" y="1194212"/>
          <a:ext cx="8542020" cy="42265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760220"/>
                <a:gridCol w="6781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Magnets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103 Dipoles, 495 Quads, 59 Multipoles,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403 Correctors, 103 Quad-Movers, 2 Solenoids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Modules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101 x 1.3 GHz,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1 x 3.9 GHz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Diagnostics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457 BPMs, 64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Imaging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Stations,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36 Toroids, 9 Dark Current Monitors, 7 Beam Arrival Monitors, 4 Beam Halo Monitors, 4 Bunch Compression Monitors, 4 Elector Optical Monitors, 3 Coherent Radiation 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</a:rPr>
                        <a:t>Detectors,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3 Faraday Cups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Fast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Devices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34 Kicker Magnets, 3 Transverse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Deflecting Structure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Undulator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 Laser Heater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Undulator, 91 SASE Undulator Segments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Vacuum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About 4200 m of cold &amp; warm beam vacuum, Collimators, Beam Stops, … </a:t>
                      </a: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And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many more …………………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480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Overview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e</a:t>
            </a:r>
            <a:r>
              <a:rPr lang="de-DE" baseline="30000" dirty="0" smtClean="0"/>
              <a:t>-</a:t>
            </a:r>
            <a:r>
              <a:rPr lang="de-DE" dirty="0" smtClean="0"/>
              <a:t>-beam &amp; FEL </a:t>
            </a:r>
            <a:r>
              <a:rPr lang="de-DE" dirty="0" err="1" smtClean="0"/>
              <a:t>operation</a:t>
            </a:r>
            <a:r>
              <a:rPr lang="de-DE" dirty="0" smtClean="0"/>
              <a:t> </a:t>
            </a:r>
            <a:r>
              <a:rPr lang="de-DE" dirty="0" err="1" smtClean="0"/>
              <a:t>modes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DF152-CCDD-45D2-A883-C8FA0039B151}" type="slidenum">
              <a:rPr lang="en-GB" smtClean="0">
                <a:solidFill>
                  <a:srgbClr val="FFFFFF"/>
                </a:solidFill>
              </a:rPr>
              <a:pPr/>
              <a:t>4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4453466" y="973668"/>
            <a:ext cx="4622800" cy="163406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algn="ctr">
              <a:buNone/>
            </a:pPr>
            <a:r>
              <a:rPr lang="en-US" sz="2000" b="1" dirty="0">
                <a:solidFill>
                  <a:schemeClr val="bg1"/>
                </a:solidFill>
                <a:ea typeface="ＭＳ Ｐゴシック" pitchFamily="116" charset="-128"/>
              </a:rPr>
              <a:t>Electron energy</a:t>
            </a:r>
          </a:p>
          <a:p>
            <a:pPr marL="342900" indent="-342900" algn="ctr"/>
            <a:r>
              <a:rPr lang="en-US" sz="2000" dirty="0">
                <a:solidFill>
                  <a:schemeClr val="bg1"/>
                </a:solidFill>
                <a:ea typeface="ＭＳ Ｐゴシック" pitchFamily="116" charset="-128"/>
              </a:rPr>
              <a:t>8.5, 12, 14, 17.5 GeV</a:t>
            </a:r>
          </a:p>
          <a:p>
            <a:pPr marL="342900" indent="-342900" algn="ctr"/>
            <a:r>
              <a:rPr lang="en-US" sz="2000" dirty="0">
                <a:solidFill>
                  <a:schemeClr val="bg1"/>
                </a:solidFill>
                <a:ea typeface="ＭＳ Ｐゴシック" pitchFamily="116" charset="-128"/>
              </a:rPr>
              <a:t>±1.5 % fast scanning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67734" y="1092199"/>
            <a:ext cx="5054601" cy="185420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algn="ctr">
              <a:buNone/>
            </a:pPr>
            <a:r>
              <a:rPr lang="en-US" sz="2000" b="1" dirty="0" smtClean="0">
                <a:solidFill>
                  <a:schemeClr val="bg1"/>
                </a:solidFill>
                <a:ea typeface="ＭＳ Ｐゴシック" pitchFamily="116" charset="-128"/>
              </a:rPr>
              <a:t>Bunch charge/compression -&gt; X-ray pulse length</a:t>
            </a:r>
            <a:endParaRPr lang="en-US" sz="2000" b="1" dirty="0">
              <a:solidFill>
                <a:schemeClr val="bg1"/>
              </a:solidFill>
              <a:ea typeface="ＭＳ Ｐゴシック" pitchFamily="116" charset="-128"/>
            </a:endParaRPr>
          </a:p>
          <a:p>
            <a:pPr marL="342900" indent="-342900" algn="ctr"/>
            <a:r>
              <a:rPr lang="en-US" sz="2000" dirty="0" smtClean="0">
                <a:solidFill>
                  <a:schemeClr val="bg1"/>
                </a:solidFill>
                <a:ea typeface="ＭＳ Ｐゴシック" pitchFamily="116" charset="-128"/>
              </a:rPr>
              <a:t>20-1000pC -&gt; 2-100 fs</a:t>
            </a:r>
          </a:p>
          <a:p>
            <a:pPr marL="342900" indent="-342900" algn="ctr"/>
            <a:r>
              <a:rPr lang="en-US" sz="2000" dirty="0" smtClean="0">
                <a:solidFill>
                  <a:schemeClr val="bg1"/>
                </a:solidFill>
                <a:ea typeface="ＭＳ Ｐゴシック" pitchFamily="116" charset="-128"/>
              </a:rPr>
              <a:t>Long. Bunch shape</a:t>
            </a:r>
            <a:endParaRPr lang="en-US" sz="2000" dirty="0">
              <a:solidFill>
                <a:schemeClr val="bg1"/>
              </a:solidFill>
              <a:ea typeface="ＭＳ Ｐゴシック" pitchFamily="116" charset="-128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866217" y="2391830"/>
            <a:ext cx="4210049" cy="182033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algn="ctr">
              <a:buNone/>
            </a:pPr>
            <a:r>
              <a:rPr lang="en-US" sz="2000" b="1" dirty="0" smtClean="0">
                <a:solidFill>
                  <a:schemeClr val="bg1"/>
                </a:solidFill>
                <a:ea typeface="ＭＳ Ｐゴシック" pitchFamily="116" charset="-128"/>
              </a:rPr>
              <a:t>Bunch repetition – </a:t>
            </a:r>
          </a:p>
          <a:p>
            <a:pPr marL="342900" indent="-342900" algn="ctr">
              <a:buNone/>
            </a:pPr>
            <a:r>
              <a:rPr lang="en-US" sz="2000" b="1" dirty="0" smtClean="0">
                <a:solidFill>
                  <a:schemeClr val="bg1"/>
                </a:solidFill>
                <a:ea typeface="ＭＳ Ｐゴシック" pitchFamily="116" charset="-128"/>
              </a:rPr>
              <a:t>X-ray delivery pattern</a:t>
            </a:r>
            <a:endParaRPr lang="en-US" sz="2000" b="1" dirty="0">
              <a:solidFill>
                <a:schemeClr val="bg1"/>
              </a:solidFill>
              <a:ea typeface="ＭＳ Ｐゴシック" pitchFamily="116" charset="-128"/>
            </a:endParaRPr>
          </a:p>
          <a:p>
            <a:pPr marL="342900" indent="-342900" algn="ctr"/>
            <a:r>
              <a:rPr lang="en-US" sz="2000" dirty="0" smtClean="0">
                <a:solidFill>
                  <a:schemeClr val="bg1"/>
                </a:solidFill>
                <a:ea typeface="ＭＳ Ｐゴシック" pitchFamily="116" charset="-128"/>
              </a:rPr>
              <a:t>From pulse-on-demand to 4.5 MHz</a:t>
            </a:r>
            <a:endParaRPr lang="en-US" sz="2000" dirty="0">
              <a:solidFill>
                <a:schemeClr val="bg1"/>
              </a:solidFill>
              <a:ea typeface="ＭＳ Ｐゴシック" pitchFamily="116" charset="-128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782110" y="2861732"/>
            <a:ext cx="4182533" cy="100753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algn="ctr">
              <a:buNone/>
            </a:pPr>
            <a:r>
              <a:rPr lang="en-US" sz="2000" b="1" dirty="0">
                <a:solidFill>
                  <a:schemeClr val="bg1"/>
                </a:solidFill>
                <a:ea typeface="ＭＳ Ｐゴシック" pitchFamily="116" charset="-128"/>
              </a:rPr>
              <a:t>P</a:t>
            </a:r>
            <a:r>
              <a:rPr lang="en-US" sz="2000" b="1" dirty="0" smtClean="0">
                <a:solidFill>
                  <a:schemeClr val="bg1"/>
                </a:solidFill>
                <a:ea typeface="ＭＳ Ｐゴシック" pitchFamily="116" charset="-128"/>
              </a:rPr>
              <a:t>roperties on demand – within bunch train</a:t>
            </a:r>
            <a:endParaRPr lang="en-US" sz="2000" b="1" dirty="0">
              <a:solidFill>
                <a:schemeClr val="bg1"/>
              </a:solidFill>
              <a:ea typeface="ＭＳ Ｐゴシック" pitchFamily="116" charset="-128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67734" y="4233331"/>
            <a:ext cx="4385732" cy="224366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algn="ctr">
              <a:buNone/>
            </a:pPr>
            <a:r>
              <a:rPr lang="en-US" sz="2000" b="1" dirty="0" smtClean="0">
                <a:solidFill>
                  <a:schemeClr val="bg1"/>
                </a:solidFill>
                <a:ea typeface="ＭＳ Ｐゴシック" pitchFamily="116" charset="-128"/>
              </a:rPr>
              <a:t>Specia</a:t>
            </a:r>
            <a:r>
              <a:rPr lang="en-US" sz="2000" dirty="0" smtClean="0">
                <a:solidFill>
                  <a:schemeClr val="bg1"/>
                </a:solidFill>
                <a:ea typeface="ＭＳ Ｐゴシック" pitchFamily="116" charset="-128"/>
              </a:rPr>
              <a:t>l</a:t>
            </a:r>
            <a:endParaRPr lang="en-US" sz="2000" dirty="0">
              <a:solidFill>
                <a:schemeClr val="bg1"/>
              </a:solidFill>
              <a:ea typeface="ＭＳ Ｐゴシック" pitchFamily="116" charset="-128"/>
            </a:endParaRPr>
          </a:p>
          <a:p>
            <a:pPr marL="342900" indent="-342900" algn="ctr"/>
            <a:r>
              <a:rPr lang="en-US" sz="2000" dirty="0" smtClean="0">
                <a:solidFill>
                  <a:schemeClr val="bg1"/>
                </a:solidFill>
                <a:ea typeface="ＭＳ Ｐゴシック" pitchFamily="116" charset="-128"/>
              </a:rPr>
              <a:t>Tapering</a:t>
            </a:r>
          </a:p>
          <a:p>
            <a:pPr marL="342900" indent="-342900" algn="ctr"/>
            <a:r>
              <a:rPr lang="en-US" sz="2000" dirty="0" smtClean="0">
                <a:solidFill>
                  <a:schemeClr val="bg1"/>
                </a:solidFill>
                <a:ea typeface="ＭＳ Ｐゴシック" pitchFamily="116" charset="-128"/>
              </a:rPr>
              <a:t>Seeding</a:t>
            </a:r>
          </a:p>
          <a:p>
            <a:pPr marL="342900" indent="-342900" algn="ctr"/>
            <a:r>
              <a:rPr lang="en-US" sz="2000" dirty="0" smtClean="0">
                <a:solidFill>
                  <a:schemeClr val="bg1"/>
                </a:solidFill>
                <a:ea typeface="ＭＳ Ｐゴシック" pitchFamily="116" charset="-128"/>
              </a:rPr>
              <a:t>Variable Polarization</a:t>
            </a:r>
          </a:p>
          <a:p>
            <a:pPr marL="342900" indent="-342900" algn="ctr"/>
            <a:r>
              <a:rPr lang="en-US" sz="2000" dirty="0" smtClean="0">
                <a:solidFill>
                  <a:schemeClr val="bg1"/>
                </a:solidFill>
                <a:ea typeface="ＭＳ Ｐゴシック" pitchFamily="116" charset="-128"/>
              </a:rPr>
              <a:t>Multi-color</a:t>
            </a:r>
            <a:endParaRPr lang="en-US" sz="2000" dirty="0">
              <a:solidFill>
                <a:schemeClr val="bg1"/>
              </a:solidFill>
              <a:ea typeface="ＭＳ Ｐゴシック" pitchFamily="116" charset="-128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4611158" y="4246029"/>
            <a:ext cx="4307415" cy="226060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buClr>
                <a:srgbClr val="FD930A"/>
              </a:buClr>
              <a:buNone/>
              <a:tabLst>
                <a:tab pos="0" algn="l"/>
              </a:tabLst>
            </a:pPr>
            <a:r>
              <a:rPr lang="de-DE" sz="2000" b="1" kern="0" dirty="0" smtClean="0">
                <a:solidFill>
                  <a:schemeClr val="bg1"/>
                </a:solidFill>
                <a:latin typeface="Arial"/>
                <a:ea typeface="ＭＳ Ｐゴシック"/>
              </a:rPr>
              <a:t>Instrument </a:t>
            </a:r>
            <a:r>
              <a:rPr lang="de-DE" sz="2000" b="1" kern="0" dirty="0" err="1">
                <a:solidFill>
                  <a:schemeClr val="bg1"/>
                </a:solidFill>
                <a:latin typeface="Arial"/>
                <a:ea typeface="ＭＳ Ｐゴシック"/>
              </a:rPr>
              <a:t>can</a:t>
            </a:r>
            <a:r>
              <a:rPr lang="de-DE" sz="2000" b="1" kern="0" dirty="0">
                <a:solidFill>
                  <a:schemeClr val="bg1"/>
                </a:solidFill>
                <a:latin typeface="Arial"/>
                <a:ea typeface="ＭＳ Ｐゴシック"/>
              </a:rPr>
              <a:t> </a:t>
            </a:r>
            <a:r>
              <a:rPr lang="de-DE" sz="2000" b="1" kern="0" dirty="0" err="1" smtClean="0">
                <a:solidFill>
                  <a:schemeClr val="bg1"/>
                </a:solidFill>
                <a:latin typeface="Arial"/>
                <a:ea typeface="ＭＳ Ｐゴシック"/>
              </a:rPr>
              <a:t>determine</a:t>
            </a:r>
            <a:endParaRPr lang="de-DE" sz="2000" b="1" kern="0" dirty="0" smtClean="0">
              <a:solidFill>
                <a:schemeClr val="bg1"/>
              </a:solidFill>
              <a:latin typeface="Arial"/>
              <a:ea typeface="ＭＳ Ｐゴシック"/>
            </a:endParaRPr>
          </a:p>
          <a:p>
            <a:pPr marL="342900" lvl="1" indent="-342900" algn="ctr">
              <a:buClr>
                <a:srgbClr val="FD930A"/>
              </a:buClr>
              <a:tabLst>
                <a:tab pos="0" algn="l"/>
              </a:tabLst>
            </a:pPr>
            <a:r>
              <a:rPr lang="de-DE" sz="2000" kern="0" dirty="0" err="1">
                <a:solidFill>
                  <a:schemeClr val="bg1"/>
                </a:solidFill>
                <a:latin typeface="Arial"/>
                <a:ea typeface="ＭＳ Ｐゴシック"/>
              </a:rPr>
              <a:t>Exact</a:t>
            </a:r>
            <a:r>
              <a:rPr lang="de-DE" sz="2000" kern="0" dirty="0">
                <a:solidFill>
                  <a:schemeClr val="bg1"/>
                </a:solidFill>
                <a:latin typeface="Arial"/>
                <a:ea typeface="ＭＳ Ｐゴシック"/>
              </a:rPr>
              <a:t> </a:t>
            </a:r>
            <a:r>
              <a:rPr lang="de-DE" sz="2000" kern="0" dirty="0" err="1" smtClean="0">
                <a:solidFill>
                  <a:schemeClr val="bg1"/>
                </a:solidFill>
                <a:latin typeface="Arial"/>
                <a:ea typeface="ＭＳ Ｐゴシック"/>
              </a:rPr>
              <a:t>photon</a:t>
            </a:r>
            <a:r>
              <a:rPr lang="de-DE" sz="2000" kern="0" dirty="0" smtClean="0">
                <a:solidFill>
                  <a:schemeClr val="bg1"/>
                </a:solidFill>
                <a:latin typeface="Arial"/>
                <a:ea typeface="ＭＳ Ｐゴシック"/>
              </a:rPr>
              <a:t> </a:t>
            </a:r>
            <a:r>
              <a:rPr lang="de-DE" sz="2000" kern="0" dirty="0" err="1" smtClean="0">
                <a:solidFill>
                  <a:schemeClr val="bg1"/>
                </a:solidFill>
                <a:latin typeface="Arial"/>
                <a:ea typeface="ＭＳ Ｐゴシック"/>
              </a:rPr>
              <a:t>energy</a:t>
            </a:r>
            <a:endParaRPr lang="de-DE" sz="2000" b="1" kern="0" dirty="0">
              <a:solidFill>
                <a:schemeClr val="bg1"/>
              </a:solidFill>
              <a:latin typeface="Arial"/>
              <a:ea typeface="ＭＳ Ｐゴシック"/>
            </a:endParaRPr>
          </a:p>
          <a:p>
            <a:pPr marL="492125" lvl="1" indent="-220663" algn="ctr">
              <a:buClr>
                <a:srgbClr val="FD930A"/>
              </a:buClr>
            </a:pPr>
            <a:r>
              <a:rPr lang="de-DE" sz="2000" kern="0" dirty="0">
                <a:solidFill>
                  <a:schemeClr val="bg1"/>
                </a:solidFill>
                <a:latin typeface="Arial"/>
                <a:ea typeface="ＭＳ Ｐゴシック"/>
              </a:rPr>
              <a:t>Focus </a:t>
            </a:r>
            <a:r>
              <a:rPr lang="de-DE" sz="2000" kern="0" dirty="0" err="1">
                <a:solidFill>
                  <a:schemeClr val="bg1"/>
                </a:solidFill>
                <a:latin typeface="Arial"/>
                <a:ea typeface="ＭＳ Ｐゴシック"/>
              </a:rPr>
              <a:t>size</a:t>
            </a:r>
            <a:endParaRPr lang="de-DE" sz="2000" kern="0" dirty="0">
              <a:solidFill>
                <a:schemeClr val="bg1"/>
              </a:solidFill>
              <a:latin typeface="Arial"/>
              <a:ea typeface="ＭＳ Ｐゴシック"/>
            </a:endParaRPr>
          </a:p>
          <a:p>
            <a:pPr marL="492125" lvl="1" indent="-220663" algn="ctr">
              <a:buClr>
                <a:srgbClr val="FD930A"/>
              </a:buClr>
            </a:pPr>
            <a:r>
              <a:rPr lang="de-DE" sz="2000" kern="0" dirty="0" err="1" smtClean="0">
                <a:solidFill>
                  <a:schemeClr val="bg1"/>
                </a:solidFill>
                <a:latin typeface="Arial"/>
                <a:ea typeface="ＭＳ Ｐゴシック"/>
              </a:rPr>
              <a:t>Bandwidth</a:t>
            </a:r>
            <a:endParaRPr lang="de-DE" sz="2000" kern="0" dirty="0">
              <a:solidFill>
                <a:schemeClr val="bg1"/>
              </a:solidFill>
              <a:latin typeface="Arial"/>
              <a:ea typeface="ＭＳ Ｐゴシック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002364" y="3454399"/>
            <a:ext cx="4855636" cy="161713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algn="ctr">
              <a:buNone/>
            </a:pPr>
            <a:r>
              <a:rPr lang="en-US" sz="2400" b="1" dirty="0" smtClean="0">
                <a:solidFill>
                  <a:schemeClr val="bg1"/>
                </a:solidFill>
                <a:ea typeface="ＭＳ Ｐゴシック" pitchFamily="116" charset="-128"/>
              </a:rPr>
              <a:t>Simultaneous operation</a:t>
            </a:r>
          </a:p>
          <a:p>
            <a:pPr marL="342900" indent="-342900" algn="ctr">
              <a:buNone/>
            </a:pPr>
            <a:r>
              <a:rPr lang="en-US" sz="2400" b="1" dirty="0" smtClean="0">
                <a:solidFill>
                  <a:schemeClr val="bg1"/>
                </a:solidFill>
                <a:ea typeface="ＭＳ Ｐゴシック" pitchFamily="116" charset="-128"/>
              </a:rPr>
              <a:t> of 3 experiments </a:t>
            </a:r>
            <a:endParaRPr lang="en-US" sz="2400" b="1" dirty="0">
              <a:solidFill>
                <a:schemeClr val="bg1"/>
              </a:solidFill>
              <a:ea typeface="ＭＳ Ｐゴシック" pitchFamily="11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10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  <p:bldP spid="14" grpId="0" animBg="1"/>
      <p:bldP spid="15" grpId="0" animBg="1"/>
      <p:bldP spid="16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Development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008" y="1368163"/>
            <a:ext cx="2786592" cy="45217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S</a:t>
            </a:r>
            <a:r>
              <a:rPr lang="en-US" dirty="0" smtClean="0"/>
              <a:t>tability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18E81-CA98-483E-BA30-586BB5DF9225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1026" name="Picture 2" descr="http://upload.wikimedia.org/wikipedia/commons/thumb/7/78/Bathtub_curve.svg/1236px-Bathtub_curv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948" y="4378865"/>
            <a:ext cx="2393697" cy="168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15149" y="6058019"/>
            <a:ext cx="734496" cy="21544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800" dirty="0" smtClean="0"/>
              <a:t>© Wikipedia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948" y="1204643"/>
            <a:ext cx="2259140" cy="2144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523" y="3349396"/>
            <a:ext cx="1933565" cy="10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775" y="3294115"/>
            <a:ext cx="2162779" cy="2876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icture 4" descr="C:\Users\wdecking\Desktop\20140305-MK3_959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715" y="1340269"/>
            <a:ext cx="2512366" cy="167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TextBox 64"/>
          <p:cNvSpPr txBox="1"/>
          <p:nvPr/>
        </p:nvSpPr>
        <p:spPr>
          <a:xfrm>
            <a:off x="1420056" y="5994975"/>
            <a:ext cx="524503" cy="21544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800" dirty="0" smtClean="0"/>
              <a:t>© IKEA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832236" y="6210082"/>
            <a:ext cx="1027845" cy="21544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800" dirty="0" smtClean="0"/>
              <a:t>© T. Tschentscher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832235" y="3030392"/>
            <a:ext cx="712054" cy="21544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800" dirty="0" smtClean="0"/>
              <a:t>© D. Noelle</a:t>
            </a:r>
          </a:p>
        </p:txBody>
      </p:sp>
      <p:sp>
        <p:nvSpPr>
          <p:cNvPr id="68" name="Content Placeholder 2"/>
          <p:cNvSpPr txBox="1">
            <a:spLocks/>
          </p:cNvSpPr>
          <p:nvPr/>
        </p:nvSpPr>
        <p:spPr bwMode="auto">
          <a:xfrm>
            <a:off x="394008" y="2103052"/>
            <a:ext cx="2786592" cy="479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>
            <a:lvl1pPr marL="298450" indent="-298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800" b="1" kern="0" dirty="0" smtClean="0"/>
              <a:t>O</a:t>
            </a:r>
            <a:r>
              <a:rPr lang="en-US" kern="0" dirty="0" smtClean="0"/>
              <a:t>perability</a:t>
            </a:r>
            <a:endParaRPr lang="en-US" b="1" kern="0" dirty="0" smtClean="0"/>
          </a:p>
        </p:txBody>
      </p:sp>
      <p:sp>
        <p:nvSpPr>
          <p:cNvPr id="69" name="Content Placeholder 2"/>
          <p:cNvSpPr txBox="1">
            <a:spLocks/>
          </p:cNvSpPr>
          <p:nvPr/>
        </p:nvSpPr>
        <p:spPr bwMode="auto">
          <a:xfrm>
            <a:off x="394008" y="2864930"/>
            <a:ext cx="2786592" cy="426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>
            <a:lvl1pPr marL="298450" indent="-298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800" b="1" kern="0" dirty="0" smtClean="0"/>
              <a:t>F</a:t>
            </a:r>
            <a:r>
              <a:rPr lang="en-US" kern="0" dirty="0" smtClean="0"/>
              <a:t>lexibility</a:t>
            </a:r>
            <a:endParaRPr lang="en-US" b="1" kern="0" dirty="0" smtClean="0"/>
          </a:p>
        </p:txBody>
      </p:sp>
      <p:sp>
        <p:nvSpPr>
          <p:cNvPr id="70" name="Content Placeholder 2"/>
          <p:cNvSpPr txBox="1">
            <a:spLocks/>
          </p:cNvSpPr>
          <p:nvPr/>
        </p:nvSpPr>
        <p:spPr bwMode="auto">
          <a:xfrm>
            <a:off x="394008" y="3574418"/>
            <a:ext cx="2786592" cy="37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>
            <a:lvl1pPr marL="298450" indent="-298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800" b="1" kern="0" dirty="0" smtClean="0"/>
              <a:t>A</a:t>
            </a:r>
            <a:r>
              <a:rPr lang="en-US" kern="0" dirty="0" smtClean="0"/>
              <a:t>vailability</a:t>
            </a:r>
          </a:p>
        </p:txBody>
      </p:sp>
    </p:spTree>
    <p:extLst>
      <p:ext uri="{BB962C8B-B14F-4D97-AF65-F5344CB8AC3E}">
        <p14:creationId xmlns:p14="http://schemas.microsoft.com/office/powerpoint/2010/main" val="132633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65" grpId="0"/>
      <p:bldP spid="66" grpId="0"/>
      <p:bldP spid="67" grpId="0"/>
      <p:bldP spid="68" grpId="0"/>
      <p:bldP spid="69" grpId="0"/>
      <p:bldP spid="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of beam time 2016-2019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18E81-CA98-483E-BA30-586BB5DF9225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3" y="1449387"/>
            <a:ext cx="9120187" cy="445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88948" y="5905500"/>
            <a:ext cx="320886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 smtClean="0"/>
              <a:t>Parallel operation of beamline start, i.e. user hours tripled</a:t>
            </a:r>
          </a:p>
        </p:txBody>
      </p:sp>
      <p:sp>
        <p:nvSpPr>
          <p:cNvPr id="5" name="Up Arrow 4"/>
          <p:cNvSpPr/>
          <p:nvPr/>
        </p:nvSpPr>
        <p:spPr bwMode="auto">
          <a:xfrm>
            <a:off x="4148673" y="5816600"/>
            <a:ext cx="364066" cy="575733"/>
          </a:xfrm>
          <a:prstGeom prst="upArrow">
            <a:avLst/>
          </a:prstGeom>
          <a:solidFill>
            <a:srgbClr val="FD930A"/>
          </a:solidFill>
          <a:ln w="28575" cap="flat" cmpd="sng" algn="ctr">
            <a:solidFill>
              <a:srgbClr val="FD930A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041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Typischer Nutzermonat (Vorschlag/Plan)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50" y="2979596"/>
            <a:ext cx="8840258" cy="964813"/>
          </a:xfrm>
        </p:spPr>
        <p:txBody>
          <a:bodyPr/>
          <a:lstStyle/>
          <a:p>
            <a:r>
              <a:rPr lang="de-DE" sz="2000" dirty="0" smtClean="0"/>
              <a:t>Ca. 5800 h Strahlbetrieb/Jahr</a:t>
            </a:r>
          </a:p>
          <a:p>
            <a:r>
              <a:rPr lang="de-DE" sz="2000" dirty="0" smtClean="0"/>
              <a:t>Ca. 800 h MD Zeit </a:t>
            </a:r>
          </a:p>
          <a:p>
            <a:r>
              <a:rPr lang="de-DE" sz="2000" dirty="0" smtClean="0"/>
              <a:t>Ca. 4000 h Nutzerzeit</a:t>
            </a:r>
          </a:p>
          <a:p>
            <a:pPr lvl="1"/>
            <a:r>
              <a:rPr lang="de-DE" sz="2000" dirty="0" smtClean="0"/>
              <a:t>Typisches Experiment: 5 Tage/12 Stunden Schicht im Wechsel mit dem zweiten Experiment an der Beamline</a:t>
            </a:r>
          </a:p>
          <a:p>
            <a:pPr lvl="1"/>
            <a:r>
              <a:rPr lang="de-DE" sz="2000" dirty="0" smtClean="0"/>
              <a:t>Setup / Anpassungen während der ‚Maintenance Tage‘</a:t>
            </a:r>
          </a:p>
          <a:p>
            <a:pPr lvl="1"/>
            <a:r>
              <a:rPr lang="de-DE" sz="2000" dirty="0" err="1" smtClean="0"/>
              <a:t>Experimenteumbau</a:t>
            </a:r>
            <a:r>
              <a:rPr lang="de-DE" sz="2000" dirty="0" smtClean="0"/>
              <a:t> / größere Modifikationen während der ‚Maintenance Wochen‘</a:t>
            </a:r>
            <a:endParaRPr lang="de-DE" sz="2000" dirty="0"/>
          </a:p>
          <a:p>
            <a:pPr marL="300037" lvl="1" indent="0">
              <a:buNone/>
            </a:pPr>
            <a:endParaRPr lang="de-DE" dirty="0"/>
          </a:p>
          <a:p>
            <a:pPr lvl="1"/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DF152-CCDD-45D2-A883-C8FA0039B151}" type="slidenum">
              <a:rPr lang="en-GB" smtClean="0"/>
              <a:pPr/>
              <a:t>7</a:t>
            </a:fld>
            <a:endParaRPr lang="en-GB"/>
          </a:p>
        </p:txBody>
      </p:sp>
      <p:grpSp>
        <p:nvGrpSpPr>
          <p:cNvPr id="11" name="Group 10"/>
          <p:cNvGrpSpPr/>
          <p:nvPr/>
        </p:nvGrpSpPr>
        <p:grpSpPr>
          <a:xfrm>
            <a:off x="74107" y="1216256"/>
            <a:ext cx="8996744" cy="1627873"/>
            <a:chOff x="80200" y="3183742"/>
            <a:chExt cx="8996744" cy="1627873"/>
          </a:xfrm>
        </p:grpSpPr>
        <p:grpSp>
          <p:nvGrpSpPr>
            <p:cNvPr id="7" name="Group 6"/>
            <p:cNvGrpSpPr/>
            <p:nvPr/>
          </p:nvGrpSpPr>
          <p:grpSpPr>
            <a:xfrm>
              <a:off x="5832461" y="4091418"/>
              <a:ext cx="3238387" cy="720197"/>
              <a:chOff x="5832461" y="4091418"/>
              <a:chExt cx="3238387" cy="720197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5832461" y="4091418"/>
                <a:ext cx="3238387" cy="7201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de-DE" sz="1200" dirty="0" err="1" smtClean="0"/>
                  <a:t>Example</a:t>
                </a:r>
                <a:r>
                  <a:rPr lang="de-DE" sz="1200" dirty="0" smtClean="0"/>
                  <a:t> </a:t>
                </a:r>
                <a:r>
                  <a:rPr lang="de-DE" sz="1200" dirty="0" err="1" smtClean="0"/>
                  <a:t>of</a:t>
                </a:r>
                <a:r>
                  <a:rPr lang="de-DE" sz="1200" dirty="0" smtClean="0"/>
                  <a:t> 4 </a:t>
                </a:r>
                <a:r>
                  <a:rPr lang="de-DE" sz="1200" dirty="0" err="1" smtClean="0"/>
                  <a:t>week</a:t>
                </a:r>
                <a:r>
                  <a:rPr lang="de-DE" sz="1200" dirty="0" smtClean="0"/>
                  <a:t> </a:t>
                </a:r>
                <a:r>
                  <a:rPr lang="de-DE" sz="1200" dirty="0" err="1" smtClean="0"/>
                  <a:t>slot</a:t>
                </a:r>
                <a:r>
                  <a:rPr lang="de-DE" sz="1200" dirty="0" smtClean="0"/>
                  <a:t>  </a:t>
                </a:r>
                <a:r>
                  <a:rPr lang="de-DE" sz="1200" dirty="0" err="1" smtClean="0"/>
                  <a:t>at</a:t>
                </a:r>
                <a:r>
                  <a:rPr lang="de-DE" sz="1200" dirty="0" smtClean="0"/>
                  <a:t> </a:t>
                </a:r>
                <a:r>
                  <a:rPr lang="de-DE" sz="1200" dirty="0" err="1" smtClean="0"/>
                  <a:t>any</a:t>
                </a:r>
                <a:r>
                  <a:rPr lang="de-DE" sz="1200" dirty="0" smtClean="0"/>
                  <a:t> </a:t>
                </a:r>
                <a:r>
                  <a:rPr lang="de-DE" sz="1200" dirty="0" err="1" smtClean="0"/>
                  <a:t>instrument</a:t>
                </a:r>
                <a:endParaRPr lang="de-DE" sz="1200" dirty="0" smtClean="0"/>
              </a:p>
              <a:p>
                <a:pPr algn="l">
                  <a:tabLst>
                    <a:tab pos="361950" algn="l"/>
                  </a:tabLst>
                </a:pPr>
                <a:r>
                  <a:rPr lang="de-DE" sz="1200" dirty="0" smtClean="0"/>
                  <a:t>	Day </a:t>
                </a:r>
                <a:r>
                  <a:rPr lang="de-DE" sz="1200" dirty="0" err="1" smtClean="0"/>
                  <a:t>shift</a:t>
                </a:r>
                <a:r>
                  <a:rPr lang="de-DE" sz="1200" dirty="0" smtClean="0"/>
                  <a:t> (12 </a:t>
                </a:r>
                <a:r>
                  <a:rPr lang="de-DE" sz="1200" dirty="0" err="1" smtClean="0"/>
                  <a:t>hrs</a:t>
                </a:r>
                <a:r>
                  <a:rPr lang="de-DE" sz="1200" dirty="0" smtClean="0"/>
                  <a:t>; e.g. 10-22 </a:t>
                </a:r>
                <a:r>
                  <a:rPr lang="de-DE" sz="1200" dirty="0" err="1" smtClean="0"/>
                  <a:t>hrs</a:t>
                </a:r>
                <a:r>
                  <a:rPr lang="de-DE" sz="1200" dirty="0" smtClean="0"/>
                  <a:t>)</a:t>
                </a:r>
              </a:p>
              <a:p>
                <a:pPr algn="l">
                  <a:tabLst>
                    <a:tab pos="361950" algn="l"/>
                  </a:tabLst>
                </a:pPr>
                <a:r>
                  <a:rPr lang="de-DE" sz="1200" dirty="0"/>
                  <a:t>	</a:t>
                </a:r>
                <a:r>
                  <a:rPr lang="de-DE" sz="1200" dirty="0" err="1" smtClean="0"/>
                  <a:t>Night</a:t>
                </a:r>
                <a:r>
                  <a:rPr lang="de-DE" sz="1200" dirty="0" smtClean="0"/>
                  <a:t> </a:t>
                </a:r>
                <a:r>
                  <a:rPr lang="de-DE" sz="1200" dirty="0" err="1" smtClean="0"/>
                  <a:t>shift</a:t>
                </a:r>
                <a:r>
                  <a:rPr lang="de-DE" sz="1200" dirty="0" smtClean="0"/>
                  <a:t> (12 </a:t>
                </a:r>
                <a:r>
                  <a:rPr lang="de-DE" sz="1200" dirty="0" err="1" smtClean="0"/>
                  <a:t>hrs</a:t>
                </a:r>
                <a:r>
                  <a:rPr lang="de-DE" sz="1200" dirty="0" smtClean="0"/>
                  <a:t>; e.g. 22-10 </a:t>
                </a:r>
                <a:r>
                  <a:rPr lang="de-DE" sz="1200" dirty="0" err="1" smtClean="0"/>
                  <a:t>hrs</a:t>
                </a:r>
                <a:r>
                  <a:rPr lang="de-DE" sz="1200" dirty="0" smtClean="0"/>
                  <a:t>)</a:t>
                </a:r>
                <a:endParaRPr lang="de-DE" sz="1200" dirty="0"/>
              </a:p>
            </p:txBody>
          </p:sp>
          <p:sp>
            <p:nvSpPr>
              <p:cNvPr id="6" name="Rectangle 5"/>
              <p:cNvSpPr/>
              <p:nvPr/>
            </p:nvSpPr>
            <p:spPr bwMode="auto">
              <a:xfrm>
                <a:off x="6065874" y="4598962"/>
                <a:ext cx="159488" cy="159488"/>
              </a:xfrm>
              <a:prstGeom prst="rect">
                <a:avLst/>
              </a:prstGeom>
              <a:solidFill>
                <a:srgbClr val="FD930A"/>
              </a:solidFill>
              <a:ln>
                <a:noFill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None/>
                  <a:tabLst/>
                </a:pPr>
                <a:endParaRPr kumimoji="0" lang="de-DE" sz="9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6" charset="-128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 bwMode="auto">
              <a:xfrm>
                <a:off x="6058779" y="4389840"/>
                <a:ext cx="159488" cy="159488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None/>
                  <a:tabLst/>
                </a:pPr>
                <a:endParaRPr kumimoji="0" lang="de-DE" sz="9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6" charset="-128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80200" y="3183742"/>
              <a:ext cx="8996744" cy="795401"/>
              <a:chOff x="226504" y="2132182"/>
              <a:chExt cx="8996744" cy="795401"/>
            </a:xfrm>
          </p:grpSpPr>
          <p:pic>
            <p:nvPicPr>
              <p:cNvPr id="3073" name="Picture 1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8077"/>
              <a:stretch/>
            </p:blipFill>
            <p:spPr bwMode="auto">
              <a:xfrm>
                <a:off x="226504" y="2713221"/>
                <a:ext cx="8996743" cy="2143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1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0575"/>
              <a:stretch/>
            </p:blipFill>
            <p:spPr bwMode="auto">
              <a:xfrm>
                <a:off x="226505" y="2132182"/>
                <a:ext cx="8996743" cy="5810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89223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(commissioning &amp; operation)</a:t>
            </a:r>
            <a:endParaRPr lang="de-DE" dirty="0"/>
          </a:p>
        </p:txBody>
      </p:sp>
      <p:sp>
        <p:nvSpPr>
          <p:cNvPr id="4413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30074" y="1460904"/>
            <a:ext cx="8661904" cy="1959630"/>
          </a:xfrm>
          <a:ln>
            <a:noFill/>
          </a:ln>
        </p:spPr>
        <p:txBody>
          <a:bodyPr/>
          <a:lstStyle/>
          <a:p>
            <a:pPr marL="423863" indent="-423863">
              <a:spcBef>
                <a:spcPts val="0"/>
              </a:spcBef>
            </a:pPr>
            <a:r>
              <a:rPr lang="en-GB" dirty="0" smtClean="0"/>
              <a:t>DESY/Accelerator Consortium/European </a:t>
            </a:r>
            <a:r>
              <a:rPr lang="en-GB" dirty="0"/>
              <a:t>XFEL GmbH </a:t>
            </a:r>
            <a:endParaRPr lang="en-GB" dirty="0" smtClean="0"/>
          </a:p>
          <a:p>
            <a:pPr marL="0" indent="0">
              <a:spcBef>
                <a:spcPts val="0"/>
              </a:spcBef>
              <a:buNone/>
            </a:pPr>
            <a:endParaRPr lang="en-GB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GB" dirty="0" smtClean="0"/>
              <a:t>Ca.  </a:t>
            </a:r>
            <a:r>
              <a:rPr lang="en-GB" dirty="0"/>
              <a:t>500 FTE </a:t>
            </a:r>
            <a:endParaRPr lang="en-GB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GB" dirty="0" smtClean="0"/>
              <a:t> </a:t>
            </a:r>
          </a:p>
          <a:p>
            <a:pPr marL="423863" indent="-423863">
              <a:spcBef>
                <a:spcPts val="0"/>
              </a:spcBef>
            </a:pPr>
            <a:r>
              <a:rPr lang="en-GB" dirty="0" smtClean="0"/>
              <a:t>Accelerator und Photon System </a:t>
            </a:r>
            <a:r>
              <a:rPr lang="en-GB" dirty="0" err="1" smtClean="0"/>
              <a:t>Experten</a:t>
            </a:r>
            <a:r>
              <a:rPr lang="en-GB" dirty="0" smtClean="0"/>
              <a:t> (i.e. M- und XFEL-</a:t>
            </a:r>
            <a:r>
              <a:rPr lang="en-GB" dirty="0" err="1" smtClean="0"/>
              <a:t>Gruppen</a:t>
            </a:r>
            <a:r>
              <a:rPr lang="en-GB" dirty="0" smtClean="0"/>
              <a:t>)</a:t>
            </a:r>
          </a:p>
          <a:p>
            <a:pPr marL="423863" indent="-423863">
              <a:spcBef>
                <a:spcPts val="0"/>
              </a:spcBef>
            </a:pPr>
            <a:r>
              <a:rPr lang="en-GB" dirty="0" smtClean="0"/>
              <a:t>Experiment </a:t>
            </a:r>
            <a:r>
              <a:rPr lang="en-GB" dirty="0" err="1" smtClean="0"/>
              <a:t>Experten</a:t>
            </a:r>
            <a:endParaRPr lang="en-GB" dirty="0" smtClean="0"/>
          </a:p>
          <a:p>
            <a:pPr marL="423863" indent="-423863">
              <a:spcBef>
                <a:spcPts val="0"/>
              </a:spcBef>
            </a:pPr>
            <a:r>
              <a:rPr lang="en-GB" dirty="0" err="1" smtClean="0"/>
              <a:t>Infrastruktur</a:t>
            </a:r>
            <a:endParaRPr lang="en-GB" dirty="0" smtClean="0"/>
          </a:p>
          <a:p>
            <a:pPr marL="423863" indent="-423863">
              <a:spcBef>
                <a:spcPts val="0"/>
              </a:spcBef>
            </a:pPr>
            <a:r>
              <a:rPr lang="en-GB" dirty="0" err="1" smtClean="0"/>
              <a:t>Koordination</a:t>
            </a:r>
            <a:r>
              <a:rPr lang="en-GB" dirty="0" smtClean="0"/>
              <a:t> / Administration</a:t>
            </a:r>
          </a:p>
          <a:p>
            <a:pPr marL="444500" lvl="1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27980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</a:t>
            </a:r>
            <a:r>
              <a:rPr lang="en-US" dirty="0" err="1" smtClean="0"/>
              <a:t>Beschleungier</a:t>
            </a:r>
            <a:endParaRPr lang="de-DE" dirty="0"/>
          </a:p>
        </p:txBody>
      </p:sp>
      <p:sp>
        <p:nvSpPr>
          <p:cNvPr id="4413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156103"/>
            <a:ext cx="8998226" cy="5186594"/>
          </a:xfrm>
          <a:ln>
            <a:noFill/>
          </a:ln>
        </p:spPr>
        <p:txBody>
          <a:bodyPr/>
          <a:lstStyle/>
          <a:p>
            <a:pPr marL="423863" indent="-342900">
              <a:spcBef>
                <a:spcPts val="0"/>
              </a:spcBef>
            </a:pPr>
            <a:r>
              <a:rPr lang="de-DE" sz="2000" dirty="0" smtClean="0"/>
              <a:t>Koordination (</a:t>
            </a:r>
            <a:r>
              <a:rPr lang="de-DE" sz="2000" dirty="0" err="1" smtClean="0"/>
              <a:t>Runkoordination</a:t>
            </a:r>
            <a:r>
              <a:rPr lang="de-DE" sz="2000" dirty="0" smtClean="0"/>
              <a:t>, Planung, Nutzerkontakt, ….)</a:t>
            </a:r>
          </a:p>
          <a:p>
            <a:pPr marL="423863" indent="-342900">
              <a:spcBef>
                <a:spcPts val="0"/>
              </a:spcBef>
            </a:pPr>
            <a:r>
              <a:rPr lang="de-DE" sz="2000" dirty="0" smtClean="0"/>
              <a:t>Beschleunigerphysiker</a:t>
            </a:r>
          </a:p>
          <a:p>
            <a:pPr marL="423863" indent="-342900">
              <a:spcBef>
                <a:spcPts val="0"/>
              </a:spcBef>
            </a:pPr>
            <a:r>
              <a:rPr lang="de-DE" sz="2000" dirty="0" smtClean="0"/>
              <a:t>Operateure </a:t>
            </a:r>
          </a:p>
          <a:p>
            <a:pPr marL="423863" indent="-342900">
              <a:spcBef>
                <a:spcPts val="0"/>
              </a:spcBef>
            </a:pPr>
            <a:r>
              <a:rPr lang="de-DE" sz="2000" dirty="0" smtClean="0"/>
              <a:t>Systemverantwortliche</a:t>
            </a:r>
          </a:p>
          <a:p>
            <a:pPr marL="798513" lvl="1" indent="-457200">
              <a:spcBef>
                <a:spcPts val="0"/>
              </a:spcBef>
            </a:pPr>
            <a:r>
              <a:rPr lang="de-DE" sz="2000" dirty="0" smtClean="0"/>
              <a:t>Kontakt Koordination-Betriebsgruppen</a:t>
            </a:r>
          </a:p>
          <a:p>
            <a:pPr marL="798513" lvl="1" indent="-457200">
              <a:spcBef>
                <a:spcPts val="0"/>
              </a:spcBef>
            </a:pPr>
            <a:r>
              <a:rPr lang="de-DE" sz="2000" dirty="0" smtClean="0"/>
              <a:t>Rufbereitschaften</a:t>
            </a:r>
          </a:p>
          <a:p>
            <a:pPr marL="798513" lvl="1" indent="-457200">
              <a:spcBef>
                <a:spcPts val="0"/>
              </a:spcBef>
            </a:pPr>
            <a:r>
              <a:rPr lang="de-DE" sz="2000" dirty="0" smtClean="0"/>
              <a:t>Evtl. Vollschicht zumindest einiger Gruppen (LLRF, Diagnose, Photonensysteme) in der heißen Phase</a:t>
            </a:r>
          </a:p>
          <a:p>
            <a:pPr marL="798513" lvl="1" indent="-457200">
              <a:spcBef>
                <a:spcPts val="0"/>
              </a:spcBef>
            </a:pPr>
            <a:r>
              <a:rPr lang="en-US" sz="2000" dirty="0" smtClean="0"/>
              <a:t>Mess-/</a:t>
            </a:r>
            <a:r>
              <a:rPr lang="de-DE" sz="2000" dirty="0" smtClean="0"/>
              <a:t>Entwicklungsschichten</a:t>
            </a:r>
          </a:p>
          <a:p>
            <a:pPr marL="444500" lvl="1" indent="0">
              <a:spcBef>
                <a:spcPts val="0"/>
              </a:spcBef>
              <a:buNone/>
            </a:pPr>
            <a:endParaRPr lang="de-DE" sz="2000" dirty="0" smtClean="0"/>
          </a:p>
        </p:txBody>
      </p:sp>
    </p:spTree>
    <p:extLst>
      <p:ext uri="{BB962C8B-B14F-4D97-AF65-F5344CB8AC3E}">
        <p14:creationId xmlns:p14="http://schemas.microsoft.com/office/powerpoint/2010/main" val="129660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uropeannXFEL_Winni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lnDef>
    <a:txDef>
      <a:spPr>
        <a:noFill/>
        <a:ln>
          <a:noFill/>
        </a:ln>
      </a:spPr>
      <a:bodyPr wrap="none" rtlCol="0">
        <a:spAutoFit/>
      </a:bodyPr>
      <a:lstStyle>
        <a:defPPr>
          <a:buNone/>
          <a:defRPr sz="1600" dirty="0" smtClean="0"/>
        </a:defPPr>
      </a:lstStyle>
    </a:tx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EuropeannXFEL_Winni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lnDef>
    <a:txDef>
      <a:spPr>
        <a:noFill/>
        <a:ln>
          <a:noFill/>
        </a:ln>
      </a:spPr>
      <a:bodyPr wrap="none" rtlCol="0">
        <a:spAutoFit/>
      </a:bodyPr>
      <a:lstStyle>
        <a:defPPr>
          <a:buNone/>
          <a:defRPr sz="1600" dirty="0" smtClean="0"/>
        </a:defPPr>
      </a:lstStyle>
    </a:tx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EuropeannXFEL_Winni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lnDef>
    <a:txDef>
      <a:spPr>
        <a:noFill/>
        <a:ln>
          <a:noFill/>
        </a:ln>
      </a:spPr>
      <a:bodyPr wrap="none" rtlCol="0">
        <a:spAutoFit/>
      </a:bodyPr>
      <a:lstStyle>
        <a:defPPr>
          <a:buNone/>
          <a:defRPr sz="1600" dirty="0" smtClean="0"/>
        </a:defPPr>
      </a:lstStyle>
    </a:tx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EuropeannXFEL_Winni</Template>
  <TotalTime>0</TotalTime>
  <Words>967</Words>
  <Application>Microsoft Office PowerPoint</Application>
  <PresentationFormat>On-screen Show (4:3)</PresentationFormat>
  <Paragraphs>227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EuropeannXFEL_Winni</vt:lpstr>
      <vt:lpstr>1_EuropeannXFEL_Winni</vt:lpstr>
      <vt:lpstr>2_EuropeannXFEL_Winni</vt:lpstr>
      <vt:lpstr>Betriebskonzept Ausbildungskonzept</vt:lpstr>
      <vt:lpstr>Zeitplan Inbetriebnahme =&gt; Betrieb</vt:lpstr>
      <vt:lpstr>Accelerator Commissioning: Components</vt:lpstr>
      <vt:lpstr>Overview of e--beam &amp; FEL operation modes</vt:lpstr>
      <vt:lpstr>Continuous Development Challenges</vt:lpstr>
      <vt:lpstr>Development of beam time 2016-2019 </vt:lpstr>
      <vt:lpstr>Typischer Nutzermonat (Vorschlag/Plan)</vt:lpstr>
      <vt:lpstr>Team (commissioning &amp; operation)</vt:lpstr>
      <vt:lpstr>Team Beschleungier</vt:lpstr>
      <vt:lpstr>Koordination/Kommunikation</vt:lpstr>
      <vt:lpstr>Kontrollraumbesatzung</vt:lpstr>
      <vt:lpstr>PowerPoint Presentation</vt:lpstr>
      <vt:lpstr>Koordination/Kommunikation</vt:lpstr>
      <vt:lpstr>Anforderungen an Schichtgaenger (generisch)</vt:lpstr>
      <vt:lpstr>Qualifikation</vt:lpstr>
      <vt:lpstr>Qualifikationsmöglichkeiten</vt:lpstr>
      <vt:lpstr>Ausbildungsmöglichkeiten</vt:lpstr>
      <vt:lpstr>Zusammenfassung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Commissioning and Early Operation</dc:title>
  <dc:creator>wdecking</dc:creator>
  <cp:lastModifiedBy>wdecking</cp:lastModifiedBy>
  <cp:revision>200</cp:revision>
  <cp:lastPrinted>2008-09-01T15:04:16Z</cp:lastPrinted>
  <dcterms:created xsi:type="dcterms:W3CDTF">2014-04-22T09:55:25Z</dcterms:created>
  <dcterms:modified xsi:type="dcterms:W3CDTF">2015-03-26T06:56:47Z</dcterms:modified>
</cp:coreProperties>
</file>