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5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76" r:id="rId2"/>
  </p:sldMasterIdLst>
  <p:notesMasterIdLst>
    <p:notesMasterId r:id="rId28"/>
  </p:notesMasterIdLst>
  <p:handoutMasterIdLst>
    <p:handoutMasterId r:id="rId29"/>
  </p:handoutMasterIdLst>
  <p:sldIdLst>
    <p:sldId id="263" r:id="rId3"/>
    <p:sldId id="266" r:id="rId4"/>
    <p:sldId id="449" r:id="rId5"/>
    <p:sldId id="534" r:id="rId6"/>
    <p:sldId id="518" r:id="rId7"/>
    <p:sldId id="530" r:id="rId8"/>
    <p:sldId id="507" r:id="rId9"/>
    <p:sldId id="506" r:id="rId10"/>
    <p:sldId id="519" r:id="rId11"/>
    <p:sldId id="533" r:id="rId12"/>
    <p:sldId id="527" r:id="rId13"/>
    <p:sldId id="494" r:id="rId14"/>
    <p:sldId id="501" r:id="rId15"/>
    <p:sldId id="520" r:id="rId16"/>
    <p:sldId id="526" r:id="rId17"/>
    <p:sldId id="496" r:id="rId18"/>
    <p:sldId id="466" r:id="rId19"/>
    <p:sldId id="532" r:id="rId20"/>
    <p:sldId id="531" r:id="rId21"/>
    <p:sldId id="536" r:id="rId22"/>
    <p:sldId id="437" r:id="rId23"/>
    <p:sldId id="523" r:id="rId24"/>
    <p:sldId id="524" r:id="rId25"/>
    <p:sldId id="528" r:id="rId26"/>
    <p:sldId id="529" r:id="rId27"/>
  </p:sldIdLst>
  <p:sldSz cx="9144000" cy="6858000" type="screen4x3"/>
  <p:notesSz cx="6662738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FF"/>
    <a:srgbClr val="00A5EB"/>
    <a:srgbClr val="FFFF99"/>
    <a:srgbClr val="DDDDDD"/>
    <a:srgbClr val="FFFFFF"/>
    <a:srgbClr val="FFFF00"/>
    <a:srgbClr val="9C9E9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9899" autoAdjust="0"/>
  </p:normalViewPr>
  <p:slideViewPr>
    <p:cSldViewPr>
      <p:cViewPr>
        <p:scale>
          <a:sx n="80" d="100"/>
          <a:sy n="80" d="100"/>
        </p:scale>
        <p:origin x="-1044" y="-72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214" y="-102"/>
      </p:cViewPr>
      <p:guideLst>
        <p:guide orient="horz" pos="3127"/>
        <p:guide pos="209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70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476" y="0"/>
            <a:ext cx="288770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46F29-634F-4744-817E-A3DE90CD3660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716"/>
            <a:ext cx="288770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476" y="9428716"/>
            <a:ext cx="288770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4A5E9-2A67-4E0D-8CD8-C5EC39C25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44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706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76" y="0"/>
            <a:ext cx="2887706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274" y="4715153"/>
            <a:ext cx="533019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716"/>
            <a:ext cx="2887706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76" y="9428716"/>
            <a:ext cx="2887706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4BA4648-A30F-4301-9520-2F978ECB7F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686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9" descr="DESY-Logo-cyan-RGB_g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elmholtz-Logo_schwarz_70_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dirty="0" smtClean="0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dirty="0" smtClean="0"/>
              <a:t>Energy regulation performance with beam loading 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33028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64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1347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de-DE" sz="900">
              <a:solidFill>
                <a:srgbClr val="261748"/>
              </a:solidFill>
              <a:latin typeface="Arial" charset="0"/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  <a:latin typeface="Arial" charset="0"/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22238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de-DE" sz="900">
              <a:solidFill>
                <a:srgbClr val="261748"/>
              </a:solidFill>
              <a:latin typeface="Arial" charset="0"/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DESY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Tutorial on Synchronization, FEL 2011, Shanghai, 25.08.2011</a:t>
            </a:r>
          </a:p>
        </p:txBody>
      </p:sp>
    </p:spTree>
    <p:extLst>
      <p:ext uri="{BB962C8B-B14F-4D97-AF65-F5344CB8AC3E}">
        <p14:creationId xmlns:p14="http://schemas.microsoft.com/office/powerpoint/2010/main" val="794341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2B981-8B2E-44FC-9517-02525E8AF14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17.02.2011, HZDR, “Femtosecond Synchronization at FLASH”                                       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MSK, DESY</a:t>
            </a:r>
          </a:p>
        </p:txBody>
      </p:sp>
    </p:spTree>
    <p:extLst>
      <p:ext uri="{BB962C8B-B14F-4D97-AF65-F5344CB8AC3E}">
        <p14:creationId xmlns:p14="http://schemas.microsoft.com/office/powerpoint/2010/main" val="875552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D545B-C401-4F45-AB81-D9639F99F52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17.02.2011, HZDR, “Femtosecond Synchronization at FLASH”                                       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MSK, DESY</a:t>
            </a:r>
          </a:p>
        </p:txBody>
      </p:sp>
    </p:spTree>
    <p:extLst>
      <p:ext uri="{BB962C8B-B14F-4D97-AF65-F5344CB8AC3E}">
        <p14:creationId xmlns:p14="http://schemas.microsoft.com/office/powerpoint/2010/main" val="32192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65E04-832E-4EF5-9FB9-628FD7BAF30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17.02.2011, HZDR, “Femtosecond Synchronization at FLASH”                                       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MSK, DESY</a:t>
            </a:r>
          </a:p>
        </p:txBody>
      </p:sp>
    </p:spTree>
    <p:extLst>
      <p:ext uri="{BB962C8B-B14F-4D97-AF65-F5344CB8AC3E}">
        <p14:creationId xmlns:p14="http://schemas.microsoft.com/office/powerpoint/2010/main" val="1403383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93F16-3215-42CB-96FC-465224604B2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09.12.2010, Daresbury, “Rule of lasers in particle beam research”                                       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MSK, DESY</a:t>
            </a:r>
          </a:p>
        </p:txBody>
      </p:sp>
    </p:spTree>
    <p:extLst>
      <p:ext uri="{BB962C8B-B14F-4D97-AF65-F5344CB8AC3E}">
        <p14:creationId xmlns:p14="http://schemas.microsoft.com/office/powerpoint/2010/main" val="874427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F2CAD-4CAD-4187-B8B6-7D4E69C4783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17.02.2011, HZDR, “Femtosecond Synchronization at FLASH”                                       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MSK, DESY</a:t>
            </a:r>
          </a:p>
        </p:txBody>
      </p:sp>
    </p:spTree>
    <p:extLst>
      <p:ext uri="{BB962C8B-B14F-4D97-AF65-F5344CB8AC3E}">
        <p14:creationId xmlns:p14="http://schemas.microsoft.com/office/powerpoint/2010/main" val="1765391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40091-C34F-44EC-89F4-BA690784028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09.12.2010, Daresbury, “Rule of lasers in particle beam research”                                       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MSK, DESY</a:t>
            </a:r>
          </a:p>
        </p:txBody>
      </p:sp>
    </p:spTree>
    <p:extLst>
      <p:ext uri="{BB962C8B-B14F-4D97-AF65-F5344CB8AC3E}">
        <p14:creationId xmlns:p14="http://schemas.microsoft.com/office/powerpoint/2010/main" val="2289581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965EB-E719-4525-B4A2-A9820E9E19C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09.12.2010, Daresbury, “Rule of lasers in particle beam research”                                       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MSK, DESY</a:t>
            </a:r>
          </a:p>
        </p:txBody>
      </p:sp>
    </p:spTree>
    <p:extLst>
      <p:ext uri="{BB962C8B-B14F-4D97-AF65-F5344CB8AC3E}">
        <p14:creationId xmlns:p14="http://schemas.microsoft.com/office/powerpoint/2010/main" val="53006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18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0196D-EE55-4559-B355-6C0E6D112C7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09.12.2010, Daresbury, “Rule of lasers in particle beam research”                                       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MSK, DESY</a:t>
            </a:r>
          </a:p>
        </p:txBody>
      </p:sp>
    </p:spTree>
    <p:extLst>
      <p:ext uri="{BB962C8B-B14F-4D97-AF65-F5344CB8AC3E}">
        <p14:creationId xmlns:p14="http://schemas.microsoft.com/office/powerpoint/2010/main" val="47008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ED26E-CC35-4A87-B56C-199D797AB83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09.12.2010, Daresbury, “Rule of lasers in particle beam research”                                       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MSK, DESY</a:t>
            </a:r>
          </a:p>
        </p:txBody>
      </p:sp>
    </p:spTree>
    <p:extLst>
      <p:ext uri="{BB962C8B-B14F-4D97-AF65-F5344CB8AC3E}">
        <p14:creationId xmlns:p14="http://schemas.microsoft.com/office/powerpoint/2010/main" val="3188806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8BCE4-6CC4-4EA6-B502-CB0FF04428A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09.12.2010, Daresbury, “Rule of lasers in particle beam research”                                       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MSK, DESY</a:t>
            </a:r>
          </a:p>
        </p:txBody>
      </p:sp>
    </p:spTree>
    <p:extLst>
      <p:ext uri="{BB962C8B-B14F-4D97-AF65-F5344CB8AC3E}">
        <p14:creationId xmlns:p14="http://schemas.microsoft.com/office/powerpoint/2010/main" val="3298480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F8570-F016-401C-A9B4-51DF50B7890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09.12.2010, Daresbury, “Rule of lasers in particle beam research”                                       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MSK, DESY</a:t>
            </a:r>
          </a:p>
        </p:txBody>
      </p:sp>
    </p:spTree>
    <p:extLst>
      <p:ext uri="{BB962C8B-B14F-4D97-AF65-F5344CB8AC3E}">
        <p14:creationId xmlns:p14="http://schemas.microsoft.com/office/powerpoint/2010/main" val="1972986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4825" y="1347788"/>
            <a:ext cx="277495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4825" y="3652838"/>
            <a:ext cx="2774950" cy="2154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816A5-7AC6-4200-B6D8-6BE92787D96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09.12.2010, Daresbury, “Rule of lasers in particle beam research”                                       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MSK, DESY</a:t>
            </a:r>
          </a:p>
        </p:txBody>
      </p:sp>
    </p:spTree>
    <p:extLst>
      <p:ext uri="{BB962C8B-B14F-4D97-AF65-F5344CB8AC3E}">
        <p14:creationId xmlns:p14="http://schemas.microsoft.com/office/powerpoint/2010/main" val="316039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7475" y="1347788"/>
            <a:ext cx="277495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4825" y="1347788"/>
            <a:ext cx="277495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7475" y="3652838"/>
            <a:ext cx="2774950" cy="2154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44825" y="3652838"/>
            <a:ext cx="2774950" cy="2154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4474F-DAE5-4920-B63F-071CDC3F222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09.12.2010, Daresbury, “Rule of lasers in particle beam research”                                       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MSK, DESY</a:t>
            </a:r>
          </a:p>
        </p:txBody>
      </p:sp>
    </p:spTree>
    <p:extLst>
      <p:ext uri="{BB962C8B-B14F-4D97-AF65-F5344CB8AC3E}">
        <p14:creationId xmlns:p14="http://schemas.microsoft.com/office/powerpoint/2010/main" val="5910191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4825" y="1347788"/>
            <a:ext cx="277495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4825" y="3652838"/>
            <a:ext cx="2774950" cy="2154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C8F85-EF18-4C70-8336-49FEE94AC48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09.12.2010, Daresbury, “Rule of lasers in particle beam research”                                       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MSK, DESY</a:t>
            </a:r>
          </a:p>
        </p:txBody>
      </p:sp>
    </p:spTree>
    <p:extLst>
      <p:ext uri="{BB962C8B-B14F-4D97-AF65-F5344CB8AC3E}">
        <p14:creationId xmlns:p14="http://schemas.microsoft.com/office/powerpoint/2010/main" val="2202258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7475" y="1347788"/>
            <a:ext cx="5702300" cy="4459287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311F7-0FAC-4049-AAD1-9493D353ABC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09.12.2010, Daresbury, “Rule of lasers in particle beam research”                                       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Holger Schlarb, MSK, DESY</a:t>
            </a:r>
          </a:p>
        </p:txBody>
      </p:sp>
    </p:spTree>
    <p:extLst>
      <p:ext uri="{BB962C8B-B14F-4D97-AF65-F5344CB8AC3E}">
        <p14:creationId xmlns:p14="http://schemas.microsoft.com/office/powerpoint/2010/main" val="173429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81333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978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1233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29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202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47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0073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>
                <a:solidFill>
                  <a:schemeClr val="bg2"/>
                </a:solidFill>
              </a:rPr>
              <a:t>Christian Schmidt </a:t>
            </a:r>
            <a:r>
              <a:rPr lang="en-GB" sz="900" dirty="0">
                <a:solidFill>
                  <a:schemeClr val="bg2"/>
                </a:solidFill>
              </a:rPr>
              <a:t>| </a:t>
            </a:r>
            <a:r>
              <a:rPr lang="en-GB" sz="900" dirty="0" err="1" smtClean="0">
                <a:solidFill>
                  <a:schemeClr val="bg2"/>
                </a:solidFill>
              </a:rPr>
              <a:t>Beschleuniger</a:t>
            </a:r>
            <a:r>
              <a:rPr lang="en-GB" sz="900" baseline="0" dirty="0" err="1" smtClean="0">
                <a:solidFill>
                  <a:schemeClr val="bg2"/>
                </a:solidFill>
              </a:rPr>
              <a:t>betriebsseminar</a:t>
            </a:r>
            <a:r>
              <a:rPr lang="en-GB" sz="900" baseline="0" dirty="0" smtClean="0">
                <a:solidFill>
                  <a:schemeClr val="bg2"/>
                </a:solidFill>
              </a:rPr>
              <a:t> </a:t>
            </a:r>
            <a:r>
              <a:rPr lang="en-GB" sz="900" dirty="0" smtClean="0">
                <a:solidFill>
                  <a:schemeClr val="bg2"/>
                </a:solidFill>
              </a:rPr>
              <a:t>|  2015</a:t>
            </a:r>
            <a:r>
              <a:rPr lang="en-GB" sz="900" baseline="0" dirty="0" smtClean="0">
                <a:solidFill>
                  <a:schemeClr val="bg2"/>
                </a:solidFill>
              </a:rPr>
              <a:t> / 03 / 25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b="1" dirty="0" smtClean="0">
                <a:solidFill>
                  <a:schemeClr val="bg2"/>
                </a:solidFill>
              </a:rPr>
              <a:t>Page </a:t>
            </a:r>
            <a:fld id="{F49486B4-C8CD-4A75-8B4C-B848C66B1E1D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1030" name="Picture 10" descr="DESY-Logo-cyan-RGB_g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latin typeface="Arial" charset="0"/>
                <a:ea typeface="Geneva" pitchFamily="1" charset="-128"/>
              </a:defRPr>
            </a:lvl1pPr>
          </a:lstStyle>
          <a:p>
            <a:pPr>
              <a:defRPr/>
            </a:pPr>
            <a:fld id="{31C6EF56-9577-473B-A9EA-93804851745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28" name="Picture 37" descr="Helmholtz_Logo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21" descr="DESY-Logo-cyan-RGB_Hintergrund weiss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 sz="2400">
              <a:solidFill>
                <a:srgbClr val="261748"/>
              </a:solidFill>
              <a:latin typeface="Arial" charset="0"/>
            </a:endParaRPr>
          </a:p>
        </p:txBody>
      </p:sp>
      <p:sp>
        <p:nvSpPr>
          <p:cNvPr id="1032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GB" sz="1000" dirty="0" smtClean="0">
                <a:solidFill>
                  <a:srgbClr val="FFFFFF"/>
                </a:solidFill>
              </a:rPr>
              <a:t>Tutorial on Synchronization</a:t>
            </a:r>
          </a:p>
        </p:txBody>
      </p:sp>
      <p:pic>
        <p:nvPicPr>
          <p:cNvPr id="2" name="Picture 127" descr="logo-XFEL_rgb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4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475" y="6475413"/>
            <a:ext cx="5702300" cy="296862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None/>
              <a:defRPr>
                <a:latin typeface="Arial" pitchFamily="34" charset="0"/>
              </a:defRPr>
            </a:lvl1pPr>
          </a:lstStyle>
          <a:p>
            <a:pPr eaLnBrk="1" hangingPunct="1">
              <a:spcBef>
                <a:spcPct val="20000"/>
              </a:spcBef>
              <a:buClr>
                <a:srgbClr val="F8B323"/>
              </a:buClr>
              <a:defRPr/>
            </a:pPr>
            <a:r>
              <a:rPr lang="en-GB" sz="900">
                <a:solidFill>
                  <a:srgbClr val="261748"/>
                </a:solidFill>
              </a:rPr>
              <a:t>Holger Schlarb, DESY</a:t>
            </a:r>
          </a:p>
          <a:p>
            <a:pPr eaLnBrk="1" hangingPunct="1">
              <a:spcBef>
                <a:spcPct val="20000"/>
              </a:spcBef>
              <a:buClr>
                <a:srgbClr val="F8B323"/>
              </a:buClr>
              <a:defRPr/>
            </a:pPr>
            <a:r>
              <a:rPr lang="en-GB" sz="900">
                <a:solidFill>
                  <a:srgbClr val="261748"/>
                </a:solidFill>
              </a:rPr>
              <a:t>Tutorial on Synchronization, FEL 2011, Shanghai, 25.08.2011</a:t>
            </a:r>
          </a:p>
        </p:txBody>
      </p:sp>
    </p:spTree>
    <p:extLst>
      <p:ext uri="{BB962C8B-B14F-4D97-AF65-F5344CB8AC3E}">
        <p14:creationId xmlns:p14="http://schemas.microsoft.com/office/powerpoint/2010/main" val="413868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154380" y="284672"/>
            <a:ext cx="8906494" cy="69874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LLRF FLASH1 </a:t>
            </a:r>
            <a:r>
              <a:rPr lang="en-US" sz="3600" dirty="0"/>
              <a:t>und FLASH2 </a:t>
            </a:r>
            <a:endParaRPr lang="en-US" sz="3600" dirty="0" smtClean="0"/>
          </a:p>
        </p:txBody>
      </p:sp>
      <p:sp>
        <p:nvSpPr>
          <p:cNvPr id="3076" name="Text Box 35"/>
          <p:cNvSpPr txBox="1">
            <a:spLocks noChangeArrowheads="1"/>
          </p:cNvSpPr>
          <p:nvPr/>
        </p:nvSpPr>
        <p:spPr bwMode="auto">
          <a:xfrm>
            <a:off x="5426015" y="4356100"/>
            <a:ext cx="338619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dirty="0" smtClean="0">
                <a:solidFill>
                  <a:srgbClr val="00A5EB"/>
                </a:solidFill>
              </a:rPr>
              <a:t>Christian Schmidt </a:t>
            </a:r>
          </a:p>
          <a:p>
            <a:r>
              <a:rPr lang="de-DE" dirty="0">
                <a:solidFill>
                  <a:srgbClr val="00A5EB"/>
                </a:solidFill>
              </a:rPr>
              <a:t>f</a:t>
            </a:r>
            <a:r>
              <a:rPr lang="de-DE" dirty="0" smtClean="0">
                <a:solidFill>
                  <a:srgbClr val="00A5EB"/>
                </a:solidFill>
              </a:rPr>
              <a:t>ür das LLRF </a:t>
            </a:r>
            <a:r>
              <a:rPr lang="de-DE" dirty="0" err="1" smtClean="0">
                <a:solidFill>
                  <a:srgbClr val="00A5EB"/>
                </a:solidFill>
              </a:rPr>
              <a:t>team</a:t>
            </a:r>
            <a:endParaRPr lang="de-DE" dirty="0">
              <a:solidFill>
                <a:srgbClr val="00A5EB"/>
              </a:solidFill>
            </a:endParaRPr>
          </a:p>
          <a:p>
            <a:r>
              <a:rPr lang="de-DE" dirty="0" smtClean="0"/>
              <a:t>Beschleuniger Betriebsseminar</a:t>
            </a:r>
            <a:endParaRPr lang="de-DE" dirty="0"/>
          </a:p>
          <a:p>
            <a:r>
              <a:rPr lang="de-DE" dirty="0" smtClean="0"/>
              <a:t>2015/03/25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Manipulation der Rack Temperatur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90919"/>
            <a:ext cx="8376096" cy="810089"/>
          </a:xfrm>
        </p:spPr>
        <p:txBody>
          <a:bodyPr/>
          <a:lstStyle/>
          <a:p>
            <a:r>
              <a:rPr lang="de-DE" sz="1800" dirty="0" smtClean="0"/>
              <a:t>Erhöhung um +</a:t>
            </a:r>
            <a:r>
              <a:rPr lang="de-DE" sz="1800" dirty="0" smtClean="0"/>
              <a:t>2K bei </a:t>
            </a:r>
            <a:r>
              <a:rPr lang="de-DE" sz="1800" dirty="0" smtClean="0"/>
              <a:t>ACC139-Gun </a:t>
            </a:r>
            <a:r>
              <a:rPr lang="de-DE" sz="1800" dirty="0" smtClean="0">
                <a:sym typeface="Wingdings" panose="05000000000000000000" pitchFamily="2" charset="2"/>
              </a:rPr>
              <a:t> Arbeitspunkt </a:t>
            </a:r>
            <a:r>
              <a:rPr lang="de-DE" sz="1800" dirty="0">
                <a:sym typeface="Wingdings" panose="05000000000000000000" pitchFamily="2" charset="2"/>
              </a:rPr>
              <a:t>p</a:t>
            </a:r>
            <a:r>
              <a:rPr lang="de-DE" sz="1800" dirty="0" smtClean="0">
                <a:sym typeface="Wingdings" panose="05000000000000000000" pitchFamily="2" charset="2"/>
              </a:rPr>
              <a:t>roblematisch</a:t>
            </a:r>
            <a:endParaRPr lang="de-DE" sz="1800" dirty="0" smtClean="0"/>
          </a:p>
          <a:p>
            <a:r>
              <a:rPr lang="de-DE" sz="1800" dirty="0" smtClean="0"/>
              <a:t>Oszillationen sichtbar in der gesamten Maschine </a:t>
            </a:r>
            <a:endParaRPr lang="de-DE" sz="18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t="68382"/>
          <a:stretch/>
        </p:blipFill>
        <p:spPr bwMode="auto">
          <a:xfrm>
            <a:off x="179511" y="800708"/>
            <a:ext cx="875410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23528" y="3782952"/>
            <a:ext cx="7668853" cy="2454360"/>
            <a:chOff x="287523" y="986250"/>
            <a:chExt cx="8375477" cy="2982810"/>
          </a:xfrm>
        </p:grpSpPr>
        <p:pic>
          <p:nvPicPr>
            <p:cNvPr id="6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2" r="49884" b="66501"/>
            <a:stretch/>
          </p:blipFill>
          <p:spPr bwMode="auto">
            <a:xfrm>
              <a:off x="287523" y="1022254"/>
              <a:ext cx="4117373" cy="2946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887" r="50000" b="33192"/>
            <a:stretch/>
          </p:blipFill>
          <p:spPr>
            <a:xfrm>
              <a:off x="4463988" y="986250"/>
              <a:ext cx="4199012" cy="29828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630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Referenzmessung </a:t>
            </a:r>
            <a:r>
              <a:rPr lang="de-DE" dirty="0" smtClean="0"/>
              <a:t>mit und ohne Nachführung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" t="4139" b="31978"/>
          <a:stretch/>
        </p:blipFill>
        <p:spPr>
          <a:xfrm>
            <a:off x="257174" y="1019175"/>
            <a:ext cx="8599302" cy="3371850"/>
          </a:xfrm>
        </p:spPr>
      </p:pic>
      <p:cxnSp>
        <p:nvCxnSpPr>
          <p:cNvPr id="11" name="Straight Arrow Connector 10"/>
          <p:cNvCxnSpPr/>
          <p:nvPr/>
        </p:nvCxnSpPr>
        <p:spPr bwMode="auto">
          <a:xfrm>
            <a:off x="2123728" y="1124744"/>
            <a:ext cx="0" cy="12136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342335" y="1124744"/>
            <a:ext cx="114954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dA</a:t>
            </a:r>
            <a:r>
              <a:rPr lang="en-US" dirty="0" smtClean="0">
                <a:solidFill>
                  <a:schemeClr val="accent2"/>
                </a:solidFill>
              </a:rPr>
              <a:t>/A = 1%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6948264" y="1376772"/>
            <a:ext cx="0" cy="8321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7276178" y="1124744"/>
            <a:ext cx="129343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dP</a:t>
            </a:r>
            <a:r>
              <a:rPr lang="en-US" dirty="0" smtClean="0">
                <a:solidFill>
                  <a:schemeClr val="accent2"/>
                </a:solidFill>
              </a:rPr>
              <a:t> = </a:t>
            </a:r>
            <a:r>
              <a:rPr lang="en-US" dirty="0" smtClean="0">
                <a:solidFill>
                  <a:schemeClr val="accent2"/>
                </a:solidFill>
              </a:rPr>
              <a:t>1.7deg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040052" y="2276872"/>
            <a:ext cx="34563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2267744" y="3094180"/>
            <a:ext cx="0" cy="66144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7399441" y="2816932"/>
            <a:ext cx="112191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dP</a:t>
            </a:r>
            <a:r>
              <a:rPr lang="en-US" dirty="0" smtClean="0">
                <a:solidFill>
                  <a:schemeClr val="accent2"/>
                </a:solidFill>
              </a:rPr>
              <a:t> = </a:t>
            </a:r>
            <a:r>
              <a:rPr lang="en-US" dirty="0" smtClean="0">
                <a:solidFill>
                  <a:schemeClr val="accent2"/>
                </a:solidFill>
              </a:rPr>
              <a:t>3deg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61056" y="2816932"/>
            <a:ext cx="114954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dA</a:t>
            </a:r>
            <a:r>
              <a:rPr lang="en-US" dirty="0" smtClean="0">
                <a:solidFill>
                  <a:schemeClr val="accent2"/>
                </a:solidFill>
              </a:rPr>
              <a:t>/A = 1%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17232" y="764209"/>
            <a:ext cx="1758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Referenz Monitor</a:t>
            </a:r>
            <a:endParaRPr lang="de-DE" dirty="0"/>
          </a:p>
        </p:txBody>
      </p:sp>
      <p:sp>
        <p:nvSpPr>
          <p:cNvPr id="25" name="TextBox 24"/>
          <p:cNvSpPr txBox="1"/>
          <p:nvPr/>
        </p:nvSpPr>
        <p:spPr>
          <a:xfrm>
            <a:off x="3540757" y="2478378"/>
            <a:ext cx="1975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Beobachter System</a:t>
            </a:r>
            <a:endParaRPr lang="de-DE" dirty="0"/>
          </a:p>
        </p:txBody>
      </p:sp>
      <p:pic>
        <p:nvPicPr>
          <p:cNvPr id="26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66" b="33217"/>
          <a:stretch/>
        </p:blipFill>
        <p:spPr bwMode="auto">
          <a:xfrm>
            <a:off x="287524" y="4310236"/>
            <a:ext cx="8656974" cy="174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Straight Arrow Connector 26"/>
          <p:cNvCxnSpPr/>
          <p:nvPr/>
        </p:nvCxnSpPr>
        <p:spPr bwMode="auto">
          <a:xfrm>
            <a:off x="2123728" y="4823724"/>
            <a:ext cx="0" cy="7200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2862060" y="5409220"/>
            <a:ext cx="132106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dA</a:t>
            </a:r>
            <a:r>
              <a:rPr lang="en-US" dirty="0" smtClean="0">
                <a:solidFill>
                  <a:schemeClr val="accent2"/>
                </a:solidFill>
              </a:rPr>
              <a:t>/A = 0.1%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6948264" y="3094180"/>
            <a:ext cx="0" cy="8028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7278538" y="4545124"/>
            <a:ext cx="129343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dP</a:t>
            </a:r>
            <a:r>
              <a:rPr lang="en-US" dirty="0" smtClean="0">
                <a:solidFill>
                  <a:schemeClr val="accent2"/>
                </a:solidFill>
              </a:rPr>
              <a:t> = </a:t>
            </a:r>
            <a:r>
              <a:rPr lang="en-US" dirty="0" smtClean="0">
                <a:solidFill>
                  <a:schemeClr val="accent2"/>
                </a:solidFill>
              </a:rPr>
              <a:t>1.2deg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6652964" y="4714401"/>
            <a:ext cx="0" cy="8028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Curved Left Arrow 30"/>
          <p:cNvSpPr/>
          <p:nvPr/>
        </p:nvSpPr>
        <p:spPr bwMode="auto">
          <a:xfrm>
            <a:off x="3959932" y="3155486"/>
            <a:ext cx="656079" cy="2028278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44725" y="6057292"/>
            <a:ext cx="5508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Nicht optimal eingestellt, Demonstration der Funktionalität</a:t>
            </a:r>
            <a:endParaRPr lang="de-DE" dirty="0"/>
          </a:p>
        </p:txBody>
      </p:sp>
      <p:sp>
        <p:nvSpPr>
          <p:cNvPr id="33" name="Right Arrow 32"/>
          <p:cNvSpPr/>
          <p:nvPr/>
        </p:nvSpPr>
        <p:spPr bwMode="auto">
          <a:xfrm>
            <a:off x="611560" y="6093296"/>
            <a:ext cx="540060" cy="2539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8844" y="4000348"/>
            <a:ext cx="51488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x10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617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Gesammelte Erkenntnisse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5331420"/>
          </a:xfrm>
        </p:spPr>
        <p:txBody>
          <a:bodyPr/>
          <a:lstStyle/>
          <a:p>
            <a:r>
              <a:rPr lang="de-DE" dirty="0" smtClean="0"/>
              <a:t>Langzeit-drift trotz guter</a:t>
            </a:r>
            <a:r>
              <a:rPr lang="de-DE" dirty="0" smtClean="0"/>
              <a:t> Temperaturstabilisierung beobachtbar</a:t>
            </a:r>
            <a:r>
              <a:rPr lang="de-DE" dirty="0" smtClean="0"/>
              <a:t>, dominiert vor allem durch Luftfeuchtigkeitsschwankungen. Kompensation erforderlich:</a:t>
            </a:r>
          </a:p>
          <a:p>
            <a:pPr lvl="1"/>
            <a:r>
              <a:rPr lang="de-DE" dirty="0" smtClean="0"/>
              <a:t>Entkopplung der Elektronik von Umwelteinflüssen (fast unmöglich, teuer)</a:t>
            </a:r>
          </a:p>
          <a:p>
            <a:pPr lvl="1"/>
            <a:r>
              <a:rPr lang="de-DE" dirty="0"/>
              <a:t>O</a:t>
            </a:r>
            <a:r>
              <a:rPr lang="de-DE" dirty="0" smtClean="0"/>
              <a:t>ptimierte Temperaturregelung  </a:t>
            </a:r>
            <a:endParaRPr lang="de-DE" dirty="0" smtClean="0"/>
          </a:p>
          <a:p>
            <a:pPr lvl="1"/>
            <a:r>
              <a:rPr lang="de-DE" dirty="0" smtClean="0"/>
              <a:t>Aktive Kompensation mittels Nachführung oder spezielles Modul (</a:t>
            </a:r>
            <a:r>
              <a:rPr lang="de-DE" dirty="0" smtClean="0">
                <a:solidFill>
                  <a:schemeClr val="accent1"/>
                </a:solidFill>
              </a:rPr>
              <a:t>DCM</a:t>
            </a:r>
            <a:r>
              <a:rPr lang="de-DE" dirty="0" smtClean="0"/>
              <a:t>)</a:t>
            </a:r>
          </a:p>
          <a:p>
            <a:r>
              <a:rPr lang="de-DE" dirty="0" smtClean="0"/>
              <a:t>Gegenwärtig unterdrückt mittels strahlbasierter Rückkopplung:</a:t>
            </a:r>
          </a:p>
          <a:p>
            <a:pPr lvl="1"/>
            <a:r>
              <a:rPr lang="de-DE" dirty="0" smtClean="0"/>
              <a:t>Kombination ACC1 und ACC39 + </a:t>
            </a:r>
            <a:r>
              <a:rPr lang="de-DE" dirty="0" smtClean="0"/>
              <a:t>GUN </a:t>
            </a:r>
            <a:r>
              <a:rPr lang="de-DE" dirty="0" smtClean="0"/>
              <a:t>(gleiches Rack)</a:t>
            </a:r>
          </a:p>
          <a:p>
            <a:pPr lvl="1"/>
            <a:r>
              <a:rPr lang="de-DE" dirty="0" smtClean="0"/>
              <a:t>Bei Regelung beider Systeme </a:t>
            </a:r>
            <a:r>
              <a:rPr lang="de-DE" dirty="0" smtClean="0"/>
              <a:t>ist Wichtung </a:t>
            </a:r>
            <a:r>
              <a:rPr lang="de-DE" dirty="0" smtClean="0"/>
              <a:t>entscheidend (nicht gleichbleibend)</a:t>
            </a:r>
          </a:p>
          <a:p>
            <a:r>
              <a:rPr lang="de-DE" dirty="0" smtClean="0"/>
              <a:t>Wahrscheinliche Begründung für fortwährende on-</a:t>
            </a:r>
            <a:r>
              <a:rPr lang="de-DE" dirty="0" err="1" smtClean="0"/>
              <a:t>crest</a:t>
            </a:r>
            <a:r>
              <a:rPr lang="de-DE" dirty="0" smtClean="0"/>
              <a:t> Phasen Änderung</a:t>
            </a:r>
          </a:p>
          <a:p>
            <a:pPr lvl="1"/>
            <a:r>
              <a:rPr lang="de-DE" dirty="0" smtClean="0"/>
              <a:t>Referenz Beobachtung gibt gute Indikation für auftretende Abweichungen</a:t>
            </a:r>
          </a:p>
          <a:p>
            <a:pPr lvl="1"/>
            <a:r>
              <a:rPr lang="de-DE" dirty="0" smtClean="0"/>
              <a:t>Weitere Fehlerquellen müssen hier zusätzlich betrachtet werden (Ankunftszeitvariationen - Fehlerfortpflanzung</a:t>
            </a:r>
            <a:r>
              <a:rPr lang="en-GB" dirty="0" smtClean="0"/>
              <a:t>)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689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Drift </a:t>
            </a:r>
            <a:r>
              <a:rPr lang="en-US" dirty="0" smtClean="0"/>
              <a:t>c</a:t>
            </a:r>
            <a:r>
              <a:rPr lang="en-US" dirty="0" smtClean="0"/>
              <a:t>ompensation </a:t>
            </a:r>
            <a:r>
              <a:rPr lang="en-US" dirty="0" smtClean="0"/>
              <a:t>m</a:t>
            </a:r>
            <a:r>
              <a:rPr lang="en-US" dirty="0" smtClean="0"/>
              <a:t>odule (DCM)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5009505" cy="1623008"/>
          </a:xfrm>
        </p:spPr>
        <p:txBody>
          <a:bodyPr/>
          <a:lstStyle/>
          <a:p>
            <a:r>
              <a:rPr lang="de-DE" dirty="0" smtClean="0"/>
              <a:t>Kürzlich installiert bei ACC23</a:t>
            </a:r>
          </a:p>
          <a:p>
            <a:pPr lvl="1"/>
            <a:r>
              <a:rPr lang="de-DE" dirty="0" smtClean="0"/>
              <a:t>Zunächst im “Bypass” </a:t>
            </a:r>
            <a:r>
              <a:rPr lang="de-DE" dirty="0"/>
              <a:t>M</a:t>
            </a:r>
            <a:r>
              <a:rPr lang="de-DE" dirty="0" smtClean="0"/>
              <a:t>odus</a:t>
            </a:r>
          </a:p>
          <a:p>
            <a:pPr lvl="1"/>
            <a:r>
              <a:rPr lang="de-DE" dirty="0" smtClean="0"/>
              <a:t>Seit ca. 2 Wochen auch aktiv </a:t>
            </a:r>
          </a:p>
          <a:p>
            <a:r>
              <a:rPr lang="de-DE" dirty="0" smtClean="0"/>
              <a:t>Funktion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704" y="3709738"/>
            <a:ext cx="4656877" cy="2112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80" name="Group 3079"/>
          <p:cNvGrpSpPr/>
          <p:nvPr/>
        </p:nvGrpSpPr>
        <p:grpSpPr>
          <a:xfrm>
            <a:off x="71500" y="3709738"/>
            <a:ext cx="4608512" cy="2455566"/>
            <a:chOff x="222542" y="4537500"/>
            <a:chExt cx="4277517" cy="1964352"/>
          </a:xfrm>
        </p:grpSpPr>
        <p:sp>
          <p:nvSpPr>
            <p:cNvPr id="171" name="Text Box 10"/>
            <p:cNvSpPr txBox="1">
              <a:spLocks noChangeArrowheads="1"/>
            </p:cNvSpPr>
            <p:nvPr/>
          </p:nvSpPr>
          <p:spPr bwMode="auto">
            <a:xfrm>
              <a:off x="2078799" y="4776253"/>
              <a:ext cx="1544297" cy="209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de-DE" altLang="en-US" sz="1100" u="none" dirty="0" err="1"/>
                <a:t>Cavity</a:t>
              </a:r>
              <a:r>
                <a:rPr lang="de-DE" altLang="en-US" sz="1100" u="none" dirty="0"/>
                <a:t> „</a:t>
              </a:r>
              <a:r>
                <a:rPr lang="de-DE" altLang="en-US" sz="1100" u="none" dirty="0" err="1"/>
                <a:t>Flattop</a:t>
              </a:r>
              <a:r>
                <a:rPr lang="de-DE" altLang="en-US" sz="1100" u="none" dirty="0"/>
                <a:t>“</a:t>
              </a:r>
            </a:p>
          </p:txBody>
        </p:sp>
        <p:sp>
          <p:nvSpPr>
            <p:cNvPr id="173" name="Line 12"/>
            <p:cNvSpPr>
              <a:spLocks noChangeShapeType="1"/>
            </p:cNvSpPr>
            <p:nvPr/>
          </p:nvSpPr>
          <p:spPr bwMode="auto">
            <a:xfrm flipH="1">
              <a:off x="1923053" y="5025409"/>
              <a:ext cx="276682" cy="23885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Freeform 16"/>
            <p:cNvSpPr>
              <a:spLocks/>
            </p:cNvSpPr>
            <p:nvPr/>
          </p:nvSpPr>
          <p:spPr bwMode="auto">
            <a:xfrm>
              <a:off x="2792419" y="5293145"/>
              <a:ext cx="1129974" cy="856168"/>
            </a:xfrm>
            <a:custGeom>
              <a:avLst/>
              <a:gdLst>
                <a:gd name="T0" fmla="*/ 0 w 880"/>
                <a:gd name="T1" fmla="*/ 266 h 270"/>
                <a:gd name="T2" fmla="*/ 208 w 880"/>
                <a:gd name="T3" fmla="*/ 266 h 270"/>
                <a:gd name="T4" fmla="*/ 288 w 880"/>
                <a:gd name="T5" fmla="*/ 250 h 270"/>
                <a:gd name="T6" fmla="*/ 316 w 880"/>
                <a:gd name="T7" fmla="*/ 178 h 270"/>
                <a:gd name="T8" fmla="*/ 336 w 880"/>
                <a:gd name="T9" fmla="*/ 58 h 270"/>
                <a:gd name="T10" fmla="*/ 396 w 880"/>
                <a:gd name="T11" fmla="*/ 18 h 270"/>
                <a:gd name="T12" fmla="*/ 520 w 880"/>
                <a:gd name="T13" fmla="*/ 14 h 270"/>
                <a:gd name="T14" fmla="*/ 580 w 880"/>
                <a:gd name="T15" fmla="*/ 14 h 270"/>
                <a:gd name="T16" fmla="*/ 600 w 880"/>
                <a:gd name="T17" fmla="*/ 98 h 270"/>
                <a:gd name="T18" fmla="*/ 616 w 880"/>
                <a:gd name="T19" fmla="*/ 166 h 270"/>
                <a:gd name="T20" fmla="*/ 648 w 880"/>
                <a:gd name="T21" fmla="*/ 210 h 270"/>
                <a:gd name="T22" fmla="*/ 704 w 880"/>
                <a:gd name="T23" fmla="*/ 250 h 270"/>
                <a:gd name="T24" fmla="*/ 764 w 880"/>
                <a:gd name="T25" fmla="*/ 266 h 270"/>
                <a:gd name="T26" fmla="*/ 880 w 880"/>
                <a:gd name="T2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0" h="270">
                  <a:moveTo>
                    <a:pt x="0" y="266"/>
                  </a:moveTo>
                  <a:cubicBezTo>
                    <a:pt x="80" y="267"/>
                    <a:pt x="160" y="269"/>
                    <a:pt x="208" y="266"/>
                  </a:cubicBezTo>
                  <a:cubicBezTo>
                    <a:pt x="256" y="263"/>
                    <a:pt x="270" y="265"/>
                    <a:pt x="288" y="250"/>
                  </a:cubicBezTo>
                  <a:cubicBezTo>
                    <a:pt x="306" y="235"/>
                    <a:pt x="308" y="210"/>
                    <a:pt x="316" y="178"/>
                  </a:cubicBezTo>
                  <a:cubicBezTo>
                    <a:pt x="324" y="146"/>
                    <a:pt x="323" y="85"/>
                    <a:pt x="336" y="58"/>
                  </a:cubicBezTo>
                  <a:cubicBezTo>
                    <a:pt x="349" y="31"/>
                    <a:pt x="365" y="25"/>
                    <a:pt x="396" y="18"/>
                  </a:cubicBezTo>
                  <a:cubicBezTo>
                    <a:pt x="427" y="11"/>
                    <a:pt x="489" y="15"/>
                    <a:pt x="520" y="14"/>
                  </a:cubicBezTo>
                  <a:cubicBezTo>
                    <a:pt x="551" y="13"/>
                    <a:pt x="567" y="0"/>
                    <a:pt x="580" y="14"/>
                  </a:cubicBezTo>
                  <a:cubicBezTo>
                    <a:pt x="593" y="28"/>
                    <a:pt x="594" y="73"/>
                    <a:pt x="600" y="98"/>
                  </a:cubicBezTo>
                  <a:cubicBezTo>
                    <a:pt x="606" y="123"/>
                    <a:pt x="608" y="147"/>
                    <a:pt x="616" y="166"/>
                  </a:cubicBezTo>
                  <a:cubicBezTo>
                    <a:pt x="624" y="185"/>
                    <a:pt x="633" y="196"/>
                    <a:pt x="648" y="210"/>
                  </a:cubicBezTo>
                  <a:cubicBezTo>
                    <a:pt x="663" y="224"/>
                    <a:pt x="685" y="241"/>
                    <a:pt x="704" y="250"/>
                  </a:cubicBezTo>
                  <a:cubicBezTo>
                    <a:pt x="723" y="259"/>
                    <a:pt x="735" y="263"/>
                    <a:pt x="764" y="266"/>
                  </a:cubicBezTo>
                  <a:cubicBezTo>
                    <a:pt x="793" y="269"/>
                    <a:pt x="836" y="269"/>
                    <a:pt x="880" y="270"/>
                  </a:cubicBez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Text Box 17"/>
            <p:cNvSpPr txBox="1">
              <a:spLocks noChangeArrowheads="1"/>
            </p:cNvSpPr>
            <p:nvPr/>
          </p:nvSpPr>
          <p:spPr bwMode="auto">
            <a:xfrm>
              <a:off x="1978420" y="6271345"/>
              <a:ext cx="937460" cy="230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de-DE" altLang="en-US" sz="900" u="none" dirty="0"/>
                <a:t>Beam pause</a:t>
              </a:r>
            </a:p>
          </p:txBody>
        </p:sp>
        <p:grpSp>
          <p:nvGrpSpPr>
            <p:cNvPr id="183" name="Group 156"/>
            <p:cNvGrpSpPr>
              <a:grpSpLocks/>
            </p:cNvGrpSpPr>
            <p:nvPr/>
          </p:nvGrpSpPr>
          <p:grpSpPr bwMode="auto">
            <a:xfrm>
              <a:off x="956127" y="4888793"/>
              <a:ext cx="401768" cy="287649"/>
              <a:chOff x="4143" y="1716"/>
              <a:chExt cx="222" cy="162"/>
            </a:xfrm>
          </p:grpSpPr>
          <p:sp>
            <p:nvSpPr>
              <p:cNvPr id="188" name="Text Box 150"/>
              <p:cNvSpPr txBox="1">
                <a:spLocks noChangeArrowheads="1"/>
              </p:cNvSpPr>
              <p:nvPr/>
            </p:nvSpPr>
            <p:spPr bwMode="auto">
              <a:xfrm>
                <a:off x="4143" y="1722"/>
                <a:ext cx="222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altLang="en-US" sz="1200" u="none" dirty="0">
                    <a:sym typeface="Symbol" pitchFamily="18" charset="2"/>
                  </a:rPr>
                  <a:t>1</a:t>
                </a:r>
                <a:endParaRPr lang="de-DE" altLang="en-US" sz="1200" u="none" dirty="0"/>
              </a:p>
            </p:txBody>
          </p:sp>
          <p:sp>
            <p:nvSpPr>
              <p:cNvPr id="189" name="Oval 151"/>
              <p:cNvSpPr>
                <a:spLocks noChangeArrowheads="1"/>
              </p:cNvSpPr>
              <p:nvPr/>
            </p:nvSpPr>
            <p:spPr bwMode="auto">
              <a:xfrm>
                <a:off x="4182" y="1716"/>
                <a:ext cx="135" cy="126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4" name="Group 157"/>
            <p:cNvGrpSpPr>
              <a:grpSpLocks/>
            </p:cNvGrpSpPr>
            <p:nvPr/>
          </p:nvGrpSpPr>
          <p:grpSpPr bwMode="auto">
            <a:xfrm>
              <a:off x="1593320" y="4897380"/>
              <a:ext cx="403861" cy="366099"/>
              <a:chOff x="4597" y="1655"/>
              <a:chExt cx="223" cy="206"/>
            </a:xfrm>
          </p:grpSpPr>
          <p:sp>
            <p:nvSpPr>
              <p:cNvPr id="186" name="Text Box 158"/>
              <p:cNvSpPr txBox="1">
                <a:spLocks noChangeArrowheads="1"/>
              </p:cNvSpPr>
              <p:nvPr/>
            </p:nvSpPr>
            <p:spPr bwMode="auto">
              <a:xfrm>
                <a:off x="4597" y="1655"/>
                <a:ext cx="223" cy="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200" u="none" dirty="0">
                    <a:sym typeface="Symbol" pitchFamily="18" charset="2"/>
                  </a:rPr>
                  <a:t>2</a:t>
                </a:r>
                <a:endParaRPr lang="de-DE" altLang="en-US" sz="1200" u="none" dirty="0"/>
              </a:p>
            </p:txBody>
          </p:sp>
          <p:sp>
            <p:nvSpPr>
              <p:cNvPr id="187" name="Oval 159"/>
              <p:cNvSpPr>
                <a:spLocks noChangeArrowheads="1"/>
              </p:cNvSpPr>
              <p:nvPr/>
            </p:nvSpPr>
            <p:spPr bwMode="auto">
              <a:xfrm>
                <a:off x="4602" y="1656"/>
                <a:ext cx="135" cy="126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190" name="Straight Arrow Connector 189"/>
            <p:cNvCxnSpPr/>
            <p:nvPr/>
          </p:nvCxnSpPr>
          <p:spPr bwMode="auto">
            <a:xfrm flipV="1">
              <a:off x="543464" y="4537500"/>
              <a:ext cx="0" cy="173391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" name="Straight Arrow Connector 193"/>
            <p:cNvCxnSpPr/>
            <p:nvPr/>
          </p:nvCxnSpPr>
          <p:spPr bwMode="auto">
            <a:xfrm>
              <a:off x="445228" y="6156391"/>
              <a:ext cx="38421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76" name="TextBox 3075"/>
            <p:cNvSpPr txBox="1"/>
            <p:nvPr/>
          </p:nvSpPr>
          <p:spPr>
            <a:xfrm>
              <a:off x="222542" y="4537500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4257685" y="5980035"/>
              <a:ext cx="2423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cxnSp>
          <p:nvCxnSpPr>
            <p:cNvPr id="3078" name="Straight Connector 3077"/>
            <p:cNvCxnSpPr/>
            <p:nvPr/>
          </p:nvCxnSpPr>
          <p:spPr bwMode="auto">
            <a:xfrm>
              <a:off x="1147313" y="5196293"/>
              <a:ext cx="0" cy="107511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2" name="Line 22"/>
            <p:cNvSpPr>
              <a:spLocks noChangeShapeType="1"/>
            </p:cNvSpPr>
            <p:nvPr/>
          </p:nvSpPr>
          <p:spPr bwMode="auto">
            <a:xfrm flipH="1">
              <a:off x="2417177" y="6081815"/>
              <a:ext cx="29296" cy="14915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Line 22"/>
            <p:cNvSpPr>
              <a:spLocks noChangeShapeType="1"/>
            </p:cNvSpPr>
            <p:nvPr/>
          </p:nvSpPr>
          <p:spPr bwMode="auto">
            <a:xfrm flipH="1">
              <a:off x="2470395" y="6085064"/>
              <a:ext cx="29296" cy="14915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Freeform 16"/>
            <p:cNvSpPr>
              <a:spLocks/>
            </p:cNvSpPr>
            <p:nvPr/>
          </p:nvSpPr>
          <p:spPr bwMode="auto">
            <a:xfrm>
              <a:off x="1160234" y="5293144"/>
              <a:ext cx="1129974" cy="856168"/>
            </a:xfrm>
            <a:custGeom>
              <a:avLst/>
              <a:gdLst>
                <a:gd name="T0" fmla="*/ 0 w 880"/>
                <a:gd name="T1" fmla="*/ 266 h 270"/>
                <a:gd name="T2" fmla="*/ 208 w 880"/>
                <a:gd name="T3" fmla="*/ 266 h 270"/>
                <a:gd name="T4" fmla="*/ 288 w 880"/>
                <a:gd name="T5" fmla="*/ 250 h 270"/>
                <a:gd name="T6" fmla="*/ 316 w 880"/>
                <a:gd name="T7" fmla="*/ 178 h 270"/>
                <a:gd name="T8" fmla="*/ 336 w 880"/>
                <a:gd name="T9" fmla="*/ 58 h 270"/>
                <a:gd name="T10" fmla="*/ 396 w 880"/>
                <a:gd name="T11" fmla="*/ 18 h 270"/>
                <a:gd name="T12" fmla="*/ 520 w 880"/>
                <a:gd name="T13" fmla="*/ 14 h 270"/>
                <a:gd name="T14" fmla="*/ 580 w 880"/>
                <a:gd name="T15" fmla="*/ 14 h 270"/>
                <a:gd name="T16" fmla="*/ 600 w 880"/>
                <a:gd name="T17" fmla="*/ 98 h 270"/>
                <a:gd name="T18" fmla="*/ 616 w 880"/>
                <a:gd name="T19" fmla="*/ 166 h 270"/>
                <a:gd name="T20" fmla="*/ 648 w 880"/>
                <a:gd name="T21" fmla="*/ 210 h 270"/>
                <a:gd name="T22" fmla="*/ 704 w 880"/>
                <a:gd name="T23" fmla="*/ 250 h 270"/>
                <a:gd name="T24" fmla="*/ 764 w 880"/>
                <a:gd name="T25" fmla="*/ 266 h 270"/>
                <a:gd name="T26" fmla="*/ 880 w 880"/>
                <a:gd name="T2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0" h="270">
                  <a:moveTo>
                    <a:pt x="0" y="266"/>
                  </a:moveTo>
                  <a:cubicBezTo>
                    <a:pt x="80" y="267"/>
                    <a:pt x="160" y="269"/>
                    <a:pt x="208" y="266"/>
                  </a:cubicBezTo>
                  <a:cubicBezTo>
                    <a:pt x="256" y="263"/>
                    <a:pt x="270" y="265"/>
                    <a:pt x="288" y="250"/>
                  </a:cubicBezTo>
                  <a:cubicBezTo>
                    <a:pt x="306" y="235"/>
                    <a:pt x="308" y="210"/>
                    <a:pt x="316" y="178"/>
                  </a:cubicBezTo>
                  <a:cubicBezTo>
                    <a:pt x="324" y="146"/>
                    <a:pt x="323" y="85"/>
                    <a:pt x="336" y="58"/>
                  </a:cubicBezTo>
                  <a:cubicBezTo>
                    <a:pt x="349" y="31"/>
                    <a:pt x="365" y="25"/>
                    <a:pt x="396" y="18"/>
                  </a:cubicBezTo>
                  <a:cubicBezTo>
                    <a:pt x="427" y="11"/>
                    <a:pt x="489" y="15"/>
                    <a:pt x="520" y="14"/>
                  </a:cubicBezTo>
                  <a:cubicBezTo>
                    <a:pt x="551" y="13"/>
                    <a:pt x="567" y="0"/>
                    <a:pt x="580" y="14"/>
                  </a:cubicBezTo>
                  <a:cubicBezTo>
                    <a:pt x="593" y="28"/>
                    <a:pt x="594" y="73"/>
                    <a:pt x="600" y="98"/>
                  </a:cubicBezTo>
                  <a:cubicBezTo>
                    <a:pt x="606" y="123"/>
                    <a:pt x="608" y="147"/>
                    <a:pt x="616" y="166"/>
                  </a:cubicBezTo>
                  <a:cubicBezTo>
                    <a:pt x="624" y="185"/>
                    <a:pt x="633" y="196"/>
                    <a:pt x="648" y="210"/>
                  </a:cubicBezTo>
                  <a:cubicBezTo>
                    <a:pt x="663" y="224"/>
                    <a:pt x="685" y="241"/>
                    <a:pt x="704" y="250"/>
                  </a:cubicBezTo>
                  <a:cubicBezTo>
                    <a:pt x="723" y="259"/>
                    <a:pt x="735" y="263"/>
                    <a:pt x="764" y="266"/>
                  </a:cubicBezTo>
                  <a:cubicBezTo>
                    <a:pt x="793" y="269"/>
                    <a:pt x="836" y="269"/>
                    <a:pt x="880" y="270"/>
                  </a:cubicBez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06" name="Straight Connector 205"/>
            <p:cNvCxnSpPr/>
            <p:nvPr/>
          </p:nvCxnSpPr>
          <p:spPr bwMode="auto">
            <a:xfrm>
              <a:off x="1725221" y="5182293"/>
              <a:ext cx="0" cy="107511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5" t="406" r="948" b="-406"/>
          <a:stretch/>
        </p:blipFill>
        <p:spPr bwMode="auto">
          <a:xfrm>
            <a:off x="5518764" y="872716"/>
            <a:ext cx="3528696" cy="267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Straight Arrow Connector 27"/>
          <p:cNvCxnSpPr/>
          <p:nvPr/>
        </p:nvCxnSpPr>
        <p:spPr bwMode="auto">
          <a:xfrm>
            <a:off x="5940152" y="872716"/>
            <a:ext cx="0" cy="86409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8326064" y="1001772"/>
            <a:ext cx="0" cy="86409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6084168" y="1284397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Cavity patch panel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007" y="2600908"/>
            <a:ext cx="5044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Both"/>
            </a:pPr>
            <a:r>
              <a:rPr lang="de-DE" dirty="0" smtClean="0"/>
              <a:t>Messung eines Referenzsignals vor dem HF puls</a:t>
            </a:r>
          </a:p>
          <a:p>
            <a:pPr marL="342900" indent="-342900">
              <a:buFont typeface="+mj-lt"/>
              <a:buAutoNum type="arabicParenBoth"/>
            </a:pPr>
            <a:r>
              <a:rPr lang="de-DE" dirty="0" smtClean="0"/>
              <a:t>Kalibration des darauffolgenden </a:t>
            </a:r>
            <a:r>
              <a:rPr lang="de-DE" dirty="0" err="1" smtClean="0"/>
              <a:t>Cavity</a:t>
            </a:r>
            <a:r>
              <a:rPr lang="de-DE" dirty="0" smtClean="0"/>
              <a:t> Pulses in </a:t>
            </a:r>
            <a:r>
              <a:rPr lang="de-DE" dirty="0"/>
              <a:t>A</a:t>
            </a:r>
            <a:r>
              <a:rPr lang="de-DE" dirty="0" smtClean="0"/>
              <a:t>bhängigkeit der Änderung der Referenz (AP)</a:t>
            </a:r>
          </a:p>
        </p:txBody>
      </p:sp>
    </p:spTree>
    <p:extLst>
      <p:ext uri="{BB962C8B-B14F-4D97-AF65-F5344CB8AC3E}">
        <p14:creationId xmlns:p14="http://schemas.microsoft.com/office/powerpoint/2010/main" val="196211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672388" cy="544512"/>
          </a:xfrm>
        </p:spPr>
        <p:txBody>
          <a:bodyPr/>
          <a:lstStyle/>
          <a:p>
            <a:r>
              <a:rPr lang="de-DE" dirty="0" smtClean="0"/>
              <a:t>Aktivierung der </a:t>
            </a:r>
            <a:r>
              <a:rPr lang="de-DE" dirty="0" smtClean="0"/>
              <a:t>Drift-Kompensation </a:t>
            </a:r>
            <a:r>
              <a:rPr lang="de-DE" dirty="0" smtClean="0"/>
              <a:t>bei ACC23 (Premiere)</a:t>
            </a:r>
            <a:endParaRPr lang="de-D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066" y="1245132"/>
            <a:ext cx="3839148" cy="4792663"/>
          </a:xfrm>
        </p:spPr>
      </p:pic>
      <p:cxnSp>
        <p:nvCxnSpPr>
          <p:cNvPr id="8" name="Straight Arrow Connector 7"/>
          <p:cNvCxnSpPr/>
          <p:nvPr/>
        </p:nvCxnSpPr>
        <p:spPr bwMode="auto">
          <a:xfrm>
            <a:off x="8333104" y="1932130"/>
            <a:ext cx="0" cy="3364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7012037" y="2565110"/>
            <a:ext cx="1321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dA</a:t>
            </a:r>
            <a:r>
              <a:rPr lang="en-US" dirty="0" smtClean="0">
                <a:solidFill>
                  <a:schemeClr val="bg1"/>
                </a:solidFill>
              </a:rPr>
              <a:t> /A~ 0.3%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5536837" y="2268560"/>
            <a:ext cx="2986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5536837" y="1906251"/>
            <a:ext cx="2986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5469134" y="5132530"/>
            <a:ext cx="305375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5469134" y="4750092"/>
            <a:ext cx="305375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8333104" y="4796100"/>
            <a:ext cx="0" cy="3364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6689984" y="5193291"/>
            <a:ext cx="1351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dP</a:t>
            </a:r>
            <a:r>
              <a:rPr lang="en-US" dirty="0" smtClean="0">
                <a:solidFill>
                  <a:schemeClr val="bg1"/>
                </a:solidFill>
              </a:rPr>
              <a:t> ~ 0.6 </a:t>
            </a:r>
            <a:r>
              <a:rPr lang="en-US" dirty="0" err="1" smtClean="0">
                <a:solidFill>
                  <a:schemeClr val="bg1"/>
                </a:solidFill>
              </a:rPr>
              <a:t>deg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803561"/>
            <a:ext cx="3240013" cy="5809890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 bwMode="auto">
          <a:xfrm>
            <a:off x="606874" y="1186768"/>
            <a:ext cx="258289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593165" y="2415397"/>
            <a:ext cx="258289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3176058" y="1181853"/>
            <a:ext cx="0" cy="12275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1684532" y="1274586"/>
            <a:ext cx="1321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dA</a:t>
            </a:r>
            <a:r>
              <a:rPr lang="en-US" dirty="0" smtClean="0">
                <a:solidFill>
                  <a:schemeClr val="bg1"/>
                </a:solidFill>
              </a:rPr>
              <a:t> /A~ 1.9%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618697" y="3056895"/>
            <a:ext cx="258289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593164" y="4645325"/>
            <a:ext cx="270292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3201590" y="3056895"/>
            <a:ext cx="0" cy="15884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1702382" y="3149461"/>
            <a:ext cx="1239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dP</a:t>
            </a:r>
            <a:r>
              <a:rPr lang="en-US" dirty="0" smtClean="0">
                <a:solidFill>
                  <a:schemeClr val="bg1"/>
                </a:solidFill>
              </a:rPr>
              <a:t>~ </a:t>
            </a:r>
            <a:r>
              <a:rPr lang="en-US" dirty="0" smtClean="0">
                <a:solidFill>
                  <a:schemeClr val="bg1"/>
                </a:solidFill>
              </a:rPr>
              <a:t>1.4deg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65097" y="808918"/>
            <a:ext cx="3411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Parallele Messung mit VME </a:t>
            </a:r>
            <a:r>
              <a:rPr lang="de-DE" dirty="0" err="1" smtClean="0"/>
              <a:t>system</a:t>
            </a:r>
            <a:endParaRPr lang="de-DE" dirty="0"/>
          </a:p>
        </p:txBody>
      </p:sp>
      <p:sp>
        <p:nvSpPr>
          <p:cNvPr id="47" name="Right Arrow 46"/>
          <p:cNvSpPr/>
          <p:nvPr/>
        </p:nvSpPr>
        <p:spPr bwMode="auto">
          <a:xfrm rot="1143247">
            <a:off x="3577367" y="3379170"/>
            <a:ext cx="1268383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60359" y="5140197"/>
            <a:ext cx="1231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BAM 4DBC3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593164" y="5697252"/>
            <a:ext cx="270292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TextBox 53"/>
          <p:cNvSpPr txBox="1"/>
          <p:nvPr/>
        </p:nvSpPr>
        <p:spPr>
          <a:xfrm>
            <a:off x="3538972" y="1438625"/>
            <a:ext cx="14128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Driftendes System befinden sich in der aktiven Regelung</a:t>
            </a:r>
            <a:endParaRPr lang="de-DE" dirty="0"/>
          </a:p>
        </p:txBody>
      </p:sp>
      <p:sp>
        <p:nvSpPr>
          <p:cNvPr id="55" name="TextBox 54"/>
          <p:cNvSpPr txBox="1"/>
          <p:nvPr/>
        </p:nvSpPr>
        <p:spPr>
          <a:xfrm>
            <a:off x="3656509" y="4720720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Out-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loop</a:t>
            </a:r>
            <a:endParaRPr lang="de-DE" dirty="0" smtClean="0"/>
          </a:p>
          <a:p>
            <a:r>
              <a:rPr lang="de-DE" dirty="0" smtClean="0"/>
              <a:t>Stabil 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397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Gegenüberstellung  mit BAM 4DBC3 Messung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89" y="872716"/>
            <a:ext cx="6262725" cy="4299184"/>
          </a:xfr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2987824" y="4041068"/>
            <a:ext cx="864096" cy="4680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3419872" y="3659732"/>
            <a:ext cx="3600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Rücksetzen des </a:t>
            </a:r>
            <a:r>
              <a:rPr lang="de-DE" dirty="0" smtClean="0"/>
              <a:t>Temperatur Sprungs </a:t>
            </a:r>
            <a:endParaRPr lang="de-DE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899592" y="1834176"/>
            <a:ext cx="0" cy="26749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 rot="16200000">
            <a:off x="-125409" y="3033452"/>
            <a:ext cx="128753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~ </a:t>
            </a:r>
            <a:r>
              <a:rPr lang="en-US" sz="2400" dirty="0" smtClean="0"/>
              <a:t>800 fs</a:t>
            </a: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87524" y="5265204"/>
            <a:ext cx="8520113" cy="109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de-DE" kern="0" dirty="0" smtClean="0"/>
              <a:t>Langzeitmessung ausstehend, Beobachtung der Operateure</a:t>
            </a:r>
          </a:p>
          <a:p>
            <a:pPr lvl="1"/>
            <a:r>
              <a:rPr lang="de-DE" kern="0" dirty="0" smtClean="0"/>
              <a:t>Soweit keine technischen Ausfälle/Probleme </a:t>
            </a:r>
          </a:p>
          <a:p>
            <a:pPr lvl="1"/>
            <a:r>
              <a:rPr lang="de-DE" kern="0" dirty="0" smtClean="0"/>
              <a:t>Installation bei allen weiteren LLRF Systemen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1655676" y="1466782"/>
            <a:ext cx="864096" cy="23402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2747380" y="1201444"/>
            <a:ext cx="3600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Start des </a:t>
            </a:r>
            <a:r>
              <a:rPr lang="de-DE" dirty="0" smtClean="0"/>
              <a:t>Temperatur Sprungs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74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 </a:t>
            </a:r>
            <a:r>
              <a:rPr lang="de-DE" dirty="0" err="1" smtClean="0"/>
              <a:t>beamline</a:t>
            </a:r>
            <a:r>
              <a:rPr lang="de-DE" dirty="0" smtClean="0"/>
              <a:t> Unterstützung (</a:t>
            </a:r>
            <a:r>
              <a:rPr lang="de-DE" dirty="0" smtClean="0"/>
              <a:t>FLASH2,…)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2576183"/>
          </a:xfrm>
        </p:spPr>
        <p:txBody>
          <a:bodyPr/>
          <a:lstStyle/>
          <a:p>
            <a:r>
              <a:rPr lang="de-DE" sz="1800" dirty="0" smtClean="0"/>
              <a:t>Setup der LLRF für zwei/mehrere Arbeitspunkte innerhalb eines Pulses</a:t>
            </a:r>
          </a:p>
          <a:p>
            <a:pPr lvl="1"/>
            <a:r>
              <a:rPr lang="de-DE" sz="1400" dirty="0" smtClean="0"/>
              <a:t>Zwei abhängige Setzwerte für Amplitude und Phase (Limit in max. Differenz)</a:t>
            </a:r>
          </a:p>
          <a:p>
            <a:pPr lvl="1"/>
            <a:r>
              <a:rPr lang="de-DE" sz="1400" dirty="0" smtClean="0"/>
              <a:t>Unterschiedliches beam </a:t>
            </a:r>
            <a:r>
              <a:rPr lang="de-DE" sz="1400" dirty="0" err="1" smtClean="0"/>
              <a:t>loading</a:t>
            </a:r>
            <a:r>
              <a:rPr lang="de-DE" sz="1400" dirty="0" smtClean="0"/>
              <a:t> </a:t>
            </a:r>
            <a:r>
              <a:rPr lang="de-DE" sz="1400" dirty="0" smtClean="0"/>
              <a:t>für FLASH1 und FLASH2  (BL Kompensation)</a:t>
            </a:r>
          </a:p>
          <a:p>
            <a:pPr lvl="1"/>
            <a:r>
              <a:rPr lang="de-DE" sz="1400" dirty="0" smtClean="0"/>
              <a:t>Variation der Übergange in </a:t>
            </a:r>
            <a:r>
              <a:rPr lang="de-DE" sz="1400" dirty="0" smtClean="0"/>
              <a:t>Abhängigkeit </a:t>
            </a:r>
            <a:r>
              <a:rPr lang="de-DE" sz="1400" dirty="0" smtClean="0"/>
              <a:t>der verteilten Modi (Timing System)</a:t>
            </a:r>
          </a:p>
          <a:p>
            <a:r>
              <a:rPr lang="de-DE" sz="1800" dirty="0" smtClean="0"/>
              <a:t>Implementation aller notwendigen Parameter/ Messwerte </a:t>
            </a:r>
          </a:p>
          <a:p>
            <a:pPr lvl="1"/>
            <a:r>
              <a:rPr lang="de-DE" sz="1400" dirty="0" smtClean="0"/>
              <a:t>Mehrmals erfolgreich demonstriert, RF-</a:t>
            </a:r>
            <a:r>
              <a:rPr lang="de-DE" sz="1400" dirty="0" err="1" smtClean="0"/>
              <a:t>Gun</a:t>
            </a:r>
            <a:r>
              <a:rPr lang="de-DE" sz="1400" dirty="0" smtClean="0"/>
              <a:t> noch zu zeigen</a:t>
            </a:r>
          </a:p>
          <a:p>
            <a:r>
              <a:rPr lang="de-DE" sz="1800" dirty="0" smtClean="0">
                <a:solidFill>
                  <a:schemeClr val="accent1"/>
                </a:solidFill>
              </a:rPr>
              <a:t>Herausforderung für Regelung an den Übergangsstellen</a:t>
            </a:r>
          </a:p>
          <a:p>
            <a:pPr lvl="1"/>
            <a:endParaRPr lang="en-GB" sz="1400" dirty="0" smtClean="0"/>
          </a:p>
          <a:p>
            <a:pPr lvl="1"/>
            <a:endParaRPr lang="en-US" sz="1400" dirty="0"/>
          </a:p>
        </p:txBody>
      </p:sp>
      <p:grpSp>
        <p:nvGrpSpPr>
          <p:cNvPr id="6" name="Group 5"/>
          <p:cNvGrpSpPr/>
          <p:nvPr/>
        </p:nvGrpSpPr>
        <p:grpSpPr>
          <a:xfrm>
            <a:off x="585571" y="3824479"/>
            <a:ext cx="7367984" cy="2175321"/>
            <a:chOff x="130557" y="3850529"/>
            <a:chExt cx="7761839" cy="2566427"/>
          </a:xfrm>
        </p:grpSpPr>
        <p:pic>
          <p:nvPicPr>
            <p:cNvPr id="7" name="Picture 4" descr="http://ttfinfo.desy.de/TTFelog/data/2013/02/12.01_n/2013-01-13T05:52:12-00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476" r="11756"/>
            <a:stretch/>
          </p:blipFill>
          <p:spPr bwMode="auto">
            <a:xfrm>
              <a:off x="259548" y="3850529"/>
              <a:ext cx="7632848" cy="2390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59548" y="4365104"/>
              <a:ext cx="280003" cy="1512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-404857" y="4528010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µJ/pulse</a:t>
              </a:r>
              <a:endParaRPr lang="de-DE" dirty="0"/>
            </a:p>
          </p:txBody>
        </p:sp>
        <p:sp>
          <p:nvSpPr>
            <p:cNvPr id="10" name="Textfeld 7"/>
            <p:cNvSpPr txBox="1"/>
            <p:nvPr/>
          </p:nvSpPr>
          <p:spPr>
            <a:xfrm>
              <a:off x="3781893" y="6017533"/>
              <a:ext cx="2179117" cy="399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/>
                <a:t>Bunch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6183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Gradientenvariation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4382" r="8668" b="6341"/>
          <a:stretch/>
        </p:blipFill>
        <p:spPr>
          <a:xfrm>
            <a:off x="267560" y="884337"/>
            <a:ext cx="4094890" cy="3119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Oval 5"/>
          <p:cNvSpPr/>
          <p:nvPr/>
        </p:nvSpPr>
        <p:spPr bwMode="auto">
          <a:xfrm>
            <a:off x="1504950" y="1164105"/>
            <a:ext cx="2181225" cy="31432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67560" y="4473116"/>
            <a:ext cx="8707438" cy="161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 smtClean="0"/>
              <a:t>Limitierte Übergangszeit, Vermeidung von sprunghaften Änderungen </a:t>
            </a:r>
          </a:p>
          <a:p>
            <a:pPr lvl="1"/>
            <a:r>
              <a:rPr lang="de-DE" dirty="0" smtClean="0"/>
              <a:t>Größere Sprünge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>
                <a:sym typeface="Wingdings" panose="05000000000000000000" pitchFamily="2" charset="2"/>
              </a:rPr>
              <a:t>m</a:t>
            </a:r>
            <a:r>
              <a:rPr lang="de-DE" dirty="0" smtClean="0">
                <a:sym typeface="Wingdings" pitchFamily="2" charset="2"/>
              </a:rPr>
              <a:t>ehr Zeit</a:t>
            </a:r>
          </a:p>
          <a:p>
            <a:r>
              <a:rPr lang="de-DE" dirty="0" smtClean="0"/>
              <a:t>Oszillationen an Übergängen ist ein Effekt resultierend aus der Regelstruktur (LFF + FB)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6" t="8293" r="5994" b="8049"/>
          <a:stretch/>
        </p:blipFill>
        <p:spPr>
          <a:xfrm rot="5400000">
            <a:off x="5030034" y="245326"/>
            <a:ext cx="3247309" cy="44300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 bwMode="auto">
          <a:xfrm>
            <a:off x="5124449" y="1242478"/>
            <a:ext cx="685801" cy="2293352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6325459" y="3021480"/>
            <a:ext cx="78971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6498431" y="3063926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LFF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4874879" y="947710"/>
            <a:ext cx="11063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Min e für alle t </a:t>
            </a:r>
            <a:endParaRPr lang="de-DE" sz="11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324475" y="1313690"/>
            <a:ext cx="2458870" cy="2293352"/>
            <a:chOff x="5324475" y="1778360"/>
            <a:chExt cx="2458870" cy="2293352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>
              <a:off x="6325459" y="3324225"/>
              <a:ext cx="89449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/>
            <p:cNvSpPr txBox="1"/>
            <p:nvPr/>
          </p:nvSpPr>
          <p:spPr>
            <a:xfrm>
              <a:off x="6506248" y="2973140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FB</a:t>
              </a:r>
              <a:endParaRPr lang="de-DE" dirty="0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5324475" y="1809750"/>
              <a:ext cx="781050" cy="2057400"/>
            </a:xfrm>
            <a:custGeom>
              <a:avLst/>
              <a:gdLst>
                <a:gd name="connsiteX0" fmla="*/ 0 w 676275"/>
                <a:gd name="connsiteY0" fmla="*/ 0 h 2085975"/>
                <a:gd name="connsiteX1" fmla="*/ 352425 w 676275"/>
                <a:gd name="connsiteY1" fmla="*/ 1143000 h 2085975"/>
                <a:gd name="connsiteX2" fmla="*/ 676275 w 676275"/>
                <a:gd name="connsiteY2" fmla="*/ 2085975 h 2085975"/>
                <a:gd name="connsiteX0" fmla="*/ 0 w 676275"/>
                <a:gd name="connsiteY0" fmla="*/ 0 h 2085975"/>
                <a:gd name="connsiteX1" fmla="*/ 361950 w 676275"/>
                <a:gd name="connsiteY1" fmla="*/ 1371600 h 2085975"/>
                <a:gd name="connsiteX2" fmla="*/ 676275 w 676275"/>
                <a:gd name="connsiteY2" fmla="*/ 2085975 h 2085975"/>
                <a:gd name="connsiteX0" fmla="*/ 0 w 676275"/>
                <a:gd name="connsiteY0" fmla="*/ 0 h 2085975"/>
                <a:gd name="connsiteX1" fmla="*/ 361950 w 676275"/>
                <a:gd name="connsiteY1" fmla="*/ 1371600 h 2085975"/>
                <a:gd name="connsiteX2" fmla="*/ 676275 w 676275"/>
                <a:gd name="connsiteY2" fmla="*/ 2085975 h 2085975"/>
                <a:gd name="connsiteX0" fmla="*/ 0 w 676275"/>
                <a:gd name="connsiteY0" fmla="*/ 0 h 2085975"/>
                <a:gd name="connsiteX1" fmla="*/ 361950 w 676275"/>
                <a:gd name="connsiteY1" fmla="*/ 1371600 h 2085975"/>
                <a:gd name="connsiteX2" fmla="*/ 676275 w 676275"/>
                <a:gd name="connsiteY2" fmla="*/ 2085975 h 2085975"/>
                <a:gd name="connsiteX0" fmla="*/ 0 w 742950"/>
                <a:gd name="connsiteY0" fmla="*/ 0 h 2143125"/>
                <a:gd name="connsiteX1" fmla="*/ 361950 w 742950"/>
                <a:gd name="connsiteY1" fmla="*/ 1371600 h 2143125"/>
                <a:gd name="connsiteX2" fmla="*/ 742950 w 742950"/>
                <a:gd name="connsiteY2" fmla="*/ 2143125 h 2143125"/>
                <a:gd name="connsiteX0" fmla="*/ 0 w 742950"/>
                <a:gd name="connsiteY0" fmla="*/ 0 h 2143125"/>
                <a:gd name="connsiteX1" fmla="*/ 361950 w 742950"/>
                <a:gd name="connsiteY1" fmla="*/ 1371600 h 2143125"/>
                <a:gd name="connsiteX2" fmla="*/ 742950 w 742950"/>
                <a:gd name="connsiteY2" fmla="*/ 2143125 h 2143125"/>
                <a:gd name="connsiteX0" fmla="*/ 0 w 781050"/>
                <a:gd name="connsiteY0" fmla="*/ 0 h 2057400"/>
                <a:gd name="connsiteX1" fmla="*/ 361950 w 781050"/>
                <a:gd name="connsiteY1" fmla="*/ 1371600 h 2057400"/>
                <a:gd name="connsiteX2" fmla="*/ 781050 w 781050"/>
                <a:gd name="connsiteY2" fmla="*/ 2057400 h 2057400"/>
                <a:gd name="connsiteX0" fmla="*/ 0 w 781050"/>
                <a:gd name="connsiteY0" fmla="*/ 0 h 2057400"/>
                <a:gd name="connsiteX1" fmla="*/ 361950 w 781050"/>
                <a:gd name="connsiteY1" fmla="*/ 1371600 h 2057400"/>
                <a:gd name="connsiteX2" fmla="*/ 781050 w 781050"/>
                <a:gd name="connsiteY2" fmla="*/ 2057400 h 2057400"/>
                <a:gd name="connsiteX0" fmla="*/ 0 w 752475"/>
                <a:gd name="connsiteY0" fmla="*/ 0 h 2085975"/>
                <a:gd name="connsiteX1" fmla="*/ 361950 w 752475"/>
                <a:gd name="connsiteY1" fmla="*/ 1371600 h 2085975"/>
                <a:gd name="connsiteX2" fmla="*/ 752475 w 752475"/>
                <a:gd name="connsiteY2" fmla="*/ 2085975 h 2085975"/>
                <a:gd name="connsiteX0" fmla="*/ 0 w 752475"/>
                <a:gd name="connsiteY0" fmla="*/ 0 h 2085975"/>
                <a:gd name="connsiteX1" fmla="*/ 361950 w 752475"/>
                <a:gd name="connsiteY1" fmla="*/ 1371600 h 2085975"/>
                <a:gd name="connsiteX2" fmla="*/ 752475 w 752475"/>
                <a:gd name="connsiteY2" fmla="*/ 2085975 h 2085975"/>
                <a:gd name="connsiteX0" fmla="*/ 0 w 752475"/>
                <a:gd name="connsiteY0" fmla="*/ 0 h 2085975"/>
                <a:gd name="connsiteX1" fmla="*/ 361950 w 752475"/>
                <a:gd name="connsiteY1" fmla="*/ 1371600 h 2085975"/>
                <a:gd name="connsiteX2" fmla="*/ 752475 w 752475"/>
                <a:gd name="connsiteY2" fmla="*/ 2085975 h 2085975"/>
                <a:gd name="connsiteX0" fmla="*/ 0 w 752475"/>
                <a:gd name="connsiteY0" fmla="*/ 0 h 2085975"/>
                <a:gd name="connsiteX1" fmla="*/ 361950 w 752475"/>
                <a:gd name="connsiteY1" fmla="*/ 1371600 h 2085975"/>
                <a:gd name="connsiteX2" fmla="*/ 752475 w 752475"/>
                <a:gd name="connsiteY2" fmla="*/ 2085975 h 2085975"/>
                <a:gd name="connsiteX0" fmla="*/ 0 w 752475"/>
                <a:gd name="connsiteY0" fmla="*/ 0 h 2085975"/>
                <a:gd name="connsiteX1" fmla="*/ 361950 w 752475"/>
                <a:gd name="connsiteY1" fmla="*/ 1371600 h 2085975"/>
                <a:gd name="connsiteX2" fmla="*/ 752475 w 752475"/>
                <a:gd name="connsiteY2" fmla="*/ 2085975 h 2085975"/>
                <a:gd name="connsiteX0" fmla="*/ 0 w 752475"/>
                <a:gd name="connsiteY0" fmla="*/ 0 h 2085975"/>
                <a:gd name="connsiteX1" fmla="*/ 361950 w 752475"/>
                <a:gd name="connsiteY1" fmla="*/ 1371600 h 2085975"/>
                <a:gd name="connsiteX2" fmla="*/ 752475 w 752475"/>
                <a:gd name="connsiteY2" fmla="*/ 2085975 h 2085975"/>
                <a:gd name="connsiteX0" fmla="*/ 0 w 752475"/>
                <a:gd name="connsiteY0" fmla="*/ 0 h 2085975"/>
                <a:gd name="connsiteX1" fmla="*/ 361950 w 752475"/>
                <a:gd name="connsiteY1" fmla="*/ 1371600 h 2085975"/>
                <a:gd name="connsiteX2" fmla="*/ 752475 w 752475"/>
                <a:gd name="connsiteY2" fmla="*/ 2085975 h 2085975"/>
                <a:gd name="connsiteX0" fmla="*/ 0 w 571500"/>
                <a:gd name="connsiteY0" fmla="*/ 0 h 2057400"/>
                <a:gd name="connsiteX1" fmla="*/ 361950 w 571500"/>
                <a:gd name="connsiteY1" fmla="*/ 1371600 h 2057400"/>
                <a:gd name="connsiteX2" fmla="*/ 571500 w 571500"/>
                <a:gd name="connsiteY2" fmla="*/ 2057400 h 2057400"/>
                <a:gd name="connsiteX0" fmla="*/ 0 w 571500"/>
                <a:gd name="connsiteY0" fmla="*/ 0 h 2057400"/>
                <a:gd name="connsiteX1" fmla="*/ 390525 w 571500"/>
                <a:gd name="connsiteY1" fmla="*/ 1314450 h 2057400"/>
                <a:gd name="connsiteX2" fmla="*/ 571500 w 571500"/>
                <a:gd name="connsiteY2" fmla="*/ 2057400 h 2057400"/>
                <a:gd name="connsiteX0" fmla="*/ 0 w 571500"/>
                <a:gd name="connsiteY0" fmla="*/ 0 h 2057400"/>
                <a:gd name="connsiteX1" fmla="*/ 348708 w 571500"/>
                <a:gd name="connsiteY1" fmla="*/ 1419225 h 2057400"/>
                <a:gd name="connsiteX2" fmla="*/ 571500 w 571500"/>
                <a:gd name="connsiteY2" fmla="*/ 2057400 h 2057400"/>
                <a:gd name="connsiteX0" fmla="*/ 0 w 571500"/>
                <a:gd name="connsiteY0" fmla="*/ 0 h 2057400"/>
                <a:gd name="connsiteX1" fmla="*/ 348708 w 571500"/>
                <a:gd name="connsiteY1" fmla="*/ 1419225 h 2057400"/>
                <a:gd name="connsiteX2" fmla="*/ 571500 w 571500"/>
                <a:gd name="connsiteY2" fmla="*/ 205740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0" h="2057400">
                  <a:moveTo>
                    <a:pt x="0" y="0"/>
                  </a:moveTo>
                  <a:cubicBezTo>
                    <a:pt x="292100" y="9525"/>
                    <a:pt x="199483" y="257175"/>
                    <a:pt x="348708" y="1419225"/>
                  </a:cubicBezTo>
                  <a:cubicBezTo>
                    <a:pt x="431413" y="2076450"/>
                    <a:pt x="571500" y="2019300"/>
                    <a:pt x="571500" y="2057400"/>
                  </a:cubicBezTo>
                </a:path>
              </a:pathLst>
            </a:cu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05908" y="1958196"/>
              <a:ext cx="187743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b="1" dirty="0" smtClean="0">
                  <a:solidFill>
                    <a:srgbClr val="00B050"/>
                  </a:solidFill>
                </a:rPr>
                <a:t>Nur mit </a:t>
              </a:r>
              <a:r>
                <a:rPr lang="de-DE" sz="1100" b="1" dirty="0" smtClean="0">
                  <a:solidFill>
                    <a:srgbClr val="00B050"/>
                  </a:solidFill>
                </a:rPr>
                <a:t> </a:t>
              </a:r>
              <a:r>
                <a:rPr lang="de-DE" sz="1100" b="1" dirty="0" smtClean="0">
                  <a:solidFill>
                    <a:srgbClr val="00B050"/>
                  </a:solidFill>
                </a:rPr>
                <a:t>FB </a:t>
              </a:r>
              <a:r>
                <a:rPr lang="de-DE" sz="1100" b="1" dirty="0" smtClean="0">
                  <a:solidFill>
                    <a:srgbClr val="00B050"/>
                  </a:solidFill>
                </a:rPr>
                <a:t>(</a:t>
              </a:r>
              <a:r>
                <a:rPr lang="de-DE" sz="1100" b="1" dirty="0">
                  <a:solidFill>
                    <a:srgbClr val="00B050"/>
                  </a:solidFill>
                </a:rPr>
                <a:t>I</a:t>
              </a:r>
              <a:r>
                <a:rPr lang="de-DE" sz="1100" b="1" dirty="0" smtClean="0">
                  <a:solidFill>
                    <a:srgbClr val="00B050"/>
                  </a:solidFill>
                </a:rPr>
                <a:t>llustration</a:t>
              </a:r>
              <a:r>
                <a:rPr lang="de-DE" sz="1100" b="1" dirty="0" smtClean="0">
                  <a:solidFill>
                    <a:srgbClr val="00B050"/>
                  </a:solidFill>
                </a:rPr>
                <a:t>!) </a:t>
              </a:r>
              <a:endParaRPr lang="de-DE" sz="1100" b="1" dirty="0">
                <a:solidFill>
                  <a:srgbClr val="00B05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324475" y="1778360"/>
              <a:ext cx="781050" cy="2293352"/>
            </a:xfrm>
            <a:prstGeom prst="rect">
              <a:avLst/>
            </a:prstGeom>
            <a:noFill/>
            <a:ln w="127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386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Regelungsprobleme an Übergängen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538" y="977900"/>
            <a:ext cx="8520113" cy="2487104"/>
          </a:xfrm>
        </p:spPr>
        <p:txBody>
          <a:bodyPr/>
          <a:lstStyle/>
          <a:p>
            <a:r>
              <a:rPr lang="de-DE" sz="1800" dirty="0" smtClean="0"/>
              <a:t>Limitierung der </a:t>
            </a:r>
            <a:r>
              <a:rPr lang="de-DE" sz="1800" dirty="0" smtClean="0"/>
              <a:t>Korrekturtabellen / </a:t>
            </a:r>
            <a:r>
              <a:rPr lang="de-DE" sz="1800" dirty="0" smtClean="0"/>
              <a:t>Ansteueramplitude </a:t>
            </a:r>
            <a:r>
              <a:rPr lang="de-DE" sz="1800" dirty="0" smtClean="0"/>
              <a:t>(Klystron, Koppler)</a:t>
            </a:r>
            <a:endParaRPr lang="de-DE" sz="1800" dirty="0" smtClean="0"/>
          </a:p>
          <a:p>
            <a:r>
              <a:rPr lang="de-DE" sz="1800" dirty="0" smtClean="0"/>
              <a:t>MIMO System, Modell-basierter </a:t>
            </a:r>
            <a:r>
              <a:rPr lang="de-DE" sz="1800" dirty="0" smtClean="0"/>
              <a:t>Algorithmus </a:t>
            </a:r>
            <a:r>
              <a:rPr lang="de-DE" sz="1800" dirty="0" smtClean="0"/>
              <a:t>– nicht </a:t>
            </a:r>
            <a:r>
              <a:rPr lang="de-DE" sz="1800" dirty="0" smtClean="0"/>
              <a:t>kausal, iterativ</a:t>
            </a:r>
          </a:p>
          <a:p>
            <a:endParaRPr lang="de-DE" sz="1800" dirty="0" smtClean="0"/>
          </a:p>
          <a:p>
            <a:r>
              <a:rPr lang="de-DE" sz="1800" dirty="0" smtClean="0"/>
              <a:t>Lösungsansätze:  </a:t>
            </a:r>
            <a:endParaRPr lang="de-DE" sz="1800" dirty="0" smtClean="0"/>
          </a:p>
          <a:p>
            <a:pPr lvl="1"/>
            <a:r>
              <a:rPr lang="de-DE" sz="1400" dirty="0" smtClean="0"/>
              <a:t>Längere </a:t>
            </a:r>
            <a:r>
              <a:rPr lang="de-DE" sz="1400" dirty="0" smtClean="0"/>
              <a:t>Übergangszeiten</a:t>
            </a:r>
          </a:p>
          <a:p>
            <a:pPr lvl="1"/>
            <a:r>
              <a:rPr lang="de-DE" sz="1400" dirty="0" smtClean="0"/>
              <a:t>kleinere zulässige Stufen </a:t>
            </a:r>
            <a:endParaRPr lang="de-DE" sz="1400" dirty="0" smtClean="0"/>
          </a:p>
          <a:p>
            <a:pPr lvl="1"/>
            <a:r>
              <a:rPr lang="de-DE" sz="1400" dirty="0" err="1">
                <a:solidFill>
                  <a:srgbClr val="FF0000"/>
                </a:solidFill>
              </a:rPr>
              <a:t>Temp</a:t>
            </a:r>
            <a:r>
              <a:rPr lang="de-DE" sz="1400" dirty="0">
                <a:solidFill>
                  <a:srgbClr val="FF0000"/>
                </a:solidFill>
              </a:rPr>
              <a:t>. Aussetzung der Adaption</a:t>
            </a:r>
          </a:p>
          <a:p>
            <a:pPr lvl="1"/>
            <a:endParaRPr lang="de-DE" sz="1400" dirty="0" smtClean="0">
              <a:solidFill>
                <a:srgbClr val="00B050"/>
              </a:solidFill>
            </a:endParaRPr>
          </a:p>
          <a:p>
            <a:pPr lvl="1"/>
            <a:r>
              <a:rPr lang="de-DE" sz="1400" dirty="0" smtClean="0">
                <a:solidFill>
                  <a:srgbClr val="00B050"/>
                </a:solidFill>
              </a:rPr>
              <a:t>Variable </a:t>
            </a:r>
            <a:r>
              <a:rPr lang="de-DE" sz="1400" dirty="0" smtClean="0">
                <a:solidFill>
                  <a:srgbClr val="00B050"/>
                </a:solidFill>
              </a:rPr>
              <a:t>Wichtung innerhalb der </a:t>
            </a:r>
            <a:r>
              <a:rPr lang="de-DE" sz="1400" dirty="0" smtClean="0">
                <a:solidFill>
                  <a:srgbClr val="00B050"/>
                </a:solidFill>
              </a:rPr>
              <a:t>Kostenfunktion</a:t>
            </a:r>
            <a:endParaRPr lang="de-DE" sz="1000" dirty="0" smtClean="0">
              <a:solidFill>
                <a:srgbClr val="00B050"/>
              </a:solidFill>
            </a:endParaRPr>
          </a:p>
          <a:p>
            <a:pPr lvl="1"/>
            <a:endParaRPr lang="de-DE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93" y="5805264"/>
            <a:ext cx="3653347" cy="4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38" y="5157192"/>
            <a:ext cx="6828927" cy="60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007784" y="5187853"/>
            <a:ext cx="1628112" cy="54006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68044" y="1916832"/>
            <a:ext cx="3906434" cy="3164321"/>
            <a:chOff x="3725906" y="3544648"/>
            <a:chExt cx="3150350" cy="2624261"/>
          </a:xfrm>
        </p:grpSpPr>
        <p:pic>
          <p:nvPicPr>
            <p:cNvPr id="1030" name="Picture 6" descr="http://ttfinfo.desy.de/TTFelog/data/2014/27/03.07_M/2014-07-03T13:01:09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9198" b="38585"/>
            <a:stretch/>
          </p:blipFill>
          <p:spPr bwMode="auto">
            <a:xfrm>
              <a:off x="3725906" y="3544648"/>
              <a:ext cx="3150350" cy="2624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 bwMode="auto">
            <a:xfrm>
              <a:off x="4104628" y="3897052"/>
              <a:ext cx="245716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4143251" y="5784083"/>
              <a:ext cx="245716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" name="Straight Arrow Connector 6"/>
          <p:cNvCxnSpPr/>
          <p:nvPr/>
        </p:nvCxnSpPr>
        <p:spPr bwMode="auto">
          <a:xfrm>
            <a:off x="2007784" y="4221088"/>
            <a:ext cx="814056" cy="8600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ight Brace 9"/>
          <p:cNvSpPr/>
          <p:nvPr/>
        </p:nvSpPr>
        <p:spPr bwMode="auto">
          <a:xfrm>
            <a:off x="3023828" y="2672916"/>
            <a:ext cx="155448" cy="54006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2664205"/>
            <a:ext cx="1061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externe </a:t>
            </a:r>
          </a:p>
          <a:p>
            <a:r>
              <a:rPr lang="de-DE" dirty="0" smtClean="0"/>
              <a:t>Vorgaben</a:t>
            </a:r>
          </a:p>
        </p:txBody>
      </p:sp>
    </p:spTree>
    <p:extLst>
      <p:ext uri="{BB962C8B-B14F-4D97-AF65-F5344CB8AC3E}">
        <p14:creationId xmlns:p14="http://schemas.microsoft.com/office/powerpoint/2010/main" val="84928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 und Ausblick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1"/>
            <a:ext cx="8141853" cy="4395316"/>
          </a:xfrm>
        </p:spPr>
        <p:txBody>
          <a:bodyPr/>
          <a:lstStyle/>
          <a:p>
            <a:r>
              <a:rPr lang="de-DE" dirty="0" smtClean="0"/>
              <a:t>MicroTCA.4 LLRF </a:t>
            </a:r>
            <a:r>
              <a:rPr lang="de-DE" dirty="0" smtClean="0"/>
              <a:t>System bei </a:t>
            </a:r>
            <a:r>
              <a:rPr lang="de-DE" dirty="0" smtClean="0"/>
              <a:t>FLASH für </a:t>
            </a:r>
            <a:r>
              <a:rPr lang="de-DE" dirty="0" smtClean="0"/>
              <a:t>alle Stationen </a:t>
            </a:r>
            <a:r>
              <a:rPr lang="de-DE" dirty="0" smtClean="0"/>
              <a:t>im </a:t>
            </a:r>
            <a:r>
              <a:rPr lang="de-DE" dirty="0" smtClean="0"/>
              <a:t>Einsatz</a:t>
            </a:r>
          </a:p>
          <a:p>
            <a:pPr lvl="1"/>
            <a:r>
              <a:rPr lang="de-DE" dirty="0" smtClean="0"/>
              <a:t>Wichtigste Funktionalitäten der Regelung/Automatisierung implementiert </a:t>
            </a:r>
          </a:p>
          <a:p>
            <a:pPr lvl="1"/>
            <a:r>
              <a:rPr lang="de-DE" dirty="0" smtClean="0"/>
              <a:t>RF-GUN </a:t>
            </a:r>
            <a:r>
              <a:rPr lang="de-DE" dirty="0" smtClean="0"/>
              <a:t>seit </a:t>
            </a:r>
            <a:r>
              <a:rPr lang="de-DE" dirty="0" smtClean="0"/>
              <a:t>Beginn </a:t>
            </a:r>
            <a:r>
              <a:rPr lang="de-DE" dirty="0" smtClean="0"/>
              <a:t>des Jahres (FLASH, XFEL, PITZ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Parallelbetrieb von mehreren </a:t>
            </a:r>
            <a:r>
              <a:rPr lang="de-DE" dirty="0" err="1" smtClean="0"/>
              <a:t>beamlines</a:t>
            </a:r>
            <a:r>
              <a:rPr lang="de-DE" dirty="0" smtClean="0"/>
              <a:t> demonstriert</a:t>
            </a:r>
            <a:endParaRPr lang="de-DE" dirty="0" smtClean="0"/>
          </a:p>
          <a:p>
            <a:pPr lvl="1"/>
            <a:r>
              <a:rPr lang="de-DE" dirty="0" smtClean="0"/>
              <a:t>Problem der </a:t>
            </a:r>
            <a:r>
              <a:rPr lang="de-DE" dirty="0" smtClean="0"/>
              <a:t>Reproduzierbarkeit im Fokus </a:t>
            </a:r>
            <a:r>
              <a:rPr lang="de-DE" dirty="0" smtClean="0"/>
              <a:t>(Drift Kompensation)</a:t>
            </a:r>
          </a:p>
          <a:p>
            <a:pPr marL="444500" lvl="1" indent="0">
              <a:buNone/>
            </a:pPr>
            <a:endParaRPr lang="de-DE" dirty="0" smtClean="0"/>
          </a:p>
          <a:p>
            <a:r>
              <a:rPr lang="de-DE" dirty="0" smtClean="0"/>
              <a:t>Optimierung der Performance und Automatisierung</a:t>
            </a:r>
          </a:p>
          <a:p>
            <a:pPr lvl="1"/>
            <a:r>
              <a:rPr lang="de-DE" dirty="0" smtClean="0"/>
              <a:t>Algorithmen, Regelung, Strahlbasiertes Feedback</a:t>
            </a:r>
          </a:p>
          <a:p>
            <a:pPr lvl="1"/>
            <a:r>
              <a:rPr lang="de-DE" dirty="0" smtClean="0"/>
              <a:t>Referenzstabilisierung </a:t>
            </a:r>
            <a:r>
              <a:rPr lang="de-DE" dirty="0" smtClean="0"/>
              <a:t>mittels des optischen </a:t>
            </a:r>
            <a:r>
              <a:rPr lang="de-DE" dirty="0" err="1"/>
              <a:t>s</a:t>
            </a:r>
            <a:r>
              <a:rPr lang="de-DE" dirty="0" err="1" smtClean="0"/>
              <a:t>ynchr</a:t>
            </a:r>
            <a:r>
              <a:rPr lang="de-DE" dirty="0" smtClean="0"/>
              <a:t>. Systems</a:t>
            </a:r>
          </a:p>
          <a:p>
            <a:pPr lvl="1"/>
            <a:r>
              <a:rPr lang="de-DE" dirty="0" smtClean="0"/>
              <a:t>Erweiterung der Regler </a:t>
            </a:r>
            <a:r>
              <a:rPr lang="de-DE" dirty="0" smtClean="0"/>
              <a:t>Struktur 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1295636" y="5471646"/>
            <a:ext cx="6239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Vielen Dank für die Aufmerksamkeit</a:t>
            </a:r>
            <a:endParaRPr lang="de-DE" sz="2800" dirty="0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47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Übersicht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2575" y="865757"/>
            <a:ext cx="8520113" cy="5854220"/>
          </a:xfrm>
        </p:spPr>
        <p:txBody>
          <a:bodyPr/>
          <a:lstStyle/>
          <a:p>
            <a:pPr eaLnBrk="1" hangingPunct="1"/>
            <a:r>
              <a:rPr lang="de-DE" dirty="0" smtClean="0"/>
              <a:t>The LLRF System bei FLASH</a:t>
            </a:r>
          </a:p>
          <a:p>
            <a:pPr lvl="1" eaLnBrk="1" hangingPunct="1"/>
            <a:r>
              <a:rPr lang="de-DE" dirty="0" smtClean="0"/>
              <a:t>Aufbau </a:t>
            </a:r>
          </a:p>
          <a:p>
            <a:pPr lvl="1" eaLnBrk="1" hangingPunct="1"/>
            <a:r>
              <a:rPr lang="de-DE" dirty="0" smtClean="0"/>
              <a:t>Regelgüte </a:t>
            </a:r>
          </a:p>
          <a:p>
            <a:pPr lvl="1" eaLnBrk="1" hangingPunct="1"/>
            <a:endParaRPr lang="de-DE" dirty="0" smtClean="0"/>
          </a:p>
          <a:p>
            <a:pPr eaLnBrk="1" hangingPunct="1"/>
            <a:r>
              <a:rPr lang="de-DE" dirty="0" smtClean="0"/>
              <a:t>Langzeitstabilität und Reproduzierbarkeit</a:t>
            </a:r>
          </a:p>
          <a:p>
            <a:pPr lvl="1" eaLnBrk="1" hangingPunct="1"/>
            <a:r>
              <a:rPr lang="de-DE" dirty="0" smtClean="0"/>
              <a:t>Sensitivität der LLRF Felddetektion auf Umwelteinflüsse</a:t>
            </a:r>
            <a:endParaRPr lang="de-DE" dirty="0" smtClean="0"/>
          </a:p>
          <a:p>
            <a:pPr lvl="1" eaLnBrk="1" hangingPunct="1"/>
            <a:r>
              <a:rPr lang="de-DE" dirty="0" smtClean="0"/>
              <a:t>Kompensationsmethoden</a:t>
            </a:r>
          </a:p>
          <a:p>
            <a:pPr lvl="1" eaLnBrk="1" hangingPunct="1"/>
            <a:endParaRPr lang="de-DE" dirty="0" smtClean="0"/>
          </a:p>
          <a:p>
            <a:pPr eaLnBrk="1" hangingPunct="1"/>
            <a:r>
              <a:rPr lang="de-DE" dirty="0" smtClean="0"/>
              <a:t>Simultanbetrieb</a:t>
            </a:r>
            <a:r>
              <a:rPr lang="de-DE" dirty="0" smtClean="0"/>
              <a:t> </a:t>
            </a:r>
            <a:r>
              <a:rPr lang="de-DE" dirty="0" smtClean="0"/>
              <a:t>für </a:t>
            </a:r>
            <a:r>
              <a:rPr lang="de-DE" dirty="0" smtClean="0"/>
              <a:t>mehrere </a:t>
            </a:r>
            <a:r>
              <a:rPr lang="de-DE" dirty="0" err="1"/>
              <a:t>B</a:t>
            </a:r>
            <a:r>
              <a:rPr lang="de-DE" dirty="0" err="1" smtClean="0"/>
              <a:t>eamlines</a:t>
            </a:r>
            <a:endParaRPr lang="de-DE" dirty="0" smtClean="0"/>
          </a:p>
          <a:p>
            <a:pPr eaLnBrk="1" hangingPunct="1"/>
            <a:endParaRPr lang="de-DE" sz="1600" dirty="0" smtClean="0"/>
          </a:p>
          <a:p>
            <a:pPr eaLnBrk="1" hangingPunct="1"/>
            <a:r>
              <a:rPr lang="de-DE" dirty="0" smtClean="0"/>
              <a:t>Zusammenfassung</a:t>
            </a:r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Backup </a:t>
            </a:r>
            <a:r>
              <a:rPr lang="de-DE" dirty="0" err="1" smtClean="0"/>
              <a:t>slides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51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LLRF digitalization and data processing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558691" y="1532230"/>
            <a:ext cx="4448174" cy="877486"/>
            <a:chOff x="-390525" y="1819276"/>
            <a:chExt cx="10591800" cy="21431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90525" y="1819276"/>
              <a:ext cx="10591800" cy="1076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90525" y="2895601"/>
              <a:ext cx="1055370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 bwMode="auto">
          <a:xfrm>
            <a:off x="3520591" y="1480005"/>
            <a:ext cx="4524374" cy="95368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403908" y="1352789"/>
            <a:ext cx="4772025" cy="1178676"/>
          </a:xfrm>
          <a:prstGeom prst="roundRect">
            <a:avLst>
              <a:gd name="adj" fmla="val 5875"/>
            </a:avLst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/>
          <p:cNvCxnSpPr>
            <a:endCxn id="10" idx="1"/>
          </p:cNvCxnSpPr>
          <p:nvPr/>
        </p:nvCxnSpPr>
        <p:spPr bwMode="auto">
          <a:xfrm>
            <a:off x="1010119" y="1937578"/>
            <a:ext cx="426221" cy="238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 bwMode="auto">
          <a:xfrm>
            <a:off x="1436340" y="1720588"/>
            <a:ext cx="809625" cy="438743"/>
          </a:xfrm>
          <a:prstGeom prst="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6372" y="151989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</a:t>
            </a:r>
            <a:endParaRPr lang="de-DE" dirty="0"/>
          </a:p>
        </p:txBody>
      </p:sp>
      <p:sp>
        <p:nvSpPr>
          <p:cNvPr id="17" name="TextBox 16"/>
          <p:cNvSpPr txBox="1"/>
          <p:nvPr/>
        </p:nvSpPr>
        <p:spPr>
          <a:xfrm>
            <a:off x="1533215" y="1788427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ADC</a:t>
            </a:r>
            <a:endParaRPr lang="de-DE" dirty="0"/>
          </a:p>
        </p:txBody>
      </p:sp>
      <p:cxnSp>
        <p:nvCxnSpPr>
          <p:cNvPr id="18" name="Straight Arrow Connector 17"/>
          <p:cNvCxnSpPr>
            <a:stCxn id="10" idx="3"/>
            <a:endCxn id="60" idx="1"/>
          </p:cNvCxnSpPr>
          <p:nvPr/>
        </p:nvCxnSpPr>
        <p:spPr bwMode="auto">
          <a:xfrm flipV="1">
            <a:off x="2245965" y="1938769"/>
            <a:ext cx="282492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3682087" y="875035"/>
            <a:ext cx="4077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IQ detection + calibration + down-sampling 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8175933" y="1820700"/>
            <a:ext cx="38960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7643665" y="2622749"/>
            <a:ext cx="1284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 n </a:t>
            </a:r>
            <a:r>
              <a:rPr lang="en-US" dirty="0" smtClean="0">
                <a:solidFill>
                  <a:schemeClr val="accent2"/>
                </a:solidFill>
                <a:sym typeface="Wingdings" pitchFamily="2" charset="2"/>
              </a:rPr>
              <a:t></a:t>
            </a:r>
            <a:r>
              <a:rPr lang="en-US" dirty="0" smtClean="0">
                <a:solidFill>
                  <a:schemeClr val="accent2"/>
                </a:solidFill>
              </a:rPr>
              <a:t> 9 MHz</a:t>
            </a:r>
            <a:endParaRPr lang="de-DE" dirty="0">
              <a:solidFill>
                <a:schemeClr val="accent2"/>
              </a:solidFill>
            </a:endParaRPr>
          </a:p>
        </p:txBody>
      </p:sp>
      <p:cxnSp>
        <p:nvCxnSpPr>
          <p:cNvPr id="26" name="Straight Arrow Connector 25"/>
          <p:cNvCxnSpPr>
            <a:endCxn id="10" idx="0"/>
          </p:cNvCxnSpPr>
          <p:nvPr/>
        </p:nvCxnSpPr>
        <p:spPr bwMode="auto">
          <a:xfrm>
            <a:off x="1841153" y="1352789"/>
            <a:ext cx="0" cy="3677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1061030" y="954722"/>
            <a:ext cx="1460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Clock 81 MHz</a:t>
            </a:r>
            <a:endParaRPr lang="de-DE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2470620" y="1095393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FIFO</a:t>
            </a:r>
            <a:endParaRPr lang="de-DE" dirty="0"/>
          </a:p>
        </p:txBody>
      </p:sp>
      <p:grpSp>
        <p:nvGrpSpPr>
          <p:cNvPr id="61" name="Group 60"/>
          <p:cNvGrpSpPr/>
          <p:nvPr/>
        </p:nvGrpSpPr>
        <p:grpSpPr>
          <a:xfrm>
            <a:off x="2528457" y="1645430"/>
            <a:ext cx="522514" cy="586677"/>
            <a:chOff x="1421842" y="4276725"/>
            <a:chExt cx="522514" cy="5866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9" name="Group 58"/>
            <p:cNvGrpSpPr/>
            <p:nvPr/>
          </p:nvGrpSpPr>
          <p:grpSpPr>
            <a:xfrm>
              <a:off x="1546381" y="4362659"/>
              <a:ext cx="272583" cy="400050"/>
              <a:chOff x="1230741" y="4724400"/>
              <a:chExt cx="272583" cy="400050"/>
            </a:xfrm>
          </p:grpSpPr>
          <p:cxnSp>
            <p:nvCxnSpPr>
              <p:cNvPr id="46" name="Straight Connector 45"/>
              <p:cNvCxnSpPr/>
              <p:nvPr/>
            </p:nvCxnSpPr>
            <p:spPr bwMode="auto">
              <a:xfrm>
                <a:off x="1236877" y="4724400"/>
                <a:ext cx="0" cy="4000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>
                <a:off x="1494052" y="4724400"/>
                <a:ext cx="0" cy="4000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>
                <a:off x="1236877" y="5114925"/>
                <a:ext cx="257175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Straight Connector 54"/>
              <p:cNvCxnSpPr/>
              <p:nvPr/>
            </p:nvCxnSpPr>
            <p:spPr bwMode="auto">
              <a:xfrm>
                <a:off x="1246149" y="5038725"/>
                <a:ext cx="257175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Straight Connector 55"/>
              <p:cNvCxnSpPr/>
              <p:nvPr/>
            </p:nvCxnSpPr>
            <p:spPr bwMode="auto">
              <a:xfrm>
                <a:off x="1236877" y="4962525"/>
                <a:ext cx="257175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>
                <a:off x="1230741" y="4886325"/>
                <a:ext cx="257175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0" name="Rectangle 59"/>
            <p:cNvSpPr/>
            <p:nvPr/>
          </p:nvSpPr>
          <p:spPr bwMode="auto">
            <a:xfrm>
              <a:off x="1421842" y="4276725"/>
              <a:ext cx="522514" cy="586677"/>
            </a:xfrm>
            <a:prstGeom prst="rect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67" name="Straight Arrow Connector 66"/>
          <p:cNvCxnSpPr>
            <a:stCxn id="60" idx="3"/>
            <a:endCxn id="6" idx="1"/>
          </p:cNvCxnSpPr>
          <p:nvPr/>
        </p:nvCxnSpPr>
        <p:spPr bwMode="auto">
          <a:xfrm>
            <a:off x="3050971" y="1938769"/>
            <a:ext cx="352937" cy="33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TextBox 70"/>
          <p:cNvSpPr txBox="1"/>
          <p:nvPr/>
        </p:nvSpPr>
        <p:spPr>
          <a:xfrm>
            <a:off x="1907229" y="5276347"/>
            <a:ext cx="57919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RF signals are down converted to an IF of 54 MHz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ADC sampling with 81 MHz + adjustable delay in steps of 1/81MHz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IQ detection and averaging over 9 sampling points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Further data processing with 9MHz</a:t>
            </a:r>
            <a:endParaRPr lang="en-US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1717179" y="2284195"/>
            <a:ext cx="1386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 k </a:t>
            </a:r>
            <a:r>
              <a:rPr lang="en-US" dirty="0" smtClean="0">
                <a:solidFill>
                  <a:schemeClr val="accent2"/>
                </a:solidFill>
                <a:sym typeface="Wingdings" pitchFamily="2" charset="2"/>
              </a:rPr>
              <a:t></a:t>
            </a:r>
            <a:r>
              <a:rPr lang="en-US" dirty="0" smtClean="0">
                <a:solidFill>
                  <a:schemeClr val="accent2"/>
                </a:solidFill>
              </a:rPr>
              <a:t> 81 MHz</a:t>
            </a:r>
            <a:endParaRPr lang="de-DE" dirty="0">
              <a:solidFill>
                <a:schemeClr val="accent2"/>
              </a:solidFill>
            </a:endParaRPr>
          </a:p>
        </p:txBody>
      </p:sp>
      <p:cxnSp>
        <p:nvCxnSpPr>
          <p:cNvPr id="94" name="Straight Arrow Connector 93"/>
          <p:cNvCxnSpPr/>
          <p:nvPr/>
        </p:nvCxnSpPr>
        <p:spPr bwMode="auto">
          <a:xfrm flipV="1">
            <a:off x="8175933" y="2077602"/>
            <a:ext cx="389603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TextBox 89"/>
          <p:cNvSpPr txBox="1"/>
          <p:nvPr/>
        </p:nvSpPr>
        <p:spPr>
          <a:xfrm>
            <a:off x="8565536" y="1630935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de-DE" dirty="0"/>
          </a:p>
        </p:txBody>
      </p:sp>
      <p:sp>
        <p:nvSpPr>
          <p:cNvPr id="96" name="TextBox 95"/>
          <p:cNvSpPr txBox="1"/>
          <p:nvPr/>
        </p:nvSpPr>
        <p:spPr>
          <a:xfrm>
            <a:off x="8514240" y="1908325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endParaRPr lang="de-DE" dirty="0"/>
          </a:p>
        </p:txBody>
      </p:sp>
      <p:pic>
        <p:nvPicPr>
          <p:cNvPr id="99" name="Content Placeholder 9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8" y="2360596"/>
            <a:ext cx="7188415" cy="30305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1" name="TextBox 100"/>
          <p:cNvSpPr txBox="1"/>
          <p:nvPr/>
        </p:nvSpPr>
        <p:spPr>
          <a:xfrm>
            <a:off x="493080" y="202204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(1)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092119" y="130687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(2)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712868" y="87503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(3)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565536" y="129327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(4)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711249" y="1753821"/>
            <a:ext cx="325123" cy="323782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 bwMode="auto">
          <a:xfrm>
            <a:off x="285028" y="1918077"/>
            <a:ext cx="426221" cy="238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Straight Connector 111"/>
          <p:cNvCxnSpPr>
            <a:stCxn id="110" idx="1"/>
            <a:endCxn id="110" idx="5"/>
          </p:cNvCxnSpPr>
          <p:nvPr/>
        </p:nvCxnSpPr>
        <p:spPr bwMode="auto">
          <a:xfrm>
            <a:off x="758862" y="1801238"/>
            <a:ext cx="229897" cy="2289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Connector 116"/>
          <p:cNvCxnSpPr>
            <a:stCxn id="110" idx="3"/>
            <a:endCxn id="110" idx="7"/>
          </p:cNvCxnSpPr>
          <p:nvPr/>
        </p:nvCxnSpPr>
        <p:spPr bwMode="auto">
          <a:xfrm flipV="1">
            <a:off x="758862" y="1801238"/>
            <a:ext cx="229897" cy="2289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" name="TextBox 119"/>
          <p:cNvSpPr txBox="1"/>
          <p:nvPr/>
        </p:nvSpPr>
        <p:spPr>
          <a:xfrm>
            <a:off x="185600" y="1519898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F</a:t>
            </a:r>
            <a:endParaRPr lang="de-DE" dirty="0"/>
          </a:p>
        </p:txBody>
      </p:sp>
      <p:cxnSp>
        <p:nvCxnSpPr>
          <p:cNvPr id="121" name="Straight Arrow Connector 120"/>
          <p:cNvCxnSpPr/>
          <p:nvPr/>
        </p:nvCxnSpPr>
        <p:spPr bwMode="auto">
          <a:xfrm>
            <a:off x="873810" y="1352789"/>
            <a:ext cx="2442" cy="36718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TextBox 123"/>
          <p:cNvSpPr txBox="1"/>
          <p:nvPr/>
        </p:nvSpPr>
        <p:spPr>
          <a:xfrm>
            <a:off x="605075" y="954722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281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LLRF control loop  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5" y="795277"/>
            <a:ext cx="9104702" cy="5415517"/>
          </a:xfrm>
        </p:spPr>
      </p:pic>
      <p:sp>
        <p:nvSpPr>
          <p:cNvPr id="3" name="Freeform 2"/>
          <p:cNvSpPr/>
          <p:nvPr/>
        </p:nvSpPr>
        <p:spPr bwMode="auto">
          <a:xfrm>
            <a:off x="4515895" y="902525"/>
            <a:ext cx="4473725" cy="4348516"/>
          </a:xfrm>
          <a:custGeom>
            <a:avLst/>
            <a:gdLst>
              <a:gd name="connsiteX0" fmla="*/ 0 w 4524499"/>
              <a:gd name="connsiteY0" fmla="*/ 118753 h 4358244"/>
              <a:gd name="connsiteX1" fmla="*/ 11875 w 4524499"/>
              <a:gd name="connsiteY1" fmla="*/ 380010 h 4358244"/>
              <a:gd name="connsiteX2" fmla="*/ 201881 w 4524499"/>
              <a:gd name="connsiteY2" fmla="*/ 1009402 h 4358244"/>
              <a:gd name="connsiteX3" fmla="*/ 712520 w 4524499"/>
              <a:gd name="connsiteY3" fmla="*/ 1888176 h 4358244"/>
              <a:gd name="connsiteX4" fmla="*/ 795647 w 4524499"/>
              <a:gd name="connsiteY4" fmla="*/ 4358244 h 4358244"/>
              <a:gd name="connsiteX5" fmla="*/ 4524499 w 4524499"/>
              <a:gd name="connsiteY5" fmla="*/ 4346369 h 4358244"/>
              <a:gd name="connsiteX6" fmla="*/ 4488873 w 4524499"/>
              <a:gd name="connsiteY6" fmla="*/ 1199407 h 4358244"/>
              <a:gd name="connsiteX7" fmla="*/ 4215740 w 4524499"/>
              <a:gd name="connsiteY7" fmla="*/ 1151906 h 4358244"/>
              <a:gd name="connsiteX8" fmla="*/ 4239491 w 4524499"/>
              <a:gd name="connsiteY8" fmla="*/ 510639 h 4358244"/>
              <a:gd name="connsiteX9" fmla="*/ 4096987 w 4524499"/>
              <a:gd name="connsiteY9" fmla="*/ 463137 h 4358244"/>
              <a:gd name="connsiteX10" fmla="*/ 4049486 w 4524499"/>
              <a:gd name="connsiteY10" fmla="*/ 35626 h 4358244"/>
              <a:gd name="connsiteX11" fmla="*/ 380010 w 4524499"/>
              <a:gd name="connsiteY11" fmla="*/ 0 h 4358244"/>
              <a:gd name="connsiteX12" fmla="*/ 0 w 4524499"/>
              <a:gd name="connsiteY12" fmla="*/ 118753 h 4358244"/>
              <a:gd name="connsiteX0" fmla="*/ 0 w 4524499"/>
              <a:gd name="connsiteY0" fmla="*/ 118753 h 4358244"/>
              <a:gd name="connsiteX1" fmla="*/ 11875 w 4524499"/>
              <a:gd name="connsiteY1" fmla="*/ 380010 h 4358244"/>
              <a:gd name="connsiteX2" fmla="*/ 65694 w 4524499"/>
              <a:gd name="connsiteY2" fmla="*/ 863487 h 4358244"/>
              <a:gd name="connsiteX3" fmla="*/ 712520 w 4524499"/>
              <a:gd name="connsiteY3" fmla="*/ 1888176 h 4358244"/>
              <a:gd name="connsiteX4" fmla="*/ 795647 w 4524499"/>
              <a:gd name="connsiteY4" fmla="*/ 4358244 h 4358244"/>
              <a:gd name="connsiteX5" fmla="*/ 4524499 w 4524499"/>
              <a:gd name="connsiteY5" fmla="*/ 4346369 h 4358244"/>
              <a:gd name="connsiteX6" fmla="*/ 4488873 w 4524499"/>
              <a:gd name="connsiteY6" fmla="*/ 1199407 h 4358244"/>
              <a:gd name="connsiteX7" fmla="*/ 4215740 w 4524499"/>
              <a:gd name="connsiteY7" fmla="*/ 1151906 h 4358244"/>
              <a:gd name="connsiteX8" fmla="*/ 4239491 w 4524499"/>
              <a:gd name="connsiteY8" fmla="*/ 510639 h 4358244"/>
              <a:gd name="connsiteX9" fmla="*/ 4096987 w 4524499"/>
              <a:gd name="connsiteY9" fmla="*/ 463137 h 4358244"/>
              <a:gd name="connsiteX10" fmla="*/ 4049486 w 4524499"/>
              <a:gd name="connsiteY10" fmla="*/ 35626 h 4358244"/>
              <a:gd name="connsiteX11" fmla="*/ 380010 w 4524499"/>
              <a:gd name="connsiteY11" fmla="*/ 0 h 4358244"/>
              <a:gd name="connsiteX12" fmla="*/ 0 w 4524499"/>
              <a:gd name="connsiteY12" fmla="*/ 118753 h 4358244"/>
              <a:gd name="connsiteX0" fmla="*/ 0 w 4524499"/>
              <a:gd name="connsiteY0" fmla="*/ 118753 h 4358244"/>
              <a:gd name="connsiteX1" fmla="*/ 11875 w 4524499"/>
              <a:gd name="connsiteY1" fmla="*/ 380010 h 4358244"/>
              <a:gd name="connsiteX2" fmla="*/ 65694 w 4524499"/>
              <a:gd name="connsiteY2" fmla="*/ 863487 h 4358244"/>
              <a:gd name="connsiteX3" fmla="*/ 712520 w 4524499"/>
              <a:gd name="connsiteY3" fmla="*/ 1888176 h 4358244"/>
              <a:gd name="connsiteX4" fmla="*/ 795647 w 4524499"/>
              <a:gd name="connsiteY4" fmla="*/ 4358244 h 4358244"/>
              <a:gd name="connsiteX5" fmla="*/ 4524499 w 4524499"/>
              <a:gd name="connsiteY5" fmla="*/ 4346369 h 4358244"/>
              <a:gd name="connsiteX6" fmla="*/ 4488873 w 4524499"/>
              <a:gd name="connsiteY6" fmla="*/ 1199407 h 4358244"/>
              <a:gd name="connsiteX7" fmla="*/ 4215740 w 4524499"/>
              <a:gd name="connsiteY7" fmla="*/ 1151906 h 4358244"/>
              <a:gd name="connsiteX8" fmla="*/ 4239491 w 4524499"/>
              <a:gd name="connsiteY8" fmla="*/ 510639 h 4358244"/>
              <a:gd name="connsiteX9" fmla="*/ 4096987 w 4524499"/>
              <a:gd name="connsiteY9" fmla="*/ 463137 h 4358244"/>
              <a:gd name="connsiteX10" fmla="*/ 4049486 w 4524499"/>
              <a:gd name="connsiteY10" fmla="*/ 35626 h 4358244"/>
              <a:gd name="connsiteX11" fmla="*/ 380010 w 4524499"/>
              <a:gd name="connsiteY11" fmla="*/ 0 h 4358244"/>
              <a:gd name="connsiteX12" fmla="*/ 0 w 4524499"/>
              <a:gd name="connsiteY12" fmla="*/ 118753 h 4358244"/>
              <a:gd name="connsiteX0" fmla="*/ 0 w 4524499"/>
              <a:gd name="connsiteY0" fmla="*/ 118753 h 4358244"/>
              <a:gd name="connsiteX1" fmla="*/ 11875 w 4524499"/>
              <a:gd name="connsiteY1" fmla="*/ 380010 h 4358244"/>
              <a:gd name="connsiteX2" fmla="*/ 65694 w 4524499"/>
              <a:gd name="connsiteY2" fmla="*/ 863487 h 4358244"/>
              <a:gd name="connsiteX3" fmla="*/ 712520 w 4524499"/>
              <a:gd name="connsiteY3" fmla="*/ 1888176 h 4358244"/>
              <a:gd name="connsiteX4" fmla="*/ 795647 w 4524499"/>
              <a:gd name="connsiteY4" fmla="*/ 4358244 h 4358244"/>
              <a:gd name="connsiteX5" fmla="*/ 4524499 w 4524499"/>
              <a:gd name="connsiteY5" fmla="*/ 4346369 h 4358244"/>
              <a:gd name="connsiteX6" fmla="*/ 4488873 w 4524499"/>
              <a:gd name="connsiteY6" fmla="*/ 1199407 h 4358244"/>
              <a:gd name="connsiteX7" fmla="*/ 4215740 w 4524499"/>
              <a:gd name="connsiteY7" fmla="*/ 1151906 h 4358244"/>
              <a:gd name="connsiteX8" fmla="*/ 4239491 w 4524499"/>
              <a:gd name="connsiteY8" fmla="*/ 510639 h 4358244"/>
              <a:gd name="connsiteX9" fmla="*/ 4096987 w 4524499"/>
              <a:gd name="connsiteY9" fmla="*/ 463137 h 4358244"/>
              <a:gd name="connsiteX10" fmla="*/ 4049486 w 4524499"/>
              <a:gd name="connsiteY10" fmla="*/ 35626 h 4358244"/>
              <a:gd name="connsiteX11" fmla="*/ 380010 w 4524499"/>
              <a:gd name="connsiteY11" fmla="*/ 0 h 4358244"/>
              <a:gd name="connsiteX12" fmla="*/ 0 w 4524499"/>
              <a:gd name="connsiteY12" fmla="*/ 118753 h 4358244"/>
              <a:gd name="connsiteX0" fmla="*/ 0 w 4524499"/>
              <a:gd name="connsiteY0" fmla="*/ 118753 h 4358244"/>
              <a:gd name="connsiteX1" fmla="*/ 11875 w 4524499"/>
              <a:gd name="connsiteY1" fmla="*/ 380010 h 4358244"/>
              <a:gd name="connsiteX2" fmla="*/ 785541 w 4524499"/>
              <a:gd name="connsiteY2" fmla="*/ 931581 h 4358244"/>
              <a:gd name="connsiteX3" fmla="*/ 712520 w 4524499"/>
              <a:gd name="connsiteY3" fmla="*/ 1888176 h 4358244"/>
              <a:gd name="connsiteX4" fmla="*/ 795647 w 4524499"/>
              <a:gd name="connsiteY4" fmla="*/ 4358244 h 4358244"/>
              <a:gd name="connsiteX5" fmla="*/ 4524499 w 4524499"/>
              <a:gd name="connsiteY5" fmla="*/ 4346369 h 4358244"/>
              <a:gd name="connsiteX6" fmla="*/ 4488873 w 4524499"/>
              <a:gd name="connsiteY6" fmla="*/ 1199407 h 4358244"/>
              <a:gd name="connsiteX7" fmla="*/ 4215740 w 4524499"/>
              <a:gd name="connsiteY7" fmla="*/ 1151906 h 4358244"/>
              <a:gd name="connsiteX8" fmla="*/ 4239491 w 4524499"/>
              <a:gd name="connsiteY8" fmla="*/ 510639 h 4358244"/>
              <a:gd name="connsiteX9" fmla="*/ 4096987 w 4524499"/>
              <a:gd name="connsiteY9" fmla="*/ 463137 h 4358244"/>
              <a:gd name="connsiteX10" fmla="*/ 4049486 w 4524499"/>
              <a:gd name="connsiteY10" fmla="*/ 35626 h 4358244"/>
              <a:gd name="connsiteX11" fmla="*/ 380010 w 4524499"/>
              <a:gd name="connsiteY11" fmla="*/ 0 h 4358244"/>
              <a:gd name="connsiteX12" fmla="*/ 0 w 4524499"/>
              <a:gd name="connsiteY12" fmla="*/ 118753 h 4358244"/>
              <a:gd name="connsiteX0" fmla="*/ 0 w 4524499"/>
              <a:gd name="connsiteY0" fmla="*/ 118753 h 4358244"/>
              <a:gd name="connsiteX1" fmla="*/ 55650 w 4524499"/>
              <a:gd name="connsiteY1" fmla="*/ 900440 h 4358244"/>
              <a:gd name="connsiteX2" fmla="*/ 785541 w 4524499"/>
              <a:gd name="connsiteY2" fmla="*/ 931581 h 4358244"/>
              <a:gd name="connsiteX3" fmla="*/ 712520 w 4524499"/>
              <a:gd name="connsiteY3" fmla="*/ 1888176 h 4358244"/>
              <a:gd name="connsiteX4" fmla="*/ 795647 w 4524499"/>
              <a:gd name="connsiteY4" fmla="*/ 4358244 h 4358244"/>
              <a:gd name="connsiteX5" fmla="*/ 4524499 w 4524499"/>
              <a:gd name="connsiteY5" fmla="*/ 4346369 h 4358244"/>
              <a:gd name="connsiteX6" fmla="*/ 4488873 w 4524499"/>
              <a:gd name="connsiteY6" fmla="*/ 1199407 h 4358244"/>
              <a:gd name="connsiteX7" fmla="*/ 4215740 w 4524499"/>
              <a:gd name="connsiteY7" fmla="*/ 1151906 h 4358244"/>
              <a:gd name="connsiteX8" fmla="*/ 4239491 w 4524499"/>
              <a:gd name="connsiteY8" fmla="*/ 510639 h 4358244"/>
              <a:gd name="connsiteX9" fmla="*/ 4096987 w 4524499"/>
              <a:gd name="connsiteY9" fmla="*/ 463137 h 4358244"/>
              <a:gd name="connsiteX10" fmla="*/ 4049486 w 4524499"/>
              <a:gd name="connsiteY10" fmla="*/ 35626 h 4358244"/>
              <a:gd name="connsiteX11" fmla="*/ 380010 w 4524499"/>
              <a:gd name="connsiteY11" fmla="*/ 0 h 4358244"/>
              <a:gd name="connsiteX12" fmla="*/ 0 w 4524499"/>
              <a:gd name="connsiteY12" fmla="*/ 118753 h 4358244"/>
              <a:gd name="connsiteX0" fmla="*/ 0 w 4480725"/>
              <a:gd name="connsiteY0" fmla="*/ 123617 h 4358244"/>
              <a:gd name="connsiteX1" fmla="*/ 11876 w 4480725"/>
              <a:gd name="connsiteY1" fmla="*/ 900440 h 4358244"/>
              <a:gd name="connsiteX2" fmla="*/ 741767 w 4480725"/>
              <a:gd name="connsiteY2" fmla="*/ 931581 h 4358244"/>
              <a:gd name="connsiteX3" fmla="*/ 668746 w 4480725"/>
              <a:gd name="connsiteY3" fmla="*/ 1888176 h 4358244"/>
              <a:gd name="connsiteX4" fmla="*/ 751873 w 4480725"/>
              <a:gd name="connsiteY4" fmla="*/ 4358244 h 4358244"/>
              <a:gd name="connsiteX5" fmla="*/ 4480725 w 4480725"/>
              <a:gd name="connsiteY5" fmla="*/ 4346369 h 4358244"/>
              <a:gd name="connsiteX6" fmla="*/ 4445099 w 4480725"/>
              <a:gd name="connsiteY6" fmla="*/ 1199407 h 4358244"/>
              <a:gd name="connsiteX7" fmla="*/ 4171966 w 4480725"/>
              <a:gd name="connsiteY7" fmla="*/ 1151906 h 4358244"/>
              <a:gd name="connsiteX8" fmla="*/ 4195717 w 4480725"/>
              <a:gd name="connsiteY8" fmla="*/ 510639 h 4358244"/>
              <a:gd name="connsiteX9" fmla="*/ 4053213 w 4480725"/>
              <a:gd name="connsiteY9" fmla="*/ 463137 h 4358244"/>
              <a:gd name="connsiteX10" fmla="*/ 4005712 w 4480725"/>
              <a:gd name="connsiteY10" fmla="*/ 35626 h 4358244"/>
              <a:gd name="connsiteX11" fmla="*/ 336236 w 4480725"/>
              <a:gd name="connsiteY11" fmla="*/ 0 h 4358244"/>
              <a:gd name="connsiteX12" fmla="*/ 0 w 4480725"/>
              <a:gd name="connsiteY12" fmla="*/ 123617 h 4358244"/>
              <a:gd name="connsiteX0" fmla="*/ 64 w 4480789"/>
              <a:gd name="connsiteY0" fmla="*/ 123617 h 4358244"/>
              <a:gd name="connsiteX1" fmla="*/ 11940 w 4480789"/>
              <a:gd name="connsiteY1" fmla="*/ 900440 h 4358244"/>
              <a:gd name="connsiteX2" fmla="*/ 741831 w 4480789"/>
              <a:gd name="connsiteY2" fmla="*/ 931581 h 4358244"/>
              <a:gd name="connsiteX3" fmla="*/ 668810 w 4480789"/>
              <a:gd name="connsiteY3" fmla="*/ 1888176 h 4358244"/>
              <a:gd name="connsiteX4" fmla="*/ 751937 w 4480789"/>
              <a:gd name="connsiteY4" fmla="*/ 4358244 h 4358244"/>
              <a:gd name="connsiteX5" fmla="*/ 4480789 w 4480789"/>
              <a:gd name="connsiteY5" fmla="*/ 4346369 h 4358244"/>
              <a:gd name="connsiteX6" fmla="*/ 4445163 w 4480789"/>
              <a:gd name="connsiteY6" fmla="*/ 1199407 h 4358244"/>
              <a:gd name="connsiteX7" fmla="*/ 4172030 w 4480789"/>
              <a:gd name="connsiteY7" fmla="*/ 1151906 h 4358244"/>
              <a:gd name="connsiteX8" fmla="*/ 4195781 w 4480789"/>
              <a:gd name="connsiteY8" fmla="*/ 510639 h 4358244"/>
              <a:gd name="connsiteX9" fmla="*/ 4053277 w 4480789"/>
              <a:gd name="connsiteY9" fmla="*/ 463137 h 4358244"/>
              <a:gd name="connsiteX10" fmla="*/ 4005776 w 4480789"/>
              <a:gd name="connsiteY10" fmla="*/ 35626 h 4358244"/>
              <a:gd name="connsiteX11" fmla="*/ 336300 w 4480789"/>
              <a:gd name="connsiteY11" fmla="*/ 0 h 4358244"/>
              <a:gd name="connsiteX12" fmla="*/ 64 w 4480789"/>
              <a:gd name="connsiteY12" fmla="*/ 123617 h 4358244"/>
              <a:gd name="connsiteX0" fmla="*/ 69 w 4480794"/>
              <a:gd name="connsiteY0" fmla="*/ 123617 h 4358244"/>
              <a:gd name="connsiteX1" fmla="*/ 11945 w 4480794"/>
              <a:gd name="connsiteY1" fmla="*/ 900440 h 4358244"/>
              <a:gd name="connsiteX2" fmla="*/ 741836 w 4480794"/>
              <a:gd name="connsiteY2" fmla="*/ 931581 h 4358244"/>
              <a:gd name="connsiteX3" fmla="*/ 668815 w 4480794"/>
              <a:gd name="connsiteY3" fmla="*/ 1888176 h 4358244"/>
              <a:gd name="connsiteX4" fmla="*/ 751942 w 4480794"/>
              <a:gd name="connsiteY4" fmla="*/ 4358244 h 4358244"/>
              <a:gd name="connsiteX5" fmla="*/ 4480794 w 4480794"/>
              <a:gd name="connsiteY5" fmla="*/ 4346369 h 4358244"/>
              <a:gd name="connsiteX6" fmla="*/ 4445168 w 4480794"/>
              <a:gd name="connsiteY6" fmla="*/ 1199407 h 4358244"/>
              <a:gd name="connsiteX7" fmla="*/ 4172035 w 4480794"/>
              <a:gd name="connsiteY7" fmla="*/ 1151906 h 4358244"/>
              <a:gd name="connsiteX8" fmla="*/ 4195786 w 4480794"/>
              <a:gd name="connsiteY8" fmla="*/ 510639 h 4358244"/>
              <a:gd name="connsiteX9" fmla="*/ 4053282 w 4480794"/>
              <a:gd name="connsiteY9" fmla="*/ 463137 h 4358244"/>
              <a:gd name="connsiteX10" fmla="*/ 4005781 w 4480794"/>
              <a:gd name="connsiteY10" fmla="*/ 35626 h 4358244"/>
              <a:gd name="connsiteX11" fmla="*/ 336305 w 4480794"/>
              <a:gd name="connsiteY11" fmla="*/ 0 h 4358244"/>
              <a:gd name="connsiteX12" fmla="*/ 69 w 4480794"/>
              <a:gd name="connsiteY12" fmla="*/ 123617 h 4358244"/>
              <a:gd name="connsiteX0" fmla="*/ 130 w 4480855"/>
              <a:gd name="connsiteY0" fmla="*/ 123617 h 4358244"/>
              <a:gd name="connsiteX1" fmla="*/ 7142 w 4480855"/>
              <a:gd name="connsiteY1" fmla="*/ 880984 h 4358244"/>
              <a:gd name="connsiteX2" fmla="*/ 741897 w 4480855"/>
              <a:gd name="connsiteY2" fmla="*/ 931581 h 4358244"/>
              <a:gd name="connsiteX3" fmla="*/ 668876 w 4480855"/>
              <a:gd name="connsiteY3" fmla="*/ 1888176 h 4358244"/>
              <a:gd name="connsiteX4" fmla="*/ 752003 w 4480855"/>
              <a:gd name="connsiteY4" fmla="*/ 4358244 h 4358244"/>
              <a:gd name="connsiteX5" fmla="*/ 4480855 w 4480855"/>
              <a:gd name="connsiteY5" fmla="*/ 4346369 h 4358244"/>
              <a:gd name="connsiteX6" fmla="*/ 4445229 w 4480855"/>
              <a:gd name="connsiteY6" fmla="*/ 1199407 h 4358244"/>
              <a:gd name="connsiteX7" fmla="*/ 4172096 w 4480855"/>
              <a:gd name="connsiteY7" fmla="*/ 1151906 h 4358244"/>
              <a:gd name="connsiteX8" fmla="*/ 4195847 w 4480855"/>
              <a:gd name="connsiteY8" fmla="*/ 510639 h 4358244"/>
              <a:gd name="connsiteX9" fmla="*/ 4053343 w 4480855"/>
              <a:gd name="connsiteY9" fmla="*/ 463137 h 4358244"/>
              <a:gd name="connsiteX10" fmla="*/ 4005842 w 4480855"/>
              <a:gd name="connsiteY10" fmla="*/ 35626 h 4358244"/>
              <a:gd name="connsiteX11" fmla="*/ 336366 w 4480855"/>
              <a:gd name="connsiteY11" fmla="*/ 0 h 4358244"/>
              <a:gd name="connsiteX12" fmla="*/ 130 w 4480855"/>
              <a:gd name="connsiteY12" fmla="*/ 123617 h 4358244"/>
              <a:gd name="connsiteX0" fmla="*/ 70 w 4480795"/>
              <a:gd name="connsiteY0" fmla="*/ 123617 h 4358244"/>
              <a:gd name="connsiteX1" fmla="*/ 7082 w 4480795"/>
              <a:gd name="connsiteY1" fmla="*/ 880984 h 4358244"/>
              <a:gd name="connsiteX2" fmla="*/ 741837 w 4480795"/>
              <a:gd name="connsiteY2" fmla="*/ 931581 h 4358244"/>
              <a:gd name="connsiteX3" fmla="*/ 668816 w 4480795"/>
              <a:gd name="connsiteY3" fmla="*/ 1888176 h 4358244"/>
              <a:gd name="connsiteX4" fmla="*/ 751943 w 4480795"/>
              <a:gd name="connsiteY4" fmla="*/ 4358244 h 4358244"/>
              <a:gd name="connsiteX5" fmla="*/ 4480795 w 4480795"/>
              <a:gd name="connsiteY5" fmla="*/ 4346369 h 4358244"/>
              <a:gd name="connsiteX6" fmla="*/ 4445169 w 4480795"/>
              <a:gd name="connsiteY6" fmla="*/ 1199407 h 4358244"/>
              <a:gd name="connsiteX7" fmla="*/ 4172036 w 4480795"/>
              <a:gd name="connsiteY7" fmla="*/ 1151906 h 4358244"/>
              <a:gd name="connsiteX8" fmla="*/ 4195787 w 4480795"/>
              <a:gd name="connsiteY8" fmla="*/ 510639 h 4358244"/>
              <a:gd name="connsiteX9" fmla="*/ 4053283 w 4480795"/>
              <a:gd name="connsiteY9" fmla="*/ 463137 h 4358244"/>
              <a:gd name="connsiteX10" fmla="*/ 4005782 w 4480795"/>
              <a:gd name="connsiteY10" fmla="*/ 35626 h 4358244"/>
              <a:gd name="connsiteX11" fmla="*/ 336306 w 4480795"/>
              <a:gd name="connsiteY11" fmla="*/ 0 h 4358244"/>
              <a:gd name="connsiteX12" fmla="*/ 70 w 4480795"/>
              <a:gd name="connsiteY12" fmla="*/ 123617 h 4358244"/>
              <a:gd name="connsiteX0" fmla="*/ 70 w 4480795"/>
              <a:gd name="connsiteY0" fmla="*/ 123617 h 4358244"/>
              <a:gd name="connsiteX1" fmla="*/ 7082 w 4480795"/>
              <a:gd name="connsiteY1" fmla="*/ 880984 h 4358244"/>
              <a:gd name="connsiteX2" fmla="*/ 741837 w 4480795"/>
              <a:gd name="connsiteY2" fmla="*/ 931581 h 4358244"/>
              <a:gd name="connsiteX3" fmla="*/ 668816 w 4480795"/>
              <a:gd name="connsiteY3" fmla="*/ 1888176 h 4358244"/>
              <a:gd name="connsiteX4" fmla="*/ 751943 w 4480795"/>
              <a:gd name="connsiteY4" fmla="*/ 4358244 h 4358244"/>
              <a:gd name="connsiteX5" fmla="*/ 4480795 w 4480795"/>
              <a:gd name="connsiteY5" fmla="*/ 4346369 h 4358244"/>
              <a:gd name="connsiteX6" fmla="*/ 4445169 w 4480795"/>
              <a:gd name="connsiteY6" fmla="*/ 1199407 h 4358244"/>
              <a:gd name="connsiteX7" fmla="*/ 4172036 w 4480795"/>
              <a:gd name="connsiteY7" fmla="*/ 1151906 h 4358244"/>
              <a:gd name="connsiteX8" fmla="*/ 4195787 w 4480795"/>
              <a:gd name="connsiteY8" fmla="*/ 510639 h 4358244"/>
              <a:gd name="connsiteX9" fmla="*/ 4053283 w 4480795"/>
              <a:gd name="connsiteY9" fmla="*/ 463137 h 4358244"/>
              <a:gd name="connsiteX10" fmla="*/ 4005782 w 4480795"/>
              <a:gd name="connsiteY10" fmla="*/ 35626 h 4358244"/>
              <a:gd name="connsiteX11" fmla="*/ 336306 w 4480795"/>
              <a:gd name="connsiteY11" fmla="*/ 0 h 4358244"/>
              <a:gd name="connsiteX12" fmla="*/ 70 w 4480795"/>
              <a:gd name="connsiteY12" fmla="*/ 123617 h 4358244"/>
              <a:gd name="connsiteX0" fmla="*/ 70 w 4480795"/>
              <a:gd name="connsiteY0" fmla="*/ 123617 h 4358244"/>
              <a:gd name="connsiteX1" fmla="*/ 7082 w 4480795"/>
              <a:gd name="connsiteY1" fmla="*/ 880984 h 4358244"/>
              <a:gd name="connsiteX2" fmla="*/ 639697 w 4480795"/>
              <a:gd name="connsiteY2" fmla="*/ 892670 h 4358244"/>
              <a:gd name="connsiteX3" fmla="*/ 668816 w 4480795"/>
              <a:gd name="connsiteY3" fmla="*/ 1888176 h 4358244"/>
              <a:gd name="connsiteX4" fmla="*/ 751943 w 4480795"/>
              <a:gd name="connsiteY4" fmla="*/ 4358244 h 4358244"/>
              <a:gd name="connsiteX5" fmla="*/ 4480795 w 4480795"/>
              <a:gd name="connsiteY5" fmla="*/ 4346369 h 4358244"/>
              <a:gd name="connsiteX6" fmla="*/ 4445169 w 4480795"/>
              <a:gd name="connsiteY6" fmla="*/ 1199407 h 4358244"/>
              <a:gd name="connsiteX7" fmla="*/ 4172036 w 4480795"/>
              <a:gd name="connsiteY7" fmla="*/ 1151906 h 4358244"/>
              <a:gd name="connsiteX8" fmla="*/ 4195787 w 4480795"/>
              <a:gd name="connsiteY8" fmla="*/ 510639 h 4358244"/>
              <a:gd name="connsiteX9" fmla="*/ 4053283 w 4480795"/>
              <a:gd name="connsiteY9" fmla="*/ 463137 h 4358244"/>
              <a:gd name="connsiteX10" fmla="*/ 4005782 w 4480795"/>
              <a:gd name="connsiteY10" fmla="*/ 35626 h 4358244"/>
              <a:gd name="connsiteX11" fmla="*/ 336306 w 4480795"/>
              <a:gd name="connsiteY11" fmla="*/ 0 h 4358244"/>
              <a:gd name="connsiteX12" fmla="*/ 70 w 4480795"/>
              <a:gd name="connsiteY12" fmla="*/ 123617 h 4358244"/>
              <a:gd name="connsiteX0" fmla="*/ 70 w 4480795"/>
              <a:gd name="connsiteY0" fmla="*/ 123617 h 4358244"/>
              <a:gd name="connsiteX1" fmla="*/ 7082 w 4480795"/>
              <a:gd name="connsiteY1" fmla="*/ 880984 h 4358244"/>
              <a:gd name="connsiteX2" fmla="*/ 639697 w 4480795"/>
              <a:gd name="connsiteY2" fmla="*/ 892670 h 4358244"/>
              <a:gd name="connsiteX3" fmla="*/ 668816 w 4480795"/>
              <a:gd name="connsiteY3" fmla="*/ 1888176 h 4358244"/>
              <a:gd name="connsiteX4" fmla="*/ 751943 w 4480795"/>
              <a:gd name="connsiteY4" fmla="*/ 4358244 h 4358244"/>
              <a:gd name="connsiteX5" fmla="*/ 4480795 w 4480795"/>
              <a:gd name="connsiteY5" fmla="*/ 4346369 h 4358244"/>
              <a:gd name="connsiteX6" fmla="*/ 4445169 w 4480795"/>
              <a:gd name="connsiteY6" fmla="*/ 1199407 h 4358244"/>
              <a:gd name="connsiteX7" fmla="*/ 4172036 w 4480795"/>
              <a:gd name="connsiteY7" fmla="*/ 1151906 h 4358244"/>
              <a:gd name="connsiteX8" fmla="*/ 4195787 w 4480795"/>
              <a:gd name="connsiteY8" fmla="*/ 510639 h 4358244"/>
              <a:gd name="connsiteX9" fmla="*/ 4053283 w 4480795"/>
              <a:gd name="connsiteY9" fmla="*/ 463137 h 4358244"/>
              <a:gd name="connsiteX10" fmla="*/ 4005782 w 4480795"/>
              <a:gd name="connsiteY10" fmla="*/ 35626 h 4358244"/>
              <a:gd name="connsiteX11" fmla="*/ 336306 w 4480795"/>
              <a:gd name="connsiteY11" fmla="*/ 0 h 4358244"/>
              <a:gd name="connsiteX12" fmla="*/ 70 w 4480795"/>
              <a:gd name="connsiteY12" fmla="*/ 123617 h 4358244"/>
              <a:gd name="connsiteX0" fmla="*/ 70 w 4480795"/>
              <a:gd name="connsiteY0" fmla="*/ 123617 h 4358244"/>
              <a:gd name="connsiteX1" fmla="*/ 7082 w 4480795"/>
              <a:gd name="connsiteY1" fmla="*/ 880984 h 4358244"/>
              <a:gd name="connsiteX2" fmla="*/ 639697 w 4480795"/>
              <a:gd name="connsiteY2" fmla="*/ 892670 h 4358244"/>
              <a:gd name="connsiteX3" fmla="*/ 668816 w 4480795"/>
              <a:gd name="connsiteY3" fmla="*/ 1888176 h 4358244"/>
              <a:gd name="connsiteX4" fmla="*/ 751943 w 4480795"/>
              <a:gd name="connsiteY4" fmla="*/ 4358244 h 4358244"/>
              <a:gd name="connsiteX5" fmla="*/ 4480795 w 4480795"/>
              <a:gd name="connsiteY5" fmla="*/ 4346369 h 4358244"/>
              <a:gd name="connsiteX6" fmla="*/ 4445169 w 4480795"/>
              <a:gd name="connsiteY6" fmla="*/ 1199407 h 4358244"/>
              <a:gd name="connsiteX7" fmla="*/ 4172036 w 4480795"/>
              <a:gd name="connsiteY7" fmla="*/ 1151906 h 4358244"/>
              <a:gd name="connsiteX8" fmla="*/ 4195787 w 4480795"/>
              <a:gd name="connsiteY8" fmla="*/ 510639 h 4358244"/>
              <a:gd name="connsiteX9" fmla="*/ 4053283 w 4480795"/>
              <a:gd name="connsiteY9" fmla="*/ 463137 h 4358244"/>
              <a:gd name="connsiteX10" fmla="*/ 4005782 w 4480795"/>
              <a:gd name="connsiteY10" fmla="*/ 35626 h 4358244"/>
              <a:gd name="connsiteX11" fmla="*/ 336306 w 4480795"/>
              <a:gd name="connsiteY11" fmla="*/ 0 h 4358244"/>
              <a:gd name="connsiteX12" fmla="*/ 70 w 4480795"/>
              <a:gd name="connsiteY12" fmla="*/ 123617 h 4358244"/>
              <a:gd name="connsiteX0" fmla="*/ 70 w 4480795"/>
              <a:gd name="connsiteY0" fmla="*/ 123617 h 4358244"/>
              <a:gd name="connsiteX1" fmla="*/ 7082 w 4480795"/>
              <a:gd name="connsiteY1" fmla="*/ 880984 h 4358244"/>
              <a:gd name="connsiteX2" fmla="*/ 639697 w 4480795"/>
              <a:gd name="connsiteY2" fmla="*/ 892670 h 4358244"/>
              <a:gd name="connsiteX3" fmla="*/ 668816 w 4480795"/>
              <a:gd name="connsiteY3" fmla="*/ 1888176 h 4358244"/>
              <a:gd name="connsiteX4" fmla="*/ 751943 w 4480795"/>
              <a:gd name="connsiteY4" fmla="*/ 4358244 h 4358244"/>
              <a:gd name="connsiteX5" fmla="*/ 4480795 w 4480795"/>
              <a:gd name="connsiteY5" fmla="*/ 4346369 h 4358244"/>
              <a:gd name="connsiteX6" fmla="*/ 4445169 w 4480795"/>
              <a:gd name="connsiteY6" fmla="*/ 1199407 h 4358244"/>
              <a:gd name="connsiteX7" fmla="*/ 4172036 w 4480795"/>
              <a:gd name="connsiteY7" fmla="*/ 1151906 h 4358244"/>
              <a:gd name="connsiteX8" fmla="*/ 4195787 w 4480795"/>
              <a:gd name="connsiteY8" fmla="*/ 510639 h 4358244"/>
              <a:gd name="connsiteX9" fmla="*/ 4053283 w 4480795"/>
              <a:gd name="connsiteY9" fmla="*/ 463137 h 4358244"/>
              <a:gd name="connsiteX10" fmla="*/ 4005782 w 4480795"/>
              <a:gd name="connsiteY10" fmla="*/ 35626 h 4358244"/>
              <a:gd name="connsiteX11" fmla="*/ 336306 w 4480795"/>
              <a:gd name="connsiteY11" fmla="*/ 0 h 4358244"/>
              <a:gd name="connsiteX12" fmla="*/ 70 w 4480795"/>
              <a:gd name="connsiteY12" fmla="*/ 123617 h 4358244"/>
              <a:gd name="connsiteX0" fmla="*/ 70 w 4480795"/>
              <a:gd name="connsiteY0" fmla="*/ 123617 h 4358244"/>
              <a:gd name="connsiteX1" fmla="*/ 7082 w 4480795"/>
              <a:gd name="connsiteY1" fmla="*/ 880984 h 4358244"/>
              <a:gd name="connsiteX2" fmla="*/ 639697 w 4480795"/>
              <a:gd name="connsiteY2" fmla="*/ 892670 h 4358244"/>
              <a:gd name="connsiteX3" fmla="*/ 668816 w 4480795"/>
              <a:gd name="connsiteY3" fmla="*/ 1888176 h 4358244"/>
              <a:gd name="connsiteX4" fmla="*/ 751943 w 4480795"/>
              <a:gd name="connsiteY4" fmla="*/ 4358244 h 4358244"/>
              <a:gd name="connsiteX5" fmla="*/ 4480795 w 4480795"/>
              <a:gd name="connsiteY5" fmla="*/ 4346369 h 4358244"/>
              <a:gd name="connsiteX6" fmla="*/ 4445169 w 4480795"/>
              <a:gd name="connsiteY6" fmla="*/ 1199407 h 4358244"/>
              <a:gd name="connsiteX7" fmla="*/ 4172036 w 4480795"/>
              <a:gd name="connsiteY7" fmla="*/ 1151906 h 4358244"/>
              <a:gd name="connsiteX8" fmla="*/ 4195787 w 4480795"/>
              <a:gd name="connsiteY8" fmla="*/ 510639 h 4358244"/>
              <a:gd name="connsiteX9" fmla="*/ 4053283 w 4480795"/>
              <a:gd name="connsiteY9" fmla="*/ 463137 h 4358244"/>
              <a:gd name="connsiteX10" fmla="*/ 4005782 w 4480795"/>
              <a:gd name="connsiteY10" fmla="*/ 35626 h 4358244"/>
              <a:gd name="connsiteX11" fmla="*/ 336306 w 4480795"/>
              <a:gd name="connsiteY11" fmla="*/ 0 h 4358244"/>
              <a:gd name="connsiteX12" fmla="*/ 70 w 4480795"/>
              <a:gd name="connsiteY12" fmla="*/ 123617 h 4358244"/>
              <a:gd name="connsiteX0" fmla="*/ 70 w 4480795"/>
              <a:gd name="connsiteY0" fmla="*/ 123617 h 4348516"/>
              <a:gd name="connsiteX1" fmla="*/ 7082 w 4480795"/>
              <a:gd name="connsiteY1" fmla="*/ 880984 h 4348516"/>
              <a:gd name="connsiteX2" fmla="*/ 639697 w 4480795"/>
              <a:gd name="connsiteY2" fmla="*/ 892670 h 4348516"/>
              <a:gd name="connsiteX3" fmla="*/ 668816 w 4480795"/>
              <a:gd name="connsiteY3" fmla="*/ 1888176 h 4348516"/>
              <a:gd name="connsiteX4" fmla="*/ 537934 w 4480795"/>
              <a:gd name="connsiteY4" fmla="*/ 4348516 h 4348516"/>
              <a:gd name="connsiteX5" fmla="*/ 4480795 w 4480795"/>
              <a:gd name="connsiteY5" fmla="*/ 4346369 h 4348516"/>
              <a:gd name="connsiteX6" fmla="*/ 4445169 w 4480795"/>
              <a:gd name="connsiteY6" fmla="*/ 1199407 h 4348516"/>
              <a:gd name="connsiteX7" fmla="*/ 4172036 w 4480795"/>
              <a:gd name="connsiteY7" fmla="*/ 1151906 h 4348516"/>
              <a:gd name="connsiteX8" fmla="*/ 4195787 w 4480795"/>
              <a:gd name="connsiteY8" fmla="*/ 510639 h 4348516"/>
              <a:gd name="connsiteX9" fmla="*/ 4053283 w 4480795"/>
              <a:gd name="connsiteY9" fmla="*/ 463137 h 4348516"/>
              <a:gd name="connsiteX10" fmla="*/ 4005782 w 4480795"/>
              <a:gd name="connsiteY10" fmla="*/ 35626 h 4348516"/>
              <a:gd name="connsiteX11" fmla="*/ 336306 w 4480795"/>
              <a:gd name="connsiteY11" fmla="*/ 0 h 4348516"/>
              <a:gd name="connsiteX12" fmla="*/ 70 w 4480795"/>
              <a:gd name="connsiteY12" fmla="*/ 123617 h 4348516"/>
              <a:gd name="connsiteX0" fmla="*/ 70 w 4480795"/>
              <a:gd name="connsiteY0" fmla="*/ 123617 h 4348516"/>
              <a:gd name="connsiteX1" fmla="*/ 7082 w 4480795"/>
              <a:gd name="connsiteY1" fmla="*/ 880984 h 4348516"/>
              <a:gd name="connsiteX2" fmla="*/ 639697 w 4480795"/>
              <a:gd name="connsiteY2" fmla="*/ 892670 h 4348516"/>
              <a:gd name="connsiteX3" fmla="*/ 668816 w 4480795"/>
              <a:gd name="connsiteY3" fmla="*/ 1888176 h 4348516"/>
              <a:gd name="connsiteX4" fmla="*/ 537934 w 4480795"/>
              <a:gd name="connsiteY4" fmla="*/ 4348516 h 4348516"/>
              <a:gd name="connsiteX5" fmla="*/ 4480795 w 4480795"/>
              <a:gd name="connsiteY5" fmla="*/ 4346369 h 4348516"/>
              <a:gd name="connsiteX6" fmla="*/ 4445169 w 4480795"/>
              <a:gd name="connsiteY6" fmla="*/ 1199407 h 4348516"/>
              <a:gd name="connsiteX7" fmla="*/ 4172036 w 4480795"/>
              <a:gd name="connsiteY7" fmla="*/ 1151906 h 4348516"/>
              <a:gd name="connsiteX8" fmla="*/ 4195787 w 4480795"/>
              <a:gd name="connsiteY8" fmla="*/ 510639 h 4348516"/>
              <a:gd name="connsiteX9" fmla="*/ 4053283 w 4480795"/>
              <a:gd name="connsiteY9" fmla="*/ 463137 h 4348516"/>
              <a:gd name="connsiteX10" fmla="*/ 4005782 w 4480795"/>
              <a:gd name="connsiteY10" fmla="*/ 35626 h 4348516"/>
              <a:gd name="connsiteX11" fmla="*/ 336306 w 4480795"/>
              <a:gd name="connsiteY11" fmla="*/ 0 h 4348516"/>
              <a:gd name="connsiteX12" fmla="*/ 70 w 4480795"/>
              <a:gd name="connsiteY12" fmla="*/ 123617 h 4348516"/>
              <a:gd name="connsiteX0" fmla="*/ 70 w 4480795"/>
              <a:gd name="connsiteY0" fmla="*/ 123617 h 4348516"/>
              <a:gd name="connsiteX1" fmla="*/ 7082 w 4480795"/>
              <a:gd name="connsiteY1" fmla="*/ 880984 h 4348516"/>
              <a:gd name="connsiteX2" fmla="*/ 639697 w 4480795"/>
              <a:gd name="connsiteY2" fmla="*/ 892670 h 4348516"/>
              <a:gd name="connsiteX3" fmla="*/ 586131 w 4480795"/>
              <a:gd name="connsiteY3" fmla="*/ 1912495 h 4348516"/>
              <a:gd name="connsiteX4" fmla="*/ 537934 w 4480795"/>
              <a:gd name="connsiteY4" fmla="*/ 4348516 h 4348516"/>
              <a:gd name="connsiteX5" fmla="*/ 4480795 w 4480795"/>
              <a:gd name="connsiteY5" fmla="*/ 4346369 h 4348516"/>
              <a:gd name="connsiteX6" fmla="*/ 4445169 w 4480795"/>
              <a:gd name="connsiteY6" fmla="*/ 1199407 h 4348516"/>
              <a:gd name="connsiteX7" fmla="*/ 4172036 w 4480795"/>
              <a:gd name="connsiteY7" fmla="*/ 1151906 h 4348516"/>
              <a:gd name="connsiteX8" fmla="*/ 4195787 w 4480795"/>
              <a:gd name="connsiteY8" fmla="*/ 510639 h 4348516"/>
              <a:gd name="connsiteX9" fmla="*/ 4053283 w 4480795"/>
              <a:gd name="connsiteY9" fmla="*/ 463137 h 4348516"/>
              <a:gd name="connsiteX10" fmla="*/ 4005782 w 4480795"/>
              <a:gd name="connsiteY10" fmla="*/ 35626 h 4348516"/>
              <a:gd name="connsiteX11" fmla="*/ 336306 w 4480795"/>
              <a:gd name="connsiteY11" fmla="*/ 0 h 4348516"/>
              <a:gd name="connsiteX12" fmla="*/ 70 w 4480795"/>
              <a:gd name="connsiteY12" fmla="*/ 123617 h 4348516"/>
              <a:gd name="connsiteX0" fmla="*/ 70 w 4480795"/>
              <a:gd name="connsiteY0" fmla="*/ 123617 h 4348516"/>
              <a:gd name="connsiteX1" fmla="*/ 7082 w 4480795"/>
              <a:gd name="connsiteY1" fmla="*/ 880984 h 4348516"/>
              <a:gd name="connsiteX2" fmla="*/ 639697 w 4480795"/>
              <a:gd name="connsiteY2" fmla="*/ 892670 h 4348516"/>
              <a:gd name="connsiteX3" fmla="*/ 586131 w 4480795"/>
              <a:gd name="connsiteY3" fmla="*/ 1912495 h 4348516"/>
              <a:gd name="connsiteX4" fmla="*/ 537934 w 4480795"/>
              <a:gd name="connsiteY4" fmla="*/ 4348516 h 4348516"/>
              <a:gd name="connsiteX5" fmla="*/ 4480795 w 4480795"/>
              <a:gd name="connsiteY5" fmla="*/ 4346369 h 4348516"/>
              <a:gd name="connsiteX6" fmla="*/ 4474352 w 4480795"/>
              <a:gd name="connsiteY6" fmla="*/ 985398 h 4348516"/>
              <a:gd name="connsiteX7" fmla="*/ 4172036 w 4480795"/>
              <a:gd name="connsiteY7" fmla="*/ 1151906 h 4348516"/>
              <a:gd name="connsiteX8" fmla="*/ 4195787 w 4480795"/>
              <a:gd name="connsiteY8" fmla="*/ 510639 h 4348516"/>
              <a:gd name="connsiteX9" fmla="*/ 4053283 w 4480795"/>
              <a:gd name="connsiteY9" fmla="*/ 463137 h 4348516"/>
              <a:gd name="connsiteX10" fmla="*/ 4005782 w 4480795"/>
              <a:gd name="connsiteY10" fmla="*/ 35626 h 4348516"/>
              <a:gd name="connsiteX11" fmla="*/ 336306 w 4480795"/>
              <a:gd name="connsiteY11" fmla="*/ 0 h 4348516"/>
              <a:gd name="connsiteX12" fmla="*/ 70 w 4480795"/>
              <a:gd name="connsiteY12" fmla="*/ 123617 h 4348516"/>
              <a:gd name="connsiteX0" fmla="*/ 70 w 4480795"/>
              <a:gd name="connsiteY0" fmla="*/ 123617 h 4348516"/>
              <a:gd name="connsiteX1" fmla="*/ 7082 w 4480795"/>
              <a:gd name="connsiteY1" fmla="*/ 880984 h 4348516"/>
              <a:gd name="connsiteX2" fmla="*/ 639697 w 4480795"/>
              <a:gd name="connsiteY2" fmla="*/ 892670 h 4348516"/>
              <a:gd name="connsiteX3" fmla="*/ 586131 w 4480795"/>
              <a:gd name="connsiteY3" fmla="*/ 1912495 h 4348516"/>
              <a:gd name="connsiteX4" fmla="*/ 537934 w 4480795"/>
              <a:gd name="connsiteY4" fmla="*/ 4348516 h 4348516"/>
              <a:gd name="connsiteX5" fmla="*/ 4480795 w 4480795"/>
              <a:gd name="connsiteY5" fmla="*/ 4346369 h 4348516"/>
              <a:gd name="connsiteX6" fmla="*/ 4474352 w 4480795"/>
              <a:gd name="connsiteY6" fmla="*/ 985398 h 4348516"/>
              <a:gd name="connsiteX7" fmla="*/ 4206083 w 4480795"/>
              <a:gd name="connsiteY7" fmla="*/ 991400 h 4348516"/>
              <a:gd name="connsiteX8" fmla="*/ 4195787 w 4480795"/>
              <a:gd name="connsiteY8" fmla="*/ 510639 h 4348516"/>
              <a:gd name="connsiteX9" fmla="*/ 4053283 w 4480795"/>
              <a:gd name="connsiteY9" fmla="*/ 463137 h 4348516"/>
              <a:gd name="connsiteX10" fmla="*/ 4005782 w 4480795"/>
              <a:gd name="connsiteY10" fmla="*/ 35626 h 4348516"/>
              <a:gd name="connsiteX11" fmla="*/ 336306 w 4480795"/>
              <a:gd name="connsiteY11" fmla="*/ 0 h 4348516"/>
              <a:gd name="connsiteX12" fmla="*/ 70 w 4480795"/>
              <a:gd name="connsiteY12" fmla="*/ 123617 h 4348516"/>
              <a:gd name="connsiteX0" fmla="*/ 70 w 4480795"/>
              <a:gd name="connsiteY0" fmla="*/ 123617 h 4348516"/>
              <a:gd name="connsiteX1" fmla="*/ 7082 w 4480795"/>
              <a:gd name="connsiteY1" fmla="*/ 880984 h 4348516"/>
              <a:gd name="connsiteX2" fmla="*/ 639697 w 4480795"/>
              <a:gd name="connsiteY2" fmla="*/ 892670 h 4348516"/>
              <a:gd name="connsiteX3" fmla="*/ 586131 w 4480795"/>
              <a:gd name="connsiteY3" fmla="*/ 1912495 h 4348516"/>
              <a:gd name="connsiteX4" fmla="*/ 537934 w 4480795"/>
              <a:gd name="connsiteY4" fmla="*/ 4348516 h 4348516"/>
              <a:gd name="connsiteX5" fmla="*/ 4480795 w 4480795"/>
              <a:gd name="connsiteY5" fmla="*/ 4346369 h 4348516"/>
              <a:gd name="connsiteX6" fmla="*/ 4474352 w 4480795"/>
              <a:gd name="connsiteY6" fmla="*/ 985398 h 4348516"/>
              <a:gd name="connsiteX7" fmla="*/ 4206083 w 4480795"/>
              <a:gd name="connsiteY7" fmla="*/ 991400 h 4348516"/>
              <a:gd name="connsiteX8" fmla="*/ 4210378 w 4480795"/>
              <a:gd name="connsiteY8" fmla="*/ 510639 h 4348516"/>
              <a:gd name="connsiteX9" fmla="*/ 4053283 w 4480795"/>
              <a:gd name="connsiteY9" fmla="*/ 463137 h 4348516"/>
              <a:gd name="connsiteX10" fmla="*/ 4005782 w 4480795"/>
              <a:gd name="connsiteY10" fmla="*/ 35626 h 4348516"/>
              <a:gd name="connsiteX11" fmla="*/ 336306 w 4480795"/>
              <a:gd name="connsiteY11" fmla="*/ 0 h 4348516"/>
              <a:gd name="connsiteX12" fmla="*/ 70 w 4480795"/>
              <a:gd name="connsiteY12" fmla="*/ 123617 h 4348516"/>
              <a:gd name="connsiteX0" fmla="*/ 70 w 4480795"/>
              <a:gd name="connsiteY0" fmla="*/ 123617 h 4348516"/>
              <a:gd name="connsiteX1" fmla="*/ 7082 w 4480795"/>
              <a:gd name="connsiteY1" fmla="*/ 880984 h 4348516"/>
              <a:gd name="connsiteX2" fmla="*/ 639697 w 4480795"/>
              <a:gd name="connsiteY2" fmla="*/ 892670 h 4348516"/>
              <a:gd name="connsiteX3" fmla="*/ 586131 w 4480795"/>
              <a:gd name="connsiteY3" fmla="*/ 1912495 h 4348516"/>
              <a:gd name="connsiteX4" fmla="*/ 537934 w 4480795"/>
              <a:gd name="connsiteY4" fmla="*/ 4348516 h 4348516"/>
              <a:gd name="connsiteX5" fmla="*/ 4480795 w 4480795"/>
              <a:gd name="connsiteY5" fmla="*/ 4346369 h 4348516"/>
              <a:gd name="connsiteX6" fmla="*/ 4474352 w 4480795"/>
              <a:gd name="connsiteY6" fmla="*/ 985398 h 4348516"/>
              <a:gd name="connsiteX7" fmla="*/ 4206083 w 4480795"/>
              <a:gd name="connsiteY7" fmla="*/ 991400 h 4348516"/>
              <a:gd name="connsiteX8" fmla="*/ 4210378 w 4480795"/>
              <a:gd name="connsiteY8" fmla="*/ 510639 h 4348516"/>
              <a:gd name="connsiteX9" fmla="*/ 4038692 w 4480795"/>
              <a:gd name="connsiteY9" fmla="*/ 511776 h 4348516"/>
              <a:gd name="connsiteX10" fmla="*/ 4005782 w 4480795"/>
              <a:gd name="connsiteY10" fmla="*/ 35626 h 4348516"/>
              <a:gd name="connsiteX11" fmla="*/ 336306 w 4480795"/>
              <a:gd name="connsiteY11" fmla="*/ 0 h 4348516"/>
              <a:gd name="connsiteX12" fmla="*/ 70 w 4480795"/>
              <a:gd name="connsiteY12" fmla="*/ 123617 h 4348516"/>
              <a:gd name="connsiteX0" fmla="*/ 70 w 4480795"/>
              <a:gd name="connsiteY0" fmla="*/ 123617 h 4348516"/>
              <a:gd name="connsiteX1" fmla="*/ 7082 w 4480795"/>
              <a:gd name="connsiteY1" fmla="*/ 880984 h 4348516"/>
              <a:gd name="connsiteX2" fmla="*/ 639697 w 4480795"/>
              <a:gd name="connsiteY2" fmla="*/ 892670 h 4348516"/>
              <a:gd name="connsiteX3" fmla="*/ 586131 w 4480795"/>
              <a:gd name="connsiteY3" fmla="*/ 1912495 h 4348516"/>
              <a:gd name="connsiteX4" fmla="*/ 537934 w 4480795"/>
              <a:gd name="connsiteY4" fmla="*/ 4348516 h 4348516"/>
              <a:gd name="connsiteX5" fmla="*/ 4480795 w 4480795"/>
              <a:gd name="connsiteY5" fmla="*/ 4346369 h 4348516"/>
              <a:gd name="connsiteX6" fmla="*/ 4474352 w 4480795"/>
              <a:gd name="connsiteY6" fmla="*/ 985398 h 4348516"/>
              <a:gd name="connsiteX7" fmla="*/ 4206083 w 4480795"/>
              <a:gd name="connsiteY7" fmla="*/ 991400 h 4348516"/>
              <a:gd name="connsiteX8" fmla="*/ 4215242 w 4480795"/>
              <a:gd name="connsiteY8" fmla="*/ 491184 h 4348516"/>
              <a:gd name="connsiteX9" fmla="*/ 4038692 w 4480795"/>
              <a:gd name="connsiteY9" fmla="*/ 511776 h 4348516"/>
              <a:gd name="connsiteX10" fmla="*/ 4005782 w 4480795"/>
              <a:gd name="connsiteY10" fmla="*/ 35626 h 4348516"/>
              <a:gd name="connsiteX11" fmla="*/ 336306 w 4480795"/>
              <a:gd name="connsiteY11" fmla="*/ 0 h 4348516"/>
              <a:gd name="connsiteX12" fmla="*/ 70 w 4480795"/>
              <a:gd name="connsiteY12" fmla="*/ 123617 h 4348516"/>
              <a:gd name="connsiteX0" fmla="*/ 70 w 4480795"/>
              <a:gd name="connsiteY0" fmla="*/ 123617 h 4348516"/>
              <a:gd name="connsiteX1" fmla="*/ 7082 w 4480795"/>
              <a:gd name="connsiteY1" fmla="*/ 880984 h 4348516"/>
              <a:gd name="connsiteX2" fmla="*/ 639697 w 4480795"/>
              <a:gd name="connsiteY2" fmla="*/ 892670 h 4348516"/>
              <a:gd name="connsiteX3" fmla="*/ 586131 w 4480795"/>
              <a:gd name="connsiteY3" fmla="*/ 1912495 h 4348516"/>
              <a:gd name="connsiteX4" fmla="*/ 537934 w 4480795"/>
              <a:gd name="connsiteY4" fmla="*/ 4348516 h 4348516"/>
              <a:gd name="connsiteX5" fmla="*/ 4480795 w 4480795"/>
              <a:gd name="connsiteY5" fmla="*/ 4346369 h 4348516"/>
              <a:gd name="connsiteX6" fmla="*/ 4474352 w 4480795"/>
              <a:gd name="connsiteY6" fmla="*/ 985398 h 4348516"/>
              <a:gd name="connsiteX7" fmla="*/ 4206083 w 4480795"/>
              <a:gd name="connsiteY7" fmla="*/ 991400 h 4348516"/>
              <a:gd name="connsiteX8" fmla="*/ 4215242 w 4480795"/>
              <a:gd name="connsiteY8" fmla="*/ 491184 h 4348516"/>
              <a:gd name="connsiteX9" fmla="*/ 4038692 w 4480795"/>
              <a:gd name="connsiteY9" fmla="*/ 472865 h 4348516"/>
              <a:gd name="connsiteX10" fmla="*/ 4005782 w 4480795"/>
              <a:gd name="connsiteY10" fmla="*/ 35626 h 4348516"/>
              <a:gd name="connsiteX11" fmla="*/ 336306 w 4480795"/>
              <a:gd name="connsiteY11" fmla="*/ 0 h 4348516"/>
              <a:gd name="connsiteX12" fmla="*/ 70 w 4480795"/>
              <a:gd name="connsiteY12" fmla="*/ 123617 h 4348516"/>
              <a:gd name="connsiteX0" fmla="*/ 70 w 4480795"/>
              <a:gd name="connsiteY0" fmla="*/ 123617 h 4348516"/>
              <a:gd name="connsiteX1" fmla="*/ 7082 w 4480795"/>
              <a:gd name="connsiteY1" fmla="*/ 880984 h 4348516"/>
              <a:gd name="connsiteX2" fmla="*/ 639697 w 4480795"/>
              <a:gd name="connsiteY2" fmla="*/ 892670 h 4348516"/>
              <a:gd name="connsiteX3" fmla="*/ 586131 w 4480795"/>
              <a:gd name="connsiteY3" fmla="*/ 1912495 h 4348516"/>
              <a:gd name="connsiteX4" fmla="*/ 537934 w 4480795"/>
              <a:gd name="connsiteY4" fmla="*/ 4348516 h 4348516"/>
              <a:gd name="connsiteX5" fmla="*/ 4480795 w 4480795"/>
              <a:gd name="connsiteY5" fmla="*/ 4346369 h 4348516"/>
              <a:gd name="connsiteX6" fmla="*/ 4474352 w 4480795"/>
              <a:gd name="connsiteY6" fmla="*/ 985398 h 4348516"/>
              <a:gd name="connsiteX7" fmla="*/ 4206083 w 4480795"/>
              <a:gd name="connsiteY7" fmla="*/ 991400 h 4348516"/>
              <a:gd name="connsiteX8" fmla="*/ 4215242 w 4480795"/>
              <a:gd name="connsiteY8" fmla="*/ 491184 h 4348516"/>
              <a:gd name="connsiteX9" fmla="*/ 4038692 w 4480795"/>
              <a:gd name="connsiteY9" fmla="*/ 472865 h 4348516"/>
              <a:gd name="connsiteX10" fmla="*/ 4078739 w 4480795"/>
              <a:gd name="connsiteY10" fmla="*/ 35626 h 4348516"/>
              <a:gd name="connsiteX11" fmla="*/ 336306 w 4480795"/>
              <a:gd name="connsiteY11" fmla="*/ 0 h 4348516"/>
              <a:gd name="connsiteX12" fmla="*/ 70 w 4480795"/>
              <a:gd name="connsiteY12" fmla="*/ 123617 h 4348516"/>
              <a:gd name="connsiteX0" fmla="*/ 17320 w 4473725"/>
              <a:gd name="connsiteY0" fmla="*/ 128481 h 4348516"/>
              <a:gd name="connsiteX1" fmla="*/ 12 w 4473725"/>
              <a:gd name="connsiteY1" fmla="*/ 880984 h 4348516"/>
              <a:gd name="connsiteX2" fmla="*/ 632627 w 4473725"/>
              <a:gd name="connsiteY2" fmla="*/ 892670 h 4348516"/>
              <a:gd name="connsiteX3" fmla="*/ 579061 w 4473725"/>
              <a:gd name="connsiteY3" fmla="*/ 1912495 h 4348516"/>
              <a:gd name="connsiteX4" fmla="*/ 530864 w 4473725"/>
              <a:gd name="connsiteY4" fmla="*/ 4348516 h 4348516"/>
              <a:gd name="connsiteX5" fmla="*/ 4473725 w 4473725"/>
              <a:gd name="connsiteY5" fmla="*/ 4346369 h 4348516"/>
              <a:gd name="connsiteX6" fmla="*/ 4467282 w 4473725"/>
              <a:gd name="connsiteY6" fmla="*/ 985398 h 4348516"/>
              <a:gd name="connsiteX7" fmla="*/ 4199013 w 4473725"/>
              <a:gd name="connsiteY7" fmla="*/ 991400 h 4348516"/>
              <a:gd name="connsiteX8" fmla="*/ 4208172 w 4473725"/>
              <a:gd name="connsiteY8" fmla="*/ 491184 h 4348516"/>
              <a:gd name="connsiteX9" fmla="*/ 4031622 w 4473725"/>
              <a:gd name="connsiteY9" fmla="*/ 472865 h 4348516"/>
              <a:gd name="connsiteX10" fmla="*/ 4071669 w 4473725"/>
              <a:gd name="connsiteY10" fmla="*/ 35626 h 4348516"/>
              <a:gd name="connsiteX11" fmla="*/ 329236 w 4473725"/>
              <a:gd name="connsiteY11" fmla="*/ 0 h 4348516"/>
              <a:gd name="connsiteX12" fmla="*/ 17320 w 4473725"/>
              <a:gd name="connsiteY12" fmla="*/ 128481 h 4348516"/>
              <a:gd name="connsiteX0" fmla="*/ 17320 w 4473725"/>
              <a:gd name="connsiteY0" fmla="*/ 186847 h 4348516"/>
              <a:gd name="connsiteX1" fmla="*/ 12 w 4473725"/>
              <a:gd name="connsiteY1" fmla="*/ 880984 h 4348516"/>
              <a:gd name="connsiteX2" fmla="*/ 632627 w 4473725"/>
              <a:gd name="connsiteY2" fmla="*/ 892670 h 4348516"/>
              <a:gd name="connsiteX3" fmla="*/ 579061 w 4473725"/>
              <a:gd name="connsiteY3" fmla="*/ 1912495 h 4348516"/>
              <a:gd name="connsiteX4" fmla="*/ 530864 w 4473725"/>
              <a:gd name="connsiteY4" fmla="*/ 4348516 h 4348516"/>
              <a:gd name="connsiteX5" fmla="*/ 4473725 w 4473725"/>
              <a:gd name="connsiteY5" fmla="*/ 4346369 h 4348516"/>
              <a:gd name="connsiteX6" fmla="*/ 4467282 w 4473725"/>
              <a:gd name="connsiteY6" fmla="*/ 985398 h 4348516"/>
              <a:gd name="connsiteX7" fmla="*/ 4199013 w 4473725"/>
              <a:gd name="connsiteY7" fmla="*/ 991400 h 4348516"/>
              <a:gd name="connsiteX8" fmla="*/ 4208172 w 4473725"/>
              <a:gd name="connsiteY8" fmla="*/ 491184 h 4348516"/>
              <a:gd name="connsiteX9" fmla="*/ 4031622 w 4473725"/>
              <a:gd name="connsiteY9" fmla="*/ 472865 h 4348516"/>
              <a:gd name="connsiteX10" fmla="*/ 4071669 w 4473725"/>
              <a:gd name="connsiteY10" fmla="*/ 35626 h 4348516"/>
              <a:gd name="connsiteX11" fmla="*/ 329236 w 4473725"/>
              <a:gd name="connsiteY11" fmla="*/ 0 h 4348516"/>
              <a:gd name="connsiteX12" fmla="*/ 17320 w 4473725"/>
              <a:gd name="connsiteY12" fmla="*/ 186847 h 434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73725" h="4348516">
                <a:moveTo>
                  <a:pt x="17320" y="186847"/>
                </a:moveTo>
                <a:cubicBezTo>
                  <a:pt x="16415" y="188005"/>
                  <a:pt x="5780" y="894418"/>
                  <a:pt x="12" y="880984"/>
                </a:cubicBezTo>
                <a:cubicBezTo>
                  <a:pt x="-3126" y="878395"/>
                  <a:pt x="635764" y="895259"/>
                  <a:pt x="632627" y="892670"/>
                </a:cubicBezTo>
                <a:cubicBezTo>
                  <a:pt x="624499" y="888902"/>
                  <a:pt x="582325" y="1921127"/>
                  <a:pt x="579061" y="1912495"/>
                </a:cubicBezTo>
                <a:cubicBezTo>
                  <a:pt x="572723" y="1918727"/>
                  <a:pt x="532338" y="3525160"/>
                  <a:pt x="530864" y="4348516"/>
                </a:cubicBezTo>
                <a:lnTo>
                  <a:pt x="4473725" y="4346369"/>
                </a:lnTo>
                <a:cubicBezTo>
                  <a:pt x="4471577" y="3226045"/>
                  <a:pt x="4469430" y="2105722"/>
                  <a:pt x="4467282" y="985398"/>
                </a:cubicBezTo>
                <a:lnTo>
                  <a:pt x="4199013" y="991400"/>
                </a:lnTo>
                <a:cubicBezTo>
                  <a:pt x="4200445" y="831146"/>
                  <a:pt x="4206740" y="651438"/>
                  <a:pt x="4208172" y="491184"/>
                </a:cubicBezTo>
                <a:lnTo>
                  <a:pt x="4031622" y="472865"/>
                </a:lnTo>
                <a:lnTo>
                  <a:pt x="4071669" y="35626"/>
                </a:lnTo>
                <a:lnTo>
                  <a:pt x="329236" y="0"/>
                </a:lnTo>
                <a:cubicBezTo>
                  <a:pt x="217157" y="41206"/>
                  <a:pt x="12667" y="204007"/>
                  <a:pt x="17320" y="186847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42312" y="1567543"/>
            <a:ext cx="419199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2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 bwMode="auto">
          <a:xfrm>
            <a:off x="5192973" y="5377218"/>
            <a:ext cx="3951027" cy="8256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" r="706"/>
          <a:stretch>
            <a:fillRect/>
          </a:stretch>
        </p:blipFill>
        <p:spPr bwMode="auto">
          <a:xfrm flipH="1" flipV="1">
            <a:off x="5192973" y="1702764"/>
            <a:ext cx="3534425" cy="165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230539" y="3094234"/>
            <a:ext cx="16385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 Modulator  (</a:t>
            </a:r>
            <a:r>
              <a:rPr lang="en-US" sz="10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uVM</a:t>
            </a:r>
            <a:r>
              <a:rPr lang="en-US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41373" y="3107581"/>
            <a:ext cx="151996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LLRF Controller (</a:t>
            </a:r>
            <a:r>
              <a:rPr lang="en-US" sz="10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uTC</a:t>
            </a:r>
            <a:r>
              <a:rPr lang="en-US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244207" y="3370198"/>
            <a:ext cx="3503090" cy="1696630"/>
            <a:chOff x="-1" y="1780248"/>
            <a:chExt cx="9144001" cy="4406113"/>
          </a:xfrm>
        </p:grpSpPr>
        <p:grpSp>
          <p:nvGrpSpPr>
            <p:cNvPr id="16" name="Group 15"/>
            <p:cNvGrpSpPr/>
            <p:nvPr/>
          </p:nvGrpSpPr>
          <p:grpSpPr>
            <a:xfrm>
              <a:off x="-1" y="1780248"/>
              <a:ext cx="9144001" cy="4406113"/>
              <a:chOff x="-1" y="1780248"/>
              <a:chExt cx="9144001" cy="4406113"/>
            </a:xfrm>
          </p:grpSpPr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1" y="2006319"/>
                <a:ext cx="9144001" cy="36766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Rectangle 23"/>
              <p:cNvSpPr/>
              <p:nvPr/>
            </p:nvSpPr>
            <p:spPr bwMode="auto">
              <a:xfrm>
                <a:off x="3843717" y="3657600"/>
                <a:ext cx="1165253" cy="2314322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1051965" y="5437848"/>
                <a:ext cx="3916545" cy="686474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0" y="5485052"/>
                <a:ext cx="3916545" cy="686474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4410159" y="5499887"/>
                <a:ext cx="791671" cy="686474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4733841" y="3661646"/>
                <a:ext cx="490917" cy="360096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0" y="2342644"/>
                <a:ext cx="280523" cy="3192307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1" y="1877351"/>
                <a:ext cx="469337" cy="325029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412694" y="1827451"/>
                <a:ext cx="8116311" cy="325029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3916545" y="1979851"/>
                <a:ext cx="1327094" cy="325029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4392625" y="2116067"/>
                <a:ext cx="762001" cy="325029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5184295" y="1920509"/>
                <a:ext cx="3182870" cy="325029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8860778" y="1959621"/>
                <a:ext cx="283221" cy="3502503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8779858" y="5592944"/>
                <a:ext cx="364142" cy="325029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9030712" y="5373110"/>
                <a:ext cx="113288" cy="325029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8649036" y="1780248"/>
                <a:ext cx="365491" cy="27378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8747490" y="4313055"/>
                <a:ext cx="217136" cy="1108609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8649037" y="4288779"/>
                <a:ext cx="217136" cy="200952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8647688" y="3924637"/>
                <a:ext cx="217136" cy="231972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8654431" y="3542963"/>
                <a:ext cx="217136" cy="231972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8646339" y="2257678"/>
                <a:ext cx="217136" cy="538121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8644990" y="2969776"/>
                <a:ext cx="217136" cy="132171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8651733" y="3251649"/>
                <a:ext cx="217136" cy="171282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218484" y="5297586"/>
                <a:ext cx="299406" cy="229274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241412" y="4754071"/>
                <a:ext cx="299406" cy="125426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215788" y="5052127"/>
                <a:ext cx="299406" cy="125426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231971" y="4313055"/>
                <a:ext cx="299406" cy="249504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223880" y="2896949"/>
                <a:ext cx="299406" cy="209043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169932" y="3099250"/>
                <a:ext cx="167236" cy="1220548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231972" y="2567872"/>
                <a:ext cx="299406" cy="125426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8639596" y="5230152"/>
                <a:ext cx="299406" cy="231972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 bwMode="auto">
            <a:xfrm>
              <a:off x="5049430" y="5543044"/>
              <a:ext cx="356050" cy="202301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201829" y="5591596"/>
              <a:ext cx="2849745" cy="202301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8003023" y="5614524"/>
              <a:ext cx="370884" cy="106546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8649037" y="5596992"/>
              <a:ext cx="370884" cy="106546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8813576" y="1979851"/>
              <a:ext cx="160491" cy="423483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8488546" y="1925904"/>
              <a:ext cx="186115" cy="20904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252452" y="4849979"/>
            <a:ext cx="1805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 Converter (DWC)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298917" y="4867148"/>
            <a:ext cx="13019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Digitizer (uDAQ)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057775" y="1702764"/>
            <a:ext cx="3810000" cy="3548277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224288" y="1794295"/>
            <a:ext cx="8503109" cy="3349852"/>
            <a:chOff x="224288" y="1794295"/>
            <a:chExt cx="8503109" cy="3349852"/>
          </a:xfrm>
        </p:grpSpPr>
        <p:sp>
          <p:nvSpPr>
            <p:cNvPr id="57" name="Rectangle 56"/>
            <p:cNvSpPr/>
            <p:nvPr/>
          </p:nvSpPr>
          <p:spPr bwMode="auto">
            <a:xfrm>
              <a:off x="4356340" y="2708694"/>
              <a:ext cx="431321" cy="368089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4356341" y="3108917"/>
              <a:ext cx="431320" cy="1004692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24288" y="2708694"/>
              <a:ext cx="914400" cy="863521"/>
            </a:xfrm>
            <a:prstGeom prst="rect">
              <a:avLst/>
            </a:prstGeom>
            <a:noFill/>
            <a:ln w="3810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5173844" y="1794295"/>
              <a:ext cx="3553553" cy="3349852"/>
              <a:chOff x="5173844" y="1794295"/>
              <a:chExt cx="3553553" cy="3349852"/>
            </a:xfrm>
          </p:grpSpPr>
          <p:sp>
            <p:nvSpPr>
              <p:cNvPr id="60" name="Rectangle 59"/>
              <p:cNvSpPr/>
              <p:nvPr/>
            </p:nvSpPr>
            <p:spPr bwMode="auto">
              <a:xfrm>
                <a:off x="5173845" y="3447058"/>
                <a:ext cx="1911549" cy="1697089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7085394" y="3450951"/>
                <a:ext cx="1642003" cy="1693195"/>
              </a:xfrm>
              <a:prstGeom prst="rect">
                <a:avLst/>
              </a:prstGeom>
              <a:noFill/>
              <a:ln w="28575" cap="flat" cmpd="sng" algn="ctr">
                <a:solidFill>
                  <a:srgbClr val="FF00FF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5173844" y="1794295"/>
                <a:ext cx="1825007" cy="1530204"/>
              </a:xfrm>
              <a:prstGeom prst="rect">
                <a:avLst/>
              </a:prstGeom>
              <a:noFill/>
              <a:ln w="38100" cap="flat" cmpd="sng" algn="ctr">
                <a:solidFill>
                  <a:srgbClr val="00B05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9334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stability measurement results (in-loop regulation)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187412"/>
              </p:ext>
            </p:extLst>
          </p:nvPr>
        </p:nvGraphicFramePr>
        <p:xfrm>
          <a:off x="323528" y="4221088"/>
          <a:ext cx="8520114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1224136"/>
                <a:gridCol w="1080120"/>
                <a:gridCol w="1224136"/>
                <a:gridCol w="1224136"/>
                <a:gridCol w="1175298"/>
              </a:tblGrid>
              <a:tr h="310833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Stability</a:t>
                      </a:r>
                      <a:r>
                        <a:rPr lang="en-US" sz="1600" baseline="0" noProof="0" dirty="0" smtClean="0"/>
                        <a:t> (</a:t>
                      </a:r>
                      <a:r>
                        <a:rPr lang="en-US" sz="1600" baseline="0" noProof="0" dirty="0" err="1" smtClean="0"/>
                        <a:t>rms</a:t>
                      </a:r>
                      <a:r>
                        <a:rPr lang="en-US" sz="1600" baseline="0" noProof="0" dirty="0" smtClean="0"/>
                        <a:t>) @ 9MHz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ACC1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ACC39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ACC23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ACC45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ACC67</a:t>
                      </a:r>
                      <a:endParaRPr lang="en-US" sz="1600" noProof="0" dirty="0"/>
                    </a:p>
                  </a:txBody>
                  <a:tcPr/>
                </a:tc>
              </a:tr>
              <a:tr h="310833">
                <a:tc>
                  <a:txBody>
                    <a:bodyPr/>
                    <a:lstStyle/>
                    <a:p>
                      <a:r>
                        <a:rPr lang="en-US" sz="1600" noProof="0" dirty="0" err="1" smtClean="0"/>
                        <a:t>Ampl</a:t>
                      </a:r>
                      <a:r>
                        <a:rPr lang="en-US" sz="1600" noProof="0" dirty="0" smtClean="0"/>
                        <a:t>.</a:t>
                      </a:r>
                      <a:r>
                        <a:rPr lang="en-US" sz="1600" baseline="0" noProof="0" dirty="0" smtClean="0"/>
                        <a:t> Intra pulse [%]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0.0067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0.0266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0.0055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0.0079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0.0069</a:t>
                      </a:r>
                      <a:endParaRPr lang="en-US" sz="1600" noProof="0" dirty="0"/>
                    </a:p>
                  </a:txBody>
                  <a:tcPr/>
                </a:tc>
              </a:tr>
              <a:tr h="310833">
                <a:tc>
                  <a:txBody>
                    <a:bodyPr/>
                    <a:lstStyle/>
                    <a:p>
                      <a:r>
                        <a:rPr lang="en-US" sz="1600" noProof="0" dirty="0" err="1" smtClean="0"/>
                        <a:t>Ampl</a:t>
                      </a:r>
                      <a:r>
                        <a:rPr lang="en-US" sz="1600" noProof="0" dirty="0" smtClean="0"/>
                        <a:t>. pulse to pulse [%]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0.0017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0.0053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0.0012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0.0009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0.0019</a:t>
                      </a:r>
                      <a:endParaRPr lang="en-US" sz="1600" noProof="0" dirty="0"/>
                    </a:p>
                  </a:txBody>
                  <a:tcPr/>
                </a:tc>
              </a:tr>
              <a:tr h="310833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Phase</a:t>
                      </a:r>
                      <a:r>
                        <a:rPr lang="en-US" sz="1600" baseline="0" noProof="0" dirty="0" smtClean="0"/>
                        <a:t> Intra pulse [</a:t>
                      </a:r>
                      <a:r>
                        <a:rPr lang="en-US" sz="1600" baseline="0" noProof="0" dirty="0" err="1" smtClean="0"/>
                        <a:t>deg</a:t>
                      </a:r>
                      <a:r>
                        <a:rPr lang="en-US" sz="1600" baseline="0" noProof="0" dirty="0" smtClean="0"/>
                        <a:t>]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0.0100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0.0233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0.0074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0.0099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0.0089</a:t>
                      </a:r>
                      <a:endParaRPr lang="en-US" sz="1600" noProof="0" dirty="0"/>
                    </a:p>
                  </a:txBody>
                  <a:tcPr/>
                </a:tc>
              </a:tr>
              <a:tr h="310833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Phase pulse to pulse</a:t>
                      </a:r>
                      <a:r>
                        <a:rPr lang="en-US" sz="1600" baseline="0" noProof="0" dirty="0" smtClean="0"/>
                        <a:t> [</a:t>
                      </a:r>
                      <a:r>
                        <a:rPr lang="en-US" sz="1600" baseline="0" noProof="0" dirty="0" err="1" smtClean="0"/>
                        <a:t>deg</a:t>
                      </a:r>
                      <a:r>
                        <a:rPr lang="en-US" sz="1600" baseline="0" noProof="0" dirty="0" smtClean="0"/>
                        <a:t>]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0.0028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0.0108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0.0017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0.0023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0.0031</a:t>
                      </a:r>
                      <a:endParaRPr lang="en-US" sz="1600" noProof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"/>
          <a:stretch/>
        </p:blipFill>
        <p:spPr>
          <a:xfrm>
            <a:off x="179512" y="802196"/>
            <a:ext cx="5651272" cy="3130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265873" y="802196"/>
            <a:ext cx="8631978" cy="3228555"/>
            <a:chOff x="179512" y="808179"/>
            <a:chExt cx="8631978" cy="32285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808179"/>
              <a:ext cx="4237478" cy="32285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085390" y="304651"/>
              <a:ext cx="3222572" cy="42296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265873" y="6021973"/>
            <a:ext cx="4873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Goal: &lt; 0.01% in amplitude and &lt; 0.01deg in phase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Piezo control and automation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77" y="835025"/>
            <a:ext cx="4514948" cy="5454299"/>
          </a:xfrm>
        </p:spPr>
      </p:pic>
      <p:cxnSp>
        <p:nvCxnSpPr>
          <p:cNvPr id="8" name="Straight Arrow Connector 7"/>
          <p:cNvCxnSpPr/>
          <p:nvPr/>
        </p:nvCxnSpPr>
        <p:spPr bwMode="auto">
          <a:xfrm flipH="1" flipV="1">
            <a:off x="4691062" y="5248275"/>
            <a:ext cx="714375" cy="1524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5405437" y="4709666"/>
            <a:ext cx="34972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Online detuning computation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Currently on server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Should be done in firmware later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Next: </a:t>
            </a:r>
            <a:r>
              <a:rPr lang="en-US" dirty="0" err="1" smtClean="0">
                <a:sym typeface="Wingdings" panose="05000000000000000000" pitchFamily="2" charset="2"/>
              </a:rPr>
              <a:t>piezo</a:t>
            </a:r>
            <a:r>
              <a:rPr lang="en-US" dirty="0" smtClean="0">
                <a:sym typeface="Wingdings" panose="05000000000000000000" pitchFamily="2" charset="2"/>
              </a:rPr>
              <a:t> relaxation (cav. tuner)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000" y="847725"/>
            <a:ext cx="2987869" cy="257175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 bwMode="auto">
          <a:xfrm>
            <a:off x="8124825" y="3133725"/>
            <a:ext cx="561975" cy="17145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4829175" y="1009650"/>
            <a:ext cx="115252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5651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</a:t>
            </a:r>
            <a:r>
              <a:rPr lang="en-US" dirty="0"/>
              <a:t>P</a:t>
            </a:r>
            <a:r>
              <a:rPr lang="en-US" dirty="0" smtClean="0"/>
              <a:t>iezo activation during operation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94" y="1272697"/>
            <a:ext cx="4356181" cy="2668227"/>
          </a:xfrm>
        </p:spPr>
      </p:pic>
      <p:sp>
        <p:nvSpPr>
          <p:cNvPr id="5" name="TextBox 4"/>
          <p:cNvSpPr txBox="1"/>
          <p:nvPr/>
        </p:nvSpPr>
        <p:spPr>
          <a:xfrm>
            <a:off x="192306" y="822761"/>
            <a:ext cx="5785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Piezo activation </a:t>
            </a:r>
            <a:r>
              <a:rPr lang="en-US" dirty="0" smtClean="0">
                <a:sym typeface="Wingdings" panose="05000000000000000000" pitchFamily="2" charset="2"/>
              </a:rPr>
              <a:t> reduced detuning  less forward power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30" y="1250831"/>
            <a:ext cx="4111274" cy="269009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1708030" y="1475117"/>
            <a:ext cx="1035170" cy="224286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423140" y="2924353"/>
            <a:ext cx="339306" cy="92167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306" y="4046164"/>
            <a:ext cx="3129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Strong impact on vertical orbit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92306" y="4463090"/>
            <a:ext cx="5759005" cy="179968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 bwMode="auto">
          <a:xfrm>
            <a:off x="1368723" y="4672640"/>
            <a:ext cx="856891" cy="122782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2446" y="4965027"/>
            <a:ext cx="2778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To be further investigated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Systematic scan needed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81462" y="2325287"/>
            <a:ext cx="1781257" cy="33855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Forward Signals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3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Process 13"/>
          <p:cNvSpPr/>
          <p:nvPr/>
        </p:nvSpPr>
        <p:spPr bwMode="auto">
          <a:xfrm>
            <a:off x="5086350" y="4442663"/>
            <a:ext cx="3790952" cy="1548562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1" name="Flowchart: Process 10"/>
          <p:cNvSpPr/>
          <p:nvPr/>
        </p:nvSpPr>
        <p:spPr bwMode="auto">
          <a:xfrm>
            <a:off x="5391150" y="2762250"/>
            <a:ext cx="3486152" cy="1381125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6" name="Flowchart: Process 5"/>
          <p:cNvSpPr/>
          <p:nvPr/>
        </p:nvSpPr>
        <p:spPr bwMode="auto">
          <a:xfrm>
            <a:off x="5391150" y="1143000"/>
            <a:ext cx="3486152" cy="1381125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Entwicklung der digitalen LLRF@DESY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63" y="944112"/>
            <a:ext cx="5007297" cy="4969164"/>
          </a:xfrm>
        </p:spPr>
        <p:txBody>
          <a:bodyPr/>
          <a:lstStyle/>
          <a:p>
            <a:r>
              <a:rPr lang="de-DE" sz="1600" dirty="0" smtClean="0"/>
              <a:t>DSP basierte LLRF </a:t>
            </a:r>
            <a:r>
              <a:rPr lang="de-DE" sz="1600" dirty="0" smtClean="0">
                <a:sym typeface="Wingdings" panose="05000000000000000000" pitchFamily="2" charset="2"/>
              </a:rPr>
              <a:t> </a:t>
            </a:r>
            <a:r>
              <a:rPr lang="de-DE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Monitoring System</a:t>
            </a:r>
            <a:endParaRPr lang="de-DE" sz="1600" dirty="0" smtClean="0">
              <a:solidFill>
                <a:srgbClr val="FF0000"/>
              </a:solidFill>
            </a:endParaRPr>
          </a:p>
          <a:p>
            <a:pPr lvl="1"/>
            <a:r>
              <a:rPr lang="de-DE" dirty="0" smtClean="0"/>
              <a:t>Basis </a:t>
            </a:r>
            <a:r>
              <a:rPr lang="de-DE" dirty="0" smtClean="0"/>
              <a:t>Funktion für die Regelung</a:t>
            </a:r>
          </a:p>
          <a:p>
            <a:pPr lvl="1"/>
            <a:r>
              <a:rPr lang="de-DE" dirty="0" smtClean="0"/>
              <a:t>Feedback und </a:t>
            </a:r>
            <a:r>
              <a:rPr lang="de-DE" dirty="0" smtClean="0"/>
              <a:t>Feed-Forward </a:t>
            </a:r>
            <a:r>
              <a:rPr lang="de-DE" dirty="0"/>
              <a:t>M</a:t>
            </a:r>
            <a:r>
              <a:rPr lang="de-DE" dirty="0" smtClean="0"/>
              <a:t>odus</a:t>
            </a:r>
          </a:p>
          <a:p>
            <a:pPr lvl="1"/>
            <a:r>
              <a:rPr lang="de-DE" dirty="0" smtClean="0"/>
              <a:t>Digitales VS Feedback Konzept</a:t>
            </a:r>
          </a:p>
          <a:p>
            <a:r>
              <a:rPr lang="de-DE" sz="1600" dirty="0" smtClean="0"/>
              <a:t>VME basierte LLRF </a:t>
            </a:r>
            <a:r>
              <a:rPr lang="de-DE" sz="1600" dirty="0" smtClean="0">
                <a:sym typeface="Wingdings" panose="05000000000000000000" pitchFamily="2" charset="2"/>
              </a:rPr>
              <a:t> </a:t>
            </a:r>
            <a:r>
              <a:rPr lang="de-DE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Backup System</a:t>
            </a:r>
            <a:endParaRPr lang="de-DE" sz="1600" dirty="0" smtClean="0">
              <a:solidFill>
                <a:srgbClr val="FF0000"/>
              </a:solidFill>
            </a:endParaRPr>
          </a:p>
          <a:p>
            <a:pPr lvl="1"/>
            <a:r>
              <a:rPr lang="de-DE" dirty="0" smtClean="0"/>
              <a:t>Integration komplexer Regel-Algorithmen</a:t>
            </a:r>
          </a:p>
          <a:p>
            <a:pPr lvl="1"/>
            <a:r>
              <a:rPr lang="de-DE" dirty="0" smtClean="0"/>
              <a:t>Strahlbasierte </a:t>
            </a:r>
            <a:r>
              <a:rPr lang="de-DE" dirty="0" smtClean="0"/>
              <a:t>Rückkopplung</a:t>
            </a:r>
            <a:endParaRPr lang="de-DE" dirty="0" smtClean="0"/>
          </a:p>
          <a:p>
            <a:pPr lvl="1"/>
            <a:r>
              <a:rPr lang="de-DE" dirty="0" smtClean="0"/>
              <a:t>Restrukturierung  Server + Firmware Layout</a:t>
            </a:r>
          </a:p>
          <a:p>
            <a:r>
              <a:rPr lang="de-DE" sz="1600" dirty="0" smtClean="0"/>
              <a:t>Übergang zum MTCA.4 Standard</a:t>
            </a:r>
          </a:p>
          <a:p>
            <a:pPr lvl="1"/>
            <a:r>
              <a:rPr lang="de-DE" dirty="0" smtClean="0"/>
              <a:t>Layout Änderung (Verteiltes System)</a:t>
            </a:r>
          </a:p>
          <a:p>
            <a:pPr lvl="1"/>
            <a:r>
              <a:rPr lang="de-DE" dirty="0" smtClean="0"/>
              <a:t>Permanent </a:t>
            </a:r>
            <a:r>
              <a:rPr lang="de-DE" dirty="0" smtClean="0"/>
              <a:t>bei FLASH im Betrieb seit </a:t>
            </a:r>
            <a:r>
              <a:rPr lang="de-DE" dirty="0" smtClean="0"/>
              <a:t>08/2013</a:t>
            </a:r>
            <a:endParaRPr lang="de-DE" dirty="0" smtClean="0"/>
          </a:p>
          <a:p>
            <a:pPr lvl="1"/>
            <a:r>
              <a:rPr lang="de-DE" dirty="0" smtClean="0"/>
              <a:t>Schrittweise Implementierung </a:t>
            </a:r>
            <a:r>
              <a:rPr lang="de-DE" dirty="0" smtClean="0"/>
              <a:t>aller </a:t>
            </a:r>
            <a:r>
              <a:rPr lang="de-DE" dirty="0" smtClean="0"/>
              <a:t>Applikationen vom vorherigen LLRF System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568" y="1443039"/>
            <a:ext cx="1488904" cy="83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2" y="1295400"/>
            <a:ext cx="1455738" cy="113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570" y="3001564"/>
            <a:ext cx="1350580" cy="104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445" y="2993230"/>
            <a:ext cx="1934817" cy="106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Content Placeholder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9" r="7136" b="5283"/>
          <a:stretch/>
        </p:blipFill>
        <p:spPr bwMode="auto">
          <a:xfrm>
            <a:off x="5124771" y="4537912"/>
            <a:ext cx="2255200" cy="130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570" y="4684856"/>
            <a:ext cx="1324502" cy="101366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 bwMode="auto">
          <a:xfrm>
            <a:off x="372429" y="6073499"/>
            <a:ext cx="338674" cy="142875"/>
          </a:xfrm>
          <a:prstGeom prst="rightArrow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1580" y="5991225"/>
            <a:ext cx="4903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400" b="1" dirty="0" smtClean="0"/>
              <a:t>Bekannte Funktionen, neue Erweiterungs</a:t>
            </a:r>
            <a:r>
              <a:rPr lang="de-DE" sz="1400" b="1" dirty="0"/>
              <a:t>m</a:t>
            </a:r>
            <a:r>
              <a:rPr lang="de-DE" sz="1400" b="1" dirty="0" smtClean="0"/>
              <a:t>öglichkeiten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235474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Permanenter Einsatz bei FLASH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1"/>
            <a:ext cx="5837597" cy="3315196"/>
          </a:xfrm>
        </p:spPr>
        <p:txBody>
          <a:bodyPr/>
          <a:lstStyle/>
          <a:p>
            <a:r>
              <a:rPr lang="de-DE" sz="1800" dirty="0" smtClean="0"/>
              <a:t>System für supraleitende Module in Betrieb seit </a:t>
            </a:r>
            <a:r>
              <a:rPr lang="de-DE" sz="1800" dirty="0" smtClean="0"/>
              <a:t>1.5 J </a:t>
            </a:r>
            <a:endParaRPr lang="de-DE" sz="1800" dirty="0" smtClean="0"/>
          </a:p>
          <a:p>
            <a:pPr lvl="1"/>
            <a:r>
              <a:rPr lang="de-DE" sz="1400" dirty="0" smtClean="0"/>
              <a:t>Anfängliche </a:t>
            </a:r>
            <a:r>
              <a:rPr lang="de-DE" sz="1400" dirty="0" smtClean="0"/>
              <a:t>Probleme </a:t>
            </a:r>
            <a:r>
              <a:rPr lang="de-DE" sz="1400" dirty="0" smtClean="0">
                <a:sym typeface="Wingdings" panose="05000000000000000000" pitchFamily="2" charset="2"/>
              </a:rPr>
              <a:t> hauptsächlich Software</a:t>
            </a:r>
          </a:p>
          <a:p>
            <a:pPr lvl="1"/>
            <a:r>
              <a:rPr lang="de-DE" sz="1400" dirty="0" smtClean="0">
                <a:sym typeface="Wingdings" panose="05000000000000000000" pitchFamily="2" charset="2"/>
              </a:rPr>
              <a:t>Backup System insg. 3x benutzt, bleibt bestehen </a:t>
            </a:r>
          </a:p>
          <a:p>
            <a:r>
              <a:rPr lang="de-DE" sz="1800" dirty="0" smtClean="0">
                <a:sym typeface="Wingdings" panose="05000000000000000000" pitchFamily="2" charset="2"/>
              </a:rPr>
              <a:t>RF-</a:t>
            </a:r>
            <a:r>
              <a:rPr lang="de-DE" sz="1800" dirty="0" err="1" smtClean="0">
                <a:sym typeface="Wingdings" panose="05000000000000000000" pitchFamily="2" charset="2"/>
              </a:rPr>
              <a:t>Gun</a:t>
            </a:r>
            <a:r>
              <a:rPr lang="de-DE" sz="1800" dirty="0" smtClean="0">
                <a:sym typeface="Wingdings" panose="05000000000000000000" pitchFamily="2" charset="2"/>
              </a:rPr>
              <a:t> seit Beginn dieses Jahres (Vortrag Sven</a:t>
            </a:r>
            <a:r>
              <a:rPr lang="de-DE" sz="1800" dirty="0" smtClean="0">
                <a:sym typeface="Wingdings" panose="05000000000000000000" pitchFamily="2" charset="2"/>
              </a:rPr>
              <a:t>)</a:t>
            </a:r>
            <a:endParaRPr lang="de-DE" sz="1800" dirty="0" smtClean="0">
              <a:sym typeface="Wingdings" panose="05000000000000000000" pitchFamily="2" charset="2"/>
            </a:endParaRPr>
          </a:p>
          <a:p>
            <a:r>
              <a:rPr lang="de-DE" sz="1800" dirty="0" smtClean="0">
                <a:sym typeface="Wingdings" panose="05000000000000000000" pitchFamily="2" charset="2"/>
              </a:rPr>
              <a:t>Gegenwärtig punktuelle Verbesserungen</a:t>
            </a:r>
          </a:p>
          <a:p>
            <a:pPr lvl="1"/>
            <a:r>
              <a:rPr lang="de-DE" sz="1400" dirty="0" smtClean="0">
                <a:sym typeface="Wingdings" panose="05000000000000000000" pitchFamily="2" charset="2"/>
              </a:rPr>
              <a:t>Software/Firmware + einzelne HW Komponenten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908720"/>
            <a:ext cx="2679225" cy="40164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4" y="3419363"/>
            <a:ext cx="3902888" cy="2601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463988" y="5190291"/>
            <a:ext cx="4443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System erfüllt die Erwartungen hinsichtlich Qualität und Zuverlässigkeit.</a:t>
            </a:r>
          </a:p>
          <a:p>
            <a:r>
              <a:rPr lang="de-DE" dirty="0" smtClean="0"/>
              <a:t>Wichtige Erkenntnisse für den XFEL Betrieb!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807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82" y="103188"/>
            <a:ext cx="8799214" cy="544512"/>
          </a:xfrm>
        </p:spPr>
        <p:txBody>
          <a:bodyPr/>
          <a:lstStyle/>
          <a:p>
            <a:r>
              <a:rPr lang="de-DE" dirty="0" smtClean="0"/>
              <a:t>Messung der Regelgüte über Ankunftszeitmonitore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0499" y="999761"/>
            <a:ext cx="3187986" cy="2321227"/>
          </a:xfrm>
        </p:spPr>
        <p:txBody>
          <a:bodyPr/>
          <a:lstStyle/>
          <a:p>
            <a:r>
              <a:rPr lang="de-DE" sz="1600" dirty="0" smtClean="0"/>
              <a:t>Ohne schnelles BBF die mittlere Ankunftszeitstabilität ~40fs </a:t>
            </a:r>
            <a:r>
              <a:rPr lang="de-DE" sz="1600" dirty="0" smtClean="0">
                <a:sym typeface="Wingdings" panose="05000000000000000000" pitchFamily="2" charset="2"/>
              </a:rPr>
              <a:t> alle Bunche</a:t>
            </a:r>
            <a:endParaRPr lang="de-DE" sz="1600" dirty="0" smtClean="0"/>
          </a:p>
          <a:p>
            <a:r>
              <a:rPr lang="de-DE" sz="1600" dirty="0" smtClean="0"/>
              <a:t>Auflösung BAM 4DBC3 nicht so hoch wie 3DBC2</a:t>
            </a:r>
            <a:endParaRPr lang="de-DE" sz="1600" dirty="0" smtClean="0"/>
          </a:p>
          <a:p>
            <a:r>
              <a:rPr lang="de-DE" sz="1600" dirty="0" smtClean="0"/>
              <a:t>Standard Anzeige liefert </a:t>
            </a:r>
            <a:r>
              <a:rPr lang="de-DE" sz="1600" dirty="0" smtClean="0"/>
              <a:t>Mittelung über </a:t>
            </a:r>
            <a:r>
              <a:rPr lang="de-DE" sz="1600" dirty="0" smtClean="0"/>
              <a:t>mehrere Bunche</a:t>
            </a:r>
            <a:endParaRPr lang="de-DE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" r="2540" b="5177"/>
          <a:stretch/>
        </p:blipFill>
        <p:spPr>
          <a:xfrm rot="5400000">
            <a:off x="866523" y="193595"/>
            <a:ext cx="4244734" cy="550321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2123728" y="1418347"/>
            <a:ext cx="540060" cy="24645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22840" y="3396093"/>
            <a:ext cx="5604010" cy="2637847"/>
            <a:chOff x="3539990" y="2152650"/>
            <a:chExt cx="5604010" cy="263784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990" y="2152650"/>
              <a:ext cx="5604010" cy="2637847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 bwMode="auto">
            <a:xfrm flipV="1">
              <a:off x="3667125" y="4191000"/>
              <a:ext cx="5372100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TextBox 8"/>
            <p:cNvSpPr txBox="1"/>
            <p:nvPr/>
          </p:nvSpPr>
          <p:spPr>
            <a:xfrm>
              <a:off x="8386482" y="3683207"/>
              <a:ext cx="6527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30 fs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V="1">
              <a:off x="3667125" y="2466975"/>
              <a:ext cx="5267325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Box 10"/>
            <p:cNvSpPr txBox="1"/>
            <p:nvPr/>
          </p:nvSpPr>
          <p:spPr>
            <a:xfrm>
              <a:off x="5796548" y="2473749"/>
              <a:ext cx="10241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1 Woche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858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Einfluss der Beam-</a:t>
            </a:r>
            <a:r>
              <a:rPr lang="de-DE" dirty="0" err="1" smtClean="0"/>
              <a:t>loading</a:t>
            </a:r>
            <a:r>
              <a:rPr lang="de-DE" dirty="0" smtClean="0"/>
              <a:t> </a:t>
            </a:r>
            <a:r>
              <a:rPr lang="de-DE" dirty="0"/>
              <a:t>K</a:t>
            </a:r>
            <a:r>
              <a:rPr lang="de-DE" dirty="0" smtClean="0"/>
              <a:t>ompensation 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8" r="2464" b="5612"/>
          <a:stretch/>
        </p:blipFill>
        <p:spPr>
          <a:xfrm rot="5400000">
            <a:off x="1107998" y="124252"/>
            <a:ext cx="4752529" cy="61054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3" b="4985"/>
          <a:stretch/>
        </p:blipFill>
        <p:spPr>
          <a:xfrm rot="5400000">
            <a:off x="5386496" y="2527451"/>
            <a:ext cx="3066832" cy="393382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4247964" y="2744924"/>
            <a:ext cx="0" cy="6840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431540" y="5592866"/>
            <a:ext cx="4485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1UBC2 für beide Messungen vergleichbar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Ladungsvariation weißt gleiche Struktur auf</a:t>
            </a:r>
            <a:endParaRPr lang="de-DE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6015544" y="2332330"/>
            <a:ext cx="39266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6517908" y="1916832"/>
            <a:ext cx="2368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Maßgeblicher </a:t>
            </a:r>
            <a:r>
              <a:rPr lang="de-DE" dirty="0"/>
              <a:t>B</a:t>
            </a:r>
            <a:r>
              <a:rPr lang="de-DE" dirty="0" smtClean="0"/>
              <a:t>eitrag von ACC39 Regelung </a:t>
            </a:r>
          </a:p>
          <a:p>
            <a:r>
              <a:rPr lang="de-DE" dirty="0" smtClean="0"/>
              <a:t>(höhere Bandbreite)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232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Langzeitstabilität / Reproduzierbarkeit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318" y="878644"/>
            <a:ext cx="8520113" cy="2406340"/>
          </a:xfrm>
        </p:spPr>
        <p:txBody>
          <a:bodyPr/>
          <a:lstStyle/>
          <a:p>
            <a:r>
              <a:rPr lang="de-DE" sz="1800" dirty="0" smtClean="0"/>
              <a:t>Langzeitstabilität der RF Messung hat großen Einfluss auf die Reproduzierbarkeit der gesamten Maschine </a:t>
            </a:r>
          </a:p>
          <a:p>
            <a:pPr lvl="1"/>
            <a:r>
              <a:rPr lang="de-DE" sz="1400" dirty="0" smtClean="0"/>
              <a:t> On-</a:t>
            </a:r>
            <a:r>
              <a:rPr lang="de-DE" sz="1400" dirty="0" err="1" smtClean="0"/>
              <a:t>crest</a:t>
            </a:r>
            <a:r>
              <a:rPr lang="de-DE" sz="1400" dirty="0" smtClean="0"/>
              <a:t> Phasen variieren (Annahme einer konstanter Laser Ankunftszeit)</a:t>
            </a:r>
          </a:p>
          <a:p>
            <a:r>
              <a:rPr lang="de-DE" sz="1800" dirty="0" smtClean="0"/>
              <a:t>Permanente Messung der Referenz (1.3GHz) um Einfluss der Umweltveränderungen zu charakterisieren</a:t>
            </a:r>
          </a:p>
          <a:p>
            <a:pPr lvl="1"/>
            <a:r>
              <a:rPr lang="de-DE" sz="1400" dirty="0" smtClean="0"/>
              <a:t>Änderungen der Referenz außerhalb des Detektionssystems kein Einfluss (Gleichphasig)</a:t>
            </a:r>
          </a:p>
          <a:p>
            <a:pPr lvl="1"/>
            <a:r>
              <a:rPr lang="de-DE" sz="1400" dirty="0" smtClean="0"/>
              <a:t>Exakte Quelle nicht eindeutig nachweisbar </a:t>
            </a:r>
            <a:r>
              <a:rPr lang="de-DE" sz="1400" dirty="0" smtClean="0">
                <a:sym typeface="Wingdings" panose="05000000000000000000" pitchFamily="2" charset="2"/>
              </a:rPr>
              <a:t> </a:t>
            </a:r>
            <a:r>
              <a:rPr lang="de-DE" sz="1400" dirty="0" smtClean="0">
                <a:sym typeface="Wingdings" panose="05000000000000000000" pitchFamily="2" charset="2"/>
              </a:rPr>
              <a:t>B</a:t>
            </a:r>
            <a:r>
              <a:rPr lang="de-DE" sz="1400" dirty="0" smtClean="0">
                <a:sym typeface="Wingdings" panose="05000000000000000000" pitchFamily="2" charset="2"/>
              </a:rPr>
              <a:t>etrachtung der Detektionskette</a:t>
            </a:r>
            <a:endParaRPr lang="de-DE" sz="1400" dirty="0" smtClean="0"/>
          </a:p>
          <a:p>
            <a:pPr lvl="1"/>
            <a:endParaRPr lang="de-DE" sz="1400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783695" y="3440482"/>
            <a:ext cx="7280693" cy="254480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1158" y="3737461"/>
            <a:ext cx="1292838" cy="329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Ref. 1.3 GHz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033505" y="4333263"/>
            <a:ext cx="1045263" cy="49989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4834" y="4431531"/>
            <a:ext cx="744718" cy="329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LOGM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267744" y="3902268"/>
            <a:ext cx="2636466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Oval 11"/>
          <p:cNvSpPr/>
          <p:nvPr/>
        </p:nvSpPr>
        <p:spPr bwMode="auto">
          <a:xfrm>
            <a:off x="4904211" y="3641551"/>
            <a:ext cx="520388" cy="52143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Elbow Connector 13"/>
          <p:cNvCxnSpPr>
            <a:stCxn id="9" idx="3"/>
            <a:endCxn id="12" idx="4"/>
          </p:cNvCxnSpPr>
          <p:nvPr/>
        </p:nvCxnSpPr>
        <p:spPr bwMode="auto">
          <a:xfrm flipV="1">
            <a:off x="4078768" y="4162987"/>
            <a:ext cx="1085637" cy="42022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424599" y="3890878"/>
            <a:ext cx="82544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4170854" y="4691198"/>
            <a:ext cx="2084063" cy="329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LO. 1.3GHz + 54 MHz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013256" y="3726070"/>
            <a:ext cx="302297" cy="329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0" name="Freeform 19"/>
          <p:cNvSpPr/>
          <p:nvPr/>
        </p:nvSpPr>
        <p:spPr bwMode="auto">
          <a:xfrm>
            <a:off x="6250043" y="3673203"/>
            <a:ext cx="650936" cy="430966"/>
          </a:xfrm>
          <a:custGeom>
            <a:avLst/>
            <a:gdLst>
              <a:gd name="connsiteX0" fmla="*/ 0 w 676275"/>
              <a:gd name="connsiteY0" fmla="*/ 200025 h 438150"/>
              <a:gd name="connsiteX1" fmla="*/ 219075 w 676275"/>
              <a:gd name="connsiteY1" fmla="*/ 0 h 438150"/>
              <a:gd name="connsiteX2" fmla="*/ 676275 w 676275"/>
              <a:gd name="connsiteY2" fmla="*/ 9525 h 438150"/>
              <a:gd name="connsiteX3" fmla="*/ 657225 w 676275"/>
              <a:gd name="connsiteY3" fmla="*/ 438150 h 438150"/>
              <a:gd name="connsiteX4" fmla="*/ 190500 w 676275"/>
              <a:gd name="connsiteY4" fmla="*/ 438150 h 438150"/>
              <a:gd name="connsiteX5" fmla="*/ 0 w 676275"/>
              <a:gd name="connsiteY5" fmla="*/ 200025 h 438150"/>
              <a:gd name="connsiteX0" fmla="*/ 0 w 685800"/>
              <a:gd name="connsiteY0" fmla="*/ 209550 h 447675"/>
              <a:gd name="connsiteX1" fmla="*/ 219075 w 685800"/>
              <a:gd name="connsiteY1" fmla="*/ 9525 h 447675"/>
              <a:gd name="connsiteX2" fmla="*/ 685800 w 685800"/>
              <a:gd name="connsiteY2" fmla="*/ 0 h 447675"/>
              <a:gd name="connsiteX3" fmla="*/ 657225 w 685800"/>
              <a:gd name="connsiteY3" fmla="*/ 447675 h 447675"/>
              <a:gd name="connsiteX4" fmla="*/ 190500 w 685800"/>
              <a:gd name="connsiteY4" fmla="*/ 447675 h 447675"/>
              <a:gd name="connsiteX5" fmla="*/ 0 w 685800"/>
              <a:gd name="connsiteY5" fmla="*/ 209550 h 447675"/>
              <a:gd name="connsiteX0" fmla="*/ 0 w 685800"/>
              <a:gd name="connsiteY0" fmla="*/ 200025 h 438150"/>
              <a:gd name="connsiteX1" fmla="*/ 219075 w 685800"/>
              <a:gd name="connsiteY1" fmla="*/ 0 h 438150"/>
              <a:gd name="connsiteX2" fmla="*/ 685800 w 685800"/>
              <a:gd name="connsiteY2" fmla="*/ 19050 h 438150"/>
              <a:gd name="connsiteX3" fmla="*/ 657225 w 685800"/>
              <a:gd name="connsiteY3" fmla="*/ 438150 h 438150"/>
              <a:gd name="connsiteX4" fmla="*/ 190500 w 685800"/>
              <a:gd name="connsiteY4" fmla="*/ 438150 h 438150"/>
              <a:gd name="connsiteX5" fmla="*/ 0 w 685800"/>
              <a:gd name="connsiteY5" fmla="*/ 200025 h 438150"/>
              <a:gd name="connsiteX0" fmla="*/ 0 w 685800"/>
              <a:gd name="connsiteY0" fmla="*/ 209550 h 447675"/>
              <a:gd name="connsiteX1" fmla="*/ 219075 w 685800"/>
              <a:gd name="connsiteY1" fmla="*/ 9525 h 447675"/>
              <a:gd name="connsiteX2" fmla="*/ 685800 w 685800"/>
              <a:gd name="connsiteY2" fmla="*/ 0 h 447675"/>
              <a:gd name="connsiteX3" fmla="*/ 657225 w 685800"/>
              <a:gd name="connsiteY3" fmla="*/ 447675 h 447675"/>
              <a:gd name="connsiteX4" fmla="*/ 190500 w 685800"/>
              <a:gd name="connsiteY4" fmla="*/ 447675 h 447675"/>
              <a:gd name="connsiteX5" fmla="*/ 0 w 685800"/>
              <a:gd name="connsiteY5" fmla="*/ 209550 h 447675"/>
              <a:gd name="connsiteX0" fmla="*/ 0 w 714375"/>
              <a:gd name="connsiteY0" fmla="*/ 209550 h 447675"/>
              <a:gd name="connsiteX1" fmla="*/ 219075 w 714375"/>
              <a:gd name="connsiteY1" fmla="*/ 9525 h 447675"/>
              <a:gd name="connsiteX2" fmla="*/ 685800 w 714375"/>
              <a:gd name="connsiteY2" fmla="*/ 0 h 447675"/>
              <a:gd name="connsiteX3" fmla="*/ 714375 w 714375"/>
              <a:gd name="connsiteY3" fmla="*/ 447675 h 447675"/>
              <a:gd name="connsiteX4" fmla="*/ 190500 w 714375"/>
              <a:gd name="connsiteY4" fmla="*/ 447675 h 447675"/>
              <a:gd name="connsiteX5" fmla="*/ 0 w 714375"/>
              <a:gd name="connsiteY5" fmla="*/ 209550 h 447675"/>
              <a:gd name="connsiteX0" fmla="*/ 0 w 689254"/>
              <a:gd name="connsiteY0" fmla="*/ 209550 h 447675"/>
              <a:gd name="connsiteX1" fmla="*/ 219075 w 689254"/>
              <a:gd name="connsiteY1" fmla="*/ 9525 h 447675"/>
              <a:gd name="connsiteX2" fmla="*/ 685800 w 689254"/>
              <a:gd name="connsiteY2" fmla="*/ 0 h 447675"/>
              <a:gd name="connsiteX3" fmla="*/ 689254 w 689254"/>
              <a:gd name="connsiteY3" fmla="*/ 447675 h 447675"/>
              <a:gd name="connsiteX4" fmla="*/ 190500 w 689254"/>
              <a:gd name="connsiteY4" fmla="*/ 447675 h 447675"/>
              <a:gd name="connsiteX5" fmla="*/ 0 w 689254"/>
              <a:gd name="connsiteY5" fmla="*/ 209550 h 447675"/>
              <a:gd name="connsiteX0" fmla="*/ 0 w 691041"/>
              <a:gd name="connsiteY0" fmla="*/ 204526 h 442651"/>
              <a:gd name="connsiteX1" fmla="*/ 219075 w 691041"/>
              <a:gd name="connsiteY1" fmla="*/ 4501 h 442651"/>
              <a:gd name="connsiteX2" fmla="*/ 690825 w 691041"/>
              <a:gd name="connsiteY2" fmla="*/ 0 h 442651"/>
              <a:gd name="connsiteX3" fmla="*/ 689254 w 691041"/>
              <a:gd name="connsiteY3" fmla="*/ 442651 h 442651"/>
              <a:gd name="connsiteX4" fmla="*/ 190500 w 691041"/>
              <a:gd name="connsiteY4" fmla="*/ 442651 h 442651"/>
              <a:gd name="connsiteX5" fmla="*/ 0 w 691041"/>
              <a:gd name="connsiteY5" fmla="*/ 204526 h 442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1041" h="442651">
                <a:moveTo>
                  <a:pt x="0" y="204526"/>
                </a:moveTo>
                <a:lnTo>
                  <a:pt x="219075" y="4501"/>
                </a:lnTo>
                <a:lnTo>
                  <a:pt x="690825" y="0"/>
                </a:lnTo>
                <a:cubicBezTo>
                  <a:pt x="691976" y="149225"/>
                  <a:pt x="688103" y="293426"/>
                  <a:pt x="689254" y="442651"/>
                </a:cubicBezTo>
                <a:lnTo>
                  <a:pt x="190500" y="442651"/>
                </a:lnTo>
                <a:lnTo>
                  <a:pt x="0" y="204526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0847" y="3723877"/>
            <a:ext cx="580131" cy="329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ADC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2456967" y="3548784"/>
            <a:ext cx="5321255" cy="225648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57637" y="5466710"/>
            <a:ext cx="2044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Innerhalb des </a:t>
            </a:r>
            <a:r>
              <a:rPr lang="de-DE" dirty="0" err="1" smtClean="0"/>
              <a:t>crates</a:t>
            </a:r>
            <a:endParaRPr lang="de-DE" dirty="0"/>
          </a:p>
        </p:txBody>
      </p:sp>
      <p:sp>
        <p:nvSpPr>
          <p:cNvPr id="28" name="TextBox 27"/>
          <p:cNvSpPr txBox="1"/>
          <p:nvPr/>
        </p:nvSpPr>
        <p:spPr>
          <a:xfrm>
            <a:off x="767081" y="5635987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H</a:t>
            </a:r>
            <a:r>
              <a:rPr lang="de-DE" dirty="0" smtClean="0">
                <a:solidFill>
                  <a:schemeClr val="accent1"/>
                </a:solidFill>
              </a:rPr>
              <a:t>F </a:t>
            </a:r>
            <a:r>
              <a:rPr lang="de-DE" dirty="0" err="1" smtClean="0">
                <a:solidFill>
                  <a:schemeClr val="accent1"/>
                </a:solidFill>
              </a:rPr>
              <a:t>Meßaufbau</a:t>
            </a:r>
            <a:endParaRPr lang="de-DE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6900978" y="3732991"/>
                <a:ext cx="8702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,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978" y="3732991"/>
                <a:ext cx="870238" cy="3385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6840465" y="5466710"/>
            <a:ext cx="937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T, % RH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29" name="Elbow Connector 28"/>
          <p:cNvCxnSpPr>
            <a:stCxn id="9" idx="2"/>
            <a:endCxn id="21" idx="2"/>
          </p:cNvCxnSpPr>
          <p:nvPr/>
        </p:nvCxnSpPr>
        <p:spPr bwMode="auto">
          <a:xfrm rot="5400000" flipH="1" flipV="1">
            <a:off x="4693694" y="2915937"/>
            <a:ext cx="779662" cy="3054776"/>
          </a:xfrm>
          <a:prstGeom prst="bentConnector3">
            <a:avLst>
              <a:gd name="adj1" fmla="val -29320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6649387" y="4507747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Clock</a:t>
            </a:r>
            <a:endParaRPr lang="en-US" dirty="0"/>
          </a:p>
        </p:txBody>
      </p:sp>
      <p:cxnSp>
        <p:nvCxnSpPr>
          <p:cNvPr id="36" name="Elbow Connector 35"/>
          <p:cNvCxnSpPr/>
          <p:nvPr/>
        </p:nvCxnSpPr>
        <p:spPr bwMode="auto">
          <a:xfrm rot="16200000" flipH="1">
            <a:off x="2508177" y="4057882"/>
            <a:ext cx="680942" cy="36971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4049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Referenzmessung </a:t>
            </a:r>
            <a:r>
              <a:rPr lang="de-DE" dirty="0" smtClean="0"/>
              <a:t>– </a:t>
            </a:r>
            <a:r>
              <a:rPr lang="de-DE" dirty="0" smtClean="0"/>
              <a:t>Langzeitstabilität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" t="7651" r="5382" b="5896"/>
          <a:stretch/>
        </p:blipFill>
        <p:spPr>
          <a:xfrm rot="5400000">
            <a:off x="1286321" y="-90076"/>
            <a:ext cx="5599249" cy="7380820"/>
          </a:xfrm>
        </p:spPr>
      </p:pic>
      <p:cxnSp>
        <p:nvCxnSpPr>
          <p:cNvPr id="5" name="Straight Connector 4"/>
          <p:cNvCxnSpPr/>
          <p:nvPr/>
        </p:nvCxnSpPr>
        <p:spPr bwMode="auto">
          <a:xfrm>
            <a:off x="4752018" y="4646723"/>
            <a:ext cx="397192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4752020" y="5769260"/>
            <a:ext cx="397192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6660232" y="5184485"/>
            <a:ext cx="234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1.3GHz </a:t>
            </a:r>
            <a:r>
              <a:rPr lang="en-GB" sz="1400" dirty="0" smtClean="0">
                <a:sym typeface="Wingdings" panose="05000000000000000000" pitchFamily="2" charset="2"/>
              </a:rPr>
              <a:t> 0.06 </a:t>
            </a:r>
            <a:r>
              <a:rPr lang="en-GB" sz="1400" dirty="0" err="1" smtClean="0">
                <a:sym typeface="Wingdings" panose="05000000000000000000" pitchFamily="2" charset="2"/>
              </a:rPr>
              <a:t>deg</a:t>
            </a:r>
            <a:r>
              <a:rPr lang="en-GB" sz="1400" dirty="0" smtClean="0">
                <a:sym typeface="Wingdings" panose="05000000000000000000" pitchFamily="2" charset="2"/>
              </a:rPr>
              <a:t> / % </a:t>
            </a:r>
          </a:p>
          <a:p>
            <a:r>
              <a:rPr lang="en-GB" sz="1400" dirty="0" smtClean="0">
                <a:sym typeface="Wingdings" panose="05000000000000000000" pitchFamily="2" charset="2"/>
              </a:rPr>
              <a:t>3.9GHz  0.18 </a:t>
            </a:r>
            <a:r>
              <a:rPr lang="en-GB" sz="1400" dirty="0" err="1" smtClean="0">
                <a:sym typeface="Wingdings" panose="05000000000000000000" pitchFamily="2" charset="2"/>
              </a:rPr>
              <a:t>deg</a:t>
            </a:r>
            <a:r>
              <a:rPr lang="en-GB" sz="1400" dirty="0" smtClean="0">
                <a:sym typeface="Wingdings" panose="05000000000000000000" pitchFamily="2" charset="2"/>
              </a:rPr>
              <a:t> / %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8599420" y="5276818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urved Left Arrow 7"/>
          <p:cNvSpPr/>
          <p:nvPr/>
        </p:nvSpPr>
        <p:spPr bwMode="auto">
          <a:xfrm>
            <a:off x="7830362" y="2384884"/>
            <a:ext cx="558062" cy="2124236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9550" y="2852936"/>
            <a:ext cx="280237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Sensor Platzierung nicht optimal!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84633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7" y="1273253"/>
            <a:ext cx="4886996" cy="4963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Nachführen der Referenzmessung</a:t>
            </a:r>
            <a:endParaRPr lang="de-DE" dirty="0"/>
          </a:p>
        </p:txBody>
      </p:sp>
      <p:sp>
        <p:nvSpPr>
          <p:cNvPr id="41" name="TextBox 40"/>
          <p:cNvSpPr txBox="1"/>
          <p:nvPr/>
        </p:nvSpPr>
        <p:spPr>
          <a:xfrm>
            <a:off x="150982" y="5898162"/>
            <a:ext cx="3093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Vereinfachtes </a:t>
            </a:r>
            <a:r>
              <a:rPr lang="de-DE" dirty="0" err="1" smtClean="0"/>
              <a:t>Matlab</a:t>
            </a:r>
            <a:r>
              <a:rPr lang="de-DE" dirty="0" smtClean="0"/>
              <a:t> </a:t>
            </a:r>
            <a:r>
              <a:rPr lang="de-DE" dirty="0"/>
              <a:t>P</a:t>
            </a:r>
            <a:r>
              <a:rPr lang="de-DE" dirty="0" smtClean="0"/>
              <a:t>rogramm</a:t>
            </a:r>
            <a:endParaRPr lang="de-DE" dirty="0"/>
          </a:p>
        </p:txBody>
      </p:sp>
      <p:cxnSp>
        <p:nvCxnSpPr>
          <p:cNvPr id="43" name="Straight Arrow Connector 42"/>
          <p:cNvCxnSpPr>
            <a:stCxn id="41" idx="3"/>
          </p:cNvCxnSpPr>
          <p:nvPr/>
        </p:nvCxnSpPr>
        <p:spPr bwMode="auto">
          <a:xfrm flipV="1">
            <a:off x="3244971" y="5898162"/>
            <a:ext cx="390925" cy="1692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865925" y="883459"/>
            <a:ext cx="4164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2"/>
                </a:solidFill>
              </a:rPr>
              <a:t>LLRF Feld-Detektion mit Referenz Korrektur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20113" y="1273254"/>
            <a:ext cx="3696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Veränderung der Umweltbedingung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Umgebungstemperatur manipuliert</a:t>
            </a:r>
            <a:endParaRPr lang="de-DE" dirty="0"/>
          </a:p>
        </p:txBody>
      </p:sp>
      <p:sp>
        <p:nvSpPr>
          <p:cNvPr id="50" name="TextBox 49"/>
          <p:cNvSpPr txBox="1"/>
          <p:nvPr/>
        </p:nvSpPr>
        <p:spPr>
          <a:xfrm>
            <a:off x="5256076" y="2744924"/>
            <a:ext cx="35643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Adaption </a:t>
            </a:r>
            <a:r>
              <a:rPr lang="de-DE" dirty="0" smtClean="0"/>
              <a:t>von 16 Kavitäten </a:t>
            </a:r>
            <a:r>
              <a:rPr lang="de-DE" dirty="0" smtClean="0"/>
              <a:t>mittels</a:t>
            </a:r>
            <a:r>
              <a:rPr lang="de-DE" dirty="0" smtClean="0"/>
              <a:t> </a:t>
            </a:r>
            <a:r>
              <a:rPr lang="de-DE" dirty="0" smtClean="0"/>
              <a:t>einer </a:t>
            </a:r>
            <a:r>
              <a:rPr lang="de-DE" dirty="0" smtClean="0"/>
              <a:t>Referenz 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Individuelle </a:t>
            </a:r>
            <a:r>
              <a:rPr lang="de-DE" dirty="0" smtClean="0"/>
              <a:t>Drift-Abweichungen </a:t>
            </a:r>
            <a:r>
              <a:rPr lang="de-DE" dirty="0" smtClean="0"/>
              <a:t>der Einzelkanäle nicht </a:t>
            </a:r>
            <a:r>
              <a:rPr lang="de-DE" dirty="0" smtClean="0"/>
              <a:t>berücksichtigt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Skalierung der </a:t>
            </a:r>
            <a:r>
              <a:rPr lang="de-DE" dirty="0" smtClean="0"/>
              <a:t>Mess-, </a:t>
            </a:r>
            <a:r>
              <a:rPr lang="de-DE" dirty="0" smtClean="0"/>
              <a:t>und </a:t>
            </a:r>
            <a:r>
              <a:rPr lang="de-DE" dirty="0" smtClean="0"/>
              <a:t>Stellgrößen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1" name="TextBox 50"/>
          <p:cNvSpPr txBox="1"/>
          <p:nvPr/>
        </p:nvSpPr>
        <p:spPr>
          <a:xfrm>
            <a:off x="5337813" y="2267129"/>
            <a:ext cx="1539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Fehlerquellen: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150982" y="4566610"/>
            <a:ext cx="47000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LO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014" y="4062554"/>
            <a:ext cx="58855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CH8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026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0</TotalTime>
  <Words>1124</Words>
  <Application>Microsoft Office PowerPoint</Application>
  <PresentationFormat>On-screen Show (4:3)</PresentationFormat>
  <Paragraphs>255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2_DESY_Vortrag_3-1</vt:lpstr>
      <vt:lpstr>DESY European XFEL</vt:lpstr>
      <vt:lpstr>LLRF FLASH1 und FLASH2 </vt:lpstr>
      <vt:lpstr>Übersicht</vt:lpstr>
      <vt:lpstr>Entwicklung der digitalen LLRF@DESY</vt:lpstr>
      <vt:lpstr>Permanenter Einsatz bei FLASH</vt:lpstr>
      <vt:lpstr>Messung der Regelgüte über Ankunftszeitmonitore</vt:lpstr>
      <vt:lpstr>Einfluss der Beam-loading Kompensation </vt:lpstr>
      <vt:lpstr>Langzeitstabilität / Reproduzierbarkeit</vt:lpstr>
      <vt:lpstr>Referenzmessung – Langzeitstabilität</vt:lpstr>
      <vt:lpstr>Nachführen der Referenzmessung</vt:lpstr>
      <vt:lpstr>Manipulation der Rack Temperatur</vt:lpstr>
      <vt:lpstr>Referenzmessung mit und ohne Nachführung</vt:lpstr>
      <vt:lpstr>Gesammelte Erkenntnisse</vt:lpstr>
      <vt:lpstr>Drift compensation module (DCM)</vt:lpstr>
      <vt:lpstr>Aktivierung der Drift-Kompensation bei ACC23 (Premiere)</vt:lpstr>
      <vt:lpstr>Gegenüberstellung  mit BAM 4DBC3 Messung</vt:lpstr>
      <vt:lpstr>Multi beamline Unterstützung (FLASH2,…)</vt:lpstr>
      <vt:lpstr>Gradientenvariation</vt:lpstr>
      <vt:lpstr>Regelungsprobleme an Übergängen</vt:lpstr>
      <vt:lpstr>Zusammenfassung und Ausblick</vt:lpstr>
      <vt:lpstr>PowerPoint Presentation</vt:lpstr>
      <vt:lpstr>LLRF digitalization and data processing</vt:lpstr>
      <vt:lpstr>LLRF control loop   </vt:lpstr>
      <vt:lpstr>RF stability measurement results (in-loop regulation)</vt:lpstr>
      <vt:lpstr>Piezo control and automation</vt:lpstr>
      <vt:lpstr>Impact of Piezo activation during operation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christian.schmidt@desy.de</dc:creator>
  <cp:lastModifiedBy>Schmidt, Christian</cp:lastModifiedBy>
  <cp:revision>736</cp:revision>
  <cp:lastPrinted>2015-03-23T20:31:48Z</cp:lastPrinted>
  <dcterms:created xsi:type="dcterms:W3CDTF">2008-04-14T12:45:38Z</dcterms:created>
  <dcterms:modified xsi:type="dcterms:W3CDTF">2015-03-25T07:25:36Z</dcterms:modified>
</cp:coreProperties>
</file>