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0"/>
  </p:notesMasterIdLst>
  <p:sldIdLst>
    <p:sldId id="256" r:id="rId2"/>
    <p:sldId id="257" r:id="rId3"/>
    <p:sldId id="362" r:id="rId4"/>
    <p:sldId id="332" r:id="rId5"/>
    <p:sldId id="363" r:id="rId6"/>
    <p:sldId id="288" r:id="rId7"/>
    <p:sldId id="287" r:id="rId8"/>
    <p:sldId id="285" r:id="rId9"/>
    <p:sldId id="283" r:id="rId10"/>
    <p:sldId id="284" r:id="rId11"/>
    <p:sldId id="343" r:id="rId12"/>
    <p:sldId id="342" r:id="rId13"/>
    <p:sldId id="345" r:id="rId14"/>
    <p:sldId id="366" r:id="rId15"/>
    <p:sldId id="348" r:id="rId16"/>
    <p:sldId id="350" r:id="rId17"/>
    <p:sldId id="351" r:id="rId18"/>
    <p:sldId id="361" r:id="rId19"/>
    <p:sldId id="360" r:id="rId20"/>
    <p:sldId id="358" r:id="rId21"/>
    <p:sldId id="304" r:id="rId22"/>
    <p:sldId id="356" r:id="rId23"/>
    <p:sldId id="305" r:id="rId24"/>
    <p:sldId id="306" r:id="rId25"/>
    <p:sldId id="307" r:id="rId26"/>
    <p:sldId id="365" r:id="rId27"/>
    <p:sldId id="364" r:id="rId28"/>
    <p:sldId id="314" r:id="rId29"/>
    <p:sldId id="316" r:id="rId30"/>
    <p:sldId id="317" r:id="rId31"/>
    <p:sldId id="318" r:id="rId32"/>
    <p:sldId id="319" r:id="rId33"/>
    <p:sldId id="320" r:id="rId34"/>
    <p:sldId id="321" r:id="rId35"/>
    <p:sldId id="322" r:id="rId36"/>
    <p:sldId id="323" r:id="rId37"/>
    <p:sldId id="324" r:id="rId38"/>
    <p:sldId id="325" r:id="rId39"/>
    <p:sldId id="327" r:id="rId40"/>
    <p:sldId id="328" r:id="rId41"/>
    <p:sldId id="329" r:id="rId42"/>
    <p:sldId id="330" r:id="rId43"/>
    <p:sldId id="303" r:id="rId44"/>
    <p:sldId id="354" r:id="rId45"/>
    <p:sldId id="297" r:id="rId46"/>
    <p:sldId id="302" r:id="rId47"/>
    <p:sldId id="352" r:id="rId48"/>
    <p:sldId id="353" r:id="rId49"/>
  </p:sldIdLst>
  <p:sldSz cx="9144000" cy="6858000" type="screen4x3"/>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4107" autoAdjust="0"/>
    <p:restoredTop sz="94660"/>
  </p:normalViewPr>
  <p:slideViewPr>
    <p:cSldViewPr showGuides="1">
      <p:cViewPr>
        <p:scale>
          <a:sx n="100" d="100"/>
          <a:sy n="100" d="100"/>
        </p:scale>
        <p:origin x="-1944" y="-66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024" cy="496571"/>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47890" y="0"/>
            <a:ext cx="2945024" cy="496571"/>
          </a:xfrm>
          <a:prstGeom prst="rect">
            <a:avLst/>
          </a:prstGeom>
        </p:spPr>
        <p:txBody>
          <a:bodyPr vert="horz" lIns="91440" tIns="45720" rIns="91440" bIns="45720" rtlCol="0"/>
          <a:lstStyle>
            <a:lvl1pPr algn="r">
              <a:defRPr sz="1200"/>
            </a:lvl1pPr>
          </a:lstStyle>
          <a:p>
            <a:fld id="{65884394-C0F9-46B0-928F-ADAC837003FB}" type="datetimeFigureOut">
              <a:rPr lang="de-DE" smtClean="0"/>
              <a:t>27.03.2015</a:t>
            </a:fld>
            <a:endParaRPr lang="de-DE"/>
          </a:p>
        </p:txBody>
      </p:sp>
      <p:sp>
        <p:nvSpPr>
          <p:cNvPr id="4" name="Folienbildplatzhalter 3"/>
          <p:cNvSpPr>
            <a:spLocks noGrp="1" noRot="1" noChangeAspect="1"/>
          </p:cNvSpPr>
          <p:nvPr>
            <p:ph type="sldImg" idx="2"/>
          </p:nvPr>
        </p:nvSpPr>
        <p:spPr>
          <a:xfrm>
            <a:off x="915988" y="746125"/>
            <a:ext cx="4962525" cy="3722688"/>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133" y="4718214"/>
            <a:ext cx="5436235" cy="4469129"/>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33234"/>
            <a:ext cx="2945024" cy="496571"/>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47890" y="9433234"/>
            <a:ext cx="2945024" cy="496571"/>
          </a:xfrm>
          <a:prstGeom prst="rect">
            <a:avLst/>
          </a:prstGeom>
        </p:spPr>
        <p:txBody>
          <a:bodyPr vert="horz" lIns="91440" tIns="45720" rIns="91440" bIns="45720" rtlCol="0" anchor="b"/>
          <a:lstStyle>
            <a:lvl1pPr algn="r">
              <a:defRPr sz="1200"/>
            </a:lvl1pPr>
          </a:lstStyle>
          <a:p>
            <a:fld id="{0E562AB2-E214-4B30-998B-D57C2794D739}" type="slidenum">
              <a:rPr lang="de-DE" smtClean="0"/>
              <a:t>‹Nr.›</a:t>
            </a:fld>
            <a:endParaRPr lang="de-DE"/>
          </a:p>
        </p:txBody>
      </p:sp>
    </p:spTree>
    <p:extLst>
      <p:ext uri="{BB962C8B-B14F-4D97-AF65-F5344CB8AC3E}">
        <p14:creationId xmlns:p14="http://schemas.microsoft.com/office/powerpoint/2010/main" val="2458704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en-US"/>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a:p>
        </p:txBody>
      </p:sp>
      <p:sp>
        <p:nvSpPr>
          <p:cNvPr id="4" name="Datumsplatzhalter 3"/>
          <p:cNvSpPr>
            <a:spLocks noGrp="1"/>
          </p:cNvSpPr>
          <p:nvPr>
            <p:ph type="dt" sz="half" idx="10"/>
          </p:nvPr>
        </p:nvSpPr>
        <p:spPr/>
        <p:txBody>
          <a:bodyPr/>
          <a:lstStyle/>
          <a:p>
            <a:fld id="{A14E03D4-71ED-4EC2-8D75-96388B9FFD44}" type="datetime1">
              <a:rPr lang="en-US" smtClean="0"/>
              <a:t>3/27/2015</a:t>
            </a:fld>
            <a:endParaRPr lang="en-US"/>
          </a:p>
        </p:txBody>
      </p:sp>
      <p:sp>
        <p:nvSpPr>
          <p:cNvPr id="5" name="Fußzeilenplatzhalter 4"/>
          <p:cNvSpPr>
            <a:spLocks noGrp="1"/>
          </p:cNvSpPr>
          <p:nvPr>
            <p:ph type="ftr" sz="quarter" idx="11"/>
          </p:nvPr>
        </p:nvSpPr>
        <p:spPr/>
        <p:txBody>
          <a:bodyPr/>
          <a:lstStyle/>
          <a:p>
            <a:r>
              <a:rPr lang="en-US" smtClean="0"/>
              <a:t>Inbetriebnahme der Netzgeräte</a:t>
            </a:r>
            <a:endParaRPr lang="en-US"/>
          </a:p>
        </p:txBody>
      </p:sp>
      <p:sp>
        <p:nvSpPr>
          <p:cNvPr id="6" name="Foliennummernplatzhalter 5"/>
          <p:cNvSpPr>
            <a:spLocks noGrp="1"/>
          </p:cNvSpPr>
          <p:nvPr>
            <p:ph type="sldNum" sz="quarter" idx="12"/>
          </p:nvPr>
        </p:nvSpPr>
        <p:spPr/>
        <p:txBody>
          <a:bodyPr/>
          <a:lstStyle/>
          <a:p>
            <a:fld id="{D1DA3D3C-DBFE-4A0F-BD55-54587099014A}" type="slidenum">
              <a:rPr lang="en-US" smtClean="0"/>
              <a:t>‹Nr.›</a:t>
            </a:fld>
            <a:endParaRPr lang="en-US"/>
          </a:p>
        </p:txBody>
      </p:sp>
    </p:spTree>
    <p:extLst>
      <p:ext uri="{BB962C8B-B14F-4D97-AF65-F5344CB8AC3E}">
        <p14:creationId xmlns:p14="http://schemas.microsoft.com/office/powerpoint/2010/main" val="276625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p>
            <a:fld id="{ACB9117E-5C48-4D9C-8879-68104F7933C1}" type="datetime1">
              <a:rPr lang="en-US" smtClean="0"/>
              <a:t>3/27/2015</a:t>
            </a:fld>
            <a:endParaRPr lang="en-US"/>
          </a:p>
        </p:txBody>
      </p:sp>
      <p:sp>
        <p:nvSpPr>
          <p:cNvPr id="5" name="Fußzeilenplatzhalter 4"/>
          <p:cNvSpPr>
            <a:spLocks noGrp="1"/>
          </p:cNvSpPr>
          <p:nvPr>
            <p:ph type="ftr" sz="quarter" idx="11"/>
          </p:nvPr>
        </p:nvSpPr>
        <p:spPr/>
        <p:txBody>
          <a:bodyPr/>
          <a:lstStyle/>
          <a:p>
            <a:r>
              <a:rPr lang="en-US" smtClean="0"/>
              <a:t>Inbetriebnahme der Netzgeräte</a:t>
            </a:r>
            <a:endParaRPr lang="en-US"/>
          </a:p>
        </p:txBody>
      </p:sp>
      <p:sp>
        <p:nvSpPr>
          <p:cNvPr id="6" name="Foliennummernplatzhalter 5"/>
          <p:cNvSpPr>
            <a:spLocks noGrp="1"/>
          </p:cNvSpPr>
          <p:nvPr>
            <p:ph type="sldNum" sz="quarter" idx="12"/>
          </p:nvPr>
        </p:nvSpPr>
        <p:spPr/>
        <p:txBody>
          <a:bodyPr/>
          <a:lstStyle/>
          <a:p>
            <a:fld id="{D1DA3D3C-DBFE-4A0F-BD55-54587099014A}" type="slidenum">
              <a:rPr lang="en-US" smtClean="0"/>
              <a:t>‹Nr.›</a:t>
            </a:fld>
            <a:endParaRPr lang="en-US"/>
          </a:p>
        </p:txBody>
      </p:sp>
    </p:spTree>
    <p:extLst>
      <p:ext uri="{BB962C8B-B14F-4D97-AF65-F5344CB8AC3E}">
        <p14:creationId xmlns:p14="http://schemas.microsoft.com/office/powerpoint/2010/main" val="132537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p>
            <a:fld id="{3DD19179-E369-4256-BCA7-ACDB2FB9D8ED}" type="datetime1">
              <a:rPr lang="en-US" smtClean="0"/>
              <a:t>3/27/2015</a:t>
            </a:fld>
            <a:endParaRPr lang="en-US"/>
          </a:p>
        </p:txBody>
      </p:sp>
      <p:sp>
        <p:nvSpPr>
          <p:cNvPr id="5" name="Fußzeilenplatzhalter 4"/>
          <p:cNvSpPr>
            <a:spLocks noGrp="1"/>
          </p:cNvSpPr>
          <p:nvPr>
            <p:ph type="ftr" sz="quarter" idx="11"/>
          </p:nvPr>
        </p:nvSpPr>
        <p:spPr/>
        <p:txBody>
          <a:bodyPr/>
          <a:lstStyle/>
          <a:p>
            <a:r>
              <a:rPr lang="en-US" smtClean="0"/>
              <a:t>Inbetriebnahme der Netzgeräte</a:t>
            </a:r>
            <a:endParaRPr lang="en-US"/>
          </a:p>
        </p:txBody>
      </p:sp>
      <p:sp>
        <p:nvSpPr>
          <p:cNvPr id="6" name="Foliennummernplatzhalter 5"/>
          <p:cNvSpPr>
            <a:spLocks noGrp="1"/>
          </p:cNvSpPr>
          <p:nvPr>
            <p:ph type="sldNum" sz="quarter" idx="12"/>
          </p:nvPr>
        </p:nvSpPr>
        <p:spPr/>
        <p:txBody>
          <a:bodyPr/>
          <a:lstStyle/>
          <a:p>
            <a:fld id="{D1DA3D3C-DBFE-4A0F-BD55-54587099014A}" type="slidenum">
              <a:rPr lang="en-US" smtClean="0"/>
              <a:t>‹Nr.›</a:t>
            </a:fld>
            <a:endParaRPr lang="en-US"/>
          </a:p>
        </p:txBody>
      </p:sp>
    </p:spTree>
    <p:extLst>
      <p:ext uri="{BB962C8B-B14F-4D97-AF65-F5344CB8AC3E}">
        <p14:creationId xmlns:p14="http://schemas.microsoft.com/office/powerpoint/2010/main" val="2165957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p>
            <a:fld id="{196B8A30-78DF-45BB-8FFF-F5FBB6FC7B49}" type="datetime1">
              <a:rPr lang="en-US" smtClean="0"/>
              <a:t>3/27/2015</a:t>
            </a:fld>
            <a:endParaRPr lang="en-US"/>
          </a:p>
        </p:txBody>
      </p:sp>
      <p:sp>
        <p:nvSpPr>
          <p:cNvPr id="5" name="Fußzeilenplatzhalter 4"/>
          <p:cNvSpPr>
            <a:spLocks noGrp="1"/>
          </p:cNvSpPr>
          <p:nvPr>
            <p:ph type="ftr" sz="quarter" idx="11"/>
          </p:nvPr>
        </p:nvSpPr>
        <p:spPr/>
        <p:txBody>
          <a:bodyPr/>
          <a:lstStyle/>
          <a:p>
            <a:r>
              <a:rPr lang="en-US" smtClean="0"/>
              <a:t>Inbetriebnahme der Netzgeräte</a:t>
            </a:r>
            <a:endParaRPr lang="en-US"/>
          </a:p>
        </p:txBody>
      </p:sp>
      <p:sp>
        <p:nvSpPr>
          <p:cNvPr id="6" name="Foliennummernplatzhalter 5"/>
          <p:cNvSpPr>
            <a:spLocks noGrp="1"/>
          </p:cNvSpPr>
          <p:nvPr>
            <p:ph type="sldNum" sz="quarter" idx="12"/>
          </p:nvPr>
        </p:nvSpPr>
        <p:spPr/>
        <p:txBody>
          <a:bodyPr/>
          <a:lstStyle/>
          <a:p>
            <a:fld id="{D1DA3D3C-DBFE-4A0F-BD55-54587099014A}" type="slidenum">
              <a:rPr lang="en-US" smtClean="0"/>
              <a:t>‹Nr.›</a:t>
            </a:fld>
            <a:endParaRPr lang="en-US"/>
          </a:p>
        </p:txBody>
      </p:sp>
    </p:spTree>
    <p:extLst>
      <p:ext uri="{BB962C8B-B14F-4D97-AF65-F5344CB8AC3E}">
        <p14:creationId xmlns:p14="http://schemas.microsoft.com/office/powerpoint/2010/main" val="2644104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en-US"/>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0611AA08-6B1F-4491-817F-831EE5F7A629}" type="datetime1">
              <a:rPr lang="en-US" smtClean="0"/>
              <a:t>3/27/2015</a:t>
            </a:fld>
            <a:endParaRPr lang="en-US"/>
          </a:p>
        </p:txBody>
      </p:sp>
      <p:sp>
        <p:nvSpPr>
          <p:cNvPr id="5" name="Fußzeilenplatzhalter 4"/>
          <p:cNvSpPr>
            <a:spLocks noGrp="1"/>
          </p:cNvSpPr>
          <p:nvPr>
            <p:ph type="ftr" sz="quarter" idx="11"/>
          </p:nvPr>
        </p:nvSpPr>
        <p:spPr/>
        <p:txBody>
          <a:bodyPr/>
          <a:lstStyle/>
          <a:p>
            <a:r>
              <a:rPr lang="en-US" smtClean="0"/>
              <a:t>Inbetriebnahme der Netzgeräte</a:t>
            </a:r>
            <a:endParaRPr lang="en-US"/>
          </a:p>
        </p:txBody>
      </p:sp>
      <p:sp>
        <p:nvSpPr>
          <p:cNvPr id="6" name="Foliennummernplatzhalter 5"/>
          <p:cNvSpPr>
            <a:spLocks noGrp="1"/>
          </p:cNvSpPr>
          <p:nvPr>
            <p:ph type="sldNum" sz="quarter" idx="12"/>
          </p:nvPr>
        </p:nvSpPr>
        <p:spPr/>
        <p:txBody>
          <a:bodyPr/>
          <a:lstStyle/>
          <a:p>
            <a:fld id="{D1DA3D3C-DBFE-4A0F-BD55-54587099014A}" type="slidenum">
              <a:rPr lang="en-US" smtClean="0"/>
              <a:t>‹Nr.›</a:t>
            </a:fld>
            <a:endParaRPr lang="en-US"/>
          </a:p>
        </p:txBody>
      </p:sp>
    </p:spTree>
    <p:extLst>
      <p:ext uri="{BB962C8B-B14F-4D97-AF65-F5344CB8AC3E}">
        <p14:creationId xmlns:p14="http://schemas.microsoft.com/office/powerpoint/2010/main" val="2809595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4"/>
          <p:cNvSpPr>
            <a:spLocks noGrp="1"/>
          </p:cNvSpPr>
          <p:nvPr>
            <p:ph type="dt" sz="half" idx="10"/>
          </p:nvPr>
        </p:nvSpPr>
        <p:spPr/>
        <p:txBody>
          <a:bodyPr/>
          <a:lstStyle/>
          <a:p>
            <a:fld id="{51EBFD88-8DC7-41AA-9F81-0EDD2BB40C10}" type="datetime1">
              <a:rPr lang="en-US" smtClean="0"/>
              <a:t>3/27/2015</a:t>
            </a:fld>
            <a:endParaRPr lang="en-US"/>
          </a:p>
        </p:txBody>
      </p:sp>
      <p:sp>
        <p:nvSpPr>
          <p:cNvPr id="6" name="Fußzeilenplatzhalter 5"/>
          <p:cNvSpPr>
            <a:spLocks noGrp="1"/>
          </p:cNvSpPr>
          <p:nvPr>
            <p:ph type="ftr" sz="quarter" idx="11"/>
          </p:nvPr>
        </p:nvSpPr>
        <p:spPr/>
        <p:txBody>
          <a:bodyPr/>
          <a:lstStyle/>
          <a:p>
            <a:r>
              <a:rPr lang="en-US" smtClean="0"/>
              <a:t>Inbetriebnahme der Netzgeräte</a:t>
            </a:r>
            <a:endParaRPr lang="en-US"/>
          </a:p>
        </p:txBody>
      </p:sp>
      <p:sp>
        <p:nvSpPr>
          <p:cNvPr id="7" name="Foliennummernplatzhalter 6"/>
          <p:cNvSpPr>
            <a:spLocks noGrp="1"/>
          </p:cNvSpPr>
          <p:nvPr>
            <p:ph type="sldNum" sz="quarter" idx="12"/>
          </p:nvPr>
        </p:nvSpPr>
        <p:spPr/>
        <p:txBody>
          <a:bodyPr/>
          <a:lstStyle/>
          <a:p>
            <a:fld id="{D1DA3D3C-DBFE-4A0F-BD55-54587099014A}" type="slidenum">
              <a:rPr lang="en-US" smtClean="0"/>
              <a:t>‹Nr.›</a:t>
            </a:fld>
            <a:endParaRPr lang="en-US"/>
          </a:p>
        </p:txBody>
      </p:sp>
    </p:spTree>
    <p:extLst>
      <p:ext uri="{BB962C8B-B14F-4D97-AF65-F5344CB8AC3E}">
        <p14:creationId xmlns:p14="http://schemas.microsoft.com/office/powerpoint/2010/main" val="1914141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en-US"/>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Datumsplatzhalter 6"/>
          <p:cNvSpPr>
            <a:spLocks noGrp="1"/>
          </p:cNvSpPr>
          <p:nvPr>
            <p:ph type="dt" sz="half" idx="10"/>
          </p:nvPr>
        </p:nvSpPr>
        <p:spPr/>
        <p:txBody>
          <a:bodyPr/>
          <a:lstStyle/>
          <a:p>
            <a:fld id="{7158ADEB-725C-451A-AE7F-D64A70A84214}" type="datetime1">
              <a:rPr lang="en-US" smtClean="0"/>
              <a:t>3/27/2015</a:t>
            </a:fld>
            <a:endParaRPr lang="en-US"/>
          </a:p>
        </p:txBody>
      </p:sp>
      <p:sp>
        <p:nvSpPr>
          <p:cNvPr id="8" name="Fußzeilenplatzhalter 7"/>
          <p:cNvSpPr>
            <a:spLocks noGrp="1"/>
          </p:cNvSpPr>
          <p:nvPr>
            <p:ph type="ftr" sz="quarter" idx="11"/>
          </p:nvPr>
        </p:nvSpPr>
        <p:spPr/>
        <p:txBody>
          <a:bodyPr/>
          <a:lstStyle/>
          <a:p>
            <a:r>
              <a:rPr lang="en-US" smtClean="0"/>
              <a:t>Inbetriebnahme der Netzgeräte</a:t>
            </a:r>
            <a:endParaRPr lang="en-US"/>
          </a:p>
        </p:txBody>
      </p:sp>
      <p:sp>
        <p:nvSpPr>
          <p:cNvPr id="9" name="Foliennummernplatzhalter 8"/>
          <p:cNvSpPr>
            <a:spLocks noGrp="1"/>
          </p:cNvSpPr>
          <p:nvPr>
            <p:ph type="sldNum" sz="quarter" idx="12"/>
          </p:nvPr>
        </p:nvSpPr>
        <p:spPr/>
        <p:txBody>
          <a:bodyPr/>
          <a:lstStyle/>
          <a:p>
            <a:fld id="{D1DA3D3C-DBFE-4A0F-BD55-54587099014A}" type="slidenum">
              <a:rPr lang="en-US" smtClean="0"/>
              <a:t>‹Nr.›</a:t>
            </a:fld>
            <a:endParaRPr lang="en-US"/>
          </a:p>
        </p:txBody>
      </p:sp>
    </p:spTree>
    <p:extLst>
      <p:ext uri="{BB962C8B-B14F-4D97-AF65-F5344CB8AC3E}">
        <p14:creationId xmlns:p14="http://schemas.microsoft.com/office/powerpoint/2010/main" val="1231644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Datumsplatzhalter 2"/>
          <p:cNvSpPr>
            <a:spLocks noGrp="1"/>
          </p:cNvSpPr>
          <p:nvPr>
            <p:ph type="dt" sz="half" idx="10"/>
          </p:nvPr>
        </p:nvSpPr>
        <p:spPr/>
        <p:txBody>
          <a:bodyPr/>
          <a:lstStyle/>
          <a:p>
            <a:fld id="{2DAEF8BC-0E32-4954-8868-8FC8A608E000}" type="datetime1">
              <a:rPr lang="en-US" smtClean="0"/>
              <a:t>3/27/2015</a:t>
            </a:fld>
            <a:endParaRPr lang="en-US"/>
          </a:p>
        </p:txBody>
      </p:sp>
      <p:sp>
        <p:nvSpPr>
          <p:cNvPr id="4" name="Fußzeilenplatzhalter 3"/>
          <p:cNvSpPr>
            <a:spLocks noGrp="1"/>
          </p:cNvSpPr>
          <p:nvPr>
            <p:ph type="ftr" sz="quarter" idx="11"/>
          </p:nvPr>
        </p:nvSpPr>
        <p:spPr/>
        <p:txBody>
          <a:bodyPr/>
          <a:lstStyle/>
          <a:p>
            <a:r>
              <a:rPr lang="en-US" smtClean="0"/>
              <a:t>Inbetriebnahme der Netzgeräte</a:t>
            </a:r>
            <a:endParaRPr lang="en-US"/>
          </a:p>
        </p:txBody>
      </p:sp>
      <p:sp>
        <p:nvSpPr>
          <p:cNvPr id="5" name="Foliennummernplatzhalter 4"/>
          <p:cNvSpPr>
            <a:spLocks noGrp="1"/>
          </p:cNvSpPr>
          <p:nvPr>
            <p:ph type="sldNum" sz="quarter" idx="12"/>
          </p:nvPr>
        </p:nvSpPr>
        <p:spPr/>
        <p:txBody>
          <a:bodyPr/>
          <a:lstStyle/>
          <a:p>
            <a:fld id="{D1DA3D3C-DBFE-4A0F-BD55-54587099014A}" type="slidenum">
              <a:rPr lang="en-US" smtClean="0"/>
              <a:t>‹Nr.›</a:t>
            </a:fld>
            <a:endParaRPr lang="en-US"/>
          </a:p>
        </p:txBody>
      </p:sp>
    </p:spTree>
    <p:extLst>
      <p:ext uri="{BB962C8B-B14F-4D97-AF65-F5344CB8AC3E}">
        <p14:creationId xmlns:p14="http://schemas.microsoft.com/office/powerpoint/2010/main" val="263446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316DEC9-B8F7-4BC8-8D8F-2FD261545F97}" type="datetime1">
              <a:rPr lang="en-US" smtClean="0"/>
              <a:t>3/27/2015</a:t>
            </a:fld>
            <a:endParaRPr lang="en-US"/>
          </a:p>
        </p:txBody>
      </p:sp>
      <p:sp>
        <p:nvSpPr>
          <p:cNvPr id="3" name="Fußzeilenplatzhalter 2"/>
          <p:cNvSpPr>
            <a:spLocks noGrp="1"/>
          </p:cNvSpPr>
          <p:nvPr>
            <p:ph type="ftr" sz="quarter" idx="11"/>
          </p:nvPr>
        </p:nvSpPr>
        <p:spPr/>
        <p:txBody>
          <a:bodyPr/>
          <a:lstStyle/>
          <a:p>
            <a:r>
              <a:rPr lang="en-US" smtClean="0"/>
              <a:t>Inbetriebnahme der Netzgeräte</a:t>
            </a:r>
            <a:endParaRPr lang="en-US"/>
          </a:p>
        </p:txBody>
      </p:sp>
      <p:sp>
        <p:nvSpPr>
          <p:cNvPr id="4" name="Foliennummernplatzhalter 3"/>
          <p:cNvSpPr>
            <a:spLocks noGrp="1"/>
          </p:cNvSpPr>
          <p:nvPr>
            <p:ph type="sldNum" sz="quarter" idx="12"/>
          </p:nvPr>
        </p:nvSpPr>
        <p:spPr/>
        <p:txBody>
          <a:bodyPr/>
          <a:lstStyle/>
          <a:p>
            <a:fld id="{D1DA3D3C-DBFE-4A0F-BD55-54587099014A}" type="slidenum">
              <a:rPr lang="en-US" smtClean="0"/>
              <a:t>‹Nr.›</a:t>
            </a:fld>
            <a:endParaRPr lang="en-US"/>
          </a:p>
        </p:txBody>
      </p:sp>
    </p:spTree>
    <p:extLst>
      <p:ext uri="{BB962C8B-B14F-4D97-AF65-F5344CB8AC3E}">
        <p14:creationId xmlns:p14="http://schemas.microsoft.com/office/powerpoint/2010/main" val="2836236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en-US"/>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9C83EE92-6669-4B31-9A76-8B1DE1FD1E5A}" type="datetime1">
              <a:rPr lang="en-US" smtClean="0"/>
              <a:t>3/27/2015</a:t>
            </a:fld>
            <a:endParaRPr lang="en-US"/>
          </a:p>
        </p:txBody>
      </p:sp>
      <p:sp>
        <p:nvSpPr>
          <p:cNvPr id="6" name="Fußzeilenplatzhalter 5"/>
          <p:cNvSpPr>
            <a:spLocks noGrp="1"/>
          </p:cNvSpPr>
          <p:nvPr>
            <p:ph type="ftr" sz="quarter" idx="11"/>
          </p:nvPr>
        </p:nvSpPr>
        <p:spPr/>
        <p:txBody>
          <a:bodyPr/>
          <a:lstStyle/>
          <a:p>
            <a:r>
              <a:rPr lang="en-US" smtClean="0"/>
              <a:t>Inbetriebnahme der Netzgeräte</a:t>
            </a:r>
            <a:endParaRPr lang="en-US"/>
          </a:p>
        </p:txBody>
      </p:sp>
      <p:sp>
        <p:nvSpPr>
          <p:cNvPr id="7" name="Foliennummernplatzhalter 6"/>
          <p:cNvSpPr>
            <a:spLocks noGrp="1"/>
          </p:cNvSpPr>
          <p:nvPr>
            <p:ph type="sldNum" sz="quarter" idx="12"/>
          </p:nvPr>
        </p:nvSpPr>
        <p:spPr/>
        <p:txBody>
          <a:bodyPr/>
          <a:lstStyle/>
          <a:p>
            <a:fld id="{D1DA3D3C-DBFE-4A0F-BD55-54587099014A}" type="slidenum">
              <a:rPr lang="en-US" smtClean="0"/>
              <a:t>‹Nr.›</a:t>
            </a:fld>
            <a:endParaRPr lang="en-US"/>
          </a:p>
        </p:txBody>
      </p:sp>
    </p:spTree>
    <p:extLst>
      <p:ext uri="{BB962C8B-B14F-4D97-AF65-F5344CB8AC3E}">
        <p14:creationId xmlns:p14="http://schemas.microsoft.com/office/powerpoint/2010/main" val="3782995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en-US"/>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A5AC611F-6F7D-40E1-B0C3-C2172456C557}" type="datetime1">
              <a:rPr lang="en-US" smtClean="0"/>
              <a:t>3/27/2015</a:t>
            </a:fld>
            <a:endParaRPr lang="en-US"/>
          </a:p>
        </p:txBody>
      </p:sp>
      <p:sp>
        <p:nvSpPr>
          <p:cNvPr id="6" name="Fußzeilenplatzhalter 5"/>
          <p:cNvSpPr>
            <a:spLocks noGrp="1"/>
          </p:cNvSpPr>
          <p:nvPr>
            <p:ph type="ftr" sz="quarter" idx="11"/>
          </p:nvPr>
        </p:nvSpPr>
        <p:spPr/>
        <p:txBody>
          <a:bodyPr/>
          <a:lstStyle/>
          <a:p>
            <a:r>
              <a:rPr lang="en-US" smtClean="0"/>
              <a:t>Inbetriebnahme der Netzgeräte</a:t>
            </a:r>
            <a:endParaRPr lang="en-US"/>
          </a:p>
        </p:txBody>
      </p:sp>
      <p:sp>
        <p:nvSpPr>
          <p:cNvPr id="7" name="Foliennummernplatzhalter 6"/>
          <p:cNvSpPr>
            <a:spLocks noGrp="1"/>
          </p:cNvSpPr>
          <p:nvPr>
            <p:ph type="sldNum" sz="quarter" idx="12"/>
          </p:nvPr>
        </p:nvSpPr>
        <p:spPr/>
        <p:txBody>
          <a:bodyPr/>
          <a:lstStyle/>
          <a:p>
            <a:fld id="{D1DA3D3C-DBFE-4A0F-BD55-54587099014A}" type="slidenum">
              <a:rPr lang="en-US" smtClean="0"/>
              <a:t>‹Nr.›</a:t>
            </a:fld>
            <a:endParaRPr lang="en-US"/>
          </a:p>
        </p:txBody>
      </p:sp>
    </p:spTree>
    <p:extLst>
      <p:ext uri="{BB962C8B-B14F-4D97-AF65-F5344CB8AC3E}">
        <p14:creationId xmlns:p14="http://schemas.microsoft.com/office/powerpoint/2010/main" val="1748507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en-US"/>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854FB-0825-4DAC-8CEB-AF428A8FD51C}" type="datetime1">
              <a:rPr lang="en-US" smtClean="0"/>
              <a:t>3/27/2015</a:t>
            </a:fld>
            <a:endParaRPr lang="en-US"/>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Inbetriebnahme der Netzgeräte</a:t>
            </a:r>
            <a:endParaRPr lang="en-US"/>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DA3D3C-DBFE-4A0F-BD55-54587099014A}" type="slidenum">
              <a:rPr lang="en-US" smtClean="0"/>
              <a:t>‹Nr.›</a:t>
            </a:fld>
            <a:endParaRPr lang="en-US"/>
          </a:p>
        </p:txBody>
      </p:sp>
    </p:spTree>
    <p:extLst>
      <p:ext uri="{BB962C8B-B14F-4D97-AF65-F5344CB8AC3E}">
        <p14:creationId xmlns:p14="http://schemas.microsoft.com/office/powerpoint/2010/main" val="28081978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fontScale="90000"/>
          </a:bodyPr>
          <a:lstStyle/>
          <a:p>
            <a:r>
              <a:rPr lang="de-DE" b="1" dirty="0"/>
              <a:t>Inbetriebnahme der </a:t>
            </a:r>
            <a:r>
              <a:rPr lang="de-DE" b="1" dirty="0" smtClean="0"/>
              <a:t>Netzgeräte für PETRA </a:t>
            </a:r>
            <a:r>
              <a:rPr lang="de-DE" b="1" dirty="0" err="1" smtClean="0"/>
              <a:t>extension</a:t>
            </a:r>
            <a:r>
              <a:rPr lang="en-US" dirty="0" smtClean="0"/>
              <a:t/>
            </a:r>
            <a:br>
              <a:rPr lang="en-US" dirty="0" smtClean="0"/>
            </a:br>
            <a:endParaRPr lang="en-US" dirty="0"/>
          </a:p>
        </p:txBody>
      </p:sp>
      <p:sp>
        <p:nvSpPr>
          <p:cNvPr id="3" name="Untertitel 2"/>
          <p:cNvSpPr>
            <a:spLocks noGrp="1"/>
          </p:cNvSpPr>
          <p:nvPr>
            <p:ph type="subTitle" idx="1"/>
          </p:nvPr>
        </p:nvSpPr>
        <p:spPr/>
        <p:txBody>
          <a:bodyPr/>
          <a:lstStyle/>
          <a:p>
            <a:r>
              <a:rPr lang="en-US" dirty="0" smtClean="0"/>
              <a:t>Werner Kook</a:t>
            </a:r>
          </a:p>
          <a:p>
            <a:r>
              <a:rPr lang="en-US" dirty="0" err="1" smtClean="0"/>
              <a:t>Grömitz</a:t>
            </a:r>
            <a:r>
              <a:rPr lang="en-US" dirty="0" smtClean="0"/>
              <a:t> 2015</a:t>
            </a:r>
            <a:endParaRPr lang="en-US" dirty="0"/>
          </a:p>
        </p:txBody>
      </p:sp>
    </p:spTree>
    <p:extLst>
      <p:ext uri="{BB962C8B-B14F-4D97-AF65-F5344CB8AC3E}">
        <p14:creationId xmlns:p14="http://schemas.microsoft.com/office/powerpoint/2010/main" val="22317522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 PETRA Nord rechts (April 2014)</a:t>
            </a:r>
            <a:endParaRPr lang="de-DE" dirty="0"/>
          </a:p>
        </p:txBody>
      </p:sp>
      <p:pic>
        <p:nvPicPr>
          <p:cNvPr id="5"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3383" y="1600200"/>
            <a:ext cx="6037234" cy="4525963"/>
          </a:xfrm>
        </p:spPr>
      </p:pic>
      <p:sp>
        <p:nvSpPr>
          <p:cNvPr id="3" name="Foliennummernplatzhalter 2"/>
          <p:cNvSpPr>
            <a:spLocks noGrp="1"/>
          </p:cNvSpPr>
          <p:nvPr>
            <p:ph type="sldNum" sz="quarter" idx="12"/>
          </p:nvPr>
        </p:nvSpPr>
        <p:spPr/>
        <p:txBody>
          <a:bodyPr/>
          <a:lstStyle/>
          <a:p>
            <a:fld id="{D1DA3D3C-DBFE-4A0F-BD55-54587099014A}" type="slidenum">
              <a:rPr lang="en-US" smtClean="0"/>
              <a:t>10</a:t>
            </a:fld>
            <a:endParaRPr lang="en-US"/>
          </a:p>
        </p:txBody>
      </p:sp>
    </p:spTree>
    <p:extLst>
      <p:ext uri="{BB962C8B-B14F-4D97-AF65-F5344CB8AC3E}">
        <p14:creationId xmlns:p14="http://schemas.microsoft.com/office/powerpoint/2010/main" val="42821457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PETRA Nord links</a:t>
            </a:r>
            <a:endParaRPr lang="de-DE" dirty="0"/>
          </a:p>
        </p:txBody>
      </p:sp>
      <p:sp>
        <p:nvSpPr>
          <p:cNvPr id="3" name="Inhaltsplatzhalter 2"/>
          <p:cNvSpPr>
            <a:spLocks noGrp="1"/>
          </p:cNvSpPr>
          <p:nvPr>
            <p:ph sz="half" idx="1"/>
          </p:nvPr>
        </p:nvSpPr>
        <p:spPr/>
        <p:txBody>
          <a:bodyPr/>
          <a:lstStyle/>
          <a:p>
            <a:pPr marL="0" indent="0">
              <a:buNone/>
            </a:pPr>
            <a:endParaRPr lang="de-DE" dirty="0"/>
          </a:p>
          <a:p>
            <a:r>
              <a:rPr lang="de-DE" dirty="0" smtClean="0"/>
              <a:t>Umzug </a:t>
            </a:r>
            <a:r>
              <a:rPr lang="de-DE" dirty="0"/>
              <a:t>von Netzgeräten nach </a:t>
            </a:r>
            <a:r>
              <a:rPr lang="de-DE" dirty="0" smtClean="0"/>
              <a:t>Geb. Nord rechts</a:t>
            </a:r>
            <a:endParaRPr lang="de-DE" dirty="0"/>
          </a:p>
          <a:p>
            <a:pPr marL="0" indent="0">
              <a:buNone/>
            </a:pPr>
            <a:endParaRPr lang="de-DE" dirty="0"/>
          </a:p>
        </p:txBody>
      </p:sp>
      <p:sp>
        <p:nvSpPr>
          <p:cNvPr id="5" name="Inhaltsplatzhalter 4"/>
          <p:cNvSpPr>
            <a:spLocks noGrp="1"/>
          </p:cNvSpPr>
          <p:nvPr>
            <p:ph sz="half" idx="2"/>
          </p:nvPr>
        </p:nvSpPr>
        <p:spPr/>
        <p:txBody>
          <a:bodyPr/>
          <a:lstStyle/>
          <a:p>
            <a:endParaRPr lang="de-DE"/>
          </a:p>
        </p:txBody>
      </p:sp>
      <p:pic>
        <p:nvPicPr>
          <p:cNvPr id="17410" name="Picture 2" descr="N:\4all\intern\Beschleuniger\Petra 3.1\Bilder\Bilder GEb. 4618 plus Netzgeräte\Geb46Ainnen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1484784"/>
            <a:ext cx="3851920" cy="4509120"/>
          </a:xfrm>
          <a:prstGeom prst="rect">
            <a:avLst/>
          </a:prstGeom>
          <a:noFill/>
          <a:extLst>
            <a:ext uri="{909E8E84-426E-40DD-AFC4-6F175D3DCCD1}">
              <a14:hiddenFill xmlns:a14="http://schemas.microsoft.com/office/drawing/2010/main">
                <a:solidFill>
                  <a:srgbClr val="FFFFFF"/>
                </a:solidFill>
              </a14:hiddenFill>
            </a:ext>
          </a:extLst>
        </p:spPr>
      </p:pic>
      <p:sp>
        <p:nvSpPr>
          <p:cNvPr id="6" name="Foliennummernplatzhalter 5"/>
          <p:cNvSpPr>
            <a:spLocks noGrp="1"/>
          </p:cNvSpPr>
          <p:nvPr>
            <p:ph type="sldNum" sz="quarter" idx="12"/>
          </p:nvPr>
        </p:nvSpPr>
        <p:spPr/>
        <p:txBody>
          <a:bodyPr/>
          <a:lstStyle/>
          <a:p>
            <a:fld id="{D1DA3D3C-DBFE-4A0F-BD55-54587099014A}" type="slidenum">
              <a:rPr lang="en-US" smtClean="0"/>
              <a:t>11</a:t>
            </a:fld>
            <a:endParaRPr lang="en-US"/>
          </a:p>
        </p:txBody>
      </p:sp>
    </p:spTree>
    <p:extLst>
      <p:ext uri="{BB962C8B-B14F-4D97-AF65-F5344CB8AC3E}">
        <p14:creationId xmlns:p14="http://schemas.microsoft.com/office/powerpoint/2010/main" val="15800381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 </a:t>
            </a:r>
            <a:r>
              <a:rPr lang="de-DE" dirty="0" smtClean="0"/>
              <a:t>Geb. 18 (auch Waschstraße genannt)</a:t>
            </a:r>
            <a:endParaRPr lang="de-DE" dirty="0"/>
          </a:p>
        </p:txBody>
      </p:sp>
      <p:pic>
        <p:nvPicPr>
          <p:cNvPr id="5" name="Picture 3" descr="N:\4all\intern\Beschleuniger\Petra 3.1\Bilder\Bilder GEb. 4618 plus Netzgeräte\Geb18aussen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617" y="2060848"/>
            <a:ext cx="3600400" cy="33384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N:\4all\intern\Beschleuniger\Petra 3.1\Bilder\Bilder GEb. 4618 plus Netzgeräte\Geb18innen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2047875"/>
            <a:ext cx="4568179" cy="3933056"/>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2"/>
          <p:cNvSpPr>
            <a:spLocks noGrp="1"/>
          </p:cNvSpPr>
          <p:nvPr>
            <p:ph type="sldNum" sz="quarter" idx="12"/>
          </p:nvPr>
        </p:nvSpPr>
        <p:spPr/>
        <p:txBody>
          <a:bodyPr/>
          <a:lstStyle/>
          <a:p>
            <a:fld id="{D1DA3D3C-DBFE-4A0F-BD55-54587099014A}" type="slidenum">
              <a:rPr lang="en-US" smtClean="0"/>
              <a:t>12</a:t>
            </a:fld>
            <a:endParaRPr lang="en-US"/>
          </a:p>
        </p:txBody>
      </p:sp>
    </p:spTree>
    <p:extLst>
      <p:ext uri="{BB962C8B-B14F-4D97-AF65-F5344CB8AC3E}">
        <p14:creationId xmlns:p14="http://schemas.microsoft.com/office/powerpoint/2010/main" val="10699041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Umbau Halle Ost</a:t>
            </a:r>
          </a:p>
        </p:txBody>
      </p:sp>
      <p:sp>
        <p:nvSpPr>
          <p:cNvPr id="9" name="Inhaltsplatzhalter 8"/>
          <p:cNvSpPr>
            <a:spLocks noGrp="1"/>
          </p:cNvSpPr>
          <p:nvPr>
            <p:ph sz="half" idx="1"/>
          </p:nvPr>
        </p:nvSpPr>
        <p:spPr/>
        <p:txBody>
          <a:bodyPr/>
          <a:lstStyle/>
          <a:p>
            <a:r>
              <a:rPr lang="de-DE" dirty="0" smtClean="0"/>
              <a:t>Größeres </a:t>
            </a:r>
            <a:r>
              <a:rPr lang="de-DE" dirty="0" err="1" smtClean="0"/>
              <a:t>Diodengerät</a:t>
            </a:r>
            <a:endParaRPr lang="de-DE" dirty="0" smtClean="0"/>
          </a:p>
          <a:p>
            <a:r>
              <a:rPr lang="de-DE" dirty="0" smtClean="0"/>
              <a:t>Umzug der Korrekturen in die Max von Laue Halle</a:t>
            </a:r>
          </a:p>
          <a:p>
            <a:r>
              <a:rPr lang="de-DE" dirty="0" smtClean="0"/>
              <a:t>Umzug von Netzgeräten nach Gebäude 18</a:t>
            </a:r>
          </a:p>
          <a:p>
            <a:r>
              <a:rPr lang="de-DE" dirty="0" smtClean="0"/>
              <a:t>Aufbau von neuen Netzgeräten</a:t>
            </a:r>
            <a:endParaRPr lang="de-DE" dirty="0"/>
          </a:p>
        </p:txBody>
      </p:sp>
      <p:sp>
        <p:nvSpPr>
          <p:cNvPr id="10" name="Inhaltsplatzhalter 9"/>
          <p:cNvSpPr>
            <a:spLocks noGrp="1"/>
          </p:cNvSpPr>
          <p:nvPr>
            <p:ph sz="half" idx="2"/>
          </p:nvPr>
        </p:nvSpPr>
        <p:spPr/>
        <p:txBody>
          <a:bodyPr/>
          <a:lstStyle/>
          <a:p>
            <a:endParaRPr lang="de-DE"/>
          </a:p>
        </p:txBody>
      </p:sp>
      <p:pic>
        <p:nvPicPr>
          <p:cNvPr id="6" name="Picture 2" descr="N:\4all\intern\Beschleuniger\Petra 3.1\Bilder\PETRA Ost\Petra Halle Ost Schrankaufsicht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3744" y="1556792"/>
            <a:ext cx="4194720" cy="4509120"/>
          </a:xfrm>
          <a:prstGeom prst="rect">
            <a:avLst/>
          </a:prstGeom>
          <a:noFill/>
          <a:extLst>
            <a:ext uri="{909E8E84-426E-40DD-AFC4-6F175D3DCCD1}">
              <a14:hiddenFill xmlns:a14="http://schemas.microsoft.com/office/drawing/2010/main">
                <a:solidFill>
                  <a:srgbClr val="FFFFFF"/>
                </a:solidFill>
              </a14:hiddenFill>
            </a:ext>
          </a:extLst>
        </p:spPr>
      </p:pic>
      <p:sp>
        <p:nvSpPr>
          <p:cNvPr id="2" name="Foliennummernplatzhalter 1"/>
          <p:cNvSpPr>
            <a:spLocks noGrp="1"/>
          </p:cNvSpPr>
          <p:nvPr>
            <p:ph type="sldNum" sz="quarter" idx="12"/>
          </p:nvPr>
        </p:nvSpPr>
        <p:spPr/>
        <p:txBody>
          <a:bodyPr/>
          <a:lstStyle/>
          <a:p>
            <a:fld id="{D1DA3D3C-DBFE-4A0F-BD55-54587099014A}" type="slidenum">
              <a:rPr lang="en-US" smtClean="0"/>
              <a:t>13</a:t>
            </a:fld>
            <a:endParaRPr lang="en-US"/>
          </a:p>
        </p:txBody>
      </p:sp>
    </p:spTree>
    <p:extLst>
      <p:ext uri="{BB962C8B-B14F-4D97-AF65-F5344CB8AC3E}">
        <p14:creationId xmlns:p14="http://schemas.microsoft.com/office/powerpoint/2010/main" val="15286080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D1DA3D3C-DBFE-4A0F-BD55-54587099014A}" type="slidenum">
              <a:rPr lang="en-US" smtClean="0"/>
              <a:t>14</a:t>
            </a:fld>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325" y="381000"/>
            <a:ext cx="826135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02873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GB" altLang="de-DE" b="1" dirty="0"/>
              <a:t>Bypass der </a:t>
            </a:r>
            <a:r>
              <a:rPr lang="en-GB" altLang="de-DE" b="1" dirty="0" err="1"/>
              <a:t>Stromschienen</a:t>
            </a:r>
            <a:r>
              <a:rPr lang="en-GB" altLang="de-DE" b="1" dirty="0"/>
              <a:t> </a:t>
            </a:r>
            <a:r>
              <a:rPr lang="en-GB" altLang="de-DE" b="1" dirty="0" err="1"/>
              <a:t>im</a:t>
            </a:r>
            <a:r>
              <a:rPr lang="en-GB" altLang="de-DE" b="1" dirty="0"/>
              <a:t> </a:t>
            </a:r>
            <a:r>
              <a:rPr lang="en-GB" altLang="de-DE" b="1" dirty="0" err="1"/>
              <a:t>Extensionbereich</a:t>
            </a:r>
            <a:endParaRPr lang="de-DE" dirty="0"/>
          </a:p>
        </p:txBody>
      </p:sp>
      <p:pic>
        <p:nvPicPr>
          <p:cNvPr id="14338" name="Picture 2" descr="N:\4all\intern\Beschleuniger\Petra 3.1\Bilder\Bilder 11112014\DSC_00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484784"/>
            <a:ext cx="4788024" cy="3722712"/>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N:\4all\intern\Beschleuniger\Petra 3.1\Bilder\Bilder 11112014\DSC_004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564904"/>
            <a:ext cx="4211960" cy="3690160"/>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2"/>
          <p:cNvSpPr>
            <a:spLocks noGrp="1"/>
          </p:cNvSpPr>
          <p:nvPr>
            <p:ph type="sldNum" sz="quarter" idx="12"/>
          </p:nvPr>
        </p:nvSpPr>
        <p:spPr/>
        <p:txBody>
          <a:bodyPr/>
          <a:lstStyle/>
          <a:p>
            <a:fld id="{D1DA3D3C-DBFE-4A0F-BD55-54587099014A}" type="slidenum">
              <a:rPr lang="en-US" smtClean="0"/>
              <a:t>15</a:t>
            </a:fld>
            <a:endParaRPr lang="en-US"/>
          </a:p>
        </p:txBody>
      </p:sp>
    </p:spTree>
    <p:extLst>
      <p:ext uri="{BB962C8B-B14F-4D97-AF65-F5344CB8AC3E}">
        <p14:creationId xmlns:p14="http://schemas.microsoft.com/office/powerpoint/2010/main" val="8651478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fontScale="90000"/>
          </a:bodyPr>
          <a:lstStyle/>
          <a:p>
            <a:r>
              <a:rPr lang="de-DE" dirty="0" smtClean="0"/>
              <a:t>Behinderungen bei der Verkabelung</a:t>
            </a:r>
            <a:endParaRPr lang="de-DE" dirty="0"/>
          </a:p>
        </p:txBody>
      </p:sp>
      <p:sp>
        <p:nvSpPr>
          <p:cNvPr id="6" name="Inhaltsplatzhalter 5"/>
          <p:cNvSpPr>
            <a:spLocks noGrp="1"/>
          </p:cNvSpPr>
          <p:nvPr>
            <p:ph idx="1"/>
          </p:nvPr>
        </p:nvSpPr>
        <p:spPr/>
        <p:txBody>
          <a:bodyPr>
            <a:normAutofit/>
          </a:bodyPr>
          <a:lstStyle/>
          <a:p>
            <a:r>
              <a:rPr lang="de-DE" sz="2400" dirty="0" smtClean="0"/>
              <a:t>Verkabelung der Magnete erst nach Fertigstellung der Außenflächen möglich</a:t>
            </a:r>
          </a:p>
          <a:p>
            <a:r>
              <a:rPr lang="de-DE" sz="2400" dirty="0" smtClean="0"/>
              <a:t>Fehlerhafte Kabel bei Abnahme beim Hersteller festgestellt</a:t>
            </a:r>
          </a:p>
          <a:p>
            <a:r>
              <a:rPr lang="de-DE" sz="2400" dirty="0" smtClean="0"/>
              <a:t>Verkabelung </a:t>
            </a:r>
            <a:r>
              <a:rPr lang="de-DE" sz="2400" dirty="0" err="1" smtClean="0"/>
              <a:t>Diodengerät</a:t>
            </a:r>
            <a:r>
              <a:rPr lang="de-DE" sz="2400" dirty="0" smtClean="0"/>
              <a:t> PETRA Ost erst nach Beendigung von einigen Arbeiten bei CSSB möglich gewesen</a:t>
            </a:r>
          </a:p>
          <a:p>
            <a:r>
              <a:rPr lang="de-DE" sz="2400" dirty="0" smtClean="0"/>
              <a:t>Verzögerungen von Verkabelungen durch Arbeiten anderer Gewerke</a:t>
            </a:r>
          </a:p>
          <a:p>
            <a:r>
              <a:rPr lang="de-DE" sz="2400" dirty="0" smtClean="0"/>
              <a:t>Wasser in den Kasematten</a:t>
            </a:r>
          </a:p>
          <a:p>
            <a:pPr marL="0" indent="0">
              <a:buNone/>
            </a:pPr>
            <a:endParaRPr lang="de-DE" sz="2400" dirty="0"/>
          </a:p>
        </p:txBody>
      </p:sp>
      <p:sp>
        <p:nvSpPr>
          <p:cNvPr id="2" name="Foliennummernplatzhalter 1"/>
          <p:cNvSpPr>
            <a:spLocks noGrp="1"/>
          </p:cNvSpPr>
          <p:nvPr>
            <p:ph type="sldNum" sz="quarter" idx="12"/>
          </p:nvPr>
        </p:nvSpPr>
        <p:spPr/>
        <p:txBody>
          <a:bodyPr/>
          <a:lstStyle/>
          <a:p>
            <a:fld id="{D1DA3D3C-DBFE-4A0F-BD55-54587099014A}" type="slidenum">
              <a:rPr lang="en-US" smtClean="0"/>
              <a:t>16</a:t>
            </a:fld>
            <a:endParaRPr lang="en-US"/>
          </a:p>
        </p:txBody>
      </p:sp>
    </p:spTree>
    <p:extLst>
      <p:ext uri="{BB962C8B-B14F-4D97-AF65-F5344CB8AC3E}">
        <p14:creationId xmlns:p14="http://schemas.microsoft.com/office/powerpoint/2010/main" val="30059641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err="1"/>
              <a:t>Inbetriebnahmen</a:t>
            </a:r>
            <a:r>
              <a:rPr lang="en-US" dirty="0"/>
              <a:t> </a:t>
            </a:r>
            <a:r>
              <a:rPr lang="en-US" dirty="0" smtClean="0"/>
              <a:t>2015</a:t>
            </a:r>
            <a:endParaRPr lang="de-DE" dirty="0"/>
          </a:p>
        </p:txBody>
      </p:sp>
      <p:sp>
        <p:nvSpPr>
          <p:cNvPr id="3" name="Inhaltsplatzhalter 2"/>
          <p:cNvSpPr>
            <a:spLocks noGrp="1"/>
          </p:cNvSpPr>
          <p:nvPr>
            <p:ph idx="1"/>
          </p:nvPr>
        </p:nvSpPr>
        <p:spPr>
          <a:xfrm>
            <a:off x="107504" y="1600200"/>
            <a:ext cx="8579296" cy="4525963"/>
          </a:xfrm>
        </p:spPr>
        <p:txBody>
          <a:bodyPr/>
          <a:lstStyle/>
          <a:p>
            <a:pPr lvl="2"/>
            <a:r>
              <a:rPr lang="en-US" sz="2500" dirty="0" err="1" smtClean="0"/>
              <a:t>Inbetriebnahmen</a:t>
            </a:r>
            <a:r>
              <a:rPr lang="en-US" sz="2500" dirty="0" smtClean="0"/>
              <a:t> </a:t>
            </a:r>
            <a:r>
              <a:rPr lang="en-US" sz="2500" dirty="0" err="1" smtClean="0"/>
              <a:t>teilweise</a:t>
            </a:r>
            <a:r>
              <a:rPr lang="en-US" sz="2500" dirty="0" smtClean="0"/>
              <a:t> </a:t>
            </a:r>
            <a:r>
              <a:rPr lang="en-US" sz="2500" dirty="0" err="1" smtClean="0"/>
              <a:t>im</a:t>
            </a:r>
            <a:r>
              <a:rPr lang="en-US" sz="2500" dirty="0" smtClean="0"/>
              <a:t> 2-Schichtbetrieb </a:t>
            </a:r>
            <a:r>
              <a:rPr lang="en-US" sz="2500" dirty="0" err="1" smtClean="0"/>
              <a:t>durchgeführt</a:t>
            </a:r>
            <a:endParaRPr lang="en-US" sz="2500" dirty="0" smtClean="0"/>
          </a:p>
          <a:p>
            <a:pPr lvl="2"/>
            <a:r>
              <a:rPr lang="en-US" sz="2500" dirty="0" err="1" smtClean="0"/>
              <a:t>Abspannen</a:t>
            </a:r>
            <a:r>
              <a:rPr lang="en-US" sz="2500" dirty="0" smtClean="0"/>
              <a:t> </a:t>
            </a:r>
            <a:r>
              <a:rPr lang="en-US" sz="2500" dirty="0" err="1" smtClean="0"/>
              <a:t>einer</a:t>
            </a:r>
            <a:r>
              <a:rPr lang="en-US" sz="2500" dirty="0" smtClean="0"/>
              <a:t> </a:t>
            </a:r>
            <a:r>
              <a:rPr lang="en-US" sz="2500" dirty="0" err="1" smtClean="0"/>
              <a:t>Stromschienenlage</a:t>
            </a:r>
            <a:r>
              <a:rPr lang="en-US" sz="2500" dirty="0" smtClean="0"/>
              <a:t> </a:t>
            </a:r>
            <a:r>
              <a:rPr lang="en-US" sz="2500" dirty="0" err="1" smtClean="0"/>
              <a:t>noch</a:t>
            </a:r>
            <a:r>
              <a:rPr lang="en-US" sz="2500" dirty="0" smtClean="0"/>
              <a:t> </a:t>
            </a:r>
            <a:r>
              <a:rPr lang="en-US" sz="2500" dirty="0" err="1" smtClean="0"/>
              <a:t>vor</a:t>
            </a:r>
            <a:r>
              <a:rPr lang="en-US" sz="2500" dirty="0" smtClean="0"/>
              <a:t> </a:t>
            </a:r>
            <a:r>
              <a:rPr lang="en-US" sz="2500" dirty="0" err="1" smtClean="0"/>
              <a:t>Weihnachten</a:t>
            </a:r>
            <a:r>
              <a:rPr lang="en-US" sz="2500" dirty="0" smtClean="0"/>
              <a:t> 2014 </a:t>
            </a:r>
            <a:r>
              <a:rPr lang="en-US" sz="2500" dirty="0" err="1" smtClean="0"/>
              <a:t>möglich</a:t>
            </a:r>
            <a:r>
              <a:rPr lang="en-US" sz="2500" dirty="0" smtClean="0"/>
              <a:t> </a:t>
            </a:r>
            <a:r>
              <a:rPr lang="en-US" sz="2500" dirty="0" err="1" smtClean="0"/>
              <a:t>gewesen</a:t>
            </a:r>
            <a:endParaRPr lang="en-US" sz="2500" dirty="0" smtClean="0"/>
          </a:p>
          <a:p>
            <a:pPr lvl="2"/>
            <a:r>
              <a:rPr lang="en-US" sz="2500" dirty="0" err="1" smtClean="0"/>
              <a:t>Inbetriebnahme</a:t>
            </a:r>
            <a:r>
              <a:rPr lang="en-US" sz="2500" dirty="0" smtClean="0"/>
              <a:t> der </a:t>
            </a:r>
            <a:r>
              <a:rPr lang="en-US" sz="2500" dirty="0" err="1" smtClean="0"/>
              <a:t>Netzgeräte</a:t>
            </a:r>
            <a:r>
              <a:rPr lang="en-US" sz="2500" dirty="0" smtClean="0"/>
              <a:t> in </a:t>
            </a:r>
            <a:r>
              <a:rPr lang="en-US" sz="2500" dirty="0" err="1" smtClean="0"/>
              <a:t>beiden</a:t>
            </a:r>
            <a:r>
              <a:rPr lang="en-US" sz="2500" dirty="0" smtClean="0"/>
              <a:t> </a:t>
            </a:r>
            <a:r>
              <a:rPr lang="en-US" sz="2500" dirty="0" err="1" smtClean="0"/>
              <a:t>Nordhallen</a:t>
            </a:r>
            <a:r>
              <a:rPr lang="en-US" sz="2500" dirty="0" smtClean="0"/>
              <a:t> </a:t>
            </a:r>
            <a:r>
              <a:rPr lang="en-US" sz="2500" dirty="0" err="1" smtClean="0"/>
              <a:t>teilweise</a:t>
            </a:r>
            <a:r>
              <a:rPr lang="en-US" sz="2500" dirty="0" smtClean="0"/>
              <a:t> ab </a:t>
            </a:r>
            <a:r>
              <a:rPr lang="en-US" sz="2500" dirty="0" err="1" smtClean="0"/>
              <a:t>Anfang</a:t>
            </a:r>
            <a:r>
              <a:rPr lang="en-US" sz="2500" dirty="0" smtClean="0"/>
              <a:t> </a:t>
            </a:r>
            <a:r>
              <a:rPr lang="en-US" sz="2500" dirty="0" err="1" smtClean="0"/>
              <a:t>Januar</a:t>
            </a:r>
            <a:r>
              <a:rPr lang="en-US" sz="2500" dirty="0" smtClean="0"/>
              <a:t> </a:t>
            </a:r>
            <a:r>
              <a:rPr lang="en-US" sz="2500" dirty="0" err="1" smtClean="0"/>
              <a:t>möglich</a:t>
            </a:r>
            <a:endParaRPr lang="en-US" sz="2500" dirty="0" smtClean="0"/>
          </a:p>
          <a:p>
            <a:pPr lvl="2"/>
            <a:r>
              <a:rPr lang="en-US" sz="2500" dirty="0" err="1" smtClean="0"/>
              <a:t>Netzgeräte</a:t>
            </a:r>
            <a:r>
              <a:rPr lang="en-US" sz="2500" dirty="0" smtClean="0"/>
              <a:t> </a:t>
            </a:r>
            <a:r>
              <a:rPr lang="en-US" sz="2500" dirty="0" err="1" smtClean="0"/>
              <a:t>im</a:t>
            </a:r>
            <a:r>
              <a:rPr lang="en-US" sz="2500" dirty="0" smtClean="0"/>
              <a:t> </a:t>
            </a:r>
            <a:r>
              <a:rPr lang="en-US" sz="2500" dirty="0" err="1" smtClean="0"/>
              <a:t>Bereich</a:t>
            </a:r>
            <a:r>
              <a:rPr lang="en-US" sz="2500" dirty="0" smtClean="0"/>
              <a:t> </a:t>
            </a:r>
            <a:r>
              <a:rPr lang="en-US" sz="2500" dirty="0" err="1" smtClean="0"/>
              <a:t>Ost</a:t>
            </a:r>
            <a:r>
              <a:rPr lang="en-US" sz="2500" dirty="0" smtClean="0"/>
              <a:t> </a:t>
            </a:r>
            <a:r>
              <a:rPr lang="en-US" sz="2500" dirty="0" err="1" smtClean="0"/>
              <a:t>erst</a:t>
            </a:r>
            <a:r>
              <a:rPr lang="en-US" sz="2500" dirty="0" smtClean="0"/>
              <a:t> ab </a:t>
            </a:r>
            <a:r>
              <a:rPr lang="en-US" sz="2500" dirty="0" err="1" smtClean="0"/>
              <a:t>Ende</a:t>
            </a:r>
            <a:r>
              <a:rPr lang="en-US" sz="2500" dirty="0" smtClean="0"/>
              <a:t> </a:t>
            </a:r>
            <a:r>
              <a:rPr lang="en-US" sz="2500" dirty="0" err="1" smtClean="0"/>
              <a:t>Januar</a:t>
            </a:r>
            <a:r>
              <a:rPr lang="en-US" sz="2500" dirty="0" smtClean="0"/>
              <a:t> </a:t>
            </a:r>
            <a:r>
              <a:rPr lang="en-US" sz="2500" dirty="0" err="1" smtClean="0"/>
              <a:t>möglich</a:t>
            </a:r>
            <a:endParaRPr lang="en-US" sz="2500" dirty="0" smtClean="0"/>
          </a:p>
          <a:p>
            <a:pPr lvl="2"/>
            <a:r>
              <a:rPr lang="en-US" sz="2500" dirty="0" err="1" smtClean="0"/>
              <a:t>Inbetriebnahme</a:t>
            </a:r>
            <a:r>
              <a:rPr lang="en-US" sz="2500" dirty="0" smtClean="0"/>
              <a:t> </a:t>
            </a:r>
            <a:r>
              <a:rPr lang="en-US" sz="2500" dirty="0"/>
              <a:t>der </a:t>
            </a:r>
            <a:r>
              <a:rPr lang="en-US" sz="2500" dirty="0" err="1" smtClean="0"/>
              <a:t>Ringkreise</a:t>
            </a:r>
            <a:r>
              <a:rPr lang="en-US" sz="2500" dirty="0" smtClean="0"/>
              <a:t> ab </a:t>
            </a:r>
            <a:r>
              <a:rPr lang="en-US" sz="2500" dirty="0" err="1" smtClean="0"/>
              <a:t>Mitte</a:t>
            </a:r>
            <a:r>
              <a:rPr lang="en-US" sz="2500" dirty="0" smtClean="0"/>
              <a:t> </a:t>
            </a:r>
            <a:r>
              <a:rPr lang="en-US" sz="2500" dirty="0" err="1" smtClean="0"/>
              <a:t>Januar</a:t>
            </a:r>
            <a:r>
              <a:rPr lang="en-US" sz="2500" dirty="0" smtClean="0"/>
              <a:t> </a:t>
            </a:r>
            <a:r>
              <a:rPr lang="en-US" sz="2500" dirty="0" err="1" smtClean="0"/>
              <a:t>möglich</a:t>
            </a:r>
            <a:endParaRPr lang="en-US" sz="2500" dirty="0"/>
          </a:p>
          <a:p>
            <a:pPr lvl="2"/>
            <a:r>
              <a:rPr lang="en-US" sz="2500" dirty="0" err="1" smtClean="0"/>
              <a:t>Inbetriebnahmen</a:t>
            </a:r>
            <a:r>
              <a:rPr lang="en-US" sz="2500" dirty="0" smtClean="0"/>
              <a:t> </a:t>
            </a:r>
            <a:r>
              <a:rPr lang="en-US" sz="2500" dirty="0" err="1" smtClean="0"/>
              <a:t>bis</a:t>
            </a:r>
            <a:r>
              <a:rPr lang="en-US" sz="2500" dirty="0" smtClean="0"/>
              <a:t> </a:t>
            </a:r>
            <a:r>
              <a:rPr lang="en-US" sz="2500" dirty="0" err="1" smtClean="0"/>
              <a:t>Mitte</a:t>
            </a:r>
            <a:r>
              <a:rPr lang="en-US" sz="2500" dirty="0" smtClean="0"/>
              <a:t> </a:t>
            </a:r>
            <a:r>
              <a:rPr lang="en-US" sz="2500" dirty="0" err="1" smtClean="0"/>
              <a:t>Februar</a:t>
            </a:r>
            <a:r>
              <a:rPr lang="en-US" sz="2500" dirty="0" smtClean="0"/>
              <a:t> </a:t>
            </a:r>
            <a:r>
              <a:rPr lang="en-US" sz="2500" dirty="0" err="1" smtClean="0"/>
              <a:t>abgeschlossen</a:t>
            </a:r>
            <a:endParaRPr lang="en-US" sz="2500" dirty="0"/>
          </a:p>
          <a:p>
            <a:endParaRPr lang="de-DE" dirty="0"/>
          </a:p>
        </p:txBody>
      </p:sp>
      <p:sp>
        <p:nvSpPr>
          <p:cNvPr id="5" name="Foliennummernplatzhalter 4"/>
          <p:cNvSpPr>
            <a:spLocks noGrp="1"/>
          </p:cNvSpPr>
          <p:nvPr>
            <p:ph type="sldNum" sz="quarter" idx="12"/>
          </p:nvPr>
        </p:nvSpPr>
        <p:spPr/>
        <p:txBody>
          <a:bodyPr/>
          <a:lstStyle/>
          <a:p>
            <a:fld id="{D1DA3D3C-DBFE-4A0F-BD55-54587099014A}" type="slidenum">
              <a:rPr lang="en-US" smtClean="0"/>
              <a:t>17</a:t>
            </a:fld>
            <a:endParaRPr lang="en-US"/>
          </a:p>
        </p:txBody>
      </p:sp>
    </p:spTree>
    <p:extLst>
      <p:ext uri="{BB962C8B-B14F-4D97-AF65-F5344CB8AC3E}">
        <p14:creationId xmlns:p14="http://schemas.microsoft.com/office/powerpoint/2010/main" val="10577848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Inbetriebnahme Ablauf</a:t>
            </a:r>
            <a:endParaRPr lang="de-DE" dirty="0"/>
          </a:p>
        </p:txBody>
      </p:sp>
      <p:sp>
        <p:nvSpPr>
          <p:cNvPr id="3" name="Inhaltsplatzhalter 2"/>
          <p:cNvSpPr>
            <a:spLocks noGrp="1"/>
          </p:cNvSpPr>
          <p:nvPr>
            <p:ph idx="1"/>
          </p:nvPr>
        </p:nvSpPr>
        <p:spPr/>
        <p:txBody>
          <a:bodyPr>
            <a:normAutofit lnSpcReduction="10000"/>
          </a:bodyPr>
          <a:lstStyle/>
          <a:p>
            <a:r>
              <a:rPr lang="de-DE" dirty="0" smtClean="0"/>
              <a:t>Inbetriebnahme </a:t>
            </a:r>
            <a:r>
              <a:rPr lang="de-DE" dirty="0" err="1" smtClean="0"/>
              <a:t>Diodengerät</a:t>
            </a:r>
            <a:endParaRPr lang="de-DE" dirty="0" smtClean="0"/>
          </a:p>
          <a:p>
            <a:r>
              <a:rPr lang="de-DE" dirty="0"/>
              <a:t>Prüfen der </a:t>
            </a:r>
            <a:r>
              <a:rPr lang="de-DE" dirty="0" smtClean="0"/>
              <a:t>Signalverkabelung</a:t>
            </a:r>
          </a:p>
          <a:p>
            <a:r>
              <a:rPr lang="de-DE" dirty="0" smtClean="0"/>
              <a:t>Test Zugehörigkeit und Polarität</a:t>
            </a:r>
          </a:p>
          <a:p>
            <a:r>
              <a:rPr lang="de-DE" dirty="0" smtClean="0"/>
              <a:t>Einspielen Der Software</a:t>
            </a:r>
          </a:p>
          <a:p>
            <a:r>
              <a:rPr lang="de-DE" dirty="0" smtClean="0"/>
              <a:t>Einstellen der Parameter</a:t>
            </a:r>
          </a:p>
          <a:p>
            <a:r>
              <a:rPr lang="de-DE" dirty="0" smtClean="0"/>
              <a:t>Inbetriebnahme des Netzgerätes</a:t>
            </a:r>
          </a:p>
          <a:p>
            <a:r>
              <a:rPr lang="de-DE" dirty="0" smtClean="0"/>
              <a:t>Testen der Reserveumschaltung auf allen vorgesehenen Stromkreisen</a:t>
            </a:r>
            <a:endParaRPr lang="de-DE" dirty="0"/>
          </a:p>
        </p:txBody>
      </p:sp>
      <p:sp>
        <p:nvSpPr>
          <p:cNvPr id="4" name="Foliennummernplatzhalter 3"/>
          <p:cNvSpPr>
            <a:spLocks noGrp="1"/>
          </p:cNvSpPr>
          <p:nvPr>
            <p:ph type="sldNum" sz="quarter" idx="12"/>
          </p:nvPr>
        </p:nvSpPr>
        <p:spPr/>
        <p:txBody>
          <a:bodyPr/>
          <a:lstStyle/>
          <a:p>
            <a:fld id="{D1DA3D3C-DBFE-4A0F-BD55-54587099014A}" type="slidenum">
              <a:rPr lang="en-US" smtClean="0"/>
              <a:t>18</a:t>
            </a:fld>
            <a:endParaRPr lang="en-US"/>
          </a:p>
        </p:txBody>
      </p:sp>
    </p:spTree>
    <p:extLst>
      <p:ext uri="{BB962C8B-B14F-4D97-AF65-F5344CB8AC3E}">
        <p14:creationId xmlns:p14="http://schemas.microsoft.com/office/powerpoint/2010/main" val="16742060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D1DA3D3C-DBFE-4A0F-BD55-54587099014A}" type="slidenum">
              <a:rPr lang="en-US" smtClean="0"/>
              <a:t>19</a:t>
            </a:fld>
            <a:endParaRPr lang="en-US"/>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1462" y="548680"/>
            <a:ext cx="7842870" cy="5537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90190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Übersicht</a:t>
            </a:r>
            <a:endParaRPr lang="en-US" dirty="0"/>
          </a:p>
        </p:txBody>
      </p:sp>
      <p:sp>
        <p:nvSpPr>
          <p:cNvPr id="3" name="Inhaltsplatzhalter 2"/>
          <p:cNvSpPr>
            <a:spLocks noGrp="1"/>
          </p:cNvSpPr>
          <p:nvPr>
            <p:ph idx="1"/>
          </p:nvPr>
        </p:nvSpPr>
        <p:spPr>
          <a:xfrm>
            <a:off x="457200" y="1124744"/>
            <a:ext cx="8229600" cy="5001419"/>
          </a:xfrm>
        </p:spPr>
        <p:txBody>
          <a:bodyPr>
            <a:normAutofit fontScale="70000" lnSpcReduction="20000"/>
          </a:bodyPr>
          <a:lstStyle/>
          <a:p>
            <a:pPr lvl="1"/>
            <a:endParaRPr lang="en-US" dirty="0" smtClean="0"/>
          </a:p>
          <a:p>
            <a:pPr marL="342900" lvl="1" indent="-342900">
              <a:buFont typeface="Arial" panose="020B0604020202020204" pitchFamily="34" charset="0"/>
              <a:buChar char="•"/>
            </a:pPr>
            <a:r>
              <a:rPr lang="en-US" sz="3300" dirty="0" err="1" smtClean="0"/>
              <a:t>Mehrbedarf</a:t>
            </a:r>
            <a:r>
              <a:rPr lang="en-US" sz="3300" dirty="0" smtClean="0"/>
              <a:t> PETRA extension</a:t>
            </a:r>
          </a:p>
          <a:p>
            <a:pPr marL="0" lvl="1" indent="0">
              <a:buNone/>
            </a:pPr>
            <a:endParaRPr lang="en-US" dirty="0" smtClean="0"/>
          </a:p>
          <a:p>
            <a:pPr marL="342900" lvl="1" indent="-342900">
              <a:buFont typeface="Arial" panose="020B0604020202020204" pitchFamily="34" charset="0"/>
              <a:buChar char="•"/>
            </a:pPr>
            <a:r>
              <a:rPr lang="en-US" sz="3300" dirty="0" err="1"/>
              <a:t>Umbaumaßnahmen</a:t>
            </a:r>
            <a:r>
              <a:rPr lang="en-US" sz="3300" dirty="0"/>
              <a:t> </a:t>
            </a:r>
            <a:r>
              <a:rPr lang="en-US" sz="3300" dirty="0" smtClean="0"/>
              <a:t>2014</a:t>
            </a:r>
          </a:p>
          <a:p>
            <a:pPr marL="0" lvl="1" indent="0">
              <a:buNone/>
            </a:pPr>
            <a:endParaRPr lang="en-US" dirty="0" smtClean="0"/>
          </a:p>
          <a:p>
            <a:pPr lvl="2"/>
            <a:r>
              <a:rPr lang="en-US" sz="2500" dirty="0" err="1" smtClean="0"/>
              <a:t>Bereitstellung</a:t>
            </a:r>
            <a:r>
              <a:rPr lang="en-US" sz="2500" dirty="0" smtClean="0"/>
              <a:t> </a:t>
            </a:r>
            <a:r>
              <a:rPr lang="en-US" sz="2500" dirty="0"/>
              <a:t>der </a:t>
            </a:r>
            <a:r>
              <a:rPr lang="en-US" sz="2500" dirty="0" err="1"/>
              <a:t>neuen</a:t>
            </a:r>
            <a:r>
              <a:rPr lang="en-US" sz="2500" dirty="0"/>
              <a:t> </a:t>
            </a:r>
            <a:r>
              <a:rPr lang="en-US" sz="2500" dirty="0" err="1"/>
              <a:t>Netzgerätegebäude</a:t>
            </a:r>
            <a:r>
              <a:rPr lang="en-US" sz="2500" dirty="0"/>
              <a:t> Nord </a:t>
            </a:r>
            <a:r>
              <a:rPr lang="en-US" sz="2500" dirty="0" err="1"/>
              <a:t>rechts</a:t>
            </a:r>
            <a:r>
              <a:rPr lang="en-US" sz="2500" dirty="0"/>
              <a:t> und </a:t>
            </a:r>
            <a:r>
              <a:rPr lang="en-US" sz="2500" dirty="0" err="1"/>
              <a:t>Gebäude</a:t>
            </a:r>
            <a:r>
              <a:rPr lang="en-US" sz="2500" dirty="0"/>
              <a:t> 18</a:t>
            </a:r>
          </a:p>
          <a:p>
            <a:pPr lvl="2"/>
            <a:r>
              <a:rPr lang="en-US" sz="2500" dirty="0" err="1"/>
              <a:t>Pritschenbau</a:t>
            </a:r>
            <a:r>
              <a:rPr lang="en-US" sz="2500" dirty="0"/>
              <a:t> und </a:t>
            </a:r>
            <a:r>
              <a:rPr lang="en-US" sz="2500" dirty="0" err="1"/>
              <a:t>Verkabelung</a:t>
            </a:r>
            <a:r>
              <a:rPr lang="en-US" sz="2500" dirty="0"/>
              <a:t> </a:t>
            </a:r>
          </a:p>
          <a:p>
            <a:pPr marL="0" indent="0">
              <a:buNone/>
            </a:pPr>
            <a:endParaRPr lang="en-US" dirty="0" smtClean="0"/>
          </a:p>
          <a:p>
            <a:r>
              <a:rPr lang="en-US" sz="3300" dirty="0" err="1" smtClean="0"/>
              <a:t>Inbetriebnahmen</a:t>
            </a:r>
            <a:r>
              <a:rPr lang="en-US" sz="3300" dirty="0" smtClean="0"/>
              <a:t>, </a:t>
            </a:r>
            <a:r>
              <a:rPr lang="en-US" sz="3300" dirty="0" err="1" smtClean="0"/>
              <a:t>Probleme</a:t>
            </a:r>
            <a:r>
              <a:rPr lang="en-US" sz="3300" dirty="0" smtClean="0"/>
              <a:t> und </a:t>
            </a:r>
            <a:r>
              <a:rPr lang="en-US" sz="3300" dirty="0" err="1" smtClean="0"/>
              <a:t>Fehler</a:t>
            </a:r>
            <a:r>
              <a:rPr lang="en-US" sz="3300" dirty="0" smtClean="0"/>
              <a:t> 2015</a:t>
            </a:r>
          </a:p>
          <a:p>
            <a:pPr marL="0" indent="0">
              <a:buNone/>
            </a:pPr>
            <a:endParaRPr lang="en-US" dirty="0"/>
          </a:p>
          <a:p>
            <a:pPr lvl="2"/>
            <a:r>
              <a:rPr lang="en-US" sz="2500" dirty="0" err="1" smtClean="0"/>
              <a:t>Verkabelung</a:t>
            </a:r>
            <a:endParaRPr lang="en-US" sz="2500" dirty="0" smtClean="0"/>
          </a:p>
          <a:p>
            <a:pPr lvl="2"/>
            <a:r>
              <a:rPr lang="en-US" sz="2500" dirty="0" err="1" smtClean="0"/>
              <a:t>Inbetriebnahme</a:t>
            </a:r>
            <a:endParaRPr lang="en-US" sz="2500" dirty="0" smtClean="0"/>
          </a:p>
          <a:p>
            <a:pPr lvl="2"/>
            <a:r>
              <a:rPr lang="en-US" sz="2500" dirty="0" err="1" smtClean="0"/>
              <a:t>Fehler</a:t>
            </a:r>
            <a:r>
              <a:rPr lang="en-US" sz="2500" dirty="0" smtClean="0"/>
              <a:t> </a:t>
            </a:r>
            <a:r>
              <a:rPr lang="en-US" sz="2500" dirty="0" err="1" smtClean="0"/>
              <a:t>bei</a:t>
            </a:r>
            <a:r>
              <a:rPr lang="en-US" sz="2500" dirty="0" smtClean="0"/>
              <a:t> den </a:t>
            </a:r>
            <a:r>
              <a:rPr lang="en-US" sz="2500" dirty="0" err="1" smtClean="0"/>
              <a:t>Inbetriebnahmen</a:t>
            </a:r>
            <a:endParaRPr lang="en-US" sz="2500" dirty="0"/>
          </a:p>
          <a:p>
            <a:pPr marL="0" lvl="1" indent="0">
              <a:buNone/>
            </a:pPr>
            <a:endParaRPr lang="en-US" dirty="0"/>
          </a:p>
          <a:p>
            <a:pPr marL="342900" lvl="1" indent="-342900">
              <a:buFont typeface="Arial" panose="020B0604020202020204" pitchFamily="34" charset="0"/>
              <a:buChar char="•"/>
            </a:pPr>
            <a:r>
              <a:rPr lang="en-US" sz="3300" dirty="0" err="1" smtClean="0"/>
              <a:t>Noch</a:t>
            </a:r>
            <a:r>
              <a:rPr lang="en-US" sz="3300" dirty="0" smtClean="0"/>
              <a:t> </a:t>
            </a:r>
            <a:r>
              <a:rPr lang="en-US" sz="3300" dirty="0" err="1" smtClean="0"/>
              <a:t>ausstehende</a:t>
            </a:r>
            <a:r>
              <a:rPr lang="en-US" sz="3300" dirty="0" smtClean="0"/>
              <a:t> </a:t>
            </a:r>
            <a:r>
              <a:rPr lang="en-US" sz="3300" dirty="0" err="1" smtClean="0"/>
              <a:t>Arbeiten</a:t>
            </a:r>
            <a:endParaRPr lang="en-US" sz="3300" dirty="0"/>
          </a:p>
          <a:p>
            <a:pPr marL="914400" lvl="2" indent="0">
              <a:buNone/>
            </a:pPr>
            <a:endParaRPr lang="en-US" sz="2800" dirty="0"/>
          </a:p>
          <a:p>
            <a:pPr marL="914400" lvl="2" indent="0">
              <a:buNone/>
            </a:pPr>
            <a:endParaRPr lang="en-US" sz="2500" dirty="0"/>
          </a:p>
          <a:p>
            <a:endParaRPr lang="en-US" dirty="0"/>
          </a:p>
        </p:txBody>
      </p:sp>
      <p:sp>
        <p:nvSpPr>
          <p:cNvPr id="5" name="Foliennummernplatzhalter 4"/>
          <p:cNvSpPr>
            <a:spLocks noGrp="1"/>
          </p:cNvSpPr>
          <p:nvPr>
            <p:ph type="sldNum" sz="quarter" idx="12"/>
          </p:nvPr>
        </p:nvSpPr>
        <p:spPr/>
        <p:txBody>
          <a:bodyPr/>
          <a:lstStyle/>
          <a:p>
            <a:fld id="{D1DA3D3C-DBFE-4A0F-BD55-54587099014A}" type="slidenum">
              <a:rPr lang="en-US" smtClean="0"/>
              <a:t>2</a:t>
            </a:fld>
            <a:endParaRPr lang="en-US"/>
          </a:p>
        </p:txBody>
      </p:sp>
    </p:spTree>
    <p:extLst>
      <p:ext uri="{BB962C8B-B14F-4D97-AF65-F5344CB8AC3E}">
        <p14:creationId xmlns:p14="http://schemas.microsoft.com/office/powerpoint/2010/main" val="13334969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Internetseite eines Netzgerätes</a:t>
            </a:r>
            <a:endParaRPr lang="de-DE" dirty="0"/>
          </a:p>
        </p:txBody>
      </p:sp>
      <p:sp>
        <p:nvSpPr>
          <p:cNvPr id="4" name="Foliennummernplatzhalter 3"/>
          <p:cNvSpPr>
            <a:spLocks noGrp="1"/>
          </p:cNvSpPr>
          <p:nvPr>
            <p:ph type="sldNum" sz="quarter" idx="12"/>
          </p:nvPr>
        </p:nvSpPr>
        <p:spPr/>
        <p:txBody>
          <a:bodyPr/>
          <a:lstStyle/>
          <a:p>
            <a:fld id="{D1DA3D3C-DBFE-4A0F-BD55-54587099014A}" type="slidenum">
              <a:rPr lang="en-US" smtClean="0"/>
              <a:t>20</a:t>
            </a:fld>
            <a:endParaRPr lang="en-US"/>
          </a:p>
        </p:txBody>
      </p:sp>
      <p:pic>
        <p:nvPicPr>
          <p:cNvPr id="5" name="Grafik 2" descr="image00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701396"/>
            <a:ext cx="8229600" cy="4323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9765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err="1" smtClean="0"/>
              <a:t>Fehler</a:t>
            </a:r>
            <a:r>
              <a:rPr lang="en-US" dirty="0" smtClean="0"/>
              <a:t> </a:t>
            </a:r>
            <a:r>
              <a:rPr lang="en-US" dirty="0" err="1"/>
              <a:t>bei</a:t>
            </a:r>
            <a:r>
              <a:rPr lang="en-US" dirty="0"/>
              <a:t> den </a:t>
            </a:r>
            <a:r>
              <a:rPr lang="en-US" dirty="0" err="1"/>
              <a:t>Inbetriebnahmen</a:t>
            </a:r>
            <a:endParaRPr lang="en-US" dirty="0"/>
          </a:p>
        </p:txBody>
      </p:sp>
      <p:sp>
        <p:nvSpPr>
          <p:cNvPr id="3" name="Inhaltsplatzhalter 2"/>
          <p:cNvSpPr>
            <a:spLocks noGrp="1"/>
          </p:cNvSpPr>
          <p:nvPr>
            <p:ph idx="1"/>
          </p:nvPr>
        </p:nvSpPr>
        <p:spPr/>
        <p:txBody>
          <a:bodyPr>
            <a:normAutofit fontScale="92500"/>
          </a:bodyPr>
          <a:lstStyle/>
          <a:p>
            <a:r>
              <a:rPr lang="en-US" dirty="0" err="1" smtClean="0"/>
              <a:t>Gedrehte</a:t>
            </a:r>
            <a:r>
              <a:rPr lang="en-US" dirty="0" smtClean="0"/>
              <a:t> </a:t>
            </a:r>
            <a:r>
              <a:rPr lang="en-US" dirty="0" err="1" smtClean="0"/>
              <a:t>Polaritäten</a:t>
            </a:r>
            <a:r>
              <a:rPr lang="en-US" dirty="0" smtClean="0"/>
              <a:t> </a:t>
            </a:r>
            <a:r>
              <a:rPr lang="en-US" dirty="0" err="1" smtClean="0"/>
              <a:t>bei</a:t>
            </a:r>
            <a:r>
              <a:rPr lang="en-US" dirty="0" smtClean="0"/>
              <a:t> </a:t>
            </a:r>
            <a:r>
              <a:rPr lang="en-US" dirty="0" err="1" smtClean="0"/>
              <a:t>Korrekturen</a:t>
            </a:r>
            <a:r>
              <a:rPr lang="en-US" dirty="0" smtClean="0"/>
              <a:t> </a:t>
            </a:r>
            <a:r>
              <a:rPr lang="en-US" dirty="0" err="1" smtClean="0"/>
              <a:t>im</a:t>
            </a:r>
            <a:r>
              <a:rPr lang="en-US" dirty="0" smtClean="0"/>
              <a:t> </a:t>
            </a:r>
            <a:r>
              <a:rPr lang="en-US" dirty="0" err="1" smtClean="0"/>
              <a:t>Osten</a:t>
            </a:r>
            <a:endParaRPr lang="en-US" dirty="0" smtClean="0"/>
          </a:p>
          <a:p>
            <a:r>
              <a:rPr lang="en-US" dirty="0" smtClean="0"/>
              <a:t>2 </a:t>
            </a:r>
            <a:r>
              <a:rPr lang="en-US" dirty="0" err="1" smtClean="0"/>
              <a:t>vertauschte</a:t>
            </a:r>
            <a:r>
              <a:rPr lang="en-US" dirty="0" smtClean="0"/>
              <a:t> </a:t>
            </a:r>
            <a:r>
              <a:rPr lang="en-US" dirty="0" err="1" smtClean="0"/>
              <a:t>Stromkreise</a:t>
            </a:r>
            <a:r>
              <a:rPr lang="en-US" dirty="0" smtClean="0"/>
              <a:t> </a:t>
            </a:r>
            <a:r>
              <a:rPr lang="en-US" dirty="0" err="1" smtClean="0"/>
              <a:t>im</a:t>
            </a:r>
            <a:r>
              <a:rPr lang="en-US" dirty="0" smtClean="0"/>
              <a:t> </a:t>
            </a:r>
            <a:r>
              <a:rPr lang="en-US" dirty="0" err="1" smtClean="0"/>
              <a:t>Osten</a:t>
            </a:r>
            <a:endParaRPr lang="en-US" dirty="0" smtClean="0"/>
          </a:p>
          <a:p>
            <a:r>
              <a:rPr lang="en-US" dirty="0" smtClean="0"/>
              <a:t>10Hz-Rauschen</a:t>
            </a:r>
          </a:p>
          <a:p>
            <a:r>
              <a:rPr lang="en-US" dirty="0" err="1" smtClean="0"/>
              <a:t>Fehlerhafte</a:t>
            </a:r>
            <a:r>
              <a:rPr lang="en-US" dirty="0" smtClean="0"/>
              <a:t> </a:t>
            </a:r>
            <a:r>
              <a:rPr lang="en-US" dirty="0" err="1" smtClean="0"/>
              <a:t>Referenzspannung</a:t>
            </a:r>
            <a:endParaRPr lang="en-US" dirty="0" smtClean="0"/>
          </a:p>
          <a:p>
            <a:pPr lvl="3"/>
            <a:r>
              <a:rPr lang="en-US" sz="2500" dirty="0" err="1" smtClean="0"/>
              <a:t>Ursache</a:t>
            </a:r>
            <a:endParaRPr lang="en-US" sz="2500" dirty="0" smtClean="0"/>
          </a:p>
          <a:p>
            <a:pPr lvl="3"/>
            <a:r>
              <a:rPr lang="en-US" sz="2500" dirty="0" err="1" smtClean="0"/>
              <a:t>Aufbau</a:t>
            </a:r>
            <a:r>
              <a:rPr lang="en-US" sz="2500" dirty="0" smtClean="0"/>
              <a:t> der </a:t>
            </a:r>
            <a:r>
              <a:rPr lang="en-US" sz="2500" dirty="0" err="1" smtClean="0"/>
              <a:t>Messtechnik</a:t>
            </a:r>
            <a:endParaRPr lang="en-US" sz="2500" dirty="0" smtClean="0"/>
          </a:p>
          <a:p>
            <a:pPr lvl="3"/>
            <a:r>
              <a:rPr lang="en-US" sz="2500" dirty="0" err="1" smtClean="0"/>
              <a:t>Momentaner</a:t>
            </a:r>
            <a:r>
              <a:rPr lang="en-US" sz="2500" dirty="0" smtClean="0"/>
              <a:t> </a:t>
            </a:r>
            <a:r>
              <a:rPr lang="en-US" sz="2500" dirty="0" err="1" smtClean="0"/>
              <a:t>Zustand</a:t>
            </a:r>
            <a:endParaRPr lang="en-US" sz="2500" dirty="0" smtClean="0"/>
          </a:p>
          <a:p>
            <a:pPr lvl="3"/>
            <a:r>
              <a:rPr lang="en-US" sz="2500" dirty="0" err="1" smtClean="0"/>
              <a:t>Änderungen</a:t>
            </a:r>
            <a:r>
              <a:rPr lang="en-US" sz="2500" dirty="0" smtClean="0"/>
              <a:t> </a:t>
            </a:r>
            <a:r>
              <a:rPr lang="en-US" sz="2500" dirty="0" err="1" smtClean="0"/>
              <a:t>im</a:t>
            </a:r>
            <a:r>
              <a:rPr lang="en-US" sz="2500" dirty="0" smtClean="0"/>
              <a:t> </a:t>
            </a:r>
            <a:r>
              <a:rPr lang="en-US" sz="2500" dirty="0" err="1" smtClean="0"/>
              <a:t>Kontrollsystem</a:t>
            </a:r>
            <a:endParaRPr lang="en-US" sz="2500" dirty="0" smtClean="0"/>
          </a:p>
          <a:p>
            <a:pPr lvl="3"/>
            <a:r>
              <a:rPr lang="en-US" sz="2500" dirty="0" err="1" smtClean="0"/>
              <a:t>Weiteres</a:t>
            </a:r>
            <a:r>
              <a:rPr lang="en-US" sz="2500" dirty="0" smtClean="0"/>
              <a:t> </a:t>
            </a:r>
            <a:r>
              <a:rPr lang="en-US" sz="2500" dirty="0" err="1" smtClean="0"/>
              <a:t>Vorgehen</a:t>
            </a:r>
            <a:endParaRPr lang="en-US" sz="2500" dirty="0" smtClean="0"/>
          </a:p>
          <a:p>
            <a:endParaRPr lang="en-US" dirty="0" smtClean="0"/>
          </a:p>
          <a:p>
            <a:endParaRPr lang="en-US" dirty="0"/>
          </a:p>
        </p:txBody>
      </p:sp>
      <p:sp>
        <p:nvSpPr>
          <p:cNvPr id="4" name="Foliennummernplatzhalter 3"/>
          <p:cNvSpPr>
            <a:spLocks noGrp="1"/>
          </p:cNvSpPr>
          <p:nvPr>
            <p:ph type="sldNum" sz="quarter" idx="12"/>
          </p:nvPr>
        </p:nvSpPr>
        <p:spPr/>
        <p:txBody>
          <a:bodyPr/>
          <a:lstStyle/>
          <a:p>
            <a:fld id="{F14A260B-2893-42E1-B891-7F5E92BF5658}" type="slidenum">
              <a:rPr lang="en-US" smtClean="0"/>
              <a:t>21</a:t>
            </a:fld>
            <a:endParaRPr lang="en-US"/>
          </a:p>
        </p:txBody>
      </p:sp>
    </p:spTree>
    <p:extLst>
      <p:ext uri="{BB962C8B-B14F-4D97-AF65-F5344CB8AC3E}">
        <p14:creationId xmlns:p14="http://schemas.microsoft.com/office/powerpoint/2010/main" val="17634130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dirty="0" smtClean="0"/>
              <a:t>10Hz-Rauschen</a:t>
            </a:r>
            <a:endParaRPr lang="de-DE" dirty="0"/>
          </a:p>
        </p:txBody>
      </p:sp>
      <p:sp>
        <p:nvSpPr>
          <p:cNvPr id="7" name="Textplatzhalter 6"/>
          <p:cNvSpPr>
            <a:spLocks noGrp="1"/>
          </p:cNvSpPr>
          <p:nvPr>
            <p:ph type="body" idx="1"/>
          </p:nvPr>
        </p:nvSpPr>
        <p:spPr/>
        <p:txBody>
          <a:bodyPr/>
          <a:lstStyle/>
          <a:p>
            <a:pPr algn="ctr"/>
            <a:r>
              <a:rPr lang="de-DE" dirty="0" smtClean="0"/>
              <a:t>Mit </a:t>
            </a:r>
            <a:r>
              <a:rPr lang="de-DE" dirty="0" err="1" smtClean="0"/>
              <a:t>Fermilabmodulator</a:t>
            </a:r>
            <a:endParaRPr lang="de-DE" dirty="0"/>
          </a:p>
        </p:txBody>
      </p:sp>
      <p:sp>
        <p:nvSpPr>
          <p:cNvPr id="9" name="Textplatzhalter 8"/>
          <p:cNvSpPr>
            <a:spLocks noGrp="1"/>
          </p:cNvSpPr>
          <p:nvPr>
            <p:ph type="body" sz="quarter" idx="3"/>
          </p:nvPr>
        </p:nvSpPr>
        <p:spPr/>
        <p:txBody>
          <a:bodyPr/>
          <a:lstStyle/>
          <a:p>
            <a:pPr algn="ctr"/>
            <a:r>
              <a:rPr lang="de-DE" dirty="0" smtClean="0"/>
              <a:t>Ohne </a:t>
            </a:r>
            <a:r>
              <a:rPr lang="de-DE" dirty="0" err="1" smtClean="0"/>
              <a:t>Fermilabmodulator</a:t>
            </a:r>
            <a:endParaRPr lang="de-DE" dirty="0"/>
          </a:p>
        </p:txBody>
      </p:sp>
      <p:sp>
        <p:nvSpPr>
          <p:cNvPr id="5" name="Foliennummernplatzhalter 4"/>
          <p:cNvSpPr>
            <a:spLocks noGrp="1"/>
          </p:cNvSpPr>
          <p:nvPr>
            <p:ph type="sldNum" sz="quarter" idx="12"/>
          </p:nvPr>
        </p:nvSpPr>
        <p:spPr/>
        <p:txBody>
          <a:bodyPr/>
          <a:lstStyle/>
          <a:p>
            <a:fld id="{D1DA3D3C-DBFE-4A0F-BD55-54587099014A}" type="slidenum">
              <a:rPr lang="en-US" smtClean="0"/>
              <a:t>22</a:t>
            </a:fld>
            <a:endParaRPr lang="en-US"/>
          </a:p>
        </p:txBody>
      </p:sp>
      <p:pic>
        <p:nvPicPr>
          <p:cNvPr id="11" name="Picture 2" descr="\\win.desy.de\home\kook\My Pictures\2015-03-11T15_24_25-00.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7200" y="2536083"/>
            <a:ext cx="4040188" cy="32288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win.desy.de\home\kook\My Pictures\2015-03-11T15_42_29-00.png"/>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645025" y="2535449"/>
            <a:ext cx="4041775" cy="3230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6563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dirty="0" err="1" smtClean="0"/>
              <a:t>Ursache</a:t>
            </a:r>
            <a:r>
              <a:rPr lang="en-US" dirty="0" smtClean="0"/>
              <a:t> des </a:t>
            </a:r>
            <a:r>
              <a:rPr lang="en-US" dirty="0" err="1" smtClean="0"/>
              <a:t>Fehlers</a:t>
            </a:r>
            <a:r>
              <a:rPr lang="en-US" dirty="0" smtClean="0"/>
              <a:t> </a:t>
            </a:r>
            <a:r>
              <a:rPr lang="en-US" dirty="0" err="1" smtClean="0"/>
              <a:t>bei</a:t>
            </a:r>
            <a:r>
              <a:rPr lang="en-US" dirty="0" smtClean="0"/>
              <a:t> der </a:t>
            </a:r>
            <a:r>
              <a:rPr lang="en-US" dirty="0" err="1" smtClean="0"/>
              <a:t>Referenzspannung</a:t>
            </a:r>
            <a:endParaRPr lang="en-US" dirty="0"/>
          </a:p>
        </p:txBody>
      </p:sp>
      <p:sp>
        <p:nvSpPr>
          <p:cNvPr id="3" name="Inhaltsplatzhalter 2"/>
          <p:cNvSpPr>
            <a:spLocks noGrp="1"/>
          </p:cNvSpPr>
          <p:nvPr>
            <p:ph idx="1"/>
          </p:nvPr>
        </p:nvSpPr>
        <p:spPr/>
        <p:txBody>
          <a:bodyPr>
            <a:normAutofit fontScale="77500" lnSpcReduction="20000"/>
          </a:bodyPr>
          <a:lstStyle/>
          <a:p>
            <a:r>
              <a:rPr lang="de-DE" dirty="0" smtClean="0"/>
              <a:t>Beim Wiederanlauf der PETRA-Maschine sind 4 Netzgeräte auffällig geworden, da sie einen Fehler von 37% gemacht haben. </a:t>
            </a:r>
          </a:p>
          <a:p>
            <a:pPr lvl="1"/>
            <a:r>
              <a:rPr lang="de-DE" dirty="0" smtClean="0"/>
              <a:t>Dies hat den Strahlbetrieb verhindert.</a:t>
            </a:r>
          </a:p>
          <a:p>
            <a:pPr lvl="1"/>
            <a:r>
              <a:rPr lang="de-DE" dirty="0" smtClean="0"/>
              <a:t>Dies wurde nicht über das Kontrollsystem detektiert.</a:t>
            </a:r>
          </a:p>
          <a:p>
            <a:pPr marL="514350" indent="-457200"/>
            <a:r>
              <a:rPr lang="de-DE" dirty="0" smtClean="0"/>
              <a:t>Es wurde ein Gerät gefunden. Die MKK-Schicht hat daraufhin die drei weiteren entdeckt.</a:t>
            </a:r>
          </a:p>
          <a:p>
            <a:r>
              <a:rPr lang="de-DE" dirty="0" smtClean="0"/>
              <a:t>Dieser Fehler ist besorgniserregend, da diese Abweichung mit den zu dem Zeitpunkt vorhandenen Mitteln nicht schnell genug entdeckt wurde.</a:t>
            </a:r>
          </a:p>
          <a:p>
            <a:r>
              <a:rPr lang="de-DE" dirty="0" smtClean="0"/>
              <a:t>Es wurden daraufhin verschiedene Untersuchungen gestartet, um zu sehen, ob noch weitere Fehler in der Maschine sind.</a:t>
            </a:r>
          </a:p>
          <a:p>
            <a:endParaRPr lang="en-US" dirty="0"/>
          </a:p>
        </p:txBody>
      </p:sp>
      <p:sp>
        <p:nvSpPr>
          <p:cNvPr id="4" name="Foliennummernplatzhalter 3"/>
          <p:cNvSpPr>
            <a:spLocks noGrp="1"/>
          </p:cNvSpPr>
          <p:nvPr>
            <p:ph type="sldNum" sz="quarter" idx="12"/>
          </p:nvPr>
        </p:nvSpPr>
        <p:spPr/>
        <p:txBody>
          <a:bodyPr/>
          <a:lstStyle/>
          <a:p>
            <a:fld id="{F14A260B-2893-42E1-B891-7F5E92BF5658}" type="slidenum">
              <a:rPr lang="en-US" smtClean="0"/>
              <a:t>23</a:t>
            </a:fld>
            <a:endParaRPr lang="en-US"/>
          </a:p>
        </p:txBody>
      </p:sp>
    </p:spTree>
    <p:extLst>
      <p:ext uri="{BB962C8B-B14F-4D97-AF65-F5344CB8AC3E}">
        <p14:creationId xmlns:p14="http://schemas.microsoft.com/office/powerpoint/2010/main" val="1192485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Messtechnik</a:t>
            </a:r>
            <a:endParaRPr lang="en-US" dirty="0"/>
          </a:p>
        </p:txBody>
      </p:sp>
      <p:sp>
        <p:nvSpPr>
          <p:cNvPr id="3" name="Inhaltsplatzhalter 2"/>
          <p:cNvSpPr>
            <a:spLocks noGrp="1"/>
          </p:cNvSpPr>
          <p:nvPr>
            <p:ph idx="1"/>
          </p:nvPr>
        </p:nvSpPr>
        <p:spPr/>
        <p:txBody>
          <a:bodyPr/>
          <a:lstStyle/>
          <a:p>
            <a:r>
              <a:rPr lang="en-US" dirty="0" smtClean="0"/>
              <a:t>Die </a:t>
            </a:r>
            <a:r>
              <a:rPr lang="en-US" dirty="0" err="1" smtClean="0"/>
              <a:t>Genauigkeit</a:t>
            </a:r>
            <a:r>
              <a:rPr lang="en-US" dirty="0" smtClean="0"/>
              <a:t> </a:t>
            </a:r>
            <a:r>
              <a:rPr lang="en-US" dirty="0" err="1" smtClean="0"/>
              <a:t>wird</a:t>
            </a:r>
            <a:r>
              <a:rPr lang="en-US" dirty="0" smtClean="0"/>
              <a:t> </a:t>
            </a:r>
            <a:r>
              <a:rPr lang="en-US" dirty="0" err="1" smtClean="0"/>
              <a:t>durch</a:t>
            </a:r>
            <a:r>
              <a:rPr lang="en-US" dirty="0" smtClean="0"/>
              <a:t> </a:t>
            </a:r>
            <a:r>
              <a:rPr lang="en-US" dirty="0" err="1" smtClean="0"/>
              <a:t>mehrere</a:t>
            </a:r>
            <a:r>
              <a:rPr lang="en-US" dirty="0" smtClean="0"/>
              <a:t> </a:t>
            </a:r>
            <a:r>
              <a:rPr lang="en-US" dirty="0" err="1" smtClean="0"/>
              <a:t>Elemente</a:t>
            </a:r>
            <a:r>
              <a:rPr lang="en-US" dirty="0" smtClean="0"/>
              <a:t> </a:t>
            </a:r>
            <a:r>
              <a:rPr lang="en-US" dirty="0" err="1" smtClean="0"/>
              <a:t>bestimmt</a:t>
            </a:r>
            <a:r>
              <a:rPr lang="en-US" dirty="0" smtClean="0"/>
              <a:t>. Dies </a:t>
            </a:r>
            <a:r>
              <a:rPr lang="en-US" dirty="0" err="1" smtClean="0"/>
              <a:t>sind</a:t>
            </a:r>
            <a:r>
              <a:rPr lang="en-US" dirty="0" smtClean="0"/>
              <a:t>:</a:t>
            </a:r>
          </a:p>
          <a:p>
            <a:pPr lvl="1"/>
            <a:endParaRPr lang="en-US" dirty="0" smtClean="0"/>
          </a:p>
          <a:p>
            <a:pPr lvl="1"/>
            <a:r>
              <a:rPr lang="en-US" dirty="0" err="1" smtClean="0"/>
              <a:t>Digitale</a:t>
            </a:r>
            <a:r>
              <a:rPr lang="en-US" dirty="0" smtClean="0"/>
              <a:t> </a:t>
            </a:r>
            <a:r>
              <a:rPr lang="en-US" dirty="0" err="1" smtClean="0"/>
              <a:t>Regelung</a:t>
            </a:r>
            <a:endParaRPr lang="en-US" dirty="0" smtClean="0"/>
          </a:p>
          <a:p>
            <a:pPr lvl="1"/>
            <a:r>
              <a:rPr lang="en-US" dirty="0" smtClean="0"/>
              <a:t>ADC-</a:t>
            </a:r>
            <a:r>
              <a:rPr lang="en-US" dirty="0" err="1" smtClean="0"/>
              <a:t>Einheit</a:t>
            </a:r>
            <a:endParaRPr lang="en-US" dirty="0" smtClean="0"/>
          </a:p>
          <a:p>
            <a:pPr lvl="1"/>
            <a:r>
              <a:rPr lang="en-US" dirty="0" smtClean="0"/>
              <a:t>DCCT </a:t>
            </a:r>
            <a:r>
              <a:rPr lang="en-US" dirty="0" err="1" smtClean="0"/>
              <a:t>für</a:t>
            </a:r>
            <a:r>
              <a:rPr lang="en-US" dirty="0" smtClean="0"/>
              <a:t> die </a:t>
            </a:r>
            <a:r>
              <a:rPr lang="en-US" dirty="0" err="1" smtClean="0"/>
              <a:t>Präzisionsmessung</a:t>
            </a:r>
            <a:r>
              <a:rPr lang="en-US" dirty="0" smtClean="0"/>
              <a:t> des </a:t>
            </a:r>
            <a:r>
              <a:rPr lang="en-US" dirty="0" err="1" smtClean="0"/>
              <a:t>Stromes</a:t>
            </a:r>
            <a:endParaRPr lang="en-US" dirty="0" smtClean="0"/>
          </a:p>
          <a:p>
            <a:pPr lvl="1"/>
            <a:endParaRPr lang="en-US" dirty="0"/>
          </a:p>
        </p:txBody>
      </p:sp>
      <p:sp>
        <p:nvSpPr>
          <p:cNvPr id="4" name="Foliennummernplatzhalter 3"/>
          <p:cNvSpPr>
            <a:spLocks noGrp="1"/>
          </p:cNvSpPr>
          <p:nvPr>
            <p:ph type="sldNum" sz="quarter" idx="12"/>
          </p:nvPr>
        </p:nvSpPr>
        <p:spPr/>
        <p:txBody>
          <a:bodyPr/>
          <a:lstStyle/>
          <a:p>
            <a:fld id="{F14A260B-2893-42E1-B891-7F5E92BF5658}" type="slidenum">
              <a:rPr lang="en-US" smtClean="0"/>
              <a:t>24</a:t>
            </a:fld>
            <a:endParaRPr lang="en-US"/>
          </a:p>
        </p:txBody>
      </p:sp>
    </p:spTree>
    <p:extLst>
      <p:ext uri="{BB962C8B-B14F-4D97-AF65-F5344CB8AC3E}">
        <p14:creationId xmlns:p14="http://schemas.microsoft.com/office/powerpoint/2010/main" val="32350533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err="1" smtClean="0"/>
              <a:t>Digitale</a:t>
            </a:r>
            <a:r>
              <a:rPr lang="en-US" dirty="0" smtClean="0"/>
              <a:t> </a:t>
            </a:r>
            <a:r>
              <a:rPr lang="en-US" dirty="0" err="1" smtClean="0"/>
              <a:t>Regelung</a:t>
            </a:r>
            <a:endParaRPr lang="en-US" dirty="0"/>
          </a:p>
        </p:txBody>
      </p:sp>
      <p:sp>
        <p:nvSpPr>
          <p:cNvPr id="3" name="Inhaltsplatzhalter 2"/>
          <p:cNvSpPr>
            <a:spLocks noGrp="1"/>
          </p:cNvSpPr>
          <p:nvPr>
            <p:ph idx="1"/>
          </p:nvPr>
        </p:nvSpPr>
        <p:spPr/>
        <p:txBody>
          <a:bodyPr>
            <a:normAutofit/>
          </a:bodyPr>
          <a:lstStyle/>
          <a:p>
            <a:r>
              <a:rPr lang="de-DE" dirty="0" smtClean="0"/>
              <a:t>Für die Netzgeräte von PETRA III wurde eine digitale Regelung und Ansteuerung der Netzgeräte entworfen. </a:t>
            </a:r>
          </a:p>
          <a:p>
            <a:r>
              <a:rPr lang="de-DE" dirty="0" smtClean="0"/>
              <a:t>Diese arbeitet mit einer internen Auflösung von 25 Bit (+/- 24 Bit). </a:t>
            </a:r>
          </a:p>
          <a:p>
            <a:r>
              <a:rPr lang="de-DE" dirty="0" smtClean="0"/>
              <a:t>Die Hauptrecheneinheit ist durch zwei FPGA realisiert. </a:t>
            </a:r>
          </a:p>
          <a:p>
            <a:pPr marL="0" indent="0">
              <a:buNone/>
            </a:pPr>
            <a:endParaRPr lang="en-US" dirty="0"/>
          </a:p>
        </p:txBody>
      </p:sp>
      <p:sp>
        <p:nvSpPr>
          <p:cNvPr id="4" name="Foliennummernplatzhalter 3"/>
          <p:cNvSpPr>
            <a:spLocks noGrp="1"/>
          </p:cNvSpPr>
          <p:nvPr>
            <p:ph type="sldNum" sz="quarter" idx="12"/>
          </p:nvPr>
        </p:nvSpPr>
        <p:spPr/>
        <p:txBody>
          <a:bodyPr/>
          <a:lstStyle/>
          <a:p>
            <a:fld id="{F14A260B-2893-42E1-B891-7F5E92BF5658}" type="slidenum">
              <a:rPr lang="en-US" smtClean="0"/>
              <a:t>25</a:t>
            </a:fld>
            <a:endParaRPr lang="en-US"/>
          </a:p>
        </p:txBody>
      </p:sp>
    </p:spTree>
    <p:extLst>
      <p:ext uri="{BB962C8B-B14F-4D97-AF65-F5344CB8AC3E}">
        <p14:creationId xmlns:p14="http://schemas.microsoft.com/office/powerpoint/2010/main" val="16975349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D1DA3D3C-DBFE-4A0F-BD55-54587099014A}" type="slidenum">
              <a:rPr lang="en-US" smtClean="0"/>
              <a:t>26</a:t>
            </a:fld>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82296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3652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D1DA3D3C-DBFE-4A0F-BD55-54587099014A}" type="slidenum">
              <a:rPr lang="en-US" smtClean="0"/>
              <a:t>27</a:t>
            </a:fld>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87363"/>
            <a:ext cx="8229600" cy="588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8761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ADC </a:t>
            </a:r>
            <a:r>
              <a:rPr lang="en-US" dirty="0" err="1" smtClean="0"/>
              <a:t>Einheit</a:t>
            </a:r>
            <a:endParaRPr lang="en-US" dirty="0"/>
          </a:p>
        </p:txBody>
      </p:sp>
      <p:sp>
        <p:nvSpPr>
          <p:cNvPr id="3" name="Inhaltsplatzhalter 2"/>
          <p:cNvSpPr>
            <a:spLocks noGrp="1"/>
          </p:cNvSpPr>
          <p:nvPr>
            <p:ph idx="1"/>
          </p:nvPr>
        </p:nvSpPr>
        <p:spPr/>
        <p:txBody>
          <a:bodyPr>
            <a:normAutofit fontScale="92500"/>
          </a:bodyPr>
          <a:lstStyle/>
          <a:p>
            <a:r>
              <a:rPr lang="de-DE" dirty="0" smtClean="0"/>
              <a:t>ADCs mit Sigma-Delta Prinzip ADS 1252. </a:t>
            </a:r>
          </a:p>
          <a:p>
            <a:r>
              <a:rPr lang="de-DE" dirty="0" smtClean="0"/>
              <a:t>Diese ADCs haben einen recht hohen Temperaturkoeffizienten von bis zu 7,5 ppm/°C.</a:t>
            </a:r>
          </a:p>
          <a:p>
            <a:r>
              <a:rPr lang="de-DE" dirty="0" smtClean="0"/>
              <a:t>Um dies zu kompensieren wurde die Messtechnik um eine Kalibrierung der ADCs erweitert.</a:t>
            </a:r>
          </a:p>
          <a:p>
            <a:pPr lvl="1"/>
            <a:r>
              <a:rPr lang="de-DE" dirty="0" smtClean="0"/>
              <a:t> Kompensation des Offsets, </a:t>
            </a:r>
            <a:r>
              <a:rPr lang="de-DE" dirty="0" err="1" smtClean="0"/>
              <a:t>Gain</a:t>
            </a:r>
            <a:r>
              <a:rPr lang="de-DE" dirty="0" smtClean="0"/>
              <a:t>, </a:t>
            </a:r>
            <a:r>
              <a:rPr lang="de-DE" dirty="0" err="1" smtClean="0"/>
              <a:t>Tk</a:t>
            </a:r>
            <a:r>
              <a:rPr lang="de-DE" dirty="0" smtClean="0"/>
              <a:t>, Linearität ist hinreichend genau.</a:t>
            </a:r>
          </a:p>
          <a:p>
            <a:r>
              <a:rPr lang="de-DE" dirty="0" smtClean="0"/>
              <a:t>Weiterhin wird mit zwei ADCs gemessen. Die Messwerte werden miteinander verglichen. </a:t>
            </a:r>
            <a:endParaRPr lang="de-DE" dirty="0"/>
          </a:p>
        </p:txBody>
      </p:sp>
      <p:sp>
        <p:nvSpPr>
          <p:cNvPr id="4" name="Foliennummernplatzhalter 3"/>
          <p:cNvSpPr>
            <a:spLocks noGrp="1"/>
          </p:cNvSpPr>
          <p:nvPr>
            <p:ph type="sldNum" sz="quarter" idx="12"/>
          </p:nvPr>
        </p:nvSpPr>
        <p:spPr/>
        <p:txBody>
          <a:bodyPr/>
          <a:lstStyle/>
          <a:p>
            <a:fld id="{F14A260B-2893-42E1-B891-7F5E92BF5658}" type="slidenum">
              <a:rPr lang="en-US" smtClean="0"/>
              <a:t>28</a:t>
            </a:fld>
            <a:endParaRPr lang="en-US"/>
          </a:p>
        </p:txBody>
      </p:sp>
    </p:spTree>
    <p:extLst>
      <p:ext uri="{BB962C8B-B14F-4D97-AF65-F5344CB8AC3E}">
        <p14:creationId xmlns:p14="http://schemas.microsoft.com/office/powerpoint/2010/main" val="12252288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Kalibrierung</a:t>
            </a:r>
            <a:endParaRPr lang="en-US" dirty="0"/>
          </a:p>
        </p:txBody>
      </p:sp>
      <p:sp>
        <p:nvSpPr>
          <p:cNvPr id="3" name="Inhaltsplatzhalter 2"/>
          <p:cNvSpPr>
            <a:spLocks noGrp="1"/>
          </p:cNvSpPr>
          <p:nvPr>
            <p:ph idx="1"/>
          </p:nvPr>
        </p:nvSpPr>
        <p:spPr/>
        <p:txBody>
          <a:bodyPr>
            <a:normAutofit fontScale="77500" lnSpcReduction="20000"/>
          </a:bodyPr>
          <a:lstStyle/>
          <a:p>
            <a:r>
              <a:rPr lang="de-DE" dirty="0" smtClean="0"/>
              <a:t>Für die Kalibrierung wird eine 10 V-Referenz genommen, die in einer Thermobox untergebracht ist. </a:t>
            </a:r>
          </a:p>
          <a:p>
            <a:r>
              <a:rPr lang="de-DE" dirty="0" smtClean="0"/>
              <a:t>Durch diese Maßnahme wird die Spannung auf 1 ppm Stabilität gehalten. Die Langzeitdrift ist mit 6 ppm/1000 </a:t>
            </a:r>
            <a:r>
              <a:rPr lang="de-DE" dirty="0" err="1" smtClean="0"/>
              <a:t>hrs</a:t>
            </a:r>
            <a:r>
              <a:rPr lang="de-DE" dirty="0" smtClean="0"/>
              <a:t> angegeben.</a:t>
            </a:r>
          </a:p>
          <a:p>
            <a:r>
              <a:rPr lang="de-DE" dirty="0" smtClean="0"/>
              <a:t>Die Kalibrierung wird mit einer Frequenz von 0,3 Hz durchgeführt, so dass man davon ausgehen kann, dass ständig mit genauen ADCs gemessen wird. Die ADCs werden wechselseitig kalibriert. </a:t>
            </a:r>
          </a:p>
          <a:p>
            <a:r>
              <a:rPr lang="de-DE" dirty="0" smtClean="0"/>
              <a:t>Es werden die </a:t>
            </a:r>
            <a:r>
              <a:rPr lang="de-DE" dirty="0" err="1" smtClean="0"/>
              <a:t>Gains</a:t>
            </a:r>
            <a:r>
              <a:rPr lang="de-DE" dirty="0" smtClean="0"/>
              <a:t>, Offsets und die Unterschiede der ADCs gemessen. Bei Nichteinhalten wird eine Warnung herausgegeben.</a:t>
            </a:r>
          </a:p>
          <a:p>
            <a:r>
              <a:rPr lang="de-DE" dirty="0" smtClean="0"/>
              <a:t>.</a:t>
            </a:r>
          </a:p>
          <a:p>
            <a:endParaRPr lang="en-US" dirty="0"/>
          </a:p>
        </p:txBody>
      </p:sp>
      <p:sp>
        <p:nvSpPr>
          <p:cNvPr id="4" name="Foliennummernplatzhalter 3"/>
          <p:cNvSpPr>
            <a:spLocks noGrp="1"/>
          </p:cNvSpPr>
          <p:nvPr>
            <p:ph type="sldNum" sz="quarter" idx="12"/>
          </p:nvPr>
        </p:nvSpPr>
        <p:spPr/>
        <p:txBody>
          <a:bodyPr/>
          <a:lstStyle/>
          <a:p>
            <a:fld id="{F14A260B-2893-42E1-B891-7F5E92BF5658}" type="slidenum">
              <a:rPr lang="en-US" smtClean="0"/>
              <a:t>29</a:t>
            </a:fld>
            <a:endParaRPr lang="en-US"/>
          </a:p>
        </p:txBody>
      </p:sp>
    </p:spTree>
    <p:extLst>
      <p:ext uri="{BB962C8B-B14F-4D97-AF65-F5344CB8AC3E}">
        <p14:creationId xmlns:p14="http://schemas.microsoft.com/office/powerpoint/2010/main" val="25642055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D1DA3D3C-DBFE-4A0F-BD55-54587099014A}" type="slidenum">
              <a:rPr lang="en-US" smtClean="0"/>
              <a:t>3</a:t>
            </a:fld>
            <a:endParaRPr lang="en-US"/>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50" y="260648"/>
            <a:ext cx="8748713" cy="616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20687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Kalibrieren</a:t>
            </a:r>
            <a:r>
              <a:rPr lang="en-US" dirty="0" smtClean="0"/>
              <a:t> 0V</a:t>
            </a:r>
            <a:endParaRPr lang="en-US" dirty="0"/>
          </a:p>
        </p:txBody>
      </p:sp>
      <p:sp>
        <p:nvSpPr>
          <p:cNvPr id="10" name="Textfeld 9"/>
          <p:cNvSpPr txBox="1"/>
          <p:nvPr/>
        </p:nvSpPr>
        <p:spPr>
          <a:xfrm>
            <a:off x="1202202" y="3964414"/>
            <a:ext cx="1077090" cy="369332"/>
          </a:xfrm>
          <a:prstGeom prst="rect">
            <a:avLst/>
          </a:prstGeom>
          <a:noFill/>
        </p:spPr>
        <p:txBody>
          <a:bodyPr wrap="none" rtlCol="0">
            <a:spAutoFit/>
          </a:bodyPr>
          <a:lstStyle/>
          <a:p>
            <a:r>
              <a:rPr lang="en-US" dirty="0" smtClean="0"/>
              <a:t>O V DCCT</a:t>
            </a:r>
            <a:endParaRPr lang="en-US" dirty="0"/>
          </a:p>
        </p:txBody>
      </p:sp>
      <p:cxnSp>
        <p:nvCxnSpPr>
          <p:cNvPr id="9" name="Gerade Verbindung 8"/>
          <p:cNvCxnSpPr/>
          <p:nvPr/>
        </p:nvCxnSpPr>
        <p:spPr>
          <a:xfrm>
            <a:off x="2498500" y="4149080"/>
            <a:ext cx="1440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Gerade Verbindung 12"/>
          <p:cNvCxnSpPr/>
          <p:nvPr/>
        </p:nvCxnSpPr>
        <p:spPr>
          <a:xfrm>
            <a:off x="2490937" y="1916832"/>
            <a:ext cx="1440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Gerade Verbindung 14"/>
          <p:cNvCxnSpPr/>
          <p:nvPr/>
        </p:nvCxnSpPr>
        <p:spPr>
          <a:xfrm>
            <a:off x="2498500" y="1988840"/>
            <a:ext cx="1440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a:off x="2506884" y="2852936"/>
            <a:ext cx="144016"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9" name="Gruppieren 18"/>
          <p:cNvGrpSpPr/>
          <p:nvPr/>
        </p:nvGrpSpPr>
        <p:grpSpPr>
          <a:xfrm>
            <a:off x="2490937" y="1916832"/>
            <a:ext cx="144016" cy="4464496"/>
            <a:chOff x="2692229" y="1916832"/>
            <a:chExt cx="144016" cy="4464496"/>
          </a:xfrm>
        </p:grpSpPr>
        <p:cxnSp>
          <p:nvCxnSpPr>
            <p:cNvPr id="5" name="Gerade Verbindung 4"/>
            <p:cNvCxnSpPr/>
            <p:nvPr/>
          </p:nvCxnSpPr>
          <p:spPr>
            <a:xfrm>
              <a:off x="2771800" y="1916832"/>
              <a:ext cx="0" cy="44644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p:nvCxnSpPr>
          <p:spPr>
            <a:xfrm>
              <a:off x="2692229" y="6381328"/>
              <a:ext cx="144016"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1" name="Rechteck 20"/>
          <p:cNvSpPr/>
          <p:nvPr/>
        </p:nvSpPr>
        <p:spPr>
          <a:xfrm>
            <a:off x="4572000" y="3212976"/>
            <a:ext cx="2304256" cy="18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ADC</a:t>
            </a:r>
            <a:endParaRPr lang="en-US" dirty="0"/>
          </a:p>
        </p:txBody>
      </p:sp>
      <p:sp>
        <p:nvSpPr>
          <p:cNvPr id="22" name="Textfeld 21"/>
          <p:cNvSpPr txBox="1"/>
          <p:nvPr/>
        </p:nvSpPr>
        <p:spPr>
          <a:xfrm>
            <a:off x="1351858" y="1649006"/>
            <a:ext cx="960840" cy="646331"/>
          </a:xfrm>
          <a:prstGeom prst="rect">
            <a:avLst/>
          </a:prstGeom>
          <a:noFill/>
        </p:spPr>
        <p:txBody>
          <a:bodyPr wrap="none" rtlCol="0">
            <a:spAutoFit/>
          </a:bodyPr>
          <a:lstStyle/>
          <a:p>
            <a:r>
              <a:rPr lang="en-US" dirty="0" smtClean="0"/>
              <a:t>10,2 V</a:t>
            </a:r>
          </a:p>
          <a:p>
            <a:r>
              <a:rPr lang="en-US" dirty="0" smtClean="0"/>
              <a:t>10 V Ref</a:t>
            </a:r>
            <a:endParaRPr lang="en-US" dirty="0"/>
          </a:p>
        </p:txBody>
      </p:sp>
      <p:sp>
        <p:nvSpPr>
          <p:cNvPr id="24" name="Rechteck 23"/>
          <p:cNvSpPr/>
          <p:nvPr/>
        </p:nvSpPr>
        <p:spPr>
          <a:xfrm>
            <a:off x="1202202" y="6196662"/>
            <a:ext cx="486030" cy="369332"/>
          </a:xfrm>
          <a:prstGeom prst="rect">
            <a:avLst/>
          </a:prstGeom>
        </p:spPr>
        <p:txBody>
          <a:bodyPr wrap="none">
            <a:spAutoFit/>
          </a:bodyPr>
          <a:lstStyle/>
          <a:p>
            <a:r>
              <a:rPr lang="en-US" dirty="0" smtClean="0"/>
              <a:t>0 V</a:t>
            </a:r>
            <a:endParaRPr lang="en-US" dirty="0"/>
          </a:p>
        </p:txBody>
      </p:sp>
      <p:cxnSp>
        <p:nvCxnSpPr>
          <p:cNvPr id="26" name="Gerade Verbindung mit Pfeil 25"/>
          <p:cNvCxnSpPr>
            <a:stCxn id="21" idx="1"/>
          </p:cNvCxnSpPr>
          <p:nvPr/>
        </p:nvCxnSpPr>
        <p:spPr>
          <a:xfrm flipH="1">
            <a:off x="2562945" y="4149080"/>
            <a:ext cx="2009055" cy="2232248"/>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35" name="Textfeld 34"/>
          <p:cNvSpPr txBox="1"/>
          <p:nvPr/>
        </p:nvSpPr>
        <p:spPr>
          <a:xfrm>
            <a:off x="2987823" y="1593666"/>
            <a:ext cx="3659784" cy="646331"/>
          </a:xfrm>
          <a:prstGeom prst="rect">
            <a:avLst/>
          </a:prstGeom>
          <a:noFill/>
        </p:spPr>
        <p:txBody>
          <a:bodyPr wrap="none" rtlCol="0">
            <a:spAutoFit/>
          </a:bodyPr>
          <a:lstStyle/>
          <a:p>
            <a:r>
              <a:rPr lang="en-US" dirty="0" smtClean="0"/>
              <a:t>2</a:t>
            </a:r>
            <a:r>
              <a:rPr lang="en-US" baseline="30000" dirty="0" smtClean="0"/>
              <a:t>15 </a:t>
            </a:r>
            <a:r>
              <a:rPr lang="en-US" dirty="0" smtClean="0"/>
              <a:t>= 32.554.432</a:t>
            </a:r>
          </a:p>
          <a:p>
            <a:r>
              <a:rPr lang="en-US" dirty="0" smtClean="0"/>
              <a:t>da </a:t>
            </a:r>
            <a:r>
              <a:rPr lang="en-US" dirty="0" err="1" smtClean="0"/>
              <a:t>vorzeichenbehaft</a:t>
            </a:r>
            <a:r>
              <a:rPr lang="en-US" dirty="0" smtClean="0"/>
              <a:t>, </a:t>
            </a:r>
            <a:r>
              <a:rPr lang="en-US" dirty="0" err="1" smtClean="0"/>
              <a:t>nur</a:t>
            </a:r>
            <a:r>
              <a:rPr lang="en-US" dirty="0" smtClean="0"/>
              <a:t> 16.777.216</a:t>
            </a:r>
            <a:endParaRPr lang="en-US" dirty="0"/>
          </a:p>
        </p:txBody>
      </p:sp>
      <p:sp>
        <p:nvSpPr>
          <p:cNvPr id="36" name="Foliennummernplatzhalter 35"/>
          <p:cNvSpPr>
            <a:spLocks noGrp="1"/>
          </p:cNvSpPr>
          <p:nvPr>
            <p:ph type="sldNum" sz="quarter" idx="12"/>
          </p:nvPr>
        </p:nvSpPr>
        <p:spPr/>
        <p:txBody>
          <a:bodyPr/>
          <a:lstStyle/>
          <a:p>
            <a:fld id="{F14A260B-2893-42E1-B891-7F5E92BF5658}" type="slidenum">
              <a:rPr lang="en-US" smtClean="0"/>
              <a:t>30</a:t>
            </a:fld>
            <a:endParaRPr lang="en-US"/>
          </a:p>
        </p:txBody>
      </p:sp>
    </p:spTree>
    <p:extLst>
      <p:ext uri="{BB962C8B-B14F-4D97-AF65-F5344CB8AC3E}">
        <p14:creationId xmlns:p14="http://schemas.microsoft.com/office/powerpoint/2010/main" val="939388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Kalibrieren</a:t>
            </a:r>
            <a:r>
              <a:rPr lang="en-US" dirty="0" smtClean="0"/>
              <a:t> 10 V</a:t>
            </a:r>
            <a:endParaRPr lang="en-US" dirty="0"/>
          </a:p>
        </p:txBody>
      </p:sp>
      <p:sp>
        <p:nvSpPr>
          <p:cNvPr id="10" name="Textfeld 9"/>
          <p:cNvSpPr txBox="1"/>
          <p:nvPr/>
        </p:nvSpPr>
        <p:spPr>
          <a:xfrm>
            <a:off x="1202202" y="3964414"/>
            <a:ext cx="1077090" cy="369332"/>
          </a:xfrm>
          <a:prstGeom prst="rect">
            <a:avLst/>
          </a:prstGeom>
          <a:noFill/>
        </p:spPr>
        <p:txBody>
          <a:bodyPr wrap="none" rtlCol="0">
            <a:spAutoFit/>
          </a:bodyPr>
          <a:lstStyle/>
          <a:p>
            <a:r>
              <a:rPr lang="en-US" dirty="0" smtClean="0"/>
              <a:t>O V DCCT</a:t>
            </a:r>
            <a:endParaRPr lang="en-US" dirty="0"/>
          </a:p>
        </p:txBody>
      </p:sp>
      <p:cxnSp>
        <p:nvCxnSpPr>
          <p:cNvPr id="9" name="Gerade Verbindung 8"/>
          <p:cNvCxnSpPr/>
          <p:nvPr/>
        </p:nvCxnSpPr>
        <p:spPr>
          <a:xfrm>
            <a:off x="2498500" y="4149080"/>
            <a:ext cx="1440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Gerade Verbindung 12"/>
          <p:cNvCxnSpPr/>
          <p:nvPr/>
        </p:nvCxnSpPr>
        <p:spPr>
          <a:xfrm>
            <a:off x="2490937" y="1916832"/>
            <a:ext cx="1440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Gerade Verbindung 14"/>
          <p:cNvCxnSpPr/>
          <p:nvPr/>
        </p:nvCxnSpPr>
        <p:spPr>
          <a:xfrm>
            <a:off x="2498500" y="1988840"/>
            <a:ext cx="1440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a:off x="2506884" y="2852936"/>
            <a:ext cx="144016"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9" name="Gruppieren 18"/>
          <p:cNvGrpSpPr/>
          <p:nvPr/>
        </p:nvGrpSpPr>
        <p:grpSpPr>
          <a:xfrm>
            <a:off x="2490937" y="1916832"/>
            <a:ext cx="144016" cy="4464496"/>
            <a:chOff x="2692229" y="1916832"/>
            <a:chExt cx="144016" cy="4464496"/>
          </a:xfrm>
        </p:grpSpPr>
        <p:cxnSp>
          <p:nvCxnSpPr>
            <p:cNvPr id="5" name="Gerade Verbindung 4"/>
            <p:cNvCxnSpPr/>
            <p:nvPr/>
          </p:nvCxnSpPr>
          <p:spPr>
            <a:xfrm>
              <a:off x="2771800" y="1916832"/>
              <a:ext cx="0" cy="44644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p:nvCxnSpPr>
          <p:spPr>
            <a:xfrm>
              <a:off x="2692229" y="6381328"/>
              <a:ext cx="144016"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1" name="Rechteck 20"/>
          <p:cNvSpPr/>
          <p:nvPr/>
        </p:nvSpPr>
        <p:spPr>
          <a:xfrm>
            <a:off x="4572000" y="3212976"/>
            <a:ext cx="2304256" cy="18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ADC</a:t>
            </a:r>
            <a:endParaRPr lang="en-US" dirty="0"/>
          </a:p>
        </p:txBody>
      </p:sp>
      <p:sp>
        <p:nvSpPr>
          <p:cNvPr id="22" name="Textfeld 21"/>
          <p:cNvSpPr txBox="1"/>
          <p:nvPr/>
        </p:nvSpPr>
        <p:spPr>
          <a:xfrm>
            <a:off x="1351858" y="1649006"/>
            <a:ext cx="960840" cy="646331"/>
          </a:xfrm>
          <a:prstGeom prst="rect">
            <a:avLst/>
          </a:prstGeom>
          <a:noFill/>
        </p:spPr>
        <p:txBody>
          <a:bodyPr wrap="none" rtlCol="0">
            <a:spAutoFit/>
          </a:bodyPr>
          <a:lstStyle/>
          <a:p>
            <a:r>
              <a:rPr lang="en-US" dirty="0" smtClean="0"/>
              <a:t>10,2 V</a:t>
            </a:r>
          </a:p>
          <a:p>
            <a:r>
              <a:rPr lang="en-US" dirty="0" smtClean="0"/>
              <a:t>10 V Ref</a:t>
            </a:r>
            <a:endParaRPr lang="en-US" dirty="0"/>
          </a:p>
        </p:txBody>
      </p:sp>
      <p:sp>
        <p:nvSpPr>
          <p:cNvPr id="24" name="Rechteck 23"/>
          <p:cNvSpPr/>
          <p:nvPr/>
        </p:nvSpPr>
        <p:spPr>
          <a:xfrm>
            <a:off x="1202202" y="6196662"/>
            <a:ext cx="486030" cy="369332"/>
          </a:xfrm>
          <a:prstGeom prst="rect">
            <a:avLst/>
          </a:prstGeom>
        </p:spPr>
        <p:txBody>
          <a:bodyPr wrap="none">
            <a:spAutoFit/>
          </a:bodyPr>
          <a:lstStyle/>
          <a:p>
            <a:r>
              <a:rPr lang="en-US" dirty="0" smtClean="0"/>
              <a:t>0 V</a:t>
            </a:r>
            <a:endParaRPr lang="en-US" dirty="0"/>
          </a:p>
        </p:txBody>
      </p:sp>
      <p:cxnSp>
        <p:nvCxnSpPr>
          <p:cNvPr id="26" name="Gerade Verbindung mit Pfeil 25"/>
          <p:cNvCxnSpPr>
            <a:stCxn id="21" idx="1"/>
          </p:cNvCxnSpPr>
          <p:nvPr/>
        </p:nvCxnSpPr>
        <p:spPr>
          <a:xfrm flipH="1" flipV="1">
            <a:off x="2578892" y="1988840"/>
            <a:ext cx="1993108" cy="216024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999263" y="1593666"/>
            <a:ext cx="3659784" cy="646331"/>
          </a:xfrm>
          <a:prstGeom prst="rect">
            <a:avLst/>
          </a:prstGeom>
          <a:noFill/>
        </p:spPr>
        <p:txBody>
          <a:bodyPr wrap="none" rtlCol="0">
            <a:spAutoFit/>
          </a:bodyPr>
          <a:lstStyle/>
          <a:p>
            <a:r>
              <a:rPr lang="en-US" dirty="0" smtClean="0"/>
              <a:t>2</a:t>
            </a:r>
            <a:r>
              <a:rPr lang="en-US" baseline="30000" dirty="0" smtClean="0"/>
              <a:t>15 </a:t>
            </a:r>
            <a:r>
              <a:rPr lang="en-US" dirty="0" smtClean="0"/>
              <a:t>= 32.554.432</a:t>
            </a:r>
          </a:p>
          <a:p>
            <a:r>
              <a:rPr lang="en-US" dirty="0" smtClean="0"/>
              <a:t>da </a:t>
            </a:r>
            <a:r>
              <a:rPr lang="en-US" dirty="0" err="1" smtClean="0"/>
              <a:t>vorzeichenbehaft</a:t>
            </a:r>
            <a:r>
              <a:rPr lang="en-US" dirty="0" smtClean="0"/>
              <a:t>, </a:t>
            </a:r>
            <a:r>
              <a:rPr lang="en-US" dirty="0" err="1" smtClean="0"/>
              <a:t>nur</a:t>
            </a:r>
            <a:r>
              <a:rPr lang="en-US" dirty="0" smtClean="0"/>
              <a:t> 16.777.216</a:t>
            </a:r>
            <a:endParaRPr lang="en-US" dirty="0"/>
          </a:p>
        </p:txBody>
      </p:sp>
      <p:sp>
        <p:nvSpPr>
          <p:cNvPr id="4" name="Foliennummernplatzhalter 3"/>
          <p:cNvSpPr>
            <a:spLocks noGrp="1"/>
          </p:cNvSpPr>
          <p:nvPr>
            <p:ph type="sldNum" sz="quarter" idx="12"/>
          </p:nvPr>
        </p:nvSpPr>
        <p:spPr/>
        <p:txBody>
          <a:bodyPr/>
          <a:lstStyle/>
          <a:p>
            <a:fld id="{F14A260B-2893-42E1-B891-7F5E92BF5658}" type="slidenum">
              <a:rPr lang="en-US" smtClean="0"/>
              <a:t>31</a:t>
            </a:fld>
            <a:endParaRPr lang="en-US"/>
          </a:p>
        </p:txBody>
      </p:sp>
    </p:spTree>
    <p:extLst>
      <p:ext uri="{BB962C8B-B14F-4D97-AF65-F5344CB8AC3E}">
        <p14:creationId xmlns:p14="http://schemas.microsoft.com/office/powerpoint/2010/main" val="4897343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Messen</a:t>
            </a:r>
            <a:r>
              <a:rPr lang="en-US" dirty="0" smtClean="0"/>
              <a:t> DCCT Wert</a:t>
            </a:r>
            <a:endParaRPr lang="en-US" dirty="0"/>
          </a:p>
        </p:txBody>
      </p:sp>
      <p:sp>
        <p:nvSpPr>
          <p:cNvPr id="10" name="Textfeld 9"/>
          <p:cNvSpPr txBox="1"/>
          <p:nvPr/>
        </p:nvSpPr>
        <p:spPr>
          <a:xfrm>
            <a:off x="1202202" y="3964414"/>
            <a:ext cx="1077090" cy="369332"/>
          </a:xfrm>
          <a:prstGeom prst="rect">
            <a:avLst/>
          </a:prstGeom>
          <a:noFill/>
        </p:spPr>
        <p:txBody>
          <a:bodyPr wrap="none" rtlCol="0">
            <a:spAutoFit/>
          </a:bodyPr>
          <a:lstStyle/>
          <a:p>
            <a:r>
              <a:rPr lang="en-US" dirty="0" smtClean="0"/>
              <a:t>O V DCCT</a:t>
            </a:r>
            <a:endParaRPr lang="en-US" dirty="0"/>
          </a:p>
        </p:txBody>
      </p:sp>
      <p:cxnSp>
        <p:nvCxnSpPr>
          <p:cNvPr id="9" name="Gerade Verbindung 8"/>
          <p:cNvCxnSpPr/>
          <p:nvPr/>
        </p:nvCxnSpPr>
        <p:spPr>
          <a:xfrm>
            <a:off x="2498500" y="4149080"/>
            <a:ext cx="1440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Gerade Verbindung 12"/>
          <p:cNvCxnSpPr/>
          <p:nvPr/>
        </p:nvCxnSpPr>
        <p:spPr>
          <a:xfrm>
            <a:off x="2490937" y="1916832"/>
            <a:ext cx="1440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Gerade Verbindung 14"/>
          <p:cNvCxnSpPr/>
          <p:nvPr/>
        </p:nvCxnSpPr>
        <p:spPr>
          <a:xfrm>
            <a:off x="2498500" y="1988840"/>
            <a:ext cx="1440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a:off x="2506884" y="2852936"/>
            <a:ext cx="144016"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9" name="Gruppieren 18"/>
          <p:cNvGrpSpPr/>
          <p:nvPr/>
        </p:nvGrpSpPr>
        <p:grpSpPr>
          <a:xfrm>
            <a:off x="2490937" y="1916832"/>
            <a:ext cx="144016" cy="4464496"/>
            <a:chOff x="2692229" y="1916832"/>
            <a:chExt cx="144016" cy="4464496"/>
          </a:xfrm>
        </p:grpSpPr>
        <p:cxnSp>
          <p:nvCxnSpPr>
            <p:cNvPr id="5" name="Gerade Verbindung 4"/>
            <p:cNvCxnSpPr/>
            <p:nvPr/>
          </p:nvCxnSpPr>
          <p:spPr>
            <a:xfrm>
              <a:off x="2771800" y="1916832"/>
              <a:ext cx="0" cy="44644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p:nvCxnSpPr>
          <p:spPr>
            <a:xfrm>
              <a:off x="2692229" y="6381328"/>
              <a:ext cx="144016"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1" name="Rechteck 20"/>
          <p:cNvSpPr/>
          <p:nvPr/>
        </p:nvSpPr>
        <p:spPr>
          <a:xfrm>
            <a:off x="4572000" y="3212976"/>
            <a:ext cx="2304256" cy="18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ADC</a:t>
            </a:r>
            <a:endParaRPr lang="en-US" dirty="0"/>
          </a:p>
        </p:txBody>
      </p:sp>
      <p:sp>
        <p:nvSpPr>
          <p:cNvPr id="22" name="Textfeld 21"/>
          <p:cNvSpPr txBox="1"/>
          <p:nvPr/>
        </p:nvSpPr>
        <p:spPr>
          <a:xfrm>
            <a:off x="1351858" y="1649006"/>
            <a:ext cx="960840" cy="646331"/>
          </a:xfrm>
          <a:prstGeom prst="rect">
            <a:avLst/>
          </a:prstGeom>
          <a:noFill/>
        </p:spPr>
        <p:txBody>
          <a:bodyPr wrap="none" rtlCol="0">
            <a:spAutoFit/>
          </a:bodyPr>
          <a:lstStyle/>
          <a:p>
            <a:r>
              <a:rPr lang="en-US" dirty="0" smtClean="0"/>
              <a:t>10,2 V</a:t>
            </a:r>
          </a:p>
          <a:p>
            <a:r>
              <a:rPr lang="en-US" dirty="0" smtClean="0"/>
              <a:t>10 V Ref</a:t>
            </a:r>
            <a:endParaRPr lang="en-US" dirty="0"/>
          </a:p>
        </p:txBody>
      </p:sp>
      <p:sp>
        <p:nvSpPr>
          <p:cNvPr id="24" name="Rechteck 23"/>
          <p:cNvSpPr/>
          <p:nvPr/>
        </p:nvSpPr>
        <p:spPr>
          <a:xfrm>
            <a:off x="1202202" y="6196662"/>
            <a:ext cx="486030" cy="369332"/>
          </a:xfrm>
          <a:prstGeom prst="rect">
            <a:avLst/>
          </a:prstGeom>
        </p:spPr>
        <p:txBody>
          <a:bodyPr wrap="none">
            <a:spAutoFit/>
          </a:bodyPr>
          <a:lstStyle/>
          <a:p>
            <a:r>
              <a:rPr lang="en-US" dirty="0" smtClean="0"/>
              <a:t>0 V</a:t>
            </a:r>
            <a:endParaRPr lang="en-US" dirty="0"/>
          </a:p>
        </p:txBody>
      </p:sp>
      <p:cxnSp>
        <p:nvCxnSpPr>
          <p:cNvPr id="26" name="Gerade Verbindung mit Pfeil 25"/>
          <p:cNvCxnSpPr>
            <a:stCxn id="21" idx="1"/>
          </p:cNvCxnSpPr>
          <p:nvPr/>
        </p:nvCxnSpPr>
        <p:spPr>
          <a:xfrm flipH="1" flipV="1">
            <a:off x="2578892" y="2852936"/>
            <a:ext cx="1993108" cy="1296144"/>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4" name="Textfeld 3"/>
          <p:cNvSpPr txBox="1"/>
          <p:nvPr/>
        </p:nvSpPr>
        <p:spPr>
          <a:xfrm>
            <a:off x="1202202" y="2636912"/>
            <a:ext cx="1111202" cy="646331"/>
          </a:xfrm>
          <a:prstGeom prst="rect">
            <a:avLst/>
          </a:prstGeom>
          <a:noFill/>
        </p:spPr>
        <p:txBody>
          <a:bodyPr wrap="none" rtlCol="0">
            <a:spAutoFit/>
          </a:bodyPr>
          <a:lstStyle/>
          <a:p>
            <a:r>
              <a:rPr lang="en-US" dirty="0" err="1" smtClean="0"/>
              <a:t>Messwert</a:t>
            </a:r>
            <a:endParaRPr lang="en-US" dirty="0" smtClean="0"/>
          </a:p>
          <a:p>
            <a:r>
              <a:rPr lang="en-US" dirty="0" smtClean="0"/>
              <a:t>DCCT</a:t>
            </a:r>
            <a:endParaRPr lang="en-US" dirty="0"/>
          </a:p>
        </p:txBody>
      </p:sp>
      <p:sp>
        <p:nvSpPr>
          <p:cNvPr id="6" name="Textfeld 5"/>
          <p:cNvSpPr txBox="1"/>
          <p:nvPr/>
        </p:nvSpPr>
        <p:spPr>
          <a:xfrm>
            <a:off x="2987823" y="1732166"/>
            <a:ext cx="3659784" cy="646331"/>
          </a:xfrm>
          <a:prstGeom prst="rect">
            <a:avLst/>
          </a:prstGeom>
          <a:noFill/>
        </p:spPr>
        <p:txBody>
          <a:bodyPr wrap="none" rtlCol="0">
            <a:spAutoFit/>
          </a:bodyPr>
          <a:lstStyle/>
          <a:p>
            <a:r>
              <a:rPr lang="en-US" dirty="0" smtClean="0"/>
              <a:t>2</a:t>
            </a:r>
            <a:r>
              <a:rPr lang="en-US" baseline="30000" dirty="0" smtClean="0"/>
              <a:t>15 </a:t>
            </a:r>
            <a:r>
              <a:rPr lang="en-US" dirty="0" smtClean="0"/>
              <a:t>= 32.554.432</a:t>
            </a:r>
          </a:p>
          <a:p>
            <a:r>
              <a:rPr lang="en-US" dirty="0" smtClean="0"/>
              <a:t>da </a:t>
            </a:r>
            <a:r>
              <a:rPr lang="en-US" dirty="0" err="1" smtClean="0"/>
              <a:t>vorzeichenbehaft</a:t>
            </a:r>
            <a:r>
              <a:rPr lang="en-US" dirty="0" smtClean="0"/>
              <a:t>, </a:t>
            </a:r>
            <a:r>
              <a:rPr lang="en-US" dirty="0" err="1" smtClean="0"/>
              <a:t>nur</a:t>
            </a:r>
            <a:r>
              <a:rPr lang="en-US" dirty="0" smtClean="0"/>
              <a:t> 16.777.216</a:t>
            </a:r>
            <a:endParaRPr lang="en-US" dirty="0"/>
          </a:p>
        </p:txBody>
      </p:sp>
      <p:sp>
        <p:nvSpPr>
          <p:cNvPr id="7" name="Foliennummernplatzhalter 6"/>
          <p:cNvSpPr>
            <a:spLocks noGrp="1"/>
          </p:cNvSpPr>
          <p:nvPr>
            <p:ph type="sldNum" sz="quarter" idx="12"/>
          </p:nvPr>
        </p:nvSpPr>
        <p:spPr/>
        <p:txBody>
          <a:bodyPr/>
          <a:lstStyle/>
          <a:p>
            <a:fld id="{F14A260B-2893-42E1-B891-7F5E92BF5658}" type="slidenum">
              <a:rPr lang="en-US" smtClean="0"/>
              <a:t>32</a:t>
            </a:fld>
            <a:endParaRPr lang="en-US"/>
          </a:p>
        </p:txBody>
      </p:sp>
    </p:spTree>
    <p:extLst>
      <p:ext uri="{BB962C8B-B14F-4D97-AF65-F5344CB8AC3E}">
        <p14:creationId xmlns:p14="http://schemas.microsoft.com/office/powerpoint/2010/main" val="11777442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p>
            <a:fld id="{F14A260B-2893-42E1-B891-7F5E92BF5658}" type="slidenum">
              <a:rPr lang="en-US" smtClean="0"/>
              <a:t>33</a:t>
            </a:fld>
            <a:endParaRPr lang="en-US"/>
          </a:p>
        </p:txBody>
      </p:sp>
      <p:sp>
        <p:nvSpPr>
          <p:cNvPr id="5"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1294" name="Picture 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589" y="288925"/>
            <a:ext cx="8222850" cy="6164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77648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Ein</a:t>
            </a:r>
            <a:r>
              <a:rPr lang="en-US" dirty="0" smtClean="0"/>
              <a:t>/</a:t>
            </a:r>
            <a:r>
              <a:rPr lang="en-US" dirty="0" err="1" smtClean="0"/>
              <a:t>zwei</a:t>
            </a:r>
            <a:r>
              <a:rPr lang="en-US" dirty="0" smtClean="0"/>
              <a:t> DCCTs</a:t>
            </a:r>
            <a:endParaRPr lang="en-US" dirty="0"/>
          </a:p>
        </p:txBody>
      </p:sp>
      <p:sp>
        <p:nvSpPr>
          <p:cNvPr id="3" name="Inhaltsplatzhalter 2"/>
          <p:cNvSpPr>
            <a:spLocks noGrp="1"/>
          </p:cNvSpPr>
          <p:nvPr>
            <p:ph idx="1"/>
          </p:nvPr>
        </p:nvSpPr>
        <p:spPr/>
        <p:txBody>
          <a:bodyPr>
            <a:normAutofit lnSpcReduction="10000"/>
          </a:bodyPr>
          <a:lstStyle/>
          <a:p>
            <a:r>
              <a:rPr lang="de-DE" dirty="0" smtClean="0"/>
              <a:t>Zur präzisen Messung von Gleichströmen werden DCCTs eingesetzt.</a:t>
            </a:r>
          </a:p>
          <a:p>
            <a:r>
              <a:rPr lang="de-DE" dirty="0" smtClean="0"/>
              <a:t>Die </a:t>
            </a:r>
            <a:r>
              <a:rPr lang="de-DE" dirty="0" err="1" smtClean="0"/>
              <a:t>Choppernetzgeräte</a:t>
            </a:r>
            <a:r>
              <a:rPr lang="de-DE" dirty="0" smtClean="0"/>
              <a:t> werden mit 2 DCCTs betrieben.</a:t>
            </a:r>
          </a:p>
          <a:p>
            <a:r>
              <a:rPr lang="de-DE" dirty="0" smtClean="0"/>
              <a:t>Beide DCCTs werden über die ADC Schaltung gemessen und an das Kontrollsystem übergeben.</a:t>
            </a:r>
          </a:p>
          <a:p>
            <a:r>
              <a:rPr lang="de-DE" dirty="0" smtClean="0"/>
              <a:t>Bei den Korrekturen wurde wie bereits bei HERA nur 1 DCCT eingesetzt.</a:t>
            </a:r>
            <a:endParaRPr lang="de-DE" dirty="0"/>
          </a:p>
        </p:txBody>
      </p:sp>
      <p:sp>
        <p:nvSpPr>
          <p:cNvPr id="4" name="Foliennummernplatzhalter 3"/>
          <p:cNvSpPr>
            <a:spLocks noGrp="1"/>
          </p:cNvSpPr>
          <p:nvPr>
            <p:ph type="sldNum" sz="quarter" idx="12"/>
          </p:nvPr>
        </p:nvSpPr>
        <p:spPr/>
        <p:txBody>
          <a:bodyPr/>
          <a:lstStyle/>
          <a:p>
            <a:fld id="{F14A260B-2893-42E1-B891-7F5E92BF5658}" type="slidenum">
              <a:rPr lang="en-US" smtClean="0"/>
              <a:t>34</a:t>
            </a:fld>
            <a:endParaRPr lang="en-US"/>
          </a:p>
        </p:txBody>
      </p:sp>
    </p:spTree>
    <p:extLst>
      <p:ext uri="{BB962C8B-B14F-4D97-AF65-F5344CB8AC3E}">
        <p14:creationId xmlns:p14="http://schemas.microsoft.com/office/powerpoint/2010/main" val="12943591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Spezifikation</a:t>
            </a:r>
            <a:r>
              <a:rPr lang="en-US" dirty="0" smtClean="0"/>
              <a:t> DCCT</a:t>
            </a:r>
            <a:endParaRPr lang="en-US" dirty="0"/>
          </a:p>
        </p:txBody>
      </p:sp>
      <p:sp>
        <p:nvSpPr>
          <p:cNvPr id="3" name="Inhaltsplatzhalter 2"/>
          <p:cNvSpPr>
            <a:spLocks noGrp="1"/>
          </p:cNvSpPr>
          <p:nvPr>
            <p:ph idx="1"/>
          </p:nvPr>
        </p:nvSpPr>
        <p:spPr/>
        <p:txBody>
          <a:bodyPr>
            <a:normAutofit fontScale="47500" lnSpcReduction="20000"/>
          </a:bodyPr>
          <a:lstStyle/>
          <a:p>
            <a:r>
              <a:rPr lang="en-US" b="1" dirty="0" smtClean="0"/>
              <a:t>Accuracy</a:t>
            </a:r>
            <a:endParaRPr lang="en-US" b="1" dirty="0"/>
          </a:p>
          <a:p>
            <a:pPr marL="0" indent="0">
              <a:buNone/>
            </a:pPr>
            <a:r>
              <a:rPr lang="en-US" dirty="0"/>
              <a:t> </a:t>
            </a:r>
          </a:p>
          <a:p>
            <a:r>
              <a:rPr lang="en-US" dirty="0"/>
              <a:t>Offset error:				</a:t>
            </a:r>
          </a:p>
          <a:p>
            <a:r>
              <a:rPr lang="en-US" dirty="0"/>
              <a:t>Initial offset			</a:t>
            </a:r>
            <a:r>
              <a:rPr lang="en-US" dirty="0">
                <a:sym typeface="Symbol"/>
              </a:rPr>
              <a:t></a:t>
            </a:r>
            <a:r>
              <a:rPr lang="en-US" dirty="0"/>
              <a:t> 5 ppm</a:t>
            </a:r>
          </a:p>
          <a:p>
            <a:r>
              <a:rPr lang="en-US" dirty="0"/>
              <a:t>Temperature drift		</a:t>
            </a:r>
            <a:r>
              <a:rPr lang="en-US" dirty="0" smtClean="0"/>
              <a:t>	</a:t>
            </a:r>
            <a:r>
              <a:rPr lang="en-US" dirty="0" smtClean="0">
                <a:sym typeface="Symbol"/>
              </a:rPr>
              <a:t></a:t>
            </a:r>
            <a:r>
              <a:rPr lang="en-US" dirty="0" smtClean="0"/>
              <a:t> </a:t>
            </a:r>
            <a:r>
              <a:rPr lang="en-US" dirty="0"/>
              <a:t>1 ppm/K</a:t>
            </a:r>
          </a:p>
          <a:p>
            <a:endParaRPr lang="en-US" dirty="0"/>
          </a:p>
          <a:p>
            <a:r>
              <a:rPr lang="en-US" dirty="0"/>
              <a:t>linearity error			</a:t>
            </a:r>
            <a:r>
              <a:rPr lang="en-US" dirty="0" smtClean="0">
                <a:sym typeface="Symbol"/>
              </a:rPr>
              <a:t></a:t>
            </a:r>
            <a:r>
              <a:rPr lang="en-US" dirty="0" smtClean="0"/>
              <a:t> </a:t>
            </a:r>
            <a:r>
              <a:rPr lang="en-US" dirty="0"/>
              <a:t>5 ppm</a:t>
            </a:r>
          </a:p>
          <a:p>
            <a:endParaRPr lang="en-US" dirty="0"/>
          </a:p>
          <a:p>
            <a:r>
              <a:rPr lang="en-US" dirty="0"/>
              <a:t>gain error:</a:t>
            </a:r>
          </a:p>
          <a:p>
            <a:r>
              <a:rPr lang="en-US" dirty="0"/>
              <a:t>Initial offset			</a:t>
            </a:r>
            <a:r>
              <a:rPr lang="en-US" dirty="0">
                <a:sym typeface="Symbol"/>
              </a:rPr>
              <a:t></a:t>
            </a:r>
            <a:r>
              <a:rPr lang="en-US" dirty="0"/>
              <a:t> 25 ppm</a:t>
            </a:r>
          </a:p>
          <a:p>
            <a:r>
              <a:rPr lang="en-US" dirty="0"/>
              <a:t>Temperature drift		</a:t>
            </a:r>
            <a:r>
              <a:rPr lang="en-US" dirty="0" smtClean="0"/>
              <a:t>	</a:t>
            </a:r>
            <a:r>
              <a:rPr lang="en-US" dirty="0" smtClean="0">
                <a:sym typeface="Symbol"/>
              </a:rPr>
              <a:t></a:t>
            </a:r>
            <a:r>
              <a:rPr lang="en-US" dirty="0" smtClean="0"/>
              <a:t> </a:t>
            </a:r>
            <a:r>
              <a:rPr lang="en-US" dirty="0"/>
              <a:t>2 ppm/K</a:t>
            </a:r>
          </a:p>
          <a:p>
            <a:endParaRPr lang="en-US" dirty="0"/>
          </a:p>
          <a:p>
            <a:r>
              <a:rPr lang="en-US" dirty="0"/>
              <a:t>long term stability			</a:t>
            </a:r>
            <a:r>
              <a:rPr lang="en-US" dirty="0">
                <a:sym typeface="Symbol"/>
              </a:rPr>
              <a:t></a:t>
            </a:r>
            <a:r>
              <a:rPr lang="en-US" dirty="0"/>
              <a:t> 10 ppm / year</a:t>
            </a:r>
          </a:p>
          <a:p>
            <a:endParaRPr lang="en-US" dirty="0"/>
          </a:p>
          <a:p>
            <a:r>
              <a:rPr lang="en-US" dirty="0"/>
              <a:t>noise</a:t>
            </a:r>
          </a:p>
          <a:p>
            <a:r>
              <a:rPr lang="en-US" dirty="0"/>
              <a:t>	0 – 10 Hz			</a:t>
            </a:r>
            <a:r>
              <a:rPr lang="en-US" dirty="0">
                <a:sym typeface="Symbol"/>
              </a:rPr>
              <a:t></a:t>
            </a:r>
            <a:r>
              <a:rPr lang="en-US" dirty="0"/>
              <a:t> 0.5 ppm</a:t>
            </a:r>
          </a:p>
          <a:p>
            <a:r>
              <a:rPr lang="en-US" dirty="0"/>
              <a:t>	0 – 100 Hz			</a:t>
            </a:r>
            <a:r>
              <a:rPr lang="en-US" dirty="0">
                <a:sym typeface="Symbol"/>
              </a:rPr>
              <a:t></a:t>
            </a:r>
            <a:r>
              <a:rPr lang="en-US" dirty="0"/>
              <a:t> 1 ppm</a:t>
            </a:r>
          </a:p>
          <a:p>
            <a:r>
              <a:rPr lang="en-US" dirty="0"/>
              <a:t>	0 – 100 kHz			</a:t>
            </a:r>
            <a:r>
              <a:rPr lang="en-US" dirty="0">
                <a:sym typeface="Symbol"/>
              </a:rPr>
              <a:t></a:t>
            </a:r>
            <a:r>
              <a:rPr lang="en-US" dirty="0"/>
              <a:t> 4 </a:t>
            </a:r>
            <a:r>
              <a:rPr lang="en-US" dirty="0" smtClean="0"/>
              <a:t>ppm</a:t>
            </a:r>
            <a:endParaRPr lang="en-US" dirty="0"/>
          </a:p>
        </p:txBody>
      </p:sp>
      <p:sp>
        <p:nvSpPr>
          <p:cNvPr id="4" name="Foliennummernplatzhalter 3"/>
          <p:cNvSpPr>
            <a:spLocks noGrp="1"/>
          </p:cNvSpPr>
          <p:nvPr>
            <p:ph type="sldNum" sz="quarter" idx="12"/>
          </p:nvPr>
        </p:nvSpPr>
        <p:spPr/>
        <p:txBody>
          <a:bodyPr/>
          <a:lstStyle/>
          <a:p>
            <a:fld id="{F14A260B-2893-42E1-B891-7F5E92BF5658}" type="slidenum">
              <a:rPr lang="en-US" smtClean="0"/>
              <a:t>35</a:t>
            </a:fld>
            <a:endParaRPr lang="en-US"/>
          </a:p>
        </p:txBody>
      </p:sp>
    </p:spTree>
    <p:extLst>
      <p:ext uri="{BB962C8B-B14F-4D97-AF65-F5344CB8AC3E}">
        <p14:creationId xmlns:p14="http://schemas.microsoft.com/office/powerpoint/2010/main" val="17338439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Absolute </a:t>
            </a:r>
            <a:r>
              <a:rPr lang="en-US" dirty="0" err="1" smtClean="0"/>
              <a:t>Genauigkeit</a:t>
            </a:r>
            <a:endParaRPr lang="en-US" dirty="0"/>
          </a:p>
        </p:txBody>
      </p:sp>
      <p:sp>
        <p:nvSpPr>
          <p:cNvPr id="3" name="Inhaltsplatzhalter 2"/>
          <p:cNvSpPr>
            <a:spLocks noGrp="1"/>
          </p:cNvSpPr>
          <p:nvPr>
            <p:ph idx="1"/>
          </p:nvPr>
        </p:nvSpPr>
        <p:spPr/>
        <p:txBody>
          <a:bodyPr>
            <a:normAutofit fontScale="70000" lnSpcReduction="20000"/>
          </a:bodyPr>
          <a:lstStyle/>
          <a:p>
            <a:r>
              <a:rPr lang="de-DE" dirty="0" smtClean="0"/>
              <a:t>Aufgrund der Temperaturkoeffizienten ist es nur möglich die Referenz zu einer bestimmten Temperatur einzustellen. </a:t>
            </a:r>
          </a:p>
          <a:p>
            <a:r>
              <a:rPr lang="de-DE" dirty="0" smtClean="0"/>
              <a:t>Diese entspricht dann dem Wert, der jeweils wieder angefahren werden kann. </a:t>
            </a:r>
          </a:p>
          <a:p>
            <a:r>
              <a:rPr lang="de-DE" dirty="0" smtClean="0"/>
              <a:t>Er ändert sich, wenn die Hallentemperatur oder Schranktemperatur sich ändert.</a:t>
            </a:r>
          </a:p>
          <a:p>
            <a:r>
              <a:rPr lang="de-DE" dirty="0" smtClean="0"/>
              <a:t>Bei DESY wird jeder DCCT auf unsere Referenzwiderstandslast einjustiert.</a:t>
            </a:r>
          </a:p>
          <a:p>
            <a:r>
              <a:rPr lang="de-DE" dirty="0" smtClean="0"/>
              <a:t>Bei Messungen auf dem Messplatz wurde ein separater geeichter DCCT genutzt. Es wurde ein Differenz von 90 ppm bei 200 A festgestellt. </a:t>
            </a:r>
          </a:p>
          <a:p>
            <a:r>
              <a:rPr lang="de-DE" dirty="0" smtClean="0"/>
              <a:t>Da bisher alle DCCT auf diese Widerstandlast geeicht wurden, stellt der Widerstand damit die DESY Referenz dar.</a:t>
            </a:r>
          </a:p>
          <a:p>
            <a:pPr lvl="1"/>
            <a:r>
              <a:rPr lang="de-DE" dirty="0" smtClean="0"/>
              <a:t>Der Widerstand könnte kalibriert werden, allerdings hat man dann einen Unterschied, wenn DCCTs gegeneinander getauscht würden.</a:t>
            </a:r>
            <a:endParaRPr lang="en-US" dirty="0"/>
          </a:p>
        </p:txBody>
      </p:sp>
      <p:sp>
        <p:nvSpPr>
          <p:cNvPr id="4" name="Foliennummernplatzhalter 3"/>
          <p:cNvSpPr>
            <a:spLocks noGrp="1"/>
          </p:cNvSpPr>
          <p:nvPr>
            <p:ph type="sldNum" sz="quarter" idx="12"/>
          </p:nvPr>
        </p:nvSpPr>
        <p:spPr/>
        <p:txBody>
          <a:bodyPr/>
          <a:lstStyle/>
          <a:p>
            <a:fld id="{F14A260B-2893-42E1-B891-7F5E92BF5658}" type="slidenum">
              <a:rPr lang="en-US" smtClean="0"/>
              <a:t>36</a:t>
            </a:fld>
            <a:endParaRPr lang="en-US"/>
          </a:p>
        </p:txBody>
      </p:sp>
    </p:spTree>
    <p:extLst>
      <p:ext uri="{BB962C8B-B14F-4D97-AF65-F5344CB8AC3E}">
        <p14:creationId xmlns:p14="http://schemas.microsoft.com/office/powerpoint/2010/main" val="10610939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Fehlerursache</a:t>
            </a:r>
            <a:r>
              <a:rPr lang="en-US" dirty="0" smtClean="0"/>
              <a:t> </a:t>
            </a:r>
            <a:r>
              <a:rPr lang="en-US" dirty="0" err="1" smtClean="0"/>
              <a:t>bei</a:t>
            </a:r>
            <a:r>
              <a:rPr lang="en-US" dirty="0" smtClean="0"/>
              <a:t> den 4 </a:t>
            </a:r>
            <a:r>
              <a:rPr lang="en-US" dirty="0" err="1" smtClean="0"/>
              <a:t>Geräten</a:t>
            </a:r>
            <a:endParaRPr lang="en-US" dirty="0"/>
          </a:p>
        </p:txBody>
      </p:sp>
      <p:sp>
        <p:nvSpPr>
          <p:cNvPr id="3" name="Inhaltsplatzhalter 2"/>
          <p:cNvSpPr>
            <a:spLocks noGrp="1"/>
          </p:cNvSpPr>
          <p:nvPr>
            <p:ph idx="1"/>
          </p:nvPr>
        </p:nvSpPr>
        <p:spPr/>
        <p:txBody>
          <a:bodyPr>
            <a:normAutofit fontScale="70000" lnSpcReduction="20000"/>
          </a:bodyPr>
          <a:lstStyle/>
          <a:p>
            <a:r>
              <a:rPr lang="de-DE" dirty="0" smtClean="0"/>
              <a:t>Die Referenzquelle bei den 4 Netzgeräten war ausgefallen. Messungen haben gezeigt, dass sie beim Einschalten des Netzgerätes nicht anliefen. </a:t>
            </a:r>
          </a:p>
          <a:p>
            <a:pPr lvl="1"/>
            <a:r>
              <a:rPr lang="de-DE" dirty="0" smtClean="0"/>
              <a:t>Wenn man kurzzeitig eine Spannung angelegt hat, arbeiteten sie wieder als genaue Referenzspannungsquelle ohne </a:t>
            </a:r>
            <a:r>
              <a:rPr lang="de-DE" dirty="0" err="1" smtClean="0"/>
              <a:t>Drifts</a:t>
            </a:r>
            <a:r>
              <a:rPr lang="de-DE" dirty="0" smtClean="0"/>
              <a:t> zu zeigen. </a:t>
            </a:r>
          </a:p>
          <a:p>
            <a:r>
              <a:rPr lang="de-DE" dirty="0" smtClean="0"/>
              <a:t>Das Kalibrieren der DCCTs ist mit einer Zeitkonstante versehen, die verhindern soll, dass es im ppm-Bereich zu Schwingungen durch die Kalibrierung kommt. </a:t>
            </a:r>
          </a:p>
          <a:p>
            <a:pPr lvl="1"/>
            <a:r>
              <a:rPr lang="de-DE" dirty="0" smtClean="0"/>
              <a:t>Durch das </a:t>
            </a:r>
            <a:r>
              <a:rPr lang="de-DE" dirty="0" err="1" smtClean="0"/>
              <a:t>Resetten</a:t>
            </a:r>
            <a:r>
              <a:rPr lang="de-DE" dirty="0" smtClean="0"/>
              <a:t> des Gerätes wurde die Kalibrierung zurückgesetzt und lief dann langsam in die Begrenzung, was dem Wert von ca. 37 % entsprach. Dies erklärt das beobachte Wandern des Kalibrierwertes.</a:t>
            </a:r>
          </a:p>
          <a:p>
            <a:r>
              <a:rPr lang="de-DE" dirty="0" smtClean="0"/>
              <a:t>Es werden Fehlermeldungen erzeugt, die auf Fehler hinweisen: </a:t>
            </a:r>
          </a:p>
          <a:p>
            <a:pPr lvl="1"/>
            <a:r>
              <a:rPr lang="de-DE" dirty="0" smtClean="0"/>
              <a:t>ADC </a:t>
            </a:r>
            <a:r>
              <a:rPr lang="de-DE" dirty="0" err="1" smtClean="0"/>
              <a:t>Watchdog</a:t>
            </a:r>
            <a:r>
              <a:rPr lang="de-DE" dirty="0" smtClean="0"/>
              <a:t>, ADC Offset-Error, ADC-</a:t>
            </a:r>
            <a:r>
              <a:rPr lang="de-DE" dirty="0" err="1" smtClean="0"/>
              <a:t>Gain</a:t>
            </a:r>
            <a:r>
              <a:rPr lang="de-DE" dirty="0" smtClean="0"/>
              <a:t>-Error, ADC A-B Fehler</a:t>
            </a:r>
          </a:p>
          <a:p>
            <a:pPr lvl="1"/>
            <a:r>
              <a:rPr lang="de-DE" dirty="0" smtClean="0"/>
              <a:t>Diese sind im Moment nicht an das Kontrollsystem weitergegeben, was in der nächsten Software-Version nachgeholt wird.</a:t>
            </a:r>
          </a:p>
        </p:txBody>
      </p:sp>
      <p:sp>
        <p:nvSpPr>
          <p:cNvPr id="4" name="Foliennummernplatzhalter 3"/>
          <p:cNvSpPr>
            <a:spLocks noGrp="1"/>
          </p:cNvSpPr>
          <p:nvPr>
            <p:ph type="sldNum" sz="quarter" idx="12"/>
          </p:nvPr>
        </p:nvSpPr>
        <p:spPr/>
        <p:txBody>
          <a:bodyPr/>
          <a:lstStyle/>
          <a:p>
            <a:fld id="{F14A260B-2893-42E1-B891-7F5E92BF5658}" type="slidenum">
              <a:rPr lang="en-US" smtClean="0"/>
              <a:t>37</a:t>
            </a:fld>
            <a:endParaRPr lang="en-US"/>
          </a:p>
        </p:txBody>
      </p:sp>
    </p:spTree>
    <p:extLst>
      <p:ext uri="{BB962C8B-B14F-4D97-AF65-F5344CB8AC3E}">
        <p14:creationId xmlns:p14="http://schemas.microsoft.com/office/powerpoint/2010/main" val="33645846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Anzeige</a:t>
            </a:r>
            <a:r>
              <a:rPr lang="en-US" dirty="0" smtClean="0"/>
              <a:t> </a:t>
            </a:r>
            <a:r>
              <a:rPr lang="en-US" dirty="0" err="1" smtClean="0"/>
              <a:t>im</a:t>
            </a:r>
            <a:r>
              <a:rPr lang="en-US" dirty="0" smtClean="0"/>
              <a:t> </a:t>
            </a:r>
            <a:r>
              <a:rPr lang="en-US" dirty="0" err="1" smtClean="0"/>
              <a:t>Kontrollsystem</a:t>
            </a:r>
            <a:endParaRPr lang="en-US" dirty="0"/>
          </a:p>
        </p:txBody>
      </p:sp>
      <p:sp>
        <p:nvSpPr>
          <p:cNvPr id="3" name="Inhaltsplatzhalter 2"/>
          <p:cNvSpPr>
            <a:spLocks noGrp="1"/>
          </p:cNvSpPr>
          <p:nvPr>
            <p:ph idx="1"/>
          </p:nvPr>
        </p:nvSpPr>
        <p:spPr/>
        <p:txBody>
          <a:bodyPr>
            <a:normAutofit fontScale="92500" lnSpcReduction="20000"/>
          </a:bodyPr>
          <a:lstStyle/>
          <a:p>
            <a:r>
              <a:rPr lang="de-DE" dirty="0" smtClean="0"/>
              <a:t>Bei den Untersuchungen zeigte sich, dass im Kontrollsystem lediglich der Wert des 1. DCCT angezeigt wird. </a:t>
            </a:r>
          </a:p>
          <a:p>
            <a:r>
              <a:rPr lang="de-DE" dirty="0" smtClean="0"/>
              <a:t>Der 2. DCCT wird von der Regelung an den PSC übergeben, von dort wird er derzeit noch nicht an das Kontrollsystem übergeben.</a:t>
            </a:r>
          </a:p>
          <a:p>
            <a:r>
              <a:rPr lang="de-DE" dirty="0" smtClean="0"/>
              <a:t>Eine Änderung ist zeitnah noch nicht möglich, da im PSC noch dringendere Probleme gelöst werden müssen.</a:t>
            </a:r>
          </a:p>
          <a:p>
            <a:pPr marL="742950" lvl="2" indent="-342900"/>
            <a:r>
              <a:rPr lang="de-DE" dirty="0" smtClean="0"/>
              <a:t>Vermutlich wurden bei der Programmierung nur die Korrekturnetzgeräte getestet.</a:t>
            </a:r>
          </a:p>
          <a:p>
            <a:endParaRPr lang="en-US" dirty="0"/>
          </a:p>
        </p:txBody>
      </p:sp>
      <p:sp>
        <p:nvSpPr>
          <p:cNvPr id="4" name="Foliennummernplatzhalter 3"/>
          <p:cNvSpPr>
            <a:spLocks noGrp="1"/>
          </p:cNvSpPr>
          <p:nvPr>
            <p:ph type="sldNum" sz="quarter" idx="12"/>
          </p:nvPr>
        </p:nvSpPr>
        <p:spPr/>
        <p:txBody>
          <a:bodyPr/>
          <a:lstStyle/>
          <a:p>
            <a:fld id="{F14A260B-2893-42E1-B891-7F5E92BF5658}" type="slidenum">
              <a:rPr lang="en-US" smtClean="0"/>
              <a:t>38</a:t>
            </a:fld>
            <a:endParaRPr lang="en-US"/>
          </a:p>
        </p:txBody>
      </p:sp>
    </p:spTree>
    <p:extLst>
      <p:ext uri="{BB962C8B-B14F-4D97-AF65-F5344CB8AC3E}">
        <p14:creationId xmlns:p14="http://schemas.microsoft.com/office/powerpoint/2010/main" val="23462579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dirty="0" err="1" smtClean="0"/>
              <a:t>Durchgeführte</a:t>
            </a:r>
            <a:r>
              <a:rPr lang="en-US" dirty="0" smtClean="0"/>
              <a:t> </a:t>
            </a:r>
            <a:r>
              <a:rPr lang="en-US" dirty="0" err="1" smtClean="0"/>
              <a:t>Messungen,um</a:t>
            </a:r>
            <a:r>
              <a:rPr lang="en-US" dirty="0" smtClean="0"/>
              <a:t> die </a:t>
            </a:r>
            <a:r>
              <a:rPr lang="en-US" dirty="0" err="1" smtClean="0"/>
              <a:t>Genauigkeiten</a:t>
            </a:r>
            <a:r>
              <a:rPr lang="en-US" dirty="0" smtClean="0"/>
              <a:t> </a:t>
            </a:r>
            <a:r>
              <a:rPr lang="en-US" dirty="0" err="1" smtClean="0"/>
              <a:t>zu</a:t>
            </a:r>
            <a:r>
              <a:rPr lang="en-US" dirty="0" smtClean="0"/>
              <a:t> </a:t>
            </a:r>
            <a:r>
              <a:rPr lang="en-US" dirty="0" err="1" smtClean="0"/>
              <a:t>bestimmen</a:t>
            </a:r>
            <a:endParaRPr lang="en-US" dirty="0"/>
          </a:p>
        </p:txBody>
      </p:sp>
      <p:sp>
        <p:nvSpPr>
          <p:cNvPr id="3" name="Inhaltsplatzhalter 2"/>
          <p:cNvSpPr>
            <a:spLocks noGrp="1"/>
          </p:cNvSpPr>
          <p:nvPr>
            <p:ph idx="1"/>
          </p:nvPr>
        </p:nvSpPr>
        <p:spPr/>
        <p:txBody>
          <a:bodyPr>
            <a:normAutofit fontScale="92500" lnSpcReduction="20000"/>
          </a:bodyPr>
          <a:lstStyle/>
          <a:p>
            <a:r>
              <a:rPr lang="de-DE" dirty="0" smtClean="0"/>
              <a:t>Da die Befürchtung bestand, dass die Referenzquellen fehlerhaft sein könnten, wurden diese flächendeckend durchgemessen.</a:t>
            </a:r>
          </a:p>
          <a:p>
            <a:r>
              <a:rPr lang="de-DE" dirty="0" smtClean="0"/>
              <a:t>Es wurden ca. 600 Geräte gemessen.</a:t>
            </a:r>
          </a:p>
          <a:p>
            <a:pPr lvl="1"/>
            <a:r>
              <a:rPr lang="de-DE" dirty="0" smtClean="0"/>
              <a:t>Die Abweichung beträgt +/- 2 * 10</a:t>
            </a:r>
            <a:r>
              <a:rPr lang="de-DE" baseline="30000" dirty="0" smtClean="0"/>
              <a:t>-4</a:t>
            </a:r>
          </a:p>
          <a:p>
            <a:pPr lvl="1"/>
            <a:r>
              <a:rPr lang="de-DE" dirty="0" smtClean="0"/>
              <a:t>Eine Quelle lag bei 4 * 10</a:t>
            </a:r>
            <a:r>
              <a:rPr lang="de-DE" baseline="30000" dirty="0" smtClean="0"/>
              <a:t>-4 </a:t>
            </a:r>
            <a:endParaRPr lang="de-DE" dirty="0" smtClean="0"/>
          </a:p>
          <a:p>
            <a:pPr marL="514350" indent="-457200"/>
            <a:r>
              <a:rPr lang="de-DE" dirty="0" smtClean="0"/>
              <a:t>Die Messung von 5 Quellen an verschiedenen Tagen ergab Schwankungen &lt; 10</a:t>
            </a:r>
            <a:r>
              <a:rPr lang="de-DE" baseline="30000" dirty="0" smtClean="0"/>
              <a:t>-5</a:t>
            </a:r>
            <a:endParaRPr lang="de-DE" dirty="0" smtClean="0"/>
          </a:p>
          <a:p>
            <a:pPr marL="514350" indent="-457200"/>
            <a:r>
              <a:rPr lang="de-DE" dirty="0" smtClean="0"/>
              <a:t>Nach Rücksprache wurde diese Genauigkeit als hinreichend gesehen und keine weitere Aktion vorgenommen.</a:t>
            </a:r>
            <a:endParaRPr lang="de-DE" dirty="0"/>
          </a:p>
        </p:txBody>
      </p:sp>
      <p:sp>
        <p:nvSpPr>
          <p:cNvPr id="4" name="Foliennummernplatzhalter 3"/>
          <p:cNvSpPr>
            <a:spLocks noGrp="1"/>
          </p:cNvSpPr>
          <p:nvPr>
            <p:ph type="sldNum" sz="quarter" idx="12"/>
          </p:nvPr>
        </p:nvSpPr>
        <p:spPr/>
        <p:txBody>
          <a:bodyPr/>
          <a:lstStyle/>
          <a:p>
            <a:fld id="{F14A260B-2893-42E1-B891-7F5E92BF5658}" type="slidenum">
              <a:rPr lang="en-US" smtClean="0"/>
              <a:t>39</a:t>
            </a:fld>
            <a:endParaRPr lang="en-US"/>
          </a:p>
        </p:txBody>
      </p:sp>
    </p:spTree>
    <p:extLst>
      <p:ext uri="{BB962C8B-B14F-4D97-AF65-F5344CB8AC3E}">
        <p14:creationId xmlns:p14="http://schemas.microsoft.com/office/powerpoint/2010/main" val="596940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42 neue Korrekturen</a:t>
            </a:r>
            <a:endParaRPr lang="de-DE" dirty="0"/>
          </a:p>
        </p:txBody>
      </p:sp>
      <p:pic>
        <p:nvPicPr>
          <p:cNvPr id="10" name="Picture 24" descr="Korrektur_front_oben_geschlossen_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1520" y="1484784"/>
            <a:ext cx="8229600" cy="36354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Foliennummernplatzhalter 2"/>
          <p:cNvSpPr>
            <a:spLocks noGrp="1"/>
          </p:cNvSpPr>
          <p:nvPr>
            <p:ph type="sldNum" sz="quarter" idx="12"/>
          </p:nvPr>
        </p:nvSpPr>
        <p:spPr/>
        <p:txBody>
          <a:bodyPr/>
          <a:lstStyle/>
          <a:p>
            <a:fld id="{D1DA3D3C-DBFE-4A0F-BD55-54587099014A}" type="slidenum">
              <a:rPr lang="en-US" smtClean="0"/>
              <a:t>4</a:t>
            </a:fld>
            <a:endParaRPr lang="en-US"/>
          </a:p>
        </p:txBody>
      </p:sp>
    </p:spTree>
    <p:extLst>
      <p:ext uri="{BB962C8B-B14F-4D97-AF65-F5344CB8AC3E}">
        <p14:creationId xmlns:p14="http://schemas.microsoft.com/office/powerpoint/2010/main" val="2189892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dirty="0" err="1" smtClean="0"/>
              <a:t>Abweichungen</a:t>
            </a:r>
            <a:r>
              <a:rPr lang="en-US" dirty="0" smtClean="0"/>
              <a:t> der </a:t>
            </a:r>
            <a:r>
              <a:rPr lang="en-US" dirty="0" err="1" smtClean="0"/>
              <a:t>Referenzquellen</a:t>
            </a:r>
            <a:r>
              <a:rPr lang="en-US" dirty="0" smtClean="0"/>
              <a:t> </a:t>
            </a:r>
            <a:r>
              <a:rPr lang="en-US" dirty="0" err="1" smtClean="0"/>
              <a:t>große</a:t>
            </a:r>
            <a:r>
              <a:rPr lang="en-US" dirty="0" smtClean="0"/>
              <a:t> </a:t>
            </a:r>
            <a:r>
              <a:rPr lang="en-US" dirty="0" err="1" smtClean="0"/>
              <a:t>Geräte</a:t>
            </a:r>
            <a:endParaRPr lang="en-US" dirty="0"/>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776451389"/>
              </p:ext>
            </p:extLst>
          </p:nvPr>
        </p:nvGraphicFramePr>
        <p:xfrm>
          <a:off x="589153" y="1600194"/>
          <a:ext cx="7965694" cy="4525975"/>
        </p:xfrm>
        <a:graphic>
          <a:graphicData uri="http://schemas.openxmlformats.org/drawingml/2006/table">
            <a:tbl>
              <a:tblPr>
                <a:tableStyleId>{5C22544A-7EE6-4342-B048-85BDC9FD1C3A}</a:tableStyleId>
              </a:tblPr>
              <a:tblGrid>
                <a:gridCol w="724154"/>
                <a:gridCol w="724154"/>
                <a:gridCol w="724154"/>
                <a:gridCol w="724154"/>
                <a:gridCol w="724154"/>
                <a:gridCol w="724154"/>
                <a:gridCol w="724154"/>
                <a:gridCol w="724154"/>
                <a:gridCol w="724154"/>
                <a:gridCol w="724154"/>
                <a:gridCol w="724154"/>
              </a:tblGrid>
              <a:tr h="181039">
                <a:tc>
                  <a:txBody>
                    <a:bodyPr/>
                    <a:lstStyle/>
                    <a:p>
                      <a:pPr algn="l" fontAlgn="b"/>
                      <a:endParaRPr lang="en-US" sz="1000" b="0" i="0" u="none" strike="noStrike" dirty="0">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gridSpan="2">
                  <a:txBody>
                    <a:bodyPr/>
                    <a:lstStyle/>
                    <a:p>
                      <a:pPr algn="ctr" fontAlgn="b"/>
                      <a:r>
                        <a:rPr lang="en-US" sz="1000" u="none" strike="noStrike">
                          <a:effectLst/>
                        </a:rPr>
                        <a:t>Abweichung</a:t>
                      </a:r>
                      <a:endParaRPr lang="en-US" sz="1000" b="1" i="0" u="none" strike="noStrike">
                        <a:solidFill>
                          <a:srgbClr val="000000"/>
                        </a:solidFill>
                        <a:effectLst/>
                        <a:latin typeface="Calibri"/>
                      </a:endParaRPr>
                    </a:p>
                  </a:txBody>
                  <a:tcPr marL="9052" marR="9052" marT="9052" marB="0" anchor="b"/>
                </a:tc>
                <a:tc hMerge="1">
                  <a:txBody>
                    <a:bodyPr/>
                    <a:lstStyle/>
                    <a:p>
                      <a:endParaRPr lang="en-US"/>
                    </a:p>
                  </a:txBody>
                  <a:tcPr/>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gridSpan="3">
                  <a:txBody>
                    <a:bodyPr/>
                    <a:lstStyle/>
                    <a:p>
                      <a:pPr algn="l" fontAlgn="b"/>
                      <a:r>
                        <a:rPr lang="en-US" sz="1000" u="none" strike="noStrike">
                          <a:effectLst/>
                        </a:rPr>
                        <a:t>Abweichung nach Kalibrierung</a:t>
                      </a:r>
                      <a:endParaRPr lang="en-US" sz="1000" b="1" i="0" u="none" strike="noStrike">
                        <a:solidFill>
                          <a:srgbClr val="000000"/>
                        </a:solidFill>
                        <a:effectLst/>
                        <a:latin typeface="Calibri"/>
                      </a:endParaRPr>
                    </a:p>
                  </a:txBody>
                  <a:tcPr marL="9052" marR="9052" marT="9052" marB="0" anchor="b"/>
                </a:tc>
                <a:tc hMerge="1">
                  <a:txBody>
                    <a:bodyPr/>
                    <a:lstStyle/>
                    <a:p>
                      <a:endParaRPr lang="en-US"/>
                    </a:p>
                  </a:txBody>
                  <a:tcPr/>
                </a:tc>
                <a:tc hMerge="1">
                  <a:txBody>
                    <a:bodyPr/>
                    <a:lstStyle/>
                    <a:p>
                      <a:endParaRPr lang="en-US"/>
                    </a:p>
                  </a:txBody>
                  <a:tcPr/>
                </a:tc>
              </a:tr>
              <a:tr h="181039">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r>
              <a:tr h="181039">
                <a:tc>
                  <a:txBody>
                    <a:bodyPr/>
                    <a:lstStyle/>
                    <a:p>
                      <a:pPr algn="l" fontAlgn="b"/>
                      <a:r>
                        <a:rPr lang="en-US" sz="1000" u="none" strike="noStrike">
                          <a:effectLst/>
                        </a:rPr>
                        <a:t>Geb. 18</a:t>
                      </a:r>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max</a:t>
                      </a:r>
                      <a:endParaRPr lang="en-US" sz="1000" b="0" i="0" u="none" strike="noStrike">
                        <a:solidFill>
                          <a:srgbClr val="000000"/>
                        </a:solidFill>
                        <a:effectLst/>
                        <a:latin typeface="Calibri"/>
                      </a:endParaRPr>
                    </a:p>
                  </a:txBody>
                  <a:tcPr marL="9052" marR="9052" marT="9052" marB="0" anchor="b"/>
                </a:tc>
                <a:tc>
                  <a:txBody>
                    <a:bodyPr/>
                    <a:lstStyle/>
                    <a:p>
                      <a:pPr algn="r" fontAlgn="b"/>
                      <a:r>
                        <a:rPr lang="en-US" sz="1000" u="none" strike="noStrike">
                          <a:effectLst/>
                        </a:rPr>
                        <a:t>174,2</a:t>
                      </a:r>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µV</a:t>
                      </a:r>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=&gt;</a:t>
                      </a:r>
                      <a:endParaRPr lang="en-US" sz="1000" b="0" i="0" u="none" strike="noStrike">
                        <a:solidFill>
                          <a:srgbClr val="000000"/>
                        </a:solidFill>
                        <a:effectLst/>
                        <a:latin typeface="Calibri"/>
                      </a:endParaRPr>
                    </a:p>
                  </a:txBody>
                  <a:tcPr marL="9052" marR="9052" marT="9052" marB="0" anchor="b"/>
                </a:tc>
                <a:tc>
                  <a:txBody>
                    <a:bodyPr/>
                    <a:lstStyle/>
                    <a:p>
                      <a:pPr algn="r" fontAlgn="b"/>
                      <a:r>
                        <a:rPr lang="en-US" sz="1000" u="none" strike="noStrike">
                          <a:effectLst/>
                        </a:rPr>
                        <a:t>0,2</a:t>
                      </a:r>
                      <a:endParaRPr lang="en-US" sz="1000" b="1"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10exp-4</a:t>
                      </a:r>
                      <a:endParaRPr lang="en-US" sz="1000" b="1"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r>
              <a:tr h="181039">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min</a:t>
                      </a:r>
                      <a:endParaRPr lang="en-US" sz="1000" b="0" i="0" u="none" strike="noStrike">
                        <a:solidFill>
                          <a:srgbClr val="000000"/>
                        </a:solidFill>
                        <a:effectLst/>
                        <a:latin typeface="Calibri"/>
                      </a:endParaRPr>
                    </a:p>
                  </a:txBody>
                  <a:tcPr marL="9052" marR="9052" marT="9052" marB="0" anchor="b"/>
                </a:tc>
                <a:tc>
                  <a:txBody>
                    <a:bodyPr/>
                    <a:lstStyle/>
                    <a:p>
                      <a:pPr algn="r" fontAlgn="b"/>
                      <a:r>
                        <a:rPr lang="en-US" sz="1000" u="none" strike="noStrike">
                          <a:effectLst/>
                        </a:rPr>
                        <a:t>-159,5</a:t>
                      </a:r>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µV</a:t>
                      </a:r>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=&gt;</a:t>
                      </a:r>
                      <a:endParaRPr lang="en-US" sz="1000" b="0" i="0" u="none" strike="noStrike">
                        <a:solidFill>
                          <a:srgbClr val="000000"/>
                        </a:solidFill>
                        <a:effectLst/>
                        <a:latin typeface="Calibri"/>
                      </a:endParaRPr>
                    </a:p>
                  </a:txBody>
                  <a:tcPr marL="9052" marR="9052" marT="9052" marB="0" anchor="b"/>
                </a:tc>
                <a:tc>
                  <a:txBody>
                    <a:bodyPr/>
                    <a:lstStyle/>
                    <a:p>
                      <a:pPr algn="r" fontAlgn="b"/>
                      <a:r>
                        <a:rPr lang="en-US" sz="1000" u="none" strike="noStrike">
                          <a:effectLst/>
                        </a:rPr>
                        <a:t>-0,2</a:t>
                      </a:r>
                      <a:endParaRPr lang="en-US" sz="1000" b="1"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10exp-4</a:t>
                      </a:r>
                      <a:endParaRPr lang="en-US" sz="1000" b="1"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r>
              <a:tr h="181039">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1" i="0" u="none" strike="noStrike">
                        <a:solidFill>
                          <a:srgbClr val="000000"/>
                        </a:solidFill>
                        <a:effectLst/>
                        <a:latin typeface="Calibri"/>
                      </a:endParaRPr>
                    </a:p>
                  </a:txBody>
                  <a:tcPr marL="9052" marR="9052" marT="9052" marB="0" anchor="b"/>
                </a:tc>
                <a:tc>
                  <a:txBody>
                    <a:bodyPr/>
                    <a:lstStyle/>
                    <a:p>
                      <a:pPr algn="l" fontAlgn="b"/>
                      <a:endParaRPr lang="en-US" sz="1000" b="1"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r>
              <a:tr h="181039">
                <a:tc>
                  <a:txBody>
                    <a:bodyPr/>
                    <a:lstStyle/>
                    <a:p>
                      <a:pPr algn="l" fontAlgn="b"/>
                      <a:r>
                        <a:rPr lang="en-US" sz="1000" u="none" strike="noStrike">
                          <a:effectLst/>
                        </a:rPr>
                        <a:t>Geb. 42a</a:t>
                      </a:r>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Max</a:t>
                      </a:r>
                      <a:endParaRPr lang="en-US" sz="1000" b="0" i="0" u="none" strike="noStrike">
                        <a:solidFill>
                          <a:srgbClr val="000000"/>
                        </a:solidFill>
                        <a:effectLst/>
                        <a:latin typeface="Calibri"/>
                      </a:endParaRPr>
                    </a:p>
                  </a:txBody>
                  <a:tcPr marL="9052" marR="9052" marT="9052" marB="0" anchor="b"/>
                </a:tc>
                <a:tc>
                  <a:txBody>
                    <a:bodyPr/>
                    <a:lstStyle/>
                    <a:p>
                      <a:pPr algn="r" fontAlgn="b"/>
                      <a:r>
                        <a:rPr lang="en-US" sz="1000" u="none" strike="noStrike">
                          <a:effectLst/>
                        </a:rPr>
                        <a:t>3</a:t>
                      </a:r>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µV</a:t>
                      </a:r>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=&gt;</a:t>
                      </a:r>
                      <a:endParaRPr lang="en-US" sz="1000" b="0" i="0" u="none" strike="noStrike">
                        <a:solidFill>
                          <a:srgbClr val="000000"/>
                        </a:solidFill>
                        <a:effectLst/>
                        <a:latin typeface="Calibri"/>
                      </a:endParaRPr>
                    </a:p>
                  </a:txBody>
                  <a:tcPr marL="9052" marR="9052" marT="9052" marB="0" anchor="b"/>
                </a:tc>
                <a:tc>
                  <a:txBody>
                    <a:bodyPr/>
                    <a:lstStyle/>
                    <a:p>
                      <a:pPr algn="r" fontAlgn="b"/>
                      <a:r>
                        <a:rPr lang="en-US" sz="1000" u="none" strike="noStrike">
                          <a:effectLst/>
                        </a:rPr>
                        <a:t>0,0</a:t>
                      </a:r>
                      <a:endParaRPr lang="en-US" sz="1000" b="1"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10exp-4</a:t>
                      </a:r>
                      <a:endParaRPr lang="en-US" sz="1000" b="1"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r>
              <a:tr h="181039">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min</a:t>
                      </a:r>
                      <a:endParaRPr lang="en-US" sz="1000" b="0" i="0" u="none" strike="noStrike">
                        <a:solidFill>
                          <a:srgbClr val="000000"/>
                        </a:solidFill>
                        <a:effectLst/>
                        <a:latin typeface="Calibri"/>
                      </a:endParaRPr>
                    </a:p>
                  </a:txBody>
                  <a:tcPr marL="9052" marR="9052" marT="9052" marB="0" anchor="b"/>
                </a:tc>
                <a:tc>
                  <a:txBody>
                    <a:bodyPr/>
                    <a:lstStyle/>
                    <a:p>
                      <a:pPr algn="r" fontAlgn="b"/>
                      <a:r>
                        <a:rPr lang="en-US" sz="1000" u="none" strike="noStrike">
                          <a:effectLst/>
                        </a:rPr>
                        <a:t>-4625</a:t>
                      </a:r>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µV</a:t>
                      </a:r>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=&gt;</a:t>
                      </a:r>
                      <a:endParaRPr lang="en-US" sz="1000" b="0" i="0" u="none" strike="noStrike">
                        <a:solidFill>
                          <a:srgbClr val="000000"/>
                        </a:solidFill>
                        <a:effectLst/>
                        <a:latin typeface="Calibri"/>
                      </a:endParaRPr>
                    </a:p>
                  </a:txBody>
                  <a:tcPr marL="9052" marR="9052" marT="9052" marB="0" anchor="b"/>
                </a:tc>
                <a:tc>
                  <a:txBody>
                    <a:bodyPr/>
                    <a:lstStyle/>
                    <a:p>
                      <a:pPr algn="r" fontAlgn="b"/>
                      <a:r>
                        <a:rPr lang="en-US" sz="1000" u="none" strike="noStrike" dirty="0">
                          <a:solidFill>
                            <a:srgbClr val="FF0000"/>
                          </a:solidFill>
                          <a:effectLst/>
                        </a:rPr>
                        <a:t>-4,6</a:t>
                      </a:r>
                      <a:endParaRPr lang="en-US" sz="1000" b="1" i="0" u="none" strike="noStrike" dirty="0">
                        <a:solidFill>
                          <a:srgbClr val="FF0000"/>
                        </a:solidFill>
                        <a:effectLst/>
                        <a:latin typeface="Calibri"/>
                      </a:endParaRPr>
                    </a:p>
                  </a:txBody>
                  <a:tcPr marL="9052" marR="9052" marT="9052" marB="0" anchor="b"/>
                </a:tc>
                <a:tc>
                  <a:txBody>
                    <a:bodyPr/>
                    <a:lstStyle/>
                    <a:p>
                      <a:pPr algn="l" fontAlgn="b"/>
                      <a:r>
                        <a:rPr lang="en-US" sz="1000" u="none" strike="noStrike" dirty="0">
                          <a:solidFill>
                            <a:srgbClr val="FF0000"/>
                          </a:solidFill>
                          <a:effectLst/>
                        </a:rPr>
                        <a:t>10exp-4</a:t>
                      </a:r>
                      <a:endParaRPr lang="en-US" sz="1000" b="1" i="0" u="none" strike="noStrike" dirty="0">
                        <a:solidFill>
                          <a:srgbClr val="FF0000"/>
                        </a:solidFill>
                        <a:effectLst/>
                        <a:latin typeface="Calibri"/>
                      </a:endParaRPr>
                    </a:p>
                  </a:txBody>
                  <a:tcPr marL="9052" marR="9052" marT="9052" marB="0" anchor="b"/>
                </a:tc>
                <a:tc>
                  <a:txBody>
                    <a:bodyPr/>
                    <a:lstStyle/>
                    <a:p>
                      <a:pPr algn="l" fontAlgn="b"/>
                      <a:r>
                        <a:rPr lang="en-US" sz="1000" b="0" i="0" u="none" strike="noStrike" dirty="0" err="1" smtClean="0">
                          <a:solidFill>
                            <a:srgbClr val="000000"/>
                          </a:solidFill>
                          <a:effectLst/>
                          <a:latin typeface="Calibri"/>
                        </a:rPr>
                        <a:t>Ein</a:t>
                      </a:r>
                      <a:r>
                        <a:rPr lang="en-US" sz="1000" b="0" i="0" u="none" strike="noStrike" dirty="0" smtClean="0">
                          <a:solidFill>
                            <a:srgbClr val="000000"/>
                          </a:solidFill>
                          <a:effectLst/>
                          <a:latin typeface="Calibri"/>
                        </a:rPr>
                        <a:t> </a:t>
                      </a:r>
                      <a:r>
                        <a:rPr lang="en-US" sz="1000" b="0" i="0" u="none" strike="noStrike" dirty="0" err="1" smtClean="0">
                          <a:solidFill>
                            <a:srgbClr val="000000"/>
                          </a:solidFill>
                          <a:effectLst/>
                          <a:latin typeface="Calibri"/>
                        </a:rPr>
                        <a:t>Gerät</a:t>
                      </a:r>
                      <a:endParaRPr lang="en-US" sz="1000" b="0" i="0" u="none" strike="noStrike" dirty="0">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r>
              <a:tr h="181039">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1" i="0" u="none" strike="noStrike">
                        <a:solidFill>
                          <a:srgbClr val="000000"/>
                        </a:solidFill>
                        <a:effectLst/>
                        <a:latin typeface="Calibri"/>
                      </a:endParaRPr>
                    </a:p>
                  </a:txBody>
                  <a:tcPr marL="9052" marR="9052" marT="9052" marB="0" anchor="b"/>
                </a:tc>
                <a:tc>
                  <a:txBody>
                    <a:bodyPr/>
                    <a:lstStyle/>
                    <a:p>
                      <a:pPr algn="l" fontAlgn="b"/>
                      <a:endParaRPr lang="en-US" sz="1000" b="1"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r>
              <a:tr h="181039">
                <a:tc>
                  <a:txBody>
                    <a:bodyPr/>
                    <a:lstStyle/>
                    <a:p>
                      <a:pPr algn="l" fontAlgn="b"/>
                      <a:r>
                        <a:rPr lang="en-US" sz="1000" u="none" strike="noStrike">
                          <a:effectLst/>
                        </a:rPr>
                        <a:t>Geb. 44</a:t>
                      </a:r>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Max</a:t>
                      </a:r>
                      <a:endParaRPr lang="en-US" sz="1000" b="0" i="0" u="none" strike="noStrike">
                        <a:solidFill>
                          <a:srgbClr val="000000"/>
                        </a:solidFill>
                        <a:effectLst/>
                        <a:latin typeface="Calibri"/>
                      </a:endParaRPr>
                    </a:p>
                  </a:txBody>
                  <a:tcPr marL="9052" marR="9052" marT="9052" marB="0" anchor="b"/>
                </a:tc>
                <a:tc>
                  <a:txBody>
                    <a:bodyPr/>
                    <a:lstStyle/>
                    <a:p>
                      <a:pPr algn="r" fontAlgn="b"/>
                      <a:r>
                        <a:rPr lang="en-US" sz="1000" u="none" strike="noStrike">
                          <a:effectLst/>
                        </a:rPr>
                        <a:t>709</a:t>
                      </a:r>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µV</a:t>
                      </a:r>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=&gt;</a:t>
                      </a:r>
                      <a:endParaRPr lang="en-US" sz="1000" b="0" i="0" u="none" strike="noStrike">
                        <a:solidFill>
                          <a:srgbClr val="000000"/>
                        </a:solidFill>
                        <a:effectLst/>
                        <a:latin typeface="Calibri"/>
                      </a:endParaRPr>
                    </a:p>
                  </a:txBody>
                  <a:tcPr marL="9052" marR="9052" marT="9052" marB="0" anchor="b"/>
                </a:tc>
                <a:tc>
                  <a:txBody>
                    <a:bodyPr/>
                    <a:lstStyle/>
                    <a:p>
                      <a:pPr algn="r" fontAlgn="b"/>
                      <a:r>
                        <a:rPr lang="en-US" sz="1000" u="none" strike="noStrike">
                          <a:effectLst/>
                        </a:rPr>
                        <a:t>0,7</a:t>
                      </a:r>
                      <a:endParaRPr lang="en-US" sz="1000" b="1"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10exp-4</a:t>
                      </a:r>
                      <a:endParaRPr lang="en-US" sz="1000" b="1"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dirty="0">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r>
              <a:tr h="181039">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min</a:t>
                      </a:r>
                      <a:endParaRPr lang="en-US" sz="1000" b="0" i="0" u="none" strike="noStrike">
                        <a:solidFill>
                          <a:srgbClr val="000000"/>
                        </a:solidFill>
                        <a:effectLst/>
                        <a:latin typeface="Calibri"/>
                      </a:endParaRPr>
                    </a:p>
                  </a:txBody>
                  <a:tcPr marL="9052" marR="9052" marT="9052" marB="0" anchor="b"/>
                </a:tc>
                <a:tc>
                  <a:txBody>
                    <a:bodyPr/>
                    <a:lstStyle/>
                    <a:p>
                      <a:pPr algn="r" fontAlgn="b"/>
                      <a:r>
                        <a:rPr lang="en-US" sz="1000" u="none" strike="noStrike">
                          <a:effectLst/>
                        </a:rPr>
                        <a:t>-1725</a:t>
                      </a:r>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µV</a:t>
                      </a:r>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=&gt;</a:t>
                      </a:r>
                      <a:endParaRPr lang="en-US" sz="1000" b="0" i="0" u="none" strike="noStrike">
                        <a:solidFill>
                          <a:srgbClr val="000000"/>
                        </a:solidFill>
                        <a:effectLst/>
                        <a:latin typeface="Calibri"/>
                      </a:endParaRPr>
                    </a:p>
                  </a:txBody>
                  <a:tcPr marL="9052" marR="9052" marT="9052" marB="0" anchor="b"/>
                </a:tc>
                <a:tc>
                  <a:txBody>
                    <a:bodyPr/>
                    <a:lstStyle/>
                    <a:p>
                      <a:pPr algn="r" fontAlgn="b"/>
                      <a:r>
                        <a:rPr lang="en-US" sz="1000" u="none" strike="noStrike">
                          <a:effectLst/>
                        </a:rPr>
                        <a:t>-1,7</a:t>
                      </a:r>
                      <a:endParaRPr lang="en-US" sz="1000" b="1"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10exp-4</a:t>
                      </a:r>
                      <a:endParaRPr lang="en-US" sz="1000" b="1"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r>
              <a:tr h="181039">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1" i="0" u="none" strike="noStrike">
                        <a:solidFill>
                          <a:srgbClr val="000000"/>
                        </a:solidFill>
                        <a:effectLst/>
                        <a:latin typeface="Calibri"/>
                      </a:endParaRPr>
                    </a:p>
                  </a:txBody>
                  <a:tcPr marL="9052" marR="9052" marT="9052" marB="0" anchor="b"/>
                </a:tc>
                <a:tc>
                  <a:txBody>
                    <a:bodyPr/>
                    <a:lstStyle/>
                    <a:p>
                      <a:pPr algn="l" fontAlgn="b"/>
                      <a:endParaRPr lang="en-US" sz="1000" b="1"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dirty="0">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r>
              <a:tr h="181039">
                <a:tc>
                  <a:txBody>
                    <a:bodyPr/>
                    <a:lstStyle/>
                    <a:p>
                      <a:pPr algn="l" fontAlgn="b"/>
                      <a:r>
                        <a:rPr lang="en-US" sz="1000" u="none" strike="noStrike">
                          <a:effectLst/>
                        </a:rPr>
                        <a:t>Geb. 46a</a:t>
                      </a:r>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Max</a:t>
                      </a:r>
                      <a:endParaRPr lang="en-US" sz="1000" b="0" i="0" u="none" strike="noStrike">
                        <a:solidFill>
                          <a:srgbClr val="000000"/>
                        </a:solidFill>
                        <a:effectLst/>
                        <a:latin typeface="Calibri"/>
                      </a:endParaRPr>
                    </a:p>
                  </a:txBody>
                  <a:tcPr marL="9052" marR="9052" marT="9052" marB="0" anchor="b"/>
                </a:tc>
                <a:tc>
                  <a:txBody>
                    <a:bodyPr/>
                    <a:lstStyle/>
                    <a:p>
                      <a:pPr algn="r" fontAlgn="b"/>
                      <a:r>
                        <a:rPr lang="en-US" sz="1000" u="none" strike="noStrike">
                          <a:effectLst/>
                        </a:rPr>
                        <a:t>553</a:t>
                      </a:r>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µV</a:t>
                      </a:r>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=&gt;</a:t>
                      </a:r>
                      <a:endParaRPr lang="en-US" sz="1000" b="0" i="0" u="none" strike="noStrike">
                        <a:solidFill>
                          <a:srgbClr val="000000"/>
                        </a:solidFill>
                        <a:effectLst/>
                        <a:latin typeface="Calibri"/>
                      </a:endParaRPr>
                    </a:p>
                  </a:txBody>
                  <a:tcPr marL="9052" marR="9052" marT="9052" marB="0" anchor="b"/>
                </a:tc>
                <a:tc>
                  <a:txBody>
                    <a:bodyPr/>
                    <a:lstStyle/>
                    <a:p>
                      <a:pPr algn="r" fontAlgn="b"/>
                      <a:r>
                        <a:rPr lang="en-US" sz="1000" u="none" strike="noStrike">
                          <a:effectLst/>
                        </a:rPr>
                        <a:t>0,6</a:t>
                      </a:r>
                      <a:endParaRPr lang="en-US" sz="1000" b="1"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10exp-4</a:t>
                      </a:r>
                      <a:endParaRPr lang="en-US" sz="1000" b="1"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r>
              <a:tr h="181039">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min</a:t>
                      </a:r>
                      <a:endParaRPr lang="en-US" sz="1000" b="0" i="0" u="none" strike="noStrike">
                        <a:solidFill>
                          <a:srgbClr val="000000"/>
                        </a:solidFill>
                        <a:effectLst/>
                        <a:latin typeface="Calibri"/>
                      </a:endParaRPr>
                    </a:p>
                  </a:txBody>
                  <a:tcPr marL="9052" marR="9052" marT="9052" marB="0" anchor="b"/>
                </a:tc>
                <a:tc>
                  <a:txBody>
                    <a:bodyPr/>
                    <a:lstStyle/>
                    <a:p>
                      <a:pPr algn="r" fontAlgn="b"/>
                      <a:r>
                        <a:rPr lang="en-US" sz="1000" u="none" strike="noStrike">
                          <a:effectLst/>
                        </a:rPr>
                        <a:t>-1135</a:t>
                      </a:r>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µV</a:t>
                      </a:r>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=&gt;</a:t>
                      </a:r>
                      <a:endParaRPr lang="en-US" sz="1000" b="0" i="0" u="none" strike="noStrike">
                        <a:solidFill>
                          <a:srgbClr val="000000"/>
                        </a:solidFill>
                        <a:effectLst/>
                        <a:latin typeface="Calibri"/>
                      </a:endParaRPr>
                    </a:p>
                  </a:txBody>
                  <a:tcPr marL="9052" marR="9052" marT="9052" marB="0" anchor="b"/>
                </a:tc>
                <a:tc>
                  <a:txBody>
                    <a:bodyPr/>
                    <a:lstStyle/>
                    <a:p>
                      <a:pPr algn="r" fontAlgn="b"/>
                      <a:r>
                        <a:rPr lang="en-US" sz="1000" u="none" strike="noStrike">
                          <a:effectLst/>
                        </a:rPr>
                        <a:t>-1,1</a:t>
                      </a:r>
                      <a:endParaRPr lang="en-US" sz="1000" b="1"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10exp-4</a:t>
                      </a:r>
                      <a:endParaRPr lang="en-US" sz="1000" b="1"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r>
              <a:tr h="181039">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1" i="0" u="none" strike="noStrike">
                        <a:solidFill>
                          <a:srgbClr val="000000"/>
                        </a:solidFill>
                        <a:effectLst/>
                        <a:latin typeface="Calibri"/>
                      </a:endParaRPr>
                    </a:p>
                  </a:txBody>
                  <a:tcPr marL="9052" marR="9052" marT="9052" marB="0" anchor="b"/>
                </a:tc>
                <a:tc>
                  <a:txBody>
                    <a:bodyPr/>
                    <a:lstStyle/>
                    <a:p>
                      <a:pPr algn="l" fontAlgn="b"/>
                      <a:endParaRPr lang="en-US" sz="1000" b="1"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r>
              <a:tr h="181039">
                <a:tc>
                  <a:txBody>
                    <a:bodyPr/>
                    <a:lstStyle/>
                    <a:p>
                      <a:pPr algn="l" fontAlgn="b"/>
                      <a:r>
                        <a:rPr lang="en-US" sz="1000" u="none" strike="noStrike">
                          <a:effectLst/>
                        </a:rPr>
                        <a:t>Geb. 46b</a:t>
                      </a:r>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Max</a:t>
                      </a:r>
                      <a:endParaRPr lang="en-US" sz="1000" b="0" i="0" u="none" strike="noStrike">
                        <a:solidFill>
                          <a:srgbClr val="000000"/>
                        </a:solidFill>
                        <a:effectLst/>
                        <a:latin typeface="Calibri"/>
                      </a:endParaRPr>
                    </a:p>
                  </a:txBody>
                  <a:tcPr marL="9052" marR="9052" marT="9052" marB="0" anchor="b"/>
                </a:tc>
                <a:tc>
                  <a:txBody>
                    <a:bodyPr/>
                    <a:lstStyle/>
                    <a:p>
                      <a:pPr algn="r" fontAlgn="b"/>
                      <a:r>
                        <a:rPr lang="en-US" sz="1000" u="none" strike="noStrike">
                          <a:effectLst/>
                        </a:rPr>
                        <a:t>1837</a:t>
                      </a:r>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µV</a:t>
                      </a:r>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=&gt;</a:t>
                      </a:r>
                      <a:endParaRPr lang="en-US" sz="1000" b="0" i="0" u="none" strike="noStrike">
                        <a:solidFill>
                          <a:srgbClr val="000000"/>
                        </a:solidFill>
                        <a:effectLst/>
                        <a:latin typeface="Calibri"/>
                      </a:endParaRPr>
                    </a:p>
                  </a:txBody>
                  <a:tcPr marL="9052" marR="9052" marT="9052" marB="0" anchor="b"/>
                </a:tc>
                <a:tc>
                  <a:txBody>
                    <a:bodyPr/>
                    <a:lstStyle/>
                    <a:p>
                      <a:pPr algn="r" fontAlgn="b"/>
                      <a:r>
                        <a:rPr lang="en-US" sz="1000" u="none" strike="noStrike">
                          <a:effectLst/>
                        </a:rPr>
                        <a:t>1,8</a:t>
                      </a:r>
                      <a:endParaRPr lang="en-US" sz="1000" b="1"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10exp-4</a:t>
                      </a:r>
                      <a:endParaRPr lang="en-US" sz="1000" b="1"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r>
              <a:tr h="181039">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min</a:t>
                      </a:r>
                      <a:endParaRPr lang="en-US" sz="1000" b="0" i="0" u="none" strike="noStrike">
                        <a:solidFill>
                          <a:srgbClr val="000000"/>
                        </a:solidFill>
                        <a:effectLst/>
                        <a:latin typeface="Calibri"/>
                      </a:endParaRPr>
                    </a:p>
                  </a:txBody>
                  <a:tcPr marL="9052" marR="9052" marT="9052" marB="0" anchor="b"/>
                </a:tc>
                <a:tc>
                  <a:txBody>
                    <a:bodyPr/>
                    <a:lstStyle/>
                    <a:p>
                      <a:pPr algn="r" fontAlgn="b"/>
                      <a:r>
                        <a:rPr lang="en-US" sz="1000" u="none" strike="noStrike">
                          <a:effectLst/>
                        </a:rPr>
                        <a:t>-1003</a:t>
                      </a:r>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µV</a:t>
                      </a:r>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=&gt;</a:t>
                      </a:r>
                      <a:endParaRPr lang="en-US" sz="1000" b="0" i="0" u="none" strike="noStrike">
                        <a:solidFill>
                          <a:srgbClr val="000000"/>
                        </a:solidFill>
                        <a:effectLst/>
                        <a:latin typeface="Calibri"/>
                      </a:endParaRPr>
                    </a:p>
                  </a:txBody>
                  <a:tcPr marL="9052" marR="9052" marT="9052" marB="0" anchor="b"/>
                </a:tc>
                <a:tc>
                  <a:txBody>
                    <a:bodyPr/>
                    <a:lstStyle/>
                    <a:p>
                      <a:pPr algn="r" fontAlgn="b"/>
                      <a:r>
                        <a:rPr lang="en-US" sz="1000" u="none" strike="noStrike">
                          <a:effectLst/>
                        </a:rPr>
                        <a:t>-1,0</a:t>
                      </a:r>
                      <a:endParaRPr lang="en-US" sz="1000" b="1"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10exp-4</a:t>
                      </a:r>
                      <a:endParaRPr lang="en-US" sz="1000" b="1"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r>
              <a:tr h="181039">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1" i="0" u="none" strike="noStrike">
                        <a:solidFill>
                          <a:srgbClr val="000000"/>
                        </a:solidFill>
                        <a:effectLst/>
                        <a:latin typeface="Calibri"/>
                      </a:endParaRPr>
                    </a:p>
                  </a:txBody>
                  <a:tcPr marL="9052" marR="9052" marT="9052" marB="0" anchor="b"/>
                </a:tc>
                <a:tc>
                  <a:txBody>
                    <a:bodyPr/>
                    <a:lstStyle/>
                    <a:p>
                      <a:pPr algn="l" fontAlgn="b"/>
                      <a:endParaRPr lang="en-US" sz="1000" b="1"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r>
              <a:tr h="181039">
                <a:tc>
                  <a:txBody>
                    <a:bodyPr/>
                    <a:lstStyle/>
                    <a:p>
                      <a:pPr algn="l" fontAlgn="b"/>
                      <a:r>
                        <a:rPr lang="en-US" sz="1000" u="none" strike="noStrike">
                          <a:effectLst/>
                        </a:rPr>
                        <a:t>Geb. 47</a:t>
                      </a:r>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Max</a:t>
                      </a:r>
                      <a:endParaRPr lang="en-US" sz="1000" b="0" i="0" u="none" strike="noStrike">
                        <a:solidFill>
                          <a:srgbClr val="000000"/>
                        </a:solidFill>
                        <a:effectLst/>
                        <a:latin typeface="Calibri"/>
                      </a:endParaRPr>
                    </a:p>
                  </a:txBody>
                  <a:tcPr marL="9052" marR="9052" marT="9052" marB="0" anchor="b"/>
                </a:tc>
                <a:tc>
                  <a:txBody>
                    <a:bodyPr/>
                    <a:lstStyle/>
                    <a:p>
                      <a:pPr algn="r" fontAlgn="b"/>
                      <a:r>
                        <a:rPr lang="en-US" sz="1000" u="none" strike="noStrike">
                          <a:effectLst/>
                        </a:rPr>
                        <a:t>904</a:t>
                      </a:r>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µV</a:t>
                      </a:r>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=&gt;</a:t>
                      </a:r>
                      <a:endParaRPr lang="en-US" sz="1000" b="0" i="0" u="none" strike="noStrike">
                        <a:solidFill>
                          <a:srgbClr val="000000"/>
                        </a:solidFill>
                        <a:effectLst/>
                        <a:latin typeface="Calibri"/>
                      </a:endParaRPr>
                    </a:p>
                  </a:txBody>
                  <a:tcPr marL="9052" marR="9052" marT="9052" marB="0" anchor="b"/>
                </a:tc>
                <a:tc>
                  <a:txBody>
                    <a:bodyPr/>
                    <a:lstStyle/>
                    <a:p>
                      <a:pPr algn="r" fontAlgn="b"/>
                      <a:r>
                        <a:rPr lang="en-US" sz="1000" u="none" strike="noStrike">
                          <a:effectLst/>
                        </a:rPr>
                        <a:t>0,9</a:t>
                      </a:r>
                      <a:endParaRPr lang="en-US" sz="1000" b="1"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10exp-4</a:t>
                      </a:r>
                      <a:endParaRPr lang="en-US" sz="1000" b="1"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r" fontAlgn="b"/>
                      <a:r>
                        <a:rPr lang="en-US" sz="1000" u="none" strike="noStrike">
                          <a:effectLst/>
                        </a:rPr>
                        <a:t>0,08</a:t>
                      </a:r>
                      <a:endParaRPr lang="en-US" sz="1000" b="1"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10exp-4</a:t>
                      </a:r>
                      <a:endParaRPr lang="en-US" sz="1000" b="1"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r>
              <a:tr h="181039">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min</a:t>
                      </a:r>
                      <a:endParaRPr lang="en-US" sz="1000" b="0" i="0" u="none" strike="noStrike">
                        <a:solidFill>
                          <a:srgbClr val="000000"/>
                        </a:solidFill>
                        <a:effectLst/>
                        <a:latin typeface="Calibri"/>
                      </a:endParaRPr>
                    </a:p>
                  </a:txBody>
                  <a:tcPr marL="9052" marR="9052" marT="9052" marB="0" anchor="b"/>
                </a:tc>
                <a:tc>
                  <a:txBody>
                    <a:bodyPr/>
                    <a:lstStyle/>
                    <a:p>
                      <a:pPr algn="r" fontAlgn="b"/>
                      <a:r>
                        <a:rPr lang="en-US" sz="1000" u="none" strike="noStrike">
                          <a:effectLst/>
                        </a:rPr>
                        <a:t>-1229</a:t>
                      </a:r>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µV</a:t>
                      </a:r>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=&gt;</a:t>
                      </a:r>
                      <a:endParaRPr lang="en-US" sz="1000" b="0" i="0" u="none" strike="noStrike">
                        <a:solidFill>
                          <a:srgbClr val="000000"/>
                        </a:solidFill>
                        <a:effectLst/>
                        <a:latin typeface="Calibri"/>
                      </a:endParaRPr>
                    </a:p>
                  </a:txBody>
                  <a:tcPr marL="9052" marR="9052" marT="9052" marB="0" anchor="b"/>
                </a:tc>
                <a:tc>
                  <a:txBody>
                    <a:bodyPr/>
                    <a:lstStyle/>
                    <a:p>
                      <a:pPr algn="r" fontAlgn="b"/>
                      <a:r>
                        <a:rPr lang="en-US" sz="1000" u="none" strike="noStrike">
                          <a:effectLst/>
                        </a:rPr>
                        <a:t>-1,2</a:t>
                      </a:r>
                      <a:endParaRPr lang="en-US" sz="1000" b="1"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10exp-4</a:t>
                      </a:r>
                      <a:endParaRPr lang="en-US" sz="1000" b="1"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r" fontAlgn="b"/>
                      <a:r>
                        <a:rPr lang="en-US" sz="1000" u="none" strike="noStrike">
                          <a:effectLst/>
                        </a:rPr>
                        <a:t>-0,71</a:t>
                      </a:r>
                      <a:endParaRPr lang="en-US" sz="1000" b="1"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10exp-4</a:t>
                      </a:r>
                      <a:endParaRPr lang="en-US" sz="1000" b="1"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r>
              <a:tr h="181039">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1" i="0" u="none" strike="noStrike">
                        <a:solidFill>
                          <a:srgbClr val="000000"/>
                        </a:solidFill>
                        <a:effectLst/>
                        <a:latin typeface="Calibri"/>
                      </a:endParaRPr>
                    </a:p>
                  </a:txBody>
                  <a:tcPr marL="9052" marR="9052" marT="9052" marB="0" anchor="b"/>
                </a:tc>
                <a:tc>
                  <a:txBody>
                    <a:bodyPr/>
                    <a:lstStyle/>
                    <a:p>
                      <a:pPr algn="l" fontAlgn="b"/>
                      <a:endParaRPr lang="en-US" sz="1000" b="1"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r>
              <a:tr h="181039">
                <a:tc>
                  <a:txBody>
                    <a:bodyPr/>
                    <a:lstStyle/>
                    <a:p>
                      <a:pPr algn="l" fontAlgn="b"/>
                      <a:r>
                        <a:rPr lang="en-US" sz="1000" u="none" strike="noStrike">
                          <a:effectLst/>
                        </a:rPr>
                        <a:t>Geb. 47c</a:t>
                      </a:r>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Max</a:t>
                      </a:r>
                      <a:endParaRPr lang="en-US" sz="1000" b="0" i="0" u="none" strike="noStrike">
                        <a:solidFill>
                          <a:srgbClr val="000000"/>
                        </a:solidFill>
                        <a:effectLst/>
                        <a:latin typeface="Calibri"/>
                      </a:endParaRPr>
                    </a:p>
                  </a:txBody>
                  <a:tcPr marL="9052" marR="9052" marT="9052" marB="0" anchor="b"/>
                </a:tc>
                <a:tc>
                  <a:txBody>
                    <a:bodyPr/>
                    <a:lstStyle/>
                    <a:p>
                      <a:pPr algn="r" fontAlgn="b"/>
                      <a:r>
                        <a:rPr lang="en-US" sz="1000" u="none" strike="noStrike">
                          <a:effectLst/>
                        </a:rPr>
                        <a:t>1464</a:t>
                      </a:r>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µV</a:t>
                      </a:r>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=&gt;</a:t>
                      </a:r>
                      <a:endParaRPr lang="en-US" sz="1000" b="0" i="0" u="none" strike="noStrike">
                        <a:solidFill>
                          <a:srgbClr val="000000"/>
                        </a:solidFill>
                        <a:effectLst/>
                        <a:latin typeface="Calibri"/>
                      </a:endParaRPr>
                    </a:p>
                  </a:txBody>
                  <a:tcPr marL="9052" marR="9052" marT="9052" marB="0" anchor="b"/>
                </a:tc>
                <a:tc>
                  <a:txBody>
                    <a:bodyPr/>
                    <a:lstStyle/>
                    <a:p>
                      <a:pPr algn="r" fontAlgn="b"/>
                      <a:r>
                        <a:rPr lang="en-US" sz="1000" u="none" strike="noStrike">
                          <a:effectLst/>
                        </a:rPr>
                        <a:t>1,5</a:t>
                      </a:r>
                      <a:endParaRPr lang="en-US" sz="1000" b="1"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10exp-4</a:t>
                      </a:r>
                      <a:endParaRPr lang="en-US" sz="1000" b="1"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r>
              <a:tr h="181039">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min</a:t>
                      </a:r>
                      <a:endParaRPr lang="en-US" sz="1000" b="0" i="0" u="none" strike="noStrike">
                        <a:solidFill>
                          <a:srgbClr val="000000"/>
                        </a:solidFill>
                        <a:effectLst/>
                        <a:latin typeface="Calibri"/>
                      </a:endParaRPr>
                    </a:p>
                  </a:txBody>
                  <a:tcPr marL="9052" marR="9052" marT="9052" marB="0" anchor="b"/>
                </a:tc>
                <a:tc>
                  <a:txBody>
                    <a:bodyPr/>
                    <a:lstStyle/>
                    <a:p>
                      <a:pPr algn="r" fontAlgn="b"/>
                      <a:r>
                        <a:rPr lang="en-US" sz="1000" u="none" strike="noStrike">
                          <a:effectLst/>
                        </a:rPr>
                        <a:t>-2174</a:t>
                      </a:r>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µV</a:t>
                      </a:r>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=&gt;</a:t>
                      </a:r>
                      <a:endParaRPr lang="en-US" sz="1000" b="0" i="0" u="none" strike="noStrike">
                        <a:solidFill>
                          <a:srgbClr val="000000"/>
                        </a:solidFill>
                        <a:effectLst/>
                        <a:latin typeface="Calibri"/>
                      </a:endParaRPr>
                    </a:p>
                  </a:txBody>
                  <a:tcPr marL="9052" marR="9052" marT="9052" marB="0" anchor="b"/>
                </a:tc>
                <a:tc>
                  <a:txBody>
                    <a:bodyPr/>
                    <a:lstStyle/>
                    <a:p>
                      <a:pPr algn="r" fontAlgn="b"/>
                      <a:r>
                        <a:rPr lang="en-US" sz="1000" u="none" strike="noStrike">
                          <a:effectLst/>
                        </a:rPr>
                        <a:t>-2,2</a:t>
                      </a:r>
                      <a:endParaRPr lang="en-US" sz="1000" b="1"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10exp-4</a:t>
                      </a:r>
                      <a:endParaRPr lang="en-US" sz="1000" b="1"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r>
              <a:tr h="181039">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1" i="0" u="none" strike="noStrike">
                        <a:solidFill>
                          <a:srgbClr val="000000"/>
                        </a:solidFill>
                        <a:effectLst/>
                        <a:latin typeface="Calibri"/>
                      </a:endParaRPr>
                    </a:p>
                  </a:txBody>
                  <a:tcPr marL="9052" marR="9052" marT="9052" marB="0" anchor="b"/>
                </a:tc>
                <a:tc>
                  <a:txBody>
                    <a:bodyPr/>
                    <a:lstStyle/>
                    <a:p>
                      <a:pPr algn="l" fontAlgn="b"/>
                      <a:endParaRPr lang="en-US" sz="1000" b="1"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r>
              <a:tr h="181039">
                <a:tc>
                  <a:txBody>
                    <a:bodyPr/>
                    <a:lstStyle/>
                    <a:p>
                      <a:pPr algn="l" fontAlgn="b"/>
                      <a:r>
                        <a:rPr lang="en-US" sz="1000" u="none" strike="noStrike">
                          <a:effectLst/>
                        </a:rPr>
                        <a:t>Geb. 48</a:t>
                      </a:r>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Max</a:t>
                      </a:r>
                      <a:endParaRPr lang="en-US" sz="1000" b="0" i="0" u="none" strike="noStrike">
                        <a:solidFill>
                          <a:srgbClr val="000000"/>
                        </a:solidFill>
                        <a:effectLst/>
                        <a:latin typeface="Calibri"/>
                      </a:endParaRPr>
                    </a:p>
                  </a:txBody>
                  <a:tcPr marL="9052" marR="9052" marT="9052" marB="0" anchor="b"/>
                </a:tc>
                <a:tc>
                  <a:txBody>
                    <a:bodyPr/>
                    <a:lstStyle/>
                    <a:p>
                      <a:pPr algn="r" fontAlgn="b"/>
                      <a:r>
                        <a:rPr lang="en-US" sz="1000" u="none" strike="noStrike">
                          <a:effectLst/>
                        </a:rPr>
                        <a:t>985</a:t>
                      </a:r>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µV</a:t>
                      </a:r>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=&gt;</a:t>
                      </a:r>
                      <a:endParaRPr lang="en-US" sz="1000" b="0" i="0" u="none" strike="noStrike">
                        <a:solidFill>
                          <a:srgbClr val="000000"/>
                        </a:solidFill>
                        <a:effectLst/>
                        <a:latin typeface="Calibri"/>
                      </a:endParaRPr>
                    </a:p>
                  </a:txBody>
                  <a:tcPr marL="9052" marR="9052" marT="9052" marB="0" anchor="b"/>
                </a:tc>
                <a:tc>
                  <a:txBody>
                    <a:bodyPr/>
                    <a:lstStyle/>
                    <a:p>
                      <a:pPr algn="r" fontAlgn="b"/>
                      <a:r>
                        <a:rPr lang="en-US" sz="1000" u="none" strike="noStrike">
                          <a:effectLst/>
                        </a:rPr>
                        <a:t>1,0</a:t>
                      </a:r>
                      <a:endParaRPr lang="en-US" sz="1000" b="1"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10exp-4</a:t>
                      </a:r>
                      <a:endParaRPr lang="en-US" sz="1000" b="1"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r>
              <a:tr h="181039">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min</a:t>
                      </a:r>
                      <a:endParaRPr lang="en-US" sz="1000" b="0" i="0" u="none" strike="noStrike">
                        <a:solidFill>
                          <a:srgbClr val="000000"/>
                        </a:solidFill>
                        <a:effectLst/>
                        <a:latin typeface="Calibri"/>
                      </a:endParaRPr>
                    </a:p>
                  </a:txBody>
                  <a:tcPr marL="9052" marR="9052" marT="9052" marB="0" anchor="b"/>
                </a:tc>
                <a:tc>
                  <a:txBody>
                    <a:bodyPr/>
                    <a:lstStyle/>
                    <a:p>
                      <a:pPr algn="r" fontAlgn="b"/>
                      <a:r>
                        <a:rPr lang="en-US" sz="1000" u="none" strike="noStrike">
                          <a:effectLst/>
                        </a:rPr>
                        <a:t>-850</a:t>
                      </a:r>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µV</a:t>
                      </a:r>
                      <a:endParaRPr lang="en-US" sz="1000" b="0"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=&gt;</a:t>
                      </a:r>
                      <a:endParaRPr lang="en-US" sz="1000" b="0" i="0" u="none" strike="noStrike">
                        <a:solidFill>
                          <a:srgbClr val="000000"/>
                        </a:solidFill>
                        <a:effectLst/>
                        <a:latin typeface="Calibri"/>
                      </a:endParaRPr>
                    </a:p>
                  </a:txBody>
                  <a:tcPr marL="9052" marR="9052" marT="9052" marB="0" anchor="b"/>
                </a:tc>
                <a:tc>
                  <a:txBody>
                    <a:bodyPr/>
                    <a:lstStyle/>
                    <a:p>
                      <a:pPr algn="r" fontAlgn="b"/>
                      <a:r>
                        <a:rPr lang="en-US" sz="1000" u="none" strike="noStrike">
                          <a:effectLst/>
                        </a:rPr>
                        <a:t>-0,8</a:t>
                      </a:r>
                      <a:endParaRPr lang="en-US" sz="1000" b="1" i="0" u="none" strike="noStrike">
                        <a:solidFill>
                          <a:srgbClr val="000000"/>
                        </a:solidFill>
                        <a:effectLst/>
                        <a:latin typeface="Calibri"/>
                      </a:endParaRPr>
                    </a:p>
                  </a:txBody>
                  <a:tcPr marL="9052" marR="9052" marT="9052" marB="0" anchor="b"/>
                </a:tc>
                <a:tc>
                  <a:txBody>
                    <a:bodyPr/>
                    <a:lstStyle/>
                    <a:p>
                      <a:pPr algn="l" fontAlgn="b"/>
                      <a:r>
                        <a:rPr lang="en-US" sz="1000" u="none" strike="noStrike">
                          <a:effectLst/>
                        </a:rPr>
                        <a:t>10exp-4</a:t>
                      </a:r>
                      <a:endParaRPr lang="en-US" sz="1000" b="1"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a:solidFill>
                          <a:srgbClr val="000000"/>
                        </a:solidFill>
                        <a:effectLst/>
                        <a:latin typeface="Calibri"/>
                      </a:endParaRPr>
                    </a:p>
                  </a:txBody>
                  <a:tcPr marL="9052" marR="9052" marT="9052" marB="0" anchor="b"/>
                </a:tc>
                <a:tc>
                  <a:txBody>
                    <a:bodyPr/>
                    <a:lstStyle/>
                    <a:p>
                      <a:pPr algn="l" fontAlgn="b"/>
                      <a:endParaRPr lang="en-US" sz="1000" b="0" i="0" u="none" strike="noStrike" dirty="0">
                        <a:solidFill>
                          <a:srgbClr val="000000"/>
                        </a:solidFill>
                        <a:effectLst/>
                        <a:latin typeface="Calibri"/>
                      </a:endParaRPr>
                    </a:p>
                  </a:txBody>
                  <a:tcPr marL="9052" marR="9052" marT="9052" marB="0" anchor="b"/>
                </a:tc>
              </a:tr>
            </a:tbl>
          </a:graphicData>
        </a:graphic>
      </p:graphicFrame>
      <p:sp>
        <p:nvSpPr>
          <p:cNvPr id="5" name="Foliennummernplatzhalter 4"/>
          <p:cNvSpPr>
            <a:spLocks noGrp="1"/>
          </p:cNvSpPr>
          <p:nvPr>
            <p:ph type="sldNum" sz="quarter" idx="12"/>
          </p:nvPr>
        </p:nvSpPr>
        <p:spPr/>
        <p:txBody>
          <a:bodyPr/>
          <a:lstStyle/>
          <a:p>
            <a:fld id="{F14A260B-2893-42E1-B891-7F5E92BF5658}" type="slidenum">
              <a:rPr lang="en-US" smtClean="0"/>
              <a:t>40</a:t>
            </a:fld>
            <a:endParaRPr lang="en-US"/>
          </a:p>
        </p:txBody>
      </p:sp>
    </p:spTree>
    <p:extLst>
      <p:ext uri="{BB962C8B-B14F-4D97-AF65-F5344CB8AC3E}">
        <p14:creationId xmlns:p14="http://schemas.microsoft.com/office/powerpoint/2010/main" val="2170821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dirty="0" err="1" smtClean="0"/>
              <a:t>Rekonstruktion</a:t>
            </a:r>
            <a:r>
              <a:rPr lang="en-US" dirty="0" smtClean="0"/>
              <a:t> der </a:t>
            </a:r>
            <a:r>
              <a:rPr lang="en-US" dirty="0" err="1" smtClean="0"/>
              <a:t>Referenzspannung</a:t>
            </a:r>
            <a:r>
              <a:rPr lang="en-US" dirty="0" smtClean="0"/>
              <a:t> </a:t>
            </a:r>
            <a:r>
              <a:rPr lang="en-US" dirty="0" err="1" smtClean="0"/>
              <a:t>mit</a:t>
            </a:r>
            <a:r>
              <a:rPr lang="en-US" dirty="0" smtClean="0"/>
              <a:t> </a:t>
            </a:r>
            <a:r>
              <a:rPr lang="en-US" dirty="0" err="1" smtClean="0"/>
              <a:t>Werten</a:t>
            </a:r>
            <a:r>
              <a:rPr lang="en-US" dirty="0" smtClean="0"/>
              <a:t> in der </a:t>
            </a:r>
            <a:r>
              <a:rPr lang="en-US" dirty="0" err="1" smtClean="0"/>
              <a:t>Regelung</a:t>
            </a:r>
            <a:r>
              <a:rPr lang="en-US" dirty="0" smtClean="0"/>
              <a:t> </a:t>
            </a:r>
            <a:endParaRPr lang="en-US" dirty="0"/>
          </a:p>
        </p:txBody>
      </p:sp>
      <p:sp>
        <p:nvSpPr>
          <p:cNvPr id="3" name="Inhaltsplatzhalter 2"/>
          <p:cNvSpPr>
            <a:spLocks noGrp="1"/>
          </p:cNvSpPr>
          <p:nvPr>
            <p:ph idx="1"/>
          </p:nvPr>
        </p:nvSpPr>
        <p:spPr/>
        <p:txBody>
          <a:bodyPr>
            <a:normAutofit fontScale="92500" lnSpcReduction="20000"/>
          </a:bodyPr>
          <a:lstStyle/>
          <a:p>
            <a:r>
              <a:rPr lang="de-DE" dirty="0" smtClean="0"/>
              <a:t>Den ungefähren Wert der Quelle kann man aus dem Verhältnis des gemessenen Bit-Wertes der Referenzquelle zum vollen Bitmuster der eigenen (ungenaueren) Referenzspannung der ADCs ermitteln.</a:t>
            </a:r>
          </a:p>
          <a:p>
            <a:r>
              <a:rPr lang="de-DE" dirty="0" smtClean="0"/>
              <a:t>Das volle Bitmuster liefert 2</a:t>
            </a:r>
            <a:r>
              <a:rPr lang="de-DE" baseline="30000" dirty="0" smtClean="0"/>
              <a:t>25</a:t>
            </a:r>
            <a:r>
              <a:rPr lang="de-DE" dirty="0" smtClean="0"/>
              <a:t> was einem Wert von 10,2 V entspricht.</a:t>
            </a:r>
          </a:p>
          <a:p>
            <a:r>
              <a:rPr lang="de-DE" dirty="0" smtClean="0"/>
              <a:t>Mithilfe von Scans und der entsprechenden Berechnung kann man die ADC-Referenz bei allen Geräten auf ca. 100 mV genau bestimmen. Dies ist ca. 1% genau. </a:t>
            </a:r>
          </a:p>
          <a:p>
            <a:endParaRPr lang="en-US" dirty="0"/>
          </a:p>
        </p:txBody>
      </p:sp>
      <p:graphicFrame>
        <p:nvGraphicFramePr>
          <p:cNvPr id="4" name="Tabelle 3"/>
          <p:cNvGraphicFramePr>
            <a:graphicFrameLocks noGrp="1"/>
          </p:cNvGraphicFramePr>
          <p:nvPr>
            <p:extLst>
              <p:ext uri="{D42A27DB-BD31-4B8C-83A1-F6EECF244321}">
                <p14:modId xmlns:p14="http://schemas.microsoft.com/office/powerpoint/2010/main" val="3010882553"/>
              </p:ext>
            </p:extLst>
          </p:nvPr>
        </p:nvGraphicFramePr>
        <p:xfrm>
          <a:off x="3995936" y="5661248"/>
          <a:ext cx="2088232" cy="1125855"/>
        </p:xfrm>
        <a:graphic>
          <a:graphicData uri="http://schemas.openxmlformats.org/drawingml/2006/table">
            <a:tbl>
              <a:tblPr>
                <a:tableStyleId>{5C22544A-7EE6-4342-B048-85BDC9FD1C3A}</a:tableStyleId>
              </a:tblPr>
              <a:tblGrid>
                <a:gridCol w="2088232"/>
              </a:tblGrid>
              <a:tr h="190500">
                <a:tc>
                  <a:txBody>
                    <a:bodyPr/>
                    <a:lstStyle/>
                    <a:p>
                      <a:pPr algn="r" fontAlgn="b"/>
                      <a:r>
                        <a:rPr lang="en-US" sz="1800" u="none" strike="noStrike" dirty="0" smtClean="0">
                          <a:effectLst/>
                        </a:rPr>
                        <a:t> Max 10,2774435 V</a:t>
                      </a:r>
                      <a:endParaRPr lang="en-US" sz="1800" b="0" i="0" u="none" strike="noStrike" dirty="0">
                        <a:solidFill>
                          <a:srgbClr val="000000"/>
                        </a:solidFill>
                        <a:effectLst/>
                        <a:latin typeface="Calibri"/>
                      </a:endParaRPr>
                    </a:p>
                  </a:txBody>
                  <a:tcPr marL="9525" marR="9525" marT="9525" marB="0" anchor="b"/>
                </a:tc>
              </a:tr>
              <a:tr h="190500">
                <a:tc>
                  <a:txBody>
                    <a:bodyPr/>
                    <a:lstStyle/>
                    <a:p>
                      <a:pPr algn="r" fontAlgn="b"/>
                      <a:r>
                        <a:rPr lang="en-US" sz="1800" u="none" strike="noStrike" dirty="0" smtClean="0">
                          <a:effectLst/>
                        </a:rPr>
                        <a:t>Min 10,1751721 V</a:t>
                      </a:r>
                      <a:endParaRPr lang="en-US" sz="1800" b="0" i="0" u="none" strike="noStrike" dirty="0">
                        <a:solidFill>
                          <a:srgbClr val="000000"/>
                        </a:solidFill>
                        <a:effectLst/>
                        <a:latin typeface="Calibri"/>
                      </a:endParaRPr>
                    </a:p>
                  </a:txBody>
                  <a:tcPr marL="9525" marR="9525" marT="9525" marB="0" anchor="b"/>
                </a:tc>
              </a:tr>
              <a:tr h="190500">
                <a:tc>
                  <a:txBody>
                    <a:bodyPr/>
                    <a:lstStyle/>
                    <a:p>
                      <a:pPr algn="r" fontAlgn="b"/>
                      <a:r>
                        <a:rPr lang="en-US" sz="1800" u="none" strike="noStrike" dirty="0" smtClean="0">
                          <a:effectLst/>
                        </a:rPr>
                        <a:t> </a:t>
                      </a:r>
                      <a:r>
                        <a:rPr lang="en-US" sz="1800" u="none" strike="noStrike" dirty="0" err="1" smtClean="0">
                          <a:effectLst/>
                        </a:rPr>
                        <a:t>Differenz</a:t>
                      </a:r>
                      <a:r>
                        <a:rPr lang="en-US" sz="1800" u="none" strike="noStrike" baseline="0" dirty="0" smtClean="0">
                          <a:effectLst/>
                        </a:rPr>
                        <a:t> </a:t>
                      </a:r>
                      <a:r>
                        <a:rPr lang="en-US" sz="1800" u="none" strike="noStrike" dirty="0" smtClean="0">
                          <a:effectLst/>
                        </a:rPr>
                        <a:t>0,10227144 V</a:t>
                      </a:r>
                      <a:endParaRPr lang="en-US" sz="1800" b="0" i="0" u="none" strike="noStrike" dirty="0">
                        <a:solidFill>
                          <a:srgbClr val="000000"/>
                        </a:solidFill>
                        <a:effectLst/>
                        <a:latin typeface="Calibri"/>
                      </a:endParaRPr>
                    </a:p>
                  </a:txBody>
                  <a:tcPr marL="9525" marR="9525" marT="9525" marB="0" anchor="b"/>
                </a:tc>
              </a:tr>
            </a:tbl>
          </a:graphicData>
        </a:graphic>
      </p:graphicFrame>
      <p:sp>
        <p:nvSpPr>
          <p:cNvPr id="5" name="Foliennummernplatzhalter 4"/>
          <p:cNvSpPr>
            <a:spLocks noGrp="1"/>
          </p:cNvSpPr>
          <p:nvPr>
            <p:ph type="sldNum" sz="quarter" idx="12"/>
          </p:nvPr>
        </p:nvSpPr>
        <p:spPr/>
        <p:txBody>
          <a:bodyPr/>
          <a:lstStyle/>
          <a:p>
            <a:fld id="{F14A260B-2893-42E1-B891-7F5E92BF5658}" type="slidenum">
              <a:rPr lang="en-US" smtClean="0"/>
              <a:t>41</a:t>
            </a:fld>
            <a:endParaRPr lang="en-US"/>
          </a:p>
        </p:txBody>
      </p:sp>
    </p:spTree>
    <p:extLst>
      <p:ext uri="{BB962C8B-B14F-4D97-AF65-F5344CB8AC3E}">
        <p14:creationId xmlns:p14="http://schemas.microsoft.com/office/powerpoint/2010/main" val="181903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Vergleich</a:t>
            </a:r>
            <a:r>
              <a:rPr lang="en-US" dirty="0" smtClean="0"/>
              <a:t> der DCCTs</a:t>
            </a:r>
            <a:endParaRPr lang="en-US" dirty="0"/>
          </a:p>
        </p:txBody>
      </p:sp>
      <p:sp>
        <p:nvSpPr>
          <p:cNvPr id="3" name="Inhaltsplatzhalter 2"/>
          <p:cNvSpPr>
            <a:spLocks noGrp="1"/>
          </p:cNvSpPr>
          <p:nvPr>
            <p:ph sz="half" idx="1"/>
          </p:nvPr>
        </p:nvSpPr>
        <p:spPr>
          <a:xfrm>
            <a:off x="457200" y="1600200"/>
            <a:ext cx="3034680" cy="4525963"/>
          </a:xfrm>
        </p:spPr>
        <p:txBody>
          <a:bodyPr/>
          <a:lstStyle/>
          <a:p>
            <a:pPr marL="0" indent="0">
              <a:buNone/>
            </a:pPr>
            <a:r>
              <a:rPr lang="de-DE" sz="2000" dirty="0"/>
              <a:t>Mithilfe der Scan-Tools, ist es möglich sich für die gesamte Maschine die gewünschten Werte ausgeben zu lassen. Diese können mit Excel weiter verarbeitet werden. Die Differenz der DCCTs liegt bei kleiner 2 * 10</a:t>
            </a:r>
            <a:r>
              <a:rPr lang="de-DE" sz="2000" baseline="30000" dirty="0"/>
              <a:t>-4</a:t>
            </a:r>
            <a:r>
              <a:rPr lang="de-DE" sz="2000" dirty="0"/>
              <a:t> </a:t>
            </a:r>
          </a:p>
          <a:p>
            <a:endParaRPr lang="de-DE" dirty="0"/>
          </a:p>
        </p:txBody>
      </p:sp>
      <p:sp>
        <p:nvSpPr>
          <p:cNvPr id="10" name="Foliennummernplatzhalter 9"/>
          <p:cNvSpPr>
            <a:spLocks noGrp="1"/>
          </p:cNvSpPr>
          <p:nvPr>
            <p:ph type="sldNum" sz="quarter" idx="12"/>
          </p:nvPr>
        </p:nvSpPr>
        <p:spPr/>
        <p:txBody>
          <a:bodyPr/>
          <a:lstStyle/>
          <a:p>
            <a:fld id="{F14A260B-2893-42E1-B891-7F5E92BF5658}" type="slidenum">
              <a:rPr lang="en-US" smtClean="0"/>
              <a:t>42</a:t>
            </a:fld>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1700808"/>
            <a:ext cx="5202084"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83409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Fazit</a:t>
            </a:r>
            <a:r>
              <a:rPr lang="en-US" dirty="0" smtClean="0"/>
              <a:t> der </a:t>
            </a:r>
            <a:r>
              <a:rPr lang="en-US" dirty="0" err="1" smtClean="0"/>
              <a:t>Fehleruntersuchung</a:t>
            </a:r>
            <a:endParaRPr lang="en-US" dirty="0"/>
          </a:p>
        </p:txBody>
      </p:sp>
      <p:sp>
        <p:nvSpPr>
          <p:cNvPr id="3" name="Inhaltsplatzhalter 2"/>
          <p:cNvSpPr>
            <a:spLocks noGrp="1"/>
          </p:cNvSpPr>
          <p:nvPr>
            <p:ph idx="1"/>
          </p:nvPr>
        </p:nvSpPr>
        <p:spPr/>
        <p:txBody>
          <a:bodyPr>
            <a:normAutofit lnSpcReduction="10000"/>
          </a:bodyPr>
          <a:lstStyle/>
          <a:p>
            <a:r>
              <a:rPr lang="de-DE" dirty="0" smtClean="0"/>
              <a:t>Der aufgetretene Fehler ist eindeutig auf die vier defekten Referenzquellen zurückzuführen.</a:t>
            </a:r>
          </a:p>
          <a:p>
            <a:pPr lvl="1"/>
            <a:r>
              <a:rPr lang="de-DE" dirty="0" smtClean="0"/>
              <a:t>Die Messungen zeigen, dass die Referenzquellen sehr zuverlässig laufen. Im Fehlerfall arbeiten sie digital: entweder fallen sie aus oder arbeiten stabil.</a:t>
            </a:r>
          </a:p>
          <a:p>
            <a:r>
              <a:rPr lang="de-DE" dirty="0" smtClean="0"/>
              <a:t>Systembedingt ist die Referenzquelle allerdings als Singularität anzusehen, die sich derzeit über den Gesamtscan nur mit einer Präzision von 1% genau zurückrechnen lässt.</a:t>
            </a:r>
            <a:endParaRPr lang="de-DE" dirty="0"/>
          </a:p>
        </p:txBody>
      </p:sp>
      <p:sp>
        <p:nvSpPr>
          <p:cNvPr id="4" name="Foliennummernplatzhalter 3"/>
          <p:cNvSpPr>
            <a:spLocks noGrp="1"/>
          </p:cNvSpPr>
          <p:nvPr>
            <p:ph type="sldNum" sz="quarter" idx="12"/>
          </p:nvPr>
        </p:nvSpPr>
        <p:spPr/>
        <p:txBody>
          <a:bodyPr/>
          <a:lstStyle/>
          <a:p>
            <a:fld id="{F14A260B-2893-42E1-B891-7F5E92BF5658}" type="slidenum">
              <a:rPr lang="en-US" smtClean="0"/>
              <a:t>43</a:t>
            </a:fld>
            <a:endParaRPr lang="en-US"/>
          </a:p>
        </p:txBody>
      </p:sp>
    </p:spTree>
    <p:extLst>
      <p:ext uri="{BB962C8B-B14F-4D97-AF65-F5344CB8AC3E}">
        <p14:creationId xmlns:p14="http://schemas.microsoft.com/office/powerpoint/2010/main" val="37962610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D1DA3D3C-DBFE-4A0F-BD55-54587099014A}" type="slidenum">
              <a:rPr lang="en-US" smtClean="0"/>
              <a:t>44</a:t>
            </a:fld>
            <a:endParaRPr lang="en-US"/>
          </a:p>
        </p:txBody>
      </p:sp>
      <p:sp>
        <p:nvSpPr>
          <p:cNvPr id="3" name="Titel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Weiteres Vorgehen PETRA</a:t>
            </a:r>
            <a:endParaRPr lang="en-US" dirty="0"/>
          </a:p>
        </p:txBody>
      </p:sp>
      <p:sp>
        <p:nvSpPr>
          <p:cNvPr id="4" name="Inhaltsplatzhalter 2"/>
          <p:cNvSpPr txBox="1">
            <a:spLocks/>
          </p:cNvSpPr>
          <p:nvPr/>
        </p:nvSpPr>
        <p:spPr>
          <a:xfrm>
            <a:off x="457200" y="1600200"/>
            <a:ext cx="8229600" cy="4525963"/>
          </a:xfrm>
          <a:prstGeom prst="rect">
            <a:avLst/>
          </a:prstGeom>
        </p:spPr>
        <p:txBody>
          <a:bodyPr>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mtClean="0"/>
              <a:t>Es wurden im Laufe der Untersuchungen mehrere Varianten überlegt, um eine sichere 2. Messung aufzubauen, damit Fehler schneller gefunden werden können.</a:t>
            </a:r>
          </a:p>
          <a:p>
            <a:pPr marL="514350" indent="-514350">
              <a:buFont typeface="+mj-lt"/>
              <a:buAutoNum type="arabicPeriod"/>
            </a:pPr>
            <a:r>
              <a:rPr lang="de-DE" smtClean="0"/>
              <a:t>Änderung in der Netzgeräte-Software</a:t>
            </a:r>
          </a:p>
          <a:p>
            <a:pPr lvl="1"/>
            <a:r>
              <a:rPr lang="de-DE" smtClean="0"/>
              <a:t>Derzeit kann man den Wert der Referenzquelle nicht hinreichend präzise zurückrechnen. </a:t>
            </a:r>
          </a:p>
          <a:p>
            <a:pPr lvl="1"/>
            <a:r>
              <a:rPr lang="de-DE" smtClean="0"/>
              <a:t>Innerhalb der Elektronik hat man allerdings noch die eigenen Spannungsquellen der ADC, die wegen der Kalibrierung nicht nutzt. Wenn zu einem Kalibrierzeitpunkt dieser Wert mit der Referenzquelle verglichen und gespeichert wird, können Änderungen mit einer hohen Präzision erkannt werden. </a:t>
            </a:r>
          </a:p>
          <a:p>
            <a:pPr lvl="1"/>
            <a:r>
              <a:rPr lang="de-DE" smtClean="0"/>
              <a:t>Da zwei ADCs zur Verfügung stehen, hat man hier eine doppelte Möglichkeit des Vergleichs.</a:t>
            </a:r>
          </a:p>
          <a:p>
            <a:pPr lvl="2"/>
            <a:r>
              <a:rPr lang="de-DE" smtClean="0"/>
              <a:t>Dies würde in einer neuen Softwareversion im Herbst zur Verfügung stehen.</a:t>
            </a:r>
          </a:p>
          <a:p>
            <a:pPr lvl="2"/>
            <a:r>
              <a:rPr lang="de-DE" smtClean="0"/>
              <a:t>Als schnelle Variante könnte dies in der Web-Oberfläche integriert werden. </a:t>
            </a:r>
          </a:p>
          <a:p>
            <a:pPr lvl="2"/>
            <a:endParaRPr lang="de-DE" dirty="0"/>
          </a:p>
        </p:txBody>
      </p:sp>
    </p:spTree>
    <p:extLst>
      <p:ext uri="{BB962C8B-B14F-4D97-AF65-F5344CB8AC3E}">
        <p14:creationId xmlns:p14="http://schemas.microsoft.com/office/powerpoint/2010/main" val="5933030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Weiteres</a:t>
            </a:r>
            <a:r>
              <a:rPr lang="en-US" dirty="0" smtClean="0"/>
              <a:t> </a:t>
            </a:r>
            <a:r>
              <a:rPr lang="en-US" dirty="0" err="1" smtClean="0"/>
              <a:t>Vorgehen</a:t>
            </a:r>
            <a:r>
              <a:rPr lang="en-US" dirty="0" smtClean="0"/>
              <a:t> PETRA (2)</a:t>
            </a:r>
            <a:endParaRPr lang="en-US" dirty="0"/>
          </a:p>
        </p:txBody>
      </p:sp>
      <p:sp>
        <p:nvSpPr>
          <p:cNvPr id="3" name="Inhaltsplatzhalter 2"/>
          <p:cNvSpPr>
            <a:spLocks noGrp="1"/>
          </p:cNvSpPr>
          <p:nvPr>
            <p:ph idx="1"/>
          </p:nvPr>
        </p:nvSpPr>
        <p:spPr/>
        <p:txBody>
          <a:bodyPr>
            <a:normAutofit fontScale="92500" lnSpcReduction="20000"/>
          </a:bodyPr>
          <a:lstStyle/>
          <a:p>
            <a:pPr marL="514350" indent="-514350">
              <a:buFont typeface="+mj-lt"/>
              <a:buAutoNum type="arabicPeriod" startAt="2"/>
            </a:pPr>
            <a:r>
              <a:rPr lang="de-DE" dirty="0" smtClean="0"/>
              <a:t>Software-Änderung im PSC</a:t>
            </a:r>
          </a:p>
          <a:p>
            <a:pPr marL="914400" lvl="1" indent="-514350"/>
            <a:r>
              <a:rPr lang="de-DE" dirty="0" smtClean="0"/>
              <a:t>Der 2. DCCT Wert muss angezeigt werden. Hier besteht die einzige Ungenauigkeit bei Ausfall der Referenzquelle.</a:t>
            </a:r>
          </a:p>
          <a:p>
            <a:pPr marL="514350" indent="-514350">
              <a:buFont typeface="+mj-lt"/>
              <a:buAutoNum type="arabicPeriod" startAt="3"/>
            </a:pPr>
            <a:r>
              <a:rPr lang="de-DE" dirty="0" smtClean="0"/>
              <a:t>Aufbau eines weiteren Messsystems</a:t>
            </a:r>
          </a:p>
          <a:p>
            <a:pPr marL="914400" lvl="1" indent="-514350"/>
            <a:r>
              <a:rPr lang="de-DE" dirty="0" smtClean="0"/>
              <a:t>Ein Messsystem, dass diese Messaufgabe erfüllt besteht aus</a:t>
            </a:r>
          </a:p>
          <a:p>
            <a:pPr marL="1314450" lvl="2" indent="-514350"/>
            <a:r>
              <a:rPr lang="de-DE" dirty="0" smtClean="0"/>
              <a:t>Präzisionsmultimeter</a:t>
            </a:r>
          </a:p>
          <a:p>
            <a:pPr marL="1314450" lvl="2" indent="-514350"/>
            <a:r>
              <a:rPr lang="de-DE" dirty="0" smtClean="0"/>
              <a:t>Multiplexer zum Umschalten der Messsignale</a:t>
            </a:r>
          </a:p>
          <a:p>
            <a:pPr marL="1314450" lvl="2" indent="-514350"/>
            <a:r>
              <a:rPr lang="de-DE" dirty="0" smtClean="0"/>
              <a:t>Rechner, der die Zuordnung der einzelnen Kanäle an das Kontrollsystem regelt. Gegebenenfalls kann hier bereits ein intelligentes Oszilloskop weiterhelfen.</a:t>
            </a:r>
          </a:p>
          <a:p>
            <a:pPr marL="1314450" lvl="2" indent="-514350"/>
            <a:endParaRPr lang="en-US" dirty="0" smtClean="0"/>
          </a:p>
          <a:p>
            <a:pPr lvl="2" indent="-342900"/>
            <a:endParaRPr lang="en-US" dirty="0"/>
          </a:p>
        </p:txBody>
      </p:sp>
      <p:sp>
        <p:nvSpPr>
          <p:cNvPr id="4" name="Foliennummernplatzhalter 3"/>
          <p:cNvSpPr>
            <a:spLocks noGrp="1"/>
          </p:cNvSpPr>
          <p:nvPr>
            <p:ph type="sldNum" sz="quarter" idx="12"/>
          </p:nvPr>
        </p:nvSpPr>
        <p:spPr/>
        <p:txBody>
          <a:bodyPr/>
          <a:lstStyle/>
          <a:p>
            <a:fld id="{F14A260B-2893-42E1-B891-7F5E92BF5658}" type="slidenum">
              <a:rPr lang="en-US" smtClean="0"/>
              <a:t>45</a:t>
            </a:fld>
            <a:endParaRPr lang="en-US"/>
          </a:p>
        </p:txBody>
      </p:sp>
    </p:spTree>
    <p:extLst>
      <p:ext uri="{BB962C8B-B14F-4D97-AF65-F5344CB8AC3E}">
        <p14:creationId xmlns:p14="http://schemas.microsoft.com/office/powerpoint/2010/main" val="26699440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Zu</a:t>
            </a:r>
            <a:r>
              <a:rPr lang="en-US" dirty="0" smtClean="0"/>
              <a:t> </a:t>
            </a:r>
            <a:r>
              <a:rPr lang="en-US" dirty="0" err="1" smtClean="0"/>
              <a:t>klären</a:t>
            </a:r>
            <a:endParaRPr lang="en-US" dirty="0"/>
          </a:p>
        </p:txBody>
      </p:sp>
      <p:sp>
        <p:nvSpPr>
          <p:cNvPr id="3" name="Inhaltsplatzhalter 2"/>
          <p:cNvSpPr>
            <a:spLocks noGrp="1"/>
          </p:cNvSpPr>
          <p:nvPr>
            <p:ph idx="1"/>
          </p:nvPr>
        </p:nvSpPr>
        <p:spPr/>
        <p:txBody>
          <a:bodyPr>
            <a:normAutofit fontScale="92500" lnSpcReduction="10000"/>
          </a:bodyPr>
          <a:lstStyle/>
          <a:p>
            <a:r>
              <a:rPr lang="de-DE" dirty="0" smtClean="0"/>
              <a:t>Derzeit wurde PETRA nach der gleichen Logik aufgebaut wie </a:t>
            </a:r>
            <a:r>
              <a:rPr lang="de-DE" dirty="0" err="1" smtClean="0"/>
              <a:t>HERAp</a:t>
            </a:r>
            <a:endParaRPr lang="de-DE" dirty="0" smtClean="0"/>
          </a:p>
          <a:p>
            <a:pPr lvl="1"/>
            <a:r>
              <a:rPr lang="de-DE" dirty="0" smtClean="0"/>
              <a:t>Große Geräte besitzen 2 DCCT</a:t>
            </a:r>
          </a:p>
          <a:p>
            <a:pPr lvl="1"/>
            <a:r>
              <a:rPr lang="de-DE" dirty="0" smtClean="0"/>
              <a:t>Korrekturen besitzen 1 DCCT (Ausnahme </a:t>
            </a:r>
            <a:r>
              <a:rPr lang="de-DE" dirty="0" err="1" smtClean="0"/>
              <a:t>Sextupolkorrekturen</a:t>
            </a:r>
            <a:r>
              <a:rPr lang="de-DE" dirty="0" smtClean="0"/>
              <a:t>, da diese von </a:t>
            </a:r>
            <a:r>
              <a:rPr lang="de-DE" dirty="0" err="1" smtClean="0"/>
              <a:t>Choppern</a:t>
            </a:r>
            <a:r>
              <a:rPr lang="de-DE" dirty="0" smtClean="0"/>
              <a:t> gespeist werden)</a:t>
            </a:r>
          </a:p>
          <a:p>
            <a:pPr marL="457200" lvl="1" indent="0">
              <a:buNone/>
            </a:pPr>
            <a:endParaRPr lang="de-DE" dirty="0" smtClean="0"/>
          </a:p>
          <a:p>
            <a:pPr lvl="1"/>
            <a:r>
              <a:rPr lang="de-DE" dirty="0" smtClean="0"/>
              <a:t>Ist dies hinreichend oder soll bei den Korrekturen ein weiterer DCCT eingebaut werden.</a:t>
            </a:r>
          </a:p>
          <a:p>
            <a:pPr lvl="1"/>
            <a:r>
              <a:rPr lang="de-DE" dirty="0" smtClean="0"/>
              <a:t>Eine Anschlussmöglichkeit an die Elektronik ist vorhanden.</a:t>
            </a:r>
            <a:endParaRPr lang="de-DE" dirty="0"/>
          </a:p>
        </p:txBody>
      </p:sp>
      <p:sp>
        <p:nvSpPr>
          <p:cNvPr id="4" name="Foliennummernplatzhalter 3"/>
          <p:cNvSpPr>
            <a:spLocks noGrp="1"/>
          </p:cNvSpPr>
          <p:nvPr>
            <p:ph type="sldNum" sz="quarter" idx="12"/>
          </p:nvPr>
        </p:nvSpPr>
        <p:spPr/>
        <p:txBody>
          <a:bodyPr/>
          <a:lstStyle/>
          <a:p>
            <a:fld id="{F14A260B-2893-42E1-B891-7F5E92BF5658}" type="slidenum">
              <a:rPr lang="en-US" smtClean="0"/>
              <a:t>46</a:t>
            </a:fld>
            <a:endParaRPr lang="en-US"/>
          </a:p>
        </p:txBody>
      </p:sp>
    </p:spTree>
    <p:extLst>
      <p:ext uri="{BB962C8B-B14F-4D97-AF65-F5344CB8AC3E}">
        <p14:creationId xmlns:p14="http://schemas.microsoft.com/office/powerpoint/2010/main" val="7706206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lvl="1" algn="ctr" rtl="0">
              <a:spcBef>
                <a:spcPct val="0"/>
              </a:spcBef>
            </a:pPr>
            <a:r>
              <a:rPr lang="en-US" sz="3300" dirty="0" err="1" smtClean="0"/>
              <a:t>Weitere</a:t>
            </a:r>
            <a:r>
              <a:rPr lang="en-US" sz="3300" dirty="0" smtClean="0"/>
              <a:t> </a:t>
            </a:r>
            <a:r>
              <a:rPr lang="en-US" sz="3300" dirty="0" err="1" smtClean="0"/>
              <a:t>ausstehende</a:t>
            </a:r>
            <a:r>
              <a:rPr lang="en-US" sz="3300" dirty="0" smtClean="0"/>
              <a:t> </a:t>
            </a:r>
            <a:r>
              <a:rPr lang="en-US" sz="3300" dirty="0" err="1" smtClean="0"/>
              <a:t>Arbeiten</a:t>
            </a:r>
            <a:r>
              <a:rPr lang="en-US" sz="3300" dirty="0" smtClean="0"/>
              <a:t/>
            </a:r>
            <a:br>
              <a:rPr lang="en-US" sz="3300" dirty="0" smtClean="0"/>
            </a:br>
            <a:endParaRPr lang="de-DE" dirty="0"/>
          </a:p>
        </p:txBody>
      </p:sp>
      <p:sp>
        <p:nvSpPr>
          <p:cNvPr id="3" name="Inhaltsplatzhalter 2"/>
          <p:cNvSpPr>
            <a:spLocks noGrp="1"/>
          </p:cNvSpPr>
          <p:nvPr>
            <p:ph idx="1"/>
          </p:nvPr>
        </p:nvSpPr>
        <p:spPr/>
        <p:txBody>
          <a:bodyPr/>
          <a:lstStyle/>
          <a:p>
            <a:r>
              <a:rPr lang="de-DE" dirty="0" smtClean="0"/>
              <a:t>Inbetriebnahme der Reserveumschaltung mit </a:t>
            </a:r>
            <a:r>
              <a:rPr lang="de-DE" dirty="0" err="1" smtClean="0"/>
              <a:t>magnet</a:t>
            </a:r>
            <a:r>
              <a:rPr lang="de-DE" dirty="0" smtClean="0"/>
              <a:t> </a:t>
            </a:r>
            <a:r>
              <a:rPr lang="de-DE" dirty="0" err="1" smtClean="0"/>
              <a:t>control</a:t>
            </a:r>
            <a:endParaRPr lang="de-DE" dirty="0" smtClean="0"/>
          </a:p>
          <a:p>
            <a:r>
              <a:rPr lang="de-DE" dirty="0" smtClean="0"/>
              <a:t>Aktivierung des Kompensationsgerätes</a:t>
            </a:r>
          </a:p>
          <a:p>
            <a:r>
              <a:rPr lang="de-DE" dirty="0" smtClean="0"/>
              <a:t>Inbetriebnahme des Aktivfilters für den Dipolkreis in der Max von Laue Halle im nächsten </a:t>
            </a:r>
            <a:r>
              <a:rPr lang="de-DE" dirty="0" err="1" smtClean="0"/>
              <a:t>Shut</a:t>
            </a:r>
            <a:r>
              <a:rPr lang="de-DE" dirty="0" smtClean="0"/>
              <a:t> Down</a:t>
            </a:r>
          </a:p>
          <a:p>
            <a:r>
              <a:rPr lang="de-DE" dirty="0" smtClean="0"/>
              <a:t>Neue Softwareversion für die Regelung</a:t>
            </a:r>
          </a:p>
        </p:txBody>
      </p:sp>
      <p:sp>
        <p:nvSpPr>
          <p:cNvPr id="4" name="Foliennummernplatzhalter 3"/>
          <p:cNvSpPr>
            <a:spLocks noGrp="1"/>
          </p:cNvSpPr>
          <p:nvPr>
            <p:ph type="sldNum" sz="quarter" idx="12"/>
          </p:nvPr>
        </p:nvSpPr>
        <p:spPr/>
        <p:txBody>
          <a:bodyPr/>
          <a:lstStyle/>
          <a:p>
            <a:fld id="{D1DA3D3C-DBFE-4A0F-BD55-54587099014A}" type="slidenum">
              <a:rPr lang="en-US" smtClean="0"/>
              <a:t>47</a:t>
            </a:fld>
            <a:endParaRPr lang="en-US"/>
          </a:p>
        </p:txBody>
      </p:sp>
    </p:spTree>
    <p:extLst>
      <p:ext uri="{BB962C8B-B14F-4D97-AF65-F5344CB8AC3E}">
        <p14:creationId xmlns:p14="http://schemas.microsoft.com/office/powerpoint/2010/main" val="32190376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p:txBody>
          <a:bodyPr/>
          <a:lstStyle/>
          <a:p>
            <a:r>
              <a:rPr lang="de-DE" dirty="0" smtClean="0"/>
              <a:t>Vielen Dank!</a:t>
            </a:r>
            <a:endParaRPr lang="de-DE" dirty="0"/>
          </a:p>
        </p:txBody>
      </p:sp>
      <p:sp>
        <p:nvSpPr>
          <p:cNvPr id="4" name="Foliennummernplatzhalter 3"/>
          <p:cNvSpPr>
            <a:spLocks noGrp="1"/>
          </p:cNvSpPr>
          <p:nvPr>
            <p:ph type="sldNum" sz="quarter" idx="12"/>
          </p:nvPr>
        </p:nvSpPr>
        <p:spPr/>
        <p:txBody>
          <a:bodyPr/>
          <a:lstStyle/>
          <a:p>
            <a:fld id="{D1DA3D3C-DBFE-4A0F-BD55-54587099014A}" type="slidenum">
              <a:rPr lang="en-US" smtClean="0"/>
              <a:t>48</a:t>
            </a:fld>
            <a:endParaRPr lang="en-US"/>
          </a:p>
        </p:txBody>
      </p:sp>
    </p:spTree>
    <p:extLst>
      <p:ext uri="{BB962C8B-B14F-4D97-AF65-F5344CB8AC3E}">
        <p14:creationId xmlns:p14="http://schemas.microsoft.com/office/powerpoint/2010/main" val="1247565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D1DA3D3C-DBFE-4A0F-BD55-54587099014A}" type="slidenum">
              <a:rPr lang="en-US" smtClean="0"/>
              <a:t>5</a:t>
            </a:fld>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463" y="401638"/>
            <a:ext cx="8345487" cy="605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02973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Umbaumaßnahmen 2014</a:t>
            </a:r>
          </a:p>
        </p:txBody>
      </p:sp>
      <p:sp>
        <p:nvSpPr>
          <p:cNvPr id="3" name="Inhaltsplatzhalter 2"/>
          <p:cNvSpPr>
            <a:spLocks noGrp="1"/>
          </p:cNvSpPr>
          <p:nvPr>
            <p:ph idx="1"/>
          </p:nvPr>
        </p:nvSpPr>
        <p:spPr/>
        <p:txBody>
          <a:bodyPr>
            <a:normAutofit/>
          </a:bodyPr>
          <a:lstStyle/>
          <a:p>
            <a:pPr marL="342900" lvl="1" indent="-342900">
              <a:buFont typeface="Arial" panose="020B0604020202020204" pitchFamily="34" charset="0"/>
              <a:buChar char="•"/>
            </a:pPr>
            <a:r>
              <a:rPr lang="en-US" sz="3300" dirty="0" err="1"/>
              <a:t>Umbaumaßnahmen</a:t>
            </a:r>
            <a:r>
              <a:rPr lang="en-US" sz="3300" dirty="0"/>
              <a:t> 2014</a:t>
            </a:r>
          </a:p>
          <a:p>
            <a:pPr marL="0" lvl="1" indent="0">
              <a:buNone/>
            </a:pPr>
            <a:endParaRPr lang="en-US" dirty="0"/>
          </a:p>
          <a:p>
            <a:pPr lvl="2"/>
            <a:r>
              <a:rPr lang="en-US" sz="2500" dirty="0" err="1" smtClean="0"/>
              <a:t>Ausrüstung</a:t>
            </a:r>
            <a:r>
              <a:rPr lang="en-US" sz="2500" dirty="0" smtClean="0"/>
              <a:t> </a:t>
            </a:r>
            <a:r>
              <a:rPr lang="en-US" sz="2500" dirty="0"/>
              <a:t>der </a:t>
            </a:r>
            <a:r>
              <a:rPr lang="en-US" sz="2500" dirty="0" err="1"/>
              <a:t>neuen</a:t>
            </a:r>
            <a:r>
              <a:rPr lang="en-US" sz="2500" dirty="0"/>
              <a:t> </a:t>
            </a:r>
            <a:r>
              <a:rPr lang="en-US" sz="2500" dirty="0" err="1"/>
              <a:t>Netzgerätegebäude</a:t>
            </a:r>
            <a:r>
              <a:rPr lang="en-US" sz="2500" dirty="0"/>
              <a:t> </a:t>
            </a:r>
            <a:r>
              <a:rPr lang="en-US" sz="2500" dirty="0" err="1" smtClean="0"/>
              <a:t>Gebäude</a:t>
            </a:r>
            <a:r>
              <a:rPr lang="en-US" sz="2500" dirty="0" smtClean="0"/>
              <a:t> 18 und Nord </a:t>
            </a:r>
            <a:r>
              <a:rPr lang="en-US" sz="2500" dirty="0" err="1" smtClean="0"/>
              <a:t>rechts</a:t>
            </a:r>
            <a:endParaRPr lang="en-US" sz="2500" dirty="0" smtClean="0"/>
          </a:p>
          <a:p>
            <a:pPr lvl="2"/>
            <a:r>
              <a:rPr lang="en-US" sz="2600" dirty="0" err="1"/>
              <a:t>Verkabelung</a:t>
            </a:r>
            <a:r>
              <a:rPr lang="en-US" sz="2600" dirty="0"/>
              <a:t> der </a:t>
            </a:r>
            <a:r>
              <a:rPr lang="en-US" sz="2600" dirty="0" err="1"/>
              <a:t>Stromschienen</a:t>
            </a:r>
            <a:r>
              <a:rPr lang="en-US" sz="2600" dirty="0"/>
              <a:t> </a:t>
            </a:r>
            <a:r>
              <a:rPr lang="en-US" sz="2600" dirty="0" err="1"/>
              <a:t>im</a:t>
            </a:r>
            <a:r>
              <a:rPr lang="en-US" sz="2600" dirty="0"/>
              <a:t> </a:t>
            </a:r>
            <a:r>
              <a:rPr lang="en-US" sz="2600" dirty="0" smtClean="0"/>
              <a:t>extension-</a:t>
            </a:r>
            <a:r>
              <a:rPr lang="en-US" sz="2600" dirty="0" err="1" smtClean="0"/>
              <a:t>Bereich</a:t>
            </a:r>
            <a:endParaRPr lang="en-US" sz="2600" dirty="0"/>
          </a:p>
          <a:p>
            <a:pPr lvl="2"/>
            <a:r>
              <a:rPr lang="en-US" sz="2500" dirty="0" err="1"/>
              <a:t>Pritschenbau</a:t>
            </a:r>
            <a:r>
              <a:rPr lang="en-US" sz="2500" dirty="0"/>
              <a:t> und </a:t>
            </a:r>
            <a:r>
              <a:rPr lang="en-US" sz="2500" dirty="0" err="1"/>
              <a:t>Verkabelung</a:t>
            </a:r>
            <a:r>
              <a:rPr lang="en-US" sz="2500" dirty="0"/>
              <a:t> </a:t>
            </a:r>
          </a:p>
          <a:p>
            <a:endParaRPr lang="de-DE" dirty="0"/>
          </a:p>
        </p:txBody>
      </p:sp>
      <p:sp>
        <p:nvSpPr>
          <p:cNvPr id="5" name="Foliennummernplatzhalter 4"/>
          <p:cNvSpPr>
            <a:spLocks noGrp="1"/>
          </p:cNvSpPr>
          <p:nvPr>
            <p:ph type="sldNum" sz="quarter" idx="12"/>
          </p:nvPr>
        </p:nvSpPr>
        <p:spPr/>
        <p:txBody>
          <a:bodyPr/>
          <a:lstStyle/>
          <a:p>
            <a:fld id="{D1DA3D3C-DBFE-4A0F-BD55-54587099014A}" type="slidenum">
              <a:rPr lang="en-US" smtClean="0"/>
              <a:t>6</a:t>
            </a:fld>
            <a:endParaRPr lang="en-US"/>
          </a:p>
        </p:txBody>
      </p:sp>
    </p:spTree>
    <p:extLst>
      <p:ext uri="{BB962C8B-B14F-4D97-AF65-F5344CB8AC3E}">
        <p14:creationId xmlns:p14="http://schemas.microsoft.com/office/powerpoint/2010/main" val="10059567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Neu Netzgeräteräume in Nord rechts und Geb. 18</a:t>
            </a:r>
            <a:endParaRPr lang="de-DE" dirty="0"/>
          </a:p>
        </p:txBody>
      </p:sp>
      <p:pic>
        <p:nvPicPr>
          <p:cNvPr id="5" name="Picture 16" descr="C:\Users\heidbroo\Desktop\Figure1.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12680" y="1600200"/>
            <a:ext cx="471864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liennummernplatzhalter 2"/>
          <p:cNvSpPr>
            <a:spLocks noGrp="1"/>
          </p:cNvSpPr>
          <p:nvPr>
            <p:ph type="sldNum" sz="quarter" idx="12"/>
          </p:nvPr>
        </p:nvSpPr>
        <p:spPr/>
        <p:txBody>
          <a:bodyPr/>
          <a:lstStyle/>
          <a:p>
            <a:fld id="{D1DA3D3C-DBFE-4A0F-BD55-54587099014A}" type="slidenum">
              <a:rPr lang="en-US" smtClean="0"/>
              <a:t>7</a:t>
            </a:fld>
            <a:endParaRPr lang="en-US"/>
          </a:p>
        </p:txBody>
      </p:sp>
    </p:spTree>
    <p:extLst>
      <p:ext uri="{BB962C8B-B14F-4D97-AF65-F5344CB8AC3E}">
        <p14:creationId xmlns:p14="http://schemas.microsoft.com/office/powerpoint/2010/main" val="16544213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332656"/>
            <a:ext cx="9144000" cy="1143000"/>
          </a:xfrm>
        </p:spPr>
        <p:txBody>
          <a:bodyPr>
            <a:normAutofit/>
          </a:bodyPr>
          <a:lstStyle/>
          <a:p>
            <a:r>
              <a:rPr lang="de-DE" sz="4000" dirty="0" smtClean="0"/>
              <a:t>PETRA Nord rechts ( August 2013)</a:t>
            </a:r>
            <a:endParaRPr lang="de-DE" sz="4000" dirty="0"/>
          </a:p>
        </p:txBody>
      </p:sp>
      <p:pic>
        <p:nvPicPr>
          <p:cNvPr id="6146" name="Picture 2" descr="H:\Schicht\Groemitz 2015\Geb46binnen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628800"/>
            <a:ext cx="6300192" cy="4725144"/>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2"/>
          <p:cNvSpPr>
            <a:spLocks noGrp="1"/>
          </p:cNvSpPr>
          <p:nvPr>
            <p:ph type="sldNum" sz="quarter" idx="12"/>
          </p:nvPr>
        </p:nvSpPr>
        <p:spPr/>
        <p:txBody>
          <a:bodyPr/>
          <a:lstStyle/>
          <a:p>
            <a:fld id="{D1DA3D3C-DBFE-4A0F-BD55-54587099014A}" type="slidenum">
              <a:rPr lang="en-US" smtClean="0"/>
              <a:t>8</a:t>
            </a:fld>
            <a:endParaRPr lang="en-US"/>
          </a:p>
        </p:txBody>
      </p:sp>
    </p:spTree>
    <p:extLst>
      <p:ext uri="{BB962C8B-B14F-4D97-AF65-F5344CB8AC3E}">
        <p14:creationId xmlns:p14="http://schemas.microsoft.com/office/powerpoint/2010/main" val="21379790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PETRA Nord rechts (November 2013)</a:t>
            </a:r>
            <a:endParaRPr lang="de-DE" dirty="0"/>
          </a:p>
        </p:txBody>
      </p:sp>
      <p:pic>
        <p:nvPicPr>
          <p:cNvPr id="7170" name="Picture 2" descr="N:\4all\intern\Beschleuniger\Petra 3.1\Bilder\Bilder 2.10.13\Fotos_Halle-NR_Geb.46b_Okt-2013\Halle_NR_15_10-201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2"/>
          <p:cNvSpPr>
            <a:spLocks noGrp="1"/>
          </p:cNvSpPr>
          <p:nvPr>
            <p:ph type="sldNum" sz="quarter" idx="12"/>
          </p:nvPr>
        </p:nvSpPr>
        <p:spPr/>
        <p:txBody>
          <a:bodyPr/>
          <a:lstStyle/>
          <a:p>
            <a:fld id="{D1DA3D3C-DBFE-4A0F-BD55-54587099014A}" type="slidenum">
              <a:rPr lang="en-US" smtClean="0"/>
              <a:t>9</a:t>
            </a:fld>
            <a:endParaRPr lang="en-US"/>
          </a:p>
        </p:txBody>
      </p:sp>
    </p:spTree>
    <p:extLst>
      <p:ext uri="{BB962C8B-B14F-4D97-AF65-F5344CB8AC3E}">
        <p14:creationId xmlns:p14="http://schemas.microsoft.com/office/powerpoint/2010/main" val="3682848819"/>
      </p:ext>
    </p:extLst>
  </p:cSld>
  <p:clrMapOvr>
    <a:masterClrMapping/>
  </p:clrMapOvr>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1817</Words>
  <Application>Microsoft Office PowerPoint</Application>
  <PresentationFormat>Bildschirmpräsentation (4:3)</PresentationFormat>
  <Paragraphs>384</Paragraphs>
  <Slides>48</Slides>
  <Notes>0</Notes>
  <HiddenSlides>0</HiddenSlides>
  <MMClips>0</MMClips>
  <ScaleCrop>false</ScaleCrop>
  <HeadingPairs>
    <vt:vector size="4" baseType="variant">
      <vt:variant>
        <vt:lpstr>Design</vt:lpstr>
      </vt:variant>
      <vt:variant>
        <vt:i4>1</vt:i4>
      </vt:variant>
      <vt:variant>
        <vt:lpstr>Folientitel</vt:lpstr>
      </vt:variant>
      <vt:variant>
        <vt:i4>48</vt:i4>
      </vt:variant>
    </vt:vector>
  </HeadingPairs>
  <TitlesOfParts>
    <vt:vector size="49" baseType="lpstr">
      <vt:lpstr>Larissa</vt:lpstr>
      <vt:lpstr>Inbetriebnahme der Netzgeräte für PETRA extension </vt:lpstr>
      <vt:lpstr>Übersicht</vt:lpstr>
      <vt:lpstr>PowerPoint-Präsentation</vt:lpstr>
      <vt:lpstr>42 neue Korrekturen</vt:lpstr>
      <vt:lpstr>PowerPoint-Präsentation</vt:lpstr>
      <vt:lpstr>Umbaumaßnahmen 2014</vt:lpstr>
      <vt:lpstr>Neu Netzgeräteräume in Nord rechts und Geb. 18</vt:lpstr>
      <vt:lpstr>PETRA Nord rechts ( August 2013)</vt:lpstr>
      <vt:lpstr>PETRA Nord rechts (November 2013)</vt:lpstr>
      <vt:lpstr> PETRA Nord rechts (April 2014)</vt:lpstr>
      <vt:lpstr>PETRA Nord links</vt:lpstr>
      <vt:lpstr> Geb. 18 (auch Waschstraße genannt)</vt:lpstr>
      <vt:lpstr>Umbau Halle Ost</vt:lpstr>
      <vt:lpstr>PowerPoint-Präsentation</vt:lpstr>
      <vt:lpstr>Bypass der Stromschienen im Extensionbereich</vt:lpstr>
      <vt:lpstr>Behinderungen bei der Verkabelung</vt:lpstr>
      <vt:lpstr>Inbetriebnahmen 2015</vt:lpstr>
      <vt:lpstr>Inbetriebnahme Ablauf</vt:lpstr>
      <vt:lpstr>PowerPoint-Präsentation</vt:lpstr>
      <vt:lpstr>Internetseite eines Netzgerätes</vt:lpstr>
      <vt:lpstr>Fehler bei den Inbetriebnahmen</vt:lpstr>
      <vt:lpstr>10Hz-Rauschen</vt:lpstr>
      <vt:lpstr>Ursache des Fehlers bei der Referenzspannung</vt:lpstr>
      <vt:lpstr>Messtechnik</vt:lpstr>
      <vt:lpstr>Digitale Regelung</vt:lpstr>
      <vt:lpstr>PowerPoint-Präsentation</vt:lpstr>
      <vt:lpstr>PowerPoint-Präsentation</vt:lpstr>
      <vt:lpstr>ADC Einheit</vt:lpstr>
      <vt:lpstr>Kalibrierung</vt:lpstr>
      <vt:lpstr>Kalibrieren 0V</vt:lpstr>
      <vt:lpstr>Kalibrieren 10 V</vt:lpstr>
      <vt:lpstr>Messen DCCT Wert</vt:lpstr>
      <vt:lpstr>PowerPoint-Präsentation</vt:lpstr>
      <vt:lpstr>Ein/zwei DCCTs</vt:lpstr>
      <vt:lpstr>Spezifikation DCCT</vt:lpstr>
      <vt:lpstr>Absolute Genauigkeit</vt:lpstr>
      <vt:lpstr>Fehlerursache bei den 4 Geräten</vt:lpstr>
      <vt:lpstr>Anzeige im Kontrollsystem</vt:lpstr>
      <vt:lpstr>Durchgeführte Messungen,um die Genauigkeiten zu bestimmen</vt:lpstr>
      <vt:lpstr>Abweichungen der Referenzquellen große Geräte</vt:lpstr>
      <vt:lpstr>Rekonstruktion der Referenzspannung mit Werten in der Regelung </vt:lpstr>
      <vt:lpstr>Vergleich der DCCTs</vt:lpstr>
      <vt:lpstr>Fazit der Fehleruntersuchung</vt:lpstr>
      <vt:lpstr>PowerPoint-Präsentation</vt:lpstr>
      <vt:lpstr>Weiteres Vorgehen PETRA (2)</vt:lpstr>
      <vt:lpstr>Zu klären</vt:lpstr>
      <vt:lpstr>Weitere ausstehende Arbeiten </vt:lpstr>
      <vt:lpstr>Vielen Dank!</vt:lpstr>
    </vt:vector>
  </TitlesOfParts>
  <Company>DESY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Installation XFEL Tunnel  WP 34</dc:title>
  <dc:creator>Eckoldt, Hans-Joerg</dc:creator>
  <cp:lastModifiedBy>Kook, Werner</cp:lastModifiedBy>
  <cp:revision>62</cp:revision>
  <cp:lastPrinted>2015-03-23T07:02:11Z</cp:lastPrinted>
  <dcterms:created xsi:type="dcterms:W3CDTF">2014-05-16T07:19:08Z</dcterms:created>
  <dcterms:modified xsi:type="dcterms:W3CDTF">2015-03-27T09:32:49Z</dcterms:modified>
</cp:coreProperties>
</file>