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49" r:id="rId2"/>
    <p:sldMasterId id="2147483703" r:id="rId3"/>
  </p:sldMasterIdLst>
  <p:notesMasterIdLst>
    <p:notesMasterId r:id="rId28"/>
  </p:notesMasterIdLst>
  <p:handoutMasterIdLst>
    <p:handoutMasterId r:id="rId29"/>
  </p:handoutMasterIdLst>
  <p:sldIdLst>
    <p:sldId id="730" r:id="rId4"/>
    <p:sldId id="736" r:id="rId5"/>
    <p:sldId id="768" r:id="rId6"/>
    <p:sldId id="779" r:id="rId7"/>
    <p:sldId id="769" r:id="rId8"/>
    <p:sldId id="789" r:id="rId9"/>
    <p:sldId id="771" r:id="rId10"/>
    <p:sldId id="770" r:id="rId11"/>
    <p:sldId id="772" r:id="rId12"/>
    <p:sldId id="778" r:id="rId13"/>
    <p:sldId id="775" r:id="rId14"/>
    <p:sldId id="776" r:id="rId15"/>
    <p:sldId id="777" r:id="rId16"/>
    <p:sldId id="774" r:id="rId17"/>
    <p:sldId id="773" r:id="rId18"/>
    <p:sldId id="780" r:id="rId19"/>
    <p:sldId id="781" r:id="rId20"/>
    <p:sldId id="782" r:id="rId21"/>
    <p:sldId id="785" r:id="rId22"/>
    <p:sldId id="783" r:id="rId23"/>
    <p:sldId id="784" r:id="rId24"/>
    <p:sldId id="786" r:id="rId25"/>
    <p:sldId id="787" r:id="rId26"/>
    <p:sldId id="790" r:id="rId27"/>
  </p:sldIdLst>
  <p:sldSz cx="9144000" cy="6858000" type="screen4x3"/>
  <p:notesSz cx="9931400" cy="679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DEF1F2"/>
    <a:srgbClr val="3333FF"/>
    <a:srgbClr val="AC8300"/>
    <a:srgbClr val="6A5F56"/>
    <a:srgbClr val="66FF33"/>
    <a:srgbClr val="FF0000"/>
    <a:srgbClr val="A50021"/>
    <a:srgbClr val="008000"/>
    <a:srgbClr val="FF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7" autoAdjust="0"/>
  </p:normalViewPr>
  <p:slideViewPr>
    <p:cSldViewPr>
      <p:cViewPr>
        <p:scale>
          <a:sx n="100" d="100"/>
          <a:sy n="100" d="100"/>
        </p:scale>
        <p:origin x="-91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56" y="-78"/>
      </p:cViewPr>
      <p:guideLst>
        <p:guide orient="horz" pos="2140"/>
        <p:guide pos="312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group\mpy\4all\www\PETRA3\Betrieb\Statistik\Liste%20aller%20PIII-Ausf&#228;lle%20(erg&#228;nzt%20Ebt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/>
              <a:t>PETRA III MTBF 2013</a:t>
            </a:r>
          </a:p>
        </c:rich>
      </c:tx>
      <c:layout>
        <c:manualLayout>
          <c:xMode val="edge"/>
          <c:yMode val="edge"/>
          <c:x val="0.41298154492019673"/>
          <c:y val="6.4774428577855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33777864204281"/>
          <c:y val="0.17820723004508188"/>
          <c:w val="0.85665204444485077"/>
          <c:h val="0.71466439182395791"/>
        </c:manualLayout>
      </c:layout>
      <c:lineChart>
        <c:grouping val="standard"/>
        <c:varyColors val="0"/>
        <c:ser>
          <c:idx val="0"/>
          <c:order val="0"/>
          <c:tx>
            <c:strRef>
              <c:f>Plots!$G$1</c:f>
              <c:strCache>
                <c:ptCount val="1"/>
                <c:pt idx="0">
                  <c:v>MTBF_W</c:v>
                </c:pt>
              </c:strCache>
            </c:strRef>
          </c:tx>
          <c:cat>
            <c:numRef>
              <c:f>Plots!$A$6:$A$46</c:f>
              <c:numCache>
                <c:formatCode>0</c:formatCode>
                <c:ptCount val="4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214</c:v>
                </c:pt>
                <c:pt idx="38">
                  <c:v>314</c:v>
                </c:pt>
                <c:pt idx="39">
                  <c:v>414</c:v>
                </c:pt>
                <c:pt idx="40">
                  <c:v>514</c:v>
                </c:pt>
              </c:numCache>
            </c:numRef>
          </c:cat>
          <c:val>
            <c:numRef>
              <c:f>Plots!$G$6:$G$46</c:f>
              <c:numCache>
                <c:formatCode>[h]:mm:ss;@</c:formatCode>
                <c:ptCount val="41"/>
                <c:pt idx="0">
                  <c:v>2.8460937500000001</c:v>
                </c:pt>
                <c:pt idx="1">
                  <c:v>0.70920572916666658</c:v>
                </c:pt>
                <c:pt idx="2">
                  <c:v>1.1179351851851851</c:v>
                </c:pt>
                <c:pt idx="3">
                  <c:v>0.79500165343915341</c:v>
                </c:pt>
                <c:pt idx="4">
                  <c:v>1.9553395061728394</c:v>
                </c:pt>
                <c:pt idx="5">
                  <c:v>0.97004243827160497</c:v>
                </c:pt>
                <c:pt idx="6">
                  <c:v>1.1523888888888887</c:v>
                </c:pt>
                <c:pt idx="7">
                  <c:v>0.96221064814814816</c:v>
                </c:pt>
                <c:pt idx="8">
                  <c:v>1.4573553240740742</c:v>
                </c:pt>
                <c:pt idx="9">
                  <c:v>1.4504861111111111</c:v>
                </c:pt>
                <c:pt idx="10">
                  <c:v>6</c:v>
                </c:pt>
                <c:pt idx="11">
                  <c:v>3.4874768518518517</c:v>
                </c:pt>
                <c:pt idx="12">
                  <c:v>1.0889884259259259</c:v>
                </c:pt>
                <c:pt idx="13">
                  <c:v>1.1860925925925927</c:v>
                </c:pt>
                <c:pt idx="14">
                  <c:v>0.95491126543209892</c:v>
                </c:pt>
                <c:pt idx="15">
                  <c:v>1.1190370370370373</c:v>
                </c:pt>
                <c:pt idx="16">
                  <c:v>1.960775462962963</c:v>
                </c:pt>
                <c:pt idx="17">
                  <c:v>0.61979166666666663</c:v>
                </c:pt>
                <c:pt idx="18">
                  <c:v>1.4002633101851854</c:v>
                </c:pt>
                <c:pt idx="19">
                  <c:v>1.0731365740740741</c:v>
                </c:pt>
                <c:pt idx="20">
                  <c:v>1.1550393518518518</c:v>
                </c:pt>
                <c:pt idx="21">
                  <c:v>0.59999356995884778</c:v>
                </c:pt>
                <c:pt idx="22">
                  <c:v>0.6800983796296296</c:v>
                </c:pt>
                <c:pt idx="23">
                  <c:v>0.95244598765432098</c:v>
                </c:pt>
                <c:pt idx="24">
                  <c:v>1.9512345679012346</c:v>
                </c:pt>
                <c:pt idx="25">
                  <c:v>1.9622608024691359</c:v>
                </c:pt>
                <c:pt idx="26">
                  <c:v>1.9404475308641977</c:v>
                </c:pt>
                <c:pt idx="27">
                  <c:v>0.94149498456790115</c:v>
                </c:pt>
                <c:pt idx="28">
                  <c:v>0.70807725694444457</c:v>
                </c:pt>
                <c:pt idx="29">
                  <c:v>2.9520196759259263</c:v>
                </c:pt>
                <c:pt idx="30">
                  <c:v>0.51535052910052903</c:v>
                </c:pt>
                <c:pt idx="31">
                  <c:v>0.34113541666666664</c:v>
                </c:pt>
                <c:pt idx="32">
                  <c:v>1.9365162037037038</c:v>
                </c:pt>
                <c:pt idx="33">
                  <c:v>2.9956018518518519</c:v>
                </c:pt>
                <c:pt idx="34">
                  <c:v>1.4147800925925926</c:v>
                </c:pt>
                <c:pt idx="35">
                  <c:v>1.9542361111111111</c:v>
                </c:pt>
                <c:pt idx="36">
                  <c:v>1.4467129629629629</c:v>
                </c:pt>
                <c:pt idx="37">
                  <c:v>1.1798379629629629</c:v>
                </c:pt>
                <c:pt idx="38">
                  <c:v>1.4370167824074076</c:v>
                </c:pt>
                <c:pt idx="39">
                  <c:v>1.4560185185185186</c:v>
                </c:pt>
                <c:pt idx="40">
                  <c:v>0.82818783068783064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Plots!$J$1</c:f>
              <c:strCache>
                <c:ptCount val="1"/>
                <c:pt idx="0">
                  <c:v>MTBF_Y</c:v>
                </c:pt>
              </c:strCache>
            </c:strRef>
          </c:tx>
          <c:cat>
            <c:numRef>
              <c:f>Plots!$A$6:$A$46</c:f>
              <c:numCache>
                <c:formatCode>0</c:formatCode>
                <c:ptCount val="4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214</c:v>
                </c:pt>
                <c:pt idx="38">
                  <c:v>314</c:v>
                </c:pt>
                <c:pt idx="39">
                  <c:v>414</c:v>
                </c:pt>
                <c:pt idx="40">
                  <c:v>514</c:v>
                </c:pt>
              </c:numCache>
            </c:numRef>
          </c:cat>
          <c:val>
            <c:numRef>
              <c:f>Plots!$J$6:$J$46</c:f>
              <c:numCache>
                <c:formatCode>[h]:mm:ss;@</c:formatCode>
                <c:ptCount val="41"/>
                <c:pt idx="0">
                  <c:v>2.8460937500000001</c:v>
                </c:pt>
                <c:pt idx="1">
                  <c:v>1.2628703703703703</c:v>
                </c:pt>
                <c:pt idx="2">
                  <c:v>1.3042699430199429</c:v>
                </c:pt>
                <c:pt idx="3">
                  <c:v>1.1852905701754386</c:v>
                </c:pt>
                <c:pt idx="4">
                  <c:v>1.3517399691358025</c:v>
                </c:pt>
                <c:pt idx="5">
                  <c:v>1.3156459223646724</c:v>
                </c:pt>
                <c:pt idx="6">
                  <c:v>1.3322912808641976</c:v>
                </c:pt>
                <c:pt idx="7">
                  <c:v>1.306914351851852</c:v>
                </c:pt>
                <c:pt idx="8">
                  <c:v>1.3571427266081872</c:v>
                </c:pt>
                <c:pt idx="9">
                  <c:v>1.3993504403794039</c:v>
                </c:pt>
                <c:pt idx="10">
                  <c:v>1.545691903794038</c:v>
                </c:pt>
                <c:pt idx="11">
                  <c:v>1.6749600418871253</c:v>
                </c:pt>
                <c:pt idx="12">
                  <c:v>1.647679649758454</c:v>
                </c:pt>
                <c:pt idx="13">
                  <c:v>1.634474537037037</c:v>
                </c:pt>
                <c:pt idx="14">
                  <c:v>1.5900580808080809</c:v>
                </c:pt>
                <c:pt idx="15">
                  <c:v>1.5770911801632141</c:v>
                </c:pt>
                <c:pt idx="16">
                  <c:v>1.6218148527625986</c:v>
                </c:pt>
                <c:pt idx="17">
                  <c:v>1.5277799904684095</c:v>
                </c:pt>
                <c:pt idx="18">
                  <c:v>1.5421139801773605</c:v>
                </c:pt>
                <c:pt idx="19">
                  <c:v>1.5314103395061727</c:v>
                </c:pt>
                <c:pt idx="20">
                  <c:v>1.5269743319268634</c:v>
                </c:pt>
                <c:pt idx="21">
                  <c:v>1.448631199446573</c:v>
                </c:pt>
                <c:pt idx="22">
                  <c:v>1.3986351211583923</c:v>
                </c:pt>
                <c:pt idx="23">
                  <c:v>1.3857209829779271</c:v>
                </c:pt>
                <c:pt idx="24">
                  <c:v>1.4162384259259257</c:v>
                </c:pt>
                <c:pt idx="25">
                  <c:v>1.4458918779216106</c:v>
                </c:pt>
                <c:pt idx="26">
                  <c:v>1.4737924382716046</c:v>
                </c:pt>
                <c:pt idx="27">
                  <c:v>1.4581561447811444</c:v>
                </c:pt>
                <c:pt idx="28">
                  <c:v>1.4193315724912945</c:v>
                </c:pt>
                <c:pt idx="29">
                  <c:v>1.4573375706214686</c:v>
                </c:pt>
                <c:pt idx="30">
                  <c:v>1.4159136051373953</c:v>
                </c:pt>
                <c:pt idx="31">
                  <c:v>1.3457491819827343</c:v>
                </c:pt>
                <c:pt idx="32">
                  <c:v>1.3688458504801095</c:v>
                </c:pt>
                <c:pt idx="33">
                  <c:v>1.4028337758714595</c:v>
                </c:pt>
                <c:pt idx="34">
                  <c:v>1.4132698840927258</c:v>
                </c:pt>
                <c:pt idx="35">
                  <c:v>1.4348029944838454</c:v>
                </c:pt>
                <c:pt idx="36">
                  <c:v>1.4450749869587898</c:v>
                </c:pt>
                <c:pt idx="37">
                  <c:v>1.4458893011161844</c:v>
                </c:pt>
                <c:pt idx="38">
                  <c:v>1.4553550677355205</c:v>
                </c:pt>
                <c:pt idx="39">
                  <c:v>1.464947231359649</c:v>
                </c:pt>
                <c:pt idx="40">
                  <c:v>1.4460081897562118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674240"/>
        <c:axId val="233675776"/>
      </c:lineChart>
      <c:catAx>
        <c:axId val="2336742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de-DE"/>
          </a:p>
        </c:txPr>
        <c:crossAx val="233675776"/>
        <c:crosses val="autoZero"/>
        <c:auto val="1"/>
        <c:lblAlgn val="ctr"/>
        <c:lblOffset val="100"/>
        <c:noMultiLvlLbl val="0"/>
      </c:catAx>
      <c:valAx>
        <c:axId val="233675776"/>
        <c:scaling>
          <c:orientation val="minMax"/>
        </c:scaling>
        <c:delete val="0"/>
        <c:axPos val="l"/>
        <c:majorGridlines/>
        <c:numFmt formatCode="[h]:mm:ss;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3367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19752534371801"/>
          <c:y val="0.77340794064614926"/>
          <c:w val="0.10522580291098685"/>
          <c:h val="0.1099682932487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'KW-Ordnung'!$BB$16</c:f>
              <c:strCache>
                <c:ptCount val="1"/>
                <c:pt idx="0">
                  <c:v>DII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'KW-Ordnung'!$BB$17:$BB$198</c:f>
              <c:numCache>
                <c:formatCode>General</c:formatCode>
                <c:ptCount val="182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126</c:v>
                </c:pt>
                <c:pt idx="11">
                  <c:v>109</c:v>
                </c:pt>
                <c:pt idx="12">
                  <c:v>0</c:v>
                </c:pt>
                <c:pt idx="13">
                  <c:v>67</c:v>
                </c:pt>
                <c:pt idx="14">
                  <c:v>99</c:v>
                </c:pt>
                <c:pt idx="15">
                  <c:v>134</c:v>
                </c:pt>
                <c:pt idx="16">
                  <c:v>328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381</c:v>
                </c:pt>
                <c:pt idx="32">
                  <c:v>0</c:v>
                </c:pt>
                <c:pt idx="33">
                  <c:v>43</c:v>
                </c:pt>
                <c:pt idx="34">
                  <c:v>0</c:v>
                </c:pt>
                <c:pt idx="35">
                  <c:v>15</c:v>
                </c:pt>
                <c:pt idx="36">
                  <c:v>185</c:v>
                </c:pt>
                <c:pt idx="37">
                  <c:v>166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185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138</c:v>
                </c:pt>
                <c:pt idx="54">
                  <c:v>0</c:v>
                </c:pt>
                <c:pt idx="55">
                  <c:v>168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104</c:v>
                </c:pt>
                <c:pt idx="60">
                  <c:v>0</c:v>
                </c:pt>
                <c:pt idx="61">
                  <c:v>0</c:v>
                </c:pt>
                <c:pt idx="62">
                  <c:v>49</c:v>
                </c:pt>
                <c:pt idx="63">
                  <c:v>0</c:v>
                </c:pt>
                <c:pt idx="64">
                  <c:v>87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61</c:v>
                </c:pt>
                <c:pt idx="70">
                  <c:v>5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93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507</c:v>
                </c:pt>
                <c:pt idx="100">
                  <c:v>0</c:v>
                </c:pt>
                <c:pt idx="101">
                  <c:v>0</c:v>
                </c:pt>
                <c:pt idx="102">
                  <c:v>169</c:v>
                </c:pt>
                <c:pt idx="103">
                  <c:v>0</c:v>
                </c:pt>
                <c:pt idx="104">
                  <c:v>26</c:v>
                </c:pt>
                <c:pt idx="105">
                  <c:v>60</c:v>
                </c:pt>
                <c:pt idx="106">
                  <c:v>0</c:v>
                </c:pt>
                <c:pt idx="107">
                  <c:v>0</c:v>
                </c:pt>
                <c:pt idx="108">
                  <c:v>46</c:v>
                </c:pt>
                <c:pt idx="109">
                  <c:v>169</c:v>
                </c:pt>
                <c:pt idx="110">
                  <c:v>0</c:v>
                </c:pt>
                <c:pt idx="111">
                  <c:v>40</c:v>
                </c:pt>
                <c:pt idx="112">
                  <c:v>0</c:v>
                </c:pt>
                <c:pt idx="113">
                  <c:v>9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28</c:v>
                </c:pt>
                <c:pt idx="144">
                  <c:v>176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229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559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16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66304"/>
        <c:axId val="231880192"/>
      </c:barChart>
      <c:catAx>
        <c:axId val="20126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/>
            </a:pPr>
            <a:endParaRPr lang="de-DE"/>
          </a:p>
        </c:txPr>
        <c:crossAx val="23188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880192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Ausfallzeit</a:t>
                </a:r>
                <a:r>
                  <a:rPr lang="de-DE" baseline="0"/>
                  <a:t> der KW (min)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266304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200"/>
              <a:t>Vergleich der Ausfallzeiten des Synchrotrons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612950555093699"/>
          <c:y val="0.13902968863142601"/>
          <c:w val="0.66556737616035999"/>
          <c:h val="0.72297695390893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Ausfallursachen!$A$73:$B$73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B9CDE5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Ausfallursachen!$C$72:$P$72</c:f>
              <c:strCache>
                <c:ptCount val="14"/>
                <c:pt idx="0">
                  <c:v>DII-Hauptmagnete</c:v>
                </c:pt>
                <c:pt idx="1">
                  <c:v>DII-Korrektoren</c:v>
                </c:pt>
                <c:pt idx="2">
                  <c:v>LW-Hauptmagnete</c:v>
                </c:pt>
                <c:pt idx="3">
                  <c:v>LW-Korrektoren</c:v>
                </c:pt>
                <c:pt idx="4">
                  <c:v>SEKI</c:v>
                </c:pt>
                <c:pt idx="5">
                  <c:v>HF</c:v>
                </c:pt>
                <c:pt idx="6">
                  <c:v>Vakuum</c:v>
                </c:pt>
                <c:pt idx="7">
                  <c:v>Timing</c:v>
                </c:pt>
                <c:pt idx="8">
                  <c:v>Diagnostik</c:v>
                </c:pt>
                <c:pt idx="9">
                  <c:v>Kontrollen</c:v>
                </c:pt>
                <c:pt idx="10">
                  <c:v>Interlock, Pandora</c:v>
                </c:pt>
                <c:pt idx="11">
                  <c:v>Bedienung</c:v>
                </c:pt>
                <c:pt idx="12">
                  <c:v>Stromversorgung</c:v>
                </c:pt>
                <c:pt idx="13">
                  <c:v>Kühlwasser</c:v>
                </c:pt>
              </c:strCache>
            </c:strRef>
          </c:cat>
          <c:val>
            <c:numRef>
              <c:f>Ausfallursachen!$C$73:$P$73</c:f>
              <c:numCache>
                <c:formatCode>General</c:formatCode>
                <c:ptCount val="14"/>
                <c:pt idx="0">
                  <c:v>9.8000000000000007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1.9</c:v>
                </c:pt>
                <c:pt idx="5">
                  <c:v>6.3</c:v>
                </c:pt>
                <c:pt idx="6">
                  <c:v>6.3</c:v>
                </c:pt>
                <c:pt idx="7">
                  <c:v>2.9</c:v>
                </c:pt>
                <c:pt idx="8">
                  <c:v>3</c:v>
                </c:pt>
                <c:pt idx="9">
                  <c:v>2.1</c:v>
                </c:pt>
                <c:pt idx="10">
                  <c:v>3</c:v>
                </c:pt>
                <c:pt idx="11">
                  <c:v>0.2</c:v>
                </c:pt>
                <c:pt idx="12">
                  <c:v>0</c:v>
                </c:pt>
                <c:pt idx="13">
                  <c:v>6.3</c:v>
                </c:pt>
              </c:numCache>
            </c:numRef>
          </c:val>
        </c:ser>
        <c:ser>
          <c:idx val="1"/>
          <c:order val="1"/>
          <c:tx>
            <c:strRef>
              <c:f>Ausfallursachen!$A$74:$B$74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Ausfallursachen!$C$72:$P$72</c:f>
              <c:strCache>
                <c:ptCount val="14"/>
                <c:pt idx="0">
                  <c:v>DII-Hauptmagnete</c:v>
                </c:pt>
                <c:pt idx="1">
                  <c:v>DII-Korrektoren</c:v>
                </c:pt>
                <c:pt idx="2">
                  <c:v>LW-Hauptmagnete</c:v>
                </c:pt>
                <c:pt idx="3">
                  <c:v>LW-Korrektoren</c:v>
                </c:pt>
                <c:pt idx="4">
                  <c:v>SEKI</c:v>
                </c:pt>
                <c:pt idx="5">
                  <c:v>HF</c:v>
                </c:pt>
                <c:pt idx="6">
                  <c:v>Vakuum</c:v>
                </c:pt>
                <c:pt idx="7">
                  <c:v>Timing</c:v>
                </c:pt>
                <c:pt idx="8">
                  <c:v>Diagnostik</c:v>
                </c:pt>
                <c:pt idx="9">
                  <c:v>Kontrollen</c:v>
                </c:pt>
                <c:pt idx="10">
                  <c:v>Interlock, Pandora</c:v>
                </c:pt>
                <c:pt idx="11">
                  <c:v>Bedienung</c:v>
                </c:pt>
                <c:pt idx="12">
                  <c:v>Stromversorgung</c:v>
                </c:pt>
                <c:pt idx="13">
                  <c:v>Kühlwasser</c:v>
                </c:pt>
              </c:strCache>
            </c:strRef>
          </c:cat>
          <c:val>
            <c:numRef>
              <c:f>Ausfallursachen!$C$74:$P$74</c:f>
              <c:numCache>
                <c:formatCode>General</c:formatCode>
                <c:ptCount val="14"/>
                <c:pt idx="0">
                  <c:v>24.6</c:v>
                </c:pt>
                <c:pt idx="1">
                  <c:v>0</c:v>
                </c:pt>
                <c:pt idx="2">
                  <c:v>0</c:v>
                </c:pt>
                <c:pt idx="3">
                  <c:v>0.7</c:v>
                </c:pt>
                <c:pt idx="4">
                  <c:v>2.5</c:v>
                </c:pt>
                <c:pt idx="5">
                  <c:v>8.3000000000000007</c:v>
                </c:pt>
                <c:pt idx="6">
                  <c:v>0.7</c:v>
                </c:pt>
                <c:pt idx="7">
                  <c:v>4.5999999999999996</c:v>
                </c:pt>
                <c:pt idx="8">
                  <c:v>0</c:v>
                </c:pt>
                <c:pt idx="9">
                  <c:v>1.5</c:v>
                </c:pt>
                <c:pt idx="10">
                  <c:v>2.5</c:v>
                </c:pt>
                <c:pt idx="11">
                  <c:v>0.3</c:v>
                </c:pt>
                <c:pt idx="12">
                  <c:v>7.4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Ausfallursachen!$A$75:$B$75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Ausfallursachen!$C$72:$P$72</c:f>
              <c:strCache>
                <c:ptCount val="14"/>
                <c:pt idx="0">
                  <c:v>DII-Hauptmagnete</c:v>
                </c:pt>
                <c:pt idx="1">
                  <c:v>DII-Korrektoren</c:v>
                </c:pt>
                <c:pt idx="2">
                  <c:v>LW-Hauptmagnete</c:v>
                </c:pt>
                <c:pt idx="3">
                  <c:v>LW-Korrektoren</c:v>
                </c:pt>
                <c:pt idx="4">
                  <c:v>SEKI</c:v>
                </c:pt>
                <c:pt idx="5">
                  <c:v>HF</c:v>
                </c:pt>
                <c:pt idx="6">
                  <c:v>Vakuum</c:v>
                </c:pt>
                <c:pt idx="7">
                  <c:v>Timing</c:v>
                </c:pt>
                <c:pt idx="8">
                  <c:v>Diagnostik</c:v>
                </c:pt>
                <c:pt idx="9">
                  <c:v>Kontrollen</c:v>
                </c:pt>
                <c:pt idx="10">
                  <c:v>Interlock, Pandora</c:v>
                </c:pt>
                <c:pt idx="11">
                  <c:v>Bedienung</c:v>
                </c:pt>
                <c:pt idx="12">
                  <c:v>Stromversorgung</c:v>
                </c:pt>
                <c:pt idx="13">
                  <c:v>Kühlwasser</c:v>
                </c:pt>
              </c:strCache>
            </c:strRef>
          </c:cat>
          <c:val>
            <c:numRef>
              <c:f>Ausfallursachen!$C$75:$P$75</c:f>
              <c:numCache>
                <c:formatCode>General</c:formatCode>
                <c:ptCount val="14"/>
                <c:pt idx="0">
                  <c:v>28.5</c:v>
                </c:pt>
                <c:pt idx="1">
                  <c:v>0</c:v>
                </c:pt>
                <c:pt idx="2">
                  <c:v>3.5</c:v>
                </c:pt>
                <c:pt idx="3">
                  <c:v>0</c:v>
                </c:pt>
                <c:pt idx="4">
                  <c:v>2.2999999999999998</c:v>
                </c:pt>
                <c:pt idx="5">
                  <c:v>3.1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1.6</c:v>
                </c:pt>
                <c:pt idx="11">
                  <c:v>0</c:v>
                </c:pt>
                <c:pt idx="12">
                  <c:v>8.3000000000000007</c:v>
                </c:pt>
                <c:pt idx="1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670912"/>
        <c:axId val="319684992"/>
      </c:barChart>
      <c:catAx>
        <c:axId val="31967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19684992"/>
        <c:crosses val="autoZero"/>
        <c:auto val="1"/>
        <c:lblAlgn val="ctr"/>
        <c:lblOffset val="100"/>
        <c:noMultiLvlLbl val="0"/>
      </c:catAx>
      <c:valAx>
        <c:axId val="319684992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Ausfallzeit (h)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19670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6453123565503998"/>
          <c:y val="0.147061110743824"/>
          <c:w val="0.12893072456852001"/>
          <c:h val="0.4093448330343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'KW-Ordnung'!$AN$16</c:f>
              <c:strCache>
                <c:ptCount val="1"/>
                <c:pt idx="0">
                  <c:v>Summe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'KW-Ordnung'!$AN$17:$AN$198</c:f>
              <c:numCache>
                <c:formatCode>General</c:formatCode>
                <c:ptCount val="182"/>
                <c:pt idx="0">
                  <c:v>533</c:v>
                </c:pt>
                <c:pt idx="1">
                  <c:v>1381</c:v>
                </c:pt>
                <c:pt idx="2">
                  <c:v>1081</c:v>
                </c:pt>
                <c:pt idx="3">
                  <c:v>454</c:v>
                </c:pt>
                <c:pt idx="4">
                  <c:v>1043</c:v>
                </c:pt>
                <c:pt idx="5">
                  <c:v>867</c:v>
                </c:pt>
                <c:pt idx="6">
                  <c:v>515</c:v>
                </c:pt>
                <c:pt idx="7">
                  <c:v>999</c:v>
                </c:pt>
                <c:pt idx="8">
                  <c:v>538</c:v>
                </c:pt>
                <c:pt idx="9">
                  <c:v>549</c:v>
                </c:pt>
                <c:pt idx="10">
                  <c:v>578</c:v>
                </c:pt>
                <c:pt idx="11">
                  <c:v>362</c:v>
                </c:pt>
                <c:pt idx="12">
                  <c:v>0</c:v>
                </c:pt>
                <c:pt idx="13">
                  <c:v>698</c:v>
                </c:pt>
                <c:pt idx="14">
                  <c:v>592</c:v>
                </c:pt>
                <c:pt idx="15">
                  <c:v>771</c:v>
                </c:pt>
                <c:pt idx="16">
                  <c:v>608</c:v>
                </c:pt>
                <c:pt idx="17">
                  <c:v>603</c:v>
                </c:pt>
                <c:pt idx="18">
                  <c:v>129</c:v>
                </c:pt>
                <c:pt idx="19">
                  <c:v>219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429</c:v>
                </c:pt>
                <c:pt idx="30">
                  <c:v>1210</c:v>
                </c:pt>
                <c:pt idx="31">
                  <c:v>1386</c:v>
                </c:pt>
                <c:pt idx="32">
                  <c:v>1782</c:v>
                </c:pt>
                <c:pt idx="33">
                  <c:v>444</c:v>
                </c:pt>
                <c:pt idx="34">
                  <c:v>831</c:v>
                </c:pt>
                <c:pt idx="35">
                  <c:v>362</c:v>
                </c:pt>
                <c:pt idx="36">
                  <c:v>793</c:v>
                </c:pt>
                <c:pt idx="37">
                  <c:v>799</c:v>
                </c:pt>
                <c:pt idx="38">
                  <c:v>405</c:v>
                </c:pt>
                <c:pt idx="39">
                  <c:v>841</c:v>
                </c:pt>
                <c:pt idx="40">
                  <c:v>116</c:v>
                </c:pt>
                <c:pt idx="41">
                  <c:v>262</c:v>
                </c:pt>
                <c:pt idx="42">
                  <c:v>481</c:v>
                </c:pt>
                <c:pt idx="43">
                  <c:v>258</c:v>
                </c:pt>
                <c:pt idx="44">
                  <c:v>0</c:v>
                </c:pt>
                <c:pt idx="45">
                  <c:v>357</c:v>
                </c:pt>
                <c:pt idx="46">
                  <c:v>409</c:v>
                </c:pt>
                <c:pt idx="47">
                  <c:v>608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206</c:v>
                </c:pt>
                <c:pt idx="54">
                  <c:v>243</c:v>
                </c:pt>
                <c:pt idx="55">
                  <c:v>319</c:v>
                </c:pt>
                <c:pt idx="56">
                  <c:v>111</c:v>
                </c:pt>
                <c:pt idx="57">
                  <c:v>40</c:v>
                </c:pt>
                <c:pt idx="58">
                  <c:v>509</c:v>
                </c:pt>
                <c:pt idx="59">
                  <c:v>366</c:v>
                </c:pt>
                <c:pt idx="60">
                  <c:v>264</c:v>
                </c:pt>
                <c:pt idx="61">
                  <c:v>1369</c:v>
                </c:pt>
                <c:pt idx="62">
                  <c:v>259</c:v>
                </c:pt>
                <c:pt idx="63">
                  <c:v>87</c:v>
                </c:pt>
                <c:pt idx="64">
                  <c:v>573</c:v>
                </c:pt>
                <c:pt idx="65">
                  <c:v>573</c:v>
                </c:pt>
                <c:pt idx="66">
                  <c:v>112</c:v>
                </c:pt>
                <c:pt idx="67">
                  <c:v>353</c:v>
                </c:pt>
                <c:pt idx="68">
                  <c:v>147</c:v>
                </c:pt>
                <c:pt idx="69">
                  <c:v>281</c:v>
                </c:pt>
                <c:pt idx="70">
                  <c:v>19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727</c:v>
                </c:pt>
                <c:pt idx="84">
                  <c:v>938</c:v>
                </c:pt>
                <c:pt idx="85">
                  <c:v>204</c:v>
                </c:pt>
                <c:pt idx="86">
                  <c:v>1908</c:v>
                </c:pt>
                <c:pt idx="87">
                  <c:v>149</c:v>
                </c:pt>
                <c:pt idx="88">
                  <c:v>565</c:v>
                </c:pt>
                <c:pt idx="89">
                  <c:v>226</c:v>
                </c:pt>
                <c:pt idx="90">
                  <c:v>265</c:v>
                </c:pt>
                <c:pt idx="91">
                  <c:v>127</c:v>
                </c:pt>
                <c:pt idx="92">
                  <c:v>373</c:v>
                </c:pt>
                <c:pt idx="93">
                  <c:v>387</c:v>
                </c:pt>
                <c:pt idx="94">
                  <c:v>0</c:v>
                </c:pt>
                <c:pt idx="95">
                  <c:v>244</c:v>
                </c:pt>
                <c:pt idx="96">
                  <c:v>139</c:v>
                </c:pt>
                <c:pt idx="97">
                  <c:v>55</c:v>
                </c:pt>
                <c:pt idx="98">
                  <c:v>1013</c:v>
                </c:pt>
                <c:pt idx="99">
                  <c:v>878</c:v>
                </c:pt>
                <c:pt idx="100">
                  <c:v>1276</c:v>
                </c:pt>
                <c:pt idx="101">
                  <c:v>0</c:v>
                </c:pt>
                <c:pt idx="102">
                  <c:v>313</c:v>
                </c:pt>
                <c:pt idx="103">
                  <c:v>706</c:v>
                </c:pt>
                <c:pt idx="104">
                  <c:v>56</c:v>
                </c:pt>
                <c:pt idx="105">
                  <c:v>343</c:v>
                </c:pt>
                <c:pt idx="106">
                  <c:v>0</c:v>
                </c:pt>
                <c:pt idx="107">
                  <c:v>158</c:v>
                </c:pt>
                <c:pt idx="108">
                  <c:v>46</c:v>
                </c:pt>
                <c:pt idx="109">
                  <c:v>402</c:v>
                </c:pt>
                <c:pt idx="110">
                  <c:v>10</c:v>
                </c:pt>
                <c:pt idx="111">
                  <c:v>73</c:v>
                </c:pt>
                <c:pt idx="112">
                  <c:v>236</c:v>
                </c:pt>
                <c:pt idx="113">
                  <c:v>49</c:v>
                </c:pt>
                <c:pt idx="114">
                  <c:v>0</c:v>
                </c:pt>
                <c:pt idx="115">
                  <c:v>120</c:v>
                </c:pt>
                <c:pt idx="116">
                  <c:v>571</c:v>
                </c:pt>
                <c:pt idx="117">
                  <c:v>449</c:v>
                </c:pt>
                <c:pt idx="118">
                  <c:v>0</c:v>
                </c:pt>
                <c:pt idx="119">
                  <c:v>385</c:v>
                </c:pt>
                <c:pt idx="120">
                  <c:v>90</c:v>
                </c:pt>
                <c:pt idx="121">
                  <c:v>426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443</c:v>
                </c:pt>
                <c:pt idx="129">
                  <c:v>424</c:v>
                </c:pt>
                <c:pt idx="130">
                  <c:v>136</c:v>
                </c:pt>
                <c:pt idx="131">
                  <c:v>874</c:v>
                </c:pt>
                <c:pt idx="132">
                  <c:v>272</c:v>
                </c:pt>
                <c:pt idx="133">
                  <c:v>0</c:v>
                </c:pt>
                <c:pt idx="134">
                  <c:v>126</c:v>
                </c:pt>
                <c:pt idx="135">
                  <c:v>120</c:v>
                </c:pt>
                <c:pt idx="136">
                  <c:v>186</c:v>
                </c:pt>
                <c:pt idx="137">
                  <c:v>152</c:v>
                </c:pt>
                <c:pt idx="138">
                  <c:v>151</c:v>
                </c:pt>
                <c:pt idx="139">
                  <c:v>0</c:v>
                </c:pt>
                <c:pt idx="140">
                  <c:v>0</c:v>
                </c:pt>
                <c:pt idx="141">
                  <c:v>18</c:v>
                </c:pt>
                <c:pt idx="142">
                  <c:v>462</c:v>
                </c:pt>
                <c:pt idx="143">
                  <c:v>211</c:v>
                </c:pt>
                <c:pt idx="144">
                  <c:v>247</c:v>
                </c:pt>
                <c:pt idx="145">
                  <c:v>0</c:v>
                </c:pt>
                <c:pt idx="146">
                  <c:v>471</c:v>
                </c:pt>
                <c:pt idx="147">
                  <c:v>86</c:v>
                </c:pt>
                <c:pt idx="148">
                  <c:v>1051</c:v>
                </c:pt>
                <c:pt idx="149">
                  <c:v>510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763</c:v>
                </c:pt>
                <c:pt idx="154">
                  <c:v>166</c:v>
                </c:pt>
                <c:pt idx="155">
                  <c:v>156</c:v>
                </c:pt>
                <c:pt idx="156">
                  <c:v>899</c:v>
                </c:pt>
                <c:pt idx="157">
                  <c:v>214</c:v>
                </c:pt>
                <c:pt idx="158">
                  <c:v>104</c:v>
                </c:pt>
                <c:pt idx="159">
                  <c:v>0</c:v>
                </c:pt>
                <c:pt idx="160">
                  <c:v>0</c:v>
                </c:pt>
                <c:pt idx="161">
                  <c:v>80</c:v>
                </c:pt>
                <c:pt idx="162">
                  <c:v>115</c:v>
                </c:pt>
                <c:pt idx="163">
                  <c:v>119</c:v>
                </c:pt>
                <c:pt idx="164">
                  <c:v>472</c:v>
                </c:pt>
                <c:pt idx="165">
                  <c:v>29</c:v>
                </c:pt>
                <c:pt idx="166">
                  <c:v>78</c:v>
                </c:pt>
                <c:pt idx="167">
                  <c:v>635</c:v>
                </c:pt>
                <c:pt idx="168">
                  <c:v>3427</c:v>
                </c:pt>
                <c:pt idx="169">
                  <c:v>285</c:v>
                </c:pt>
                <c:pt idx="170">
                  <c:v>0</c:v>
                </c:pt>
                <c:pt idx="171">
                  <c:v>6</c:v>
                </c:pt>
                <c:pt idx="172">
                  <c:v>294</c:v>
                </c:pt>
                <c:pt idx="173">
                  <c:v>108</c:v>
                </c:pt>
                <c:pt idx="174">
                  <c:v>93</c:v>
                </c:pt>
                <c:pt idx="175">
                  <c:v>0</c:v>
                </c:pt>
                <c:pt idx="176">
                  <c:v>0</c:v>
                </c:pt>
                <c:pt idx="177">
                  <c:v>71</c:v>
                </c:pt>
                <c:pt idx="178">
                  <c:v>166</c:v>
                </c:pt>
                <c:pt idx="179">
                  <c:v>159</c:v>
                </c:pt>
                <c:pt idx="180">
                  <c:v>136</c:v>
                </c:pt>
                <c:pt idx="18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859648"/>
        <c:axId val="437916800"/>
      </c:barChart>
      <c:catAx>
        <c:axId val="436859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 sz="600"/>
            </a:pPr>
            <a:endParaRPr lang="de-DE"/>
          </a:p>
        </c:txPr>
        <c:crossAx val="43791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79168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Ausfallzeit</a:t>
                </a:r>
                <a:r>
                  <a:rPr lang="de-DE" baseline="0"/>
                  <a:t> der KW (min)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859648"/>
        <c:crosses val="autoZero"/>
        <c:crossBetween val="between"/>
        <c:majorUnit val="600"/>
        <c:min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'KW-Ordnung'!$A$9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'KW-Ordnung'!$BK$8:$CA$8</c:f>
              <c:strCache>
                <c:ptCount val="17"/>
                <c:pt idx="0">
                  <c:v>Infrastruktur</c:v>
                </c:pt>
                <c:pt idx="1">
                  <c:v>Netzteile</c:v>
                </c:pt>
                <c:pt idx="2">
                  <c:v>HF</c:v>
                </c:pt>
                <c:pt idx="3">
                  <c:v>Feedbacks</c:v>
                </c:pt>
                <c:pt idx="4">
                  <c:v>Vakuum</c:v>
                </c:pt>
                <c:pt idx="5">
                  <c:v>SEKI</c:v>
                </c:pt>
                <c:pt idx="6">
                  <c:v>Instrumentierung</c:v>
                </c:pt>
                <c:pt idx="7">
                  <c:v>Kontrollen</c:v>
                </c:pt>
                <c:pt idx="8">
                  <c:v>Timing</c:v>
                </c:pt>
                <c:pt idx="9">
                  <c:v>Nebenbunche</c:v>
                </c:pt>
                <c:pt idx="10">
                  <c:v>LII</c:v>
                </c:pt>
                <c:pt idx="11">
                  <c:v>DII</c:v>
                </c:pt>
                <c:pt idx="12">
                  <c:v>Interlock </c:v>
                </c:pt>
                <c:pt idx="13">
                  <c:v>Experimente</c:v>
                </c:pt>
                <c:pt idx="14">
                  <c:v>Bedienung</c:v>
                </c:pt>
                <c:pt idx="15">
                  <c:v>Sonstiges</c:v>
                </c:pt>
                <c:pt idx="16">
                  <c:v>unbestimmt</c:v>
                </c:pt>
              </c:strCache>
            </c:strRef>
          </c:cat>
          <c:val>
            <c:numRef>
              <c:f>'KW-Ordnung'!$BK$9:$CA$9</c:f>
              <c:numCache>
                <c:formatCode>General</c:formatCode>
                <c:ptCount val="17"/>
                <c:pt idx="0">
                  <c:v>15.69047619047619</c:v>
                </c:pt>
                <c:pt idx="1">
                  <c:v>9.440476190476188</c:v>
                </c:pt>
                <c:pt idx="2">
                  <c:v>25.559523809523771</c:v>
                </c:pt>
                <c:pt idx="3">
                  <c:v>13.44047619047619</c:v>
                </c:pt>
                <c:pt idx="4">
                  <c:v>25.761904761904759</c:v>
                </c:pt>
                <c:pt idx="5">
                  <c:v>0</c:v>
                </c:pt>
                <c:pt idx="6">
                  <c:v>0.32142857142857101</c:v>
                </c:pt>
                <c:pt idx="7">
                  <c:v>5.166666666666667</c:v>
                </c:pt>
                <c:pt idx="8">
                  <c:v>0</c:v>
                </c:pt>
                <c:pt idx="9">
                  <c:v>0</c:v>
                </c:pt>
                <c:pt idx="10">
                  <c:v>25.61904761904762</c:v>
                </c:pt>
                <c:pt idx="11">
                  <c:v>11.65476190476191</c:v>
                </c:pt>
                <c:pt idx="12">
                  <c:v>1.6190476190476191</c:v>
                </c:pt>
                <c:pt idx="13">
                  <c:v>5.3333333333333321</c:v>
                </c:pt>
                <c:pt idx="14">
                  <c:v>1.4761904761904761</c:v>
                </c:pt>
                <c:pt idx="15">
                  <c:v>1.8809523809523809</c:v>
                </c:pt>
                <c:pt idx="16">
                  <c:v>6.083333333333333</c:v>
                </c:pt>
              </c:numCache>
            </c:numRef>
          </c:val>
        </c:ser>
        <c:ser>
          <c:idx val="1"/>
          <c:order val="1"/>
          <c:tx>
            <c:strRef>
              <c:f>'KW-Ordnung'!$A$10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'KW-Ordnung'!$BK$8:$CA$8</c:f>
              <c:strCache>
                <c:ptCount val="17"/>
                <c:pt idx="0">
                  <c:v>Infrastruktur</c:v>
                </c:pt>
                <c:pt idx="1">
                  <c:v>Netzteile</c:v>
                </c:pt>
                <c:pt idx="2">
                  <c:v>HF</c:v>
                </c:pt>
                <c:pt idx="3">
                  <c:v>Feedbacks</c:v>
                </c:pt>
                <c:pt idx="4">
                  <c:v>Vakuum</c:v>
                </c:pt>
                <c:pt idx="5">
                  <c:v>SEKI</c:v>
                </c:pt>
                <c:pt idx="6">
                  <c:v>Instrumentierung</c:v>
                </c:pt>
                <c:pt idx="7">
                  <c:v>Kontrollen</c:v>
                </c:pt>
                <c:pt idx="8">
                  <c:v>Timing</c:v>
                </c:pt>
                <c:pt idx="9">
                  <c:v>Nebenbunche</c:v>
                </c:pt>
                <c:pt idx="10">
                  <c:v>LII</c:v>
                </c:pt>
                <c:pt idx="11">
                  <c:v>DII</c:v>
                </c:pt>
                <c:pt idx="12">
                  <c:v>Interlock </c:v>
                </c:pt>
                <c:pt idx="13">
                  <c:v>Experimente</c:v>
                </c:pt>
                <c:pt idx="14">
                  <c:v>Bedienung</c:v>
                </c:pt>
                <c:pt idx="15">
                  <c:v>Sonstiges</c:v>
                </c:pt>
                <c:pt idx="16">
                  <c:v>unbestimmt</c:v>
                </c:pt>
              </c:strCache>
            </c:strRef>
          </c:cat>
          <c:val>
            <c:numRef>
              <c:f>'KW-Ordnung'!$BK$10:$CA$10</c:f>
              <c:numCache>
                <c:formatCode>General</c:formatCode>
                <c:ptCount val="17"/>
                <c:pt idx="0">
                  <c:v>13.395939086294421</c:v>
                </c:pt>
                <c:pt idx="1">
                  <c:v>3.5076142131979702</c:v>
                </c:pt>
                <c:pt idx="2">
                  <c:v>28.09137055837563</c:v>
                </c:pt>
                <c:pt idx="3">
                  <c:v>7.9695431472081211</c:v>
                </c:pt>
                <c:pt idx="4">
                  <c:v>3.309644670050762</c:v>
                </c:pt>
                <c:pt idx="5">
                  <c:v>2.111675126903553</c:v>
                </c:pt>
                <c:pt idx="6">
                  <c:v>1.436548223350254</c:v>
                </c:pt>
                <c:pt idx="7">
                  <c:v>1.6852791878172591</c:v>
                </c:pt>
                <c:pt idx="8">
                  <c:v>0.57868020304568502</c:v>
                </c:pt>
                <c:pt idx="9">
                  <c:v>0</c:v>
                </c:pt>
                <c:pt idx="10">
                  <c:v>11.020304568527919</c:v>
                </c:pt>
                <c:pt idx="11">
                  <c:v>8.1472081218273988</c:v>
                </c:pt>
                <c:pt idx="12">
                  <c:v>0.85786802030456799</c:v>
                </c:pt>
                <c:pt idx="13">
                  <c:v>3.248730964467005</c:v>
                </c:pt>
                <c:pt idx="14">
                  <c:v>1.228426395939086</c:v>
                </c:pt>
                <c:pt idx="15">
                  <c:v>0.83756345177665004</c:v>
                </c:pt>
                <c:pt idx="16">
                  <c:v>1.9340101522842641</c:v>
                </c:pt>
              </c:numCache>
            </c:numRef>
          </c:val>
        </c:ser>
        <c:ser>
          <c:idx val="2"/>
          <c:order val="2"/>
          <c:tx>
            <c:strRef>
              <c:f>'KW-Ordnung'!$A$11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'KW-Ordnung'!$BK$8:$CA$8</c:f>
              <c:strCache>
                <c:ptCount val="17"/>
                <c:pt idx="0">
                  <c:v>Infrastruktur</c:v>
                </c:pt>
                <c:pt idx="1">
                  <c:v>Netzteile</c:v>
                </c:pt>
                <c:pt idx="2">
                  <c:v>HF</c:v>
                </c:pt>
                <c:pt idx="3">
                  <c:v>Feedbacks</c:v>
                </c:pt>
                <c:pt idx="4">
                  <c:v>Vakuum</c:v>
                </c:pt>
                <c:pt idx="5">
                  <c:v>SEKI</c:v>
                </c:pt>
                <c:pt idx="6">
                  <c:v>Instrumentierung</c:v>
                </c:pt>
                <c:pt idx="7">
                  <c:v>Kontrollen</c:v>
                </c:pt>
                <c:pt idx="8">
                  <c:v>Timing</c:v>
                </c:pt>
                <c:pt idx="9">
                  <c:v>Nebenbunche</c:v>
                </c:pt>
                <c:pt idx="10">
                  <c:v>LII</c:v>
                </c:pt>
                <c:pt idx="11">
                  <c:v>DII</c:v>
                </c:pt>
                <c:pt idx="12">
                  <c:v>Interlock </c:v>
                </c:pt>
                <c:pt idx="13">
                  <c:v>Experimente</c:v>
                </c:pt>
                <c:pt idx="14">
                  <c:v>Bedienung</c:v>
                </c:pt>
                <c:pt idx="15">
                  <c:v>Sonstiges</c:v>
                </c:pt>
                <c:pt idx="16">
                  <c:v>unbestimmt</c:v>
                </c:pt>
              </c:strCache>
            </c:strRef>
          </c:cat>
          <c:val>
            <c:numRef>
              <c:f>'KW-Ordnung'!$BK$11:$CA$11</c:f>
              <c:numCache>
                <c:formatCode>General</c:formatCode>
                <c:ptCount val="17"/>
                <c:pt idx="0">
                  <c:v>15.02427184466019</c:v>
                </c:pt>
                <c:pt idx="1">
                  <c:v>7.1359223300970864</c:v>
                </c:pt>
                <c:pt idx="2">
                  <c:v>22.9368932038835</c:v>
                </c:pt>
                <c:pt idx="3">
                  <c:v>4.266990291262136</c:v>
                </c:pt>
                <c:pt idx="4">
                  <c:v>0.64077669902912604</c:v>
                </c:pt>
                <c:pt idx="5">
                  <c:v>0.13592233009708701</c:v>
                </c:pt>
                <c:pt idx="6">
                  <c:v>0.85922330097087396</c:v>
                </c:pt>
                <c:pt idx="7">
                  <c:v>0</c:v>
                </c:pt>
                <c:pt idx="8">
                  <c:v>0.43689320388349501</c:v>
                </c:pt>
                <c:pt idx="9">
                  <c:v>0.41747572815534001</c:v>
                </c:pt>
                <c:pt idx="10">
                  <c:v>3.5728155339805792</c:v>
                </c:pt>
                <c:pt idx="11">
                  <c:v>5.4320388349514559</c:v>
                </c:pt>
                <c:pt idx="12">
                  <c:v>0</c:v>
                </c:pt>
                <c:pt idx="13">
                  <c:v>4.3834951456310671</c:v>
                </c:pt>
                <c:pt idx="14">
                  <c:v>1.0679611650485441</c:v>
                </c:pt>
                <c:pt idx="15">
                  <c:v>0.58252427184466005</c:v>
                </c:pt>
                <c:pt idx="16">
                  <c:v>0.61650485436893199</c:v>
                </c:pt>
              </c:numCache>
            </c:numRef>
          </c:val>
        </c:ser>
        <c:ser>
          <c:idx val="3"/>
          <c:order val="3"/>
          <c:tx>
            <c:strRef>
              <c:f>'KW-Ordnung'!$A$12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'KW-Ordnung'!$BK$8:$CA$8</c:f>
              <c:strCache>
                <c:ptCount val="17"/>
                <c:pt idx="0">
                  <c:v>Infrastruktur</c:v>
                </c:pt>
                <c:pt idx="1">
                  <c:v>Netzteile</c:v>
                </c:pt>
                <c:pt idx="2">
                  <c:v>HF</c:v>
                </c:pt>
                <c:pt idx="3">
                  <c:v>Feedbacks</c:v>
                </c:pt>
                <c:pt idx="4">
                  <c:v>Vakuum</c:v>
                </c:pt>
                <c:pt idx="5">
                  <c:v>SEKI</c:v>
                </c:pt>
                <c:pt idx="6">
                  <c:v>Instrumentierung</c:v>
                </c:pt>
                <c:pt idx="7">
                  <c:v>Kontrollen</c:v>
                </c:pt>
                <c:pt idx="8">
                  <c:v>Timing</c:v>
                </c:pt>
                <c:pt idx="9">
                  <c:v>Nebenbunche</c:v>
                </c:pt>
                <c:pt idx="10">
                  <c:v>LII</c:v>
                </c:pt>
                <c:pt idx="11">
                  <c:v>DII</c:v>
                </c:pt>
                <c:pt idx="12">
                  <c:v>Interlock </c:v>
                </c:pt>
                <c:pt idx="13">
                  <c:v>Experimente</c:v>
                </c:pt>
                <c:pt idx="14">
                  <c:v>Bedienung</c:v>
                </c:pt>
                <c:pt idx="15">
                  <c:v>Sonstiges</c:v>
                </c:pt>
                <c:pt idx="16">
                  <c:v>unbestimmt</c:v>
                </c:pt>
              </c:strCache>
            </c:strRef>
          </c:cat>
          <c:val>
            <c:numRef>
              <c:f>'KW-Ordnung'!$BK$12:$CA$12</c:f>
              <c:numCache>
                <c:formatCode>General</c:formatCode>
                <c:ptCount val="17"/>
                <c:pt idx="0">
                  <c:v>6.4958677685950406</c:v>
                </c:pt>
                <c:pt idx="1">
                  <c:v>7.8223140495867689</c:v>
                </c:pt>
                <c:pt idx="2">
                  <c:v>27.210743801652889</c:v>
                </c:pt>
                <c:pt idx="3">
                  <c:v>0.90082644628099195</c:v>
                </c:pt>
                <c:pt idx="4">
                  <c:v>0.59504132231405005</c:v>
                </c:pt>
                <c:pt idx="5">
                  <c:v>0.26859504132231399</c:v>
                </c:pt>
                <c:pt idx="6">
                  <c:v>1.4173553719008261</c:v>
                </c:pt>
                <c:pt idx="7">
                  <c:v>0</c:v>
                </c:pt>
                <c:pt idx="8">
                  <c:v>0.57851239669421495</c:v>
                </c:pt>
                <c:pt idx="9">
                  <c:v>0</c:v>
                </c:pt>
                <c:pt idx="10">
                  <c:v>1.5371900826446281</c:v>
                </c:pt>
                <c:pt idx="11">
                  <c:v>4.1652892561983421</c:v>
                </c:pt>
                <c:pt idx="12">
                  <c:v>0</c:v>
                </c:pt>
                <c:pt idx="13">
                  <c:v>2.776859504132231</c:v>
                </c:pt>
                <c:pt idx="14">
                  <c:v>2.3760330578512399</c:v>
                </c:pt>
                <c:pt idx="15">
                  <c:v>2.545454545454545</c:v>
                </c:pt>
                <c:pt idx="16">
                  <c:v>1.4669421487603309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050176"/>
        <c:axId val="328051712"/>
      </c:barChart>
      <c:catAx>
        <c:axId val="328050176"/>
        <c:scaling>
          <c:orientation val="minMax"/>
        </c:scaling>
        <c:delete val="0"/>
        <c:axPos val="l"/>
        <c:majorTickMark val="out"/>
        <c:minorTickMark val="none"/>
        <c:tickLblPos val="nextTo"/>
        <c:crossAx val="328051712"/>
        <c:crosses val="autoZero"/>
        <c:auto val="1"/>
        <c:lblAlgn val="ctr"/>
        <c:lblOffset val="100"/>
        <c:noMultiLvlLbl val="0"/>
      </c:catAx>
      <c:valAx>
        <c:axId val="3280517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Ausfallzeit (min) pro Nutzerzeittag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805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458820315906"/>
          <c:y val="0.121883656509695"/>
          <c:w val="0.79851449522778895"/>
          <c:h val="0.779976256430550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'KW-Ordnung'!$AR$16</c:f>
              <c:strCache>
                <c:ptCount val="1"/>
                <c:pt idx="0">
                  <c:v>Netzteile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'KW-Ordnung'!$AR$17:$AR$198</c:f>
              <c:numCache>
                <c:formatCode>General</c:formatCode>
                <c:ptCount val="1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128</c:v>
                </c:pt>
                <c:pt idx="7">
                  <c:v>17</c:v>
                </c:pt>
                <c:pt idx="8">
                  <c:v>389</c:v>
                </c:pt>
                <c:pt idx="9">
                  <c:v>102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110</c:v>
                </c:pt>
                <c:pt idx="17">
                  <c:v>0</c:v>
                </c:pt>
                <c:pt idx="18">
                  <c:v>47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80</c:v>
                </c:pt>
                <c:pt idx="33">
                  <c:v>45</c:v>
                </c:pt>
                <c:pt idx="34">
                  <c:v>105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39</c:v>
                </c:pt>
                <c:pt idx="44">
                  <c:v>0</c:v>
                </c:pt>
                <c:pt idx="45">
                  <c:v>133</c:v>
                </c:pt>
                <c:pt idx="46">
                  <c:v>17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87</c:v>
                </c:pt>
                <c:pt idx="64">
                  <c:v>113</c:v>
                </c:pt>
                <c:pt idx="65">
                  <c:v>0</c:v>
                </c:pt>
                <c:pt idx="66">
                  <c:v>47</c:v>
                </c:pt>
                <c:pt idx="67">
                  <c:v>0</c:v>
                </c:pt>
                <c:pt idx="68">
                  <c:v>0</c:v>
                </c:pt>
                <c:pt idx="69">
                  <c:v>25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130</c:v>
                </c:pt>
                <c:pt idx="85">
                  <c:v>0</c:v>
                </c:pt>
                <c:pt idx="86">
                  <c:v>33</c:v>
                </c:pt>
                <c:pt idx="87">
                  <c:v>0</c:v>
                </c:pt>
                <c:pt idx="88">
                  <c:v>138</c:v>
                </c:pt>
                <c:pt idx="89">
                  <c:v>172</c:v>
                </c:pt>
                <c:pt idx="90">
                  <c:v>0</c:v>
                </c:pt>
                <c:pt idx="91">
                  <c:v>0</c:v>
                </c:pt>
                <c:pt idx="92">
                  <c:v>130</c:v>
                </c:pt>
                <c:pt idx="93">
                  <c:v>114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175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252</c:v>
                </c:pt>
                <c:pt idx="118">
                  <c:v>0</c:v>
                </c:pt>
                <c:pt idx="119">
                  <c:v>168</c:v>
                </c:pt>
                <c:pt idx="120">
                  <c:v>0</c:v>
                </c:pt>
                <c:pt idx="121">
                  <c:v>158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192</c:v>
                </c:pt>
                <c:pt idx="130">
                  <c:v>0</c:v>
                </c:pt>
                <c:pt idx="131">
                  <c:v>257</c:v>
                </c:pt>
                <c:pt idx="132">
                  <c:v>0</c:v>
                </c:pt>
                <c:pt idx="133">
                  <c:v>0</c:v>
                </c:pt>
                <c:pt idx="134">
                  <c:v>19</c:v>
                </c:pt>
                <c:pt idx="135">
                  <c:v>66</c:v>
                </c:pt>
                <c:pt idx="136">
                  <c:v>0</c:v>
                </c:pt>
                <c:pt idx="137">
                  <c:v>0</c:v>
                </c:pt>
                <c:pt idx="138">
                  <c:v>78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96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405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78</c:v>
                </c:pt>
                <c:pt idx="167">
                  <c:v>0</c:v>
                </c:pt>
                <c:pt idx="168">
                  <c:v>0</c:v>
                </c:pt>
                <c:pt idx="169">
                  <c:v>119</c:v>
                </c:pt>
                <c:pt idx="170">
                  <c:v>0</c:v>
                </c:pt>
                <c:pt idx="171">
                  <c:v>0</c:v>
                </c:pt>
                <c:pt idx="172">
                  <c:v>168</c:v>
                </c:pt>
                <c:pt idx="173">
                  <c:v>79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138</c:v>
                </c:pt>
                <c:pt idx="179">
                  <c:v>142</c:v>
                </c:pt>
                <c:pt idx="180">
                  <c:v>56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70688"/>
        <c:axId val="169908096"/>
      </c:barChart>
      <c:catAx>
        <c:axId val="15717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 sz="600"/>
            </a:pPr>
            <a:endParaRPr lang="de-DE"/>
          </a:p>
        </c:txPr>
        <c:crossAx val="16990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08096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800"/>
                  <a:t>Ausfallzeit</a:t>
                </a:r>
                <a:r>
                  <a:rPr lang="de-DE" sz="800" baseline="0"/>
                  <a:t> der KW (min)</a:t>
                </a:r>
                <a:endParaRPr lang="de-DE" sz="800"/>
              </a:p>
            </c:rich>
          </c:tx>
          <c:layout>
            <c:manualLayout>
              <c:xMode val="edge"/>
              <c:yMode val="edge"/>
              <c:x val="3.1131865688236601E-2"/>
              <c:y val="9.81400870597546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157170688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70063682"/>
          <c:y val="0.144257154057232"/>
          <c:w val="0.78092826336406396"/>
          <c:h val="0.7700256499689790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'KW-Ordnung'!$AU$16</c:f>
              <c:strCache>
                <c:ptCount val="1"/>
                <c:pt idx="0">
                  <c:v>Vakuum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'KW-Ordnung'!$AU$17:$AU$198</c:f>
              <c:numCache>
                <c:formatCode>General</c:formatCode>
                <c:ptCount val="182"/>
                <c:pt idx="0">
                  <c:v>0</c:v>
                </c:pt>
                <c:pt idx="1">
                  <c:v>1046</c:v>
                </c:pt>
                <c:pt idx="2">
                  <c:v>870</c:v>
                </c:pt>
                <c:pt idx="3">
                  <c:v>0</c:v>
                </c:pt>
                <c:pt idx="4">
                  <c:v>0</c:v>
                </c:pt>
                <c:pt idx="5">
                  <c:v>248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418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40</c:v>
                </c:pt>
                <c:pt idx="47">
                  <c:v>44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150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72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60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43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101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08736"/>
        <c:axId val="274792832"/>
      </c:barChart>
      <c:catAx>
        <c:axId val="27470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/>
            </a:pPr>
            <a:endParaRPr lang="de-DE"/>
          </a:p>
        </c:txPr>
        <c:crossAx val="274792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4792832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800"/>
                  <a:t>Ausfallzeit</a:t>
                </a:r>
                <a:r>
                  <a:rPr lang="de-DE" sz="800" baseline="0"/>
                  <a:t> der KW (min)</a:t>
                </a:r>
                <a:endParaRPr lang="de-DE" sz="800"/>
              </a:p>
            </c:rich>
          </c:tx>
          <c:layout>
            <c:manualLayout>
              <c:xMode val="edge"/>
              <c:yMode val="edge"/>
              <c:x val="2.8715003589375399E-2"/>
              <c:y val="0.175617404939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274708736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'KW-Ordnung'!$AQ$16</c:f>
              <c:strCache>
                <c:ptCount val="1"/>
                <c:pt idx="0">
                  <c:v>Infrastruktur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'KW-Ordnung'!$AQ$17:$AQ$198</c:f>
              <c:numCache>
                <c:formatCode>General</c:formatCode>
                <c:ptCount val="182"/>
                <c:pt idx="0">
                  <c:v>60</c:v>
                </c:pt>
                <c:pt idx="1">
                  <c:v>80</c:v>
                </c:pt>
                <c:pt idx="2">
                  <c:v>0</c:v>
                </c:pt>
                <c:pt idx="3">
                  <c:v>240</c:v>
                </c:pt>
                <c:pt idx="4">
                  <c:v>662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156</c:v>
                </c:pt>
                <c:pt idx="16">
                  <c:v>0</c:v>
                </c:pt>
                <c:pt idx="17">
                  <c:v>120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251</c:v>
                </c:pt>
                <c:pt idx="30">
                  <c:v>0</c:v>
                </c:pt>
                <c:pt idx="31">
                  <c:v>385</c:v>
                </c:pt>
                <c:pt idx="32">
                  <c:v>450</c:v>
                </c:pt>
                <c:pt idx="33">
                  <c:v>86</c:v>
                </c:pt>
                <c:pt idx="34">
                  <c:v>13</c:v>
                </c:pt>
                <c:pt idx="35">
                  <c:v>0</c:v>
                </c:pt>
                <c:pt idx="36">
                  <c:v>16</c:v>
                </c:pt>
                <c:pt idx="37">
                  <c:v>470</c:v>
                </c:pt>
                <c:pt idx="38">
                  <c:v>30</c:v>
                </c:pt>
                <c:pt idx="39">
                  <c:v>8</c:v>
                </c:pt>
                <c:pt idx="40">
                  <c:v>0</c:v>
                </c:pt>
                <c:pt idx="41">
                  <c:v>149</c:v>
                </c:pt>
                <c:pt idx="42">
                  <c:v>0</c:v>
                </c:pt>
                <c:pt idx="43">
                  <c:v>58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516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21</c:v>
                </c:pt>
                <c:pt idx="54">
                  <c:v>22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164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1340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202</c:v>
                </c:pt>
                <c:pt idx="93">
                  <c:v>147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24</c:v>
                </c:pt>
                <c:pt idx="98">
                  <c:v>308</c:v>
                </c:pt>
                <c:pt idx="99">
                  <c:v>117</c:v>
                </c:pt>
                <c:pt idx="100">
                  <c:v>611</c:v>
                </c:pt>
                <c:pt idx="101">
                  <c:v>0</c:v>
                </c:pt>
                <c:pt idx="102">
                  <c:v>84</c:v>
                </c:pt>
                <c:pt idx="103">
                  <c:v>28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85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89</c:v>
                </c:pt>
                <c:pt idx="120">
                  <c:v>60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497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547</c:v>
                </c:pt>
                <c:pt idx="149">
                  <c:v>331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82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113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640000"/>
        <c:axId val="304641920"/>
      </c:barChart>
      <c:catAx>
        <c:axId val="30464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 sz="600"/>
            </a:pPr>
            <a:endParaRPr lang="de-DE"/>
          </a:p>
        </c:txPr>
        <c:crossAx val="304641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4641920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Ausfallzeit</a:t>
                </a:r>
                <a:r>
                  <a:rPr lang="de-DE" baseline="0"/>
                  <a:t> der KW (min)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4640000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'KW-Ordnung'!$AT$16</c:f>
              <c:strCache>
                <c:ptCount val="1"/>
                <c:pt idx="0">
                  <c:v>Feedbacks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'KW-Ordnung'!$AT$17:$AT$198</c:f>
              <c:numCache>
                <c:formatCode>General</c:formatCode>
                <c:ptCount val="1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23</c:v>
                </c:pt>
                <c:pt idx="4">
                  <c:v>0</c:v>
                </c:pt>
                <c:pt idx="5">
                  <c:v>360</c:v>
                </c:pt>
                <c:pt idx="6">
                  <c:v>113</c:v>
                </c:pt>
                <c:pt idx="7">
                  <c:v>222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109</c:v>
                </c:pt>
                <c:pt idx="12">
                  <c:v>0</c:v>
                </c:pt>
                <c:pt idx="13">
                  <c:v>0</c:v>
                </c:pt>
                <c:pt idx="14">
                  <c:v>234</c:v>
                </c:pt>
                <c:pt idx="15">
                  <c:v>50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85</c:v>
                </c:pt>
                <c:pt idx="32">
                  <c:v>199</c:v>
                </c:pt>
                <c:pt idx="33">
                  <c:v>257</c:v>
                </c:pt>
                <c:pt idx="34">
                  <c:v>505</c:v>
                </c:pt>
                <c:pt idx="35">
                  <c:v>157</c:v>
                </c:pt>
                <c:pt idx="36">
                  <c:v>295</c:v>
                </c:pt>
                <c:pt idx="37">
                  <c:v>72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46</c:v>
                </c:pt>
                <c:pt idx="85">
                  <c:v>43</c:v>
                </c:pt>
                <c:pt idx="86">
                  <c:v>457</c:v>
                </c:pt>
                <c:pt idx="87">
                  <c:v>149</c:v>
                </c:pt>
                <c:pt idx="88">
                  <c:v>30</c:v>
                </c:pt>
                <c:pt idx="89">
                  <c:v>40</c:v>
                </c:pt>
                <c:pt idx="90">
                  <c:v>0</c:v>
                </c:pt>
                <c:pt idx="91">
                  <c:v>0</c:v>
                </c:pt>
                <c:pt idx="92">
                  <c:v>41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33</c:v>
                </c:pt>
                <c:pt idx="99">
                  <c:v>40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27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146</c:v>
                </c:pt>
                <c:pt idx="154">
                  <c:v>45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723008"/>
        <c:axId val="319724928"/>
      </c:barChart>
      <c:catAx>
        <c:axId val="31972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/>
            </a:pPr>
            <a:endParaRPr lang="de-DE"/>
          </a:p>
        </c:txPr>
        <c:crossAx val="31972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724928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Ausfallzeit</a:t>
                </a:r>
                <a:r>
                  <a:rPr lang="de-DE" baseline="0"/>
                  <a:t> der KW (min)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9723008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'KW-Ordnung'!$BD$16</c:f>
              <c:strCache>
                <c:ptCount val="1"/>
                <c:pt idx="0">
                  <c:v>Experimente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'KW-Ordnung'!$BD$17:$BD$198</c:f>
              <c:numCache>
                <c:formatCode>General</c:formatCode>
                <c:ptCount val="182"/>
                <c:pt idx="0">
                  <c:v>0</c:v>
                </c:pt>
                <c:pt idx="1">
                  <c:v>62</c:v>
                </c:pt>
                <c:pt idx="2">
                  <c:v>0</c:v>
                </c:pt>
                <c:pt idx="3">
                  <c:v>63</c:v>
                </c:pt>
                <c:pt idx="4">
                  <c:v>67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53</c:v>
                </c:pt>
                <c:pt idx="15">
                  <c:v>46</c:v>
                </c:pt>
                <c:pt idx="16">
                  <c:v>72</c:v>
                </c:pt>
                <c:pt idx="17">
                  <c:v>43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284</c:v>
                </c:pt>
                <c:pt idx="31">
                  <c:v>73</c:v>
                </c:pt>
                <c:pt idx="32">
                  <c:v>0</c:v>
                </c:pt>
                <c:pt idx="33">
                  <c:v>0</c:v>
                </c:pt>
                <c:pt idx="34">
                  <c:v>24</c:v>
                </c:pt>
                <c:pt idx="35">
                  <c:v>0</c:v>
                </c:pt>
                <c:pt idx="36">
                  <c:v>27</c:v>
                </c:pt>
                <c:pt idx="37">
                  <c:v>0</c:v>
                </c:pt>
                <c:pt idx="38">
                  <c:v>0</c:v>
                </c:pt>
                <c:pt idx="39">
                  <c:v>68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38</c:v>
                </c:pt>
                <c:pt idx="55">
                  <c:v>0</c:v>
                </c:pt>
                <c:pt idx="56">
                  <c:v>76</c:v>
                </c:pt>
                <c:pt idx="57">
                  <c:v>0</c:v>
                </c:pt>
                <c:pt idx="58">
                  <c:v>33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84</c:v>
                </c:pt>
                <c:pt idx="84">
                  <c:v>106</c:v>
                </c:pt>
                <c:pt idx="85">
                  <c:v>90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150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120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60</c:v>
                </c:pt>
                <c:pt idx="116">
                  <c:v>293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42</c:v>
                </c:pt>
                <c:pt idx="130">
                  <c:v>87</c:v>
                </c:pt>
                <c:pt idx="131">
                  <c:v>77</c:v>
                </c:pt>
                <c:pt idx="132">
                  <c:v>0</c:v>
                </c:pt>
                <c:pt idx="133">
                  <c:v>0</c:v>
                </c:pt>
                <c:pt idx="134">
                  <c:v>38</c:v>
                </c:pt>
                <c:pt idx="135">
                  <c:v>0</c:v>
                </c:pt>
                <c:pt idx="136">
                  <c:v>0</c:v>
                </c:pt>
                <c:pt idx="137">
                  <c:v>27</c:v>
                </c:pt>
                <c:pt idx="138">
                  <c:v>48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103</c:v>
                </c:pt>
                <c:pt idx="155">
                  <c:v>0</c:v>
                </c:pt>
                <c:pt idx="156">
                  <c:v>0</c:v>
                </c:pt>
                <c:pt idx="157">
                  <c:v>40</c:v>
                </c:pt>
                <c:pt idx="158">
                  <c:v>53</c:v>
                </c:pt>
                <c:pt idx="159">
                  <c:v>0</c:v>
                </c:pt>
                <c:pt idx="160">
                  <c:v>0</c:v>
                </c:pt>
                <c:pt idx="161">
                  <c:v>80</c:v>
                </c:pt>
                <c:pt idx="162">
                  <c:v>0</c:v>
                </c:pt>
                <c:pt idx="163">
                  <c:v>42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31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4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640704"/>
        <c:axId val="233679488"/>
      </c:barChart>
      <c:catAx>
        <c:axId val="23364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/>
            </a:pPr>
            <a:endParaRPr lang="de-DE"/>
          </a:p>
        </c:txPr>
        <c:crossAx val="23367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679488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Ausfallzeit</a:t>
                </a:r>
                <a:r>
                  <a:rPr lang="de-DE" baseline="0"/>
                  <a:t> der KW (min)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3640704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'KW-Ordnung'!$BA$16</c:f>
              <c:strCache>
                <c:ptCount val="1"/>
                <c:pt idx="0">
                  <c:v>LII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'KW-Ordnung'!$A$17:$B$198</c:f>
              <c:multiLvlStrCache>
                <c:ptCount val="182"/>
                <c:lvl>
                  <c:pt idx="0">
                    <c:v>33</c:v>
                  </c:pt>
                  <c:pt idx="1">
                    <c:v>34</c:v>
                  </c:pt>
                  <c:pt idx="2">
                    <c:v>35</c:v>
                  </c:pt>
                  <c:pt idx="3">
                    <c:v>36</c:v>
                  </c:pt>
                  <c:pt idx="4">
                    <c:v>37</c:v>
                  </c:pt>
                  <c:pt idx="5">
                    <c:v>38</c:v>
                  </c:pt>
                  <c:pt idx="6">
                    <c:v>39</c:v>
                  </c:pt>
                  <c:pt idx="7">
                    <c:v>40</c:v>
                  </c:pt>
                  <c:pt idx="8">
                    <c:v>41</c:v>
                  </c:pt>
                  <c:pt idx="9">
                    <c:v>42</c:v>
                  </c:pt>
                  <c:pt idx="10">
                    <c:v>43</c:v>
                  </c:pt>
                  <c:pt idx="11">
                    <c:v>44</c:v>
                  </c:pt>
                  <c:pt idx="12">
                    <c:v>45</c:v>
                  </c:pt>
                  <c:pt idx="13">
                    <c:v>46</c:v>
                  </c:pt>
                  <c:pt idx="14">
                    <c:v>47</c:v>
                  </c:pt>
                  <c:pt idx="15">
                    <c:v>48</c:v>
                  </c:pt>
                  <c:pt idx="16">
                    <c:v>49</c:v>
                  </c:pt>
                  <c:pt idx="17">
                    <c:v>50</c:v>
                  </c:pt>
                  <c:pt idx="18">
                    <c:v>51</c:v>
                  </c:pt>
                  <c:pt idx="19">
                    <c:v>52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5</c:v>
                  </c:pt>
                  <c:pt idx="25">
                    <c:v>6</c:v>
                  </c:pt>
                  <c:pt idx="26">
                    <c:v>7</c:v>
                  </c:pt>
                  <c:pt idx="27">
                    <c:v>8</c:v>
                  </c:pt>
                  <c:pt idx="28">
                    <c:v>9</c:v>
                  </c:pt>
                  <c:pt idx="29">
                    <c:v>10</c:v>
                  </c:pt>
                  <c:pt idx="30">
                    <c:v>11</c:v>
                  </c:pt>
                  <c:pt idx="31">
                    <c:v>12</c:v>
                  </c:pt>
                  <c:pt idx="32">
                    <c:v>13</c:v>
                  </c:pt>
                  <c:pt idx="33">
                    <c:v>14</c:v>
                  </c:pt>
                  <c:pt idx="34">
                    <c:v>15</c:v>
                  </c:pt>
                  <c:pt idx="35">
                    <c:v>16</c:v>
                  </c:pt>
                  <c:pt idx="36">
                    <c:v>17</c:v>
                  </c:pt>
                  <c:pt idx="37">
                    <c:v>18</c:v>
                  </c:pt>
                  <c:pt idx="38">
                    <c:v>19</c:v>
                  </c:pt>
                  <c:pt idx="39">
                    <c:v>20</c:v>
                  </c:pt>
                  <c:pt idx="40">
                    <c:v>21</c:v>
                  </c:pt>
                  <c:pt idx="41">
                    <c:v>22</c:v>
                  </c:pt>
                  <c:pt idx="42">
                    <c:v>23</c:v>
                  </c:pt>
                  <c:pt idx="43">
                    <c:v>24</c:v>
                  </c:pt>
                  <c:pt idx="44">
                    <c:v>25</c:v>
                  </c:pt>
                  <c:pt idx="45">
                    <c:v>26</c:v>
                  </c:pt>
                  <c:pt idx="46">
                    <c:v>27</c:v>
                  </c:pt>
                  <c:pt idx="47">
                    <c:v>28</c:v>
                  </c:pt>
                  <c:pt idx="48">
                    <c:v>29</c:v>
                  </c:pt>
                  <c:pt idx="49">
                    <c:v>30</c:v>
                  </c:pt>
                  <c:pt idx="50">
                    <c:v>31</c:v>
                  </c:pt>
                  <c:pt idx="51">
                    <c:v>32</c:v>
                  </c:pt>
                  <c:pt idx="52">
                    <c:v>33</c:v>
                  </c:pt>
                  <c:pt idx="53">
                    <c:v>34</c:v>
                  </c:pt>
                  <c:pt idx="54">
                    <c:v>35</c:v>
                  </c:pt>
                  <c:pt idx="55">
                    <c:v>36</c:v>
                  </c:pt>
                  <c:pt idx="56">
                    <c:v>37</c:v>
                  </c:pt>
                  <c:pt idx="57">
                    <c:v>38</c:v>
                  </c:pt>
                  <c:pt idx="58">
                    <c:v>39</c:v>
                  </c:pt>
                  <c:pt idx="59">
                    <c:v>40</c:v>
                  </c:pt>
                  <c:pt idx="60">
                    <c:v>41</c:v>
                  </c:pt>
                  <c:pt idx="61">
                    <c:v>42</c:v>
                  </c:pt>
                  <c:pt idx="62">
                    <c:v>43</c:v>
                  </c:pt>
                  <c:pt idx="63">
                    <c:v>44</c:v>
                  </c:pt>
                  <c:pt idx="64">
                    <c:v>45</c:v>
                  </c:pt>
                  <c:pt idx="65">
                    <c:v>46</c:v>
                  </c:pt>
                  <c:pt idx="66">
                    <c:v>47</c:v>
                  </c:pt>
                  <c:pt idx="67">
                    <c:v>48</c:v>
                  </c:pt>
                  <c:pt idx="68">
                    <c:v>49</c:v>
                  </c:pt>
                  <c:pt idx="69">
                    <c:v>50</c:v>
                  </c:pt>
                  <c:pt idx="70">
                    <c:v>51</c:v>
                  </c:pt>
                  <c:pt idx="71">
                    <c:v>52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5</c:v>
                  </c:pt>
                  <c:pt idx="77">
                    <c:v>6</c:v>
                  </c:pt>
                  <c:pt idx="78">
                    <c:v>7</c:v>
                  </c:pt>
                  <c:pt idx="79">
                    <c:v>8</c:v>
                  </c:pt>
                  <c:pt idx="80">
                    <c:v>9</c:v>
                  </c:pt>
                  <c:pt idx="81">
                    <c:v>10</c:v>
                  </c:pt>
                  <c:pt idx="82">
                    <c:v>11</c:v>
                  </c:pt>
                  <c:pt idx="83">
                    <c:v>12</c:v>
                  </c:pt>
                  <c:pt idx="84">
                    <c:v>13</c:v>
                  </c:pt>
                  <c:pt idx="85">
                    <c:v>14</c:v>
                  </c:pt>
                  <c:pt idx="86">
                    <c:v>15</c:v>
                  </c:pt>
                  <c:pt idx="87">
                    <c:v>16</c:v>
                  </c:pt>
                  <c:pt idx="88">
                    <c:v>17</c:v>
                  </c:pt>
                  <c:pt idx="89">
                    <c:v>18</c:v>
                  </c:pt>
                  <c:pt idx="90">
                    <c:v>19</c:v>
                  </c:pt>
                  <c:pt idx="91">
                    <c:v>20</c:v>
                  </c:pt>
                  <c:pt idx="92">
                    <c:v>21</c:v>
                  </c:pt>
                  <c:pt idx="93">
                    <c:v>22</c:v>
                  </c:pt>
                  <c:pt idx="94">
                    <c:v>23</c:v>
                  </c:pt>
                  <c:pt idx="95">
                    <c:v>24</c:v>
                  </c:pt>
                  <c:pt idx="96">
                    <c:v>25</c:v>
                  </c:pt>
                  <c:pt idx="97">
                    <c:v>26</c:v>
                  </c:pt>
                  <c:pt idx="98">
                    <c:v>27</c:v>
                  </c:pt>
                  <c:pt idx="99">
                    <c:v>28</c:v>
                  </c:pt>
                  <c:pt idx="100">
                    <c:v>29</c:v>
                  </c:pt>
                  <c:pt idx="101">
                    <c:v>30</c:v>
                  </c:pt>
                  <c:pt idx="102">
                    <c:v>31</c:v>
                  </c:pt>
                  <c:pt idx="103">
                    <c:v>32</c:v>
                  </c:pt>
                  <c:pt idx="104">
                    <c:v>33</c:v>
                  </c:pt>
                  <c:pt idx="105">
                    <c:v>34</c:v>
                  </c:pt>
                  <c:pt idx="106">
                    <c:v>35</c:v>
                  </c:pt>
                  <c:pt idx="107">
                    <c:v>36</c:v>
                  </c:pt>
                  <c:pt idx="108">
                    <c:v>37</c:v>
                  </c:pt>
                  <c:pt idx="109">
                    <c:v>38</c:v>
                  </c:pt>
                  <c:pt idx="110">
                    <c:v>39</c:v>
                  </c:pt>
                  <c:pt idx="111">
                    <c:v>40</c:v>
                  </c:pt>
                  <c:pt idx="112">
                    <c:v>41</c:v>
                  </c:pt>
                  <c:pt idx="113">
                    <c:v>42</c:v>
                  </c:pt>
                  <c:pt idx="114">
                    <c:v>43</c:v>
                  </c:pt>
                  <c:pt idx="115">
                    <c:v>44</c:v>
                  </c:pt>
                  <c:pt idx="116">
                    <c:v>45</c:v>
                  </c:pt>
                  <c:pt idx="117">
                    <c:v>46</c:v>
                  </c:pt>
                  <c:pt idx="118">
                    <c:v>47</c:v>
                  </c:pt>
                  <c:pt idx="119">
                    <c:v>48</c:v>
                  </c:pt>
                  <c:pt idx="120">
                    <c:v>49</c:v>
                  </c:pt>
                  <c:pt idx="121">
                    <c:v>50</c:v>
                  </c:pt>
                  <c:pt idx="122">
                    <c:v>51</c:v>
                  </c:pt>
                  <c:pt idx="123">
                    <c:v>52</c:v>
                  </c:pt>
                  <c:pt idx="124">
                    <c:v>1</c:v>
                  </c:pt>
                  <c:pt idx="125">
                    <c:v>2</c:v>
                  </c:pt>
                  <c:pt idx="126">
                    <c:v>3</c:v>
                  </c:pt>
                  <c:pt idx="127">
                    <c:v>4</c:v>
                  </c:pt>
                  <c:pt idx="128">
                    <c:v>5</c:v>
                  </c:pt>
                  <c:pt idx="129">
                    <c:v>6</c:v>
                  </c:pt>
                  <c:pt idx="130">
                    <c:v>7</c:v>
                  </c:pt>
                  <c:pt idx="131">
                    <c:v>8</c:v>
                  </c:pt>
                  <c:pt idx="132">
                    <c:v>9</c:v>
                  </c:pt>
                  <c:pt idx="133">
                    <c:v>10</c:v>
                  </c:pt>
                  <c:pt idx="134">
                    <c:v>11</c:v>
                  </c:pt>
                  <c:pt idx="135">
                    <c:v>12</c:v>
                  </c:pt>
                  <c:pt idx="136">
                    <c:v>13</c:v>
                  </c:pt>
                  <c:pt idx="137">
                    <c:v>14</c:v>
                  </c:pt>
                  <c:pt idx="138">
                    <c:v>15</c:v>
                  </c:pt>
                  <c:pt idx="139">
                    <c:v>16</c:v>
                  </c:pt>
                  <c:pt idx="140">
                    <c:v>17</c:v>
                  </c:pt>
                  <c:pt idx="141">
                    <c:v>18</c:v>
                  </c:pt>
                  <c:pt idx="142">
                    <c:v>19</c:v>
                  </c:pt>
                  <c:pt idx="143">
                    <c:v>20</c:v>
                  </c:pt>
                  <c:pt idx="144">
                    <c:v>21</c:v>
                  </c:pt>
                  <c:pt idx="145">
                    <c:v>22</c:v>
                  </c:pt>
                  <c:pt idx="146">
                    <c:v>23</c:v>
                  </c:pt>
                  <c:pt idx="147">
                    <c:v>24</c:v>
                  </c:pt>
                  <c:pt idx="148">
                    <c:v>25</c:v>
                  </c:pt>
                  <c:pt idx="149">
                    <c:v>26</c:v>
                  </c:pt>
                  <c:pt idx="150">
                    <c:v>27</c:v>
                  </c:pt>
                  <c:pt idx="151">
                    <c:v>28</c:v>
                  </c:pt>
                  <c:pt idx="152">
                    <c:v>29</c:v>
                  </c:pt>
                  <c:pt idx="153">
                    <c:v>30</c:v>
                  </c:pt>
                  <c:pt idx="154">
                    <c:v>31</c:v>
                  </c:pt>
                  <c:pt idx="155">
                    <c:v>32</c:v>
                  </c:pt>
                  <c:pt idx="156">
                    <c:v>33</c:v>
                  </c:pt>
                  <c:pt idx="157">
                    <c:v>34</c:v>
                  </c:pt>
                  <c:pt idx="158">
                    <c:v>35</c:v>
                  </c:pt>
                  <c:pt idx="159">
                    <c:v>36</c:v>
                  </c:pt>
                  <c:pt idx="160">
                    <c:v>37</c:v>
                  </c:pt>
                  <c:pt idx="161">
                    <c:v>38</c:v>
                  </c:pt>
                  <c:pt idx="162">
                    <c:v>39</c:v>
                  </c:pt>
                  <c:pt idx="163">
                    <c:v>40</c:v>
                  </c:pt>
                  <c:pt idx="164">
                    <c:v>41</c:v>
                  </c:pt>
                  <c:pt idx="165">
                    <c:v>42</c:v>
                  </c:pt>
                  <c:pt idx="166">
                    <c:v>43</c:v>
                  </c:pt>
                  <c:pt idx="167">
                    <c:v>44</c:v>
                  </c:pt>
                  <c:pt idx="168">
                    <c:v>45</c:v>
                  </c:pt>
                  <c:pt idx="169">
                    <c:v>46</c:v>
                  </c:pt>
                  <c:pt idx="170">
                    <c:v>47</c:v>
                  </c:pt>
                  <c:pt idx="171">
                    <c:v>48</c:v>
                  </c:pt>
                  <c:pt idx="172">
                    <c:v>49</c:v>
                  </c:pt>
                  <c:pt idx="173">
                    <c:v>50</c:v>
                  </c:pt>
                  <c:pt idx="174">
                    <c:v>51</c:v>
                  </c:pt>
                  <c:pt idx="175">
                    <c:v>52</c:v>
                  </c:pt>
                  <c:pt idx="176">
                    <c:v>1</c:v>
                  </c:pt>
                  <c:pt idx="177">
                    <c:v>2</c:v>
                  </c:pt>
                  <c:pt idx="178">
                    <c:v>3</c:v>
                  </c:pt>
                  <c:pt idx="179">
                    <c:v>4</c:v>
                  </c:pt>
                  <c:pt idx="180">
                    <c:v>5</c:v>
                  </c:pt>
                  <c:pt idx="181">
                    <c:v>6</c:v>
                  </c:pt>
                </c:lvl>
                <c:lvl>
                  <c:pt idx="0">
                    <c:v>2010</c:v>
                  </c:pt>
                  <c:pt idx="1">
                    <c:v>2010</c:v>
                  </c:pt>
                  <c:pt idx="2">
                    <c:v>2010</c:v>
                  </c:pt>
                  <c:pt idx="3">
                    <c:v>2010</c:v>
                  </c:pt>
                  <c:pt idx="4">
                    <c:v>2010</c:v>
                  </c:pt>
                  <c:pt idx="5">
                    <c:v>2010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2010</c:v>
                  </c:pt>
                  <c:pt idx="10">
                    <c:v>2010</c:v>
                  </c:pt>
                  <c:pt idx="11">
                    <c:v>2010</c:v>
                  </c:pt>
                  <c:pt idx="12">
                    <c:v>2010</c:v>
                  </c:pt>
                  <c:pt idx="13">
                    <c:v>2010</c:v>
                  </c:pt>
                  <c:pt idx="14">
                    <c:v>2010</c:v>
                  </c:pt>
                  <c:pt idx="15">
                    <c:v>2010</c:v>
                  </c:pt>
                  <c:pt idx="16">
                    <c:v>2010</c:v>
                  </c:pt>
                  <c:pt idx="17">
                    <c:v>2010</c:v>
                  </c:pt>
                  <c:pt idx="18">
                    <c:v>2010</c:v>
                  </c:pt>
                  <c:pt idx="19">
                    <c:v>2010</c:v>
                  </c:pt>
                  <c:pt idx="20">
                    <c:v>2011</c:v>
                  </c:pt>
                  <c:pt idx="21">
                    <c:v>2011</c:v>
                  </c:pt>
                  <c:pt idx="22">
                    <c:v>2011</c:v>
                  </c:pt>
                  <c:pt idx="23">
                    <c:v>2011</c:v>
                  </c:pt>
                  <c:pt idx="24">
                    <c:v>2011</c:v>
                  </c:pt>
                  <c:pt idx="25">
                    <c:v>2011</c:v>
                  </c:pt>
                  <c:pt idx="26">
                    <c:v>2011</c:v>
                  </c:pt>
                  <c:pt idx="27">
                    <c:v>2011</c:v>
                  </c:pt>
                  <c:pt idx="28">
                    <c:v>2011</c:v>
                  </c:pt>
                  <c:pt idx="29">
                    <c:v>2011</c:v>
                  </c:pt>
                  <c:pt idx="30">
                    <c:v>2011</c:v>
                  </c:pt>
                  <c:pt idx="31">
                    <c:v>2011</c:v>
                  </c:pt>
                  <c:pt idx="32">
                    <c:v>2011</c:v>
                  </c:pt>
                  <c:pt idx="33">
                    <c:v>2011</c:v>
                  </c:pt>
                  <c:pt idx="34">
                    <c:v>2011</c:v>
                  </c:pt>
                  <c:pt idx="35">
                    <c:v>2011</c:v>
                  </c:pt>
                  <c:pt idx="36">
                    <c:v>2011</c:v>
                  </c:pt>
                  <c:pt idx="37">
                    <c:v>2011</c:v>
                  </c:pt>
                  <c:pt idx="38">
                    <c:v>2011</c:v>
                  </c:pt>
                  <c:pt idx="39">
                    <c:v>2011</c:v>
                  </c:pt>
                  <c:pt idx="40">
                    <c:v>2011</c:v>
                  </c:pt>
                  <c:pt idx="41">
                    <c:v>2011</c:v>
                  </c:pt>
                  <c:pt idx="42">
                    <c:v>2011</c:v>
                  </c:pt>
                  <c:pt idx="43">
                    <c:v>2011</c:v>
                  </c:pt>
                  <c:pt idx="44">
                    <c:v>2011</c:v>
                  </c:pt>
                  <c:pt idx="45">
                    <c:v>2011</c:v>
                  </c:pt>
                  <c:pt idx="46">
                    <c:v>2011</c:v>
                  </c:pt>
                  <c:pt idx="47">
                    <c:v>2011</c:v>
                  </c:pt>
                  <c:pt idx="48">
                    <c:v>2011</c:v>
                  </c:pt>
                  <c:pt idx="49">
                    <c:v>2011</c:v>
                  </c:pt>
                  <c:pt idx="50">
                    <c:v>2011</c:v>
                  </c:pt>
                  <c:pt idx="51">
                    <c:v>2011</c:v>
                  </c:pt>
                  <c:pt idx="52">
                    <c:v>2011</c:v>
                  </c:pt>
                  <c:pt idx="53">
                    <c:v>2011</c:v>
                  </c:pt>
                  <c:pt idx="54">
                    <c:v>2011</c:v>
                  </c:pt>
                  <c:pt idx="55">
                    <c:v>2011</c:v>
                  </c:pt>
                  <c:pt idx="56">
                    <c:v>2011</c:v>
                  </c:pt>
                  <c:pt idx="57">
                    <c:v>2011</c:v>
                  </c:pt>
                  <c:pt idx="58">
                    <c:v>2011</c:v>
                  </c:pt>
                  <c:pt idx="59">
                    <c:v>2011</c:v>
                  </c:pt>
                  <c:pt idx="60">
                    <c:v>2011</c:v>
                  </c:pt>
                  <c:pt idx="61">
                    <c:v>2011</c:v>
                  </c:pt>
                  <c:pt idx="62">
                    <c:v>2011</c:v>
                  </c:pt>
                  <c:pt idx="63">
                    <c:v>2011</c:v>
                  </c:pt>
                  <c:pt idx="64">
                    <c:v>2011</c:v>
                  </c:pt>
                  <c:pt idx="65">
                    <c:v>2011</c:v>
                  </c:pt>
                  <c:pt idx="66">
                    <c:v>2011</c:v>
                  </c:pt>
                  <c:pt idx="67">
                    <c:v>2011</c:v>
                  </c:pt>
                  <c:pt idx="68">
                    <c:v>2011</c:v>
                  </c:pt>
                  <c:pt idx="69">
                    <c:v>2011</c:v>
                  </c:pt>
                  <c:pt idx="70">
                    <c:v>2011</c:v>
                  </c:pt>
                  <c:pt idx="71">
                    <c:v>2011</c:v>
                  </c:pt>
                  <c:pt idx="72">
                    <c:v>2012</c:v>
                  </c:pt>
                  <c:pt idx="73">
                    <c:v>2012</c:v>
                  </c:pt>
                  <c:pt idx="74">
                    <c:v>2012</c:v>
                  </c:pt>
                  <c:pt idx="75">
                    <c:v>2012</c:v>
                  </c:pt>
                  <c:pt idx="76">
                    <c:v>2012</c:v>
                  </c:pt>
                  <c:pt idx="77">
                    <c:v>2012</c:v>
                  </c:pt>
                  <c:pt idx="78">
                    <c:v>2012</c:v>
                  </c:pt>
                  <c:pt idx="79">
                    <c:v>2012</c:v>
                  </c:pt>
                  <c:pt idx="80">
                    <c:v>2012</c:v>
                  </c:pt>
                  <c:pt idx="81">
                    <c:v>2012</c:v>
                  </c:pt>
                  <c:pt idx="82">
                    <c:v>2012</c:v>
                  </c:pt>
                  <c:pt idx="83">
                    <c:v>2012</c:v>
                  </c:pt>
                  <c:pt idx="84">
                    <c:v>2012</c:v>
                  </c:pt>
                  <c:pt idx="85">
                    <c:v>2012</c:v>
                  </c:pt>
                  <c:pt idx="86">
                    <c:v>2012</c:v>
                  </c:pt>
                  <c:pt idx="87">
                    <c:v>2012</c:v>
                  </c:pt>
                  <c:pt idx="88">
                    <c:v>2012</c:v>
                  </c:pt>
                  <c:pt idx="89">
                    <c:v>2012</c:v>
                  </c:pt>
                  <c:pt idx="90">
                    <c:v>2012</c:v>
                  </c:pt>
                  <c:pt idx="91">
                    <c:v>2012</c:v>
                  </c:pt>
                  <c:pt idx="92">
                    <c:v>2012</c:v>
                  </c:pt>
                  <c:pt idx="93">
                    <c:v>2012</c:v>
                  </c:pt>
                  <c:pt idx="94">
                    <c:v>2012</c:v>
                  </c:pt>
                  <c:pt idx="95">
                    <c:v>2012</c:v>
                  </c:pt>
                  <c:pt idx="96">
                    <c:v>2012</c:v>
                  </c:pt>
                  <c:pt idx="97">
                    <c:v>2012</c:v>
                  </c:pt>
                  <c:pt idx="98">
                    <c:v>2012</c:v>
                  </c:pt>
                  <c:pt idx="99">
                    <c:v>2012</c:v>
                  </c:pt>
                  <c:pt idx="100">
                    <c:v>2012</c:v>
                  </c:pt>
                  <c:pt idx="101">
                    <c:v>2012</c:v>
                  </c:pt>
                  <c:pt idx="102">
                    <c:v>2012</c:v>
                  </c:pt>
                  <c:pt idx="103">
                    <c:v>2012</c:v>
                  </c:pt>
                  <c:pt idx="104">
                    <c:v>2012</c:v>
                  </c:pt>
                  <c:pt idx="105">
                    <c:v>2012</c:v>
                  </c:pt>
                  <c:pt idx="106">
                    <c:v>2012</c:v>
                  </c:pt>
                  <c:pt idx="107">
                    <c:v>2012</c:v>
                  </c:pt>
                  <c:pt idx="108">
                    <c:v>2012</c:v>
                  </c:pt>
                  <c:pt idx="109">
                    <c:v>2012</c:v>
                  </c:pt>
                  <c:pt idx="110">
                    <c:v>2012</c:v>
                  </c:pt>
                  <c:pt idx="111">
                    <c:v>2012</c:v>
                  </c:pt>
                  <c:pt idx="112">
                    <c:v>2012</c:v>
                  </c:pt>
                  <c:pt idx="113">
                    <c:v>2012</c:v>
                  </c:pt>
                  <c:pt idx="114">
                    <c:v>2012</c:v>
                  </c:pt>
                  <c:pt idx="115">
                    <c:v>2012</c:v>
                  </c:pt>
                  <c:pt idx="116">
                    <c:v>2012</c:v>
                  </c:pt>
                  <c:pt idx="117">
                    <c:v>2012</c:v>
                  </c:pt>
                  <c:pt idx="118">
                    <c:v>2012</c:v>
                  </c:pt>
                  <c:pt idx="119">
                    <c:v>2012</c:v>
                  </c:pt>
                  <c:pt idx="120">
                    <c:v>2012</c:v>
                  </c:pt>
                  <c:pt idx="121">
                    <c:v>2012</c:v>
                  </c:pt>
                  <c:pt idx="122">
                    <c:v>2012</c:v>
                  </c:pt>
                  <c:pt idx="123">
                    <c:v>2012</c:v>
                  </c:pt>
                  <c:pt idx="124">
                    <c:v>2013</c:v>
                  </c:pt>
                  <c:pt idx="125">
                    <c:v>2013</c:v>
                  </c:pt>
                  <c:pt idx="126">
                    <c:v>2013</c:v>
                  </c:pt>
                  <c:pt idx="127">
                    <c:v>2013</c:v>
                  </c:pt>
                  <c:pt idx="128">
                    <c:v>2013</c:v>
                  </c:pt>
                  <c:pt idx="129">
                    <c:v>2013</c:v>
                  </c:pt>
                  <c:pt idx="130">
                    <c:v>2013</c:v>
                  </c:pt>
                  <c:pt idx="131">
                    <c:v>2013</c:v>
                  </c:pt>
                  <c:pt idx="132">
                    <c:v>2013</c:v>
                  </c:pt>
                  <c:pt idx="133">
                    <c:v>2013</c:v>
                  </c:pt>
                  <c:pt idx="134">
                    <c:v>2013</c:v>
                  </c:pt>
                  <c:pt idx="135">
                    <c:v>2013</c:v>
                  </c:pt>
                  <c:pt idx="136">
                    <c:v>2013</c:v>
                  </c:pt>
                  <c:pt idx="137">
                    <c:v>2013</c:v>
                  </c:pt>
                  <c:pt idx="138">
                    <c:v>2013</c:v>
                  </c:pt>
                  <c:pt idx="139">
                    <c:v>2013</c:v>
                  </c:pt>
                  <c:pt idx="140">
                    <c:v>2013</c:v>
                  </c:pt>
                  <c:pt idx="141">
                    <c:v>2013</c:v>
                  </c:pt>
                  <c:pt idx="142">
                    <c:v>2013</c:v>
                  </c:pt>
                  <c:pt idx="143">
                    <c:v>2013</c:v>
                  </c:pt>
                  <c:pt idx="144">
                    <c:v>2013</c:v>
                  </c:pt>
                  <c:pt idx="145">
                    <c:v>2013</c:v>
                  </c:pt>
                  <c:pt idx="146">
                    <c:v>2013</c:v>
                  </c:pt>
                  <c:pt idx="147">
                    <c:v>2013</c:v>
                  </c:pt>
                  <c:pt idx="148">
                    <c:v>2013</c:v>
                  </c:pt>
                  <c:pt idx="149">
                    <c:v>2013</c:v>
                  </c:pt>
                  <c:pt idx="150">
                    <c:v>2013</c:v>
                  </c:pt>
                  <c:pt idx="151">
                    <c:v>2013</c:v>
                  </c:pt>
                  <c:pt idx="152">
                    <c:v>2013</c:v>
                  </c:pt>
                  <c:pt idx="153">
                    <c:v>2013</c:v>
                  </c:pt>
                  <c:pt idx="154">
                    <c:v>2013</c:v>
                  </c:pt>
                  <c:pt idx="155">
                    <c:v>2013</c:v>
                  </c:pt>
                  <c:pt idx="156">
                    <c:v>2013</c:v>
                  </c:pt>
                  <c:pt idx="157">
                    <c:v>2013</c:v>
                  </c:pt>
                  <c:pt idx="158">
                    <c:v>2013</c:v>
                  </c:pt>
                  <c:pt idx="159">
                    <c:v>2013</c:v>
                  </c:pt>
                  <c:pt idx="160">
                    <c:v>2013</c:v>
                  </c:pt>
                  <c:pt idx="161">
                    <c:v>2013</c:v>
                  </c:pt>
                  <c:pt idx="162">
                    <c:v>2013</c:v>
                  </c:pt>
                  <c:pt idx="163">
                    <c:v>2013</c:v>
                  </c:pt>
                  <c:pt idx="164">
                    <c:v>2013</c:v>
                  </c:pt>
                  <c:pt idx="165">
                    <c:v>2013</c:v>
                  </c:pt>
                  <c:pt idx="166">
                    <c:v>2013</c:v>
                  </c:pt>
                  <c:pt idx="167">
                    <c:v>2013</c:v>
                  </c:pt>
                  <c:pt idx="168">
                    <c:v>2013</c:v>
                  </c:pt>
                  <c:pt idx="169">
                    <c:v>2013</c:v>
                  </c:pt>
                  <c:pt idx="170">
                    <c:v>2013</c:v>
                  </c:pt>
                  <c:pt idx="171">
                    <c:v>2013</c:v>
                  </c:pt>
                  <c:pt idx="172">
                    <c:v>2013</c:v>
                  </c:pt>
                  <c:pt idx="173">
                    <c:v>2013</c:v>
                  </c:pt>
                  <c:pt idx="174">
                    <c:v>2013</c:v>
                  </c:pt>
                  <c:pt idx="175">
                    <c:v>2013</c:v>
                  </c:pt>
                  <c:pt idx="176">
                    <c:v>2013</c:v>
                  </c:pt>
                  <c:pt idx="177">
                    <c:v>2014</c:v>
                  </c:pt>
                  <c:pt idx="178">
                    <c:v>2014</c:v>
                  </c:pt>
                  <c:pt idx="179">
                    <c:v>2014</c:v>
                  </c:pt>
                  <c:pt idx="180">
                    <c:v>2014</c:v>
                  </c:pt>
                  <c:pt idx="181">
                    <c:v>2015</c:v>
                  </c:pt>
                </c:lvl>
              </c:multiLvlStrCache>
            </c:multiLvlStrRef>
          </c:cat>
          <c:val>
            <c:numRef>
              <c:f>'KW-Ordnung'!$BA$17:$BA$198</c:f>
              <c:numCache>
                <c:formatCode>General</c:formatCode>
                <c:ptCount val="182"/>
                <c:pt idx="0">
                  <c:v>473</c:v>
                </c:pt>
                <c:pt idx="1">
                  <c:v>25</c:v>
                </c:pt>
                <c:pt idx="2">
                  <c:v>155</c:v>
                </c:pt>
                <c:pt idx="3">
                  <c:v>20</c:v>
                </c:pt>
                <c:pt idx="4">
                  <c:v>179</c:v>
                </c:pt>
                <c:pt idx="5">
                  <c:v>63</c:v>
                </c:pt>
                <c:pt idx="6">
                  <c:v>23</c:v>
                </c:pt>
                <c:pt idx="7">
                  <c:v>406</c:v>
                </c:pt>
                <c:pt idx="8">
                  <c:v>0</c:v>
                </c:pt>
                <c:pt idx="9">
                  <c:v>104</c:v>
                </c:pt>
                <c:pt idx="10">
                  <c:v>67</c:v>
                </c:pt>
                <c:pt idx="11">
                  <c:v>76</c:v>
                </c:pt>
                <c:pt idx="12">
                  <c:v>0</c:v>
                </c:pt>
                <c:pt idx="13">
                  <c:v>322</c:v>
                </c:pt>
                <c:pt idx="14">
                  <c:v>0</c:v>
                </c:pt>
                <c:pt idx="15">
                  <c:v>27</c:v>
                </c:pt>
                <c:pt idx="16">
                  <c:v>16</c:v>
                </c:pt>
                <c:pt idx="17">
                  <c:v>114</c:v>
                </c:pt>
                <c:pt idx="18">
                  <c:v>82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193</c:v>
                </c:pt>
                <c:pt idx="31">
                  <c:v>269</c:v>
                </c:pt>
                <c:pt idx="32">
                  <c:v>0</c:v>
                </c:pt>
                <c:pt idx="33">
                  <c:v>0</c:v>
                </c:pt>
                <c:pt idx="34">
                  <c:v>60</c:v>
                </c:pt>
                <c:pt idx="35">
                  <c:v>0</c:v>
                </c:pt>
                <c:pt idx="36">
                  <c:v>50</c:v>
                </c:pt>
                <c:pt idx="37">
                  <c:v>0</c:v>
                </c:pt>
                <c:pt idx="38">
                  <c:v>283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246</c:v>
                </c:pt>
                <c:pt idx="43">
                  <c:v>0</c:v>
                </c:pt>
                <c:pt idx="44">
                  <c:v>0</c:v>
                </c:pt>
                <c:pt idx="45">
                  <c:v>52</c:v>
                </c:pt>
                <c:pt idx="46">
                  <c:v>297</c:v>
                </c:pt>
                <c:pt idx="47">
                  <c:v>30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47</c:v>
                </c:pt>
                <c:pt idx="54">
                  <c:v>95</c:v>
                </c:pt>
                <c:pt idx="55">
                  <c:v>114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149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37</c:v>
                </c:pt>
                <c:pt idx="66">
                  <c:v>48</c:v>
                </c:pt>
                <c:pt idx="67">
                  <c:v>6</c:v>
                </c:pt>
                <c:pt idx="68">
                  <c:v>0</c:v>
                </c:pt>
                <c:pt idx="69">
                  <c:v>195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70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120</c:v>
                </c:pt>
                <c:pt idx="96">
                  <c:v>0</c:v>
                </c:pt>
                <c:pt idx="97">
                  <c:v>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10</c:v>
                </c:pt>
                <c:pt idx="111">
                  <c:v>0</c:v>
                </c:pt>
                <c:pt idx="112">
                  <c:v>180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197</c:v>
                </c:pt>
                <c:pt idx="118">
                  <c:v>0</c:v>
                </c:pt>
                <c:pt idx="119">
                  <c:v>128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25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202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18</c:v>
                </c:pt>
                <c:pt idx="155">
                  <c:v>0</c:v>
                </c:pt>
                <c:pt idx="156">
                  <c:v>0</c:v>
                </c:pt>
                <c:pt idx="157">
                  <c:v>77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50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656896"/>
        <c:axId val="190659584"/>
      </c:barChart>
      <c:catAx>
        <c:axId val="19065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Zeit (KW)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txPr>
          <a:bodyPr rot="-2700000" vert="horz" lIns="2" anchor="b" anchorCtr="1">
            <a:spAutoFit/>
          </a:bodyPr>
          <a:lstStyle/>
          <a:p>
            <a:pPr>
              <a:defRPr/>
            </a:pPr>
            <a:endParaRPr lang="de-DE"/>
          </a:p>
        </c:txPr>
        <c:crossAx val="19065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659584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Ausfallzeit</a:t>
                </a:r>
                <a:r>
                  <a:rPr lang="de-DE" baseline="0"/>
                  <a:t> der KW (min)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656896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278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278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7D818E-740E-45D5-AD68-BC3B8A93E8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420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278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3940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97" y="3227044"/>
            <a:ext cx="7946008" cy="30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278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F6ACD-A46F-4CBF-AE2A-7249D7051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03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69E3-766E-4F6F-A918-DA5FEE3C9E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B0EA0-D25F-4EAC-B5B8-A3AD5AC35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9100"/>
            <a:ext cx="2057400" cy="5707063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9100"/>
            <a:ext cx="6019800" cy="5707063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CACA-BB62-4348-9BB5-7B74F1D62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5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BCAC-64C7-4228-90D1-7DABA2271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7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5299-4EA1-4025-A70D-519A305CD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7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277D-34EE-4806-8544-C96A3403B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5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0A5E-67EF-43F7-98B3-AF2FC822B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4ABD-0A3F-4D48-A2C6-C7528C639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ED7C-0C41-46B6-B0D9-6E27CCCD5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2CFF-7BE6-4DF6-AE9A-A1B622769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8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5BAC-3A56-4A79-BB10-35DDA55B3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28.09.2011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PETRA III </a:t>
            </a:r>
            <a:r>
              <a:rPr lang="en-GB" dirty="0" err="1"/>
              <a:t>Betrieb</a:t>
            </a:r>
            <a:r>
              <a:rPr lang="en-GB" dirty="0"/>
              <a:t> 2011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CEB68-6AB6-4A1F-883D-D0863077B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3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7F8B-9D62-4343-82E8-D547FA137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0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C76B-A9FF-49E2-907F-D113DCEFD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3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1A73-0FCF-4114-8A0B-DD95A50D4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9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EE73-C833-43E3-9DB1-F043D4E08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4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9258-2F20-4541-921E-A29E8CB95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9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40A5-0F79-477B-BC29-9DB7CAC64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88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9D9B-460A-44B6-90D7-3928B1FB6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14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8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09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88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A25B-074D-4857-9F43-5200B442F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3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2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tint val="75000"/>
                  </a:srgbClr>
                </a:solidFill>
              </a:rPr>
              <a:t>M. Bieler |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From HEP to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</a:rPr>
              <a:t>Synchr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 Rad.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7B3E3-AF1A-442F-85E0-FF03345AB208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6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8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1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82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8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1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346E-416E-4F7D-9A5F-8DD7FE437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02A2-84BC-4F67-87FB-B91CCE529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4670-D259-4556-BF85-8D440659D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22.03.2010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PETRA III Inbetriebnahme                         M. Bieler - MBB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5A724-045D-4AF1-82FC-176BEC43E2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AC5B-5877-49BE-B03D-FE4A194DE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FBD7-3DC0-4DCE-9B7D-64A79EBB6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8" y="6526213"/>
            <a:ext cx="11509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11925"/>
            <a:ext cx="57610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 dirty="0"/>
              <a:t>PETRA III </a:t>
            </a:r>
            <a:r>
              <a:rPr lang="en-GB" dirty="0" err="1"/>
              <a:t>Inbetriebnahme</a:t>
            </a:r>
            <a:r>
              <a:rPr lang="en-GB" dirty="0"/>
              <a:t>                         M. Bieler - MBB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9863"/>
            <a:ext cx="514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245A724-045D-4AF1-82FC-176BEC43E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 descr="desy-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6675"/>
            <a:ext cx="703262" cy="700088"/>
          </a:xfrm>
          <a:prstGeom prst="rect">
            <a:avLst/>
          </a:prstGeom>
          <a:solidFill>
            <a:srgbClr val="00E1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6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3B8D2D7-4F8C-450B-9E34-DDEC8C226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/>
            <a:r>
              <a:rPr lang="en-GB" sz="900" dirty="0" smtClean="0">
                <a:solidFill>
                  <a:srgbClr val="808080"/>
                </a:solidFill>
                <a:ea typeface="+mn-ea"/>
              </a:rPr>
              <a:t>M. Bieler 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US" sz="900" b="0" dirty="0" smtClean="0">
                <a:solidFill>
                  <a:srgbClr val="808080"/>
                </a:solidFill>
                <a:ea typeface="+mn-ea"/>
              </a:rPr>
              <a:t>PETRA</a:t>
            </a:r>
            <a:r>
              <a:rPr lang="en-US" sz="900" b="0" baseline="0" dirty="0" smtClean="0">
                <a:solidFill>
                  <a:srgbClr val="808080"/>
                </a:solidFill>
                <a:ea typeface="+mn-ea"/>
              </a:rPr>
              <a:t> III </a:t>
            </a:r>
            <a:r>
              <a:rPr lang="en-US" sz="900" b="0" baseline="0" dirty="0" err="1" smtClean="0">
                <a:solidFill>
                  <a:srgbClr val="808080"/>
                </a:solidFill>
                <a:ea typeface="+mn-ea"/>
              </a:rPr>
              <a:t>Betriebserfahrungen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23.3.2015 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GB" sz="900" dirty="0">
                <a:solidFill>
                  <a:srgbClr val="808080"/>
                </a:solidFill>
                <a:ea typeface="+mn-ea"/>
              </a:rPr>
              <a:t>Page </a:t>
            </a:r>
            <a:fld id="{ABA098E9-E6EE-44BF-9612-6777A6DF1330}" type="slidenum">
              <a:rPr lang="en-GB" sz="900">
                <a:solidFill>
                  <a:srgbClr val="808080"/>
                </a:solidFill>
                <a:ea typeface="+mn-ea"/>
              </a:rPr>
              <a:pPr algn="r"/>
              <a:t>‹#›</a:t>
            </a:fld>
            <a:endParaRPr lang="en-GB" sz="900" dirty="0">
              <a:solidFill>
                <a:srgbClr val="808080"/>
              </a:solidFill>
              <a:ea typeface="+mn-ea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01670" y="6315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de-DE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M. Bieler | </a:t>
            </a:r>
            <a:r>
              <a:rPr lang="en-US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From HEP to </a:t>
            </a:r>
            <a:r>
              <a:rPr lang="en-US" b="0" dirty="0" err="1" smtClean="0">
                <a:solidFill>
                  <a:srgbClr val="000000">
                    <a:tint val="75000"/>
                  </a:srgbClr>
                </a:solidFill>
                <a:ea typeface="+mn-ea"/>
              </a:rPr>
              <a:t>Synchr</a:t>
            </a:r>
            <a:r>
              <a:rPr lang="en-US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. Rad.</a:t>
            </a:r>
            <a:endParaRPr lang="de-DE" b="0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8C17B3E3-AF1A-442F-85E0-FF03345AB208}" type="slidenum">
              <a:rPr lang="de-DE" b="0" smtClean="0">
                <a:solidFill>
                  <a:srgbClr val="000000">
                    <a:tint val="75000"/>
                  </a:srgbClr>
                </a:solidFill>
                <a:ea typeface="+mn-ea"/>
              </a:rPr>
              <a:pPr eaLnBrk="0" hangingPunct="0"/>
              <a:t>‹#›</a:t>
            </a:fld>
            <a:endParaRPr lang="de-DE" b="0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47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etra3\HalleUeberbl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44" y="2528899"/>
            <a:ext cx="4495401" cy="36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6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2191" y="1978025"/>
            <a:ext cx="705834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600" dirty="0" err="1" smtClean="0"/>
              <a:t>Betriebserfahrungen</a:t>
            </a:r>
            <a:r>
              <a:rPr lang="en-US" sz="3600" dirty="0" smtClean="0"/>
              <a:t> </a:t>
            </a:r>
            <a:r>
              <a:rPr lang="en-US" sz="3600" dirty="0" err="1" smtClean="0"/>
              <a:t>bis</a:t>
            </a:r>
            <a:r>
              <a:rPr lang="en-US" sz="3600" dirty="0" smtClean="0"/>
              <a:t> 1/2014</a:t>
            </a:r>
            <a:endParaRPr lang="en-US" sz="3600" dirty="0"/>
          </a:p>
          <a:p>
            <a:pPr algn="ctr" eaLnBrk="1" hangingPunct="1"/>
            <a:endParaRPr lang="en-US" sz="2000" dirty="0" smtClean="0"/>
          </a:p>
          <a:p>
            <a:pPr algn="ctr" eaLnBrk="1" hangingPunct="1"/>
            <a:r>
              <a:rPr lang="en-US" sz="2000" dirty="0" smtClean="0"/>
              <a:t>M</a:t>
            </a:r>
            <a:r>
              <a:rPr lang="en-US" sz="2000" dirty="0"/>
              <a:t>. </a:t>
            </a:r>
            <a:r>
              <a:rPr lang="en-US" sz="2000" dirty="0" smtClean="0"/>
              <a:t>Bieler</a:t>
            </a:r>
            <a:endParaRPr lang="en-US" sz="2000" dirty="0"/>
          </a:p>
          <a:p>
            <a:pPr algn="ctr" eaLnBrk="1" hangingPunct="1"/>
            <a:r>
              <a:rPr lang="en-US" sz="1800" dirty="0" err="1" smtClean="0"/>
              <a:t>für</a:t>
            </a:r>
            <a:r>
              <a:rPr lang="en-US" sz="1800" dirty="0" smtClean="0"/>
              <a:t> das PETRA III Team</a:t>
            </a:r>
          </a:p>
          <a:p>
            <a:pPr algn="ctr" eaLnBrk="1" hangingPunct="1"/>
            <a:endParaRPr lang="en-US" sz="2000" dirty="0" smtClean="0"/>
          </a:p>
          <a:p>
            <a:pPr algn="ctr" eaLnBrk="1" hangingPunct="1"/>
            <a:r>
              <a:rPr lang="en-US" sz="2000" dirty="0" err="1" smtClean="0"/>
              <a:t>Grömitz</a:t>
            </a:r>
            <a:r>
              <a:rPr lang="en-US" sz="2000" dirty="0" smtClean="0"/>
              <a:t>, </a:t>
            </a:r>
            <a:r>
              <a:rPr lang="en-US" sz="2000" dirty="0" smtClean="0"/>
              <a:t>23.3.2015</a:t>
            </a:r>
            <a:endParaRPr lang="en-GB" sz="2000" dirty="0"/>
          </a:p>
        </p:txBody>
      </p:sp>
      <p:pic>
        <p:nvPicPr>
          <p:cNvPr id="11" name="Picture 7" descr="P1010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 b="50003"/>
          <a:stretch>
            <a:fillRect/>
          </a:stretch>
        </p:blipFill>
        <p:spPr bwMode="auto">
          <a:xfrm>
            <a:off x="0" y="-27384"/>
            <a:ext cx="914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6505" y="728700"/>
            <a:ext cx="8910990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err="1" smtClean="0"/>
              <a:t>Mean</a:t>
            </a:r>
            <a:r>
              <a:rPr lang="de-DE" dirty="0" smtClean="0"/>
              <a:t> Time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sz="1050" dirty="0" smtClean="0"/>
              <a:t> </a:t>
            </a:r>
            <a:endParaRPr lang="de-DE" sz="1050" dirty="0"/>
          </a:p>
          <a:p>
            <a:pPr marL="0" indent="0">
              <a:buNone/>
            </a:pPr>
            <a:r>
              <a:rPr lang="de-DE" sz="1800" dirty="0" smtClean="0"/>
              <a:t>Mittlere Zeit zwischen zwei Ausfällen,</a:t>
            </a:r>
          </a:p>
          <a:p>
            <a:pPr marL="0" indent="0">
              <a:buNone/>
            </a:pPr>
            <a:r>
              <a:rPr lang="de-DE" sz="1800" dirty="0" smtClean="0"/>
              <a:t>Zeit für eine ungestörte Messung an einer </a:t>
            </a:r>
            <a:r>
              <a:rPr lang="de-DE" sz="1800" dirty="0" err="1" smtClean="0"/>
              <a:t>Beamline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r>
              <a:rPr lang="de-DE" sz="1200" b="0" dirty="0" smtClean="0"/>
              <a:t>(Das Ziel liegt international bei 100 h)</a:t>
            </a:r>
          </a:p>
          <a:p>
            <a:pPr marL="0" indent="0">
              <a:buNone/>
            </a:pPr>
            <a:r>
              <a:rPr lang="de-DE" sz="1600" dirty="0" smtClean="0"/>
              <a:t> </a:t>
            </a:r>
            <a:r>
              <a:rPr lang="de-DE" sz="1800" dirty="0" smtClean="0"/>
              <a:t>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graphicFrame>
        <p:nvGraphicFramePr>
          <p:cNvPr id="11" name="Chart 10" title="PETRA III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770793"/>
              </p:ext>
            </p:extLst>
          </p:nvPr>
        </p:nvGraphicFramePr>
        <p:xfrm>
          <a:off x="206515" y="2438890"/>
          <a:ext cx="8730970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06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6505" y="728700"/>
            <a:ext cx="8910990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Ausfallzeiten über alle Betriebsjahre: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>
              <a:buFontTx/>
              <a:buChar char="-"/>
            </a:pPr>
            <a:r>
              <a:rPr lang="de-DE" sz="1800" dirty="0" smtClean="0"/>
              <a:t>Abnahme der Ausfallzeit pro Woche über die Jahre</a:t>
            </a:r>
          </a:p>
          <a:p>
            <a:pPr>
              <a:buFontTx/>
              <a:buChar char="-"/>
            </a:pPr>
            <a:r>
              <a:rPr lang="de-DE" sz="1800" dirty="0" smtClean="0"/>
              <a:t>Ausfallfreie Wochen in den letzten Jahren</a:t>
            </a:r>
          </a:p>
          <a:p>
            <a:pPr>
              <a:buFontTx/>
              <a:buChar char="-"/>
            </a:pPr>
            <a:r>
              <a:rPr lang="de-DE" sz="1800" dirty="0" smtClean="0"/>
              <a:t>Dominante Einzelereignisse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graphicFrame>
        <p:nvGraphicFramePr>
          <p:cNvPr id="13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65750"/>
              </p:ext>
            </p:extLst>
          </p:nvPr>
        </p:nvGraphicFramePr>
        <p:xfrm>
          <a:off x="116505" y="1088740"/>
          <a:ext cx="8820980" cy="35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6615" y="1888577"/>
            <a:ext cx="6952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Faustregel: 100 Minuten Ausfallzeit / Woche kosten 1 % Verfügbarkeit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8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6505" y="728700"/>
            <a:ext cx="6165686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Ausfallzeit pro Nutzertag über alle Betriebsjahre: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graphicFrame>
        <p:nvGraphicFramePr>
          <p:cNvPr id="6" name="Diagramm 1"/>
          <p:cNvGraphicFramePr/>
          <p:nvPr>
            <p:extLst>
              <p:ext uri="{D42A27DB-BD31-4B8C-83A1-F6EECF244321}">
                <p14:modId xmlns:p14="http://schemas.microsoft.com/office/powerpoint/2010/main" val="3378912952"/>
              </p:ext>
            </p:extLst>
          </p:nvPr>
        </p:nvGraphicFramePr>
        <p:xfrm>
          <a:off x="184135" y="1131448"/>
          <a:ext cx="5756910" cy="494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67154" y="892780"/>
            <a:ext cx="2925325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sz="1100" dirty="0" smtClean="0"/>
              <a:t>40 Ausfälle in 2010, Heizung Mod. 4, Fokus 6/7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r>
              <a:rPr lang="de-DE" sz="1100" dirty="0" smtClean="0"/>
              <a:t>Stichabsorber, Schiebestücke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r>
              <a:rPr lang="de-DE" sz="1100" dirty="0" smtClean="0"/>
              <a:t>Keine Verbesserung über die Jahre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662010" y="2933945"/>
            <a:ext cx="1305144" cy="57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662010" y="4284095"/>
            <a:ext cx="1305144" cy="135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977046" y="4869160"/>
            <a:ext cx="990108" cy="135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636785" y="5021560"/>
            <a:ext cx="3330369" cy="1176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40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Betriebsmoden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94903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Timing Mode:</a:t>
            </a:r>
          </a:p>
          <a:p>
            <a:pPr lvl="1"/>
            <a:r>
              <a:rPr lang="de-DE" sz="1400" dirty="0" smtClean="0"/>
              <a:t>40 Bunche, 192 </a:t>
            </a:r>
            <a:r>
              <a:rPr lang="de-DE" sz="1400" dirty="0" err="1" smtClean="0"/>
              <a:t>ns</a:t>
            </a:r>
            <a:r>
              <a:rPr lang="de-DE" sz="1400" dirty="0" smtClean="0"/>
              <a:t> </a:t>
            </a:r>
            <a:r>
              <a:rPr lang="de-DE" sz="1400" dirty="0" err="1" smtClean="0"/>
              <a:t>Bunchabstand</a:t>
            </a:r>
            <a:r>
              <a:rPr lang="de-DE" sz="1400" dirty="0" smtClean="0"/>
              <a:t>, 100 mA, 2.5 mA pro </a:t>
            </a:r>
            <a:r>
              <a:rPr lang="de-DE" sz="1400" dirty="0" err="1" smtClean="0"/>
              <a:t>Bunch</a:t>
            </a:r>
            <a:endParaRPr lang="de-DE" sz="1400" dirty="0" smtClean="0"/>
          </a:p>
          <a:p>
            <a:pPr lvl="1"/>
            <a:r>
              <a:rPr lang="de-DE" sz="1400" dirty="0" smtClean="0"/>
              <a:t>60 Bunche, 128 </a:t>
            </a:r>
            <a:r>
              <a:rPr lang="de-DE" sz="1400" dirty="0" err="1" smtClean="0"/>
              <a:t>ns</a:t>
            </a:r>
            <a:r>
              <a:rPr lang="de-DE" sz="1400" dirty="0" smtClean="0"/>
              <a:t> </a:t>
            </a:r>
            <a:r>
              <a:rPr lang="de-DE" sz="1400" dirty="0" err="1" smtClean="0"/>
              <a:t>Bunchabstand</a:t>
            </a:r>
            <a:r>
              <a:rPr lang="de-DE" sz="1400" dirty="0" smtClean="0"/>
              <a:t>, 100 mA, 1.7 mA pro </a:t>
            </a:r>
            <a:r>
              <a:rPr lang="de-DE" sz="1400" dirty="0" err="1" smtClean="0"/>
              <a:t>Bunch</a:t>
            </a:r>
            <a:endParaRPr lang="de-DE" sz="1400" dirty="0" smtClean="0"/>
          </a:p>
          <a:p>
            <a:r>
              <a:rPr lang="de-DE" sz="1800" dirty="0" err="1" smtClean="0"/>
              <a:t>Continuous</a:t>
            </a:r>
            <a:r>
              <a:rPr lang="de-DE" sz="1800" dirty="0" smtClean="0"/>
              <a:t> Mode:</a:t>
            </a:r>
          </a:p>
          <a:p>
            <a:pPr lvl="1"/>
            <a:r>
              <a:rPr lang="de-DE" sz="1400" dirty="0" smtClean="0"/>
              <a:t>480 Bunche,  16 </a:t>
            </a:r>
            <a:r>
              <a:rPr lang="de-DE" sz="1400" dirty="0" err="1" smtClean="0"/>
              <a:t>ns</a:t>
            </a:r>
            <a:r>
              <a:rPr lang="de-DE" sz="1400" dirty="0" smtClean="0"/>
              <a:t> </a:t>
            </a:r>
            <a:r>
              <a:rPr lang="de-DE" sz="1400" dirty="0" err="1" smtClean="0"/>
              <a:t>Bunchabstand</a:t>
            </a:r>
            <a:r>
              <a:rPr lang="de-DE" sz="1400" dirty="0" smtClean="0"/>
              <a:t>, 100 mA, 0.2 mA pro </a:t>
            </a:r>
            <a:r>
              <a:rPr lang="de-DE" sz="1400" dirty="0" err="1" smtClean="0"/>
              <a:t>Bunch</a:t>
            </a:r>
            <a:endParaRPr lang="de-DE" sz="1400" dirty="0" smtClean="0"/>
          </a:p>
          <a:p>
            <a:pPr lvl="1"/>
            <a:r>
              <a:rPr lang="de-DE" sz="1400" dirty="0" smtClean="0"/>
              <a:t>960 Bunche,    8 </a:t>
            </a:r>
            <a:r>
              <a:rPr lang="de-DE" sz="1400" dirty="0" err="1" smtClean="0"/>
              <a:t>ns</a:t>
            </a:r>
            <a:r>
              <a:rPr lang="de-DE" sz="1400" dirty="0" smtClean="0"/>
              <a:t> </a:t>
            </a:r>
            <a:r>
              <a:rPr lang="de-DE" sz="1400" dirty="0" err="1" smtClean="0"/>
              <a:t>Bunchabstand</a:t>
            </a:r>
            <a:r>
              <a:rPr lang="de-DE" sz="1400" dirty="0" smtClean="0"/>
              <a:t>, 100 mA, 0.1 mA pro </a:t>
            </a:r>
            <a:r>
              <a:rPr lang="de-DE" sz="1400" dirty="0" err="1" smtClean="0"/>
              <a:t>Bunch</a:t>
            </a:r>
            <a:endParaRPr lang="de-DE" sz="1400" dirty="0" smtClean="0"/>
          </a:p>
          <a:p>
            <a:r>
              <a:rPr lang="de-DE" sz="1800" dirty="0" smtClean="0"/>
              <a:t>Verfügbarkeiten nach Betriebsmoden (nur 2013):</a:t>
            </a:r>
          </a:p>
          <a:p>
            <a:pPr marL="0" indent="0">
              <a:buNone/>
            </a:pPr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4597"/>
              </p:ext>
            </p:extLst>
          </p:nvPr>
        </p:nvGraphicFramePr>
        <p:xfrm>
          <a:off x="701570" y="3609020"/>
          <a:ext cx="7875875" cy="2205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848"/>
                <a:gridCol w="1384246"/>
                <a:gridCol w="1857342"/>
                <a:gridCol w="1495209"/>
                <a:gridCol w="2070230"/>
              </a:tblGrid>
              <a:tr h="44104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MODE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Verfügbarkeit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Zahl der Ausfälle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Ausfälle/Woche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HF-Ausfälle/Woche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04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TIMING 40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92,9%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4,6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2,0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04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TIMING 60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95,9%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3,8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1,5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04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CONT 480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96,6%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4,0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1,6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049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CONT 960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95,9%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1,1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1830" y="5904275"/>
            <a:ext cx="2693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Vorsicht! Statistik mit kleinen Zahlen!</a:t>
            </a:r>
            <a:endParaRPr lang="de-DE" sz="11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632340" y="2426035"/>
            <a:ext cx="1080120" cy="612648"/>
          </a:xfrm>
          <a:prstGeom prst="wedgeRoundRectCallout">
            <a:avLst>
              <a:gd name="adj1" fmla="val -22916"/>
              <a:gd name="adj2" fmla="val 13712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Vortrag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0" dirty="0" smtClean="0">
                <a:solidFill>
                  <a:schemeClr val="tx1"/>
                </a:solidFill>
              </a:rPr>
              <a:t>M. Ebert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4"/>
          <p:cNvGraphicFramePr/>
          <p:nvPr>
            <p:extLst>
              <p:ext uri="{D42A27DB-BD31-4B8C-83A1-F6EECF244321}">
                <p14:modId xmlns:p14="http://schemas.microsoft.com/office/powerpoint/2010/main" val="1814356769"/>
              </p:ext>
            </p:extLst>
          </p:nvPr>
        </p:nvGraphicFramePr>
        <p:xfrm>
          <a:off x="3356866" y="3609021"/>
          <a:ext cx="5670630" cy="277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Magnet-PS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7632340" y="2426035"/>
            <a:ext cx="1080120" cy="612648"/>
          </a:xfrm>
          <a:prstGeom prst="wedgeRoundRectCallout">
            <a:avLst>
              <a:gd name="adj1" fmla="val -179885"/>
              <a:gd name="adj2" fmla="val 5317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Vortrag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0" dirty="0" smtClean="0">
                <a:solidFill>
                  <a:schemeClr val="tx1"/>
                </a:solidFill>
              </a:rPr>
              <a:t>W. </a:t>
            </a:r>
            <a:r>
              <a:rPr lang="de-DE" b="0" dirty="0" err="1" smtClean="0">
                <a:solidFill>
                  <a:schemeClr val="tx1"/>
                </a:solidFill>
              </a:rPr>
              <a:t>Kook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7632340" y="2429707"/>
            <a:ext cx="1080120" cy="612648"/>
          </a:xfrm>
          <a:prstGeom prst="wedgeRoundRectCallout">
            <a:avLst>
              <a:gd name="adj1" fmla="val -171067"/>
              <a:gd name="adj2" fmla="val 118471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52779" y="3519010"/>
            <a:ext cx="5139701" cy="225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3" y="998730"/>
            <a:ext cx="6408972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Mehrere Ausfallursachen:</a:t>
            </a:r>
          </a:p>
          <a:p>
            <a:r>
              <a:rPr lang="de-DE" sz="1600" dirty="0" smtClean="0"/>
              <a:t>Kleinspannungs-Versorgung: Zahlreiche Ausfälle, Tausch aller Geräte im </a:t>
            </a:r>
            <a:r>
              <a:rPr lang="de-DE" sz="1600" dirty="0" err="1" smtClean="0"/>
              <a:t>Shutdown</a:t>
            </a:r>
            <a:r>
              <a:rPr lang="de-DE" sz="1600" dirty="0" smtClean="0"/>
              <a:t> 2014</a:t>
            </a:r>
          </a:p>
          <a:p>
            <a:r>
              <a:rPr lang="de-DE" sz="1600" dirty="0" smtClean="0"/>
              <a:t>Austausch von defekten Magnet-</a:t>
            </a:r>
            <a:r>
              <a:rPr lang="de-DE" sz="1600" dirty="0" err="1" smtClean="0"/>
              <a:t>Powersupplies</a:t>
            </a:r>
            <a:r>
              <a:rPr lang="de-DE" sz="1600" dirty="0" smtClean="0"/>
              <a:t> führte häufig zu Software-Problemen (Softwareversion des Ersatzgerätes, CAN-Bus-Anbindung, Verbindung zur </a:t>
            </a:r>
            <a:r>
              <a:rPr lang="de-DE" sz="1600" dirty="0" err="1" smtClean="0"/>
              <a:t>Orbitkorrektur</a:t>
            </a:r>
            <a:r>
              <a:rPr lang="de-DE" sz="1600" dirty="0" smtClean="0"/>
              <a:t>,…) </a:t>
            </a:r>
          </a:p>
          <a:p>
            <a:r>
              <a:rPr lang="de-DE" sz="1600" dirty="0" smtClean="0"/>
              <a:t>Aktuell: Angezeigter Ist-Wert kann grob fehlerhaft sein</a:t>
            </a:r>
          </a:p>
          <a:p>
            <a:r>
              <a:rPr lang="de-DE" sz="1600" dirty="0" smtClean="0"/>
              <a:t>Ansteuerung (von der Maus bis zum Magnetfeld) sehr intransparent, Fehlersuche schwierig, niemand überblickt das System als Ganzes</a:t>
            </a:r>
          </a:p>
          <a:p>
            <a:r>
              <a:rPr lang="de-DE" sz="1600" dirty="0" smtClean="0"/>
              <a:t>Ausfallzeiten bleiben</a:t>
            </a:r>
          </a:p>
          <a:p>
            <a:pPr marL="0" indent="0">
              <a:buNone/>
            </a:pPr>
            <a:r>
              <a:rPr lang="de-DE" sz="1600" dirty="0" smtClean="0"/>
              <a:t>über die Jahre fast konstant</a:t>
            </a:r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299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279"/>
          <a:stretch/>
        </p:blipFill>
        <p:spPr>
          <a:xfrm>
            <a:off x="3356865" y="782890"/>
            <a:ext cx="4631785" cy="165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Vakuum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94903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2 große Ausfallursachen:</a:t>
            </a:r>
          </a:p>
          <a:p>
            <a:r>
              <a:rPr lang="de-DE" sz="1600" dirty="0" smtClean="0"/>
              <a:t>Stichabsorber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Schiebestücke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Beide Probleme traten früh auf </a:t>
            </a:r>
          </a:p>
          <a:p>
            <a:pPr marL="0" indent="0">
              <a:buNone/>
            </a:pPr>
            <a:r>
              <a:rPr lang="de-DE" sz="1600" dirty="0" smtClean="0"/>
              <a:t>und wurden bald gelöst.</a:t>
            </a:r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" y="2560866"/>
            <a:ext cx="2902585" cy="20675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25" y="2570146"/>
            <a:ext cx="4759960" cy="1584325"/>
          </a:xfrm>
          <a:prstGeom prst="rect">
            <a:avLst/>
          </a:prstGeom>
        </p:spPr>
      </p:pic>
      <p:graphicFrame>
        <p:nvGraphicFramePr>
          <p:cNvPr id="9" name="Diagramm 6"/>
          <p:cNvGraphicFramePr/>
          <p:nvPr>
            <p:extLst>
              <p:ext uri="{D42A27DB-BD31-4B8C-83A1-F6EECF244321}">
                <p14:modId xmlns:p14="http://schemas.microsoft.com/office/powerpoint/2010/main" val="2238870182"/>
              </p:ext>
            </p:extLst>
          </p:nvPr>
        </p:nvGraphicFramePr>
        <p:xfrm>
          <a:off x="4022808" y="3926404"/>
          <a:ext cx="4680520" cy="244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70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Infrastruktur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40897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Mittelspannung, Kühlwasser: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600" dirty="0" smtClean="0"/>
              <a:t>Die Ausfälle kommen selten, aber dann sind sie zeitintensiv!</a:t>
            </a:r>
          </a:p>
          <a:p>
            <a:r>
              <a:rPr lang="de-DE" sz="1600" dirty="0" smtClean="0"/>
              <a:t>Die Folgen interne Netzwischer lassen sich durch Planung der Schalthandlungen minimieren </a:t>
            </a:r>
          </a:p>
          <a:p>
            <a:r>
              <a:rPr lang="de-DE" sz="1600" dirty="0" smtClean="0"/>
              <a:t>Externe Netzwischer lassen sich nicht vermeiden,                aber die Auswirkungen lassen sich minimieren:</a:t>
            </a:r>
          </a:p>
          <a:p>
            <a:pPr lvl="1"/>
            <a:r>
              <a:rPr lang="de-DE" sz="1200" dirty="0" smtClean="0"/>
              <a:t>Anlagen toleranter gegen Unterspannung auslegen</a:t>
            </a:r>
          </a:p>
          <a:p>
            <a:pPr lvl="1"/>
            <a:r>
              <a:rPr lang="de-DE" sz="1200" dirty="0" smtClean="0"/>
              <a:t>Einschaltprozesse nach Netzwischern formalisieren</a:t>
            </a:r>
          </a:p>
          <a:p>
            <a:r>
              <a:rPr lang="de-DE" sz="1600" dirty="0" smtClean="0"/>
              <a:t>Kühlwassersysteme profitieren sehr von präventiver Wartung</a:t>
            </a:r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graphicFrame>
        <p:nvGraphicFramePr>
          <p:cNvPr id="13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35177"/>
              </p:ext>
            </p:extLst>
          </p:nvPr>
        </p:nvGraphicFramePr>
        <p:xfrm>
          <a:off x="206515" y="1313764"/>
          <a:ext cx="8562091" cy="225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Line Callout 1 1"/>
          <p:cNvSpPr/>
          <p:nvPr/>
        </p:nvSpPr>
        <p:spPr bwMode="auto">
          <a:xfrm>
            <a:off x="5157064" y="984945"/>
            <a:ext cx="765086" cy="283815"/>
          </a:xfrm>
          <a:prstGeom prst="borderCallout1">
            <a:avLst>
              <a:gd name="adj1" fmla="val 48290"/>
              <a:gd name="adj2" fmla="val -752"/>
              <a:gd name="adj3" fmla="val 170710"/>
              <a:gd name="adj4" fmla="val -7356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1340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min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Bedienung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730907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Bedienung liegt in der Ausfall-Statistik auf einem hinteren Platz.</a:t>
            </a:r>
          </a:p>
          <a:p>
            <a:pPr marL="0" indent="0">
              <a:buNone/>
            </a:pPr>
            <a:r>
              <a:rPr lang="de-DE" sz="1800" dirty="0" smtClean="0"/>
              <a:t>Zur Zeit!</a:t>
            </a:r>
            <a:endParaRPr lang="de-DE" sz="1800" dirty="0" smtClean="0"/>
          </a:p>
          <a:p>
            <a:r>
              <a:rPr lang="de-DE" sz="1600" dirty="0" smtClean="0"/>
              <a:t>95 % Verfügbarkeit, volle Automatisierung der </a:t>
            </a:r>
            <a:r>
              <a:rPr lang="de-DE" sz="1600" dirty="0" err="1" smtClean="0"/>
              <a:t>Userruns</a:t>
            </a:r>
            <a:r>
              <a:rPr lang="de-DE" sz="1600" dirty="0" smtClean="0"/>
              <a:t>                     (gut für die Nutzer, schlecht für die Operateure)</a:t>
            </a:r>
          </a:p>
          <a:p>
            <a:r>
              <a:rPr lang="de-DE" sz="1600" dirty="0" smtClean="0"/>
              <a:t>3,8 Ausfälle pro Woche, verteilt auf 3 Operateure</a:t>
            </a:r>
          </a:p>
          <a:p>
            <a:r>
              <a:rPr lang="de-DE" sz="1600" dirty="0" smtClean="0"/>
              <a:t>Jeder PETRA-Operateur muss einmal pro Schichtwoche                   (oder 11 mal pro Jahr)</a:t>
            </a:r>
          </a:p>
          <a:p>
            <a:pPr lvl="1"/>
            <a:r>
              <a:rPr lang="de-DE" sz="1200" dirty="0" smtClean="0"/>
              <a:t>einen Ausfall analysieren</a:t>
            </a:r>
          </a:p>
          <a:p>
            <a:pPr lvl="1"/>
            <a:r>
              <a:rPr lang="de-DE" sz="1200" dirty="0" smtClean="0"/>
              <a:t>eine Ausfallbehebung durchführen oder anstoßen</a:t>
            </a:r>
          </a:p>
          <a:p>
            <a:pPr lvl="1"/>
            <a:r>
              <a:rPr lang="de-DE" sz="1200" dirty="0" smtClean="0"/>
              <a:t>die Maschine einschalten und zum </a:t>
            </a:r>
            <a:r>
              <a:rPr lang="de-DE" sz="1200" dirty="0" err="1" smtClean="0"/>
              <a:t>Userrun</a:t>
            </a:r>
            <a:r>
              <a:rPr lang="de-DE" sz="1200" dirty="0" smtClean="0"/>
              <a:t> bringen</a:t>
            </a:r>
          </a:p>
          <a:p>
            <a:r>
              <a:rPr lang="de-DE" sz="1800" dirty="0" smtClean="0"/>
              <a:t>Da fehlt die Routine!</a:t>
            </a:r>
          </a:p>
          <a:p>
            <a:r>
              <a:rPr lang="de-DE" sz="1800" dirty="0" smtClean="0"/>
              <a:t>Gute Ausbildungskonzepte, regelmäßige Wiederholungen!</a:t>
            </a:r>
          </a:p>
          <a:p>
            <a:r>
              <a:rPr lang="de-DE" sz="1800" dirty="0" smtClean="0"/>
              <a:t>Gute Bedienungskonzepte, ergonomische Applikationen!</a:t>
            </a:r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095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34824"/>
          <a:stretch/>
        </p:blipFill>
        <p:spPr bwMode="auto">
          <a:xfrm>
            <a:off x="6147175" y="3633538"/>
            <a:ext cx="2654955" cy="249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Feedbacks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67900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Die Feedback-Systeme</a:t>
            </a:r>
            <a:r>
              <a:rPr lang="de-DE" sz="1800" dirty="0" smtClean="0"/>
              <a:t> sind im Laufe der Betriebszeit immer besser geworden und jetzt ziemlich unauffällig.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600" dirty="0" smtClean="0"/>
              <a:t>Auffällig ist aber die zeitliche Häufung von Ausfällen.</a:t>
            </a:r>
          </a:p>
          <a:p>
            <a:r>
              <a:rPr lang="de-DE" sz="1600" dirty="0" smtClean="0"/>
              <a:t>Wenn ein Fehler auftritt, dann dauert es lange,                                      bis er eingekreist und behoben wird.</a:t>
            </a:r>
          </a:p>
          <a:p>
            <a:r>
              <a:rPr lang="de-DE" sz="1600" dirty="0" smtClean="0"/>
              <a:t>Es fehlt an Diagnosehilfen im System.</a:t>
            </a:r>
          </a:p>
          <a:p>
            <a:r>
              <a:rPr lang="de-DE" sz="1600" dirty="0" smtClean="0"/>
              <a:t>Das hat sich z.B. 2011 im Anlauf ausgewirkt.</a:t>
            </a:r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graphicFrame>
        <p:nvGraphicFramePr>
          <p:cNvPr id="5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36317"/>
              </p:ext>
            </p:extLst>
          </p:nvPr>
        </p:nvGraphicFramePr>
        <p:xfrm>
          <a:off x="194640" y="1628800"/>
          <a:ext cx="8681504" cy="232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186735" y="2528900"/>
            <a:ext cx="450050" cy="12601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25655" y="4771072"/>
            <a:ext cx="326665" cy="27810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2" idx="5"/>
            <a:endCxn id="11" idx="2"/>
          </p:cNvCxnSpPr>
          <p:nvPr/>
        </p:nvCxnSpPr>
        <p:spPr bwMode="auto">
          <a:xfrm>
            <a:off x="2570877" y="3604497"/>
            <a:ext cx="4554778" cy="13056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00380" cy="544512"/>
          </a:xfrm>
        </p:spPr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Experimente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69309" y="1223755"/>
            <a:ext cx="7608135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1" y="998730"/>
            <a:ext cx="802915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Eine kleine, aber konstante Ausfallrate.</a:t>
            </a: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smtClean="0"/>
              <a:t>Interlockbrüche:</a:t>
            </a:r>
          </a:p>
          <a:p>
            <a:pPr lvl="1"/>
            <a:r>
              <a:rPr lang="de-DE" sz="1400" dirty="0" smtClean="0"/>
              <a:t>Wegen wechselnder Messgäste kein Lerneffekt zu erwarten</a:t>
            </a:r>
          </a:p>
          <a:p>
            <a:pPr lvl="1"/>
            <a:r>
              <a:rPr lang="de-DE" sz="1400" dirty="0" smtClean="0"/>
              <a:t>Häufig bemerken die Verursacher ihren Fehler nicht</a:t>
            </a:r>
          </a:p>
          <a:p>
            <a:r>
              <a:rPr lang="de-DE" sz="1800" dirty="0" smtClean="0"/>
              <a:t>Technische Probleme an </a:t>
            </a:r>
            <a:r>
              <a:rPr lang="de-DE" sz="1800" dirty="0" err="1" smtClean="0"/>
              <a:t>Frontends</a:t>
            </a:r>
            <a:r>
              <a:rPr lang="de-DE" sz="1800" dirty="0" smtClean="0"/>
              <a:t> erfordern immer Zugang</a:t>
            </a:r>
          </a:p>
          <a:p>
            <a:pPr lvl="1"/>
            <a:endParaRPr lang="de-DE" sz="1200" dirty="0" smtClean="0"/>
          </a:p>
          <a:p>
            <a:endParaRPr lang="de-DE" sz="16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graphicFrame>
        <p:nvGraphicFramePr>
          <p:cNvPr id="9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65039"/>
              </p:ext>
            </p:extLst>
          </p:nvPr>
        </p:nvGraphicFramePr>
        <p:xfrm>
          <a:off x="386535" y="1493785"/>
          <a:ext cx="7842011" cy="259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15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94903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Überblick über die Betriebszeit</a:t>
            </a:r>
          </a:p>
          <a:p>
            <a:r>
              <a:rPr lang="de-DE" sz="1800" dirty="0" smtClean="0"/>
              <a:t>Statistik, Rechenmethoden</a:t>
            </a:r>
          </a:p>
          <a:p>
            <a:r>
              <a:rPr lang="de-DE" sz="1800" dirty="0" smtClean="0"/>
              <a:t>Betriebsmoden</a:t>
            </a:r>
          </a:p>
          <a:p>
            <a:r>
              <a:rPr lang="de-DE" sz="1800" dirty="0" smtClean="0"/>
              <a:t>Betriebserfahrungen einzelner Systeme:</a:t>
            </a:r>
          </a:p>
          <a:p>
            <a:pPr lvl="1"/>
            <a:r>
              <a:rPr lang="de-DE" sz="1400" dirty="0" smtClean="0"/>
              <a:t>HF</a:t>
            </a:r>
          </a:p>
          <a:p>
            <a:pPr lvl="1"/>
            <a:r>
              <a:rPr lang="de-DE" sz="1400" dirty="0" smtClean="0"/>
              <a:t>Magnete / </a:t>
            </a:r>
            <a:r>
              <a:rPr lang="de-DE" sz="1400" dirty="0" err="1" smtClean="0"/>
              <a:t>Powersupplies</a:t>
            </a:r>
            <a:endParaRPr lang="de-DE" sz="1400" dirty="0" smtClean="0"/>
          </a:p>
          <a:p>
            <a:pPr lvl="1"/>
            <a:r>
              <a:rPr lang="de-DE" sz="1400" dirty="0" smtClean="0"/>
              <a:t>Vakuum</a:t>
            </a:r>
          </a:p>
          <a:p>
            <a:pPr lvl="1"/>
            <a:r>
              <a:rPr lang="de-DE" sz="1400" dirty="0" smtClean="0"/>
              <a:t>Infrastruktur</a:t>
            </a:r>
          </a:p>
          <a:p>
            <a:pPr lvl="1"/>
            <a:r>
              <a:rPr lang="de-DE" sz="1400" dirty="0" smtClean="0"/>
              <a:t>Bedienung</a:t>
            </a:r>
          </a:p>
          <a:p>
            <a:pPr lvl="1"/>
            <a:r>
              <a:rPr lang="de-DE" sz="1400" dirty="0" smtClean="0"/>
              <a:t>Feedbacks</a:t>
            </a:r>
          </a:p>
          <a:p>
            <a:pPr lvl="1"/>
            <a:r>
              <a:rPr lang="de-DE" sz="1400" dirty="0" smtClean="0"/>
              <a:t>LINAC II, DESY II</a:t>
            </a:r>
          </a:p>
          <a:p>
            <a:pPr lvl="1"/>
            <a:r>
              <a:rPr lang="de-DE" sz="1400" dirty="0" smtClean="0"/>
              <a:t>Experimente</a:t>
            </a:r>
          </a:p>
          <a:p>
            <a:r>
              <a:rPr lang="de-DE" sz="1800" dirty="0" smtClean="0"/>
              <a:t>Fazit</a:t>
            </a:r>
            <a:endParaRPr lang="de-DE" sz="1800" dirty="0" smtClean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7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00380" cy="544512"/>
          </a:xfrm>
        </p:spPr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LINAC II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1" y="998730"/>
            <a:ext cx="8164169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Die Fehlerrate beim LINAC II ist im Laufe der Jahre deutlich gesunken</a:t>
            </a: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600" dirty="0" smtClean="0"/>
              <a:t>Umstellung auf Elektronen 2013 erhöht die Flexibilität</a:t>
            </a:r>
          </a:p>
          <a:p>
            <a:r>
              <a:rPr lang="de-DE" sz="1600" dirty="0" smtClean="0"/>
              <a:t>Umstellung in der Fehlerschwelle (von 5 % Strahlverlust auf 25 % Strahlverlust) senkt die Fehlerzahl ab 2012</a:t>
            </a:r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graphicFrame>
        <p:nvGraphicFramePr>
          <p:cNvPr id="12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06943"/>
              </p:ext>
            </p:extLst>
          </p:nvPr>
        </p:nvGraphicFramePr>
        <p:xfrm>
          <a:off x="193610" y="1448780"/>
          <a:ext cx="8670364" cy="288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6102170" y="3969060"/>
            <a:ext cx="225025" cy="4050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941930" y="3969060"/>
            <a:ext cx="315034" cy="765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28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37491"/>
              </p:ext>
            </p:extLst>
          </p:nvPr>
        </p:nvGraphicFramePr>
        <p:xfrm>
          <a:off x="328097" y="1268760"/>
          <a:ext cx="8249347" cy="270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00380" cy="544512"/>
          </a:xfrm>
        </p:spPr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DESY II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69309" y="1223755"/>
            <a:ext cx="7608135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1" y="998730"/>
            <a:ext cx="802915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Die Fehlerrate bei DESY II hat sich im Laufe der Jahre etwas verbessert.</a:t>
            </a: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600" dirty="0"/>
              <a:t>Umstellung in der Fehlerschwelle (von 5 % Strahlverlust auf 25 % Strahlverlust) senkt die Fehlerzahl ab </a:t>
            </a:r>
            <a:r>
              <a:rPr lang="de-DE" sz="1600" dirty="0" smtClean="0"/>
              <a:t>2012</a:t>
            </a:r>
          </a:p>
          <a:p>
            <a:r>
              <a:rPr lang="de-DE" sz="1600" dirty="0" smtClean="0"/>
              <a:t>Wenige Einzelereignisse, aber lange Ausfallzeiten</a:t>
            </a:r>
          </a:p>
          <a:p>
            <a:r>
              <a:rPr lang="de-DE" sz="1600" dirty="0" smtClean="0"/>
              <a:t>Meist Ausfälle von Magnet-</a:t>
            </a:r>
            <a:r>
              <a:rPr lang="de-DE" sz="1600" dirty="0" err="1" smtClean="0"/>
              <a:t>Powersupplies</a:t>
            </a:r>
            <a:endParaRPr lang="de-DE" sz="1600" dirty="0" smtClean="0"/>
          </a:p>
          <a:p>
            <a:endParaRPr lang="de-DE" sz="16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099447" y="3586520"/>
            <a:ext cx="157517" cy="3825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57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00380" cy="544512"/>
          </a:xfrm>
        </p:spPr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DESY II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69309" y="1223755"/>
            <a:ext cx="7608135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1" y="998730"/>
            <a:ext cx="802915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Meist Ausfälle von Magnet-</a:t>
            </a:r>
            <a:r>
              <a:rPr lang="de-DE" sz="1600" dirty="0" err="1" smtClean="0"/>
              <a:t>Powersupplies</a:t>
            </a:r>
            <a:endParaRPr lang="de-DE" sz="1600" dirty="0" smtClean="0"/>
          </a:p>
          <a:p>
            <a:endParaRPr lang="de-DE" sz="16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099447" y="3586520"/>
            <a:ext cx="157517" cy="3825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2000333613"/>
              </p:ext>
            </p:extLst>
          </p:nvPr>
        </p:nvGraphicFramePr>
        <p:xfrm>
          <a:off x="951949" y="818710"/>
          <a:ext cx="7085436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09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00380" cy="544512"/>
          </a:xfrm>
        </p:spPr>
        <p:txBody>
          <a:bodyPr/>
          <a:lstStyle/>
          <a:p>
            <a:r>
              <a:rPr lang="de-DE" dirty="0"/>
              <a:t>Betriebserfahrungen einzelner Systeme</a:t>
            </a:r>
            <a:r>
              <a:rPr lang="de-DE" dirty="0" smtClean="0"/>
              <a:t>: LINAC II, DESY II</a:t>
            </a:r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69309" y="1223755"/>
            <a:ext cx="7608135" cy="18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1" y="998730"/>
            <a:ext cx="802915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err="1" smtClean="0"/>
              <a:t>Nebenbunche</a:t>
            </a:r>
            <a:r>
              <a:rPr lang="de-DE" sz="1600" dirty="0" smtClean="0"/>
              <a:t> in PETRA:</a:t>
            </a:r>
          </a:p>
          <a:p>
            <a:pPr>
              <a:buFontTx/>
              <a:buChar char="-"/>
            </a:pPr>
            <a:r>
              <a:rPr lang="de-DE" sz="1600" dirty="0" smtClean="0"/>
              <a:t>40 </a:t>
            </a:r>
            <a:r>
              <a:rPr lang="de-DE" sz="1600" dirty="0" err="1" smtClean="0"/>
              <a:t>Bunch</a:t>
            </a:r>
            <a:r>
              <a:rPr lang="de-DE" sz="1600" dirty="0" smtClean="0"/>
              <a:t> Timing Mode: 192 </a:t>
            </a:r>
            <a:r>
              <a:rPr lang="de-DE" sz="1600" dirty="0" err="1" smtClean="0"/>
              <a:t>ns</a:t>
            </a:r>
            <a:r>
              <a:rPr lang="de-DE" sz="1600" dirty="0" smtClean="0"/>
              <a:t> </a:t>
            </a:r>
            <a:r>
              <a:rPr lang="de-DE" sz="1600" dirty="0" err="1" smtClean="0"/>
              <a:t>Bunchabstand</a:t>
            </a:r>
            <a:endParaRPr lang="de-DE" sz="1600" dirty="0" smtClean="0"/>
          </a:p>
          <a:p>
            <a:pPr>
              <a:buFontTx/>
              <a:buChar char="-"/>
            </a:pPr>
            <a:r>
              <a:rPr lang="de-DE" sz="1600" dirty="0" smtClean="0"/>
              <a:t>Ideal für Anregungs-Experimente:</a:t>
            </a:r>
          </a:p>
          <a:p>
            <a:pPr lvl="1">
              <a:buFontTx/>
              <a:buChar char="-"/>
            </a:pPr>
            <a:r>
              <a:rPr lang="de-DE" sz="1200" dirty="0" smtClean="0"/>
              <a:t>Die Probe (z.B. ein Molekül) wird angeregt</a:t>
            </a:r>
          </a:p>
          <a:p>
            <a:pPr lvl="1">
              <a:buFontTx/>
              <a:buChar char="-"/>
            </a:pPr>
            <a:r>
              <a:rPr lang="de-DE" sz="1200" dirty="0" smtClean="0"/>
              <a:t>Innerhalb von 192 </a:t>
            </a:r>
            <a:r>
              <a:rPr lang="de-DE" sz="1200" dirty="0" err="1" smtClean="0"/>
              <a:t>ns</a:t>
            </a:r>
            <a:r>
              <a:rPr lang="de-DE" sz="1200" dirty="0" smtClean="0"/>
              <a:t> erfolgt die (schwache) ‚Antwort‘ der Probe (z.B. Emission von Licht)</a:t>
            </a:r>
          </a:p>
          <a:p>
            <a:pPr>
              <a:buFontTx/>
              <a:buChar char="-"/>
            </a:pPr>
            <a:r>
              <a:rPr lang="de-DE" sz="1600" dirty="0" smtClean="0"/>
              <a:t>Innerhalb der Antwortzeit darf kein weiteres Licht aus PETRA kommen</a:t>
            </a:r>
          </a:p>
          <a:p>
            <a:pPr>
              <a:buFontTx/>
              <a:buChar char="-"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Keine </a:t>
            </a:r>
            <a:r>
              <a:rPr lang="de-DE" sz="1600" dirty="0" err="1" smtClean="0"/>
              <a:t>Nebenbunche</a:t>
            </a:r>
            <a:r>
              <a:rPr lang="de-DE" sz="1600" dirty="0" smtClean="0"/>
              <a:t> mit Intensitäten größer 10</a:t>
            </a:r>
            <a:r>
              <a:rPr lang="de-DE" sz="1600" baseline="30000" dirty="0" smtClean="0"/>
              <a:t>-8</a:t>
            </a:r>
            <a:r>
              <a:rPr lang="de-DE" sz="1600" dirty="0" smtClean="0"/>
              <a:t> des </a:t>
            </a:r>
            <a:r>
              <a:rPr lang="de-DE" sz="1600" dirty="0" err="1" smtClean="0"/>
              <a:t>Hauptbunches</a:t>
            </a:r>
            <a:r>
              <a:rPr lang="de-DE" sz="1600" dirty="0" smtClean="0"/>
              <a:t>!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Verschiedene Mechanismen in der Kette der Vorbeschleuniger könnten </a:t>
            </a:r>
            <a:r>
              <a:rPr lang="de-DE" sz="1600" dirty="0" err="1" smtClean="0"/>
              <a:t>Nebenbunche</a:t>
            </a:r>
            <a:r>
              <a:rPr lang="de-DE" sz="1600" dirty="0" smtClean="0"/>
              <a:t> erzeugen </a:t>
            </a:r>
          </a:p>
          <a:p>
            <a:endParaRPr lang="de-DE" sz="16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276745" y="5139190"/>
            <a:ext cx="1710190" cy="612648"/>
          </a:xfrm>
          <a:prstGeom prst="wedgeRoundRectCallout">
            <a:avLst>
              <a:gd name="adj1" fmla="val -76942"/>
              <a:gd name="adj2" fmla="val -12873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Vortrag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0" dirty="0">
                <a:solidFill>
                  <a:schemeClr val="tx1"/>
                </a:solidFill>
              </a:rPr>
              <a:t>H</a:t>
            </a:r>
            <a:r>
              <a:rPr lang="de-DE" b="0" dirty="0" smtClean="0">
                <a:solidFill>
                  <a:schemeClr val="tx1"/>
                </a:solidFill>
              </a:rPr>
              <a:t>. Ehrlichmann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66555" y="3431328"/>
            <a:ext cx="360040" cy="242316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94903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/>
              <a:t>PETRA III läuft!</a:t>
            </a:r>
          </a:p>
          <a:p>
            <a:r>
              <a:rPr lang="de-DE" sz="1800" dirty="0" smtClean="0"/>
              <a:t>Es fehlen </a:t>
            </a:r>
          </a:p>
          <a:p>
            <a:pPr lvl="1"/>
            <a:r>
              <a:rPr lang="de-DE" sz="1400" dirty="0" smtClean="0"/>
              <a:t>einige Prozent an der Verfügbarkeit</a:t>
            </a:r>
          </a:p>
          <a:p>
            <a:pPr lvl="1"/>
            <a:r>
              <a:rPr lang="de-DE" sz="1400" dirty="0" smtClean="0"/>
              <a:t>einige 10 Stunden an der MTBF</a:t>
            </a:r>
          </a:p>
          <a:p>
            <a:r>
              <a:rPr lang="de-DE" sz="1800" dirty="0" smtClean="0"/>
              <a:t>Diese Verbesserungen gibt es nicht umsonst</a:t>
            </a:r>
          </a:p>
          <a:p>
            <a:pPr lvl="1"/>
            <a:r>
              <a:rPr lang="de-DE" sz="1400" dirty="0" smtClean="0"/>
              <a:t>Präventive Wartung</a:t>
            </a:r>
          </a:p>
          <a:p>
            <a:pPr lvl="1"/>
            <a:r>
              <a:rPr lang="de-DE" sz="1400" dirty="0" smtClean="0"/>
              <a:t>Gute Dokumentation</a:t>
            </a:r>
          </a:p>
          <a:p>
            <a:pPr lvl="1"/>
            <a:r>
              <a:rPr lang="de-DE" sz="1400" dirty="0" smtClean="0"/>
              <a:t>Hilfe zu ungewöhnlichen Uhrzeiten</a:t>
            </a:r>
          </a:p>
          <a:p>
            <a:pPr lvl="1"/>
            <a:r>
              <a:rPr lang="de-DE" sz="1400" dirty="0" smtClean="0"/>
              <a:t>Gut ausgebildete Rufbereitschaften</a:t>
            </a:r>
          </a:p>
          <a:p>
            <a:pPr lvl="1"/>
            <a:r>
              <a:rPr lang="de-DE" sz="1400" dirty="0" smtClean="0"/>
              <a:t>Gut ausgebildete </a:t>
            </a:r>
            <a:r>
              <a:rPr lang="de-DE" sz="1400" dirty="0" err="1" smtClean="0"/>
              <a:t>Schichtgänger</a:t>
            </a:r>
            <a:endParaRPr lang="de-DE" sz="1400" dirty="0" smtClean="0"/>
          </a:p>
          <a:p>
            <a:pPr lvl="1"/>
            <a:r>
              <a:rPr lang="de-DE" sz="1400" dirty="0" smtClean="0"/>
              <a:t>Gute Fehlererkennung, Einblick in Systeme, Archive</a:t>
            </a:r>
          </a:p>
          <a:p>
            <a:pPr lvl="1"/>
            <a:r>
              <a:rPr lang="de-DE" sz="1400" dirty="0" smtClean="0"/>
              <a:t>Gute Fehlerverfolgung</a:t>
            </a:r>
          </a:p>
          <a:p>
            <a:pPr lvl="1"/>
            <a:r>
              <a:rPr lang="de-DE" sz="1400" dirty="0" smtClean="0"/>
              <a:t>Ergonomische Bedienung</a:t>
            </a:r>
          </a:p>
          <a:p>
            <a:pPr lvl="1"/>
            <a:r>
              <a:rPr lang="de-DE" sz="1400" dirty="0" smtClean="0"/>
              <a:t>…</a:t>
            </a:r>
            <a:endParaRPr lang="de-DE" sz="14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500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Betriebszeit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5823908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Umbau PETRA II zu PETRA III ab Sommer 2007</a:t>
            </a:r>
          </a:p>
          <a:p>
            <a:r>
              <a:rPr lang="de-DE" sz="1800" dirty="0" smtClean="0"/>
              <a:t>Inbetriebnahme ab April 2009</a:t>
            </a:r>
          </a:p>
          <a:p>
            <a:r>
              <a:rPr lang="de-DE" sz="1800" dirty="0" smtClean="0"/>
              <a:t>13.4.2009 gespeicherter Strahl</a:t>
            </a:r>
          </a:p>
          <a:p>
            <a:r>
              <a:rPr lang="de-DE" sz="1800" dirty="0" smtClean="0"/>
              <a:t>Ab April 2010 </a:t>
            </a:r>
            <a:r>
              <a:rPr lang="de-DE" sz="1800" dirty="0" err="1" smtClean="0"/>
              <a:t>TopUp</a:t>
            </a:r>
            <a:r>
              <a:rPr lang="de-DE" sz="1800" dirty="0" smtClean="0"/>
              <a:t> bei 50 mA</a:t>
            </a:r>
          </a:p>
          <a:p>
            <a:r>
              <a:rPr lang="de-DE" sz="1800" dirty="0" smtClean="0"/>
              <a:t>Ab 20.8.2010 Betriebsstatistik im </a:t>
            </a:r>
            <a:r>
              <a:rPr lang="de-DE" sz="1800" dirty="0" err="1" smtClean="0"/>
              <a:t>Userrun</a:t>
            </a:r>
            <a:r>
              <a:rPr lang="de-DE" sz="1800" dirty="0" smtClean="0"/>
              <a:t>, 50 mA</a:t>
            </a:r>
          </a:p>
          <a:p>
            <a:r>
              <a:rPr lang="de-DE" sz="1800" dirty="0" smtClean="0"/>
              <a:t>Ab 27.10.2010 Betrieb mit 100 mA</a:t>
            </a:r>
          </a:p>
          <a:p>
            <a:r>
              <a:rPr lang="de-DE" sz="1800" dirty="0" smtClean="0"/>
              <a:t>Ende 2012 Umschalten auf Elektronen</a:t>
            </a:r>
          </a:p>
          <a:p>
            <a:r>
              <a:rPr lang="de-DE" sz="1800" dirty="0" smtClean="0"/>
              <a:t>Betrieb bis 3.2.2014, dann PETRA Extension</a:t>
            </a:r>
          </a:p>
          <a:p>
            <a:r>
              <a:rPr lang="de-DE" sz="1800" dirty="0" smtClean="0"/>
              <a:t>Erster Strahl in PETRA am 3.2.2015</a:t>
            </a:r>
          </a:p>
          <a:p>
            <a:r>
              <a:rPr lang="de-DE" sz="1800" dirty="0" err="1" smtClean="0"/>
              <a:t>Userrun</a:t>
            </a:r>
            <a:r>
              <a:rPr lang="de-DE" sz="1800" dirty="0" smtClean="0"/>
              <a:t> für interne Nutzer seit 20.3.2015</a:t>
            </a:r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092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Betriebszeit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7894138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 smtClean="0"/>
              <a:t>Bevor die Kritik losgeht: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 algn="ctr">
              <a:buNone/>
            </a:pPr>
            <a:r>
              <a:rPr lang="de-DE" sz="2800" dirty="0" smtClean="0">
                <a:latin typeface="Arial Black" panose="020B0A04020102020204" pitchFamily="34" charset="0"/>
              </a:rPr>
              <a:t>PETRA III läuft!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Der Betrieb läuft mit </a:t>
            </a:r>
            <a:r>
              <a:rPr lang="de-DE" sz="1800" dirty="0" err="1" smtClean="0"/>
              <a:t>TopUp</a:t>
            </a:r>
            <a:r>
              <a:rPr lang="de-DE" sz="1800" dirty="0" smtClean="0"/>
              <a:t> und Fast Orbit Feedback</a:t>
            </a:r>
          </a:p>
          <a:p>
            <a:pPr marL="0" indent="0">
              <a:buNone/>
            </a:pPr>
            <a:r>
              <a:rPr lang="de-DE" sz="1800" dirty="0" smtClean="0"/>
              <a:t>weitgehend automatisiert mit konstanten Parametern.</a:t>
            </a:r>
          </a:p>
          <a:p>
            <a:pPr marL="0" indent="0">
              <a:buNone/>
            </a:pPr>
            <a:r>
              <a:rPr lang="de-DE" sz="1800" dirty="0" smtClean="0"/>
              <a:t>95 % der Betriebszeit liefert PETRA III den brillantesten Strahl der Welt!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Und um die restlichen 5 % geht es jetzt:</a:t>
            </a:r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501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5823908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Vorgabe für den Betrieb von PETRA:</a:t>
            </a:r>
          </a:p>
          <a:p>
            <a:pPr marL="0" indent="0">
              <a:buNone/>
            </a:pPr>
            <a:r>
              <a:rPr lang="de-DE" sz="1800" dirty="0" smtClean="0"/>
              <a:t>Verfügbarkeit &gt; 95 %</a:t>
            </a:r>
          </a:p>
          <a:p>
            <a:pPr marL="0" indent="0">
              <a:buNone/>
            </a:pPr>
            <a:r>
              <a:rPr lang="de-DE" sz="1400" b="0" dirty="0" smtClean="0"/>
              <a:t>(wie bei allen großen Lichtquellen weltweit)</a:t>
            </a:r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pPr marL="0" indent="0">
              <a:buNone/>
            </a:pPr>
            <a:r>
              <a:rPr lang="de-DE" sz="1800" dirty="0" smtClean="0"/>
              <a:t>Verfügbarkeit =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Fazit: Jede Lichtquelle rechnet anders!</a:t>
            </a:r>
          </a:p>
          <a:p>
            <a:pPr marL="0" indent="0">
              <a:buNone/>
            </a:pPr>
            <a:r>
              <a:rPr lang="de-DE" sz="1800" dirty="0" smtClean="0"/>
              <a:t>Trotzdem: Man braucht ein Ziel!</a:t>
            </a:r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01770" y="2402437"/>
            <a:ext cx="2375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Erreichte Betriebszeit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01770" y="2740991"/>
            <a:ext cx="2205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511064" y="2753925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Geplante Betriebszeit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5517105" y="1042419"/>
            <a:ext cx="3150350" cy="1261456"/>
          </a:xfrm>
          <a:prstGeom prst="wedgeEllipseCallout">
            <a:avLst>
              <a:gd name="adj1" fmla="val -76163"/>
              <a:gd name="adj2" fmla="val 723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6373" y="980436"/>
            <a:ext cx="2791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Was ist</a:t>
            </a:r>
          </a:p>
          <a:p>
            <a:pPr algn="ctr"/>
            <a:r>
              <a:rPr lang="de-DE" dirty="0" smtClean="0"/>
              <a:t>Betriebszeit, was ist</a:t>
            </a:r>
          </a:p>
          <a:p>
            <a:pPr algn="ctr"/>
            <a:r>
              <a:rPr lang="de-DE" dirty="0" smtClean="0"/>
              <a:t>Ausfallzeit? Gilt 95 % des</a:t>
            </a:r>
          </a:p>
          <a:p>
            <a:pPr algn="ctr"/>
            <a:r>
              <a:rPr lang="de-DE" dirty="0" smtClean="0"/>
              <a:t>Sollstroms als Ausfallzeit?</a:t>
            </a:r>
          </a:p>
          <a:p>
            <a:pPr algn="ctr"/>
            <a:r>
              <a:rPr lang="de-DE" dirty="0" smtClean="0"/>
              <a:t>Oder erst 75 %?</a:t>
            </a:r>
            <a:endParaRPr lang="de-DE" dirty="0"/>
          </a:p>
        </p:txBody>
      </p:sp>
      <p:sp>
        <p:nvSpPr>
          <p:cNvPr id="11" name="Oval Callout 10"/>
          <p:cNvSpPr/>
          <p:nvPr/>
        </p:nvSpPr>
        <p:spPr bwMode="auto">
          <a:xfrm>
            <a:off x="1772333" y="3582482"/>
            <a:ext cx="3195355" cy="1485166"/>
          </a:xfrm>
          <a:prstGeom prst="wedgeEllipseCallout">
            <a:avLst>
              <a:gd name="adj1" fmla="val 11128"/>
              <a:gd name="adj2" fmla="val -876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7224" y="3663345"/>
            <a:ext cx="2961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Was passiert bei</a:t>
            </a:r>
          </a:p>
          <a:p>
            <a:pPr algn="ctr"/>
            <a:r>
              <a:rPr lang="de-DE" dirty="0" smtClean="0"/>
              <a:t>großen Ausfallzeiten?</a:t>
            </a:r>
          </a:p>
          <a:p>
            <a:pPr algn="ctr"/>
            <a:r>
              <a:rPr lang="de-DE" dirty="0" smtClean="0"/>
              <a:t>Wenn die User Ersatzzeiten </a:t>
            </a:r>
          </a:p>
          <a:p>
            <a:pPr algn="ctr"/>
            <a:r>
              <a:rPr lang="de-DE" dirty="0" smtClean="0"/>
              <a:t>bekommen zählt der Ausfall </a:t>
            </a:r>
          </a:p>
          <a:p>
            <a:pPr algn="ctr"/>
            <a:r>
              <a:rPr lang="de-DE" dirty="0" smtClean="0"/>
              <a:t>nicht mit?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698203" y="2507703"/>
            <a:ext cx="2113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Zählt ein</a:t>
            </a:r>
          </a:p>
          <a:p>
            <a:pPr algn="ctr"/>
            <a:r>
              <a:rPr lang="de-DE" dirty="0" smtClean="0"/>
              <a:t> aufgeblähter Strahl</a:t>
            </a:r>
          </a:p>
          <a:p>
            <a:pPr algn="ctr"/>
            <a:r>
              <a:rPr lang="de-DE" dirty="0" smtClean="0"/>
              <a:t> als Ausfallzeit?</a:t>
            </a:r>
            <a:endParaRPr lang="de-DE" dirty="0"/>
          </a:p>
        </p:txBody>
      </p:sp>
      <p:sp>
        <p:nvSpPr>
          <p:cNvPr id="14" name="Oval Callout 13"/>
          <p:cNvSpPr/>
          <p:nvPr/>
        </p:nvSpPr>
        <p:spPr bwMode="auto">
          <a:xfrm>
            <a:off x="5698203" y="2507703"/>
            <a:ext cx="2113078" cy="990110"/>
          </a:xfrm>
          <a:prstGeom prst="wedgeEllipseCallout">
            <a:avLst>
              <a:gd name="adj1" fmla="val -96343"/>
              <a:gd name="adj2" fmla="val -411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2090" y="3770746"/>
            <a:ext cx="2523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Werden</a:t>
            </a:r>
          </a:p>
          <a:p>
            <a:pPr algn="ctr"/>
            <a:r>
              <a:rPr lang="de-DE" dirty="0" smtClean="0"/>
              <a:t>zu jeder Ausfallzeit</a:t>
            </a:r>
          </a:p>
          <a:p>
            <a:pPr algn="ctr"/>
            <a:r>
              <a:rPr lang="de-DE" dirty="0" smtClean="0"/>
              <a:t>60 Minuten dazu addiert</a:t>
            </a:r>
          </a:p>
          <a:p>
            <a:pPr algn="ctr"/>
            <a:r>
              <a:rPr lang="de-DE" dirty="0" smtClean="0"/>
              <a:t>zum Aufwärmen der</a:t>
            </a:r>
          </a:p>
          <a:p>
            <a:pPr algn="ctr"/>
            <a:r>
              <a:rPr lang="de-DE" dirty="0" smtClean="0"/>
              <a:t>Monochromatoren?</a:t>
            </a:r>
            <a:endParaRPr lang="de-DE" dirty="0"/>
          </a:p>
        </p:txBody>
      </p:sp>
      <p:sp>
        <p:nvSpPr>
          <p:cNvPr id="16" name="Oval Callout 15"/>
          <p:cNvSpPr/>
          <p:nvPr/>
        </p:nvSpPr>
        <p:spPr bwMode="auto">
          <a:xfrm>
            <a:off x="5292080" y="3734882"/>
            <a:ext cx="2745306" cy="1485166"/>
          </a:xfrm>
          <a:prstGeom prst="wedgeEllipseCallout">
            <a:avLst>
              <a:gd name="adj1" fmla="val -71125"/>
              <a:gd name="adj2" fmla="val -1248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 animBg="1"/>
      <p:bldP spid="7" grpId="0"/>
      <p:bldP spid="11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6814018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dirty="0"/>
              <a:t>Betriebsstatistik für PETRA:</a:t>
            </a: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smtClean="0"/>
              <a:t>Keine </a:t>
            </a:r>
            <a:r>
              <a:rPr lang="de-DE" sz="1800" dirty="0"/>
              <a:t>automatische Erfassung von Ausfallzeiten und </a:t>
            </a:r>
            <a:r>
              <a:rPr lang="de-DE" sz="1800" dirty="0" smtClean="0"/>
              <a:t>Ursachen</a:t>
            </a:r>
            <a:r>
              <a:rPr lang="de-DE" sz="1800" dirty="0"/>
              <a:t> </a:t>
            </a:r>
            <a:r>
              <a:rPr lang="de-DE" sz="1600" b="0" dirty="0" smtClean="0"/>
              <a:t>(nicht alle Systeme liefern Fehlermeldungen)</a:t>
            </a:r>
            <a:endParaRPr lang="de-DE" sz="1800" b="0" dirty="0" smtClean="0"/>
          </a:p>
          <a:p>
            <a:r>
              <a:rPr lang="de-DE" sz="1800" dirty="0" smtClean="0"/>
              <a:t>Handgepflegte Excel-Liste </a:t>
            </a:r>
          </a:p>
          <a:p>
            <a:endParaRPr lang="de-DE" sz="1800" dirty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smtClean="0"/>
              <a:t>Unterschiedliche Buchführung vor 2013 und danach</a:t>
            </a:r>
          </a:p>
          <a:p>
            <a:r>
              <a:rPr lang="de-DE" sz="1800" dirty="0" smtClean="0"/>
              <a:t>Keine Trennung zw. Ausfallzeit und Einschalten, Hochfahren, Run aufsetzen (</a:t>
            </a:r>
            <a:r>
              <a:rPr lang="de-DE" sz="1800" dirty="0" err="1" smtClean="0"/>
              <a:t>Bedienungs‘fehler</a:t>
            </a:r>
            <a:r>
              <a:rPr lang="de-DE" sz="1800" dirty="0" smtClean="0"/>
              <a:t>‘ dabei gehen unter)</a:t>
            </a:r>
          </a:p>
          <a:p>
            <a:r>
              <a:rPr lang="de-DE" sz="1800" dirty="0"/>
              <a:t>Unterschiedliche Ausfallkriterien vor 2012 und danach</a:t>
            </a:r>
          </a:p>
          <a:p>
            <a:pPr marL="0" indent="0">
              <a:buNone/>
            </a:pPr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80758"/>
              </p:ext>
            </p:extLst>
          </p:nvPr>
        </p:nvGraphicFramePr>
        <p:xfrm>
          <a:off x="836585" y="2978950"/>
          <a:ext cx="6083301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941"/>
                <a:gridCol w="2524665"/>
                <a:gridCol w="355229"/>
                <a:gridCol w="1056173"/>
                <a:gridCol w="1132293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06.05.2011 09:32</a:t>
                      </a:r>
                      <a:endParaRPr lang="de-DE" sz="1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Userrun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20:37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Synchr.Rad.Run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07.05.2011 06:09</a:t>
                      </a:r>
                      <a:endParaRPr lang="de-DE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Modulator 6 HV Stecker und Durchf hin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4:31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Ausfall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LINAC II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07.05.2011 10:40</a:t>
                      </a:r>
                      <a:endParaRPr lang="de-DE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Userrun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18:23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Synchr.Rad.Run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09.05.2011 05:03</a:t>
                      </a:r>
                      <a:endParaRPr lang="de-DE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Ausfall Sender SL, UC bricht ein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0:12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Ausfall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HF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09.05.2011 05:15</a:t>
                      </a:r>
                      <a:endParaRPr lang="de-DE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Userrun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3:46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Synchr.Rad.Run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09.05.2011 09:01</a:t>
                      </a:r>
                      <a:endParaRPr lang="de-DE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Strahlfreig. weg wg Notaus bei PU1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0:45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Ausfall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Experimente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09.05.2011 09:46</a:t>
                      </a:r>
                      <a:endParaRPr lang="de-DE" sz="10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Userrun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3:53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Synchr.Rad.Run</a:t>
                      </a:r>
                      <a:endParaRPr lang="de-DE" sz="1000" b="1" i="0" u="none" strike="noStrike">
                        <a:solidFill>
                          <a:srgbClr val="3366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5823908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Rechenmethoden bei PETRA:</a:t>
            </a:r>
          </a:p>
          <a:p>
            <a:pPr marL="0" indent="0">
              <a:buNone/>
            </a:pPr>
            <a:r>
              <a:rPr lang="de-DE" sz="1800" dirty="0" smtClean="0"/>
              <a:t>Vor 2012:</a:t>
            </a:r>
          </a:p>
          <a:p>
            <a:pPr marL="0" indent="0">
              <a:buNone/>
            </a:pPr>
            <a:r>
              <a:rPr lang="de-DE" sz="1600" dirty="0" smtClean="0"/>
              <a:t> </a:t>
            </a:r>
            <a:r>
              <a:rPr lang="de-DE" sz="1800" dirty="0" smtClean="0"/>
              <a:t>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1560" y="2260600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99"/>
                </a:solidFill>
              </a:rPr>
              <a:t>Definition</a:t>
            </a:r>
            <a:r>
              <a:rPr lang="en-US" sz="18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7005" y="2587625"/>
            <a:ext cx="45913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Ausfall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en-US" dirty="0" err="1" smtClean="0">
                <a:solidFill>
                  <a:srgbClr val="000099"/>
                </a:solidFill>
              </a:rPr>
              <a:t>Jeder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Strahlverlust</a:t>
            </a:r>
            <a:r>
              <a:rPr lang="en-US" dirty="0" smtClean="0">
                <a:solidFill>
                  <a:srgbClr val="000099"/>
                </a:solidFill>
              </a:rPr>
              <a:t> von </a:t>
            </a:r>
            <a:r>
              <a:rPr lang="en-US" dirty="0" err="1" smtClean="0">
                <a:solidFill>
                  <a:srgbClr val="000099"/>
                </a:solidFill>
              </a:rPr>
              <a:t>mehr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als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5%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20927" r="8267" b="41418"/>
          <a:stretch>
            <a:fillRect/>
          </a:stretch>
        </p:blipFill>
        <p:spPr bwMode="auto">
          <a:xfrm>
            <a:off x="579543" y="3352800"/>
            <a:ext cx="7862887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 rot="10800000">
            <a:off x="4989618" y="3587750"/>
            <a:ext cx="384175" cy="2136775"/>
          </a:xfrm>
          <a:prstGeom prst="wedgeRoundRectCallout">
            <a:avLst>
              <a:gd name="adj1" fmla="val 569833"/>
              <a:gd name="adj2" fmla="val 83801"/>
              <a:gd name="adj3" fmla="val 16667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de-DE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0800000">
            <a:off x="1830493" y="3517900"/>
            <a:ext cx="384175" cy="379413"/>
          </a:xfrm>
          <a:prstGeom prst="wedgeRoundRectCallout">
            <a:avLst>
              <a:gd name="adj1" fmla="val -1185542"/>
              <a:gd name="adj2" fmla="val 223218"/>
              <a:gd name="adj3" fmla="val 16667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de-DE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09120" y="2586038"/>
            <a:ext cx="29666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mit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allen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Pausen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im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</a:t>
            </a:r>
            <a:r>
              <a:rPr lang="en-US" b="1" dirty="0" err="1" smtClean="0">
                <a:solidFill>
                  <a:srgbClr val="000099"/>
                </a:solidFill>
              </a:rPr>
              <a:t>opUp</a:t>
            </a:r>
            <a:r>
              <a:rPr lang="en-US" b="1" dirty="0" smtClean="0">
                <a:solidFill>
                  <a:srgbClr val="000099"/>
                </a:solidFill>
              </a:rPr>
              <a:t>.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9497" y="2587625"/>
            <a:ext cx="77480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Ausfall</a:t>
            </a:r>
            <a:r>
              <a:rPr lang="en-US" b="1" dirty="0" smtClean="0">
                <a:solidFill>
                  <a:srgbClr val="000099"/>
                </a:solidFill>
              </a:rPr>
              <a:t>: </a:t>
            </a:r>
            <a:r>
              <a:rPr lang="en-US" b="1" dirty="0" err="1" smtClean="0">
                <a:solidFill>
                  <a:srgbClr val="000099"/>
                </a:solidFill>
              </a:rPr>
              <a:t>Jeder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Strahlverlust</a:t>
            </a:r>
            <a:r>
              <a:rPr lang="en-US" b="1" dirty="0" smtClean="0">
                <a:solidFill>
                  <a:srgbClr val="000099"/>
                </a:solidFill>
              </a:rPr>
              <a:t> von </a:t>
            </a:r>
            <a:r>
              <a:rPr lang="en-US" b="1" dirty="0" err="1" smtClean="0">
                <a:solidFill>
                  <a:srgbClr val="000099"/>
                </a:solidFill>
              </a:rPr>
              <a:t>mehr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als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25%, plus 1 </a:t>
            </a:r>
            <a:r>
              <a:rPr lang="en-US" dirty="0" smtClean="0">
                <a:solidFill>
                  <a:srgbClr val="000099"/>
                </a:solidFill>
              </a:rPr>
              <a:t>Std.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(</a:t>
            </a:r>
            <a:r>
              <a:rPr lang="en-US" b="1" dirty="0" err="1" smtClean="0">
                <a:solidFill>
                  <a:srgbClr val="000099"/>
                </a:solidFill>
              </a:rPr>
              <a:t>oder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1 </a:t>
            </a:r>
            <a:r>
              <a:rPr lang="en-US" dirty="0" err="1" smtClean="0">
                <a:solidFill>
                  <a:srgbClr val="000099"/>
                </a:solidFill>
              </a:rPr>
              <a:t>Ausfallzeit</a:t>
            </a:r>
            <a:r>
              <a:rPr lang="en-US" b="1" dirty="0" smtClean="0">
                <a:solidFill>
                  <a:srgbClr val="000099"/>
                </a:solidFill>
              </a:rPr>
              <a:t>) 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5823908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Rechenmethoden bei PETRA:</a:t>
            </a:r>
          </a:p>
          <a:p>
            <a:pPr marL="0" indent="0">
              <a:buNone/>
            </a:pPr>
            <a:r>
              <a:rPr lang="de-DE" sz="1800" dirty="0" smtClean="0"/>
              <a:t>Ab 2012:</a:t>
            </a:r>
          </a:p>
          <a:p>
            <a:pPr marL="0" indent="0">
              <a:buNone/>
            </a:pPr>
            <a:r>
              <a:rPr lang="de-DE" sz="1600" dirty="0" smtClean="0"/>
              <a:t> </a:t>
            </a:r>
            <a:r>
              <a:rPr lang="de-DE" sz="1800" dirty="0" smtClean="0"/>
              <a:t>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4" t="13508" r="10994" b="50608"/>
          <a:stretch/>
        </p:blipFill>
        <p:spPr bwMode="auto">
          <a:xfrm>
            <a:off x="720100" y="3153444"/>
            <a:ext cx="4752000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1560" y="2260600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99"/>
                </a:solidFill>
              </a:rPr>
              <a:t>Definition</a:t>
            </a:r>
            <a:r>
              <a:rPr lang="en-US" sz="18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rot="10800000">
            <a:off x="3591157" y="3557475"/>
            <a:ext cx="832856" cy="2136775"/>
          </a:xfrm>
          <a:prstGeom prst="wedgeRoundRectCallout">
            <a:avLst>
              <a:gd name="adj1" fmla="val -46205"/>
              <a:gd name="adj2" fmla="val 80815"/>
              <a:gd name="adj3" fmla="val 16667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de-DE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 rot="10800000">
            <a:off x="4536262" y="3557474"/>
            <a:ext cx="405044" cy="2136775"/>
          </a:xfrm>
          <a:prstGeom prst="wedgeRoundRectCallout">
            <a:avLst>
              <a:gd name="adj1" fmla="val 78321"/>
              <a:gd name="adj2" fmla="val 77830"/>
              <a:gd name="adj3" fmla="val 16667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20" y="1088740"/>
            <a:ext cx="4695075" cy="287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Statistik, Rechenmethoden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6075294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6505" y="728700"/>
            <a:ext cx="8910990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Verfügbarkeit über die Betriebsjahre: Im Mittel immer knapp &lt; 95 %</a:t>
            </a:r>
            <a:endParaRPr lang="de-DE" sz="1800" dirty="0" smtClean="0"/>
          </a:p>
          <a:p>
            <a:pPr marL="0" indent="0">
              <a:buNone/>
            </a:pPr>
            <a:r>
              <a:rPr lang="de-DE" sz="1600" dirty="0" smtClean="0"/>
              <a:t> </a:t>
            </a:r>
            <a:r>
              <a:rPr lang="de-DE" sz="1800" dirty="0" smtClean="0"/>
              <a:t>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1088740"/>
            <a:ext cx="4455495" cy="29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825963"/>
            <a:ext cx="4455494" cy="23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94" y="3825963"/>
            <a:ext cx="4500501" cy="239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3015" y="113374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</a:rPr>
              <a:t>2010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andard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On-screen Show (4:3)</PresentationFormat>
  <Paragraphs>483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Standarddesign1</vt:lpstr>
      <vt:lpstr>Custom Design</vt:lpstr>
      <vt:lpstr>PPT-Vorlage_en</vt:lpstr>
      <vt:lpstr>PowerPoint Presentation</vt:lpstr>
      <vt:lpstr>Inhalt</vt:lpstr>
      <vt:lpstr>Überblick über die Betriebszeit</vt:lpstr>
      <vt:lpstr>Überblick über die Betriebszeit</vt:lpstr>
      <vt:lpstr>Statistik, Rechenmethoden</vt:lpstr>
      <vt:lpstr>Statistik, Rechenmethoden</vt:lpstr>
      <vt:lpstr>Statistik, Rechenmethoden</vt:lpstr>
      <vt:lpstr>Statistik, Rechenmethoden</vt:lpstr>
      <vt:lpstr>Statistik, Rechenmethoden</vt:lpstr>
      <vt:lpstr>Statistik, Rechenmethoden</vt:lpstr>
      <vt:lpstr>Statistik, Rechenmethoden</vt:lpstr>
      <vt:lpstr>Statistik, Rechenmethoden</vt:lpstr>
      <vt:lpstr>Betriebsmoden</vt:lpstr>
      <vt:lpstr>Betriebserfahrungen einzelner Systeme: Magnet-PS</vt:lpstr>
      <vt:lpstr>Betriebserfahrungen einzelner Systeme: Vakuum</vt:lpstr>
      <vt:lpstr>Betriebserfahrungen einzelner Systeme: Infrastruktur</vt:lpstr>
      <vt:lpstr>Betriebserfahrungen einzelner Systeme: Bedienung</vt:lpstr>
      <vt:lpstr>Betriebserfahrungen einzelner Systeme: Feedbacks</vt:lpstr>
      <vt:lpstr>Betriebserfahrungen einzelner Systeme: Experimente</vt:lpstr>
      <vt:lpstr>Betriebserfahrungen einzelner Systeme: LINAC II</vt:lpstr>
      <vt:lpstr>Betriebserfahrungen einzelner Systeme: DESY II</vt:lpstr>
      <vt:lpstr>Betriebserfahrungen einzelner Systeme: DESY II</vt:lpstr>
      <vt:lpstr>Betriebserfahrungen einzelner Systeme: LINAC II, DESY II</vt:lpstr>
      <vt:lpstr>Fazit</vt:lpstr>
    </vt:vector>
  </TitlesOfParts>
  <Company>DESY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weckert</dc:creator>
  <cp:lastModifiedBy>Bieler, Michael</cp:lastModifiedBy>
  <cp:revision>1574</cp:revision>
  <cp:lastPrinted>2012-11-07T14:05:41Z</cp:lastPrinted>
  <dcterms:created xsi:type="dcterms:W3CDTF">2008-02-26T06:53:26Z</dcterms:created>
  <dcterms:modified xsi:type="dcterms:W3CDTF">2015-03-20T16:29:39Z</dcterms:modified>
</cp:coreProperties>
</file>