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80" r:id="rId3"/>
    <p:sldId id="281" r:id="rId4"/>
    <p:sldId id="283" r:id="rId5"/>
    <p:sldId id="284" r:id="rId6"/>
    <p:sldId id="282" r:id="rId7"/>
    <p:sldId id="289" r:id="rId8"/>
    <p:sldId id="288" r:id="rId9"/>
    <p:sldId id="287" r:id="rId10"/>
    <p:sldId id="285" r:id="rId11"/>
    <p:sldId id="291" r:id="rId12"/>
    <p:sldId id="286" r:id="rId13"/>
    <p:sldId id="278" r:id="rId14"/>
    <p:sldId id="279" r:id="rId15"/>
    <p:sldId id="277" r:id="rId16"/>
    <p:sldId id="292" r:id="rId17"/>
    <p:sldId id="290" r:id="rId18"/>
    <p:sldId id="293" r:id="rId19"/>
    <p:sldId id="302" r:id="rId20"/>
    <p:sldId id="294" r:id="rId21"/>
    <p:sldId id="297" r:id="rId22"/>
    <p:sldId id="296" r:id="rId23"/>
    <p:sldId id="300" r:id="rId24"/>
    <p:sldId id="295" r:id="rId25"/>
    <p:sldId id="298" r:id="rId26"/>
    <p:sldId id="299"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7D915-9B6B-411B-9E71-C6C0204610B0}" type="datetimeFigureOut">
              <a:rPr lang="en-US" smtClean="0"/>
              <a:t>17-03-15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A6273-6CE7-478B-850C-07C7D81A2388}" type="slidenum">
              <a:rPr lang="en-US" smtClean="0"/>
              <a:t>‹#›</a:t>
            </a:fld>
            <a:endParaRPr lang="en-US"/>
          </a:p>
        </p:txBody>
      </p:sp>
    </p:spTree>
    <p:extLst>
      <p:ext uri="{BB962C8B-B14F-4D97-AF65-F5344CB8AC3E}">
        <p14:creationId xmlns:p14="http://schemas.microsoft.com/office/powerpoint/2010/main" val="425599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F72B9-FBE4-4B40-831C-49F886A8A0A5}" type="datetime1">
              <a:rPr lang="en-US" smtClean="0"/>
              <a:t>17-03-15</a:t>
            </a:fld>
            <a:endParaRPr lang="en-US"/>
          </a:p>
        </p:txBody>
      </p:sp>
      <p:sp>
        <p:nvSpPr>
          <p:cNvPr id="5" name="Footer Placeholder 4"/>
          <p:cNvSpPr>
            <a:spLocks noGrp="1"/>
          </p:cNvSpPr>
          <p:nvPr>
            <p:ph type="ftr" sz="quarter" idx="11"/>
          </p:nvPr>
        </p:nvSpPr>
        <p:spPr/>
        <p:txBody>
          <a:bodyPr/>
          <a:lstStyle/>
          <a:p>
            <a:r>
              <a:rPr lang="en-US" dirty="0" smtClean="0"/>
              <a:t>Optics View of Radiation Damage of IDs in PETRA III</a:t>
            </a:r>
            <a:endParaRPr lang="en-US" dirty="0"/>
          </a:p>
        </p:txBody>
      </p:sp>
      <p:sp>
        <p:nvSpPr>
          <p:cNvPr id="6" name="Slide Number Placeholder 5"/>
          <p:cNvSpPr>
            <a:spLocks noGrp="1"/>
          </p:cNvSpPr>
          <p:nvPr>
            <p:ph type="sldNum" sz="quarter" idx="12"/>
          </p:nvPr>
        </p:nvSpPr>
        <p:spPr/>
        <p:txBody>
          <a:bodyPr/>
          <a:lstStyle/>
          <a:p>
            <a:fld id="{434208C5-2F78-4869-8DD6-C4CE2AD577D1}" type="slidenum">
              <a:rPr lang="en-US" smtClean="0"/>
              <a:t>‹#›</a:t>
            </a:fld>
            <a:endParaRPr lang="en-US"/>
          </a:p>
        </p:txBody>
      </p:sp>
    </p:spTree>
    <p:extLst>
      <p:ext uri="{BB962C8B-B14F-4D97-AF65-F5344CB8AC3E}">
        <p14:creationId xmlns:p14="http://schemas.microsoft.com/office/powerpoint/2010/main" val="284094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5DC390B-CEBC-436B-A6F8-E38517E76311}" type="datetime1">
              <a:rPr lang="en-US" smtClean="0"/>
              <a:t>17-03-15</a:t>
            </a:fld>
            <a:endParaRPr lang="en-US"/>
          </a:p>
        </p:txBody>
      </p:sp>
      <p:sp>
        <p:nvSpPr>
          <p:cNvPr id="5" name="Footer Placeholder 4"/>
          <p:cNvSpPr>
            <a:spLocks noGrp="1"/>
          </p:cNvSpPr>
          <p:nvPr>
            <p:ph type="ftr" sz="quarter" idx="11"/>
          </p:nvPr>
        </p:nvSpPr>
        <p:spPr/>
        <p:txBody>
          <a:bodyPr/>
          <a:lstStyle/>
          <a:p>
            <a:r>
              <a:rPr lang="en-US" dirty="0" smtClean="0"/>
              <a:t>Optics View of Radiation Damage of IDs in PETRA III</a:t>
            </a:r>
            <a:endParaRPr lang="en-US" dirty="0"/>
          </a:p>
        </p:txBody>
      </p:sp>
      <p:sp>
        <p:nvSpPr>
          <p:cNvPr id="6" name="Slide Number Placeholder 5"/>
          <p:cNvSpPr>
            <a:spLocks noGrp="1"/>
          </p:cNvSpPr>
          <p:nvPr>
            <p:ph type="sldNum" sz="quarter" idx="12"/>
          </p:nvPr>
        </p:nvSpPr>
        <p:spPr/>
        <p:txBody>
          <a:bodyPr/>
          <a:lstStyle/>
          <a:p>
            <a:fld id="{434208C5-2F78-4869-8DD6-C4CE2AD577D1}" type="slidenum">
              <a:rPr lang="en-US" smtClean="0"/>
              <a:t>‹#›</a:t>
            </a:fld>
            <a:endParaRPr lang="en-US"/>
          </a:p>
        </p:txBody>
      </p:sp>
    </p:spTree>
    <p:extLst>
      <p:ext uri="{BB962C8B-B14F-4D97-AF65-F5344CB8AC3E}">
        <p14:creationId xmlns:p14="http://schemas.microsoft.com/office/powerpoint/2010/main" val="2517359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764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DE71C-1355-4EBD-9F48-6AE90AEFB8D2}" type="datetime1">
              <a:rPr lang="en-US" smtClean="0"/>
              <a:t>17-03-15</a:t>
            </a:fld>
            <a:endParaRPr lang="en-US"/>
          </a:p>
        </p:txBody>
      </p:sp>
      <p:sp>
        <p:nvSpPr>
          <p:cNvPr id="5" name="Footer Placeholder 4"/>
          <p:cNvSpPr>
            <a:spLocks noGrp="1"/>
          </p:cNvSpPr>
          <p:nvPr>
            <p:ph type="ftr" sz="quarter" idx="3"/>
          </p:nvPr>
        </p:nvSpPr>
        <p:spPr>
          <a:xfrm>
            <a:off x="2743200" y="6356350"/>
            <a:ext cx="358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Optics View of Radiation Damage of IDs in PETRA III</a:t>
            </a:r>
            <a:endParaRPr lang="en-US" dirty="0"/>
          </a:p>
        </p:txBody>
      </p:sp>
      <p:sp>
        <p:nvSpPr>
          <p:cNvPr id="6" name="Slide Number Placeholder 5"/>
          <p:cNvSpPr>
            <a:spLocks noGrp="1"/>
          </p:cNvSpPr>
          <p:nvPr>
            <p:ph type="sldNum" sz="quarter" idx="4"/>
          </p:nvPr>
        </p:nvSpPr>
        <p:spPr>
          <a:xfrm>
            <a:off x="7391400" y="635635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208C5-2F78-4869-8DD6-C4CE2AD577D1}" type="slidenum">
              <a:rPr lang="en-US" smtClean="0"/>
              <a:t>‹#›</a:t>
            </a:fld>
            <a:endParaRPr lang="en-US"/>
          </a:p>
        </p:txBody>
      </p:sp>
      <p:sp>
        <p:nvSpPr>
          <p:cNvPr id="7" name="Rectangle 12"/>
          <p:cNvSpPr>
            <a:spLocks noChangeArrowheads="1"/>
          </p:cNvSpPr>
          <p:nvPr userDrawn="1"/>
        </p:nvSpPr>
        <p:spPr bwMode="auto">
          <a:xfrm>
            <a:off x="0" y="6640513"/>
            <a:ext cx="9144000" cy="217487"/>
          </a:xfrm>
          <a:prstGeom prst="rect">
            <a:avLst/>
          </a:prstGeom>
          <a:gradFill rotWithShape="0">
            <a:gsLst>
              <a:gs pos="0">
                <a:srgbClr val="FFFFFF"/>
              </a:gs>
              <a:gs pos="100000">
                <a:srgbClr val="69C4E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rgbClr val="000000"/>
                </a:solidFill>
                <a:latin typeface="Arial" pitchFamily="34" charset="0"/>
              </a:defRPr>
            </a:lvl1pPr>
            <a:lvl2pPr marL="742950" indent="-285750" eaLnBrk="0" hangingPunct="0">
              <a:defRPr sz="1200">
                <a:solidFill>
                  <a:srgbClr val="000000"/>
                </a:solidFill>
                <a:latin typeface="Arial" pitchFamily="34" charset="0"/>
              </a:defRPr>
            </a:lvl2pPr>
            <a:lvl3pPr marL="1143000" indent="-228600" eaLnBrk="0" hangingPunct="0">
              <a:defRPr sz="1200">
                <a:solidFill>
                  <a:srgbClr val="000000"/>
                </a:solidFill>
                <a:latin typeface="Arial" pitchFamily="34" charset="0"/>
              </a:defRPr>
            </a:lvl3pPr>
            <a:lvl4pPr marL="1600200" indent="-228600" eaLnBrk="0" hangingPunct="0">
              <a:defRPr sz="1200">
                <a:solidFill>
                  <a:srgbClr val="000000"/>
                </a:solidFill>
                <a:latin typeface="Arial" pitchFamily="34" charset="0"/>
              </a:defRPr>
            </a:lvl4pPr>
            <a:lvl5pPr marL="2057400" indent="-228600" eaLnBrk="0" hangingPunct="0">
              <a:defRPr sz="1200">
                <a:solidFill>
                  <a:srgbClr val="000000"/>
                </a:solidFill>
                <a:latin typeface="Arial" pitchFamily="34" charset="0"/>
              </a:defRPr>
            </a:lvl5pPr>
            <a:lvl6pPr marL="2514600" indent="-228600" algn="just" eaLnBrk="0" fontAlgn="base" hangingPunct="0">
              <a:spcBef>
                <a:spcPct val="0"/>
              </a:spcBef>
              <a:spcAft>
                <a:spcPct val="0"/>
              </a:spcAft>
              <a:defRPr sz="1200">
                <a:solidFill>
                  <a:srgbClr val="000000"/>
                </a:solidFill>
                <a:latin typeface="Arial" pitchFamily="34" charset="0"/>
              </a:defRPr>
            </a:lvl6pPr>
            <a:lvl7pPr marL="2971800" indent="-228600" algn="just" eaLnBrk="0" fontAlgn="base" hangingPunct="0">
              <a:spcBef>
                <a:spcPct val="0"/>
              </a:spcBef>
              <a:spcAft>
                <a:spcPct val="0"/>
              </a:spcAft>
              <a:defRPr sz="1200">
                <a:solidFill>
                  <a:srgbClr val="000000"/>
                </a:solidFill>
                <a:latin typeface="Arial" pitchFamily="34" charset="0"/>
              </a:defRPr>
            </a:lvl7pPr>
            <a:lvl8pPr marL="3429000" indent="-228600" algn="just" eaLnBrk="0" fontAlgn="base" hangingPunct="0">
              <a:spcBef>
                <a:spcPct val="0"/>
              </a:spcBef>
              <a:spcAft>
                <a:spcPct val="0"/>
              </a:spcAft>
              <a:defRPr sz="1200">
                <a:solidFill>
                  <a:srgbClr val="000000"/>
                </a:solidFill>
                <a:latin typeface="Arial" pitchFamily="34" charset="0"/>
              </a:defRPr>
            </a:lvl8pPr>
            <a:lvl9pPr marL="3886200" indent="-228600" algn="just" eaLnBrk="0" fontAlgn="base" hangingPunct="0">
              <a:spcBef>
                <a:spcPct val="0"/>
              </a:spcBef>
              <a:spcAft>
                <a:spcPct val="0"/>
              </a:spcAft>
              <a:defRPr sz="1200">
                <a:solidFill>
                  <a:srgbClr val="000000"/>
                </a:solidFill>
                <a:latin typeface="Arial" pitchFamily="34" charset="0"/>
              </a:defRPr>
            </a:lvl9pPr>
          </a:lstStyle>
          <a:p>
            <a:pPr eaLnBrk="1" hangingPunct="1">
              <a:defRPr/>
            </a:pPr>
            <a:endParaRPr lang="en-US" altLang="en-US" smtClean="0"/>
          </a:p>
        </p:txBody>
      </p:sp>
      <p:sp>
        <p:nvSpPr>
          <p:cNvPr id="8" name="Rectangle 9"/>
          <p:cNvSpPr>
            <a:spLocks noChangeArrowheads="1"/>
          </p:cNvSpPr>
          <p:nvPr userDrawn="1"/>
        </p:nvSpPr>
        <p:spPr bwMode="auto">
          <a:xfrm>
            <a:off x="-1588" y="0"/>
            <a:ext cx="9144001" cy="217488"/>
          </a:xfrm>
          <a:prstGeom prst="rect">
            <a:avLst/>
          </a:prstGeom>
          <a:gradFill rotWithShape="0">
            <a:gsLst>
              <a:gs pos="0">
                <a:srgbClr val="69C4E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rgbClr val="000000"/>
                </a:solidFill>
                <a:latin typeface="Arial" pitchFamily="34" charset="0"/>
              </a:defRPr>
            </a:lvl1pPr>
            <a:lvl2pPr marL="742950" indent="-285750" eaLnBrk="0" hangingPunct="0">
              <a:defRPr sz="1200">
                <a:solidFill>
                  <a:srgbClr val="000000"/>
                </a:solidFill>
                <a:latin typeface="Arial" pitchFamily="34" charset="0"/>
              </a:defRPr>
            </a:lvl2pPr>
            <a:lvl3pPr marL="1143000" indent="-228600" eaLnBrk="0" hangingPunct="0">
              <a:defRPr sz="1200">
                <a:solidFill>
                  <a:srgbClr val="000000"/>
                </a:solidFill>
                <a:latin typeface="Arial" pitchFamily="34" charset="0"/>
              </a:defRPr>
            </a:lvl3pPr>
            <a:lvl4pPr marL="1600200" indent="-228600" eaLnBrk="0" hangingPunct="0">
              <a:defRPr sz="1200">
                <a:solidFill>
                  <a:srgbClr val="000000"/>
                </a:solidFill>
                <a:latin typeface="Arial" pitchFamily="34" charset="0"/>
              </a:defRPr>
            </a:lvl4pPr>
            <a:lvl5pPr marL="2057400" indent="-228600" eaLnBrk="0" hangingPunct="0">
              <a:defRPr sz="1200">
                <a:solidFill>
                  <a:srgbClr val="000000"/>
                </a:solidFill>
                <a:latin typeface="Arial" pitchFamily="34" charset="0"/>
              </a:defRPr>
            </a:lvl5pPr>
            <a:lvl6pPr marL="2514600" indent="-228600" algn="just" eaLnBrk="0" fontAlgn="base" hangingPunct="0">
              <a:spcBef>
                <a:spcPct val="0"/>
              </a:spcBef>
              <a:spcAft>
                <a:spcPct val="0"/>
              </a:spcAft>
              <a:defRPr sz="1200">
                <a:solidFill>
                  <a:srgbClr val="000000"/>
                </a:solidFill>
                <a:latin typeface="Arial" pitchFamily="34" charset="0"/>
              </a:defRPr>
            </a:lvl6pPr>
            <a:lvl7pPr marL="2971800" indent="-228600" algn="just" eaLnBrk="0" fontAlgn="base" hangingPunct="0">
              <a:spcBef>
                <a:spcPct val="0"/>
              </a:spcBef>
              <a:spcAft>
                <a:spcPct val="0"/>
              </a:spcAft>
              <a:defRPr sz="1200">
                <a:solidFill>
                  <a:srgbClr val="000000"/>
                </a:solidFill>
                <a:latin typeface="Arial" pitchFamily="34" charset="0"/>
              </a:defRPr>
            </a:lvl7pPr>
            <a:lvl8pPr marL="3429000" indent="-228600" algn="just" eaLnBrk="0" fontAlgn="base" hangingPunct="0">
              <a:spcBef>
                <a:spcPct val="0"/>
              </a:spcBef>
              <a:spcAft>
                <a:spcPct val="0"/>
              </a:spcAft>
              <a:defRPr sz="1200">
                <a:solidFill>
                  <a:srgbClr val="000000"/>
                </a:solidFill>
                <a:latin typeface="Arial" pitchFamily="34" charset="0"/>
              </a:defRPr>
            </a:lvl8pPr>
            <a:lvl9pPr marL="3886200" indent="-228600" algn="just" eaLnBrk="0" fontAlgn="base" hangingPunct="0">
              <a:spcBef>
                <a:spcPct val="0"/>
              </a:spcBef>
              <a:spcAft>
                <a:spcPct val="0"/>
              </a:spcAft>
              <a:defRPr sz="1200">
                <a:solidFill>
                  <a:srgbClr val="000000"/>
                </a:solidFill>
                <a:latin typeface="Arial" pitchFamily="34" charset="0"/>
              </a:defRPr>
            </a:lvl9pPr>
          </a:lstStyle>
          <a:p>
            <a:pPr eaLnBrk="1" hangingPunct="1">
              <a:defRPr/>
            </a:pPr>
            <a:endParaRPr lang="en-US" altLang="en-US" smtClean="0"/>
          </a:p>
        </p:txBody>
      </p:sp>
      <p:pic>
        <p:nvPicPr>
          <p:cNvPr id="9" name="Picture 7" descr="Desy-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838" y="6129338"/>
            <a:ext cx="5032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G_LOGO_S_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02600" y="6289675"/>
            <a:ext cx="100806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87744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image" Target="../media/image27.png"/><Relationship Id="rId5" Type="http://schemas.openxmlformats.org/officeDocument/2006/relationships/oleObject" Target="../embeddings/oleObject4.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
            <a:ext cx="7924800" cy="1295400"/>
          </a:xfrm>
        </p:spPr>
        <p:txBody>
          <a:bodyPr>
            <a:noAutofit/>
          </a:bodyPr>
          <a:lstStyle/>
          <a:p>
            <a:r>
              <a:rPr lang="en-US" sz="3200" dirty="0" smtClean="0">
                <a:solidFill>
                  <a:srgbClr val="FFFF00"/>
                </a:solidFill>
              </a:rPr>
              <a:t>Optics View of Radiation Damage of Insertion Devices at PETRA III</a:t>
            </a:r>
            <a:endParaRPr lang="en-US" sz="3200" dirty="0">
              <a:solidFill>
                <a:srgbClr val="FFFF00"/>
              </a:solidFill>
            </a:endParaRPr>
          </a:p>
        </p:txBody>
      </p:sp>
      <p:sp>
        <p:nvSpPr>
          <p:cNvPr id="3" name="Subtitle 2"/>
          <p:cNvSpPr>
            <a:spLocks noGrp="1"/>
          </p:cNvSpPr>
          <p:nvPr>
            <p:ph type="subTitle" idx="1"/>
          </p:nvPr>
        </p:nvSpPr>
        <p:spPr>
          <a:xfrm>
            <a:off x="2286000" y="5791200"/>
            <a:ext cx="4495800" cy="990600"/>
          </a:xfrm>
        </p:spPr>
        <p:txBody>
          <a:bodyPr>
            <a:normAutofit/>
          </a:bodyPr>
          <a:lstStyle/>
          <a:p>
            <a:r>
              <a:rPr lang="en-US" dirty="0" smtClean="0">
                <a:solidFill>
                  <a:schemeClr val="bg1"/>
                </a:solidFill>
              </a:rPr>
              <a:t>Gajendra Kumar Sahoo</a:t>
            </a:r>
          </a:p>
          <a:p>
            <a:r>
              <a:rPr lang="en-US" sz="2000" dirty="0" smtClean="0">
                <a:solidFill>
                  <a:schemeClr val="bg1"/>
                </a:solidFill>
              </a:rPr>
              <a:t>MPY</a:t>
            </a:r>
            <a:endParaRPr lang="en-US" sz="2000" dirty="0">
              <a:solidFill>
                <a:schemeClr val="bg1"/>
              </a:solidFill>
            </a:endParaRPr>
          </a:p>
        </p:txBody>
      </p:sp>
      <p:sp>
        <p:nvSpPr>
          <p:cNvPr id="6" name="Subtitle 2"/>
          <p:cNvSpPr txBox="1">
            <a:spLocks/>
          </p:cNvSpPr>
          <p:nvPr/>
        </p:nvSpPr>
        <p:spPr>
          <a:xfrm>
            <a:off x="76200" y="2362200"/>
            <a:ext cx="4419600" cy="3657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rgbClr val="00B0F0"/>
                </a:solidFill>
              </a:rPr>
              <a:t>OUTLOOK</a:t>
            </a:r>
          </a:p>
          <a:p>
            <a:endParaRPr lang="en-US" dirty="0" smtClean="0">
              <a:solidFill>
                <a:srgbClr val="FFFF00"/>
              </a:solidFill>
            </a:endParaRPr>
          </a:p>
          <a:p>
            <a:pPr marL="342900" indent="-342900" algn="l">
              <a:buFont typeface="Arial" panose="020B0604020202020204" pitchFamily="34" charset="0"/>
              <a:buChar char="•"/>
            </a:pPr>
            <a:r>
              <a:rPr lang="en-US" sz="2000" dirty="0" smtClean="0">
                <a:solidFill>
                  <a:srgbClr val="FFFF00"/>
                </a:solidFill>
              </a:rPr>
              <a:t>Radiation damage of Undulators</a:t>
            </a:r>
          </a:p>
          <a:p>
            <a:pPr marL="342900" indent="-342900" algn="l">
              <a:buFont typeface="Arial" panose="020B0604020202020204" pitchFamily="34" charset="0"/>
              <a:buChar char="•"/>
            </a:pPr>
            <a:r>
              <a:rPr lang="en-US" sz="2000" dirty="0" smtClean="0">
                <a:solidFill>
                  <a:srgbClr val="FFFF00"/>
                </a:solidFill>
              </a:rPr>
              <a:t>Radiation Dose measurements in Tunnel</a:t>
            </a:r>
          </a:p>
          <a:p>
            <a:pPr marL="342900" indent="-342900" algn="l">
              <a:buFont typeface="Arial" panose="020B0604020202020204" pitchFamily="34" charset="0"/>
              <a:buChar char="•"/>
            </a:pPr>
            <a:r>
              <a:rPr lang="en-US" sz="2000" dirty="0" smtClean="0">
                <a:solidFill>
                  <a:srgbClr val="FFFF00"/>
                </a:solidFill>
              </a:rPr>
              <a:t>Tracking of particles in </a:t>
            </a:r>
            <a:r>
              <a:rPr lang="en-US" sz="2000" dirty="0" err="1" smtClean="0">
                <a:solidFill>
                  <a:srgbClr val="FFFF00"/>
                </a:solidFill>
              </a:rPr>
              <a:t>SixTrack</a:t>
            </a:r>
            <a:endParaRPr lang="en-US" sz="2000" dirty="0" smtClean="0">
              <a:solidFill>
                <a:srgbClr val="FFFF00"/>
              </a:solidFill>
            </a:endParaRPr>
          </a:p>
          <a:p>
            <a:pPr marL="342900" indent="-342900" algn="l">
              <a:buFont typeface="Arial" panose="020B0604020202020204" pitchFamily="34" charset="0"/>
              <a:buChar char="•"/>
            </a:pPr>
            <a:r>
              <a:rPr lang="en-US" sz="2000" dirty="0" smtClean="0">
                <a:solidFill>
                  <a:srgbClr val="FFFF00"/>
                </a:solidFill>
              </a:rPr>
              <a:t>Theoretical Optics of PETRA III in </a:t>
            </a:r>
            <a:r>
              <a:rPr lang="en-US" sz="2000" dirty="0" err="1" smtClean="0">
                <a:solidFill>
                  <a:srgbClr val="FFFF00"/>
                </a:solidFill>
              </a:rPr>
              <a:t>MADx</a:t>
            </a:r>
            <a:r>
              <a:rPr lang="en-US" sz="2000" dirty="0" smtClean="0">
                <a:solidFill>
                  <a:srgbClr val="FFFF00"/>
                </a:solidFill>
              </a:rPr>
              <a:t> and correlation to beam losses</a:t>
            </a:r>
          </a:p>
          <a:p>
            <a:pPr marL="342900" indent="-342900" algn="l">
              <a:buFont typeface="Arial" panose="020B0604020202020204" pitchFamily="34" charset="0"/>
              <a:buChar char="•"/>
            </a:pPr>
            <a:r>
              <a:rPr lang="en-US" sz="2000" dirty="0" smtClean="0">
                <a:solidFill>
                  <a:srgbClr val="FFFF00"/>
                </a:solidFill>
              </a:rPr>
              <a:t>Tracking for p3x_v17 optics and preventive measures</a:t>
            </a:r>
          </a:p>
          <a:p>
            <a:pPr marL="342900" indent="-342900" algn="l">
              <a:buFont typeface="Arial" panose="020B0604020202020204" pitchFamily="34" charset="0"/>
              <a:buChar char="•"/>
            </a:pPr>
            <a:r>
              <a:rPr lang="en-US" sz="2000" dirty="0" smtClean="0">
                <a:solidFill>
                  <a:srgbClr val="FFFF00"/>
                </a:solidFill>
              </a:rPr>
              <a:t>Conclusion</a:t>
            </a:r>
            <a:endParaRPr lang="en-US" sz="2000" dirty="0">
              <a:solidFill>
                <a:srgbClr val="FFFF00"/>
              </a:solidFill>
            </a:endParaRPr>
          </a:p>
        </p:txBody>
      </p:sp>
    </p:spTree>
    <p:extLst>
      <p:ext uri="{BB962C8B-B14F-4D97-AF65-F5344CB8AC3E}">
        <p14:creationId xmlns:p14="http://schemas.microsoft.com/office/powerpoint/2010/main" val="372065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optics </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EAE6BA43-C100-4CEC-B144-7ECCD05C63C2}"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70371831"/>
              </p:ext>
            </p:extLst>
          </p:nvPr>
        </p:nvGraphicFramePr>
        <p:xfrm>
          <a:off x="304800" y="609600"/>
          <a:ext cx="8251200" cy="5803200"/>
        </p:xfrm>
        <a:graphic>
          <a:graphicData uri="http://schemas.openxmlformats.org/presentationml/2006/ole">
            <mc:AlternateContent xmlns:mc="http://schemas.openxmlformats.org/markup-compatibility/2006">
              <mc:Choice xmlns:v="urn:schemas-microsoft-com:vml" Requires="v">
                <p:oleObj spid="_x0000_s12337" name="Graph" r:id="rId3" imgW="4125600" imgH="2901600" progId="Origin50.Graph">
                  <p:embed/>
                </p:oleObj>
              </mc:Choice>
              <mc:Fallback>
                <p:oleObj name="Graph" r:id="rId3" imgW="4125600" imgH="2901600" progId="Origin50.Graph">
                  <p:embed/>
                  <p:pic>
                    <p:nvPicPr>
                      <p:cNvPr id="0" name=""/>
                      <p:cNvPicPr/>
                      <p:nvPr/>
                    </p:nvPicPr>
                    <p:blipFill>
                      <a:blip r:embed="rId4"/>
                      <a:stretch>
                        <a:fillRect/>
                      </a:stretch>
                    </p:blipFill>
                    <p:spPr>
                      <a:xfrm>
                        <a:off x="304800" y="609600"/>
                        <a:ext cx="8251200" cy="5803200"/>
                      </a:xfrm>
                      <a:prstGeom prst="rect">
                        <a:avLst/>
                      </a:prstGeom>
                    </p:spPr>
                  </p:pic>
                </p:oleObj>
              </mc:Fallback>
            </mc:AlternateContent>
          </a:graphicData>
        </a:graphic>
      </p:graphicFrame>
    </p:spTree>
    <p:extLst>
      <p:ext uri="{BB962C8B-B14F-4D97-AF65-F5344CB8AC3E}">
        <p14:creationId xmlns:p14="http://schemas.microsoft.com/office/powerpoint/2010/main" val="333934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optics </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DA3C22C2-C7FA-420F-9E10-AD2F80A6C971}"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11</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524000" y="834971"/>
            <a:ext cx="6372543" cy="4422829"/>
          </a:xfrm>
          <a:prstGeom prst="rect">
            <a:avLst/>
          </a:prstGeom>
        </p:spPr>
      </p:pic>
      <p:sp>
        <p:nvSpPr>
          <p:cNvPr id="3" name="Rectangle 2"/>
          <p:cNvSpPr/>
          <p:nvPr/>
        </p:nvSpPr>
        <p:spPr>
          <a:xfrm>
            <a:off x="304800" y="5257800"/>
            <a:ext cx="8534400" cy="923330"/>
          </a:xfrm>
          <a:prstGeom prst="rect">
            <a:avLst/>
          </a:prstGeom>
        </p:spPr>
        <p:txBody>
          <a:bodyPr wrap="square">
            <a:spAutoFit/>
          </a:bodyPr>
          <a:lstStyle/>
          <a:p>
            <a:r>
              <a:rPr lang="en-US" dirty="0" smtClean="0"/>
              <a:t>Tracking results shown in New Octant for on and off momentum (</a:t>
            </a:r>
            <a:r>
              <a:rPr lang="en-US" dirty="0" smtClean="0">
                <a:sym typeface="Symbol"/>
              </a:rPr>
              <a:t></a:t>
            </a:r>
            <a:r>
              <a:rPr lang="en-US" dirty="0" smtClean="0"/>
              <a:t>P/P = -0.02 to 0.02) particles with magnetic field errors tracked at different longitudinal positions starting from South West for comparison. </a:t>
            </a:r>
            <a:endParaRPr lang="en-US" dirty="0"/>
          </a:p>
        </p:txBody>
      </p:sp>
    </p:spTree>
    <p:extLst>
      <p:ext uri="{BB962C8B-B14F-4D97-AF65-F5344CB8AC3E}">
        <p14:creationId xmlns:p14="http://schemas.microsoft.com/office/powerpoint/2010/main" val="292411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a:t>
            </a:r>
            <a:r>
              <a:rPr lang="en-US" sz="3200" dirty="0" smtClean="0">
                <a:solidFill>
                  <a:srgbClr val="002060"/>
                </a:solidFill>
              </a:rPr>
              <a:t>optics</a:t>
            </a:r>
            <a:br>
              <a:rPr lang="en-US" sz="3200" dirty="0" smtClean="0">
                <a:solidFill>
                  <a:srgbClr val="002060"/>
                </a:solidFill>
              </a:rPr>
            </a:br>
            <a:r>
              <a:rPr lang="en-US" sz="1800" dirty="0" smtClean="0">
                <a:solidFill>
                  <a:srgbClr val="002060"/>
                </a:solidFill>
              </a:rPr>
              <a:t>Loss of Particles along the Longitudinal Positions</a:t>
            </a:r>
            <a:endParaRPr lang="en-US" sz="1800" baseline="-25000" dirty="0">
              <a:solidFill>
                <a:srgbClr val="002060"/>
              </a:solidFill>
            </a:endParaRPr>
          </a:p>
        </p:txBody>
      </p:sp>
      <p:sp>
        <p:nvSpPr>
          <p:cNvPr id="9" name="Date Placeholder 8"/>
          <p:cNvSpPr>
            <a:spLocks noGrp="1"/>
          </p:cNvSpPr>
          <p:nvPr>
            <p:ph type="dt" sz="half" idx="10"/>
          </p:nvPr>
        </p:nvSpPr>
        <p:spPr/>
        <p:txBody>
          <a:bodyPr/>
          <a:lstStyle/>
          <a:p>
            <a:fld id="{E395DEDC-9F98-4F96-86C6-8F0891C36EA4}"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dirty="0"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12</a:t>
            </a:fld>
            <a:endParaRPr lang="en-US" dirty="0"/>
          </a:p>
        </p:txBody>
      </p:sp>
      <p:sp>
        <p:nvSpPr>
          <p:cNvPr id="3" name="TextBox 2"/>
          <p:cNvSpPr txBox="1"/>
          <p:nvPr/>
        </p:nvSpPr>
        <p:spPr>
          <a:xfrm>
            <a:off x="2133600" y="5779532"/>
            <a:ext cx="4523290" cy="369332"/>
          </a:xfrm>
          <a:prstGeom prst="rect">
            <a:avLst/>
          </a:prstGeom>
          <a:noFill/>
        </p:spPr>
        <p:txBody>
          <a:bodyPr wrap="none" rtlCol="0">
            <a:spAutoFit/>
          </a:bodyPr>
          <a:lstStyle/>
          <a:p>
            <a:r>
              <a:rPr lang="en-US" dirty="0" smtClean="0"/>
              <a:t>Loss of particles for different initial conditions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67" r="2278"/>
          <a:stretch/>
        </p:blipFill>
        <p:spPr>
          <a:xfrm>
            <a:off x="76200" y="1291114"/>
            <a:ext cx="4533255" cy="362331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423" r="1986"/>
          <a:stretch/>
        </p:blipFill>
        <p:spPr>
          <a:xfrm>
            <a:off x="4562958" y="1219200"/>
            <a:ext cx="4564252" cy="3623310"/>
          </a:xfrm>
          <a:prstGeom prst="rect">
            <a:avLst/>
          </a:prstGeom>
        </p:spPr>
      </p:pic>
      <p:sp>
        <p:nvSpPr>
          <p:cNvPr id="6" name="Line Callout 1 5"/>
          <p:cNvSpPr/>
          <p:nvPr/>
        </p:nvSpPr>
        <p:spPr>
          <a:xfrm>
            <a:off x="4267200" y="4773013"/>
            <a:ext cx="1219200" cy="612648"/>
          </a:xfrm>
          <a:prstGeom prst="borderCallout1">
            <a:avLst>
              <a:gd name="adj1" fmla="val 18750"/>
              <a:gd name="adj2" fmla="val -8333"/>
              <a:gd name="adj3" fmla="val -124029"/>
              <a:gd name="adj4" fmla="val -30706"/>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Physical Aperture</a:t>
            </a:r>
            <a:endParaRPr lang="en-US" sz="1400" dirty="0">
              <a:solidFill>
                <a:schemeClr val="tx1"/>
              </a:solidFill>
            </a:endParaRPr>
          </a:p>
        </p:txBody>
      </p:sp>
      <p:sp>
        <p:nvSpPr>
          <p:cNvPr id="10" name="Line Callout 1 9"/>
          <p:cNvSpPr/>
          <p:nvPr/>
        </p:nvSpPr>
        <p:spPr>
          <a:xfrm>
            <a:off x="2743200" y="4911376"/>
            <a:ext cx="1219200" cy="612648"/>
          </a:xfrm>
          <a:prstGeom prst="borderCallout1">
            <a:avLst>
              <a:gd name="adj1" fmla="val 18750"/>
              <a:gd name="adj2" fmla="val -8333"/>
              <a:gd name="adj3" fmla="val -124029"/>
              <a:gd name="adj4" fmla="val -30706"/>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Particles Lost in inner side of ring</a:t>
            </a:r>
            <a:endParaRPr lang="en-US" sz="1400" dirty="0">
              <a:solidFill>
                <a:schemeClr val="tx1"/>
              </a:solidFill>
            </a:endParaRPr>
          </a:p>
        </p:txBody>
      </p:sp>
    </p:spTree>
    <p:extLst>
      <p:ext uri="{BB962C8B-B14F-4D97-AF65-F5344CB8AC3E}">
        <p14:creationId xmlns:p14="http://schemas.microsoft.com/office/powerpoint/2010/main" val="292670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P3_20wig optics : </a:t>
            </a:r>
            <a:r>
              <a:rPr lang="en-US" sz="3200" dirty="0" err="1" smtClean="0">
                <a:solidFill>
                  <a:srgbClr val="002060"/>
                </a:solidFill>
              </a:rPr>
              <a:t>MADx</a:t>
            </a:r>
            <a:r>
              <a:rPr lang="en-US" sz="3200" dirty="0" smtClean="0">
                <a:solidFill>
                  <a:srgbClr val="002060"/>
                </a:solidFill>
              </a:rPr>
              <a:t> output</a:t>
            </a:r>
            <a:br>
              <a:rPr lang="en-US" sz="3200" dirty="0" smtClean="0">
                <a:solidFill>
                  <a:srgbClr val="002060"/>
                </a:solidFill>
              </a:rPr>
            </a:br>
            <a:r>
              <a:rPr lang="en-US" sz="3200" dirty="0" smtClean="0">
                <a:solidFill>
                  <a:srgbClr val="002060"/>
                </a:solidFill>
              </a:rPr>
              <a:t>Just after North Damping Wiggler Section </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F4ECFD2D-AB55-41E0-BEAA-15B49426733A}"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363" y="900499"/>
            <a:ext cx="6950750" cy="489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80641" y="5911334"/>
            <a:ext cx="6532558" cy="369332"/>
          </a:xfrm>
          <a:prstGeom prst="rect">
            <a:avLst/>
          </a:prstGeom>
          <a:noFill/>
        </p:spPr>
        <p:txBody>
          <a:bodyPr wrap="none" rtlCol="0">
            <a:spAutoFit/>
          </a:bodyPr>
          <a:lstStyle/>
          <a:p>
            <a:r>
              <a:rPr lang="en-US" dirty="0" smtClean="0"/>
              <a:t>Particle losses are seen where </a:t>
            </a:r>
            <a:r>
              <a:rPr lang="en-US" dirty="0" err="1" smtClean="0"/>
              <a:t>Dx</a:t>
            </a:r>
            <a:r>
              <a:rPr lang="en-US" dirty="0" smtClean="0"/>
              <a:t> and Chromatic </a:t>
            </a:r>
            <a:r>
              <a:rPr lang="en-US" dirty="0" err="1" smtClean="0"/>
              <a:t>dDx</a:t>
            </a:r>
            <a:r>
              <a:rPr lang="en-US" dirty="0" smtClean="0"/>
              <a:t> are at Maxima</a:t>
            </a:r>
            <a:endParaRPr lang="en-US" dirty="0"/>
          </a:p>
        </p:txBody>
      </p:sp>
      <p:sp>
        <p:nvSpPr>
          <p:cNvPr id="10" name="TextBox 9"/>
          <p:cNvSpPr txBox="1"/>
          <p:nvPr/>
        </p:nvSpPr>
        <p:spPr>
          <a:xfrm rot="16200000">
            <a:off x="3809155" y="3523355"/>
            <a:ext cx="1193090" cy="276999"/>
          </a:xfrm>
          <a:prstGeom prst="rect">
            <a:avLst/>
          </a:prstGeom>
          <a:noFill/>
        </p:spPr>
        <p:txBody>
          <a:bodyPr wrap="square" rtlCol="0">
            <a:spAutoFit/>
          </a:bodyPr>
          <a:lstStyle/>
          <a:p>
            <a:r>
              <a:rPr lang="en-US" sz="1200" dirty="0" smtClean="0">
                <a:latin typeface="Tahoma" panose="020B0604030504040204" pitchFamily="34" charset="0"/>
              </a:rPr>
              <a:t>S2_NR_118</a:t>
            </a:r>
            <a:endParaRPr lang="en-US" sz="1200" dirty="0">
              <a:latin typeface="Tahoma" panose="020B0604030504040204" pitchFamily="34" charset="0"/>
            </a:endParaRPr>
          </a:p>
        </p:txBody>
      </p:sp>
      <p:sp>
        <p:nvSpPr>
          <p:cNvPr id="4" name="Rectangle 3"/>
          <p:cNvSpPr/>
          <p:nvPr/>
        </p:nvSpPr>
        <p:spPr>
          <a:xfrm>
            <a:off x="2444738" y="5449669"/>
            <a:ext cx="4572000" cy="461665"/>
          </a:xfrm>
          <a:prstGeom prst="rect">
            <a:avLst/>
          </a:prstGeom>
        </p:spPr>
        <p:txBody>
          <a:bodyPr>
            <a:spAutoFit/>
          </a:bodyPr>
          <a:lstStyle/>
          <a:p>
            <a:r>
              <a:rPr lang="en-US" sz="1200" dirty="0" err="1"/>
              <a:t>dDX</a:t>
            </a:r>
            <a:r>
              <a:rPr lang="en-US" sz="1200" dirty="0"/>
              <a:t>: Chromatic derivative of dispersion </a:t>
            </a:r>
            <a:r>
              <a:rPr lang="en-US" sz="1200" i="1" dirty="0" err="1"/>
              <a:t>D</a:t>
            </a:r>
            <a:r>
              <a:rPr lang="en-US" sz="1200" i="1" baseline="-25000" dirty="0" err="1"/>
              <a:t>x</a:t>
            </a:r>
            <a:r>
              <a:rPr lang="en-US" sz="1200" dirty="0"/>
              <a:t>, [m]</a:t>
            </a:r>
          </a:p>
          <a:p>
            <a:r>
              <a:rPr lang="en-US" sz="1200" dirty="0" err="1"/>
              <a:t>dDX</a:t>
            </a:r>
            <a:r>
              <a:rPr lang="en-US" sz="1200" dirty="0"/>
              <a:t> = 1/2 * (del</a:t>
            </a:r>
            <a:r>
              <a:rPr lang="en-US" sz="1200" baseline="30000" dirty="0"/>
              <a:t>2</a:t>
            </a:r>
            <a:r>
              <a:rPr lang="en-US" sz="1200" i="1" dirty="0"/>
              <a:t>x</a:t>
            </a:r>
            <a:r>
              <a:rPr lang="en-US" sz="1200" dirty="0"/>
              <a:t> / del PT</a:t>
            </a:r>
            <a:r>
              <a:rPr lang="en-US" sz="1200" baseline="30000" dirty="0"/>
              <a:t>2</a:t>
            </a:r>
            <a:r>
              <a:rPr lang="en-US" sz="1200" dirty="0"/>
              <a:t>). </a:t>
            </a:r>
          </a:p>
        </p:txBody>
      </p:sp>
    </p:spTree>
    <p:extLst>
      <p:ext uri="{BB962C8B-B14F-4D97-AF65-F5344CB8AC3E}">
        <p14:creationId xmlns:p14="http://schemas.microsoft.com/office/powerpoint/2010/main" val="237366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880069707"/>
              </p:ext>
            </p:extLst>
          </p:nvPr>
        </p:nvGraphicFramePr>
        <p:xfrm>
          <a:off x="1166904" y="1066800"/>
          <a:ext cx="6996425" cy="4920917"/>
        </p:xfrm>
        <a:graphic>
          <a:graphicData uri="http://schemas.openxmlformats.org/presentationml/2006/ole">
            <mc:AlternateContent xmlns:mc="http://schemas.openxmlformats.org/markup-compatibility/2006">
              <mc:Choice xmlns:v="urn:schemas-microsoft-com:vml" Requires="v">
                <p:oleObj spid="_x0000_s13346" name="Graph" r:id="rId3" imgW="4125600" imgH="2901600" progId="Origin50.Graph">
                  <p:embed/>
                </p:oleObj>
              </mc:Choice>
              <mc:Fallback>
                <p:oleObj name="Graph" r:id="rId3" imgW="4125600" imgH="2901600" progId="Origin50.Graph">
                  <p:embed/>
                  <p:pic>
                    <p:nvPicPr>
                      <p:cNvPr id="0" name=""/>
                      <p:cNvPicPr/>
                      <p:nvPr/>
                    </p:nvPicPr>
                    <p:blipFill>
                      <a:blip r:embed="rId4"/>
                      <a:stretch>
                        <a:fillRect/>
                      </a:stretch>
                    </p:blipFill>
                    <p:spPr>
                      <a:xfrm>
                        <a:off x="1166904" y="1066800"/>
                        <a:ext cx="6996425" cy="4920917"/>
                      </a:xfrm>
                      <a:prstGeom prst="rect">
                        <a:avLst/>
                      </a:prstGeom>
                    </p:spPr>
                  </p:pic>
                </p:oleObj>
              </mc:Fallback>
            </mc:AlternateContent>
          </a:graphicData>
        </a:graphic>
      </p:graphicFrame>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P3_20wig optics</a:t>
            </a:r>
            <a:r>
              <a:rPr lang="en-US" sz="3200" dirty="0">
                <a:solidFill>
                  <a:srgbClr val="002060"/>
                </a:solidFill>
              </a:rPr>
              <a:t/>
            </a:r>
            <a:br>
              <a:rPr lang="en-US" sz="3200" dirty="0">
                <a:solidFill>
                  <a:srgbClr val="002060"/>
                </a:solidFill>
              </a:rPr>
            </a:br>
            <a:r>
              <a:rPr lang="en-US" sz="3200" dirty="0">
                <a:solidFill>
                  <a:srgbClr val="002060"/>
                </a:solidFill>
              </a:rPr>
              <a:t>Just after </a:t>
            </a:r>
            <a:r>
              <a:rPr lang="en-US" sz="3200" dirty="0" smtClean="0">
                <a:solidFill>
                  <a:srgbClr val="002060"/>
                </a:solidFill>
              </a:rPr>
              <a:t>West </a:t>
            </a:r>
            <a:r>
              <a:rPr lang="en-US" sz="3200" dirty="0">
                <a:solidFill>
                  <a:srgbClr val="002060"/>
                </a:solidFill>
              </a:rPr>
              <a:t>Damping Wiggler Section</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C06C6E27-18B6-418D-AB87-95D8EAA5166A}"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14</a:t>
            </a:fld>
            <a:endParaRPr lang="en-US" dirty="0"/>
          </a:p>
        </p:txBody>
      </p:sp>
      <p:sp>
        <p:nvSpPr>
          <p:cNvPr id="7" name="TextBox 6"/>
          <p:cNvSpPr txBox="1"/>
          <p:nvPr/>
        </p:nvSpPr>
        <p:spPr>
          <a:xfrm>
            <a:off x="1671435" y="6096000"/>
            <a:ext cx="6410729" cy="369332"/>
          </a:xfrm>
          <a:prstGeom prst="rect">
            <a:avLst/>
          </a:prstGeom>
          <a:noFill/>
        </p:spPr>
        <p:txBody>
          <a:bodyPr wrap="none" rtlCol="0">
            <a:spAutoFit/>
          </a:bodyPr>
          <a:lstStyle/>
          <a:p>
            <a:r>
              <a:rPr lang="en-US" dirty="0" smtClean="0"/>
              <a:t>Particle losses are seen where </a:t>
            </a:r>
            <a:r>
              <a:rPr lang="en-US" dirty="0" err="1" smtClean="0"/>
              <a:t>Dx</a:t>
            </a:r>
            <a:r>
              <a:rPr lang="en-US" dirty="0" smtClean="0"/>
              <a:t> and Chromatic </a:t>
            </a:r>
            <a:r>
              <a:rPr lang="en-US" dirty="0" err="1" smtClean="0"/>
              <a:t>Dx</a:t>
            </a:r>
            <a:r>
              <a:rPr lang="en-US" dirty="0" smtClean="0"/>
              <a:t> are at Maxima</a:t>
            </a:r>
            <a:endParaRPr lang="en-US" dirty="0"/>
          </a:p>
        </p:txBody>
      </p:sp>
      <p:sp>
        <p:nvSpPr>
          <p:cNvPr id="3" name="TextBox 2"/>
          <p:cNvSpPr txBox="1"/>
          <p:nvPr/>
        </p:nvSpPr>
        <p:spPr>
          <a:xfrm rot="16200000">
            <a:off x="3874567" y="3429845"/>
            <a:ext cx="1193090" cy="276999"/>
          </a:xfrm>
          <a:prstGeom prst="rect">
            <a:avLst/>
          </a:prstGeom>
          <a:noFill/>
        </p:spPr>
        <p:txBody>
          <a:bodyPr wrap="square" rtlCol="0">
            <a:spAutoFit/>
          </a:bodyPr>
          <a:lstStyle/>
          <a:p>
            <a:r>
              <a:rPr lang="en-US" sz="1200" dirty="0" smtClean="0">
                <a:latin typeface="Tahoma" panose="020B0604030504040204" pitchFamily="34" charset="0"/>
              </a:rPr>
              <a:t>S2_WR_118</a:t>
            </a:r>
            <a:endParaRPr lang="en-US" sz="1200" dirty="0">
              <a:latin typeface="Tahoma" panose="020B0604030504040204" pitchFamily="34" charset="0"/>
            </a:endParaRPr>
          </a:p>
        </p:txBody>
      </p:sp>
      <p:sp>
        <p:nvSpPr>
          <p:cNvPr id="5" name="Rectangle 4"/>
          <p:cNvSpPr/>
          <p:nvPr/>
        </p:nvSpPr>
        <p:spPr>
          <a:xfrm>
            <a:off x="2362200" y="5727508"/>
            <a:ext cx="5029200" cy="461665"/>
          </a:xfrm>
          <a:prstGeom prst="rect">
            <a:avLst/>
          </a:prstGeom>
        </p:spPr>
        <p:txBody>
          <a:bodyPr wrap="square">
            <a:spAutoFit/>
          </a:bodyPr>
          <a:lstStyle/>
          <a:p>
            <a:r>
              <a:rPr lang="en-US" sz="1200" dirty="0" err="1"/>
              <a:t>dDX</a:t>
            </a:r>
            <a:r>
              <a:rPr lang="en-US" sz="1200" dirty="0"/>
              <a:t>: Chromatic derivative of dispersion </a:t>
            </a:r>
            <a:r>
              <a:rPr lang="en-US" sz="1200" i="1" dirty="0" err="1"/>
              <a:t>D</a:t>
            </a:r>
            <a:r>
              <a:rPr lang="en-US" sz="1200" i="1" baseline="-25000" dirty="0" err="1"/>
              <a:t>x</a:t>
            </a:r>
            <a:r>
              <a:rPr lang="en-US" sz="1200" dirty="0"/>
              <a:t>, [</a:t>
            </a:r>
            <a:r>
              <a:rPr lang="en-US" sz="1200" dirty="0" smtClean="0"/>
              <a:t>m]</a:t>
            </a:r>
          </a:p>
          <a:p>
            <a:r>
              <a:rPr lang="en-US" sz="1200" dirty="0" err="1" smtClean="0"/>
              <a:t>dDX</a:t>
            </a:r>
            <a:r>
              <a:rPr lang="en-US" sz="1200" dirty="0" smtClean="0"/>
              <a:t> </a:t>
            </a:r>
            <a:r>
              <a:rPr lang="en-US" sz="1200" dirty="0"/>
              <a:t>= 1/2 * (del</a:t>
            </a:r>
            <a:r>
              <a:rPr lang="en-US" sz="1200" baseline="30000" dirty="0"/>
              <a:t>2</a:t>
            </a:r>
            <a:r>
              <a:rPr lang="en-US" sz="1200" i="1" dirty="0"/>
              <a:t>x</a:t>
            </a:r>
            <a:r>
              <a:rPr lang="en-US" sz="1200" dirty="0"/>
              <a:t> / del PT</a:t>
            </a:r>
            <a:r>
              <a:rPr lang="en-US" sz="1200" baseline="30000" dirty="0"/>
              <a:t>2</a:t>
            </a:r>
            <a:r>
              <a:rPr lang="en-US" sz="1200" dirty="0"/>
              <a:t>). </a:t>
            </a:r>
          </a:p>
        </p:txBody>
      </p:sp>
    </p:spTree>
    <p:extLst>
      <p:ext uri="{BB962C8B-B14F-4D97-AF65-F5344CB8AC3E}">
        <p14:creationId xmlns:p14="http://schemas.microsoft.com/office/powerpoint/2010/main" val="255093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P3_20wig optics</a:t>
            </a:r>
            <a:br>
              <a:rPr lang="en-US" sz="3200" dirty="0" smtClean="0">
                <a:solidFill>
                  <a:srgbClr val="002060"/>
                </a:solidFill>
              </a:rPr>
            </a:br>
            <a:r>
              <a:rPr lang="en-US" sz="3200" dirty="0" smtClean="0">
                <a:solidFill>
                  <a:srgbClr val="002060"/>
                </a:solidFill>
              </a:rPr>
              <a:t>DBA sections in North East </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74ECD93B-50DC-4FAB-A5AF-82454500E037}"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15</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7086600" cy="498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90600" y="5729692"/>
            <a:ext cx="5029200" cy="646331"/>
          </a:xfrm>
          <a:prstGeom prst="rect">
            <a:avLst/>
          </a:prstGeom>
        </p:spPr>
        <p:txBody>
          <a:bodyPr wrap="square">
            <a:spAutoFit/>
          </a:bodyPr>
          <a:lstStyle/>
          <a:p>
            <a:r>
              <a:rPr lang="en-US" dirty="0" err="1" smtClean="0"/>
              <a:t>dDX</a:t>
            </a:r>
            <a:r>
              <a:rPr lang="en-US" dirty="0"/>
              <a:t>: Chromatic derivative of dispersion </a:t>
            </a:r>
            <a:r>
              <a:rPr lang="en-US" i="1" dirty="0" err="1"/>
              <a:t>D</a:t>
            </a:r>
            <a:r>
              <a:rPr lang="en-US" i="1" baseline="-25000" dirty="0" err="1"/>
              <a:t>x</a:t>
            </a:r>
            <a:r>
              <a:rPr lang="en-US" dirty="0"/>
              <a:t>, [m</a:t>
            </a:r>
            <a:r>
              <a:rPr lang="en-US" dirty="0" smtClean="0"/>
              <a:t>]</a:t>
            </a:r>
          </a:p>
          <a:p>
            <a:r>
              <a:rPr lang="en-US" dirty="0" err="1" smtClean="0"/>
              <a:t>dDX</a:t>
            </a:r>
            <a:r>
              <a:rPr lang="en-US" dirty="0" smtClean="0"/>
              <a:t> </a:t>
            </a:r>
            <a:r>
              <a:rPr lang="en-US" dirty="0"/>
              <a:t>= 1/2 * (del</a:t>
            </a:r>
            <a:r>
              <a:rPr lang="en-US" baseline="30000" dirty="0"/>
              <a:t>2</a:t>
            </a:r>
            <a:r>
              <a:rPr lang="en-US" i="1" dirty="0"/>
              <a:t>x</a:t>
            </a:r>
            <a:r>
              <a:rPr lang="en-US" dirty="0"/>
              <a:t> / del PT</a:t>
            </a:r>
            <a:r>
              <a:rPr lang="en-US" baseline="30000" dirty="0"/>
              <a:t>2</a:t>
            </a:r>
            <a:r>
              <a:rPr lang="en-US" dirty="0"/>
              <a:t>). </a:t>
            </a:r>
          </a:p>
        </p:txBody>
      </p:sp>
      <p:sp>
        <p:nvSpPr>
          <p:cNvPr id="8" name="TextBox 7"/>
          <p:cNvSpPr txBox="1"/>
          <p:nvPr/>
        </p:nvSpPr>
        <p:spPr>
          <a:xfrm>
            <a:off x="7848600" y="1492603"/>
            <a:ext cx="1029449" cy="2585323"/>
          </a:xfrm>
          <a:prstGeom prst="rect">
            <a:avLst/>
          </a:prstGeom>
          <a:noFill/>
        </p:spPr>
        <p:txBody>
          <a:bodyPr wrap="none" rtlCol="0">
            <a:spAutoFit/>
          </a:bodyPr>
          <a:lstStyle/>
          <a:p>
            <a:r>
              <a:rPr lang="en-US" dirty="0" smtClean="0"/>
              <a:t>PU</a:t>
            </a:r>
            <a:r>
              <a:rPr lang="en-US" dirty="0" smtClean="0">
                <a:solidFill>
                  <a:srgbClr val="FF0000"/>
                </a:solidFill>
              </a:rPr>
              <a:t>01a</a:t>
            </a:r>
            <a:r>
              <a:rPr lang="en-US" dirty="0" smtClean="0"/>
              <a:t>,b</a:t>
            </a:r>
          </a:p>
          <a:p>
            <a:r>
              <a:rPr lang="en-US" dirty="0" smtClean="0"/>
              <a:t>PU</a:t>
            </a:r>
            <a:r>
              <a:rPr lang="en-US" dirty="0" smtClean="0">
                <a:solidFill>
                  <a:srgbClr val="FF0000"/>
                </a:solidFill>
              </a:rPr>
              <a:t>02</a:t>
            </a:r>
            <a:r>
              <a:rPr lang="en-US" dirty="0" smtClean="0"/>
              <a:t>, </a:t>
            </a:r>
            <a:r>
              <a:rPr lang="en-US" dirty="0" smtClean="0">
                <a:solidFill>
                  <a:srgbClr val="FFC000"/>
                </a:solidFill>
              </a:rPr>
              <a:t>03</a:t>
            </a:r>
          </a:p>
          <a:p>
            <a:r>
              <a:rPr lang="en-US" dirty="0" smtClean="0"/>
              <a:t>PU04</a:t>
            </a:r>
          </a:p>
          <a:p>
            <a:r>
              <a:rPr lang="en-US" dirty="0" smtClean="0"/>
              <a:t>PU</a:t>
            </a:r>
            <a:r>
              <a:rPr lang="en-US" dirty="0" smtClean="0">
                <a:solidFill>
                  <a:srgbClr val="00B050"/>
                </a:solidFill>
              </a:rPr>
              <a:t>05, 06</a:t>
            </a:r>
          </a:p>
          <a:p>
            <a:r>
              <a:rPr lang="en-US" dirty="0" smtClean="0"/>
              <a:t>PU</a:t>
            </a:r>
            <a:r>
              <a:rPr lang="en-US" dirty="0" smtClean="0">
                <a:solidFill>
                  <a:srgbClr val="00B050"/>
                </a:solidFill>
              </a:rPr>
              <a:t>07</a:t>
            </a:r>
          </a:p>
          <a:p>
            <a:r>
              <a:rPr lang="en-US" dirty="0" smtClean="0"/>
              <a:t>PU</a:t>
            </a:r>
            <a:r>
              <a:rPr lang="en-US" dirty="0" smtClean="0">
                <a:solidFill>
                  <a:srgbClr val="FF0000"/>
                </a:solidFill>
              </a:rPr>
              <a:t>08</a:t>
            </a:r>
            <a:r>
              <a:rPr lang="en-US" dirty="0" smtClean="0"/>
              <a:t>, </a:t>
            </a:r>
            <a:r>
              <a:rPr lang="en-US" dirty="0" smtClean="0">
                <a:solidFill>
                  <a:srgbClr val="00B050"/>
                </a:solidFill>
              </a:rPr>
              <a:t>09</a:t>
            </a:r>
          </a:p>
          <a:p>
            <a:r>
              <a:rPr lang="en-US" dirty="0" smtClean="0"/>
              <a:t>PU</a:t>
            </a:r>
            <a:r>
              <a:rPr lang="en-US" dirty="0" smtClean="0">
                <a:solidFill>
                  <a:srgbClr val="FFC000"/>
                </a:solidFill>
              </a:rPr>
              <a:t>10</a:t>
            </a:r>
          </a:p>
          <a:p>
            <a:r>
              <a:rPr lang="en-US" dirty="0" smtClean="0"/>
              <a:t>PU</a:t>
            </a:r>
            <a:r>
              <a:rPr lang="en-US" dirty="0" smtClean="0">
                <a:solidFill>
                  <a:srgbClr val="00B050"/>
                </a:solidFill>
              </a:rPr>
              <a:t>11</a:t>
            </a:r>
            <a:r>
              <a:rPr lang="en-US" dirty="0" smtClean="0"/>
              <a:t>, </a:t>
            </a:r>
            <a:r>
              <a:rPr lang="en-US" dirty="0" smtClean="0">
                <a:solidFill>
                  <a:srgbClr val="FFC000"/>
                </a:solidFill>
              </a:rPr>
              <a:t>12</a:t>
            </a:r>
          </a:p>
          <a:p>
            <a:r>
              <a:rPr lang="en-US" dirty="0" smtClean="0"/>
              <a:t>PU</a:t>
            </a:r>
            <a:r>
              <a:rPr lang="en-US" dirty="0" smtClean="0">
                <a:solidFill>
                  <a:srgbClr val="00B050"/>
                </a:solidFill>
              </a:rPr>
              <a:t>13, 14</a:t>
            </a:r>
            <a:endParaRPr lang="en-US" dirty="0">
              <a:solidFill>
                <a:srgbClr val="00B050"/>
              </a:solidFill>
            </a:endParaRPr>
          </a:p>
        </p:txBody>
      </p:sp>
    </p:spTree>
    <p:extLst>
      <p:ext uri="{BB962C8B-B14F-4D97-AF65-F5344CB8AC3E}">
        <p14:creationId xmlns:p14="http://schemas.microsoft.com/office/powerpoint/2010/main" val="257703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optics </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F89A5570-CB31-45BC-BD9A-611E5757D4C0}"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886200" y="956068"/>
            <a:ext cx="5257800" cy="3774339"/>
          </a:xfrm>
          <a:prstGeom prst="rect">
            <a:avLst/>
          </a:prstGeom>
        </p:spPr>
      </p:pic>
      <p:sp>
        <p:nvSpPr>
          <p:cNvPr id="3" name="Rectangle 2"/>
          <p:cNvSpPr/>
          <p:nvPr/>
        </p:nvSpPr>
        <p:spPr>
          <a:xfrm>
            <a:off x="4952999" y="4917339"/>
            <a:ext cx="3980793" cy="1384995"/>
          </a:xfrm>
          <a:prstGeom prst="rect">
            <a:avLst/>
          </a:prstGeom>
        </p:spPr>
        <p:txBody>
          <a:bodyPr wrap="square">
            <a:spAutoFit/>
          </a:bodyPr>
          <a:lstStyle/>
          <a:p>
            <a:r>
              <a:rPr lang="en-US" sz="1200" dirty="0" smtClean="0"/>
              <a:t>Tracking results for off momentum (</a:t>
            </a:r>
            <a:r>
              <a:rPr lang="en-US" sz="1200" dirty="0" smtClean="0">
                <a:sym typeface="Symbol"/>
              </a:rPr>
              <a:t></a:t>
            </a:r>
            <a:r>
              <a:rPr lang="en-US" sz="1200" dirty="0" smtClean="0"/>
              <a:t>P/P = -0.02 to 0.02) 5781 particles with magnetic field errors tracked at 384 different longitudinal positions starting from south west for a single random number [Collimators are open]. Here the end horizontal orbits are shown at loss points to indicate in/out side of the ring. The solid lines indicate the available physical apertures.</a:t>
            </a:r>
            <a:endParaRPr lang="en-US" sz="1200" dirty="0"/>
          </a:p>
        </p:txBody>
      </p:sp>
      <p:pic>
        <p:nvPicPr>
          <p:cNvPr id="8"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56068"/>
            <a:ext cx="4138163" cy="291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4" y="3832552"/>
            <a:ext cx="4138163" cy="249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454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optics </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C131218-2807-4B60-AD78-F3E249008C21}"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17</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20887013"/>
              </p:ext>
            </p:extLst>
          </p:nvPr>
        </p:nvGraphicFramePr>
        <p:xfrm>
          <a:off x="990600" y="1066800"/>
          <a:ext cx="1285875" cy="1600200"/>
        </p:xfrm>
        <a:graphic>
          <a:graphicData uri="http://schemas.openxmlformats.org/presentationml/2006/ole">
            <mc:AlternateContent xmlns:mc="http://schemas.openxmlformats.org/markup-compatibility/2006">
              <mc:Choice xmlns:v="urn:schemas-microsoft-com:vml" Requires="v">
                <p:oleObj spid="_x0000_s11477" name="Equation" r:id="rId3" imgW="1282700" imgH="1600200" progId="Equation.3">
                  <p:embed/>
                </p:oleObj>
              </mc:Choice>
              <mc:Fallback>
                <p:oleObj name="Equation" r:id="rId3" imgW="1282700" imgH="1600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1285875"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92829040"/>
              </p:ext>
            </p:extLst>
          </p:nvPr>
        </p:nvGraphicFramePr>
        <p:xfrm>
          <a:off x="2667000" y="964644"/>
          <a:ext cx="1295400" cy="1704975"/>
        </p:xfrm>
        <a:graphic>
          <a:graphicData uri="http://schemas.openxmlformats.org/presentationml/2006/ole">
            <mc:AlternateContent xmlns:mc="http://schemas.openxmlformats.org/markup-compatibility/2006">
              <mc:Choice xmlns:v="urn:schemas-microsoft-com:vml" Requires="v">
                <p:oleObj spid="_x0000_s11478" name="Equation" r:id="rId5" imgW="1295400" imgH="1701800" progId="Equation.3">
                  <p:embed/>
                </p:oleObj>
              </mc:Choice>
              <mc:Fallback>
                <p:oleObj name="Equation" r:id="rId5" imgW="1295400" imgH="17018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964644"/>
                        <a:ext cx="1295400" cy="17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1745918"/>
              </p:ext>
            </p:extLst>
          </p:nvPr>
        </p:nvGraphicFramePr>
        <p:xfrm>
          <a:off x="5021263" y="1219200"/>
          <a:ext cx="1104900" cy="457200"/>
        </p:xfrm>
        <a:graphic>
          <a:graphicData uri="http://schemas.openxmlformats.org/presentationml/2006/ole">
            <mc:AlternateContent xmlns:mc="http://schemas.openxmlformats.org/markup-compatibility/2006">
              <mc:Choice xmlns:v="urn:schemas-microsoft-com:vml" Requires="v">
                <p:oleObj spid="_x0000_s11479" name="Equation" r:id="rId7" imgW="1104900" imgH="457200" progId="Equation.3">
                  <p:embed/>
                </p:oleObj>
              </mc:Choice>
              <mc:Fallback>
                <p:oleObj name="Equation" r:id="rId7" imgW="110490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1263" y="1219200"/>
                        <a:ext cx="1104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18240661"/>
              </p:ext>
            </p:extLst>
          </p:nvPr>
        </p:nvGraphicFramePr>
        <p:xfrm>
          <a:off x="5021263" y="1828800"/>
          <a:ext cx="1133475" cy="485775"/>
        </p:xfrm>
        <a:graphic>
          <a:graphicData uri="http://schemas.openxmlformats.org/presentationml/2006/ole">
            <mc:AlternateContent xmlns:mc="http://schemas.openxmlformats.org/markup-compatibility/2006">
              <mc:Choice xmlns:v="urn:schemas-microsoft-com:vml" Requires="v">
                <p:oleObj spid="_x0000_s11480" name="Equation" r:id="rId9" imgW="1129810" imgH="482391" progId="Equation.3">
                  <p:embed/>
                </p:oleObj>
              </mc:Choice>
              <mc:Fallback>
                <p:oleObj name="Equation" r:id="rId9" imgW="1129810" imgH="482391"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1263" y="1828800"/>
                        <a:ext cx="11334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p:cNvSpPr>
            <a:spLocks noChangeArrowheads="1"/>
          </p:cNvSpPr>
          <p:nvPr/>
        </p:nvSpPr>
        <p:spPr bwMode="auto">
          <a:xfrm>
            <a:off x="4492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13"/>
          <p:cNvPicPr>
            <a:picLocks noChangeAspect="1"/>
          </p:cNvPicPr>
          <p:nvPr/>
        </p:nvPicPr>
        <p:blipFill rotWithShape="1">
          <a:blip r:embed="rId11"/>
          <a:srcRect l="8444" r="11017"/>
          <a:stretch/>
        </p:blipFill>
        <p:spPr bwMode="auto">
          <a:xfrm>
            <a:off x="762000" y="2971800"/>
            <a:ext cx="3553365" cy="3117533"/>
          </a:xfrm>
          <a:prstGeom prst="rect">
            <a:avLst/>
          </a:prstGeom>
          <a:ln>
            <a:noFill/>
          </a:ln>
          <a:extLst>
            <a:ext uri="{53640926-AAD7-44D8-BBD7-CCE9431645EC}">
              <a14:shadowObscured xmlns:a14="http://schemas.microsoft.com/office/drawing/2010/main"/>
            </a:ext>
          </a:extLst>
        </p:spPr>
      </p:pic>
      <p:pic>
        <p:nvPicPr>
          <p:cNvPr id="15" name="Picture 14"/>
          <p:cNvPicPr preferRelativeResize="0">
            <a:picLocks noChangeAspect="1"/>
          </p:cNvPicPr>
          <p:nvPr/>
        </p:nvPicPr>
        <p:blipFill rotWithShape="1">
          <a:blip r:embed="rId12"/>
          <a:srcRect l="7411" r="13081"/>
          <a:stretch/>
        </p:blipFill>
        <p:spPr bwMode="auto">
          <a:xfrm>
            <a:off x="4800600" y="2993756"/>
            <a:ext cx="3514725" cy="3124200"/>
          </a:xfrm>
          <a:prstGeom prst="rect">
            <a:avLst/>
          </a:prstGeom>
          <a:ln>
            <a:noFill/>
          </a:ln>
          <a:extLst>
            <a:ext uri="{53640926-AAD7-44D8-BBD7-CCE9431645EC}">
              <a14:shadowObscured xmlns:a14="http://schemas.microsoft.com/office/drawing/2010/main"/>
            </a:ext>
          </a:extLst>
        </p:spPr>
      </p:pic>
      <p:sp>
        <p:nvSpPr>
          <p:cNvPr id="17" name="TextBox 16"/>
          <p:cNvSpPr txBox="1"/>
          <p:nvPr/>
        </p:nvSpPr>
        <p:spPr>
          <a:xfrm>
            <a:off x="6248400" y="1447800"/>
            <a:ext cx="1827423" cy="369332"/>
          </a:xfrm>
          <a:prstGeom prst="rect">
            <a:avLst/>
          </a:prstGeom>
          <a:noFill/>
        </p:spPr>
        <p:txBody>
          <a:bodyPr wrap="none" rtlCol="0">
            <a:spAutoFit/>
          </a:bodyPr>
          <a:lstStyle/>
          <a:p>
            <a:r>
              <a:rPr lang="en-US" dirty="0" smtClean="0"/>
              <a:t>CERN </a:t>
            </a:r>
            <a:r>
              <a:rPr lang="en-US" dirty="0" err="1" smtClean="0"/>
              <a:t>MADx</a:t>
            </a:r>
            <a:r>
              <a:rPr lang="en-US" dirty="0" smtClean="0"/>
              <a:t> code</a:t>
            </a:r>
            <a:endParaRPr lang="en-US" dirty="0"/>
          </a:p>
        </p:txBody>
      </p:sp>
      <p:sp>
        <p:nvSpPr>
          <p:cNvPr id="6" name="TextBox 5"/>
          <p:cNvSpPr txBox="1"/>
          <p:nvPr/>
        </p:nvSpPr>
        <p:spPr>
          <a:xfrm>
            <a:off x="2667000" y="2870645"/>
            <a:ext cx="623889" cy="246221"/>
          </a:xfrm>
          <a:prstGeom prst="rect">
            <a:avLst/>
          </a:prstGeom>
          <a:noFill/>
        </p:spPr>
        <p:txBody>
          <a:bodyPr wrap="none" rtlCol="0">
            <a:spAutoFit/>
          </a:bodyPr>
          <a:lstStyle/>
          <a:p>
            <a:r>
              <a:rPr lang="en-US" sz="1000" dirty="0" smtClean="0"/>
              <a:t>PU01a,b</a:t>
            </a:r>
            <a:endParaRPr lang="en-US" sz="1000" dirty="0"/>
          </a:p>
        </p:txBody>
      </p:sp>
      <p:sp>
        <p:nvSpPr>
          <p:cNvPr id="18" name="TextBox 17"/>
          <p:cNvSpPr txBox="1"/>
          <p:nvPr/>
        </p:nvSpPr>
        <p:spPr>
          <a:xfrm>
            <a:off x="6223861" y="2870645"/>
            <a:ext cx="463588" cy="246221"/>
          </a:xfrm>
          <a:prstGeom prst="rect">
            <a:avLst/>
          </a:prstGeom>
          <a:noFill/>
        </p:spPr>
        <p:txBody>
          <a:bodyPr wrap="none" rtlCol="0">
            <a:spAutoFit/>
          </a:bodyPr>
          <a:lstStyle/>
          <a:p>
            <a:r>
              <a:rPr lang="en-US" sz="1000" dirty="0" smtClean="0"/>
              <a:t>PU02</a:t>
            </a:r>
            <a:endParaRPr lang="en-US" sz="1000" dirty="0"/>
          </a:p>
        </p:txBody>
      </p:sp>
      <p:sp>
        <p:nvSpPr>
          <p:cNvPr id="19" name="TextBox 18"/>
          <p:cNvSpPr txBox="1"/>
          <p:nvPr/>
        </p:nvSpPr>
        <p:spPr>
          <a:xfrm>
            <a:off x="6604861" y="2870645"/>
            <a:ext cx="463588" cy="246221"/>
          </a:xfrm>
          <a:prstGeom prst="rect">
            <a:avLst/>
          </a:prstGeom>
          <a:noFill/>
          <a:ln w="3175" cap="flat" cmpd="dbl">
            <a:noFill/>
            <a:bevel/>
          </a:ln>
        </p:spPr>
        <p:txBody>
          <a:bodyPr wrap="none" rtlCol="0">
            <a:spAutoFit/>
          </a:bodyPr>
          <a:lstStyle/>
          <a:p>
            <a:r>
              <a:rPr lang="en-US" sz="1000" dirty="0" smtClean="0"/>
              <a:t>PU03</a:t>
            </a:r>
            <a:endParaRPr lang="en-US" sz="1000" dirty="0"/>
          </a:p>
        </p:txBody>
      </p:sp>
      <p:sp>
        <p:nvSpPr>
          <p:cNvPr id="20" name="Line Callout 2 19"/>
          <p:cNvSpPr/>
          <p:nvPr/>
        </p:nvSpPr>
        <p:spPr>
          <a:xfrm>
            <a:off x="7696200" y="2181287"/>
            <a:ext cx="1371600" cy="917448"/>
          </a:xfrm>
          <a:prstGeom prst="borderCallout2">
            <a:avLst>
              <a:gd name="adj1" fmla="val 18750"/>
              <a:gd name="adj2" fmla="val -8333"/>
              <a:gd name="adj3" fmla="val 18750"/>
              <a:gd name="adj4" fmla="val -16667"/>
              <a:gd name="adj5" fmla="val 81248"/>
              <a:gd name="adj6" fmla="val -51752"/>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Trailing Edge with high </a:t>
            </a:r>
            <a:r>
              <a:rPr lang="en-US" dirty="0" smtClean="0">
                <a:solidFill>
                  <a:srgbClr val="00B0F0"/>
                </a:solidFill>
                <a:latin typeface="Symbol" panose="05050102010706020507" pitchFamily="18" charset="2"/>
              </a:rPr>
              <a:t>b</a:t>
            </a:r>
            <a:r>
              <a:rPr lang="en-US" baseline="-25000" dirty="0" smtClean="0">
                <a:solidFill>
                  <a:srgbClr val="00B0F0"/>
                </a:solidFill>
              </a:rPr>
              <a:t>y</a:t>
            </a:r>
            <a:r>
              <a:rPr lang="en-US" dirty="0" smtClean="0">
                <a:solidFill>
                  <a:srgbClr val="00B0F0"/>
                </a:solidFill>
              </a:rPr>
              <a:t> and a</a:t>
            </a:r>
            <a:r>
              <a:rPr lang="en-US" baseline="-25000" dirty="0" smtClean="0">
                <a:solidFill>
                  <a:srgbClr val="00B0F0"/>
                </a:solidFill>
              </a:rPr>
              <a:t>y</a:t>
            </a:r>
            <a:endParaRPr lang="en-US" baseline="-25000" dirty="0">
              <a:solidFill>
                <a:srgbClr val="00B0F0"/>
              </a:solidFill>
            </a:endParaRPr>
          </a:p>
        </p:txBody>
      </p:sp>
      <p:sp>
        <p:nvSpPr>
          <p:cNvPr id="21" name="Line Callout 2 20"/>
          <p:cNvSpPr/>
          <p:nvPr/>
        </p:nvSpPr>
        <p:spPr>
          <a:xfrm>
            <a:off x="3977898" y="2412935"/>
            <a:ext cx="1524000" cy="685800"/>
          </a:xfrm>
          <a:prstGeom prst="borderCallout2">
            <a:avLst>
              <a:gd name="adj1" fmla="val 11148"/>
              <a:gd name="adj2" fmla="val 102966"/>
              <a:gd name="adj3" fmla="val 10304"/>
              <a:gd name="adj4" fmla="val 114407"/>
              <a:gd name="adj5" fmla="val 75050"/>
              <a:gd name="adj6" fmla="val 149717"/>
            </a:avLst>
          </a:pr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F0"/>
                </a:solidFill>
              </a:rPr>
              <a:t>Leading Edge with high </a:t>
            </a:r>
            <a:r>
              <a:rPr lang="en-US" sz="1400" dirty="0" smtClean="0">
                <a:solidFill>
                  <a:srgbClr val="00B0F0"/>
                </a:solidFill>
                <a:latin typeface="Symbol" panose="05050102010706020507" pitchFamily="18" charset="2"/>
              </a:rPr>
              <a:t>b</a:t>
            </a:r>
            <a:r>
              <a:rPr lang="en-US" sz="1400" baseline="-25000" dirty="0" smtClean="0">
                <a:solidFill>
                  <a:srgbClr val="00B0F0"/>
                </a:solidFill>
              </a:rPr>
              <a:t>y</a:t>
            </a:r>
            <a:r>
              <a:rPr lang="en-US" sz="1400" dirty="0" smtClean="0">
                <a:solidFill>
                  <a:srgbClr val="00B0F0"/>
                </a:solidFill>
              </a:rPr>
              <a:t> and a</a:t>
            </a:r>
            <a:r>
              <a:rPr lang="en-US" sz="1400" baseline="-25000" dirty="0" smtClean="0">
                <a:solidFill>
                  <a:srgbClr val="00B0F0"/>
                </a:solidFill>
              </a:rPr>
              <a:t>y</a:t>
            </a:r>
            <a:endParaRPr lang="en-US" sz="1400" baseline="-25000" dirty="0">
              <a:solidFill>
                <a:srgbClr val="00B0F0"/>
              </a:solidFill>
            </a:endParaRPr>
          </a:p>
        </p:txBody>
      </p:sp>
    </p:spTree>
    <p:extLst>
      <p:ext uri="{BB962C8B-B14F-4D97-AF65-F5344CB8AC3E}">
        <p14:creationId xmlns:p14="http://schemas.microsoft.com/office/powerpoint/2010/main" val="2016396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Recent Tracking Results</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14400"/>
            <a:ext cx="7315200" cy="5434965"/>
          </a:xfrm>
          <a:prstGeom prst="rect">
            <a:avLst/>
          </a:prstGeom>
        </p:spPr>
      </p:pic>
    </p:spTree>
    <p:extLst>
      <p:ext uri="{BB962C8B-B14F-4D97-AF65-F5344CB8AC3E}">
        <p14:creationId xmlns:p14="http://schemas.microsoft.com/office/powerpoint/2010/main" val="47906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305800" cy="3048000"/>
          </a:xfrm>
        </p:spPr>
        <p:txBody>
          <a:bodyPr>
            <a:noAutofit/>
          </a:bodyPr>
          <a:lstStyle/>
          <a:p>
            <a:r>
              <a:rPr lang="en-US" sz="3200" dirty="0" smtClean="0">
                <a:solidFill>
                  <a:srgbClr val="002060"/>
                </a:solidFill>
              </a:rPr>
              <a:t>PETRA III Extension</a:t>
            </a:r>
            <a:br>
              <a:rPr lang="en-US" sz="3200" dirty="0" smtClean="0">
                <a:solidFill>
                  <a:srgbClr val="002060"/>
                </a:solidFill>
              </a:rPr>
            </a:br>
            <a:r>
              <a:rPr lang="en-US" sz="2000" dirty="0" smtClean="0">
                <a:solidFill>
                  <a:srgbClr val="002060"/>
                </a:solidFill>
              </a:rPr>
              <a:t>Phase 1 and Phase 2</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000" dirty="0" smtClean="0">
                <a:solidFill>
                  <a:srgbClr val="002060"/>
                </a:solidFill>
              </a:rPr>
              <a:t/>
            </a:r>
            <a:br>
              <a:rPr lang="en-US" sz="2000" dirty="0" smtClean="0">
                <a:solidFill>
                  <a:srgbClr val="002060"/>
                </a:solidFill>
              </a:rPr>
            </a:br>
            <a:r>
              <a:rPr lang="en-US" sz="2000" dirty="0">
                <a:solidFill>
                  <a:srgbClr val="002060"/>
                </a:solidFill>
              </a:rPr>
              <a:t/>
            </a:r>
            <a:br>
              <a:rPr lang="en-US" sz="2000" dirty="0">
                <a:solidFill>
                  <a:srgbClr val="002060"/>
                </a:solidFill>
              </a:rPr>
            </a:br>
            <a:r>
              <a:rPr lang="en-US" sz="2000" dirty="0" smtClean="0">
                <a:solidFill>
                  <a:srgbClr val="002060"/>
                </a:solidFill>
              </a:rPr>
              <a:t/>
            </a:r>
            <a:br>
              <a:rPr lang="en-US" sz="2000" dirty="0" smtClean="0">
                <a:solidFill>
                  <a:srgbClr val="002060"/>
                </a:solidFill>
              </a:rPr>
            </a:br>
            <a:r>
              <a:rPr lang="en-US" sz="2000" dirty="0" smtClean="0">
                <a:solidFill>
                  <a:srgbClr val="002060"/>
                </a:solidFill>
              </a:rPr>
              <a:t/>
            </a:r>
            <a:br>
              <a:rPr lang="en-US" sz="2000" dirty="0" smtClean="0">
                <a:solidFill>
                  <a:srgbClr val="002060"/>
                </a:solidFill>
              </a:rPr>
            </a:br>
            <a:r>
              <a:rPr lang="en-US" sz="2000" dirty="0" smtClean="0">
                <a:solidFill>
                  <a:srgbClr val="002060"/>
                </a:solidFill>
              </a:rPr>
              <a:t>Precautionary measures to safeguard the Insertion Devices</a:t>
            </a:r>
            <a:endParaRPr lang="en-US" sz="20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19</a:t>
            </a:fld>
            <a:endParaRPr lang="en-US" dirty="0"/>
          </a:p>
        </p:txBody>
      </p:sp>
    </p:spTree>
    <p:extLst>
      <p:ext uri="{BB962C8B-B14F-4D97-AF65-F5344CB8AC3E}">
        <p14:creationId xmlns:p14="http://schemas.microsoft.com/office/powerpoint/2010/main" val="336734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73"/>
            <a:ext cx="8305800" cy="868362"/>
          </a:xfrm>
        </p:spPr>
        <p:txBody>
          <a:bodyPr>
            <a:noAutofit/>
          </a:bodyPr>
          <a:lstStyle/>
          <a:p>
            <a:r>
              <a:rPr lang="en-US" sz="3200" dirty="0" smtClean="0">
                <a:solidFill>
                  <a:srgbClr val="002060"/>
                </a:solidFill>
              </a:rPr>
              <a:t>Radiation Damage in </a:t>
            </a:r>
            <a:r>
              <a:rPr lang="en-US" sz="3200" dirty="0" smtClean="0">
                <a:solidFill>
                  <a:srgbClr val="002060"/>
                </a:solidFill>
              </a:rPr>
              <a:t>Undulators</a:t>
            </a:r>
            <a:br>
              <a:rPr lang="en-US" sz="3200" dirty="0" smtClean="0">
                <a:solidFill>
                  <a:srgbClr val="002060"/>
                </a:solidFill>
              </a:rPr>
            </a:br>
            <a:r>
              <a:rPr lang="en-US" sz="1600" dirty="0" smtClean="0">
                <a:solidFill>
                  <a:srgbClr val="002060"/>
                </a:solidFill>
              </a:rPr>
              <a:t>Magnetic Field Measurements along Longitudinal positions</a:t>
            </a:r>
            <a:endParaRPr lang="en-US" sz="1600" baseline="-25000" dirty="0">
              <a:solidFill>
                <a:srgbClr val="002060"/>
              </a:solidFill>
            </a:endParaRPr>
          </a:p>
        </p:txBody>
      </p:sp>
      <p:sp>
        <p:nvSpPr>
          <p:cNvPr id="9" name="Date Placeholder 8"/>
          <p:cNvSpPr>
            <a:spLocks noGrp="1"/>
          </p:cNvSpPr>
          <p:nvPr>
            <p:ph type="dt" sz="half" idx="10"/>
          </p:nvPr>
        </p:nvSpPr>
        <p:spPr/>
        <p:txBody>
          <a:bodyPr/>
          <a:lstStyle/>
          <a:p>
            <a:fld id="{F2BF6FA3-6ECE-4738-9C1E-1722003CA728}"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dirty="0"/>
              <a:t>Optics View of Radiation Damage of IDs in PETRA III</a:t>
            </a:r>
          </a:p>
        </p:txBody>
      </p:sp>
      <p:sp>
        <p:nvSpPr>
          <p:cNvPr id="12" name="Slide Number Placeholder 11"/>
          <p:cNvSpPr>
            <a:spLocks noGrp="1"/>
          </p:cNvSpPr>
          <p:nvPr>
            <p:ph type="sldNum" sz="quarter" idx="12"/>
          </p:nvPr>
        </p:nvSpPr>
        <p:spPr/>
        <p:txBody>
          <a:bodyPr/>
          <a:lstStyle/>
          <a:p>
            <a:fld id="{434208C5-2F78-4869-8DD6-C4CE2AD577D1}" type="slidenum">
              <a:rPr lang="en-US" smtClean="0"/>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990600"/>
            <a:ext cx="3742909" cy="263364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926137"/>
            <a:ext cx="3801464" cy="26891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762235"/>
            <a:ext cx="3734673" cy="2637341"/>
          </a:xfrm>
          <a:prstGeom prst="rect">
            <a:avLst/>
          </a:prstGeom>
        </p:spPr>
      </p:pic>
      <p:sp>
        <p:nvSpPr>
          <p:cNvPr id="3" name="TextBox 2"/>
          <p:cNvSpPr txBox="1"/>
          <p:nvPr/>
        </p:nvSpPr>
        <p:spPr>
          <a:xfrm>
            <a:off x="4800600" y="3756156"/>
            <a:ext cx="1029449" cy="2585323"/>
          </a:xfrm>
          <a:prstGeom prst="rect">
            <a:avLst/>
          </a:prstGeom>
          <a:noFill/>
        </p:spPr>
        <p:txBody>
          <a:bodyPr wrap="none" rtlCol="0">
            <a:spAutoFit/>
          </a:bodyPr>
          <a:lstStyle/>
          <a:p>
            <a:r>
              <a:rPr lang="en-US" dirty="0" smtClean="0"/>
              <a:t>PU</a:t>
            </a:r>
            <a:r>
              <a:rPr lang="en-US" dirty="0" smtClean="0">
                <a:solidFill>
                  <a:srgbClr val="FF0000"/>
                </a:solidFill>
              </a:rPr>
              <a:t>01a</a:t>
            </a:r>
            <a:r>
              <a:rPr lang="en-US" dirty="0" smtClean="0"/>
              <a:t>,b</a:t>
            </a:r>
          </a:p>
          <a:p>
            <a:r>
              <a:rPr lang="en-US" dirty="0" smtClean="0"/>
              <a:t>PU</a:t>
            </a:r>
            <a:r>
              <a:rPr lang="en-US" dirty="0" smtClean="0">
                <a:solidFill>
                  <a:srgbClr val="FF0000"/>
                </a:solidFill>
              </a:rPr>
              <a:t>02</a:t>
            </a:r>
            <a:r>
              <a:rPr lang="en-US" dirty="0" smtClean="0"/>
              <a:t>, </a:t>
            </a:r>
            <a:r>
              <a:rPr lang="en-US" dirty="0" smtClean="0">
                <a:solidFill>
                  <a:srgbClr val="FFC000"/>
                </a:solidFill>
              </a:rPr>
              <a:t>03</a:t>
            </a:r>
          </a:p>
          <a:p>
            <a:r>
              <a:rPr lang="en-US" dirty="0" smtClean="0"/>
              <a:t>PU04</a:t>
            </a:r>
          </a:p>
          <a:p>
            <a:r>
              <a:rPr lang="en-US" dirty="0" smtClean="0"/>
              <a:t>PU</a:t>
            </a:r>
            <a:r>
              <a:rPr lang="en-US" dirty="0" smtClean="0">
                <a:solidFill>
                  <a:srgbClr val="00B050"/>
                </a:solidFill>
              </a:rPr>
              <a:t>05, 06</a:t>
            </a:r>
          </a:p>
          <a:p>
            <a:r>
              <a:rPr lang="en-US" dirty="0" smtClean="0"/>
              <a:t>PU</a:t>
            </a:r>
            <a:r>
              <a:rPr lang="en-US" dirty="0" smtClean="0">
                <a:solidFill>
                  <a:srgbClr val="00B050"/>
                </a:solidFill>
              </a:rPr>
              <a:t>07</a:t>
            </a:r>
          </a:p>
          <a:p>
            <a:r>
              <a:rPr lang="en-US" dirty="0" smtClean="0"/>
              <a:t>PU</a:t>
            </a:r>
            <a:r>
              <a:rPr lang="en-US" dirty="0" smtClean="0">
                <a:solidFill>
                  <a:srgbClr val="FF0000"/>
                </a:solidFill>
              </a:rPr>
              <a:t>08</a:t>
            </a:r>
            <a:r>
              <a:rPr lang="en-US" dirty="0" smtClean="0"/>
              <a:t>, </a:t>
            </a:r>
            <a:r>
              <a:rPr lang="en-US" dirty="0" smtClean="0">
                <a:solidFill>
                  <a:srgbClr val="00B050"/>
                </a:solidFill>
              </a:rPr>
              <a:t>09</a:t>
            </a:r>
          </a:p>
          <a:p>
            <a:r>
              <a:rPr lang="en-US" dirty="0" smtClean="0"/>
              <a:t>PU</a:t>
            </a:r>
            <a:r>
              <a:rPr lang="en-US" dirty="0" smtClean="0">
                <a:solidFill>
                  <a:srgbClr val="FFC000"/>
                </a:solidFill>
              </a:rPr>
              <a:t>10</a:t>
            </a:r>
          </a:p>
          <a:p>
            <a:r>
              <a:rPr lang="en-US" dirty="0" smtClean="0"/>
              <a:t>PU</a:t>
            </a:r>
            <a:r>
              <a:rPr lang="en-US" dirty="0" smtClean="0">
                <a:solidFill>
                  <a:srgbClr val="00B050"/>
                </a:solidFill>
              </a:rPr>
              <a:t>11</a:t>
            </a:r>
            <a:r>
              <a:rPr lang="en-US" dirty="0" smtClean="0"/>
              <a:t>, </a:t>
            </a:r>
            <a:r>
              <a:rPr lang="en-US" dirty="0" smtClean="0">
                <a:solidFill>
                  <a:srgbClr val="FFC000"/>
                </a:solidFill>
              </a:rPr>
              <a:t>12</a:t>
            </a:r>
          </a:p>
          <a:p>
            <a:r>
              <a:rPr lang="en-US" dirty="0" smtClean="0"/>
              <a:t>PU</a:t>
            </a:r>
            <a:r>
              <a:rPr lang="en-US" dirty="0" smtClean="0">
                <a:solidFill>
                  <a:srgbClr val="00B050"/>
                </a:solidFill>
              </a:rPr>
              <a:t>13, 14</a:t>
            </a:r>
            <a:endParaRPr lang="en-US" dirty="0">
              <a:solidFill>
                <a:srgbClr val="00B050"/>
              </a:solidFill>
            </a:endParaRPr>
          </a:p>
        </p:txBody>
      </p:sp>
      <p:sp>
        <p:nvSpPr>
          <p:cNvPr id="4" name="Rectangle 3"/>
          <p:cNvSpPr/>
          <p:nvPr/>
        </p:nvSpPr>
        <p:spPr>
          <a:xfrm>
            <a:off x="5943600" y="3756156"/>
            <a:ext cx="3048000" cy="2308324"/>
          </a:xfrm>
          <a:prstGeom prst="rect">
            <a:avLst/>
          </a:prstGeom>
        </p:spPr>
        <p:txBody>
          <a:bodyPr wrap="square">
            <a:spAutoFit/>
          </a:bodyPr>
          <a:lstStyle/>
          <a:p>
            <a:pPr algn="just"/>
            <a:r>
              <a:rPr lang="en-US" sz="1600" dirty="0"/>
              <a:t>The characteristics of the magnetic damage follow the pattern of the 2m devices in the canted straights. The damage occurs at the entrance and the exit of the straight section and the damage of the upstream part are more severe than the damage of the downstream part.</a:t>
            </a:r>
          </a:p>
        </p:txBody>
      </p:sp>
    </p:spTree>
    <p:extLst>
      <p:ext uri="{BB962C8B-B14F-4D97-AF65-F5344CB8AC3E}">
        <p14:creationId xmlns:p14="http://schemas.microsoft.com/office/powerpoint/2010/main" val="113032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P3x_v17 Optics : PETRA III Extension</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47"/>
            <a:ext cx="9144000" cy="6793706"/>
          </a:xfrm>
          <a:prstGeom prst="rect">
            <a:avLst/>
          </a:prstGeom>
        </p:spPr>
      </p:pic>
    </p:spTree>
    <p:extLst>
      <p:ext uri="{BB962C8B-B14F-4D97-AF65-F5344CB8AC3E}">
        <p14:creationId xmlns:p14="http://schemas.microsoft.com/office/powerpoint/2010/main" val="150741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P3x_v17 Optics : PETRA III Extension</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47"/>
            <a:ext cx="9144000" cy="6793706"/>
          </a:xfrm>
          <a:prstGeom prst="rect">
            <a:avLst/>
          </a:prstGeom>
        </p:spPr>
      </p:pic>
    </p:spTree>
    <p:extLst>
      <p:ext uri="{BB962C8B-B14F-4D97-AF65-F5344CB8AC3E}">
        <p14:creationId xmlns:p14="http://schemas.microsoft.com/office/powerpoint/2010/main" val="276095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P3x_v17 Optics : PETRA III Extension</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47"/>
            <a:ext cx="9144000" cy="6793706"/>
          </a:xfrm>
          <a:prstGeom prst="rect">
            <a:avLst/>
          </a:prstGeom>
        </p:spPr>
      </p:pic>
    </p:spTree>
    <p:extLst>
      <p:ext uri="{BB962C8B-B14F-4D97-AF65-F5344CB8AC3E}">
        <p14:creationId xmlns:p14="http://schemas.microsoft.com/office/powerpoint/2010/main" val="265981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P3x_v17 Optics : PETRA III Extension Phase </a:t>
            </a:r>
            <a:r>
              <a:rPr lang="en-US" sz="3200" dirty="0" smtClean="0">
                <a:solidFill>
                  <a:srgbClr val="002060"/>
                </a:solidFill>
              </a:rPr>
              <a:t>2</a:t>
            </a:r>
            <a:br>
              <a:rPr lang="en-US" sz="3200" dirty="0" smtClean="0">
                <a:solidFill>
                  <a:srgbClr val="002060"/>
                </a:solidFill>
              </a:rPr>
            </a:br>
            <a:r>
              <a:rPr lang="en-US" sz="1600" dirty="0" smtClean="0">
                <a:solidFill>
                  <a:srgbClr val="002060"/>
                </a:solidFill>
              </a:rPr>
              <a:t>Additional 2 Collimators in North East</a:t>
            </a:r>
            <a:endParaRPr lang="en-US" sz="16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23</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71674845"/>
              </p:ext>
            </p:extLst>
          </p:nvPr>
        </p:nvGraphicFramePr>
        <p:xfrm>
          <a:off x="1066800" y="1066800"/>
          <a:ext cx="7380704" cy="5150116"/>
        </p:xfrm>
        <a:graphic>
          <a:graphicData uri="http://schemas.openxmlformats.org/presentationml/2006/ole">
            <mc:AlternateContent xmlns:mc="http://schemas.openxmlformats.org/markup-compatibility/2006">
              <mc:Choice xmlns:v="urn:schemas-microsoft-com:vml" Requires="v">
                <p:oleObj spid="_x0000_s15379" name="Graph" r:id="rId3" imgW="4150080" imgH="2895480" progId="Origin50.Graph">
                  <p:embed/>
                </p:oleObj>
              </mc:Choice>
              <mc:Fallback>
                <p:oleObj name="Graph" r:id="rId3" imgW="4150080" imgH="2895480" progId="Origin50.Graph">
                  <p:embed/>
                  <p:pic>
                    <p:nvPicPr>
                      <p:cNvPr id="0" name=""/>
                      <p:cNvPicPr/>
                      <p:nvPr/>
                    </p:nvPicPr>
                    <p:blipFill>
                      <a:blip r:embed="rId4"/>
                      <a:stretch>
                        <a:fillRect/>
                      </a:stretch>
                    </p:blipFill>
                    <p:spPr>
                      <a:xfrm>
                        <a:off x="1066800" y="1066800"/>
                        <a:ext cx="7380704" cy="5150116"/>
                      </a:xfrm>
                      <a:prstGeom prst="rect">
                        <a:avLst/>
                      </a:prstGeom>
                    </p:spPr>
                  </p:pic>
                </p:oleObj>
              </mc:Fallback>
            </mc:AlternateContent>
          </a:graphicData>
        </a:graphic>
      </p:graphicFrame>
      <p:sp>
        <p:nvSpPr>
          <p:cNvPr id="5" name="TextBox 4"/>
          <p:cNvSpPr txBox="1"/>
          <p:nvPr/>
        </p:nvSpPr>
        <p:spPr>
          <a:xfrm>
            <a:off x="5410199" y="4913005"/>
            <a:ext cx="974947" cy="369332"/>
          </a:xfrm>
          <a:prstGeom prst="rect">
            <a:avLst/>
          </a:prstGeom>
          <a:noFill/>
        </p:spPr>
        <p:txBody>
          <a:bodyPr wrap="none" rtlCol="0">
            <a:spAutoFit/>
          </a:bodyPr>
          <a:lstStyle/>
          <a:p>
            <a:r>
              <a:rPr lang="en-US" dirty="0" smtClean="0"/>
              <a:t>PU01a,b</a:t>
            </a:r>
            <a:endParaRPr lang="en-US" dirty="0"/>
          </a:p>
        </p:txBody>
      </p:sp>
      <p:sp>
        <p:nvSpPr>
          <p:cNvPr id="6" name="TextBox 5"/>
          <p:cNvSpPr txBox="1"/>
          <p:nvPr/>
        </p:nvSpPr>
        <p:spPr>
          <a:xfrm>
            <a:off x="3100953" y="4914276"/>
            <a:ext cx="770917" cy="369332"/>
          </a:xfrm>
          <a:prstGeom prst="rect">
            <a:avLst/>
          </a:prstGeom>
          <a:noFill/>
        </p:spPr>
        <p:txBody>
          <a:bodyPr wrap="none" rtlCol="0">
            <a:spAutoFit/>
          </a:bodyPr>
          <a:lstStyle/>
          <a:p>
            <a:r>
              <a:rPr lang="en-US" dirty="0" smtClean="0"/>
              <a:t>COLL3</a:t>
            </a:r>
            <a:endParaRPr lang="en-US" dirty="0"/>
          </a:p>
        </p:txBody>
      </p:sp>
      <p:sp>
        <p:nvSpPr>
          <p:cNvPr id="8" name="TextBox 7"/>
          <p:cNvSpPr txBox="1"/>
          <p:nvPr/>
        </p:nvSpPr>
        <p:spPr>
          <a:xfrm>
            <a:off x="4260158" y="4913005"/>
            <a:ext cx="770917" cy="369332"/>
          </a:xfrm>
          <a:prstGeom prst="rect">
            <a:avLst/>
          </a:prstGeom>
          <a:noFill/>
        </p:spPr>
        <p:txBody>
          <a:bodyPr wrap="none" rtlCol="0">
            <a:spAutoFit/>
          </a:bodyPr>
          <a:lstStyle/>
          <a:p>
            <a:r>
              <a:rPr lang="en-US" dirty="0" smtClean="0"/>
              <a:t>COLL4</a:t>
            </a:r>
            <a:endParaRPr lang="en-US" dirty="0"/>
          </a:p>
        </p:txBody>
      </p:sp>
    </p:spTree>
    <p:extLst>
      <p:ext uri="{BB962C8B-B14F-4D97-AF65-F5344CB8AC3E}">
        <p14:creationId xmlns:p14="http://schemas.microsoft.com/office/powerpoint/2010/main" val="3767470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P3x_v17 Optics : PETRA III Extension</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47"/>
            <a:ext cx="9144000" cy="6793706"/>
          </a:xfrm>
          <a:prstGeom prst="rect">
            <a:avLst/>
          </a:prstGeom>
        </p:spPr>
      </p:pic>
    </p:spTree>
    <p:extLst>
      <p:ext uri="{BB962C8B-B14F-4D97-AF65-F5344CB8AC3E}">
        <p14:creationId xmlns:p14="http://schemas.microsoft.com/office/powerpoint/2010/main" val="388435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P3x_v17 Optics : PETRA III Extension</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47"/>
            <a:ext cx="9144000" cy="6793706"/>
          </a:xfrm>
          <a:prstGeom prst="rect">
            <a:avLst/>
          </a:prstGeom>
        </p:spPr>
      </p:pic>
    </p:spTree>
    <p:extLst>
      <p:ext uri="{BB962C8B-B14F-4D97-AF65-F5344CB8AC3E}">
        <p14:creationId xmlns:p14="http://schemas.microsoft.com/office/powerpoint/2010/main" val="366627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P3x_v17 Optics : PETRA III Extension</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26</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47"/>
            <a:ext cx="9144000" cy="6793706"/>
          </a:xfrm>
          <a:prstGeom prst="rect">
            <a:avLst/>
          </a:prstGeom>
        </p:spPr>
      </p:pic>
    </p:spTree>
    <p:extLst>
      <p:ext uri="{BB962C8B-B14F-4D97-AF65-F5344CB8AC3E}">
        <p14:creationId xmlns:p14="http://schemas.microsoft.com/office/powerpoint/2010/main" val="235161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Conclusions</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D72EA78-03A7-4D79-B369-DCFA488198AC}"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27</a:t>
            </a:fld>
            <a:endParaRPr lang="en-US" dirty="0"/>
          </a:p>
        </p:txBody>
      </p:sp>
      <p:sp>
        <p:nvSpPr>
          <p:cNvPr id="3" name="TextBox 2"/>
          <p:cNvSpPr txBox="1"/>
          <p:nvPr/>
        </p:nvSpPr>
        <p:spPr>
          <a:xfrm>
            <a:off x="457200" y="1219200"/>
            <a:ext cx="8305800" cy="4524315"/>
          </a:xfrm>
          <a:prstGeom prst="rect">
            <a:avLst/>
          </a:prstGeom>
          <a:noFill/>
        </p:spPr>
        <p:txBody>
          <a:bodyPr wrap="square" rtlCol="0">
            <a:spAutoFit/>
          </a:bodyPr>
          <a:lstStyle/>
          <a:p>
            <a:pPr algn="just"/>
            <a:r>
              <a:rPr lang="en-US" dirty="0"/>
              <a:t>The radiation damage of insertion devices is observed in several places of the PETRA-III undulator sections. It follows a general pattern that devices located at the entrance of a straight section are damaged at the upstream part while undulators installed at the exit of a straight section show signs of demagnetization at the downstream part. This seems to indicate that particle losses occur in the vertical plane at locations where the beta functions become large while the physical aperture limits are still very small. If these particles losses occur during injection; or are mainly caused by off-momentum particles remains to be clarified. For these specific reasons, a question arises, is it associated with the optics of the lattice? We showed the tracking results of on and off momentum </a:t>
            </a:r>
            <a:r>
              <a:rPr lang="en-US" dirty="0" smtClean="0"/>
              <a:t>particles using the code </a:t>
            </a:r>
            <a:r>
              <a:rPr lang="en-US" dirty="0" err="1" smtClean="0"/>
              <a:t>SixTrack</a:t>
            </a:r>
            <a:r>
              <a:rPr lang="en-US" dirty="0" smtClean="0"/>
              <a:t>. </a:t>
            </a:r>
            <a:r>
              <a:rPr lang="en-US" dirty="0"/>
              <a:t>It shows that the behavior of loss mechanism is independent of energy variation. When look to the plot of a</a:t>
            </a:r>
            <a:r>
              <a:rPr lang="en-US" baseline="-25000" dirty="0"/>
              <a:t>y</a:t>
            </a:r>
            <a:r>
              <a:rPr lang="en-US" dirty="0"/>
              <a:t> we can see that the losses are at those locations where a</a:t>
            </a:r>
            <a:r>
              <a:rPr lang="en-US" baseline="-25000" dirty="0"/>
              <a:t>y</a:t>
            </a:r>
            <a:r>
              <a:rPr lang="en-US" dirty="0"/>
              <a:t> are </a:t>
            </a:r>
            <a:r>
              <a:rPr lang="en-US" dirty="0" smtClean="0"/>
              <a:t>high. </a:t>
            </a:r>
            <a:r>
              <a:rPr lang="en-US" dirty="0"/>
              <a:t>So, we may conclude that the loss of particles at </a:t>
            </a:r>
            <a:r>
              <a:rPr lang="en-US" dirty="0" smtClean="0"/>
              <a:t>beam lines P01</a:t>
            </a:r>
            <a:r>
              <a:rPr lang="en-US" dirty="0"/>
              <a:t>, P02 and Damping wiggler sections are foreseen and are somehow connected to the property of the linear </a:t>
            </a:r>
            <a:r>
              <a:rPr lang="en-US" dirty="0" smtClean="0"/>
              <a:t>Optics</a:t>
            </a:r>
            <a:r>
              <a:rPr lang="en-US" dirty="0" smtClean="0"/>
              <a:t>. </a:t>
            </a:r>
            <a:r>
              <a:rPr lang="en-US" dirty="0"/>
              <a:t>To safeguard the instruments we have to put collimators at high </a:t>
            </a:r>
            <a:r>
              <a:rPr lang="en-US" dirty="0" err="1">
                <a:latin typeface="Symbol" panose="05050102010706020507" pitchFamily="18" charset="2"/>
              </a:rPr>
              <a:t>b</a:t>
            </a:r>
            <a:r>
              <a:rPr lang="en-US" baseline="-25000" dirty="0" err="1"/>
              <a:t>x</a:t>
            </a:r>
            <a:r>
              <a:rPr lang="en-US" dirty="0"/>
              <a:t> and </a:t>
            </a:r>
            <a:r>
              <a:rPr lang="en-US" dirty="0">
                <a:latin typeface="Symbol" panose="05050102010706020507" pitchFamily="18" charset="2"/>
              </a:rPr>
              <a:t>b</a:t>
            </a:r>
            <a:r>
              <a:rPr lang="en-US" baseline="-25000" dirty="0" smtClean="0"/>
              <a:t>y</a:t>
            </a:r>
            <a:r>
              <a:rPr lang="en-US" dirty="0" smtClean="0"/>
              <a:t> </a:t>
            </a:r>
            <a:r>
              <a:rPr lang="en-US" dirty="0"/>
              <a:t>values with proper phase advances which we are planning in the PETRA-III </a:t>
            </a:r>
            <a:r>
              <a:rPr lang="en-US" dirty="0" smtClean="0"/>
              <a:t>extension in phase 2.</a:t>
            </a:r>
            <a:endParaRPr lang="en-US" dirty="0"/>
          </a:p>
        </p:txBody>
      </p:sp>
    </p:spTree>
    <p:extLst>
      <p:ext uri="{BB962C8B-B14F-4D97-AF65-F5344CB8AC3E}">
        <p14:creationId xmlns:p14="http://schemas.microsoft.com/office/powerpoint/2010/main" val="2319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58" y="0"/>
            <a:ext cx="8305800" cy="868362"/>
          </a:xfrm>
        </p:spPr>
        <p:txBody>
          <a:bodyPr>
            <a:noAutofit/>
          </a:bodyPr>
          <a:lstStyle/>
          <a:p>
            <a:r>
              <a:rPr lang="en-US" sz="3200" dirty="0" smtClean="0">
                <a:solidFill>
                  <a:srgbClr val="002060"/>
                </a:solidFill>
              </a:rPr>
              <a:t>PETRA e-Logbook (22 January 2014)</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F5CB16F7-A05E-4539-8C3B-591B9ECF83F5}"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84339905"/>
              </p:ext>
            </p:extLst>
          </p:nvPr>
        </p:nvGraphicFramePr>
        <p:xfrm>
          <a:off x="1524000" y="1143000"/>
          <a:ext cx="5867401" cy="1552636"/>
        </p:xfrm>
        <a:graphic>
          <a:graphicData uri="http://schemas.openxmlformats.org/drawingml/2006/table">
            <a:tbl>
              <a:tblPr firstRow="1" firstCol="1" bandRow="1">
                <a:tableStyleId>{5C22544A-7EE6-4342-B048-85BDC9FD1C3A}</a:tableStyleId>
              </a:tblPr>
              <a:tblGrid>
                <a:gridCol w="1435758"/>
                <a:gridCol w="1435758"/>
                <a:gridCol w="1782103"/>
                <a:gridCol w="1213782"/>
              </a:tblGrid>
              <a:tr h="405826">
                <a:tc>
                  <a:txBody>
                    <a:bodyPr/>
                    <a:lstStyle/>
                    <a:p>
                      <a:pPr algn="ctr">
                        <a:lnSpc>
                          <a:spcPct val="115000"/>
                        </a:lnSpc>
                        <a:spcAft>
                          <a:spcPts val="0"/>
                        </a:spcAft>
                      </a:pPr>
                      <a:r>
                        <a:rPr lang="en-US" sz="1200" dirty="0">
                          <a:effectLst/>
                        </a:rPr>
                        <a:t>Location</a:t>
                      </a:r>
                      <a:endParaRPr lang="en-US"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n-US" sz="1200" dirty="0">
                          <a:effectLst/>
                        </a:rPr>
                        <a:t>Rate [</a:t>
                      </a:r>
                      <a:r>
                        <a:rPr lang="en-US" sz="1200" dirty="0" err="1">
                          <a:effectLst/>
                          <a:latin typeface="Symbol" panose="05050102010706020507" pitchFamily="18" charset="2"/>
                        </a:rPr>
                        <a:t>m</a:t>
                      </a:r>
                      <a:r>
                        <a:rPr lang="en-US" sz="1200" dirty="0" err="1">
                          <a:effectLst/>
                        </a:rPr>
                        <a:t>Sv</a:t>
                      </a:r>
                      <a:r>
                        <a:rPr lang="en-US" sz="1200" dirty="0">
                          <a:effectLst/>
                        </a:rPr>
                        <a:t>]</a:t>
                      </a:r>
                      <a:endParaRPr lang="en-US"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n-US" sz="1200" dirty="0">
                          <a:effectLst/>
                        </a:rPr>
                        <a:t>Time of measurements </a:t>
                      </a:r>
                      <a:endParaRPr lang="en-US"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n-US" sz="1200" dirty="0">
                          <a:effectLst/>
                        </a:rPr>
                        <a:t>Particles Lost</a:t>
                      </a:r>
                      <a:endParaRPr lang="en-US" sz="1100" dirty="0">
                        <a:effectLst/>
                        <a:latin typeface="Calibri"/>
                        <a:ea typeface="Calibri"/>
                        <a:cs typeface="Times New Roman"/>
                      </a:endParaRPr>
                    </a:p>
                  </a:txBody>
                  <a:tcPr marL="9525" marR="9525" marT="9525" marB="9525"/>
                </a:tc>
              </a:tr>
              <a:tr h="206109">
                <a:tc>
                  <a:txBody>
                    <a:bodyPr/>
                    <a:lstStyle/>
                    <a:p>
                      <a:pPr algn="ctr">
                        <a:lnSpc>
                          <a:spcPct val="115000"/>
                        </a:lnSpc>
                        <a:spcAft>
                          <a:spcPts val="0"/>
                        </a:spcAft>
                      </a:pPr>
                      <a:r>
                        <a:rPr lang="en-US" sz="1200" dirty="0">
                          <a:effectLst/>
                        </a:rPr>
                        <a:t>NR_118</a:t>
                      </a:r>
                      <a:endParaRPr lang="en-US" sz="1100" dirty="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100</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12:35</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456</a:t>
                      </a:r>
                      <a:endParaRPr lang="en-US" sz="1100">
                        <a:effectLst/>
                        <a:latin typeface="Calibri"/>
                        <a:ea typeface="Calibri"/>
                        <a:cs typeface="Times New Roman"/>
                      </a:endParaRPr>
                    </a:p>
                  </a:txBody>
                  <a:tcPr marL="9525" marR="9525" marT="9525" marB="9525"/>
                </a:tc>
              </a:tr>
              <a:tr h="206109">
                <a:tc>
                  <a:txBody>
                    <a:bodyPr/>
                    <a:lstStyle/>
                    <a:p>
                      <a:pPr algn="ctr">
                        <a:lnSpc>
                          <a:spcPct val="115000"/>
                        </a:lnSpc>
                        <a:spcAft>
                          <a:spcPts val="0"/>
                        </a:spcAft>
                      </a:pPr>
                      <a:r>
                        <a:rPr lang="en-US" sz="1200">
                          <a:effectLst/>
                        </a:rPr>
                        <a:t>WR_118</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dirty="0">
                          <a:effectLst/>
                        </a:rPr>
                        <a:t>17</a:t>
                      </a:r>
                      <a:endParaRPr lang="en-US" sz="1100" dirty="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dirty="0">
                          <a:effectLst/>
                        </a:rPr>
                        <a:t>12:45</a:t>
                      </a:r>
                      <a:endParaRPr lang="en-US" sz="1100" dirty="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49</a:t>
                      </a:r>
                      <a:endParaRPr lang="en-US" sz="1100">
                        <a:effectLst/>
                        <a:latin typeface="Calibri"/>
                        <a:ea typeface="Calibri"/>
                        <a:cs typeface="Times New Roman"/>
                      </a:endParaRPr>
                    </a:p>
                  </a:txBody>
                  <a:tcPr marL="9525" marR="9525" marT="9525" marB="9525"/>
                </a:tc>
              </a:tr>
              <a:tr h="206109">
                <a:tc>
                  <a:txBody>
                    <a:bodyPr/>
                    <a:lstStyle/>
                    <a:p>
                      <a:pPr algn="ctr">
                        <a:lnSpc>
                          <a:spcPct val="115000"/>
                        </a:lnSpc>
                        <a:spcAft>
                          <a:spcPts val="0"/>
                        </a:spcAft>
                      </a:pPr>
                      <a:r>
                        <a:rPr lang="en-US" sz="1200">
                          <a:effectLst/>
                        </a:rPr>
                        <a:t>NWR_83</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20</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12:40</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2</a:t>
                      </a:r>
                      <a:endParaRPr lang="en-US" sz="1100">
                        <a:effectLst/>
                        <a:latin typeface="Calibri"/>
                        <a:ea typeface="Calibri"/>
                        <a:cs typeface="Times New Roman"/>
                      </a:endParaRPr>
                    </a:p>
                  </a:txBody>
                  <a:tcPr marL="9525" marR="9525" marT="9525" marB="9525"/>
                </a:tc>
              </a:tr>
              <a:tr h="206109">
                <a:tc>
                  <a:txBody>
                    <a:bodyPr/>
                    <a:lstStyle/>
                    <a:p>
                      <a:pPr algn="ctr">
                        <a:lnSpc>
                          <a:spcPct val="115000"/>
                        </a:lnSpc>
                        <a:spcAft>
                          <a:spcPts val="0"/>
                        </a:spcAft>
                      </a:pPr>
                      <a:r>
                        <a:rPr lang="en-US" sz="1200">
                          <a:effectLst/>
                        </a:rPr>
                        <a:t>OR_118</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9</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13:20</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 </a:t>
                      </a:r>
                      <a:endParaRPr lang="en-US" sz="1100">
                        <a:effectLst/>
                        <a:latin typeface="Calibri"/>
                        <a:ea typeface="Calibri"/>
                        <a:cs typeface="Times New Roman"/>
                      </a:endParaRPr>
                    </a:p>
                  </a:txBody>
                  <a:tcPr marL="9525" marR="9525" marT="9525" marB="9525"/>
                </a:tc>
              </a:tr>
              <a:tr h="206109">
                <a:tc>
                  <a:txBody>
                    <a:bodyPr/>
                    <a:lstStyle/>
                    <a:p>
                      <a:pPr algn="ctr">
                        <a:lnSpc>
                          <a:spcPct val="115000"/>
                        </a:lnSpc>
                        <a:spcAft>
                          <a:spcPts val="0"/>
                        </a:spcAft>
                      </a:pPr>
                      <a:r>
                        <a:rPr lang="en-US" sz="1200" dirty="0">
                          <a:effectLst/>
                        </a:rPr>
                        <a:t>SOR_83</a:t>
                      </a:r>
                      <a:endParaRPr lang="en-US" sz="1100" dirty="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80</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a:effectLst/>
                        </a:rPr>
                        <a:t>13:25</a:t>
                      </a:r>
                      <a:endParaRPr lang="en-US" sz="1100">
                        <a:effectLst/>
                        <a:latin typeface="Calibri"/>
                        <a:ea typeface="Calibri"/>
                        <a:cs typeface="Times New Roman"/>
                      </a:endParaRPr>
                    </a:p>
                  </a:txBody>
                  <a:tcPr marL="9525" marR="9525" marT="9525" marB="9525" anchor="b"/>
                </a:tc>
                <a:tc>
                  <a:txBody>
                    <a:bodyPr/>
                    <a:lstStyle/>
                    <a:p>
                      <a:pPr algn="ctr">
                        <a:lnSpc>
                          <a:spcPct val="115000"/>
                        </a:lnSpc>
                        <a:spcAft>
                          <a:spcPts val="0"/>
                        </a:spcAft>
                      </a:pPr>
                      <a:r>
                        <a:rPr lang="en-US" sz="1200" dirty="0">
                          <a:effectLst/>
                        </a:rPr>
                        <a:t>38</a:t>
                      </a:r>
                      <a:endParaRPr lang="en-US" sz="1100" dirty="0">
                        <a:effectLst/>
                        <a:latin typeface="Calibri"/>
                        <a:ea typeface="Calibri"/>
                        <a:cs typeface="Times New Roman"/>
                      </a:endParaRPr>
                    </a:p>
                  </a:txBody>
                  <a:tcPr marL="9525" marR="9525" marT="9525" marB="9525"/>
                </a:tc>
              </a:tr>
            </a:tbl>
          </a:graphicData>
        </a:graphic>
      </p:graphicFrame>
      <p:sp>
        <p:nvSpPr>
          <p:cNvPr id="4" name="Oval Callout 3"/>
          <p:cNvSpPr/>
          <p:nvPr/>
        </p:nvSpPr>
        <p:spPr>
          <a:xfrm>
            <a:off x="0" y="1547893"/>
            <a:ext cx="1447800" cy="952500"/>
          </a:xfrm>
          <a:prstGeom prst="wedgeEllipseCallout">
            <a:avLst>
              <a:gd name="adj1" fmla="val 54176"/>
              <a:gd name="adj2" fmla="val -76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a:t>
            </a:r>
            <a:r>
              <a:rPr lang="en-US" sz="1200" dirty="0" err="1" smtClean="0"/>
              <a:t>Loogbook</a:t>
            </a:r>
            <a:endParaRPr lang="en-US" sz="1200" dirty="0" smtClean="0"/>
          </a:p>
          <a:p>
            <a:pPr algn="ctr"/>
            <a:r>
              <a:rPr lang="en-US" sz="1200" dirty="0" smtClean="0"/>
              <a:t>Entries</a:t>
            </a:r>
            <a:endParaRPr lang="en-US" sz="1200" dirty="0"/>
          </a:p>
        </p:txBody>
      </p:sp>
      <p:sp>
        <p:nvSpPr>
          <p:cNvPr id="8" name="Oval Callout 7"/>
          <p:cNvSpPr/>
          <p:nvPr/>
        </p:nvSpPr>
        <p:spPr>
          <a:xfrm>
            <a:off x="7467600" y="1600200"/>
            <a:ext cx="1371600" cy="1143000"/>
          </a:xfrm>
          <a:prstGeom prst="wedgeEllipseCallout">
            <a:avLst>
              <a:gd name="adj1" fmla="val -52121"/>
              <a:gd name="adj2" fmla="val -688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SixTrack</a:t>
            </a:r>
            <a:r>
              <a:rPr lang="en-US" dirty="0" smtClean="0"/>
              <a:t> </a:t>
            </a:r>
          </a:p>
          <a:p>
            <a:pPr algn="ctr"/>
            <a:r>
              <a:rPr lang="en-US" sz="1400" dirty="0" smtClean="0"/>
              <a:t>Tracking Results</a:t>
            </a:r>
            <a:endParaRPr lang="en-US" sz="1400"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457200" y="3886200"/>
            <a:ext cx="8584768" cy="2286000"/>
          </a:xfrm>
          <a:prstGeom prst="rect">
            <a:avLst/>
          </a:prstGeom>
        </p:spPr>
      </p:pic>
      <p:sp>
        <p:nvSpPr>
          <p:cNvPr id="5" name="Rectangle 4"/>
          <p:cNvSpPr/>
          <p:nvPr/>
        </p:nvSpPr>
        <p:spPr>
          <a:xfrm>
            <a:off x="457200" y="3200400"/>
            <a:ext cx="8584768" cy="646331"/>
          </a:xfrm>
          <a:prstGeom prst="rect">
            <a:avLst/>
          </a:prstGeom>
        </p:spPr>
        <p:txBody>
          <a:bodyPr wrap="square">
            <a:spAutoFit/>
          </a:bodyPr>
          <a:lstStyle/>
          <a:p>
            <a:r>
              <a:rPr lang="en-US" dirty="0"/>
              <a:t>Integrated radiation does accumulated at every </a:t>
            </a:r>
            <a:r>
              <a:rPr lang="en-US" dirty="0" smtClean="0"/>
              <a:t>insertion </a:t>
            </a:r>
            <a:r>
              <a:rPr lang="en-US" dirty="0"/>
              <a:t>device from the first day of its installation as measured by TLDs.</a:t>
            </a:r>
          </a:p>
        </p:txBody>
      </p:sp>
    </p:spTree>
    <p:extLst>
      <p:ext uri="{BB962C8B-B14F-4D97-AF65-F5344CB8AC3E}">
        <p14:creationId xmlns:p14="http://schemas.microsoft.com/office/powerpoint/2010/main" val="247585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6"/>
            <a:ext cx="8305800" cy="868362"/>
          </a:xfrm>
        </p:spPr>
        <p:txBody>
          <a:bodyPr>
            <a:noAutofit/>
          </a:bodyPr>
          <a:lstStyle/>
          <a:p>
            <a:r>
              <a:rPr lang="en-US" sz="3200" dirty="0" smtClean="0">
                <a:solidFill>
                  <a:srgbClr val="002060"/>
                </a:solidFill>
              </a:rPr>
              <a:t>Preparation of input file for </a:t>
            </a:r>
            <a:r>
              <a:rPr lang="en-US" sz="3200" dirty="0" err="1" smtClean="0">
                <a:solidFill>
                  <a:srgbClr val="002060"/>
                </a:solidFill>
              </a:rPr>
              <a:t>SixTrack</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formation of blocks of linear elements</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4D3885B8-1B54-4CFD-9D84-958CDD4DF7C1}"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4</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20425" cy="725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79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5"/>
            <a:ext cx="8305800" cy="868362"/>
          </a:xfrm>
        </p:spPr>
        <p:txBody>
          <a:bodyPr>
            <a:noAutofit/>
          </a:bodyPr>
          <a:lstStyle/>
          <a:p>
            <a:r>
              <a:rPr lang="en-US" sz="3200" dirty="0" smtClean="0">
                <a:solidFill>
                  <a:srgbClr val="002060"/>
                </a:solidFill>
              </a:rPr>
              <a:t>P3_20wig optics Aperture limitations</a:t>
            </a:r>
            <a:endParaRPr lang="en-US" sz="3200" baseline="-25000" dirty="0">
              <a:solidFill>
                <a:srgbClr val="002060"/>
              </a:solidFill>
            </a:endParaRPr>
          </a:p>
        </p:txBody>
      </p:sp>
      <p:sp>
        <p:nvSpPr>
          <p:cNvPr id="9" name="Date Placeholder 8"/>
          <p:cNvSpPr>
            <a:spLocks noGrp="1"/>
          </p:cNvSpPr>
          <p:nvPr>
            <p:ph type="dt" sz="half" idx="10"/>
          </p:nvPr>
        </p:nvSpPr>
        <p:spPr/>
        <p:txBody>
          <a:bodyPr/>
          <a:lstStyle/>
          <a:p>
            <a:fld id="{62B275CF-40BB-45FA-B439-9AA179F9C5EE}"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5</a:t>
            </a:fld>
            <a:endParaRPr lang="en-US" dirty="0"/>
          </a:p>
        </p:txBody>
      </p:sp>
      <p:sp>
        <p:nvSpPr>
          <p:cNvPr id="3" name="Rectangle 2"/>
          <p:cNvSpPr/>
          <p:nvPr/>
        </p:nvSpPr>
        <p:spPr>
          <a:xfrm>
            <a:off x="5943600" y="1219200"/>
            <a:ext cx="2971800" cy="4893647"/>
          </a:xfrm>
          <a:prstGeom prst="rect">
            <a:avLst/>
          </a:prstGeom>
        </p:spPr>
        <p:txBody>
          <a:bodyPr wrap="square">
            <a:spAutoFit/>
          </a:bodyPr>
          <a:lstStyle/>
          <a:p>
            <a:r>
              <a:rPr lang="en-US" sz="800" dirty="0" smtClean="0"/>
              <a:t>BPM_NOR_116          </a:t>
            </a:r>
            <a:r>
              <a:rPr lang="en-US" sz="800" dirty="0"/>
              <a:t>EL   39.00 19.00</a:t>
            </a:r>
          </a:p>
          <a:p>
            <a:r>
              <a:rPr lang="en-US" sz="800" dirty="0">
                <a:solidFill>
                  <a:srgbClr val="FF0000"/>
                </a:solidFill>
              </a:rPr>
              <a:t>BPM_NOR_119          EL   30.00  </a:t>
            </a:r>
            <a:r>
              <a:rPr lang="en-US" sz="800" dirty="0" smtClean="0">
                <a:solidFill>
                  <a:srgbClr val="FF0000"/>
                </a:solidFill>
              </a:rPr>
              <a:t>3.50	</a:t>
            </a:r>
            <a:r>
              <a:rPr lang="en-US" sz="1600" dirty="0" smtClean="0">
                <a:solidFill>
                  <a:srgbClr val="FF0000"/>
                </a:solidFill>
              </a:rPr>
              <a:t>PU07</a:t>
            </a:r>
            <a:endParaRPr lang="en-US" sz="1600" dirty="0">
              <a:solidFill>
                <a:srgbClr val="FF0000"/>
              </a:solidFill>
            </a:endParaRPr>
          </a:p>
          <a:p>
            <a:r>
              <a:rPr lang="en-US" sz="800" dirty="0">
                <a:solidFill>
                  <a:srgbClr val="FF0000"/>
                </a:solidFill>
              </a:rPr>
              <a:t>BPM_NOR_124          EL   30.00  3.50</a:t>
            </a:r>
          </a:p>
          <a:p>
            <a:r>
              <a:rPr lang="en-US" sz="800" dirty="0"/>
              <a:t>BPM_NOR_127          EL   39.00 19.00</a:t>
            </a:r>
          </a:p>
          <a:p>
            <a:r>
              <a:rPr lang="en-US" sz="800" dirty="0"/>
              <a:t>BPM_NOR_131          EL   39.00 19.00</a:t>
            </a:r>
          </a:p>
          <a:p>
            <a:r>
              <a:rPr lang="en-US" sz="800" dirty="0"/>
              <a:t>BPM_NOR_132          EL   39.00 19.00</a:t>
            </a:r>
          </a:p>
          <a:p>
            <a:r>
              <a:rPr lang="en-US" sz="800" dirty="0"/>
              <a:t>BPM_OL_152           EL   39.00 19.00</a:t>
            </a:r>
          </a:p>
          <a:p>
            <a:r>
              <a:rPr lang="en-US" sz="800" dirty="0"/>
              <a:t>BPM_OL_149           EL   39.00 19.00</a:t>
            </a:r>
          </a:p>
          <a:p>
            <a:r>
              <a:rPr lang="en-US" sz="800" dirty="0">
                <a:solidFill>
                  <a:srgbClr val="FF0000"/>
                </a:solidFill>
              </a:rPr>
              <a:t>BPM_OL_146           EL   30.00  </a:t>
            </a:r>
            <a:r>
              <a:rPr lang="en-US" sz="800" dirty="0" smtClean="0">
                <a:solidFill>
                  <a:srgbClr val="FF0000"/>
                </a:solidFill>
              </a:rPr>
              <a:t>3.50	</a:t>
            </a:r>
            <a:r>
              <a:rPr lang="en-US" sz="1600" dirty="0" smtClean="0">
                <a:solidFill>
                  <a:srgbClr val="FF0000"/>
                </a:solidFill>
              </a:rPr>
              <a:t>PU08, 09</a:t>
            </a:r>
            <a:endParaRPr lang="en-US" sz="1600" dirty="0">
              <a:solidFill>
                <a:srgbClr val="FF0000"/>
              </a:solidFill>
            </a:endParaRPr>
          </a:p>
          <a:p>
            <a:r>
              <a:rPr lang="en-US" sz="800" dirty="0">
                <a:solidFill>
                  <a:srgbClr val="FF0000"/>
                </a:solidFill>
              </a:rPr>
              <a:t>BPM_OL_144           EL   30.00  3.50</a:t>
            </a:r>
          </a:p>
          <a:p>
            <a:r>
              <a:rPr lang="en-US" sz="800" dirty="0">
                <a:solidFill>
                  <a:srgbClr val="FF0000"/>
                </a:solidFill>
              </a:rPr>
              <a:t>BPM_OL_141           EL   30.00  3.50</a:t>
            </a:r>
          </a:p>
          <a:p>
            <a:r>
              <a:rPr lang="en-US" sz="800" dirty="0"/>
              <a:t>BPM_OL_138           EL   39.00 19.00</a:t>
            </a:r>
          </a:p>
          <a:p>
            <a:r>
              <a:rPr lang="en-US" sz="800" dirty="0"/>
              <a:t>BPM_OL_134           EL   39.00 19.00</a:t>
            </a:r>
          </a:p>
          <a:p>
            <a:r>
              <a:rPr lang="en-US" sz="800" dirty="0"/>
              <a:t>BPM_OL_133           EL   39.00 19.00</a:t>
            </a:r>
          </a:p>
          <a:p>
            <a:r>
              <a:rPr lang="en-US" sz="800" dirty="0"/>
              <a:t>BPM_OL_129           EL   39.00 19.00</a:t>
            </a:r>
          </a:p>
          <a:p>
            <a:r>
              <a:rPr lang="en-US" sz="800" dirty="0"/>
              <a:t>BPM_OL_126           EL   39.00 19.00</a:t>
            </a:r>
          </a:p>
          <a:p>
            <a:r>
              <a:rPr lang="en-US" sz="800" dirty="0">
                <a:solidFill>
                  <a:srgbClr val="FF0000"/>
                </a:solidFill>
              </a:rPr>
              <a:t>BPM_OL_123           EL   30.00  </a:t>
            </a:r>
            <a:r>
              <a:rPr lang="en-US" sz="800" dirty="0" smtClean="0">
                <a:solidFill>
                  <a:srgbClr val="FF0000"/>
                </a:solidFill>
              </a:rPr>
              <a:t>3.50	</a:t>
            </a:r>
            <a:r>
              <a:rPr lang="en-US" sz="1600" dirty="0" smtClean="0">
                <a:solidFill>
                  <a:srgbClr val="FF0000"/>
                </a:solidFill>
              </a:rPr>
              <a:t>PU10</a:t>
            </a:r>
            <a:endParaRPr lang="en-US" sz="1600" dirty="0">
              <a:solidFill>
                <a:srgbClr val="FF0000"/>
              </a:solidFill>
            </a:endParaRPr>
          </a:p>
          <a:p>
            <a:r>
              <a:rPr lang="en-US" sz="800" dirty="0">
                <a:solidFill>
                  <a:srgbClr val="FF0000"/>
                </a:solidFill>
              </a:rPr>
              <a:t>BPM_OL_118           EL   30.00  3.50</a:t>
            </a:r>
          </a:p>
          <a:p>
            <a:r>
              <a:rPr lang="en-US" sz="800" dirty="0"/>
              <a:t>BPM_OL_115           EL   39.00 19.00</a:t>
            </a:r>
          </a:p>
          <a:p>
            <a:r>
              <a:rPr lang="en-US" sz="800" dirty="0"/>
              <a:t>BPM_OL_111           EL   39.00 19.00</a:t>
            </a:r>
          </a:p>
          <a:p>
            <a:r>
              <a:rPr lang="en-US" sz="800" dirty="0"/>
              <a:t>BPM_OL_110           EL   39.00 19.00</a:t>
            </a:r>
          </a:p>
          <a:p>
            <a:r>
              <a:rPr lang="en-US" sz="800" dirty="0"/>
              <a:t>BPM_OL_106           EL   39.00 19.00</a:t>
            </a:r>
          </a:p>
          <a:p>
            <a:r>
              <a:rPr lang="en-US" sz="800" dirty="0"/>
              <a:t>BPM_OL_103           EL   39.00 19.00</a:t>
            </a:r>
          </a:p>
          <a:p>
            <a:r>
              <a:rPr lang="en-US" sz="800" dirty="0">
                <a:solidFill>
                  <a:srgbClr val="FF0000"/>
                </a:solidFill>
              </a:rPr>
              <a:t>BPM_OL_100           EL   30.00  </a:t>
            </a:r>
            <a:r>
              <a:rPr lang="en-US" sz="800" dirty="0" smtClean="0">
                <a:solidFill>
                  <a:srgbClr val="FF0000"/>
                </a:solidFill>
              </a:rPr>
              <a:t>3.50	</a:t>
            </a:r>
            <a:r>
              <a:rPr lang="en-US" sz="1600" dirty="0" smtClean="0">
                <a:solidFill>
                  <a:srgbClr val="FF0000"/>
                </a:solidFill>
              </a:rPr>
              <a:t>PU11, 12</a:t>
            </a:r>
            <a:endParaRPr lang="en-US" sz="1600" dirty="0">
              <a:solidFill>
                <a:srgbClr val="FF0000"/>
              </a:solidFill>
            </a:endParaRPr>
          </a:p>
          <a:p>
            <a:r>
              <a:rPr lang="en-US" sz="800" dirty="0">
                <a:solidFill>
                  <a:srgbClr val="FF0000"/>
                </a:solidFill>
              </a:rPr>
              <a:t>BPM_OL_98            EL   30.00  3.50</a:t>
            </a:r>
          </a:p>
          <a:p>
            <a:r>
              <a:rPr lang="en-US" sz="800" dirty="0">
                <a:solidFill>
                  <a:srgbClr val="FF0000"/>
                </a:solidFill>
              </a:rPr>
              <a:t>BPM_OL_95            EL   30.00  3.50</a:t>
            </a:r>
          </a:p>
          <a:p>
            <a:r>
              <a:rPr lang="en-US" sz="800" dirty="0"/>
              <a:t>BPM_OL_92            EL   39.00 19.00</a:t>
            </a:r>
          </a:p>
          <a:p>
            <a:r>
              <a:rPr lang="en-US" sz="800" dirty="0"/>
              <a:t>BPM_OL_88            EL   39.00 19.00</a:t>
            </a:r>
          </a:p>
          <a:p>
            <a:r>
              <a:rPr lang="en-US" sz="800" dirty="0"/>
              <a:t>BPM_OL_87            EL   39.00 19.00</a:t>
            </a:r>
          </a:p>
          <a:p>
            <a:r>
              <a:rPr lang="en-US" sz="800" dirty="0"/>
              <a:t>BPM_OL_83            EL   39.00 19.00</a:t>
            </a:r>
          </a:p>
          <a:p>
            <a:r>
              <a:rPr lang="en-US" sz="800" dirty="0"/>
              <a:t>BPM_OL_80            EL   39.00 19.00</a:t>
            </a:r>
          </a:p>
          <a:p>
            <a:r>
              <a:rPr lang="en-US" sz="800" dirty="0">
                <a:solidFill>
                  <a:srgbClr val="FF0000"/>
                </a:solidFill>
              </a:rPr>
              <a:t>BPM_OL_77            EL   30.00  </a:t>
            </a:r>
            <a:r>
              <a:rPr lang="en-US" sz="800" dirty="0" smtClean="0">
                <a:solidFill>
                  <a:srgbClr val="FF0000"/>
                </a:solidFill>
              </a:rPr>
              <a:t>3.50	</a:t>
            </a:r>
            <a:r>
              <a:rPr lang="en-US" sz="1600" dirty="0" smtClean="0">
                <a:solidFill>
                  <a:srgbClr val="FF0000"/>
                </a:solidFill>
              </a:rPr>
              <a:t>PU13, 14</a:t>
            </a:r>
            <a:endParaRPr lang="en-US" sz="1600" dirty="0">
              <a:solidFill>
                <a:srgbClr val="FF0000"/>
              </a:solidFill>
            </a:endParaRPr>
          </a:p>
          <a:p>
            <a:r>
              <a:rPr lang="en-US" sz="800" dirty="0">
                <a:solidFill>
                  <a:srgbClr val="FF0000"/>
                </a:solidFill>
              </a:rPr>
              <a:t>BPM_OL_75            EL   30.00  3.50</a:t>
            </a:r>
          </a:p>
          <a:p>
            <a:r>
              <a:rPr lang="en-US" sz="800" dirty="0">
                <a:solidFill>
                  <a:srgbClr val="FF0000"/>
                </a:solidFill>
              </a:rPr>
              <a:t>BPM_OL_72            EL   30.00  3.50</a:t>
            </a:r>
          </a:p>
        </p:txBody>
      </p:sp>
      <p:sp>
        <p:nvSpPr>
          <p:cNvPr id="7" name="Rectangle 6"/>
          <p:cNvSpPr/>
          <p:nvPr/>
        </p:nvSpPr>
        <p:spPr>
          <a:xfrm>
            <a:off x="2743200" y="1221783"/>
            <a:ext cx="3104827" cy="4893647"/>
          </a:xfrm>
          <a:prstGeom prst="rect">
            <a:avLst/>
          </a:prstGeom>
        </p:spPr>
        <p:txBody>
          <a:bodyPr wrap="square">
            <a:spAutoFit/>
          </a:bodyPr>
          <a:lstStyle/>
          <a:p>
            <a:r>
              <a:rPr lang="en-US" sz="800" dirty="0">
                <a:solidFill>
                  <a:srgbClr val="FF0000"/>
                </a:solidFill>
              </a:rPr>
              <a:t>BPM_NOR_11           EL   28.50  </a:t>
            </a:r>
            <a:r>
              <a:rPr lang="en-US" sz="800" dirty="0" smtClean="0">
                <a:solidFill>
                  <a:srgbClr val="FF0000"/>
                </a:solidFill>
              </a:rPr>
              <a:t>5.25	</a:t>
            </a:r>
            <a:r>
              <a:rPr lang="en-US" sz="1600" dirty="0" smtClean="0">
                <a:solidFill>
                  <a:srgbClr val="FF0000"/>
                </a:solidFill>
              </a:rPr>
              <a:t>PU01a,b</a:t>
            </a:r>
            <a:r>
              <a:rPr lang="en-US" sz="800" dirty="0" smtClean="0">
                <a:solidFill>
                  <a:srgbClr val="FF0000"/>
                </a:solidFill>
              </a:rPr>
              <a:t>	</a:t>
            </a:r>
            <a:endParaRPr lang="en-US" sz="800" dirty="0">
              <a:solidFill>
                <a:srgbClr val="FF0000"/>
              </a:solidFill>
            </a:endParaRPr>
          </a:p>
          <a:p>
            <a:r>
              <a:rPr lang="en-US" sz="800" dirty="0">
                <a:solidFill>
                  <a:srgbClr val="FF0000"/>
                </a:solidFill>
              </a:rPr>
              <a:t>BPM_NOR_23           EL   28.50  5.25</a:t>
            </a:r>
          </a:p>
          <a:p>
            <a:r>
              <a:rPr lang="en-US" sz="800" dirty="0"/>
              <a:t>BPM_NOR_32           EL   40.00 20.00</a:t>
            </a:r>
          </a:p>
          <a:p>
            <a:r>
              <a:rPr lang="en-US" sz="800" dirty="0"/>
              <a:t>ABSE                 </a:t>
            </a:r>
            <a:r>
              <a:rPr lang="en-US" sz="800" dirty="0" smtClean="0"/>
              <a:t>           EL   </a:t>
            </a:r>
            <a:r>
              <a:rPr lang="en-US" sz="800" dirty="0"/>
              <a:t>34.00 19.00</a:t>
            </a:r>
          </a:p>
          <a:p>
            <a:r>
              <a:rPr lang="en-US" sz="800" dirty="0"/>
              <a:t>BPM_NOR_39           EL   39.00 19.00</a:t>
            </a:r>
          </a:p>
          <a:p>
            <a:r>
              <a:rPr lang="en-US" sz="800" dirty="0"/>
              <a:t>BPM_NOR_40           EL   39.00 19.00</a:t>
            </a:r>
          </a:p>
          <a:p>
            <a:r>
              <a:rPr lang="en-US" sz="800" dirty="0"/>
              <a:t>ABSA                 </a:t>
            </a:r>
            <a:r>
              <a:rPr lang="en-US" sz="800" dirty="0" smtClean="0"/>
              <a:t>          EL   </a:t>
            </a:r>
            <a:r>
              <a:rPr lang="en-US" sz="800" dirty="0"/>
              <a:t>35.00 19.00</a:t>
            </a:r>
          </a:p>
          <a:p>
            <a:r>
              <a:rPr lang="en-US" sz="800" dirty="0"/>
              <a:t>BPM_NOR_44           EL   39.00 19.00</a:t>
            </a:r>
          </a:p>
          <a:p>
            <a:r>
              <a:rPr lang="en-US" sz="800" dirty="0"/>
              <a:t>BPM_NOR_47           EL   39.00 19.00</a:t>
            </a:r>
          </a:p>
          <a:p>
            <a:r>
              <a:rPr lang="en-US" sz="800" dirty="0"/>
              <a:t>ABSB                 </a:t>
            </a:r>
            <a:r>
              <a:rPr lang="en-US" sz="800" dirty="0" smtClean="0"/>
              <a:t>          EL   </a:t>
            </a:r>
            <a:r>
              <a:rPr lang="en-US" sz="800" dirty="0"/>
              <a:t>35.50 19.00</a:t>
            </a:r>
          </a:p>
          <a:p>
            <a:r>
              <a:rPr lang="en-US" sz="800" dirty="0">
                <a:solidFill>
                  <a:srgbClr val="FF0000"/>
                </a:solidFill>
              </a:rPr>
              <a:t>BPM_NOR_50           EL   30.00  </a:t>
            </a:r>
            <a:r>
              <a:rPr lang="en-US" sz="800" dirty="0" smtClean="0">
                <a:solidFill>
                  <a:srgbClr val="FF0000"/>
                </a:solidFill>
              </a:rPr>
              <a:t>3.50</a:t>
            </a:r>
            <a:r>
              <a:rPr lang="en-US" sz="100" dirty="0">
                <a:solidFill>
                  <a:srgbClr val="FF0000"/>
                </a:solidFill>
              </a:rPr>
              <a:t>	</a:t>
            </a:r>
            <a:r>
              <a:rPr lang="en-US" sz="1600" dirty="0" smtClean="0">
                <a:solidFill>
                  <a:srgbClr val="FF0000"/>
                </a:solidFill>
              </a:rPr>
              <a:t>PU02, 03</a:t>
            </a:r>
            <a:endParaRPr lang="en-US" sz="1600" dirty="0">
              <a:solidFill>
                <a:srgbClr val="FF0000"/>
              </a:solidFill>
            </a:endParaRPr>
          </a:p>
          <a:p>
            <a:r>
              <a:rPr lang="en-US" sz="800" dirty="0">
                <a:solidFill>
                  <a:srgbClr val="FF0000"/>
                </a:solidFill>
              </a:rPr>
              <a:t>BPM_NOR_52           EL   30.00  3.50</a:t>
            </a:r>
          </a:p>
          <a:p>
            <a:r>
              <a:rPr lang="en-US" sz="800" dirty="0">
                <a:solidFill>
                  <a:srgbClr val="FF0000"/>
                </a:solidFill>
              </a:rPr>
              <a:t>BPM_NOR_55           EL   30.00  3.50</a:t>
            </a:r>
          </a:p>
          <a:p>
            <a:r>
              <a:rPr lang="en-US" sz="800" dirty="0"/>
              <a:t>ABSC                </a:t>
            </a:r>
            <a:r>
              <a:rPr lang="en-US" sz="800" dirty="0" smtClean="0"/>
              <a:t>           EL   </a:t>
            </a:r>
            <a:r>
              <a:rPr lang="en-US" sz="800" dirty="0"/>
              <a:t>34.50 19.00</a:t>
            </a:r>
          </a:p>
          <a:p>
            <a:r>
              <a:rPr lang="en-US" sz="800" dirty="0"/>
              <a:t>BPM_NOR_58           EL   39.00 19.00</a:t>
            </a:r>
          </a:p>
          <a:p>
            <a:r>
              <a:rPr lang="en-US" sz="800" dirty="0"/>
              <a:t>ABSD                 </a:t>
            </a:r>
            <a:r>
              <a:rPr lang="en-US" sz="800" dirty="0" smtClean="0"/>
              <a:t>          EL   </a:t>
            </a:r>
            <a:r>
              <a:rPr lang="en-US" sz="800" dirty="0"/>
              <a:t>39.50 19.00</a:t>
            </a:r>
          </a:p>
          <a:p>
            <a:r>
              <a:rPr lang="en-US" sz="800" dirty="0"/>
              <a:t>BPM_NOR_62           EL   39.00 19.00</a:t>
            </a:r>
          </a:p>
          <a:p>
            <a:r>
              <a:rPr lang="en-US" sz="800" dirty="0"/>
              <a:t>BPM_NOR_63           EL   39.00 19.00</a:t>
            </a:r>
          </a:p>
          <a:p>
            <a:r>
              <a:rPr lang="en-US" sz="800" dirty="0"/>
              <a:t>ABSA1                </a:t>
            </a:r>
            <a:r>
              <a:rPr lang="en-US" sz="800" dirty="0" smtClean="0"/>
              <a:t>        EL   </a:t>
            </a:r>
            <a:r>
              <a:rPr lang="en-US" sz="800" dirty="0"/>
              <a:t>35.00 19.00</a:t>
            </a:r>
          </a:p>
          <a:p>
            <a:r>
              <a:rPr lang="en-US" sz="800" dirty="0"/>
              <a:t>BPM_NOR_67           EL   39.00 19.00</a:t>
            </a:r>
          </a:p>
          <a:p>
            <a:r>
              <a:rPr lang="en-US" sz="800" dirty="0"/>
              <a:t>BPM_NOR_70           EL   39.00 19.00</a:t>
            </a:r>
          </a:p>
          <a:p>
            <a:r>
              <a:rPr lang="en-US" sz="800" dirty="0">
                <a:solidFill>
                  <a:srgbClr val="FF0000"/>
                </a:solidFill>
              </a:rPr>
              <a:t>BPM_NOR_73           EL   30.00  </a:t>
            </a:r>
            <a:r>
              <a:rPr lang="en-US" sz="800" dirty="0" smtClean="0">
                <a:solidFill>
                  <a:srgbClr val="FF0000"/>
                </a:solidFill>
              </a:rPr>
              <a:t>3.50	</a:t>
            </a:r>
            <a:r>
              <a:rPr lang="en-US" sz="800" dirty="0">
                <a:solidFill>
                  <a:srgbClr val="FF0000"/>
                </a:solidFill>
              </a:rPr>
              <a:t> </a:t>
            </a:r>
            <a:r>
              <a:rPr lang="en-US" sz="1600" dirty="0" smtClean="0">
                <a:solidFill>
                  <a:srgbClr val="FF0000"/>
                </a:solidFill>
              </a:rPr>
              <a:t>PU04</a:t>
            </a:r>
            <a:endParaRPr lang="en-US" sz="1600" dirty="0">
              <a:solidFill>
                <a:srgbClr val="FF0000"/>
              </a:solidFill>
            </a:endParaRPr>
          </a:p>
          <a:p>
            <a:r>
              <a:rPr lang="en-US" sz="800" dirty="0">
                <a:solidFill>
                  <a:srgbClr val="FF0000"/>
                </a:solidFill>
              </a:rPr>
              <a:t>BPM_NOR_78           EL   30.00  3.50</a:t>
            </a:r>
          </a:p>
          <a:p>
            <a:r>
              <a:rPr lang="en-US" sz="800" dirty="0"/>
              <a:t>BPM_NOR_81           EL   39.00 19.00</a:t>
            </a:r>
          </a:p>
          <a:p>
            <a:r>
              <a:rPr lang="en-US" sz="800" dirty="0"/>
              <a:t>BPM_NOR_85           EL   39.00 19.00</a:t>
            </a:r>
          </a:p>
          <a:p>
            <a:r>
              <a:rPr lang="en-US" sz="800" dirty="0"/>
              <a:t>BPM_NOR_86           EL   39.00 19.00</a:t>
            </a:r>
          </a:p>
          <a:p>
            <a:r>
              <a:rPr lang="en-US" sz="800" dirty="0"/>
              <a:t>BPM_NOR_90           EL   39.00 19.00</a:t>
            </a:r>
          </a:p>
          <a:p>
            <a:r>
              <a:rPr lang="en-US" sz="800" dirty="0"/>
              <a:t>BPM_NOR_93           EL   39.00 19.00</a:t>
            </a:r>
          </a:p>
          <a:p>
            <a:r>
              <a:rPr lang="en-US" sz="800" dirty="0">
                <a:solidFill>
                  <a:srgbClr val="FF0000"/>
                </a:solidFill>
              </a:rPr>
              <a:t>BPM_NOR_96           EL   30.00  </a:t>
            </a:r>
            <a:r>
              <a:rPr lang="en-US" sz="800" dirty="0" smtClean="0">
                <a:solidFill>
                  <a:srgbClr val="FF0000"/>
                </a:solidFill>
              </a:rPr>
              <a:t>3.50	</a:t>
            </a:r>
            <a:r>
              <a:rPr lang="en-US" sz="1600" dirty="0" smtClean="0">
                <a:solidFill>
                  <a:srgbClr val="FF0000"/>
                </a:solidFill>
              </a:rPr>
              <a:t>PU05, 06</a:t>
            </a:r>
            <a:endParaRPr lang="en-US" sz="1600" dirty="0">
              <a:solidFill>
                <a:srgbClr val="FF0000"/>
              </a:solidFill>
            </a:endParaRPr>
          </a:p>
          <a:p>
            <a:r>
              <a:rPr lang="en-US" sz="800" dirty="0">
                <a:solidFill>
                  <a:srgbClr val="FF0000"/>
                </a:solidFill>
              </a:rPr>
              <a:t>BPM_NOR_98           EL   30.00  3.50</a:t>
            </a:r>
          </a:p>
          <a:p>
            <a:r>
              <a:rPr lang="en-US" sz="800" dirty="0"/>
              <a:t>BPM_NOR_101          EL   30.00  3.50</a:t>
            </a:r>
          </a:p>
          <a:p>
            <a:r>
              <a:rPr lang="en-US" sz="800" dirty="0"/>
              <a:t>BPM_NOR_104          EL   39.00 19.00</a:t>
            </a:r>
          </a:p>
          <a:p>
            <a:r>
              <a:rPr lang="en-US" sz="800" dirty="0"/>
              <a:t>BPM_NOR_108          EL   39.00 19.00</a:t>
            </a:r>
          </a:p>
          <a:p>
            <a:r>
              <a:rPr lang="en-US" sz="800" dirty="0"/>
              <a:t>BPM_NOR_109          EL   39.00 19.00</a:t>
            </a:r>
          </a:p>
          <a:p>
            <a:r>
              <a:rPr lang="en-US" sz="800" dirty="0"/>
              <a:t>BPM_NOR_113          EL   39.00 </a:t>
            </a:r>
            <a:r>
              <a:rPr lang="en-US" sz="800" dirty="0" smtClean="0"/>
              <a:t>19.00</a:t>
            </a:r>
            <a:endParaRPr lang="en-US" sz="800" dirty="0"/>
          </a:p>
        </p:txBody>
      </p:sp>
      <p:sp>
        <p:nvSpPr>
          <p:cNvPr id="4" name="Rectangle 3"/>
          <p:cNvSpPr/>
          <p:nvPr/>
        </p:nvSpPr>
        <p:spPr>
          <a:xfrm>
            <a:off x="381000" y="1371600"/>
            <a:ext cx="2514600" cy="3477875"/>
          </a:xfrm>
          <a:prstGeom prst="rect">
            <a:avLst/>
          </a:prstGeom>
        </p:spPr>
        <p:txBody>
          <a:bodyPr wrap="square">
            <a:spAutoFit/>
          </a:bodyPr>
          <a:lstStyle/>
          <a:p>
            <a:r>
              <a:rPr lang="en-US" sz="1000" dirty="0"/>
              <a:t>BPM_WL_30            EL   60.00 10.00</a:t>
            </a:r>
          </a:p>
          <a:p>
            <a:r>
              <a:rPr lang="en-US" sz="1000" dirty="0"/>
              <a:t>BPM_WL_24            EL   60.00 10.00</a:t>
            </a:r>
          </a:p>
          <a:p>
            <a:r>
              <a:rPr lang="en-US" sz="1000" dirty="0"/>
              <a:t>ABSW1               </a:t>
            </a:r>
            <a:r>
              <a:rPr lang="en-US" sz="1000" dirty="0" smtClean="0"/>
              <a:t>       </a:t>
            </a:r>
            <a:r>
              <a:rPr lang="en-US" sz="1000" dirty="0"/>
              <a:t>EL   30.00  4.50</a:t>
            </a:r>
          </a:p>
          <a:p>
            <a:r>
              <a:rPr lang="en-US" sz="1000" dirty="0"/>
              <a:t>BPM_WL_18            EL   60.00 10.00</a:t>
            </a:r>
          </a:p>
          <a:p>
            <a:r>
              <a:rPr lang="en-US" sz="1000" dirty="0"/>
              <a:t>ABSW2                </a:t>
            </a:r>
            <a:r>
              <a:rPr lang="en-US" sz="1000" dirty="0" smtClean="0"/>
              <a:t>      EL   </a:t>
            </a:r>
            <a:r>
              <a:rPr lang="en-US" sz="1000" dirty="0"/>
              <a:t>30.00  8.50</a:t>
            </a:r>
          </a:p>
          <a:p>
            <a:r>
              <a:rPr lang="en-US" sz="1000" dirty="0"/>
              <a:t>BPM_WL_12            EL   60.00 10.00</a:t>
            </a:r>
          </a:p>
          <a:p>
            <a:r>
              <a:rPr lang="en-US" sz="1000" dirty="0"/>
              <a:t>ABSW3               </a:t>
            </a:r>
            <a:r>
              <a:rPr lang="en-US" sz="1000" dirty="0" smtClean="0"/>
              <a:t>       </a:t>
            </a:r>
            <a:r>
              <a:rPr lang="en-US" sz="1000" dirty="0"/>
              <a:t>EL   31.50  4.50</a:t>
            </a:r>
          </a:p>
          <a:p>
            <a:r>
              <a:rPr lang="en-US" sz="1000" dirty="0"/>
              <a:t>BPM_WL_6             EL   60.00 10.00</a:t>
            </a:r>
          </a:p>
          <a:p>
            <a:r>
              <a:rPr lang="en-US" sz="1000" dirty="0"/>
              <a:t>ABSW4             </a:t>
            </a:r>
            <a:r>
              <a:rPr lang="en-US" sz="1000" dirty="0" smtClean="0"/>
              <a:t>        </a:t>
            </a:r>
            <a:r>
              <a:rPr lang="en-US" sz="1000" dirty="0"/>
              <a:t>EL   31.00  8.50</a:t>
            </a:r>
          </a:p>
          <a:p>
            <a:r>
              <a:rPr lang="en-US" sz="1000" dirty="0"/>
              <a:t>BPM_WR_0             EL   60.00 10.00</a:t>
            </a:r>
          </a:p>
          <a:p>
            <a:r>
              <a:rPr lang="en-US" sz="1000" dirty="0"/>
              <a:t>ABSW5              </a:t>
            </a:r>
            <a:r>
              <a:rPr lang="en-US" sz="1000" dirty="0" smtClean="0"/>
              <a:t>       </a:t>
            </a:r>
            <a:r>
              <a:rPr lang="en-US" sz="1000" dirty="0"/>
              <a:t>EL   39.50  4.50</a:t>
            </a:r>
          </a:p>
          <a:p>
            <a:r>
              <a:rPr lang="en-US" sz="1000" dirty="0"/>
              <a:t>BPM_WR_7             EL   60.00 10.00</a:t>
            </a:r>
          </a:p>
          <a:p>
            <a:r>
              <a:rPr lang="en-US" sz="1000" dirty="0"/>
              <a:t>ABSW6            </a:t>
            </a:r>
            <a:r>
              <a:rPr lang="en-US" sz="1000" dirty="0" smtClean="0"/>
              <a:t>         </a:t>
            </a:r>
            <a:r>
              <a:rPr lang="en-US" sz="1000" dirty="0"/>
              <a:t>EL   36.00  8.50</a:t>
            </a:r>
          </a:p>
          <a:p>
            <a:r>
              <a:rPr lang="en-US" sz="1000" dirty="0"/>
              <a:t>BPM_WR_13          </a:t>
            </a:r>
            <a:r>
              <a:rPr lang="en-US" sz="1000" dirty="0" smtClean="0"/>
              <a:t> </a:t>
            </a:r>
            <a:r>
              <a:rPr lang="en-US" sz="1000" dirty="0"/>
              <a:t>EL   60.00 10.00</a:t>
            </a:r>
          </a:p>
          <a:p>
            <a:r>
              <a:rPr lang="en-US" sz="1000" dirty="0"/>
              <a:t>ABSW7           </a:t>
            </a:r>
            <a:r>
              <a:rPr lang="en-US" sz="1000" dirty="0" smtClean="0"/>
              <a:t>          </a:t>
            </a:r>
            <a:r>
              <a:rPr lang="en-US" sz="1000" dirty="0"/>
              <a:t>EL   50.00  4.50</a:t>
            </a:r>
          </a:p>
          <a:p>
            <a:r>
              <a:rPr lang="en-US" sz="1000" dirty="0"/>
              <a:t>BPM_WR_19           </a:t>
            </a:r>
            <a:r>
              <a:rPr lang="en-US" sz="1000" dirty="0" smtClean="0"/>
              <a:t>EL   </a:t>
            </a:r>
            <a:r>
              <a:rPr lang="en-US" sz="1000" dirty="0"/>
              <a:t>60.00 10.00</a:t>
            </a:r>
          </a:p>
          <a:p>
            <a:r>
              <a:rPr lang="en-US" sz="1000" dirty="0"/>
              <a:t>ABSW8                </a:t>
            </a:r>
            <a:r>
              <a:rPr lang="en-US" sz="1000" dirty="0" smtClean="0"/>
              <a:t>     EL   </a:t>
            </a:r>
            <a:r>
              <a:rPr lang="en-US" sz="1000" dirty="0"/>
              <a:t>41.00  8.50</a:t>
            </a:r>
          </a:p>
          <a:p>
            <a:r>
              <a:rPr lang="en-US" sz="1000" dirty="0"/>
              <a:t>BPM_WR_25          </a:t>
            </a:r>
            <a:r>
              <a:rPr lang="en-US" sz="1000" dirty="0" smtClean="0"/>
              <a:t> </a:t>
            </a:r>
            <a:r>
              <a:rPr lang="en-US" sz="1000" dirty="0"/>
              <a:t>EL   60.00 10.00</a:t>
            </a:r>
          </a:p>
          <a:p>
            <a:r>
              <a:rPr lang="en-US" sz="1000" dirty="0"/>
              <a:t>ABSW9               </a:t>
            </a:r>
            <a:r>
              <a:rPr lang="en-US" sz="1000" dirty="0" smtClean="0"/>
              <a:t>     </a:t>
            </a:r>
            <a:r>
              <a:rPr lang="en-US" sz="1000" dirty="0"/>
              <a:t>EL   30.00  4.50</a:t>
            </a:r>
          </a:p>
          <a:p>
            <a:r>
              <a:rPr lang="en-US" sz="1000" dirty="0"/>
              <a:t>BPM_WR_31        </a:t>
            </a:r>
            <a:r>
              <a:rPr lang="en-US" sz="1000" dirty="0" smtClean="0"/>
              <a:t>  </a:t>
            </a:r>
            <a:r>
              <a:rPr lang="en-US" sz="1000" dirty="0"/>
              <a:t>EL   60.00 10.00</a:t>
            </a:r>
          </a:p>
          <a:p>
            <a:r>
              <a:rPr lang="en-US" sz="1000" dirty="0"/>
              <a:t>ABSW10             </a:t>
            </a:r>
            <a:r>
              <a:rPr lang="en-US" sz="1000" dirty="0" smtClean="0"/>
              <a:t>     </a:t>
            </a:r>
            <a:r>
              <a:rPr lang="en-US" sz="1000" dirty="0"/>
              <a:t>EL   30.00  4.50</a:t>
            </a:r>
          </a:p>
          <a:p>
            <a:r>
              <a:rPr lang="en-US" sz="1000" dirty="0"/>
              <a:t>BPM_WR_37          </a:t>
            </a:r>
            <a:r>
              <a:rPr lang="en-US" sz="1000" dirty="0" smtClean="0"/>
              <a:t>EL   </a:t>
            </a:r>
            <a:r>
              <a:rPr lang="en-US" sz="1000" dirty="0"/>
              <a:t>60.00 10.00</a:t>
            </a:r>
          </a:p>
        </p:txBody>
      </p:sp>
      <p:sp>
        <p:nvSpPr>
          <p:cNvPr id="5" name="TextBox 4"/>
          <p:cNvSpPr txBox="1"/>
          <p:nvPr/>
        </p:nvSpPr>
        <p:spPr>
          <a:xfrm>
            <a:off x="567625" y="852451"/>
            <a:ext cx="1656736" cy="369332"/>
          </a:xfrm>
          <a:prstGeom prst="rect">
            <a:avLst/>
          </a:prstGeom>
          <a:noFill/>
        </p:spPr>
        <p:txBody>
          <a:bodyPr wrap="none" rtlCol="0">
            <a:spAutoFit/>
          </a:bodyPr>
          <a:lstStyle/>
          <a:p>
            <a:r>
              <a:rPr lang="en-US" dirty="0" smtClean="0"/>
              <a:t>Wiggler Section</a:t>
            </a:r>
            <a:endParaRPr lang="en-US" dirty="0"/>
          </a:p>
        </p:txBody>
      </p:sp>
      <p:sp>
        <p:nvSpPr>
          <p:cNvPr id="10" name="TextBox 9"/>
          <p:cNvSpPr txBox="1"/>
          <p:nvPr/>
        </p:nvSpPr>
        <p:spPr>
          <a:xfrm>
            <a:off x="4495800" y="820185"/>
            <a:ext cx="1824538" cy="369332"/>
          </a:xfrm>
          <a:prstGeom prst="rect">
            <a:avLst/>
          </a:prstGeom>
          <a:noFill/>
        </p:spPr>
        <p:txBody>
          <a:bodyPr wrap="none" rtlCol="0">
            <a:spAutoFit/>
          </a:bodyPr>
          <a:lstStyle/>
          <a:p>
            <a:r>
              <a:rPr lang="en-US" dirty="0">
                <a:latin typeface="Brush Script MT" panose="03060802040406070304" pitchFamily="66" charset="0"/>
              </a:rPr>
              <a:t>Max von </a:t>
            </a:r>
            <a:r>
              <a:rPr lang="en-US" dirty="0" smtClean="0">
                <a:latin typeface="Brush Script MT" panose="03060802040406070304" pitchFamily="66" charset="0"/>
              </a:rPr>
              <a:t>Laue </a:t>
            </a:r>
            <a:r>
              <a:rPr lang="en-US" dirty="0" smtClean="0"/>
              <a:t>Halle</a:t>
            </a:r>
            <a:endParaRPr lang="en-US" dirty="0"/>
          </a:p>
        </p:txBody>
      </p:sp>
    </p:spTree>
    <p:extLst>
      <p:ext uri="{BB962C8B-B14F-4D97-AF65-F5344CB8AC3E}">
        <p14:creationId xmlns:p14="http://schemas.microsoft.com/office/powerpoint/2010/main" val="386954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85"/>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optics</a:t>
            </a:r>
            <a:br>
              <a:rPr lang="en-US" sz="3200" dirty="0" smtClean="0">
                <a:solidFill>
                  <a:srgbClr val="002060"/>
                </a:solidFill>
              </a:rPr>
            </a:br>
            <a:r>
              <a:rPr lang="en-US" sz="1800" dirty="0" smtClean="0">
                <a:solidFill>
                  <a:srgbClr val="002060"/>
                </a:solidFill>
              </a:rPr>
              <a:t>On Momentum Case </a:t>
            </a:r>
            <a:endParaRPr lang="en-US" sz="1800" baseline="-25000" dirty="0">
              <a:solidFill>
                <a:srgbClr val="002060"/>
              </a:solidFill>
            </a:endParaRPr>
          </a:p>
        </p:txBody>
      </p:sp>
      <p:sp>
        <p:nvSpPr>
          <p:cNvPr id="9" name="Date Placeholder 8"/>
          <p:cNvSpPr>
            <a:spLocks noGrp="1"/>
          </p:cNvSpPr>
          <p:nvPr>
            <p:ph type="dt" sz="half" idx="10"/>
          </p:nvPr>
        </p:nvSpPr>
        <p:spPr/>
        <p:txBody>
          <a:bodyPr/>
          <a:lstStyle/>
          <a:p>
            <a:fld id="{F6F89D81-E4DA-4EB9-91A8-D816E0F61D89}"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52400" y="915447"/>
            <a:ext cx="6705599" cy="5105400"/>
          </a:xfrm>
          <a:prstGeom prst="rect">
            <a:avLst/>
          </a:prstGeom>
        </p:spPr>
      </p:pic>
      <p:sp>
        <p:nvSpPr>
          <p:cNvPr id="3" name="Rectangle 2"/>
          <p:cNvSpPr/>
          <p:nvPr/>
        </p:nvSpPr>
        <p:spPr>
          <a:xfrm>
            <a:off x="6553200" y="1371600"/>
            <a:ext cx="2438400" cy="3970318"/>
          </a:xfrm>
          <a:prstGeom prst="rect">
            <a:avLst/>
          </a:prstGeom>
        </p:spPr>
        <p:txBody>
          <a:bodyPr wrap="square">
            <a:spAutoFit/>
          </a:bodyPr>
          <a:lstStyle/>
          <a:p>
            <a:r>
              <a:rPr lang="en-US" dirty="0" smtClean="0"/>
              <a:t>Tracking results for on momentum 8991 particles with magnetic field errors tracked at 360 different longitudinal positions starting from South West for a single random number [Collimators are open]. A maximum of 482 particles are lost out of 8991 near PU1a, b, which is 5.36%</a:t>
            </a:r>
            <a:endParaRPr lang="en-US" dirty="0"/>
          </a:p>
        </p:txBody>
      </p:sp>
    </p:spTree>
    <p:extLst>
      <p:ext uri="{BB962C8B-B14F-4D97-AF65-F5344CB8AC3E}">
        <p14:creationId xmlns:p14="http://schemas.microsoft.com/office/powerpoint/2010/main" val="154211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32" y="76200"/>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a:t>
            </a:r>
            <a:r>
              <a:rPr lang="en-US" sz="3200" dirty="0">
                <a:solidFill>
                  <a:srgbClr val="002060"/>
                </a:solidFill>
              </a:rPr>
              <a:t>optics</a:t>
            </a:r>
            <a:br>
              <a:rPr lang="en-US" sz="3200" dirty="0">
                <a:solidFill>
                  <a:srgbClr val="002060"/>
                </a:solidFill>
              </a:rPr>
            </a:br>
            <a:r>
              <a:rPr lang="en-US" sz="1800" dirty="0">
                <a:solidFill>
                  <a:srgbClr val="002060"/>
                </a:solidFill>
              </a:rPr>
              <a:t>On Momentum </a:t>
            </a:r>
            <a:r>
              <a:rPr lang="en-US" sz="1800" dirty="0" smtClean="0">
                <a:solidFill>
                  <a:srgbClr val="002060"/>
                </a:solidFill>
              </a:rPr>
              <a:t>with 20 Random Numbers</a:t>
            </a:r>
            <a:endParaRPr lang="en-US" sz="1800" baseline="-25000" dirty="0">
              <a:solidFill>
                <a:srgbClr val="002060"/>
              </a:solidFill>
            </a:endParaRPr>
          </a:p>
        </p:txBody>
      </p:sp>
      <p:sp>
        <p:nvSpPr>
          <p:cNvPr id="9" name="Date Placeholder 8"/>
          <p:cNvSpPr>
            <a:spLocks noGrp="1"/>
          </p:cNvSpPr>
          <p:nvPr>
            <p:ph type="dt" sz="half" idx="10"/>
          </p:nvPr>
        </p:nvSpPr>
        <p:spPr/>
        <p:txBody>
          <a:bodyPr/>
          <a:lstStyle/>
          <a:p>
            <a:fld id="{8C6D069F-9338-4CDD-B1F0-9DAEB9A9F297}"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7</a:t>
            </a:fld>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914400" y="987275"/>
            <a:ext cx="7467600" cy="3943770"/>
          </a:xfrm>
          <a:prstGeom prst="rect">
            <a:avLst/>
          </a:prstGeom>
        </p:spPr>
      </p:pic>
      <p:sp>
        <p:nvSpPr>
          <p:cNvPr id="3" name="Rectangle 2"/>
          <p:cNvSpPr/>
          <p:nvPr/>
        </p:nvSpPr>
        <p:spPr>
          <a:xfrm>
            <a:off x="457200" y="5105400"/>
            <a:ext cx="8305800" cy="1200329"/>
          </a:xfrm>
          <a:prstGeom prst="rect">
            <a:avLst/>
          </a:prstGeom>
        </p:spPr>
        <p:txBody>
          <a:bodyPr wrap="square">
            <a:spAutoFit/>
          </a:bodyPr>
          <a:lstStyle/>
          <a:p>
            <a:r>
              <a:rPr lang="en-US" dirty="0" smtClean="0"/>
              <a:t>Tracking results for on momentum 8991 particles with magnetic field errors tracked at 10 different longitudinal positions starting from South West for </a:t>
            </a:r>
            <a:r>
              <a:rPr lang="en-US" dirty="0" smtClean="0">
                <a:solidFill>
                  <a:srgbClr val="0070C0"/>
                </a:solidFill>
              </a:rPr>
              <a:t>30 Random Numbers </a:t>
            </a:r>
            <a:r>
              <a:rPr lang="en-US" dirty="0" smtClean="0"/>
              <a:t>[Collimators are open]. A maximum of 613 particles are lost out of 8991 near ABSW9, 10, which is 6.82%.</a:t>
            </a:r>
            <a:endParaRPr lang="en-US" dirty="0"/>
          </a:p>
        </p:txBody>
      </p:sp>
    </p:spTree>
    <p:extLst>
      <p:ext uri="{BB962C8B-B14F-4D97-AF65-F5344CB8AC3E}">
        <p14:creationId xmlns:p14="http://schemas.microsoft.com/office/powerpoint/2010/main" val="230121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25" y="76200"/>
            <a:ext cx="8305800" cy="868362"/>
          </a:xfrm>
        </p:spPr>
        <p:txBody>
          <a:bodyPr>
            <a:noAutofit/>
          </a:bodyPr>
          <a:lstStyle/>
          <a:p>
            <a:r>
              <a:rPr lang="en-US" sz="3200" dirty="0" err="1" smtClean="0">
                <a:solidFill>
                  <a:srgbClr val="002060"/>
                </a:solidFill>
              </a:rPr>
              <a:t>SixTrack</a:t>
            </a:r>
            <a:r>
              <a:rPr lang="en-US" sz="3200" dirty="0" smtClean="0">
                <a:solidFill>
                  <a:srgbClr val="002060"/>
                </a:solidFill>
              </a:rPr>
              <a:t> : Tracking for p3_20wig optics</a:t>
            </a:r>
            <a:br>
              <a:rPr lang="en-US" sz="3200" dirty="0" smtClean="0">
                <a:solidFill>
                  <a:srgbClr val="002060"/>
                </a:solidFill>
              </a:rPr>
            </a:br>
            <a:r>
              <a:rPr lang="en-US" sz="1800" dirty="0" smtClean="0">
                <a:solidFill>
                  <a:srgbClr val="002060"/>
                </a:solidFill>
              </a:rPr>
              <a:t>Off Momentum Case</a:t>
            </a:r>
            <a:endParaRPr lang="en-US" sz="1800" baseline="-25000" dirty="0">
              <a:solidFill>
                <a:srgbClr val="002060"/>
              </a:solidFill>
            </a:endParaRPr>
          </a:p>
        </p:txBody>
      </p:sp>
      <p:sp>
        <p:nvSpPr>
          <p:cNvPr id="9" name="Date Placeholder 8"/>
          <p:cNvSpPr>
            <a:spLocks noGrp="1"/>
          </p:cNvSpPr>
          <p:nvPr>
            <p:ph type="dt" sz="half" idx="10"/>
          </p:nvPr>
        </p:nvSpPr>
        <p:spPr/>
        <p:txBody>
          <a:bodyPr/>
          <a:lstStyle/>
          <a:p>
            <a:fld id="{413F71D9-2732-4020-8B79-94A2C22DAAE5}"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8</a:t>
            </a:fld>
            <a:endParaRPr lang="en-US" dirty="0"/>
          </a:p>
        </p:txBody>
      </p:sp>
      <p:sp>
        <p:nvSpPr>
          <p:cNvPr id="3" name="Rectangle 2"/>
          <p:cNvSpPr/>
          <p:nvPr/>
        </p:nvSpPr>
        <p:spPr>
          <a:xfrm>
            <a:off x="399081" y="5217081"/>
            <a:ext cx="8458200" cy="1200329"/>
          </a:xfrm>
          <a:prstGeom prst="rect">
            <a:avLst/>
          </a:prstGeom>
        </p:spPr>
        <p:txBody>
          <a:bodyPr wrap="square">
            <a:spAutoFit/>
          </a:bodyPr>
          <a:lstStyle/>
          <a:p>
            <a:r>
              <a:rPr lang="en-US" dirty="0" smtClean="0"/>
              <a:t>Tracking results for off momentum (</a:t>
            </a:r>
            <a:r>
              <a:rPr lang="en-US" dirty="0" smtClean="0">
                <a:sym typeface="Symbol"/>
              </a:rPr>
              <a:t></a:t>
            </a:r>
            <a:r>
              <a:rPr lang="en-US" dirty="0" smtClean="0"/>
              <a:t>P/P = -0.02 to 0.02) 5781 particles with magnetic field errors tracked at 384 different longitudinal positions starting from South West for a single random number [Collimators are open]. A maximum of 606 particles are lost out of 5781 near PU1a, b, which is 10.48%.</a:t>
            </a:r>
            <a:endParaRPr lang="en-US" dirty="0"/>
          </a:p>
        </p:txBody>
      </p:sp>
      <p:sp>
        <p:nvSpPr>
          <p:cNvPr id="8" name="TextBox 7"/>
          <p:cNvSpPr txBox="1"/>
          <p:nvPr/>
        </p:nvSpPr>
        <p:spPr>
          <a:xfrm>
            <a:off x="8001000" y="1509593"/>
            <a:ext cx="1029449" cy="2585323"/>
          </a:xfrm>
          <a:prstGeom prst="rect">
            <a:avLst/>
          </a:prstGeom>
          <a:noFill/>
        </p:spPr>
        <p:txBody>
          <a:bodyPr wrap="none" rtlCol="0">
            <a:spAutoFit/>
          </a:bodyPr>
          <a:lstStyle/>
          <a:p>
            <a:r>
              <a:rPr lang="en-US" dirty="0" smtClean="0"/>
              <a:t>PU</a:t>
            </a:r>
            <a:r>
              <a:rPr lang="en-US" dirty="0" smtClean="0">
                <a:solidFill>
                  <a:srgbClr val="FF0000"/>
                </a:solidFill>
              </a:rPr>
              <a:t>01a</a:t>
            </a:r>
            <a:r>
              <a:rPr lang="en-US" dirty="0" smtClean="0"/>
              <a:t>,b</a:t>
            </a:r>
          </a:p>
          <a:p>
            <a:r>
              <a:rPr lang="en-US" dirty="0" smtClean="0"/>
              <a:t>PU</a:t>
            </a:r>
            <a:r>
              <a:rPr lang="en-US" dirty="0" smtClean="0">
                <a:solidFill>
                  <a:srgbClr val="FF0000"/>
                </a:solidFill>
              </a:rPr>
              <a:t>02</a:t>
            </a:r>
            <a:r>
              <a:rPr lang="en-US" dirty="0" smtClean="0"/>
              <a:t>, </a:t>
            </a:r>
            <a:r>
              <a:rPr lang="en-US" dirty="0" smtClean="0">
                <a:solidFill>
                  <a:srgbClr val="FFC000"/>
                </a:solidFill>
              </a:rPr>
              <a:t>03</a:t>
            </a:r>
          </a:p>
          <a:p>
            <a:r>
              <a:rPr lang="en-US" dirty="0" smtClean="0"/>
              <a:t>PU04</a:t>
            </a:r>
          </a:p>
          <a:p>
            <a:r>
              <a:rPr lang="en-US" dirty="0" smtClean="0"/>
              <a:t>PU</a:t>
            </a:r>
            <a:r>
              <a:rPr lang="en-US" dirty="0" smtClean="0">
                <a:solidFill>
                  <a:srgbClr val="00B050"/>
                </a:solidFill>
              </a:rPr>
              <a:t>05, 06</a:t>
            </a:r>
          </a:p>
          <a:p>
            <a:r>
              <a:rPr lang="en-US" dirty="0" smtClean="0"/>
              <a:t>PU</a:t>
            </a:r>
            <a:r>
              <a:rPr lang="en-US" dirty="0" smtClean="0">
                <a:solidFill>
                  <a:srgbClr val="00B050"/>
                </a:solidFill>
              </a:rPr>
              <a:t>07</a:t>
            </a:r>
          </a:p>
          <a:p>
            <a:r>
              <a:rPr lang="en-US" dirty="0" smtClean="0"/>
              <a:t>PU</a:t>
            </a:r>
            <a:r>
              <a:rPr lang="en-US" dirty="0" smtClean="0">
                <a:solidFill>
                  <a:srgbClr val="FF0000"/>
                </a:solidFill>
              </a:rPr>
              <a:t>08</a:t>
            </a:r>
            <a:r>
              <a:rPr lang="en-US" dirty="0" smtClean="0"/>
              <a:t>, </a:t>
            </a:r>
            <a:r>
              <a:rPr lang="en-US" dirty="0" smtClean="0">
                <a:solidFill>
                  <a:srgbClr val="00B050"/>
                </a:solidFill>
              </a:rPr>
              <a:t>09</a:t>
            </a:r>
          </a:p>
          <a:p>
            <a:r>
              <a:rPr lang="en-US" dirty="0" smtClean="0"/>
              <a:t>PU</a:t>
            </a:r>
            <a:r>
              <a:rPr lang="en-US" dirty="0" smtClean="0">
                <a:solidFill>
                  <a:srgbClr val="FFC000"/>
                </a:solidFill>
              </a:rPr>
              <a:t>10</a:t>
            </a:r>
          </a:p>
          <a:p>
            <a:r>
              <a:rPr lang="en-US" dirty="0" smtClean="0"/>
              <a:t>PU</a:t>
            </a:r>
            <a:r>
              <a:rPr lang="en-US" dirty="0" smtClean="0">
                <a:solidFill>
                  <a:srgbClr val="00B050"/>
                </a:solidFill>
              </a:rPr>
              <a:t>11</a:t>
            </a:r>
            <a:r>
              <a:rPr lang="en-US" dirty="0" smtClean="0"/>
              <a:t>, </a:t>
            </a:r>
            <a:r>
              <a:rPr lang="en-US" dirty="0" smtClean="0">
                <a:solidFill>
                  <a:srgbClr val="FFC000"/>
                </a:solidFill>
              </a:rPr>
              <a:t>12</a:t>
            </a:r>
          </a:p>
          <a:p>
            <a:r>
              <a:rPr lang="en-US" dirty="0" smtClean="0"/>
              <a:t>PU</a:t>
            </a:r>
            <a:r>
              <a:rPr lang="en-US" dirty="0" smtClean="0">
                <a:solidFill>
                  <a:srgbClr val="00B050"/>
                </a:solidFill>
              </a:rPr>
              <a:t>13, 14</a:t>
            </a:r>
            <a:endParaRPr lang="en-US"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914400"/>
            <a:ext cx="6781800" cy="430268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80865816"/>
              </p:ext>
            </p:extLst>
          </p:nvPr>
        </p:nvGraphicFramePr>
        <p:xfrm>
          <a:off x="228600" y="846067"/>
          <a:ext cx="838200" cy="1508263"/>
        </p:xfrm>
        <a:graphic>
          <a:graphicData uri="http://schemas.openxmlformats.org/drawingml/2006/table">
            <a:tbl>
              <a:tblPr firstRow="1" firstCol="1" bandRow="1">
                <a:tableStyleId>{5C22544A-7EE6-4342-B048-85BDC9FD1C3A}</a:tableStyleId>
              </a:tblPr>
              <a:tblGrid>
                <a:gridCol w="838200"/>
              </a:tblGrid>
              <a:tr h="361453">
                <a:tc>
                  <a:txBody>
                    <a:bodyPr/>
                    <a:lstStyle/>
                    <a:p>
                      <a:pPr algn="ctr">
                        <a:lnSpc>
                          <a:spcPct val="115000"/>
                        </a:lnSpc>
                        <a:spcAft>
                          <a:spcPts val="0"/>
                        </a:spcAft>
                      </a:pPr>
                      <a:r>
                        <a:rPr lang="en-US" sz="1200" dirty="0" smtClean="0">
                          <a:effectLst/>
                          <a:latin typeface="+mn-lt"/>
                          <a:ea typeface="+mn-ea"/>
                          <a:cs typeface="+mn-cs"/>
                        </a:rPr>
                        <a:t>e-</a:t>
                      </a:r>
                      <a:r>
                        <a:rPr lang="en-US" sz="1200" dirty="0" err="1" smtClean="0">
                          <a:effectLst/>
                          <a:latin typeface="+mn-lt"/>
                          <a:ea typeface="+mn-ea"/>
                          <a:cs typeface="+mn-cs"/>
                        </a:rPr>
                        <a:t>LogBook</a:t>
                      </a:r>
                      <a:endParaRPr lang="en-US" sz="1100" dirty="0">
                        <a:effectLst/>
                        <a:latin typeface="Calibri"/>
                        <a:ea typeface="Calibri"/>
                        <a:cs typeface="Times New Roman"/>
                      </a:endParaRPr>
                    </a:p>
                  </a:txBody>
                  <a:tcPr marL="9525" marR="9525" marT="9525" marB="9525" anchor="ctr"/>
                </a:tc>
              </a:tr>
              <a:tr h="204283">
                <a:tc>
                  <a:txBody>
                    <a:bodyPr/>
                    <a:lstStyle/>
                    <a:p>
                      <a:pPr algn="ctr">
                        <a:lnSpc>
                          <a:spcPct val="115000"/>
                        </a:lnSpc>
                        <a:spcAft>
                          <a:spcPts val="0"/>
                        </a:spcAft>
                      </a:pPr>
                      <a:r>
                        <a:rPr lang="en-US" sz="1200" dirty="0">
                          <a:effectLst/>
                        </a:rPr>
                        <a:t>NR_118</a:t>
                      </a:r>
                      <a:endParaRPr lang="en-US" sz="1100" dirty="0">
                        <a:effectLst/>
                        <a:latin typeface="Calibri"/>
                        <a:ea typeface="Calibri"/>
                        <a:cs typeface="Times New Roman"/>
                      </a:endParaRPr>
                    </a:p>
                  </a:txBody>
                  <a:tcPr marL="9525" marR="9525" marT="9525" marB="9525" anchor="b"/>
                </a:tc>
              </a:tr>
              <a:tr h="204283">
                <a:tc>
                  <a:txBody>
                    <a:bodyPr/>
                    <a:lstStyle/>
                    <a:p>
                      <a:pPr algn="ctr">
                        <a:lnSpc>
                          <a:spcPct val="115000"/>
                        </a:lnSpc>
                        <a:spcAft>
                          <a:spcPts val="0"/>
                        </a:spcAft>
                      </a:pPr>
                      <a:r>
                        <a:rPr lang="en-US" sz="1200">
                          <a:effectLst/>
                        </a:rPr>
                        <a:t>WR_118</a:t>
                      </a:r>
                      <a:endParaRPr lang="en-US" sz="1100">
                        <a:effectLst/>
                        <a:latin typeface="Calibri"/>
                        <a:ea typeface="Calibri"/>
                        <a:cs typeface="Times New Roman"/>
                      </a:endParaRPr>
                    </a:p>
                  </a:txBody>
                  <a:tcPr marL="9525" marR="9525" marT="9525" marB="9525" anchor="b"/>
                </a:tc>
              </a:tr>
              <a:tr h="204283">
                <a:tc>
                  <a:txBody>
                    <a:bodyPr/>
                    <a:lstStyle/>
                    <a:p>
                      <a:pPr algn="ctr">
                        <a:lnSpc>
                          <a:spcPct val="115000"/>
                        </a:lnSpc>
                        <a:spcAft>
                          <a:spcPts val="0"/>
                        </a:spcAft>
                      </a:pPr>
                      <a:r>
                        <a:rPr lang="en-US" sz="1200">
                          <a:effectLst/>
                        </a:rPr>
                        <a:t>NWR_83</a:t>
                      </a:r>
                      <a:endParaRPr lang="en-US" sz="1100">
                        <a:effectLst/>
                        <a:latin typeface="Calibri"/>
                        <a:ea typeface="Calibri"/>
                        <a:cs typeface="Times New Roman"/>
                      </a:endParaRPr>
                    </a:p>
                  </a:txBody>
                  <a:tcPr marL="9525" marR="9525" marT="9525" marB="9525" anchor="b"/>
                </a:tc>
              </a:tr>
              <a:tr h="204283">
                <a:tc>
                  <a:txBody>
                    <a:bodyPr/>
                    <a:lstStyle/>
                    <a:p>
                      <a:pPr algn="ctr">
                        <a:lnSpc>
                          <a:spcPct val="115000"/>
                        </a:lnSpc>
                        <a:spcAft>
                          <a:spcPts val="0"/>
                        </a:spcAft>
                      </a:pPr>
                      <a:r>
                        <a:rPr lang="en-US" sz="1200">
                          <a:effectLst/>
                        </a:rPr>
                        <a:t>OR_118</a:t>
                      </a:r>
                      <a:endParaRPr lang="en-US" sz="1100">
                        <a:effectLst/>
                        <a:latin typeface="Calibri"/>
                        <a:ea typeface="Calibri"/>
                        <a:cs typeface="Times New Roman"/>
                      </a:endParaRPr>
                    </a:p>
                  </a:txBody>
                  <a:tcPr marL="9525" marR="9525" marT="9525" marB="9525" anchor="b"/>
                </a:tc>
              </a:tr>
              <a:tr h="204283">
                <a:tc>
                  <a:txBody>
                    <a:bodyPr/>
                    <a:lstStyle/>
                    <a:p>
                      <a:pPr algn="ctr">
                        <a:lnSpc>
                          <a:spcPct val="115000"/>
                        </a:lnSpc>
                        <a:spcAft>
                          <a:spcPts val="0"/>
                        </a:spcAft>
                      </a:pPr>
                      <a:r>
                        <a:rPr lang="en-US" sz="1200" dirty="0">
                          <a:effectLst/>
                        </a:rPr>
                        <a:t>SOR_83</a:t>
                      </a:r>
                      <a:endParaRPr lang="en-US" sz="1100" dirty="0">
                        <a:effectLst/>
                        <a:latin typeface="Calibri"/>
                        <a:ea typeface="Calibri"/>
                        <a:cs typeface="Times New Roman"/>
                      </a:endParaRPr>
                    </a:p>
                  </a:txBody>
                  <a:tcPr marL="9525" marR="9525" marT="9525" marB="9525" anchor="b"/>
                </a:tc>
              </a:tr>
            </a:tbl>
          </a:graphicData>
        </a:graphic>
      </p:graphicFrame>
    </p:spTree>
    <p:extLst>
      <p:ext uri="{BB962C8B-B14F-4D97-AF65-F5344CB8AC3E}">
        <p14:creationId xmlns:p14="http://schemas.microsoft.com/office/powerpoint/2010/main" val="4213513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391400" cy="868362"/>
          </a:xfrm>
        </p:spPr>
        <p:txBody>
          <a:bodyPr>
            <a:noAutofit/>
          </a:bodyPr>
          <a:lstStyle/>
          <a:p>
            <a:pPr algn="r"/>
            <a:r>
              <a:rPr lang="en-US" sz="3200" dirty="0" err="1" smtClean="0">
                <a:solidFill>
                  <a:srgbClr val="002060"/>
                </a:solidFill>
              </a:rPr>
              <a:t>SixTrack</a:t>
            </a:r>
            <a:r>
              <a:rPr lang="en-US" sz="3200" dirty="0" smtClean="0">
                <a:solidFill>
                  <a:srgbClr val="002060"/>
                </a:solidFill>
              </a:rPr>
              <a:t> : Tracking for p3_20wig optics</a:t>
            </a:r>
            <a:br>
              <a:rPr lang="en-US" sz="3200" dirty="0" smtClean="0">
                <a:solidFill>
                  <a:srgbClr val="002060"/>
                </a:solidFill>
              </a:rPr>
            </a:br>
            <a:r>
              <a:rPr lang="en-US" sz="1800" dirty="0" smtClean="0">
                <a:solidFill>
                  <a:srgbClr val="002060"/>
                </a:solidFill>
              </a:rPr>
              <a:t>Off Momentum with Collimators closed</a:t>
            </a:r>
            <a:endParaRPr lang="en-US" sz="1800" baseline="-25000" dirty="0">
              <a:solidFill>
                <a:srgbClr val="002060"/>
              </a:solidFill>
            </a:endParaRPr>
          </a:p>
        </p:txBody>
      </p:sp>
      <p:sp>
        <p:nvSpPr>
          <p:cNvPr id="9" name="Date Placeholder 8"/>
          <p:cNvSpPr>
            <a:spLocks noGrp="1"/>
          </p:cNvSpPr>
          <p:nvPr>
            <p:ph type="dt" sz="half" idx="10"/>
          </p:nvPr>
        </p:nvSpPr>
        <p:spPr/>
        <p:txBody>
          <a:bodyPr/>
          <a:lstStyle/>
          <a:p>
            <a:fld id="{C31A57E2-08B2-40BF-A3F3-C6D4B4085748}" type="datetime1">
              <a:rPr lang="en-US" smtClean="0"/>
              <a:t>17-03-15</a:t>
            </a:fld>
            <a:endParaRPr lang="en-US" dirty="0"/>
          </a:p>
        </p:txBody>
      </p:sp>
      <p:sp>
        <p:nvSpPr>
          <p:cNvPr id="11" name="Footer Placeholder 10"/>
          <p:cNvSpPr>
            <a:spLocks noGrp="1"/>
          </p:cNvSpPr>
          <p:nvPr>
            <p:ph type="ftr" sz="quarter" idx="11"/>
          </p:nvPr>
        </p:nvSpPr>
        <p:spPr/>
        <p:txBody>
          <a:bodyPr/>
          <a:lstStyle/>
          <a:p>
            <a:r>
              <a:rPr lang="en-US" smtClean="0"/>
              <a:t>Optics View of Radiation Damage of IDs in PETRA III</a:t>
            </a:r>
            <a:endParaRPr lang="en-US" dirty="0"/>
          </a:p>
        </p:txBody>
      </p:sp>
      <p:sp>
        <p:nvSpPr>
          <p:cNvPr id="12" name="Slide Number Placeholder 11"/>
          <p:cNvSpPr>
            <a:spLocks noGrp="1"/>
          </p:cNvSpPr>
          <p:nvPr>
            <p:ph type="sldNum" sz="quarter" idx="12"/>
          </p:nvPr>
        </p:nvSpPr>
        <p:spPr/>
        <p:txBody>
          <a:bodyPr/>
          <a:lstStyle/>
          <a:p>
            <a:fld id="{434208C5-2F78-4869-8DD6-C4CE2AD577D1}" type="slidenum">
              <a:rPr lang="en-US" smtClean="0"/>
              <a:t>9</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71407" y="685800"/>
            <a:ext cx="3677285" cy="273177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876800" y="1219200"/>
            <a:ext cx="3677285" cy="273177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07632" y="3417570"/>
            <a:ext cx="3677285" cy="2731770"/>
          </a:xfrm>
          <a:prstGeom prst="rect">
            <a:avLst/>
          </a:prstGeom>
        </p:spPr>
      </p:pic>
      <p:sp>
        <p:nvSpPr>
          <p:cNvPr id="3" name="Rectangle 2"/>
          <p:cNvSpPr/>
          <p:nvPr/>
        </p:nvSpPr>
        <p:spPr>
          <a:xfrm>
            <a:off x="4267200" y="4038600"/>
            <a:ext cx="4572000" cy="2031325"/>
          </a:xfrm>
          <a:prstGeom prst="rect">
            <a:avLst/>
          </a:prstGeom>
        </p:spPr>
        <p:txBody>
          <a:bodyPr>
            <a:spAutoFit/>
          </a:bodyPr>
          <a:lstStyle/>
          <a:p>
            <a:r>
              <a:rPr lang="en-US" dirty="0" smtClean="0"/>
              <a:t>Tracking results for off momentum (</a:t>
            </a:r>
            <a:r>
              <a:rPr lang="en-US" dirty="0" smtClean="0">
                <a:sym typeface="Symbol"/>
              </a:rPr>
              <a:t></a:t>
            </a:r>
            <a:r>
              <a:rPr lang="en-US" dirty="0" smtClean="0"/>
              <a:t>P/P = -0.02 to 0.02) 5781 particles with magnetic field errors tracked at 20 different longitudinal positions starting from New Octant for a single random number [Collimators are closed at 3.5mm, Maximum of 1429 particle lost at COLL2 which is 24.72%].</a:t>
            </a:r>
            <a:endParaRPr lang="en-US" dirty="0"/>
          </a:p>
        </p:txBody>
      </p:sp>
      <p:cxnSp>
        <p:nvCxnSpPr>
          <p:cNvPr id="5" name="Straight Arrow Connector 4"/>
          <p:cNvCxnSpPr/>
          <p:nvPr/>
        </p:nvCxnSpPr>
        <p:spPr>
          <a:xfrm flipH="1">
            <a:off x="3962400" y="4648200"/>
            <a:ext cx="304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52600" y="833189"/>
            <a:ext cx="1620059" cy="646331"/>
          </a:xfrm>
          <a:prstGeom prst="rect">
            <a:avLst/>
          </a:prstGeom>
          <a:noFill/>
        </p:spPr>
        <p:txBody>
          <a:bodyPr wrap="none" rtlCol="0">
            <a:spAutoFit/>
          </a:bodyPr>
          <a:lstStyle/>
          <a:p>
            <a:r>
              <a:rPr lang="en-US" dirty="0" smtClean="0"/>
              <a:t>COLL1 &amp; COLL2</a:t>
            </a:r>
          </a:p>
          <a:p>
            <a:r>
              <a:rPr lang="en-US" dirty="0" smtClean="0"/>
              <a:t>[20, 6.0]mm</a:t>
            </a:r>
            <a:endParaRPr lang="en-US" dirty="0"/>
          </a:p>
        </p:txBody>
      </p:sp>
      <p:sp>
        <p:nvSpPr>
          <p:cNvPr id="13" name="TextBox 12"/>
          <p:cNvSpPr txBox="1"/>
          <p:nvPr/>
        </p:nvSpPr>
        <p:spPr>
          <a:xfrm>
            <a:off x="1500019" y="3627804"/>
            <a:ext cx="1620059" cy="646331"/>
          </a:xfrm>
          <a:prstGeom prst="rect">
            <a:avLst/>
          </a:prstGeom>
          <a:noFill/>
        </p:spPr>
        <p:txBody>
          <a:bodyPr wrap="none" rtlCol="0">
            <a:spAutoFit/>
          </a:bodyPr>
          <a:lstStyle/>
          <a:p>
            <a:r>
              <a:rPr lang="en-US" dirty="0" smtClean="0"/>
              <a:t>COLL1 &amp; COLL2</a:t>
            </a:r>
          </a:p>
          <a:p>
            <a:r>
              <a:rPr lang="en-US" dirty="0" smtClean="0"/>
              <a:t>[20, 3.5]mm</a:t>
            </a:r>
            <a:endParaRPr lang="en-US" dirty="0"/>
          </a:p>
        </p:txBody>
      </p:sp>
      <p:sp>
        <p:nvSpPr>
          <p:cNvPr id="14" name="TextBox 13"/>
          <p:cNvSpPr txBox="1"/>
          <p:nvPr/>
        </p:nvSpPr>
        <p:spPr>
          <a:xfrm>
            <a:off x="5905412" y="1376940"/>
            <a:ext cx="1620059" cy="646331"/>
          </a:xfrm>
          <a:prstGeom prst="rect">
            <a:avLst/>
          </a:prstGeom>
          <a:noFill/>
        </p:spPr>
        <p:txBody>
          <a:bodyPr wrap="none" rtlCol="0">
            <a:spAutoFit/>
          </a:bodyPr>
          <a:lstStyle/>
          <a:p>
            <a:r>
              <a:rPr lang="en-US" dirty="0" smtClean="0"/>
              <a:t>COLL1 &amp; COLL2</a:t>
            </a:r>
          </a:p>
          <a:p>
            <a:r>
              <a:rPr lang="en-US" dirty="0" smtClean="0"/>
              <a:t>[20, 4.5]mm</a:t>
            </a:r>
            <a:endParaRPr lang="en-US" dirty="0"/>
          </a:p>
        </p:txBody>
      </p:sp>
    </p:spTree>
    <p:extLst>
      <p:ext uri="{BB962C8B-B14F-4D97-AF65-F5344CB8AC3E}">
        <p14:creationId xmlns:p14="http://schemas.microsoft.com/office/powerpoint/2010/main" val="140403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1476</Words>
  <Application>Microsoft Office PowerPoint</Application>
  <PresentationFormat>On-screen Show (4:3)</PresentationFormat>
  <Paragraphs>307</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Office Theme</vt:lpstr>
      <vt:lpstr>Origin Graph</vt:lpstr>
      <vt:lpstr>Graph</vt:lpstr>
      <vt:lpstr>Equation</vt:lpstr>
      <vt:lpstr>Optics View of Radiation Damage of Insertion Devices at PETRA III</vt:lpstr>
      <vt:lpstr>Radiation Damage in Undulators Magnetic Field Measurements along Longitudinal positions</vt:lpstr>
      <vt:lpstr>PETRA e-Logbook (22 January 2014)</vt:lpstr>
      <vt:lpstr>Preparation of input file for SixTrack formation of blocks of linear elements</vt:lpstr>
      <vt:lpstr>P3_20wig optics Aperture limitations</vt:lpstr>
      <vt:lpstr>SixTrack : Tracking for p3_20wig optics On Momentum Case </vt:lpstr>
      <vt:lpstr>SixTrack : Tracking for p3_20wig optics On Momentum with 20 Random Numbers</vt:lpstr>
      <vt:lpstr>SixTrack : Tracking for p3_20wig optics Off Momentum Case</vt:lpstr>
      <vt:lpstr>SixTrack : Tracking for p3_20wig optics Off Momentum with Collimators closed</vt:lpstr>
      <vt:lpstr>SixTrack : Tracking for p3_20wig optics </vt:lpstr>
      <vt:lpstr>SixTrack : Tracking for p3_20wig optics </vt:lpstr>
      <vt:lpstr>SixTrack : Tracking for p3_20wig optics Loss of Particles along the Longitudinal Positions</vt:lpstr>
      <vt:lpstr>P3_20wig optics : MADx output Just after North Damping Wiggler Section </vt:lpstr>
      <vt:lpstr>P3_20wig optics Just after West Damping Wiggler Section</vt:lpstr>
      <vt:lpstr>P3_20wig optics DBA sections in North East </vt:lpstr>
      <vt:lpstr>SixTrack : Tracking for p3_20wig optics </vt:lpstr>
      <vt:lpstr>SixTrack : Tracking for p3_20wig optics </vt:lpstr>
      <vt:lpstr>Recent Tracking Results</vt:lpstr>
      <vt:lpstr>PETRA III Extension Phase 1 and Phase 2      Precautionary measures to safeguard the Insertion Devices</vt:lpstr>
      <vt:lpstr>P3x_v17 Optics : PETRA III Extension</vt:lpstr>
      <vt:lpstr>P3x_v17 Optics : PETRA III Extension</vt:lpstr>
      <vt:lpstr>P3x_v17 Optics : PETRA III Extension</vt:lpstr>
      <vt:lpstr>P3x_v17 Optics : PETRA III Extension Phase 2 Additional 2 Collimators in North East</vt:lpstr>
      <vt:lpstr>P3x_v17 Optics : PETRA III Extension</vt:lpstr>
      <vt:lpstr>P3x_v17 Optics : PETRA III Extension</vt:lpstr>
      <vt:lpstr>P3x_v17 Optics : PETRA III Extension</vt:lpstr>
      <vt:lpstr>Conclusions</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PETRA III Extension P3x_v17 optics</dc:title>
  <dc:creator>Sahoo, Gajendra Kumar</dc:creator>
  <cp:lastModifiedBy>Sahoo, Gajendra Kumar</cp:lastModifiedBy>
  <cp:revision>158</cp:revision>
  <dcterms:created xsi:type="dcterms:W3CDTF">2014-08-06T13:23:26Z</dcterms:created>
  <dcterms:modified xsi:type="dcterms:W3CDTF">2015-03-17T10:06:09Z</dcterms:modified>
</cp:coreProperties>
</file>