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63" r:id="rId2"/>
    <p:sldId id="308" r:id="rId3"/>
    <p:sldId id="326" r:id="rId4"/>
    <p:sldId id="327" r:id="rId5"/>
    <p:sldId id="328" r:id="rId6"/>
    <p:sldId id="309" r:id="rId7"/>
    <p:sldId id="325" r:id="rId8"/>
    <p:sldId id="320" r:id="rId9"/>
    <p:sldId id="321" r:id="rId10"/>
    <p:sldId id="322" r:id="rId11"/>
    <p:sldId id="323" r:id="rId12"/>
    <p:sldId id="316" r:id="rId13"/>
    <p:sldId id="317" r:id="rId14"/>
    <p:sldId id="330" r:id="rId15"/>
    <p:sldId id="318" r:id="rId16"/>
    <p:sldId id="319" r:id="rId17"/>
    <p:sldId id="329" r:id="rId18"/>
    <p:sldId id="312" r:id="rId19"/>
    <p:sldId id="313" r:id="rId20"/>
    <p:sldId id="314" r:id="rId21"/>
    <p:sldId id="315" r:id="rId22"/>
    <p:sldId id="306" r:id="rId23"/>
  </p:sldIdLst>
  <p:sldSz cx="9144000" cy="6858000" type="screen4x3"/>
  <p:notesSz cx="6794500" cy="9906000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Arial Black" panose="020B0A04020102020204" pitchFamily="34" charset="0"/>
      <p:bold r:id="rId3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5EB"/>
    <a:srgbClr val="9C9E9F"/>
    <a:srgbClr val="FFFFF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2" autoAdjust="0"/>
    <p:restoredTop sz="94822" autoAdjust="0"/>
  </p:normalViewPr>
  <p:slideViewPr>
    <p:cSldViewPr snapToGrid="0">
      <p:cViewPr>
        <p:scale>
          <a:sx n="100" d="100"/>
          <a:sy n="100" d="100"/>
        </p:scale>
        <p:origin x="-822" y="-72"/>
      </p:cViewPr>
      <p:guideLst>
        <p:guide orient="horz" pos="2752"/>
        <p:guide orient="horz" pos="813"/>
        <p:guide pos="5373"/>
        <p:guide pos="2892"/>
        <p:guide pos="380"/>
        <p:guide/>
      </p:guideLst>
    </p:cSldViewPr>
  </p:slideViewPr>
  <p:outlineViewPr>
    <p:cViewPr>
      <p:scale>
        <a:sx n="33" d="100"/>
        <a:sy n="33" d="100"/>
      </p:scale>
      <p:origin x="0" y="8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FB5B41E-5FCE-41A9-AA9E-3E543662B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06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63280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5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05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35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35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91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14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7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93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71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de-DE" sz="900" b="1" noProof="0" dirty="0" smtClean="0">
                <a:solidFill>
                  <a:schemeClr val="bg2"/>
                </a:solidFill>
              </a:rPr>
              <a:t> Joachim Keil  </a:t>
            </a:r>
            <a:r>
              <a:rPr lang="de-DE" sz="900" b="0" noProof="0" dirty="0" smtClean="0">
                <a:solidFill>
                  <a:schemeClr val="bg2"/>
                </a:solidFill>
              </a:rPr>
              <a:t>|</a:t>
            </a:r>
            <a:r>
              <a:rPr lang="de-DE" sz="900" b="0" baseline="0" noProof="0" dirty="0" smtClean="0">
                <a:solidFill>
                  <a:schemeClr val="bg2"/>
                </a:solidFill>
              </a:rPr>
              <a:t> </a:t>
            </a:r>
            <a:r>
              <a:rPr lang="de-DE" sz="900" noProof="0" dirty="0" smtClean="0">
                <a:solidFill>
                  <a:schemeClr val="bg2"/>
                </a:solidFill>
              </a:rPr>
              <a:t>Ergebnisse der 3 GeV-Studien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 an PETRA III</a:t>
            </a:r>
            <a:r>
              <a:rPr lang="de-DE" sz="900" noProof="0" dirty="0" smtClean="0">
                <a:solidFill>
                  <a:schemeClr val="bg2"/>
                </a:solidFill>
              </a:rPr>
              <a:t> | 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24</a:t>
            </a:r>
            <a:r>
              <a:rPr lang="de-DE" sz="900" noProof="0" dirty="0" smtClean="0">
                <a:solidFill>
                  <a:schemeClr val="bg2"/>
                </a:solidFill>
              </a:rPr>
              <a:t>.3.2015  |  </a:t>
            </a:r>
            <a:r>
              <a:rPr lang="de-DE" sz="900" b="1" noProof="0" dirty="0" smtClean="0">
                <a:solidFill>
                  <a:schemeClr val="bg2"/>
                </a:solidFill>
              </a:rPr>
              <a:t>Seite </a:t>
            </a:r>
            <a:fld id="{92F59B27-7AC1-41F8-B54B-C6F3EC2AB227}" type="slidenum">
              <a:rPr lang="de-DE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de-DE" sz="900" b="1" noProof="0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0"/>
            <a:ext cx="8520113" cy="1121229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Ergebnisse der 3 GeV-Studien</a:t>
            </a:r>
            <a:br>
              <a:rPr lang="de-DE" sz="3200" dirty="0" smtClean="0"/>
            </a:br>
            <a:r>
              <a:rPr lang="de-DE" sz="3200" dirty="0" smtClean="0"/>
              <a:t> an PETRA III</a:t>
            </a:r>
            <a:endParaRPr lang="de-DE" sz="3200" dirty="0"/>
          </a:p>
        </p:txBody>
      </p:sp>
      <p:sp>
        <p:nvSpPr>
          <p:cNvPr id="3075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868491" y="2515966"/>
            <a:ext cx="7445117" cy="866770"/>
          </a:xfrm>
        </p:spPr>
        <p:txBody>
          <a:bodyPr/>
          <a:lstStyle/>
          <a:p>
            <a:pPr algn="ctr" eaLnBrk="1" hangingPunct="1"/>
            <a:r>
              <a:rPr lang="de-DE" sz="2400" dirty="0" smtClean="0"/>
              <a:t>Joachim Keil</a:t>
            </a:r>
            <a:br>
              <a:rPr lang="de-DE" sz="2400" dirty="0" smtClean="0"/>
            </a:br>
            <a:r>
              <a:rPr lang="de-DE" sz="1800" dirty="0" smtClean="0"/>
              <a:t>DESY, MPY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508250" y="3690392"/>
            <a:ext cx="416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b="1" i="1" dirty="0" smtClean="0"/>
              <a:t>Beschleuniger-Betriebsseminar</a:t>
            </a:r>
            <a:r>
              <a:rPr lang="de-DE" b="1" i="1" dirty="0"/>
              <a:t/>
            </a:r>
            <a:br>
              <a:rPr lang="de-DE" b="1" i="1" dirty="0"/>
            </a:br>
            <a:r>
              <a:rPr lang="de-DE" b="1" i="1" dirty="0" err="1" smtClean="0"/>
              <a:t>Grömitz</a:t>
            </a:r>
            <a:r>
              <a:rPr lang="de-DE" b="1" i="1" dirty="0" smtClean="0"/>
              <a:t>, 24. März 2015</a:t>
            </a:r>
            <a:endParaRPr lang="de-DE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Verbessertes Optik-Modell der </a:t>
            </a:r>
            <a:r>
              <a:rPr lang="de-DE" dirty="0" err="1" smtClean="0"/>
              <a:t>Dämpfungswiggler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610" y="818850"/>
            <a:ext cx="4520727" cy="2828720"/>
          </a:xfrm>
        </p:spPr>
        <p:txBody>
          <a:bodyPr>
            <a:noAutofit/>
          </a:bodyPr>
          <a:lstStyle/>
          <a:p>
            <a:r>
              <a:rPr lang="de-DE" sz="1400" dirty="0" smtClean="0"/>
              <a:t>20 </a:t>
            </a:r>
            <a:r>
              <a:rPr lang="de-DE" sz="1400" dirty="0" err="1" smtClean="0">
                <a:solidFill>
                  <a:srgbClr val="00A5EB"/>
                </a:solidFill>
              </a:rPr>
              <a:t>Dämpfungswiggler</a:t>
            </a:r>
            <a:r>
              <a:rPr lang="de-DE" sz="1400" dirty="0" smtClean="0"/>
              <a:t> aus Permanentmagneten verringern die natürliche Emittanz von 4.3  auf 1.0 </a:t>
            </a:r>
            <a:r>
              <a:rPr lang="de-DE" sz="1400" dirty="0" err="1" smtClean="0"/>
              <a:t>nm·rad</a:t>
            </a:r>
            <a:endParaRPr lang="de-DE" sz="1400" dirty="0" smtClean="0"/>
          </a:p>
          <a:p>
            <a:r>
              <a:rPr lang="de-DE" sz="1400" dirty="0" smtClean="0"/>
              <a:t>Bisher verwendetes Modell: </a:t>
            </a:r>
            <a:r>
              <a:rPr lang="de-DE" sz="1400" i="1" dirty="0" smtClean="0"/>
              <a:t>Hard </a:t>
            </a:r>
            <a:r>
              <a:rPr lang="de-DE" sz="1400" i="1" dirty="0" err="1" smtClean="0"/>
              <a:t>edge</a:t>
            </a:r>
            <a:r>
              <a:rPr lang="de-DE" sz="1400" dirty="0" smtClean="0"/>
              <a:t>-Model mit zwei Dipolmagneten und zwei Driftstrecken pro Periodenlänge</a:t>
            </a:r>
          </a:p>
          <a:p>
            <a:r>
              <a:rPr lang="de-DE" sz="1400" dirty="0" smtClean="0"/>
              <a:t>Verbesserungen: </a:t>
            </a:r>
            <a:r>
              <a:rPr lang="de-DE" sz="1400" dirty="0" smtClean="0">
                <a:solidFill>
                  <a:srgbClr val="00A5EB"/>
                </a:solidFill>
              </a:rPr>
              <a:t>Mehr Segmente pro Periodenlänge</a:t>
            </a:r>
            <a:r>
              <a:rPr lang="de-DE" sz="1400" dirty="0" smtClean="0"/>
              <a:t>, ein </a:t>
            </a:r>
            <a:r>
              <a:rPr lang="de-DE" sz="1400" dirty="0" smtClean="0">
                <a:solidFill>
                  <a:srgbClr val="00A5EB"/>
                </a:solidFill>
              </a:rPr>
              <a:t>genaueres Modell der </a:t>
            </a:r>
            <a:r>
              <a:rPr lang="de-DE" sz="1400" dirty="0" err="1" smtClean="0">
                <a:solidFill>
                  <a:srgbClr val="00A5EB"/>
                </a:solidFill>
              </a:rPr>
              <a:t>Endpole</a:t>
            </a:r>
            <a:r>
              <a:rPr lang="de-DE" sz="1400" dirty="0" smtClean="0"/>
              <a:t> und ein Fit der </a:t>
            </a:r>
            <a:r>
              <a:rPr lang="de-DE" sz="1400" dirty="0" smtClean="0">
                <a:solidFill>
                  <a:srgbClr val="00A5EB"/>
                </a:solidFill>
              </a:rPr>
              <a:t>gemessenen Magnetfelddaten</a:t>
            </a:r>
          </a:p>
          <a:p>
            <a:r>
              <a:rPr lang="de-DE" sz="1400" dirty="0" smtClean="0"/>
              <a:t>Bessere Modellierung der SR-Integrale </a:t>
            </a:r>
            <a:r>
              <a:rPr lang="de-DE" sz="1400" i="1" dirty="0" smtClean="0"/>
              <a:t>I</a:t>
            </a:r>
            <a:r>
              <a:rPr lang="de-DE" sz="1400" baseline="-25000" dirty="0" smtClean="0"/>
              <a:t>2</a:t>
            </a:r>
            <a:r>
              <a:rPr lang="de-DE" sz="1400" dirty="0" smtClean="0"/>
              <a:t>, </a:t>
            </a:r>
            <a:r>
              <a:rPr lang="de-DE" sz="1400" i="1" dirty="0" smtClean="0"/>
              <a:t>I</a:t>
            </a:r>
            <a:r>
              <a:rPr lang="de-DE" sz="1400" baseline="-25000" dirty="0" smtClean="0"/>
              <a:t>5</a:t>
            </a:r>
            <a:r>
              <a:rPr lang="de-DE" sz="1400" dirty="0" smtClean="0"/>
              <a:t> und der Kantenfokussierung</a:t>
            </a:r>
            <a:endParaRPr lang="de-DE" sz="1400" dirty="0"/>
          </a:p>
        </p:txBody>
      </p:sp>
      <p:pic>
        <p:nvPicPr>
          <p:cNvPr id="5" name="Picture 5" descr="H:\My Documents\My Pictures\PETRA3\Tunnel 081211\IMG_05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0582" y="836712"/>
            <a:ext cx="3588026" cy="25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41690"/>
              </p:ext>
            </p:extLst>
          </p:nvPr>
        </p:nvGraphicFramePr>
        <p:xfrm>
          <a:off x="5510401" y="3857205"/>
          <a:ext cx="2828255" cy="215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496"/>
                <a:gridCol w="1432759"/>
              </a:tblGrid>
              <a:tr h="283273"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Parameter</a:t>
                      </a:r>
                      <a:endParaRPr lang="de-DE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Wert</a:t>
                      </a:r>
                      <a:endParaRPr lang="de-DE" sz="1200" noProof="0" dirty="0"/>
                    </a:p>
                  </a:txBody>
                  <a:tcPr/>
                </a:tc>
              </a:tr>
              <a:tr h="283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Länge </a:t>
                      </a:r>
                      <a:r>
                        <a:rPr lang="de-DE" sz="1200" i="1" noProof="0" dirty="0" smtClean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4 m</a:t>
                      </a:r>
                    </a:p>
                  </a:txBody>
                  <a:tcPr/>
                </a:tc>
              </a:tr>
              <a:tr h="283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Periodenlänge </a:t>
                      </a:r>
                      <a:r>
                        <a:rPr lang="de-DE" sz="1200" noProof="0" dirty="0" err="1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de-DE" sz="1200" baseline="-25000" noProof="0" dirty="0" err="1" smtClean="0"/>
                        <a:t>w</a:t>
                      </a:r>
                      <a:endParaRPr lang="de-DE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 smtClean="0"/>
                        <a:t>0.2 m</a:t>
                      </a:r>
                    </a:p>
                  </a:txBody>
                  <a:tcPr/>
                </a:tc>
              </a:tr>
              <a:tr h="283273"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Festes Gap </a:t>
                      </a:r>
                      <a:r>
                        <a:rPr lang="de-DE" sz="1200" i="1" noProof="0" dirty="0" smtClean="0"/>
                        <a:t>g</a:t>
                      </a:r>
                      <a:endParaRPr lang="de-DE" sz="12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24 mm</a:t>
                      </a:r>
                      <a:endParaRPr lang="de-DE" sz="1200" noProof="0" dirty="0"/>
                    </a:p>
                  </a:txBody>
                  <a:tcPr/>
                </a:tc>
              </a:tr>
              <a:tr h="283273"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Max. Feld </a:t>
                      </a:r>
                      <a:r>
                        <a:rPr lang="de-DE" sz="1200" i="1" noProof="0" dirty="0" smtClean="0"/>
                        <a:t>B</a:t>
                      </a:r>
                      <a:r>
                        <a:rPr lang="de-DE" sz="1200" i="0" baseline="-25000" noProof="0" dirty="0" smtClean="0"/>
                        <a:t>0</a:t>
                      </a:r>
                      <a:endParaRPr lang="de-DE" sz="1200" i="0" baseline="-25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1.57 T</a:t>
                      </a:r>
                      <a:endParaRPr lang="de-DE" sz="1200" noProof="0" dirty="0"/>
                    </a:p>
                  </a:txBody>
                  <a:tcPr/>
                </a:tc>
              </a:tr>
              <a:tr h="283273">
                <a:tc>
                  <a:txBody>
                    <a:bodyPr/>
                    <a:lstStyle/>
                    <a:p>
                      <a:r>
                        <a:rPr lang="de-DE" sz="1200" i="0" noProof="0" dirty="0" smtClean="0"/>
                        <a:t>Zahl der</a:t>
                      </a:r>
                      <a:r>
                        <a:rPr lang="de-DE" sz="1200" i="0" baseline="0" noProof="0" dirty="0" smtClean="0"/>
                        <a:t> Pole</a:t>
                      </a:r>
                      <a:endParaRPr lang="de-DE" sz="1200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37 (Hauptpole)</a:t>
                      </a:r>
                      <a:r>
                        <a:rPr lang="de-DE" sz="1200" baseline="0" noProof="0" dirty="0" smtClean="0"/>
                        <a:t> </a:t>
                      </a:r>
                      <a:r>
                        <a:rPr lang="de-DE" sz="1200" noProof="0" dirty="0" smtClean="0"/>
                        <a:t>+ 4 (</a:t>
                      </a:r>
                      <a:r>
                        <a:rPr lang="de-DE" sz="1200" noProof="0" dirty="0" err="1" smtClean="0"/>
                        <a:t>Endpole</a:t>
                      </a:r>
                      <a:r>
                        <a:rPr lang="de-DE" sz="1200" noProof="0" dirty="0" smtClean="0"/>
                        <a:t>)</a:t>
                      </a:r>
                      <a:endParaRPr lang="de-DE" sz="1200" noProof="0" dirty="0"/>
                    </a:p>
                  </a:txBody>
                  <a:tcPr/>
                </a:tc>
              </a:tr>
              <a:tr h="283273">
                <a:tc>
                  <a:txBody>
                    <a:bodyPr/>
                    <a:lstStyle/>
                    <a:p>
                      <a:r>
                        <a:rPr lang="de-DE" sz="1200" i="0" noProof="0" dirty="0" smtClean="0">
                          <a:latin typeface="Cambria Math"/>
                          <a:ea typeface="Cambria Math"/>
                        </a:rPr>
                        <a:t>⨜</a:t>
                      </a:r>
                      <a:r>
                        <a:rPr lang="de-DE" sz="1200" i="1" noProof="0" dirty="0" smtClean="0"/>
                        <a:t>B</a:t>
                      </a:r>
                      <a:r>
                        <a:rPr lang="de-DE" sz="1200" i="0" baseline="30000" noProof="0" dirty="0" smtClean="0"/>
                        <a:t>2</a:t>
                      </a:r>
                      <a:r>
                        <a:rPr lang="de-DE" sz="1200" i="0" noProof="0" dirty="0" smtClean="0"/>
                        <a:t> </a:t>
                      </a:r>
                      <a:r>
                        <a:rPr lang="de-DE" sz="1200" i="0" noProof="0" dirty="0" err="1" smtClean="0"/>
                        <a:t>d</a:t>
                      </a:r>
                      <a:r>
                        <a:rPr lang="de-DE" sz="1200" i="1" noProof="0" dirty="0" err="1" smtClean="0"/>
                        <a:t>s</a:t>
                      </a:r>
                      <a:endParaRPr lang="de-DE" sz="1200" i="1" baseline="-25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noProof="0" dirty="0" smtClean="0"/>
                        <a:t>4.16 T</a:t>
                      </a:r>
                      <a:r>
                        <a:rPr lang="de-DE" sz="1200" i="1" baseline="30000" noProof="0" dirty="0" smtClean="0"/>
                        <a:t>2</a:t>
                      </a:r>
                      <a:r>
                        <a:rPr lang="de-DE" sz="1200" noProof="0" dirty="0" smtClean="0"/>
                        <a:t>·m</a:t>
                      </a:r>
                      <a:endParaRPr lang="de-DE" sz="12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83049" y="3562238"/>
            <a:ext cx="1428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err="1" smtClean="0"/>
              <a:t>Wiggler</a:t>
            </a:r>
            <a:r>
              <a:rPr lang="de-DE" sz="1100" b="1" dirty="0"/>
              <a:t>-</a:t>
            </a:r>
            <a:r>
              <a:rPr lang="de-DE" sz="1100" b="1" dirty="0" smtClean="0"/>
              <a:t>Parameter</a:t>
            </a:r>
            <a:endParaRPr lang="de-DE" sz="11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1" y="3499550"/>
            <a:ext cx="4679547" cy="293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3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825" y="1178207"/>
            <a:ext cx="3943349" cy="4860497"/>
          </a:xfrm>
        </p:spPr>
        <p:txBody>
          <a:bodyPr/>
          <a:lstStyle/>
          <a:p>
            <a:r>
              <a:rPr lang="de-DE" sz="1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Bunchlänge</a:t>
            </a: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de-DE" sz="1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Streak</a:t>
            </a:r>
            <a:r>
              <a:rPr 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-Kamera </a:t>
            </a:r>
            <a:r>
              <a:rPr lang="de-DE" sz="1400" dirty="0"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de-DE" sz="1400" dirty="0"/>
              <a:t>nstalliert </a:t>
            </a:r>
            <a:r>
              <a:rPr lang="de-DE" sz="1400" dirty="0" smtClean="0"/>
              <a:t>in der </a:t>
            </a:r>
            <a:r>
              <a:rPr lang="de-DE" sz="1400" dirty="0"/>
              <a:t>optischen </a:t>
            </a:r>
            <a:r>
              <a:rPr lang="de-DE" sz="1400" dirty="0" err="1" smtClean="0"/>
              <a:t>Beamline</a:t>
            </a:r>
            <a:r>
              <a:rPr lang="de-DE" sz="1400" dirty="0" smtClean="0"/>
              <a:t> (Quellpunkt NL 47)</a:t>
            </a:r>
            <a:endParaRPr lang="de-DE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de-DE" sz="1400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eine simultane Messung </a:t>
            </a:r>
            <a:r>
              <a:rPr lang="de-DE" sz="1400" dirty="0">
                <a:ea typeface="Verdana" panose="020B0604030504040204" pitchFamily="34" charset="0"/>
                <a:cs typeface="Verdana" panose="020B0604030504040204" pitchFamily="34" charset="0"/>
              </a:rPr>
              <a:t>zusammen mit dem </a:t>
            </a:r>
            <a:r>
              <a:rPr 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Interferometer!</a:t>
            </a:r>
          </a:p>
          <a:p>
            <a:pPr lvl="1"/>
            <a:endParaRPr lang="de-DE" sz="1800" dirty="0" smtClean="0"/>
          </a:p>
          <a:p>
            <a:r>
              <a:rPr lang="de-DE" sz="1800" dirty="0" err="1" smtClean="0"/>
              <a:t>Emittanzen</a:t>
            </a:r>
            <a:r>
              <a:rPr lang="de-DE" sz="1800" dirty="0" smtClean="0"/>
              <a:t>:</a:t>
            </a:r>
          </a:p>
          <a:p>
            <a:pPr lvl="1"/>
            <a:r>
              <a:rPr lang="de-DE" sz="1400" dirty="0" err="1"/>
              <a:t>Emittanzmessung</a:t>
            </a:r>
            <a:r>
              <a:rPr lang="de-DE" sz="1400" dirty="0"/>
              <a:t> in der D</a:t>
            </a:r>
            <a:r>
              <a:rPr lang="de-DE" sz="1400" dirty="0" smtClean="0"/>
              <a:t>iagnose-</a:t>
            </a:r>
            <a:r>
              <a:rPr lang="de-DE" sz="1400" dirty="0" err="1" smtClean="0"/>
              <a:t>Beamline</a:t>
            </a:r>
            <a:r>
              <a:rPr lang="de-DE" sz="1400" dirty="0" smtClean="0"/>
              <a:t> </a:t>
            </a:r>
            <a:r>
              <a:rPr lang="de-DE" sz="1400" dirty="0"/>
              <a:t>hat </a:t>
            </a:r>
            <a:r>
              <a:rPr lang="de-DE" sz="1400" dirty="0">
                <a:solidFill>
                  <a:srgbClr val="FF0000"/>
                </a:solidFill>
              </a:rPr>
              <a:t>zu wenig Intensität </a:t>
            </a:r>
            <a:r>
              <a:rPr lang="de-DE" sz="1400" dirty="0" smtClean="0"/>
              <a:t>bei</a:t>
            </a:r>
            <a:br>
              <a:rPr lang="de-DE" sz="1400" dirty="0" smtClean="0"/>
            </a:br>
            <a:r>
              <a:rPr lang="de-DE" sz="1400" dirty="0" smtClean="0"/>
              <a:t>3 </a:t>
            </a:r>
            <a:r>
              <a:rPr lang="de-DE" sz="1400" dirty="0" smtClean="0"/>
              <a:t>GeV</a:t>
            </a:r>
            <a:endParaRPr lang="de-DE" sz="1400" dirty="0"/>
          </a:p>
          <a:p>
            <a:pPr lvl="1"/>
            <a:r>
              <a:rPr lang="de-DE" sz="1400" dirty="0" smtClean="0"/>
              <a:t>Benutzt wurde das Interferometer (ebenfalls in der optischen </a:t>
            </a:r>
            <a:r>
              <a:rPr lang="de-DE" sz="1400" dirty="0" err="1" smtClean="0"/>
              <a:t>Beamline</a:t>
            </a:r>
            <a:r>
              <a:rPr lang="de-DE" sz="1400" dirty="0" smtClean="0"/>
              <a:t>)</a:t>
            </a:r>
          </a:p>
          <a:p>
            <a:pPr lvl="1"/>
            <a:r>
              <a:rPr 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Interferometer kann </a:t>
            </a:r>
            <a:r>
              <a:rPr lang="de-DE" sz="1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entweder</a:t>
            </a:r>
            <a:r>
              <a:rPr 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 in der x- </a:t>
            </a:r>
            <a:r>
              <a:rPr lang="de-DE" sz="1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 in der y–Ebene messen</a:t>
            </a:r>
          </a:p>
          <a:p>
            <a:pPr lvl="1"/>
            <a:r>
              <a:rPr 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Bei sehr kleinen Strahlbreiten ist das vertikale Interferometer an der </a:t>
            </a:r>
            <a:r>
              <a:rPr lang="de-DE" sz="1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Auflösungsgrenze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Strahldiagnose: </a:t>
            </a:r>
            <a:r>
              <a:rPr lang="de-DE" dirty="0" err="1" smtClean="0"/>
              <a:t>Bunch</a:t>
            </a:r>
            <a:r>
              <a:rPr lang="de-DE" dirty="0" smtClean="0"/>
              <a:t>-Länge und Emittanz</a:t>
            </a:r>
            <a:endParaRPr lang="de-DE" dirty="0"/>
          </a:p>
        </p:txBody>
      </p:sp>
      <p:pic>
        <p:nvPicPr>
          <p:cNvPr id="7" name="Picture 2" descr="http://ttfinfo.desy.de/petra/data/2013/50/15.12_M/2013-12-15T07:11:44-0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1050" y="3714643"/>
            <a:ext cx="4177738" cy="23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92872" y="3480867"/>
            <a:ext cx="13740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b="1" dirty="0" smtClean="0"/>
              <a:t>SR Interferometer</a:t>
            </a:r>
            <a:endParaRPr lang="de-DE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6" b="169"/>
          <a:stretch/>
        </p:blipFill>
        <p:spPr bwMode="auto">
          <a:xfrm>
            <a:off x="4591050" y="1199389"/>
            <a:ext cx="404718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84645" y="931788"/>
            <a:ext cx="1180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b="1" dirty="0" err="1" smtClean="0"/>
              <a:t>Streak</a:t>
            </a:r>
            <a:r>
              <a:rPr lang="de-DE" sz="1100" b="1" dirty="0" smtClean="0"/>
              <a:t>-Kamera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690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Studien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5 GeV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576" y="977900"/>
            <a:ext cx="3801957" cy="506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kern="0" dirty="0" smtClean="0"/>
              <a:t>Die 5 GeV-Optik </a:t>
            </a:r>
            <a:r>
              <a:rPr lang="de-DE" sz="1600" kern="0" dirty="0" err="1" smtClean="0"/>
              <a:t>mußte</a:t>
            </a:r>
            <a:r>
              <a:rPr lang="de-DE" sz="1600" kern="0" dirty="0" smtClean="0"/>
              <a:t> </a:t>
            </a:r>
            <a:r>
              <a:rPr lang="de-DE" sz="1600" kern="0" dirty="0" smtClean="0">
                <a:solidFill>
                  <a:srgbClr val="00A5EB"/>
                </a:solidFill>
              </a:rPr>
              <a:t>komplett neu aufgesetzt werden </a:t>
            </a:r>
            <a:r>
              <a:rPr lang="de-DE" sz="1600" kern="0" dirty="0" smtClean="0"/>
              <a:t>(DESY II, E-Weg, First turn in PETRA III, …)</a:t>
            </a:r>
          </a:p>
          <a:p>
            <a:r>
              <a:rPr lang="de-DE" sz="1600" kern="0" dirty="0" smtClean="0">
                <a:solidFill>
                  <a:srgbClr val="00A5EB"/>
                </a:solidFill>
              </a:rPr>
              <a:t>Korrektur der Optik</a:t>
            </a:r>
            <a:r>
              <a:rPr lang="de-DE" sz="1600" kern="0" dirty="0" smtClean="0"/>
              <a:t>: ORM + Korrektur, globale Entkopplung, Chromatizität, Dispersion, …</a:t>
            </a:r>
          </a:p>
          <a:p>
            <a:r>
              <a:rPr lang="de-DE" sz="1600" kern="0" dirty="0" smtClean="0"/>
              <a:t>Eine horizontale Emittanz von </a:t>
            </a:r>
            <a:r>
              <a:rPr lang="de-DE" sz="1600" kern="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e</a:t>
            </a:r>
            <a:r>
              <a:rPr lang="de-DE" sz="1600" kern="0" baseline="-25000" dirty="0" smtClean="0">
                <a:solidFill>
                  <a:schemeClr val="accent1"/>
                </a:solidFill>
              </a:rPr>
              <a:t>x</a:t>
            </a:r>
            <a:r>
              <a:rPr lang="de-DE" sz="1600" kern="0" dirty="0" smtClean="0">
                <a:solidFill>
                  <a:schemeClr val="accent1"/>
                </a:solidFill>
              </a:rPr>
              <a:t> = 570 </a:t>
            </a:r>
            <a:r>
              <a:rPr lang="de-DE" sz="1600" kern="0" dirty="0" err="1" smtClean="0">
                <a:solidFill>
                  <a:schemeClr val="accent1"/>
                </a:solidFill>
              </a:rPr>
              <a:t>pm·rad</a:t>
            </a:r>
            <a:r>
              <a:rPr lang="de-DE" sz="1600" kern="0" dirty="0" smtClean="0"/>
              <a:t> wurde mit dem SR Interferometer gemessen</a:t>
            </a:r>
          </a:p>
          <a:p>
            <a:r>
              <a:rPr lang="de-DE" sz="1600" kern="0" dirty="0" smtClean="0">
                <a:solidFill>
                  <a:srgbClr val="00A5EB"/>
                </a:solidFill>
              </a:rPr>
              <a:t>Gute Übereinstimmung </a:t>
            </a:r>
            <a:r>
              <a:rPr lang="de-DE" sz="1600" kern="0" dirty="0" smtClean="0"/>
              <a:t>mit der</a:t>
            </a:r>
            <a:r>
              <a:rPr lang="de-DE" sz="1600" kern="0" dirty="0" smtClean="0">
                <a:solidFill>
                  <a:srgbClr val="00A5EB"/>
                </a:solidFill>
              </a:rPr>
              <a:t> erwarteten Emittanz </a:t>
            </a:r>
            <a:r>
              <a:rPr lang="de-DE" sz="1600" kern="0" dirty="0" smtClean="0"/>
              <a:t>von</a:t>
            </a:r>
            <a:r>
              <a:rPr lang="de-DE" sz="1600" kern="0" dirty="0" smtClean="0">
                <a:solidFill>
                  <a:srgbClr val="00A5EB"/>
                </a:solidFill>
              </a:rPr>
              <a:t> 580 </a:t>
            </a:r>
            <a:r>
              <a:rPr lang="de-DE" sz="1600" kern="0" dirty="0" err="1" smtClean="0">
                <a:solidFill>
                  <a:srgbClr val="00A5EB"/>
                </a:solidFill>
              </a:rPr>
              <a:t>pm·rad</a:t>
            </a:r>
            <a:r>
              <a:rPr lang="de-DE" sz="1600" kern="0" dirty="0" smtClean="0"/>
              <a:t> für Strom 0 A</a:t>
            </a:r>
            <a:br>
              <a:rPr lang="de-DE" sz="1600" kern="0" dirty="0" smtClean="0"/>
            </a:br>
            <a:r>
              <a:rPr lang="de-DE" sz="1600" kern="0" dirty="0" smtClean="0">
                <a:latin typeface="Cambria Math"/>
                <a:ea typeface="Cambria Math"/>
              </a:rPr>
              <a:t>→</a:t>
            </a:r>
            <a:r>
              <a:rPr lang="de-DE" sz="1600" kern="0" dirty="0" smtClean="0">
                <a:ea typeface="Cambria Math"/>
              </a:rPr>
              <a:t> </a:t>
            </a:r>
            <a:r>
              <a:rPr lang="de-DE" sz="1600" kern="0" dirty="0" err="1" smtClean="0">
                <a:ea typeface="Cambria Math"/>
              </a:rPr>
              <a:t>Wiggler</a:t>
            </a:r>
            <a:r>
              <a:rPr lang="de-DE" sz="1600" kern="0" dirty="0" smtClean="0">
                <a:ea typeface="Cambria Math"/>
              </a:rPr>
              <a:t> Model ist ok!</a:t>
            </a:r>
            <a:endParaRPr lang="de-DE" sz="1600" kern="0" dirty="0" smtClean="0"/>
          </a:p>
          <a:p>
            <a:r>
              <a:rPr lang="de-DE" sz="1600" kern="0" dirty="0" smtClean="0"/>
              <a:t>Es wurden 100 mA in 480 Bunchen erreicht; Es gab einige Test-Runs für PU04 und PU07 </a:t>
            </a:r>
          </a:p>
          <a:p>
            <a:r>
              <a:rPr lang="de-DE" sz="1600" kern="0" dirty="0" smtClean="0"/>
              <a:t>Es gibt einen moderaten Anstieg der Emittanz aufgrund von IBS</a:t>
            </a:r>
            <a:endParaRPr lang="de-DE" sz="1600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0981" y="1079733"/>
            <a:ext cx="4504299" cy="2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ttfinfo.desy.de/petra/data/2013/27/07.07_n/2013-07-07T23:00: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90" y="3614056"/>
            <a:ext cx="3193651" cy="24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715770" y="3202992"/>
            <a:ext cx="461442" cy="30811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3412" y="813856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Horizontale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Ebene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526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Studien bei 3 GeV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4040188" cy="4152899"/>
          </a:xfrm>
        </p:spPr>
        <p:txBody>
          <a:bodyPr/>
          <a:lstStyle/>
          <a:p>
            <a:r>
              <a:rPr lang="de-DE" sz="1600" dirty="0" smtClean="0"/>
              <a:t>Gleiche (zeitaufwendige) Prozedur um die Maschine bei 3 GeV aufzusetzen: Optik Korrektur (Eine Iteration), Kopplung, etc.</a:t>
            </a:r>
          </a:p>
          <a:p>
            <a:r>
              <a:rPr lang="de-DE" sz="1600" dirty="0" smtClean="0"/>
              <a:t>Horizontale Emittanz bei Strom 0 A:</a:t>
            </a:r>
            <a:br>
              <a:rPr lang="de-DE" sz="1600" dirty="0" smtClean="0"/>
            </a:br>
            <a:r>
              <a:rPr lang="de-DE" sz="1600" dirty="0" smtClean="0">
                <a:solidFill>
                  <a:srgbClr val="00B0F0"/>
                </a:solidFill>
                <a:latin typeface="Symbol" panose="05050102010706020507" pitchFamily="18" charset="2"/>
              </a:rPr>
              <a:t>e</a:t>
            </a:r>
            <a:r>
              <a:rPr lang="de-DE" sz="1600" baseline="-25000" dirty="0" smtClean="0">
                <a:solidFill>
                  <a:srgbClr val="00B0F0"/>
                </a:solidFill>
              </a:rPr>
              <a:t>x</a:t>
            </a:r>
            <a:r>
              <a:rPr lang="de-DE" sz="1600" dirty="0" smtClean="0">
                <a:solidFill>
                  <a:srgbClr val="00B0F0"/>
                </a:solidFill>
              </a:rPr>
              <a:t> = (155 ± 10) </a:t>
            </a:r>
            <a:r>
              <a:rPr lang="de-DE" sz="1600" dirty="0" err="1" smtClean="0">
                <a:solidFill>
                  <a:srgbClr val="00B0F0"/>
                </a:solidFill>
              </a:rPr>
              <a:t>pm·rad</a:t>
            </a:r>
            <a:endParaRPr lang="de-DE" sz="1600" dirty="0" smtClean="0">
              <a:solidFill>
                <a:srgbClr val="00B0F0"/>
              </a:solidFill>
            </a:endParaRPr>
          </a:p>
          <a:p>
            <a:r>
              <a:rPr lang="de-DE" sz="1600" dirty="0" smtClean="0"/>
              <a:t>Natürliche </a:t>
            </a:r>
            <a:r>
              <a:rPr lang="de-DE" sz="1600" dirty="0"/>
              <a:t>E</a:t>
            </a:r>
            <a:r>
              <a:rPr lang="de-DE" sz="1600" dirty="0" smtClean="0"/>
              <a:t>mittanz ohne IBS (MAD-X): </a:t>
            </a:r>
            <a:r>
              <a:rPr lang="de-DE" sz="1600" dirty="0" smtClean="0">
                <a:solidFill>
                  <a:srgbClr val="00B0F0"/>
                </a:solidFill>
                <a:latin typeface="Symbol" panose="05050102010706020507" pitchFamily="18" charset="2"/>
              </a:rPr>
              <a:t>e</a:t>
            </a:r>
            <a:r>
              <a:rPr lang="de-DE" sz="1600" baseline="-25000" dirty="0" smtClean="0">
                <a:solidFill>
                  <a:srgbClr val="00B0F0"/>
                </a:solidFill>
              </a:rPr>
              <a:t>x</a:t>
            </a:r>
            <a:r>
              <a:rPr lang="de-DE" sz="1600" dirty="0" smtClean="0">
                <a:solidFill>
                  <a:srgbClr val="00B0F0"/>
                </a:solidFill>
              </a:rPr>
              <a:t> = 158 </a:t>
            </a:r>
            <a:r>
              <a:rPr lang="de-DE" sz="1600" dirty="0" err="1" smtClean="0">
                <a:solidFill>
                  <a:srgbClr val="00B0F0"/>
                </a:solidFill>
              </a:rPr>
              <a:t>pm·rad</a:t>
            </a:r>
            <a:r>
              <a:rPr lang="de-DE" sz="1600" dirty="0" smtClean="0"/>
              <a:t> </a:t>
            </a:r>
          </a:p>
          <a:p>
            <a:r>
              <a:rPr lang="de-DE" sz="1600" dirty="0" smtClean="0"/>
              <a:t>Gute Übereinstimmung mit der Theorie</a:t>
            </a:r>
          </a:p>
          <a:p>
            <a:r>
              <a:rPr lang="de-DE" sz="1600" dirty="0" smtClean="0">
                <a:solidFill>
                  <a:srgbClr val="00B0F0"/>
                </a:solidFill>
              </a:rPr>
              <a:t>Höhere Anforderungen an die Korrektur der Stördispersion in den </a:t>
            </a:r>
            <a:r>
              <a:rPr lang="de-DE" sz="1600" dirty="0" err="1" smtClean="0">
                <a:solidFill>
                  <a:srgbClr val="00B0F0"/>
                </a:solidFill>
              </a:rPr>
              <a:t>Wiggler</a:t>
            </a:r>
            <a:r>
              <a:rPr lang="de-DE" sz="1600" dirty="0" smtClean="0">
                <a:solidFill>
                  <a:srgbClr val="00B0F0"/>
                </a:solidFill>
              </a:rPr>
              <a:t>-Strecken</a:t>
            </a:r>
            <a:r>
              <a:rPr lang="de-DE" sz="1600" dirty="0" smtClean="0">
                <a:solidFill>
                  <a:srgbClr val="00A5EB"/>
                </a:solidFill>
              </a:rPr>
              <a:t>: </a:t>
            </a:r>
            <a:r>
              <a:rPr lang="de-DE" sz="1600" dirty="0" smtClean="0"/>
              <a:t>Mehr Iterationen der Dispersionskorrektur waren notwendig</a:t>
            </a:r>
          </a:p>
          <a:p>
            <a:r>
              <a:rPr lang="de-DE" sz="1600" dirty="0" smtClean="0">
                <a:solidFill>
                  <a:srgbClr val="00B0F0"/>
                </a:solidFill>
              </a:rPr>
              <a:t>Starker Anstieg der Emittanz </a:t>
            </a:r>
            <a:r>
              <a:rPr lang="de-DE" sz="1600" dirty="0" smtClean="0"/>
              <a:t>mit dem </a:t>
            </a:r>
            <a:r>
              <a:rPr lang="de-DE" sz="1600" dirty="0" err="1" smtClean="0">
                <a:solidFill>
                  <a:srgbClr val="00B0F0"/>
                </a:solidFill>
              </a:rPr>
              <a:t>Einzelbunchstrom</a:t>
            </a:r>
            <a:endParaRPr lang="de-DE" sz="1600" dirty="0" smtClean="0"/>
          </a:p>
          <a:p>
            <a:endParaRPr lang="de-DE" sz="1600" dirty="0" smtClean="0"/>
          </a:p>
        </p:txBody>
      </p:sp>
      <p:pic>
        <p:nvPicPr>
          <p:cNvPr id="5" name="Picture 6" descr="http://ttfinfo.desy.de/petra/data/2013/29/16.07_M/2013-07-16T14:27:28-0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2763" y="1075725"/>
            <a:ext cx="4458785" cy="40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704277" y="3176924"/>
            <a:ext cx="461442" cy="30811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1888" y="813856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Horizontale Ebene</a:t>
            </a:r>
            <a:endParaRPr lang="de-DE" sz="1200" b="1" dirty="0"/>
          </a:p>
        </p:txBody>
      </p:sp>
      <p:sp>
        <p:nvSpPr>
          <p:cNvPr id="8" name="Oval 7"/>
          <p:cNvSpPr/>
          <p:nvPr/>
        </p:nvSpPr>
        <p:spPr bwMode="auto">
          <a:xfrm>
            <a:off x="5039300" y="4811030"/>
            <a:ext cx="461442" cy="30811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6137" y="5359105"/>
            <a:ext cx="3746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16.7.2013:  </a:t>
            </a:r>
            <a:r>
              <a:rPr lang="en-US" sz="1200" i="1" dirty="0" smtClean="0"/>
              <a:t>I</a:t>
            </a:r>
            <a:r>
              <a:rPr lang="en-US" sz="1200" dirty="0" smtClean="0"/>
              <a:t> = 5 mA, 480 </a:t>
            </a:r>
            <a:r>
              <a:rPr lang="en-US" sz="1200" dirty="0"/>
              <a:t>B</a:t>
            </a:r>
            <a:r>
              <a:rPr lang="en-US" sz="1200" dirty="0" smtClean="0"/>
              <a:t>unche, </a:t>
            </a:r>
            <a:r>
              <a:rPr lang="en-US" sz="1200" i="1" dirty="0" err="1" smtClean="0"/>
              <a:t>I</a:t>
            </a:r>
            <a:r>
              <a:rPr lang="en-US" sz="1200" baseline="-25000" dirty="0" err="1" smtClean="0"/>
              <a:t>b</a:t>
            </a:r>
            <a:r>
              <a:rPr lang="en-US" sz="1200" dirty="0" smtClean="0"/>
              <a:t> =10.4 µA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9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Meßprinzip: Reduktion des Stroms mit </a:t>
            </a:r>
            <a:r>
              <a:rPr lang="de-DE" dirty="0" err="1" smtClean="0"/>
              <a:t>Scrapern</a:t>
            </a:r>
            <a:endParaRPr lang="de-DE" dirty="0"/>
          </a:p>
        </p:txBody>
      </p:sp>
      <p:sp>
        <p:nvSpPr>
          <p:cNvPr id="4" name="AutoShape 2" descr="http://ttfinfo.desy.de/petra/data/2013/31/31.07_a/2013-07-31T19:41:59.jpg"/>
          <p:cNvSpPr>
            <a:spLocks noChangeAspect="1" noChangeArrowheads="1"/>
          </p:cNvSpPr>
          <p:nvPr/>
        </p:nvSpPr>
        <p:spPr bwMode="auto">
          <a:xfrm>
            <a:off x="155575" y="-2849563"/>
            <a:ext cx="974407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01" y="1354445"/>
            <a:ext cx="7303297" cy="445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4389" y="941451"/>
            <a:ext cx="7277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Mit einem </a:t>
            </a:r>
            <a:r>
              <a:rPr lang="de-DE" dirty="0" err="1"/>
              <a:t>h</a:t>
            </a:r>
            <a:r>
              <a:rPr lang="de-DE" dirty="0" err="1" smtClean="0"/>
              <a:t>or</a:t>
            </a:r>
            <a:r>
              <a:rPr lang="de-DE" dirty="0" smtClean="0"/>
              <a:t>. </a:t>
            </a:r>
            <a:r>
              <a:rPr lang="de-DE" dirty="0" err="1" smtClean="0"/>
              <a:t>Scraper</a:t>
            </a:r>
            <a:r>
              <a:rPr lang="de-DE" dirty="0" smtClean="0"/>
              <a:t> erzeugt man (dank IBS) eine ideale homogene Füllung!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6991093" y="3912793"/>
            <a:ext cx="200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Strom mit </a:t>
            </a:r>
            <a:br>
              <a:rPr lang="de-DE" dirty="0" smtClean="0"/>
            </a:br>
            <a:r>
              <a:rPr lang="de-DE" dirty="0" err="1" smtClean="0"/>
              <a:t>Scrapern</a:t>
            </a:r>
            <a:r>
              <a:rPr lang="de-DE" dirty="0" smtClean="0"/>
              <a:t> reduziert</a:t>
            </a:r>
            <a:endParaRPr lang="de-DE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6677247" y="4205181"/>
            <a:ext cx="313846" cy="388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urved Right Arrow 27"/>
          <p:cNvSpPr/>
          <p:nvPr/>
        </p:nvSpPr>
        <p:spPr bwMode="auto">
          <a:xfrm>
            <a:off x="244550" y="1110728"/>
            <a:ext cx="619840" cy="1111477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Messungen mit flachem Strahl – Juli 2014</a:t>
            </a:r>
            <a:endParaRPr lang="de-D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731520" y="3703446"/>
            <a:ext cx="3814171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400" b="1" kern="0" dirty="0" smtClean="0"/>
              <a:t>Simulationsparameter: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smtClean="0">
                <a:latin typeface="Symbol" panose="05050102010706020507" pitchFamily="18" charset="2"/>
              </a:rPr>
              <a:t>e</a:t>
            </a:r>
            <a:r>
              <a:rPr lang="de-DE" sz="1400" kern="0" baseline="-25000" dirty="0" smtClean="0"/>
              <a:t>x0</a:t>
            </a:r>
            <a:r>
              <a:rPr lang="de-DE" sz="1400" kern="0" dirty="0" smtClean="0"/>
              <a:t> = 130 </a:t>
            </a:r>
            <a:r>
              <a:rPr lang="de-DE" sz="1400" kern="0" dirty="0" err="1" smtClean="0"/>
              <a:t>pm·rad</a:t>
            </a:r>
            <a:r>
              <a:rPr lang="de-DE" sz="1400" kern="0" dirty="0" smtClean="0"/>
              <a:t>, </a:t>
            </a:r>
            <a:r>
              <a:rPr lang="de-DE" sz="1400" kern="0" dirty="0" smtClean="0">
                <a:latin typeface="Symbol" panose="05050102010706020507" pitchFamily="18" charset="2"/>
              </a:rPr>
              <a:t>e</a:t>
            </a:r>
            <a:r>
              <a:rPr lang="de-DE" sz="1400" kern="0" baseline="-25000" dirty="0" smtClean="0"/>
              <a:t>y0</a:t>
            </a:r>
            <a:r>
              <a:rPr lang="de-DE" sz="1400" kern="0" dirty="0" smtClean="0"/>
              <a:t> = 4.55 </a:t>
            </a:r>
            <a:r>
              <a:rPr lang="de-DE" sz="1400" kern="0" dirty="0" err="1" smtClean="0"/>
              <a:t>pm·rad</a:t>
            </a:r>
            <a:endParaRPr lang="de-DE" sz="1400" kern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smtClean="0">
                <a:latin typeface="Symbol" panose="05050102010706020507" pitchFamily="18" charset="2"/>
              </a:rPr>
              <a:t>k </a:t>
            </a:r>
            <a:r>
              <a:rPr lang="de-DE" sz="1400" kern="0" dirty="0" smtClean="0"/>
              <a:t>= 1.2%, r=0.34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smtClean="0">
                <a:latin typeface="Symbol" panose="05050102010706020507" pitchFamily="18" charset="2"/>
              </a:rPr>
              <a:t>s</a:t>
            </a:r>
            <a:r>
              <a:rPr lang="de-DE" sz="1400" kern="0" baseline="-25000" dirty="0" smtClean="0"/>
              <a:t>z0</a:t>
            </a:r>
            <a:r>
              <a:rPr lang="de-DE" sz="1400" kern="0" dirty="0" smtClean="0"/>
              <a:t> = 32.6 </a:t>
            </a:r>
            <a:r>
              <a:rPr lang="de-DE" sz="1400" kern="0" dirty="0" err="1" smtClean="0"/>
              <a:t>ps</a:t>
            </a:r>
            <a:endParaRPr lang="de-DE" sz="1400" kern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smtClean="0"/>
              <a:t>Auflösung des ver. Interferometers </a:t>
            </a:r>
            <a:br>
              <a:rPr lang="de-DE" sz="1400" kern="0" dirty="0" smtClean="0"/>
            </a:br>
            <a:r>
              <a:rPr lang="de-DE" sz="1400" kern="0" dirty="0" smtClean="0"/>
              <a:t>≈7.5 </a:t>
            </a:r>
            <a:r>
              <a:rPr lang="de-DE" sz="1400" kern="0" dirty="0" err="1" smtClean="0"/>
              <a:t>pm</a:t>
            </a:r>
            <a:r>
              <a:rPr lang="de-DE" sz="1400" kern="0" dirty="0" err="1" smtClean="0">
                <a:latin typeface="Calibri"/>
              </a:rPr>
              <a:t>·</a:t>
            </a:r>
            <a:r>
              <a:rPr lang="de-DE" sz="1400" kern="0" dirty="0" err="1" smtClean="0"/>
              <a:t>rad</a:t>
            </a:r>
            <a:r>
              <a:rPr lang="de-DE" sz="1400" kern="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smtClean="0"/>
              <a:t>Kein </a:t>
            </a:r>
            <a:r>
              <a:rPr lang="de-DE" sz="1400" kern="0" dirty="0" err="1" smtClean="0"/>
              <a:t>Bunchlängenanstieg</a:t>
            </a:r>
            <a:r>
              <a:rPr lang="de-DE" sz="1400" kern="0" dirty="0" smtClean="0"/>
              <a:t> durch PWD </a:t>
            </a:r>
          </a:p>
          <a:p>
            <a:endParaRPr lang="de-DE" kern="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92" y="669470"/>
            <a:ext cx="3998687" cy="299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3" y="669469"/>
            <a:ext cx="3998686" cy="299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91" y="3434705"/>
            <a:ext cx="3998687" cy="299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9124" y="903288"/>
            <a:ext cx="1086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FF0000"/>
                </a:solidFill>
              </a:rPr>
              <a:t>Messung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1069" y="2286899"/>
            <a:ext cx="138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676"/>
                </a:solidFill>
              </a:rPr>
              <a:t>Mit Korrektur der Auflösung</a:t>
            </a:r>
            <a:endParaRPr lang="de-DE" sz="1400" dirty="0">
              <a:solidFill>
                <a:srgbClr val="000676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 bwMode="auto">
          <a:xfrm>
            <a:off x="6185648" y="1057177"/>
            <a:ext cx="359387" cy="309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 flipV="1">
            <a:off x="7640515" y="2286899"/>
            <a:ext cx="210554" cy="261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038225" y="5800196"/>
            <a:ext cx="343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→ Hauptbeitrag zu </a:t>
            </a:r>
            <a:r>
              <a:rPr lang="de-DE" sz="1400" dirty="0" err="1" smtClean="0">
                <a:latin typeface="Symbol" panose="05050102010706020507" pitchFamily="18" charset="2"/>
              </a:rPr>
              <a:t>e</a:t>
            </a:r>
            <a:r>
              <a:rPr lang="de-DE" sz="1400" baseline="-25000" dirty="0" err="1" smtClean="0"/>
              <a:t>y</a:t>
            </a:r>
            <a:r>
              <a:rPr lang="de-DE" sz="1400" dirty="0" smtClean="0"/>
              <a:t> von ver. Dispersion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75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Vergleich: Anstieg der </a:t>
            </a:r>
            <a:r>
              <a:rPr lang="de-DE" dirty="0" err="1" smtClean="0"/>
              <a:t>Bunchlänge</a:t>
            </a:r>
            <a:r>
              <a:rPr lang="de-DE" dirty="0" smtClean="0"/>
              <a:t> bei 6 GeV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55" y="987837"/>
            <a:ext cx="5101300" cy="38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4558" y="1086317"/>
            <a:ext cx="4282267" cy="303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IBS ist bei 6 GeV vernachlässigbar</a:t>
            </a:r>
          </a:p>
          <a:p>
            <a:r>
              <a:rPr lang="de-DE" sz="1600" kern="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Bunchlängenanstieg</a:t>
            </a:r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nur aufgrund von</a:t>
            </a:r>
            <a:b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Potential-</a:t>
            </a:r>
            <a:r>
              <a:rPr lang="de-DE" sz="1600" kern="0" dirty="0" err="1"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de-DE" sz="1600" kern="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ell</a:t>
            </a:r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kern="0" dirty="0" err="1"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e-DE" sz="1600" kern="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istortion</a:t>
            </a:r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(PWD)</a:t>
            </a:r>
          </a:p>
          <a:p>
            <a:r>
              <a:rPr lang="de-DE" sz="1600" kern="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Bunchlänge</a:t>
            </a:r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bei Strom 0 mA:</a:t>
            </a:r>
            <a:b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e-DE" sz="1600" kern="0" baseline="-25000" dirty="0" smtClean="0">
                <a:ea typeface="Verdana" panose="020B0604030504040204" pitchFamily="34" charset="0"/>
                <a:cs typeface="Verdana" panose="020B0604030504040204" pitchFamily="34" charset="0"/>
              </a:rPr>
              <a:t>z0</a:t>
            </a:r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= (41.7 ± 0.5) </a:t>
            </a:r>
            <a:r>
              <a:rPr lang="de-DE" sz="1600" kern="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Theorie: 40.8 </a:t>
            </a:r>
            <a:r>
              <a:rPr lang="de-DE" sz="1600" kern="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(19 MV)</a:t>
            </a:r>
          </a:p>
          <a:p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Stromabhängigkeit: ~0.65 </a:t>
            </a:r>
            <a:r>
              <a:rPr lang="de-DE" sz="1600" kern="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/mA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2602" y="987837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Flacher Strahl; 6 GeV</a:t>
            </a:r>
            <a:endParaRPr lang="de-DE" sz="12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48" y="999458"/>
            <a:ext cx="4810669" cy="36158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Lebensdauer bei 3 </a:t>
            </a:r>
            <a:r>
              <a:rPr lang="de-DE" dirty="0" err="1" smtClean="0"/>
              <a:t>GeV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59" y="1002380"/>
            <a:ext cx="4835078" cy="3634178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04040" y="4655611"/>
            <a:ext cx="8308686" cy="161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kern="0" dirty="0" err="1" smtClean="0">
                <a:solidFill>
                  <a:srgbClr val="00A5EB"/>
                </a:solidFill>
              </a:rPr>
              <a:t>Touschek</a:t>
            </a:r>
            <a:r>
              <a:rPr lang="de-DE" sz="1600" kern="0" dirty="0" smtClean="0">
                <a:solidFill>
                  <a:srgbClr val="00A5EB"/>
                </a:solidFill>
              </a:rPr>
              <a:t>-Effekt  dominiert Lebensdauer </a:t>
            </a:r>
            <a:r>
              <a:rPr lang="de-DE" sz="1600" kern="0" dirty="0" smtClean="0"/>
              <a:t>bereits bei kleinen Strömen</a:t>
            </a:r>
          </a:p>
          <a:p>
            <a:r>
              <a:rPr lang="de-DE" sz="1600" kern="0" dirty="0" smtClean="0"/>
              <a:t>Gute Übereinstimmung der </a:t>
            </a:r>
            <a:r>
              <a:rPr lang="de-DE" sz="1600" kern="0" dirty="0" err="1" smtClean="0"/>
              <a:t>Touschek</a:t>
            </a:r>
            <a:r>
              <a:rPr lang="de-DE" sz="1600" kern="0" dirty="0"/>
              <a:t>-</a:t>
            </a:r>
            <a:r>
              <a:rPr lang="de-DE" sz="1600" kern="0" dirty="0" smtClean="0"/>
              <a:t>Lebensdauer mit </a:t>
            </a:r>
            <a:r>
              <a:rPr lang="de-DE" sz="1600" kern="0" dirty="0" smtClean="0">
                <a:solidFill>
                  <a:srgbClr val="00A5EB"/>
                </a:solidFill>
              </a:rPr>
              <a:t>variabler </a:t>
            </a:r>
            <a:r>
              <a:rPr lang="de-DE" sz="1600" kern="0" dirty="0" err="1" smtClean="0">
                <a:solidFill>
                  <a:srgbClr val="00A5EB"/>
                </a:solidFill>
              </a:rPr>
              <a:t>Emittanz</a:t>
            </a:r>
            <a:endParaRPr lang="de-DE" sz="1600" kern="0" dirty="0" smtClean="0"/>
          </a:p>
          <a:p>
            <a:pPr lvl="1"/>
            <a:r>
              <a:rPr lang="de-DE" sz="1200" kern="0" dirty="0" smtClean="0"/>
              <a:t>Modell: </a:t>
            </a:r>
            <a:r>
              <a:rPr lang="de-DE" sz="1200" kern="0" dirty="0" smtClean="0">
                <a:latin typeface="Symbol" panose="05050102010706020507" pitchFamily="18" charset="2"/>
              </a:rPr>
              <a:t>e</a:t>
            </a:r>
            <a:r>
              <a:rPr lang="de-DE" sz="1200" kern="0" baseline="-25000" dirty="0" smtClean="0"/>
              <a:t>x0 </a:t>
            </a:r>
            <a:r>
              <a:rPr lang="de-DE" sz="1200" kern="0" dirty="0" smtClean="0"/>
              <a:t>=137 </a:t>
            </a:r>
            <a:r>
              <a:rPr lang="de-DE" sz="1200" kern="0" dirty="0" err="1" smtClean="0"/>
              <a:t>pm·rad</a:t>
            </a:r>
            <a:r>
              <a:rPr lang="de-DE" sz="1200" kern="0" dirty="0" smtClean="0"/>
              <a:t>, Kopplung </a:t>
            </a:r>
            <a:r>
              <a:rPr lang="de-DE" sz="1200" kern="0" dirty="0" smtClean="0">
                <a:latin typeface="Symbol" panose="05050102010706020507" pitchFamily="18" charset="2"/>
              </a:rPr>
              <a:t>k </a:t>
            </a:r>
            <a:r>
              <a:rPr lang="de-DE" sz="1200" kern="0" dirty="0" smtClean="0"/>
              <a:t>=1%, Gas-Lebensdauer </a:t>
            </a:r>
            <a:r>
              <a:rPr lang="de-DE" sz="1200" kern="0" dirty="0" smtClean="0">
                <a:sym typeface="Symbol"/>
              </a:rPr>
              <a:t></a:t>
            </a:r>
            <a:r>
              <a:rPr lang="de-DE" sz="1200" kern="0" baseline="-25000" dirty="0" smtClean="0"/>
              <a:t>gas</a:t>
            </a:r>
            <a:r>
              <a:rPr lang="de-DE" sz="1200" kern="0" dirty="0" smtClean="0"/>
              <a:t>=100 h, Energieakzeptanz </a:t>
            </a:r>
            <a:r>
              <a:rPr lang="de-DE" sz="1200" kern="0" dirty="0" err="1" smtClean="0"/>
              <a:t>Δp</a:t>
            </a:r>
            <a:r>
              <a:rPr lang="de-DE" sz="1200" kern="0" dirty="0" smtClean="0"/>
              <a:t>/p=1.55%</a:t>
            </a:r>
          </a:p>
          <a:p>
            <a:r>
              <a:rPr lang="de-DE" sz="1600" kern="0" dirty="0" smtClean="0"/>
              <a:t>Lebensdauer bei 2.5 mA </a:t>
            </a:r>
            <a:r>
              <a:rPr lang="de-DE" sz="1600" kern="0" dirty="0" err="1" smtClean="0"/>
              <a:t>Einzelbunchstrom</a:t>
            </a:r>
            <a:r>
              <a:rPr lang="de-DE" sz="1600" kern="0" dirty="0" smtClean="0"/>
              <a:t> nur wenige Minuten…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328" y="3212976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Modell mit</a:t>
            </a:r>
            <a:br>
              <a:rPr lang="de-DE" sz="1200" dirty="0" smtClean="0"/>
            </a:br>
            <a:r>
              <a:rPr lang="de-DE" sz="1200" dirty="0" smtClean="0"/>
              <a:t>variabler</a:t>
            </a:r>
            <a:br>
              <a:rPr lang="de-DE" sz="1200" dirty="0" smtClean="0"/>
            </a:br>
            <a:r>
              <a:rPr lang="de-DE" sz="1200" dirty="0" err="1" smtClean="0"/>
              <a:t>Emittanz</a:t>
            </a:r>
            <a:endParaRPr lang="de-D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06995" y="2169364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Modell mit</a:t>
            </a:r>
            <a:br>
              <a:rPr lang="de-DE" sz="1200" dirty="0" smtClean="0"/>
            </a:br>
            <a:r>
              <a:rPr lang="de-DE" sz="1200" dirty="0" smtClean="0"/>
              <a:t>konstanter</a:t>
            </a:r>
            <a:br>
              <a:rPr lang="de-DE" sz="1200" dirty="0" smtClean="0"/>
            </a:br>
            <a:r>
              <a:rPr lang="de-DE" sz="1200" dirty="0" err="1" smtClean="0"/>
              <a:t>Emittanz</a:t>
            </a:r>
            <a:endParaRPr lang="de-DE" sz="12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164288" y="2924944"/>
            <a:ext cx="391384" cy="342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408204" y="2492529"/>
            <a:ext cx="450605" cy="2081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91479" y="2321064"/>
                <a:ext cx="3240372" cy="759211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kern="0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kern="0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kern="0" dirty="0" err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kern="0" dirty="0" err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400" i="1" kern="0" dirty="0" err="1" smtClean="0">
                                  <a:latin typeface="Cambria Math"/>
                                  <a:ea typeface="Cambria Math"/>
                                </a:rPr>
                                <m:t>𝑡𝑜𝑢</m:t>
                              </m:r>
                            </m:sub>
                          </m:sSub>
                        </m:den>
                      </m:f>
                      <m:r>
                        <a:rPr lang="en-US" sz="1400" i="1" kern="0" dirty="0" err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sz="1400" b="0" i="1" kern="0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kern="0" dirty="0" err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kern="0" dirty="0" err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b="0" i="1" kern="0" dirty="0" err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kern="0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kern="0" dirty="0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kern="0" dirty="0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kern="0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kern="0" dirty="0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kern="0" dirty="0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kern="0" dirty="0" err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kern="0" dirty="0" err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kern="0" dirty="0" err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kern="0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400" b="0" i="1" kern="0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kern="0" dirty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400" b="0" i="1" kern="0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400" b="0" i="1" kern="0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kern="0" dirty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1400" i="1" kern="0" dirty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  <m:r>
                                    <a:rPr lang="en-US" sz="1400" i="1" kern="0" dirty="0">
                                      <a:latin typeface="Cambria Math"/>
                                      <a:ea typeface="Cambria Math"/>
                                    </a:rPr>
                                    <m:t>/</m:t>
                                  </m:r>
                                  <m:r>
                                    <a:rPr lang="en-US" sz="1400" i="1" kern="0" dirty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kern="0" dirty="0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1400" i="1" kern="0" dirty="0" smtClean="0">
                          <a:latin typeface="Cambria Math"/>
                          <a:ea typeface="Cambria Math"/>
                        </a:rPr>
                        <m:t>𝒞</m:t>
                      </m:r>
                      <m:d>
                        <m:dPr>
                          <m:ctrlPr>
                            <a:rPr lang="en-US" sz="1400" i="1" kern="0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kern="0" dirty="0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 kern="0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kern="0" dirty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kern="0" dirty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1400" i="1" kern="0" dirty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1400" b="0" i="1" kern="0" dirty="0" smtClean="0">
                                          <a:latin typeface="Cambria Math"/>
                                          <a:ea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1400" b="0" i="1" kern="0" dirty="0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kern="0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1400" b="0" i="1" kern="0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en-US" sz="1400" b="0" i="1" kern="0" dirty="0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 kern="0" dirty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b="0" i="1" kern="0" dirty="0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1400" b="0" i="1" kern="0" dirty="0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b/>
                                <m:sup>
                                  <m:r>
                                    <a:rPr lang="en-US" sz="1400" b="0" i="1" kern="0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b="0" i="1" kern="0" dirty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400" b="0" i="1" kern="0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kern="0" dirty="0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400" b="0" i="1" kern="0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79" y="2321064"/>
                <a:ext cx="3240372" cy="7592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H="1">
            <a:off x="882503" y="3041770"/>
            <a:ext cx="329609" cy="226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679944" y="2145159"/>
            <a:ext cx="1771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Touschek-</a:t>
            </a:r>
            <a:r>
              <a:rPr lang="en-US" sz="1100" b="1" dirty="0" err="1" smtClean="0"/>
              <a:t>Lebensdauer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12808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Messungen mit rundem Strahl – Januar 2014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7651" y="4759895"/>
            <a:ext cx="8603456" cy="1670722"/>
          </a:xfrm>
        </p:spPr>
        <p:txBody>
          <a:bodyPr/>
          <a:lstStyle/>
          <a:p>
            <a:r>
              <a:rPr lang="de-DE" sz="1600" dirty="0" smtClean="0"/>
              <a:t>Messung auf der Koppelresonanz </a:t>
            </a:r>
            <a:r>
              <a:rPr lang="de-DE" sz="1600" i="1" dirty="0" err="1"/>
              <a:t>Q</a:t>
            </a:r>
            <a:r>
              <a:rPr lang="de-DE" sz="1600" baseline="-25000" dirty="0" err="1"/>
              <a:t>x</a:t>
            </a:r>
            <a:r>
              <a:rPr lang="de-DE" sz="1600" dirty="0"/>
              <a:t> – </a:t>
            </a:r>
            <a:r>
              <a:rPr lang="de-DE" sz="1600" i="1" dirty="0" err="1"/>
              <a:t>Q</a:t>
            </a:r>
            <a:r>
              <a:rPr lang="de-DE" sz="1600" baseline="-25000" dirty="0" err="1"/>
              <a:t>y</a:t>
            </a:r>
            <a:r>
              <a:rPr lang="de-DE" sz="1600" dirty="0"/>
              <a:t> = 6</a:t>
            </a:r>
            <a:r>
              <a:rPr lang="de-DE" sz="1600" dirty="0" smtClean="0">
                <a:solidFill>
                  <a:srgbClr val="00A5EB"/>
                </a:solidFill>
              </a:rPr>
              <a:t> </a:t>
            </a:r>
          </a:p>
          <a:p>
            <a:r>
              <a:rPr lang="de-DE" sz="1600" dirty="0" smtClean="0">
                <a:solidFill>
                  <a:srgbClr val="00A5EB"/>
                </a:solidFill>
              </a:rPr>
              <a:t>Injektion </a:t>
            </a:r>
            <a:r>
              <a:rPr lang="de-DE" sz="1600" dirty="0" smtClean="0"/>
              <a:t>bei normalem Arbeitspunkt, dann </a:t>
            </a:r>
            <a:r>
              <a:rPr lang="de-DE" sz="1600" dirty="0" err="1" smtClean="0"/>
              <a:t>Tunes</a:t>
            </a:r>
            <a:r>
              <a:rPr lang="de-DE" sz="1600" dirty="0" smtClean="0"/>
              <a:t> schrittweise zur </a:t>
            </a:r>
            <a:r>
              <a:rPr lang="de-DE" sz="1600" dirty="0" smtClean="0">
                <a:solidFill>
                  <a:srgbClr val="00A5EB"/>
                </a:solidFill>
              </a:rPr>
              <a:t>Koppelresonanz </a:t>
            </a:r>
            <a:r>
              <a:rPr lang="de-DE" sz="1600" dirty="0" smtClean="0"/>
              <a:t>bewegt</a:t>
            </a:r>
          </a:p>
          <a:p>
            <a:r>
              <a:rPr lang="de-DE" sz="1600" dirty="0" smtClean="0"/>
              <a:t>Horizontale/vertikale </a:t>
            </a:r>
            <a:r>
              <a:rPr lang="de-DE" sz="1600" dirty="0" smtClean="0">
                <a:solidFill>
                  <a:srgbClr val="00A5EB"/>
                </a:solidFill>
              </a:rPr>
              <a:t>Emittanz bei kleinen Strömen</a:t>
            </a:r>
            <a:r>
              <a:rPr lang="de-DE" sz="1600" dirty="0" smtClean="0"/>
              <a:t>:</a:t>
            </a:r>
          </a:p>
          <a:p>
            <a:pPr lvl="1"/>
            <a:r>
              <a:rPr lang="de-DE" sz="1200" dirty="0" smtClean="0">
                <a:latin typeface="Symbol" panose="05050102010706020507" pitchFamily="18" charset="2"/>
              </a:rPr>
              <a:t>e</a:t>
            </a:r>
            <a:r>
              <a:rPr lang="de-DE" sz="1200" baseline="-25000" dirty="0" smtClean="0"/>
              <a:t>x</a:t>
            </a:r>
            <a:r>
              <a:rPr lang="de-DE" sz="1200" dirty="0" smtClean="0"/>
              <a:t> = (87 ± 10) </a:t>
            </a:r>
            <a:r>
              <a:rPr lang="de-DE" sz="1200" dirty="0" err="1" smtClean="0"/>
              <a:t>pm·rad</a:t>
            </a:r>
            <a:endParaRPr lang="de-DE" sz="1200" dirty="0" smtClean="0"/>
          </a:p>
          <a:p>
            <a:pPr lvl="1"/>
            <a:r>
              <a:rPr lang="de-DE" sz="1200" dirty="0" err="1" smtClean="0">
                <a:latin typeface="Symbol" panose="05050102010706020507" pitchFamily="18" charset="2"/>
              </a:rPr>
              <a:t>e</a:t>
            </a:r>
            <a:r>
              <a:rPr lang="de-DE" sz="1200" baseline="-25000" dirty="0" err="1" smtClean="0"/>
              <a:t>y</a:t>
            </a:r>
            <a:r>
              <a:rPr lang="de-DE" sz="1200" dirty="0" smtClean="0"/>
              <a:t> = (83 ±   3) </a:t>
            </a:r>
            <a:r>
              <a:rPr lang="de-DE" sz="1200" dirty="0" err="1" smtClean="0"/>
              <a:t>pm·rad</a:t>
            </a:r>
            <a:endParaRPr lang="de-DE" sz="1200" dirty="0" smtClean="0"/>
          </a:p>
        </p:txBody>
      </p:sp>
      <p:pic>
        <p:nvPicPr>
          <p:cNvPr id="5" name="Picture 2" descr="http://ttfinfo.desy.de/petra/data/2013/47/21.11_M/2013-11-21T14:03:57-0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171" y="1031074"/>
            <a:ext cx="3962739" cy="35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ttfinfo.desy.de/petra/data/2013/47/21.11_M/2013-11-21T14:24:07-0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4095" y="1020762"/>
            <a:ext cx="3739072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8940" y="771960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Horizontale Ebene</a:t>
            </a:r>
            <a:endParaRPr lang="de-DE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07362" y="771686"/>
            <a:ext cx="1320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Vertikale Ebene</a:t>
            </a:r>
            <a:endParaRPr lang="de-DE" sz="1200" b="1" dirty="0"/>
          </a:p>
        </p:txBody>
      </p:sp>
      <p:sp>
        <p:nvSpPr>
          <p:cNvPr id="9" name="Oval 8"/>
          <p:cNvSpPr/>
          <p:nvPr/>
        </p:nvSpPr>
        <p:spPr bwMode="auto">
          <a:xfrm>
            <a:off x="2520053" y="2881402"/>
            <a:ext cx="461442" cy="30811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78825" y="2767665"/>
            <a:ext cx="456546" cy="30573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6007073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≈ “</a:t>
            </a:r>
            <a:r>
              <a:rPr lang="en-US" sz="1400" dirty="0" err="1" smtClean="0"/>
              <a:t>runder</a:t>
            </a:r>
            <a:r>
              <a:rPr lang="en-US" sz="1400" dirty="0" smtClean="0"/>
              <a:t> </a:t>
            </a:r>
            <a:r>
              <a:rPr lang="en-US" sz="1400" dirty="0" err="1" smtClean="0"/>
              <a:t>Strahl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0053" y="5904655"/>
                <a:ext cx="286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53" y="5904655"/>
                <a:ext cx="28649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0426" t="-129333" r="-189362" b="-20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7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Runder Strahl – Anstieg der Emittanz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8812" y="1017727"/>
            <a:ext cx="4059240" cy="4560951"/>
          </a:xfrm>
        </p:spPr>
        <p:txBody>
          <a:bodyPr/>
          <a:lstStyle/>
          <a:p>
            <a:r>
              <a:rPr lang="de-DE" sz="1600" dirty="0" smtClean="0"/>
              <a:t>Stromabhängigkeit der </a:t>
            </a:r>
            <a:r>
              <a:rPr lang="de-DE" sz="1600" dirty="0" err="1" smtClean="0"/>
              <a:t>Emittanzen</a:t>
            </a:r>
            <a:r>
              <a:rPr lang="de-DE" sz="1600" dirty="0"/>
              <a:t> </a:t>
            </a:r>
            <a:r>
              <a:rPr lang="de-DE" sz="1600" dirty="0" smtClean="0"/>
              <a:t>auf der </a:t>
            </a:r>
            <a:r>
              <a:rPr lang="de-DE" sz="1600" dirty="0" smtClean="0">
                <a:solidFill>
                  <a:srgbClr val="00A5EB"/>
                </a:solidFill>
              </a:rPr>
              <a:t>Koppelresonanz</a:t>
            </a:r>
            <a:r>
              <a:rPr lang="de-DE" sz="1600" dirty="0" smtClean="0"/>
              <a:t> </a:t>
            </a:r>
            <a:r>
              <a:rPr lang="de-DE" sz="1600" i="1" dirty="0" err="1" smtClean="0"/>
              <a:t>Q</a:t>
            </a:r>
            <a:r>
              <a:rPr lang="de-DE" sz="1600" baseline="-25000" dirty="0" err="1" smtClean="0"/>
              <a:t>x</a:t>
            </a:r>
            <a:r>
              <a:rPr lang="de-DE" sz="1600" dirty="0" smtClean="0"/>
              <a:t> – </a:t>
            </a:r>
            <a:r>
              <a:rPr lang="de-DE" sz="1600" i="1" dirty="0" err="1" smtClean="0"/>
              <a:t>Q</a:t>
            </a:r>
            <a:r>
              <a:rPr lang="de-DE" sz="1600" baseline="-25000" dirty="0" err="1" smtClean="0"/>
              <a:t>y</a:t>
            </a:r>
            <a:r>
              <a:rPr lang="de-DE" sz="1600" dirty="0" smtClean="0"/>
              <a:t> = 6</a:t>
            </a:r>
          </a:p>
          <a:p>
            <a:r>
              <a:rPr lang="de-DE" sz="1600" dirty="0" smtClean="0"/>
              <a:t>Emittanz bei 0 mA:</a:t>
            </a:r>
          </a:p>
          <a:p>
            <a:pPr lvl="1"/>
            <a:r>
              <a:rPr lang="de-DE" sz="1200" dirty="0" smtClean="0">
                <a:latin typeface="Symbol" panose="05050102010706020507" pitchFamily="18" charset="2"/>
              </a:rPr>
              <a:t>e</a:t>
            </a:r>
            <a:r>
              <a:rPr lang="de-DE" sz="1200" baseline="-25000" dirty="0" smtClean="0"/>
              <a:t>x0</a:t>
            </a:r>
            <a:r>
              <a:rPr lang="de-DE" sz="1200" dirty="0" smtClean="0"/>
              <a:t> = (125 ± 10) </a:t>
            </a:r>
            <a:r>
              <a:rPr lang="de-DE" sz="1200" dirty="0" err="1" smtClean="0"/>
              <a:t>pm·rad</a:t>
            </a:r>
            <a:endParaRPr lang="de-DE" sz="1200" dirty="0" smtClean="0"/>
          </a:p>
          <a:p>
            <a:pPr lvl="1"/>
            <a:r>
              <a:rPr lang="de-DE" sz="1200" dirty="0" smtClean="0">
                <a:latin typeface="Symbol" panose="05050102010706020507" pitchFamily="18" charset="2"/>
              </a:rPr>
              <a:t>e</a:t>
            </a:r>
            <a:r>
              <a:rPr lang="de-DE" sz="1200" baseline="-25000" dirty="0" smtClean="0"/>
              <a:t>y0</a:t>
            </a:r>
            <a:r>
              <a:rPr lang="de-DE" sz="1200" dirty="0" smtClean="0"/>
              <a:t> = (120 ± 10) </a:t>
            </a:r>
            <a:r>
              <a:rPr lang="de-DE" sz="1200" dirty="0" err="1" smtClean="0"/>
              <a:t>pm·rad</a:t>
            </a:r>
            <a:endParaRPr lang="de-DE" sz="1200" dirty="0" smtClean="0"/>
          </a:p>
          <a:p>
            <a:pPr lvl="1"/>
            <a:r>
              <a:rPr lang="de-DE" sz="1200" dirty="0" smtClean="0"/>
              <a:t>Korrigierte Werte (</a:t>
            </a:r>
            <a:r>
              <a:rPr lang="de-DE" sz="1200" dirty="0" err="1" smtClean="0">
                <a:latin typeface="Symbol" panose="05050102010706020507" pitchFamily="18" charset="2"/>
              </a:rPr>
              <a:t>b</a:t>
            </a:r>
            <a:r>
              <a:rPr lang="de-DE" sz="1200" baseline="-25000" dirty="0" err="1" smtClean="0"/>
              <a:t>x</a:t>
            </a:r>
            <a:r>
              <a:rPr lang="de-DE" sz="1200" dirty="0" smtClean="0"/>
              <a:t> </a:t>
            </a:r>
            <a:r>
              <a:rPr lang="de-DE" sz="1200" dirty="0"/>
              <a:t>u</a:t>
            </a:r>
            <a:r>
              <a:rPr lang="de-DE" sz="1200" dirty="0" smtClean="0"/>
              <a:t>nd </a:t>
            </a:r>
            <a:r>
              <a:rPr lang="de-DE" sz="1200" dirty="0" err="1" smtClean="0">
                <a:latin typeface="Symbol" panose="05050102010706020507" pitchFamily="18" charset="2"/>
              </a:rPr>
              <a:t>b</a:t>
            </a:r>
            <a:r>
              <a:rPr lang="de-DE" sz="1200" baseline="-25000" dirty="0" err="1" smtClean="0"/>
              <a:t>y</a:t>
            </a:r>
            <a:r>
              <a:rPr lang="de-DE" sz="1200" dirty="0" smtClean="0"/>
              <a:t> am </a:t>
            </a:r>
            <a:br>
              <a:rPr lang="de-DE" sz="1200" dirty="0" smtClean="0"/>
            </a:br>
            <a:r>
              <a:rPr lang="de-DE" sz="1200" dirty="0" smtClean="0"/>
              <a:t>Interferometer aus einer ORM)</a:t>
            </a:r>
            <a:endParaRPr lang="de-DE" sz="1600" dirty="0" smtClean="0"/>
          </a:p>
          <a:p>
            <a:r>
              <a:rPr lang="de-DE" sz="1600" dirty="0" smtClean="0"/>
              <a:t>Anstieg der Emittanz:</a:t>
            </a:r>
          </a:p>
          <a:p>
            <a:pPr lvl="1"/>
            <a:r>
              <a:rPr lang="de-DE" sz="1200" dirty="0" err="1" smtClean="0"/>
              <a:t>d</a:t>
            </a:r>
            <a:r>
              <a:rPr lang="de-DE" sz="1200" dirty="0" err="1" smtClean="0">
                <a:latin typeface="Symbol" panose="05050102010706020507" pitchFamily="18" charset="2"/>
              </a:rPr>
              <a:t>e</a:t>
            </a:r>
            <a:r>
              <a:rPr lang="de-DE" sz="1200" baseline="-25000" dirty="0" err="1" smtClean="0"/>
              <a:t>x</a:t>
            </a:r>
            <a:r>
              <a:rPr lang="de-DE" sz="1200" dirty="0" smtClean="0"/>
              <a:t>/</a:t>
            </a:r>
            <a:r>
              <a:rPr lang="de-DE" sz="1200" dirty="0" err="1" smtClean="0"/>
              <a:t>d</a:t>
            </a:r>
            <a:r>
              <a:rPr lang="de-DE" sz="1200" i="1" dirty="0" err="1" smtClean="0"/>
              <a:t>I</a:t>
            </a:r>
            <a:r>
              <a:rPr lang="de-DE" sz="1200" baseline="-25000" dirty="0" err="1" smtClean="0"/>
              <a:t>b</a:t>
            </a:r>
            <a:r>
              <a:rPr lang="de-DE" sz="1200" dirty="0" smtClean="0"/>
              <a:t> = (120 ± 15) </a:t>
            </a:r>
            <a:r>
              <a:rPr lang="de-DE" sz="1200" dirty="0" err="1" smtClean="0"/>
              <a:t>pm·rad</a:t>
            </a:r>
            <a:r>
              <a:rPr lang="de-DE" sz="1200" dirty="0" smtClean="0"/>
              <a:t>/mA</a:t>
            </a:r>
          </a:p>
          <a:p>
            <a:pPr lvl="1"/>
            <a:r>
              <a:rPr lang="de-DE" sz="1200" dirty="0" err="1" smtClean="0"/>
              <a:t>d</a:t>
            </a:r>
            <a:r>
              <a:rPr lang="de-DE" sz="1200" dirty="0" err="1" smtClean="0">
                <a:latin typeface="Symbol" panose="05050102010706020507" pitchFamily="18" charset="2"/>
              </a:rPr>
              <a:t>e</a:t>
            </a:r>
            <a:r>
              <a:rPr lang="de-DE" sz="1200" baseline="-25000" dirty="0" err="1" smtClean="0"/>
              <a:t>y</a:t>
            </a:r>
            <a:r>
              <a:rPr lang="de-DE" sz="1200" dirty="0" smtClean="0"/>
              <a:t>/</a:t>
            </a:r>
            <a:r>
              <a:rPr lang="de-DE" sz="1200" dirty="0" err="1" smtClean="0"/>
              <a:t>d</a:t>
            </a:r>
            <a:r>
              <a:rPr lang="de-DE" sz="1200" i="1" dirty="0" err="1" smtClean="0"/>
              <a:t>I</a:t>
            </a:r>
            <a:r>
              <a:rPr lang="de-DE" sz="1200" baseline="-25000" dirty="0" err="1" smtClean="0"/>
              <a:t>b</a:t>
            </a:r>
            <a:r>
              <a:rPr lang="de-DE" sz="1200" dirty="0" smtClean="0"/>
              <a:t> = (138 ± 15) </a:t>
            </a:r>
            <a:r>
              <a:rPr lang="de-DE" sz="1200" dirty="0" err="1" smtClean="0"/>
              <a:t>pm·rad</a:t>
            </a:r>
            <a:r>
              <a:rPr lang="de-DE" sz="1200" dirty="0" smtClean="0"/>
              <a:t>/mA</a:t>
            </a:r>
          </a:p>
          <a:p>
            <a:r>
              <a:rPr lang="de-DE" sz="1600" dirty="0" smtClean="0"/>
              <a:t>Der Anstieg der Emittanz</a:t>
            </a:r>
            <a:r>
              <a:rPr lang="de-DE" sz="1600" dirty="0"/>
              <a:t> </a:t>
            </a:r>
            <a:r>
              <a:rPr lang="de-DE" sz="1600" dirty="0" smtClean="0"/>
              <a:t>mit dem Strom </a:t>
            </a:r>
            <a:r>
              <a:rPr lang="de-DE" sz="1600" dirty="0" smtClean="0">
                <a:solidFill>
                  <a:srgbClr val="00A5EB"/>
                </a:solidFill>
              </a:rPr>
              <a:t>ist niedriger </a:t>
            </a:r>
            <a:r>
              <a:rPr lang="de-DE" sz="1600" dirty="0" smtClean="0"/>
              <a:t>im Vergleich zum flachen Strahl</a:t>
            </a:r>
          </a:p>
          <a:p>
            <a:r>
              <a:rPr lang="de-DE" sz="1600" dirty="0" smtClean="0"/>
              <a:t>Der Anstieg der </a:t>
            </a:r>
            <a:r>
              <a:rPr lang="de-DE" sz="1600" dirty="0"/>
              <a:t>Emittanz ist für den runden Strahl </a:t>
            </a:r>
            <a:r>
              <a:rPr lang="de-DE" sz="1600" dirty="0" smtClean="0">
                <a:solidFill>
                  <a:schemeClr val="accent1"/>
                </a:solidFill>
              </a:rPr>
              <a:t>in beiden Ebenen gleich</a:t>
            </a:r>
            <a:endParaRPr lang="de-DE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7" y="955675"/>
            <a:ext cx="5797247" cy="434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4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Motivation</a:t>
            </a:r>
          </a:p>
          <a:p>
            <a:r>
              <a:rPr lang="de-DE" sz="1800" dirty="0" smtClean="0"/>
              <a:t>Intra-Beam </a:t>
            </a:r>
            <a:r>
              <a:rPr lang="de-DE" sz="1800" dirty="0" err="1" smtClean="0"/>
              <a:t>Scattering</a:t>
            </a:r>
            <a:endParaRPr lang="de-DE" sz="1800" dirty="0" smtClean="0"/>
          </a:p>
          <a:p>
            <a:r>
              <a:rPr lang="de-DE" sz="1800" dirty="0" smtClean="0"/>
              <a:t>Wahl der Energie für Messungen</a:t>
            </a:r>
            <a:endParaRPr lang="de-DE" sz="1800" dirty="0"/>
          </a:p>
          <a:p>
            <a:r>
              <a:rPr lang="de-DE" sz="1800" dirty="0" smtClean="0"/>
              <a:t>Messungen mit flachem &amp; rundem Strahl</a:t>
            </a:r>
            <a:endParaRPr lang="de-DE" sz="1400" dirty="0" smtClean="0"/>
          </a:p>
          <a:p>
            <a:r>
              <a:rPr lang="de-DE" sz="1800" dirty="0" smtClean="0"/>
              <a:t>Zusammenfassung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Inhalt</a:t>
            </a:r>
            <a:endParaRPr lang="de-DE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53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Runder Strahl – Anstieg der </a:t>
            </a:r>
            <a:r>
              <a:rPr lang="de-DE" dirty="0" err="1" smtClean="0"/>
              <a:t>Bunchlänge</a:t>
            </a:r>
            <a:endParaRPr lang="de-DE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36" y="968845"/>
            <a:ext cx="4862263" cy="364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57" y="970581"/>
            <a:ext cx="4812892" cy="360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6720" y="4551624"/>
            <a:ext cx="5676816" cy="1083030"/>
          </a:xfrm>
        </p:spPr>
        <p:txBody>
          <a:bodyPr/>
          <a:lstStyle/>
          <a:p>
            <a:r>
              <a:rPr lang="de-DE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Anstieg der </a:t>
            </a:r>
            <a:r>
              <a:rPr lang="de-DE" sz="16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Bunchlänge</a:t>
            </a:r>
            <a:r>
              <a:rPr lang="de-DE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 mit dem Strom:</a:t>
            </a:r>
          </a:p>
          <a:p>
            <a:pPr lvl="1"/>
            <a:r>
              <a:rPr 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flacher Strahl: ~2.5 </a:t>
            </a:r>
            <a:r>
              <a:rPr 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/mA</a:t>
            </a:r>
          </a:p>
          <a:p>
            <a:pPr lvl="1"/>
            <a:r>
              <a:rPr 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runder Strahl: ~0.7 </a:t>
            </a:r>
            <a:r>
              <a:rPr lang="de-DE" sz="1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de-DE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/mA</a:t>
            </a:r>
            <a:endParaRPr lang="de-DE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3536" y="925787"/>
            <a:ext cx="17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runder Strahl; 3 GeV</a:t>
            </a:r>
            <a:endParaRPr lang="de-DE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02370" y="925787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flacher Strahl; 3 GeV</a:t>
            </a:r>
            <a:endParaRPr lang="de-DE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02369" y="4882391"/>
            <a:ext cx="2752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Der Anstieg der </a:t>
            </a:r>
            <a:r>
              <a:rPr lang="de-DE" sz="12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Bunchlänge</a:t>
            </a:r>
            <a:r>
              <a:rPr lang="de-DE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ist </a:t>
            </a:r>
            <a:r>
              <a:rPr lang="de-DE" sz="1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beim </a:t>
            </a:r>
            <a:br>
              <a:rPr lang="de-DE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runden Strahl (erwartungsgemäß) </a:t>
            </a:r>
            <a:endParaRPr lang="de-DE" sz="1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/>
            <a:r>
              <a:rPr lang="de-DE" sz="1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geringer</a:t>
            </a:r>
            <a:endParaRPr lang="de-DE" sz="1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8696" y="2476251"/>
            <a:ext cx="966931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200" dirty="0" smtClean="0"/>
              <a:t>~0.7 </a:t>
            </a:r>
            <a:r>
              <a:rPr lang="de-DE" sz="1200" dirty="0" err="1" smtClean="0"/>
              <a:t>ps</a:t>
            </a:r>
            <a:r>
              <a:rPr lang="de-DE" sz="1200" dirty="0" smtClean="0"/>
              <a:t>/mA</a:t>
            </a:r>
            <a:endParaRPr lang="de-DE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089942" y="2570027"/>
            <a:ext cx="966931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200" dirty="0" smtClean="0"/>
              <a:t>~2.5 </a:t>
            </a:r>
            <a:r>
              <a:rPr lang="de-DE" sz="1200" dirty="0" err="1" smtClean="0"/>
              <a:t>ps</a:t>
            </a:r>
            <a:r>
              <a:rPr lang="de-DE" sz="1200" dirty="0" smtClean="0"/>
              <a:t>/mA</a:t>
            </a:r>
            <a:endParaRPr lang="de-DE" sz="12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2984382" y="2306972"/>
            <a:ext cx="195046" cy="335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6985929" y="2242856"/>
            <a:ext cx="195046" cy="335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85074" y="4941025"/>
                <a:ext cx="286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074" y="4941025"/>
                <a:ext cx="28649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0426" t="-129333" r="-189362" b="-20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5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Runder Strahl - Simulationen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003644" cy="29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508375"/>
            <a:ext cx="3957266" cy="29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692695"/>
            <a:ext cx="3957266" cy="296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56648" y="3860128"/>
            <a:ext cx="3823277" cy="186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400" b="1" kern="0" dirty="0" smtClean="0"/>
              <a:t>Simulationsparameter: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smtClean="0">
                <a:latin typeface="Symbol" panose="05050102010706020507" pitchFamily="18" charset="2"/>
              </a:rPr>
              <a:t>e</a:t>
            </a:r>
            <a:r>
              <a:rPr lang="de-DE" sz="1400" kern="0" baseline="-25000" dirty="0" smtClean="0"/>
              <a:t>x0</a:t>
            </a:r>
            <a:r>
              <a:rPr lang="de-DE" sz="1400" kern="0" dirty="0" smtClean="0"/>
              <a:t> = </a:t>
            </a:r>
            <a:r>
              <a:rPr lang="de-DE" sz="1400" kern="0" dirty="0" smtClean="0">
                <a:latin typeface="Symbol" panose="05050102010706020507" pitchFamily="18" charset="2"/>
              </a:rPr>
              <a:t>e</a:t>
            </a:r>
            <a:r>
              <a:rPr lang="de-DE" sz="1400" kern="0" baseline="-25000" dirty="0" smtClean="0"/>
              <a:t>y0 </a:t>
            </a:r>
            <a:r>
              <a:rPr lang="de-DE" sz="1400" kern="0" dirty="0" smtClean="0"/>
              <a:t>=105 </a:t>
            </a:r>
            <a:r>
              <a:rPr lang="de-DE" sz="1400" kern="0" dirty="0" err="1" smtClean="0"/>
              <a:t>pm</a:t>
            </a:r>
            <a:r>
              <a:rPr lang="de-DE" sz="1400" kern="0" dirty="0" err="1" smtClean="0">
                <a:latin typeface="Calibri"/>
              </a:rPr>
              <a:t>·</a:t>
            </a:r>
            <a:r>
              <a:rPr lang="de-DE" sz="1400" kern="0" dirty="0" err="1" smtClean="0"/>
              <a:t>rad</a:t>
            </a:r>
            <a:endParaRPr lang="de-DE" sz="1400" kern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smtClean="0">
                <a:latin typeface="Symbol" panose="05050102010706020507" pitchFamily="18" charset="2"/>
              </a:rPr>
              <a:t>k </a:t>
            </a:r>
            <a:r>
              <a:rPr lang="de-DE" sz="1400" kern="0" dirty="0" smtClean="0"/>
              <a:t>= 100% (volle Kopplung)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smtClean="0">
                <a:latin typeface="Symbol" panose="05050102010706020507" pitchFamily="18" charset="2"/>
              </a:rPr>
              <a:t>s</a:t>
            </a:r>
            <a:r>
              <a:rPr lang="de-DE" sz="1400" kern="0" baseline="-25000" dirty="0" smtClean="0"/>
              <a:t>z0</a:t>
            </a:r>
            <a:r>
              <a:rPr lang="de-DE" sz="1400" kern="0" dirty="0" smtClean="0"/>
              <a:t> = 31.7 </a:t>
            </a:r>
            <a:r>
              <a:rPr lang="de-DE" sz="1400" kern="0" dirty="0" err="1" smtClean="0"/>
              <a:t>ps</a:t>
            </a:r>
            <a:endParaRPr lang="de-DE" sz="1400" kern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kern="0" dirty="0" smtClean="0"/>
              <a:t>Keine zusätzliche Vergrößerung der </a:t>
            </a:r>
            <a:r>
              <a:rPr lang="de-DE" sz="1400" kern="0" dirty="0" err="1" smtClean="0"/>
              <a:t>Bunchlänge</a:t>
            </a:r>
            <a:r>
              <a:rPr lang="de-DE" sz="1400" kern="0" dirty="0" smtClean="0"/>
              <a:t> durch PWD angenommen</a:t>
            </a:r>
          </a:p>
        </p:txBody>
      </p:sp>
    </p:spTree>
    <p:extLst>
      <p:ext uri="{BB962C8B-B14F-4D97-AF65-F5344CB8AC3E}">
        <p14:creationId xmlns:p14="http://schemas.microsoft.com/office/powerpoint/2010/main" val="24891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Die natürliche Emittanz bei kleinen </a:t>
            </a:r>
            <a:r>
              <a:rPr lang="de-DE" sz="1800" dirty="0" err="1" smtClean="0"/>
              <a:t>Einzelbunch</a:t>
            </a:r>
            <a:r>
              <a:rPr lang="de-DE" sz="1800" dirty="0" smtClean="0"/>
              <a:t>-Strömen ist bei 3 und</a:t>
            </a:r>
            <a:br>
              <a:rPr lang="de-DE" sz="1800" dirty="0" smtClean="0"/>
            </a:br>
            <a:r>
              <a:rPr lang="de-DE" sz="1800" dirty="0" smtClean="0"/>
              <a:t>5 GeV in </a:t>
            </a:r>
            <a:r>
              <a:rPr lang="de-DE" sz="1800" dirty="0" smtClean="0">
                <a:solidFill>
                  <a:srgbClr val="00A5EB"/>
                </a:solidFill>
              </a:rPr>
              <a:t>guter Übereinstimmung</a:t>
            </a:r>
            <a:r>
              <a:rPr lang="de-DE" sz="1800" dirty="0" smtClean="0"/>
              <a:t> mit den theoretischen Erwartungen.</a:t>
            </a:r>
          </a:p>
          <a:p>
            <a:r>
              <a:rPr lang="de-DE" sz="1800" dirty="0" smtClean="0"/>
              <a:t>Für einen </a:t>
            </a:r>
            <a:r>
              <a:rPr lang="de-DE" sz="1800" dirty="0" smtClean="0">
                <a:solidFill>
                  <a:srgbClr val="00A5EB"/>
                </a:solidFill>
              </a:rPr>
              <a:t>flachen Strahl</a:t>
            </a:r>
            <a:r>
              <a:rPr lang="de-DE" sz="1800" dirty="0" smtClean="0"/>
              <a:t> wurde ein </a:t>
            </a:r>
            <a:r>
              <a:rPr lang="de-DE" sz="1800" dirty="0" err="1" smtClean="0"/>
              <a:t>hor</a:t>
            </a:r>
            <a:r>
              <a:rPr lang="de-DE" sz="1800" dirty="0" smtClean="0"/>
              <a:t>. Emittanz von 155 </a:t>
            </a:r>
            <a:r>
              <a:rPr lang="de-DE" sz="1800" dirty="0" err="1" smtClean="0"/>
              <a:t>pm</a:t>
            </a:r>
            <a:r>
              <a:rPr lang="de-DE" sz="1800" dirty="0" smtClean="0"/>
              <a:t>*</a:t>
            </a:r>
            <a:r>
              <a:rPr lang="de-DE" sz="1800" dirty="0" err="1" smtClean="0"/>
              <a:t>rad</a:t>
            </a:r>
            <a:r>
              <a:rPr lang="de-DE" sz="1800" dirty="0" smtClean="0"/>
              <a:t> gemessen. Die vertikale Emittanz ist nahe an der Auflösungsgrenze des Interferometers.</a:t>
            </a:r>
          </a:p>
          <a:p>
            <a:r>
              <a:rPr lang="de-DE" sz="1800" dirty="0" smtClean="0"/>
              <a:t>Die vertikale Emittanz ist für den flachen Strahl von der </a:t>
            </a:r>
            <a:r>
              <a:rPr lang="de-DE" sz="1800" dirty="0" smtClean="0">
                <a:solidFill>
                  <a:srgbClr val="00A5EB"/>
                </a:solidFill>
              </a:rPr>
              <a:t>vertikalen Dispersion</a:t>
            </a:r>
            <a:r>
              <a:rPr lang="de-DE" sz="1800" dirty="0" smtClean="0"/>
              <a:t> dominiert.</a:t>
            </a:r>
          </a:p>
          <a:p>
            <a:r>
              <a:rPr lang="de-DE" sz="1800" dirty="0" smtClean="0"/>
              <a:t>Für den </a:t>
            </a:r>
            <a:r>
              <a:rPr lang="de-DE" sz="1800" dirty="0" smtClean="0">
                <a:solidFill>
                  <a:srgbClr val="00A5EB"/>
                </a:solidFill>
              </a:rPr>
              <a:t>runden Strahl</a:t>
            </a:r>
            <a:r>
              <a:rPr lang="de-DE" sz="1800" dirty="0" smtClean="0"/>
              <a:t> wurden </a:t>
            </a:r>
            <a:r>
              <a:rPr lang="de-DE" sz="1800" dirty="0" err="1" smtClean="0"/>
              <a:t>Emittanzen</a:t>
            </a:r>
            <a:r>
              <a:rPr lang="de-DE" sz="1800" dirty="0" smtClean="0"/>
              <a:t> von 87/83 </a:t>
            </a:r>
            <a:r>
              <a:rPr lang="de-DE" sz="1800" dirty="0" err="1" smtClean="0"/>
              <a:t>pm</a:t>
            </a:r>
            <a:r>
              <a:rPr lang="de-DE" sz="1800" dirty="0" err="1" smtClean="0">
                <a:latin typeface="Calibri"/>
              </a:rPr>
              <a:t>·</a:t>
            </a:r>
            <a:r>
              <a:rPr lang="de-DE" sz="1800" dirty="0" err="1" smtClean="0"/>
              <a:t>rad</a:t>
            </a:r>
            <a:r>
              <a:rPr lang="de-DE" sz="1800" dirty="0" smtClean="0"/>
              <a:t> auf der Koppelresonanz gemessen.</a:t>
            </a:r>
          </a:p>
          <a:p>
            <a:r>
              <a:rPr lang="de-DE" sz="1800" dirty="0" smtClean="0"/>
              <a:t>Das Emittanzwachstum ist für den </a:t>
            </a:r>
            <a:r>
              <a:rPr lang="de-DE" sz="1800" dirty="0" smtClean="0">
                <a:solidFill>
                  <a:srgbClr val="00A5EB"/>
                </a:solidFill>
              </a:rPr>
              <a:t>runden Strahl geringer</a:t>
            </a:r>
            <a:r>
              <a:rPr lang="de-DE" sz="1800" dirty="0" smtClean="0"/>
              <a:t> im Vergleich zum flachen Strahl und </a:t>
            </a:r>
            <a:r>
              <a:rPr lang="de-DE" sz="1800" dirty="0" smtClean="0">
                <a:solidFill>
                  <a:srgbClr val="00A5EB"/>
                </a:solidFill>
              </a:rPr>
              <a:t>gleich in beiden Ebenen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IBS-Simulationen sind in guter Übereinstimmung mit den Messungen.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Zusammenfassung</a:t>
            </a:r>
            <a:endParaRPr lang="de-DE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778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Die Entwicklung geht zu </a:t>
            </a:r>
            <a:r>
              <a:rPr lang="de-DE" sz="1800" dirty="0" err="1" smtClean="0"/>
              <a:t>Synchrotronstrahlungsquellen</a:t>
            </a:r>
            <a:r>
              <a:rPr lang="de-DE" sz="1800" dirty="0" smtClean="0"/>
              <a:t> mit deutlich</a:t>
            </a:r>
            <a:br>
              <a:rPr lang="de-DE" sz="1800" dirty="0" smtClean="0"/>
            </a:br>
            <a:r>
              <a:rPr lang="de-DE" sz="1800" dirty="0" smtClean="0"/>
              <a:t>kleineren </a:t>
            </a:r>
            <a:r>
              <a:rPr lang="de-DE" sz="1800" dirty="0" err="1" smtClean="0"/>
              <a:t>Emittanzen</a:t>
            </a:r>
            <a:r>
              <a:rPr lang="de-DE" sz="1800" dirty="0" smtClean="0"/>
              <a:t> als PETRA III (</a:t>
            </a:r>
            <a:r>
              <a:rPr lang="el-GR" sz="1800" i="1" dirty="0"/>
              <a:t>ϵ </a:t>
            </a:r>
            <a:r>
              <a:rPr lang="de-DE" sz="1800" dirty="0" smtClean="0"/>
              <a:t>=1 </a:t>
            </a:r>
            <a:r>
              <a:rPr lang="de-DE" sz="1800" dirty="0" err="1" smtClean="0"/>
              <a:t>nm·rad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Es gibt viele neue Projekte in verschiedenen Stadien</a:t>
            </a:r>
          </a:p>
          <a:p>
            <a:pPr marL="444500" lvl="1" indent="0">
              <a:buNone/>
            </a:pPr>
            <a:r>
              <a:rPr lang="de-DE" sz="1400" dirty="0" smtClean="0"/>
              <a:t>(NSLS II: 0.5 </a:t>
            </a:r>
            <a:r>
              <a:rPr lang="de-DE" sz="1400" dirty="0" err="1" smtClean="0"/>
              <a:t>nm·rad</a:t>
            </a:r>
            <a:r>
              <a:rPr lang="de-DE" sz="1400" dirty="0" smtClean="0"/>
              <a:t>, MAX IV: 0.2-0.3 </a:t>
            </a:r>
            <a:r>
              <a:rPr lang="de-DE" sz="1400" dirty="0" err="1" smtClean="0"/>
              <a:t>nm·rad</a:t>
            </a:r>
            <a:r>
              <a:rPr lang="de-DE" sz="1400" dirty="0" smtClean="0"/>
              <a:t>, ESRF II: 0.14 </a:t>
            </a:r>
            <a:r>
              <a:rPr lang="de-DE" sz="1400" dirty="0" err="1" smtClean="0"/>
              <a:t>nm·rad</a:t>
            </a:r>
            <a:r>
              <a:rPr lang="de-DE" sz="1400" dirty="0" smtClean="0"/>
              <a:t>, </a:t>
            </a:r>
            <a:br>
              <a:rPr lang="de-DE" sz="1400" dirty="0" smtClean="0"/>
            </a:br>
            <a:r>
              <a:rPr lang="de-DE" sz="1400" dirty="0" smtClean="0"/>
              <a:t>SPring-8 II: 0.07 </a:t>
            </a:r>
            <a:r>
              <a:rPr lang="de-DE" sz="1400" dirty="0" err="1" smtClean="0"/>
              <a:t>nm·rad</a:t>
            </a:r>
            <a:r>
              <a:rPr lang="de-DE" sz="1400" dirty="0" smtClean="0"/>
              <a:t>, APS: 0.1 </a:t>
            </a:r>
            <a:r>
              <a:rPr lang="de-DE" sz="1400" dirty="0" err="1" smtClean="0"/>
              <a:t>nm·rad</a:t>
            </a:r>
            <a:r>
              <a:rPr lang="de-DE" sz="1400" dirty="0" smtClean="0"/>
              <a:t>, PEP-X: </a:t>
            </a:r>
            <a:r>
              <a:rPr lang="de-DE" sz="1400" dirty="0" smtClean="0"/>
              <a:t>0.094 </a:t>
            </a:r>
            <a:r>
              <a:rPr lang="de-DE" sz="1400" dirty="0" err="1" smtClean="0"/>
              <a:t>nm·rad</a:t>
            </a:r>
            <a:r>
              <a:rPr lang="de-DE" sz="1400" dirty="0" smtClean="0"/>
              <a:t>, …)</a:t>
            </a:r>
          </a:p>
          <a:p>
            <a:r>
              <a:rPr lang="de-DE" sz="1800" dirty="0" smtClean="0"/>
              <a:t>Die Strategie um niedrige Emittanz zu erhalten sind Multi-</a:t>
            </a:r>
            <a:r>
              <a:rPr lang="de-DE" sz="1800" dirty="0" err="1" smtClean="0"/>
              <a:t>Bend</a:t>
            </a:r>
            <a:r>
              <a:rPr lang="de-DE" sz="1800" dirty="0" smtClean="0"/>
              <a:t>-Achromate (PETRA III: DBA) </a:t>
            </a:r>
          </a:p>
          <a:p>
            <a:r>
              <a:rPr lang="de-DE" sz="1800" dirty="0"/>
              <a:t>D</a:t>
            </a:r>
            <a:r>
              <a:rPr lang="de-DE" sz="1800" dirty="0" smtClean="0"/>
              <a:t>ie </a:t>
            </a:r>
            <a:r>
              <a:rPr lang="de-DE" sz="1800" dirty="0" smtClean="0">
                <a:solidFill>
                  <a:srgbClr val="00A5EB"/>
                </a:solidFill>
              </a:rPr>
              <a:t>hohe Teilchendichte</a:t>
            </a:r>
            <a:r>
              <a:rPr lang="de-DE" sz="1800" dirty="0" smtClean="0"/>
              <a:t> im </a:t>
            </a:r>
            <a:r>
              <a:rPr lang="de-DE" sz="1800" dirty="0" err="1"/>
              <a:t>B</a:t>
            </a:r>
            <a:r>
              <a:rPr lang="de-DE" sz="1800" dirty="0" err="1" smtClean="0"/>
              <a:t>unch</a:t>
            </a:r>
            <a:r>
              <a:rPr lang="de-DE" sz="1800" dirty="0" smtClean="0"/>
              <a:t> führt zu einer großen Wahrscheinlichkeit</a:t>
            </a:r>
            <a:br>
              <a:rPr lang="de-DE" sz="1800" dirty="0" smtClean="0"/>
            </a:br>
            <a:r>
              <a:rPr lang="de-DE" sz="1800" dirty="0" smtClean="0"/>
              <a:t>für Teilchenstreuung innerhalb des Bunches → </a:t>
            </a:r>
            <a:r>
              <a:rPr lang="de-DE" sz="1800" dirty="0" err="1" smtClean="0"/>
              <a:t>Emittanzerhöhung</a:t>
            </a:r>
            <a:endParaRPr lang="de-DE" sz="1800" dirty="0" smtClean="0"/>
          </a:p>
          <a:p>
            <a:r>
              <a:rPr lang="de-DE" sz="1800" dirty="0" smtClean="0"/>
              <a:t>Das </a:t>
            </a:r>
            <a:r>
              <a:rPr lang="de-DE" sz="1800" dirty="0" smtClean="0">
                <a:solidFill>
                  <a:srgbClr val="00A5EB"/>
                </a:solidFill>
              </a:rPr>
              <a:t>Intra-Beam </a:t>
            </a:r>
            <a:r>
              <a:rPr lang="de-DE" sz="1800" dirty="0" err="1" smtClean="0">
                <a:solidFill>
                  <a:srgbClr val="00A5EB"/>
                </a:solidFill>
              </a:rPr>
              <a:t>Scattering</a:t>
            </a:r>
            <a:r>
              <a:rPr lang="de-DE" sz="1800" dirty="0" smtClean="0"/>
              <a:t> begrenzt die minimal erreichbare Emittanz</a:t>
            </a:r>
            <a:br>
              <a:rPr lang="de-DE" sz="1800" dirty="0" smtClean="0"/>
            </a:br>
            <a:r>
              <a:rPr lang="de-DE" sz="1800" dirty="0" smtClean="0"/>
              <a:t>dieser Speicherringe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Einleitung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3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6449" y="977901"/>
                <a:ext cx="8520113" cy="4375150"/>
              </a:xfrm>
            </p:spPr>
            <p:txBody>
              <a:bodyPr/>
              <a:lstStyle/>
              <a:p>
                <a:r>
                  <a:rPr lang="de-DE" dirty="0" smtClean="0"/>
                  <a:t>Intra-Beam </a:t>
                </a:r>
                <a:r>
                  <a:rPr lang="de-DE" dirty="0" err="1" smtClean="0"/>
                  <a:t>Scattering</a:t>
                </a:r>
                <a:r>
                  <a:rPr lang="de-DE" dirty="0" smtClean="0"/>
                  <a:t> (IBS) ist bei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Protonen-Beschleunigern</a:t>
                </a:r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smtClean="0"/>
                  <a:t>ein wichtiger Effekt </a:t>
                </a:r>
              </a:p>
              <a:p>
                <a:pPr lvl="1"/>
                <a:r>
                  <a:rPr lang="de-DE" dirty="0"/>
                  <a:t>Langsame Vergrößerung der Emittanz (Stunden)</a:t>
                </a:r>
              </a:p>
              <a:p>
                <a:pPr lvl="1"/>
                <a:r>
                  <a:rPr lang="de-DE" dirty="0" smtClean="0"/>
                  <a:t>Es gibt für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viele Messungen </a:t>
                </a:r>
                <a:r>
                  <a:rPr lang="de-DE" dirty="0" smtClean="0"/>
                  <a:t>(SPS, LHC</a:t>
                </a:r>
                <a:r>
                  <a:rPr lang="de-DE" dirty="0" smtClean="0"/>
                  <a:t>, RHIC</a:t>
                </a:r>
                <a:r>
                  <a:rPr lang="de-DE" dirty="0"/>
                  <a:t>, HERA-p, …)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Gute Übereinstimmung zwischen Messungen und IBS-Modellen</a:t>
                </a:r>
              </a:p>
              <a:p>
                <a:r>
                  <a:rPr lang="de-DE" dirty="0" smtClean="0"/>
                  <a:t>Bisher nicht relevant bei </a:t>
                </a:r>
                <a:r>
                  <a:rPr lang="de-DE" dirty="0" smtClean="0">
                    <a:solidFill>
                      <a:srgbClr val="00A5EB"/>
                    </a:solidFill>
                  </a:rPr>
                  <a:t>Elektronen-Speicherringen</a:t>
                </a:r>
              </a:p>
              <a:p>
                <a:pPr lvl="1"/>
                <a:r>
                  <a:rPr lang="de-DE" dirty="0"/>
                  <a:t>Strahlungsdämpfung/-anregung </a:t>
                </a:r>
                <a:r>
                  <a:rPr lang="de-DE" dirty="0">
                    <a:latin typeface="Cambria Math"/>
                    <a:ea typeface="Cambria Math"/>
                  </a:rPr>
                  <a:t>⟶ </a:t>
                </a:r>
                <a:r>
                  <a:rPr lang="de-DE" dirty="0">
                    <a:ea typeface="Cambria Math"/>
                  </a:rPr>
                  <a:t>s</a:t>
                </a:r>
                <a:r>
                  <a:rPr lang="de-DE" dirty="0"/>
                  <a:t>tromabhängige Emittanz</a:t>
                </a:r>
              </a:p>
              <a:p>
                <a:pPr lvl="1"/>
                <a:r>
                  <a:rPr lang="de-DE" dirty="0" smtClean="0"/>
                  <a:t>Wenig experimentelle Daten für flache Strahlen (ATF 2000, </a:t>
                </a:r>
                <a:r>
                  <a:rPr lang="de-DE" dirty="0" err="1" smtClean="0"/>
                  <a:t>CesrTA</a:t>
                </a:r>
                <a:r>
                  <a:rPr lang="de-DE" dirty="0" smtClean="0"/>
                  <a:t> 2013)</a:t>
                </a:r>
              </a:p>
              <a:p>
                <a:pPr lvl="1"/>
                <a:r>
                  <a:rPr lang="de-DE" dirty="0" smtClean="0"/>
                  <a:t>Keine Daten für runde Strahlen</a:t>
                </a:r>
              </a:p>
              <a:p>
                <a:r>
                  <a:rPr lang="de-DE" dirty="0" smtClean="0"/>
                  <a:t>Wie gut stimmen die IBS-Modelle bei den extrem geringen </a:t>
                </a:r>
                <a:r>
                  <a:rPr lang="de-DE" dirty="0" err="1" smtClean="0"/>
                  <a:t>Emittanzen</a:t>
                </a:r>
                <a:r>
                  <a:rPr lang="de-DE" dirty="0" smtClean="0"/>
                  <a:t> bei Elektronen mit der Realität überein?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449" y="977901"/>
                <a:ext cx="8520113" cy="4375150"/>
              </a:xfrm>
              <a:blipFill rotWithShape="1">
                <a:blip r:embed="rId2"/>
                <a:stretch>
                  <a:fillRect l="-1001" t="-16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Motivation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dirty="0" smtClean="0"/>
              <a:t>Bei PETRA erreicht man „relativ leicht“ bei reduzierter Energie extrem</a:t>
            </a:r>
            <a:br>
              <a:rPr lang="de-DE" sz="2000" dirty="0" smtClean="0"/>
            </a:br>
            <a:r>
              <a:rPr lang="de-DE" sz="2000" dirty="0" smtClean="0"/>
              <a:t>kleine </a:t>
            </a:r>
            <a:r>
              <a:rPr lang="de-DE" sz="2000" dirty="0" err="1" smtClean="0"/>
              <a:t>Emittanzen</a:t>
            </a:r>
            <a:r>
              <a:rPr lang="de-DE" sz="2000" dirty="0" smtClean="0"/>
              <a:t>, da </a:t>
            </a:r>
            <a:r>
              <a:rPr lang="el-GR" sz="2000" i="1" dirty="0" smtClean="0"/>
              <a:t>ϵ</a:t>
            </a:r>
            <a:r>
              <a:rPr lang="de-DE" sz="2000" dirty="0" smtClean="0"/>
              <a:t> </a:t>
            </a:r>
            <a:r>
              <a:rPr lang="de-DE" sz="2000" dirty="0" smtClean="0">
                <a:sym typeface="Symbol"/>
              </a:rPr>
              <a:t> </a:t>
            </a:r>
            <a:r>
              <a:rPr lang="de-DE" sz="2000" i="1" dirty="0" smtClean="0"/>
              <a:t>E</a:t>
            </a:r>
            <a:r>
              <a:rPr lang="de-DE" sz="2000" baseline="30000" dirty="0" smtClean="0"/>
              <a:t>2</a:t>
            </a:r>
            <a:endParaRPr lang="de-DE" sz="2000" dirty="0" smtClean="0"/>
          </a:p>
          <a:p>
            <a:r>
              <a:rPr lang="de-DE" dirty="0" smtClean="0"/>
              <a:t>Die </a:t>
            </a:r>
            <a:r>
              <a:rPr lang="de-DE" dirty="0" err="1" smtClean="0"/>
              <a:t>Emittanzen</a:t>
            </a:r>
            <a:r>
              <a:rPr lang="de-DE" dirty="0" smtClean="0"/>
              <a:t> werden dann durch IBS dominiert</a:t>
            </a:r>
          </a:p>
          <a:p>
            <a:r>
              <a:rPr lang="de-DE" dirty="0" smtClean="0"/>
              <a:t>Fragen:</a:t>
            </a:r>
          </a:p>
          <a:p>
            <a:pPr lvl="1"/>
            <a:r>
              <a:rPr lang="de-DE" dirty="0" smtClean="0"/>
              <a:t>Wie gut passen die Modelle des Intra-Beam </a:t>
            </a:r>
            <a:r>
              <a:rPr lang="de-DE" dirty="0" err="1" smtClean="0"/>
              <a:t>Scatterings</a:t>
            </a:r>
            <a:r>
              <a:rPr lang="de-DE" dirty="0" smtClean="0"/>
              <a:t> zu den Messungen?</a:t>
            </a:r>
          </a:p>
          <a:p>
            <a:pPr lvl="1"/>
            <a:r>
              <a:rPr lang="de-DE" dirty="0" smtClean="0"/>
              <a:t>Erreicht man aufgrund höherer Anforderungen an die Dispersion in den </a:t>
            </a:r>
            <a:r>
              <a:rPr lang="de-DE" dirty="0" err="1" smtClean="0"/>
              <a:t>Wigglerstrecken</a:t>
            </a:r>
            <a:r>
              <a:rPr lang="de-DE" dirty="0" smtClean="0"/>
              <a:t> überhaupt diese Werte?</a:t>
            </a:r>
          </a:p>
          <a:p>
            <a:pPr lvl="1"/>
            <a:r>
              <a:rPr lang="de-DE" dirty="0" smtClean="0"/>
              <a:t>Wie wirken sich die </a:t>
            </a:r>
            <a:r>
              <a:rPr lang="de-DE" dirty="0" err="1" smtClean="0"/>
              <a:t>Dämpfungswiggler</a:t>
            </a:r>
            <a:r>
              <a:rPr lang="de-DE" dirty="0" smtClean="0"/>
              <a:t> (Permanentmagnete) von PETRA </a:t>
            </a:r>
            <a:br>
              <a:rPr lang="de-DE" dirty="0" smtClean="0"/>
            </a:br>
            <a:r>
              <a:rPr lang="de-DE" dirty="0" smtClean="0"/>
              <a:t>auf den Strahl aus?</a:t>
            </a:r>
          </a:p>
          <a:p>
            <a:r>
              <a:rPr lang="de-DE" dirty="0" smtClean="0"/>
              <a:t> Maschinenstudien zwischen 7/2013 und 1/2014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Niedrigenergiestudien bei PETRA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0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6" y="844550"/>
            <a:ext cx="4737100" cy="5260975"/>
          </a:xfrm>
        </p:spPr>
        <p:txBody>
          <a:bodyPr/>
          <a:lstStyle/>
          <a:p>
            <a:r>
              <a:rPr lang="de-DE" sz="1800" dirty="0" smtClean="0"/>
              <a:t>Coulomb-Streuung unter </a:t>
            </a:r>
            <a:r>
              <a:rPr lang="de-DE" sz="1800" dirty="0" smtClean="0">
                <a:solidFill>
                  <a:srgbClr val="00A5EB"/>
                </a:solidFill>
              </a:rPr>
              <a:t>kleinen Winkeln</a:t>
            </a:r>
            <a:r>
              <a:rPr lang="de-DE" sz="1800" dirty="0" smtClean="0"/>
              <a:t> innerhalb des Bunches</a:t>
            </a:r>
          </a:p>
          <a:p>
            <a:r>
              <a:rPr lang="de-DE" sz="1800" dirty="0" smtClean="0">
                <a:solidFill>
                  <a:srgbClr val="00A5EB"/>
                </a:solidFill>
              </a:rPr>
              <a:t>Emittanzwachstum</a:t>
            </a:r>
            <a:r>
              <a:rPr lang="de-DE" sz="1800" dirty="0" smtClean="0"/>
              <a:t> in allen </a:t>
            </a:r>
            <a:r>
              <a:rPr lang="de-DE" sz="1800" dirty="0" err="1" smtClean="0"/>
              <a:t>Bunch</a:t>
            </a:r>
            <a:r>
              <a:rPr lang="de-DE" sz="1800" dirty="0" smtClean="0"/>
              <a:t>-Dimensionen (sowie der Energiebreite)</a:t>
            </a:r>
          </a:p>
          <a:p>
            <a:r>
              <a:rPr lang="de-DE" sz="1800" dirty="0">
                <a:solidFill>
                  <a:srgbClr val="00A5EB"/>
                </a:solidFill>
              </a:rPr>
              <a:t>Kein </a:t>
            </a:r>
            <a:r>
              <a:rPr lang="de-DE" sz="1800" dirty="0" smtClean="0">
                <a:solidFill>
                  <a:srgbClr val="00A5EB"/>
                </a:solidFill>
              </a:rPr>
              <a:t>Teilchenverlust</a:t>
            </a:r>
            <a:endParaRPr lang="de-DE" sz="1800" dirty="0" smtClean="0"/>
          </a:p>
          <a:p>
            <a:r>
              <a:rPr lang="de-DE" sz="1800" dirty="0" smtClean="0"/>
              <a:t>Anwachszeiten </a:t>
            </a:r>
            <a:r>
              <a:rPr lang="de-DE" sz="1800" i="1" dirty="0" err="1" smtClean="0"/>
              <a:t>T</a:t>
            </a:r>
            <a:r>
              <a:rPr lang="de-DE" sz="1800" baseline="-25000" dirty="0" err="1" smtClean="0"/>
              <a:t>x,y,t</a:t>
            </a:r>
            <a:r>
              <a:rPr lang="de-DE" sz="1800" dirty="0" smtClean="0"/>
              <a:t>(</a:t>
            </a:r>
            <a:r>
              <a:rPr lang="de-DE" sz="1800" i="1" dirty="0" smtClean="0"/>
              <a:t>ϵ</a:t>
            </a:r>
            <a:r>
              <a:rPr lang="de-DE" sz="1800" baseline="-25000" dirty="0" err="1" smtClean="0"/>
              <a:t>x</a:t>
            </a:r>
            <a:r>
              <a:rPr lang="de-DE" sz="1800" dirty="0" err="1" smtClean="0"/>
              <a:t>,</a:t>
            </a:r>
            <a:r>
              <a:rPr lang="de-DE" sz="1800" i="1" dirty="0" err="1" smtClean="0"/>
              <a:t>ϵ</a:t>
            </a:r>
            <a:r>
              <a:rPr lang="de-DE" sz="1800" baseline="-25000" dirty="0" err="1" smtClean="0"/>
              <a:t>y</a:t>
            </a:r>
            <a:r>
              <a:rPr lang="de-DE" sz="1800" dirty="0" err="1" smtClean="0"/>
              <a:t>,</a:t>
            </a:r>
            <a:r>
              <a:rPr lang="de-DE" sz="1800" i="1" dirty="0" err="1" smtClean="0"/>
              <a:t>ϵ</a:t>
            </a:r>
            <a:r>
              <a:rPr lang="de-DE" sz="1800" baseline="-25000" dirty="0" err="1" smtClean="0"/>
              <a:t>t</a:t>
            </a:r>
            <a:r>
              <a:rPr lang="de-DE" sz="1800" dirty="0" smtClean="0"/>
              <a:t>) sind von der Emittanz und dem </a:t>
            </a:r>
            <a:r>
              <a:rPr lang="de-DE" sz="1800" dirty="0" err="1" smtClean="0"/>
              <a:t>Einzelbunchstrom</a:t>
            </a:r>
            <a:r>
              <a:rPr lang="de-DE" sz="1800" dirty="0" smtClean="0"/>
              <a:t> abhängig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700" dirty="0" smtClean="0"/>
          </a:p>
          <a:p>
            <a:r>
              <a:rPr lang="de-DE" sz="1800" dirty="0" smtClean="0"/>
              <a:t>Neuer Gleichgewichtszustand der Emittanz für Elektronen:</a:t>
            </a:r>
          </a:p>
          <a:p>
            <a:endParaRPr lang="de-DE" sz="1800" dirty="0" smtClean="0"/>
          </a:p>
          <a:p>
            <a:endParaRPr lang="de-DE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Intra-Beam </a:t>
            </a:r>
            <a:r>
              <a:rPr lang="de-DE" dirty="0" err="1" smtClean="0"/>
              <a:t>Scattering</a:t>
            </a:r>
            <a:r>
              <a:rPr lang="de-DE" dirty="0" smtClean="0"/>
              <a:t> (IBS)</a:t>
            </a:r>
            <a:endParaRPr lang="de-DE" dirty="0">
              <a:latin typeface="Symbol" pitchFamily="18" charset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58" y="2286980"/>
            <a:ext cx="3610938" cy="38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81534" y="3551437"/>
                <a:ext cx="2165529" cy="1415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i="1" smtClean="0">
                            <a:latin typeface="Cambria Math"/>
                          </a:rPr>
                        </m:ctrlPr>
                      </m:mPr>
                      <m:mr>
                        <m:e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m:rPr>
                              <m:brk m:alnAt="7"/>
                            </m:rPr>
                            <a:rPr lang="de-DE" i="1">
                              <a:latin typeface="Cambria Math"/>
                            </a:rPr>
                            <m:t>=</m:t>
                          </m:r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brk m:alnAt="7"/>
                            </m:rPr>
                            <a:rPr lang="de-DE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  <m:mr>
                        <m:e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m:rPr>
                              <m:brk m:alnAt="7"/>
                            </m:rPr>
                            <a:rPr lang="de-DE" i="1">
                              <a:latin typeface="Cambria Math"/>
                            </a:rPr>
                            <m:t>=</m:t>
                          </m:r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brk m:alnAt="7"/>
                            </m:rPr>
                            <a:rPr lang="de-DE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  <m:mr>
                        <m:e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m:rPr>
                              <m:brk m:alnAt="7"/>
                            </m:rPr>
                            <a:rPr lang="de-DE" i="1">
                              <a:latin typeface="Cambria Math"/>
                            </a:rPr>
                            <m:t>=</m:t>
                          </m:r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brk m:alnAt="7"/>
                            </m:rPr>
                            <a:rPr lang="de-DE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</m:m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34" y="3551437"/>
                <a:ext cx="2165529" cy="14159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9295" y="3550528"/>
                <a:ext cx="3958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𝜏</m:t>
                      </m:r>
                      <m:r>
                        <a:rPr lang="de-DE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295" y="3550528"/>
                <a:ext cx="39587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276657" y="3550528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Dämpfungszeiten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49295" y="3835703"/>
                <a:ext cx="4231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𝑇</m:t>
                      </m:r>
                      <m:r>
                        <a:rPr lang="de-DE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295" y="3835703"/>
                <a:ext cx="42319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276657" y="3845049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IBS-Anwachszeiten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7063" y="4081995"/>
                <a:ext cx="577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: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063" y="4081995"/>
                <a:ext cx="577915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286477" y="4123813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Emittanzen</a:t>
            </a:r>
            <a:r>
              <a:rPr lang="de-DE" dirty="0" smtClean="0"/>
              <a:t> bei 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i="1" dirty="0" err="1" smtClean="0"/>
              <a:t>I</a:t>
            </a:r>
            <a:r>
              <a:rPr lang="de-DE" baseline="-25000" dirty="0" err="1" smtClean="0"/>
              <a:t>b</a:t>
            </a:r>
            <a:r>
              <a:rPr lang="de-DE" dirty="0" smtClean="0"/>
              <a:t>=0 mA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81534" y="5595104"/>
                <a:ext cx="1867371" cy="507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34" y="5595104"/>
                <a:ext cx="1867371" cy="507190"/>
              </a:xfrm>
              <a:prstGeom prst="rect">
                <a:avLst/>
              </a:prstGeom>
              <a:blipFill rotWithShape="1">
                <a:blip r:embed="rId7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" t="40423" r="48491" b="6493"/>
          <a:stretch/>
        </p:blipFill>
        <p:spPr bwMode="auto">
          <a:xfrm>
            <a:off x="5287615" y="1190959"/>
            <a:ext cx="934575" cy="58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" t="40423" r="48491" b="6493"/>
          <a:stretch/>
        </p:blipFill>
        <p:spPr bwMode="auto">
          <a:xfrm>
            <a:off x="6635017" y="968375"/>
            <a:ext cx="1685109" cy="105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 bwMode="auto">
          <a:xfrm>
            <a:off x="6424382" y="1292598"/>
            <a:ext cx="421271" cy="3048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6110" y="1678151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I</a:t>
            </a:r>
            <a:r>
              <a:rPr lang="de-DE" baseline="-25000" dirty="0"/>
              <a:t>1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7477571" y="179033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I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i="1" dirty="0" smtClean="0"/>
              <a:t>&gt; I</a:t>
            </a:r>
            <a:r>
              <a:rPr lang="de-DE" baseline="-25000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9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Übersicht PETRA III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7064327" y="2657062"/>
            <a:ext cx="150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9 DBA Zellen</a:t>
            </a:r>
            <a:br>
              <a:rPr lang="de-DE" sz="1400" dirty="0" smtClean="0"/>
            </a:br>
            <a:r>
              <a:rPr lang="de-DE" sz="1400" dirty="0" smtClean="0"/>
              <a:t>14 </a:t>
            </a:r>
            <a:r>
              <a:rPr lang="de-DE" sz="1400" dirty="0" err="1" smtClean="0"/>
              <a:t>Beamlines</a:t>
            </a:r>
            <a:endParaRPr lang="de-DE" sz="14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01" y="1395162"/>
            <a:ext cx="5243209" cy="4746584"/>
          </a:xfr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3" y="1006640"/>
            <a:ext cx="2229718" cy="16701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701" y="2774053"/>
            <a:ext cx="222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20 </a:t>
            </a:r>
            <a:r>
              <a:rPr lang="de-DE" sz="1400" dirty="0" err="1" smtClean="0"/>
              <a:t>Dämpfungswiggler</a:t>
            </a:r>
            <a:r>
              <a:rPr lang="de-DE" sz="1400" dirty="0" smtClean="0"/>
              <a:t> (</a:t>
            </a:r>
            <a:r>
              <a:rPr lang="de-DE" sz="1400" dirty="0" err="1" smtClean="0"/>
              <a:t>Wigglerlänge</a:t>
            </a:r>
            <a:r>
              <a:rPr lang="de-DE" sz="1400" dirty="0" smtClean="0"/>
              <a:t> 4 m)</a:t>
            </a:r>
          </a:p>
        </p:txBody>
      </p:sp>
      <p:pic>
        <p:nvPicPr>
          <p:cNvPr id="8" name="Picture 2" descr="H:\My Documents\My Pictures\PETRA3\Tunnel 081211\IMG_0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33" y="4058835"/>
            <a:ext cx="2371027" cy="17784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59694" y="5814939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FODO Zellen</a:t>
            </a:r>
            <a:endParaRPr lang="de-DE" sz="1400" dirty="0"/>
          </a:p>
        </p:txBody>
      </p:sp>
      <p:pic>
        <p:nvPicPr>
          <p:cNvPr id="10" name="Picture 5" descr="https://media.desy.de/DESYmediabank/ConvertAssets/2009-09-28_PETRA_III_DR-DEU1-047-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23" y="996337"/>
            <a:ext cx="2226848" cy="1670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 flipV="1">
            <a:off x="6215974" y="4908520"/>
            <a:ext cx="417160" cy="190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461098" y="1307223"/>
            <a:ext cx="1534838" cy="266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679944" y="3297273"/>
            <a:ext cx="428555" cy="2635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215974" y="2377002"/>
            <a:ext cx="540426" cy="323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51703" y="981296"/>
            <a:ext cx="2229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Gerade Strecken N &amp; W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4617" y="999446"/>
            <a:ext cx="14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Von </a:t>
            </a:r>
            <a:r>
              <a:rPr lang="de-DE" sz="1400" b="1" dirty="0" smtClean="0">
                <a:solidFill>
                  <a:schemeClr val="bg1"/>
                </a:solidFill>
              </a:rPr>
              <a:t>Laue Halle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703" y="4068731"/>
            <a:ext cx="217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Bögen und 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400" b="1" dirty="0" smtClean="0">
                <a:solidFill>
                  <a:schemeClr val="bg1"/>
                </a:solidFill>
              </a:rPr>
              <a:t>gerade Strecken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1223" y="756732"/>
            <a:ext cx="264514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/>
              <a:t>PETRA III: Hybride Optik</a:t>
            </a:r>
            <a:br>
              <a:rPr lang="de-DE" dirty="0" smtClean="0"/>
            </a:br>
            <a:r>
              <a:rPr lang="de-DE" dirty="0" smtClean="0"/>
              <a:t>aus FODO und DBA Zellen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Skalierung der Emittanz mit der Energie bei PETRA III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01" y="1217242"/>
            <a:ext cx="4529424" cy="2889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9769" y="1291054"/>
                <a:ext cx="2757614" cy="663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5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𝑞</m:t>
                          </m:r>
                        </m:sub>
                      </m:sSub>
                      <m:sSup>
                        <m:sSupPr>
                          <m:ctrlPr>
                            <a:rPr lang="de-D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𝑑</m:t>
                              </m:r>
                            </m:sup>
                          </m:sSubSup>
                          <m:r>
                            <a:rPr lang="de-DE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69" y="1291054"/>
                <a:ext cx="2757614" cy="663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1950" y="964198"/>
            <a:ext cx="4491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natürliche Emittanz mit </a:t>
            </a:r>
            <a:r>
              <a:rPr lang="de-DE" dirty="0" err="1" smtClean="0"/>
              <a:t>Dämpfungswigglern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61949" y="1901994"/>
            <a:ext cx="290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  <a:r>
              <a:rPr lang="de-DE" dirty="0" smtClean="0"/>
              <a:t>ann geschrieben werden als: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22936" y="2187991"/>
                <a:ext cx="2459904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𝐹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𝐹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36" y="2187991"/>
                <a:ext cx="2459904" cy="5590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3171" y="2790087"/>
            <a:ext cx="2180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mit den Beiträgen von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1503" y="3096574"/>
                <a:ext cx="1827039" cy="784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𝑞</m:t>
                        </m:r>
                      </m:sub>
                    </m:sSub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5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𝑑</m:t>
                            </m:r>
                          </m:sup>
                        </m:sSubSup>
                      </m:den>
                    </m:f>
                    <m:r>
                      <a:rPr lang="de-DE" i="1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03" y="3096574"/>
                <a:ext cx="1827039" cy="7845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60890" y="3586210"/>
                <a:ext cx="1874167" cy="511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𝑤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𝑞</m:t>
                        </m:r>
                      </m:sub>
                    </m:sSub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5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𝑤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𝑤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∝</m:t>
                    </m:r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0" y="3586210"/>
                <a:ext cx="1874167" cy="5112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9330" y="4871433"/>
            <a:ext cx="3776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Faktor </a:t>
            </a:r>
            <a:r>
              <a:rPr lang="de-DE" i="1" dirty="0" smtClean="0"/>
              <a:t>F </a:t>
            </a:r>
            <a:r>
              <a:rPr lang="de-DE" dirty="0" smtClean="0"/>
              <a:t> hängt vom Verhältnis der </a:t>
            </a:r>
            <a:br>
              <a:rPr lang="de-DE" dirty="0" smtClean="0"/>
            </a:br>
            <a:r>
              <a:rPr lang="de-DE" dirty="0" smtClean="0"/>
              <a:t>Energieverluste ab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8805" y="5421291"/>
                <a:ext cx="1930913" cy="635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𝐹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𝑤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bSup>
                        </m:den>
                      </m:f>
                      <m:r>
                        <a:rPr lang="de-DE" i="1">
                          <a:latin typeface="Cambria Math"/>
                        </a:rPr>
                        <m:t>∝ 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05" y="5421291"/>
                <a:ext cx="1930913" cy="6354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845989" y="4219364"/>
            <a:ext cx="3970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Emittanz-Minimum bei ≈2.55 GeV </a:t>
            </a:r>
            <a:br>
              <a:rPr lang="de-DE" dirty="0" smtClean="0"/>
            </a:br>
            <a:r>
              <a:rPr lang="de-DE" dirty="0" smtClean="0">
                <a:latin typeface="+mn-lt"/>
                <a:ea typeface="Cambria Math"/>
              </a:rPr>
              <a:t>→ Wahl für die Studien: </a:t>
            </a:r>
            <a:r>
              <a:rPr lang="de-DE" dirty="0" smtClean="0"/>
              <a:t>3 GeV</a:t>
            </a:r>
            <a:br>
              <a:rPr lang="de-DE" dirty="0" smtClean="0"/>
            </a:br>
            <a:r>
              <a:rPr lang="de-DE" dirty="0" smtClean="0"/>
              <a:t>    (und zusätzlich 5 GeV)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14074" y="2874676"/>
                <a:ext cx="986680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𝐹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074" y="2874676"/>
                <a:ext cx="986680" cy="5590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11355" y="1961818"/>
                <a:ext cx="1011366" cy="557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solidFill>
                                <a:srgbClr val="00067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676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676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de-DE" b="0" i="1" smtClean="0">
                              <a:solidFill>
                                <a:srgbClr val="000676"/>
                              </a:solidFill>
                              <a:latin typeface="Cambria Math"/>
                            </a:rPr>
                            <m:t>𝐹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067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676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676"/>
                              </a:solidFill>
                              <a:latin typeface="Cambria Math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rgbClr val="00067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55" y="1961818"/>
                <a:ext cx="1011366" cy="5574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46963" y="2908827"/>
                <a:ext cx="4336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63" y="2908827"/>
                <a:ext cx="433644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V="1">
            <a:off x="6435298" y="3344630"/>
            <a:ext cx="0" cy="3492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4747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517038" y="878688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Emittanz vs. Energie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361950" y="4173198"/>
            <a:ext cx="429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Dipole:   </a:t>
            </a:r>
            <a:r>
              <a:rPr lang="de-DE" i="1" dirty="0" smtClean="0"/>
              <a:t>I</a:t>
            </a:r>
            <a:r>
              <a:rPr lang="de-DE" baseline="-25000" dirty="0" smtClean="0"/>
              <a:t>2</a:t>
            </a:r>
            <a:r>
              <a:rPr lang="de-DE" baseline="30000" dirty="0" smtClean="0"/>
              <a:t>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i="1" dirty="0" smtClean="0"/>
              <a:t>I</a:t>
            </a:r>
            <a:r>
              <a:rPr lang="de-DE" baseline="-25000" dirty="0" smtClean="0"/>
              <a:t>5</a:t>
            </a:r>
            <a:r>
              <a:rPr lang="de-DE" baseline="30000" dirty="0" smtClean="0"/>
              <a:t>d</a:t>
            </a:r>
            <a:r>
              <a:rPr lang="de-DE" dirty="0" smtClean="0"/>
              <a:t> sind unabhängig von </a:t>
            </a:r>
            <a:r>
              <a:rPr lang="de-DE" dirty="0" smtClean="0">
                <a:latin typeface="Symbol" panose="05050102010706020507" pitchFamily="18" charset="2"/>
              </a:rPr>
              <a:t>g</a:t>
            </a:r>
            <a:endParaRPr lang="de-DE" dirty="0" smtClean="0"/>
          </a:p>
          <a:p>
            <a:r>
              <a:rPr lang="de-DE" dirty="0" smtClean="0"/>
              <a:t>Für </a:t>
            </a:r>
            <a:r>
              <a:rPr lang="de-DE" dirty="0" err="1" smtClean="0"/>
              <a:t>Wiggler</a:t>
            </a:r>
            <a:r>
              <a:rPr lang="de-DE" dirty="0" smtClean="0"/>
              <a:t>: </a:t>
            </a:r>
            <a:r>
              <a:rPr lang="de-DE" i="1" dirty="0" smtClean="0"/>
              <a:t>I</a:t>
            </a:r>
            <a:r>
              <a:rPr lang="de-DE" baseline="-25000" dirty="0" smtClean="0"/>
              <a:t>2</a:t>
            </a:r>
            <a:r>
              <a:rPr lang="de-DE" baseline="30000" dirty="0" smtClean="0"/>
              <a:t>w </a:t>
            </a:r>
            <a:r>
              <a:rPr lang="de-DE" dirty="0" smtClean="0">
                <a:latin typeface="Cambria Math"/>
                <a:ea typeface="Cambria Math"/>
              </a:rPr>
              <a:t>∝ 1/</a:t>
            </a:r>
            <a:r>
              <a:rPr lang="de-DE" dirty="0" smtClean="0">
                <a:latin typeface="Symbol" panose="05050102010706020507" pitchFamily="18" charset="2"/>
                <a:ea typeface="Cambria Math"/>
              </a:rPr>
              <a:t>g</a:t>
            </a:r>
            <a:r>
              <a:rPr lang="de-DE" baseline="30000" dirty="0" smtClean="0">
                <a:latin typeface="Cambria Math"/>
                <a:ea typeface="Cambria Math"/>
              </a:rPr>
              <a:t>2</a:t>
            </a:r>
            <a:r>
              <a:rPr lang="de-DE" dirty="0" smtClean="0"/>
              <a:t> und </a:t>
            </a:r>
            <a:r>
              <a:rPr lang="de-DE" i="1" dirty="0" smtClean="0"/>
              <a:t>I</a:t>
            </a:r>
            <a:r>
              <a:rPr lang="de-DE" baseline="-25000" dirty="0" smtClean="0"/>
              <a:t>5</a:t>
            </a:r>
            <a:r>
              <a:rPr lang="de-DE" baseline="30000" dirty="0" smtClean="0"/>
              <a:t>w </a:t>
            </a:r>
            <a:r>
              <a:rPr lang="de-DE" dirty="0" smtClean="0">
                <a:latin typeface="Cambria Math"/>
                <a:ea typeface="Cambria Math"/>
              </a:rPr>
              <a:t>∝ 1/</a:t>
            </a:r>
            <a:r>
              <a:rPr lang="de-DE" dirty="0" smtClean="0">
                <a:latin typeface="Symbol" panose="05050102010706020507" pitchFamily="18" charset="2"/>
                <a:ea typeface="Cambria Math"/>
              </a:rPr>
              <a:t>g</a:t>
            </a:r>
            <a:r>
              <a:rPr lang="de-DE" baseline="30000" dirty="0" smtClean="0">
                <a:latin typeface="Cambria Math"/>
                <a:ea typeface="Cambria Math"/>
              </a:rPr>
              <a:t>5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2870773" y="3155210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Dipole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0773" y="3664460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Wiggler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5247" y="5569729"/>
            <a:ext cx="1856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F</a:t>
            </a:r>
            <a:r>
              <a:rPr lang="de-DE" dirty="0" smtClean="0"/>
              <a:t> =3.59 bei 6 GeV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4369" y="1453759"/>
                <a:ext cx="887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≈</m:t>
                    </m:r>
                    <m:r>
                      <a:rPr lang="de-DE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de-DE" dirty="0" smtClean="0"/>
                  <a:t>)</a:t>
                </a:r>
                <a:endParaRPr lang="de-DE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369" y="1453759"/>
                <a:ext cx="887551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690" t="-5357" r="-206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979925" y="1636257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Dipolanteil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2651" y="1453531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Wiggler</a:t>
            </a:r>
            <a:r>
              <a:rPr lang="en-US" dirty="0" err="1" smtClean="0">
                <a:solidFill>
                  <a:srgbClr val="0000FF"/>
                </a:solidFill>
              </a:rPr>
              <a:t>anteil</a:t>
            </a:r>
            <a:endParaRPr lang="de-DE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4982045" y="1742691"/>
            <a:ext cx="250128" cy="159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8056871" y="1901380"/>
            <a:ext cx="414275" cy="265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49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Welche </a:t>
            </a:r>
            <a:r>
              <a:rPr lang="de-DE" dirty="0" err="1" smtClean="0"/>
              <a:t>Emittanzverringerung</a:t>
            </a:r>
            <a:r>
              <a:rPr lang="de-DE" dirty="0" smtClean="0"/>
              <a:t> ist zu erwarten?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4450813" y="3023047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3447" y="4848320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158 </a:t>
            </a:r>
            <a:r>
              <a:rPr lang="de-DE" sz="1200" dirty="0" err="1" smtClean="0"/>
              <a:t>pm·rad</a:t>
            </a:r>
            <a:r>
              <a:rPr lang="de-DE" sz="1200" dirty="0" smtClean="0"/>
              <a:t> @ 3 GeV</a:t>
            </a:r>
            <a:endParaRPr lang="de-D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796775" y="4848321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580 </a:t>
            </a:r>
            <a:r>
              <a:rPr lang="de-DE" sz="1200" dirty="0" err="1" smtClean="0"/>
              <a:t>pm·rad</a:t>
            </a:r>
            <a:r>
              <a:rPr lang="de-DE" sz="1200" dirty="0" smtClean="0"/>
              <a:t> @ 5 GeV</a:t>
            </a:r>
            <a:endParaRPr lang="de-DE" sz="12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17714" y="977901"/>
            <a:ext cx="4233099" cy="4184650"/>
          </a:xfrm>
        </p:spPr>
        <p:txBody>
          <a:bodyPr>
            <a:normAutofit fontScale="92500"/>
          </a:bodyPr>
          <a:lstStyle/>
          <a:p>
            <a:r>
              <a:rPr lang="de-DE" sz="1800" dirty="0" smtClean="0"/>
              <a:t>Die Kantenfokussierung </a:t>
            </a:r>
            <a:r>
              <a:rPr lang="de-DE" sz="1800" dirty="0"/>
              <a:t>der </a:t>
            </a:r>
            <a:r>
              <a:rPr lang="de-DE" sz="1800" dirty="0" err="1" smtClean="0"/>
              <a:t>Wigglerpole</a:t>
            </a:r>
            <a:r>
              <a:rPr lang="de-DE" sz="1800" dirty="0" smtClean="0"/>
              <a:t> (aus Permanentmagneten) wird stärker bei niedriger Energie</a:t>
            </a:r>
          </a:p>
          <a:p>
            <a:r>
              <a:rPr lang="de-DE" sz="1800" dirty="0" smtClean="0"/>
              <a:t>Dies macht eine Anpassung der Optik in den </a:t>
            </a:r>
            <a:r>
              <a:rPr lang="de-DE" sz="1800" dirty="0" err="1" smtClean="0"/>
              <a:t>Wigglerstrecken</a:t>
            </a:r>
            <a:r>
              <a:rPr lang="de-DE" sz="1800" dirty="0" smtClean="0"/>
              <a:t> für jede unterschiedliche Energie notwendig</a:t>
            </a:r>
          </a:p>
          <a:p>
            <a:r>
              <a:rPr lang="de-DE" sz="1800" dirty="0" smtClean="0"/>
              <a:t>Exakte Berechnung (MAD-X):</a:t>
            </a:r>
          </a:p>
          <a:p>
            <a:pPr lvl="1"/>
            <a:r>
              <a:rPr lang="de-DE" sz="1400" dirty="0" smtClean="0"/>
              <a:t>158 </a:t>
            </a:r>
            <a:r>
              <a:rPr lang="de-DE" sz="1400" dirty="0" err="1" smtClean="0"/>
              <a:t>pm·rad</a:t>
            </a:r>
            <a:r>
              <a:rPr lang="de-DE" sz="1400" dirty="0" smtClean="0"/>
              <a:t> bei 3 GeV</a:t>
            </a:r>
          </a:p>
          <a:p>
            <a:pPr lvl="1"/>
            <a:r>
              <a:rPr lang="de-DE" sz="1400" dirty="0" smtClean="0"/>
              <a:t>580 </a:t>
            </a:r>
            <a:r>
              <a:rPr lang="de-DE" sz="1400" dirty="0" err="1" smtClean="0"/>
              <a:t>pm·rad</a:t>
            </a:r>
            <a:r>
              <a:rPr lang="de-DE" sz="1400" dirty="0" smtClean="0"/>
              <a:t> bei 5 GeV</a:t>
            </a:r>
          </a:p>
          <a:p>
            <a:r>
              <a:rPr lang="de-DE" sz="1800" dirty="0" smtClean="0"/>
              <a:t>Der Hauptbeitrag zur Emittanz bei niedrigen Energien stammt von den </a:t>
            </a:r>
            <a:r>
              <a:rPr lang="de-DE" sz="1800" dirty="0" err="1" smtClean="0"/>
              <a:t>Wigglern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latin typeface="Cambria Math"/>
                <a:ea typeface="Cambria Math"/>
              </a:rPr>
              <a:t>→ </a:t>
            </a:r>
            <a:r>
              <a:rPr lang="de-DE" sz="1800" dirty="0" smtClean="0"/>
              <a:t>Ein gutes Optik-Modell der </a:t>
            </a:r>
            <a:r>
              <a:rPr lang="de-DE" sz="1800" dirty="0" err="1" smtClean="0"/>
              <a:t>Wiggler</a:t>
            </a:r>
            <a:r>
              <a:rPr lang="de-DE" sz="1800" dirty="0" smtClean="0"/>
              <a:t> ist erforderlich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816060"/>
            <a:ext cx="4701995" cy="38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96775" y="1994087"/>
            <a:ext cx="1127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verbessertes</a:t>
            </a:r>
            <a:br>
              <a:rPr lang="de-DE" sz="1100" dirty="0" smtClean="0">
                <a:solidFill>
                  <a:srgbClr val="FF0000"/>
                </a:solidFill>
              </a:rPr>
            </a:br>
            <a:r>
              <a:rPr lang="de-DE" sz="1100" dirty="0" err="1" smtClean="0">
                <a:solidFill>
                  <a:srgbClr val="FF0000"/>
                </a:solidFill>
              </a:rPr>
              <a:t>Wiggler</a:t>
            </a:r>
            <a:r>
              <a:rPr lang="de-DE" sz="1100" dirty="0" smtClean="0">
                <a:solidFill>
                  <a:srgbClr val="FF0000"/>
                </a:solidFill>
              </a:rPr>
              <a:t>-Modell</a:t>
            </a:r>
            <a:endParaRPr lang="de-DE" sz="11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522234" y="2435245"/>
            <a:ext cx="310551" cy="2303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732368" y="3873260"/>
            <a:ext cx="4381" cy="8579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603222" y="2924355"/>
            <a:ext cx="0" cy="17822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84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1286</Words>
  <Application>Microsoft Office PowerPoint</Application>
  <PresentationFormat>On-screen Show (4:3)</PresentationFormat>
  <Paragraphs>219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Verdana</vt:lpstr>
      <vt:lpstr>Symbol</vt:lpstr>
      <vt:lpstr>Calibri</vt:lpstr>
      <vt:lpstr>Wingdings</vt:lpstr>
      <vt:lpstr>Cambria Math</vt:lpstr>
      <vt:lpstr>Arial Black</vt:lpstr>
      <vt:lpstr>2_DESY_Vortrag_3-1</vt:lpstr>
      <vt:lpstr>Ergebnisse der 3 GeV-Studien  an PETRA III</vt:lpstr>
      <vt:lpstr>Inhalt</vt:lpstr>
      <vt:lpstr>Einleitung</vt:lpstr>
      <vt:lpstr>Motivation</vt:lpstr>
      <vt:lpstr>Niedrigenergiestudien bei PETRA </vt:lpstr>
      <vt:lpstr>Intra-Beam Scattering (IBS)</vt:lpstr>
      <vt:lpstr>Übersicht PETRA III</vt:lpstr>
      <vt:lpstr>Skalierung der Emittanz mit der Energie bei PETRA III</vt:lpstr>
      <vt:lpstr>Welche Emittanzverringerung ist zu erwarten?</vt:lpstr>
      <vt:lpstr>Verbessertes Optik-Modell der Dämpfungswiggler</vt:lpstr>
      <vt:lpstr>Strahldiagnose: Bunch-Länge und Emittanz</vt:lpstr>
      <vt:lpstr>Studien bei 5 GeV</vt:lpstr>
      <vt:lpstr>Studien bei 3 GeV</vt:lpstr>
      <vt:lpstr>Meßprinzip: Reduktion des Stroms mit Scrapern</vt:lpstr>
      <vt:lpstr>Messungen mit flachem Strahl – Juli 2014</vt:lpstr>
      <vt:lpstr>Vergleich: Anstieg der Bunchlänge bei 6 GeV</vt:lpstr>
      <vt:lpstr>Lebensdauer bei 3 GeV</vt:lpstr>
      <vt:lpstr>Messungen mit rundem Strahl – Januar 2014</vt:lpstr>
      <vt:lpstr>Runder Strahl – Anstieg der Emittanz</vt:lpstr>
      <vt:lpstr>Runder Strahl – Anstieg der Bunchlänge</vt:lpstr>
      <vt:lpstr>Runder Strahl - Simulationen</vt:lpstr>
      <vt:lpstr>Zusammenfassung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joachim.keil@desy.de</dc:creator>
  <cp:lastModifiedBy>Joachim Keil</cp:lastModifiedBy>
  <cp:revision>800</cp:revision>
  <dcterms:created xsi:type="dcterms:W3CDTF">2008-04-14T12:45:38Z</dcterms:created>
  <dcterms:modified xsi:type="dcterms:W3CDTF">2015-03-24T07:41:25Z</dcterms:modified>
</cp:coreProperties>
</file>