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62" r:id="rId3"/>
    <p:sldId id="317" r:id="rId4"/>
    <p:sldId id="300" r:id="rId5"/>
    <p:sldId id="305" r:id="rId6"/>
    <p:sldId id="340" r:id="rId7"/>
    <p:sldId id="286" r:id="rId8"/>
    <p:sldId id="290" r:id="rId9"/>
    <p:sldId id="306" r:id="rId10"/>
    <p:sldId id="344" r:id="rId11"/>
    <p:sldId id="318" r:id="rId12"/>
    <p:sldId id="319" r:id="rId13"/>
    <p:sldId id="320" r:id="rId14"/>
    <p:sldId id="321" r:id="rId15"/>
    <p:sldId id="322" r:id="rId16"/>
    <p:sldId id="323" r:id="rId17"/>
    <p:sldId id="341" r:id="rId18"/>
    <p:sldId id="342" r:id="rId19"/>
    <p:sldId id="338" r:id="rId20"/>
    <p:sldId id="292" r:id="rId21"/>
    <p:sldId id="260" r:id="rId22"/>
    <p:sldId id="333" r:id="rId23"/>
    <p:sldId id="334" r:id="rId24"/>
    <p:sldId id="335" r:id="rId25"/>
    <p:sldId id="336" r:id="rId26"/>
    <p:sldId id="337" r:id="rId27"/>
    <p:sldId id="348" r:id="rId28"/>
    <p:sldId id="293" r:id="rId29"/>
    <p:sldId id="268" r:id="rId30"/>
    <p:sldId id="308" r:id="rId31"/>
    <p:sldId id="262" r:id="rId32"/>
    <p:sldId id="326" r:id="rId33"/>
    <p:sldId id="327" r:id="rId34"/>
    <p:sldId id="328" r:id="rId35"/>
    <p:sldId id="329" r:id="rId36"/>
    <p:sldId id="263" r:id="rId37"/>
    <p:sldId id="309" r:id="rId38"/>
    <p:sldId id="269" r:id="rId39"/>
    <p:sldId id="276" r:id="rId40"/>
    <p:sldId id="355" r:id="rId41"/>
    <p:sldId id="297" r:id="rId42"/>
    <p:sldId id="330" r:id="rId43"/>
    <p:sldId id="331" r:id="rId44"/>
    <p:sldId id="332" r:id="rId45"/>
    <p:sldId id="310" r:id="rId46"/>
    <p:sldId id="298" r:id="rId47"/>
    <p:sldId id="281" r:id="rId48"/>
    <p:sldId id="369" r:id="rId49"/>
    <p:sldId id="363" r:id="rId50"/>
    <p:sldId id="364" r:id="rId51"/>
    <p:sldId id="365" r:id="rId52"/>
    <p:sldId id="366" r:id="rId53"/>
    <p:sldId id="367" r:id="rId54"/>
    <p:sldId id="368" r:id="rId55"/>
    <p:sldId id="370" r:id="rId5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75"/>
    <a:srgbClr val="8D8D71"/>
    <a:srgbClr val="66CCFF"/>
    <a:srgbClr val="0000FF"/>
    <a:srgbClr val="00CCFF"/>
    <a:srgbClr val="FF33CC"/>
    <a:srgbClr val="FF7C80"/>
    <a:srgbClr val="CC6600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0" autoAdjust="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eun\tables\superbend_pro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125291634262859"/>
          <c:y val="8.2015887123652917E-2"/>
        </c:manualLayout>
      </c:layout>
      <c:overlay val="0"/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563422055105322"/>
          <c:y val="8.8398427110792405E-2"/>
          <c:w val="0.73966759302478002"/>
          <c:h val="0.78865259057319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Sheet1!$C$10</c:f>
              <c:strCache>
                <c:ptCount val="1"/>
                <c:pt idx="0">
                  <c:v>B [T]</c:v>
                </c:pt>
              </c:strCache>
            </c:strRef>
          </c:tx>
          <c:marker>
            <c:symbol val="none"/>
          </c:marker>
          <c:xVal>
            <c:numRef>
              <c:f>Sheet1!$B$11:$B$310</c:f>
              <c:numCache>
                <c:formatCode>0.00</c:formatCode>
                <c:ptCount val="300"/>
                <c:pt idx="0">
                  <c:v>0</c:v>
                </c:pt>
                <c:pt idx="1">
                  <c:v>1.3377899999999999E-3</c:v>
                </c:pt>
                <c:pt idx="2">
                  <c:v>2.6755899999999998E-3</c:v>
                </c:pt>
                <c:pt idx="3">
                  <c:v>4.0133800000000004E-3</c:v>
                </c:pt>
                <c:pt idx="4">
                  <c:v>5.3511699999999997E-3</c:v>
                </c:pt>
                <c:pt idx="5">
                  <c:v>6.6889599999999999E-3</c:v>
                </c:pt>
                <c:pt idx="6">
                  <c:v>8.0267600000000008E-3</c:v>
                </c:pt>
                <c:pt idx="7">
                  <c:v>9.3645499999999993E-3</c:v>
                </c:pt>
                <c:pt idx="8">
                  <c:v>1.07023E-2</c:v>
                </c:pt>
                <c:pt idx="9">
                  <c:v>1.20401E-2</c:v>
                </c:pt>
                <c:pt idx="10">
                  <c:v>1.33779E-2</c:v>
                </c:pt>
                <c:pt idx="11">
                  <c:v>1.47157E-2</c:v>
                </c:pt>
                <c:pt idx="12">
                  <c:v>1.6053499999999998E-2</c:v>
                </c:pt>
                <c:pt idx="13">
                  <c:v>1.7391299999999998E-2</c:v>
                </c:pt>
                <c:pt idx="14">
                  <c:v>1.8729099999999999E-2</c:v>
                </c:pt>
                <c:pt idx="15">
                  <c:v>2.0066899999999999E-2</c:v>
                </c:pt>
                <c:pt idx="16">
                  <c:v>2.1404699999999999E-2</c:v>
                </c:pt>
                <c:pt idx="17">
                  <c:v>2.2742499999999999E-2</c:v>
                </c:pt>
                <c:pt idx="18">
                  <c:v>2.4080299999999999E-2</c:v>
                </c:pt>
                <c:pt idx="19">
                  <c:v>2.5418099999999999E-2</c:v>
                </c:pt>
                <c:pt idx="20">
                  <c:v>2.6755899999999999E-2</c:v>
                </c:pt>
                <c:pt idx="21">
                  <c:v>2.80936E-2</c:v>
                </c:pt>
                <c:pt idx="22">
                  <c:v>2.94314E-2</c:v>
                </c:pt>
                <c:pt idx="23">
                  <c:v>3.07692E-2</c:v>
                </c:pt>
                <c:pt idx="24">
                  <c:v>3.2106999999999997E-2</c:v>
                </c:pt>
                <c:pt idx="25">
                  <c:v>3.3444799999999997E-2</c:v>
                </c:pt>
                <c:pt idx="26">
                  <c:v>3.4782599999999997E-2</c:v>
                </c:pt>
                <c:pt idx="27">
                  <c:v>3.6120399999999997E-2</c:v>
                </c:pt>
                <c:pt idx="28">
                  <c:v>3.7458199999999997E-2</c:v>
                </c:pt>
                <c:pt idx="29">
                  <c:v>3.8795999999999997E-2</c:v>
                </c:pt>
                <c:pt idx="30">
                  <c:v>4.0133799999999997E-2</c:v>
                </c:pt>
                <c:pt idx="31">
                  <c:v>4.1471599999999997E-2</c:v>
                </c:pt>
                <c:pt idx="32">
                  <c:v>4.2809399999999997E-2</c:v>
                </c:pt>
                <c:pt idx="33">
                  <c:v>4.4147199999999998E-2</c:v>
                </c:pt>
                <c:pt idx="34">
                  <c:v>4.5484999999999998E-2</c:v>
                </c:pt>
                <c:pt idx="35">
                  <c:v>4.6822700000000002E-2</c:v>
                </c:pt>
                <c:pt idx="36">
                  <c:v>4.8160500000000002E-2</c:v>
                </c:pt>
                <c:pt idx="37">
                  <c:v>4.9498300000000002E-2</c:v>
                </c:pt>
                <c:pt idx="38">
                  <c:v>5.0836100000000002E-2</c:v>
                </c:pt>
                <c:pt idx="39">
                  <c:v>5.2173900000000002E-2</c:v>
                </c:pt>
                <c:pt idx="40">
                  <c:v>5.3511700000000002E-2</c:v>
                </c:pt>
                <c:pt idx="41">
                  <c:v>5.4849500000000002E-2</c:v>
                </c:pt>
                <c:pt idx="42">
                  <c:v>5.6187300000000003E-2</c:v>
                </c:pt>
                <c:pt idx="43">
                  <c:v>5.7525100000000003E-2</c:v>
                </c:pt>
                <c:pt idx="44">
                  <c:v>5.8862900000000003E-2</c:v>
                </c:pt>
                <c:pt idx="45">
                  <c:v>6.0200700000000003E-2</c:v>
                </c:pt>
                <c:pt idx="46">
                  <c:v>6.1538500000000003E-2</c:v>
                </c:pt>
                <c:pt idx="47">
                  <c:v>6.2876299999999996E-2</c:v>
                </c:pt>
                <c:pt idx="48">
                  <c:v>6.4213999999999993E-2</c:v>
                </c:pt>
                <c:pt idx="49">
                  <c:v>6.5551799999999993E-2</c:v>
                </c:pt>
                <c:pt idx="50">
                  <c:v>6.6889599999999994E-2</c:v>
                </c:pt>
                <c:pt idx="51">
                  <c:v>6.8227399999999994E-2</c:v>
                </c:pt>
                <c:pt idx="52">
                  <c:v>6.9565199999999994E-2</c:v>
                </c:pt>
                <c:pt idx="53">
                  <c:v>7.0902999999999994E-2</c:v>
                </c:pt>
                <c:pt idx="54">
                  <c:v>7.2240799999999994E-2</c:v>
                </c:pt>
                <c:pt idx="55">
                  <c:v>7.3578599999999994E-2</c:v>
                </c:pt>
                <c:pt idx="56">
                  <c:v>7.4916399999999994E-2</c:v>
                </c:pt>
                <c:pt idx="57">
                  <c:v>7.6254199999999994E-2</c:v>
                </c:pt>
                <c:pt idx="58">
                  <c:v>7.7591999999999994E-2</c:v>
                </c:pt>
                <c:pt idx="59">
                  <c:v>7.8929799999999994E-2</c:v>
                </c:pt>
                <c:pt idx="60">
                  <c:v>8.0267599999999995E-2</c:v>
                </c:pt>
                <c:pt idx="61">
                  <c:v>8.1605399999999995E-2</c:v>
                </c:pt>
                <c:pt idx="62">
                  <c:v>8.2943100000000006E-2</c:v>
                </c:pt>
                <c:pt idx="63">
                  <c:v>8.4280900000000006E-2</c:v>
                </c:pt>
                <c:pt idx="64">
                  <c:v>8.5618700000000006E-2</c:v>
                </c:pt>
                <c:pt idx="65">
                  <c:v>8.6956500000000006E-2</c:v>
                </c:pt>
                <c:pt idx="66">
                  <c:v>8.8294300000000006E-2</c:v>
                </c:pt>
                <c:pt idx="67">
                  <c:v>8.9632100000000006E-2</c:v>
                </c:pt>
                <c:pt idx="68">
                  <c:v>9.0969900000000006E-2</c:v>
                </c:pt>
                <c:pt idx="69">
                  <c:v>9.2307700000000006E-2</c:v>
                </c:pt>
                <c:pt idx="70">
                  <c:v>9.3645500000000007E-2</c:v>
                </c:pt>
                <c:pt idx="71">
                  <c:v>9.4983300000000007E-2</c:v>
                </c:pt>
                <c:pt idx="72">
                  <c:v>9.6321100000000007E-2</c:v>
                </c:pt>
                <c:pt idx="73">
                  <c:v>9.7658900000000007E-2</c:v>
                </c:pt>
                <c:pt idx="74">
                  <c:v>9.8996700000000007E-2</c:v>
                </c:pt>
                <c:pt idx="75">
                  <c:v>0.10033400000000001</c:v>
                </c:pt>
                <c:pt idx="76">
                  <c:v>0.101672</c:v>
                </c:pt>
                <c:pt idx="77">
                  <c:v>0.10301</c:v>
                </c:pt>
                <c:pt idx="78">
                  <c:v>0.104348</c:v>
                </c:pt>
                <c:pt idx="79">
                  <c:v>0.105686</c:v>
                </c:pt>
                <c:pt idx="80">
                  <c:v>0.10702299999999999</c:v>
                </c:pt>
                <c:pt idx="81">
                  <c:v>0.108361</c:v>
                </c:pt>
                <c:pt idx="82">
                  <c:v>0.109699</c:v>
                </c:pt>
                <c:pt idx="83">
                  <c:v>0.111037</c:v>
                </c:pt>
                <c:pt idx="84">
                  <c:v>0.112375</c:v>
                </c:pt>
                <c:pt idx="85">
                  <c:v>0.11371199999999999</c:v>
                </c:pt>
                <c:pt idx="86">
                  <c:v>0.11505</c:v>
                </c:pt>
                <c:pt idx="87">
                  <c:v>0.11638800000000001</c:v>
                </c:pt>
                <c:pt idx="88">
                  <c:v>0.117726</c:v>
                </c:pt>
                <c:pt idx="89">
                  <c:v>0.119064</c:v>
                </c:pt>
                <c:pt idx="90">
                  <c:v>0.12040099999999999</c:v>
                </c:pt>
                <c:pt idx="91">
                  <c:v>0.121739</c:v>
                </c:pt>
                <c:pt idx="92">
                  <c:v>0.12307700000000001</c:v>
                </c:pt>
                <c:pt idx="93">
                  <c:v>0.124415</c:v>
                </c:pt>
                <c:pt idx="94">
                  <c:v>0.125753</c:v>
                </c:pt>
                <c:pt idx="95">
                  <c:v>0.12709000000000001</c:v>
                </c:pt>
                <c:pt idx="96">
                  <c:v>0.12842799999999999</c:v>
                </c:pt>
                <c:pt idx="97">
                  <c:v>0.12976599999999999</c:v>
                </c:pt>
                <c:pt idx="98">
                  <c:v>0.131104</c:v>
                </c:pt>
                <c:pt idx="99">
                  <c:v>0.132441</c:v>
                </c:pt>
                <c:pt idx="100">
                  <c:v>0.13377900000000001</c:v>
                </c:pt>
                <c:pt idx="101">
                  <c:v>0.13511699999999999</c:v>
                </c:pt>
                <c:pt idx="102">
                  <c:v>0.13645499999999999</c:v>
                </c:pt>
                <c:pt idx="103">
                  <c:v>0.137793</c:v>
                </c:pt>
                <c:pt idx="104">
                  <c:v>0.13913</c:v>
                </c:pt>
                <c:pt idx="105">
                  <c:v>0.14046800000000001</c:v>
                </c:pt>
                <c:pt idx="106">
                  <c:v>0.14180599999999999</c:v>
                </c:pt>
                <c:pt idx="107">
                  <c:v>0.14314399999999999</c:v>
                </c:pt>
                <c:pt idx="108">
                  <c:v>0.144482</c:v>
                </c:pt>
                <c:pt idx="109">
                  <c:v>0.145819</c:v>
                </c:pt>
                <c:pt idx="110">
                  <c:v>0.14715700000000001</c:v>
                </c:pt>
                <c:pt idx="111">
                  <c:v>0.14849499999999999</c:v>
                </c:pt>
                <c:pt idx="112">
                  <c:v>0.14983299999999999</c:v>
                </c:pt>
                <c:pt idx="113">
                  <c:v>0.151171</c:v>
                </c:pt>
                <c:pt idx="114">
                  <c:v>0.152508</c:v>
                </c:pt>
                <c:pt idx="115">
                  <c:v>0.15384600000000001</c:v>
                </c:pt>
                <c:pt idx="116">
                  <c:v>0.15518399999999999</c:v>
                </c:pt>
                <c:pt idx="117">
                  <c:v>0.15652199999999999</c:v>
                </c:pt>
                <c:pt idx="118">
                  <c:v>0.15786</c:v>
                </c:pt>
                <c:pt idx="119">
                  <c:v>0.15919700000000001</c:v>
                </c:pt>
                <c:pt idx="120">
                  <c:v>0.16053500000000001</c:v>
                </c:pt>
                <c:pt idx="121">
                  <c:v>0.16187299999999999</c:v>
                </c:pt>
                <c:pt idx="122">
                  <c:v>0.16321099999999999</c:v>
                </c:pt>
                <c:pt idx="123">
                  <c:v>0.164549</c:v>
                </c:pt>
                <c:pt idx="124">
                  <c:v>0.16588600000000001</c:v>
                </c:pt>
                <c:pt idx="125">
                  <c:v>0.16722400000000001</c:v>
                </c:pt>
                <c:pt idx="126">
                  <c:v>0.16856199999999999</c:v>
                </c:pt>
                <c:pt idx="127">
                  <c:v>0.1699</c:v>
                </c:pt>
                <c:pt idx="128">
                  <c:v>0.171237</c:v>
                </c:pt>
                <c:pt idx="129">
                  <c:v>0.17257500000000001</c:v>
                </c:pt>
                <c:pt idx="130">
                  <c:v>0.17391300000000001</c:v>
                </c:pt>
                <c:pt idx="131">
                  <c:v>0.17525099999999999</c:v>
                </c:pt>
                <c:pt idx="132">
                  <c:v>0.176589</c:v>
                </c:pt>
                <c:pt idx="133">
                  <c:v>0.177926</c:v>
                </c:pt>
                <c:pt idx="134">
                  <c:v>0.17926400000000001</c:v>
                </c:pt>
                <c:pt idx="135">
                  <c:v>0.18060200000000001</c:v>
                </c:pt>
                <c:pt idx="136">
                  <c:v>0.18193999999999999</c:v>
                </c:pt>
                <c:pt idx="137">
                  <c:v>0.183278</c:v>
                </c:pt>
                <c:pt idx="138">
                  <c:v>0.184615</c:v>
                </c:pt>
                <c:pt idx="139">
                  <c:v>0.18595300000000001</c:v>
                </c:pt>
                <c:pt idx="140">
                  <c:v>0.18729100000000001</c:v>
                </c:pt>
                <c:pt idx="141">
                  <c:v>0.18862899999999999</c:v>
                </c:pt>
                <c:pt idx="142">
                  <c:v>0.189967</c:v>
                </c:pt>
                <c:pt idx="143">
                  <c:v>0.191304</c:v>
                </c:pt>
                <c:pt idx="144">
                  <c:v>0.19264200000000001</c:v>
                </c:pt>
                <c:pt idx="145">
                  <c:v>0.19398000000000001</c:v>
                </c:pt>
                <c:pt idx="146">
                  <c:v>0.19531799999999999</c:v>
                </c:pt>
                <c:pt idx="147">
                  <c:v>0.196656</c:v>
                </c:pt>
                <c:pt idx="148">
                  <c:v>0.197993</c:v>
                </c:pt>
                <c:pt idx="149">
                  <c:v>0.19933100000000001</c:v>
                </c:pt>
                <c:pt idx="150">
                  <c:v>0.20066899999999999</c:v>
                </c:pt>
                <c:pt idx="151">
                  <c:v>0.20200699999999999</c:v>
                </c:pt>
                <c:pt idx="152">
                  <c:v>0.203344</c:v>
                </c:pt>
                <c:pt idx="153">
                  <c:v>0.204682</c:v>
                </c:pt>
                <c:pt idx="154">
                  <c:v>0.20602000000000001</c:v>
                </c:pt>
                <c:pt idx="155">
                  <c:v>0.20735799999999999</c:v>
                </c:pt>
                <c:pt idx="156">
                  <c:v>0.20869599999999999</c:v>
                </c:pt>
                <c:pt idx="157">
                  <c:v>0.210033</c:v>
                </c:pt>
                <c:pt idx="158">
                  <c:v>0.211371</c:v>
                </c:pt>
                <c:pt idx="159">
                  <c:v>0.21270900000000001</c:v>
                </c:pt>
                <c:pt idx="160">
                  <c:v>0.21404699999999999</c:v>
                </c:pt>
                <c:pt idx="161">
                  <c:v>0.21538499999999999</c:v>
                </c:pt>
                <c:pt idx="162">
                  <c:v>0.216722</c:v>
                </c:pt>
                <c:pt idx="163">
                  <c:v>0.21806</c:v>
                </c:pt>
                <c:pt idx="164">
                  <c:v>0.21939800000000001</c:v>
                </c:pt>
                <c:pt idx="165">
                  <c:v>0.22073599999999999</c:v>
                </c:pt>
                <c:pt idx="166">
                  <c:v>0.22207399999999999</c:v>
                </c:pt>
                <c:pt idx="167">
                  <c:v>0.223411</c:v>
                </c:pt>
                <c:pt idx="168">
                  <c:v>0.224749</c:v>
                </c:pt>
                <c:pt idx="169">
                  <c:v>0.22608700000000001</c:v>
                </c:pt>
                <c:pt idx="170">
                  <c:v>0.22742499999999999</c:v>
                </c:pt>
                <c:pt idx="171">
                  <c:v>0.22876299999999999</c:v>
                </c:pt>
                <c:pt idx="172">
                  <c:v>0.2301</c:v>
                </c:pt>
                <c:pt idx="173">
                  <c:v>0.231438</c:v>
                </c:pt>
                <c:pt idx="174">
                  <c:v>0.23277600000000001</c:v>
                </c:pt>
                <c:pt idx="175">
                  <c:v>0.23411399999999999</c:v>
                </c:pt>
                <c:pt idx="176">
                  <c:v>0.23545199999999999</c:v>
                </c:pt>
                <c:pt idx="177">
                  <c:v>0.236789</c:v>
                </c:pt>
                <c:pt idx="178">
                  <c:v>0.23812700000000001</c:v>
                </c:pt>
                <c:pt idx="179">
                  <c:v>0.23946500000000001</c:v>
                </c:pt>
                <c:pt idx="180">
                  <c:v>0.24080299999999999</c:v>
                </c:pt>
                <c:pt idx="181">
                  <c:v>0.24213999999999999</c:v>
                </c:pt>
                <c:pt idx="182">
                  <c:v>0.243478</c:v>
                </c:pt>
                <c:pt idx="183">
                  <c:v>0.24481600000000001</c:v>
                </c:pt>
                <c:pt idx="184">
                  <c:v>0.24615400000000001</c:v>
                </c:pt>
                <c:pt idx="185">
                  <c:v>0.24749199999999999</c:v>
                </c:pt>
                <c:pt idx="186">
                  <c:v>0.24882899999999999</c:v>
                </c:pt>
                <c:pt idx="187">
                  <c:v>0.25016699999999997</c:v>
                </c:pt>
                <c:pt idx="188">
                  <c:v>0.25150499999999998</c:v>
                </c:pt>
                <c:pt idx="189">
                  <c:v>0.25284299999999998</c:v>
                </c:pt>
                <c:pt idx="190">
                  <c:v>0.25418099999999999</c:v>
                </c:pt>
                <c:pt idx="191">
                  <c:v>0.25551800000000002</c:v>
                </c:pt>
                <c:pt idx="192">
                  <c:v>0.25685599999999997</c:v>
                </c:pt>
                <c:pt idx="193">
                  <c:v>0.25819399999999998</c:v>
                </c:pt>
                <c:pt idx="194">
                  <c:v>0.25953199999999998</c:v>
                </c:pt>
                <c:pt idx="195">
                  <c:v>0.26086999999999999</c:v>
                </c:pt>
                <c:pt idx="196">
                  <c:v>0.26220700000000002</c:v>
                </c:pt>
                <c:pt idx="197">
                  <c:v>0.26354499999999997</c:v>
                </c:pt>
                <c:pt idx="198">
                  <c:v>0.26488299999999998</c:v>
                </c:pt>
                <c:pt idx="199">
                  <c:v>0.26622099999999999</c:v>
                </c:pt>
                <c:pt idx="200">
                  <c:v>0.26755899999999999</c:v>
                </c:pt>
                <c:pt idx="201">
                  <c:v>0.26889600000000002</c:v>
                </c:pt>
                <c:pt idx="202">
                  <c:v>0.27023399999999997</c:v>
                </c:pt>
                <c:pt idx="203">
                  <c:v>0.27157199999999998</c:v>
                </c:pt>
                <c:pt idx="204">
                  <c:v>0.27290999999999999</c:v>
                </c:pt>
                <c:pt idx="205">
                  <c:v>0.27424700000000002</c:v>
                </c:pt>
                <c:pt idx="206">
                  <c:v>0.27558500000000002</c:v>
                </c:pt>
                <c:pt idx="207">
                  <c:v>0.27692299999999997</c:v>
                </c:pt>
                <c:pt idx="208">
                  <c:v>0.27826099999999998</c:v>
                </c:pt>
                <c:pt idx="209">
                  <c:v>0.27959899999999999</c:v>
                </c:pt>
                <c:pt idx="210">
                  <c:v>0.28093600000000002</c:v>
                </c:pt>
                <c:pt idx="211">
                  <c:v>0.28227400000000002</c:v>
                </c:pt>
                <c:pt idx="212">
                  <c:v>0.28361199999999998</c:v>
                </c:pt>
                <c:pt idx="213">
                  <c:v>0.28494999999999998</c:v>
                </c:pt>
                <c:pt idx="214">
                  <c:v>0.28628799999999999</c:v>
                </c:pt>
                <c:pt idx="215">
                  <c:v>0.28762500000000002</c:v>
                </c:pt>
                <c:pt idx="216">
                  <c:v>0.28896300000000003</c:v>
                </c:pt>
                <c:pt idx="217">
                  <c:v>0.29030099999999998</c:v>
                </c:pt>
                <c:pt idx="218">
                  <c:v>0.29163899999999998</c:v>
                </c:pt>
                <c:pt idx="219">
                  <c:v>0.29297699999999999</c:v>
                </c:pt>
                <c:pt idx="220">
                  <c:v>0.29431400000000002</c:v>
                </c:pt>
                <c:pt idx="221">
                  <c:v>0.29565200000000003</c:v>
                </c:pt>
                <c:pt idx="222">
                  <c:v>0.29698999999999998</c:v>
                </c:pt>
                <c:pt idx="223">
                  <c:v>0.29832799999999998</c:v>
                </c:pt>
                <c:pt idx="224">
                  <c:v>0.29966599999999999</c:v>
                </c:pt>
                <c:pt idx="225">
                  <c:v>0.30100300000000002</c:v>
                </c:pt>
                <c:pt idx="226">
                  <c:v>0.30234100000000003</c:v>
                </c:pt>
                <c:pt idx="227">
                  <c:v>0.30367899999999998</c:v>
                </c:pt>
                <c:pt idx="228">
                  <c:v>0.30501699999999998</c:v>
                </c:pt>
                <c:pt idx="229">
                  <c:v>0.30635499999999999</c:v>
                </c:pt>
                <c:pt idx="230">
                  <c:v>0.30769200000000002</c:v>
                </c:pt>
                <c:pt idx="231">
                  <c:v>0.30903000000000003</c:v>
                </c:pt>
                <c:pt idx="232">
                  <c:v>0.31036799999999998</c:v>
                </c:pt>
                <c:pt idx="233">
                  <c:v>0.31170599999999998</c:v>
                </c:pt>
                <c:pt idx="234">
                  <c:v>0.31304300000000002</c:v>
                </c:pt>
                <c:pt idx="235">
                  <c:v>0.31438100000000002</c:v>
                </c:pt>
                <c:pt idx="236">
                  <c:v>0.31571900000000003</c:v>
                </c:pt>
                <c:pt idx="237">
                  <c:v>0.31705699999999998</c:v>
                </c:pt>
                <c:pt idx="238">
                  <c:v>0.31839499999999998</c:v>
                </c:pt>
                <c:pt idx="239">
                  <c:v>0.31973200000000002</c:v>
                </c:pt>
                <c:pt idx="240">
                  <c:v>0.32107000000000002</c:v>
                </c:pt>
                <c:pt idx="241">
                  <c:v>0.32240799999999997</c:v>
                </c:pt>
                <c:pt idx="242">
                  <c:v>0.32374599999999998</c:v>
                </c:pt>
                <c:pt idx="243">
                  <c:v>0.32508399999999998</c:v>
                </c:pt>
                <c:pt idx="244">
                  <c:v>0.32642100000000002</c:v>
                </c:pt>
                <c:pt idx="245">
                  <c:v>0.32775900000000002</c:v>
                </c:pt>
                <c:pt idx="246">
                  <c:v>0.32909699999999997</c:v>
                </c:pt>
                <c:pt idx="247">
                  <c:v>0.33043499999999998</c:v>
                </c:pt>
                <c:pt idx="248">
                  <c:v>0.33177299999999998</c:v>
                </c:pt>
                <c:pt idx="249">
                  <c:v>0.33311000000000002</c:v>
                </c:pt>
                <c:pt idx="250">
                  <c:v>0.33444800000000002</c:v>
                </c:pt>
                <c:pt idx="251">
                  <c:v>0.33578599999999997</c:v>
                </c:pt>
                <c:pt idx="252">
                  <c:v>0.33712399999999998</c:v>
                </c:pt>
                <c:pt idx="253">
                  <c:v>0.33846199999999999</c:v>
                </c:pt>
                <c:pt idx="254">
                  <c:v>0.33979900000000002</c:v>
                </c:pt>
                <c:pt idx="255">
                  <c:v>0.34113700000000002</c:v>
                </c:pt>
                <c:pt idx="256">
                  <c:v>0.34247499999999997</c:v>
                </c:pt>
                <c:pt idx="257">
                  <c:v>0.34381299999999998</c:v>
                </c:pt>
                <c:pt idx="258">
                  <c:v>0.34515099999999999</c:v>
                </c:pt>
                <c:pt idx="259">
                  <c:v>0.34648800000000002</c:v>
                </c:pt>
                <c:pt idx="260">
                  <c:v>0.34782600000000002</c:v>
                </c:pt>
                <c:pt idx="261">
                  <c:v>0.34916399999999997</c:v>
                </c:pt>
                <c:pt idx="262">
                  <c:v>0.35050199999999998</c:v>
                </c:pt>
                <c:pt idx="263">
                  <c:v>0.35183900000000001</c:v>
                </c:pt>
                <c:pt idx="264">
                  <c:v>0.35317700000000002</c:v>
                </c:pt>
                <c:pt idx="265">
                  <c:v>0.35451500000000002</c:v>
                </c:pt>
                <c:pt idx="266">
                  <c:v>0.35585299999999997</c:v>
                </c:pt>
                <c:pt idx="267">
                  <c:v>0.35719099999999998</c:v>
                </c:pt>
                <c:pt idx="268">
                  <c:v>0.35852800000000001</c:v>
                </c:pt>
                <c:pt idx="269">
                  <c:v>0.35986600000000002</c:v>
                </c:pt>
                <c:pt idx="270">
                  <c:v>0.36120400000000003</c:v>
                </c:pt>
                <c:pt idx="271">
                  <c:v>0.36254199999999998</c:v>
                </c:pt>
                <c:pt idx="272">
                  <c:v>0.36387999999999998</c:v>
                </c:pt>
                <c:pt idx="273">
                  <c:v>0.36521700000000001</c:v>
                </c:pt>
                <c:pt idx="274">
                  <c:v>0.36655500000000002</c:v>
                </c:pt>
                <c:pt idx="275">
                  <c:v>0.36789300000000003</c:v>
                </c:pt>
                <c:pt idx="276">
                  <c:v>0.36923099999999998</c:v>
                </c:pt>
                <c:pt idx="277">
                  <c:v>0.37056899999999998</c:v>
                </c:pt>
                <c:pt idx="278">
                  <c:v>0.37190600000000001</c:v>
                </c:pt>
                <c:pt idx="279">
                  <c:v>0.37324400000000002</c:v>
                </c:pt>
                <c:pt idx="280">
                  <c:v>0.37458200000000003</c:v>
                </c:pt>
                <c:pt idx="281">
                  <c:v>0.37591999999999998</c:v>
                </c:pt>
                <c:pt idx="282">
                  <c:v>0.37725799999999998</c:v>
                </c:pt>
                <c:pt idx="283">
                  <c:v>0.37859500000000001</c:v>
                </c:pt>
                <c:pt idx="284">
                  <c:v>0.37993300000000002</c:v>
                </c:pt>
                <c:pt idx="285">
                  <c:v>0.38127100000000003</c:v>
                </c:pt>
                <c:pt idx="286">
                  <c:v>0.38260899999999998</c:v>
                </c:pt>
                <c:pt idx="287">
                  <c:v>0.38394699999999998</c:v>
                </c:pt>
                <c:pt idx="288">
                  <c:v>0.38528400000000002</c:v>
                </c:pt>
                <c:pt idx="289">
                  <c:v>0.38662200000000002</c:v>
                </c:pt>
                <c:pt idx="290">
                  <c:v>0.38796000000000003</c:v>
                </c:pt>
                <c:pt idx="291">
                  <c:v>0.38929799999999998</c:v>
                </c:pt>
                <c:pt idx="292">
                  <c:v>0.39063500000000001</c:v>
                </c:pt>
                <c:pt idx="293">
                  <c:v>0.39197300000000002</c:v>
                </c:pt>
                <c:pt idx="294">
                  <c:v>0.39331100000000002</c:v>
                </c:pt>
                <c:pt idx="295">
                  <c:v>0.39464900000000003</c:v>
                </c:pt>
                <c:pt idx="296">
                  <c:v>0.39598699999999998</c:v>
                </c:pt>
                <c:pt idx="297">
                  <c:v>0.39732400000000001</c:v>
                </c:pt>
                <c:pt idx="298">
                  <c:v>0.39866200000000002</c:v>
                </c:pt>
                <c:pt idx="299">
                  <c:v>0.4</c:v>
                </c:pt>
              </c:numCache>
            </c:numRef>
          </c:xVal>
          <c:yVal>
            <c:numRef>
              <c:f>Sheet1!$C$11:$C$310</c:f>
              <c:numCache>
                <c:formatCode>0.00</c:formatCode>
                <c:ptCount val="300"/>
                <c:pt idx="0">
                  <c:v>6</c:v>
                </c:pt>
                <c:pt idx="1">
                  <c:v>5.7732599999999996</c:v>
                </c:pt>
                <c:pt idx="2">
                  <c:v>5.5602499999999999</c:v>
                </c:pt>
                <c:pt idx="3">
                  <c:v>5.3598299999999997</c:v>
                </c:pt>
                <c:pt idx="4">
                  <c:v>5.1710000000000003</c:v>
                </c:pt>
                <c:pt idx="5">
                  <c:v>4.9928499999999998</c:v>
                </c:pt>
                <c:pt idx="6">
                  <c:v>4.8245399999999998</c:v>
                </c:pt>
                <c:pt idx="7">
                  <c:v>4.6653500000000001</c:v>
                </c:pt>
                <c:pt idx="8">
                  <c:v>4.5145999999999997</c:v>
                </c:pt>
                <c:pt idx="9">
                  <c:v>4.3716799999999996</c:v>
                </c:pt>
                <c:pt idx="10">
                  <c:v>4.2360300000000004</c:v>
                </c:pt>
                <c:pt idx="11">
                  <c:v>4.1071600000000004</c:v>
                </c:pt>
                <c:pt idx="12">
                  <c:v>3.9845899999999999</c:v>
                </c:pt>
                <c:pt idx="13">
                  <c:v>3.8679100000000002</c:v>
                </c:pt>
                <c:pt idx="14">
                  <c:v>3.7567400000000002</c:v>
                </c:pt>
                <c:pt idx="15">
                  <c:v>3.6507100000000001</c:v>
                </c:pt>
                <c:pt idx="16">
                  <c:v>3.5495100000000002</c:v>
                </c:pt>
                <c:pt idx="17">
                  <c:v>3.4528300000000001</c:v>
                </c:pt>
                <c:pt idx="18">
                  <c:v>3.3603900000000002</c:v>
                </c:pt>
                <c:pt idx="19">
                  <c:v>3.2719499999999999</c:v>
                </c:pt>
                <c:pt idx="20">
                  <c:v>3.1872600000000002</c:v>
                </c:pt>
                <c:pt idx="21">
                  <c:v>3.1061100000000001</c:v>
                </c:pt>
                <c:pt idx="22">
                  <c:v>3.0283000000000002</c:v>
                </c:pt>
                <c:pt idx="23">
                  <c:v>2.95363</c:v>
                </c:pt>
                <c:pt idx="24">
                  <c:v>2.8819400000000002</c:v>
                </c:pt>
                <c:pt idx="25">
                  <c:v>2.8130600000000001</c:v>
                </c:pt>
                <c:pt idx="26">
                  <c:v>2.7468400000000002</c:v>
                </c:pt>
                <c:pt idx="27">
                  <c:v>2.6831399999999999</c:v>
                </c:pt>
                <c:pt idx="28">
                  <c:v>2.6218300000000001</c:v>
                </c:pt>
                <c:pt idx="29">
                  <c:v>2.5627800000000001</c:v>
                </c:pt>
                <c:pt idx="30">
                  <c:v>2.5058799999999999</c:v>
                </c:pt>
                <c:pt idx="31">
                  <c:v>2.4510299999999998</c:v>
                </c:pt>
                <c:pt idx="32">
                  <c:v>2.39812</c:v>
                </c:pt>
                <c:pt idx="33">
                  <c:v>2.3470599999999999</c:v>
                </c:pt>
                <c:pt idx="34">
                  <c:v>2.2977599999999998</c:v>
                </c:pt>
                <c:pt idx="35">
                  <c:v>2.25013</c:v>
                </c:pt>
                <c:pt idx="36">
                  <c:v>2.2040999999999999</c:v>
                </c:pt>
                <c:pt idx="37">
                  <c:v>2.1596000000000002</c:v>
                </c:pt>
                <c:pt idx="38">
                  <c:v>2.1165600000000002</c:v>
                </c:pt>
                <c:pt idx="39">
                  <c:v>2.0749</c:v>
                </c:pt>
                <c:pt idx="40">
                  <c:v>2.03457</c:v>
                </c:pt>
                <c:pt idx="41">
                  <c:v>1.9955099999999999</c:v>
                </c:pt>
                <c:pt idx="42">
                  <c:v>1.95767</c:v>
                </c:pt>
                <c:pt idx="43">
                  <c:v>1.92099</c:v>
                </c:pt>
                <c:pt idx="44">
                  <c:v>1.8854299999999999</c:v>
                </c:pt>
                <c:pt idx="45">
                  <c:v>1.85093</c:v>
                </c:pt>
                <c:pt idx="46">
                  <c:v>1.81745</c:v>
                </c:pt>
                <c:pt idx="47">
                  <c:v>1.7849600000000001</c:v>
                </c:pt>
                <c:pt idx="48">
                  <c:v>1.7534099999999999</c:v>
                </c:pt>
                <c:pt idx="49">
                  <c:v>1.7227699999999999</c:v>
                </c:pt>
                <c:pt idx="50">
                  <c:v>1.69299</c:v>
                </c:pt>
                <c:pt idx="51">
                  <c:v>1.66405</c:v>
                </c:pt>
                <c:pt idx="52">
                  <c:v>1.63591</c:v>
                </c:pt>
                <c:pt idx="53">
                  <c:v>1.6085499999999999</c:v>
                </c:pt>
                <c:pt idx="54">
                  <c:v>1.58192</c:v>
                </c:pt>
                <c:pt idx="55">
                  <c:v>1.55602</c:v>
                </c:pt>
                <c:pt idx="56">
                  <c:v>1.5307999999999999</c:v>
                </c:pt>
                <c:pt idx="57">
                  <c:v>1.50624</c:v>
                </c:pt>
                <c:pt idx="58">
                  <c:v>1.4823299999999999</c:v>
                </c:pt>
                <c:pt idx="59">
                  <c:v>1.45903</c:v>
                </c:pt>
                <c:pt idx="60">
                  <c:v>1.4363300000000001</c:v>
                </c:pt>
                <c:pt idx="61">
                  <c:v>1.4141999999999999</c:v>
                </c:pt>
                <c:pt idx="62">
                  <c:v>1.39262</c:v>
                </c:pt>
                <c:pt idx="63">
                  <c:v>1.37158</c:v>
                </c:pt>
                <c:pt idx="64">
                  <c:v>1.3510599999999999</c:v>
                </c:pt>
                <c:pt idx="65">
                  <c:v>1.3310299999999999</c:v>
                </c:pt>
                <c:pt idx="66">
                  <c:v>1.31149</c:v>
                </c:pt>
                <c:pt idx="67">
                  <c:v>1.2924100000000001</c:v>
                </c:pt>
                <c:pt idx="68">
                  <c:v>1.27379</c:v>
                </c:pt>
                <c:pt idx="69">
                  <c:v>1.2556</c:v>
                </c:pt>
                <c:pt idx="70">
                  <c:v>1.23783</c:v>
                </c:pt>
                <c:pt idx="71">
                  <c:v>1.22048</c:v>
                </c:pt>
                <c:pt idx="72">
                  <c:v>1.2035100000000001</c:v>
                </c:pt>
                <c:pt idx="73">
                  <c:v>1.1869400000000001</c:v>
                </c:pt>
                <c:pt idx="74">
                  <c:v>1.17073</c:v>
                </c:pt>
                <c:pt idx="75">
                  <c:v>1.1548799999999999</c:v>
                </c:pt>
                <c:pt idx="76">
                  <c:v>1.1393800000000001</c:v>
                </c:pt>
                <c:pt idx="77">
                  <c:v>1.12422</c:v>
                </c:pt>
                <c:pt idx="78">
                  <c:v>1.1093900000000001</c:v>
                </c:pt>
                <c:pt idx="79">
                  <c:v>1.0948800000000001</c:v>
                </c:pt>
                <c:pt idx="80">
                  <c:v>1.08067</c:v>
                </c:pt>
                <c:pt idx="81">
                  <c:v>1.06677</c:v>
                </c:pt>
                <c:pt idx="82">
                  <c:v>1.05315</c:v>
                </c:pt>
                <c:pt idx="83">
                  <c:v>1.03982</c:v>
                </c:pt>
                <c:pt idx="84">
                  <c:v>1.02677</c:v>
                </c:pt>
                <c:pt idx="85">
                  <c:v>1.0139800000000001</c:v>
                </c:pt>
                <c:pt idx="86">
                  <c:v>1.00145</c:v>
                </c:pt>
                <c:pt idx="87">
                  <c:v>0.98917100000000002</c:v>
                </c:pt>
                <c:pt idx="88">
                  <c:v>0.97713799999999995</c:v>
                </c:pt>
                <c:pt idx="89">
                  <c:v>0.96534299999999995</c:v>
                </c:pt>
                <c:pt idx="90">
                  <c:v>0.95377999999999996</c:v>
                </c:pt>
                <c:pt idx="91">
                  <c:v>0.94244300000000003</c:v>
                </c:pt>
                <c:pt idx="92">
                  <c:v>0.93132499999999996</c:v>
                </c:pt>
                <c:pt idx="93">
                  <c:v>0.92042100000000004</c:v>
                </c:pt>
                <c:pt idx="94">
                  <c:v>0.90972399999999998</c:v>
                </c:pt>
                <c:pt idx="95">
                  <c:v>0.899231</c:v>
                </c:pt>
                <c:pt idx="96">
                  <c:v>0.888934</c:v>
                </c:pt>
                <c:pt idx="97">
                  <c:v>0.87882899999999997</c:v>
                </c:pt>
                <c:pt idx="98">
                  <c:v>0.86891099999999999</c:v>
                </c:pt>
                <c:pt idx="99">
                  <c:v>0.85917600000000005</c:v>
                </c:pt>
                <c:pt idx="100">
                  <c:v>0.84961900000000001</c:v>
                </c:pt>
                <c:pt idx="101">
                  <c:v>0.84023400000000004</c:v>
                </c:pt>
                <c:pt idx="102">
                  <c:v>0.83101899999999995</c:v>
                </c:pt>
                <c:pt idx="103">
                  <c:v>0.82196800000000003</c:v>
                </c:pt>
                <c:pt idx="104">
                  <c:v>0.81307700000000005</c:v>
                </c:pt>
                <c:pt idx="105">
                  <c:v>0.80434399999999995</c:v>
                </c:pt>
                <c:pt idx="106">
                  <c:v>0.795763</c:v>
                </c:pt>
                <c:pt idx="107">
                  <c:v>0.78733200000000003</c:v>
                </c:pt>
                <c:pt idx="108">
                  <c:v>0.77904600000000002</c:v>
                </c:pt>
                <c:pt idx="109">
                  <c:v>0.77090199999999998</c:v>
                </c:pt>
                <c:pt idx="110">
                  <c:v>0.76289700000000005</c:v>
                </c:pt>
                <c:pt idx="111">
                  <c:v>0.755027</c:v>
                </c:pt>
                <c:pt idx="112">
                  <c:v>0.74729000000000001</c:v>
                </c:pt>
                <c:pt idx="113">
                  <c:v>0.73968199999999995</c:v>
                </c:pt>
                <c:pt idx="114">
                  <c:v>0.73219999999999996</c:v>
                </c:pt>
                <c:pt idx="115">
                  <c:v>0.72484199999999999</c:v>
                </c:pt>
                <c:pt idx="116">
                  <c:v>0.71760400000000002</c:v>
                </c:pt>
                <c:pt idx="117">
                  <c:v>0.710484</c:v>
                </c:pt>
                <c:pt idx="118">
                  <c:v>0.70347899999999997</c:v>
                </c:pt>
                <c:pt idx="119">
                  <c:v>0.69658699999999996</c:v>
                </c:pt>
                <c:pt idx="120">
                  <c:v>0.689805</c:v>
                </c:pt>
                <c:pt idx="121">
                  <c:v>0.68313000000000001</c:v>
                </c:pt>
                <c:pt idx="122">
                  <c:v>0.67656099999999997</c:v>
                </c:pt>
                <c:pt idx="123">
                  <c:v>0.670095</c:v>
                </c:pt>
                <c:pt idx="124">
                  <c:v>0.66373000000000004</c:v>
                </c:pt>
                <c:pt idx="125">
                  <c:v>0.65746300000000002</c:v>
                </c:pt>
                <c:pt idx="126">
                  <c:v>0.65129300000000001</c:v>
                </c:pt>
                <c:pt idx="127">
                  <c:v>0.64521700000000004</c:v>
                </c:pt>
                <c:pt idx="128">
                  <c:v>0.63923399999999997</c:v>
                </c:pt>
                <c:pt idx="129">
                  <c:v>0.63334100000000004</c:v>
                </c:pt>
                <c:pt idx="130">
                  <c:v>0.62753599999999998</c:v>
                </c:pt>
                <c:pt idx="131">
                  <c:v>0.62181900000000001</c:v>
                </c:pt>
                <c:pt idx="132">
                  <c:v>0.61618600000000001</c:v>
                </c:pt>
                <c:pt idx="133">
                  <c:v>0.61063699999999999</c:v>
                </c:pt>
                <c:pt idx="134">
                  <c:v>0.60516899999999996</c:v>
                </c:pt>
                <c:pt idx="135">
                  <c:v>0.59978200000000004</c:v>
                </c:pt>
                <c:pt idx="136">
                  <c:v>0.594472</c:v>
                </c:pt>
                <c:pt idx="137">
                  <c:v>0.58923899999999996</c:v>
                </c:pt>
                <c:pt idx="138">
                  <c:v>0.58408099999999996</c:v>
                </c:pt>
                <c:pt idx="139">
                  <c:v>0.57899699999999998</c:v>
                </c:pt>
                <c:pt idx="140">
                  <c:v>0.57398499999999997</c:v>
                </c:pt>
                <c:pt idx="141">
                  <c:v>0.56904399999999999</c:v>
                </c:pt>
                <c:pt idx="142">
                  <c:v>0.56417200000000001</c:v>
                </c:pt>
                <c:pt idx="143">
                  <c:v>0.55936799999999998</c:v>
                </c:pt>
                <c:pt idx="144">
                  <c:v>0.55463200000000001</c:v>
                </c:pt>
                <c:pt idx="145">
                  <c:v>0.54996</c:v>
                </c:pt>
                <c:pt idx="146">
                  <c:v>0.54535299999999998</c:v>
                </c:pt>
                <c:pt idx="147">
                  <c:v>0.54080899999999998</c:v>
                </c:pt>
                <c:pt idx="148">
                  <c:v>0.53632599999999997</c:v>
                </c:pt>
                <c:pt idx="149">
                  <c:v>0.53190400000000004</c:v>
                </c:pt>
                <c:pt idx="150">
                  <c:v>0.52754199999999996</c:v>
                </c:pt>
                <c:pt idx="151">
                  <c:v>0.52323799999999998</c:v>
                </c:pt>
                <c:pt idx="152">
                  <c:v>0.51899099999999998</c:v>
                </c:pt>
                <c:pt idx="153">
                  <c:v>0.51480099999999995</c:v>
                </c:pt>
                <c:pt idx="154">
                  <c:v>0.51066599999999995</c:v>
                </c:pt>
                <c:pt idx="155">
                  <c:v>0.50658499999999995</c:v>
                </c:pt>
                <c:pt idx="156">
                  <c:v>0.50255700000000003</c:v>
                </c:pt>
                <c:pt idx="157">
                  <c:v>0.49858200000000003</c:v>
                </c:pt>
                <c:pt idx="158">
                  <c:v>0.49465799999999999</c:v>
                </c:pt>
                <c:pt idx="159">
                  <c:v>0.490784</c:v>
                </c:pt>
                <c:pt idx="160">
                  <c:v>0.48696</c:v>
                </c:pt>
                <c:pt idx="161">
                  <c:v>0.48318499999999998</c:v>
                </c:pt>
                <c:pt idx="162">
                  <c:v>0.47945700000000002</c:v>
                </c:pt>
                <c:pt idx="163">
                  <c:v>0.47577599999999998</c:v>
                </c:pt>
                <c:pt idx="164">
                  <c:v>0.47214200000000001</c:v>
                </c:pt>
                <c:pt idx="165">
                  <c:v>0.46855200000000002</c:v>
                </c:pt>
                <c:pt idx="166">
                  <c:v>0.46500799999999998</c:v>
                </c:pt>
                <c:pt idx="167">
                  <c:v>0.461507</c:v>
                </c:pt>
                <c:pt idx="168">
                  <c:v>0.45804899999999998</c:v>
                </c:pt>
                <c:pt idx="169">
                  <c:v>0.45463300000000001</c:v>
                </c:pt>
                <c:pt idx="170">
                  <c:v>0.45125900000000002</c:v>
                </c:pt>
                <c:pt idx="171">
                  <c:v>0.44792599999999999</c:v>
                </c:pt>
                <c:pt idx="172">
                  <c:v>0.444633</c:v>
                </c:pt>
                <c:pt idx="173">
                  <c:v>0.44137999999999999</c:v>
                </c:pt>
                <c:pt idx="174">
                  <c:v>0.43816500000000003</c:v>
                </c:pt>
                <c:pt idx="175">
                  <c:v>0.43498900000000001</c:v>
                </c:pt>
                <c:pt idx="176">
                  <c:v>0.43185000000000001</c:v>
                </c:pt>
                <c:pt idx="177">
                  <c:v>0.42874899999999999</c:v>
                </c:pt>
                <c:pt idx="178">
                  <c:v>0.42568299999999998</c:v>
                </c:pt>
                <c:pt idx="179">
                  <c:v>0.42265399999999997</c:v>
                </c:pt>
                <c:pt idx="180">
                  <c:v>0.41965999999999998</c:v>
                </c:pt>
                <c:pt idx="181">
                  <c:v>0.41670000000000001</c:v>
                </c:pt>
                <c:pt idx="182">
                  <c:v>0.41377399999999998</c:v>
                </c:pt>
                <c:pt idx="183">
                  <c:v>0.41088200000000002</c:v>
                </c:pt>
                <c:pt idx="184">
                  <c:v>0.40802300000000002</c:v>
                </c:pt>
                <c:pt idx="185">
                  <c:v>0.40519699999999997</c:v>
                </c:pt>
                <c:pt idx="186">
                  <c:v>0.40240199999999998</c:v>
                </c:pt>
                <c:pt idx="187">
                  <c:v>0.39963900000000002</c:v>
                </c:pt>
                <c:pt idx="188">
                  <c:v>0.39690700000000001</c:v>
                </c:pt>
                <c:pt idx="189">
                  <c:v>0.394206</c:v>
                </c:pt>
                <c:pt idx="190">
                  <c:v>0.39153399999999999</c:v>
                </c:pt>
                <c:pt idx="191">
                  <c:v>0.38889299999999999</c:v>
                </c:pt>
                <c:pt idx="192">
                  <c:v>0.38628000000000001</c:v>
                </c:pt>
                <c:pt idx="193">
                  <c:v>0.38369599999999998</c:v>
                </c:pt>
                <c:pt idx="194">
                  <c:v>0.38113999999999998</c:v>
                </c:pt>
                <c:pt idx="195">
                  <c:v>0.378612</c:v>
                </c:pt>
                <c:pt idx="196">
                  <c:v>0.37611099999999997</c:v>
                </c:pt>
                <c:pt idx="197">
                  <c:v>0.373637</c:v>
                </c:pt>
                <c:pt idx="198">
                  <c:v>0.37119000000000002</c:v>
                </c:pt>
                <c:pt idx="199">
                  <c:v>0.36876900000000001</c:v>
                </c:pt>
                <c:pt idx="200">
                  <c:v>0.36637399999999998</c:v>
                </c:pt>
                <c:pt idx="201">
                  <c:v>0.36400500000000002</c:v>
                </c:pt>
                <c:pt idx="202">
                  <c:v>0.36165999999999998</c:v>
                </c:pt>
                <c:pt idx="203">
                  <c:v>0.35933999999999999</c:v>
                </c:pt>
                <c:pt idx="204">
                  <c:v>0.35704399999999997</c:v>
                </c:pt>
                <c:pt idx="205">
                  <c:v>0.35477300000000001</c:v>
                </c:pt>
                <c:pt idx="206">
                  <c:v>0.35252499999999998</c:v>
                </c:pt>
                <c:pt idx="207">
                  <c:v>0.3503</c:v>
                </c:pt>
                <c:pt idx="208">
                  <c:v>0.34809800000000002</c:v>
                </c:pt>
                <c:pt idx="209">
                  <c:v>0.34591899999999998</c:v>
                </c:pt>
                <c:pt idx="210">
                  <c:v>0.34376200000000001</c:v>
                </c:pt>
                <c:pt idx="211">
                  <c:v>0.34162700000000001</c:v>
                </c:pt>
                <c:pt idx="212">
                  <c:v>0.33951399999999998</c:v>
                </c:pt>
                <c:pt idx="213">
                  <c:v>0.337422</c:v>
                </c:pt>
                <c:pt idx="214">
                  <c:v>0.33535100000000001</c:v>
                </c:pt>
                <c:pt idx="215">
                  <c:v>0.33330100000000001</c:v>
                </c:pt>
                <c:pt idx="216">
                  <c:v>0.33127099999999998</c:v>
                </c:pt>
                <c:pt idx="217">
                  <c:v>0.329262</c:v>
                </c:pt>
                <c:pt idx="218">
                  <c:v>0.32727200000000001</c:v>
                </c:pt>
                <c:pt idx="219">
                  <c:v>0.32530300000000001</c:v>
                </c:pt>
                <c:pt idx="220">
                  <c:v>0.32335199999999997</c:v>
                </c:pt>
                <c:pt idx="221">
                  <c:v>0.32142100000000001</c:v>
                </c:pt>
                <c:pt idx="222">
                  <c:v>0.31950800000000001</c:v>
                </c:pt>
                <c:pt idx="223">
                  <c:v>0.31761400000000001</c:v>
                </c:pt>
                <c:pt idx="224">
                  <c:v>0.31573899999999999</c:v>
                </c:pt>
                <c:pt idx="225">
                  <c:v>0.31388100000000002</c:v>
                </c:pt>
                <c:pt idx="226">
                  <c:v>0.31204199999999999</c:v>
                </c:pt>
                <c:pt idx="227">
                  <c:v>0.31022</c:v>
                </c:pt>
                <c:pt idx="228">
                  <c:v>0.30841499999999999</c:v>
                </c:pt>
                <c:pt idx="229">
                  <c:v>0.30662800000000001</c:v>
                </c:pt>
                <c:pt idx="230">
                  <c:v>0.30485699999999999</c:v>
                </c:pt>
                <c:pt idx="231">
                  <c:v>0.30310399999999998</c:v>
                </c:pt>
                <c:pt idx="232">
                  <c:v>0.30136600000000002</c:v>
                </c:pt>
                <c:pt idx="233">
                  <c:v>0.29964499999999999</c:v>
                </c:pt>
                <c:pt idx="234">
                  <c:v>0.29794100000000001</c:v>
                </c:pt>
                <c:pt idx="235">
                  <c:v>0.29625200000000002</c:v>
                </c:pt>
                <c:pt idx="236">
                  <c:v>0.29457800000000001</c:v>
                </c:pt>
                <c:pt idx="237">
                  <c:v>0.29292000000000001</c:v>
                </c:pt>
                <c:pt idx="238">
                  <c:v>0.29127700000000001</c:v>
                </c:pt>
                <c:pt idx="239">
                  <c:v>0.28965000000000002</c:v>
                </c:pt>
                <c:pt idx="240">
                  <c:v>0.28803699999999999</c:v>
                </c:pt>
                <c:pt idx="241">
                  <c:v>0.286439</c:v>
                </c:pt>
                <c:pt idx="242">
                  <c:v>0.28485500000000002</c:v>
                </c:pt>
                <c:pt idx="243">
                  <c:v>0.28328599999999998</c:v>
                </c:pt>
                <c:pt idx="244">
                  <c:v>0.28173100000000001</c:v>
                </c:pt>
                <c:pt idx="245">
                  <c:v>0.28018999999999999</c:v>
                </c:pt>
                <c:pt idx="246">
                  <c:v>0.27866200000000002</c:v>
                </c:pt>
                <c:pt idx="247">
                  <c:v>0.27714899999999998</c:v>
                </c:pt>
                <c:pt idx="248">
                  <c:v>0.275648</c:v>
                </c:pt>
                <c:pt idx="249">
                  <c:v>0.27416099999999999</c:v>
                </c:pt>
                <c:pt idx="250">
                  <c:v>0.27268700000000001</c:v>
                </c:pt>
                <c:pt idx="251">
                  <c:v>0.27122600000000002</c:v>
                </c:pt>
                <c:pt idx="252">
                  <c:v>0.26977800000000002</c:v>
                </c:pt>
                <c:pt idx="253">
                  <c:v>0.268343</c:v>
                </c:pt>
                <c:pt idx="254">
                  <c:v>0.26691900000000002</c:v>
                </c:pt>
                <c:pt idx="255">
                  <c:v>0.265509</c:v>
                </c:pt>
                <c:pt idx="256">
                  <c:v>0.26411000000000001</c:v>
                </c:pt>
                <c:pt idx="257">
                  <c:v>0.26272400000000001</c:v>
                </c:pt>
                <c:pt idx="258">
                  <c:v>0.261349</c:v>
                </c:pt>
                <c:pt idx="259">
                  <c:v>0.25998599999999999</c:v>
                </c:pt>
                <c:pt idx="260">
                  <c:v>0.258635</c:v>
                </c:pt>
                <c:pt idx="261">
                  <c:v>0.257295</c:v>
                </c:pt>
                <c:pt idx="262">
                  <c:v>0.255967</c:v>
                </c:pt>
                <c:pt idx="263">
                  <c:v>0.25464999999999999</c:v>
                </c:pt>
                <c:pt idx="264">
                  <c:v>0.25334400000000001</c:v>
                </c:pt>
                <c:pt idx="265">
                  <c:v>0.25204900000000002</c:v>
                </c:pt>
                <c:pt idx="266">
                  <c:v>0.25076500000000002</c:v>
                </c:pt>
                <c:pt idx="267">
                  <c:v>0.24949099999999999</c:v>
                </c:pt>
                <c:pt idx="268">
                  <c:v>0.248228</c:v>
                </c:pt>
                <c:pt idx="269">
                  <c:v>0.246975</c:v>
                </c:pt>
                <c:pt idx="270">
                  <c:v>0.24573300000000001</c:v>
                </c:pt>
                <c:pt idx="271">
                  <c:v>0.244501</c:v>
                </c:pt>
                <c:pt idx="272">
                  <c:v>0.243279</c:v>
                </c:pt>
                <c:pt idx="273">
                  <c:v>0.242067</c:v>
                </c:pt>
                <c:pt idx="274">
                  <c:v>0.240865</c:v>
                </c:pt>
                <c:pt idx="275">
                  <c:v>0.239673</c:v>
                </c:pt>
                <c:pt idx="276">
                  <c:v>0.23849100000000001</c:v>
                </c:pt>
                <c:pt idx="277">
                  <c:v>0.237317</c:v>
                </c:pt>
                <c:pt idx="278">
                  <c:v>0.236154</c:v>
                </c:pt>
                <c:pt idx="279">
                  <c:v>0.23499999999999999</c:v>
                </c:pt>
                <c:pt idx="280">
                  <c:v>0.23385500000000001</c:v>
                </c:pt>
                <c:pt idx="281">
                  <c:v>0.23271900000000001</c:v>
                </c:pt>
                <c:pt idx="282">
                  <c:v>0.23159199999999999</c:v>
                </c:pt>
                <c:pt idx="283">
                  <c:v>0.23047400000000001</c:v>
                </c:pt>
                <c:pt idx="284">
                  <c:v>0.22936400000000001</c:v>
                </c:pt>
                <c:pt idx="285">
                  <c:v>0.22826399999999999</c:v>
                </c:pt>
                <c:pt idx="286">
                  <c:v>0.22717200000000001</c:v>
                </c:pt>
                <c:pt idx="287">
                  <c:v>0.22608900000000001</c:v>
                </c:pt>
                <c:pt idx="288">
                  <c:v>0.22501399999999999</c:v>
                </c:pt>
                <c:pt idx="289">
                  <c:v>0.22394800000000001</c:v>
                </c:pt>
                <c:pt idx="290">
                  <c:v>0.22289</c:v>
                </c:pt>
                <c:pt idx="291">
                  <c:v>0.22184000000000001</c:v>
                </c:pt>
                <c:pt idx="292">
                  <c:v>0.22079799999999999</c:v>
                </c:pt>
                <c:pt idx="293">
                  <c:v>0.21976399999999999</c:v>
                </c:pt>
                <c:pt idx="294">
                  <c:v>0.21873799999999999</c:v>
                </c:pt>
                <c:pt idx="295">
                  <c:v>0.21772</c:v>
                </c:pt>
                <c:pt idx="296">
                  <c:v>0.21670900000000001</c:v>
                </c:pt>
                <c:pt idx="297">
                  <c:v>0.21570700000000001</c:v>
                </c:pt>
                <c:pt idx="298">
                  <c:v>0.21471100000000001</c:v>
                </c:pt>
                <c:pt idx="299">
                  <c:v>0.213724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8752"/>
        <c:axId val="69394432"/>
      </c:scatterChart>
      <c:valAx>
        <c:axId val="35178752"/>
        <c:scaling>
          <c:orientation val="minMax"/>
          <c:max val="0.4"/>
        </c:scaling>
        <c:delete val="0"/>
        <c:axPos val="b"/>
        <c:numFmt formatCode="0.00" sourceLinked="1"/>
        <c:majorTickMark val="out"/>
        <c:minorTickMark val="none"/>
        <c:tickLblPos val="nextTo"/>
        <c:crossAx val="69394432"/>
        <c:crosses val="autoZero"/>
        <c:crossBetween val="midCat"/>
      </c:valAx>
      <c:valAx>
        <c:axId val="69394432"/>
        <c:scaling>
          <c:orientation val="minMax"/>
          <c:max val="6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178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12.wmf"/><Relationship Id="rId1" Type="http://schemas.openxmlformats.org/officeDocument/2006/relationships/image" Target="../media/image13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7.wmf"/><Relationship Id="rId1" Type="http://schemas.openxmlformats.org/officeDocument/2006/relationships/image" Target="../media/image13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BDAA-62B7-414F-AA9C-B62B26AE925C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BA0AA-8783-4873-8453-6F01217010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9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1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96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66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79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65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D3791-B5F2-4EFB-A41D-FAF9CA42387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78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39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B163-0D80-4AEC-8002-911A5C5C34B6}" type="slidenum">
              <a:rPr lang="en-US" altLang="de-DE" smtClean="0"/>
              <a:pPr/>
              <a:t>36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31267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97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A0AA-8783-4873-8453-6F0121701030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93610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79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37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72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</a:defRPr>
            </a:lvl1pPr>
            <a:lvl2pPr marL="971550" indent="-5143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-12748" y="6597353"/>
            <a:ext cx="7825108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A.</a:t>
            </a:r>
            <a:r>
              <a:rPr lang="en-US" baseline="0" smtClean="0"/>
              <a:t> Streun, PSI	                                    	            DESY Betriebsseminar, Grömitz, 24.3.2015</a:t>
            </a:r>
            <a:endParaRPr lang="de-DE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812360" y="6597353"/>
            <a:ext cx="1331640" cy="260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2E6265-9442-4E84-A814-29C3CDC6DA7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10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3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24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84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07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5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3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9907-82EB-4336-B2F4-FE5C3D58BECB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6265-9442-4E84-A814-29C3CDC6D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7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3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3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png"/><Relationship Id="rId9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7.png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9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1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png"/><Relationship Id="rId15" Type="http://schemas.openxmlformats.org/officeDocument/2006/relationships/image" Target="../media/image113.png"/><Relationship Id="rId10" Type="http://schemas.openxmlformats.org/officeDocument/2006/relationships/image" Target="../media/image102.wmf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44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708920"/>
          </a:xfrm>
        </p:spPr>
        <p:txBody>
          <a:bodyPr>
            <a:noAutofit/>
          </a:bodyPr>
          <a:lstStyle/>
          <a:p>
            <a:r>
              <a:rPr lang="en-US" sz="60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Trends in Design of </a:t>
            </a:r>
            <a:br>
              <a:rPr lang="en-US" sz="60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0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Low Emittance Light Source Lattices</a:t>
            </a:r>
            <a:endParaRPr lang="de-DE" sz="600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0" y="3833664"/>
            <a:ext cx="9144000" cy="3024336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898975"/>
                </a:solidFill>
              </a:rPr>
              <a:t>Andreas Streun</a:t>
            </a:r>
            <a:br>
              <a:rPr lang="en-US" sz="2400" b="1" smtClean="0">
                <a:solidFill>
                  <a:srgbClr val="898975"/>
                </a:solidFill>
              </a:rPr>
            </a:br>
            <a:r>
              <a:rPr lang="en-US" sz="2400" b="1" smtClean="0">
                <a:solidFill>
                  <a:srgbClr val="898975"/>
                </a:solidFill>
              </a:rPr>
              <a:t>Paul Scherrer Institut (PSI) Villigen, Schweiz</a:t>
            </a:r>
            <a:br>
              <a:rPr lang="en-US" sz="2400" b="1" smtClean="0">
                <a:solidFill>
                  <a:srgbClr val="898975"/>
                </a:solidFill>
              </a:rPr>
            </a:br>
            <a:r>
              <a:rPr lang="en-US" sz="1800" b="1" smtClean="0">
                <a:solidFill>
                  <a:srgbClr val="898975"/>
                </a:solidFill>
              </a:rPr>
              <a:t>Synchrotronlichtquelle Schweiz / Swiss Light Source (SLS)</a:t>
            </a:r>
          </a:p>
          <a:p>
            <a:endParaRPr lang="en-US" sz="2400" b="1">
              <a:solidFill>
                <a:srgbClr val="898975"/>
              </a:solidFill>
            </a:endParaRPr>
          </a:p>
          <a:p>
            <a:r>
              <a:rPr lang="en-US" sz="2400" b="1" smtClean="0">
                <a:solidFill>
                  <a:srgbClr val="898975"/>
                </a:solidFill>
              </a:rPr>
              <a:t>DESY Beschleuniger-Betriebsseminar</a:t>
            </a:r>
          </a:p>
          <a:p>
            <a:r>
              <a:rPr lang="en-US" sz="2400" b="1" smtClean="0">
                <a:solidFill>
                  <a:srgbClr val="898975"/>
                </a:solidFill>
              </a:rPr>
              <a:t>Grömitz, 23.-26.3.2015</a:t>
            </a:r>
            <a:endParaRPr lang="de-DE" sz="2400" b="1">
              <a:solidFill>
                <a:srgbClr val="8989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r" eaLnBrk="1" hangingPunct="1"/>
            <a:r>
              <a:rPr lang="en-US" altLang="de-DE" smtClean="0"/>
              <a:t>Electron beam emittance 3</a:t>
            </a:r>
            <a:endParaRPr lang="en-US" altLang="de-DE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219" y="908720"/>
            <a:ext cx="7440612" cy="2359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  <a:buFont typeface="Wingdings" pitchFamily="2" charset="2"/>
              <a:buNone/>
            </a:pPr>
            <a:r>
              <a:rPr lang="en-US" altLang="de-DE" sz="2800" smtClean="0">
                <a:sym typeface="Symbol" pitchFamily="18" charset="2"/>
              </a:rPr>
              <a:t>Horizontal emittance</a:t>
            </a:r>
          </a:p>
          <a:p>
            <a:pPr eaLnBrk="1" hangingPunct="1">
              <a:lnSpc>
                <a:spcPct val="83000"/>
              </a:lnSpc>
              <a:buFont typeface="Wingdings" pitchFamily="2" charset="2"/>
              <a:buNone/>
            </a:pPr>
            <a:r>
              <a:rPr lang="en-US" altLang="de-DE" sz="2000" smtClean="0">
                <a:sym typeface="Symbol" pitchFamily="18" charset="2"/>
              </a:rPr>
              <a:t>(for a flat </a:t>
            </a:r>
            <a:r>
              <a:rPr lang="en-US" altLang="de-DE" sz="2000" smtClean="0">
                <a:sym typeface="Symbol" pitchFamily="18" charset="2"/>
              </a:rPr>
              <a:t>iso-magnetic </a:t>
            </a:r>
            <a:r>
              <a:rPr lang="en-US" altLang="de-DE" sz="2000" smtClean="0">
                <a:sym typeface="Symbol" pitchFamily="18" charset="2"/>
              </a:rPr>
              <a:t>lattice </a:t>
            </a:r>
            <a:br>
              <a:rPr lang="en-US" altLang="de-DE" sz="2000" smtClean="0">
                <a:sym typeface="Symbol" pitchFamily="18" charset="2"/>
              </a:rPr>
            </a:br>
            <a:r>
              <a:rPr lang="en-US" altLang="de-DE" sz="2000" smtClean="0">
                <a:sym typeface="Symbol" pitchFamily="18" charset="2"/>
              </a:rPr>
              <a:t>without damping wigglers)</a:t>
            </a:r>
            <a:endParaRPr lang="en-US" altLang="de-DE" sz="2000" smtClean="0">
              <a:sym typeface="Symbol" pitchFamily="18" charset="2"/>
            </a:endParaRPr>
          </a:p>
          <a:p>
            <a:pPr eaLnBrk="1" hangingPunct="1">
              <a:lnSpc>
                <a:spcPct val="83000"/>
              </a:lnSpc>
              <a:buFont typeface="Wingdings" pitchFamily="2" charset="2"/>
              <a:buNone/>
            </a:pPr>
            <a:r>
              <a:rPr lang="en-US" altLang="de-DE" i="1" smtClean="0">
                <a:latin typeface="Symbol" pitchFamily="18" charset="2"/>
                <a:sym typeface="Symbol" pitchFamily="18" charset="2"/>
              </a:rPr>
              <a:t>e</a:t>
            </a:r>
            <a:r>
              <a:rPr lang="en-US" altLang="de-DE" i="1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de-DE" baseline="-25000" smtClean="0">
                <a:sym typeface="Symbol" pitchFamily="18" charset="2"/>
              </a:rPr>
              <a:t> </a:t>
            </a:r>
            <a:r>
              <a:rPr lang="en-US" altLang="de-DE" smtClean="0">
                <a:sym typeface="Symbol" pitchFamily="18" charset="2"/>
              </a:rPr>
              <a:t> </a:t>
            </a:r>
            <a:r>
              <a:rPr lang="en-US" alt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sym typeface="Symbol" pitchFamily="18" charset="2"/>
              </a:rPr>
              <a:t>1/6 pm </a:t>
            </a:r>
            <a:r>
              <a:rPr lang="en-US" altLang="de-DE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de-DE" i="1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E </a:t>
            </a:r>
            <a:r>
              <a:rPr lang="en-US" altLang="de-DE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[GeV])</a:t>
            </a:r>
            <a:r>
              <a:rPr lang="en-US" altLang="de-DE" baseline="30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de-DE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de-DE" smtClean="0">
                <a:solidFill>
                  <a:srgbClr val="00B0F0"/>
                </a:solidFill>
                <a:latin typeface="Symbol" pitchFamily="18" charset="2"/>
                <a:sym typeface="Symbol" pitchFamily="18" charset="2"/>
              </a:rPr>
              <a:t>(</a:t>
            </a:r>
            <a:r>
              <a:rPr lang="en-US" altLang="de-DE" i="1" smtClean="0">
                <a:solidFill>
                  <a:srgbClr val="00B0F0"/>
                </a:solidFill>
                <a:latin typeface="Symbol" pitchFamily="18" charset="2"/>
                <a:sym typeface="Symbol" pitchFamily="18" charset="2"/>
              </a:rPr>
              <a:t>f </a:t>
            </a:r>
            <a:r>
              <a:rPr lang="en-US" altLang="de-DE" smtClean="0">
                <a:solidFill>
                  <a:srgbClr val="00B0F0"/>
                </a:solidFill>
                <a:latin typeface="Symbol" pitchFamily="18" charset="2"/>
                <a:sym typeface="Symbol" pitchFamily="18" charset="2"/>
              </a:rPr>
              <a:t>[</a:t>
            </a:r>
            <a:r>
              <a:rPr lang="en-US" altLang="de-DE" smtClean="0">
                <a:solidFill>
                  <a:srgbClr val="00B0F0"/>
                </a:solidFill>
                <a:cs typeface="Arial" pitchFamily="34" charset="0"/>
                <a:sym typeface="Symbol" pitchFamily="18" charset="2"/>
              </a:rPr>
              <a:t>°</a:t>
            </a:r>
            <a:r>
              <a:rPr lang="en-US" altLang="de-DE" smtClean="0">
                <a:solidFill>
                  <a:srgbClr val="00B0F0"/>
                </a:solidFill>
                <a:latin typeface="Symbol" pitchFamily="18" charset="2"/>
                <a:sym typeface="Symbol" pitchFamily="18" charset="2"/>
              </a:rPr>
              <a:t>] )</a:t>
            </a:r>
            <a:r>
              <a:rPr lang="en-US" altLang="de-DE" b="1" baseline="3000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de-DE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de-DE" i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</a:t>
            </a:r>
          </a:p>
          <a:p>
            <a:pPr lvl="1" eaLnBrk="1" hangingPunct="1">
              <a:lnSpc>
                <a:spcPct val="83000"/>
              </a:lnSpc>
              <a:buFont typeface="Wingdings" pitchFamily="2" charset="2"/>
              <a:buChar char="ð"/>
            </a:pPr>
            <a:r>
              <a:rPr lang="en-US" altLang="de-DE" sz="2700" smtClean="0">
                <a:sym typeface="Symbol" pitchFamily="18" charset="2"/>
              </a:rPr>
              <a:t> </a:t>
            </a:r>
            <a:r>
              <a:rPr lang="en-US" altLang="de-DE" sz="2400" smtClean="0">
                <a:sym typeface="Symbol" pitchFamily="18" charset="2"/>
              </a:rPr>
              <a:t>many </a:t>
            </a:r>
            <a:r>
              <a:rPr lang="en-US" altLang="de-DE" sz="2400" b="1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(n)</a:t>
            </a:r>
            <a:r>
              <a:rPr lang="en-US" altLang="de-DE" sz="2400" smtClean="0">
                <a:sym typeface="Symbol" pitchFamily="18" charset="2"/>
              </a:rPr>
              <a:t> small dipoles: </a:t>
            </a:r>
            <a:r>
              <a:rPr lang="en-US" altLang="de-DE" sz="2400" b="1" i="1" smtClean="0">
                <a:solidFill>
                  <a:srgbClr val="00B0F0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altLang="de-DE" sz="2400" b="1" smtClean="0">
                <a:solidFill>
                  <a:srgbClr val="00B0F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de-DE" sz="2400" b="1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= 360</a:t>
            </a:r>
            <a:r>
              <a:rPr lang="en-US" altLang="de-DE" sz="2400" b="1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°</a:t>
            </a:r>
            <a:r>
              <a:rPr lang="en-US" altLang="de-DE" sz="2400" b="1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/n</a:t>
            </a:r>
          </a:p>
          <a:p>
            <a:pPr lvl="1" eaLnBrk="1" hangingPunct="1">
              <a:lnSpc>
                <a:spcPct val="83000"/>
              </a:lnSpc>
              <a:buFont typeface="Wingdings" pitchFamily="2" charset="2"/>
              <a:buChar char="ð"/>
            </a:pPr>
            <a:r>
              <a:rPr lang="en-US" altLang="de-DE" sz="2400" smtClean="0">
                <a:sym typeface="Symbol" pitchFamily="18" charset="2"/>
              </a:rPr>
              <a:t> focus to magnet center: </a:t>
            </a:r>
            <a:r>
              <a:rPr lang="en-US" altLang="de-DE" sz="2400" b="1" i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de-DE" sz="2400" b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 3...6  </a:t>
            </a:r>
            <a:r>
              <a:rPr lang="en-US" altLang="de-DE" sz="2400" b="1" i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de-DE" sz="2400" b="1" baseline="-2500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min</a:t>
            </a:r>
            <a:endParaRPr lang="en-US" altLang="de-DE" sz="2700" b="1" baseline="-25000" smtClean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3102" y="4349749"/>
            <a:ext cx="83534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de-DE" sz="2000">
                <a:solidFill>
                  <a:srgbClr val="0000FF"/>
                </a:solidFill>
                <a:cs typeface="Lucida Sans Unicode" pitchFamily="34" charset="0"/>
              </a:rPr>
              <a:t>   end bend		       </a:t>
            </a:r>
            <a:r>
              <a:rPr lang="en-US" altLang="de-DE" sz="2000" smtClean="0">
                <a:solidFill>
                  <a:srgbClr val="0000FF"/>
                </a:solidFill>
                <a:cs typeface="Lucida Sans Unicode" pitchFamily="34" charset="0"/>
              </a:rPr>
              <a:t>center </a:t>
            </a:r>
            <a:r>
              <a:rPr lang="en-US" altLang="de-DE" sz="2000">
                <a:solidFill>
                  <a:srgbClr val="0000FF"/>
                </a:solidFill>
                <a:cs typeface="Lucida Sans Unicode" pitchFamily="34" charset="0"/>
              </a:rPr>
              <a:t>bend	   </a:t>
            </a:r>
            <a:r>
              <a:rPr lang="en-US" altLang="de-DE" sz="2000" smtClean="0">
                <a:solidFill>
                  <a:srgbClr val="0000FF"/>
                </a:solidFill>
                <a:cs typeface="Lucida Sans Unicode" pitchFamily="34" charset="0"/>
              </a:rPr>
              <a:t>longitudinal gradient</a:t>
            </a:r>
            <a:endParaRPr lang="en-US" altLang="de-DE" sz="2000">
              <a:solidFill>
                <a:srgbClr val="0000FF"/>
              </a:solidFill>
              <a:cs typeface="Lucida Sans Unicode" pitchFamily="34" charset="0"/>
            </a:endParaRPr>
          </a:p>
        </p:txBody>
      </p:sp>
      <p:pic>
        <p:nvPicPr>
          <p:cNvPr id="14342" name="Picture 6" descr="minemitt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4" y="3268662"/>
            <a:ext cx="8496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93327" y="3413124"/>
            <a:ext cx="1441450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de-DE" sz="1800">
                <a:solidFill>
                  <a:srgbClr val="FF0000"/>
                </a:solidFill>
                <a:cs typeface="Lucida Sans Unicode" pitchFamily="34" charset="0"/>
              </a:rPr>
              <a:t>dispersion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875820" y="692149"/>
            <a:ext cx="3276600" cy="9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5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de-DE" sz="2000">
                <a:solidFill>
                  <a:srgbClr val="7030A0"/>
                </a:solidFill>
                <a:cs typeface="Lucida Sans Unicode" pitchFamily="34" charset="0"/>
              </a:rPr>
              <a:t>Beam energy</a:t>
            </a:r>
          </a:p>
          <a:p>
            <a:pPr>
              <a:lnSpc>
                <a:spcPct val="93000"/>
              </a:lnSpc>
              <a:spcBef>
                <a:spcPct val="5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de-DE" sz="2000">
                <a:solidFill>
                  <a:srgbClr val="00B0F0"/>
                </a:solidFill>
                <a:cs typeface="Lucida Sans Unicode" pitchFamily="34" charset="0"/>
              </a:rPr>
              <a:t>Deflection angle </a:t>
            </a:r>
            <a:r>
              <a:rPr lang="en-US" altLang="de-DE" sz="2000" i="1">
                <a:solidFill>
                  <a:srgbClr val="00B0F0"/>
                </a:solidFill>
                <a:cs typeface="Lucida Sans Unicode" pitchFamily="34" charset="0"/>
              </a:rPr>
              <a:t>per</a:t>
            </a:r>
            <a:r>
              <a:rPr lang="en-US" altLang="de-DE" sz="2000">
                <a:solidFill>
                  <a:srgbClr val="00B0F0"/>
                </a:solidFill>
                <a:cs typeface="Lucida Sans Unicode" pitchFamily="34" charset="0"/>
              </a:rPr>
              <a:t> dipole</a:t>
            </a:r>
          </a:p>
          <a:p>
            <a:pPr>
              <a:lnSpc>
                <a:spcPct val="93000"/>
              </a:lnSpc>
              <a:spcBef>
                <a:spcPct val="5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de-DE" sz="2000">
                <a:solidFill>
                  <a:srgbClr val="0000FF"/>
                </a:solidFill>
                <a:cs typeface="Lucida Sans Unicode" pitchFamily="34" charset="0"/>
              </a:rPr>
              <a:t>Beam optics...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3851920" y="836711"/>
            <a:ext cx="2015480" cy="105032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4859660" y="1216627"/>
            <a:ext cx="1016160" cy="670411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5940152" y="1596543"/>
            <a:ext cx="667478" cy="29049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21664" y="4869160"/>
            <a:ext cx="84625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Vertical emittance </a:t>
            </a:r>
            <a:r>
              <a:rPr lang="en-US" sz="2000" smtClean="0"/>
              <a:t>(of a flat lattice)</a:t>
            </a:r>
            <a:endParaRPr lang="en-US" sz="280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mtClean="0"/>
              <a:t>equilibrium emittance small by nature	</a:t>
            </a:r>
            <a:r>
              <a:rPr lang="en-US" sz="2400" b="1">
                <a:solidFill>
                  <a:srgbClr val="00B0F0"/>
                </a:solidFill>
              </a:rPr>
              <a:t> </a:t>
            </a:r>
            <a:r>
              <a:rPr lang="en-US" sz="2400" b="1" smtClean="0">
                <a:solidFill>
                  <a:srgbClr val="00B0F0"/>
                </a:solidFill>
              </a:rPr>
              <a:t>	</a:t>
            </a:r>
            <a:r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z="2400" b="1" smtClean="0">
                <a:solidFill>
                  <a:srgbClr val="00B0F0"/>
                </a:solidFill>
              </a:rPr>
              <a:t> </a:t>
            </a:r>
            <a:r>
              <a:rPr lang="en-US" sz="2400" smtClean="0"/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mtClean="0"/>
              <a:t>determined by lattice imperfections 	</a:t>
            </a:r>
            <a:r>
              <a:rPr lang="en-US" sz="2400" b="1">
                <a:solidFill>
                  <a:srgbClr val="00B0F0"/>
                </a:solidFill>
              </a:rPr>
              <a:t> </a:t>
            </a:r>
            <a:r>
              <a:rPr lang="en-US" sz="2400" b="1" smtClean="0">
                <a:solidFill>
                  <a:srgbClr val="00B0F0"/>
                </a:solidFill>
              </a:rPr>
              <a:t>	</a:t>
            </a:r>
            <a:r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z="2400" b="1" smtClean="0">
                <a:solidFill>
                  <a:srgbClr val="00B0F0"/>
                </a:solidFill>
              </a:rPr>
              <a:t> </a:t>
            </a:r>
            <a:r>
              <a:rPr lang="en-US" sz="2400" smtClean="0"/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1...10 pm</a:t>
            </a:r>
            <a:endParaRPr lang="de-D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2060848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z="2400" smtClean="0"/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5500 pm</a:t>
            </a:r>
            <a:endParaRPr lang="de-D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Low emittance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0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4211638" y="1412875"/>
            <a:ext cx="287337" cy="36036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" y="0"/>
            <a:ext cx="9144000" cy="692696"/>
          </a:xfr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pPr algn="r"/>
            <a:r>
              <a:rPr lang="en-US" alt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Paths to low emittance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3922713" y="1846263"/>
            <a:ext cx="288925" cy="3587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7691438" y="1484313"/>
            <a:ext cx="290512" cy="3603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1979613" y="4472781"/>
            <a:ext cx="287337" cy="36036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4498975" y="1846263"/>
            <a:ext cx="287338" cy="358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1476375" y="4472781"/>
            <a:ext cx="287338" cy="36036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8196263" y="1484313"/>
            <a:ext cx="287337" cy="3603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9634" name="Rectangle 18"/>
          <p:cNvSpPr>
            <a:spLocks noChangeArrowheads="1"/>
          </p:cNvSpPr>
          <p:nvPr/>
        </p:nvSpPr>
        <p:spPr bwMode="auto">
          <a:xfrm>
            <a:off x="7835900" y="1052513"/>
            <a:ext cx="287338" cy="3603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971550" y="4472781"/>
            <a:ext cx="287338" cy="36036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36" name="Rectangle 20"/>
          <p:cNvSpPr>
            <a:spLocks noChangeArrowheads="1"/>
          </p:cNvSpPr>
          <p:nvPr/>
        </p:nvSpPr>
        <p:spPr bwMode="auto">
          <a:xfrm>
            <a:off x="468313" y="4472781"/>
            <a:ext cx="290512" cy="3603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37" name="Rectangle 21"/>
          <p:cNvSpPr>
            <a:spLocks noChangeArrowheads="1"/>
          </p:cNvSpPr>
          <p:nvPr/>
        </p:nvSpPr>
        <p:spPr bwMode="auto">
          <a:xfrm>
            <a:off x="8556625" y="2132013"/>
            <a:ext cx="290513" cy="3603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250825" y="1341438"/>
          <a:ext cx="46085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" name="Equation" r:id="rId3" imgW="2145960" imgH="431640" progId="Equation.3">
                  <p:embed/>
                </p:oleObj>
              </mc:Choice>
              <mc:Fallback>
                <p:oleObj name="Equation" r:id="rId3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460851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5" name="Object 9"/>
          <p:cNvGraphicFramePr>
            <a:graphicFrameLocks noChangeAspect="1"/>
          </p:cNvGraphicFramePr>
          <p:nvPr/>
        </p:nvGraphicFramePr>
        <p:xfrm>
          <a:off x="5148263" y="1989138"/>
          <a:ext cx="36988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8" name="Equation" r:id="rId5" imgW="1752480" imgH="266400" progId="Equation.3">
                  <p:embed/>
                </p:oleObj>
              </mc:Choice>
              <mc:Fallback>
                <p:oleObj name="Equation" r:id="rId5" imgW="1752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9138"/>
                        <a:ext cx="36988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5148263" y="1052513"/>
          <a:ext cx="343376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9" name="Equation" r:id="rId7" imgW="1752480" imgH="431640" progId="Equation.3">
                  <p:embed/>
                </p:oleObj>
              </mc:Choice>
              <mc:Fallback>
                <p:oleObj name="Equation" r:id="rId7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52513"/>
                        <a:ext cx="3433762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7235825" y="33575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i="0"/>
          </a:p>
        </p:txBody>
      </p:sp>
      <p:sp>
        <p:nvSpPr>
          <p:cNvPr id="239641" name="Rectangle 25"/>
          <p:cNvSpPr>
            <a:spLocks noChangeArrowheads="1"/>
          </p:cNvSpPr>
          <p:nvPr/>
        </p:nvSpPr>
        <p:spPr bwMode="auto">
          <a:xfrm>
            <a:off x="7740650" y="4652963"/>
            <a:ext cx="1008063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42" name="Rectangle 26"/>
          <p:cNvSpPr>
            <a:spLocks noChangeArrowheads="1"/>
          </p:cNvSpPr>
          <p:nvPr/>
        </p:nvSpPr>
        <p:spPr bwMode="auto">
          <a:xfrm>
            <a:off x="7740650" y="4149725"/>
            <a:ext cx="1008063" cy="4318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43" name="Rectangle 27"/>
          <p:cNvSpPr>
            <a:spLocks noChangeArrowheads="1"/>
          </p:cNvSpPr>
          <p:nvPr/>
        </p:nvSpPr>
        <p:spPr bwMode="auto">
          <a:xfrm>
            <a:off x="7740650" y="3644900"/>
            <a:ext cx="1008063" cy="4318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44" name="Rectangle 28"/>
          <p:cNvSpPr>
            <a:spLocks noChangeArrowheads="1"/>
          </p:cNvSpPr>
          <p:nvPr/>
        </p:nvSpPr>
        <p:spPr bwMode="auto">
          <a:xfrm>
            <a:off x="7740650" y="5157788"/>
            <a:ext cx="1008063" cy="4318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912"/>
            <a:ext cx="6767512" cy="352893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de-DE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Equilibrium beam parameters of a flat lattice</a:t>
            </a:r>
          </a:p>
          <a:p>
            <a:pPr>
              <a:buFont typeface="Wingdings" pitchFamily="2" charset="2"/>
              <a:buNone/>
            </a:pPr>
            <a:r>
              <a:rPr lang="en-US" altLang="de-DE" sz="2400" i="1">
                <a:latin typeface="Symbol" pitchFamily="18" charset="2"/>
              </a:rPr>
              <a:t>e</a:t>
            </a:r>
            <a:r>
              <a:rPr lang="en-US" altLang="de-DE" sz="2400" i="1" baseline="-25000">
                <a:latin typeface="Times New Roman" pitchFamily="18" charset="0"/>
              </a:rPr>
              <a:t>xo</a:t>
            </a:r>
            <a:r>
              <a:rPr lang="en-US" altLang="de-DE" sz="2400">
                <a:latin typeface="Times New Roman" pitchFamily="18" charset="0"/>
              </a:rPr>
              <a:t>   </a:t>
            </a:r>
            <a:r>
              <a:rPr lang="en-US" altLang="de-DE" sz="2400"/>
              <a:t>natural horizontal emittance</a:t>
            </a:r>
          </a:p>
          <a:p>
            <a:pPr>
              <a:buFont typeface="Wingdings" pitchFamily="2" charset="2"/>
              <a:buNone/>
            </a:pPr>
            <a:r>
              <a:rPr lang="en-US" altLang="de-DE" sz="2400" i="1">
                <a:latin typeface="Symbol" pitchFamily="18" charset="2"/>
              </a:rPr>
              <a:t>s</a:t>
            </a:r>
            <a:r>
              <a:rPr lang="en-US" altLang="de-DE" sz="2400" i="1" baseline="-25000">
                <a:latin typeface="Symbol" pitchFamily="18" charset="2"/>
              </a:rPr>
              <a:t>d</a:t>
            </a:r>
            <a:r>
              <a:rPr lang="en-US" altLang="de-DE" sz="2400"/>
              <a:t>   rms relative momentum spread, </a:t>
            </a:r>
            <a:r>
              <a:rPr lang="en-US" altLang="de-DE" sz="2400" i="1">
                <a:latin typeface="Symbol" pitchFamily="18" charset="2"/>
              </a:rPr>
              <a:t>d </a:t>
            </a:r>
            <a:r>
              <a:rPr lang="en-US" altLang="de-DE" sz="2400">
                <a:latin typeface="Symbol" pitchFamily="18" charset="2"/>
              </a:rPr>
              <a:t>= D</a:t>
            </a:r>
            <a:r>
              <a:rPr lang="en-US" altLang="de-DE" sz="2400" i="1">
                <a:latin typeface="Times New Roman" pitchFamily="18" charset="0"/>
              </a:rPr>
              <a:t>p/p</a:t>
            </a:r>
          </a:p>
          <a:p>
            <a:pPr>
              <a:buFont typeface="Wingdings" pitchFamily="2" charset="2"/>
              <a:buNone/>
            </a:pPr>
            <a:r>
              <a:rPr lang="en-US" altLang="de-DE" sz="2400">
                <a:latin typeface="Symbol" pitchFamily="18" charset="2"/>
              </a:rPr>
              <a:t>D</a:t>
            </a:r>
            <a:r>
              <a:rPr lang="en-US" altLang="de-DE" sz="2400" i="1">
                <a:latin typeface="Times New Roman" pitchFamily="18" charset="0"/>
              </a:rPr>
              <a:t>E</a:t>
            </a:r>
            <a:r>
              <a:rPr lang="en-US" altLang="de-DE" sz="2400"/>
              <a:t>  energy loss per turn</a:t>
            </a:r>
          </a:p>
          <a:p>
            <a:pPr>
              <a:buFont typeface="Wingdings" pitchFamily="2" charset="2"/>
              <a:buNone/>
            </a:pPr>
            <a:r>
              <a:rPr lang="en-US" altLang="de-DE" sz="2600" i="1">
                <a:latin typeface="Times New Roman" pitchFamily="18" charset="0"/>
              </a:rPr>
              <a:t>I</a:t>
            </a:r>
            <a:r>
              <a:rPr lang="en-US" altLang="de-DE" sz="2600" baseline="-25000">
                <a:latin typeface="Times New Roman" pitchFamily="18" charset="0"/>
              </a:rPr>
              <a:t>2</a:t>
            </a:r>
            <a:r>
              <a:rPr lang="en-US" altLang="de-DE" sz="2600"/>
              <a:t>   </a:t>
            </a:r>
            <a:r>
              <a:rPr lang="en-US" altLang="de-DE" sz="2600" i="1">
                <a:latin typeface="Times New Roman" pitchFamily="18" charset="0"/>
              </a:rPr>
              <a:t>I</a:t>
            </a:r>
            <a:r>
              <a:rPr lang="en-US" altLang="de-DE" sz="2600" baseline="-25000">
                <a:latin typeface="Times New Roman" pitchFamily="18" charset="0"/>
              </a:rPr>
              <a:t>3</a:t>
            </a:r>
            <a:r>
              <a:rPr lang="en-US" altLang="de-DE" sz="2600"/>
              <a:t>    </a:t>
            </a:r>
            <a:r>
              <a:rPr lang="en-US" altLang="de-DE" sz="2600" i="1">
                <a:latin typeface="Times New Roman" pitchFamily="18" charset="0"/>
              </a:rPr>
              <a:t>I</a:t>
            </a:r>
            <a:r>
              <a:rPr lang="en-US" altLang="de-DE" sz="2600" baseline="-25000">
                <a:latin typeface="Times New Roman" pitchFamily="18" charset="0"/>
              </a:rPr>
              <a:t>4     </a:t>
            </a:r>
            <a:r>
              <a:rPr lang="en-US" altLang="de-DE" sz="2600" i="1">
                <a:latin typeface="Times New Roman" pitchFamily="18" charset="0"/>
              </a:rPr>
              <a:t>I</a:t>
            </a:r>
            <a:r>
              <a:rPr lang="en-US" altLang="de-DE" sz="2600" baseline="-25000">
                <a:latin typeface="Times New Roman" pitchFamily="18" charset="0"/>
              </a:rPr>
              <a:t>5</a:t>
            </a:r>
            <a:r>
              <a:rPr lang="en-US" altLang="de-DE" sz="2600"/>
              <a:t>     </a:t>
            </a:r>
            <a:r>
              <a:rPr lang="en-US" altLang="de-DE" sz="2400"/>
              <a:t>synchrotron radiation integrals...</a:t>
            </a:r>
          </a:p>
          <a:p>
            <a:pPr>
              <a:spcBef>
                <a:spcPct val="105000"/>
              </a:spcBef>
              <a:buFont typeface="Wingdings" pitchFamily="2" charset="2"/>
              <a:buNone/>
            </a:pPr>
            <a:r>
              <a:rPr lang="en-US" altLang="de-DE" sz="2400"/>
              <a:t>						constants</a:t>
            </a:r>
          </a:p>
        </p:txBody>
      </p:sp>
      <p:sp>
        <p:nvSpPr>
          <p:cNvPr id="239640" name="Rectangle 24"/>
          <p:cNvSpPr>
            <a:spLocks noChangeArrowheads="1"/>
          </p:cNvSpPr>
          <p:nvPr/>
        </p:nvSpPr>
        <p:spPr bwMode="auto">
          <a:xfrm>
            <a:off x="7667625" y="2997200"/>
            <a:ext cx="1150938" cy="2663825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400"/>
              <a:t>to do: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400">
                <a:latin typeface="Times New Roman" pitchFamily="18" charset="0"/>
              </a:rPr>
              <a:t>I</a:t>
            </a:r>
            <a:r>
              <a:rPr lang="en-US" altLang="de-DE" sz="2400" i="0" baseline="-25000">
                <a:latin typeface="Times New Roman" pitchFamily="18" charset="0"/>
              </a:rPr>
              <a:t>5</a:t>
            </a:r>
            <a:r>
              <a:rPr lang="en-US" altLang="de-DE" sz="2400" i="0"/>
              <a:t> </a:t>
            </a:r>
            <a:r>
              <a:rPr lang="en-US" altLang="de-DE" sz="2400" i="0">
                <a:sym typeface="Wingdings" pitchFamily="2" charset="2"/>
              </a:rPr>
              <a:t>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400">
                <a:latin typeface="Times New Roman" pitchFamily="18" charset="0"/>
              </a:rPr>
              <a:t>I</a:t>
            </a:r>
            <a:r>
              <a:rPr lang="en-US" altLang="de-DE" sz="2400" i="0" baseline="-25000">
                <a:latin typeface="Times New Roman" pitchFamily="18" charset="0"/>
              </a:rPr>
              <a:t>3  </a:t>
            </a:r>
            <a:r>
              <a:rPr lang="en-US" altLang="de-DE" sz="2400" i="0">
                <a:sym typeface="Wingdings" pitchFamily="2" charset="2"/>
              </a:rPr>
              <a:t></a:t>
            </a:r>
            <a:endParaRPr lang="en-US" altLang="de-DE" sz="2400" i="0" baseline="-25000">
              <a:latin typeface="Times New Roman" pitchFamily="18" charset="0"/>
              <a:sym typeface="Wingdings" pitchFamily="2" charset="2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400">
                <a:latin typeface="Times New Roman" pitchFamily="18" charset="0"/>
              </a:rPr>
              <a:t>I</a:t>
            </a:r>
            <a:r>
              <a:rPr lang="en-US" altLang="de-DE" sz="2400" i="0" baseline="-25000">
                <a:latin typeface="Times New Roman" pitchFamily="18" charset="0"/>
              </a:rPr>
              <a:t>2  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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n-US" altLang="de-DE" sz="2400">
                <a:latin typeface="Times New Roman" pitchFamily="18" charset="0"/>
              </a:rPr>
              <a:t>I</a:t>
            </a:r>
            <a:r>
              <a:rPr lang="en-US" altLang="de-DE" sz="2400" i="0" baseline="-25000">
                <a:latin typeface="Times New Roman" pitchFamily="18" charset="0"/>
              </a:rPr>
              <a:t>4 </a:t>
            </a:r>
            <a:r>
              <a:rPr lang="en-US" altLang="de-DE" sz="2400" i="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de-DE" sz="2400" i="0">
                <a:latin typeface="Times New Roman" pitchFamily="18" charset="0"/>
              </a:rPr>
              <a:t> </a:t>
            </a:r>
            <a:r>
              <a:rPr lang="en-US" altLang="de-DE" sz="2400" i="0">
                <a:latin typeface="Symbol" pitchFamily="18" charset="2"/>
              </a:rPr>
              <a:t>-</a:t>
            </a:r>
            <a:r>
              <a:rPr lang="en-US" altLang="de-DE" sz="2400">
                <a:latin typeface="Times New Roman" pitchFamily="18" charset="0"/>
              </a:rPr>
              <a:t>I</a:t>
            </a:r>
            <a:r>
              <a:rPr lang="en-US" altLang="de-DE" sz="2400" i="0" baseline="-25000">
                <a:latin typeface="Times New Roman" pitchFamily="18" charset="0"/>
              </a:rPr>
              <a:t>2</a:t>
            </a:r>
            <a:endParaRPr lang="en-US" altLang="de-DE" sz="2400" i="0"/>
          </a:p>
        </p:txBody>
      </p:sp>
      <p:graphicFrame>
        <p:nvGraphicFramePr>
          <p:cNvPr id="239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34898"/>
              </p:ext>
            </p:extLst>
          </p:nvPr>
        </p:nvGraphicFramePr>
        <p:xfrm>
          <a:off x="420688" y="5103757"/>
          <a:ext cx="23987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Equation" r:id="rId9" imgW="1333440" imgH="393480" progId="Equation.3">
                  <p:embed/>
                </p:oleObj>
              </mc:Choice>
              <mc:Fallback>
                <p:oleObj name="Equation" r:id="rId9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103757"/>
                        <a:ext cx="239871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56199"/>
              </p:ext>
            </p:extLst>
          </p:nvPr>
        </p:nvGraphicFramePr>
        <p:xfrm>
          <a:off x="3013075" y="5106932"/>
          <a:ext cx="19653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1" name="Equation" r:id="rId11" imgW="1079280" imgH="393480" progId="Equation.3">
                  <p:embed/>
                </p:oleObj>
              </mc:Choice>
              <mc:Fallback>
                <p:oleObj name="Equation" r:id="rId11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5106932"/>
                        <a:ext cx="19653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77" name="Rectangle 37"/>
          <p:cNvSpPr>
            <a:spLocks noChangeArrowheads="1"/>
          </p:cNvSpPr>
          <p:nvPr/>
        </p:nvSpPr>
        <p:spPr bwMode="auto">
          <a:xfrm>
            <a:off x="468313" y="1851025"/>
            <a:ext cx="2736850" cy="719138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4140200" y="908050"/>
            <a:ext cx="287338" cy="36036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alt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The beam optics path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851275" y="1341438"/>
            <a:ext cx="288925" cy="3587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i="0">
              <a:solidFill>
                <a:srgbClr val="C0C0C0"/>
              </a:solidFill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7620000" y="1123950"/>
            <a:ext cx="290513" cy="3603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4427538" y="1341438"/>
            <a:ext cx="287337" cy="3587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8124825" y="1123950"/>
            <a:ext cx="287338" cy="3603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7764463" y="692150"/>
            <a:ext cx="287337" cy="3603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8474075" y="1700213"/>
            <a:ext cx="290513" cy="360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65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0825" y="2708275"/>
            <a:ext cx="8497888" cy="40338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de-DE" sz="2400" i="1">
                <a:latin typeface="Monotype Corsiva" pitchFamily="66" charset="0"/>
              </a:rPr>
              <a:t>H</a:t>
            </a:r>
            <a:r>
              <a:rPr lang="en-US" altLang="de-DE" sz="2400" i="1"/>
              <a:t> </a:t>
            </a:r>
            <a:r>
              <a:rPr lang="en-US" altLang="de-DE" sz="2400" i="1">
                <a:latin typeface="Times New Roman" pitchFamily="18" charset="0"/>
              </a:rPr>
              <a:t>=</a:t>
            </a:r>
            <a:r>
              <a:rPr lang="en-US" altLang="de-DE" sz="2400"/>
              <a:t> </a:t>
            </a:r>
            <a:r>
              <a:rPr lang="en-US" altLang="de-DE" sz="2400" b="1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dispersion invariant</a:t>
            </a:r>
            <a:r>
              <a:rPr lang="en-US" altLang="de-DE" sz="2400"/>
              <a:t/>
            </a:r>
            <a:br>
              <a:rPr lang="en-US" altLang="de-DE" sz="2400"/>
            </a:br>
            <a:r>
              <a:rPr lang="en-US" altLang="de-DE" sz="2000" i="1">
                <a:latin typeface="Symbol" pitchFamily="18" charset="2"/>
              </a:rPr>
              <a:t>h, h</a:t>
            </a:r>
            <a:r>
              <a:rPr lang="en-US" altLang="de-DE" sz="2000"/>
              <a:t>’ dispersion and slope, </a:t>
            </a:r>
            <a:br>
              <a:rPr lang="en-US" altLang="de-DE" sz="2000"/>
            </a:br>
            <a:r>
              <a:rPr lang="en-US" altLang="de-DE" sz="2000" i="1">
                <a:latin typeface="Symbol" pitchFamily="18" charset="2"/>
              </a:rPr>
              <a:t>b</a:t>
            </a:r>
            <a:r>
              <a:rPr lang="en-US" altLang="de-DE" sz="2000"/>
              <a:t> 	hor. beta function, </a:t>
            </a:r>
            <a:r>
              <a:rPr lang="en-US" altLang="de-DE" sz="2000" i="1">
                <a:latin typeface="Symbol" pitchFamily="18" charset="2"/>
              </a:rPr>
              <a:t>a </a:t>
            </a:r>
            <a:r>
              <a:rPr lang="en-US" altLang="de-DE" sz="2000">
                <a:latin typeface="Symbol" pitchFamily="18" charset="2"/>
              </a:rPr>
              <a:t>= -</a:t>
            </a:r>
            <a:r>
              <a:rPr lang="en-US" altLang="de-DE" sz="2000" i="1">
                <a:latin typeface="Symbol" pitchFamily="18" charset="2"/>
              </a:rPr>
              <a:t>b</a:t>
            </a:r>
            <a:r>
              <a:rPr lang="en-US" altLang="de-DE" sz="2000" i="1">
                <a:latin typeface="Times New Roman" pitchFamily="18" charset="0"/>
              </a:rPr>
              <a:t>’</a:t>
            </a:r>
            <a:r>
              <a:rPr lang="en-US" altLang="de-DE" sz="2000">
                <a:latin typeface="Times New Roman" pitchFamily="18" charset="0"/>
              </a:rPr>
              <a:t>/2</a:t>
            </a:r>
          </a:p>
          <a:p>
            <a:pPr>
              <a:buFont typeface="Wingdings" pitchFamily="2" charset="2"/>
              <a:buNone/>
            </a:pPr>
            <a:r>
              <a:rPr lang="en-US" altLang="de-DE" sz="2000">
                <a:latin typeface="Monotype Corsiva" pitchFamily="66" charset="0"/>
              </a:rPr>
              <a:t>	H </a:t>
            </a:r>
            <a:r>
              <a:rPr lang="en-US" altLang="de-DE" sz="2000" i="1">
                <a:latin typeface="Symbol" pitchFamily="18" charset="2"/>
              </a:rPr>
              <a:t>d </a:t>
            </a:r>
            <a:r>
              <a:rPr lang="en-US" altLang="de-DE" sz="2000" baseline="30000">
                <a:latin typeface="Times New Roman" pitchFamily="18" charset="0"/>
              </a:rPr>
              <a:t>2 </a:t>
            </a:r>
            <a:r>
              <a:rPr lang="en-US" altLang="de-DE" sz="2000">
                <a:latin typeface="Symbol" pitchFamily="18" charset="2"/>
              </a:rPr>
              <a:t>=</a:t>
            </a:r>
            <a:r>
              <a:rPr lang="en-US" altLang="de-DE" sz="2000"/>
              <a:t> betatron amplitude of particle  </a:t>
            </a:r>
            <a:br>
              <a:rPr lang="en-US" altLang="de-DE" sz="2000"/>
            </a:br>
            <a:r>
              <a:rPr lang="en-US" altLang="de-DE" sz="2000"/>
              <a:t>	   after momentum change </a:t>
            </a:r>
            <a:r>
              <a:rPr lang="en-US" altLang="de-DE" sz="2000" i="1">
                <a:latin typeface="Symbol" pitchFamily="18" charset="2"/>
              </a:rPr>
              <a:t>d</a:t>
            </a:r>
            <a:endParaRPr lang="en-US" altLang="de-DE" sz="2000"/>
          </a:p>
          <a:p>
            <a:pPr>
              <a:buFont typeface="Wingdings" pitchFamily="2" charset="2"/>
              <a:buNone/>
            </a:pP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 =</a:t>
            </a:r>
            <a:r>
              <a:rPr lang="en-US" altLang="de-DE" sz="2400">
                <a:sym typeface="Wingdings" pitchFamily="2" charset="2"/>
              </a:rPr>
              <a:t> </a:t>
            </a:r>
            <a:r>
              <a:rPr lang="en-US" altLang="de-DE" sz="2400" b="1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orbit curvature</a:t>
            </a:r>
            <a:r>
              <a:rPr lang="en-US" altLang="de-DE" sz="2400">
                <a:sym typeface="Wingdings" pitchFamily="2" charset="2"/>
              </a:rPr>
              <a:t>, 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1/</a:t>
            </a:r>
            <a:r>
              <a:rPr lang="en-US" altLang="de-DE" sz="2400" i="1">
                <a:latin typeface="Symbol" pitchFamily="18" charset="2"/>
                <a:sym typeface="Wingdings" pitchFamily="2" charset="2"/>
              </a:rPr>
              <a:t>r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p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de-DE" sz="2400">
                <a:solidFill>
                  <a:srgbClr val="33CCFF"/>
                </a:solidFill>
                <a:sym typeface="Wingdings" pitchFamily="2" charset="2"/>
              </a:rPr>
              <a:t></a:t>
            </a:r>
            <a:r>
              <a:rPr lang="en-US" altLang="de-DE" sz="2400">
                <a:sym typeface="Wingdings" pitchFamily="2" charset="2"/>
              </a:rPr>
              <a:t> k</a:t>
            </a:r>
            <a:r>
              <a:rPr lang="en-US" altLang="de-DE" sz="2400"/>
              <a:t>eep dispersion (</a:t>
            </a:r>
            <a:r>
              <a:rPr lang="en-US" altLang="de-DE" sz="2400" i="1">
                <a:latin typeface="Symbol" pitchFamily="18" charset="2"/>
              </a:rPr>
              <a:t>h</a:t>
            </a:r>
            <a:r>
              <a:rPr lang="en-US" altLang="de-DE" sz="2400">
                <a:latin typeface="Symbol" pitchFamily="18" charset="2"/>
              </a:rPr>
              <a:t>, </a:t>
            </a:r>
            <a:r>
              <a:rPr lang="en-US" altLang="de-DE" sz="2400" i="1">
                <a:latin typeface="Symbol" pitchFamily="18" charset="2"/>
              </a:rPr>
              <a:t>h</a:t>
            </a:r>
            <a:r>
              <a:rPr lang="en-US" altLang="de-DE" sz="2400"/>
              <a:t>’) small in dipoles (</a:t>
            </a:r>
            <a:r>
              <a:rPr lang="en-US" altLang="de-DE" sz="2400" i="1">
                <a:latin typeface="Times New Roman" pitchFamily="18" charset="0"/>
              </a:rPr>
              <a:t>h </a:t>
            </a:r>
            <a:r>
              <a:rPr lang="en-US" altLang="de-DE" sz="2400" i="1">
                <a:latin typeface="Times New Roman" pitchFamily="18" charset="0"/>
                <a:sym typeface="Symbol" pitchFamily="18" charset="2"/>
              </a:rPr>
              <a:t> </a:t>
            </a:r>
            <a:r>
              <a:rPr lang="en-US" altLang="de-DE" sz="2400">
                <a:latin typeface="Times New Roman" pitchFamily="18" charset="0"/>
              </a:rPr>
              <a:t>0</a:t>
            </a:r>
            <a:r>
              <a:rPr lang="en-US" altLang="de-DE" sz="2400"/>
              <a:t>) !</a:t>
            </a:r>
          </a:p>
          <a:p>
            <a:pPr>
              <a:buFont typeface="Wingdings" pitchFamily="2" charset="2"/>
              <a:buNone/>
            </a:pPr>
            <a:r>
              <a:rPr lang="en-US" altLang="de-DE" sz="2000">
                <a:sym typeface="Wingdings" pitchFamily="2" charset="2"/>
              </a:rPr>
              <a:t>	</a:t>
            </a:r>
            <a:r>
              <a:rPr lang="en-US" altLang="de-DE" sz="2000">
                <a:solidFill>
                  <a:srgbClr val="33CCFF"/>
                </a:solidFill>
                <a:sym typeface="Wingdings" pitchFamily="2" charset="2"/>
              </a:rPr>
              <a:t></a:t>
            </a:r>
            <a:r>
              <a:rPr lang="en-US" altLang="de-DE" sz="2000"/>
              <a:t> horizontal focus in each dipole </a:t>
            </a:r>
          </a:p>
          <a:p>
            <a:pPr>
              <a:buFont typeface="Wingdings" pitchFamily="2" charset="2"/>
              <a:buNone/>
            </a:pPr>
            <a:r>
              <a:rPr lang="en-US" altLang="de-DE" sz="2000">
                <a:sym typeface="Wingdings" pitchFamily="2" charset="2"/>
              </a:rPr>
              <a:t>	</a:t>
            </a:r>
            <a:r>
              <a:rPr lang="en-US" altLang="de-DE" sz="2000">
                <a:solidFill>
                  <a:srgbClr val="33CCFF"/>
                </a:solidFill>
                <a:sym typeface="Wingdings" pitchFamily="2" charset="2"/>
              </a:rPr>
              <a:t></a:t>
            </a:r>
            <a:r>
              <a:rPr lang="en-US" altLang="de-DE" sz="2000"/>
              <a:t> </a:t>
            </a:r>
            <a:r>
              <a:rPr lang="en-US" altLang="de-DE" sz="2000" b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MBA</a:t>
            </a:r>
            <a:r>
              <a:rPr lang="en-US" altLang="de-DE" sz="2000" smtClean="0"/>
              <a:t>: small </a:t>
            </a:r>
            <a:r>
              <a:rPr lang="en-US" altLang="de-DE" sz="2000"/>
              <a:t>bend angle </a:t>
            </a:r>
            <a:r>
              <a:rPr lang="en-US" altLang="de-DE" sz="2000" i="1">
                <a:latin typeface="Symbol" pitchFamily="18" charset="2"/>
              </a:rPr>
              <a:t>f</a:t>
            </a:r>
            <a:r>
              <a:rPr lang="en-US" altLang="de-DE" sz="2000" i="1">
                <a:latin typeface="Times New Roman" pitchFamily="18" charset="0"/>
              </a:rPr>
              <a:t> = hL</a:t>
            </a:r>
            <a:r>
              <a:rPr lang="en-US" altLang="de-DE" sz="2000"/>
              <a:t> ,  so </a:t>
            </a:r>
            <a:r>
              <a:rPr lang="en-US" altLang="de-DE" sz="2000" i="1">
                <a:latin typeface="Symbol" pitchFamily="18" charset="2"/>
              </a:rPr>
              <a:t>h</a:t>
            </a:r>
            <a:r>
              <a:rPr lang="en-US" altLang="de-DE" sz="2000"/>
              <a:t> can’t grow (</a:t>
            </a:r>
            <a:r>
              <a:rPr lang="en-US" altLang="de-DE" sz="2000" i="1">
                <a:latin typeface="Symbol" pitchFamily="18" charset="2"/>
              </a:rPr>
              <a:t>h</a:t>
            </a:r>
            <a:r>
              <a:rPr lang="en-US" altLang="de-DE" sz="2000" i="1">
                <a:latin typeface="Times New Roman" pitchFamily="18" charset="0"/>
              </a:rPr>
              <a:t>’’ </a:t>
            </a:r>
            <a:r>
              <a:rPr lang="en-US" altLang="de-DE" sz="2000">
                <a:latin typeface="Times New Roman" pitchFamily="18" charset="0"/>
              </a:rPr>
              <a:t>= </a:t>
            </a:r>
            <a:r>
              <a:rPr lang="en-US" altLang="de-DE" sz="2000" i="1">
                <a:latin typeface="Times New Roman" pitchFamily="18" charset="0"/>
              </a:rPr>
              <a:t>h</a:t>
            </a:r>
            <a:r>
              <a:rPr lang="en-US" altLang="de-DE" sz="2000"/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de-DE" sz="2000">
                <a:solidFill>
                  <a:srgbClr val="33CCFF"/>
                </a:solidFill>
                <a:sym typeface="Wingdings" pitchFamily="2" charset="2"/>
              </a:rPr>
              <a:t>	</a:t>
            </a:r>
            <a:r>
              <a:rPr lang="en-US" altLang="de-DE" sz="2000"/>
              <a:t> </a:t>
            </a:r>
            <a:r>
              <a:rPr lang="en-US" altLang="de-DE" sz="2000" b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LGB</a:t>
            </a:r>
            <a:r>
              <a:rPr lang="en-US" altLang="de-DE" sz="2000" smtClean="0"/>
              <a:t>: longitudinal </a:t>
            </a:r>
            <a:r>
              <a:rPr lang="en-US" altLang="de-DE" sz="2000"/>
              <a:t>field variation </a:t>
            </a:r>
            <a:r>
              <a:rPr lang="en-US" altLang="de-DE" sz="2000" i="1">
                <a:latin typeface="Times New Roman" pitchFamily="18" charset="0"/>
              </a:rPr>
              <a:t>B </a:t>
            </a:r>
            <a:r>
              <a:rPr lang="en-US" altLang="de-DE" sz="2000">
                <a:latin typeface="Times New Roman" pitchFamily="18" charset="0"/>
              </a:rPr>
              <a:t>(</a:t>
            </a:r>
            <a:r>
              <a:rPr lang="en-US" altLang="de-DE" sz="2000" i="1">
                <a:latin typeface="Times New Roman" pitchFamily="18" charset="0"/>
              </a:rPr>
              <a:t>s</a:t>
            </a:r>
            <a:r>
              <a:rPr lang="en-US" altLang="de-DE" sz="2000">
                <a:latin typeface="Times New Roman" pitchFamily="18" charset="0"/>
              </a:rPr>
              <a:t>):</a:t>
            </a:r>
            <a:r>
              <a:rPr lang="en-US" altLang="de-DE" sz="2000"/>
              <a:t> compensate </a:t>
            </a:r>
            <a:r>
              <a:rPr lang="en-US" altLang="de-DE" sz="2000">
                <a:latin typeface="Monotype Corsiva" pitchFamily="66" charset="0"/>
              </a:rPr>
              <a:t>H </a:t>
            </a:r>
            <a:r>
              <a:rPr lang="en-US" altLang="de-DE" sz="2000">
                <a:latin typeface="Times New Roman" pitchFamily="18" charset="0"/>
              </a:rPr>
              <a:t>(</a:t>
            </a:r>
            <a:r>
              <a:rPr lang="en-US" altLang="de-DE" sz="2000" i="1">
                <a:latin typeface="Times New Roman" pitchFamily="18" charset="0"/>
              </a:rPr>
              <a:t>s</a:t>
            </a:r>
            <a:r>
              <a:rPr lang="en-US" altLang="de-DE" sz="2000">
                <a:latin typeface="Times New Roman" pitchFamily="18" charset="0"/>
              </a:rPr>
              <a:t>)</a:t>
            </a:r>
            <a:r>
              <a:rPr lang="en-US" altLang="de-DE" sz="2000"/>
              <a:t> growth by </a:t>
            </a:r>
            <a:r>
              <a:rPr lang="en-US" altLang="de-DE" sz="2000" i="1">
                <a:latin typeface="Times New Roman" pitchFamily="18" charset="0"/>
              </a:rPr>
              <a:t>h </a:t>
            </a:r>
            <a:r>
              <a:rPr lang="en-US" altLang="de-DE" sz="2000">
                <a:latin typeface="Times New Roman" pitchFamily="18" charset="0"/>
              </a:rPr>
              <a:t>(</a:t>
            </a:r>
            <a:r>
              <a:rPr lang="en-US" altLang="de-DE" sz="2000" i="1">
                <a:latin typeface="Times New Roman" pitchFamily="18" charset="0"/>
              </a:rPr>
              <a:t>s</a:t>
            </a:r>
            <a:r>
              <a:rPr lang="en-US" altLang="de-DE" sz="2000">
                <a:latin typeface="Times New Roman" pitchFamily="18" charset="0"/>
              </a:rPr>
              <a:t>) </a:t>
            </a:r>
          </a:p>
        </p:txBody>
      </p: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468313" y="1844675"/>
          <a:ext cx="27368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Equation" r:id="rId3" imgW="1015920" imgH="279360" progId="Equation.3">
                  <p:embed/>
                </p:oleObj>
              </mc:Choice>
              <mc:Fallback>
                <p:oleObj name="Equation" r:id="rId3" imgW="1015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27368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3924300" y="2420938"/>
          <a:ext cx="31686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" name="Equation" r:id="rId5" imgW="1384200" imgH="444240" progId="Equation.3">
                  <p:embed/>
                </p:oleObj>
              </mc:Choice>
              <mc:Fallback>
                <p:oleObj name="Equation" r:id="rId5" imgW="1384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420938"/>
                        <a:ext cx="3168650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6" name="Object 16"/>
          <p:cNvGraphicFramePr>
            <a:graphicFrameLocks noChangeAspect="1"/>
          </p:cNvGraphicFramePr>
          <p:nvPr/>
        </p:nvGraphicFramePr>
        <p:xfrm>
          <a:off x="179388" y="836613"/>
          <a:ext cx="46085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" name="Equation" r:id="rId7" imgW="2145960" imgH="431640" progId="Equation.3">
                  <p:embed/>
                </p:oleObj>
              </mc:Choice>
              <mc:Fallback>
                <p:oleObj name="Equation" r:id="rId7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36613"/>
                        <a:ext cx="46085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7" name="Object 17"/>
          <p:cNvGraphicFramePr>
            <a:graphicFrameLocks noChangeAspect="1"/>
          </p:cNvGraphicFramePr>
          <p:nvPr/>
        </p:nvGraphicFramePr>
        <p:xfrm>
          <a:off x="5076825" y="692150"/>
          <a:ext cx="34337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" name="Equation" r:id="rId9" imgW="1752480" imgH="431640" progId="Equation.3">
                  <p:embed/>
                </p:oleObj>
              </mc:Choice>
              <mc:Fallback>
                <p:oleObj name="Equation" r:id="rId9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92150"/>
                        <a:ext cx="343376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8" name="Object 18"/>
          <p:cNvGraphicFramePr>
            <a:graphicFrameLocks noChangeAspect="1"/>
          </p:cNvGraphicFramePr>
          <p:nvPr/>
        </p:nvGraphicFramePr>
        <p:xfrm>
          <a:off x="5076825" y="1557338"/>
          <a:ext cx="36988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" name="Equation" r:id="rId11" imgW="1752480" imgH="266400" progId="Equation.3">
                  <p:embed/>
                </p:oleObj>
              </mc:Choice>
              <mc:Fallback>
                <p:oleObj name="Equation" r:id="rId11" imgW="1752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557338"/>
                        <a:ext cx="36988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0676" name="Group 36"/>
          <p:cNvGrpSpPr>
            <a:grpSpLocks/>
          </p:cNvGrpSpPr>
          <p:nvPr/>
        </p:nvGrpSpPr>
        <p:grpSpPr bwMode="auto">
          <a:xfrm>
            <a:off x="6084888" y="2781300"/>
            <a:ext cx="3058737" cy="2089150"/>
            <a:chOff x="567" y="2795"/>
            <a:chExt cx="1645" cy="1134"/>
          </a:xfrm>
        </p:grpSpPr>
        <p:sp>
          <p:nvSpPr>
            <p:cNvPr id="240662" name="Line 22"/>
            <p:cNvSpPr>
              <a:spLocks noChangeShapeType="1"/>
            </p:cNvSpPr>
            <p:nvPr/>
          </p:nvSpPr>
          <p:spPr bwMode="auto">
            <a:xfrm>
              <a:off x="567" y="3294"/>
              <a:ext cx="12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63" name="Line 23"/>
            <p:cNvSpPr>
              <a:spLocks noChangeShapeType="1"/>
            </p:cNvSpPr>
            <p:nvPr/>
          </p:nvSpPr>
          <p:spPr bwMode="auto">
            <a:xfrm flipV="1">
              <a:off x="1338" y="2931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64" name="Oval 24"/>
            <p:cNvSpPr>
              <a:spLocks noChangeArrowheads="1"/>
            </p:cNvSpPr>
            <p:nvPr/>
          </p:nvSpPr>
          <p:spPr bwMode="auto">
            <a:xfrm rot="-1842682">
              <a:off x="612" y="3385"/>
              <a:ext cx="998" cy="453"/>
            </a:xfrm>
            <a:prstGeom prst="ellips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0665" name="Oval 25"/>
            <p:cNvSpPr>
              <a:spLocks noChangeArrowheads="1"/>
            </p:cNvSpPr>
            <p:nvPr/>
          </p:nvSpPr>
          <p:spPr bwMode="auto">
            <a:xfrm>
              <a:off x="1292" y="3249"/>
              <a:ext cx="90" cy="91"/>
            </a:xfrm>
            <a:prstGeom prst="ellipse">
              <a:avLst/>
            </a:prstGeom>
            <a:solidFill>
              <a:srgbClr val="33CCFF"/>
            </a:solidFill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0669" name="Line 29"/>
            <p:cNvSpPr>
              <a:spLocks noChangeShapeType="1"/>
            </p:cNvSpPr>
            <p:nvPr/>
          </p:nvSpPr>
          <p:spPr bwMode="auto">
            <a:xfrm>
              <a:off x="1111" y="3612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70" name="Line 30"/>
            <p:cNvSpPr>
              <a:spLocks noChangeShapeType="1"/>
            </p:cNvSpPr>
            <p:nvPr/>
          </p:nvSpPr>
          <p:spPr bwMode="auto">
            <a:xfrm flipV="1">
              <a:off x="1111" y="3203"/>
              <a:ext cx="0" cy="4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71" name="Text Box 31"/>
            <p:cNvSpPr txBox="1">
              <a:spLocks noChangeArrowheads="1"/>
            </p:cNvSpPr>
            <p:nvPr/>
          </p:nvSpPr>
          <p:spPr bwMode="auto">
            <a:xfrm>
              <a:off x="884" y="2931"/>
              <a:ext cx="40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66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2400">
                  <a:latin typeface="Symbol" pitchFamily="18" charset="2"/>
                </a:rPr>
                <a:t>hd</a:t>
              </a:r>
            </a:p>
          </p:txBody>
        </p:sp>
        <p:sp>
          <p:nvSpPr>
            <p:cNvPr id="240672" name="Text Box 32"/>
            <p:cNvSpPr txBox="1">
              <a:spLocks noChangeArrowheads="1"/>
            </p:cNvSpPr>
            <p:nvPr/>
          </p:nvSpPr>
          <p:spPr bwMode="auto">
            <a:xfrm>
              <a:off x="1576" y="3430"/>
              <a:ext cx="6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66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2400">
                  <a:latin typeface="Symbol" pitchFamily="18" charset="2"/>
                </a:rPr>
                <a:t>h</a:t>
              </a:r>
              <a:r>
                <a:rPr lang="en-US" altLang="de-DE" sz="2400">
                  <a:latin typeface="Times New Roman" pitchFamily="18" charset="0"/>
                </a:rPr>
                <a:t>’</a:t>
              </a:r>
              <a:r>
                <a:rPr lang="en-US" altLang="de-DE" sz="2400">
                  <a:latin typeface="Symbol" pitchFamily="18" charset="2"/>
                </a:rPr>
                <a:t>d</a:t>
              </a:r>
            </a:p>
          </p:txBody>
        </p:sp>
        <p:sp>
          <p:nvSpPr>
            <p:cNvPr id="240674" name="Text Box 34"/>
            <p:cNvSpPr txBox="1">
              <a:spLocks noChangeArrowheads="1"/>
            </p:cNvSpPr>
            <p:nvPr/>
          </p:nvSpPr>
          <p:spPr bwMode="auto">
            <a:xfrm>
              <a:off x="1359" y="2795"/>
              <a:ext cx="24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66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>
                  <a:latin typeface="Times New Roman" pitchFamily="18" charset="0"/>
                </a:rPr>
                <a:t>x’</a:t>
              </a:r>
            </a:p>
          </p:txBody>
        </p:sp>
        <p:sp>
          <p:nvSpPr>
            <p:cNvPr id="240675" name="Text Box 35"/>
            <p:cNvSpPr txBox="1">
              <a:spLocks noChangeArrowheads="1"/>
            </p:cNvSpPr>
            <p:nvPr/>
          </p:nvSpPr>
          <p:spPr bwMode="auto">
            <a:xfrm>
              <a:off x="1853" y="3067"/>
              <a:ext cx="183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66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40667" name="Line 27"/>
            <p:cNvSpPr>
              <a:spLocks noChangeShapeType="1"/>
            </p:cNvSpPr>
            <p:nvPr/>
          </p:nvSpPr>
          <p:spPr bwMode="auto">
            <a:xfrm>
              <a:off x="1066" y="3612"/>
              <a:ext cx="90" cy="0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68" name="Line 28"/>
            <p:cNvSpPr>
              <a:spLocks noChangeShapeType="1"/>
            </p:cNvSpPr>
            <p:nvPr/>
          </p:nvSpPr>
          <p:spPr bwMode="auto">
            <a:xfrm flipV="1">
              <a:off x="1111" y="3566"/>
              <a:ext cx="0" cy="91"/>
            </a:xfrm>
            <a:prstGeom prst="line">
              <a:avLst/>
            </a:prstGeom>
            <a:noFill/>
            <a:ln w="25400">
              <a:solidFill>
                <a:srgbClr val="33CC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92" name="Rectangle 28"/>
          <p:cNvSpPr>
            <a:spLocks noChangeArrowheads="1"/>
          </p:cNvSpPr>
          <p:nvPr/>
        </p:nvSpPr>
        <p:spPr bwMode="auto">
          <a:xfrm>
            <a:off x="323850" y="1989138"/>
            <a:ext cx="1871663" cy="7191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93" name="Rectangle 29"/>
          <p:cNvSpPr>
            <a:spLocks noChangeArrowheads="1"/>
          </p:cNvSpPr>
          <p:nvPr/>
        </p:nvSpPr>
        <p:spPr bwMode="auto">
          <a:xfrm>
            <a:off x="2339975" y="2133600"/>
            <a:ext cx="1727200" cy="5746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4140200" y="908050"/>
            <a:ext cx="287338" cy="3603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alt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The power path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3851275" y="1341438"/>
            <a:ext cx="288925" cy="3587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7667625" y="1268413"/>
            <a:ext cx="290513" cy="3603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4427538" y="1341438"/>
            <a:ext cx="287337" cy="3587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8172450" y="1268413"/>
            <a:ext cx="287338" cy="360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7812088" y="836613"/>
            <a:ext cx="287337" cy="3603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8532813" y="1916113"/>
            <a:ext cx="290512" cy="3603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1682" name="Object 18"/>
          <p:cNvGraphicFramePr>
            <a:graphicFrameLocks noChangeAspect="1"/>
          </p:cNvGraphicFramePr>
          <p:nvPr/>
        </p:nvGraphicFramePr>
        <p:xfrm>
          <a:off x="5135563" y="1773238"/>
          <a:ext cx="36988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1" name="Equation" r:id="rId3" imgW="1752480" imgH="266400" progId="Equation.3">
                  <p:embed/>
                </p:oleObj>
              </mc:Choice>
              <mc:Fallback>
                <p:oleObj name="Equation" r:id="rId3" imgW="1752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1773238"/>
                        <a:ext cx="36988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8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0825" y="2852738"/>
            <a:ext cx="8893175" cy="1944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 =</a:t>
            </a:r>
            <a:r>
              <a:rPr lang="en-US" altLang="de-DE" sz="2400">
                <a:sym typeface="Wingdings" pitchFamily="2" charset="2"/>
              </a:rPr>
              <a:t> orbit curvature, 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1/</a:t>
            </a:r>
            <a:r>
              <a:rPr lang="en-US" altLang="de-DE" sz="2400" i="1">
                <a:latin typeface="Symbol" pitchFamily="18" charset="2"/>
                <a:sym typeface="Wingdings" pitchFamily="2" charset="2"/>
              </a:rPr>
              <a:t>r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p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de-DE" sz="2400">
                <a:solidFill>
                  <a:srgbClr val="FF3300"/>
                </a:solidFill>
                <a:sym typeface="Wingdings" pitchFamily="2" charset="2"/>
              </a:rPr>
              <a:t></a:t>
            </a:r>
            <a:r>
              <a:rPr lang="en-US" altLang="de-DE" sz="2400">
                <a:sym typeface="Wingdings" pitchFamily="2" charset="2"/>
              </a:rPr>
              <a:t> increase radiation loss  </a:t>
            </a:r>
            <a:r>
              <a:rPr lang="en-US" altLang="de-DE" sz="2400"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E ~ I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2  </a:t>
            </a:r>
            <a:r>
              <a:rPr lang="en-US" altLang="de-DE" sz="2000">
                <a:sym typeface="Wingdings" pitchFamily="2" charset="2"/>
              </a:rPr>
              <a:t> expensive for high energy rings !</a:t>
            </a:r>
          </a:p>
          <a:p>
            <a:pPr>
              <a:buFont typeface="Wingdings" pitchFamily="2" charset="2"/>
              <a:buNone/>
            </a:pPr>
            <a:r>
              <a:rPr lang="en-US" altLang="de-DE" sz="2000">
                <a:sym typeface="Wingdings" pitchFamily="2" charset="2"/>
              </a:rPr>
              <a:t>	</a:t>
            </a:r>
            <a:r>
              <a:rPr lang="en-US" altLang="de-DE" sz="2000">
                <a:solidFill>
                  <a:srgbClr val="FF3300"/>
                </a:solidFill>
                <a:sym typeface="Wingdings" pitchFamily="2" charset="2"/>
              </a:rPr>
              <a:t></a:t>
            </a:r>
            <a:r>
              <a:rPr lang="en-US" altLang="de-DE" sz="2000">
                <a:sym typeface="Wingdings" pitchFamily="2" charset="2"/>
              </a:rPr>
              <a:t> high dipole field    large momentum spread </a:t>
            </a:r>
            <a:r>
              <a:rPr lang="en-US" altLang="de-DE" sz="2000" i="1"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de-DE" sz="2000" i="1" baseline="-25000"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de-DE" sz="2000" baseline="30000">
                <a:latin typeface="Symbol" pitchFamily="18" charset="2"/>
                <a:sym typeface="Wingdings" pitchFamily="2" charset="2"/>
              </a:rPr>
              <a:t>2</a:t>
            </a:r>
            <a:r>
              <a:rPr lang="en-US" altLang="de-DE" sz="2000" i="1" baseline="-25000">
                <a:latin typeface="Symbol" pitchFamily="18" charset="2"/>
                <a:sym typeface="Wingdings" pitchFamily="2" charset="2"/>
              </a:rPr>
              <a:t>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~ h</a:t>
            </a:r>
          </a:p>
          <a:p>
            <a:pPr>
              <a:buFont typeface="Wingdings" pitchFamily="2" charset="2"/>
              <a:buNone/>
            </a:pPr>
            <a:r>
              <a:rPr lang="en-US" altLang="de-DE" sz="2000">
                <a:sym typeface="Wingdings" pitchFamily="2" charset="2"/>
              </a:rPr>
              <a:t>	</a:t>
            </a:r>
            <a:r>
              <a:rPr lang="en-US" altLang="de-DE" sz="2000">
                <a:solidFill>
                  <a:srgbClr val="FF3300"/>
                </a:solidFill>
                <a:sym typeface="Wingdings" pitchFamily="2" charset="2"/>
              </a:rPr>
              <a:t></a:t>
            </a:r>
            <a:r>
              <a:rPr lang="en-US" altLang="de-DE" sz="2000">
                <a:sym typeface="Wingdings" pitchFamily="2" charset="2"/>
              </a:rPr>
              <a:t> </a:t>
            </a:r>
            <a:r>
              <a:rPr lang="en-US" altLang="de-DE" sz="2000" b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Damping Wigglers</a:t>
            </a:r>
            <a:r>
              <a:rPr lang="en-US" altLang="de-DE" sz="2000">
                <a:sym typeface="Wingdings" pitchFamily="2" charset="2"/>
              </a:rPr>
              <a:t>: length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L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w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,</a:t>
            </a:r>
            <a:r>
              <a:rPr lang="en-US" altLang="de-DE" sz="2000">
                <a:sym typeface="Wingdings" pitchFamily="2" charset="2"/>
              </a:rPr>
              <a:t> period </a:t>
            </a:r>
            <a:r>
              <a:rPr lang="en-US" altLang="de-DE" sz="2000" i="1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w</a:t>
            </a:r>
            <a:r>
              <a:rPr lang="en-US" altLang="de-DE" sz="2000">
                <a:sym typeface="Wingdings" pitchFamily="2" charset="2"/>
              </a:rPr>
              <a:t>, peak field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w 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= (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p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/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)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w</a:t>
            </a:r>
          </a:p>
        </p:txBody>
      </p:sp>
      <p:graphicFrame>
        <p:nvGraphicFramePr>
          <p:cNvPr id="241680" name="Object 16"/>
          <p:cNvGraphicFramePr>
            <a:graphicFrameLocks noChangeAspect="1"/>
          </p:cNvGraphicFramePr>
          <p:nvPr/>
        </p:nvGraphicFramePr>
        <p:xfrm>
          <a:off x="179388" y="836613"/>
          <a:ext cx="46085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" name="Equation" r:id="rId5" imgW="2145960" imgH="431640" progId="Equation.3">
                  <p:embed/>
                </p:oleObj>
              </mc:Choice>
              <mc:Fallback>
                <p:oleObj name="Equation" r:id="rId5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36613"/>
                        <a:ext cx="46085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4" name="Object 20"/>
          <p:cNvGraphicFramePr>
            <a:graphicFrameLocks noChangeAspect="1"/>
          </p:cNvGraphicFramePr>
          <p:nvPr/>
        </p:nvGraphicFramePr>
        <p:xfrm>
          <a:off x="395288" y="1989138"/>
          <a:ext cx="18002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3" name="Equation" r:id="rId7" imgW="749160" imgH="279360" progId="Equation.3">
                  <p:embed/>
                </p:oleObj>
              </mc:Choice>
              <mc:Fallback>
                <p:oleObj name="Equation" r:id="rId7" imgW="74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18002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124450" y="836613"/>
          <a:ext cx="34337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4" name="Equation" r:id="rId9" imgW="1752480" imgH="431640" progId="Equation.3">
                  <p:embed/>
                </p:oleObj>
              </mc:Choice>
              <mc:Fallback>
                <p:oleObj name="Equation" r:id="rId9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836613"/>
                        <a:ext cx="343376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5" name="Object 21"/>
          <p:cNvGraphicFramePr>
            <a:graphicFrameLocks noChangeAspect="1"/>
          </p:cNvGraphicFramePr>
          <p:nvPr/>
        </p:nvGraphicFramePr>
        <p:xfrm>
          <a:off x="2339975" y="2133600"/>
          <a:ext cx="17827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5" name="Equation" r:id="rId11" imgW="838080" imgH="279360" progId="Equation.3">
                  <p:embed/>
                </p:oleObj>
              </mc:Choice>
              <mc:Fallback>
                <p:oleObj name="Equation" r:id="rId11" imgW="838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133600"/>
                        <a:ext cx="17827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6" name="Object 22"/>
          <p:cNvGraphicFramePr>
            <a:graphicFrameLocks noChangeAspect="1"/>
          </p:cNvGraphicFramePr>
          <p:nvPr/>
        </p:nvGraphicFramePr>
        <p:xfrm>
          <a:off x="700088" y="4508500"/>
          <a:ext cx="72405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6" name="Equation" r:id="rId13" imgW="3555720" imgH="241200" progId="Equation.3">
                  <p:embed/>
                </p:oleObj>
              </mc:Choice>
              <mc:Fallback>
                <p:oleObj name="Equation" r:id="rId13" imgW="355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508500"/>
                        <a:ext cx="72405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87" name="Object 23"/>
          <p:cNvGraphicFramePr>
            <a:graphicFrameLocks noChangeAspect="1"/>
          </p:cNvGraphicFramePr>
          <p:nvPr/>
        </p:nvGraphicFramePr>
        <p:xfrm>
          <a:off x="827088" y="5300663"/>
          <a:ext cx="74199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" name="Equation" r:id="rId15" imgW="3987720" imgH="469800" progId="Equation.3">
                  <p:embed/>
                </p:oleObj>
              </mc:Choice>
              <mc:Fallback>
                <p:oleObj name="Equation" r:id="rId15" imgW="398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300663"/>
                        <a:ext cx="74199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1671638" y="416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i="0"/>
          </a:p>
        </p:txBody>
      </p:sp>
      <p:sp>
        <p:nvSpPr>
          <p:cNvPr id="241689" name="Text Box 25"/>
          <p:cNvSpPr txBox="1">
            <a:spLocks noChangeArrowheads="1"/>
          </p:cNvSpPr>
          <p:nvPr/>
        </p:nvSpPr>
        <p:spPr bwMode="auto">
          <a:xfrm>
            <a:off x="1116013" y="5013325"/>
            <a:ext cx="715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2000" i="0" smtClean="0"/>
              <a:t>   wiggler</a:t>
            </a:r>
            <a:r>
              <a:rPr lang="en-US" altLang="de-DE" sz="2000" i="0"/>
              <a:t>: long, short period, weak field, horizontal focus</a:t>
            </a:r>
          </a:p>
        </p:txBody>
      </p:sp>
      <p:sp>
        <p:nvSpPr>
          <p:cNvPr id="241690" name="Freeform 26"/>
          <p:cNvSpPr>
            <a:spLocks/>
          </p:cNvSpPr>
          <p:nvPr/>
        </p:nvSpPr>
        <p:spPr bwMode="auto">
          <a:xfrm>
            <a:off x="7380288" y="4797425"/>
            <a:ext cx="600075" cy="431800"/>
          </a:xfrm>
          <a:custGeom>
            <a:avLst/>
            <a:gdLst>
              <a:gd name="T0" fmla="*/ 227 w 378"/>
              <a:gd name="T1" fmla="*/ 0 h 317"/>
              <a:gd name="T2" fmla="*/ 363 w 378"/>
              <a:gd name="T3" fmla="*/ 91 h 317"/>
              <a:gd name="T4" fmla="*/ 318 w 378"/>
              <a:gd name="T5" fmla="*/ 227 h 317"/>
              <a:gd name="T6" fmla="*/ 0 w 378"/>
              <a:gd name="T7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317">
                <a:moveTo>
                  <a:pt x="227" y="0"/>
                </a:moveTo>
                <a:cubicBezTo>
                  <a:pt x="287" y="26"/>
                  <a:pt x="348" y="53"/>
                  <a:pt x="363" y="91"/>
                </a:cubicBezTo>
                <a:cubicBezTo>
                  <a:pt x="378" y="129"/>
                  <a:pt x="378" y="189"/>
                  <a:pt x="318" y="227"/>
                </a:cubicBezTo>
                <a:cubicBezTo>
                  <a:pt x="258" y="265"/>
                  <a:pt x="129" y="291"/>
                  <a:pt x="0" y="31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1691" name="Freeform 27"/>
          <p:cNvSpPr>
            <a:spLocks/>
          </p:cNvSpPr>
          <p:nvPr/>
        </p:nvSpPr>
        <p:spPr bwMode="auto">
          <a:xfrm>
            <a:off x="468313" y="5229225"/>
            <a:ext cx="684212" cy="504825"/>
          </a:xfrm>
          <a:custGeom>
            <a:avLst/>
            <a:gdLst>
              <a:gd name="T0" fmla="*/ 431 w 431"/>
              <a:gd name="T1" fmla="*/ 0 h 363"/>
              <a:gd name="T2" fmla="*/ 68 w 431"/>
              <a:gd name="T3" fmla="*/ 91 h 363"/>
              <a:gd name="T4" fmla="*/ 23 w 431"/>
              <a:gd name="T5" fmla="*/ 318 h 363"/>
              <a:gd name="T6" fmla="*/ 204 w 431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1" h="363">
                <a:moveTo>
                  <a:pt x="431" y="0"/>
                </a:moveTo>
                <a:cubicBezTo>
                  <a:pt x="283" y="19"/>
                  <a:pt x="136" y="38"/>
                  <a:pt x="68" y="91"/>
                </a:cubicBezTo>
                <a:cubicBezTo>
                  <a:pt x="0" y="144"/>
                  <a:pt x="0" y="273"/>
                  <a:pt x="23" y="318"/>
                </a:cubicBezTo>
                <a:cubicBezTo>
                  <a:pt x="46" y="363"/>
                  <a:pt x="125" y="363"/>
                  <a:pt x="204" y="363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1694" name="Text Box 30"/>
          <p:cNvSpPr txBox="1">
            <a:spLocks noChangeArrowheads="1"/>
          </p:cNvSpPr>
          <p:nvPr/>
        </p:nvSpPr>
        <p:spPr bwMode="auto">
          <a:xfrm>
            <a:off x="2576829" y="6174181"/>
            <a:ext cx="5913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b="1" i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PETRA </a:t>
            </a:r>
            <a:r>
              <a:rPr lang="en-US" altLang="de-DE" sz="2000" b="1" i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altLang="de-DE" sz="2000" i="0"/>
              <a:t> : Power </a:t>
            </a:r>
            <a:r>
              <a:rPr lang="en-US" altLang="de-DE" sz="2000" i="0">
                <a:latin typeface="Times New Roman" pitchFamily="18" charset="0"/>
              </a:rPr>
              <a:t>1.1</a:t>
            </a:r>
            <a:r>
              <a:rPr lang="en-US" altLang="de-DE" sz="2000" i="0">
                <a:latin typeface="Times New Roman" pitchFamily="18" charset="0"/>
                <a:sym typeface="Symbol" pitchFamily="18" charset="2"/>
              </a:rPr>
              <a:t> 4.9 MW</a:t>
            </a:r>
            <a:r>
              <a:rPr lang="en-US" altLang="de-DE" sz="2000" i="0">
                <a:sym typeface="Symbol" pitchFamily="18" charset="2"/>
              </a:rPr>
              <a:t>  </a:t>
            </a:r>
            <a:r>
              <a:rPr lang="en-US" altLang="de-DE" sz="2000" i="0">
                <a:solidFill>
                  <a:srgbClr val="FF0000"/>
                </a:solidFill>
                <a:sym typeface="Wingdings" pitchFamily="2" charset="2"/>
              </a:rPr>
              <a:t></a:t>
            </a:r>
            <a:r>
              <a:rPr lang="en-US" altLang="de-DE" sz="2000" i="0">
                <a:sym typeface="Wingdings" pitchFamily="2" charset="2"/>
              </a:rPr>
              <a:t>  </a:t>
            </a:r>
            <a:r>
              <a:rPr lang="en-US" altLang="de-DE" sz="2000" i="0">
                <a:latin typeface="Symbol" pitchFamily="18" charset="2"/>
                <a:sym typeface="Wingdings" pitchFamily="2" charset="2"/>
              </a:rPr>
              <a:t>e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xo</a:t>
            </a:r>
            <a:r>
              <a:rPr lang="en-US" altLang="de-DE" sz="2000" i="0">
                <a:sym typeface="Wingdings" pitchFamily="2" charset="2"/>
              </a:rPr>
              <a:t>  </a:t>
            </a:r>
            <a:r>
              <a:rPr lang="en-US" altLang="de-DE" sz="2000" i="0">
                <a:latin typeface="Times New Roman" pitchFamily="18" charset="0"/>
                <a:sym typeface="Wingdings" pitchFamily="2" charset="2"/>
              </a:rPr>
              <a:t>4.4 </a:t>
            </a:r>
            <a:r>
              <a:rPr lang="en-US" altLang="de-DE" sz="2000" i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de-DE" sz="2000" i="0">
                <a:latin typeface="Times New Roman" pitchFamily="18" charset="0"/>
                <a:sym typeface="Wingdings" pitchFamily="2" charset="2"/>
              </a:rPr>
              <a:t>1.0 nm</a:t>
            </a:r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 flipH="1" flipV="1">
            <a:off x="7955756" y="2276474"/>
            <a:ext cx="2382" cy="1150937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Box 25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250825" y="1916113"/>
            <a:ext cx="3457575" cy="7921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4140200" y="908050"/>
            <a:ext cx="287338" cy="3603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alt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The damping partitioning path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851275" y="1341438"/>
            <a:ext cx="288925" cy="3587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7667625" y="1268413"/>
            <a:ext cx="290513" cy="360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4427538" y="1341438"/>
            <a:ext cx="287337" cy="358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8172450" y="1268413"/>
            <a:ext cx="287338" cy="3603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7812088" y="836613"/>
            <a:ext cx="287337" cy="360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03" name="Rectangle 15"/>
          <p:cNvSpPr>
            <a:spLocks noChangeArrowheads="1"/>
          </p:cNvSpPr>
          <p:nvPr/>
        </p:nvSpPr>
        <p:spPr bwMode="auto">
          <a:xfrm>
            <a:off x="8532813" y="1916113"/>
            <a:ext cx="290512" cy="360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70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893175" cy="3600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1/</a:t>
            </a:r>
            <a:r>
              <a:rPr lang="en-US" altLang="de-DE" sz="2400" i="1">
                <a:latin typeface="Symbol" pitchFamily="18" charset="2"/>
                <a:sym typeface="Wingdings" pitchFamily="2" charset="2"/>
              </a:rPr>
              <a:t>r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p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) </a:t>
            </a:r>
            <a:r>
              <a:rPr lang="en-US" altLang="de-DE" sz="2400">
                <a:sym typeface="Wingdings" pitchFamily="2" charset="2"/>
              </a:rPr>
              <a:t>curvature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, 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B’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p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) </a:t>
            </a:r>
            <a:r>
              <a:rPr lang="en-US" altLang="de-DE" sz="2400">
                <a:sym typeface="Wingdings" pitchFamily="2" charset="2"/>
              </a:rPr>
              <a:t>focusing strength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400" b="1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damping partitioning </a:t>
            </a:r>
            <a:r>
              <a:rPr lang="en-US" altLang="de-DE" sz="2400" b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numbers</a:t>
            </a:r>
            <a:r>
              <a:rPr lang="en-US" altLang="de-DE" sz="2400" smtClean="0">
                <a:sym typeface="Wingdings" pitchFamily="2" charset="2"/>
              </a:rPr>
              <a:t> </a:t>
            </a:r>
            <a:endParaRPr lang="en-US" altLang="de-DE" sz="2400"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400">
                <a:sym typeface="Wingdings" pitchFamily="2" charset="2"/>
              </a:rPr>
              <a:t>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J</a:t>
            </a:r>
            <a:r>
              <a:rPr lang="en-US" altLang="de-DE" sz="2400" i="1" baseline="-25000"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1 </a:t>
            </a:r>
            <a:r>
              <a:rPr lang="en-US" altLang="de-DE" sz="2400">
                <a:latin typeface="Symbol" pitchFamily="18" charset="2"/>
                <a:sym typeface="Wingdings" pitchFamily="2" charset="2"/>
              </a:rPr>
              <a:t>-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4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  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J</a:t>
            </a:r>
            <a:r>
              <a:rPr lang="en-US" altLang="de-DE" sz="2400" i="1" baseline="-25000"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= 2 +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4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/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   </a:t>
            </a:r>
            <a:r>
              <a:rPr lang="en-US" altLang="de-DE" sz="2400">
                <a:latin typeface="Times New Roman" pitchFamily="18" charset="0"/>
                <a:sym typeface="Symbol" pitchFamily="18" charset="2"/>
              </a:rPr>
              <a:t>   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J</a:t>
            </a:r>
            <a:r>
              <a:rPr lang="en-US" altLang="de-DE" sz="2400" i="1" baseline="-25000">
                <a:latin typeface="Times New Roman" pitchFamily="18" charset="0"/>
                <a:sym typeface="Wingdings" pitchFamily="2" charset="2"/>
              </a:rPr>
              <a:t>x 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+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J</a:t>
            </a:r>
            <a:r>
              <a:rPr lang="en-US" altLang="de-DE" sz="2400" i="1" baseline="-25000">
                <a:latin typeface="Symbol" pitchFamily="18" charset="2"/>
                <a:sym typeface="Wingdings" pitchFamily="2" charset="2"/>
              </a:rPr>
              <a:t>d  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= 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000">
                <a:sym typeface="Wingdings" pitchFamily="2" charset="2"/>
              </a:rPr>
              <a:t>separate functions (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2 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= 0</a:t>
            </a:r>
            <a:r>
              <a:rPr lang="en-US" altLang="de-DE" sz="2000">
                <a:sym typeface="Wingdings" pitchFamily="2" charset="2"/>
              </a:rPr>
              <a:t> in bending magnets ):  |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4</a:t>
            </a:r>
            <a:r>
              <a:rPr lang="en-US" altLang="de-DE" sz="2000">
                <a:sym typeface="Wingdings" pitchFamily="2" charset="2"/>
              </a:rPr>
              <a:t>|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&lt;&lt;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de-DE" sz="2000">
                <a:sym typeface="Wingdings" pitchFamily="2" charset="2"/>
              </a:rPr>
              <a:t>   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J</a:t>
            </a:r>
            <a:r>
              <a:rPr lang="en-US" altLang="de-DE" sz="2000" i="1" baseline="-25000"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 1, 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J</a:t>
            </a:r>
            <a:r>
              <a:rPr lang="en-US" altLang="de-DE" sz="2000" i="1" baseline="-25000"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40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</a:t>
            </a:r>
            <a:r>
              <a:rPr lang="en-US" altLang="de-DE" sz="2400">
                <a:sym typeface="Wingdings" pitchFamily="2" charset="2"/>
              </a:rPr>
              <a:t> get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½</a:t>
            </a:r>
            <a:r>
              <a:rPr lang="en-US" altLang="de-DE" sz="2400">
                <a:sym typeface="Wingdings" pitchFamily="2" charset="2"/>
              </a:rPr>
              <a:t> emittance on expense </a:t>
            </a:r>
            <a:br>
              <a:rPr lang="en-US" altLang="de-DE" sz="2400">
                <a:sym typeface="Wingdings" pitchFamily="2" charset="2"/>
              </a:rPr>
            </a:br>
            <a:r>
              <a:rPr lang="en-US" altLang="de-DE" sz="2400">
                <a:sym typeface="Wingdings" pitchFamily="2" charset="2"/>
              </a:rPr>
              <a:t> of 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de-DE" sz="2400">
                <a:sym typeface="Symbol" pitchFamily="18" charset="2"/>
              </a:rPr>
              <a:t>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de-DE" sz="2400">
                <a:sym typeface="Wingdings" pitchFamily="2" charset="2"/>
              </a:rPr>
              <a:t> larger momentum spread: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400">
                <a:sym typeface="Wingdings" pitchFamily="2" charset="2"/>
              </a:rPr>
              <a:t>	</a:t>
            </a:r>
            <a:r>
              <a:rPr lang="en-US" altLang="de-DE" sz="240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</a:t>
            </a:r>
            <a:r>
              <a:rPr lang="en-US" altLang="de-DE" sz="2400">
                <a:sym typeface="Wingdings" pitchFamily="2" charset="2"/>
              </a:rPr>
              <a:t> vertical focusing 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2 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&lt; 0, |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| &gt;&gt;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 baseline="300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de-DE" sz="2400">
                <a:sym typeface="Wingdings" pitchFamily="2" charset="2"/>
              </a:rPr>
              <a:t>)  in bends 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 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&gt; 0, </a:t>
            </a:r>
            <a:r>
              <a:rPr lang="en-US" altLang="de-DE" sz="2400" i="1">
                <a:latin typeface="Symbol" pitchFamily="18" charset="2"/>
                <a:sym typeface="Wingdings" pitchFamily="2" charset="2"/>
              </a:rPr>
              <a:t>h </a:t>
            </a:r>
            <a:r>
              <a:rPr lang="en-US" altLang="de-DE" sz="2400">
                <a:latin typeface="Times New Roman" pitchFamily="18" charset="0"/>
                <a:sym typeface="Wingdings" pitchFamily="2" charset="2"/>
              </a:rPr>
              <a:t>&gt; 0</a:t>
            </a:r>
            <a:r>
              <a:rPr lang="en-US" altLang="de-DE" sz="240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000">
                <a:sym typeface="Wingdings" pitchFamily="2" charset="2"/>
              </a:rPr>
              <a:t>			e.g. </a:t>
            </a:r>
            <a:r>
              <a:rPr lang="en-US" altLang="de-DE" sz="2000" b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MAX IV  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J</a:t>
            </a:r>
            <a:r>
              <a:rPr lang="en-US" altLang="de-DE" sz="2000" i="1" baseline="-25000"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 = 1.85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400">
                <a:solidFill>
                  <a:schemeClr val="folHlink"/>
                </a:solidFill>
                <a:sym typeface="Wingdings" pitchFamily="2" charset="2"/>
              </a:rPr>
              <a:t>	</a:t>
            </a:r>
            <a:r>
              <a:rPr lang="en-US" altLang="de-DE" sz="200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</a:t>
            </a:r>
            <a:r>
              <a:rPr lang="en-US" altLang="de-DE" sz="2000">
                <a:sym typeface="Wingdings" pitchFamily="2" charset="2"/>
              </a:rPr>
              <a:t> horizontal focusing (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000" baseline="-25000">
                <a:latin typeface="Times New Roman" pitchFamily="18" charset="0"/>
                <a:sym typeface="Wingdings" pitchFamily="2" charset="2"/>
              </a:rPr>
              <a:t>2 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&gt; 0) </a:t>
            </a:r>
            <a:r>
              <a:rPr lang="en-US" altLang="de-DE" sz="2000">
                <a:sym typeface="Wingdings" pitchFamily="2" charset="2"/>
              </a:rPr>
              <a:t>in anti-bends (</a:t>
            </a:r>
            <a:r>
              <a:rPr lang="en-US" altLang="de-DE" sz="2000" i="1">
                <a:latin typeface="Times New Roman" pitchFamily="18" charset="0"/>
                <a:sym typeface="Wingdings" pitchFamily="2" charset="2"/>
              </a:rPr>
              <a:t>h 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&lt; 0, </a:t>
            </a:r>
            <a:r>
              <a:rPr lang="en-US" altLang="de-DE" sz="2000" i="1">
                <a:latin typeface="Symbol" pitchFamily="18" charset="2"/>
                <a:sym typeface="Wingdings" pitchFamily="2" charset="2"/>
              </a:rPr>
              <a:t>h </a:t>
            </a:r>
            <a:r>
              <a:rPr lang="en-US" altLang="de-DE" sz="2000">
                <a:latin typeface="Times New Roman" pitchFamily="18" charset="0"/>
                <a:sym typeface="Wingdings" pitchFamily="2" charset="2"/>
              </a:rPr>
              <a:t>&gt; 0</a:t>
            </a:r>
            <a:r>
              <a:rPr lang="en-US" altLang="de-DE" sz="2000">
                <a:sym typeface="Wingdings" pitchFamily="2" charset="2"/>
              </a:rPr>
              <a:t>) </a:t>
            </a:r>
          </a:p>
        </p:txBody>
      </p:sp>
      <p:graphicFrame>
        <p:nvGraphicFramePr>
          <p:cNvPr id="242705" name="Object 17"/>
          <p:cNvGraphicFramePr>
            <a:graphicFrameLocks noChangeAspect="1"/>
          </p:cNvGraphicFramePr>
          <p:nvPr/>
        </p:nvGraphicFramePr>
        <p:xfrm>
          <a:off x="5135563" y="1773238"/>
          <a:ext cx="36988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Equation" r:id="rId3" imgW="1752480" imgH="266400" progId="Equation.3">
                  <p:embed/>
                </p:oleObj>
              </mc:Choice>
              <mc:Fallback>
                <p:oleObj name="Equation" r:id="rId3" imgW="1752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1773238"/>
                        <a:ext cx="36988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7" name="Object 19"/>
          <p:cNvGraphicFramePr>
            <a:graphicFrameLocks noChangeAspect="1"/>
          </p:cNvGraphicFramePr>
          <p:nvPr/>
        </p:nvGraphicFramePr>
        <p:xfrm>
          <a:off x="5124450" y="836613"/>
          <a:ext cx="34337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Equation" r:id="rId5" imgW="1752480" imgH="431640" progId="Equation.3">
                  <p:embed/>
                </p:oleObj>
              </mc:Choice>
              <mc:Fallback>
                <p:oleObj name="Equation" r:id="rId5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836613"/>
                        <a:ext cx="343376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4" name="Object 16"/>
          <p:cNvGraphicFramePr>
            <a:graphicFrameLocks noChangeAspect="1"/>
          </p:cNvGraphicFramePr>
          <p:nvPr/>
        </p:nvGraphicFramePr>
        <p:xfrm>
          <a:off x="179388" y="836613"/>
          <a:ext cx="46085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0" name="Equation" r:id="rId7" imgW="2145960" imgH="431640" progId="Equation.3">
                  <p:embed/>
                </p:oleObj>
              </mc:Choice>
              <mc:Fallback>
                <p:oleObj name="Equation" r:id="rId7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36613"/>
                        <a:ext cx="46085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20"/>
          <p:cNvGraphicFramePr>
            <a:graphicFrameLocks noChangeAspect="1"/>
          </p:cNvGraphicFramePr>
          <p:nvPr/>
        </p:nvGraphicFramePr>
        <p:xfrm>
          <a:off x="323850" y="1989138"/>
          <a:ext cx="33131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1" name="Equation" r:id="rId9" imgW="1346040" imgH="279360" progId="Equation.3">
                  <p:embed/>
                </p:oleObj>
              </mc:Choice>
              <mc:Fallback>
                <p:oleObj name="Equation" r:id="rId9" imgW="1346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89138"/>
                        <a:ext cx="33131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56" name="Rectangle 24"/>
          <p:cNvSpPr>
            <a:spLocks noChangeArrowheads="1"/>
          </p:cNvSpPr>
          <p:nvPr/>
        </p:nvSpPr>
        <p:spPr bwMode="auto">
          <a:xfrm>
            <a:off x="8459788" y="2852738"/>
            <a:ext cx="360362" cy="4318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855" name="Rectangle 23"/>
          <p:cNvSpPr>
            <a:spLocks noChangeArrowheads="1"/>
          </p:cNvSpPr>
          <p:nvPr/>
        </p:nvSpPr>
        <p:spPr bwMode="auto">
          <a:xfrm>
            <a:off x="8459788" y="2420938"/>
            <a:ext cx="360362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alt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alt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TME </a:t>
            </a:r>
            <a:r>
              <a:rPr lang="en-US" alt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  </a:t>
            </a:r>
            <a:endParaRPr lang="en-US" alt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893175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/>
              <a:t>what is the lowest possible emittance of a lattice cell ?</a:t>
            </a:r>
          </a:p>
          <a:p>
            <a:pPr lvl="1">
              <a:lnSpc>
                <a:spcPct val="90000"/>
              </a:lnSpc>
            </a:pPr>
            <a:r>
              <a:rPr lang="en-US" altLang="de-DE" sz="2000"/>
              <a:t>homogenous (constant </a:t>
            </a:r>
            <a:r>
              <a:rPr lang="en-US" altLang="de-DE" sz="2000" i="1">
                <a:latin typeface="Times New Roman" pitchFamily="18" charset="0"/>
              </a:rPr>
              <a:t>h</a:t>
            </a:r>
            <a:r>
              <a:rPr lang="en-US" altLang="de-DE" sz="2000"/>
              <a:t>), short (</a:t>
            </a:r>
            <a:r>
              <a:rPr lang="en-US" altLang="de-DE" sz="2000" i="1">
                <a:latin typeface="Symbol" pitchFamily="18" charset="2"/>
              </a:rPr>
              <a:t>f </a:t>
            </a:r>
            <a:r>
              <a:rPr lang="en-US" altLang="de-DE" sz="2000">
                <a:latin typeface="Times New Roman" pitchFamily="18" charset="0"/>
              </a:rPr>
              <a:t>=</a:t>
            </a:r>
            <a:r>
              <a:rPr lang="en-US" altLang="de-DE" sz="2000" i="1">
                <a:latin typeface="Times New Roman" pitchFamily="18" charset="0"/>
              </a:rPr>
              <a:t>hL</a:t>
            </a:r>
            <a:r>
              <a:rPr lang="en-US" altLang="de-DE" sz="2000" i="1">
                <a:latin typeface="Symbol" pitchFamily="18" charset="2"/>
              </a:rPr>
              <a:t> </a:t>
            </a:r>
            <a:r>
              <a:rPr lang="en-US" altLang="de-DE" sz="2000">
                <a:latin typeface="Symbol" pitchFamily="18" charset="2"/>
              </a:rPr>
              <a:t>&lt;&lt; 1</a:t>
            </a:r>
            <a:r>
              <a:rPr lang="en-US" altLang="de-DE" sz="2000"/>
              <a:t>) bending magnet</a:t>
            </a:r>
          </a:p>
          <a:p>
            <a:pPr lvl="1">
              <a:lnSpc>
                <a:spcPct val="90000"/>
              </a:lnSpc>
            </a:pPr>
            <a:r>
              <a:rPr lang="en-US" altLang="de-DE" sz="2000"/>
              <a:t>set</a:t>
            </a:r>
            <a:r>
              <a:rPr lang="en-US" altLang="de-DE" sz="2000" i="1"/>
              <a:t> </a:t>
            </a:r>
            <a:r>
              <a:rPr lang="en-US" altLang="de-DE" sz="2000" i="1">
                <a:latin typeface="Symbol" pitchFamily="18" charset="2"/>
              </a:rPr>
              <a:t>a</a:t>
            </a:r>
            <a:r>
              <a:rPr lang="en-US" altLang="de-DE" sz="2000" baseline="-25000">
                <a:latin typeface="Times New Roman" pitchFamily="18" charset="0"/>
              </a:rPr>
              <a:t>o </a:t>
            </a:r>
            <a:r>
              <a:rPr lang="en-US" altLang="de-DE" sz="2000">
                <a:latin typeface="Symbol" pitchFamily="18" charset="2"/>
              </a:rPr>
              <a:t>=</a:t>
            </a:r>
            <a:r>
              <a:rPr lang="en-US" altLang="de-DE" sz="2000" i="1">
                <a:latin typeface="Symbol" pitchFamily="18" charset="2"/>
              </a:rPr>
              <a:t> h</a:t>
            </a:r>
            <a:r>
              <a:rPr lang="en-US" altLang="de-DE" sz="2000" baseline="-25000">
                <a:latin typeface="Times New Roman" pitchFamily="18" charset="0"/>
              </a:rPr>
              <a:t>o</a:t>
            </a:r>
            <a:r>
              <a:rPr lang="en-US" altLang="de-DE" sz="2000">
                <a:latin typeface="Times New Roman" pitchFamily="18" charset="0"/>
              </a:rPr>
              <a:t>’ = 0</a:t>
            </a:r>
            <a:r>
              <a:rPr lang="en-US" altLang="de-DE" sz="2000"/>
              <a:t>  at bend center (symmetry); find minimum </a:t>
            </a:r>
            <a:r>
              <a:rPr lang="en-US" altLang="de-DE" sz="2000">
                <a:latin typeface="Monotype Corsiva" pitchFamily="66" charset="0"/>
              </a:rPr>
              <a:t>H </a:t>
            </a:r>
            <a:r>
              <a:rPr lang="en-US" altLang="de-DE" sz="2000">
                <a:latin typeface="Times New Roman" pitchFamily="18" charset="0"/>
              </a:rPr>
              <a:t>( </a:t>
            </a:r>
            <a:r>
              <a:rPr lang="en-US" altLang="de-DE" sz="2000" i="1">
                <a:latin typeface="Symbol" pitchFamily="18" charset="2"/>
              </a:rPr>
              <a:t>b</a:t>
            </a:r>
            <a:r>
              <a:rPr lang="en-US" altLang="de-DE" sz="2000" baseline="-25000">
                <a:latin typeface="Times New Roman" pitchFamily="18" charset="0"/>
              </a:rPr>
              <a:t>o</a:t>
            </a:r>
            <a:r>
              <a:rPr lang="en-US" altLang="de-DE" sz="2000">
                <a:latin typeface="Times New Roman" pitchFamily="18" charset="0"/>
              </a:rPr>
              <a:t>, </a:t>
            </a:r>
            <a:r>
              <a:rPr lang="en-US" altLang="de-DE" sz="2000" i="1">
                <a:latin typeface="Symbol" pitchFamily="18" charset="2"/>
              </a:rPr>
              <a:t>h</a:t>
            </a:r>
            <a:r>
              <a:rPr lang="en-US" altLang="de-DE" sz="2000" baseline="-25000">
                <a:latin typeface="Times New Roman" pitchFamily="18" charset="0"/>
              </a:rPr>
              <a:t>o </a:t>
            </a:r>
            <a:r>
              <a:rPr lang="en-US" altLang="de-DE" sz="2000">
                <a:latin typeface="Times New Roman" pitchFamily="18" charset="0"/>
              </a:rPr>
              <a:t>) :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de-DE" sz="2400">
                <a:sym typeface="Wingdings" pitchFamily="2" charset="2"/>
              </a:rPr>
              <a:t></a:t>
            </a:r>
            <a:r>
              <a:rPr lang="en-US" altLang="de-DE" sz="2400">
                <a:solidFill>
                  <a:srgbClr val="33CCFF"/>
                </a:solidFill>
                <a:sym typeface="Wingdings" pitchFamily="2" charset="2"/>
              </a:rPr>
              <a:t> </a:t>
            </a:r>
            <a:r>
              <a:rPr lang="en-US" altLang="de-DE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T</a:t>
            </a:r>
            <a:r>
              <a:rPr lang="en-US" altLang="de-DE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heoretical Minimum Emittance </a:t>
            </a:r>
            <a:r>
              <a:rPr lang="en-US" altLang="de-DE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(TME)  </a:t>
            </a:r>
            <a:r>
              <a:rPr lang="en-US" altLang="de-DE" sz="2400"/>
              <a:t>for </a:t>
            </a:r>
          </a:p>
          <a:p>
            <a:pPr lvl="1">
              <a:lnSpc>
                <a:spcPct val="90000"/>
              </a:lnSpc>
            </a:pPr>
            <a:endParaRPr lang="en-US" altLang="de-DE" sz="2000"/>
          </a:p>
          <a:p>
            <a:pPr lvl="1">
              <a:lnSpc>
                <a:spcPct val="90000"/>
              </a:lnSpc>
            </a:pPr>
            <a:endParaRPr lang="en-US" altLang="de-DE" sz="2000"/>
          </a:p>
          <a:p>
            <a:pPr lvl="1">
              <a:lnSpc>
                <a:spcPct val="90000"/>
              </a:lnSpc>
            </a:pPr>
            <a:endParaRPr lang="en-US" altLang="de-DE" sz="2000"/>
          </a:p>
          <a:p>
            <a:pPr>
              <a:lnSpc>
                <a:spcPct val="90000"/>
              </a:lnSpc>
            </a:pPr>
            <a:r>
              <a:rPr lang="en-US" altLang="de-DE" sz="2400"/>
              <a:t>periodic symmetric cell: </a:t>
            </a:r>
            <a:br>
              <a:rPr lang="en-US" altLang="de-DE" sz="2400"/>
            </a:br>
            <a:r>
              <a:rPr lang="en-US" altLang="de-DE" sz="2400" i="1">
                <a:latin typeface="Symbol" pitchFamily="18" charset="2"/>
              </a:rPr>
              <a:t>a</a:t>
            </a:r>
            <a:r>
              <a:rPr lang="en-US" altLang="de-DE" sz="2400" baseline="-25000">
                <a:latin typeface="Times New Roman" pitchFamily="18" charset="0"/>
              </a:rPr>
              <a:t> </a:t>
            </a:r>
            <a:r>
              <a:rPr lang="en-US" altLang="de-DE" sz="2400">
                <a:latin typeface="Symbol" pitchFamily="18" charset="2"/>
              </a:rPr>
              <a:t>=</a:t>
            </a:r>
            <a:r>
              <a:rPr lang="en-US" altLang="de-DE" sz="2400" i="1">
                <a:latin typeface="Symbol" pitchFamily="18" charset="2"/>
              </a:rPr>
              <a:t> h</a:t>
            </a:r>
            <a:r>
              <a:rPr lang="en-US" altLang="de-DE" sz="2400">
                <a:latin typeface="Times New Roman" pitchFamily="18" charset="0"/>
              </a:rPr>
              <a:t>’ = 0</a:t>
            </a:r>
            <a:r>
              <a:rPr lang="en-US" altLang="de-DE" sz="2400"/>
              <a:t> at ends</a:t>
            </a:r>
            <a:br>
              <a:rPr lang="en-US" altLang="de-DE" sz="2400"/>
            </a:br>
            <a:r>
              <a:rPr lang="en-US" altLang="de-DE" sz="2400" i="1"/>
              <a:t>matching problem</a:t>
            </a:r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r>
              <a:rPr lang="en-US" altLang="de-DE" sz="2400"/>
              <a:t>TME phase advance</a:t>
            </a:r>
            <a:br>
              <a:rPr lang="en-US" altLang="de-DE" sz="2400"/>
            </a:br>
            <a:r>
              <a:rPr lang="en-US" altLang="de-DE" sz="2400" i="1">
                <a:latin typeface="Symbol" pitchFamily="18" charset="2"/>
              </a:rPr>
              <a:t>m</a:t>
            </a:r>
            <a:r>
              <a:rPr lang="en-US" altLang="de-DE" sz="2400" baseline="30000">
                <a:latin typeface="Times New Roman" pitchFamily="18" charset="0"/>
              </a:rPr>
              <a:t> min</a:t>
            </a:r>
            <a:r>
              <a:rPr lang="en-US" altLang="de-DE" sz="2400">
                <a:latin typeface="Times New Roman" pitchFamily="18" charset="0"/>
              </a:rPr>
              <a:t> =284.5</a:t>
            </a:r>
            <a:r>
              <a:rPr lang="en-US" altLang="de-DE" sz="2400" baseline="30000">
                <a:latin typeface="Times New Roman" pitchFamily="18" charset="0"/>
                <a:cs typeface="Times New Roman" pitchFamily="18" charset="0"/>
              </a:rPr>
              <a:t>° 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û"/>
            </a:pPr>
            <a:r>
              <a:rPr lang="en-US" altLang="de-DE" sz="2000"/>
              <a:t>2</a:t>
            </a:r>
            <a:r>
              <a:rPr lang="en-US" altLang="de-DE" sz="2000" baseline="30000"/>
              <a:t>nd</a:t>
            </a:r>
            <a:r>
              <a:rPr lang="en-US" altLang="de-DE" sz="2000"/>
              <a:t> focus, useless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û"/>
            </a:pPr>
            <a:r>
              <a:rPr lang="en-US" altLang="de-DE" sz="2000">
                <a:sym typeface="Wingdings" pitchFamily="2" charset="2"/>
              </a:rPr>
              <a:t>long cell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û"/>
            </a:pPr>
            <a:r>
              <a:rPr lang="en-US" altLang="de-DE" sz="2000"/>
              <a:t>overstrained optics</a:t>
            </a:r>
            <a:endParaRPr lang="en-US" altLang="de-DE" sz="2000" baseline="30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13181"/>
              </p:ext>
            </p:extLst>
          </p:nvPr>
        </p:nvGraphicFramePr>
        <p:xfrm>
          <a:off x="4514033" y="350265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033" y="350265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3995738" y="2349500"/>
          <a:ext cx="488791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Equation" r:id="rId6" imgW="2476440" imgH="482400" progId="Equation.3">
                  <p:embed/>
                </p:oleObj>
              </mc:Choice>
              <mc:Fallback>
                <p:oleObj name="Equation" r:id="rId6" imgW="2476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349500"/>
                        <a:ext cx="4887912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0" name="Object 8"/>
          <p:cNvGraphicFramePr>
            <a:graphicFrameLocks noChangeAspect="1"/>
          </p:cNvGraphicFramePr>
          <p:nvPr/>
        </p:nvGraphicFramePr>
        <p:xfrm>
          <a:off x="827088" y="2420938"/>
          <a:ext cx="302418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8" imgW="1625400" imgH="444240" progId="Equation.3">
                  <p:embed/>
                </p:oleObj>
              </mc:Choice>
              <mc:Fallback>
                <p:oleObj name="Equation" r:id="rId8" imgW="1625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3024187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8848" name="Group 16"/>
          <p:cNvGrpSpPr>
            <a:grpSpLocks/>
          </p:cNvGrpSpPr>
          <p:nvPr/>
        </p:nvGrpSpPr>
        <p:grpSpPr bwMode="auto">
          <a:xfrm>
            <a:off x="3563121" y="3682045"/>
            <a:ext cx="5400675" cy="2794000"/>
            <a:chOff x="295" y="890"/>
            <a:chExt cx="3311" cy="1671"/>
          </a:xfrm>
        </p:grpSpPr>
        <p:pic>
          <p:nvPicPr>
            <p:cNvPr id="248849" name="Picture 17" descr="TME_bet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890"/>
              <a:ext cx="3311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850" name="Text Box 18"/>
            <p:cNvSpPr txBox="1">
              <a:spLocks noChangeArrowheads="1"/>
            </p:cNvSpPr>
            <p:nvPr/>
          </p:nvSpPr>
          <p:spPr bwMode="auto">
            <a:xfrm>
              <a:off x="1429" y="1434"/>
              <a:ext cx="113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altLang="de-DE" sz="2400" b="1">
                  <a:solidFill>
                    <a:srgbClr val="0000FF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b</a:t>
              </a:r>
              <a:r>
                <a:rPr lang="en-US" altLang="de-DE" sz="2400" b="1" baseline="-25000">
                  <a:solidFill>
                    <a:srgbClr val="0000FF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x</a:t>
              </a:r>
              <a:r>
                <a:rPr lang="en-US" altLang="de-DE" sz="2400" b="1"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 </a:t>
              </a:r>
              <a:r>
                <a:rPr lang="en-US" altLang="de-DE" sz="2400" b="1">
                  <a:solidFill>
                    <a:srgbClr val="FF0066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b</a:t>
              </a:r>
              <a:r>
                <a:rPr lang="en-US" altLang="de-DE" sz="2400" b="1" baseline="-25000">
                  <a:solidFill>
                    <a:srgbClr val="FF0066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y</a:t>
              </a:r>
              <a:r>
                <a:rPr lang="en-US" altLang="de-DE" sz="2400" b="1">
                  <a:solidFill>
                    <a:srgbClr val="FF0066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US" altLang="de-DE" sz="2400" b="1"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US" altLang="de-DE" sz="2400" b="1">
                  <a:solidFill>
                    <a:srgbClr val="00FF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h</a:t>
              </a:r>
            </a:p>
          </p:txBody>
        </p:sp>
        <p:sp>
          <p:nvSpPr>
            <p:cNvPr id="248851" name="Text Box 19"/>
            <p:cNvSpPr txBox="1">
              <a:spLocks noChangeArrowheads="1"/>
            </p:cNvSpPr>
            <p:nvPr/>
          </p:nvSpPr>
          <p:spPr bwMode="auto">
            <a:xfrm>
              <a:off x="1655" y="2341"/>
              <a:ext cx="59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de-DE" b="1">
                  <a:latin typeface="Symbol" pitchFamily="18" charset="2"/>
                </a:rPr>
                <a:t>f</a:t>
              </a:r>
              <a:r>
                <a:rPr lang="en-US" altLang="de-DE" b="1" i="0">
                  <a:latin typeface="Symbol" pitchFamily="18" charset="2"/>
                </a:rPr>
                <a:t>, </a:t>
              </a:r>
              <a:r>
                <a:rPr lang="en-US" altLang="de-DE" b="1">
                  <a:latin typeface="Times New Roman" pitchFamily="18" charset="0"/>
                </a:rPr>
                <a:t>L, h</a:t>
              </a:r>
            </a:p>
          </p:txBody>
        </p:sp>
      </p:grpSp>
      <p:sp>
        <p:nvSpPr>
          <p:cNvPr id="248853" name="Line 21"/>
          <p:cNvSpPr>
            <a:spLocks noChangeShapeType="1"/>
          </p:cNvSpPr>
          <p:nvPr/>
        </p:nvSpPr>
        <p:spPr bwMode="auto">
          <a:xfrm>
            <a:off x="3059832" y="5373688"/>
            <a:ext cx="720080" cy="28756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4642846" y="3212976"/>
            <a:ext cx="381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independent of bending magnet field !</a:t>
            </a:r>
            <a:endParaRPr lang="de-DE" i="1"/>
          </a:p>
        </p:txBody>
      </p:sp>
      <p:sp>
        <p:nvSpPr>
          <p:cNvPr id="15" name="TextBox 14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Oval 4"/>
          <p:cNvSpPr>
            <a:spLocks noChangeArrowheads="1"/>
          </p:cNvSpPr>
          <p:nvPr/>
        </p:nvSpPr>
        <p:spPr bwMode="auto">
          <a:xfrm>
            <a:off x="752097" y="5085184"/>
            <a:ext cx="1655763" cy="504056"/>
          </a:xfrm>
          <a:prstGeom prst="ellipse">
            <a:avLst/>
          </a:prstGeom>
          <a:solidFill>
            <a:srgbClr val="00FF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089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67618" y="816947"/>
            <a:ext cx="8424862" cy="54721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/>
              <a:t>Deviations from </a:t>
            </a:r>
            <a:br>
              <a:rPr lang="en-US" altLang="de-DE" sz="2400"/>
            </a:br>
            <a:r>
              <a:rPr lang="en-US" altLang="de-DE" sz="2400"/>
              <a:t>TME conditions</a:t>
            </a:r>
          </a:p>
          <a:p>
            <a:pPr>
              <a:lnSpc>
                <a:spcPct val="90000"/>
              </a:lnSpc>
            </a:pPr>
            <a:endParaRPr lang="en-US" altLang="de-DE" sz="2400"/>
          </a:p>
          <a:p>
            <a:pPr>
              <a:lnSpc>
                <a:spcPct val="90000"/>
              </a:lnSpc>
            </a:pPr>
            <a:endParaRPr lang="en-US" altLang="de-DE" sz="2400"/>
          </a:p>
          <a:p>
            <a:pPr>
              <a:lnSpc>
                <a:spcPct val="90000"/>
              </a:lnSpc>
            </a:pPr>
            <a:r>
              <a:rPr lang="en-US" altLang="de-DE" sz="2400"/>
              <a:t>Ellipse equations</a:t>
            </a:r>
            <a:br>
              <a:rPr lang="en-US" altLang="de-DE" sz="2400"/>
            </a:br>
            <a:r>
              <a:rPr lang="en-US" altLang="de-DE" sz="2400"/>
              <a:t>for emittance</a:t>
            </a:r>
          </a:p>
          <a:p>
            <a:pPr>
              <a:lnSpc>
                <a:spcPct val="90000"/>
              </a:lnSpc>
            </a:pPr>
            <a:endParaRPr lang="en-US" altLang="de-DE" sz="2400"/>
          </a:p>
          <a:p>
            <a:pPr>
              <a:lnSpc>
                <a:spcPct val="90000"/>
              </a:lnSpc>
            </a:pPr>
            <a:endParaRPr lang="en-US" altLang="de-DE" sz="2400"/>
          </a:p>
          <a:p>
            <a:pPr>
              <a:lnSpc>
                <a:spcPct val="90000"/>
              </a:lnSpc>
            </a:pPr>
            <a:r>
              <a:rPr lang="en-US" altLang="de-DE" sz="2400"/>
              <a:t>Cell phase advance</a:t>
            </a:r>
          </a:p>
          <a:p>
            <a:pPr>
              <a:lnSpc>
                <a:spcPct val="90000"/>
              </a:lnSpc>
            </a:pPr>
            <a:endParaRPr lang="en-US" altLang="de-DE" sz="2400"/>
          </a:p>
          <a:p>
            <a:pPr>
              <a:lnSpc>
                <a:spcPct val="90000"/>
              </a:lnSpc>
            </a:pPr>
            <a:endParaRPr lang="en-US" altLang="de-DE" sz="2400"/>
          </a:p>
          <a:p>
            <a:pPr>
              <a:lnSpc>
                <a:spcPct val="90000"/>
              </a:lnSpc>
            </a:pPr>
            <a:r>
              <a:rPr lang="en-US" altLang="de-DE" sz="2400"/>
              <a:t> real cells:     </a:t>
            </a:r>
            <a:r>
              <a:rPr lang="en-US" altLang="de-DE" sz="2400" i="1">
                <a:latin typeface="Symbol" pitchFamily="18" charset="2"/>
              </a:rPr>
              <a:t>m</a:t>
            </a:r>
            <a:r>
              <a:rPr lang="en-US" altLang="de-DE" sz="2400">
                <a:latin typeface="Times New Roman" pitchFamily="18" charset="0"/>
              </a:rPr>
              <a:t> &lt; 180</a:t>
            </a:r>
            <a:r>
              <a:rPr lang="en-US" altLang="de-DE" sz="2400">
                <a:latin typeface="Times New Roman" pitchFamily="18" charset="0"/>
                <a:cs typeface="Arial" charset="0"/>
              </a:rPr>
              <a:t>°</a:t>
            </a:r>
            <a:r>
              <a:rPr lang="en-US" altLang="de-DE" sz="2400">
                <a:cs typeface="Arial" charset="0"/>
              </a:rPr>
              <a:t>   </a:t>
            </a:r>
            <a:r>
              <a:rPr lang="en-US" altLang="de-DE" sz="2400">
                <a:cs typeface="Arial" charset="0"/>
                <a:sym typeface="Wingdings" pitchFamily="2" charset="2"/>
              </a:rPr>
              <a:t></a:t>
            </a:r>
            <a:r>
              <a:rPr lang="en-US" altLang="de-DE" sz="2400">
                <a:cs typeface="Arial" charset="0"/>
              </a:rPr>
              <a:t>     </a:t>
            </a:r>
            <a:r>
              <a:rPr lang="en-US" altLang="de-DE" sz="2400" i="1">
                <a:latin typeface="Times New Roman" pitchFamily="18" charset="0"/>
                <a:cs typeface="Arial" charset="0"/>
              </a:rPr>
              <a:t>F</a:t>
            </a:r>
            <a:r>
              <a:rPr lang="en-US" altLang="de-DE" sz="2400">
                <a:latin typeface="Times New Roman" pitchFamily="18" charset="0"/>
                <a:cs typeface="Arial" charset="0"/>
              </a:rPr>
              <a:t> ~ </a:t>
            </a:r>
            <a:r>
              <a:rPr lang="en-US" altLang="de-DE" sz="2400" smtClean="0">
                <a:latin typeface="Times New Roman" pitchFamily="18" charset="0"/>
                <a:cs typeface="Arial" charset="0"/>
              </a:rPr>
              <a:t>3...6</a:t>
            </a: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5364162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0" y="-2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r">
              <a:spcAft>
                <a:spcPct val="20000"/>
              </a:spcAft>
            </a:pPr>
            <a:r>
              <a:rPr lang="en-US" altLang="de-DE" sz="3200" b="1" i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Relaxed </a:t>
            </a:r>
            <a:r>
              <a:rPr lang="en-US" altLang="de-DE" sz="3200" b="1" i="0">
                <a:solidFill>
                  <a:schemeClr val="tx1">
                    <a:lumMod val="65000"/>
                    <a:lumOff val="35000"/>
                  </a:schemeClr>
                </a:solidFill>
              </a:rPr>
              <a:t>TME cells</a:t>
            </a:r>
          </a:p>
        </p:txBody>
      </p:sp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250825" y="1557338"/>
          <a:ext cx="32416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Equation" r:id="rId4" imgW="1930320" imgH="457200" progId="Equation.3">
                  <p:embed/>
                </p:oleObj>
              </mc:Choice>
              <mc:Fallback>
                <p:oleObj name="Equation" r:id="rId4" imgW="1930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32416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55484"/>
              </p:ext>
            </p:extLst>
          </p:nvPr>
        </p:nvGraphicFramePr>
        <p:xfrm>
          <a:off x="468313" y="3212976"/>
          <a:ext cx="3311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6" imgW="1726920" imgH="241200" progId="Equation.3">
                  <p:embed/>
                </p:oleObj>
              </mc:Choice>
              <mc:Fallback>
                <p:oleObj name="Equation" r:id="rId6" imgW="1726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2976"/>
                        <a:ext cx="3311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7" name="Object 17"/>
          <p:cNvGraphicFramePr>
            <a:graphicFrameLocks noChangeAspect="1"/>
          </p:cNvGraphicFramePr>
          <p:nvPr/>
        </p:nvGraphicFramePr>
        <p:xfrm>
          <a:off x="1042988" y="4365625"/>
          <a:ext cx="23034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8" imgW="1257120" imgH="419040" progId="Equation.3">
                  <p:embed/>
                </p:oleObj>
              </mc:Choice>
              <mc:Fallback>
                <p:oleObj name="Equation" r:id="rId8" imgW="125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365625"/>
                        <a:ext cx="23034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20284" y="6093296"/>
            <a:ext cx="25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de-DE" sz="20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ELETTRA</a:t>
            </a:r>
            <a:r>
              <a:rPr lang="en-US" altLang="de-DE" sz="2000">
                <a:cs typeface="Arial" charset="0"/>
              </a:rPr>
              <a:t>: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 </a:t>
            </a:r>
            <a:r>
              <a:rPr lang="en-US" altLang="de-DE" sz="200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de-DE" sz="2000" i="1" smtClean="0">
                <a:latin typeface="Times New Roman" pitchFamily="18" charset="0"/>
                <a:cs typeface="Arial" charset="0"/>
              </a:rPr>
              <a:t>F</a:t>
            </a:r>
            <a:r>
              <a:rPr lang="en-US" altLang="de-DE" sz="200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= 4.1</a:t>
            </a:r>
          </a:p>
        </p:txBody>
      </p:sp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99098"/>
            <a:ext cx="2880320" cy="15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4499098"/>
            <a:ext cx="3024336" cy="202624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752097" y="5816297"/>
            <a:ext cx="424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this is for a periodic cell, the dispersion suppressor cell is different, with </a:t>
            </a:r>
            <a:r>
              <a:rPr lang="en-US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60032" y="6076779"/>
            <a:ext cx="864096" cy="206923"/>
          </a:xfrm>
          <a:prstGeom prst="rightArrow">
            <a:avLst>
              <a:gd name="adj1" fmla="val 50000"/>
              <a:gd name="adj2" fmla="val 872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246260" y="952575"/>
            <a:ext cx="360362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MBA concept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98" y="1354791"/>
            <a:ext cx="2847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414666" y="363210"/>
            <a:ext cx="792088" cy="710403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606622" y="1168475"/>
            <a:ext cx="359718" cy="42519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191976"/>
              </p:ext>
            </p:extLst>
          </p:nvPr>
        </p:nvGraphicFramePr>
        <p:xfrm>
          <a:off x="420687" y="892969"/>
          <a:ext cx="45116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tion" r:id="rId5" imgW="2286000" imgH="482400" progId="Equation.3">
                  <p:embed/>
                </p:oleObj>
              </mc:Choice>
              <mc:Fallback>
                <p:oleObj name="Equation" r:id="rId5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" y="892969"/>
                        <a:ext cx="45116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7630690" y="718411"/>
            <a:ext cx="562407" cy="1140435"/>
          </a:xfrm>
          <a:custGeom>
            <a:avLst/>
            <a:gdLst>
              <a:gd name="connsiteX0" fmla="*/ 0 w 400646"/>
              <a:gd name="connsiteY0" fmla="*/ 958788 h 958788"/>
              <a:gd name="connsiteX1" fmla="*/ 399495 w 400646"/>
              <a:gd name="connsiteY1" fmla="*/ 594804 h 958788"/>
              <a:gd name="connsiteX2" fmla="*/ 97654 w 400646"/>
              <a:gd name="connsiteY2" fmla="*/ 0 h 9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646" h="958788">
                <a:moveTo>
                  <a:pt x="0" y="958788"/>
                </a:moveTo>
                <a:cubicBezTo>
                  <a:pt x="191609" y="856695"/>
                  <a:pt x="383219" y="754602"/>
                  <a:pt x="399495" y="594804"/>
                </a:cubicBezTo>
                <a:cubicBezTo>
                  <a:pt x="415771" y="435006"/>
                  <a:pt x="256712" y="217503"/>
                  <a:pt x="97654" y="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14" y="1908195"/>
            <a:ext cx="8296026" cy="4761165"/>
          </a:xfrm>
        </p:spPr>
        <p:txBody>
          <a:bodyPr>
            <a:normAutofit/>
          </a:bodyPr>
          <a:lstStyle/>
          <a:p>
            <a:r>
              <a:rPr lang="en-US" altLang="de-DE" sz="2400" smtClean="0">
                <a:cs typeface="Arial" charset="0"/>
              </a:rPr>
              <a:t>relax optics: allow large </a:t>
            </a:r>
            <a:r>
              <a:rPr lang="en-US" alt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lvl="1"/>
            <a:r>
              <a:rPr lang="en-US" altLang="de-DE" sz="2000" smtClean="0">
                <a:cs typeface="Arial" charset="0"/>
              </a:rPr>
              <a:t>low phase advance </a:t>
            </a:r>
            <a:r>
              <a:rPr lang="en-US" altLang="de-DE" sz="2000" i="1" smtClean="0">
                <a:latin typeface="Symbol" pitchFamily="18" charset="2"/>
              </a:rPr>
              <a:t>m</a:t>
            </a:r>
          </a:p>
          <a:p>
            <a:r>
              <a:rPr lang="en-US" altLang="de-DE" sz="2400" smtClean="0">
                <a:cs typeface="Arial" charset="0"/>
              </a:rPr>
              <a:t>exploit </a:t>
            </a:r>
            <a:r>
              <a:rPr lang="en-US" altLang="de-DE" sz="2400" b="1" i="1" smtClean="0">
                <a:latin typeface="Symbol" panose="05050102010706020507" pitchFamily="18" charset="2"/>
                <a:cs typeface="Arial" charset="0"/>
              </a:rPr>
              <a:t>e </a:t>
            </a:r>
            <a:r>
              <a:rPr lang="en-US" altLang="de-DE" sz="2400" b="1" smtClean="0">
                <a:latin typeface="Symbol" panose="05050102010706020507" pitchFamily="18" charset="2"/>
                <a:cs typeface="Arial" charset="0"/>
                <a:sym typeface="Symbol"/>
              </a:rPr>
              <a:t> </a:t>
            </a:r>
            <a:r>
              <a:rPr lang="en-US" altLang="de-DE" sz="2400" b="1" i="1" smtClean="0">
                <a:latin typeface="Symbol" panose="05050102010706020507" pitchFamily="18" charset="2"/>
                <a:cs typeface="Arial" charset="0"/>
              </a:rPr>
              <a:t>f</a:t>
            </a:r>
            <a:r>
              <a:rPr lang="en-US" altLang="de-DE" sz="1200" b="1" i="1" smtClean="0">
                <a:latin typeface="Symbol" panose="05050102010706020507" pitchFamily="18" charset="2"/>
                <a:cs typeface="Arial" charset="0"/>
              </a:rPr>
              <a:t> </a:t>
            </a:r>
            <a:r>
              <a:rPr lang="en-US" altLang="de-DE" sz="2400" b="1" baseline="30000" smtClean="0">
                <a:latin typeface="Symbol" panose="05050102010706020507" pitchFamily="18" charset="2"/>
                <a:cs typeface="Arial" charset="0"/>
              </a:rPr>
              <a:t>3  </a:t>
            </a:r>
            <a:r>
              <a:rPr lang="en-US" altLang="de-DE" sz="2400" smtClean="0">
                <a:cs typeface="Arial" charset="0"/>
              </a:rPr>
              <a:t>dependence</a:t>
            </a:r>
          </a:p>
          <a:p>
            <a:pPr lvl="1"/>
            <a:r>
              <a:rPr lang="en-US" altLang="de-DE" sz="2000" smtClean="0">
                <a:cs typeface="Arial" charset="0"/>
              </a:rPr>
              <a:t>many small angle bending magnets, many lattice cells</a:t>
            </a:r>
          </a:p>
          <a:p>
            <a:pPr lvl="1"/>
            <a:r>
              <a:rPr lang="en-US" alt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MAX </a:t>
            </a:r>
            <a:r>
              <a:rPr lang="en-US" altLang="de-DE" sz="20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IV</a:t>
            </a:r>
            <a:r>
              <a:rPr lang="en-US" altLang="de-DE" sz="2000">
                <a:cs typeface="Arial" charset="0"/>
              </a:rPr>
              <a:t>: </a:t>
            </a:r>
            <a:r>
              <a:rPr lang="en-US" altLang="de-DE" sz="2000" smtClean="0">
                <a:cs typeface="Arial" charset="0"/>
              </a:rPr>
              <a:t> </a:t>
            </a:r>
            <a:r>
              <a:rPr lang="en-US" altLang="de-DE" sz="2000" i="1" smtClean="0">
                <a:latin typeface="Symbol" pitchFamily="18" charset="2"/>
              </a:rPr>
              <a:t>m</a:t>
            </a:r>
            <a:r>
              <a:rPr lang="en-US" altLang="de-DE" sz="200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~ 78°,  </a:t>
            </a:r>
            <a:r>
              <a:rPr lang="en-US" altLang="de-DE" sz="2000" i="1">
                <a:latin typeface="Times New Roman" pitchFamily="18" charset="0"/>
                <a:cs typeface="Arial" charset="0"/>
              </a:rPr>
              <a:t>b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 ~ 6,  </a:t>
            </a:r>
            <a:r>
              <a:rPr lang="en-US" altLang="de-DE" sz="2000" i="1">
                <a:latin typeface="Times New Roman" pitchFamily="18" charset="0"/>
                <a:cs typeface="Arial" charset="0"/>
              </a:rPr>
              <a:t>d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 ~ 10,  </a:t>
            </a:r>
            <a:r>
              <a:rPr lang="en-US" altLang="de-DE" sz="2000" i="1">
                <a:latin typeface="Times New Roman" pitchFamily="18" charset="0"/>
                <a:cs typeface="Arial" charset="0"/>
              </a:rPr>
              <a:t>F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 ~ 15,  </a:t>
            </a:r>
            <a:r>
              <a:rPr lang="en-US" altLang="de-DE" sz="2000" i="1">
                <a:latin typeface="Symbol" pitchFamily="18" charset="2"/>
                <a:cs typeface="Arial" charset="0"/>
              </a:rPr>
              <a:t>f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  = 3</a:t>
            </a:r>
            <a:r>
              <a:rPr lang="en-US" altLang="de-DE" sz="2000" smtClean="0">
                <a:latin typeface="Times New Roman" pitchFamily="18" charset="0"/>
                <a:cs typeface="Arial" charset="0"/>
              </a:rPr>
              <a:t>° </a:t>
            </a:r>
            <a:r>
              <a:rPr lang="en-US" altLang="de-DE" sz="2000" smtClean="0">
                <a:latin typeface="Times New Roman" pitchFamily="18" charset="0"/>
                <a:cs typeface="Arial" charset="0"/>
                <a:sym typeface="Symbol"/>
              </a:rPr>
              <a:t> </a:t>
            </a:r>
            <a:r>
              <a:rPr lang="en-US" altLang="de-DE" sz="2000" i="1" smtClean="0">
                <a:latin typeface="Symbol" panose="05050102010706020507" pitchFamily="18" charset="2"/>
                <a:cs typeface="Arial" charset="0"/>
                <a:sym typeface="Symbol"/>
              </a:rPr>
              <a:t>e</a:t>
            </a:r>
            <a:r>
              <a:rPr lang="en-US" altLang="de-DE" sz="2000" smtClean="0">
                <a:latin typeface="Times New Roman" pitchFamily="18" charset="0"/>
                <a:cs typeface="Arial" charset="0"/>
                <a:sym typeface="Symbol"/>
              </a:rPr>
              <a:t> = 328 pm</a:t>
            </a:r>
          </a:p>
          <a:p>
            <a:r>
              <a:rPr lang="en-US" altLang="de-DE" sz="2400" smtClean="0">
                <a:cs typeface="Arial" charset="0"/>
                <a:sym typeface="Symbol"/>
              </a:rPr>
              <a:t>Lattice </a:t>
            </a:r>
            <a:r>
              <a:rPr lang="en-US" altLang="de-DE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  <a:sym typeface="Symbol"/>
              </a:rPr>
              <a:t>Miniaturization</a:t>
            </a:r>
          </a:p>
          <a:p>
            <a:pPr lvl="1"/>
            <a:r>
              <a:rPr lang="en-US" altLang="de-DE" sz="2000" smtClean="0">
                <a:cs typeface="Arial" charset="0"/>
                <a:sym typeface="Symbol"/>
              </a:rPr>
              <a:t>small bend angle </a:t>
            </a:r>
            <a:r>
              <a:rPr lang="en-US" altLang="de-DE" sz="2000" i="1">
                <a:latin typeface="Symbol" pitchFamily="18" charset="2"/>
                <a:cs typeface="Arial" charset="0"/>
              </a:rPr>
              <a:t>f</a:t>
            </a:r>
            <a:r>
              <a:rPr lang="en-US" altLang="de-DE" sz="2000">
                <a:latin typeface="Times New Roman" pitchFamily="18" charset="0"/>
                <a:cs typeface="Arial" charset="0"/>
              </a:rPr>
              <a:t> </a:t>
            </a:r>
            <a:r>
              <a:rPr lang="en-US" altLang="de-DE" sz="2000" smtClean="0">
                <a:cs typeface="Arial" charset="0"/>
                <a:sym typeface="Symbol"/>
              </a:rPr>
              <a:t/>
            </a:r>
            <a:br>
              <a:rPr lang="en-US" altLang="de-DE" sz="2000" smtClean="0">
                <a:cs typeface="Arial" charset="0"/>
                <a:sym typeface="Symbol"/>
              </a:rPr>
            </a:br>
            <a:r>
              <a:rPr lang="en-US" altLang="de-DE" sz="2000" smtClean="0">
                <a:cs typeface="Arial" charset="0"/>
                <a:sym typeface="Wingdings"/>
              </a:rPr>
              <a:t> </a:t>
            </a:r>
            <a:r>
              <a:rPr lang="en-US" altLang="de-DE" sz="2000" smtClean="0">
                <a:cs typeface="Arial" charset="0"/>
                <a:sym typeface="Symbol"/>
              </a:rPr>
              <a:t>small dispersion </a:t>
            </a:r>
            <a:r>
              <a:rPr lang="en-US" altLang="de-DE" sz="2000" i="1" smtClean="0">
                <a:latin typeface="Symbol" panose="05050102010706020507" pitchFamily="18" charset="2"/>
                <a:cs typeface="Arial" charset="0"/>
                <a:sym typeface="Symbol"/>
              </a:rPr>
              <a:t>h</a:t>
            </a:r>
          </a:p>
          <a:p>
            <a:pPr lvl="1"/>
            <a:r>
              <a:rPr lang="en-US" altLang="de-DE" sz="2000" smtClean="0">
                <a:cs typeface="Arial" charset="0"/>
                <a:sym typeface="Symbol"/>
              </a:rPr>
              <a:t>minimum aperture for </a:t>
            </a:r>
            <a:br>
              <a:rPr lang="en-US" altLang="de-DE" sz="2000" smtClean="0">
                <a:cs typeface="Arial" charset="0"/>
                <a:sym typeface="Symbol"/>
              </a:rPr>
            </a:br>
            <a:r>
              <a:rPr lang="en-US" altLang="de-DE" sz="2000" smtClean="0">
                <a:cs typeface="Arial" charset="0"/>
                <a:sym typeface="Symbol"/>
              </a:rPr>
              <a:t>momentum acceptance</a:t>
            </a:r>
            <a:br>
              <a:rPr lang="en-US" altLang="de-DE" sz="2000" smtClean="0">
                <a:cs typeface="Arial" charset="0"/>
                <a:sym typeface="Symbol"/>
              </a:rPr>
            </a:br>
            <a:r>
              <a:rPr lang="en-US" altLang="de-DE" sz="1600" smtClean="0">
                <a:cs typeface="Arial" charset="0"/>
                <a:sym typeface="Symbol"/>
              </a:rPr>
              <a:t>(with regard to Touschek lifetime)</a:t>
            </a:r>
            <a:endParaRPr lang="en-US" altLang="de-DE" sz="2000" smtClean="0">
              <a:cs typeface="Arial" charset="0"/>
              <a:sym typeface="Symbol"/>
            </a:endParaRPr>
          </a:p>
          <a:p>
            <a:pPr marL="457200" lvl="1" indent="0">
              <a:buNone/>
            </a:pPr>
            <a:endParaRPr lang="en-US" altLang="de-DE" sz="2000">
              <a:cs typeface="Arial" charset="0"/>
              <a:sym typeface="Symbol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88" y="4158210"/>
            <a:ext cx="469741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02312" y="5908630"/>
            <a:ext cx="236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 IV</a:t>
            </a:r>
            <a:r>
              <a:rPr lang="en-US" smtClean="0"/>
              <a:t>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7BA </a:t>
            </a:r>
            <a:r>
              <a:rPr lang="en-US" smtClean="0"/>
              <a:t>arcs</a:t>
            </a:r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4139952" y="3933056"/>
            <a:ext cx="4896544" cy="25202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8167644" y="712031"/>
            <a:ext cx="68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solidFill>
                  <a:srgbClr val="00B0F0"/>
                </a:solidFill>
              </a:rPr>
              <a:t>move </a:t>
            </a:r>
            <a:br>
              <a:rPr lang="en-US" sz="1600" i="1" smtClean="0">
                <a:solidFill>
                  <a:srgbClr val="00B0F0"/>
                </a:solidFill>
              </a:rPr>
            </a:br>
            <a:r>
              <a:rPr lang="en-US" sz="1600" i="1" smtClean="0">
                <a:solidFill>
                  <a:srgbClr val="00B0F0"/>
                </a:solidFill>
              </a:rPr>
              <a:t>here!</a:t>
            </a:r>
            <a:endParaRPr lang="de-DE" sz="1600" i="1">
              <a:solidFill>
                <a:srgbClr val="00B0F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170219"/>
              </p:ext>
            </p:extLst>
          </p:nvPr>
        </p:nvGraphicFramePr>
        <p:xfrm>
          <a:off x="1331640" y="5908630"/>
          <a:ext cx="2222180" cy="44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Equation" r:id="rId8" imgW="1269720" imgH="253800" progId="Equation.3">
                  <p:embed/>
                </p:oleObj>
              </mc:Choice>
              <mc:Fallback>
                <p:oleObj name="Equation" r:id="rId8" imgW="12697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1640" y="5908630"/>
                        <a:ext cx="2222180" cy="444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66919" y="749346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CC6600"/>
                </a:solidFill>
                <a:sym typeface="Wingdings"/>
              </a:rPr>
              <a:t> </a:t>
            </a:r>
            <a:r>
              <a:rPr lang="en-US" sz="1400" smtClean="0">
                <a:solidFill>
                  <a:srgbClr val="CC6600"/>
                </a:solidFill>
              </a:rPr>
              <a:t>D. Einfeld &amp; M. Plesko,</a:t>
            </a:r>
            <a:br>
              <a:rPr lang="en-US" sz="1400" smtClean="0">
                <a:solidFill>
                  <a:srgbClr val="CC6600"/>
                </a:solidFill>
              </a:rPr>
            </a:br>
            <a:r>
              <a:rPr lang="en-US" sz="1400" smtClean="0">
                <a:solidFill>
                  <a:srgbClr val="CC6600"/>
                </a:solidFill>
              </a:rPr>
              <a:t>NIM A 335 (1993), 402-416</a:t>
            </a:r>
            <a:endParaRPr lang="de-DE" sz="1400">
              <a:solidFill>
                <a:srgbClr val="CC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emittance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04" y="0"/>
            <a:ext cx="9144000" cy="692696"/>
          </a:xfrm>
        </p:spPr>
        <p:txBody>
          <a:bodyPr/>
          <a:lstStyle/>
          <a:p>
            <a:pPr algn="r"/>
            <a:r>
              <a:rPr lang="en-US" smtClean="0"/>
              <a:t>Vacuum technology: NEG coating 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908720"/>
            <a:ext cx="6840760" cy="5671864"/>
          </a:xfrm>
        </p:spPr>
        <p:txBody>
          <a:bodyPr>
            <a:normAutofit fontScale="77500" lnSpcReduction="20000"/>
          </a:bodyPr>
          <a:lstStyle/>
          <a:p>
            <a:r>
              <a:rPr lang="en-US" altLang="de-DE" smtClean="0"/>
              <a:t>Ultra high vacuum requirements: </a:t>
            </a:r>
            <a:r>
              <a:rPr lang="en-US" altLang="de-DE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</a:t>
            </a:r>
            <a:r>
              <a:rPr lang="en-US" alt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de-DE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alt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mtClean="0"/>
              <a:t>bar</a:t>
            </a:r>
          </a:p>
          <a:p>
            <a:pPr lvl="1"/>
            <a:r>
              <a:rPr lang="en-US" altLang="de-DE" smtClean="0"/>
              <a:t>Coulomb scattering lifetime</a:t>
            </a:r>
          </a:p>
          <a:p>
            <a:pPr lvl="1"/>
            <a:r>
              <a:rPr lang="en-US" altLang="de-DE" smtClean="0"/>
              <a:t>Bremsstrahlung background to experiments</a:t>
            </a:r>
          </a:p>
          <a:p>
            <a:r>
              <a:rPr lang="en-US" altLang="de-DE" smtClean="0"/>
              <a:t>3</a:t>
            </a:r>
            <a:r>
              <a:rPr lang="en-US" altLang="de-DE" baseline="30000" smtClean="0"/>
              <a:t>rd</a:t>
            </a:r>
            <a:r>
              <a:rPr lang="en-US" altLang="de-DE" smtClean="0"/>
              <a:t> generation light source vacuum systems</a:t>
            </a:r>
          </a:p>
          <a:p>
            <a:pPr lvl="1"/>
            <a:r>
              <a:rPr lang="en-US" altLang="de-DE" smtClean="0"/>
              <a:t>pumping cross section: wide vacuum chamber</a:t>
            </a:r>
          </a:p>
          <a:p>
            <a:pPr>
              <a:lnSpc>
                <a:spcPct val="120000"/>
              </a:lnSpc>
            </a:pPr>
            <a:r>
              <a:rPr lang="en-US" altLang="de-DE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NEG</a:t>
            </a:r>
            <a:r>
              <a:rPr lang="en-US" altLang="de-DE"/>
              <a:t>* coating of small vacuum chambers</a:t>
            </a:r>
            <a:r>
              <a:rPr lang="en-US" altLang="de-DE" smtClean="0"/>
              <a:t>.</a:t>
            </a:r>
          </a:p>
          <a:p>
            <a:pPr marL="457200" lvl="1" indent="0">
              <a:buNone/>
            </a:pPr>
            <a:r>
              <a:rPr lang="en-US" altLang="de-DE" sz="2300" smtClean="0"/>
              <a:t>*Non </a:t>
            </a:r>
            <a:r>
              <a:rPr lang="en-US" altLang="de-DE" sz="2300"/>
              <a:t>Evaporable </a:t>
            </a:r>
            <a:r>
              <a:rPr lang="en-US" altLang="de-DE" sz="2300" smtClean="0"/>
              <a:t>Getter:  </a:t>
            </a:r>
            <a:r>
              <a:rPr lang="en-US" altLang="de-DE" sz="2300" smtClean="0">
                <a:sym typeface="Symbol"/>
              </a:rPr>
              <a:t> 1</a:t>
            </a:r>
            <a:r>
              <a:rPr lang="en-US" altLang="de-DE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30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de-DE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de-DE" sz="2300" smtClean="0"/>
              <a:t>Ti-Zr-V layer</a:t>
            </a:r>
            <a:endParaRPr lang="en-US" altLang="de-DE" sz="2300"/>
          </a:p>
          <a:p>
            <a:pPr lvl="1"/>
            <a:r>
              <a:rPr lang="en-US" altLang="de-DE" smtClean="0"/>
              <a:t>beam pipe </a:t>
            </a:r>
            <a:r>
              <a:rPr lang="en-US" altLang="de-DE" b="1" smtClean="0">
                <a:solidFill>
                  <a:srgbClr val="FF0000"/>
                </a:solidFill>
              </a:rPr>
              <a:t>=</a:t>
            </a:r>
            <a:r>
              <a:rPr lang="en-US" altLang="de-DE" smtClean="0"/>
              <a:t> getter pump</a:t>
            </a:r>
          </a:p>
          <a:p>
            <a:pPr lvl="1"/>
            <a:r>
              <a:rPr lang="en-US" altLang="de-DE" smtClean="0"/>
              <a:t>basically no lower size limit</a:t>
            </a:r>
            <a:br>
              <a:rPr lang="en-US" altLang="de-DE" smtClean="0"/>
            </a:br>
            <a:r>
              <a:rPr lang="en-US" altLang="de-DE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mm </a:t>
            </a:r>
            <a:r>
              <a:rPr lang="en-US" altLang="de-DE" sz="2300" smtClean="0"/>
              <a:t>full height MAX IV antechamber </a:t>
            </a:r>
            <a:r>
              <a:rPr lang="en-US" altLang="de-DE" sz="2300" smtClean="0">
                <a:sym typeface="Wingdings"/>
              </a:rPr>
              <a:t></a:t>
            </a:r>
            <a:endParaRPr lang="en-US" altLang="de-DE" smtClean="0"/>
          </a:p>
          <a:p>
            <a:pPr lvl="1"/>
            <a:r>
              <a:rPr lang="en-US" altLang="de-DE" smtClean="0"/>
              <a:t>low radiation desorption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de-DE" b="1" smtClean="0">
                <a:solidFill>
                  <a:schemeClr val="accent1"/>
                </a:solidFill>
                <a:sym typeface="Wingdings" panose="05000000000000000000" pitchFamily="2" charset="2"/>
              </a:rPr>
              <a:t> </a:t>
            </a:r>
            <a:r>
              <a:rPr lang="en-US" altLang="de-DE" smtClean="0"/>
              <a:t>factor </a:t>
            </a:r>
            <a:r>
              <a:rPr lang="en-US" altLang="de-DE" smtClean="0">
                <a:sym typeface="Symbol"/>
              </a:rPr>
              <a:t></a:t>
            </a:r>
            <a:r>
              <a:rPr lang="en-US" altLang="de-DE" smtClean="0"/>
              <a:t>3 smaller beam pipe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de-DE" b="1" smtClean="0">
                <a:solidFill>
                  <a:schemeClr val="accent1"/>
                </a:solidFill>
                <a:sym typeface="Wingdings" panose="05000000000000000000" pitchFamily="2" charset="2"/>
              </a:rPr>
              <a:t> </a:t>
            </a:r>
            <a:r>
              <a:rPr lang="en-US" altLang="de-DE"/>
              <a:t>small magnet bore.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de-DE" b="1" smtClean="0">
                <a:solidFill>
                  <a:schemeClr val="accent1"/>
                </a:solidFill>
                <a:sym typeface="Wingdings" panose="05000000000000000000" pitchFamily="2" charset="2"/>
              </a:rPr>
              <a:t> </a:t>
            </a:r>
            <a:r>
              <a:rPr lang="en-US" altLang="de-DE" smtClean="0"/>
              <a:t>high </a:t>
            </a:r>
            <a:r>
              <a:rPr lang="en-US" altLang="de-DE"/>
              <a:t>magnet </a:t>
            </a:r>
            <a:r>
              <a:rPr lang="en-US" altLang="de-DE" smtClean="0"/>
              <a:t>gradient.</a:t>
            </a:r>
            <a:endParaRPr lang="en-US" altLang="de-DE"/>
          </a:p>
          <a:p>
            <a:pPr marL="0" indent="0">
              <a:spcBef>
                <a:spcPts val="1200"/>
              </a:spcBef>
              <a:buNone/>
            </a:pPr>
            <a:r>
              <a:rPr lang="en-US" altLang="de-DE" b="1">
                <a:solidFill>
                  <a:schemeClr val="accent1"/>
                </a:solidFill>
                <a:sym typeface="Wingdings" panose="05000000000000000000" pitchFamily="2" charset="2"/>
              </a:rPr>
              <a:t> </a:t>
            </a:r>
            <a:r>
              <a:rPr lang="en-US" altLang="de-DE" smtClean="0"/>
              <a:t>lattice miniaturization.</a:t>
            </a:r>
            <a:endParaRPr lang="en-US" altLang="de-DE"/>
          </a:p>
        </p:txBody>
      </p:sp>
      <p:pic>
        <p:nvPicPr>
          <p:cNvPr id="4" name="Picture 10" descr="sls_max_vac_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46" y="5157192"/>
            <a:ext cx="33845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https://www.maxlab.lu.se/blog/wp-content/uploads/2014/04/Vacuum_chamber_after_negcoa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47533" y="2640229"/>
            <a:ext cx="5887887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1800200" cy="12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3618" y="4623245"/>
            <a:ext cx="2211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CC6600"/>
                </a:solidFill>
                <a:sym typeface="Wingdings"/>
              </a:rPr>
              <a:t> </a:t>
            </a:r>
            <a:r>
              <a:rPr lang="en-US" sz="1200" smtClean="0">
                <a:solidFill>
                  <a:srgbClr val="CC6600"/>
                </a:solidFill>
              </a:rPr>
              <a:t>S. Dos Santos, LER-4, Frascati</a:t>
            </a:r>
            <a:endParaRPr lang="de-DE" sz="1200">
              <a:solidFill>
                <a:srgbClr val="CC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r"/>
            <a:r>
              <a:rPr lang="en-US" altLang="de-DE"/>
              <a:t>The multi-bend achromat optimization cycle</a:t>
            </a:r>
          </a:p>
        </p:txBody>
      </p:sp>
      <p:pic>
        <p:nvPicPr>
          <p:cNvPr id="234502" name="Picture 6" descr="mba_cycl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Paul Scherrer Institut (PSI)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70878"/>
            <a:ext cx="8784976" cy="382647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1960  Eidgenössisches Institut für Reaktorforschung (EIR)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1968  Schweizer Institut für Nuklearphysik (SIN)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mtClean="0"/>
              <a:t>1988  EIR + SIN = PSI  </a:t>
            </a:r>
            <a:r>
              <a:rPr lang="en-US" smtClean="0">
                <a:sym typeface="Wingdings"/>
              </a:rPr>
              <a:t> </a:t>
            </a:r>
            <a:r>
              <a:rPr lang="en-US" smtClean="0"/>
              <a:t>research with photons, neutrons, muons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mtClean="0"/>
              <a:t>PSI Accelerators:</a:t>
            </a:r>
          </a:p>
          <a:p>
            <a:pPr>
              <a:lnSpc>
                <a:spcPct val="120000"/>
              </a:lnSpc>
            </a:pPr>
            <a:r>
              <a:rPr lang="en-US" smtClean="0"/>
              <a:t>590 MeV proton cyloctron: 1.3 MW beam power </a:t>
            </a:r>
            <a:br>
              <a:rPr lang="en-US" smtClean="0"/>
            </a:br>
            <a:r>
              <a:rPr lang="en-US" smtClean="0">
                <a:sym typeface="Wingdings"/>
              </a:rPr>
              <a:t> </a:t>
            </a:r>
            <a:r>
              <a:rPr lang="en-US" smtClean="0">
                <a:sym typeface="Wingdings" panose="05000000000000000000" pitchFamily="2" charset="2"/>
              </a:rPr>
              <a:t>spallation neutron source SINQ &amp; muon source S</a:t>
            </a:r>
            <a:r>
              <a:rPr lang="en-US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mtClean="0">
                <a:sym typeface="Wingdings" panose="05000000000000000000" pitchFamily="2" charset="2"/>
              </a:rPr>
              <a:t>S</a:t>
            </a:r>
          </a:p>
          <a:p>
            <a:pPr>
              <a:lnSpc>
                <a:spcPct val="120000"/>
              </a:lnSpc>
            </a:pPr>
            <a:r>
              <a:rPr lang="en-US" smtClean="0">
                <a:sym typeface="Wingdings" panose="05000000000000000000" pitchFamily="2" charset="2"/>
              </a:rPr>
              <a:t>5.8 GeV / 1 Å free electron laser SwissFEL: </a:t>
            </a:r>
            <a:r>
              <a:rPr lang="en-US" smtClean="0">
                <a:sym typeface="Wingdings" panose="05000000000000000000" pitchFamily="2" charset="2"/>
              </a:rPr>
              <a:t>operation </a:t>
            </a:r>
            <a:r>
              <a:rPr lang="en-US" smtClean="0">
                <a:sym typeface="Wingdings" panose="05000000000000000000" pitchFamily="2" charset="2"/>
              </a:rPr>
              <a:t>2017</a:t>
            </a:r>
          </a:p>
          <a:p>
            <a:pPr>
              <a:lnSpc>
                <a:spcPct val="120000"/>
              </a:lnSpc>
            </a:pPr>
            <a:r>
              <a:rPr lang="en-US" smtClean="0">
                <a:sym typeface="Wingdings" panose="05000000000000000000" pitchFamily="2" charset="2"/>
              </a:rPr>
              <a:t>2.4 GeV synchrotron light source SLS</a:t>
            </a:r>
            <a:endParaRPr lang="de-DE"/>
          </a:p>
        </p:txBody>
      </p:sp>
      <p:sp>
        <p:nvSpPr>
          <p:cNvPr id="4" name="AutoShape 2" descr="http://webbase.psi.ch/webbase/img/qshome.jpg"/>
          <p:cNvSpPr>
            <a:spLocks noChangeAspect="1" noChangeArrowheads="1"/>
          </p:cNvSpPr>
          <p:nvPr/>
        </p:nvSpPr>
        <p:spPr bwMode="auto">
          <a:xfrm>
            <a:off x="63500" y="-136525"/>
            <a:ext cx="9810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5475387"/>
            <a:ext cx="7571184" cy="97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Storage rings in operation (</a:t>
            </a:r>
            <a:r>
              <a:rPr lang="en-US" sz="2800" smtClean="0">
                <a:solidFill>
                  <a:srgbClr val="0033CC"/>
                </a:solidFill>
              </a:rPr>
              <a:t>•</a:t>
            </a:r>
            <a:r>
              <a:rPr lang="en-US" sz="2800" smtClean="0"/>
              <a:t>) and planned (</a:t>
            </a:r>
            <a:r>
              <a:rPr lang="en-US" sz="2800" smtClean="0">
                <a:solidFill>
                  <a:srgbClr val="FF0000"/>
                </a:solidFill>
              </a:rPr>
              <a:t>•</a:t>
            </a:r>
            <a:r>
              <a:rPr lang="en-US" sz="2800" smtClean="0"/>
              <a:t>).</a:t>
            </a:r>
            <a:br>
              <a:rPr lang="en-US" sz="2800" smtClean="0"/>
            </a:br>
            <a:r>
              <a:rPr lang="en-US" sz="2800"/>
              <a:t>T</a:t>
            </a:r>
            <a:r>
              <a:rPr lang="en-US" sz="2800" smtClean="0"/>
              <a:t>he old (</a:t>
            </a:r>
            <a:r>
              <a:rPr lang="en-US" sz="2800" smtClean="0">
                <a:solidFill>
                  <a:srgbClr val="0033CC"/>
                </a:solidFill>
              </a:rPr>
              <a:t>—</a:t>
            </a:r>
            <a:r>
              <a:rPr lang="en-US" sz="2800" smtClean="0"/>
              <a:t>) and the new (</a:t>
            </a:r>
            <a:r>
              <a:rPr lang="en-US" sz="2800" smtClean="0">
                <a:solidFill>
                  <a:srgbClr val="FF0000"/>
                </a:solidFill>
              </a:rPr>
              <a:t>—</a:t>
            </a:r>
            <a:r>
              <a:rPr lang="en-US" sz="2800" smtClean="0"/>
              <a:t>) generation.</a:t>
            </a:r>
            <a:endParaRPr lang="de-DE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The storage ring generational change</a:t>
            </a:r>
            <a:endParaRPr lang="de-DE"/>
          </a:p>
        </p:txBody>
      </p:sp>
      <p:grpSp>
        <p:nvGrpSpPr>
          <p:cNvPr id="28" name="Group 27"/>
          <p:cNvGrpSpPr/>
          <p:nvPr/>
        </p:nvGrpSpPr>
        <p:grpSpPr>
          <a:xfrm>
            <a:off x="827584" y="836712"/>
            <a:ext cx="7143750" cy="4638675"/>
            <a:chOff x="803275" y="1844675"/>
            <a:chExt cx="7143750" cy="4638675"/>
          </a:xfrm>
        </p:grpSpPr>
        <p:grpSp>
          <p:nvGrpSpPr>
            <p:cNvPr id="11" name="Group 10"/>
            <p:cNvGrpSpPr/>
            <p:nvPr/>
          </p:nvGrpSpPr>
          <p:grpSpPr>
            <a:xfrm>
              <a:off x="803275" y="1844675"/>
              <a:ext cx="7143750" cy="4638675"/>
              <a:chOff x="1000125" y="1109663"/>
              <a:chExt cx="7143750" cy="46386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00125" y="1109663"/>
                <a:ext cx="7143750" cy="4638675"/>
                <a:chOff x="1000125" y="1109663"/>
                <a:chExt cx="7143750" cy="4638675"/>
              </a:xfrm>
            </p:grpSpPr>
            <p:pic>
              <p:nvPicPr>
                <p:cNvPr id="6" name="Picture 12" descr="3GLS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0125" y="1109663"/>
                  <a:ext cx="7143750" cy="463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" name="Straight Connector 6"/>
                <p:cNvCxnSpPr/>
                <p:nvPr/>
              </p:nvCxnSpPr>
              <p:spPr>
                <a:xfrm>
                  <a:off x="2395538" y="1450975"/>
                  <a:ext cx="3959225" cy="1511300"/>
                </a:xfrm>
                <a:prstGeom prst="line">
                  <a:avLst/>
                </a:prstGeom>
                <a:ln w="25400">
                  <a:solidFill>
                    <a:srgbClr val="0C03B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282825" y="1844675"/>
                  <a:ext cx="5130800" cy="275748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TextBox 4"/>
              <p:cNvSpPr txBox="1"/>
              <p:nvPr/>
            </p:nvSpPr>
            <p:spPr>
              <a:xfrm>
                <a:off x="2269657" y="4062140"/>
                <a:ext cx="2931241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smtClean="0">
                    <a:solidFill>
                      <a:schemeClr val="accent6">
                        <a:lumMod val="50000"/>
                      </a:schemeClr>
                    </a:solidFill>
                  </a:rPr>
                  <a:t>Riccardo Bartolini (Oxford University)</a:t>
                </a:r>
                <a:br>
                  <a:rPr lang="en-US" sz="140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r>
                  <a:rPr lang="en-US" sz="1400" smtClean="0">
                    <a:solidFill>
                      <a:schemeClr val="accent6">
                        <a:lumMod val="50000"/>
                      </a:schemeClr>
                    </a:solidFill>
                  </a:rPr>
                  <a:t>4</a:t>
                </a:r>
                <a:r>
                  <a:rPr lang="en-US" sz="1400" baseline="30000" smtClean="0">
                    <a:solidFill>
                      <a:schemeClr val="accent6">
                        <a:lumMod val="50000"/>
                      </a:schemeClr>
                    </a:solidFill>
                  </a:rPr>
                  <a:t>th</a:t>
                </a:r>
                <a:r>
                  <a:rPr lang="en-US" sz="1400" smtClean="0">
                    <a:solidFill>
                      <a:schemeClr val="accent6">
                        <a:lumMod val="50000"/>
                      </a:schemeClr>
                    </a:solidFill>
                  </a:rPr>
                  <a:t> low emittance rings workshop, Frascati , Sep. 17-19, 2014</a:t>
                </a:r>
                <a:endParaRPr lang="de-DE" sz="14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 bwMode="auto">
            <a:xfrm flipH="1">
              <a:off x="2771800" y="2536291"/>
              <a:ext cx="288032" cy="100621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3094681" y="2588988"/>
              <a:ext cx="0" cy="695996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25"/>
            <p:cNvSpPr/>
            <p:nvPr/>
          </p:nvSpPr>
          <p:spPr bwMode="auto">
            <a:xfrm>
              <a:off x="2411760" y="2579686"/>
              <a:ext cx="360040" cy="14400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99792" y="3284984"/>
              <a:ext cx="360040" cy="16200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-1819932" y="3041771"/>
            <a:ext cx="477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Horizontal emittance normalized to beam energy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New storage rings and upgrade plans</a:t>
            </a:r>
            <a:endParaRPr lang="de-D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038166"/>
              </p:ext>
            </p:extLst>
          </p:nvPr>
        </p:nvGraphicFramePr>
        <p:xfrm>
          <a:off x="107504" y="764709"/>
          <a:ext cx="8928990" cy="54725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1656184"/>
                <a:gridCol w="1728192"/>
                <a:gridCol w="1872208"/>
                <a:gridCol w="1440158"/>
              </a:tblGrid>
              <a:tr h="401104">
                <a:tc>
                  <a:txBody>
                    <a:bodyPr/>
                    <a:lstStyle/>
                    <a:p>
                      <a:r>
                        <a:rPr lang="en-US" smtClean="0"/>
                        <a:t>Name</a:t>
                      </a:r>
                      <a:endParaRPr lang="de-DE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Energy [GeV]</a:t>
                      </a:r>
                      <a:endParaRPr lang="de-DE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Circumf. [m]</a:t>
                      </a:r>
                      <a:endParaRPr lang="de-DE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Emittance*</a:t>
                      </a:r>
                      <a:r>
                        <a:rPr lang="en-US" baseline="0" smtClean="0"/>
                        <a:t> [pm]</a:t>
                      </a:r>
                      <a:endParaRPr lang="de-DE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Status</a:t>
                      </a:r>
                      <a:endParaRPr lang="de-DE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5934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PETRA-III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6.0</a:t>
                      </a:r>
                      <a:b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2304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4400 </a:t>
                      </a:r>
                      <a:r>
                        <a:rPr lang="en-US" sz="2000">
                          <a:effectLst/>
                          <a:latin typeface="+mn-lt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1000</a:t>
                      </a:r>
                      <a:b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85</a:t>
                      </a:r>
                      <a:r>
                        <a:rPr lang="en-US" sz="2000" baseline="0" smtClean="0">
                          <a:effectLst/>
                          <a:latin typeface="+mn-lt"/>
                          <a:ea typeface="Times New Roman"/>
                        </a:rPr>
                        <a:t> (round beam)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operational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MAX-IV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528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328 </a:t>
                      </a:r>
                      <a:r>
                        <a:rPr lang="en-US" sz="2000" b="0">
                          <a:effectLst/>
                          <a:latin typeface="+mn-lt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 200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smtClean="0">
                          <a:effectLst/>
                          <a:latin typeface="+mn-lt"/>
                          <a:ea typeface="Times New Roman"/>
                        </a:rPr>
                        <a:t>2015</a:t>
                      </a:r>
                      <a:endParaRPr lang="de-DE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SIRIUS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518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280</a:t>
                      </a:r>
                      <a:endParaRPr lang="de-DE" sz="24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0" smtClean="0">
                          <a:effectLst/>
                          <a:latin typeface="+mn-lt"/>
                          <a:ea typeface="Times New Roman"/>
                        </a:rPr>
                        <a:t>2016</a:t>
                      </a:r>
                      <a:endParaRPr lang="de-DE" sz="20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ESRF upgrade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6.0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844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147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DIAMOND upgrade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562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275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started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APS upgrade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6.0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1104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65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study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SPRING 8 upgrade 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6.0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1436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68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study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PEP-X 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4.5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2200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29 </a:t>
                      </a:r>
                      <a:r>
                        <a:rPr lang="en-US" sz="2000">
                          <a:effectLst/>
                          <a:latin typeface="+mn-lt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 10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study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ALS upgrade 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2.0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study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ELETTRA upgrade 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2.0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260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/>
                        </a:rPr>
                        <a:t>250</a:t>
                      </a:r>
                      <a:endParaRPr lang="de-DE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Times New Roman"/>
                        </a:rPr>
                        <a:t>study</a:t>
                      </a:r>
                      <a:endParaRPr lang="de-DE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Times New Roman"/>
                        </a:rPr>
                        <a:t>SLS now</a:t>
                      </a:r>
                      <a:endParaRPr lang="de-DE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Times New Roman"/>
                        </a:rPr>
                        <a:t>2.4</a:t>
                      </a:r>
                      <a:endParaRPr lang="de-DE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Times New Roman"/>
                        </a:rPr>
                        <a:t>288</a:t>
                      </a:r>
                      <a:endParaRPr lang="de-DE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5500</a:t>
                      </a:r>
                      <a:endParaRPr lang="de-DE" sz="2000" b="1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Times New Roman"/>
                        </a:rPr>
                        <a:t>operational</a:t>
                      </a:r>
                      <a:endParaRPr lang="de-DE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10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SLS-2</a:t>
                      </a:r>
                      <a:endParaRPr lang="de-DE" sz="2000" b="1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2.4 (?)</a:t>
                      </a:r>
                      <a:endParaRPr lang="de-DE" sz="2000" b="1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288</a:t>
                      </a:r>
                      <a:endParaRPr lang="de-DE" sz="2000" b="1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100-200 ?</a:t>
                      </a:r>
                      <a:endParaRPr lang="de-DE" sz="2000" b="1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  <a:r>
                        <a:rPr lang="en-US" sz="2000" b="1" baseline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</a:rPr>
                        <a:t> ?</a:t>
                      </a:r>
                      <a:endParaRPr lang="de-DE" sz="2000" b="1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6258460"/>
            <a:ext cx="451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*Emittance without </a:t>
            </a:r>
            <a:r>
              <a:rPr lang="en-US" smtClean="0">
                <a:sym typeface="Symbol"/>
              </a:rPr>
              <a:t> </a:t>
            </a:r>
            <a:r>
              <a:rPr lang="en-US" smtClean="0"/>
              <a:t>with damping wigglers</a:t>
            </a:r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19150"/>
            <a:ext cx="558165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r"/>
            <a:r>
              <a:rPr lang="en-US" altLang="de-DE"/>
              <a:t>MAX </a:t>
            </a:r>
            <a:r>
              <a:rPr lang="en-US" altLang="de-DE" smtClean="0"/>
              <a:t>IV </a:t>
            </a:r>
            <a:endParaRPr lang="en-US" altLang="de-DE" i="1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543550"/>
          </a:xfrm>
        </p:spPr>
        <p:txBody>
          <a:bodyPr>
            <a:normAutofit lnSpcReduction="10000"/>
          </a:bodyPr>
          <a:lstStyle/>
          <a:p>
            <a:r>
              <a:rPr lang="en-US" altLang="de-DE" sz="2400"/>
              <a:t>Magnets</a:t>
            </a:r>
          </a:p>
          <a:p>
            <a:pPr lvl="1"/>
            <a:r>
              <a:rPr lang="en-US" altLang="de-DE" sz="2000"/>
              <a:t>integrated yokes</a:t>
            </a:r>
          </a:p>
          <a:p>
            <a:pPr lvl="1"/>
            <a:r>
              <a:rPr lang="en-US" altLang="de-DE" sz="2000"/>
              <a:t>bore diameter 25 mm</a:t>
            </a:r>
          </a:p>
          <a:p>
            <a:pPr lvl="1"/>
            <a:r>
              <a:rPr lang="en-US" altLang="de-DE" sz="2000"/>
              <a:t>minimum magnet </a:t>
            </a:r>
            <a:br>
              <a:rPr lang="en-US" altLang="de-DE" sz="2000"/>
            </a:br>
            <a:r>
              <a:rPr lang="en-US" altLang="de-DE" sz="2000"/>
              <a:t>distance: 25 mm</a:t>
            </a:r>
          </a:p>
          <a:p>
            <a:r>
              <a:rPr lang="en-US" altLang="de-DE" sz="2400"/>
              <a:t>Vacuum chamber</a:t>
            </a:r>
          </a:p>
          <a:p>
            <a:pPr lvl="1"/>
            <a:r>
              <a:rPr lang="en-US" altLang="de-DE" sz="2000"/>
              <a:t>NEG coated</a:t>
            </a:r>
          </a:p>
          <a:p>
            <a:pPr lvl="1"/>
            <a:r>
              <a:rPr lang="en-US" altLang="de-DE" sz="2000"/>
              <a:t>copper pipe </a:t>
            </a:r>
            <a:r>
              <a:rPr lang="en-US" altLang="de-DE" sz="2000">
                <a:sym typeface="Symbol" pitchFamily="18" charset="2"/>
              </a:rPr>
              <a:t> 22/20 mm (outer/inner)</a:t>
            </a:r>
            <a:r>
              <a:rPr lang="en-US" altLang="de-DE" sz="2000"/>
              <a:t> as distributed absorber</a:t>
            </a:r>
          </a:p>
          <a:p>
            <a:r>
              <a:rPr lang="en-US" altLang="de-DE" sz="2400"/>
              <a:t>RF system: low frequency (100 MHz) + passive 3</a:t>
            </a:r>
            <a:r>
              <a:rPr lang="en-US" altLang="de-DE" sz="2400" baseline="30000"/>
              <a:t>rd</a:t>
            </a:r>
            <a:r>
              <a:rPr lang="en-US" altLang="de-DE" sz="2400"/>
              <a:t> harmonic  </a:t>
            </a:r>
          </a:p>
          <a:p>
            <a:pPr lvl="1"/>
            <a:r>
              <a:rPr lang="en-US" altLang="de-DE" sz="2000"/>
              <a:t>long bunch: avoid instabilities due to resistive wall impedance</a:t>
            </a:r>
          </a:p>
          <a:p>
            <a:pPr lvl="1"/>
            <a:r>
              <a:rPr lang="en-US" altLang="de-DE" sz="2000"/>
              <a:t>short pulse users </a:t>
            </a:r>
            <a:r>
              <a:rPr lang="en-US" altLang="de-DE" sz="2000">
                <a:sym typeface="Wingdings" pitchFamily="2" charset="2"/>
              </a:rPr>
              <a:t> </a:t>
            </a:r>
            <a:r>
              <a:rPr lang="en-US" altLang="de-DE" sz="2000"/>
              <a:t>go to </a:t>
            </a:r>
            <a:r>
              <a:rPr lang="en-US" altLang="de-DE" sz="2000" smtClean="0"/>
              <a:t>FEL </a:t>
            </a:r>
            <a:r>
              <a:rPr lang="en-US" altLang="de-DE" sz="2000"/>
              <a:t>!</a:t>
            </a:r>
          </a:p>
          <a:p>
            <a:r>
              <a:rPr lang="en-US" altLang="de-DE" sz="2400"/>
              <a:t>Beam dynamics performance</a:t>
            </a:r>
          </a:p>
          <a:p>
            <a:pPr lvl="1"/>
            <a:r>
              <a:rPr lang="en-US" altLang="de-DE" sz="2000"/>
              <a:t>bare lattice emittance </a:t>
            </a:r>
            <a:r>
              <a:rPr lang="en-US" altLang="de-DE" sz="2000" smtClean="0"/>
              <a:t>330 </a:t>
            </a:r>
            <a:r>
              <a:rPr lang="en-US" altLang="de-DE" sz="2000"/>
              <a:t>pm @ 3 GeV, </a:t>
            </a:r>
            <a:r>
              <a:rPr lang="en-US" altLang="de-DE" sz="2000" smtClean="0"/>
              <a:t>200 </a:t>
            </a:r>
            <a:r>
              <a:rPr lang="en-US" altLang="de-DE" sz="2000"/>
              <a:t>pm with DW</a:t>
            </a:r>
          </a:p>
          <a:p>
            <a:pPr lvl="1"/>
            <a:r>
              <a:rPr lang="en-US" altLang="de-DE" sz="2000"/>
              <a:t>5% energy acceptance, Touschek lifetime 30 h (with Landau cavity)</a:t>
            </a:r>
          </a:p>
          <a:p>
            <a:r>
              <a:rPr lang="en-US" altLang="de-DE" sz="2400"/>
              <a:t>Start of operation: </a:t>
            </a:r>
            <a:r>
              <a:rPr lang="en-US" altLang="de-DE" sz="2400" smtClean="0"/>
              <a:t>summer 2015</a:t>
            </a:r>
            <a:endParaRPr lang="en-US" altLang="de-DE" sz="2400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3276600" y="2979738"/>
            <a:ext cx="467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 S. C. Leemann at al., PRST AB 12, 120701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1052736"/>
            <a:ext cx="102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 </a:t>
            </a:r>
            <a:r>
              <a:rPr lang="en-US" smtClean="0">
                <a:sym typeface="Symbol"/>
              </a:rPr>
              <a:t></a:t>
            </a:r>
            <a:r>
              <a:rPr lang="en-US" smtClean="0"/>
              <a:t> 7BA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de-DE"/>
              <a:t>SIRIUS</a:t>
            </a:r>
          </a:p>
        </p:txBody>
      </p:sp>
      <p:pic>
        <p:nvPicPr>
          <p:cNvPr id="2467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7427966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900113" y="5516563"/>
            <a:ext cx="72009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de-DE" sz="2000" i="0">
                <a:latin typeface="Times New Roman" panose="02020603050405020304" pitchFamily="18" charset="0"/>
                <a:cs typeface="Times New Roman" panose="02020603050405020304" pitchFamily="18" charset="0"/>
              </a:rPr>
              <a:t>2T</a:t>
            </a:r>
            <a:r>
              <a:rPr lang="en-US" altLang="de-DE" sz="2000" i="0"/>
              <a:t> super bends for hard X-rays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de-DE" sz="2000" i="0"/>
              <a:t>- permanent magnet design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de-DE" sz="2000" i="0"/>
              <a:t>- 10% emittance reduction from longitudinal field profile</a:t>
            </a: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755650" y="836613"/>
            <a:ext cx="63373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de-DE" sz="2400" i="0"/>
              <a:t>20 </a:t>
            </a:r>
            <a:r>
              <a:rPr lang="en-US" altLang="de-DE" sz="2400" i="0" smtClean="0">
                <a:sym typeface="Symbol"/>
              </a:rPr>
              <a:t></a:t>
            </a:r>
            <a:r>
              <a:rPr lang="en-US" altLang="de-DE" sz="2400" i="0" smtClean="0"/>
              <a:t> H5BA </a:t>
            </a:r>
            <a:r>
              <a:rPr lang="en-US" altLang="de-DE" sz="2400" i="0"/>
              <a:t>lattice, </a:t>
            </a:r>
            <a:r>
              <a:rPr lang="en-US" altLang="de-DE" sz="2400" i="0">
                <a:latin typeface="Times New Roman" panose="02020603050405020304" pitchFamily="18" charset="0"/>
                <a:cs typeface="Times New Roman" panose="02020603050405020304" pitchFamily="18" charset="0"/>
              </a:rPr>
              <a:t>518 m</a:t>
            </a:r>
            <a:r>
              <a:rPr lang="en-US" altLang="de-DE" sz="2400" i="0"/>
              <a:t>, </a:t>
            </a:r>
            <a:r>
              <a:rPr lang="en-US" altLang="de-DE" sz="2400" i="0">
                <a:latin typeface="Times New Roman" panose="02020603050405020304" pitchFamily="18" charset="0"/>
                <a:cs typeface="Times New Roman" panose="02020603050405020304" pitchFamily="18" charset="0"/>
              </a:rPr>
              <a:t>3 GeV, 280 pm </a:t>
            </a:r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V="1">
            <a:off x="3492500" y="5157788"/>
            <a:ext cx="155575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" y="1285875"/>
            <a:ext cx="6407621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5472770" y="5493670"/>
            <a:ext cx="3240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Font typeface="Wingdings"/>
              <a:buChar char="3"/>
            </a:pP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L</a:t>
            </a: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. Liu, LER-3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,   </a:t>
            </a: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Oxford, 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2013</a:t>
            </a:r>
          </a:p>
          <a:p>
            <a:pPr marL="285750" indent="-285750" algn="l">
              <a:buFont typeface="Wingdings"/>
              <a:buChar char="3"/>
            </a:pPr>
            <a:r>
              <a:rPr lang="en-US" altLang="de-DE" sz="1400" smtClean="0">
                <a:solidFill>
                  <a:srgbClr val="996633"/>
                </a:solidFill>
                <a:sym typeface="Wingdings" pitchFamily="2" charset="2"/>
              </a:rPr>
              <a:t>L. Liu et al., JSR  (2014) 21, 904-911</a:t>
            </a:r>
            <a:endParaRPr lang="en-US" altLang="de-DE" sz="1400" i="0">
              <a:solidFill>
                <a:srgbClr val="996633"/>
              </a:solidFill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500" y="3045937"/>
            <a:ext cx="116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 </a:t>
            </a:r>
            <a:r>
              <a:rPr lang="en-US" smtClean="0">
                <a:sym typeface="Symbol"/>
              </a:rPr>
              <a:t></a:t>
            </a:r>
            <a:r>
              <a:rPr lang="en-US" smtClean="0"/>
              <a:t> H5BA</a:t>
            </a: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6896101" y="836613"/>
            <a:ext cx="2000356" cy="58477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smtClean="0"/>
              <a:t>HMBA = hybrid MBA</a:t>
            </a:r>
            <a:br>
              <a:rPr lang="en-US" sz="1600" smtClean="0"/>
            </a:br>
            <a:r>
              <a:rPr lang="en-US" sz="1600" smtClean="0"/>
              <a:t>(different bend types)</a:t>
            </a:r>
            <a:endParaRPr lang="de-DE" sz="1600"/>
          </a:p>
        </p:txBody>
      </p:sp>
      <p:sp>
        <p:nvSpPr>
          <p:cNvPr id="13" name="TextBox 12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de-DE"/>
              <a:t>ESRF upgrade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2232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de-DE" sz="2400"/>
              <a:t>	</a:t>
            </a:r>
            <a:r>
              <a:rPr lang="en-US" altLang="de-DE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Upgrade program </a:t>
            </a:r>
            <a:r>
              <a:rPr lang="en-US" altLang="de-DE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2015-20 </a:t>
            </a:r>
            <a:endParaRPr lang="en-US" altLang="de-DE" sz="24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sz="2400"/>
              <a:t>Emittance 4 nm </a:t>
            </a:r>
            <a:r>
              <a:rPr lang="en-US" altLang="de-DE" sz="2400">
                <a:sym typeface="Wingdings" pitchFamily="2" charset="2"/>
              </a:rPr>
              <a:t> 160 pm @ 6 GeV</a:t>
            </a:r>
            <a:endParaRPr lang="en-US" altLang="de-DE" sz="2400"/>
          </a:p>
          <a:p>
            <a:pPr>
              <a:lnSpc>
                <a:spcPct val="80000"/>
              </a:lnSpc>
            </a:pPr>
            <a:r>
              <a:rPr lang="en-US" altLang="de-DE" sz="2400"/>
              <a:t>Keep tunnel and injector complex</a:t>
            </a:r>
          </a:p>
          <a:p>
            <a:pPr>
              <a:lnSpc>
                <a:spcPct val="80000"/>
              </a:lnSpc>
            </a:pPr>
            <a:r>
              <a:rPr lang="en-US" altLang="de-DE" sz="2400"/>
              <a:t>Maintain ID beam lines </a:t>
            </a:r>
            <a:r>
              <a:rPr lang="en-US" altLang="de-DE" sz="2400" i="1"/>
              <a:t>and</a:t>
            </a:r>
            <a:r>
              <a:rPr lang="en-US" altLang="de-DE" sz="2400"/>
              <a:t> bending magnet beam lines</a:t>
            </a:r>
          </a:p>
          <a:p>
            <a:pPr>
              <a:lnSpc>
                <a:spcPct val="80000"/>
              </a:lnSpc>
            </a:pPr>
            <a:r>
              <a:rPr lang="en-US" altLang="de-DE" sz="2400"/>
              <a:t>Reduce radiated power 5 MW </a:t>
            </a:r>
            <a:r>
              <a:rPr lang="en-US" altLang="de-DE" sz="2400">
                <a:sym typeface="Wingdings" pitchFamily="2" charset="2"/>
              </a:rPr>
              <a:t> 3 MW</a:t>
            </a:r>
          </a:p>
          <a:p>
            <a:pPr>
              <a:lnSpc>
                <a:spcPct val="80000"/>
              </a:lnSpc>
            </a:pPr>
            <a:r>
              <a:rPr lang="en-US" altLang="de-DE" sz="2400">
                <a:sym typeface="Wingdings" pitchFamily="2" charset="2"/>
              </a:rPr>
              <a:t>1 year downtime for installation</a:t>
            </a:r>
          </a:p>
        </p:txBody>
      </p:sp>
      <p:pic>
        <p:nvPicPr>
          <p:cNvPr id="244740" name="Picture 7"/>
          <p:cNvPicPr>
            <a:picLocks noChangeAspect="1" noChangeArrowheads="1"/>
          </p:cNvPicPr>
          <p:nvPr/>
        </p:nvPicPr>
        <p:blipFill>
          <a:blip r:embed="rId2" cstate="print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3708400" cy="2601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1" name="Picture 7" descr="V140iter1-2.jpg"/>
          <p:cNvPicPr>
            <a:picLocks/>
          </p:cNvPicPr>
          <p:nvPr/>
        </p:nvPicPr>
        <p:blipFill>
          <a:blip r:embed="rId3" cstate="print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3671888" cy="25923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348038" y="5661025"/>
            <a:ext cx="5616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i="0"/>
              <a:t>Dispersion bumps for efficient chromaticity correction</a:t>
            </a:r>
            <a:br>
              <a:rPr lang="en-US" altLang="de-DE" i="0"/>
            </a:br>
            <a:r>
              <a:rPr lang="en-US" altLang="de-DE" i="0"/>
              <a:t>maintain bending magnet positions</a:t>
            </a:r>
            <a:br>
              <a:rPr lang="en-US" altLang="de-DE" i="0"/>
            </a:br>
            <a:r>
              <a:rPr lang="en-US" altLang="de-DE" i="0"/>
              <a:t>max. quad gradient up to 100 T/m, 26 mm bore diam.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250824" y="5805488"/>
            <a:ext cx="29530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Font typeface="Wingdings"/>
              <a:buChar char="3"/>
            </a:pP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A</a:t>
            </a: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. Franchi, USR Bejing 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2012</a:t>
            </a:r>
          </a:p>
          <a:p>
            <a:pPr marL="285750" indent="-285750" algn="l">
              <a:buFont typeface="Wingdings"/>
              <a:buChar char="3"/>
            </a:pPr>
            <a:r>
              <a:rPr lang="en-US" altLang="de-DE" sz="1400" smtClean="0">
                <a:solidFill>
                  <a:srgbClr val="996633"/>
                </a:solidFill>
                <a:sym typeface="Wingdings" pitchFamily="2" charset="2"/>
              </a:rPr>
              <a:t>J.-L. Revol et al, IPAC 2014, p.209</a:t>
            </a:r>
            <a:endParaRPr lang="en-US" altLang="de-DE" sz="1400" i="0">
              <a:solidFill>
                <a:srgbClr val="996633"/>
              </a:solidFill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4128" y="3312000"/>
            <a:ext cx="3024336" cy="2124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683568" y="4752000"/>
            <a:ext cx="3060000" cy="703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43568" y="3312000"/>
            <a:ext cx="1980560" cy="1440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43568" y="5436000"/>
            <a:ext cx="19805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4140200" y="3500438"/>
            <a:ext cx="10795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ß"/>
            </a:pPr>
            <a:r>
              <a:rPr lang="en-US" altLang="de-DE" i="0">
                <a:sym typeface="Wingdings" pitchFamily="2" charset="2"/>
              </a:rPr>
              <a:t> old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de-DE" i="0"/>
              <a:t>new </a:t>
            </a:r>
            <a:r>
              <a:rPr lang="en-US" altLang="de-DE" i="0">
                <a:sym typeface="Wingdings" pitchFamily="2" charset="2"/>
              </a:rPr>
              <a:t>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de-DE" i="0">
                <a:sym typeface="Wingdings" pitchFamily="2" charset="2"/>
              </a:rPr>
              <a:t>lattice</a:t>
            </a:r>
            <a:endParaRPr lang="en-US" altLang="de-DE" i="0"/>
          </a:p>
        </p:txBody>
      </p:sp>
      <p:sp>
        <p:nvSpPr>
          <p:cNvPr id="17" name="TextBox 16"/>
          <p:cNvSpPr txBox="1"/>
          <p:nvPr/>
        </p:nvSpPr>
        <p:spPr>
          <a:xfrm>
            <a:off x="6724297" y="3412067"/>
            <a:ext cx="116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32 </a:t>
            </a:r>
            <a:r>
              <a:rPr lang="en-US" smtClean="0">
                <a:sym typeface="Symbol"/>
              </a:rPr>
              <a:t></a:t>
            </a:r>
            <a:r>
              <a:rPr lang="en-US" smtClean="0"/>
              <a:t> H7BA</a:t>
            </a:r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1259632" y="3500438"/>
            <a:ext cx="10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32 </a:t>
            </a:r>
            <a:r>
              <a:rPr lang="en-US" smtClean="0">
                <a:sym typeface="Symbol"/>
              </a:rPr>
              <a:t></a:t>
            </a:r>
            <a:r>
              <a:rPr lang="en-US" smtClean="0"/>
              <a:t> DBA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95" y="1268759"/>
            <a:ext cx="4987018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de-DE" smtClean="0"/>
              <a:t>ALS </a:t>
            </a:r>
            <a:r>
              <a:rPr lang="en-US" altLang="de-DE"/>
              <a:t>upgrade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64704"/>
            <a:ext cx="8856663" cy="5617046"/>
          </a:xfrm>
        </p:spPr>
        <p:txBody>
          <a:bodyPr/>
          <a:lstStyle/>
          <a:p>
            <a:r>
              <a:rPr lang="en-US" altLang="de-DE" sz="2400"/>
              <a:t>emittance  </a:t>
            </a:r>
            <a:r>
              <a:rPr lang="en-US" altLang="de-DE" sz="2400">
                <a:latin typeface="Times New Roman" pitchFamily="18" charset="0"/>
              </a:rPr>
              <a:t>2 nm </a:t>
            </a:r>
            <a:r>
              <a:rPr lang="en-US" altLang="de-DE" sz="24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de-DE" sz="2400">
                <a:latin typeface="Times New Roman" pitchFamily="18" charset="0"/>
              </a:rPr>
              <a:t> ~50 pm @ 2 GeV</a:t>
            </a:r>
            <a:r>
              <a:rPr lang="en-US" altLang="de-DE" sz="2400"/>
              <a:t> in </a:t>
            </a:r>
            <a:r>
              <a:rPr lang="en-US" altLang="de-DE" sz="2400">
                <a:latin typeface="Times New Roman" pitchFamily="18" charset="0"/>
              </a:rPr>
              <a:t>~200 m </a:t>
            </a:r>
            <a:r>
              <a:rPr lang="en-US" altLang="de-DE" sz="2400"/>
              <a:t>circumference</a:t>
            </a:r>
            <a:endParaRPr lang="en-US" altLang="de-DE" sz="2400">
              <a:latin typeface="Times New Roman" pitchFamily="18" charset="0"/>
            </a:endParaRPr>
          </a:p>
          <a:p>
            <a:pPr lvl="1"/>
            <a:r>
              <a:rPr lang="en-US" altLang="de-DE" sz="2000"/>
              <a:t>fully coupled beam, </a:t>
            </a:r>
            <a:br>
              <a:rPr lang="en-US" altLang="de-DE" sz="2000"/>
            </a:br>
            <a:r>
              <a:rPr lang="en-US" altLang="de-DE" sz="2000"/>
              <a:t>i.e. </a:t>
            </a: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Times New Roman" pitchFamily="18" charset="0"/>
              </a:rPr>
              <a:t>x</a:t>
            </a:r>
            <a:r>
              <a:rPr lang="en-US" altLang="de-DE" sz="2000">
                <a:latin typeface="Times New Roman" pitchFamily="18" charset="0"/>
              </a:rPr>
              <a:t> = </a:t>
            </a: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Times New Roman" pitchFamily="18" charset="0"/>
              </a:rPr>
              <a:t>y</a:t>
            </a:r>
            <a:r>
              <a:rPr lang="en-US" altLang="de-DE" sz="2000">
                <a:latin typeface="Times New Roman" pitchFamily="18" charset="0"/>
              </a:rPr>
              <a:t>  </a:t>
            </a:r>
            <a:r>
              <a:rPr lang="en-US" altLang="de-DE" sz="2000"/>
              <a:t>(</a:t>
            </a: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Times New Roman" pitchFamily="18" charset="0"/>
              </a:rPr>
              <a:t>xo</a:t>
            </a:r>
            <a:r>
              <a:rPr lang="en-US" altLang="de-DE" sz="2000">
                <a:latin typeface="Times New Roman" pitchFamily="18" charset="0"/>
              </a:rPr>
              <a:t> ~100 pm</a:t>
            </a:r>
            <a:r>
              <a:rPr lang="en-US" altLang="de-DE" sz="2000"/>
              <a:t>)</a:t>
            </a:r>
          </a:p>
          <a:p>
            <a:r>
              <a:rPr lang="en-US" altLang="de-DE" sz="2400" smtClean="0"/>
              <a:t>Lattice</a:t>
            </a:r>
            <a:r>
              <a:rPr lang="en-US" altLang="de-DE" sz="2400"/>
              <a:t>: 12</a:t>
            </a:r>
            <a:r>
              <a:rPr lang="en-US" altLang="de-DE" sz="2400">
                <a:sym typeface="Symbol" pitchFamily="18" charset="2"/>
              </a:rPr>
              <a:t></a:t>
            </a:r>
            <a:r>
              <a:rPr lang="en-US" altLang="de-DE" sz="2400"/>
              <a:t>TBA </a:t>
            </a:r>
            <a:r>
              <a:rPr lang="en-US" altLang="de-DE" sz="24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de-DE" sz="2400"/>
              <a:t> 12</a:t>
            </a:r>
            <a:r>
              <a:rPr lang="en-US" altLang="de-DE" sz="2400">
                <a:sym typeface="Symbol" pitchFamily="18" charset="2"/>
              </a:rPr>
              <a:t></a:t>
            </a:r>
            <a:r>
              <a:rPr lang="en-US" altLang="de-DE" sz="2400"/>
              <a:t>9BA </a:t>
            </a:r>
          </a:p>
          <a:p>
            <a:r>
              <a:rPr lang="en-US" altLang="de-DE" sz="2400" smtClean="0"/>
              <a:t>small </a:t>
            </a:r>
            <a:r>
              <a:rPr lang="en-US" altLang="de-DE" sz="2400"/>
              <a:t>dynamic aperture  </a:t>
            </a:r>
            <a:br>
              <a:rPr lang="en-US" altLang="de-DE" sz="2400"/>
            </a:br>
            <a:r>
              <a:rPr lang="en-US" altLang="de-DE" sz="2400">
                <a:sym typeface="Wingdings" pitchFamily="2" charset="2"/>
              </a:rPr>
              <a:t> </a:t>
            </a:r>
            <a:r>
              <a:rPr lang="en-US" altLang="de-DE" sz="2400"/>
              <a:t>on-axis swap-out injection </a:t>
            </a:r>
          </a:p>
          <a:p>
            <a:pPr lvl="1"/>
            <a:r>
              <a:rPr lang="en-US" altLang="de-DE" sz="2000"/>
              <a:t>additional accumulator ring </a:t>
            </a:r>
            <a:endParaRPr lang="en-US" altLang="de-DE" sz="2000" smtClean="0"/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6149416" y="3943488"/>
            <a:ext cx="286120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 C. Steier et al., 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IPAC 2014, p.567</a:t>
            </a:r>
            <a:endParaRPr lang="en-US" altLang="de-DE" sz="1400" i="0">
              <a:solidFill>
                <a:srgbClr val="996633"/>
              </a:solidFill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7618" y="2710224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 </a:t>
            </a:r>
            <a:r>
              <a:rPr lang="en-US" smtClean="0">
                <a:sym typeface="Symbol"/>
              </a:rPr>
              <a:t></a:t>
            </a:r>
            <a:r>
              <a:rPr lang="en-US" smtClean="0"/>
              <a:t> 9BA</a:t>
            </a:r>
            <a:endParaRPr lang="de-DE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376768" y="3793972"/>
            <a:ext cx="4752975" cy="2708275"/>
            <a:chOff x="2517" y="2389"/>
            <a:chExt cx="2994" cy="1706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2517" y="2613"/>
              <a:ext cx="2994" cy="3"/>
            </a:xfrm>
            <a:prstGeom prst="lin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2517" y="2389"/>
              <a:ext cx="0" cy="227"/>
            </a:xfrm>
            <a:prstGeom prst="lin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517" y="3248"/>
              <a:ext cx="2993" cy="0"/>
            </a:xfrm>
            <a:prstGeom prst="lin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517" y="2661"/>
              <a:ext cx="0" cy="590"/>
            </a:xfrm>
            <a:prstGeom prst="lin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698" y="2525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2789" y="2525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879" y="2525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970" y="2525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2517" y="3883"/>
              <a:ext cx="2994" cy="3"/>
            </a:xfrm>
            <a:prstGeom prst="lin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2517" y="3296"/>
              <a:ext cx="0" cy="590"/>
            </a:xfrm>
            <a:prstGeom prst="lin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698" y="2885"/>
              <a:ext cx="409" cy="363"/>
            </a:xfrm>
            <a:custGeom>
              <a:avLst/>
              <a:gdLst>
                <a:gd name="T0" fmla="*/ 0 w 409"/>
                <a:gd name="T1" fmla="*/ 363 h 363"/>
                <a:gd name="T2" fmla="*/ 0 w 409"/>
                <a:gd name="T3" fmla="*/ 272 h 363"/>
                <a:gd name="T4" fmla="*/ 91 w 409"/>
                <a:gd name="T5" fmla="*/ 272 h 363"/>
                <a:gd name="T6" fmla="*/ 91 w 409"/>
                <a:gd name="T7" fmla="*/ 182 h 363"/>
                <a:gd name="T8" fmla="*/ 182 w 409"/>
                <a:gd name="T9" fmla="*/ 182 h 363"/>
                <a:gd name="T10" fmla="*/ 182 w 409"/>
                <a:gd name="T11" fmla="*/ 91 h 363"/>
                <a:gd name="T12" fmla="*/ 272 w 409"/>
                <a:gd name="T13" fmla="*/ 91 h 363"/>
                <a:gd name="T14" fmla="*/ 272 w 409"/>
                <a:gd name="T15" fmla="*/ 0 h 363"/>
                <a:gd name="T16" fmla="*/ 409 w 409"/>
                <a:gd name="T17" fmla="*/ 0 h 363"/>
                <a:gd name="T18" fmla="*/ 409 w 409"/>
                <a:gd name="T19" fmla="*/ 363 h 363"/>
                <a:gd name="T20" fmla="*/ 0 w 409"/>
                <a:gd name="T2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63">
                  <a:moveTo>
                    <a:pt x="0" y="363"/>
                  </a:moveTo>
                  <a:lnTo>
                    <a:pt x="0" y="272"/>
                  </a:lnTo>
                  <a:lnTo>
                    <a:pt x="91" y="272"/>
                  </a:lnTo>
                  <a:lnTo>
                    <a:pt x="91" y="182"/>
                  </a:lnTo>
                  <a:lnTo>
                    <a:pt x="182" y="182"/>
                  </a:lnTo>
                  <a:lnTo>
                    <a:pt x="182" y="91"/>
                  </a:lnTo>
                  <a:lnTo>
                    <a:pt x="272" y="91"/>
                  </a:lnTo>
                  <a:lnTo>
                    <a:pt x="272" y="0"/>
                  </a:lnTo>
                  <a:lnTo>
                    <a:pt x="409" y="0"/>
                  </a:lnTo>
                  <a:lnTo>
                    <a:pt x="409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243" y="2885"/>
              <a:ext cx="409" cy="363"/>
            </a:xfrm>
            <a:custGeom>
              <a:avLst/>
              <a:gdLst>
                <a:gd name="T0" fmla="*/ 0 w 409"/>
                <a:gd name="T1" fmla="*/ 363 h 363"/>
                <a:gd name="T2" fmla="*/ 0 w 409"/>
                <a:gd name="T3" fmla="*/ 272 h 363"/>
                <a:gd name="T4" fmla="*/ 91 w 409"/>
                <a:gd name="T5" fmla="*/ 272 h 363"/>
                <a:gd name="T6" fmla="*/ 91 w 409"/>
                <a:gd name="T7" fmla="*/ 182 h 363"/>
                <a:gd name="T8" fmla="*/ 182 w 409"/>
                <a:gd name="T9" fmla="*/ 182 h 363"/>
                <a:gd name="T10" fmla="*/ 182 w 409"/>
                <a:gd name="T11" fmla="*/ 91 h 363"/>
                <a:gd name="T12" fmla="*/ 272 w 409"/>
                <a:gd name="T13" fmla="*/ 91 h 363"/>
                <a:gd name="T14" fmla="*/ 272 w 409"/>
                <a:gd name="T15" fmla="*/ 0 h 363"/>
                <a:gd name="T16" fmla="*/ 409 w 409"/>
                <a:gd name="T17" fmla="*/ 0 h 363"/>
                <a:gd name="T18" fmla="*/ 409 w 409"/>
                <a:gd name="T19" fmla="*/ 363 h 363"/>
                <a:gd name="T20" fmla="*/ 0 w 409"/>
                <a:gd name="T2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63">
                  <a:moveTo>
                    <a:pt x="0" y="363"/>
                  </a:moveTo>
                  <a:lnTo>
                    <a:pt x="0" y="272"/>
                  </a:lnTo>
                  <a:lnTo>
                    <a:pt x="91" y="272"/>
                  </a:lnTo>
                  <a:lnTo>
                    <a:pt x="91" y="182"/>
                  </a:lnTo>
                  <a:lnTo>
                    <a:pt x="182" y="182"/>
                  </a:lnTo>
                  <a:lnTo>
                    <a:pt x="182" y="91"/>
                  </a:lnTo>
                  <a:lnTo>
                    <a:pt x="272" y="91"/>
                  </a:lnTo>
                  <a:lnTo>
                    <a:pt x="272" y="0"/>
                  </a:lnTo>
                  <a:lnTo>
                    <a:pt x="409" y="0"/>
                  </a:lnTo>
                  <a:lnTo>
                    <a:pt x="409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243" y="2522"/>
              <a:ext cx="0" cy="91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334" y="2522"/>
              <a:ext cx="0" cy="91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3424" y="2522"/>
              <a:ext cx="0" cy="91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3515" y="2522"/>
              <a:ext cx="0" cy="91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107" y="3520"/>
              <a:ext cx="544" cy="363"/>
            </a:xfrm>
            <a:custGeom>
              <a:avLst/>
              <a:gdLst>
                <a:gd name="T0" fmla="*/ 0 w 544"/>
                <a:gd name="T1" fmla="*/ 363 h 363"/>
                <a:gd name="T2" fmla="*/ 0 w 544"/>
                <a:gd name="T3" fmla="*/ 0 h 363"/>
                <a:gd name="T4" fmla="*/ 544 w 544"/>
                <a:gd name="T5" fmla="*/ 182 h 363"/>
                <a:gd name="T6" fmla="*/ 544 w 544"/>
                <a:gd name="T7" fmla="*/ 363 h 363"/>
                <a:gd name="T8" fmla="*/ 0 w 544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63">
                  <a:moveTo>
                    <a:pt x="0" y="363"/>
                  </a:moveTo>
                  <a:lnTo>
                    <a:pt x="0" y="0"/>
                  </a:lnTo>
                  <a:lnTo>
                    <a:pt x="544" y="182"/>
                  </a:lnTo>
                  <a:lnTo>
                    <a:pt x="544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696" y="3520"/>
              <a:ext cx="544" cy="363"/>
            </a:xfrm>
            <a:custGeom>
              <a:avLst/>
              <a:gdLst>
                <a:gd name="T0" fmla="*/ 0 w 544"/>
                <a:gd name="T1" fmla="*/ 363 h 363"/>
                <a:gd name="T2" fmla="*/ 0 w 544"/>
                <a:gd name="T3" fmla="*/ 0 h 363"/>
                <a:gd name="T4" fmla="*/ 544 w 544"/>
                <a:gd name="T5" fmla="*/ 182 h 363"/>
                <a:gd name="T6" fmla="*/ 544 w 544"/>
                <a:gd name="T7" fmla="*/ 363 h 363"/>
                <a:gd name="T8" fmla="*/ 0 w 544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63">
                  <a:moveTo>
                    <a:pt x="0" y="363"/>
                  </a:moveTo>
                  <a:lnTo>
                    <a:pt x="0" y="0"/>
                  </a:lnTo>
                  <a:lnTo>
                    <a:pt x="544" y="182"/>
                  </a:lnTo>
                  <a:lnTo>
                    <a:pt x="544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286" y="3520"/>
              <a:ext cx="544" cy="363"/>
            </a:xfrm>
            <a:custGeom>
              <a:avLst/>
              <a:gdLst>
                <a:gd name="T0" fmla="*/ 0 w 544"/>
                <a:gd name="T1" fmla="*/ 363 h 363"/>
                <a:gd name="T2" fmla="*/ 0 w 544"/>
                <a:gd name="T3" fmla="*/ 0 h 363"/>
                <a:gd name="T4" fmla="*/ 544 w 544"/>
                <a:gd name="T5" fmla="*/ 182 h 363"/>
                <a:gd name="T6" fmla="*/ 544 w 544"/>
                <a:gd name="T7" fmla="*/ 363 h 363"/>
                <a:gd name="T8" fmla="*/ 0 w 544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63">
                  <a:moveTo>
                    <a:pt x="0" y="363"/>
                  </a:moveTo>
                  <a:lnTo>
                    <a:pt x="0" y="0"/>
                  </a:lnTo>
                  <a:lnTo>
                    <a:pt x="544" y="182"/>
                  </a:lnTo>
                  <a:lnTo>
                    <a:pt x="544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3696" y="2885"/>
              <a:ext cx="545" cy="363"/>
            </a:xfrm>
            <a:custGeom>
              <a:avLst/>
              <a:gdLst>
                <a:gd name="T0" fmla="*/ 0 w 545"/>
                <a:gd name="T1" fmla="*/ 363 h 363"/>
                <a:gd name="T2" fmla="*/ 0 w 545"/>
                <a:gd name="T3" fmla="*/ 182 h 363"/>
                <a:gd name="T4" fmla="*/ 91 w 545"/>
                <a:gd name="T5" fmla="*/ 182 h 363"/>
                <a:gd name="T6" fmla="*/ 91 w 545"/>
                <a:gd name="T7" fmla="*/ 91 h 363"/>
                <a:gd name="T8" fmla="*/ 182 w 545"/>
                <a:gd name="T9" fmla="*/ 91 h 363"/>
                <a:gd name="T10" fmla="*/ 182 w 545"/>
                <a:gd name="T11" fmla="*/ 0 h 363"/>
                <a:gd name="T12" fmla="*/ 545 w 545"/>
                <a:gd name="T13" fmla="*/ 0 h 363"/>
                <a:gd name="T14" fmla="*/ 545 w 545"/>
                <a:gd name="T15" fmla="*/ 363 h 363"/>
                <a:gd name="T16" fmla="*/ 0 w 545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363">
                  <a:moveTo>
                    <a:pt x="0" y="363"/>
                  </a:moveTo>
                  <a:lnTo>
                    <a:pt x="0" y="182"/>
                  </a:lnTo>
                  <a:lnTo>
                    <a:pt x="91" y="182"/>
                  </a:lnTo>
                  <a:lnTo>
                    <a:pt x="91" y="91"/>
                  </a:lnTo>
                  <a:lnTo>
                    <a:pt x="182" y="91"/>
                  </a:lnTo>
                  <a:lnTo>
                    <a:pt x="182" y="0"/>
                  </a:lnTo>
                  <a:lnTo>
                    <a:pt x="545" y="0"/>
                  </a:lnTo>
                  <a:lnTo>
                    <a:pt x="545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787" y="2522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878" y="2522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4377" y="2522"/>
              <a:ext cx="0" cy="91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4468" y="2522"/>
              <a:ext cx="0" cy="91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4286" y="2885"/>
              <a:ext cx="545" cy="363"/>
            </a:xfrm>
            <a:custGeom>
              <a:avLst/>
              <a:gdLst>
                <a:gd name="T0" fmla="*/ 0 w 545"/>
                <a:gd name="T1" fmla="*/ 363 h 363"/>
                <a:gd name="T2" fmla="*/ 0 w 545"/>
                <a:gd name="T3" fmla="*/ 182 h 363"/>
                <a:gd name="T4" fmla="*/ 91 w 545"/>
                <a:gd name="T5" fmla="*/ 182 h 363"/>
                <a:gd name="T6" fmla="*/ 91 w 545"/>
                <a:gd name="T7" fmla="*/ 91 h 363"/>
                <a:gd name="T8" fmla="*/ 182 w 545"/>
                <a:gd name="T9" fmla="*/ 91 h 363"/>
                <a:gd name="T10" fmla="*/ 182 w 545"/>
                <a:gd name="T11" fmla="*/ 0 h 363"/>
                <a:gd name="T12" fmla="*/ 545 w 545"/>
                <a:gd name="T13" fmla="*/ 0 h 363"/>
                <a:gd name="T14" fmla="*/ 545 w 545"/>
                <a:gd name="T15" fmla="*/ 363 h 363"/>
                <a:gd name="T16" fmla="*/ 0 w 545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363">
                  <a:moveTo>
                    <a:pt x="0" y="363"/>
                  </a:moveTo>
                  <a:lnTo>
                    <a:pt x="0" y="182"/>
                  </a:lnTo>
                  <a:lnTo>
                    <a:pt x="91" y="182"/>
                  </a:lnTo>
                  <a:lnTo>
                    <a:pt x="91" y="91"/>
                  </a:lnTo>
                  <a:lnTo>
                    <a:pt x="182" y="91"/>
                  </a:lnTo>
                  <a:lnTo>
                    <a:pt x="182" y="0"/>
                  </a:lnTo>
                  <a:lnTo>
                    <a:pt x="545" y="0"/>
                  </a:lnTo>
                  <a:lnTo>
                    <a:pt x="545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876" y="3520"/>
              <a:ext cx="544" cy="363"/>
            </a:xfrm>
            <a:custGeom>
              <a:avLst/>
              <a:gdLst>
                <a:gd name="T0" fmla="*/ 0 w 544"/>
                <a:gd name="T1" fmla="*/ 363 h 363"/>
                <a:gd name="T2" fmla="*/ 0 w 544"/>
                <a:gd name="T3" fmla="*/ 0 h 363"/>
                <a:gd name="T4" fmla="*/ 544 w 544"/>
                <a:gd name="T5" fmla="*/ 182 h 363"/>
                <a:gd name="T6" fmla="*/ 544 w 544"/>
                <a:gd name="T7" fmla="*/ 363 h 363"/>
                <a:gd name="T8" fmla="*/ 0 w 544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63">
                  <a:moveTo>
                    <a:pt x="0" y="363"/>
                  </a:moveTo>
                  <a:lnTo>
                    <a:pt x="0" y="0"/>
                  </a:lnTo>
                  <a:lnTo>
                    <a:pt x="544" y="182"/>
                  </a:lnTo>
                  <a:lnTo>
                    <a:pt x="544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4876" y="2885"/>
              <a:ext cx="545" cy="363"/>
            </a:xfrm>
            <a:custGeom>
              <a:avLst/>
              <a:gdLst>
                <a:gd name="T0" fmla="*/ 0 w 545"/>
                <a:gd name="T1" fmla="*/ 363 h 363"/>
                <a:gd name="T2" fmla="*/ 0 w 545"/>
                <a:gd name="T3" fmla="*/ 182 h 363"/>
                <a:gd name="T4" fmla="*/ 91 w 545"/>
                <a:gd name="T5" fmla="*/ 182 h 363"/>
                <a:gd name="T6" fmla="*/ 91 w 545"/>
                <a:gd name="T7" fmla="*/ 91 h 363"/>
                <a:gd name="T8" fmla="*/ 182 w 545"/>
                <a:gd name="T9" fmla="*/ 91 h 363"/>
                <a:gd name="T10" fmla="*/ 182 w 545"/>
                <a:gd name="T11" fmla="*/ 0 h 363"/>
                <a:gd name="T12" fmla="*/ 545 w 545"/>
                <a:gd name="T13" fmla="*/ 0 h 363"/>
                <a:gd name="T14" fmla="*/ 545 w 545"/>
                <a:gd name="T15" fmla="*/ 363 h 363"/>
                <a:gd name="T16" fmla="*/ 0 w 545"/>
                <a:gd name="T1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363">
                  <a:moveTo>
                    <a:pt x="0" y="363"/>
                  </a:moveTo>
                  <a:lnTo>
                    <a:pt x="0" y="182"/>
                  </a:lnTo>
                  <a:lnTo>
                    <a:pt x="91" y="182"/>
                  </a:lnTo>
                  <a:lnTo>
                    <a:pt x="91" y="91"/>
                  </a:lnTo>
                  <a:lnTo>
                    <a:pt x="182" y="91"/>
                  </a:lnTo>
                  <a:lnTo>
                    <a:pt x="182" y="0"/>
                  </a:lnTo>
                  <a:lnTo>
                    <a:pt x="545" y="0"/>
                  </a:lnTo>
                  <a:lnTo>
                    <a:pt x="545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4967" y="2522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5058" y="2522"/>
              <a:ext cx="0" cy="91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2517" y="3883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 i="0"/>
                <a:t>storage ring</a:t>
              </a: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2562" y="2613"/>
              <a:ext cx="5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i="0"/>
                <a:t>injector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2562" y="3203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i="0"/>
                <a:t>accumulator</a:t>
              </a: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3606" y="3293"/>
              <a:ext cx="136" cy="227"/>
            </a:xfrm>
            <a:prstGeom prst="line">
              <a:avLst/>
            </a:prstGeom>
            <a:noFill/>
            <a:ln w="15875">
              <a:solidFill>
                <a:srgbClr val="00CC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V="1">
              <a:off x="3560" y="3293"/>
              <a:ext cx="182" cy="318"/>
            </a:xfrm>
            <a:prstGeom prst="line">
              <a:avLst/>
            </a:prstGeom>
            <a:noFill/>
            <a:ln w="15875">
              <a:solidFill>
                <a:srgbClr val="0066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4196" y="3293"/>
              <a:ext cx="136" cy="227"/>
            </a:xfrm>
            <a:prstGeom prst="line">
              <a:avLst/>
            </a:prstGeom>
            <a:noFill/>
            <a:ln w="15875">
              <a:solidFill>
                <a:srgbClr val="0066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V="1">
              <a:off x="4150" y="3293"/>
              <a:ext cx="182" cy="318"/>
            </a:xfrm>
            <a:prstGeom prst="line">
              <a:avLst/>
            </a:prstGeom>
            <a:noFill/>
            <a:ln w="15875">
              <a:solidFill>
                <a:srgbClr val="00CC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4786" y="3293"/>
              <a:ext cx="136" cy="227"/>
            </a:xfrm>
            <a:prstGeom prst="line">
              <a:avLst/>
            </a:prstGeom>
            <a:noFill/>
            <a:ln w="15875">
              <a:solidFill>
                <a:srgbClr val="00CC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V="1">
              <a:off x="4740" y="3293"/>
              <a:ext cx="182" cy="318"/>
            </a:xfrm>
            <a:prstGeom prst="line">
              <a:avLst/>
            </a:prstGeom>
            <a:noFill/>
            <a:ln w="15875">
              <a:solidFill>
                <a:srgbClr val="0066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 Box 44"/>
            <p:cNvSpPr txBox="1">
              <a:spLocks noChangeArrowheads="1"/>
            </p:cNvSpPr>
            <p:nvPr/>
          </p:nvSpPr>
          <p:spPr bwMode="auto">
            <a:xfrm>
              <a:off x="3787" y="3339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/>
                <a:t>swap</a:t>
              </a:r>
            </a:p>
          </p:txBody>
        </p:sp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2562" y="2885"/>
              <a:ext cx="2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/>
                <a:t>fill</a:t>
              </a:r>
            </a:p>
          </p:txBody>
        </p: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3152" y="2885"/>
              <a:ext cx="2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/>
                <a:t>fill</a:t>
              </a:r>
            </a:p>
          </p:txBody>
        </p: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3696" y="2704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/>
                <a:t>top-up</a:t>
              </a:r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4286" y="2704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/>
                <a:t>top-up</a:t>
              </a:r>
            </a:p>
          </p:txBody>
        </p:sp>
        <p:sp>
          <p:nvSpPr>
            <p:cNvPr id="54" name="Text Box 49"/>
            <p:cNvSpPr txBox="1">
              <a:spLocks noChangeArrowheads="1"/>
            </p:cNvSpPr>
            <p:nvPr/>
          </p:nvSpPr>
          <p:spPr bwMode="auto">
            <a:xfrm>
              <a:off x="4377" y="3339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/>
                <a:t>swap</a:t>
              </a:r>
            </a:p>
          </p:txBody>
        </p:sp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5379745" y="4803621"/>
            <a:ext cx="3602038" cy="1404937"/>
            <a:chOff x="3379" y="572"/>
            <a:chExt cx="2269" cy="885"/>
          </a:xfrm>
        </p:grpSpPr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4558" y="572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600"/>
                <a:t>swap</a:t>
              </a: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513" y="935"/>
              <a:ext cx="454" cy="272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4831" y="663"/>
              <a:ext cx="817" cy="771"/>
            </a:xfrm>
            <a:prstGeom prst="ellipse">
              <a:avLst/>
            </a:prstGeom>
            <a:noFill/>
            <a:ln w="127000">
              <a:solidFill>
                <a:srgbClr val="333333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3833" y="663"/>
              <a:ext cx="817" cy="771"/>
            </a:xfrm>
            <a:prstGeom prst="ellipse">
              <a:avLst/>
            </a:prstGeom>
            <a:noFill/>
            <a:ln w="177800">
              <a:solidFill>
                <a:srgbClr val="333333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4830" y="663"/>
              <a:ext cx="817" cy="771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3832" y="663"/>
              <a:ext cx="817" cy="771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241" y="663"/>
              <a:ext cx="1225" cy="794"/>
            </a:xfrm>
            <a:custGeom>
              <a:avLst/>
              <a:gdLst>
                <a:gd name="T0" fmla="*/ 0 w 1225"/>
                <a:gd name="T1" fmla="*/ 0 h 794"/>
                <a:gd name="T2" fmla="*/ 227 w 1225"/>
                <a:gd name="T3" fmla="*/ 45 h 794"/>
                <a:gd name="T4" fmla="*/ 408 w 1225"/>
                <a:gd name="T5" fmla="*/ 272 h 794"/>
                <a:gd name="T6" fmla="*/ 635 w 1225"/>
                <a:gd name="T7" fmla="*/ 590 h 794"/>
                <a:gd name="T8" fmla="*/ 907 w 1225"/>
                <a:gd name="T9" fmla="*/ 771 h 794"/>
                <a:gd name="T10" fmla="*/ 1225 w 1225"/>
                <a:gd name="T11" fmla="*/ 72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5" h="794">
                  <a:moveTo>
                    <a:pt x="0" y="0"/>
                  </a:moveTo>
                  <a:cubicBezTo>
                    <a:pt x="79" y="0"/>
                    <a:pt x="159" y="0"/>
                    <a:pt x="227" y="45"/>
                  </a:cubicBezTo>
                  <a:cubicBezTo>
                    <a:pt x="295" y="90"/>
                    <a:pt x="340" y="181"/>
                    <a:pt x="408" y="272"/>
                  </a:cubicBezTo>
                  <a:cubicBezTo>
                    <a:pt x="476" y="363"/>
                    <a:pt x="552" y="507"/>
                    <a:pt x="635" y="590"/>
                  </a:cubicBezTo>
                  <a:cubicBezTo>
                    <a:pt x="718" y="673"/>
                    <a:pt x="809" y="748"/>
                    <a:pt x="907" y="771"/>
                  </a:cubicBezTo>
                  <a:cubicBezTo>
                    <a:pt x="1005" y="794"/>
                    <a:pt x="1115" y="760"/>
                    <a:pt x="1225" y="726"/>
                  </a:cubicBezTo>
                </a:path>
              </a:pathLst>
            </a:custGeom>
            <a:noFill/>
            <a:ln w="254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 flipV="1">
              <a:off x="4241" y="663"/>
              <a:ext cx="1225" cy="771"/>
            </a:xfrm>
            <a:custGeom>
              <a:avLst/>
              <a:gdLst>
                <a:gd name="T0" fmla="*/ 0 w 1225"/>
                <a:gd name="T1" fmla="*/ 0 h 794"/>
                <a:gd name="T2" fmla="*/ 227 w 1225"/>
                <a:gd name="T3" fmla="*/ 45 h 794"/>
                <a:gd name="T4" fmla="*/ 408 w 1225"/>
                <a:gd name="T5" fmla="*/ 272 h 794"/>
                <a:gd name="T6" fmla="*/ 635 w 1225"/>
                <a:gd name="T7" fmla="*/ 590 h 794"/>
                <a:gd name="T8" fmla="*/ 907 w 1225"/>
                <a:gd name="T9" fmla="*/ 771 h 794"/>
                <a:gd name="T10" fmla="*/ 1225 w 1225"/>
                <a:gd name="T11" fmla="*/ 72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5" h="794">
                  <a:moveTo>
                    <a:pt x="0" y="0"/>
                  </a:moveTo>
                  <a:cubicBezTo>
                    <a:pt x="79" y="0"/>
                    <a:pt x="159" y="0"/>
                    <a:pt x="227" y="45"/>
                  </a:cubicBezTo>
                  <a:cubicBezTo>
                    <a:pt x="295" y="90"/>
                    <a:pt x="340" y="181"/>
                    <a:pt x="408" y="272"/>
                  </a:cubicBezTo>
                  <a:cubicBezTo>
                    <a:pt x="476" y="363"/>
                    <a:pt x="552" y="507"/>
                    <a:pt x="635" y="590"/>
                  </a:cubicBezTo>
                  <a:cubicBezTo>
                    <a:pt x="718" y="673"/>
                    <a:pt x="809" y="748"/>
                    <a:pt x="907" y="771"/>
                  </a:cubicBezTo>
                  <a:cubicBezTo>
                    <a:pt x="1005" y="794"/>
                    <a:pt x="1115" y="760"/>
                    <a:pt x="1225" y="726"/>
                  </a:cubicBezTo>
                </a:path>
              </a:pathLst>
            </a:custGeom>
            <a:noFill/>
            <a:ln w="25400" cap="flat" cmpd="sng">
              <a:solidFill>
                <a:srgbClr val="0066FF"/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 flipV="1">
              <a:off x="3561" y="799"/>
              <a:ext cx="363" cy="272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Text Box 63"/>
            <p:cNvSpPr txBox="1">
              <a:spLocks noChangeArrowheads="1"/>
            </p:cNvSpPr>
            <p:nvPr/>
          </p:nvSpPr>
          <p:spPr bwMode="auto">
            <a:xfrm rot="-2141066">
              <a:off x="3379" y="618"/>
              <a:ext cx="5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de-DE" sz="1600"/>
                <a:t>top up</a:t>
              </a:r>
            </a:p>
          </p:txBody>
        </p:sp>
        <p:sp>
          <p:nvSpPr>
            <p:cNvPr id="66" name="Text Box 64"/>
            <p:cNvSpPr txBox="1">
              <a:spLocks noChangeArrowheads="1"/>
            </p:cNvSpPr>
            <p:nvPr/>
          </p:nvSpPr>
          <p:spPr bwMode="auto">
            <a:xfrm>
              <a:off x="3923" y="890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i="0"/>
                <a:t>accu</a:t>
              </a:r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5057" y="89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i="0"/>
                <a:t>ring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 descr="pepx1_b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de-DE"/>
              <a:t>PEP-X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en-US" altLang="de-DE" sz="2400"/>
              <a:t>PEP: HEP collider.     PEP-II:  B-factory </a:t>
            </a:r>
            <a:r>
              <a:rPr lang="en-US" alt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1999-2008</a:t>
            </a:r>
          </a:p>
          <a:p>
            <a:r>
              <a:rPr lang="en-US" altLang="de-DE" sz="2400"/>
              <a:t>PEP-X: </a:t>
            </a:r>
            <a:r>
              <a:rPr lang="en-US" alt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2.2 km </a:t>
            </a:r>
            <a:r>
              <a:rPr lang="en-US" altLang="de-DE" sz="2400"/>
              <a:t>ring @ </a:t>
            </a:r>
            <a:r>
              <a:rPr lang="en-US" alt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4.5 GeV, 11 pm </a:t>
            </a:r>
            <a:r>
              <a:rPr lang="en-US" altLang="de-DE" sz="2400"/>
              <a:t>emittance !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908166" y="3356992"/>
            <a:ext cx="74168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de-DE" sz="2000" i="0"/>
              <a:t>  MAX-IV type7-bend achromat: </a:t>
            </a:r>
            <a:r>
              <a:rPr lang="en-US" altLang="de-DE" sz="2000" i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de-DE" sz="20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de-DE" sz="2000" i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de-DE" sz="2000" i="0"/>
              <a:t>arcs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de-DE" sz="2000" i="0"/>
              <a:t>  long straights from HEP times: places for damping wigglers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de-DE" sz="2000" i="0"/>
              <a:t>  large </a:t>
            </a:r>
            <a:r>
              <a:rPr lang="en-US" altLang="de-DE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e-DE" sz="2000" i="0" smtClean="0"/>
              <a:t> </a:t>
            </a:r>
            <a:r>
              <a:rPr lang="en-US" altLang="de-DE" sz="2000" i="0" smtClean="0">
                <a:sym typeface="Symbol"/>
              </a:rPr>
              <a:t> </a:t>
            </a:r>
            <a:r>
              <a:rPr lang="en-US" altLang="de-DE" sz="20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altLang="de-DE" sz="2000" i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sz="2000" i="0"/>
              <a:t> for off-axis injection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de-DE" sz="2000" i="0"/>
              <a:t>  emittance </a:t>
            </a:r>
            <a:r>
              <a:rPr lang="en-US" altLang="de-DE" sz="2000" i="0">
                <a:latin typeface="Times New Roman" panose="02020603050405020304" pitchFamily="18" charset="0"/>
                <a:cs typeface="Times New Roman" panose="02020603050405020304" pitchFamily="18" charset="0"/>
              </a:rPr>
              <a:t>29 pm</a:t>
            </a:r>
            <a:r>
              <a:rPr lang="en-US" altLang="de-DE" sz="2000" i="0"/>
              <a:t>, with damping wigglers: </a:t>
            </a:r>
            <a:r>
              <a:rPr lang="en-US" altLang="de-DE" sz="2000" i="0">
                <a:latin typeface="Times New Roman" panose="02020603050405020304" pitchFamily="18" charset="0"/>
                <a:cs typeface="Times New Roman" panose="02020603050405020304" pitchFamily="18" charset="0"/>
              </a:rPr>
              <a:t>11 pm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6372200" y="6200824"/>
            <a:ext cx="2520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Lattice courtesy 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Y</a:t>
            </a: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. Cai, SLAC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4797152"/>
            <a:ext cx="102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48 </a:t>
            </a:r>
            <a:r>
              <a:rPr lang="en-US" smtClean="0">
                <a:sym typeface="Symbol"/>
              </a:rPr>
              <a:t></a:t>
            </a:r>
            <a:r>
              <a:rPr lang="en-US" smtClean="0"/>
              <a:t> 7BA</a:t>
            </a:r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528" y="6212515"/>
            <a:ext cx="4392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buFont typeface="Wingdings"/>
              <a:buChar char="3"/>
            </a:pPr>
            <a:r>
              <a:rPr lang="en-US" altLang="de-DE" sz="1400">
                <a:solidFill>
                  <a:srgbClr val="996633"/>
                </a:solidFill>
                <a:sym typeface="Wingdings" pitchFamily="2" charset="2"/>
              </a:rPr>
              <a:t>Y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. Cai et al., PRST AB 15, 054002 (2012)</a:t>
            </a:r>
            <a:endParaRPr lang="en-US" altLang="de-DE" sz="1400" i="0">
              <a:solidFill>
                <a:srgbClr val="996633"/>
              </a:solidFill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Summary of main features</a:t>
            </a:r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 [and options]</a:t>
            </a:r>
            <a:endParaRPr lang="de-D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784976" cy="59046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4600" smtClean="0"/>
              <a:t>Magnet </a:t>
            </a:r>
            <a:r>
              <a:rPr lang="en-US" sz="4600" b="1" smtClean="0">
                <a:solidFill>
                  <a:srgbClr val="00B0F0"/>
                </a:solidFill>
              </a:rPr>
              <a:t>miniaturization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3400" b="1" smtClean="0">
                <a:solidFill>
                  <a:srgbClr val="00B0F0"/>
                </a:solidFill>
              </a:rPr>
              <a:t>NEG</a:t>
            </a:r>
            <a:r>
              <a:rPr lang="en-US" sz="3400" smtClean="0"/>
              <a:t> coated vacuum chambers, </a:t>
            </a:r>
            <a:r>
              <a:rPr lang="en-US" sz="3400" smtClean="0">
                <a:sym typeface="Symbol"/>
              </a:rPr>
              <a:t> 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20..25 mm 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3400" b="1" smtClean="0">
                <a:solidFill>
                  <a:srgbClr val="00B0F0"/>
                </a:solidFill>
              </a:rPr>
              <a:t>MBA</a:t>
            </a:r>
            <a:r>
              <a:rPr lang="en-US" sz="3400" smtClean="0"/>
              <a:t> &amp; HMBA lattices with </a:t>
            </a:r>
            <a:r>
              <a:rPr lang="en-US" sz="3400" i="1" smtClean="0"/>
              <a:t>many</a:t>
            </a:r>
            <a:r>
              <a:rPr lang="en-US" sz="3400" smtClean="0"/>
              <a:t> cells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3400"/>
              <a:t>Dynamic aperture challenge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3200"/>
              <a:t>new </a:t>
            </a:r>
            <a:r>
              <a:rPr lang="en-US" sz="3200" smtClean="0"/>
              <a:t>tools (e.g. </a:t>
            </a:r>
            <a:r>
              <a:rPr lang="en-US" sz="3200" b="1" smtClean="0">
                <a:solidFill>
                  <a:srgbClr val="00B0F0"/>
                </a:solidFill>
              </a:rPr>
              <a:t>MOGA</a:t>
            </a:r>
            <a:r>
              <a:rPr lang="en-US" sz="3200" smtClean="0"/>
              <a:t>)  for optimization 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z="3200" smtClean="0"/>
              <a:t>installation </a:t>
            </a:r>
            <a:r>
              <a:rPr lang="en-US" sz="3200"/>
              <a:t>of </a:t>
            </a:r>
            <a:r>
              <a:rPr lang="en-US" sz="3200" b="1">
                <a:solidFill>
                  <a:srgbClr val="00B0F0"/>
                </a:solidFill>
              </a:rPr>
              <a:t>octupoles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b="1" smtClean="0">
                <a:solidFill>
                  <a:srgbClr val="00B0F0"/>
                </a:solidFill>
              </a:rPr>
              <a:t>Harmonic RF </a:t>
            </a:r>
            <a:r>
              <a:rPr lang="en-US" smtClean="0"/>
              <a:t>systems 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[&amp; low fundamental RF]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mtClean="0"/>
              <a:t>bunch lengthening to increase Touschek lifetime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/>
              <a:t>l</a:t>
            </a:r>
            <a:r>
              <a:rPr lang="en-US" smtClean="0"/>
              <a:t>ow frequency bunch spectrum to avoid excitation of instabilities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/>
              <a:t>L</a:t>
            </a:r>
            <a:r>
              <a:rPr lang="en-US" smtClean="0"/>
              <a:t>andau damping to prevent instabilities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mtClean="0"/>
              <a:t>Intra-beam scattering effects (</a:t>
            </a:r>
            <a:r>
              <a:rPr lang="en-US" b="1" smtClean="0">
                <a:solidFill>
                  <a:srgbClr val="00B0F0"/>
                </a:solidFill>
              </a:rPr>
              <a:t>IBS</a:t>
            </a:r>
            <a:r>
              <a:rPr lang="en-US" smtClean="0"/>
              <a:t>)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mtClean="0"/>
              <a:t>significant contribution to emittance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mtClean="0"/>
              <a:t>inverse scaling of </a:t>
            </a:r>
            <a:br>
              <a:rPr lang="en-US" smtClean="0"/>
            </a:br>
            <a:r>
              <a:rPr lang="en-US" smtClean="0"/>
              <a:t>    Touschek lifetime with emittance  </a:t>
            </a:r>
            <a:r>
              <a:rPr lang="en-US" smtClean="0">
                <a:sym typeface="Wingdings"/>
              </a:rPr>
              <a:t></a:t>
            </a:r>
            <a:endParaRPr lang="en-US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 </a:t>
            </a:r>
            <a:r>
              <a:rPr lang="en-US" b="1" smtClean="0">
                <a:solidFill>
                  <a:srgbClr val="66CCFF"/>
                </a:solidFill>
              </a:rPr>
              <a:t>Round beam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optimization of coherent flux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mitigation of IBS emittance increase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 </a:t>
            </a:r>
            <a:r>
              <a:rPr lang="en-US" b="1" smtClean="0">
                <a:solidFill>
                  <a:srgbClr val="66CCFF"/>
                </a:solidFill>
              </a:rPr>
              <a:t>On-axis injection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cope with limited dynamic aperture</a:t>
            </a:r>
          </a:p>
          <a:p>
            <a:pPr marL="457200" lvl="1" indent="0">
              <a:lnSpc>
                <a:spcPct val="105000"/>
              </a:lnSpc>
              <a:spcBef>
                <a:spcPts val="0"/>
              </a:spcBef>
              <a:buNone/>
            </a:pPr>
            <a:endParaRPr lang="en-US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05000"/>
              </a:lnSpc>
              <a:spcBef>
                <a:spcPts val="0"/>
              </a:spcBef>
            </a:pPr>
            <a:endParaRPr lang="en-US" smtClean="0"/>
          </a:p>
          <a:p>
            <a:pPr>
              <a:lnSpc>
                <a:spcPct val="105000"/>
              </a:lnSpc>
              <a:spcBef>
                <a:spcPts val="0"/>
              </a:spcBef>
            </a:pPr>
            <a:endParaRPr lang="de-DE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20" y="3770098"/>
            <a:ext cx="3460604" cy="260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17120" y="6271368"/>
            <a:ext cx="33885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r">
              <a:buFont typeface="Wingdings"/>
              <a:buChar char="3"/>
            </a:pPr>
            <a:r>
              <a:rPr lang="en-US" altLang="de-DE" sz="1400" smtClean="0">
                <a:solidFill>
                  <a:srgbClr val="996633"/>
                </a:solidFill>
                <a:sym typeface="Wingdings" pitchFamily="2" charset="2"/>
              </a:rPr>
              <a:t>S. Leemann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, PRST AB 17, 050705 (2014)</a:t>
            </a:r>
            <a:endParaRPr lang="en-US" altLang="de-DE" sz="1400" i="0">
              <a:solidFill>
                <a:srgbClr val="996633"/>
              </a:solidFill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647" y="0"/>
            <a:ext cx="137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New generation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5"/>
          <p:cNvSpPr>
            <a:spLocks noChangeArrowheads="1"/>
          </p:cNvSpPr>
          <p:nvPr/>
        </p:nvSpPr>
        <p:spPr bwMode="auto">
          <a:xfrm>
            <a:off x="0" y="0"/>
            <a:ext cx="5435600" cy="65976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800"/>
          </a:p>
        </p:txBody>
      </p:sp>
      <p:pic>
        <p:nvPicPr>
          <p:cNvPr id="20483" name="Picture 31" descr="hair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708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de-DE" sz="3200" smtClean="0"/>
              <a:t>          SLS Layout  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75025"/>
            <a:ext cx="37084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2" descr="sls_tmp_layou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6769100" cy="675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Line 4"/>
          <p:cNvSpPr>
            <a:spLocks noChangeShapeType="1"/>
          </p:cNvSpPr>
          <p:nvPr/>
        </p:nvSpPr>
        <p:spPr bwMode="auto">
          <a:xfrm flipH="1" flipV="1">
            <a:off x="5795963" y="5876925"/>
            <a:ext cx="3240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6732588" y="5589588"/>
            <a:ext cx="14700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4" tIns="44992" rIns="89984" bIns="44992"/>
          <a:lstStyle>
            <a:lvl1pPr defTabSz="44926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bg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GB" altLang="de-DE" sz="1800">
                <a:solidFill>
                  <a:srgbClr val="000000"/>
                </a:solidFill>
                <a:cs typeface="Lucida Sans Unicode" pitchFamily="34" charset="0"/>
              </a:rPr>
              <a:t>4 days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7092950" y="4149725"/>
            <a:ext cx="884238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7"/>
          <p:cNvSpPr>
            <a:spLocks noChangeShapeType="1"/>
          </p:cNvSpPr>
          <p:nvPr/>
        </p:nvSpPr>
        <p:spPr bwMode="auto">
          <a:xfrm>
            <a:off x="7072313" y="5133975"/>
            <a:ext cx="919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8"/>
          <p:cNvSpPr>
            <a:spLocks noChangeShapeType="1"/>
          </p:cNvSpPr>
          <p:nvPr/>
        </p:nvSpPr>
        <p:spPr bwMode="auto">
          <a:xfrm>
            <a:off x="7596188" y="4148138"/>
            <a:ext cx="0" cy="984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6877050" y="4437063"/>
            <a:ext cx="9667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4" tIns="44992" rIns="89984" bIns="44992"/>
          <a:lstStyle>
            <a:lvl1pPr defTabSz="44926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bg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tabLst>
                <a:tab pos="0" algn="l"/>
                <a:tab pos="914400" algn="l"/>
                <a:tab pos="1828800" algn="l"/>
                <a:tab pos="27432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GB" altLang="de-DE" sz="1800">
                <a:solidFill>
                  <a:srgbClr val="000000"/>
                </a:solidFill>
                <a:cs typeface="Lucida Sans Unicode" pitchFamily="34" charset="0"/>
              </a:rPr>
              <a:t>1 mA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1476375" y="1773238"/>
            <a:ext cx="1655763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Times New Roman" pitchFamily="18" charset="0"/>
              </a:rPr>
              <a:t>90 keV 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/>
              <a:t>pulsed </a:t>
            </a:r>
            <a:r>
              <a:rPr lang="en-US" altLang="de-DE" sz="1800">
                <a:latin typeface="Times New Roman" pitchFamily="18" charset="0"/>
              </a:rPr>
              <a:t>(3 Hz)</a:t>
            </a:r>
            <a:r>
              <a:rPr lang="en-US" altLang="de-DE" sz="1800"/>
              <a:t> </a:t>
            </a:r>
            <a:br>
              <a:rPr lang="en-US" altLang="de-DE" sz="1800"/>
            </a:br>
            <a:r>
              <a:rPr lang="en-US" altLang="de-DE" sz="1800"/>
              <a:t>thermionic </a:t>
            </a:r>
            <a:br>
              <a:rPr lang="en-US" altLang="de-DE" sz="1800"/>
            </a:br>
            <a:r>
              <a:rPr lang="en-US" altLang="de-DE" sz="1800"/>
              <a:t>electron gun</a:t>
            </a:r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1476375" y="3068638"/>
            <a:ext cx="345598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/>
              <a:t>Synchrotron (“booster”)</a:t>
            </a:r>
            <a:br>
              <a:rPr lang="en-US" altLang="de-DE" sz="1800"/>
            </a:br>
            <a:r>
              <a:rPr lang="en-US" altLang="de-DE" sz="1800">
                <a:latin typeface="Times New Roman" pitchFamily="18" charset="0"/>
              </a:rPr>
              <a:t>100 MeV </a:t>
            </a:r>
            <a:r>
              <a:rPr lang="en-US" altLang="de-DE" sz="180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de-DE" sz="1800">
                <a:latin typeface="Times New Roman" pitchFamily="18" charset="0"/>
              </a:rPr>
              <a:t>2.4 [2.7] GeV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/>
              <a:t>within </a:t>
            </a:r>
            <a:r>
              <a:rPr lang="en-US" altLang="de-DE" sz="1800">
                <a:latin typeface="Times New Roman" pitchFamily="18" charset="0"/>
              </a:rPr>
              <a:t>146 ms</a:t>
            </a:r>
            <a:r>
              <a:rPr lang="en-US" altLang="de-DE" sz="1800"/>
              <a:t> (~</a:t>
            </a:r>
            <a:r>
              <a:rPr lang="en-US" altLang="de-DE" sz="1800">
                <a:latin typeface="Times New Roman" pitchFamily="18" charset="0"/>
              </a:rPr>
              <a:t>160’000</a:t>
            </a:r>
            <a:r>
              <a:rPr lang="en-US" altLang="de-DE" sz="1800"/>
              <a:t> turns)</a:t>
            </a: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3203575" y="2276475"/>
            <a:ext cx="23764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Times New Roman" pitchFamily="18" charset="0"/>
              </a:rPr>
              <a:t>100 MeV 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/>
              <a:t>pulsed linac</a:t>
            </a:r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1908175" y="4149725"/>
            <a:ext cx="367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>
                <a:latin typeface="Times New Roman" pitchFamily="18" charset="0"/>
              </a:rPr>
              <a:t>2.4 GeV</a:t>
            </a:r>
            <a:r>
              <a:rPr lang="en-US" altLang="de-DE" sz="1800"/>
              <a:t> storage ring</a:t>
            </a:r>
            <a:br>
              <a:rPr lang="en-US" altLang="de-DE" sz="1800"/>
            </a:br>
            <a:r>
              <a:rPr lang="en-US" altLang="de-DE" sz="1800">
                <a:latin typeface="Symbol" pitchFamily="18" charset="2"/>
              </a:rPr>
              <a:t>e</a:t>
            </a:r>
            <a:r>
              <a:rPr lang="en-US" altLang="de-DE" sz="1800" i="1" baseline="-25000">
                <a:latin typeface="Times New Roman" pitchFamily="18" charset="0"/>
              </a:rPr>
              <a:t>x </a:t>
            </a:r>
            <a:r>
              <a:rPr lang="en-US" altLang="de-DE" sz="1800">
                <a:latin typeface="Times New Roman" pitchFamily="18" charset="0"/>
              </a:rPr>
              <a:t>= 5.0..6.8 nm, </a:t>
            </a:r>
            <a:r>
              <a:rPr lang="en-US" altLang="de-DE" sz="1800">
                <a:latin typeface="Symbol" pitchFamily="18" charset="2"/>
              </a:rPr>
              <a:t>e</a:t>
            </a:r>
            <a:r>
              <a:rPr lang="en-US" altLang="de-DE" sz="1800" i="1" baseline="-25000">
                <a:latin typeface="Times New Roman" pitchFamily="18" charset="0"/>
              </a:rPr>
              <a:t>y </a:t>
            </a:r>
            <a:r>
              <a:rPr lang="en-US" altLang="de-DE" sz="1800">
                <a:latin typeface="Times New Roman" pitchFamily="18" charset="0"/>
              </a:rPr>
              <a:t>= 1..10 pm</a:t>
            </a:r>
            <a:br>
              <a:rPr lang="en-US" altLang="de-DE" sz="1800">
                <a:latin typeface="Times New Roman" pitchFamily="18" charset="0"/>
              </a:rPr>
            </a:br>
            <a:r>
              <a:rPr lang="en-US" altLang="de-DE" sz="1800">
                <a:latin typeface="Times New Roman" pitchFamily="18" charset="0"/>
              </a:rPr>
              <a:t>400</a:t>
            </a:r>
            <a:r>
              <a:rPr lang="en-US" altLang="de-DE" sz="1800">
                <a:latin typeface="Times New Roman" pitchFamily="18" charset="0"/>
                <a:cs typeface="Arial" pitchFamily="34" charset="0"/>
              </a:rPr>
              <a:t>±</a:t>
            </a:r>
            <a:r>
              <a:rPr lang="en-US" altLang="de-DE" sz="1800">
                <a:latin typeface="Times New Roman" pitchFamily="18" charset="0"/>
              </a:rPr>
              <a:t>1 mA</a:t>
            </a:r>
            <a:r>
              <a:rPr lang="en-US" altLang="de-DE" sz="1800"/>
              <a:t> beam current</a:t>
            </a:r>
            <a:br>
              <a:rPr lang="en-US" altLang="de-DE" sz="1800"/>
            </a:br>
            <a:r>
              <a:rPr lang="en-US" altLang="de-DE" sz="1800"/>
              <a:t>          </a:t>
            </a:r>
            <a:r>
              <a:rPr lang="en-US" altLang="de-DE" sz="1800" i="1"/>
              <a:t>top-up operation</a:t>
            </a: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 flipV="1">
            <a:off x="1835150" y="1052513"/>
            <a:ext cx="433388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 flipH="1" flipV="1">
            <a:off x="2916238" y="836613"/>
            <a:ext cx="503237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 flipH="1">
            <a:off x="900113" y="3500438"/>
            <a:ext cx="64770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 flipH="1">
            <a:off x="971550" y="4365625"/>
            <a:ext cx="10080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Text Box 20"/>
          <p:cNvSpPr txBox="1">
            <a:spLocks noChangeArrowheads="1"/>
          </p:cNvSpPr>
          <p:nvPr/>
        </p:nvSpPr>
        <p:spPr bwMode="auto">
          <a:xfrm>
            <a:off x="179388" y="5734050"/>
            <a:ext cx="11382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shielding </a:t>
            </a:r>
            <a:br>
              <a:rPr lang="en-US" altLang="de-DE" sz="1800"/>
            </a:br>
            <a:r>
              <a:rPr lang="en-US" altLang="de-DE" sz="1800"/>
              <a:t>walls</a:t>
            </a:r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V="1">
            <a:off x="1187450" y="5589588"/>
            <a:ext cx="7207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611188" y="5373688"/>
            <a:ext cx="576262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3563938" y="1484313"/>
            <a:ext cx="148113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transfer lines</a:t>
            </a:r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 flipH="1" flipV="1">
            <a:off x="3492500" y="404813"/>
            <a:ext cx="792163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 flipH="1" flipV="1">
            <a:off x="3995738" y="620713"/>
            <a:ext cx="288925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7019925" y="3068638"/>
            <a:ext cx="1871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/>
              <a:t>Current vs. time</a:t>
            </a:r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 flipV="1">
            <a:off x="4500563" y="4581525"/>
            <a:ext cx="1150937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Text Box 32"/>
          <p:cNvSpPr txBox="1">
            <a:spLocks noChangeArrowheads="1"/>
          </p:cNvSpPr>
          <p:nvPr/>
        </p:nvSpPr>
        <p:spPr bwMode="auto">
          <a:xfrm>
            <a:off x="6659563" y="836613"/>
            <a:ext cx="24844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800"/>
              <a:t>Electron beam cross section in comparison to human hair</a:t>
            </a:r>
          </a:p>
        </p:txBody>
      </p:sp>
      <p:sp>
        <p:nvSpPr>
          <p:cNvPr id="20510" name="Line 33"/>
          <p:cNvSpPr>
            <a:spLocks noChangeShapeType="1"/>
          </p:cNvSpPr>
          <p:nvPr/>
        </p:nvSpPr>
        <p:spPr bwMode="auto">
          <a:xfrm flipV="1">
            <a:off x="4356100" y="2924175"/>
            <a:ext cx="1368425" cy="15843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Box 31"/>
          <p:cNvSpPr txBox="1"/>
          <p:nvPr/>
        </p:nvSpPr>
        <p:spPr>
          <a:xfrm>
            <a:off x="-6647" y="0"/>
            <a:ext cx="1536511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Swiss Light Source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1459"/>
            <a:ext cx="3392534" cy="336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" y="675184"/>
            <a:ext cx="9146527" cy="22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512"/>
            <a:ext cx="9144000" cy="692696"/>
          </a:xfrm>
        </p:spPr>
        <p:txBody>
          <a:bodyPr/>
          <a:lstStyle/>
          <a:p>
            <a:pPr algn="r"/>
            <a:r>
              <a:rPr lang="en-US" smtClean="0"/>
              <a:t>SLS lattice and history 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4" y="3071459"/>
            <a:ext cx="8229600" cy="3528392"/>
          </a:xfrm>
        </p:spPr>
        <p:txBody>
          <a:bodyPr>
            <a:normAutofit fontScale="77500" lnSpcReduction="2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 m</a:t>
            </a:r>
            <a:r>
              <a:rPr lang="en-US" smtClean="0"/>
              <a:t> circumference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mtClean="0"/>
              <a:t> </a:t>
            </a:r>
            <a:r>
              <a:rPr lang="en-US" b="1" smtClean="0">
                <a:sym typeface="Symbol"/>
              </a:rPr>
              <a:t></a:t>
            </a:r>
            <a:r>
              <a:rPr lang="en-US" smtClean="0"/>
              <a:t> TBA (triple bend achromat) lattice</a:t>
            </a:r>
          </a:p>
          <a:p>
            <a:r>
              <a:rPr lang="en-US" smtClean="0"/>
              <a:t>straight: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m, 3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m, 3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11.5 m</a:t>
            </a:r>
          </a:p>
          <a:p>
            <a:r>
              <a:rPr lang="en-US" smtClean="0"/>
              <a:t>FEMTO chicane for laser beam slicing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mtClean="0"/>
              <a:t> normalconducting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en-US" smtClean="0"/>
              <a:t> superbends</a:t>
            </a:r>
          </a:p>
          <a:p>
            <a:r>
              <a:rPr lang="en-US" smtClean="0"/>
              <a:t>Horizontal emittance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 nm </a:t>
            </a:r>
          </a:p>
          <a:p>
            <a:r>
              <a:rPr lang="en-US" smtClean="0"/>
              <a:t>Vertical emittance  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5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 </a:t>
            </a:r>
          </a:p>
          <a:p>
            <a:r>
              <a:rPr lang="en-US" smtClean="0"/>
              <a:t>User operation since June 2001</a:t>
            </a:r>
          </a:p>
          <a:p>
            <a:r>
              <a:rPr lang="en-US" smtClean="0"/>
              <a:t>18 beam lines in operation</a:t>
            </a:r>
          </a:p>
          <a:p>
            <a:endParaRPr lang="de-DE"/>
          </a:p>
        </p:txBody>
      </p:sp>
      <p:sp>
        <p:nvSpPr>
          <p:cNvPr id="10" name="Freeform 9"/>
          <p:cNvSpPr/>
          <p:nvPr/>
        </p:nvSpPr>
        <p:spPr>
          <a:xfrm>
            <a:off x="4409440" y="5242560"/>
            <a:ext cx="2265680" cy="570482"/>
          </a:xfrm>
          <a:custGeom>
            <a:avLst/>
            <a:gdLst>
              <a:gd name="connsiteX0" fmla="*/ 2265680 w 2265680"/>
              <a:gd name="connsiteY0" fmla="*/ 325120 h 570482"/>
              <a:gd name="connsiteX1" fmla="*/ 1442720 w 2265680"/>
              <a:gd name="connsiteY1" fmla="*/ 558800 h 570482"/>
              <a:gd name="connsiteX2" fmla="*/ 0 w 2265680"/>
              <a:gd name="connsiteY2" fmla="*/ 0 h 570482"/>
              <a:gd name="connsiteX3" fmla="*/ 0 w 2265680"/>
              <a:gd name="connsiteY3" fmla="*/ 0 h 57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680" h="570482">
                <a:moveTo>
                  <a:pt x="2265680" y="325120"/>
                </a:moveTo>
                <a:cubicBezTo>
                  <a:pt x="2043006" y="469053"/>
                  <a:pt x="1820333" y="612987"/>
                  <a:pt x="1442720" y="558800"/>
                </a:cubicBezTo>
                <a:cubicBezTo>
                  <a:pt x="1065107" y="50461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eform 11"/>
          <p:cNvSpPr/>
          <p:nvPr/>
        </p:nvSpPr>
        <p:spPr>
          <a:xfrm>
            <a:off x="4399280" y="5588000"/>
            <a:ext cx="1605280" cy="223520"/>
          </a:xfrm>
          <a:custGeom>
            <a:avLst/>
            <a:gdLst>
              <a:gd name="connsiteX0" fmla="*/ 1605280 w 1605280"/>
              <a:gd name="connsiteY0" fmla="*/ 223520 h 223520"/>
              <a:gd name="connsiteX1" fmla="*/ 812800 w 1605280"/>
              <a:gd name="connsiteY1" fmla="*/ 162560 h 223520"/>
              <a:gd name="connsiteX2" fmla="*/ 0 w 1605280"/>
              <a:gd name="connsiteY2" fmla="*/ 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5280" h="223520">
                <a:moveTo>
                  <a:pt x="1605280" y="223520"/>
                </a:moveTo>
                <a:cubicBezTo>
                  <a:pt x="1342813" y="211666"/>
                  <a:pt x="1080347" y="199813"/>
                  <a:pt x="812800" y="162560"/>
                </a:cubicBezTo>
                <a:cubicBezTo>
                  <a:pt x="545253" y="125307"/>
                  <a:pt x="272626" y="62653"/>
                  <a:pt x="0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6965505" y="3073875"/>
            <a:ext cx="201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Beam size monitor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X09DA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1622651"/>
            <a:ext cx="109603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000" b="1" i="1" baseline="-25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000" b="1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i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 </a:t>
            </a:r>
            <a:r>
              <a:rPr lang="en-US" sz="2000" b="1" i="1" smtClean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sz="2000" b="1" smtClean="0"/>
              <a:t>   </a:t>
            </a:r>
            <a:endParaRPr lang="de-DE" sz="2000" b="1"/>
          </a:p>
        </p:txBody>
      </p:sp>
      <p:sp>
        <p:nvSpPr>
          <p:cNvPr id="4" name="TextBox 3"/>
          <p:cNvSpPr txBox="1"/>
          <p:nvPr/>
        </p:nvSpPr>
        <p:spPr>
          <a:xfrm>
            <a:off x="7051874" y="4352853"/>
            <a:ext cx="18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</a:rPr>
              <a:t>vertically polarized </a:t>
            </a:r>
            <a:br>
              <a:rPr lang="en-US" sz="1600" b="1" smtClean="0">
                <a:solidFill>
                  <a:schemeClr val="bg1"/>
                </a:solidFill>
              </a:rPr>
            </a:br>
            <a:r>
              <a:rPr lang="en-US" sz="1600" b="1" smtClean="0">
                <a:solidFill>
                  <a:schemeClr val="bg1"/>
                </a:solidFill>
              </a:rPr>
              <a:t>synchrotron light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527" y="-5126"/>
            <a:ext cx="1536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Swiss Light Source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410" y="1025510"/>
            <a:ext cx="1152128" cy="115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55" y="1060422"/>
            <a:ext cx="8460940" cy="5295132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				</a:t>
            </a:r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Trends in Design of Low Emittance 					Light Source Lattices</a:t>
            </a:r>
            <a:endParaRPr lang="en-US" sz="2800" b="1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endParaRPr lang="en-US" sz="2400" smtClean="0"/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endParaRPr lang="en-US" sz="2400" smtClean="0"/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 </a:t>
            </a:r>
            <a:r>
              <a:rPr lang="en-US" sz="2400"/>
              <a:t>	</a:t>
            </a:r>
            <a:r>
              <a:rPr lang="en-US" sz="2400" smtClean="0"/>
              <a:t>			Intro</a:t>
            </a:r>
          </a:p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sym typeface="Wingdings"/>
              </a:rPr>
              <a:t> 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			</a:t>
            </a:r>
            <a:r>
              <a:rPr lang="en-US" sz="2400" smtClean="0">
                <a:sym typeface="Wingdings"/>
              </a:rPr>
              <a:t>B</a:t>
            </a:r>
            <a:r>
              <a:rPr lang="en-US" sz="2400" smtClean="0"/>
              <a:t>rightness &amp; coherence</a:t>
            </a:r>
          </a:p>
          <a:p>
            <a:pPr>
              <a:lnSpc>
                <a:spcPts val="2700"/>
              </a:lnSpc>
              <a:spcBef>
                <a:spcPts val="0"/>
              </a:spcBef>
              <a:buFont typeface="Wingdings"/>
              <a:buChar char="n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 </a:t>
            </a: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sym typeface="Wingdings"/>
              </a:rPr>
              <a:t>       </a:t>
            </a:r>
            <a:r>
              <a:rPr lang="en-US" sz="280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	</a:t>
            </a:r>
            <a:r>
              <a:rPr lang="en-US" sz="2400" smtClean="0"/>
              <a:t>How to get low emittance</a:t>
            </a:r>
          </a:p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 </a:t>
            </a: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         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	</a:t>
            </a:r>
            <a:r>
              <a:rPr lang="en-US" sz="2400" smtClean="0"/>
              <a:t>The new generation of storage rings</a:t>
            </a:r>
            <a:endParaRPr lang="en-US" sz="2200" smtClean="0"/>
          </a:p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   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			</a:t>
            </a:r>
            <a:r>
              <a:rPr lang="en-US" sz="2400" smtClean="0"/>
              <a:t>The Swiss Light Source SLS</a:t>
            </a:r>
            <a:endParaRPr lang="en-US" sz="2200" smtClean="0"/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sym typeface="Wingdings"/>
              </a:rPr>
              <a:t>    </a:t>
            </a: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sym typeface="Wingdings"/>
              </a:rPr>
              <a:t> </a:t>
            </a:r>
            <a:r>
              <a:rPr lang="en-US" sz="280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		</a:t>
            </a:r>
            <a:r>
              <a:rPr lang="en-US" sz="2400" smtClean="0"/>
              <a:t>A compact low emittance lattice</a:t>
            </a: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 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sym typeface="Wingdings"/>
              </a:rPr>
              <a:t> 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sym typeface="Wingdings"/>
              </a:rPr>
              <a:t> </a:t>
            </a: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sym typeface="Wingdings"/>
              </a:rPr>
              <a:t> </a:t>
            </a:r>
            <a:r>
              <a:rPr lang="en-US" sz="280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</a:t>
            </a:r>
            <a:r>
              <a:rPr lang="en-US" sz="280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 	</a:t>
            </a:r>
            <a:r>
              <a:rPr lang="en-US" sz="2400" smtClean="0"/>
              <a:t>SLS upgrade studies</a:t>
            </a:r>
            <a:endParaRPr lang="en-US" sz="2200" smtClean="0"/>
          </a:p>
          <a:p>
            <a:pPr marL="0" indent="0">
              <a:lnSpc>
                <a:spcPts val="2700"/>
              </a:lnSpc>
              <a:spcBef>
                <a:spcPts val="1200"/>
              </a:spcBef>
              <a:buNone/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				</a:t>
            </a:r>
            <a:r>
              <a:rPr lang="en-US" sz="2400" smtClean="0"/>
              <a:t>Conclusion</a:t>
            </a:r>
            <a:endParaRPr lang="de-DE" sz="2400"/>
          </a:p>
        </p:txBody>
      </p:sp>
      <p:sp>
        <p:nvSpPr>
          <p:cNvPr id="6" name="TextBox 5"/>
          <p:cNvSpPr txBox="1"/>
          <p:nvPr/>
        </p:nvSpPr>
        <p:spPr>
          <a:xfrm>
            <a:off x="592199" y="1273124"/>
            <a:ext cx="1390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</a:t>
            </a:r>
            <a:r>
              <a:rPr lang="en-US" sz="1600" b="1" smtClean="0">
                <a:solidFill>
                  <a:schemeClr val="bg1"/>
                </a:solidFill>
              </a:rPr>
              <a:t>eneral </a:t>
            </a:r>
            <a:br>
              <a:rPr lang="en-US" sz="1600" b="1" smtClean="0">
                <a:solidFill>
                  <a:schemeClr val="bg1"/>
                </a:solidFill>
              </a:rPr>
            </a:br>
            <a:r>
              <a:rPr lang="en-US" sz="1600" b="1" smtClean="0">
                <a:solidFill>
                  <a:schemeClr val="bg1"/>
                </a:solidFill>
              </a:rPr>
              <a:t>information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0562" y="1025512"/>
            <a:ext cx="1152128" cy="11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2140372" y="1273123"/>
            <a:ext cx="10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beam 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physicists</a:t>
            </a: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SLS upgrade constraints and challenges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925552" cy="5832648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Constraints</a:t>
            </a:r>
          </a:p>
          <a:p>
            <a:pPr lvl="1"/>
            <a:r>
              <a:rPr lang="en-US"/>
              <a:t>get factor 20...50 lower emittance !</a:t>
            </a:r>
          </a:p>
          <a:p>
            <a:pPr lvl="1"/>
            <a:r>
              <a:rPr lang="en-US" smtClean="0"/>
              <a:t>keep circumference &amp; footprint: hall &amp; tunnel.</a:t>
            </a:r>
          </a:p>
          <a:p>
            <a:pPr lvl="1"/>
            <a:r>
              <a:rPr lang="en-US" smtClean="0"/>
              <a:t>re-use injector: booster &amp; linac.</a:t>
            </a:r>
          </a:p>
          <a:p>
            <a:pPr lvl="1"/>
            <a:r>
              <a:rPr lang="en-US" smtClean="0"/>
              <a:t>keep beam lines: avoid shift of source points.</a:t>
            </a:r>
          </a:p>
          <a:p>
            <a:pPr lvl="1"/>
            <a:r>
              <a:rPr lang="en-US" smtClean="0"/>
              <a:t>“dark period” for upgrade 6...9 months</a:t>
            </a:r>
          </a:p>
          <a:p>
            <a:r>
              <a:rPr lang="en-US" smtClean="0"/>
              <a:t>Main challenge: </a:t>
            </a:r>
            <a:r>
              <a:rPr lang="en-US" i="1" smtClean="0">
                <a:solidFill>
                  <a:srgbClr val="C00000"/>
                </a:solidFill>
              </a:rPr>
              <a:t>small circumference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Multi bend achromat:     </a:t>
            </a:r>
            <a:r>
              <a:rPr lang="en-US" altLang="de-DE" sz="3200" b="1" smtClean="0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r>
              <a:rPr lang="en-US" altLang="de-DE" smtClean="0"/>
              <a:t> </a:t>
            </a:r>
            <a:r>
              <a:rPr lang="en-US" altLang="de-DE" smtClean="0">
                <a:sym typeface="Symbol"/>
              </a:rPr>
              <a:t></a:t>
            </a:r>
            <a:r>
              <a:rPr lang="en-US" altLang="de-DE" smtClean="0"/>
              <a:t> (number of bends)</a:t>
            </a:r>
            <a:r>
              <a:rPr lang="en-US" altLang="de-DE" sz="4000" b="1" baseline="30000" smtClean="0">
                <a:solidFill>
                  <a:srgbClr val="00B0F0"/>
                </a:solidFill>
                <a:latin typeface="Calibri"/>
              </a:rPr>
              <a:t>─</a:t>
            </a:r>
            <a:r>
              <a:rPr lang="en-US" altLang="de-DE" sz="4000" b="1" baseline="30000" smtClean="0">
                <a:solidFill>
                  <a:srgbClr val="00B0F0"/>
                </a:solidFill>
              </a:rPr>
              <a:t>3</a:t>
            </a:r>
            <a:endParaRPr lang="de-DE" sz="4000" smtClean="0">
              <a:solidFill>
                <a:srgbClr val="00B0F0"/>
              </a:solidFill>
            </a:endParaRPr>
          </a:p>
          <a:p>
            <a:pPr lvl="1"/>
            <a:r>
              <a:rPr lang="en-US" smtClean="0"/>
              <a:t>Damping wigglers (DW): </a:t>
            </a:r>
            <a:r>
              <a:rPr lang="en-US" altLang="de-DE" sz="3200" b="1" smtClean="0">
                <a:solidFill>
                  <a:srgbClr val="00B0F0"/>
                </a:solidFill>
                <a:latin typeface="Symbol" panose="05050102010706020507" pitchFamily="18" charset="2"/>
              </a:rPr>
              <a:t>e</a:t>
            </a:r>
            <a:r>
              <a:rPr lang="en-US" altLang="de-DE" smtClean="0"/>
              <a:t> </a:t>
            </a:r>
            <a:r>
              <a:rPr lang="en-US" altLang="de-DE">
                <a:sym typeface="Symbol"/>
              </a:rPr>
              <a:t> </a:t>
            </a:r>
            <a:r>
              <a:rPr lang="en-US" altLang="de-DE" smtClean="0"/>
              <a:t>                   </a:t>
            </a:r>
            <a:r>
              <a:rPr lang="en-US" smtClean="0"/>
              <a:t>radiated power</a:t>
            </a:r>
          </a:p>
          <a:p>
            <a:pPr lvl="1">
              <a:spcBef>
                <a:spcPts val="2400"/>
              </a:spcBef>
              <a:buFont typeface="Wingdings"/>
              <a:buChar char="ð"/>
            </a:pPr>
            <a:r>
              <a:rPr lang="en-US" smtClean="0"/>
              <a:t>Low emittance from MBA and/or DW requires space !</a:t>
            </a:r>
          </a:p>
          <a:p>
            <a:pPr lvl="1">
              <a:spcBef>
                <a:spcPts val="1200"/>
              </a:spcBef>
              <a:buFont typeface="Wingdings"/>
              <a:buChar char="ð"/>
            </a:pPr>
            <a:r>
              <a:rPr lang="en-US"/>
              <a:t>S</a:t>
            </a:r>
            <a:r>
              <a:rPr lang="en-US" smtClean="0"/>
              <a:t>caling MAX IV to SLS size and energy gives </a:t>
            </a:r>
            <a:r>
              <a:rPr lang="en-US" smtClean="0">
                <a:latin typeface="Symbol" panose="05050102010706020507" pitchFamily="18" charset="2"/>
              </a:rPr>
              <a:t>e</a:t>
            </a:r>
            <a:r>
              <a:rPr lang="en-US" smtClean="0"/>
              <a:t> </a:t>
            </a:r>
            <a:r>
              <a:rPr lang="en-US" smtClean="0">
                <a:sym typeface="Symbol"/>
              </a:rPr>
              <a:t> </a:t>
            </a:r>
            <a:r>
              <a:rPr lang="en-US" smtClean="0"/>
              <a:t>1 nm</a:t>
            </a:r>
            <a:r>
              <a:rPr lang="en-US"/>
              <a:t>,</a:t>
            </a:r>
            <a:r>
              <a:rPr lang="en-US" smtClean="0"/>
              <a:t/>
            </a:r>
            <a:br>
              <a:rPr lang="en-US" smtClean="0"/>
            </a:br>
            <a:r>
              <a:rPr lang="de-DE" smtClean="0">
                <a:sym typeface="Wingdings"/>
              </a:rPr>
              <a:t> 			improvement </a:t>
            </a:r>
            <a:r>
              <a:rPr lang="de-DE">
                <a:sym typeface="Wingdings"/>
              </a:rPr>
              <a:t>by </a:t>
            </a:r>
            <a:r>
              <a:rPr lang="de-DE"/>
              <a:t>factor 5 only </a:t>
            </a:r>
            <a:r>
              <a:rPr lang="de-DE" sz="3200" b="1">
                <a:solidFill>
                  <a:srgbClr val="C00000"/>
                </a:solidFill>
                <a:sym typeface="Wingdings"/>
              </a:rPr>
              <a:t></a:t>
            </a:r>
            <a:endParaRPr lang="en-US" b="1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Font typeface="Wingdings"/>
              <a:buChar char="ð"/>
            </a:pPr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4846534" y="4365104"/>
            <a:ext cx="1980220" cy="830997"/>
            <a:chOff x="4652722" y="3969174"/>
            <a:chExt cx="1980220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4652722" y="3969174"/>
              <a:ext cx="1980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ring</a:t>
              </a:r>
            </a:p>
            <a:p>
              <a:pPr algn="ctr"/>
              <a:r>
                <a:rPr lang="en-US" sz="2400" smtClean="0"/>
                <a:t>ring + </a:t>
              </a:r>
              <a:r>
                <a:rPr lang="en-US" sz="2400" b="1" smtClean="0">
                  <a:solidFill>
                    <a:srgbClr val="00B0F0"/>
                  </a:solidFill>
                </a:rPr>
                <a:t>DW</a:t>
              </a:r>
              <a:endParaRPr lang="de-DE" sz="2400" b="1">
                <a:solidFill>
                  <a:srgbClr val="00B0F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997730" y="4380063"/>
              <a:ext cx="1290204" cy="4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-6647" y="0"/>
            <a:ext cx="1536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Swiss Light Source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Compact low emittance lattice concept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smtClean="0"/>
              <a:t>Longitudinal gradient bends (LGB): </a:t>
            </a:r>
            <a:br>
              <a:rPr lang="en-US" sz="2800" smtClean="0"/>
            </a:br>
            <a:r>
              <a:rPr lang="en-US" sz="2800" smtClean="0"/>
              <a:t>field variation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b="1" i="1" smtClean="0">
                <a:latin typeface="Symbol" panose="05050102010706020507" pitchFamily="18" charset="2"/>
              </a:rPr>
              <a:t>e</a:t>
            </a:r>
            <a:r>
              <a:rPr lang="en-US" sz="2400" smtClean="0"/>
              <a:t> </a:t>
            </a:r>
            <a:r>
              <a:rPr lang="en-US" sz="2400" smtClean="0">
                <a:sym typeface="Symbol"/>
              </a:rPr>
              <a:t></a:t>
            </a:r>
            <a:r>
              <a:rPr lang="en-US" sz="2400" smtClean="0"/>
              <a:t> </a:t>
            </a:r>
            <a:r>
              <a:rPr lang="en-US" sz="2400" smtClean="0">
                <a:sym typeface="Symbol"/>
              </a:rPr>
              <a:t> </a:t>
            </a:r>
            <a:r>
              <a:rPr lang="en-US" sz="2400" smtClean="0"/>
              <a:t>(</a:t>
            </a:r>
            <a:r>
              <a:rPr lang="en-US" sz="2400" b="1" smtClean="0">
                <a:solidFill>
                  <a:srgbClr val="92D050"/>
                </a:solidFill>
              </a:rPr>
              <a:t>dispersion</a:t>
            </a:r>
            <a:r>
              <a:rPr lang="en-US" sz="2400" normalizeH="1" baseline="40000" smtClean="0"/>
              <a:t>2</a:t>
            </a:r>
            <a:r>
              <a:rPr lang="en-US" sz="2400" smtClean="0"/>
              <a:t>...) </a:t>
            </a:r>
            <a:r>
              <a:rPr lang="en-US" sz="2400" smtClean="0">
                <a:sym typeface="Symbol"/>
              </a:rPr>
              <a:t></a:t>
            </a:r>
            <a:r>
              <a:rPr lang="en-US" sz="2400" smtClean="0"/>
              <a:t> (</a:t>
            </a:r>
            <a:r>
              <a:rPr lang="en-US" sz="2400" b="1" smtClean="0">
                <a:solidFill>
                  <a:srgbClr val="0070C0"/>
                </a:solidFill>
              </a:rPr>
              <a:t>B-field</a:t>
            </a:r>
            <a:r>
              <a:rPr lang="en-US" sz="2400" smtClean="0"/>
              <a:t>)</a:t>
            </a:r>
            <a:r>
              <a:rPr lang="en-US" sz="2400" normalizeH="1" baseline="40000" smtClean="0"/>
              <a:t>3</a:t>
            </a:r>
            <a:r>
              <a:rPr lang="en-US" sz="2400" smtClean="0"/>
              <a:t>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smtClean="0">
                <a:sym typeface="Symbol"/>
              </a:rPr>
              <a:t></a:t>
            </a:r>
            <a:r>
              <a:rPr lang="en-US" sz="2400" smtClean="0">
                <a:sym typeface="Wingdings"/>
              </a:rPr>
              <a:t>  </a:t>
            </a:r>
            <a:r>
              <a:rPr lang="en-US" sz="2400" smtClean="0"/>
              <a:t>high field at low dispersion and v.v.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smtClean="0"/>
              <a:t>Anti-bends (AB):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matching of dispersion to LGB</a:t>
            </a:r>
            <a:br>
              <a:rPr lang="en-US" sz="2400" smtClean="0"/>
            </a:br>
            <a:r>
              <a:rPr lang="en-US" sz="2000" smtClean="0"/>
              <a:t>(disentangle horizontal focusing </a:t>
            </a:r>
            <a:br>
              <a:rPr lang="en-US" sz="2000" smtClean="0"/>
            </a:br>
            <a:r>
              <a:rPr lang="en-US" sz="2000" smtClean="0"/>
              <a:t> from dispersion matching)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ð"/>
            </a:pPr>
            <a:r>
              <a:rPr lang="en-US" sz="2800" smtClean="0"/>
              <a:t>Factor </a:t>
            </a:r>
            <a:r>
              <a:rPr lang="en-US" sz="2800" smtClean="0">
                <a:sym typeface="Symbol"/>
              </a:rPr>
              <a:t> </a:t>
            </a:r>
            <a:r>
              <a:rPr lang="en-US" sz="2800" smtClean="0"/>
              <a:t>5 lower emittance </a:t>
            </a:r>
            <a:br>
              <a:rPr lang="en-US" sz="2800" smtClean="0"/>
            </a:br>
            <a:r>
              <a:rPr lang="en-US" sz="2000" smtClean="0"/>
              <a:t>  compared to a conventional lattice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ð"/>
            </a:pPr>
            <a:r>
              <a:rPr lang="en-US" sz="2600" smtClean="0">
                <a:sym typeface="Wingdings" panose="05000000000000000000" pitchFamily="2" charset="2"/>
              </a:rPr>
              <a:t>MBA </a:t>
            </a:r>
            <a:r>
              <a:rPr lang="en-US" sz="2600" b="1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sz="2600" smtClean="0">
                <a:sym typeface="Wingdings" panose="05000000000000000000" pitchFamily="2" charset="2"/>
              </a:rPr>
              <a:t> LGB/AB :  factor </a:t>
            </a:r>
            <a:r>
              <a:rPr lang="en-US" sz="2600" smtClean="0">
                <a:sym typeface="Symbol"/>
              </a:rPr>
              <a:t> </a:t>
            </a:r>
            <a:r>
              <a:rPr lang="en-US" sz="2600" smtClean="0">
                <a:sym typeface="Wingdings" panose="05000000000000000000" pitchFamily="2" charset="2"/>
              </a:rPr>
              <a:t>25!</a:t>
            </a:r>
            <a:endParaRPr lang="en-US" sz="260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263362"/>
              </p:ext>
            </p:extLst>
          </p:nvPr>
        </p:nvGraphicFramePr>
        <p:xfrm>
          <a:off x="5919658" y="853336"/>
          <a:ext cx="316835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 descr="abcsch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15" y="3781397"/>
            <a:ext cx="35360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6300192" y="1694702"/>
            <a:ext cx="2235214" cy="1325291"/>
          </a:xfrm>
          <a:custGeom>
            <a:avLst/>
            <a:gdLst>
              <a:gd name="connsiteX0" fmla="*/ 0 w 2023872"/>
              <a:gd name="connsiteY0" fmla="*/ 341376 h 343474"/>
              <a:gd name="connsiteX1" fmla="*/ 475488 w 2023872"/>
              <a:gd name="connsiteY1" fmla="*/ 292608 h 343474"/>
              <a:gd name="connsiteX2" fmla="*/ 2023872 w 2023872"/>
              <a:gd name="connsiteY2" fmla="*/ 0 h 343474"/>
              <a:gd name="connsiteX3" fmla="*/ 2023872 w 2023872"/>
              <a:gd name="connsiteY3" fmla="*/ 0 h 34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872" h="343474">
                <a:moveTo>
                  <a:pt x="0" y="341376"/>
                </a:moveTo>
                <a:cubicBezTo>
                  <a:pt x="69088" y="345440"/>
                  <a:pt x="138176" y="349504"/>
                  <a:pt x="475488" y="292608"/>
                </a:cubicBezTo>
                <a:cubicBezTo>
                  <a:pt x="812800" y="235712"/>
                  <a:pt x="2023872" y="0"/>
                  <a:pt x="2023872" y="0"/>
                </a:cubicBezTo>
                <a:lnTo>
                  <a:pt x="2023872" y="0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 rot="19511748">
            <a:off x="7172654" y="1928810"/>
            <a:ext cx="662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92D050"/>
                </a:solidFill>
              </a:rPr>
              <a:t>Disp.</a:t>
            </a:r>
            <a:endParaRPr lang="de-DE" b="1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889" y="5661248"/>
            <a:ext cx="401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 </a:t>
            </a:r>
            <a:r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t>AS &amp; A. Wrulich, NIM </a:t>
            </a:r>
            <a:r>
              <a:rPr lang="de-DE" sz="1600" smtClean="0">
                <a:solidFill>
                  <a:schemeClr val="accent6">
                    <a:lumMod val="50000"/>
                  </a:schemeClr>
                </a:solidFill>
              </a:rPr>
              <a:t>A770 (2015) 98–112</a:t>
            </a:r>
          </a:p>
          <a:p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 </a:t>
            </a:r>
            <a:r>
              <a:rPr lang="de-DE" sz="1600" smtClean="0">
                <a:solidFill>
                  <a:schemeClr val="accent6">
                    <a:lumMod val="50000"/>
                  </a:schemeClr>
                </a:solidFill>
              </a:rPr>
              <a:t>AS,  </a:t>
            </a:r>
            <a:r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t>NIM </a:t>
            </a:r>
            <a:r>
              <a:rPr lang="de-DE" sz="1600" smtClean="0">
                <a:solidFill>
                  <a:schemeClr val="accent6">
                    <a:lumMod val="50000"/>
                  </a:schemeClr>
                </a:solidFill>
              </a:rPr>
              <a:t>A737 (2014) 148–154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6647" y="0"/>
            <a:ext cx="128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The LGBAB cell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112950" y="2636912"/>
            <a:ext cx="1414701" cy="360040"/>
          </a:xfrm>
          <a:prstGeom prst="rect">
            <a:avLst/>
          </a:prstGeom>
          <a:solidFill>
            <a:srgbClr val="66CC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16910" y="1178777"/>
            <a:ext cx="2303909" cy="488757"/>
          </a:xfrm>
          <a:prstGeom prst="rect">
            <a:avLst/>
          </a:prstGeom>
          <a:solidFill>
            <a:srgbClr val="9999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31874" y="894724"/>
            <a:ext cx="2540673" cy="773223"/>
          </a:xfrm>
          <a:prstGeom prst="rect">
            <a:avLst/>
          </a:prstGeom>
          <a:solidFill>
            <a:srgbClr val="CCFFCC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alt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Longitudinal </a:t>
            </a:r>
            <a:r>
              <a:rPr lang="en-US" alt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gradient </a:t>
            </a:r>
            <a:r>
              <a:rPr lang="en-US" alt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bends</a:t>
            </a:r>
            <a:endParaRPr lang="en-US" alt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6516910" y="116347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 i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 smtClean="0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 = 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B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)/(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p/e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</a:t>
            </a:r>
          </a:p>
        </p:txBody>
      </p:sp>
      <p:graphicFrame>
        <p:nvGraphicFramePr>
          <p:cNvPr id="252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9681"/>
              </p:ext>
            </p:extLst>
          </p:nvPr>
        </p:nvGraphicFramePr>
        <p:xfrm>
          <a:off x="3852268" y="887030"/>
          <a:ext cx="2520106" cy="80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Equation" r:id="rId3" imgW="1384200" imgH="444240" progId="Equation.3">
                  <p:embed/>
                </p:oleObj>
              </mc:Choice>
              <mc:Fallback>
                <p:oleObj name="Equation" r:id="rId3" imgW="1384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268" y="887030"/>
                        <a:ext cx="2520106" cy="809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24163"/>
              </p:ext>
            </p:extLst>
          </p:nvPr>
        </p:nvGraphicFramePr>
        <p:xfrm>
          <a:off x="5102210" y="2636590"/>
          <a:ext cx="32623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5" name="Equation" r:id="rId5" imgW="1841400" imgH="203040" progId="Equation.3">
                  <p:embed/>
                </p:oleObj>
              </mc:Choice>
              <mc:Fallback>
                <p:oleObj name="Equation" r:id="rId5" imgW="1841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2210" y="2636590"/>
                        <a:ext cx="326231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66118"/>
              </p:ext>
            </p:extLst>
          </p:nvPr>
        </p:nvGraphicFramePr>
        <p:xfrm>
          <a:off x="5076056" y="2924944"/>
          <a:ext cx="2808312" cy="52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Equation" r:id="rId7" imgW="1562040" imgH="291960" progId="Equation.3">
                  <p:embed/>
                </p:oleObj>
              </mc:Choice>
              <mc:Fallback>
                <p:oleObj name="Equation" r:id="rId7" imgW="156204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6056" y="2924944"/>
                        <a:ext cx="2808312" cy="52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37655"/>
              </p:ext>
            </p:extLst>
          </p:nvPr>
        </p:nvGraphicFramePr>
        <p:xfrm>
          <a:off x="506735" y="4140713"/>
          <a:ext cx="83137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Equation" r:id="rId9" imgW="4520880" imgH="291960" progId="Equation.3">
                  <p:embed/>
                </p:oleObj>
              </mc:Choice>
              <mc:Fallback>
                <p:oleObj name="Equation" r:id="rId9" imgW="45208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6735" y="4140713"/>
                        <a:ext cx="8313737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375231" y="1043878"/>
            <a:ext cx="936104" cy="419471"/>
          </a:xfrm>
          <a:prstGeom prst="rect">
            <a:avLst/>
          </a:prstGeom>
          <a:solidFill>
            <a:srgbClr val="CCFFCC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1583143" y="1043879"/>
            <a:ext cx="936104" cy="419472"/>
          </a:xfrm>
          <a:prstGeom prst="rect">
            <a:avLst/>
          </a:prstGeom>
          <a:solidFill>
            <a:srgbClr val="9999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804420" y="1772816"/>
            <a:ext cx="719907" cy="419471"/>
          </a:xfrm>
          <a:prstGeom prst="rect">
            <a:avLst/>
          </a:prstGeom>
          <a:solidFill>
            <a:srgbClr val="CCFFCC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139952" y="1772815"/>
            <a:ext cx="576064" cy="419472"/>
          </a:xfrm>
          <a:prstGeom prst="rect">
            <a:avLst/>
          </a:prstGeom>
          <a:solidFill>
            <a:srgbClr val="9999FF"/>
          </a:solidFill>
          <a:ln w="25400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179388" y="1772816"/>
            <a:ext cx="86410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sym typeface="Wingdings" pitchFamily="2" charset="2"/>
              </a:rPr>
              <a:t>Longitudinal </a:t>
            </a:r>
            <a:r>
              <a:rPr lang="en-US" altLang="de-DE" sz="2400" i="0">
                <a:sym typeface="Wingdings" pitchFamily="2" charset="2"/>
              </a:rPr>
              <a:t>field variation </a:t>
            </a:r>
            <a:r>
              <a:rPr lang="en-US" altLang="de-DE" sz="2400" i="1" smtClean="0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altLang="de-DE" sz="2400" i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 smtClean="0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altLang="de-DE" sz="2400" i="0">
                <a:sym typeface="Wingdings" pitchFamily="2" charset="2"/>
              </a:rPr>
              <a:t> </a:t>
            </a:r>
            <a:r>
              <a:rPr lang="en-US" altLang="de-DE" sz="2400" i="0" smtClean="0">
                <a:sym typeface="Wingdings" pitchFamily="2" charset="2"/>
              </a:rPr>
              <a:t>to </a:t>
            </a:r>
            <a:r>
              <a:rPr lang="en-US" altLang="de-DE" sz="2400" i="0">
                <a:sym typeface="Wingdings" pitchFamily="2" charset="2"/>
              </a:rPr>
              <a:t>compensate </a:t>
            </a:r>
            <a:r>
              <a:rPr lang="en-US" altLang="de-DE" sz="2400" i="0">
                <a:latin typeface="Monotype Corsiva" pitchFamily="66" charset="0"/>
                <a:sym typeface="Wingdings" pitchFamily="2" charset="2"/>
              </a:rPr>
              <a:t>H 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altLang="de-DE" sz="2400" i="0">
                <a:sym typeface="Wingdings" pitchFamily="2" charset="2"/>
              </a:rPr>
              <a:t> </a:t>
            </a:r>
            <a:r>
              <a:rPr lang="en-US" altLang="de-DE" sz="2400" i="0" smtClean="0">
                <a:sym typeface="Wingdings" pitchFamily="2" charset="2"/>
              </a:rPr>
              <a:t>variation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sym typeface="Wingdings" pitchFamily="2" charset="2"/>
              </a:rPr>
              <a:t>Beam dynamics in bending magnet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>
                <a:sym typeface="Wingdings" pitchFamily="2" charset="2"/>
              </a:rPr>
              <a:t>Curvature is source of dispersion: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>
                <a:sym typeface="Wingdings" pitchFamily="2" charset="2"/>
              </a:rPr>
              <a:t>Horizontal optics ~ like drift space: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>
                <a:sym typeface="Wingdings" pitchFamily="2" charset="2"/>
              </a:rPr>
              <a:t>Assumptions: no transverse gradient (</a:t>
            </a:r>
            <a:r>
              <a:rPr lang="en-US" altLang="de-DE" sz="20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</a:t>
            </a:r>
            <a:r>
              <a:rPr lang="en-US" altLang="de-DE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de-DE" sz="2000" i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 0</a:t>
            </a:r>
            <a:r>
              <a:rPr lang="en-US" altLang="de-DE" sz="2000" i="0" smtClean="0">
                <a:sym typeface="Wingdings" pitchFamily="2" charset="2"/>
              </a:rPr>
              <a:t>); rectangular geometry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>
                <a:sym typeface="Wingdings" pitchFamily="2" charset="2"/>
              </a:rPr>
              <a:t>Variational problem: find extremal of </a:t>
            </a:r>
            <a:r>
              <a:rPr lang="en-US" altLang="de-DE" sz="2400" i="1" smtClean="0">
                <a:latin typeface="Symbol" panose="05050102010706020507" pitchFamily="18" charset="2"/>
                <a:sym typeface="Wingdings" pitchFamily="2" charset="2"/>
              </a:rPr>
              <a:t>h</a:t>
            </a:r>
            <a:r>
              <a:rPr lang="en-US" altLang="de-DE" sz="2400" i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de-DE" sz="2400" i="1" smtClean="0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de-DE" sz="2400" i="0">
                <a:latin typeface="Times New Roman" pitchFamily="18" charset="0"/>
                <a:sym typeface="Wingdings" pitchFamily="2" charset="2"/>
              </a:rPr>
              <a:t>)</a:t>
            </a:r>
            <a:r>
              <a:rPr lang="en-US" altLang="de-DE" sz="2400" i="0">
                <a:sym typeface="Wingdings" pitchFamily="2" charset="2"/>
              </a:rPr>
              <a:t> </a:t>
            </a:r>
            <a:r>
              <a:rPr lang="en-US" altLang="de-DE" sz="2400" i="0" smtClean="0">
                <a:sym typeface="Wingdings" pitchFamily="2" charset="2"/>
              </a:rPr>
              <a:t>for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altLang="de-DE" sz="2400" i="0" smtClean="0">
              <a:sym typeface="Wingdings" pitchFamily="2" charset="2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>
                <a:sym typeface="Wingdings" pitchFamily="2" charset="2"/>
              </a:rPr>
              <a:t>too complicated to solve 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1800" i="0" smtClean="0">
                <a:sym typeface="Wingdings" pitchFamily="2" charset="2"/>
              </a:rPr>
              <a:t>mixed products up to </a:t>
            </a:r>
            <a:r>
              <a:rPr lang="en-US" altLang="de-DE" sz="1800" b="1" i="1" smtClean="0">
                <a:latin typeface="Symbol" panose="05050102010706020507" pitchFamily="18" charset="2"/>
                <a:cs typeface="Times New Roman" panose="02020603050405020304" pitchFamily="18" charset="0"/>
                <a:sym typeface="Wingdings" pitchFamily="2" charset="2"/>
              </a:rPr>
              <a:t>h</a:t>
            </a:r>
            <a:r>
              <a:rPr lang="en-US" altLang="de-DE" sz="1800" b="1" baseline="30000" smtClean="0">
                <a:latin typeface="+mn-lt"/>
                <a:cs typeface="Times New Roman" panose="02020603050405020304" pitchFamily="18" charset="0"/>
                <a:sym typeface="Wingdings" pitchFamily="2" charset="2"/>
              </a:rPr>
              <a:t>’’’’</a:t>
            </a:r>
            <a:r>
              <a:rPr lang="en-US" altLang="de-DE" sz="1800" b="1" i="0" smtClean="0">
                <a:latin typeface="+mn-lt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de-DE" sz="1800" b="1" i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de-DE" sz="1800" i="0" smtClean="0">
                <a:sym typeface="Wingdings" pitchFamily="2" charset="2"/>
              </a:rPr>
              <a:t>in Euler-Poisson equation...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à"/>
            </a:pPr>
            <a:r>
              <a:rPr lang="en-US" altLang="de-DE" sz="2400" i="0" smtClean="0">
                <a:sym typeface="Wingdings" pitchFamily="2" charset="2"/>
              </a:rPr>
              <a:t>special functions </a:t>
            </a:r>
            <a:r>
              <a:rPr lang="en-US" altLang="de-DE" sz="2400" i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</a:t>
            </a:r>
            <a:r>
              <a:rPr lang="en-US" altLang="de-DE" sz="2400" i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alt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</a:t>
            </a:r>
            <a:r>
              <a:rPr lang="en-US" altLang="de-DE" sz="2400" i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), </a:t>
            </a:r>
            <a:r>
              <a:rPr lang="en-US" altLang="de-DE" sz="2400" i="0" smtClean="0">
                <a:sym typeface="Wingdings" pitchFamily="2" charset="2"/>
              </a:rPr>
              <a:t>simple (few parameters):</a:t>
            </a:r>
            <a:br>
              <a:rPr lang="en-US" altLang="de-DE" sz="2400" i="0" smtClean="0">
                <a:sym typeface="Wingdings" pitchFamily="2" charset="2"/>
              </a:rPr>
            </a:br>
            <a:r>
              <a:rPr lang="en-US" altLang="de-DE" sz="2400" i="0" smtClean="0">
                <a:sym typeface="Wingdings" pitchFamily="2" charset="2"/>
              </a:rPr>
              <a:t>	variational problem </a:t>
            </a:r>
            <a:r>
              <a:rPr lang="en-US" altLang="de-DE" sz="2400" i="0" smtClean="0">
                <a:sym typeface="Symbol"/>
              </a:rPr>
              <a:t> </a:t>
            </a:r>
            <a:r>
              <a:rPr lang="en-US" altLang="de-DE" sz="2400" i="0" smtClean="0">
                <a:sym typeface="Wingdings" pitchFamily="2" charset="2"/>
              </a:rPr>
              <a:t>minimization problem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à"/>
            </a:pPr>
            <a:r>
              <a:rPr lang="en-US" altLang="de-DE" sz="2400" i="0" smtClean="0">
                <a:sym typeface="Wingdings" pitchFamily="2" charset="2"/>
              </a:rPr>
              <a:t>numerical optimization</a:t>
            </a:r>
            <a:endParaRPr lang="en-US" altLang="de-DE" sz="2400" i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graphicFrame>
        <p:nvGraphicFramePr>
          <p:cNvPr id="2529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492910"/>
              </p:ext>
            </p:extLst>
          </p:nvPr>
        </p:nvGraphicFramePr>
        <p:xfrm>
          <a:off x="76184" y="955897"/>
          <a:ext cx="3673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Equation" r:id="rId11" imgW="1650960" imgH="291960" progId="Equation.3">
                  <p:embed/>
                </p:oleObj>
              </mc:Choice>
              <mc:Fallback>
                <p:oleObj name="Equation" r:id="rId11" imgW="1650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" y="955897"/>
                        <a:ext cx="36734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6910" y="894724"/>
            <a:ext cx="230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orbit curvature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6647" y="0"/>
            <a:ext cx="128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LGBAB cell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C:\Users\streun\text\psi\slgb_paper\slgb4c_sb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24" y="1382855"/>
            <a:ext cx="35796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292" y="797803"/>
            <a:ext cx="8325172" cy="5904656"/>
          </a:xfrm>
        </p:spPr>
        <p:txBody>
          <a:bodyPr/>
          <a:lstStyle/>
          <a:p>
            <a:r>
              <a:rPr lang="en-US" sz="2400" smtClean="0"/>
              <a:t>Half bend in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mtClean="0"/>
              <a:t> slices</a:t>
            </a:r>
            <a:r>
              <a:rPr lang="de-DE" sz="2400" smtClean="0"/>
              <a:t>: </a:t>
            </a:r>
            <a:br>
              <a:rPr lang="de-DE" sz="2400" smtClean="0"/>
            </a:br>
            <a:r>
              <a:rPr lang="de-DE" sz="2400" smtClean="0"/>
              <a:t>curvature 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smtClean="0"/>
              <a:t>length </a:t>
            </a:r>
            <a:r>
              <a:rPr lang="de-DE" sz="240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DE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/>
              <a:t>Knobs for minimizer: </a:t>
            </a:r>
            <a:br>
              <a:rPr lang="en-US" sz="2400" smtClean="0"/>
            </a:b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de-DE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de-DE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  <a:p>
            <a:r>
              <a:rPr lang="en-US" sz="2400" smtClean="0"/>
              <a:t>Objective:  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</a:t>
            </a:r>
          </a:p>
          <a:p>
            <a:r>
              <a:rPr lang="en-US" sz="2400" smtClean="0"/>
              <a:t>Constraints: </a:t>
            </a:r>
          </a:p>
          <a:p>
            <a:pPr lvl="1"/>
            <a:r>
              <a:rPr lang="en-US" sz="2000" smtClean="0"/>
              <a:t>length:	</a:t>
            </a:r>
            <a:r>
              <a:rPr lang="de-DE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SD</a:t>
            </a:r>
            <a:r>
              <a:rPr lang="de-DE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L/2</a:t>
            </a:r>
          </a:p>
          <a:p>
            <a:pPr lvl="1"/>
            <a:r>
              <a:rPr lang="en-US" sz="2000" smtClean="0"/>
              <a:t>angle:	</a:t>
            </a:r>
            <a:r>
              <a:rPr lang="de-DE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de-DE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de-DE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de-D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</a:t>
            </a:r>
          </a:p>
          <a:p>
            <a:pPr lvl="1"/>
            <a:r>
              <a:rPr lang="en-US" sz="2000" smtClean="0"/>
              <a:t>[ field:</a:t>
            </a:r>
            <a:r>
              <a:rPr lang="de-D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de-DE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h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de-D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smtClean="0"/>
              <a:t>] </a:t>
            </a:r>
          </a:p>
          <a:p>
            <a:pPr lvl="1"/>
            <a:r>
              <a:rPr lang="en-US" sz="2000" smtClean="0"/>
              <a:t>[ optics: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	</a:t>
            </a:r>
            <a:r>
              <a:rPr lang="en-US" sz="2000" smtClean="0"/>
              <a:t>]</a:t>
            </a:r>
            <a:endParaRPr lang="de-DE" sz="2400" baseline="-25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/>
              <a:t>Results:</a:t>
            </a:r>
          </a:p>
          <a:p>
            <a:pPr lvl="1"/>
            <a:r>
              <a:rPr lang="en-US" sz="2400" smtClean="0"/>
              <a:t>hyperbolic field variation </a:t>
            </a:r>
            <a:br>
              <a:rPr lang="en-US" sz="2400" smtClean="0"/>
            </a:br>
            <a:r>
              <a:rPr lang="en-US" sz="2000" smtClean="0"/>
              <a:t>(for symmetric bend, dispersion suppressor bend is different)</a:t>
            </a:r>
            <a:endParaRPr lang="en-US" sz="2400" smtClean="0"/>
          </a:p>
          <a:p>
            <a:pPr lvl="1"/>
            <a:r>
              <a:rPr lang="en-US" sz="2400" smtClean="0"/>
              <a:t>Trend:   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 , </a:t>
            </a:r>
            <a:r>
              <a:rPr lang="de-DE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0 , </a:t>
            </a:r>
            <a:r>
              <a:rPr lang="de-DE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0  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Numerical optimization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8640" y="764704"/>
            <a:ext cx="390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smtClean="0"/>
              <a:t>Results for </a:t>
            </a:r>
            <a:r>
              <a:rPr lang="en-US" sz="2000" smtClean="0"/>
              <a:t>half</a:t>
            </a:r>
            <a:r>
              <a:rPr lang="en-US" sz="2000" i="0" smtClean="0"/>
              <a:t> symmetric bend</a:t>
            </a:r>
          </a:p>
          <a:p>
            <a:pPr algn="l"/>
            <a:r>
              <a:rPr lang="en-US" sz="2000" i="0" smtClean="0"/>
              <a:t>(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0.8 m</a:t>
            </a:r>
            <a:r>
              <a:rPr lang="en-US" sz="2000" i="0" smtClean="0"/>
              <a:t>, </a:t>
            </a:r>
            <a:r>
              <a:rPr lang="en-US" sz="2000" i="0" smtClean="0">
                <a:latin typeface="Symbol" panose="05050102010706020507" pitchFamily="18" charset="2"/>
                <a:cs typeface="Times New Roman" panose="02020603050405020304" pitchFamily="18" charset="0"/>
              </a:rPr>
              <a:t>F </a:t>
            </a:r>
            <a:r>
              <a:rPr lang="en-US" sz="20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8°, 2.4 GeV </a:t>
            </a:r>
            <a:r>
              <a:rPr lang="en-US" sz="2000" i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1541" y="2321344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smtClean="0">
                <a:solidFill>
                  <a:srgbClr val="0099FF"/>
                </a:solidFill>
              </a:rPr>
              <a:t>homogeneous</a:t>
            </a:r>
            <a:endParaRPr lang="de-DE" i="0">
              <a:solidFill>
                <a:srgbClr val="0099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541" y="1531882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smtClean="0">
                <a:solidFill>
                  <a:srgbClr val="FF0000"/>
                </a:solidFill>
              </a:rPr>
              <a:t>optimized</a:t>
            </a:r>
            <a:endParaRPr lang="de-DE" i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3865" y="1825356"/>
            <a:ext cx="1301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smtClean="0"/>
              <a:t>hyperbola fit</a:t>
            </a:r>
            <a:endParaRPr lang="de-DE" sz="1600" i="0"/>
          </a:p>
        </p:txBody>
      </p:sp>
      <p:sp>
        <p:nvSpPr>
          <p:cNvPr id="8" name="TextBox 7"/>
          <p:cNvSpPr txBox="1"/>
          <p:nvPr/>
        </p:nvSpPr>
        <p:spPr>
          <a:xfrm>
            <a:off x="5637397" y="4060433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smtClean="0"/>
              <a:t>5</a:t>
            </a:r>
            <a:r>
              <a:rPr lang="en-US" smtClean="0"/>
              <a:t> </a:t>
            </a:r>
            <a:r>
              <a:rPr lang="en-US" i="0" smtClean="0"/>
              <a:t>contributions</a:t>
            </a:r>
            <a:endParaRPr lang="de-DE" i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34524"/>
              </p:ext>
            </p:extLst>
          </p:nvPr>
        </p:nvGraphicFramePr>
        <p:xfrm>
          <a:off x="4464248" y="3223616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4248" y="3223616"/>
                        <a:ext cx="127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6647" y="0"/>
            <a:ext cx="128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LGBAB cell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936103"/>
          </a:xfrm>
        </p:spPr>
        <p:txBody>
          <a:bodyPr/>
          <a:lstStyle/>
          <a:p>
            <a:r>
              <a:rPr lang="en-US" sz="2400" smtClean="0"/>
              <a:t>Numerical optimization of field profile for fixed </a:t>
            </a:r>
            <a:r>
              <a:rPr lang="de-DE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  <a:p>
            <a:pPr lvl="1"/>
            <a:r>
              <a:rPr lang="en-US" sz="2000" smtClean="0"/>
              <a:t>Emittance (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smtClean="0"/>
              <a:t>) vs. </a:t>
            </a:r>
            <a:r>
              <a:rPr lang="de-DE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de-DE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smtClean="0"/>
              <a:t> normalized to data for TME of hom. bend</a:t>
            </a:r>
            <a:endParaRPr lang="de-DE" sz="2000" baseline="-25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Optimization with optics constraints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837" y="2646594"/>
            <a:ext cx="8928992" cy="3344515"/>
            <a:chOff x="17837" y="2646594"/>
            <a:chExt cx="8928992" cy="3344515"/>
          </a:xfrm>
        </p:grpSpPr>
        <p:pic>
          <p:nvPicPr>
            <p:cNvPr id="274436" name="Picture 4" descr="T:\idl\tme\slgb4d_ellipses_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7" y="2646594"/>
              <a:ext cx="8928992" cy="3344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12160" y="4869160"/>
              <a:ext cx="639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1600" b="1" i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</a:t>
              </a:r>
              <a:endParaRPr lang="de-DE" sz="1600" b="1" i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092284">
              <a:off x="1253653" y="3623078"/>
              <a:ext cx="639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1600" b="1" i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</a:t>
              </a:r>
              <a:endParaRPr lang="de-DE" sz="1600" b="1" i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02131">
              <a:off x="5813708" y="3545563"/>
              <a:ext cx="639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1600" b="1" i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</a:t>
              </a:r>
              <a:endParaRPr lang="de-DE" sz="1600" b="1" i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092284">
              <a:off x="1924598" y="3284881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1600" i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3</a:t>
              </a:r>
              <a:endParaRPr lang="de-DE" sz="1600" i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692109">
              <a:off x="6498171" y="3172440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1600" i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3</a:t>
              </a:r>
              <a:endParaRPr lang="de-DE" sz="1600" i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4578" y="4411281"/>
              <a:ext cx="639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sz="1600" b="1" i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</a:t>
              </a:r>
              <a:endParaRPr lang="de-DE" sz="1600" b="1" i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 flipV="1">
              <a:off x="5990733" y="4869160"/>
              <a:ext cx="121251" cy="16927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960217" y="4411281"/>
              <a:ext cx="121251" cy="16927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467544" y="6000868"/>
            <a:ext cx="8424936" cy="400110"/>
          </a:xfrm>
          <a:prstGeom prst="rect">
            <a:avLst/>
          </a:prstGeom>
          <a:solidFill>
            <a:srgbClr val="FFFF66"/>
          </a:solidFill>
          <a:ln w="222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i="0" smtClean="0"/>
              <a:t>small </a:t>
            </a:r>
            <a:r>
              <a:rPr lang="en-US" sz="20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(~0)</a:t>
            </a:r>
            <a:r>
              <a:rPr lang="en-US" sz="2000" i="0" smtClean="0"/>
              <a:t> dispersion at centre required, but</a:t>
            </a:r>
            <a:r>
              <a:rPr lang="en-US" sz="2000" i="0" smtClean="0">
                <a:sym typeface="Symbol"/>
              </a:rPr>
              <a:t> </a:t>
            </a:r>
            <a:r>
              <a:rPr lang="en-US" sz="2000" i="0" smtClean="0"/>
              <a:t>tolerant to large beta function</a:t>
            </a:r>
            <a:endParaRPr lang="de-DE" sz="2000" i="0"/>
          </a:p>
        </p:txBody>
      </p:sp>
      <p:sp>
        <p:nvSpPr>
          <p:cNvPr id="19" name="TextBox 18"/>
          <p:cNvSpPr txBox="1"/>
          <p:nvPr/>
        </p:nvSpPr>
        <p:spPr>
          <a:xfrm>
            <a:off x="4196469" y="4797512"/>
            <a:ext cx="839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600" b="1" i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0.3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4915002" y="4749835"/>
            <a:ext cx="377078" cy="21695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-6647" y="0"/>
            <a:ext cx="128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LGBAB cell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18" y="3607354"/>
            <a:ext cx="188504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80" y="2734118"/>
            <a:ext cx="3518650" cy="310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alt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Anti-bends</a:t>
            </a:r>
            <a:endParaRPr lang="en-US" alt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251520" y="908720"/>
            <a:ext cx="8207499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/>
              <a:t>General problem of dispersion matching: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/>
              <a:t>dispersion is a horizontal trajectory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/>
              <a:t>dispersion production in dipoles </a:t>
            </a:r>
            <a:r>
              <a:rPr lang="en-US" altLang="de-DE" sz="2000" i="0" smtClean="0">
                <a:sym typeface="Symbol"/>
              </a:rPr>
              <a:t> “</a:t>
            </a:r>
            <a:r>
              <a:rPr lang="en-US" altLang="de-DE" sz="2000" i="0" smtClean="0"/>
              <a:t>defocusing”:  </a:t>
            </a:r>
            <a:r>
              <a:rPr lang="en-US" altLang="de-DE" sz="2000" b="1" smtClean="0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de-DE" sz="2000" b="1" i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&gt; 0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/>
              <a:t>Quadrupoles in conventional cell: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/>
              <a:t>over-focusing of horizontal beta function </a:t>
            </a:r>
            <a:r>
              <a:rPr lang="en-US" altLang="de-DE" sz="2000" b="1" smtClean="0">
                <a:solidFill>
                  <a:srgbClr val="0033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000" b="1" baseline="-25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de-DE" sz="2000" b="1" i="0" baseline="-25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/>
              <a:t>insufficient focusing of dispersion </a:t>
            </a:r>
            <a:r>
              <a:rPr lang="en-US" altLang="de-DE" sz="2000" b="1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 </a:t>
            </a:r>
            <a:endParaRPr lang="en-US" altLang="de-DE" sz="2000" b="1">
              <a:solidFill>
                <a:srgbClr val="008000"/>
              </a:solidFill>
            </a:endParaRPr>
          </a:p>
          <a:p>
            <a:pPr marL="57150" indent="0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altLang="de-DE" sz="2800" b="1" i="0" smtClean="0">
                <a:solidFill>
                  <a:srgbClr val="7030A0"/>
                </a:solidFill>
                <a:sym typeface="Wingdings"/>
              </a:rPr>
              <a:t></a:t>
            </a:r>
            <a:r>
              <a:rPr lang="en-US" altLang="de-DE" sz="2800" i="0" smtClean="0">
                <a:sym typeface="Wingdings" panose="05000000000000000000" pitchFamily="2" charset="2"/>
              </a:rPr>
              <a:t> </a:t>
            </a:r>
            <a:r>
              <a:rPr lang="en-US" altLang="de-DE" sz="2800" i="0">
                <a:sym typeface="Wingdings" panose="05000000000000000000" pitchFamily="2" charset="2"/>
              </a:rPr>
              <a:t>d</a:t>
            </a:r>
            <a:r>
              <a:rPr lang="en-US" altLang="de-DE" sz="2800" i="0" smtClean="0"/>
              <a:t>isentangle </a:t>
            </a:r>
            <a:r>
              <a:rPr lang="en-US" altLang="de-DE" sz="2800" b="1" i="1">
                <a:solidFill>
                  <a:srgbClr val="008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de-DE" sz="280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de-DE" sz="280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de-DE" sz="2800" i="0" smtClean="0"/>
              <a:t>and </a:t>
            </a:r>
            <a:r>
              <a:rPr lang="en-US" altLang="de-DE" sz="2800" b="1" i="1" smtClean="0">
                <a:solidFill>
                  <a:srgbClr val="0033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800" b="1" i="1" baseline="-25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e-DE" sz="2800" i="0" smtClean="0"/>
              <a:t> </a:t>
            </a:r>
            <a:r>
              <a:rPr lang="en-US" altLang="de-DE" sz="2800" b="1" i="0" smtClean="0"/>
              <a:t>!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/>
              <a:t>use negative dipole: </a:t>
            </a:r>
            <a:r>
              <a:rPr lang="en-US" altLang="de-DE" sz="2400" b="1" i="1" smtClean="0">
                <a:solidFill>
                  <a:srgbClr val="7030A0"/>
                </a:solidFill>
              </a:rPr>
              <a:t>anti-bend</a:t>
            </a:r>
            <a:endParaRPr lang="en-US" altLang="de-DE" sz="2400" b="1" i="1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/>
              <a:t>kick  </a:t>
            </a:r>
            <a:r>
              <a:rPr lang="en-US" altLang="de-DE" sz="2000" b="1" i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altLang="de-DE" sz="2000" b="1" i="1" smtClean="0">
                <a:solidFill>
                  <a:srgbClr val="008000"/>
                </a:solidFill>
                <a:latin typeface="Symbol" pitchFamily="18" charset="2"/>
              </a:rPr>
              <a:t>h</a:t>
            </a:r>
            <a:r>
              <a:rPr lang="en-US" altLang="de-DE" sz="2000" b="1" i="1" smtClean="0">
                <a:solidFill>
                  <a:srgbClr val="008000"/>
                </a:solidFill>
              </a:rPr>
              <a:t>’</a:t>
            </a:r>
            <a:r>
              <a:rPr lang="en-US" altLang="de-DE" sz="2000" b="1" i="0" smtClean="0">
                <a:solidFill>
                  <a:srgbClr val="008000"/>
                </a:solidFill>
              </a:rPr>
              <a:t> </a:t>
            </a:r>
            <a:r>
              <a:rPr lang="en-US" altLang="de-DE" sz="2000" b="1" i="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de-DE" sz="2000" b="1" i="0" smtClean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de-DE" sz="2000" b="1" i="1" smtClean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altLang="de-DE" sz="2000" b="1" i="0" smtClean="0">
                <a:solidFill>
                  <a:srgbClr val="7030A0"/>
                </a:solidFill>
              </a:rPr>
              <a:t> </a:t>
            </a:r>
            <a:r>
              <a:rPr lang="en-US" altLang="de-DE" sz="2000" b="1" i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de-DE" sz="2000" i="0" smtClean="0"/>
              <a:t>,  angle </a:t>
            </a:r>
            <a:r>
              <a:rPr lang="en-US" altLang="de-DE" sz="2000" b="1" i="1" smtClean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altLang="de-DE" sz="2000" b="1" i="0" smtClean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  </a:t>
            </a:r>
            <a:r>
              <a:rPr lang="en-US" altLang="de-DE" sz="2000" b="1" i="0" smtClean="0">
                <a:latin typeface="Symbol" pitchFamily="18" charset="2"/>
                <a:sym typeface="Symbol" pitchFamily="18" charset="2"/>
              </a:rPr>
              <a:t>&lt;  0 </a:t>
            </a:r>
            <a:endParaRPr lang="en-US" altLang="de-DE" sz="2000" b="1" i="0"/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/>
              <a:t>out of phase with main dipole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 smtClean="0"/>
              <a:t>negligible effect on </a:t>
            </a:r>
            <a:r>
              <a:rPr lang="en-US" altLang="de-DE" sz="2000" b="1" i="1" smtClean="0">
                <a:solidFill>
                  <a:srgbClr val="0033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000" b="1" i="1" baseline="-25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e-DE" sz="2000" i="1"/>
              <a:t> </a:t>
            </a:r>
            <a:r>
              <a:rPr lang="en-US" altLang="de-DE" sz="2000" i="1" smtClean="0"/>
              <a:t>, </a:t>
            </a:r>
            <a:r>
              <a:rPr lang="en-US" altLang="de-DE" sz="2000" b="1" i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de-DE" sz="2000" b="1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de-DE" sz="2000" i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smtClean="0"/>
              <a:t>Side </a:t>
            </a:r>
            <a:r>
              <a:rPr lang="en-US" altLang="de-DE" sz="2400" i="0"/>
              <a:t>effects </a:t>
            </a:r>
            <a:r>
              <a:rPr lang="en-US" altLang="de-DE" sz="2400" i="0" smtClean="0"/>
              <a:t>on </a:t>
            </a:r>
            <a:r>
              <a:rPr lang="en-US" altLang="de-DE" sz="2400" i="0"/>
              <a:t>emittance: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/>
              <a:t>main </a:t>
            </a:r>
            <a:r>
              <a:rPr lang="en-US" altLang="de-DE" sz="2000" i="0" smtClean="0"/>
              <a:t>bend angle to be increased </a:t>
            </a:r>
            <a:r>
              <a:rPr lang="en-US" altLang="de-DE" sz="2000" i="0"/>
              <a:t>by </a:t>
            </a:r>
            <a:r>
              <a:rPr lang="en-US" altLang="de-DE" sz="2000" i="0" smtClean="0">
                <a:solidFill>
                  <a:srgbClr val="7030A0"/>
                </a:solidFill>
              </a:rPr>
              <a:t>2</a:t>
            </a:r>
            <a:r>
              <a:rPr lang="en-US" altLang="de-DE" sz="2000" b="1" i="0" smtClean="0">
                <a:solidFill>
                  <a:srgbClr val="7030A0"/>
                </a:solidFill>
              </a:rPr>
              <a:t>|</a:t>
            </a:r>
            <a:r>
              <a:rPr lang="en-US" altLang="de-DE" sz="2000" b="1" i="1" smtClean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altLang="de-DE" sz="2000" b="1" smtClean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de-DE" sz="2000" b="1" i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|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000" i="0"/>
              <a:t>anti-bend </a:t>
            </a:r>
            <a:r>
              <a:rPr lang="en-US" altLang="de-DE" sz="2000" i="0" smtClean="0"/>
              <a:t>located at  </a:t>
            </a:r>
            <a:r>
              <a:rPr lang="en-US" altLang="de-DE" sz="2000" i="0"/>
              <a:t>large </a:t>
            </a:r>
            <a:r>
              <a:rPr lang="en-US" altLang="de-DE" sz="2400" b="1" i="0" smtClean="0">
                <a:latin typeface="Monotype Corsiva" pitchFamily="66" charset="0"/>
              </a:rPr>
              <a:t>H</a:t>
            </a:r>
          </a:p>
          <a:p>
            <a:pPr marL="457200" lvl="1" indent="0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altLang="de-DE" sz="2000" i="0" smtClean="0">
                <a:sym typeface="Wingdings" panose="05000000000000000000" pitchFamily="2" charset="2"/>
              </a:rPr>
              <a:t> </a:t>
            </a:r>
            <a:r>
              <a:rPr lang="en-US" altLang="de-DE" sz="2000" i="0" smtClean="0"/>
              <a:t>in total, still lower emittance</a:t>
            </a:r>
            <a:endParaRPr lang="en-US" altLang="de-DE" sz="2000" b="1" i="0" smtClean="0">
              <a:latin typeface="Monotype Corsiva" pitchFamily="66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934146" y="4194360"/>
            <a:ext cx="1447895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de-DE" sz="2000" b="1">
                <a:solidFill>
                  <a:srgbClr val="0000FF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baseline="-25000">
                <a:solidFill>
                  <a:srgbClr val="00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altLang="de-DE" sz="20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altLang="de-DE" sz="2000" b="1">
                <a:solidFill>
                  <a:srgbClr val="FF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baseline="-2500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y</a:t>
            </a:r>
            <a:r>
              <a:rPr lang="en-US" altLang="de-DE" sz="2000" b="1">
                <a:solidFill>
                  <a:srgbClr val="FF006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altLang="de-DE" sz="2000" b="1">
              <a:solidFill>
                <a:srgbClr val="00FF00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636025" y="2356182"/>
            <a:ext cx="1447895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de-DE" sz="2000" i="0" smtClean="0">
                <a:latin typeface="+mj-lt"/>
                <a:ea typeface="Lucida Sans Unicode" pitchFamily="34" charset="0"/>
                <a:cs typeface="Lucida Sans Unicode" pitchFamily="34" charset="0"/>
              </a:rPr>
              <a:t>dispersion:</a:t>
            </a:r>
            <a:br>
              <a:rPr lang="en-US" altLang="de-DE" sz="2000" i="0" smtClean="0"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en-US" altLang="de-DE" sz="2000" i="0" smtClean="0">
                <a:solidFill>
                  <a:srgbClr val="7030A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anti-bend</a:t>
            </a:r>
            <a:r>
              <a:rPr lang="en-US" altLang="de-DE" sz="2000" i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de-DE" sz="2000" b="1" i="0" smtClean="0">
                <a:solidFill>
                  <a:srgbClr val="008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off</a:t>
            </a:r>
            <a:r>
              <a:rPr lang="en-US" altLang="de-DE" sz="2000" b="1" i="0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/ </a:t>
            </a:r>
            <a:r>
              <a:rPr lang="en-US" altLang="de-DE" sz="2000" b="1" i="0" smtClean="0">
                <a:solidFill>
                  <a:srgbClr val="33CC33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on</a:t>
            </a:r>
            <a:endParaRPr lang="en-US" altLang="de-DE" sz="2000" b="1" i="0">
              <a:solidFill>
                <a:srgbClr val="33CC33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0622" y="5842769"/>
            <a:ext cx="351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0" smtClean="0"/>
              <a:t>relaxed TME cell, </a:t>
            </a:r>
            <a:r>
              <a:rPr lang="de-DE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5°, 2.4 GeV, J</a:t>
            </a:r>
            <a:r>
              <a:rPr lang="de-DE" i="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de-DE" i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2</a:t>
            </a:r>
            <a:endParaRPr lang="de-DE" i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i="0" smtClean="0"/>
              <a:t>Emittance:  </a:t>
            </a:r>
            <a:r>
              <a:rPr lang="de-DE" b="1" i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pm </a:t>
            </a:r>
            <a:r>
              <a:rPr lang="de-DE" b="1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b="1" i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pm</a:t>
            </a:r>
            <a:endParaRPr lang="de-DE" b="1" i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131802" y="5038374"/>
            <a:ext cx="0" cy="54006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508066" y="5046636"/>
            <a:ext cx="0" cy="54006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355269" y="6237312"/>
            <a:ext cx="93838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-6647" y="0"/>
            <a:ext cx="128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LGBAB cell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5" y="4428812"/>
            <a:ext cx="3926166" cy="20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73" y="4443530"/>
            <a:ext cx="3892090" cy="20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35" y="1778214"/>
            <a:ext cx="4540590" cy="279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7" y="1810732"/>
            <a:ext cx="4426523" cy="273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2016225"/>
          </a:xfrm>
        </p:spPr>
        <p:txBody>
          <a:bodyPr/>
          <a:lstStyle/>
          <a:p>
            <a:r>
              <a:rPr lang="en-US" sz="2400" smtClean="0"/>
              <a:t>Conventional cell vs. longitudinal-gradient bend/anti-bend cell</a:t>
            </a:r>
          </a:p>
          <a:p>
            <a:pPr lvl="1"/>
            <a:r>
              <a:rPr lang="en-US" sz="2000" smtClean="0"/>
              <a:t>both: angle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6.7°,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2.4 GeV,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2.36 m, </a:t>
            </a:r>
            <a:r>
              <a:rPr lang="en-US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160°, </a:t>
            </a:r>
            <a:r>
              <a:rPr lang="en-US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90°,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conventional: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990 pm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	      </a:t>
            </a:r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LGB/AB:  </a:t>
            </a:r>
            <a:r>
              <a:rPr lang="en-US" sz="2400" b="1" i="1" smtClean="0">
                <a:solidFill>
                  <a:srgbClr val="33CC33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400" b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 pm</a:t>
            </a:r>
            <a:endParaRPr lang="de-DE" sz="2400" b="1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de-DE" smtClean="0"/>
              <a:t>The LGB/AB cell for low emittance</a:t>
            </a:r>
            <a:endParaRPr lang="de-DE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70546" y="2890852"/>
            <a:ext cx="1447895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de-DE" sz="2000" b="1" i="1">
                <a:solidFill>
                  <a:srgbClr val="0000FF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>
                <a:solidFill>
                  <a:srgbClr val="00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altLang="de-DE" sz="2000" b="1" i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altLang="de-DE" sz="2000" b="1" i="1">
                <a:solidFill>
                  <a:srgbClr val="FF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y</a:t>
            </a:r>
            <a:r>
              <a:rPr lang="en-US" altLang="de-DE" sz="2000" b="1" i="1">
                <a:solidFill>
                  <a:srgbClr val="FF006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altLang="de-DE" sz="2000" b="1" i="1">
              <a:solidFill>
                <a:srgbClr val="00FF00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014785" y="2890851"/>
            <a:ext cx="1447895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de-DE" sz="2000" b="1" i="1">
                <a:solidFill>
                  <a:srgbClr val="0000FF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>
                <a:solidFill>
                  <a:srgbClr val="00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altLang="de-DE" sz="2000" b="1" i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altLang="de-DE" sz="2000" b="1" i="1">
                <a:solidFill>
                  <a:srgbClr val="FF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sz="2000" b="1" i="1" baseline="-2500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y</a:t>
            </a:r>
            <a:r>
              <a:rPr lang="en-US" altLang="de-DE" sz="2000" b="1" i="1">
                <a:solidFill>
                  <a:srgbClr val="FF006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de-DE" sz="2000" b="1" i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altLang="de-DE" sz="2000" b="1" i="1">
              <a:solidFill>
                <a:srgbClr val="00FF00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247" y="4676782"/>
            <a:ext cx="116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i="0" smtClean="0"/>
              <a:t>dipole field</a:t>
            </a:r>
          </a:p>
          <a:p>
            <a:pPr algn="l"/>
            <a:r>
              <a:rPr lang="de-DE" sz="1600" i="0" smtClean="0"/>
              <a:t>quad field</a:t>
            </a:r>
          </a:p>
          <a:p>
            <a:pPr algn="l"/>
            <a:r>
              <a:rPr lang="de-DE" sz="1600" i="0" smtClean="0"/>
              <a:t>total |field| </a:t>
            </a:r>
            <a:endParaRPr lang="de-DE" sz="1600" i="0"/>
          </a:p>
        </p:txBody>
      </p:sp>
      <p:sp>
        <p:nvSpPr>
          <p:cNvPr id="5" name="Rectangle 4"/>
          <p:cNvSpPr/>
          <p:nvPr/>
        </p:nvSpPr>
        <p:spPr bwMode="auto">
          <a:xfrm>
            <a:off x="733266" y="4768245"/>
            <a:ext cx="299159" cy="217144"/>
          </a:xfrm>
          <a:prstGeom prst="rect">
            <a:avLst/>
          </a:prstGeom>
          <a:solidFill>
            <a:srgbClr val="00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1110" y="5056501"/>
            <a:ext cx="299159" cy="14401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111" y="5267701"/>
            <a:ext cx="299159" cy="1440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349" y="488919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de-DE" sz="1600" i="0" smtClean="0"/>
              <a:t> at </a:t>
            </a:r>
            <a:r>
              <a:rPr lang="de-DE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13 mm</a:t>
            </a:r>
            <a:endParaRPr lang="de-DE" sz="160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437" y="4713010"/>
            <a:ext cx="1354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99FF"/>
                </a:solidFill>
              </a:rPr>
              <a:t>longitudinal </a:t>
            </a:r>
          </a:p>
          <a:p>
            <a:r>
              <a:rPr lang="de-DE" smtClean="0">
                <a:solidFill>
                  <a:srgbClr val="0099FF"/>
                </a:solidFill>
              </a:rPr>
              <a:t>gradient </a:t>
            </a:r>
          </a:p>
          <a:p>
            <a:r>
              <a:rPr lang="de-DE" smtClean="0">
                <a:solidFill>
                  <a:srgbClr val="0099FF"/>
                </a:solidFill>
              </a:rPr>
              <a:t>bend</a:t>
            </a:r>
            <a:endParaRPr lang="de-DE">
              <a:solidFill>
                <a:srgbClr val="009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9047" y="4878374"/>
            <a:ext cx="119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7030A0"/>
                </a:solidFill>
              </a:rPr>
              <a:t>anti-bend</a:t>
            </a:r>
            <a:endParaRPr lang="de-DE" sz="200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230809" y="4575775"/>
            <a:ext cx="216024" cy="192470"/>
          </a:xfrm>
          <a:prstGeom prst="straightConnector1">
            <a:avLst/>
          </a:prstGeom>
          <a:noFill/>
          <a:ln w="19050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245453" y="5339709"/>
            <a:ext cx="364294" cy="135125"/>
          </a:xfrm>
          <a:prstGeom prst="straightConnector1">
            <a:avLst/>
          </a:prstGeom>
          <a:noFill/>
          <a:ln w="19050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8175025" y="4543259"/>
            <a:ext cx="288032" cy="44213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8175025" y="5236100"/>
            <a:ext cx="288032" cy="535072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904004" y="2064403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3CC33"/>
                </a:solidFill>
              </a:rPr>
              <a:t>Disp. </a:t>
            </a:r>
            <a:r>
              <a:rPr lang="en-US" sz="2400" b="1" i="1" smtClean="0">
                <a:solidFill>
                  <a:srgbClr val="33CC33"/>
                </a:solidFill>
                <a:latin typeface="Symbol" panose="05050102010706020507" pitchFamily="18" charset="2"/>
              </a:rPr>
              <a:t>h</a:t>
            </a:r>
            <a:endParaRPr lang="de-DE" b="1" i="1">
              <a:solidFill>
                <a:srgbClr val="33CC33"/>
              </a:solidFill>
              <a:latin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11371" y="2085149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33CC33"/>
                </a:solidFill>
              </a:rPr>
              <a:t>Disp. </a:t>
            </a:r>
            <a:r>
              <a:rPr lang="en-US" sz="2400" b="1" i="1" smtClean="0">
                <a:solidFill>
                  <a:srgbClr val="33CC33"/>
                </a:solidFill>
                <a:latin typeface="Symbol" panose="05050102010706020507" pitchFamily="18" charset="2"/>
              </a:rPr>
              <a:t>h</a:t>
            </a:r>
            <a:endParaRPr lang="de-DE" sz="2400" b="1" i="1">
              <a:solidFill>
                <a:srgbClr val="33CC33"/>
              </a:solidFill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128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The LGBAB cell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benefits of the LGB/AB cell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88299"/>
            <a:ext cx="8784976" cy="56886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/>
              <a:t>Hard X-rays (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80 keV</a:t>
            </a:r>
            <a:r>
              <a:rPr lang="en-US"/>
              <a:t>) from high B-field peak </a:t>
            </a:r>
            <a:r>
              <a:rPr lang="en-US" smtClean="0"/>
              <a:t>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4..6 Tesla</a:t>
            </a:r>
            <a:r>
              <a:rPr lang="en-US" smtClean="0"/>
              <a:t>) </a:t>
            </a:r>
            <a:br>
              <a:rPr lang="en-US" smtClean="0"/>
            </a:br>
            <a:r>
              <a:rPr lang="en-US" smtClean="0"/>
              <a:t>at moderate beam energy 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GeV</a:t>
            </a:r>
            <a:r>
              <a:rPr lang="en-US" smtClean="0"/>
              <a:t>):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US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US" smtClean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US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US" b="1" i="1" smtClean="0">
              <a:latin typeface="Symbol" panose="05050102010706020507" pitchFamily="18" charset="2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b="1" i="1" smtClean="0">
                <a:latin typeface="Symbol" panose="05050102010706020507" pitchFamily="18" charset="2"/>
              </a:rPr>
              <a:t>e</a:t>
            </a:r>
            <a:r>
              <a:rPr lang="en-US" smtClean="0"/>
              <a:t>-reduction </a:t>
            </a:r>
            <a:r>
              <a:rPr lang="en-US"/>
              <a:t>due to increased radiated power from high field and from </a:t>
            </a:r>
            <a:r>
              <a:rPr lang="en-US" smtClean="0">
                <a:latin typeface="Symbol" panose="05050102010706020507" pitchFamily="18" charset="2"/>
              </a:rPr>
              <a:t>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mtClean="0"/>
              <a:t>deflection angle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 360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en-US"/>
              <a:t>(“wiggler lattice</a:t>
            </a:r>
            <a:r>
              <a:rPr lang="en-US" smtClean="0"/>
              <a:t>”).</a:t>
            </a:r>
            <a:endParaRPr lang="en-US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mtClean="0"/>
              <a:t>Beam dynamics: potentials for ease of chromaticity correction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mtClean="0"/>
              <a:t>rather relaxed optics for a low emittance lattice.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mtClean="0"/>
              <a:t>negative momentum compaction (“below transition”) : suppression of head-tail instability at </a:t>
            </a:r>
            <a:r>
              <a:rPr lang="en-US" i="1" smtClean="0"/>
              <a:t>negative</a:t>
            </a:r>
            <a:r>
              <a:rPr lang="en-US" smtClean="0"/>
              <a:t> chromaticity. </a:t>
            </a:r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2887936" y="2386589"/>
            <a:ext cx="185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de-DE" sz="1600">
                <a:solidFill>
                  <a:srgbClr val="FF0000"/>
                </a:solidFill>
              </a:rPr>
              <a:t>SLS normal bend </a:t>
            </a:r>
            <a:r>
              <a:rPr lang="de-DE" sz="1600" smtClean="0">
                <a:solidFill>
                  <a:srgbClr val="FF0000"/>
                </a:solidFill>
              </a:rPr>
              <a:t/>
            </a:r>
            <a:br>
              <a:rPr lang="de-DE" sz="1600" smtClean="0">
                <a:solidFill>
                  <a:srgbClr val="FF0000"/>
                </a:solidFill>
              </a:rPr>
            </a:br>
            <a:r>
              <a:rPr lang="de-DE" sz="1600" smtClean="0">
                <a:solidFill>
                  <a:srgbClr val="FF33CC"/>
                </a:solidFill>
              </a:rPr>
              <a:t>SLS </a:t>
            </a:r>
            <a:r>
              <a:rPr lang="de-DE" sz="1600">
                <a:solidFill>
                  <a:srgbClr val="FF33CC"/>
                </a:solidFill>
              </a:rPr>
              <a:t>superbend </a:t>
            </a:r>
            <a:r>
              <a:rPr lang="de-DE" sz="1600" smtClean="0">
                <a:solidFill>
                  <a:srgbClr val="FF3399"/>
                </a:solidFill>
              </a:rPr>
              <a:t/>
            </a:r>
            <a:br>
              <a:rPr lang="de-DE" sz="1600" smtClean="0">
                <a:solidFill>
                  <a:srgbClr val="FF3399"/>
                </a:solidFill>
              </a:rPr>
            </a:br>
            <a:r>
              <a:rPr lang="de-DE" sz="1600" smtClean="0">
                <a:solidFill>
                  <a:srgbClr val="0000FF"/>
                </a:solidFill>
              </a:rPr>
              <a:t>SLS-2 </a:t>
            </a:r>
            <a:r>
              <a:rPr lang="de-DE" sz="1600">
                <a:solidFill>
                  <a:srgbClr val="0000FF"/>
                </a:solidFill>
              </a:rPr>
              <a:t>LG superbend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2232" y="3458464"/>
            <a:ext cx="283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mtClean="0"/>
              <a:t>Photon energy [keV]</a:t>
            </a:r>
            <a:endParaRPr lang="de-DE" sz="14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29430"/>
              </p:ext>
            </p:extLst>
          </p:nvPr>
        </p:nvGraphicFramePr>
        <p:xfrm>
          <a:off x="4760144" y="1882990"/>
          <a:ext cx="36004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Chart" r:id="rId3" imgW="4286361" imgH="1876614" progId="Excel.Sheet.8">
                  <p:embed/>
                </p:oleObj>
              </mc:Choice>
              <mc:Fallback>
                <p:oleObj name="Chart" r:id="rId3" imgW="4286361" imgH="18766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144" y="1882990"/>
                        <a:ext cx="360045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" y="1700808"/>
            <a:ext cx="2468334" cy="21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128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LGBAB cell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239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SLS-2 lattice design status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68" y="3356992"/>
            <a:ext cx="9036496" cy="3240360"/>
          </a:xfrm>
        </p:spPr>
        <p:txBody>
          <a:bodyPr>
            <a:normAutofit/>
          </a:bodyPr>
          <a:lstStyle/>
          <a:p>
            <a:r>
              <a:rPr lang="en-US" smtClean="0"/>
              <a:t>Various concept lattice designs for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100-200 pm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mtClean="0">
                <a:latin typeface="+mj-lt"/>
                <a:cs typeface="Times New Roman" panose="02020603050405020304" pitchFamily="18" charset="0"/>
              </a:rPr>
              <a:t> 						(factor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25...50</a:t>
            </a:r>
            <a:r>
              <a:rPr lang="en-US" sz="1800" smtClean="0">
                <a:latin typeface="+mj-lt"/>
                <a:cs typeface="Times New Roman" panose="02020603050405020304" pitchFamily="18" charset="0"/>
              </a:rPr>
              <a:t> compared to SLS-1)</a:t>
            </a:r>
          </a:p>
          <a:p>
            <a:pPr lvl="1"/>
            <a:r>
              <a:rPr lang="en-US" smtClean="0"/>
              <a:t>based on a 7-bend achromat arc.</a:t>
            </a:r>
          </a:p>
          <a:p>
            <a:pPr lvl="1"/>
            <a:r>
              <a:rPr lang="en-US" smtClean="0"/>
              <a:t>longitudinal gradient superbends of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T</a:t>
            </a:r>
            <a:r>
              <a:rPr lang="en-US" smtClean="0"/>
              <a:t> peak field.</a:t>
            </a:r>
          </a:p>
          <a:p>
            <a:pPr lvl="1"/>
            <a:r>
              <a:rPr lang="en-US" smtClean="0"/>
              <a:t>anti-bends for dispersion matching.</a:t>
            </a:r>
          </a:p>
          <a:p>
            <a:pPr lvl="1"/>
            <a:r>
              <a:rPr lang="en-US" smtClean="0"/>
              <a:t>beam pipe / magnet bore  </a:t>
            </a:r>
            <a:r>
              <a:rPr lang="en-US" smtClean="0">
                <a:sym typeface="Symbol"/>
              </a:rPr>
              <a:t> </a:t>
            </a:r>
            <a:r>
              <a:rPr lang="en-US" smtClean="0"/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/ 26 mm. </a:t>
            </a:r>
            <a:endParaRPr lang="en-US" sz="2400" smtClean="0"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20710411">
            <a:off x="340514" y="1672482"/>
            <a:ext cx="15843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95000"/>
              </a:spcBef>
              <a:buClrTx/>
              <a:buFontTx/>
              <a:buNone/>
            </a:pPr>
            <a:r>
              <a:rPr lang="en-US" altLang="de-DE" sz="1800" b="1">
                <a:solidFill>
                  <a:srgbClr val="009900"/>
                </a:solidFill>
              </a:rPr>
              <a:t>SLS-2 arc</a:t>
            </a:r>
          </a:p>
          <a:p>
            <a:pPr eaLnBrk="1" hangingPunct="1">
              <a:spcBef>
                <a:spcPct val="95000"/>
              </a:spcBef>
              <a:buClrTx/>
              <a:buFontTx/>
              <a:buNone/>
            </a:pPr>
            <a:r>
              <a:rPr lang="en-US" altLang="de-DE" sz="1800" b="1">
                <a:solidFill>
                  <a:srgbClr val="CC0000"/>
                </a:solidFill>
              </a:rPr>
              <a:t>SLS arc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SLS upgrade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9144000" cy="83671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smtClean="0">
                <a:solidFill>
                  <a:schemeClr val="bg1"/>
                </a:solidFill>
              </a:rPr>
              <a:t>Draft design (example)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6055"/>
            <a:ext cx="9144000" cy="17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193879" y="2520860"/>
            <a:ext cx="1584176" cy="785026"/>
            <a:chOff x="6444208" y="1052736"/>
            <a:chExt cx="1710910" cy="1051209"/>
          </a:xfrm>
        </p:grpSpPr>
        <p:sp>
          <p:nvSpPr>
            <p:cNvPr id="17" name="Rectangle 16"/>
            <p:cNvSpPr/>
            <p:nvPr/>
          </p:nvSpPr>
          <p:spPr>
            <a:xfrm>
              <a:off x="6444208" y="1052736"/>
              <a:ext cx="1710910" cy="1051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7000" y="1114820"/>
              <a:ext cx="1024965" cy="9685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(beam size)</a:t>
              </a:r>
              <a:r>
                <a:rPr lang="en-US" sz="1200" normalizeH="1" baseline="30000" smtClean="0"/>
                <a:t>2</a:t>
              </a:r>
            </a:p>
            <a:p>
              <a:r>
                <a:rPr lang="en-US" sz="1200" smtClean="0"/>
                <a:t>  emittance</a:t>
              </a:r>
            </a:p>
            <a:p>
              <a:pPr>
                <a:spcBef>
                  <a:spcPts val="600"/>
                </a:spcBef>
              </a:pPr>
              <a:r>
                <a:rPr lang="en-US" sz="1200" smtClean="0"/>
                <a:t>  dispersion</a:t>
              </a:r>
              <a:endParaRPr lang="de-DE" sz="120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947000" y="1413306"/>
              <a:ext cx="10249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16216" y="1114819"/>
              <a:ext cx="430784" cy="9891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i="1" smtClean="0">
                  <a:solidFill>
                    <a:srgbClr val="0000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sz="1400" b="1" i="1" baseline="-250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400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1400" b="1" i="1" smtClean="0">
                  <a:solidFill>
                    <a:srgbClr val="FF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sz="14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400" b="1" i="1">
                  <a:solidFill>
                    <a:srgbClr val="FF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 </a:t>
              </a:r>
              <a:r>
                <a:rPr lang="en-US" sz="1400" b="1" i="1" smtClean="0">
                  <a:solidFill>
                    <a:srgbClr val="00B05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h</a:t>
              </a:r>
              <a:r>
                <a:rPr lang="en-US" sz="1400" b="1" smtClean="0"/>
                <a:t>  </a:t>
              </a:r>
              <a:endParaRPr lang="de-DE" sz="1400" b="1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6875"/>
            <a:ext cx="6912768" cy="18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" y="4623070"/>
            <a:ext cx="6617752" cy="177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60765" y="4737603"/>
            <a:ext cx="107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/>
              <a:t>strong </a:t>
            </a:r>
            <a:br>
              <a:rPr lang="de-DE" sz="1600" smtClean="0"/>
            </a:br>
            <a:r>
              <a:rPr lang="de-DE" sz="1600" smtClean="0"/>
              <a:t>anti-bends</a:t>
            </a:r>
            <a:endParaRPr lang="de-DE" sz="1600"/>
          </a:p>
        </p:txBody>
      </p:sp>
      <p:sp>
        <p:nvSpPr>
          <p:cNvPr id="24" name="TextBox 23"/>
          <p:cNvSpPr txBox="1"/>
          <p:nvPr/>
        </p:nvSpPr>
        <p:spPr>
          <a:xfrm>
            <a:off x="1004189" y="4728785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/>
              <a:t>hyperbolic </a:t>
            </a:r>
            <a:br>
              <a:rPr lang="de-DE" sz="1600" smtClean="0"/>
            </a:br>
            <a:r>
              <a:rPr lang="de-DE" sz="1600" smtClean="0"/>
              <a:t>superbends</a:t>
            </a:r>
            <a:endParaRPr lang="de-DE" sz="160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110194" y="5255679"/>
            <a:ext cx="435662" cy="25651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1110194" y="4437112"/>
            <a:ext cx="435662" cy="37908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577467" y="4521054"/>
            <a:ext cx="0" cy="27326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542589" y="5359448"/>
            <a:ext cx="0" cy="22401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854334" y="5359448"/>
            <a:ext cx="1" cy="23411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2867751" y="4515337"/>
            <a:ext cx="1" cy="26888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3635896" y="479431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i="0">
                <a:latin typeface="Symbol" panose="05050102010706020507" pitchFamily="18" charset="2"/>
                <a:cs typeface="Times New Roman" panose="02020603050405020304" pitchFamily="18" charset="0"/>
              </a:rPr>
              <a:t>S|F| </a:t>
            </a:r>
            <a:r>
              <a:rPr lang="de-DE" i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504°</a:t>
            </a:r>
            <a:endParaRPr lang="de-DE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059832" y="4993101"/>
            <a:ext cx="576064" cy="0"/>
          </a:xfrm>
          <a:prstGeom prst="straightConnector1">
            <a:avLst/>
          </a:prstGeom>
          <a:noFill/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1545856" y="4437112"/>
            <a:ext cx="557298" cy="37908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545856" y="5255679"/>
            <a:ext cx="432048" cy="2917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39552" y="2336194"/>
            <a:ext cx="344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2½ of 12 arcs </a:t>
            </a:r>
            <a:r>
              <a:rPr lang="en-US" smtClean="0">
                <a:sym typeface="Wingdings"/>
              </a:rPr>
              <a:t>	  ½ arc </a:t>
            </a:r>
            <a:endParaRPr lang="de-DE"/>
          </a:p>
        </p:txBody>
      </p:sp>
      <p:sp>
        <p:nvSpPr>
          <p:cNvPr id="45" name="TextBox 44"/>
          <p:cNvSpPr txBox="1"/>
          <p:nvPr/>
        </p:nvSpPr>
        <p:spPr>
          <a:xfrm>
            <a:off x="5796136" y="3910382"/>
            <a:ext cx="3244381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Emittance	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 pm	</a:t>
            </a:r>
          </a:p>
          <a:p>
            <a:r>
              <a:rPr lang="en-US" smtClean="0"/>
              <a:t>Straight sections	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3.6 m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3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i="1" smtClean="0">
                <a:cs typeface="Times New Roman" panose="02020603050405020304" pitchFamily="18" charset="0"/>
              </a:rPr>
              <a:t>split long straights </a:t>
            </a:r>
            <a:r>
              <a:rPr lang="en-US" sz="1400" smtClean="0">
                <a:cs typeface="Times New Roman" panose="02020603050405020304" pitchFamily="18" charset="0"/>
                <a:sym typeface="Symbol"/>
              </a:rPr>
              <a:t></a:t>
            </a:r>
            <a:r>
              <a:rPr lang="en-US" smtClean="0"/>
              <a:t>	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(5 + 5) m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/>
              <a:t>Radiation loss	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735 keV</a:t>
            </a:r>
          </a:p>
          <a:p>
            <a:r>
              <a:rPr lang="en-US" smtClean="0"/>
              <a:t>Energy spread	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1.24 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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10</a:t>
            </a:r>
            <a:r>
              <a:rPr lang="en-US" baseline="30000" smtClean="0">
                <a:latin typeface="Symbol" panose="05050102010706020507" pitchFamily="18" charset="2"/>
                <a:cs typeface="Times New Roman" panose="02020603050405020304" pitchFamily="18" charset="0"/>
              </a:rPr>
              <a:t>-4</a:t>
            </a:r>
            <a:r>
              <a:rPr lang="en-US" smtClean="0"/>
              <a:t>	</a:t>
            </a:r>
          </a:p>
          <a:p>
            <a:r>
              <a:rPr lang="en-US" smtClean="0"/>
              <a:t>Working point	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37.7 / 10.8</a:t>
            </a:r>
          </a:p>
          <a:p>
            <a:r>
              <a:rPr lang="en-US" smtClean="0"/>
              <a:t>Chromaticities	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-61 / -49</a:t>
            </a:r>
          </a:p>
          <a:p>
            <a:r>
              <a:rPr lang="en-US" smtClean="0"/>
              <a:t>MCF </a:t>
            </a:r>
            <a:r>
              <a:rPr lang="en-US" smtClean="0">
                <a:latin typeface="Symbol" panose="05050102010706020507" pitchFamily="18" charset="2"/>
              </a:rPr>
              <a:t>a</a:t>
            </a:r>
            <a:r>
              <a:rPr lang="en-US" smtClean="0"/>
              <a:t>		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-10</a:t>
            </a:r>
            <a:r>
              <a:rPr lang="en-US" baseline="30000" smtClean="0">
                <a:latin typeface="Symbol" panose="05050102010706020507" pitchFamily="18" charset="2"/>
                <a:cs typeface="Times New Roman" panose="02020603050405020304" pitchFamily="18" charset="0"/>
              </a:rPr>
              <a:t>-4</a:t>
            </a:r>
            <a:endParaRPr lang="de-DE" baseline="3000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1921" y="626280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ca06b</a:t>
            </a:r>
            <a:endParaRPr lang="de-DE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SLS upgrade</a:t>
            </a:r>
            <a:endParaRPr lang="de-DE" sz="1400" b="1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29768" y="65680"/>
            <a:ext cx="558410" cy="504491"/>
            <a:chOff x="7814509" y="1331570"/>
            <a:chExt cx="792088" cy="704958"/>
          </a:xfrm>
        </p:grpSpPr>
        <p:sp>
          <p:nvSpPr>
            <p:cNvPr id="38" name="Isosceles Triangle 37"/>
            <p:cNvSpPr/>
            <p:nvPr/>
          </p:nvSpPr>
          <p:spPr>
            <a:xfrm>
              <a:off x="7884367" y="1412777"/>
              <a:ext cx="648073" cy="542544"/>
            </a:xfrm>
            <a:prstGeom prst="triangle">
              <a:avLst>
                <a:gd name="adj" fmla="val 51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509" y="1331570"/>
              <a:ext cx="792088" cy="704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7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7261934" y="5628443"/>
            <a:ext cx="88777" cy="266330"/>
          </a:xfrm>
          <a:custGeom>
            <a:avLst/>
            <a:gdLst>
              <a:gd name="connsiteX0" fmla="*/ 0 w 88777"/>
              <a:gd name="connsiteY0" fmla="*/ 266330 h 266330"/>
              <a:gd name="connsiteX1" fmla="*/ 0 w 88777"/>
              <a:gd name="connsiteY1" fmla="*/ 0 h 266330"/>
              <a:gd name="connsiteX2" fmla="*/ 88777 w 88777"/>
              <a:gd name="connsiteY2" fmla="*/ 26633 h 266330"/>
              <a:gd name="connsiteX3" fmla="*/ 0 w 88777"/>
              <a:gd name="connsiteY3" fmla="*/ 266330 h 26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77" h="266330">
                <a:moveTo>
                  <a:pt x="0" y="266330"/>
                </a:moveTo>
                <a:lnTo>
                  <a:pt x="0" y="0"/>
                </a:lnTo>
                <a:lnTo>
                  <a:pt x="88777" y="26633"/>
                </a:lnTo>
                <a:lnTo>
                  <a:pt x="0" y="26633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665"/>
            <a:ext cx="9144000" cy="710361"/>
          </a:xfrm>
        </p:spPr>
        <p:txBody>
          <a:bodyPr>
            <a:noAutofit/>
          </a:bodyPr>
          <a:lstStyle/>
          <a:p>
            <a:r>
              <a:rPr lang="en-US" sz="36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Emittance</a:t>
            </a:r>
            <a:r>
              <a:rPr lang="en-US" sz="48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48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endParaRPr lang="de-DE" sz="280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537287"/>
          </a:xfrm>
        </p:spPr>
        <p:txBody>
          <a:bodyPr>
            <a:noAutofit/>
          </a:bodyPr>
          <a:lstStyle/>
          <a:p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 </a:t>
            </a:r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 </a:t>
            </a:r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smtClean="0"/>
              <a:t>= </a:t>
            </a:r>
            <a:r>
              <a:rPr lang="en-US" sz="2800" smtClean="0">
                <a:solidFill>
                  <a:srgbClr val="0070C0"/>
                </a:solidFill>
              </a:rPr>
              <a:t>size</a:t>
            </a:r>
            <a:r>
              <a:rPr lang="en-US" sz="2800" smtClean="0"/>
              <a:t> </a:t>
            </a:r>
            <a:r>
              <a:rPr lang="en-US" sz="2800" smtClean="0">
                <a:sym typeface="Symbol"/>
              </a:rPr>
              <a:t></a:t>
            </a:r>
            <a:r>
              <a:rPr lang="en-US" sz="2800" smtClean="0"/>
              <a:t> </a:t>
            </a:r>
            <a:r>
              <a:rPr lang="en-US" sz="2800" smtClean="0">
                <a:solidFill>
                  <a:schemeClr val="accent3">
                    <a:lumMod val="75000"/>
                  </a:schemeClr>
                </a:solidFill>
              </a:rPr>
              <a:t>divergence</a:t>
            </a:r>
            <a:r>
              <a:rPr lang="en-US" sz="2800" smtClean="0"/>
              <a:t> </a:t>
            </a:r>
            <a:r>
              <a:rPr lang="en-US" sz="2800" smtClean="0">
                <a:latin typeface="Symbol" panose="05050102010706020507" pitchFamily="18" charset="2"/>
              </a:rPr>
              <a:t>-</a:t>
            </a:r>
            <a:r>
              <a:rPr lang="en-US" sz="2800" smtClean="0"/>
              <a:t>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correlation</a:t>
            </a:r>
            <a:endParaRPr lang="en-US" sz="2800" smtClean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endParaRPr lang="en-US" sz="2800" smtClean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>
              <a:spcBef>
                <a:spcPts val="3000"/>
              </a:spcBef>
            </a:pPr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US" sz="2800" smtClean="0">
                <a:latin typeface="Symbol" panose="05050102010706020507" pitchFamily="18" charset="2"/>
              </a:rPr>
              <a:t> </a:t>
            </a:r>
            <a:r>
              <a:rPr lang="en-US" sz="2800" smtClean="0"/>
              <a:t> </a:t>
            </a:r>
            <a:r>
              <a:rPr lang="en-US" sz="2800" smtClean="0">
                <a:sym typeface="Symbol"/>
              </a:rPr>
              <a:t> </a:t>
            </a:r>
            <a:r>
              <a:rPr lang="en-US" sz="2800" smtClean="0"/>
              <a:t> phase </a:t>
            </a:r>
            <a:r>
              <a:rPr lang="en-US" sz="2800"/>
              <a:t>space </a:t>
            </a:r>
            <a:r>
              <a:rPr lang="en-US" sz="2800">
                <a:solidFill>
                  <a:srgbClr val="00B0F0"/>
                </a:solidFill>
              </a:rPr>
              <a:t>area</a:t>
            </a:r>
            <a:endParaRPr lang="de-DE" sz="2800">
              <a:solidFill>
                <a:srgbClr val="00B0F0"/>
              </a:solidFill>
            </a:endParaRPr>
          </a:p>
          <a:p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US" sz="2800" smtClean="0">
                <a:latin typeface="Symbol" panose="05050102010706020507" pitchFamily="18" charset="2"/>
              </a:rPr>
              <a:t>  </a:t>
            </a:r>
            <a:r>
              <a:rPr lang="en-US" sz="2800" smtClean="0"/>
              <a:t>unit = </a:t>
            </a:r>
            <a:r>
              <a:rPr lang="en-US" altLang="de-DE" sz="2800" smtClean="0">
                <a:latin typeface="Times New Roman" pitchFamily="18" charset="0"/>
              </a:rPr>
              <a:t>m</a:t>
            </a:r>
            <a:r>
              <a:rPr lang="en-US" altLang="de-DE" sz="280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de-DE" sz="2800" smtClean="0">
                <a:latin typeface="Times New Roman" pitchFamily="18" charset="0"/>
              </a:rPr>
              <a:t>rad</a:t>
            </a:r>
            <a:r>
              <a:rPr lang="en-US" altLang="de-DE" sz="2800" smtClean="0"/>
              <a:t>,  </a:t>
            </a:r>
            <a:r>
              <a:rPr lang="en-US" altLang="de-DE" sz="2800" smtClean="0">
                <a:latin typeface="Times New Roman" pitchFamily="18" charset="0"/>
              </a:rPr>
              <a:t>nm</a:t>
            </a:r>
            <a:r>
              <a:rPr lang="en-US" altLang="de-DE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de-DE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rad</a:t>
            </a:r>
            <a:r>
              <a:rPr lang="en-US" altLang="de-DE" sz="2800" smtClean="0"/>
              <a:t>,  </a:t>
            </a:r>
            <a:r>
              <a:rPr lang="en-US" altLang="de-DE" sz="2800" smtClean="0">
                <a:latin typeface="Times New Roman" pitchFamily="18" charset="0"/>
              </a:rPr>
              <a:t>pm</a:t>
            </a:r>
            <a:r>
              <a:rPr lang="en-US" altLang="de-DE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de-DE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rad</a:t>
            </a:r>
            <a:endParaRPr lang="en-US" altLang="de-DE" sz="28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US" sz="2800">
                <a:latin typeface="Symbol" panose="05050102010706020507" pitchFamily="18" charset="2"/>
              </a:rPr>
              <a:t>  </a:t>
            </a:r>
            <a:r>
              <a:rPr lang="en-US" sz="2800" smtClean="0"/>
              <a:t>as 2-D quantity presumes decoupling </a:t>
            </a:r>
            <a:br>
              <a:rPr lang="en-US" sz="2800" smtClean="0"/>
            </a:br>
            <a:r>
              <a:rPr lang="en-US" sz="2800" smtClean="0"/>
              <a:t>horizontal </a:t>
            </a:r>
            <a:r>
              <a:rPr lang="en-US" sz="2800" smtClean="0">
                <a:sym typeface="Symbol"/>
              </a:rPr>
              <a:t></a:t>
            </a:r>
            <a:r>
              <a:rPr lang="en-US" sz="2800" smtClean="0"/>
              <a:t> vertical </a:t>
            </a:r>
            <a:r>
              <a:rPr lang="en-US" sz="2800"/>
              <a:t> </a:t>
            </a:r>
            <a:r>
              <a:rPr lang="en-US" sz="280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</a:t>
            </a: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 longitudinal</a:t>
            </a:r>
            <a:endParaRPr lang="en-US" sz="28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ymbol" panose="05050102010706020507" pitchFamily="18" charset="2"/>
            </a:endParaRPr>
          </a:p>
          <a:p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US" sz="2800" b="1" spc="5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ymbol" panose="05050102010706020507" pitchFamily="18" charset="2"/>
              </a:rPr>
              <a:t> </a:t>
            </a:r>
            <a:r>
              <a:rPr lang="en-US" sz="2800" smtClean="0"/>
              <a:t> is an invariant of motion</a:t>
            </a:r>
            <a:endParaRPr lang="en-US" sz="2400" smtClean="0"/>
          </a:p>
          <a:p>
            <a:pPr>
              <a:spcBef>
                <a:spcPts val="1200"/>
              </a:spcBef>
            </a:pPr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US" sz="2800" i="1" baseline="-2500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8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800" smtClean="0"/>
              <a:t> of photon beam is </a:t>
            </a:r>
            <a:r>
              <a:rPr lang="en-US" sz="2800" i="1" smtClean="0"/>
              <a:t>convolution</a:t>
            </a:r>
            <a:r>
              <a:rPr lang="en-US" sz="2800" smtClean="0"/>
              <a:t> of</a:t>
            </a:r>
          </a:p>
          <a:p>
            <a:pPr lvl="1">
              <a:spcBef>
                <a:spcPts val="1200"/>
              </a:spcBef>
            </a:pPr>
            <a:r>
              <a:rPr lang="en-US" i="1" smtClean="0"/>
              <a:t>electron</a:t>
            </a:r>
            <a:r>
              <a:rPr lang="en-US" smtClean="0"/>
              <a:t>-</a:t>
            </a:r>
            <a:r>
              <a:rPr lang="en-US" b="1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i="1" smtClean="0">
                <a:latin typeface="Symbol" panose="05050102010706020507" pitchFamily="18" charset="2"/>
              </a:rPr>
              <a:t> </a:t>
            </a:r>
            <a:r>
              <a:rPr lang="en-US" smtClean="0">
                <a:latin typeface="Symbol" panose="05050102010706020507" pitchFamily="18" charset="2"/>
              </a:rPr>
              <a:t>: </a:t>
            </a:r>
            <a:r>
              <a:rPr lang="en-US" smtClean="0"/>
              <a:t>property of storage ring</a:t>
            </a:r>
          </a:p>
          <a:p>
            <a:pPr lvl="1">
              <a:spcBef>
                <a:spcPts val="1200"/>
              </a:spcBef>
            </a:pPr>
            <a:r>
              <a:rPr lang="en-US" i="1" smtClean="0"/>
              <a:t>diffraction</a:t>
            </a:r>
            <a:r>
              <a:rPr lang="en-US" smtClean="0"/>
              <a:t>-</a:t>
            </a:r>
            <a:r>
              <a:rPr lang="en-US" b="1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mtClean="0">
                <a:latin typeface="Symbol" panose="05050102010706020507" pitchFamily="18" charset="2"/>
              </a:rPr>
              <a:t> </a:t>
            </a:r>
            <a:r>
              <a:rPr lang="en-US" smtClean="0">
                <a:latin typeface="Symbol" panose="05050102010706020507" pitchFamily="18" charset="2"/>
                <a:sym typeface="Symbol"/>
              </a:rPr>
              <a:t></a:t>
            </a:r>
            <a:r>
              <a:rPr lang="en-US" smtClean="0">
                <a:latin typeface="Symbol" panose="05050102010706020507" pitchFamily="18" charset="2"/>
              </a:rPr>
              <a:t> </a:t>
            </a:r>
            <a:r>
              <a:rPr lang="en-US" i="1" smtClean="0">
                <a:latin typeface="Symbol" panose="05050102010706020507" pitchFamily="18" charset="2"/>
              </a:rPr>
              <a:t>l</a:t>
            </a:r>
            <a:r>
              <a:rPr lang="en-US" smtClean="0">
                <a:latin typeface="Symbol" panose="05050102010706020507" pitchFamily="18" charset="2"/>
              </a:rPr>
              <a:t>/4p    </a:t>
            </a:r>
            <a:r>
              <a:rPr lang="en-US">
                <a:latin typeface="Symbol" panose="05050102010706020507" pitchFamily="18" charset="2"/>
              </a:rPr>
              <a:t>(</a:t>
            </a:r>
            <a:r>
              <a:rPr lang="en-US" i="1">
                <a:latin typeface="Symbol" panose="05050102010706020507" pitchFamily="18" charset="2"/>
              </a:rPr>
              <a:t>l</a:t>
            </a:r>
            <a:r>
              <a:rPr lang="en-US">
                <a:latin typeface="Symbol" panose="05050102010706020507" pitchFamily="18" charset="2"/>
              </a:rPr>
              <a:t> = </a:t>
            </a:r>
            <a:r>
              <a:rPr lang="en-US"/>
              <a:t>wavelength</a:t>
            </a:r>
            <a:r>
              <a:rPr lang="en-US" smtClean="0">
                <a:latin typeface="Symbol" panose="05050102010706020507" pitchFamily="18" charset="2"/>
              </a:rPr>
              <a:t>)</a:t>
            </a:r>
          </a:p>
          <a:p>
            <a:pPr marL="457200" lvl="1" indent="0">
              <a:buNone/>
            </a:pPr>
            <a:endParaRPr lang="en-US" sz="240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1410160" y="1367653"/>
            <a:ext cx="761456" cy="580256"/>
            <a:chOff x="2527067" y="1275048"/>
            <a:chExt cx="761456" cy="580256"/>
          </a:xfrm>
        </p:grpSpPr>
        <p:sp>
          <p:nvSpPr>
            <p:cNvPr id="35" name="Oval 34"/>
            <p:cNvSpPr/>
            <p:nvPr/>
          </p:nvSpPr>
          <p:spPr>
            <a:xfrm>
              <a:off x="2895854" y="1275048"/>
              <a:ext cx="97342" cy="5802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915816" y="1484784"/>
              <a:ext cx="36004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915816" y="1637184"/>
              <a:ext cx="36004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928483" y="1772816"/>
              <a:ext cx="36004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912586" y="1357935"/>
              <a:ext cx="36004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flipH="1">
              <a:off x="2555776" y="1275048"/>
              <a:ext cx="38874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527067" y="1852204"/>
              <a:ext cx="38874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016747" y="1354487"/>
            <a:ext cx="733673" cy="580256"/>
            <a:chOff x="3706978" y="1340496"/>
            <a:chExt cx="733673" cy="580256"/>
          </a:xfrm>
        </p:grpSpPr>
        <p:sp>
          <p:nvSpPr>
            <p:cNvPr id="26" name="Oval 25"/>
            <p:cNvSpPr/>
            <p:nvPr/>
          </p:nvSpPr>
          <p:spPr>
            <a:xfrm>
              <a:off x="4031940" y="1340496"/>
              <a:ext cx="97342" cy="58025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084097" y="1469755"/>
              <a:ext cx="347373" cy="135632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080611" y="1611329"/>
              <a:ext cx="360040" cy="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067944" y="1611329"/>
              <a:ext cx="372707" cy="135632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706978" y="1340496"/>
              <a:ext cx="388749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06978" y="1920752"/>
              <a:ext cx="388749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5058" y="1335192"/>
            <a:ext cx="1039180" cy="580256"/>
            <a:chOff x="4841631" y="1412776"/>
            <a:chExt cx="1039180" cy="580256"/>
          </a:xfrm>
        </p:grpSpPr>
        <p:sp>
          <p:nvSpPr>
            <p:cNvPr id="34" name="Oval 33"/>
            <p:cNvSpPr/>
            <p:nvPr/>
          </p:nvSpPr>
          <p:spPr>
            <a:xfrm>
              <a:off x="5472100" y="1412776"/>
              <a:ext cx="97342" cy="58025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508104" y="1429544"/>
              <a:ext cx="347373" cy="13563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508104" y="1714672"/>
              <a:ext cx="360040" cy="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508104" y="1857400"/>
              <a:ext cx="372707" cy="13563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20771" y="1792687"/>
              <a:ext cx="360040" cy="64713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520771" y="1565176"/>
              <a:ext cx="360040" cy="7200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4841631" y="1430215"/>
              <a:ext cx="668215" cy="94068"/>
            </a:xfrm>
            <a:custGeom>
              <a:avLst/>
              <a:gdLst>
                <a:gd name="connsiteX0" fmla="*/ 668215 w 668215"/>
                <a:gd name="connsiteY0" fmla="*/ 0 h 94068"/>
                <a:gd name="connsiteX1" fmla="*/ 339969 w 668215"/>
                <a:gd name="connsiteY1" fmla="*/ 93785 h 94068"/>
                <a:gd name="connsiteX2" fmla="*/ 0 w 668215"/>
                <a:gd name="connsiteY2" fmla="*/ 23447 h 9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215" h="94068">
                  <a:moveTo>
                    <a:pt x="668215" y="0"/>
                  </a:moveTo>
                  <a:cubicBezTo>
                    <a:pt x="559776" y="44938"/>
                    <a:pt x="451338" y="89877"/>
                    <a:pt x="339969" y="93785"/>
                  </a:cubicBezTo>
                  <a:cubicBezTo>
                    <a:pt x="228600" y="97693"/>
                    <a:pt x="114300" y="60570"/>
                    <a:pt x="0" y="23447"/>
                  </a:cubicBez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eform 42"/>
            <p:cNvSpPr/>
            <p:nvPr/>
          </p:nvSpPr>
          <p:spPr>
            <a:xfrm flipV="1">
              <a:off x="4852556" y="1896899"/>
              <a:ext cx="668215" cy="96133"/>
            </a:xfrm>
            <a:custGeom>
              <a:avLst/>
              <a:gdLst>
                <a:gd name="connsiteX0" fmla="*/ 668215 w 668215"/>
                <a:gd name="connsiteY0" fmla="*/ 0 h 94068"/>
                <a:gd name="connsiteX1" fmla="*/ 339969 w 668215"/>
                <a:gd name="connsiteY1" fmla="*/ 93785 h 94068"/>
                <a:gd name="connsiteX2" fmla="*/ 0 w 668215"/>
                <a:gd name="connsiteY2" fmla="*/ 23447 h 9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215" h="94068">
                  <a:moveTo>
                    <a:pt x="668215" y="0"/>
                  </a:moveTo>
                  <a:cubicBezTo>
                    <a:pt x="559776" y="44938"/>
                    <a:pt x="451338" y="89877"/>
                    <a:pt x="339969" y="93785"/>
                  </a:cubicBezTo>
                  <a:cubicBezTo>
                    <a:pt x="228600" y="97693"/>
                    <a:pt x="114300" y="60570"/>
                    <a:pt x="0" y="23447"/>
                  </a:cubicBezTo>
                </a:path>
              </a:pathLst>
            </a:cu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82774" y="994546"/>
            <a:ext cx="2813940" cy="2002244"/>
            <a:chOff x="6876256" y="807429"/>
            <a:chExt cx="1974145" cy="1325427"/>
          </a:xfrm>
        </p:grpSpPr>
        <p:sp>
          <p:nvSpPr>
            <p:cNvPr id="51" name="Oval 50"/>
            <p:cNvSpPr/>
            <p:nvPr/>
          </p:nvSpPr>
          <p:spPr>
            <a:xfrm rot="19163985">
              <a:off x="7075762" y="1404794"/>
              <a:ext cx="1209792" cy="399881"/>
            </a:xfrm>
            <a:prstGeom prst="ellipse">
              <a:avLst/>
            </a:prstGeom>
            <a:solidFill>
              <a:srgbClr val="A7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876256" y="1605644"/>
              <a:ext cx="1584176" cy="315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668344" y="908720"/>
              <a:ext cx="0" cy="12241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63247" y="80742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angle</a:t>
              </a:r>
              <a:endParaRPr lang="de-DE" sz="1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78398" y="1425250"/>
              <a:ext cx="672003" cy="24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position</a:t>
              </a:r>
              <a:endParaRPr lang="de-DE" sz="140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8172400" y="1101588"/>
              <a:ext cx="0" cy="103126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33234" y="1196752"/>
              <a:ext cx="1283182" cy="0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236296" y="1196752"/>
              <a:ext cx="0" cy="408892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680658" y="1949688"/>
              <a:ext cx="491742" cy="0"/>
            </a:xfrm>
            <a:prstGeom prst="line">
              <a:avLst/>
            </a:prstGeom>
            <a:ln w="28575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7107547" y="1076613"/>
              <a:ext cx="1208869" cy="98423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040628" y="5171537"/>
            <a:ext cx="2048590" cy="843153"/>
            <a:chOff x="6541800" y="4537449"/>
            <a:chExt cx="2383046" cy="979783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541800" y="5373216"/>
              <a:ext cx="2350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804248" y="4869160"/>
              <a:ext cx="2088232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804248" y="4653136"/>
              <a:ext cx="0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804248" y="4905164"/>
              <a:ext cx="144016" cy="468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7776179" y="5116106"/>
              <a:ext cx="1148667" cy="264496"/>
            </a:xfrm>
            <a:custGeom>
              <a:avLst/>
              <a:gdLst>
                <a:gd name="connsiteX0" fmla="*/ 45342 w 1148667"/>
                <a:gd name="connsiteY0" fmla="*/ 0 h 264496"/>
                <a:gd name="connsiteX1" fmla="*/ 7557 w 1148667"/>
                <a:gd name="connsiteY1" fmla="*/ 120912 h 264496"/>
                <a:gd name="connsiteX2" fmla="*/ 0 w 1148667"/>
                <a:gd name="connsiteY2" fmla="*/ 264496 h 264496"/>
                <a:gd name="connsiteX3" fmla="*/ 1148667 w 1148667"/>
                <a:gd name="connsiteY3" fmla="*/ 264496 h 264496"/>
                <a:gd name="connsiteX4" fmla="*/ 45342 w 1148667"/>
                <a:gd name="connsiteY4" fmla="*/ 0 h 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667" h="264496">
                  <a:moveTo>
                    <a:pt x="45342" y="0"/>
                  </a:moveTo>
                  <a:lnTo>
                    <a:pt x="7557" y="120912"/>
                  </a:lnTo>
                  <a:lnTo>
                    <a:pt x="0" y="264496"/>
                  </a:lnTo>
                  <a:lnTo>
                    <a:pt x="1148667" y="264496"/>
                  </a:lnTo>
                  <a:lnTo>
                    <a:pt x="4534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6804248" y="4869160"/>
              <a:ext cx="144016" cy="36004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382106" y="4537449"/>
              <a:ext cx="1369072" cy="429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70C0"/>
                  </a:solidFill>
                </a:rPr>
                <a:t>x</a:t>
              </a:r>
              <a:r>
                <a:rPr lang="en-US" smtClean="0">
                  <a:latin typeface="Symbol" panose="05050102010706020507" pitchFamily="18" charset="2"/>
                </a:rPr>
                <a:t> </a:t>
              </a:r>
              <a:r>
                <a:rPr lang="en-US" smtClean="0">
                  <a:latin typeface="Symbol" panose="05050102010706020507" pitchFamily="18" charset="2"/>
                  <a:sym typeface="Symbol"/>
                </a:rPr>
                <a:t> </a:t>
              </a:r>
              <a:r>
                <a:rPr lang="en-US" b="1" smtClean="0">
                  <a:solidFill>
                    <a:schemeClr val="accent3">
                      <a:lumMod val="75000"/>
                    </a:schemeClr>
                  </a:solidFill>
                  <a:latin typeface="Symbol" panose="05050102010706020507" pitchFamily="18" charset="2"/>
                </a:rPr>
                <a:t>d </a:t>
              </a:r>
              <a:r>
                <a:rPr lang="en-US" smtClean="0">
                  <a:latin typeface="Symbol" panose="05050102010706020507" pitchFamily="18" charset="2"/>
                </a:rPr>
                <a:t> ~ </a:t>
              </a:r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l/2</a:t>
              </a:r>
              <a:endParaRPr lang="de-DE" b="1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804248" y="4869160"/>
              <a:ext cx="0" cy="50405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071252" y="3538562"/>
            <a:ext cx="3806355" cy="1648275"/>
            <a:chOff x="4965935" y="2593957"/>
            <a:chExt cx="3806355" cy="1648275"/>
          </a:xfrm>
        </p:grpSpPr>
        <p:sp>
          <p:nvSpPr>
            <p:cNvPr id="106" name="Oval 105"/>
            <p:cNvSpPr/>
            <p:nvPr/>
          </p:nvSpPr>
          <p:spPr>
            <a:xfrm>
              <a:off x="4965935" y="3291562"/>
              <a:ext cx="191389" cy="216024"/>
            </a:xfrm>
            <a:prstGeom prst="ellipse">
              <a:avLst/>
            </a:prstGeom>
            <a:solidFill>
              <a:srgbClr val="A7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Oval 106"/>
            <p:cNvSpPr/>
            <p:nvPr/>
          </p:nvSpPr>
          <p:spPr>
            <a:xfrm>
              <a:off x="5560254" y="3364089"/>
              <a:ext cx="567257" cy="108012"/>
            </a:xfrm>
            <a:prstGeom prst="ellipse">
              <a:avLst/>
            </a:prstGeom>
            <a:solidFill>
              <a:srgbClr val="A7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Oval 107"/>
            <p:cNvSpPr/>
            <p:nvPr/>
          </p:nvSpPr>
          <p:spPr>
            <a:xfrm rot="2069368">
              <a:off x="6486186" y="3348964"/>
              <a:ext cx="567257" cy="108012"/>
            </a:xfrm>
            <a:prstGeom prst="ellipse">
              <a:avLst/>
            </a:prstGeom>
            <a:solidFill>
              <a:srgbClr val="A7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Oval 108"/>
            <p:cNvSpPr/>
            <p:nvPr/>
          </p:nvSpPr>
          <p:spPr>
            <a:xfrm rot="18278757">
              <a:off x="6728429" y="3395235"/>
              <a:ext cx="1648275" cy="45719"/>
            </a:xfrm>
            <a:prstGeom prst="ellipse">
              <a:avLst/>
            </a:prstGeom>
            <a:solidFill>
              <a:srgbClr val="A7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Oval 110"/>
            <p:cNvSpPr/>
            <p:nvPr/>
          </p:nvSpPr>
          <p:spPr>
            <a:xfrm>
              <a:off x="8155884" y="3333840"/>
              <a:ext cx="350464" cy="138261"/>
            </a:xfrm>
            <a:prstGeom prst="ellipse">
              <a:avLst/>
            </a:prstGeom>
            <a:solidFill>
              <a:srgbClr val="A7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939716" y="2924384"/>
              <a:ext cx="2832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smtClean="0">
                  <a:solidFill>
                    <a:srgbClr val="00B0F0"/>
                  </a:solidFill>
                </a:rPr>
                <a:t>area is invariant</a:t>
              </a:r>
              <a:endParaRPr lang="de-DE" i="1">
                <a:solidFill>
                  <a:srgbClr val="00B0F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95527" y="3418094"/>
              <a:ext cx="312577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209764" y="3404641"/>
              <a:ext cx="312577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7001055" y="3399573"/>
              <a:ext cx="312577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7712773" y="3399572"/>
              <a:ext cx="312577" cy="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-6647" y="0"/>
            <a:ext cx="194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Brightness &amp; coherence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4" y="764704"/>
            <a:ext cx="269748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4" y="2639824"/>
            <a:ext cx="269748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4" y="4552178"/>
            <a:ext cx="269748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Dynamic aperture optimization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43741" y="877362"/>
            <a:ext cx="619383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MOGA optimization </a:t>
            </a:r>
            <a:r>
              <a:rPr lang="en-US" sz="2400" smtClean="0">
                <a:cs typeface="Times New Roman" panose="02020603050405020304" pitchFamily="18" charset="0"/>
              </a:rPr>
              <a:t>(one arc only)</a:t>
            </a:r>
          </a:p>
          <a:p>
            <a:pPr marL="0" indent="0">
              <a:buNone/>
            </a:pPr>
            <a:r>
              <a:rPr lang="en-US" sz="2400" smtClean="0">
                <a:cs typeface="Times New Roman" panose="02020603050405020304" pitchFamily="18" charset="0"/>
              </a:rPr>
              <a:t>Objectives: 	dynamic apertures at </a:t>
            </a:r>
            <a:r>
              <a:rPr lang="en-US" sz="240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</a:p>
          <a:p>
            <a:pPr marL="0" indent="0">
              <a:buNone/>
            </a:pPr>
            <a:r>
              <a:rPr lang="en-US" sz="2400" smtClean="0">
                <a:cs typeface="Times New Roman" panose="02020603050405020304" pitchFamily="18" charset="0"/>
              </a:rPr>
              <a:t>Parameters: 	6 sextupole and 4 octupole families</a:t>
            </a:r>
          </a:p>
          <a:p>
            <a:pPr marL="0" indent="0">
              <a:buNone/>
            </a:pPr>
            <a:r>
              <a:rPr lang="en-US" sz="2400" smtClean="0">
                <a:cs typeface="Times New Roman" panose="02020603050405020304" pitchFamily="18" charset="0"/>
              </a:rPr>
              <a:t>Constraints:	- maintain zero chromaticities</a:t>
            </a:r>
          </a:p>
          <a:p>
            <a:pPr marL="0" indent="0">
              <a:buNone/>
            </a:pPr>
            <a:r>
              <a:rPr lang="en-US" sz="2400" smtClean="0">
                <a:cs typeface="Times New Roman" panose="02020603050405020304" pitchFamily="18" charset="0"/>
              </a:rPr>
              <a:t>		- tune footprint in half-integer box</a:t>
            </a:r>
          </a:p>
          <a:p>
            <a:pPr marL="0" indent="0">
              <a:buNone/>
            </a:pPr>
            <a:r>
              <a:rPr lang="en-US" sz="2400" smtClean="0">
                <a:cs typeface="Times New Roman" panose="02020603050405020304" pitchFamily="18" charset="0"/>
              </a:rPr>
              <a:t>		- limited multipole strengths</a:t>
            </a:r>
          </a:p>
          <a:p>
            <a:endParaRPr lang="en-US" sz="2400" smtClean="0">
              <a:cs typeface="Times New Roman" panose="02020603050405020304" pitchFamily="18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56" y="3282858"/>
            <a:ext cx="2278856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00" y="3284984"/>
            <a:ext cx="2278856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844824"/>
            <a:ext cx="998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8575" y="3645024"/>
            <a:ext cx="1303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+3%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06" y="5517232"/>
            <a:ext cx="1300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4489" y="3375900"/>
            <a:ext cx="17631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Tune shifts </a:t>
            </a:r>
          </a:p>
          <a:p>
            <a:r>
              <a:rPr lang="en-US" smtClean="0">
                <a:sym typeface="Wingdings"/>
              </a:rPr>
              <a:t></a:t>
            </a:r>
            <a:endParaRPr lang="en-US" smtClean="0"/>
          </a:p>
          <a:p>
            <a:r>
              <a:rPr lang="en-US" smtClean="0"/>
              <a:t>with amplitude</a:t>
            </a:r>
          </a:p>
          <a:p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</a:p>
          <a:p>
            <a:r>
              <a:rPr lang="en-US" smtClean="0">
                <a:sym typeface="Wingdings"/>
              </a:rPr>
              <a:t> </a:t>
            </a:r>
            <a:endParaRPr lang="en-US"/>
          </a:p>
          <a:p>
            <a:r>
              <a:rPr lang="en-US" smtClean="0"/>
              <a:t>with momentum</a:t>
            </a:r>
          </a:p>
          <a:p>
            <a:r>
              <a:rPr lang="en-US" b="1" smtClean="0">
                <a:solidFill>
                  <a:srgbClr val="FF33CC"/>
                </a:solidFill>
                <a:latin typeface="Symbol" panose="05050102010706020507" pitchFamily="18" charset="2"/>
              </a:rPr>
              <a:t>+</a:t>
            </a:r>
            <a:r>
              <a:rPr lang="en-US" b="1" smtClean="0">
                <a:latin typeface="Symbol" panose="05050102010706020507" pitchFamily="18" charset="2"/>
              </a:rPr>
              <a:t>/</a:t>
            </a:r>
            <a:r>
              <a:rPr lang="en-US" b="1" smtClean="0">
                <a:solidFill>
                  <a:srgbClr val="00CCFF"/>
                </a:solidFill>
                <a:latin typeface="Symbol" panose="05050102010706020507" pitchFamily="18" charset="2"/>
              </a:rPr>
              <a:t>-</a:t>
            </a:r>
            <a:r>
              <a:rPr lang="en-US" smtClean="0">
                <a:latin typeface="Symbol" panose="05050102010706020507" pitchFamily="18" charset="2"/>
              </a:rPr>
              <a:t>  4%</a:t>
            </a:r>
            <a:endParaRPr lang="de-DE"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5801" y="5805264"/>
            <a:ext cx="594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physical aperture </a:t>
            </a:r>
            <a:r>
              <a:rPr lang="en-US" smtClean="0"/>
              <a:t>from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R=10 mm </a:t>
            </a:r>
            <a:r>
              <a:rPr lang="en-US" smtClean="0"/>
              <a:t>beampipe</a:t>
            </a:r>
          </a:p>
          <a:p>
            <a:r>
              <a:rPr lang="en-US" smtClean="0">
                <a:solidFill>
                  <a:srgbClr val="FF0000"/>
                </a:solidFill>
              </a:rPr>
              <a:t>dynamic aperture </a:t>
            </a:r>
            <a:r>
              <a:rPr lang="en-US" smtClean="0"/>
              <a:t>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mtClean="0"/>
              <a:t> turns, loss check only at sext.&amp; oct.)</a:t>
            </a: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2843740" y="5886564"/>
            <a:ext cx="50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ym typeface="Wingdings"/>
              </a:rPr>
              <a:t></a:t>
            </a:r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7152950" y="692696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>
                <a:solidFill>
                  <a:schemeClr val="accent6">
                    <a:lumMod val="50000"/>
                  </a:schemeClr>
                </a:solidFill>
              </a:rPr>
              <a:t>M. Ehrlichman, PSI</a:t>
            </a:r>
            <a:endParaRPr lang="de-DE" sz="1400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SLS upgrade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18575" y="123794"/>
            <a:ext cx="558410" cy="504491"/>
            <a:chOff x="7814509" y="1331570"/>
            <a:chExt cx="792088" cy="704958"/>
          </a:xfrm>
        </p:grpSpPr>
        <p:sp>
          <p:nvSpPr>
            <p:cNvPr id="32" name="Isosceles Triangle 31"/>
            <p:cNvSpPr/>
            <p:nvPr/>
          </p:nvSpPr>
          <p:spPr>
            <a:xfrm>
              <a:off x="7884367" y="1412777"/>
              <a:ext cx="648073" cy="542544"/>
            </a:xfrm>
            <a:prstGeom prst="triangle">
              <a:avLst>
                <a:gd name="adj" fmla="val 51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509" y="1331570"/>
              <a:ext cx="792088" cy="704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9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5427"/>
            <a:ext cx="3284625" cy="290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options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6" y="750390"/>
            <a:ext cx="5361950" cy="30874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smtClean="0"/>
              <a:t>A new on-axis injection scheme</a:t>
            </a:r>
            <a:r>
              <a:rPr lang="en-US" sz="2400" i="1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cope with reduced aperture</a:t>
            </a:r>
            <a:br>
              <a:rPr lang="en-US" sz="2000" smtClean="0"/>
            </a:br>
            <a:r>
              <a:rPr lang="en-US" sz="2000" smtClean="0"/>
              <a:t>(physical or dynamic) 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use interplay of radiation damping and synchrotron oscillation in longitudinal phase space to  inject off-energy, </a:t>
            </a:r>
            <a:br>
              <a:rPr lang="en-US" sz="2000" smtClean="0"/>
            </a:br>
            <a:r>
              <a:rPr lang="en-US" sz="2000" smtClean="0"/>
              <a:t>off-phase  but on-axis.</a:t>
            </a:r>
            <a:endParaRPr lang="de-DE" sz="2000"/>
          </a:p>
        </p:txBody>
      </p:sp>
      <p:sp>
        <p:nvSpPr>
          <p:cNvPr id="4" name="TextBox 3"/>
          <p:cNvSpPr txBox="1"/>
          <p:nvPr/>
        </p:nvSpPr>
        <p:spPr>
          <a:xfrm>
            <a:off x="323528" y="342900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    </a:t>
            </a:r>
            <a:r>
              <a:rPr lang="de-DE" sz="160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de-DE" sz="1600">
                <a:solidFill>
                  <a:schemeClr val="accent6">
                    <a:lumMod val="50000"/>
                  </a:schemeClr>
                </a:solidFill>
              </a:rPr>
              <a:t>. Aiba, M. Böge, Á. Saá Hernández, </a:t>
            </a:r>
            <a:r>
              <a:rPr lang="de-DE" sz="160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de-DE" sz="160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de-DE" sz="1600" smtClean="0">
                <a:solidFill>
                  <a:schemeClr val="accent6">
                    <a:lumMod val="50000"/>
                  </a:schemeClr>
                </a:solidFill>
              </a:rPr>
              <a:t>Marcellini &amp; AS,  PRST AB  18, 020701 (2015)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205247" y="2246384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mtClean="0">
                <a:solidFill>
                  <a:schemeClr val="accent6">
                    <a:lumMod val="50000"/>
                  </a:schemeClr>
                </a:solidFill>
              </a:rPr>
              <a:t>Figure taken from R. Hettel, JSR 21 (2014) p.843</a:t>
            </a:r>
            <a:endParaRPr lang="de-DE" sz="1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3842027"/>
            <a:ext cx="5688631" cy="289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smtClean="0"/>
              <a:t>Round beam scheme</a:t>
            </a:r>
            <a:endParaRPr lang="en-US" sz="2400" i="1" smtClean="0"/>
          </a:p>
          <a:p>
            <a:pPr lvl="1">
              <a:lnSpc>
                <a:spcPct val="110000"/>
              </a:lnSpc>
            </a:pPr>
            <a:r>
              <a:rPr lang="en-US" sz="2000" smtClean="0"/>
              <a:t>Wish from users (round samples...)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Maximum brightness &amp; coherence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Mitigation of intrabeam scattering blow-up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“Möbius accelerator”:</a:t>
            </a:r>
            <a:br>
              <a:rPr lang="en-US" sz="2000" smtClean="0"/>
            </a:br>
            <a:r>
              <a:rPr lang="en-US" sz="2000" smtClean="0"/>
              <a:t>beam rotation on  each turn to exchange transverse planes</a:t>
            </a:r>
            <a:endParaRPr lang="de-DE" sz="20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09" y="4221088"/>
            <a:ext cx="33321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39951" y="6237312"/>
            <a:ext cx="4517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    R. Talman (Cornell Univ.)</a:t>
            </a:r>
            <a:r>
              <a:rPr lang="de-DE" sz="1600" smtClean="0">
                <a:solidFill>
                  <a:schemeClr val="accent6">
                    <a:lumMod val="50000"/>
                  </a:schemeClr>
                </a:solidFill>
              </a:rPr>
              <a:t>,  PRL 74.9 (1995) 1590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2870" y="4365104"/>
            <a:ext cx="98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92D050"/>
                </a:solidFill>
              </a:rPr>
              <a:t>SLS</a:t>
            </a:r>
          </a:p>
          <a:p>
            <a:r>
              <a:rPr lang="en-US" smtClean="0">
                <a:solidFill>
                  <a:srgbClr val="FFFFCC"/>
                </a:solidFill>
              </a:rPr>
              <a:t>SLS-2</a:t>
            </a:r>
          </a:p>
          <a:p>
            <a:r>
              <a:rPr lang="en-US" smtClean="0">
                <a:solidFill>
                  <a:srgbClr val="FFC000"/>
                </a:solidFill>
              </a:rPr>
              <a:t>SLS-2 RB</a:t>
            </a:r>
            <a:endParaRPr lang="de-DE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SLS upgrade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66" y="2827131"/>
            <a:ext cx="2181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Longitudinal gradient superbend</a:t>
            </a:r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3698034" y="4653136"/>
            <a:ext cx="185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de-DE" sz="1600">
                <a:solidFill>
                  <a:srgbClr val="FF0000"/>
                </a:solidFill>
              </a:rPr>
              <a:t>SLS normal bend </a:t>
            </a:r>
            <a:r>
              <a:rPr lang="de-DE" sz="1600" smtClean="0">
                <a:solidFill>
                  <a:srgbClr val="FF0000"/>
                </a:solidFill>
              </a:rPr>
              <a:t/>
            </a:r>
            <a:br>
              <a:rPr lang="de-DE" sz="1600" smtClean="0">
                <a:solidFill>
                  <a:srgbClr val="FF0000"/>
                </a:solidFill>
              </a:rPr>
            </a:br>
            <a:r>
              <a:rPr lang="de-DE" sz="1600" smtClean="0">
                <a:solidFill>
                  <a:srgbClr val="FF3399"/>
                </a:solidFill>
              </a:rPr>
              <a:t>SLS </a:t>
            </a:r>
            <a:r>
              <a:rPr lang="de-DE" sz="1600">
                <a:solidFill>
                  <a:srgbClr val="FF3399"/>
                </a:solidFill>
              </a:rPr>
              <a:t>superbend </a:t>
            </a:r>
            <a:r>
              <a:rPr lang="de-DE" sz="1600" smtClean="0">
                <a:solidFill>
                  <a:srgbClr val="FF3399"/>
                </a:solidFill>
              </a:rPr>
              <a:t/>
            </a:r>
            <a:br>
              <a:rPr lang="de-DE" sz="1600" smtClean="0">
                <a:solidFill>
                  <a:srgbClr val="FF3399"/>
                </a:solidFill>
              </a:rPr>
            </a:br>
            <a:r>
              <a:rPr lang="de-DE" sz="1600" smtClean="0">
                <a:solidFill>
                  <a:srgbClr val="0000FF"/>
                </a:solidFill>
              </a:rPr>
              <a:t>SLS-2 </a:t>
            </a:r>
            <a:r>
              <a:rPr lang="de-DE" sz="1600">
                <a:solidFill>
                  <a:srgbClr val="0000FF"/>
                </a:solidFill>
              </a:rPr>
              <a:t>LG superbend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92" y="2836987"/>
            <a:ext cx="292960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48" y="764704"/>
            <a:ext cx="492055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40352" y="908720"/>
            <a:ext cx="13665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smtClean="0">
                <a:solidFill>
                  <a:schemeClr val="accent6">
                    <a:lumMod val="50000"/>
                  </a:schemeClr>
                </a:solidFill>
              </a:rPr>
              <a:t>V. Vrankovic, PSI</a:t>
            </a:r>
            <a:endParaRPr lang="de-DE" sz="1400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62" y="764703"/>
            <a:ext cx="4528846" cy="58264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smtClean="0">
                <a:solidFill>
                  <a:srgbClr val="0070C0"/>
                </a:solidFill>
              </a:rPr>
              <a:t>Hyperbolic field </a:t>
            </a:r>
            <a:r>
              <a:rPr lang="en-US" sz="2800" smtClean="0"/>
              <a:t>shape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rough approximation </a:t>
            </a:r>
            <a:br>
              <a:rPr lang="en-US" sz="2400" smtClean="0"/>
            </a:br>
            <a:r>
              <a:rPr lang="en-US" sz="2400" smtClean="0"/>
              <a:t>is sufficient.</a:t>
            </a:r>
          </a:p>
          <a:p>
            <a:pPr>
              <a:lnSpc>
                <a:spcPct val="110000"/>
              </a:lnSpc>
            </a:pPr>
            <a:r>
              <a:rPr lang="en-US" sz="2800" smtClean="0">
                <a:solidFill>
                  <a:srgbClr val="0070C0"/>
                </a:solidFill>
              </a:rPr>
              <a:t>Narrow peak </a:t>
            </a:r>
            <a:r>
              <a:rPr lang="en-US" sz="2800" smtClean="0"/>
              <a:t>of high field: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emittance minimization.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limitation of heat load </a:t>
            </a:r>
            <a:br>
              <a:rPr lang="en-US" sz="2400" smtClean="0"/>
            </a:br>
            <a:r>
              <a:rPr lang="en-US" sz="2400" smtClean="0"/>
              <a:t>and radiated power.</a:t>
            </a:r>
          </a:p>
          <a:p>
            <a:pPr>
              <a:lnSpc>
                <a:spcPct val="110000"/>
              </a:lnSpc>
            </a:pPr>
            <a:r>
              <a:rPr lang="en-US" sz="2800" smtClean="0"/>
              <a:t>Benefits of high field:</a:t>
            </a:r>
          </a:p>
          <a:p>
            <a:pPr lvl="1">
              <a:lnSpc>
                <a:spcPct val="110000"/>
              </a:lnSpc>
            </a:pPr>
            <a:r>
              <a:rPr lang="en-US" sz="2400" smtClean="0">
                <a:solidFill>
                  <a:srgbClr val="0070C0"/>
                </a:solidFill>
              </a:rPr>
              <a:t>Hard X-rays </a:t>
            </a:r>
            <a:r>
              <a:rPr lang="en-US" sz="2400" smtClean="0"/>
              <a:t>available</a:t>
            </a:r>
            <a:br>
              <a:rPr lang="en-US" sz="2400" smtClean="0"/>
            </a:br>
            <a:r>
              <a:rPr lang="en-US" sz="2400" smtClean="0"/>
              <a:t>at a 2.4 GeV ring.</a:t>
            </a:r>
          </a:p>
          <a:p>
            <a:pPr lvl="1">
              <a:lnSpc>
                <a:spcPct val="110000"/>
              </a:lnSpc>
            </a:pPr>
            <a:r>
              <a:rPr lang="en-US" sz="2400" smtClean="0">
                <a:solidFill>
                  <a:srgbClr val="0070C0"/>
                </a:solidFill>
              </a:rPr>
              <a:t>Photon BPMs </a:t>
            </a:r>
            <a:r>
              <a:rPr lang="en-US" sz="2400" smtClean="0"/>
              <a:t>for </a:t>
            </a:r>
            <a:br>
              <a:rPr lang="en-US" sz="2400" smtClean="0"/>
            </a:br>
            <a:r>
              <a:rPr lang="en-US" sz="2400" smtClean="0"/>
              <a:t>orbit correction.</a:t>
            </a:r>
          </a:p>
          <a:p>
            <a:pPr lvl="1">
              <a:lnSpc>
                <a:spcPct val="110000"/>
              </a:lnSpc>
            </a:pPr>
            <a:r>
              <a:rPr lang="en-US" sz="2400" smtClean="0">
                <a:solidFill>
                  <a:srgbClr val="0070C0"/>
                </a:solidFill>
              </a:rPr>
              <a:t>X-ray pinholes </a:t>
            </a:r>
            <a:r>
              <a:rPr lang="en-US" sz="2400" smtClean="0"/>
              <a:t>for beam size measurements.</a:t>
            </a:r>
            <a:endParaRPr lang="de-DE" sz="2400"/>
          </a:p>
        </p:txBody>
      </p:sp>
      <p:sp>
        <p:nvSpPr>
          <p:cNvPr id="16" name="TextBox 15"/>
          <p:cNvSpPr txBox="1"/>
          <p:nvPr/>
        </p:nvSpPr>
        <p:spPr>
          <a:xfrm>
            <a:off x="6444208" y="3805608"/>
            <a:ext cx="17706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smtClean="0">
                <a:solidFill>
                  <a:schemeClr val="accent6">
                    <a:lumMod val="50000"/>
                  </a:schemeClr>
                </a:solidFill>
              </a:rPr>
              <a:t>A. Saa Hernandez, PSI</a:t>
            </a:r>
            <a:endParaRPr lang="de-DE" sz="1400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0717" y="6283405"/>
            <a:ext cx="283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mtClean="0"/>
              <a:t>Photon energy [keV]</a:t>
            </a:r>
            <a:endParaRPr lang="de-DE" sz="14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70586"/>
              </p:ext>
            </p:extLst>
          </p:nvPr>
        </p:nvGraphicFramePr>
        <p:xfrm>
          <a:off x="5495967" y="4622022"/>
          <a:ext cx="36004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Chart" r:id="rId7" imgW="4286361" imgH="1876614" progId="Excel.Sheet.8">
                  <p:embed/>
                </p:oleObj>
              </mc:Choice>
              <mc:Fallback>
                <p:oleObj name="Chart" r:id="rId7" imgW="4286361" imgH="18766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67" y="4622022"/>
                        <a:ext cx="360045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364088" y="1988840"/>
            <a:ext cx="850303" cy="11521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SLS upgrade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LGSB predecessors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3966"/>
            <a:ext cx="3154231" cy="26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64" y="764704"/>
            <a:ext cx="4136759" cy="31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2" y="3360171"/>
            <a:ext cx="2100404" cy="31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908720"/>
            <a:ext cx="47063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. Shkaruba et al., </a:t>
            </a:r>
            <a:r>
              <a:rPr lang="fr-FR" i="1">
                <a:solidFill>
                  <a:schemeClr val="accent6">
                    <a:lumMod val="50000"/>
                  </a:schemeClr>
                </a:solidFill>
              </a:rPr>
              <a:t>Superconducting high field three pole wigglers at Budker INP, </a:t>
            </a:r>
            <a:r>
              <a:rPr lang="fr-FR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mtClean="0">
                <a:solidFill>
                  <a:schemeClr val="accent6">
                    <a:lumMod val="50000"/>
                  </a:schemeClr>
                </a:solidFill>
              </a:rPr>
              <a:t>NIM </a:t>
            </a:r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A448 (2000) </a:t>
            </a:r>
            <a:r>
              <a:rPr lang="fr-FR" smtClean="0">
                <a:solidFill>
                  <a:schemeClr val="accent6">
                    <a:lumMod val="50000"/>
                  </a:schemeClr>
                </a:solidFill>
              </a:rPr>
              <a:t>51–58 		    </a:t>
            </a:r>
            <a:r>
              <a:rPr lang="fr-FR" smtClean="0">
                <a:sym typeface="Wingdings"/>
              </a:rPr>
              <a:t></a:t>
            </a:r>
            <a:endParaRPr lang="en-US" smtClean="0"/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K. Zolotarev et al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., 9 Tesla superbend for Bessy II, 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APAC-2004		    </a:t>
            </a:r>
            <a:r>
              <a:rPr lang="en-US" smtClean="0">
                <a:sym typeface="Wingdings"/>
              </a:rPr>
              <a:t></a:t>
            </a:r>
            <a:endParaRPr lang="de-DE"/>
          </a:p>
          <a:p>
            <a:pPr>
              <a:spcBef>
                <a:spcPts val="1200"/>
              </a:spcBef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. Robin et al.,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Superbend project at the </a:t>
            </a:r>
            <a:r>
              <a:rPr lang="en-US" i="1" smtClean="0">
                <a:solidFill>
                  <a:schemeClr val="accent6">
                    <a:lumMod val="50000"/>
                  </a:schemeClr>
                </a:solidFill>
              </a:rPr>
              <a:t>Advanced Light Source,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PAC-2001    </a:t>
            </a:r>
            <a:r>
              <a:rPr lang="en-US" smtClean="0">
                <a:sym typeface="Wingdings"/>
              </a:rPr>
              <a:t> </a:t>
            </a:r>
            <a:endParaRPr lang="de-DE"/>
          </a:p>
          <a:p>
            <a:endParaRPr lang="de-DE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16" y="3938858"/>
            <a:ext cx="3628023" cy="245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SLS upgrade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637194"/>
            <a:ext cx="3635894" cy="18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95" name="Picture 19" descr="http://origin-ars.els-cdn.com/content/image/1-s2.0-S0168900213016203-g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07" y="2488617"/>
            <a:ext cx="3466695" cy="34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27927"/>
              </p:ext>
            </p:extLst>
          </p:nvPr>
        </p:nvGraphicFramePr>
        <p:xfrm>
          <a:off x="1405952" y="3200"/>
          <a:ext cx="6311901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5" imgW="3035160" imgH="279360" progId="Equation.3">
                  <p:embed/>
                </p:oleObj>
              </mc:Choice>
              <mc:Fallback>
                <p:oleObj name="Equation" r:id="rId5" imgW="3035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952" y="3200"/>
                        <a:ext cx="6311901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6520" y="980728"/>
            <a:ext cx="83529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i="0" kern="0" smtClean="0"/>
              <a:t>Anti-Bend:  </a:t>
            </a:r>
            <a:r>
              <a:rPr lang="en-US" altLang="de-DE" sz="2800" kern="0" smtClean="0"/>
              <a:t>inverse field,  </a:t>
            </a:r>
            <a:r>
              <a:rPr lang="en-US" altLang="de-DE" sz="2800" i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de-DE" sz="28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</a:p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i="0" kern="0" smtClean="0"/>
              <a:t>Low field, long magnet </a:t>
            </a:r>
            <a:endParaRPr lang="en-US" altLang="de-DE" sz="2400" i="0" kern="0" smtClean="0"/>
          </a:p>
          <a:p>
            <a:pPr lvl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kern="0" smtClean="0"/>
              <a:t>emittance contribution  </a:t>
            </a:r>
            <a:r>
              <a:rPr lang="en-US" altLang="de-DE" sz="2400" i="0" kern="0" smtClean="0">
                <a:sym typeface="Symbol"/>
              </a:rPr>
              <a:t>  </a:t>
            </a:r>
            <a:r>
              <a:rPr lang="en-US" altLang="de-DE" sz="2400" i="0" kern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|</a:t>
            </a:r>
            <a:r>
              <a:rPr lang="en-US" altLang="de-DE" sz="2400" i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de-DE" sz="2400" i="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de-DE" sz="2400" i="0" kern="0" normalizeH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de-DE" sz="2400" i="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>
                <a:latin typeface="Monotype Corsiva" pitchFamily="66" charset="0"/>
                <a:sym typeface="Wingdings" pitchFamily="2" charset="2"/>
              </a:rPr>
              <a:t>H  </a:t>
            </a:r>
            <a:r>
              <a:rPr lang="en-US" altLang="de-DE" sz="24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de-DE" sz="2400" kern="0">
              <a:sym typeface="Wingdings" pitchFamily="2" charset="2"/>
            </a:endParaRPr>
          </a:p>
          <a:p>
            <a:pPr lvl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smtClean="0">
                <a:latin typeface="Monotype Corsiva" pitchFamily="66" charset="0"/>
                <a:sym typeface="Wingdings" pitchFamily="2" charset="2"/>
              </a:rPr>
              <a:t>H </a:t>
            </a:r>
            <a:r>
              <a:rPr lang="en-US" altLang="de-DE" sz="2400" i="0" kern="0" smtClean="0"/>
              <a:t> is large and </a:t>
            </a:r>
            <a:r>
              <a:rPr lang="en-US" altLang="de-DE" sz="2400" i="0" kern="0" smtClean="0">
                <a:sym typeface="Symbol"/>
              </a:rPr>
              <a:t></a:t>
            </a:r>
            <a:r>
              <a:rPr lang="en-US" altLang="de-DE" sz="2400" i="0" kern="0" smtClean="0"/>
              <a:t>constant at </a:t>
            </a:r>
            <a:r>
              <a:rPr lang="en-US" altLang="de-DE" sz="2400" i="0" kern="0" smtClean="0">
                <a:solidFill>
                  <a:srgbClr val="9900FF"/>
                </a:solidFill>
              </a:rPr>
              <a:t>anti-bend.</a:t>
            </a:r>
          </a:p>
          <a:p>
            <a:pPr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kern="0" smtClean="0"/>
              <a:t>Strong horizontal focusing,  </a:t>
            </a:r>
            <a:r>
              <a:rPr lang="en-US" altLang="de-DE" sz="2800" i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dB/dx </a:t>
            </a:r>
            <a:r>
              <a:rPr lang="en-US" altLang="de-DE" sz="28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</a:p>
          <a:p>
            <a:pPr lvl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kern="0" smtClean="0"/>
              <a:t>needed for optics at location </a:t>
            </a:r>
            <a:br>
              <a:rPr lang="en-US" altLang="de-DE" sz="2400" i="0" kern="0" smtClean="0"/>
            </a:br>
            <a:r>
              <a:rPr lang="en-US" altLang="de-DE" sz="2400" i="0" kern="0" smtClean="0"/>
              <a:t>out of phase with main bend.</a:t>
            </a:r>
            <a:endParaRPr lang="en-US" altLang="de-DE" sz="2000" i="0" kern="0" smtClean="0"/>
          </a:p>
          <a:p>
            <a:pPr lvl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400" i="0" kern="0" smtClean="0"/>
              <a:t>manipulation of damping partition </a:t>
            </a:r>
            <a:br>
              <a:rPr lang="en-US" altLang="de-DE" sz="2400" i="0" kern="0" smtClean="0"/>
            </a:br>
            <a:r>
              <a:rPr lang="en-US" altLang="de-DE" sz="2400" i="0" kern="0" smtClean="0"/>
              <a:t>to get lower emittance:</a:t>
            </a:r>
          </a:p>
          <a:p>
            <a:pPr lvl="2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i="0" kern="0" smtClean="0"/>
              <a:t>vertical focusing in normal bend.</a:t>
            </a:r>
            <a:endParaRPr lang="en-US" altLang="de-DE" sz="2000" i="0" kern="0" smtClean="0"/>
          </a:p>
          <a:p>
            <a:pPr lvl="2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kern="0" smtClean="0"/>
              <a:t>horizontal focusing in anti-bend.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i="0" kern="0" smtClean="0">
                <a:sym typeface="Wingdings" pitchFamily="2" charset="2"/>
              </a:rPr>
              <a:t>anti-bend = off-centered quadrupole.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de-DE" sz="2800" i="0" kern="0" smtClean="0">
                <a:sym typeface="Wingdings" pitchFamily="2" charset="2"/>
              </a:rPr>
              <a:t>most convenient magnet design = half quadrupole.</a:t>
            </a:r>
            <a:endParaRPr lang="en-US" altLang="de-DE" sz="2800" i="0" kern="0">
              <a:sym typeface="Wingdings" pitchFamily="2" charset="2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alt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nti-bend</a:t>
            </a:r>
            <a:endParaRPr lang="en-US" alt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809252" y="1543163"/>
            <a:ext cx="975374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de-DE" b="1" i="1">
                <a:solidFill>
                  <a:srgbClr val="0000FF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b="1" i="1" baseline="-25000">
                <a:solidFill>
                  <a:srgbClr val="0000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altLang="de-DE" b="1" i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altLang="de-DE" b="1" i="1">
                <a:solidFill>
                  <a:srgbClr val="FF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b</a:t>
            </a:r>
            <a:r>
              <a:rPr lang="en-US" altLang="de-DE" b="1" i="1" baseline="-2500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y</a:t>
            </a:r>
            <a:r>
              <a:rPr lang="en-US" altLang="de-DE" b="1" i="1">
                <a:solidFill>
                  <a:srgbClr val="FF0066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altLang="de-DE" b="1" i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altLang="de-DE" b="1" i="1">
              <a:solidFill>
                <a:srgbClr val="00FF00"/>
              </a:solidFill>
              <a:latin typeface="Symbol" pitchFamily="18" charset="2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9424" y="1158357"/>
            <a:ext cx="123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33CC33"/>
                </a:solidFill>
              </a:rPr>
              <a:t>Disp. </a:t>
            </a:r>
            <a:r>
              <a:rPr lang="en-US" sz="2000" b="1" i="1" smtClean="0">
                <a:solidFill>
                  <a:srgbClr val="33CC33"/>
                </a:solidFill>
                <a:latin typeface="Symbol" panose="05050102010706020507" pitchFamily="18" charset="2"/>
              </a:rPr>
              <a:t>h</a:t>
            </a:r>
            <a:endParaRPr lang="de-DE" sz="2000" b="1" i="1">
              <a:solidFill>
                <a:srgbClr val="33CC33"/>
              </a:solidFill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5069" y="764704"/>
            <a:ext cx="432048" cy="1512168"/>
          </a:xfrm>
          <a:prstGeom prst="rect">
            <a:avLst/>
          </a:prstGeom>
          <a:solidFill>
            <a:srgbClr val="6600C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/>
          <p:cNvSpPr/>
          <p:nvPr/>
        </p:nvSpPr>
        <p:spPr>
          <a:xfrm>
            <a:off x="8064000" y="768041"/>
            <a:ext cx="432048" cy="1512168"/>
          </a:xfrm>
          <a:prstGeom prst="rect">
            <a:avLst/>
          </a:prstGeom>
          <a:solidFill>
            <a:srgbClr val="6600C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SLS upgrade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 &amp; D top priorities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400" smtClean="0"/>
              <a:t>Dynamic apertures</a:t>
            </a:r>
          </a:p>
          <a:p>
            <a:pPr lvl="1">
              <a:lnSpc>
                <a:spcPct val="95000"/>
              </a:lnSpc>
            </a:pPr>
            <a:r>
              <a:rPr lang="en-US" sz="2000" smtClean="0"/>
              <a:t>Chromaticity correction and non-linear optics optimization to provide sufficient lifetime and injection efficiency.</a:t>
            </a:r>
          </a:p>
          <a:p>
            <a:pPr lvl="1">
              <a:lnSpc>
                <a:spcPct val="95000"/>
              </a:lnSpc>
            </a:pPr>
            <a:r>
              <a:rPr lang="en-US" sz="2000" smtClean="0"/>
              <a:t>Sensitivity to misalignments and multipolar errors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ð"/>
            </a:pPr>
            <a:r>
              <a:rPr lang="en-US" sz="2000" smtClean="0"/>
              <a:t>tools:  multi-objective genetic algorithms</a:t>
            </a:r>
          </a:p>
          <a:p>
            <a:pPr>
              <a:lnSpc>
                <a:spcPct val="95000"/>
              </a:lnSpc>
            </a:pPr>
            <a:r>
              <a:rPr lang="en-US" sz="2400"/>
              <a:t>Impedances and instabilities</a:t>
            </a:r>
          </a:p>
          <a:p>
            <a:pPr lvl="1">
              <a:lnSpc>
                <a:spcPct val="95000"/>
              </a:lnSpc>
            </a:pPr>
            <a:r>
              <a:rPr lang="en-US" sz="2000"/>
              <a:t>Interaction beam </a:t>
            </a:r>
            <a:r>
              <a:rPr lang="en-US" sz="2000">
                <a:sym typeface="Symbol"/>
              </a:rPr>
              <a:t> </a:t>
            </a:r>
            <a:r>
              <a:rPr lang="en-US" sz="2000"/>
              <a:t>narrow vacuum chamber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ð"/>
            </a:pPr>
            <a:r>
              <a:rPr lang="en-US" sz="2000"/>
              <a:t>measures: low RF (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100 MHz</a:t>
            </a:r>
            <a:r>
              <a:rPr lang="en-US" sz="2000"/>
              <a:t>), harmonic RF, feedback system...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Char char="ð"/>
            </a:pPr>
            <a:r>
              <a:rPr lang="en-US" sz="2000"/>
              <a:t>predicition of current </a:t>
            </a:r>
            <a:r>
              <a:rPr lang="en-US" sz="2000" smtClean="0"/>
              <a:t>thresholds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ð"/>
            </a:pPr>
            <a:r>
              <a:rPr lang="en-US" sz="2400" smtClean="0"/>
              <a:t>Baseline lattice</a:t>
            </a:r>
          </a:p>
          <a:p>
            <a:pPr lvl="1">
              <a:lnSpc>
                <a:spcPct val="95000"/>
              </a:lnSpc>
            </a:pPr>
            <a:r>
              <a:rPr lang="en-US" sz="2000" smtClean="0"/>
              <a:t>Meet all constraints (geometry, source points...)</a:t>
            </a:r>
          </a:p>
          <a:p>
            <a:pPr lvl="1">
              <a:lnSpc>
                <a:spcPct val="95000"/>
              </a:lnSpc>
            </a:pPr>
            <a:r>
              <a:rPr lang="en-US" sz="2000" smtClean="0"/>
              <a:t>Fulfill all user wishes (emittance, photon energies... )</a:t>
            </a:r>
          </a:p>
          <a:p>
            <a:pPr lvl="1">
              <a:lnSpc>
                <a:spcPct val="95000"/>
              </a:lnSpc>
            </a:pPr>
            <a:r>
              <a:rPr lang="en-US" sz="2000" smtClean="0"/>
              <a:t>Demonstrate the performance (lifetime, injection efficiency, emittance...)</a:t>
            </a:r>
          </a:p>
          <a:p>
            <a:pPr lvl="1">
              <a:lnSpc>
                <a:spcPct val="95000"/>
              </a:lnSpc>
            </a:pPr>
            <a:r>
              <a:rPr lang="en-US" sz="2000" smtClean="0"/>
              <a:t>Respect technical feasibilities (magnet strengths, spaces...)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SLS upgrade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Time schedule</a:t>
            </a:r>
            <a:endParaRPr lang="de-DE" i="1">
              <a:ln>
                <a:solidFill>
                  <a:schemeClr val="bg1"/>
                </a:solidFill>
              </a:ln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040560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w"/>
            </a:pPr>
            <a:r>
              <a:rPr lang="en-US" sz="2400" smtClean="0">
                <a:solidFill>
                  <a:srgbClr val="0070C0"/>
                </a:solidFill>
              </a:rPr>
              <a:t>Jan. 2014</a:t>
            </a:r>
            <a:r>
              <a:rPr lang="en-US" sz="2400"/>
              <a:t> </a:t>
            </a:r>
            <a:r>
              <a:rPr lang="en-US" sz="2400" smtClean="0"/>
              <a:t> Letter of Intent submitted to SERI </a:t>
            </a:r>
            <a:r>
              <a:rPr lang="en-US" sz="2400"/>
              <a:t/>
            </a:r>
            <a:br>
              <a:rPr lang="en-US" sz="2400"/>
            </a:br>
            <a:r>
              <a:rPr lang="en-US" sz="1400" smtClean="0"/>
              <a:t>(SERI </a:t>
            </a:r>
            <a:r>
              <a:rPr lang="en-US" sz="1400"/>
              <a:t>= State secretariat for Education, Research and </a:t>
            </a:r>
            <a:r>
              <a:rPr lang="en-US" sz="1400" smtClean="0"/>
              <a:t>Innovation)</a:t>
            </a:r>
          </a:p>
          <a:p>
            <a:pPr lvl="1"/>
            <a:r>
              <a:rPr lang="en-US" sz="2400"/>
              <a:t>s</a:t>
            </a:r>
            <a:r>
              <a:rPr lang="en-US" sz="2400" smtClean="0"/>
              <a:t>chedule and budget</a:t>
            </a:r>
          </a:p>
          <a:p>
            <a:pPr lvl="2"/>
            <a:r>
              <a:rPr lang="en-US" sz="2000" smtClean="0">
                <a:solidFill>
                  <a:srgbClr val="0070C0"/>
                </a:solidFill>
              </a:rPr>
              <a:t>2017-20</a:t>
            </a:r>
            <a:r>
              <a:rPr lang="en-US" sz="2000" smtClean="0"/>
              <a:t> 	studies &amp; prototypes	  2 MCHF</a:t>
            </a:r>
          </a:p>
          <a:p>
            <a:pPr lvl="2"/>
            <a:r>
              <a:rPr lang="en-US" sz="2000" smtClean="0">
                <a:solidFill>
                  <a:srgbClr val="0070C0"/>
                </a:solidFill>
              </a:rPr>
              <a:t>2021-24 </a:t>
            </a:r>
            <a:r>
              <a:rPr lang="en-US" sz="2000" smtClean="0"/>
              <a:t>	new storage ring		63 MCHF</a:t>
            </a:r>
            <a:br>
              <a:rPr lang="en-US" sz="2000" smtClean="0"/>
            </a:br>
            <a:r>
              <a:rPr lang="en-US" sz="2000" smtClean="0"/>
              <a:t>		beamline upgrades	20 MCHF</a:t>
            </a:r>
          </a:p>
          <a:p>
            <a:pPr lvl="1"/>
            <a:r>
              <a:rPr lang="en-US" sz="2400" smtClean="0">
                <a:solidFill>
                  <a:srgbClr val="0070C0"/>
                </a:solidFill>
              </a:rPr>
              <a:t>Oct. 2014</a:t>
            </a:r>
            <a:r>
              <a:rPr lang="en-US" sz="2400"/>
              <a:t> </a:t>
            </a:r>
            <a:r>
              <a:rPr lang="en-US" sz="2400" smtClean="0"/>
              <a:t> positive evaluation by SERI </a:t>
            </a:r>
          </a:p>
          <a:p>
            <a:r>
              <a:rPr lang="en-US" sz="2400" smtClean="0"/>
              <a:t>Going on </a:t>
            </a:r>
            <a:r>
              <a:rPr lang="en-US" sz="2400" smtClean="0">
                <a:solidFill>
                  <a:srgbClr val="0070C0"/>
                </a:solidFill>
              </a:rPr>
              <a:t>now</a:t>
            </a:r>
          </a:p>
          <a:p>
            <a:pPr lvl="1"/>
            <a:r>
              <a:rPr lang="en-US" sz="2000" smtClean="0"/>
              <a:t>communication of project inside PSI</a:t>
            </a:r>
          </a:p>
          <a:p>
            <a:pPr lvl="1"/>
            <a:r>
              <a:rPr lang="en-US" sz="2000" smtClean="0"/>
              <a:t>specification of upgrade in discussion with users</a:t>
            </a:r>
          </a:p>
          <a:p>
            <a:pPr lvl="1"/>
            <a:r>
              <a:rPr lang="en-US" sz="2000" smtClean="0"/>
              <a:t>project preparation: manpower, time schedules, priorities, milestones...</a:t>
            </a:r>
          </a:p>
          <a:p>
            <a:r>
              <a:rPr lang="en-US" sz="2400" smtClean="0"/>
              <a:t>Concept decisions </a:t>
            </a:r>
            <a:r>
              <a:rPr lang="en-US" sz="2400" smtClean="0">
                <a:solidFill>
                  <a:srgbClr val="0070C0"/>
                </a:solidFill>
              </a:rPr>
              <a:t>fall 2015.</a:t>
            </a:r>
          </a:p>
          <a:p>
            <a:r>
              <a:rPr lang="en-US" sz="2400" smtClean="0"/>
              <a:t>Conceptual design report </a:t>
            </a:r>
            <a:r>
              <a:rPr lang="en-US" sz="2400" smtClean="0">
                <a:solidFill>
                  <a:srgbClr val="0070C0"/>
                </a:solidFill>
              </a:rPr>
              <a:t>end  2016.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647" y="0"/>
            <a:ext cx="108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SLS upgrade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32859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smtClean="0">
                <a:solidFill>
                  <a:srgbClr val="0070C0"/>
                </a:solidFill>
                <a:latin typeface="+mj-lt"/>
              </a:rPr>
              <a:t>Magnet miniaturization </a:t>
            </a:r>
            <a:r>
              <a:rPr lang="en-US" sz="2400" smtClean="0">
                <a:latin typeface="+mj-lt"/>
              </a:rPr>
              <a:t>enables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multi-bend achromat lattices </a:t>
            </a:r>
            <a:r>
              <a:rPr lang="en-US" sz="2400" smtClean="0">
                <a:latin typeface="+mj-lt"/>
              </a:rPr>
              <a:t>providing emittance in the 10..100 pm range.</a:t>
            </a:r>
          </a:p>
          <a:p>
            <a:pPr>
              <a:spcBef>
                <a:spcPts val="800"/>
              </a:spcBef>
            </a:pPr>
            <a:r>
              <a:rPr lang="en-US" sz="2400" smtClean="0">
                <a:latin typeface="+mj-lt"/>
              </a:rPr>
              <a:t>Miniaturization is based on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NEG coated vacuum chambers</a:t>
            </a:r>
            <a:r>
              <a:rPr lang="en-US" sz="2400" smtClean="0">
                <a:latin typeface="+mj-lt"/>
              </a:rPr>
              <a:t>.</a:t>
            </a:r>
          </a:p>
          <a:p>
            <a:pPr>
              <a:spcBef>
                <a:spcPts val="800"/>
              </a:spcBef>
            </a:pPr>
            <a:r>
              <a:rPr lang="en-US" sz="2400" smtClean="0">
                <a:latin typeface="+mj-lt"/>
              </a:rPr>
              <a:t>Progress forces existing light sources to consider upgrades. </a:t>
            </a:r>
            <a:endParaRPr lang="en-US" sz="2400">
              <a:latin typeface="+mj-lt"/>
            </a:endParaRPr>
          </a:p>
          <a:p>
            <a:pPr>
              <a:spcBef>
                <a:spcPts val="800"/>
              </a:spcBef>
            </a:pPr>
            <a:r>
              <a:rPr lang="en-US" sz="2400" smtClean="0">
                <a:latin typeface="+mj-lt"/>
              </a:rPr>
              <a:t>Upgrade of the Swiss Light Source SLS has to cope with a </a:t>
            </a:r>
            <a:br>
              <a:rPr lang="en-US" sz="2400" smtClean="0">
                <a:latin typeface="+mj-lt"/>
              </a:rPr>
            </a:br>
            <a:r>
              <a:rPr lang="en-US" sz="2400" smtClean="0">
                <a:latin typeface="+mj-lt"/>
              </a:rPr>
              <a:t>rather compact lattice footprint.</a:t>
            </a:r>
          </a:p>
          <a:p>
            <a:pPr>
              <a:spcBef>
                <a:spcPts val="800"/>
              </a:spcBef>
            </a:pPr>
            <a:r>
              <a:rPr lang="en-US" sz="2400" smtClean="0">
                <a:latin typeface="+mj-lt"/>
              </a:rPr>
              <a:t>The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longitudinal gradient bend / anti-bend cell </a:t>
            </a:r>
            <a:r>
              <a:rPr lang="en-US" sz="2400" smtClean="0">
                <a:latin typeface="+mj-lt"/>
              </a:rPr>
              <a:t>provides </a:t>
            </a:r>
            <a:br>
              <a:rPr lang="en-US" sz="2400" smtClean="0">
                <a:latin typeface="+mj-lt"/>
              </a:rPr>
            </a:br>
            <a:r>
              <a:rPr lang="en-US" sz="2400" smtClean="0">
                <a:latin typeface="+mj-lt"/>
              </a:rPr>
              <a:t>a solution for compact low emittance lattices.</a:t>
            </a:r>
          </a:p>
          <a:p>
            <a:pPr>
              <a:spcBef>
                <a:spcPts val="800"/>
              </a:spcBef>
            </a:pPr>
            <a:r>
              <a:rPr lang="en-US" sz="2400" smtClean="0">
                <a:latin typeface="+mj-lt"/>
              </a:rPr>
              <a:t>Draft designs for an SLS upgrade promise a </a:t>
            </a:r>
            <a:br>
              <a:rPr lang="en-US" sz="2400" smtClean="0">
                <a:latin typeface="+mj-lt"/>
              </a:rPr>
            </a:br>
            <a:r>
              <a:rPr lang="en-US" sz="2400" smtClean="0">
                <a:latin typeface="+mj-lt"/>
              </a:rPr>
              <a:t>factor </a:t>
            </a:r>
            <a:r>
              <a:rPr lang="en-US" sz="2400" smtClean="0">
                <a:latin typeface="+mj-lt"/>
                <a:cs typeface="Times New Roman" panose="02020603050405020304" pitchFamily="18" charset="0"/>
              </a:rPr>
              <a:t>25...50 </a:t>
            </a:r>
            <a:r>
              <a:rPr lang="en-US" sz="2400" smtClean="0">
                <a:latin typeface="+mj-lt"/>
              </a:rPr>
              <a:t>improvement in brightness and coherence.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8384" y="5688168"/>
            <a:ext cx="72008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THE END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Bonus tracks</a:t>
            </a:r>
            <a:endParaRPr lang="de-DE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988840"/>
            <a:ext cx="846094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				</a:t>
            </a:r>
          </a:p>
          <a:p>
            <a:pPr>
              <a:lnSpc>
                <a:spcPts val="2700"/>
              </a:lnSpc>
              <a:spcBef>
                <a:spcPts val="0"/>
              </a:spcBef>
              <a:buFont typeface="Wingdings"/>
              <a:buChar char="n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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280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     		</a:t>
            </a:r>
            <a:r>
              <a:rPr lang="en-US" sz="2400" smtClean="0"/>
              <a:t>The dynamic aperture problem</a:t>
            </a:r>
          </a:p>
        </p:txBody>
      </p:sp>
    </p:spTree>
    <p:extLst>
      <p:ext uri="{BB962C8B-B14F-4D97-AF65-F5344CB8AC3E}">
        <p14:creationId xmlns:p14="http://schemas.microsoft.com/office/powerpoint/2010/main" val="25908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The dynamic aperture problem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22" y="826845"/>
            <a:ext cx="6264696" cy="24434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Local aperture  </a:t>
            </a:r>
            <a:r>
              <a:rPr lang="en-US" smtClean="0"/>
              <a:t>= beam pipe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rgbClr val="0070C0"/>
                </a:solidFill>
              </a:rPr>
              <a:t>Physical aperture </a:t>
            </a:r>
            <a:r>
              <a:rPr lang="en-US" smtClean="0"/>
              <a:t>= “shadow” of local apertures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linear projection of local apertures to track point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rgbClr val="FF0000"/>
                </a:solidFill>
              </a:rPr>
              <a:t>Dynamic aperture </a:t>
            </a:r>
            <a:r>
              <a:rPr lang="en-US" smtClean="0"/>
              <a:t>= area of stable particle motion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obtained from tracking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including local aperture limits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result depends on model parameters.</a:t>
            </a:r>
            <a:endParaRPr lang="de-DE"/>
          </a:p>
        </p:txBody>
      </p:sp>
      <p:grpSp>
        <p:nvGrpSpPr>
          <p:cNvPr id="18" name="Group 17"/>
          <p:cNvGrpSpPr/>
          <p:nvPr/>
        </p:nvGrpSpPr>
        <p:grpSpPr>
          <a:xfrm>
            <a:off x="5846176" y="764704"/>
            <a:ext cx="2310081" cy="2153014"/>
            <a:chOff x="3563888" y="1161206"/>
            <a:chExt cx="2481162" cy="1331691"/>
          </a:xfrm>
        </p:grpSpPr>
        <p:sp>
          <p:nvSpPr>
            <p:cNvPr id="9" name="Oval 8"/>
            <p:cNvSpPr/>
            <p:nvPr/>
          </p:nvSpPr>
          <p:spPr>
            <a:xfrm>
              <a:off x="3851920" y="1484784"/>
              <a:ext cx="1728192" cy="864096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40117" y="1622871"/>
              <a:ext cx="1152128" cy="57606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67200" y="1684010"/>
              <a:ext cx="880533" cy="229457"/>
            </a:xfrm>
            <a:custGeom>
              <a:avLst/>
              <a:gdLst>
                <a:gd name="connsiteX0" fmla="*/ 0 w 880533"/>
                <a:gd name="connsiteY0" fmla="*/ 229457 h 229457"/>
                <a:gd name="connsiteX1" fmla="*/ 25400 w 880533"/>
                <a:gd name="connsiteY1" fmla="*/ 187123 h 229457"/>
                <a:gd name="connsiteX2" fmla="*/ 33867 w 880533"/>
                <a:gd name="connsiteY2" fmla="*/ 153257 h 229457"/>
                <a:gd name="connsiteX3" fmla="*/ 59267 w 880533"/>
                <a:gd name="connsiteY3" fmla="*/ 144790 h 229457"/>
                <a:gd name="connsiteX4" fmla="*/ 84667 w 880533"/>
                <a:gd name="connsiteY4" fmla="*/ 127857 h 229457"/>
                <a:gd name="connsiteX5" fmla="*/ 135467 w 880533"/>
                <a:gd name="connsiteY5" fmla="*/ 153257 h 229457"/>
                <a:gd name="connsiteX6" fmla="*/ 160867 w 880533"/>
                <a:gd name="connsiteY6" fmla="*/ 144790 h 229457"/>
                <a:gd name="connsiteX7" fmla="*/ 203200 w 880533"/>
                <a:gd name="connsiteY7" fmla="*/ 85523 h 229457"/>
                <a:gd name="connsiteX8" fmla="*/ 254000 w 880533"/>
                <a:gd name="connsiteY8" fmla="*/ 51657 h 229457"/>
                <a:gd name="connsiteX9" fmla="*/ 287867 w 880533"/>
                <a:gd name="connsiteY9" fmla="*/ 43190 h 229457"/>
                <a:gd name="connsiteX10" fmla="*/ 338667 w 880533"/>
                <a:gd name="connsiteY10" fmla="*/ 26257 h 229457"/>
                <a:gd name="connsiteX11" fmla="*/ 381000 w 880533"/>
                <a:gd name="connsiteY11" fmla="*/ 857 h 229457"/>
                <a:gd name="connsiteX12" fmla="*/ 448733 w 880533"/>
                <a:gd name="connsiteY12" fmla="*/ 51657 h 229457"/>
                <a:gd name="connsiteX13" fmla="*/ 491067 w 880533"/>
                <a:gd name="connsiteY13" fmla="*/ 26257 h 229457"/>
                <a:gd name="connsiteX14" fmla="*/ 508000 w 880533"/>
                <a:gd name="connsiteY14" fmla="*/ 51657 h 229457"/>
                <a:gd name="connsiteX15" fmla="*/ 533400 w 880533"/>
                <a:gd name="connsiteY15" fmla="*/ 60123 h 229457"/>
                <a:gd name="connsiteX16" fmla="*/ 550333 w 880533"/>
                <a:gd name="connsiteY16" fmla="*/ 85523 h 229457"/>
                <a:gd name="connsiteX17" fmla="*/ 567267 w 880533"/>
                <a:gd name="connsiteY17" fmla="*/ 102457 h 229457"/>
                <a:gd name="connsiteX18" fmla="*/ 575733 w 880533"/>
                <a:gd name="connsiteY18" fmla="*/ 77057 h 229457"/>
                <a:gd name="connsiteX19" fmla="*/ 660400 w 880533"/>
                <a:gd name="connsiteY19" fmla="*/ 102457 h 229457"/>
                <a:gd name="connsiteX20" fmla="*/ 668867 w 880533"/>
                <a:gd name="connsiteY20" fmla="*/ 127857 h 229457"/>
                <a:gd name="connsiteX21" fmla="*/ 719667 w 880533"/>
                <a:gd name="connsiteY21" fmla="*/ 102457 h 229457"/>
                <a:gd name="connsiteX22" fmla="*/ 745067 w 880533"/>
                <a:gd name="connsiteY22" fmla="*/ 110923 h 229457"/>
                <a:gd name="connsiteX23" fmla="*/ 762000 w 880533"/>
                <a:gd name="connsiteY23" fmla="*/ 127857 h 229457"/>
                <a:gd name="connsiteX24" fmla="*/ 812800 w 880533"/>
                <a:gd name="connsiteY24" fmla="*/ 144790 h 229457"/>
                <a:gd name="connsiteX25" fmla="*/ 829733 w 880533"/>
                <a:gd name="connsiteY25" fmla="*/ 170190 h 229457"/>
                <a:gd name="connsiteX26" fmla="*/ 838200 w 880533"/>
                <a:gd name="connsiteY26" fmla="*/ 195590 h 229457"/>
                <a:gd name="connsiteX27" fmla="*/ 863600 w 880533"/>
                <a:gd name="connsiteY27" fmla="*/ 212523 h 229457"/>
                <a:gd name="connsiteX28" fmla="*/ 880533 w 880533"/>
                <a:gd name="connsiteY28" fmla="*/ 229457 h 22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0533" h="229457">
                  <a:moveTo>
                    <a:pt x="0" y="229457"/>
                  </a:moveTo>
                  <a:cubicBezTo>
                    <a:pt x="8467" y="215346"/>
                    <a:pt x="18716" y="202161"/>
                    <a:pt x="25400" y="187123"/>
                  </a:cubicBezTo>
                  <a:cubicBezTo>
                    <a:pt x="30126" y="176490"/>
                    <a:pt x="26598" y="162343"/>
                    <a:pt x="33867" y="153257"/>
                  </a:cubicBezTo>
                  <a:cubicBezTo>
                    <a:pt x="39442" y="146288"/>
                    <a:pt x="51285" y="148781"/>
                    <a:pt x="59267" y="144790"/>
                  </a:cubicBezTo>
                  <a:cubicBezTo>
                    <a:pt x="68368" y="140239"/>
                    <a:pt x="76200" y="133501"/>
                    <a:pt x="84667" y="127857"/>
                  </a:cubicBezTo>
                  <a:cubicBezTo>
                    <a:pt x="97508" y="136418"/>
                    <a:pt x="117941" y="153257"/>
                    <a:pt x="135467" y="153257"/>
                  </a:cubicBezTo>
                  <a:cubicBezTo>
                    <a:pt x="144392" y="153257"/>
                    <a:pt x="152400" y="147612"/>
                    <a:pt x="160867" y="144790"/>
                  </a:cubicBezTo>
                  <a:cubicBezTo>
                    <a:pt x="188318" y="62435"/>
                    <a:pt x="157019" y="111179"/>
                    <a:pt x="203200" y="85523"/>
                  </a:cubicBezTo>
                  <a:cubicBezTo>
                    <a:pt x="220990" y="75640"/>
                    <a:pt x="254000" y="51657"/>
                    <a:pt x="254000" y="51657"/>
                  </a:cubicBezTo>
                  <a:cubicBezTo>
                    <a:pt x="308877" y="88241"/>
                    <a:pt x="256842" y="65350"/>
                    <a:pt x="287867" y="43190"/>
                  </a:cubicBezTo>
                  <a:cubicBezTo>
                    <a:pt x="302392" y="32815"/>
                    <a:pt x="338667" y="26257"/>
                    <a:pt x="338667" y="26257"/>
                  </a:cubicBezTo>
                  <a:cubicBezTo>
                    <a:pt x="347165" y="17758"/>
                    <a:pt x="364512" y="-4639"/>
                    <a:pt x="381000" y="857"/>
                  </a:cubicBezTo>
                  <a:cubicBezTo>
                    <a:pt x="409725" y="10432"/>
                    <a:pt x="428674" y="31597"/>
                    <a:pt x="448733" y="51657"/>
                  </a:cubicBezTo>
                  <a:cubicBezTo>
                    <a:pt x="456529" y="43861"/>
                    <a:pt x="475365" y="19976"/>
                    <a:pt x="491067" y="26257"/>
                  </a:cubicBezTo>
                  <a:cubicBezTo>
                    <a:pt x="500515" y="30036"/>
                    <a:pt x="500054" y="45300"/>
                    <a:pt x="508000" y="51657"/>
                  </a:cubicBezTo>
                  <a:cubicBezTo>
                    <a:pt x="514969" y="57232"/>
                    <a:pt x="524933" y="57301"/>
                    <a:pt x="533400" y="60123"/>
                  </a:cubicBezTo>
                  <a:cubicBezTo>
                    <a:pt x="539044" y="68590"/>
                    <a:pt x="543976" y="77577"/>
                    <a:pt x="550333" y="85523"/>
                  </a:cubicBezTo>
                  <a:cubicBezTo>
                    <a:pt x="555320" y="91757"/>
                    <a:pt x="559694" y="104981"/>
                    <a:pt x="567267" y="102457"/>
                  </a:cubicBezTo>
                  <a:cubicBezTo>
                    <a:pt x="575734" y="99635"/>
                    <a:pt x="572911" y="85524"/>
                    <a:pt x="575733" y="77057"/>
                  </a:cubicBezTo>
                  <a:cubicBezTo>
                    <a:pt x="637572" y="97670"/>
                    <a:pt x="609217" y="89661"/>
                    <a:pt x="660400" y="102457"/>
                  </a:cubicBezTo>
                  <a:cubicBezTo>
                    <a:pt x="663222" y="110924"/>
                    <a:pt x="660884" y="123866"/>
                    <a:pt x="668867" y="127857"/>
                  </a:cubicBezTo>
                  <a:cubicBezTo>
                    <a:pt x="678882" y="132864"/>
                    <a:pt x="715389" y="105309"/>
                    <a:pt x="719667" y="102457"/>
                  </a:cubicBezTo>
                  <a:cubicBezTo>
                    <a:pt x="728134" y="105279"/>
                    <a:pt x="737414" y="106331"/>
                    <a:pt x="745067" y="110923"/>
                  </a:cubicBezTo>
                  <a:cubicBezTo>
                    <a:pt x="751912" y="115030"/>
                    <a:pt x="754860" y="124287"/>
                    <a:pt x="762000" y="127857"/>
                  </a:cubicBezTo>
                  <a:cubicBezTo>
                    <a:pt x="777965" y="135840"/>
                    <a:pt x="812800" y="144790"/>
                    <a:pt x="812800" y="144790"/>
                  </a:cubicBezTo>
                  <a:cubicBezTo>
                    <a:pt x="818444" y="153257"/>
                    <a:pt x="825182" y="161089"/>
                    <a:pt x="829733" y="170190"/>
                  </a:cubicBezTo>
                  <a:cubicBezTo>
                    <a:pt x="833724" y="178172"/>
                    <a:pt x="832625" y="188621"/>
                    <a:pt x="838200" y="195590"/>
                  </a:cubicBezTo>
                  <a:cubicBezTo>
                    <a:pt x="844557" y="203536"/>
                    <a:pt x="855654" y="206166"/>
                    <a:pt x="863600" y="212523"/>
                  </a:cubicBezTo>
                  <a:cubicBezTo>
                    <a:pt x="869833" y="217510"/>
                    <a:pt x="880533" y="229457"/>
                    <a:pt x="880533" y="229457"/>
                  </a:cubicBezTo>
                </a:path>
              </a:pathLst>
            </a:cu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4267200" y="1910902"/>
              <a:ext cx="880533" cy="229303"/>
            </a:xfrm>
            <a:custGeom>
              <a:avLst/>
              <a:gdLst>
                <a:gd name="connsiteX0" fmla="*/ 0 w 880533"/>
                <a:gd name="connsiteY0" fmla="*/ 229457 h 229457"/>
                <a:gd name="connsiteX1" fmla="*/ 25400 w 880533"/>
                <a:gd name="connsiteY1" fmla="*/ 187123 h 229457"/>
                <a:gd name="connsiteX2" fmla="*/ 33867 w 880533"/>
                <a:gd name="connsiteY2" fmla="*/ 153257 h 229457"/>
                <a:gd name="connsiteX3" fmla="*/ 59267 w 880533"/>
                <a:gd name="connsiteY3" fmla="*/ 144790 h 229457"/>
                <a:gd name="connsiteX4" fmla="*/ 84667 w 880533"/>
                <a:gd name="connsiteY4" fmla="*/ 127857 h 229457"/>
                <a:gd name="connsiteX5" fmla="*/ 135467 w 880533"/>
                <a:gd name="connsiteY5" fmla="*/ 153257 h 229457"/>
                <a:gd name="connsiteX6" fmla="*/ 160867 w 880533"/>
                <a:gd name="connsiteY6" fmla="*/ 144790 h 229457"/>
                <a:gd name="connsiteX7" fmla="*/ 203200 w 880533"/>
                <a:gd name="connsiteY7" fmla="*/ 85523 h 229457"/>
                <a:gd name="connsiteX8" fmla="*/ 254000 w 880533"/>
                <a:gd name="connsiteY8" fmla="*/ 51657 h 229457"/>
                <a:gd name="connsiteX9" fmla="*/ 287867 w 880533"/>
                <a:gd name="connsiteY9" fmla="*/ 43190 h 229457"/>
                <a:gd name="connsiteX10" fmla="*/ 338667 w 880533"/>
                <a:gd name="connsiteY10" fmla="*/ 26257 h 229457"/>
                <a:gd name="connsiteX11" fmla="*/ 381000 w 880533"/>
                <a:gd name="connsiteY11" fmla="*/ 857 h 229457"/>
                <a:gd name="connsiteX12" fmla="*/ 448733 w 880533"/>
                <a:gd name="connsiteY12" fmla="*/ 51657 h 229457"/>
                <a:gd name="connsiteX13" fmla="*/ 491067 w 880533"/>
                <a:gd name="connsiteY13" fmla="*/ 26257 h 229457"/>
                <a:gd name="connsiteX14" fmla="*/ 508000 w 880533"/>
                <a:gd name="connsiteY14" fmla="*/ 51657 h 229457"/>
                <a:gd name="connsiteX15" fmla="*/ 533400 w 880533"/>
                <a:gd name="connsiteY15" fmla="*/ 60123 h 229457"/>
                <a:gd name="connsiteX16" fmla="*/ 550333 w 880533"/>
                <a:gd name="connsiteY16" fmla="*/ 85523 h 229457"/>
                <a:gd name="connsiteX17" fmla="*/ 567267 w 880533"/>
                <a:gd name="connsiteY17" fmla="*/ 102457 h 229457"/>
                <a:gd name="connsiteX18" fmla="*/ 575733 w 880533"/>
                <a:gd name="connsiteY18" fmla="*/ 77057 h 229457"/>
                <a:gd name="connsiteX19" fmla="*/ 660400 w 880533"/>
                <a:gd name="connsiteY19" fmla="*/ 102457 h 229457"/>
                <a:gd name="connsiteX20" fmla="*/ 668867 w 880533"/>
                <a:gd name="connsiteY20" fmla="*/ 127857 h 229457"/>
                <a:gd name="connsiteX21" fmla="*/ 719667 w 880533"/>
                <a:gd name="connsiteY21" fmla="*/ 102457 h 229457"/>
                <a:gd name="connsiteX22" fmla="*/ 745067 w 880533"/>
                <a:gd name="connsiteY22" fmla="*/ 110923 h 229457"/>
                <a:gd name="connsiteX23" fmla="*/ 762000 w 880533"/>
                <a:gd name="connsiteY23" fmla="*/ 127857 h 229457"/>
                <a:gd name="connsiteX24" fmla="*/ 812800 w 880533"/>
                <a:gd name="connsiteY24" fmla="*/ 144790 h 229457"/>
                <a:gd name="connsiteX25" fmla="*/ 829733 w 880533"/>
                <a:gd name="connsiteY25" fmla="*/ 170190 h 229457"/>
                <a:gd name="connsiteX26" fmla="*/ 838200 w 880533"/>
                <a:gd name="connsiteY26" fmla="*/ 195590 h 229457"/>
                <a:gd name="connsiteX27" fmla="*/ 863600 w 880533"/>
                <a:gd name="connsiteY27" fmla="*/ 212523 h 229457"/>
                <a:gd name="connsiteX28" fmla="*/ 880533 w 880533"/>
                <a:gd name="connsiteY28" fmla="*/ 229457 h 22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0533" h="229457">
                  <a:moveTo>
                    <a:pt x="0" y="229457"/>
                  </a:moveTo>
                  <a:cubicBezTo>
                    <a:pt x="8467" y="215346"/>
                    <a:pt x="18716" y="202161"/>
                    <a:pt x="25400" y="187123"/>
                  </a:cubicBezTo>
                  <a:cubicBezTo>
                    <a:pt x="30126" y="176490"/>
                    <a:pt x="26598" y="162343"/>
                    <a:pt x="33867" y="153257"/>
                  </a:cubicBezTo>
                  <a:cubicBezTo>
                    <a:pt x="39442" y="146288"/>
                    <a:pt x="51285" y="148781"/>
                    <a:pt x="59267" y="144790"/>
                  </a:cubicBezTo>
                  <a:cubicBezTo>
                    <a:pt x="68368" y="140239"/>
                    <a:pt x="76200" y="133501"/>
                    <a:pt x="84667" y="127857"/>
                  </a:cubicBezTo>
                  <a:cubicBezTo>
                    <a:pt x="97508" y="136418"/>
                    <a:pt x="117941" y="153257"/>
                    <a:pt x="135467" y="153257"/>
                  </a:cubicBezTo>
                  <a:cubicBezTo>
                    <a:pt x="144392" y="153257"/>
                    <a:pt x="152400" y="147612"/>
                    <a:pt x="160867" y="144790"/>
                  </a:cubicBezTo>
                  <a:cubicBezTo>
                    <a:pt x="188318" y="62435"/>
                    <a:pt x="157019" y="111179"/>
                    <a:pt x="203200" y="85523"/>
                  </a:cubicBezTo>
                  <a:cubicBezTo>
                    <a:pt x="220990" y="75640"/>
                    <a:pt x="254000" y="51657"/>
                    <a:pt x="254000" y="51657"/>
                  </a:cubicBezTo>
                  <a:cubicBezTo>
                    <a:pt x="308877" y="88241"/>
                    <a:pt x="256842" y="65350"/>
                    <a:pt x="287867" y="43190"/>
                  </a:cubicBezTo>
                  <a:cubicBezTo>
                    <a:pt x="302392" y="32815"/>
                    <a:pt x="338667" y="26257"/>
                    <a:pt x="338667" y="26257"/>
                  </a:cubicBezTo>
                  <a:cubicBezTo>
                    <a:pt x="347165" y="17758"/>
                    <a:pt x="364512" y="-4639"/>
                    <a:pt x="381000" y="857"/>
                  </a:cubicBezTo>
                  <a:cubicBezTo>
                    <a:pt x="409725" y="10432"/>
                    <a:pt x="428674" y="31597"/>
                    <a:pt x="448733" y="51657"/>
                  </a:cubicBezTo>
                  <a:cubicBezTo>
                    <a:pt x="456529" y="43861"/>
                    <a:pt x="475365" y="19976"/>
                    <a:pt x="491067" y="26257"/>
                  </a:cubicBezTo>
                  <a:cubicBezTo>
                    <a:pt x="500515" y="30036"/>
                    <a:pt x="500054" y="45300"/>
                    <a:pt x="508000" y="51657"/>
                  </a:cubicBezTo>
                  <a:cubicBezTo>
                    <a:pt x="514969" y="57232"/>
                    <a:pt x="524933" y="57301"/>
                    <a:pt x="533400" y="60123"/>
                  </a:cubicBezTo>
                  <a:cubicBezTo>
                    <a:pt x="539044" y="68590"/>
                    <a:pt x="543976" y="77577"/>
                    <a:pt x="550333" y="85523"/>
                  </a:cubicBezTo>
                  <a:cubicBezTo>
                    <a:pt x="555320" y="91757"/>
                    <a:pt x="559694" y="104981"/>
                    <a:pt x="567267" y="102457"/>
                  </a:cubicBezTo>
                  <a:cubicBezTo>
                    <a:pt x="575734" y="99635"/>
                    <a:pt x="572911" y="85524"/>
                    <a:pt x="575733" y="77057"/>
                  </a:cubicBezTo>
                  <a:cubicBezTo>
                    <a:pt x="637572" y="97670"/>
                    <a:pt x="609217" y="89661"/>
                    <a:pt x="660400" y="102457"/>
                  </a:cubicBezTo>
                  <a:cubicBezTo>
                    <a:pt x="663222" y="110924"/>
                    <a:pt x="660884" y="123866"/>
                    <a:pt x="668867" y="127857"/>
                  </a:cubicBezTo>
                  <a:cubicBezTo>
                    <a:pt x="678882" y="132864"/>
                    <a:pt x="715389" y="105309"/>
                    <a:pt x="719667" y="102457"/>
                  </a:cubicBezTo>
                  <a:cubicBezTo>
                    <a:pt x="728134" y="105279"/>
                    <a:pt x="737414" y="106331"/>
                    <a:pt x="745067" y="110923"/>
                  </a:cubicBezTo>
                  <a:cubicBezTo>
                    <a:pt x="751912" y="115030"/>
                    <a:pt x="754860" y="124287"/>
                    <a:pt x="762000" y="127857"/>
                  </a:cubicBezTo>
                  <a:cubicBezTo>
                    <a:pt x="777965" y="135840"/>
                    <a:pt x="812800" y="144790"/>
                    <a:pt x="812800" y="144790"/>
                  </a:cubicBezTo>
                  <a:cubicBezTo>
                    <a:pt x="818444" y="153257"/>
                    <a:pt x="825182" y="161089"/>
                    <a:pt x="829733" y="170190"/>
                  </a:cubicBezTo>
                  <a:cubicBezTo>
                    <a:pt x="833724" y="178172"/>
                    <a:pt x="832625" y="188621"/>
                    <a:pt x="838200" y="195590"/>
                  </a:cubicBezTo>
                  <a:cubicBezTo>
                    <a:pt x="844557" y="203536"/>
                    <a:pt x="855654" y="206166"/>
                    <a:pt x="863600" y="212523"/>
                  </a:cubicBezTo>
                  <a:cubicBezTo>
                    <a:pt x="869833" y="217510"/>
                    <a:pt x="880533" y="229457"/>
                    <a:pt x="880533" y="229457"/>
                  </a:cubicBezTo>
                </a:path>
              </a:pathLst>
            </a:cu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8024" y="1161206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de-DE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28" y="1844824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de-DE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563888" y="1910903"/>
              <a:ext cx="2448272" cy="25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716182" y="1334890"/>
              <a:ext cx="0" cy="11580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51520" y="2996952"/>
            <a:ext cx="8674197" cy="336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800" b="1" smtClean="0">
                <a:solidFill>
                  <a:srgbClr val="C00000"/>
                </a:solidFill>
              </a:rPr>
              <a:t>Consequences of bad dynamic aperture</a:t>
            </a:r>
          </a:p>
          <a:p>
            <a:pPr>
              <a:lnSpc>
                <a:spcPct val="120000"/>
              </a:lnSpc>
            </a:pPr>
            <a:r>
              <a:rPr lang="en-US" sz="2000" smtClean="0"/>
              <a:t>bad or impossible off-axis injection &amp; accumulation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80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[  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t>on-axis injection 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sym typeface="Wingdings"/>
              </a:rPr>
              <a:t> 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complicated injector, kicker, timing  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sz="2000" smtClean="0"/>
              <a:t>bad lattice momentum acceptance (= off momentum dynamic apertures) </a:t>
            </a:r>
            <a:br>
              <a:rPr lang="en-US" sz="2000" smtClean="0"/>
            </a:br>
            <a:r>
              <a:rPr lang="en-US" sz="2000" smtClean="0">
                <a:sym typeface="Wingdings"/>
              </a:rPr>
              <a:t> </a:t>
            </a:r>
            <a:r>
              <a:rPr lang="en-US" sz="2000" smtClean="0"/>
              <a:t>low Touschek lifetime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80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[  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t>top-up injection / frequent refill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sym typeface="Wingdings"/>
              </a:rPr>
              <a:t>  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high radiation background 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sym typeface="Wingdings"/>
              </a:rPr>
              <a:t> 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smtClean="0">
                <a:sym typeface="Wingdings"/>
              </a:rPr>
              <a:t> </a:t>
            </a:r>
            <a:r>
              <a:rPr lang="en-US" sz="2000" smtClean="0"/>
              <a:t>Dynamic aperture optimization = </a:t>
            </a:r>
            <a:r>
              <a:rPr lang="en-US" sz="2000" i="1" smtClean="0">
                <a:solidFill>
                  <a:srgbClr val="C00000"/>
                </a:solidFill>
              </a:rPr>
              <a:t>main design challenge</a:t>
            </a:r>
          </a:p>
          <a:p>
            <a:pPr lvl="1">
              <a:lnSpc>
                <a:spcPct val="120000"/>
              </a:lnSpc>
            </a:pPr>
            <a:r>
              <a:rPr lang="en-US" sz="1800" smtClean="0"/>
              <a:t>iterate with linear lattice design</a:t>
            </a:r>
            <a:endParaRPr lang="de-DE" sz="1800"/>
          </a:p>
        </p:txBody>
      </p:sp>
      <p:sp>
        <p:nvSpPr>
          <p:cNvPr id="14" name="TextBox 13"/>
          <p:cNvSpPr txBox="1"/>
          <p:nvPr/>
        </p:nvSpPr>
        <p:spPr>
          <a:xfrm>
            <a:off x="-6647" y="0"/>
            <a:ext cx="1543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Dynamic Aperture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Photon beam emittance 1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536504"/>
          </a:xfrm>
        </p:spPr>
        <p:txBody>
          <a:bodyPr>
            <a:normAutofit lnSpcReduction="10000"/>
          </a:bodyPr>
          <a:lstStyle/>
          <a:p>
            <a:r>
              <a:rPr lang="en-US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/>
              <a:t>electron beam emittances</a:t>
            </a:r>
            <a:r>
              <a:rPr lang="en-US" sz="2000" smtClean="0"/>
              <a:t>  (at dispersion free locations)</a:t>
            </a:r>
          </a:p>
          <a:p>
            <a:pPr lvl="1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z="2000"/>
              <a:t> </a:t>
            </a:r>
            <a:r>
              <a:rPr lang="en-US" sz="2000" smtClean="0"/>
              <a:t>emittances:  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5500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	       		</a:t>
            </a:r>
          </a:p>
          <a:p>
            <a:r>
              <a:rPr lang="en-US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mtClean="0"/>
              <a:t> </a:t>
            </a:r>
            <a:r>
              <a:rPr lang="en-US" sz="2400" smtClean="0">
                <a:latin typeface="Symbol" panose="05050102010706020507" pitchFamily="18" charset="2"/>
              </a:rPr>
              <a:t>= </a:t>
            </a:r>
            <a:r>
              <a:rPr lang="en-US" sz="2400" i="1" smtClean="0">
                <a:latin typeface="Symbol" panose="05050102010706020507" pitchFamily="18" charset="2"/>
              </a:rPr>
              <a:t>l</a:t>
            </a:r>
            <a:r>
              <a:rPr lang="en-US" sz="2400" smtClean="0">
                <a:latin typeface="Symbol" panose="05050102010706020507" pitchFamily="18" charset="2"/>
              </a:rPr>
              <a:t>/4p  </a:t>
            </a:r>
            <a:r>
              <a:rPr lang="en-US" sz="2400" smtClean="0"/>
              <a:t>diffraction emittance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  </a:t>
            </a:r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</a:t>
            </a:r>
            <a:r>
              <a:rPr lang="en-US" sz="240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en-US" sz="2400" smtClean="0">
                <a:cs typeface="Times New Roman" panose="02020603050405020304" pitchFamily="18" charset="0"/>
              </a:rPr>
              <a:t>for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latin typeface="Symbol" panose="05050102010706020507" pitchFamily="18" charset="2"/>
              </a:rPr>
              <a:t>l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Å  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 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12.4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keV)</a:t>
            </a:r>
            <a:endParaRPr lang="en-US" sz="2400" smtClean="0"/>
          </a:p>
          <a:p>
            <a:r>
              <a:rPr lang="en-US" sz="2400" i="1" smtClean="0">
                <a:latin typeface="Symbol" panose="05050102010706020507" pitchFamily="18" charset="2"/>
              </a:rPr>
              <a:t>b</a:t>
            </a:r>
            <a:r>
              <a:rPr lang="en-US" sz="2400" smtClean="0">
                <a:latin typeface="Symbol" panose="05050102010706020507" pitchFamily="18" charset="2"/>
              </a:rPr>
              <a:t>  ~ </a:t>
            </a:r>
            <a:r>
              <a:rPr lang="en-US" sz="2400" smtClean="0"/>
              <a:t>beam size / beam divergence </a:t>
            </a:r>
            <a:r>
              <a:rPr lang="en-US" sz="240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sz="2400" smtClean="0">
                <a:cs typeface="Times New Roman" panose="02020603050405020304" pitchFamily="18" charset="0"/>
                <a:sym typeface="Symbol"/>
              </a:rPr>
              <a:t>phase space orientation</a:t>
            </a:r>
            <a:endParaRPr lang="en-US" sz="2400" i="1" smtClean="0">
              <a:cs typeface="Times New Roman" panose="02020603050405020304" pitchFamily="18" charset="0"/>
            </a:endParaRPr>
          </a:p>
          <a:p>
            <a:r>
              <a:rPr lang="en-US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400" smtClean="0"/>
              <a:t> electron beam beta functions</a:t>
            </a:r>
          </a:p>
          <a:p>
            <a:pPr lvl="1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z="2000" smtClean="0"/>
              <a:t> short straights: 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000" smtClean="0"/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m;  </a:t>
            </a:r>
            <a:r>
              <a:rPr lang="en-US" sz="2000" smtClean="0"/>
              <a:t>superbends: 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000" smtClean="0"/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r>
              <a:rPr lang="en-US" sz="24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4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mtClean="0"/>
              <a:t> approximations for diffraction </a:t>
            </a:r>
          </a:p>
          <a:p>
            <a:pPr lvl="1"/>
            <a:r>
              <a:rPr lang="en-US" sz="2000" smtClean="0"/>
              <a:t>Undulator: 	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mtClean="0"/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p  </a:t>
            </a:r>
            <a:r>
              <a:rPr lang="en-US" sz="200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  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smtClean="0">
                <a:cs typeface="Times New Roman" panose="02020603050405020304" pitchFamily="18" charset="0"/>
              </a:rPr>
              <a:t>for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m</a:t>
            </a:r>
          </a:p>
          <a:p>
            <a:pPr lvl="1"/>
            <a:r>
              <a:rPr lang="en-US" sz="2000" smtClean="0"/>
              <a:t>Superbend: 	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mtClean="0"/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0.014 m /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[T]</a:t>
            </a:r>
            <a:r>
              <a:rPr lang="en-US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  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0.0045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smtClean="0">
                <a:cs typeface="Times New Roman" panose="02020603050405020304" pitchFamily="18" charset="0"/>
              </a:rPr>
              <a:t>for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T</a:t>
            </a:r>
          </a:p>
          <a:p>
            <a:r>
              <a:rPr lang="en-US" sz="2400" smtClean="0"/>
              <a:t>Convoluted photon beam emittances</a:t>
            </a:r>
          </a:p>
          <a:p>
            <a:pPr lvl="1"/>
            <a:r>
              <a:rPr lang="en-US" sz="2000" smtClean="0"/>
              <a:t>Undulator @ </a:t>
            </a:r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z="2000" smtClean="0"/>
              <a:t>:   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i="1" baseline="-2500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000" smtClean="0"/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2000" b="1" smtClean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5520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n-US" sz="2000" b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	</a:t>
            </a:r>
          </a:p>
          <a:p>
            <a:pPr lvl="1"/>
            <a:r>
              <a:rPr lang="en-US" sz="2000" smtClean="0"/>
              <a:t>Superbend @ </a:t>
            </a:r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z="2000" smtClean="0"/>
              <a:t>:  </a:t>
            </a:r>
            <a:r>
              <a:rPr lang="en-US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i="1" baseline="-2500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z="2000" smtClean="0"/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2000" b="1" smtClean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5900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b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de-DE" sz="20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25532"/>
              </p:ext>
            </p:extLst>
          </p:nvPr>
        </p:nvGraphicFramePr>
        <p:xfrm>
          <a:off x="768350" y="793750"/>
          <a:ext cx="74612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3" imgW="3543120" imgH="520560" progId="Equation.3">
                  <p:embed/>
                </p:oleObj>
              </mc:Choice>
              <mc:Fallback>
                <p:oleObj name="Equation" r:id="rId3" imgW="354312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793750"/>
                        <a:ext cx="74612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03840" y="7647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(same for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mtClean="0"/>
              <a:t>)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7688071" y="4509120"/>
            <a:ext cx="142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CC6600"/>
                </a:solidFill>
                <a:sym typeface="Wingdings"/>
              </a:rPr>
              <a:t> </a:t>
            </a:r>
            <a:r>
              <a:rPr lang="en-US" sz="1400" smtClean="0">
                <a:solidFill>
                  <a:srgbClr val="CC6600"/>
                </a:solidFill>
              </a:rPr>
              <a:t>W. Joho</a:t>
            </a:r>
            <a:br>
              <a:rPr lang="en-US" sz="1400" smtClean="0">
                <a:solidFill>
                  <a:srgbClr val="CC6600"/>
                </a:solidFill>
              </a:rPr>
            </a:br>
            <a:r>
              <a:rPr lang="en-US" sz="1400" smtClean="0">
                <a:solidFill>
                  <a:srgbClr val="CC6600"/>
                </a:solidFill>
              </a:rPr>
              <a:t>     SLS-Note 3/93</a:t>
            </a:r>
            <a:endParaRPr lang="de-DE" sz="1400">
              <a:solidFill>
                <a:srgbClr val="CC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647" y="0"/>
            <a:ext cx="194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Brightness &amp; coherence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a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27" y="2996951"/>
            <a:ext cx="3522180" cy="352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r" eaLnBrk="1" hangingPunct="1"/>
            <a:r>
              <a:rPr lang="en-US" altLang="de-DE" smtClean="0"/>
              <a:t>The challenge of chaos</a:t>
            </a:r>
            <a:endParaRPr lang="en-US" altLang="de-DE" sz="320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4779506" cy="5292354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de-DE" sz="2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emittance </a:t>
            </a:r>
            <a:r>
              <a:rPr lang="en-US" altLang="de-DE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altLang="de-DE" sz="2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attice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de-DE" sz="2400" smtClean="0">
                <a:solidFill>
                  <a:srgbClr val="C00000"/>
                </a:solidFill>
              </a:rPr>
              <a:t>     strong (horizontal) focusing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ð"/>
            </a:pPr>
            <a:r>
              <a:rPr lang="en-US" altLang="de-DE" sz="2400" smtClean="0"/>
              <a:t>chromatic quadrupole errors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ð"/>
            </a:pPr>
            <a:r>
              <a:rPr lang="en-US" altLang="de-DE" sz="2400" smtClean="0"/>
              <a:t>correction by sextupole</a:t>
            </a:r>
            <a:br>
              <a:rPr lang="en-US" altLang="de-DE" sz="2400" smtClean="0"/>
            </a:br>
            <a:r>
              <a:rPr lang="en-US" altLang="de-DE" sz="2400" smtClean="0"/>
              <a:t>in dispersive regions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de-DE" sz="2400" smtClean="0">
                <a:solidFill>
                  <a:srgbClr val="C00000"/>
                </a:solidFill>
              </a:rPr>
              <a:t>     small dispersion in MBA lattice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ð"/>
            </a:pPr>
            <a:r>
              <a:rPr lang="en-US" altLang="de-DE" sz="2400" smtClean="0"/>
              <a:t>very strong sextupoles !	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ð"/>
            </a:pPr>
            <a:r>
              <a:rPr lang="en-US" altLang="de-DE" sz="2400" smtClean="0"/>
              <a:t>nonlinear sextupole field  </a:t>
            </a:r>
            <a:r>
              <a:rPr lang="en-US" altLang="de-DE" sz="2400" smtClean="0">
                <a:latin typeface="Times New Roman" pitchFamily="18" charset="0"/>
              </a:rPr>
              <a:t>B ~ x</a:t>
            </a:r>
            <a:r>
              <a:rPr lang="en-US" altLang="de-DE" sz="2400" baseline="30000" smtClean="0">
                <a:latin typeface="Times New Roman" pitchFamily="18" charset="0"/>
              </a:rPr>
              <a:t>2</a:t>
            </a:r>
            <a:endParaRPr lang="en-US" altLang="de-DE" sz="24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ð"/>
            </a:pPr>
            <a:r>
              <a:rPr lang="en-US" altLang="de-DE" sz="2400" smtClean="0"/>
              <a:t>deterministic chaos:</a:t>
            </a:r>
            <a:br>
              <a:rPr lang="en-US" altLang="de-DE" sz="2400" smtClean="0"/>
            </a:br>
            <a:r>
              <a:rPr lang="en-US" altLang="de-DE" sz="2400" smtClean="0"/>
              <a:t>particle losses beyond some </a:t>
            </a:r>
            <a:br>
              <a:rPr lang="en-US" altLang="de-DE" sz="2400" smtClean="0"/>
            </a:br>
            <a:r>
              <a:rPr lang="en-US" altLang="de-DE" sz="2400" smtClean="0"/>
              <a:t>amplitude: </a:t>
            </a:r>
            <a:r>
              <a:rPr lang="en-US" altLang="de-DE" sz="2400" smtClean="0">
                <a:solidFill>
                  <a:srgbClr val="C00000"/>
                </a:solidFill>
              </a:rPr>
              <a:t>dynamic aperture</a:t>
            </a:r>
            <a:endParaRPr lang="en-US" altLang="de-DE" sz="2400" b="1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4355977" y="5013175"/>
            <a:ext cx="2304256" cy="2880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 rot="16200000">
            <a:off x="6793350" y="4289684"/>
            <a:ext cx="4174638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1200">
                <a:cs typeface="Lucida Sans Unicode" pitchFamily="34" charset="0"/>
              </a:rPr>
              <a:t>non-linear dynamics </a:t>
            </a:r>
            <a:r>
              <a:rPr lang="en-US" altLang="de-DE" sz="1200" smtClean="0">
                <a:cs typeface="Lucida Sans Unicode" pitchFamily="34" charset="0"/>
              </a:rPr>
              <a:t>in transverse phase </a:t>
            </a:r>
            <a:r>
              <a:rPr lang="en-US" altLang="de-DE" sz="1200">
                <a:cs typeface="Lucida Sans Unicode" pitchFamily="34" charset="0"/>
              </a:rPr>
              <a:t>space </a:t>
            </a:r>
            <a:r>
              <a:rPr lang="en-US" altLang="de-DE" sz="1200">
                <a:latin typeface="Times New Roman" pitchFamily="18" charset="0"/>
                <a:cs typeface="Lucida Sans Unicode" pitchFamily="34" charset="0"/>
              </a:rPr>
              <a:t>( y, p</a:t>
            </a:r>
            <a:r>
              <a:rPr lang="en-US" altLang="de-DE" sz="1200" baseline="-25000">
                <a:latin typeface="Times New Roman" pitchFamily="18" charset="0"/>
                <a:cs typeface="Lucida Sans Unicode" pitchFamily="34" charset="0"/>
              </a:rPr>
              <a:t>y </a:t>
            </a:r>
            <a:r>
              <a:rPr lang="en-US" altLang="de-DE" sz="1200">
                <a:latin typeface="Times New Roman" pitchFamily="18" charset="0"/>
                <a:cs typeface="Lucida Sans Unicode" pitchFamily="34" charset="0"/>
              </a:rPr>
              <a:t>)</a:t>
            </a:r>
            <a:r>
              <a:rPr lang="en-US" altLang="de-DE" sz="1200">
                <a:cs typeface="Lucida Sans Unicode" pitchFamily="34" charset="0"/>
              </a:rPr>
              <a:t>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27" y="722200"/>
            <a:ext cx="3528392" cy="100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98" y="1648405"/>
            <a:ext cx="2351038" cy="13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275856" y="1556792"/>
            <a:ext cx="2376264" cy="1224136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4188569" y="2588367"/>
            <a:ext cx="2232248" cy="1368157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-6647" y="0"/>
            <a:ext cx="1543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Dynamic Aperture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3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Sextupole optimization strategy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64704"/>
                <a:ext cx="8712968" cy="5832648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smtClean="0"/>
                  <a:t>to do: </a:t>
                </a:r>
                <a:r>
                  <a:rPr lang="en-US" altLang="de-DE" sz="2800" smtClean="0"/>
                  <a:t>find </a:t>
                </a:r>
                <a:r>
                  <a:rPr lang="en-US" altLang="de-DE" sz="2800"/>
                  <a:t>optimum sextupole </a:t>
                </a:r>
                <a:r>
                  <a:rPr lang="en-US" altLang="de-DE" sz="2800" smtClean="0"/>
                  <a:t>scheme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400" smtClean="0"/>
                  <a:t>amplification </a:t>
                </a:r>
                <a:r>
                  <a:rPr lang="en-US" altLang="de-DE" sz="2400"/>
                  <a:t>of wanted effects (chromaticity </a:t>
                </a:r>
                <a:r>
                  <a:rPr lang="en-US" altLang="de-DE" sz="2400" smtClean="0"/>
                  <a:t>correction)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400" smtClean="0"/>
                  <a:t>cancellation </a:t>
                </a:r>
                <a:r>
                  <a:rPr lang="en-US" altLang="de-DE" sz="2400"/>
                  <a:t>of unwanted effects </a:t>
                </a:r>
                <a:r>
                  <a:rPr lang="en-US" altLang="de-DE" sz="2400" smtClean="0"/>
                  <a:t>(tune shifts &amp; resonance </a:t>
                </a:r>
                <a:r>
                  <a:rPr lang="en-US" altLang="de-DE" sz="2400"/>
                  <a:t>driving</a:t>
                </a:r>
                <a:r>
                  <a:rPr lang="en-US" altLang="de-DE" sz="2400" smtClean="0"/>
                  <a:t>)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None/>
                </a:pPr>
                <a:r>
                  <a:rPr lang="en-US" altLang="de-DE" sz="24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1. </a:t>
                </a:r>
                <a:r>
                  <a:rPr lang="en-US" altLang="de-DE" sz="2400" smtClean="0"/>
                  <a:t>Minimize strength of chromatic sextupoles</a:t>
                </a:r>
              </a:p>
              <a:p>
                <a:pPr marL="800100"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 smtClean="0"/>
                  <a:t>decoupling horizontal vertical:   </a:t>
                </a:r>
                <a:r>
                  <a:rPr lang="en-US" altLang="de-DE" sz="2000" i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b</a:t>
                </a:r>
                <a:r>
                  <a:rPr lang="en-US" altLang="de-DE" sz="2000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de-DE" sz="2000" i="1" smtClean="0">
                        <a:latin typeface="Cambria Math"/>
                        <a:sym typeface="Symbol"/>
                      </a:rPr>
                      <m:t></m:t>
                    </m:r>
                    <m:r>
                      <a:rPr lang="en-US" altLang="de-DE" sz="20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de-DE" sz="2000">
                        <a:latin typeface="Cambria Math"/>
                        <a:sym typeface="Symbol"/>
                      </a:rPr>
                      <m:t></m:t>
                    </m:r>
                    <m:r>
                      <a:rPr lang="en-US" altLang="de-DE" sz="2000" b="0" i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altLang="de-DE" sz="2000" i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b</a:t>
                </a:r>
                <a:r>
                  <a:rPr lang="en-US" altLang="de-DE" sz="2000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de-DE" sz="2000" smtClean="0">
                    <a:sym typeface="Symbol"/>
                  </a:rPr>
                  <a:t>  </a:t>
                </a:r>
                <a:r>
                  <a:rPr lang="en-US" altLang="de-DE" sz="2000" smtClean="0"/>
                  <a:t>and v.v.</a:t>
                </a:r>
              </a:p>
              <a:p>
                <a:pPr marL="800100"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 smtClean="0"/>
                  <a:t>find/create locations of high dispersion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de-DE" sz="24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2. </a:t>
                </a:r>
                <a:r>
                  <a:rPr lang="en-US" altLang="de-DE" sz="2400" smtClean="0"/>
                  <a:t>Suppression of 1</a:t>
                </a:r>
                <a:r>
                  <a:rPr lang="en-US" altLang="de-DE" sz="2400" baseline="30000" smtClean="0"/>
                  <a:t>st</a:t>
                </a:r>
                <a:r>
                  <a:rPr lang="en-US" altLang="de-DE" sz="2400" smtClean="0"/>
                  <a:t> order resonance drive terms (RDT)</a:t>
                </a:r>
                <a:br>
                  <a:rPr lang="en-US" altLang="de-DE" sz="2400" smtClean="0"/>
                </a:br>
                <a:r>
                  <a:rPr lang="en-US" altLang="de-DE" sz="2400" smtClean="0"/>
                  <a:t>    by betatron phase advance between sextupoles</a:t>
                </a:r>
                <a:endParaRPr lang="en-US" altLang="de-DE" sz="2000" smtClean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 smtClean="0"/>
                  <a:t>add “harmonic” sextupoles in dispersion free regions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 smtClean="0">
                    <a:solidFill>
                      <a:srgbClr val="0070C0"/>
                    </a:solidFill>
                  </a:rPr>
                  <a:t>cancellation by periodic repetition in MBA cells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 smtClean="0"/>
                  <a:t>(</a:t>
                </a:r>
                <a:r>
                  <a:rPr lang="en-US" altLang="de-DE" sz="2000" i="1" smtClean="0">
                    <a:latin typeface="Symbol" panose="05050102010706020507" pitchFamily="18" charset="2"/>
                  </a:rPr>
                  <a:t>-I </a:t>
                </a:r>
                <a:r>
                  <a:rPr lang="en-US" altLang="de-DE" sz="2000" smtClean="0"/>
                  <a:t>) transformer: sextupole pairs separated by 180</a:t>
                </a:r>
                <a:r>
                  <a:rPr lang="en-US" altLang="de-DE" sz="2000" smtClean="0">
                    <a:sym typeface="Symbol"/>
                  </a:rPr>
                  <a:t> in phase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altLang="de-DE" sz="24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/>
                  </a:rPr>
                  <a:t>3. </a:t>
                </a:r>
                <a:r>
                  <a:rPr lang="en-US" altLang="de-DE" sz="2400" smtClean="0">
                    <a:sym typeface="Symbol"/>
                  </a:rPr>
                  <a:t>Suppression of 2</a:t>
                </a:r>
                <a:r>
                  <a:rPr lang="en-US" altLang="de-DE" sz="2400" baseline="30000" smtClean="0">
                    <a:sym typeface="Symbol"/>
                  </a:rPr>
                  <a:t>nd</a:t>
                </a:r>
                <a:r>
                  <a:rPr lang="en-US" altLang="de-DE" sz="2400" smtClean="0">
                    <a:sym typeface="Symbol"/>
                  </a:rPr>
                  <a:t> order effects:</a:t>
                </a:r>
                <a:br>
                  <a:rPr lang="en-US" altLang="de-DE" sz="2400" smtClean="0">
                    <a:sym typeface="Symbol"/>
                  </a:rPr>
                </a:br>
                <a:r>
                  <a:rPr lang="en-US" altLang="de-DE" sz="2400" smtClean="0">
                    <a:sym typeface="Symbol"/>
                  </a:rPr>
                  <a:t>    amplitude dependent tune shifts and nonlinear chromaticities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 smtClean="0">
                    <a:sym typeface="Symbol"/>
                  </a:rPr>
                  <a:t>RDT suppression is prerequisite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>
                    <a:solidFill>
                      <a:srgbClr val="0070C0"/>
                    </a:solidFill>
                    <a:sym typeface="Symbol"/>
                  </a:rPr>
                  <a:t>add higher multipoles for 1</a:t>
                </a:r>
                <a:r>
                  <a:rPr lang="en-US" altLang="de-DE" sz="2000" baseline="30000">
                    <a:solidFill>
                      <a:srgbClr val="0070C0"/>
                    </a:solidFill>
                    <a:sym typeface="Symbol"/>
                  </a:rPr>
                  <a:t>st</a:t>
                </a:r>
                <a:r>
                  <a:rPr lang="en-US" altLang="de-DE" sz="2000">
                    <a:solidFill>
                      <a:srgbClr val="0070C0"/>
                    </a:solidFill>
                    <a:sym typeface="Symbol"/>
                  </a:rPr>
                  <a:t> order correction</a:t>
                </a:r>
                <a:endParaRPr lang="en-US" altLang="de-DE" sz="200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altLang="de-DE" sz="2000" smtClean="0">
                    <a:solidFill>
                      <a:srgbClr val="0070C0"/>
                    </a:solidFill>
                    <a:sym typeface="Symbol"/>
                  </a:rPr>
                  <a:t>numerical minimization...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endParaRPr lang="en-US" altLang="de-DE" sz="2000"/>
              </a:p>
              <a:p>
                <a:pPr marL="457200"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altLang="de-DE" smtClean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buFont typeface="Wingdings" pitchFamily="2" charset="2"/>
                  <a:buChar char="ð"/>
                </a:pPr>
                <a:endParaRPr lang="en-US" altLang="de-DE" smtClean="0"/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altLang="de-DE" sz="2800"/>
              </a:p>
              <a:p>
                <a:pPr lvl="1">
                  <a:lnSpc>
                    <a:spcPct val="110000"/>
                  </a:lnSpc>
                </a:pPr>
                <a:endParaRPr lang="de-DE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64704"/>
                <a:ext cx="8712968" cy="5832648"/>
              </a:xfrm>
              <a:blipFill rotWithShape="1">
                <a:blip r:embed="rId2"/>
                <a:stretch>
                  <a:fillRect l="-1189" t="-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6647" y="0"/>
            <a:ext cx="1543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Dynamic Aperture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9912" y="1859811"/>
            <a:ext cx="1656184" cy="1067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MBA resonance cancellation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" y="3038854"/>
            <a:ext cx="1870956" cy="16805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43614"/>
            <a:ext cx="1875717" cy="167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25" y="3037733"/>
            <a:ext cx="1870956" cy="1666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57" y="4759414"/>
            <a:ext cx="1885239" cy="1675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715"/>
            <a:ext cx="1875717" cy="168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08" y="3030592"/>
            <a:ext cx="1885238" cy="1680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36746" y="1129634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j = 2,3,1,1,1,2,0, 4,2,2,3,0</a:t>
            </a:r>
            <a:endParaRPr lang="pt-BR" sz="1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k = 1,0,0,0,0,0,0, 0,0,0,1,0</a:t>
            </a:r>
            <a:endParaRPr lang="pt-BR" sz="1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 = 0,0,1,0,2,0,2, 0,2,0,0,3</a:t>
            </a:r>
            <a:endParaRPr lang="pt-BR" sz="1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 = 0,0,1,2,0,0,0, 0,0,2,0,1</a:t>
            </a:r>
            <a:endParaRPr lang="pt-BR" sz="1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60486"/>
              </p:ext>
            </p:extLst>
          </p:nvPr>
        </p:nvGraphicFramePr>
        <p:xfrm>
          <a:off x="3920617" y="1115856"/>
          <a:ext cx="23637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9" imgW="1523880" imgH="457200" progId="Equation.3">
                  <p:embed/>
                </p:oleObj>
              </mc:Choice>
              <mc:Fallback>
                <p:oleObj name="Equation" r:id="rId9" imgW="15238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0617" y="1115856"/>
                        <a:ext cx="2363787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859" y="787186"/>
            <a:ext cx="332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/>
              <a:t>full cells: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+2) </a:t>
            </a:r>
            <a:r>
              <a:rPr lang="en-US" smtClean="0"/>
              <a:t>bend achromat</a:t>
            </a:r>
            <a:endParaRPr lang="de-DE"/>
          </a:p>
        </p:txBody>
      </p:sp>
      <p:grpSp>
        <p:nvGrpSpPr>
          <p:cNvPr id="18" name="Group 17"/>
          <p:cNvGrpSpPr/>
          <p:nvPr/>
        </p:nvGrpSpPr>
        <p:grpSpPr>
          <a:xfrm>
            <a:off x="248859" y="1340768"/>
            <a:ext cx="3210360" cy="1395344"/>
            <a:chOff x="248859" y="1340768"/>
            <a:chExt cx="3210360" cy="1395344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59" y="1340768"/>
              <a:ext cx="3210360" cy="139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368039" y="1343273"/>
              <a:ext cx="324000" cy="12241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92039" y="1343273"/>
              <a:ext cx="324000" cy="12241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16039" y="1343521"/>
              <a:ext cx="324000" cy="12241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4039" y="1343273"/>
              <a:ext cx="324000" cy="12241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40039" y="1343273"/>
              <a:ext cx="324000" cy="12241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96845" y="769854"/>
            <a:ext cx="429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extupole and octupole Hamiltonian modes</a:t>
            </a:r>
            <a:endParaRPr lang="de-DE"/>
          </a:p>
        </p:txBody>
      </p:sp>
      <p:sp>
        <p:nvSpPr>
          <p:cNvPr id="28" name="TextBox 27"/>
          <p:cNvSpPr txBox="1"/>
          <p:nvPr/>
        </p:nvSpPr>
        <p:spPr>
          <a:xfrm>
            <a:off x="3779912" y="1859811"/>
            <a:ext cx="1804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 source cell </a:t>
            </a:r>
            <a:br>
              <a:rPr lang="en-US" smtClean="0"/>
            </a:b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cs typeface="Times New Roman" panose="02020603050405020304" pitchFamily="18" charset="0"/>
              </a:rPr>
              <a:t>high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0.4)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mtClean="0">
                <a:cs typeface="Times New Roman" panose="02020603050405020304" pitchFamily="18" charset="0"/>
                <a:sym typeface="Symbol"/>
              </a:rPr>
              <a:t>low 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0.1)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/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endParaRPr lang="de-DE"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4493" y="1850195"/>
            <a:ext cx="345670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2/5 = 0.40, 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1/10 = 0.10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16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3/7 = 0.43, 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1/7   = 0.14</a:t>
            </a:r>
          </a:p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16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3/8 = 0.38, 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1/16 = 0.06</a:t>
            </a:r>
          </a:p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4/9 = 0.44, 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1/9   = 0.11</a:t>
            </a:r>
            <a:endParaRPr lang="de-DE" sz="1600"/>
          </a:p>
        </p:txBody>
      </p:sp>
      <p:grpSp>
        <p:nvGrpSpPr>
          <p:cNvPr id="31" name="Group 30"/>
          <p:cNvGrpSpPr/>
          <p:nvPr/>
        </p:nvGrpSpPr>
        <p:grpSpPr>
          <a:xfrm>
            <a:off x="7165001" y="3030592"/>
            <a:ext cx="1866195" cy="1680528"/>
            <a:chOff x="7165001" y="3030592"/>
            <a:chExt cx="1866195" cy="16805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01" y="3030592"/>
              <a:ext cx="1866195" cy="1680528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8154000" y="3665474"/>
              <a:ext cx="216024" cy="2160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58927" y="4719382"/>
            <a:ext cx="5463336" cy="1715800"/>
            <a:chOff x="1758927" y="4719382"/>
            <a:chExt cx="5463336" cy="1715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546" y="4759414"/>
              <a:ext cx="1875717" cy="16757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113" y="4730076"/>
              <a:ext cx="1870957" cy="16757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927" y="4719382"/>
              <a:ext cx="1885238" cy="1666246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915816" y="5112000"/>
              <a:ext cx="216024" cy="2160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Oval 32"/>
            <p:cNvSpPr/>
            <p:nvPr/>
          </p:nvSpPr>
          <p:spPr>
            <a:xfrm>
              <a:off x="4341579" y="5590316"/>
              <a:ext cx="216024" cy="2160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6588224" y="5336481"/>
              <a:ext cx="216024" cy="2160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-6647" y="0"/>
            <a:ext cx="1543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Dynamic Aperture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octu_deca_ske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49250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86775" cy="547211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5000"/>
              </a:spcAft>
              <a:buClr>
                <a:srgbClr val="4D4D4D"/>
              </a:buClr>
            </a:pPr>
            <a:r>
              <a:rPr lang="en-US" altLang="de-DE" sz="2400"/>
              <a:t>Multipole strength, bore radius </a:t>
            </a:r>
            <a:r>
              <a:rPr lang="en-US" altLang="de-DE" sz="2400" i="1">
                <a:latin typeface="Times New Roman" pitchFamily="18" charset="0"/>
              </a:rPr>
              <a:t>R</a:t>
            </a:r>
            <a:r>
              <a:rPr lang="en-US" altLang="de-DE" sz="2400"/>
              <a:t/>
            </a:r>
            <a:br>
              <a:rPr lang="en-US" altLang="de-DE" sz="2400"/>
            </a:br>
            <a:r>
              <a:rPr lang="en-US" altLang="de-DE" sz="2400" i="1">
                <a:latin typeface="Times New Roman" pitchFamily="18" charset="0"/>
              </a:rPr>
              <a:t>n</a:t>
            </a:r>
            <a:r>
              <a:rPr lang="en-US" altLang="de-DE" sz="2400">
                <a:latin typeface="Times New Roman" pitchFamily="18" charset="0"/>
              </a:rPr>
              <a:t> = 2,3,4</a:t>
            </a:r>
            <a:r>
              <a:rPr lang="en-US" altLang="de-DE" sz="2400"/>
              <a:t>  quadru-, sextu-, octupole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4D4D4D"/>
              </a:buClr>
            </a:pPr>
            <a:r>
              <a:rPr lang="en-US" altLang="de-DE" sz="2400">
                <a:sym typeface="Wingdings" pitchFamily="2" charset="2"/>
              </a:rPr>
              <a:t>Aperture reduction  oc</a:t>
            </a:r>
            <a:r>
              <a:rPr lang="en-US" altLang="de-DE" sz="2400"/>
              <a:t>tupoles and decapoles usable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rgbClr val="4D4D4D"/>
              </a:buClr>
              <a:buFont typeface="Wingdings" pitchFamily="2" charset="2"/>
              <a:buNone/>
            </a:pPr>
            <a:r>
              <a:rPr lang="en-US" altLang="de-DE" sz="2400">
                <a:sym typeface="Wingdings" pitchFamily="2" charset="2"/>
              </a:rPr>
              <a:t>	</a:t>
            </a:r>
            <a:r>
              <a:rPr lang="en-US" altLang="de-DE" sz="2400"/>
              <a:t>control </a:t>
            </a:r>
            <a:r>
              <a:rPr lang="en-US" altLang="de-DE" sz="2400" b="1">
                <a:solidFill>
                  <a:srgbClr val="00B0F0"/>
                </a:solidFill>
              </a:rPr>
              <a:t>in 1</a:t>
            </a:r>
            <a:r>
              <a:rPr lang="en-US" altLang="de-DE" sz="2400" b="1" baseline="30000">
                <a:solidFill>
                  <a:srgbClr val="00B0F0"/>
                </a:solidFill>
              </a:rPr>
              <a:t>st</a:t>
            </a:r>
            <a:r>
              <a:rPr lang="en-US" altLang="de-DE" sz="2400" b="1">
                <a:solidFill>
                  <a:srgbClr val="00B0F0"/>
                </a:solidFill>
              </a:rPr>
              <a:t> order </a:t>
            </a:r>
            <a:r>
              <a:rPr lang="en-US" altLang="de-DE" sz="2400"/>
              <a:t>higher sextupole terms</a:t>
            </a:r>
          </a:p>
          <a:p>
            <a:pPr>
              <a:lnSpc>
                <a:spcPct val="85000"/>
              </a:lnSpc>
              <a:buClr>
                <a:srgbClr val="4D4D4D"/>
              </a:buClr>
            </a:pPr>
            <a:r>
              <a:rPr lang="en-US" altLang="de-DE" sz="2400"/>
              <a:t>Octupole </a:t>
            </a:r>
            <a:r>
              <a:rPr lang="en-US" altLang="de-DE" sz="2400">
                <a:sym typeface="Wingdings" pitchFamily="2" charset="2"/>
              </a:rPr>
              <a:t> </a:t>
            </a:r>
            <a:r>
              <a:rPr lang="en-US" altLang="de-DE" sz="2400"/>
              <a:t> 2</a:t>
            </a:r>
            <a:r>
              <a:rPr lang="en-US" altLang="de-DE" sz="2400" baseline="30000"/>
              <a:t>nd</a:t>
            </a:r>
            <a:r>
              <a:rPr lang="en-US" altLang="de-DE" sz="2400"/>
              <a:t> order sextupole:</a:t>
            </a:r>
          </a:p>
          <a:p>
            <a:pPr lvl="1">
              <a:lnSpc>
                <a:spcPct val="85000"/>
              </a:lnSpc>
              <a:buClr>
                <a:srgbClr val="4D4D4D"/>
              </a:buClr>
            </a:pPr>
            <a:r>
              <a:rPr lang="en-US" altLang="de-DE" sz="2000"/>
              <a:t>amplitude dependent tune shifts</a:t>
            </a:r>
            <a:br>
              <a:rPr lang="en-US" altLang="de-DE" sz="2000"/>
            </a:br>
            <a:r>
              <a:rPr lang="en-US" altLang="de-DE" sz="2000">
                <a:sym typeface="Wingdings" pitchFamily="2" charset="2"/>
              </a:rPr>
              <a:t> </a:t>
            </a:r>
            <a:r>
              <a:rPr lang="en-US" altLang="de-DE" sz="2000"/>
              <a:t>3 octupole families in MAX IV</a:t>
            </a:r>
            <a:endParaRPr lang="en-US" altLang="de-DE" sz="2000" i="1">
              <a:latin typeface="Times New Roman" pitchFamily="18" charset="0"/>
            </a:endParaRPr>
          </a:p>
          <a:p>
            <a:pPr lvl="1">
              <a:lnSpc>
                <a:spcPct val="85000"/>
              </a:lnSpc>
              <a:buClr>
                <a:srgbClr val="4D4D4D"/>
              </a:buClr>
            </a:pPr>
            <a:r>
              <a:rPr lang="en-US" altLang="de-DE" sz="2000"/>
              <a:t>quadratic chromaticities:</a:t>
            </a:r>
            <a:r>
              <a:rPr lang="en-US" altLang="de-DE" sz="2000" i="1">
                <a:latin typeface="Times New Roman" pitchFamily="18" charset="0"/>
              </a:rPr>
              <a:t> 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de-DE" sz="2000" i="1">
                <a:latin typeface="Times New Roman" pitchFamily="18" charset="0"/>
              </a:rPr>
              <a:t>Q</a:t>
            </a:r>
            <a:r>
              <a:rPr lang="en-US" altLang="de-DE" sz="2000" i="1" baseline="-25000">
                <a:latin typeface="Times New Roman" pitchFamily="18" charset="0"/>
              </a:rPr>
              <a:t>x</a:t>
            </a:r>
            <a:r>
              <a:rPr lang="en-US" altLang="de-DE" sz="2000">
                <a:latin typeface="Times New Roman" pitchFamily="18" charset="0"/>
              </a:rPr>
              <a:t>/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de-DE" sz="2000" i="1" baseline="30000">
                <a:latin typeface="Times New Roman" pitchFamily="18" charset="0"/>
              </a:rPr>
              <a:t>2</a:t>
            </a:r>
            <a:r>
              <a:rPr lang="en-US" altLang="de-DE" sz="2000" i="1">
                <a:latin typeface="Times New Roman" pitchFamily="18" charset="0"/>
              </a:rPr>
              <a:t>, 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de-DE" sz="2000" i="1">
                <a:latin typeface="Times New Roman" pitchFamily="18" charset="0"/>
              </a:rPr>
              <a:t>Q</a:t>
            </a:r>
            <a:r>
              <a:rPr lang="en-US" altLang="de-DE" sz="2000" i="1" baseline="-25000">
                <a:latin typeface="Times New Roman" pitchFamily="18" charset="0"/>
              </a:rPr>
              <a:t>y</a:t>
            </a:r>
            <a:r>
              <a:rPr lang="en-US" altLang="de-DE" sz="2000">
                <a:latin typeface="Times New Roman" pitchFamily="18" charset="0"/>
              </a:rPr>
              <a:t>/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de-DE" sz="2000" i="1" baseline="30000">
                <a:latin typeface="Times New Roman" pitchFamily="18" charset="0"/>
              </a:rPr>
              <a:t>2</a:t>
            </a:r>
            <a:endParaRPr lang="en-US" altLang="de-DE" sz="2000"/>
          </a:p>
          <a:p>
            <a:pPr>
              <a:lnSpc>
                <a:spcPct val="85000"/>
              </a:lnSpc>
              <a:buClr>
                <a:srgbClr val="4D4D4D"/>
              </a:buClr>
            </a:pPr>
            <a:r>
              <a:rPr lang="en-US" altLang="de-DE" sz="2400"/>
              <a:t>Decapole </a:t>
            </a:r>
            <a:r>
              <a:rPr lang="en-US" altLang="de-DE" sz="2400">
                <a:sym typeface="Wingdings" pitchFamily="2" charset="2"/>
              </a:rPr>
              <a:t></a:t>
            </a:r>
            <a:r>
              <a:rPr lang="en-US" altLang="de-DE" sz="2400"/>
              <a:t> 3</a:t>
            </a:r>
            <a:r>
              <a:rPr lang="en-US" altLang="de-DE" sz="2400" baseline="30000"/>
              <a:t>rd</a:t>
            </a:r>
            <a:r>
              <a:rPr lang="en-US" altLang="de-DE" sz="2400"/>
              <a:t> order sextupole:</a:t>
            </a:r>
          </a:p>
          <a:p>
            <a:pPr lvl="1">
              <a:lnSpc>
                <a:spcPct val="85000"/>
              </a:lnSpc>
              <a:buClr>
                <a:srgbClr val="4D4D4D"/>
              </a:buClr>
            </a:pPr>
            <a:r>
              <a:rPr lang="en-US" altLang="de-DE" sz="2000"/>
              <a:t>cubic chromaticities:</a:t>
            </a:r>
            <a:r>
              <a:rPr lang="en-US" altLang="de-DE" sz="2000" i="1">
                <a:latin typeface="Times New Roman" pitchFamily="18" charset="0"/>
              </a:rPr>
              <a:t> 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de-DE" sz="2000" i="1">
                <a:latin typeface="Times New Roman" pitchFamily="18" charset="0"/>
              </a:rPr>
              <a:t>Q</a:t>
            </a:r>
            <a:r>
              <a:rPr lang="en-US" altLang="de-DE" sz="2000" i="1" baseline="-25000">
                <a:latin typeface="Times New Roman" pitchFamily="18" charset="0"/>
              </a:rPr>
              <a:t>x</a:t>
            </a:r>
            <a:r>
              <a:rPr lang="en-US" altLang="de-DE" sz="2000">
                <a:latin typeface="Times New Roman" pitchFamily="18" charset="0"/>
              </a:rPr>
              <a:t>/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de-DE" sz="2000" i="1" baseline="30000">
                <a:latin typeface="Times New Roman" pitchFamily="18" charset="0"/>
              </a:rPr>
              <a:t>3</a:t>
            </a:r>
            <a:r>
              <a:rPr lang="en-US" altLang="de-DE" sz="2000" i="1">
                <a:latin typeface="Times New Roman" pitchFamily="18" charset="0"/>
              </a:rPr>
              <a:t>,  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de-DE" sz="2000" i="1">
                <a:latin typeface="Times New Roman" pitchFamily="18" charset="0"/>
              </a:rPr>
              <a:t>Q</a:t>
            </a:r>
            <a:r>
              <a:rPr lang="en-US" altLang="de-DE" sz="2000" i="1" baseline="-25000">
                <a:latin typeface="Times New Roman" pitchFamily="18" charset="0"/>
              </a:rPr>
              <a:t>y</a:t>
            </a:r>
            <a:r>
              <a:rPr lang="en-US" altLang="de-DE" sz="2000">
                <a:latin typeface="Times New Roman" pitchFamily="18" charset="0"/>
              </a:rPr>
              <a:t>/</a:t>
            </a:r>
            <a:r>
              <a:rPr lang="en-US" altLang="de-DE" sz="2000">
                <a:latin typeface="Times New Roman" pitchFamily="18" charset="0"/>
                <a:sym typeface="Symbol" pitchFamily="18" charset="2"/>
              </a:rPr>
              <a:t></a:t>
            </a:r>
            <a:r>
              <a:rPr lang="en-US" altLang="de-DE" sz="2000">
                <a:latin typeface="Symbol" pitchFamily="18" charset="2"/>
                <a:sym typeface="Symbol" pitchFamily="18" charset="2"/>
              </a:rPr>
              <a:t>d</a:t>
            </a:r>
            <a:r>
              <a:rPr lang="en-US" altLang="de-DE" sz="2000" i="1" baseline="30000">
                <a:latin typeface="Times New Roman" pitchFamily="18" charset="0"/>
              </a:rPr>
              <a:t>3</a:t>
            </a:r>
            <a:endParaRPr lang="en-US" altLang="de-DE" sz="2000"/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4D4D4D"/>
              </a:buClr>
              <a:buSzPct val="90000"/>
              <a:buFont typeface="Wingdings" pitchFamily="2" charset="2"/>
              <a:buChar char="ð"/>
            </a:pPr>
            <a:r>
              <a:rPr lang="en-US" altLang="de-DE" sz="2400"/>
              <a:t>Minimization of beam footprint in tune space</a:t>
            </a:r>
          </a:p>
          <a:p>
            <a:pPr lvl="1">
              <a:lnSpc>
                <a:spcPct val="85000"/>
              </a:lnSpc>
              <a:buClr>
                <a:srgbClr val="4D4D4D"/>
              </a:buClr>
              <a:buSzPct val="90000"/>
              <a:buFont typeface="Wingdings" pitchFamily="2" charset="2"/>
              <a:buChar char="ð"/>
            </a:pPr>
            <a:r>
              <a:rPr lang="en-US" altLang="de-DE" sz="2000"/>
              <a:t>provide sufficient horizontal dynamic aperture for injection.</a:t>
            </a:r>
          </a:p>
          <a:p>
            <a:pPr lvl="1">
              <a:lnSpc>
                <a:spcPct val="85000"/>
              </a:lnSpc>
              <a:buClr>
                <a:srgbClr val="4D4D4D"/>
              </a:buClr>
              <a:buSzPct val="90000"/>
              <a:buFont typeface="Wingdings" pitchFamily="2" charset="2"/>
              <a:buChar char="ð"/>
            </a:pPr>
            <a:r>
              <a:rPr lang="en-US" altLang="de-DE" sz="2000"/>
              <a:t>provide sufficient </a:t>
            </a:r>
            <a:r>
              <a:rPr lang="en-US" altLang="de-DE" sz="2000" smtClean="0"/>
              <a:t>momentum acceptance </a:t>
            </a:r>
            <a:r>
              <a:rPr lang="en-US" altLang="de-DE" sz="2000"/>
              <a:t>for Touschek lifetime.</a:t>
            </a:r>
          </a:p>
          <a:p>
            <a:pPr>
              <a:lnSpc>
                <a:spcPct val="85000"/>
              </a:lnSpc>
              <a:buClr>
                <a:srgbClr val="4D4D4D"/>
              </a:buClr>
              <a:buSzPct val="90000"/>
              <a:buFont typeface="Wingdings" pitchFamily="2" charset="2"/>
              <a:buChar char="ð"/>
            </a:pPr>
            <a:r>
              <a:rPr lang="en-US" altLang="de-DE" sz="2400"/>
              <a:t>Provide knobs for control room (linear systems).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95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91424" tIns="45712" rIns="91424" bIns="45712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de-DE" sz="33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altLang="de-DE" sz="3300" b="1" i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igher multipoles</a:t>
            </a:r>
            <a:endParaRPr lang="en-US" altLang="de-DE" sz="3300" b="1" i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5867400" y="620713"/>
          <a:ext cx="21605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4" imgW="1066680" imgH="444240" progId="Equation.3">
                  <p:embed/>
                </p:oleObj>
              </mc:Choice>
              <mc:Fallback>
                <p:oleObj name="Equation" r:id="rId4" imgW="106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20713"/>
                        <a:ext cx="21605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611188" y="6165850"/>
            <a:ext cx="467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 S. C. Leemann &amp; 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AS, </a:t>
            </a: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PRST AB 14, 030701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647" y="0"/>
            <a:ext cx="1543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Dynamic Aperture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Optimization tools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57005" cy="561662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altLang="de-DE" sz="2800" smtClean="0"/>
              <a:t>Perturbation theory 	</a:t>
            </a:r>
            <a:r>
              <a:rPr lang="en-US" altLang="de-DE" sz="2800" b="1" i="1" smtClean="0">
                <a:solidFill>
                  <a:srgbClr val="66CCFF"/>
                </a:solidFill>
              </a:rPr>
              <a:t>try</a:t>
            </a:r>
            <a:r>
              <a:rPr lang="en-US" altLang="de-DE" sz="2400" b="1" i="1" smtClean="0">
                <a:solidFill>
                  <a:srgbClr val="66CCFF"/>
                </a:solidFill>
              </a:rPr>
              <a:t/>
            </a:r>
            <a:br>
              <a:rPr lang="en-US" altLang="de-DE" sz="2400" b="1" i="1" smtClean="0">
                <a:solidFill>
                  <a:srgbClr val="66CCFF"/>
                </a:solidFill>
              </a:rPr>
            </a:br>
            <a:r>
              <a:rPr lang="en-US" altLang="de-DE" sz="2000" i="1" smtClean="0"/>
              <a:t>Hamiltonian modes, Lie algebra, </a:t>
            </a:r>
            <a:br>
              <a:rPr lang="en-US" altLang="de-DE" sz="2000" i="1" smtClean="0"/>
            </a:br>
            <a:r>
              <a:rPr lang="en-US" altLang="de-DE" sz="2000" i="1" smtClean="0"/>
              <a:t>resonance driving terms, maps, etc.</a:t>
            </a:r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de-DE" sz="2000" b="1" smtClean="0">
                <a:solidFill>
                  <a:srgbClr val="00B050"/>
                </a:solidFill>
                <a:sym typeface="Wingdings"/>
              </a:rPr>
              <a:t></a:t>
            </a:r>
            <a:r>
              <a:rPr lang="en-US" altLang="de-DE" sz="2000" smtClean="0">
                <a:sym typeface="Wingdings"/>
              </a:rPr>
              <a:t>	fast</a:t>
            </a:r>
            <a:r>
              <a:rPr lang="en-US" altLang="de-DE" sz="2000" smtClean="0"/>
              <a:t>; straightforward minimization</a:t>
            </a:r>
            <a:br>
              <a:rPr lang="en-US" altLang="de-DE" sz="2000" smtClean="0"/>
            </a:br>
            <a:r>
              <a:rPr lang="en-US" altLang="de-DE" sz="2000" b="1">
                <a:solidFill>
                  <a:srgbClr val="00B050"/>
                </a:solidFill>
                <a:sym typeface="Wingdings"/>
              </a:rPr>
              <a:t> </a:t>
            </a:r>
            <a:r>
              <a:rPr lang="en-US" altLang="de-DE" sz="2000" b="1" smtClean="0">
                <a:solidFill>
                  <a:srgbClr val="00B050"/>
                </a:solidFill>
                <a:sym typeface="Wingdings"/>
              </a:rPr>
              <a:t> 	</a:t>
            </a:r>
            <a:r>
              <a:rPr lang="en-US" altLang="de-DE" sz="2000" smtClean="0"/>
              <a:t>understanding of problem (!)</a:t>
            </a:r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de-DE" sz="2000" b="1" smtClean="0">
                <a:solidFill>
                  <a:srgbClr val="C00000"/>
                </a:solidFill>
                <a:sym typeface="Wingdings"/>
              </a:rPr>
              <a:t></a:t>
            </a:r>
            <a:r>
              <a:rPr lang="en-US" altLang="de-DE" sz="2000" smtClean="0">
                <a:sym typeface="Wingdings"/>
              </a:rPr>
              <a:t>	</a:t>
            </a:r>
            <a:r>
              <a:rPr lang="en-US" altLang="de-DE" sz="2000" smtClean="0"/>
              <a:t>bad prediction of performance  (</a:t>
            </a:r>
            <a:r>
              <a:rPr lang="en-US" altLang="de-DE" sz="2000" smtClean="0">
                <a:sym typeface="Symbol"/>
              </a:rPr>
              <a:t> </a:t>
            </a:r>
            <a:r>
              <a:rPr lang="en-US" altLang="de-DE" sz="2000" i="1" smtClean="0">
                <a:solidFill>
                  <a:srgbClr val="FF0000"/>
                </a:solidFill>
              </a:rPr>
              <a:t>B</a:t>
            </a:r>
            <a:r>
              <a:rPr lang="en-US" altLang="de-DE" sz="2000" smtClean="0"/>
              <a:t>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altLang="de-DE" sz="2800" smtClean="0"/>
              <a:t>Tracking 			</a:t>
            </a:r>
            <a:r>
              <a:rPr lang="en-US" altLang="de-DE" sz="2800" b="1" i="1" smtClean="0">
                <a:solidFill>
                  <a:srgbClr val="66CCFF"/>
                </a:solidFill>
              </a:rPr>
              <a:t>test</a:t>
            </a:r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de-DE" sz="2000" b="1">
                <a:solidFill>
                  <a:srgbClr val="00B050"/>
                </a:solidFill>
                <a:sym typeface="Wingdings"/>
              </a:rPr>
              <a:t> </a:t>
            </a:r>
            <a:r>
              <a:rPr lang="en-US" altLang="de-DE" sz="2000" b="1" smtClean="0">
                <a:solidFill>
                  <a:srgbClr val="00B050"/>
                </a:solidFill>
                <a:sym typeface="Wingdings"/>
              </a:rPr>
              <a:t>	</a:t>
            </a:r>
            <a:r>
              <a:rPr lang="en-US" altLang="de-DE" sz="2000" smtClean="0"/>
              <a:t>sound prediction of performance</a:t>
            </a:r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de-DE" sz="2000" b="1">
                <a:solidFill>
                  <a:srgbClr val="C00000"/>
                </a:solidFill>
                <a:sym typeface="Wingdings"/>
              </a:rPr>
              <a:t> </a:t>
            </a:r>
            <a:r>
              <a:rPr lang="en-US" altLang="de-DE" sz="2000" b="1" smtClean="0">
                <a:solidFill>
                  <a:srgbClr val="C00000"/>
                </a:solidFill>
                <a:sym typeface="Wingdings"/>
              </a:rPr>
              <a:t>	</a:t>
            </a:r>
            <a:r>
              <a:rPr lang="en-US" altLang="de-DE" sz="2000" smtClean="0"/>
              <a:t>fractal result space, difficult to handle for (conventional) minimizers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altLang="de-DE" sz="2800" smtClean="0"/>
              <a:t>Multi-objective genetic algorithms (MOGA) </a:t>
            </a:r>
            <a:br>
              <a:rPr lang="en-US" altLang="de-DE" sz="2800" smtClean="0"/>
            </a:br>
            <a:r>
              <a:rPr lang="en-US" altLang="de-DE" sz="2800" smtClean="0"/>
              <a:t>[and related]</a:t>
            </a:r>
            <a:r>
              <a:rPr lang="en-US" altLang="de-DE" sz="2000" i="1" smtClean="0"/>
              <a:t/>
            </a:r>
            <a:br>
              <a:rPr lang="en-US" altLang="de-DE" sz="2000" i="1" smtClean="0"/>
            </a:br>
            <a:r>
              <a:rPr lang="en-US" altLang="de-DE" sz="2000" i="1" smtClean="0"/>
              <a:t>simulation of evolutionary process to handle tracking results</a:t>
            </a:r>
            <a:endParaRPr lang="en-US" altLang="de-DE" sz="2400" i="1" smtClean="0"/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de-DE" sz="2000" b="1">
                <a:solidFill>
                  <a:srgbClr val="00B050"/>
                </a:solidFill>
                <a:sym typeface="Wingdings"/>
              </a:rPr>
              <a:t> </a:t>
            </a:r>
            <a:r>
              <a:rPr lang="en-US" altLang="de-DE" sz="2000" b="1" smtClean="0">
                <a:solidFill>
                  <a:srgbClr val="00B050"/>
                </a:solidFill>
                <a:sym typeface="Wingdings"/>
              </a:rPr>
              <a:t>	</a:t>
            </a:r>
            <a:r>
              <a:rPr lang="en-US" altLang="de-DE" sz="2000" smtClean="0"/>
              <a:t>combination of several (conflicting) objectives and constraints</a:t>
            </a:r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de-DE" sz="2000" b="1">
                <a:solidFill>
                  <a:srgbClr val="00B050"/>
                </a:solidFill>
                <a:sym typeface="Wingdings"/>
              </a:rPr>
              <a:t> 	</a:t>
            </a:r>
            <a:r>
              <a:rPr lang="en-US" altLang="de-DE" sz="2000"/>
              <a:t>returns many solutions with different individual </a:t>
            </a:r>
            <a:r>
              <a:rPr lang="en-US" altLang="de-DE" sz="2000" smtClean="0"/>
              <a:t>profiles</a:t>
            </a:r>
            <a:br>
              <a:rPr lang="en-US" altLang="de-DE" sz="2000" smtClean="0"/>
            </a:br>
            <a:r>
              <a:rPr lang="en-US" altLang="de-DE" sz="2000" smtClean="0"/>
              <a:t>	... </a:t>
            </a:r>
            <a:r>
              <a:rPr lang="en-US" altLang="de-DE" sz="2000" i="1" smtClean="0"/>
              <a:t>often counter-intuitive  and unreachable for perturbation theory</a:t>
            </a:r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de-DE" sz="2000" b="1">
                <a:solidFill>
                  <a:srgbClr val="C00000"/>
                </a:solidFill>
                <a:sym typeface="Wingdings"/>
              </a:rPr>
              <a:t> </a:t>
            </a:r>
            <a:r>
              <a:rPr lang="en-US" altLang="de-DE" sz="2000" b="1" smtClean="0">
                <a:solidFill>
                  <a:srgbClr val="C00000"/>
                </a:solidFill>
                <a:sym typeface="Wingdings"/>
              </a:rPr>
              <a:t>	</a:t>
            </a:r>
            <a:r>
              <a:rPr lang="en-US" altLang="de-DE" sz="2000" smtClean="0"/>
              <a:t>computationally intensive – but well suited for parallel computing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endParaRPr lang="en-US" altLang="de-DE" sz="2800" smtClean="0"/>
          </a:p>
          <a:p>
            <a:pPr>
              <a:lnSpc>
                <a:spcPct val="95000"/>
              </a:lnSpc>
              <a:spcBef>
                <a:spcPts val="0"/>
              </a:spcBef>
            </a:pPr>
            <a:endParaRPr lang="en-US" altLang="de-DE" sz="2800"/>
          </a:p>
          <a:p>
            <a:pPr lvl="1">
              <a:lnSpc>
                <a:spcPct val="95000"/>
              </a:lnSpc>
            </a:pPr>
            <a:endParaRPr lang="de-DE"/>
          </a:p>
        </p:txBody>
      </p:sp>
      <p:grpSp>
        <p:nvGrpSpPr>
          <p:cNvPr id="12" name="Group 11"/>
          <p:cNvGrpSpPr/>
          <p:nvPr/>
        </p:nvGrpSpPr>
        <p:grpSpPr>
          <a:xfrm>
            <a:off x="7285574" y="4165402"/>
            <a:ext cx="1403886" cy="907941"/>
            <a:chOff x="7596336" y="1054871"/>
            <a:chExt cx="1403886" cy="907941"/>
          </a:xfrm>
        </p:grpSpPr>
        <p:sp>
          <p:nvSpPr>
            <p:cNvPr id="9" name="TextBox 8"/>
            <p:cNvSpPr txBox="1"/>
            <p:nvPr/>
          </p:nvSpPr>
          <p:spPr>
            <a:xfrm>
              <a:off x="7937097" y="1054871"/>
              <a:ext cx="66569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400" b="1" i="1" smtClean="0">
                  <a:solidFill>
                    <a:srgbClr val="66CCFF"/>
                  </a:solidFill>
                </a:rPr>
                <a:t>try</a:t>
              </a:r>
            </a:p>
            <a:p>
              <a:pPr>
                <a:spcBef>
                  <a:spcPts val="600"/>
                </a:spcBef>
              </a:pPr>
              <a:r>
                <a:rPr lang="en-US" sz="2400" b="1" i="1" smtClean="0">
                  <a:solidFill>
                    <a:srgbClr val="66CCFF"/>
                  </a:solidFill>
                </a:rPr>
                <a:t>test</a:t>
              </a:r>
              <a:endParaRPr lang="de-DE" sz="2400" b="1" i="1">
                <a:solidFill>
                  <a:srgbClr val="66CCFF"/>
                </a:solidFill>
              </a:endParaRPr>
            </a:p>
          </p:txBody>
        </p:sp>
        <p:sp>
          <p:nvSpPr>
            <p:cNvPr id="10" name="Curved Left Arrow 9"/>
            <p:cNvSpPr/>
            <p:nvPr/>
          </p:nvSpPr>
          <p:spPr>
            <a:xfrm>
              <a:off x="8602792" y="1218943"/>
              <a:ext cx="397430" cy="648072"/>
            </a:xfrm>
            <a:prstGeom prst="curvedLef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" name="Curved Right Arrow 10"/>
            <p:cNvSpPr/>
            <p:nvPr/>
          </p:nvSpPr>
          <p:spPr>
            <a:xfrm flipV="1">
              <a:off x="7596336" y="1196750"/>
              <a:ext cx="360040" cy="677689"/>
            </a:xfrm>
            <a:prstGeom prst="curvedRightArrow">
              <a:avLst>
                <a:gd name="adj1" fmla="val 25000"/>
                <a:gd name="adj2" fmla="val 52393"/>
                <a:gd name="adj3" fmla="val 27374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3"/>
            <a:ext cx="35549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689362" y="1750673"/>
            <a:ext cx="1680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/>
              <a:t>Dynamic aperture</a:t>
            </a:r>
            <a:endParaRPr lang="de-DE" sz="1600"/>
          </a:p>
        </p:txBody>
      </p:sp>
      <p:sp>
        <p:nvSpPr>
          <p:cNvPr id="5" name="TextBox 4"/>
          <p:cNvSpPr txBox="1"/>
          <p:nvPr/>
        </p:nvSpPr>
        <p:spPr>
          <a:xfrm>
            <a:off x="6678295" y="3068960"/>
            <a:ext cx="20733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/>
              <a:t>Sextupole Hamiltonian</a:t>
            </a:r>
            <a:endParaRPr lang="de-DE" sz="160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38497" y="1493168"/>
            <a:ext cx="185414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1400" i="0">
                <a:solidFill>
                  <a:srgbClr val="996633"/>
                </a:solidFill>
                <a:sym typeface="Wingdings" pitchFamily="2" charset="2"/>
              </a:rPr>
              <a:t> </a:t>
            </a:r>
            <a:r>
              <a:rPr lang="en-US" altLang="de-DE" sz="1400" i="0" smtClean="0">
                <a:solidFill>
                  <a:srgbClr val="996633"/>
                </a:solidFill>
                <a:sym typeface="Wingdings" pitchFamily="2" charset="2"/>
              </a:rPr>
              <a:t>Y. Li, LER-2014</a:t>
            </a:r>
            <a:endParaRPr lang="en-US" altLang="de-DE" sz="1400" i="0">
              <a:solidFill>
                <a:srgbClr val="996633"/>
              </a:solidFill>
              <a:sym typeface="Wingdings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647" y="0"/>
            <a:ext cx="1543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Dynamic Aperture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544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solidFill>
                  <a:srgbClr val="0070C0"/>
                </a:solidFill>
                <a:latin typeface="+mj-lt"/>
              </a:rPr>
              <a:t>Magnet miniaturization </a:t>
            </a:r>
            <a:r>
              <a:rPr lang="en-US" sz="2400" smtClean="0">
                <a:latin typeface="+mj-lt"/>
              </a:rPr>
              <a:t>enables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multi-bend achromat lattices </a:t>
            </a:r>
            <a:r>
              <a:rPr lang="en-US" sz="2400" smtClean="0">
                <a:latin typeface="+mj-lt"/>
              </a:rPr>
              <a:t>providing emittance in the 10..100 pm range.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latin typeface="+mj-lt"/>
              </a:rPr>
              <a:t>Miniaturization is based on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NEG coated vacuum chambers</a:t>
            </a:r>
            <a:r>
              <a:rPr lang="en-US" sz="2400" smtClean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latin typeface="+mj-lt"/>
              </a:rPr>
              <a:t>Low emittance rings are challenged by the problems of </a:t>
            </a:r>
            <a:br>
              <a:rPr lang="en-US" sz="2400" smtClean="0">
                <a:latin typeface="+mj-lt"/>
              </a:rPr>
            </a:br>
            <a:r>
              <a:rPr lang="en-US" sz="2400" smtClean="0">
                <a:solidFill>
                  <a:srgbClr val="0070C0"/>
                </a:solidFill>
                <a:latin typeface="+mj-lt"/>
              </a:rPr>
              <a:t>dynamic aperture </a:t>
            </a:r>
            <a:r>
              <a:rPr lang="en-US" sz="2400" smtClean="0">
                <a:latin typeface="+mj-lt"/>
              </a:rPr>
              <a:t>optimization (and by beam instabilities).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latin typeface="+mj-lt"/>
              </a:rPr>
              <a:t>Non-linear optics uses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octupoles</a:t>
            </a:r>
            <a:r>
              <a:rPr lang="en-US" sz="2400" smtClean="0">
                <a:latin typeface="+mj-lt"/>
              </a:rPr>
              <a:t> and tracking-based methods like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MOGA</a:t>
            </a:r>
            <a:r>
              <a:rPr lang="en-US" sz="2400" smtClean="0">
                <a:latin typeface="+mj-lt"/>
              </a:rPr>
              <a:t> for doptimization.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latin typeface="+mj-lt"/>
              </a:rPr>
              <a:t>Progress forces existing light sources to consider upgrades. </a:t>
            </a:r>
            <a:endParaRPr lang="en-US" sz="2400">
              <a:latin typeface="+mj-lt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latin typeface="+mj-lt"/>
              </a:rPr>
              <a:t>Upgrade of the Swiss Light Source SLS has to cope with a </a:t>
            </a:r>
            <a:br>
              <a:rPr lang="en-US" sz="2400" smtClean="0">
                <a:latin typeface="+mj-lt"/>
              </a:rPr>
            </a:br>
            <a:r>
              <a:rPr lang="en-US" sz="2400" smtClean="0">
                <a:latin typeface="+mj-lt"/>
              </a:rPr>
              <a:t>rather compact lattice footprint.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latin typeface="+mj-lt"/>
              </a:rPr>
              <a:t>The 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longitudinal gradient bend / anti-bend cell </a:t>
            </a:r>
            <a:r>
              <a:rPr lang="en-US" sz="2400" smtClean="0">
                <a:latin typeface="+mj-lt"/>
              </a:rPr>
              <a:t>provides </a:t>
            </a:r>
            <a:br>
              <a:rPr lang="en-US" sz="2400" smtClean="0">
                <a:latin typeface="+mj-lt"/>
              </a:rPr>
            </a:br>
            <a:r>
              <a:rPr lang="en-US" sz="2400" smtClean="0">
                <a:latin typeface="+mj-lt"/>
              </a:rPr>
              <a:t>a solution for compact low emittance lattices.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smtClean="0">
                <a:latin typeface="+mj-lt"/>
              </a:rPr>
              <a:t>Draft designs for an SLS upgrade promise a </a:t>
            </a:r>
            <a:br>
              <a:rPr lang="en-US" sz="2400" smtClean="0">
                <a:latin typeface="+mj-lt"/>
              </a:rPr>
            </a:br>
            <a:r>
              <a:rPr lang="en-US" sz="2400" smtClean="0">
                <a:latin typeface="+mj-lt"/>
              </a:rPr>
              <a:t>factor </a:t>
            </a:r>
            <a:r>
              <a:rPr lang="en-US" sz="2400" smtClean="0">
                <a:latin typeface="+mj-lt"/>
                <a:cs typeface="Times New Roman" panose="02020603050405020304" pitchFamily="18" charset="0"/>
              </a:rPr>
              <a:t>25...50 </a:t>
            </a:r>
            <a:r>
              <a:rPr lang="en-US" sz="2400" smtClean="0">
                <a:latin typeface="+mj-lt"/>
              </a:rPr>
              <a:t>improvement in brightness and coherence.</a:t>
            </a:r>
          </a:p>
        </p:txBody>
      </p:sp>
    </p:spTree>
    <p:extLst>
      <p:ext uri="{BB962C8B-B14F-4D97-AF65-F5344CB8AC3E}">
        <p14:creationId xmlns:p14="http://schemas.microsoft.com/office/powerpoint/2010/main" val="22183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Photon beam emittance 2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2696"/>
            <a:ext cx="9108504" cy="15841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smtClean="0">
                <a:solidFill>
                  <a:srgbClr val="66FF33"/>
                </a:solidFill>
              </a:rPr>
              <a:t>Diffraction</a:t>
            </a:r>
            <a:r>
              <a:rPr lang="en-US" b="1" smtClean="0">
                <a:solidFill>
                  <a:srgbClr val="00B050"/>
                </a:solidFill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1Å</a:t>
            </a:r>
            <a:r>
              <a:rPr lang="en-US">
                <a:solidFill>
                  <a:srgbClr val="66FF33"/>
                </a:solidFill>
                <a:latin typeface="Symbol" panose="05050102010706020507" pitchFamily="18" charset="2"/>
              </a:rPr>
              <a:t> </a:t>
            </a:r>
            <a:r>
              <a:rPr lang="en-US" smtClean="0">
                <a:latin typeface="Symbol" panose="05050102010706020507" pitchFamily="18" charset="2"/>
                <a:sym typeface="Symbol"/>
              </a:rPr>
              <a:t> </a:t>
            </a:r>
            <a:r>
              <a:rPr lang="en-US" i="1" smtClean="0">
                <a:latin typeface="Symbol" panose="05050102010706020507" pitchFamily="18" charset="2"/>
              </a:rPr>
              <a:t>e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mtClean="0">
                <a:latin typeface="Symbol" panose="05050102010706020507" pitchFamily="18" charset="2"/>
              </a:rPr>
              <a:t> </a:t>
            </a:r>
            <a:r>
              <a:rPr lang="en-US">
                <a:latin typeface="Symbol" panose="05050102010706020507" pitchFamily="18" charset="2"/>
              </a:rPr>
              <a:t>=</a:t>
            </a:r>
            <a:r>
              <a:rPr lang="en-US" b="1">
                <a:latin typeface="Symbol" panose="05050102010706020507" pitchFamily="18" charset="2"/>
              </a:rPr>
              <a:t> </a:t>
            </a:r>
            <a:r>
              <a:rPr lang="en-US" b="1" smtClean="0">
                <a:solidFill>
                  <a:srgbClr val="66FF33"/>
                </a:solidFill>
                <a:latin typeface="Symbol" panose="05050102010706020507" pitchFamily="18" charset="2"/>
              </a:rPr>
              <a:t>8</a:t>
            </a:r>
            <a:r>
              <a:rPr lang="en-US" b="1" smtClean="0">
                <a:solidFill>
                  <a:srgbClr val="00FF00"/>
                </a:solidFill>
                <a:latin typeface="Symbol" panose="05050102010706020507" pitchFamily="18" charset="2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pm) 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/>
              <a:t>Electron </a:t>
            </a:r>
            <a:r>
              <a:rPr lang="en-US"/>
              <a:t>beam </a:t>
            </a:r>
            <a:r>
              <a:rPr lang="en-US">
                <a:solidFill>
                  <a:srgbClr val="0000FF"/>
                </a:solidFill>
              </a:rPr>
              <a:t>horizontal</a:t>
            </a:r>
            <a:r>
              <a:rPr lang="en-US"/>
              <a:t>/</a:t>
            </a:r>
            <a:r>
              <a:rPr lang="en-US">
                <a:solidFill>
                  <a:srgbClr val="FF0000"/>
                </a:solidFill>
              </a:rPr>
              <a:t>vertical</a:t>
            </a:r>
            <a:r>
              <a:rPr lang="en-US"/>
              <a:t> (</a:t>
            </a:r>
            <a:r>
              <a:rPr lang="en-US" i="1" smtClean="0">
                <a:latin typeface="Symbol" panose="05050102010706020507" pitchFamily="18" charset="2"/>
              </a:rPr>
              <a:t>e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x/y</a:t>
            </a:r>
            <a:r>
              <a:rPr lang="en-US" smtClean="0">
                <a:latin typeface="Symbol" panose="05050102010706020507" pitchFamily="18" charset="2"/>
              </a:rPr>
              <a:t> </a:t>
            </a:r>
            <a:r>
              <a:rPr lang="en-US">
                <a:latin typeface="Symbol" panose="05050102010706020507" pitchFamily="18" charset="2"/>
              </a:rPr>
              <a:t>= </a:t>
            </a:r>
            <a:r>
              <a:rPr lang="en-US">
                <a:solidFill>
                  <a:srgbClr val="0000FF"/>
                </a:solidFill>
                <a:latin typeface="Symbol" panose="05050102010706020507" pitchFamily="18" charset="2"/>
              </a:rPr>
              <a:t>5500</a:t>
            </a:r>
            <a:r>
              <a:rPr lang="en-US">
                <a:latin typeface="Symbol" panose="05050102010706020507" pitchFamily="18" charset="2"/>
              </a:rPr>
              <a:t>/</a:t>
            </a:r>
            <a:r>
              <a:rPr lang="en-US">
                <a:solidFill>
                  <a:srgbClr val="FF0000"/>
                </a:solidFill>
                <a:latin typeface="Symbol" panose="05050102010706020507" pitchFamily="18" charset="2"/>
              </a:rPr>
              <a:t>5</a:t>
            </a:r>
            <a:r>
              <a:rPr lang="en-US">
                <a:latin typeface="Symbol" panose="05050102010706020507" pitchFamily="18" charset="2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mtClean="0"/>
              <a:t>)</a:t>
            </a:r>
            <a:br>
              <a:rPr lang="en-US" smtClean="0"/>
            </a:br>
            <a:r>
              <a:rPr lang="en-US" smtClean="0"/>
              <a:t>Photon beam convoluted </a:t>
            </a:r>
            <a:r>
              <a:rPr lang="en-US" b="1" smtClean="0">
                <a:solidFill>
                  <a:srgbClr val="66CCFF"/>
                </a:solidFill>
              </a:rPr>
              <a:t>horizontal</a:t>
            </a:r>
            <a:r>
              <a:rPr lang="en-US" smtClean="0"/>
              <a:t> / </a:t>
            </a:r>
            <a:r>
              <a:rPr lang="en-US" b="1" smtClean="0">
                <a:solidFill>
                  <a:srgbClr val="FF7C80"/>
                </a:solidFill>
              </a:rPr>
              <a:t>vertical </a:t>
            </a:r>
            <a:br>
              <a:rPr lang="en-US" b="1" smtClean="0">
                <a:solidFill>
                  <a:srgbClr val="FF7C80"/>
                </a:solidFill>
              </a:rPr>
            </a:br>
            <a:r>
              <a:rPr lang="en-US" smtClean="0"/>
              <a:t>for </a:t>
            </a:r>
            <a:r>
              <a:rPr lang="en-US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SLS</a:t>
            </a:r>
            <a:r>
              <a:rPr lang="en-US" smtClean="0"/>
              <a:t> </a:t>
            </a:r>
            <a:r>
              <a:rPr lang="en-US" b="1" smtClean="0"/>
              <a:t>undulator</a:t>
            </a:r>
            <a:r>
              <a:rPr lang="en-US" smtClean="0"/>
              <a:t> (</a:t>
            </a:r>
            <a:r>
              <a:rPr lang="en-US">
                <a:sym typeface="Wingdings"/>
              </a:rPr>
              <a:t></a:t>
            </a:r>
            <a:r>
              <a:rPr lang="en-US" smtClean="0"/>
              <a:t>) and </a:t>
            </a:r>
            <a:r>
              <a:rPr lang="en-US" b="1" smtClean="0"/>
              <a:t>superbend</a:t>
            </a:r>
            <a:r>
              <a:rPr lang="en-US" smtClean="0"/>
              <a:t> (</a:t>
            </a:r>
            <a:r>
              <a:rPr lang="en-US" smtClean="0">
                <a:sym typeface="Wingdings"/>
              </a:rPr>
              <a:t></a:t>
            </a:r>
            <a:r>
              <a:rPr lang="en-US" smtClean="0"/>
              <a:t>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3" y="2039392"/>
            <a:ext cx="7704856" cy="453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927" y="2254048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rgbClr val="66CC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b="1" i="1" baseline="-25000" smtClean="0">
                <a:solidFill>
                  <a:srgbClr val="66CC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1" i="1" baseline="-25000" smtClean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smtClean="0">
                <a:solidFill>
                  <a:srgbClr val="66CC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= </a:t>
            </a:r>
            <a:r>
              <a:rPr lang="en-US" sz="2000" b="1" smtClean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5520 pm</a:t>
            </a:r>
            <a:endParaRPr lang="de-DE" sz="2000" b="1">
              <a:solidFill>
                <a:srgbClr val="66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8566" y="2263405"/>
            <a:ext cx="16546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rgbClr val="66CC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b="1" i="1" baseline="-25000">
                <a:solidFill>
                  <a:srgbClr val="66CC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1" i="1" baseline="-2500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i="1" smtClean="0">
                <a:solidFill>
                  <a:srgbClr val="66CC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66CC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= </a:t>
            </a:r>
            <a:r>
              <a:rPr lang="en-US" sz="2000" b="1" smtClean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5900 pm</a:t>
            </a:r>
            <a:endParaRPr lang="de-DE" sz="2000" b="1">
              <a:solidFill>
                <a:srgbClr val="66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479082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rgbClr val="FF7C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b="1" i="1" baseline="-25000" smtClean="0">
                <a:solidFill>
                  <a:srgbClr val="FF7C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1" i="1" baseline="-2500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i="1" smtClean="0">
                <a:solidFill>
                  <a:srgbClr val="FF7C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7C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= 1</a:t>
            </a:r>
            <a:r>
              <a:rPr lang="en-US" sz="2000" b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pm</a:t>
            </a:r>
            <a:endParaRPr lang="de-DE" sz="2000" b="1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2686" y="4470889"/>
            <a:ext cx="1526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rgbClr val="FF7C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b="1" i="1" baseline="-25000">
                <a:solidFill>
                  <a:srgbClr val="FF7C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="1" i="1" baseline="-2500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smtClean="0">
                <a:solidFill>
                  <a:srgbClr val="FF7C8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= 350</a:t>
            </a:r>
            <a:r>
              <a:rPr lang="en-US" sz="2000" b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pm</a:t>
            </a:r>
            <a:endParaRPr lang="de-DE" sz="2000" b="1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18483"/>
              </p:ext>
            </p:extLst>
          </p:nvPr>
        </p:nvGraphicFramePr>
        <p:xfrm>
          <a:off x="6660232" y="764704"/>
          <a:ext cx="241226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Equation" r:id="rId4" imgW="1701720" imgH="253800" progId="Equation.3">
                  <p:embed/>
                </p:oleObj>
              </mc:Choice>
              <mc:Fallback>
                <p:oleObj name="Equation" r:id="rId4" imgW="17017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0232" y="764704"/>
                        <a:ext cx="2412268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08752"/>
              </p:ext>
            </p:extLst>
          </p:nvPr>
        </p:nvGraphicFramePr>
        <p:xfrm>
          <a:off x="6660232" y="1085142"/>
          <a:ext cx="21955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1" name="Equation" r:id="rId6" imgW="1549080" imgH="431640" progId="Equation.3">
                  <p:embed/>
                </p:oleObj>
              </mc:Choice>
              <mc:Fallback>
                <p:oleObj name="Equation" r:id="rId6" imgW="15490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085142"/>
                        <a:ext cx="21955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59256" y="152186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(same for 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smtClean="0"/>
              <a:t>)</a:t>
            </a:r>
            <a:endParaRPr lang="de-DE" sz="1600"/>
          </a:p>
        </p:txBody>
      </p:sp>
      <p:sp>
        <p:nvSpPr>
          <p:cNvPr id="15" name="TextBox 14"/>
          <p:cNvSpPr txBox="1"/>
          <p:nvPr/>
        </p:nvSpPr>
        <p:spPr>
          <a:xfrm>
            <a:off x="-6647" y="0"/>
            <a:ext cx="194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Brightness &amp; coherence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112" y="836713"/>
            <a:ext cx="3563888" cy="9361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de-DE" sz="2000" i="1" smtClean="0">
                <a:latin typeface="Times New Roman" pitchFamily="18" charset="0"/>
              </a:rPr>
              <a:t>N</a:t>
            </a:r>
            <a:r>
              <a:rPr lang="en-US" altLang="de-DE" sz="2000" smtClean="0">
                <a:latin typeface="Times New Roman" pitchFamily="18" charset="0"/>
              </a:rPr>
              <a:t>(</a:t>
            </a:r>
            <a:r>
              <a:rPr lang="en-US" altLang="de-DE" sz="2000" i="1" smtClean="0">
                <a:latin typeface="Symbol" panose="05050102010706020507" pitchFamily="18" charset="2"/>
              </a:rPr>
              <a:t>l</a:t>
            </a:r>
            <a:r>
              <a:rPr lang="en-US" altLang="de-DE" sz="2000" smtClean="0">
                <a:latin typeface="Times New Roman" pitchFamily="18" charset="0"/>
              </a:rPr>
              <a:t>)</a:t>
            </a:r>
            <a:r>
              <a:rPr lang="en-US" altLang="de-DE" sz="2000" smtClean="0"/>
              <a:t>  spectral photon flux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de-DE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de-DE" sz="2000" i="1" smtClean="0">
                <a:latin typeface="Symbol" panose="05050102010706020507" pitchFamily="18" charset="2"/>
                <a:cs typeface="Times New Roman" panose="02020603050405020304" pitchFamily="18" charset="0"/>
              </a:rPr>
              <a:t>l/l</a:t>
            </a:r>
            <a:r>
              <a:rPr lang="en-US" altLang="de-DE" sz="2000" smtClean="0"/>
              <a:t>   bandwidth of experiment</a:t>
            </a:r>
            <a:endParaRPr lang="en-US" altLang="de-DE" sz="18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4"/>
            <a:ext cx="9144000" cy="692150"/>
          </a:xfrm>
        </p:spPr>
        <p:txBody>
          <a:bodyPr/>
          <a:lstStyle/>
          <a:p>
            <a:pPr algn="r" eaLnBrk="1" hangingPunct="1"/>
            <a:r>
              <a:rPr lang="en-US" altLang="de-DE" sz="3200" smtClean="0"/>
              <a:t>Brightness and coherent fraction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5652120" y="764704"/>
            <a:ext cx="50482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de-DE" sz="600">
                <a:sym typeface="Symbol" pitchFamily="18" charset="2"/>
              </a:rPr>
              <a:t>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3568" y="764704"/>
            <a:ext cx="4475162" cy="958850"/>
            <a:chOff x="683568" y="764704"/>
            <a:chExt cx="4475162" cy="958850"/>
          </a:xfrm>
        </p:grpSpPr>
        <p:sp>
          <p:nvSpPr>
            <p:cNvPr id="21" name="Rectangle 20"/>
            <p:cNvSpPr/>
            <p:nvPr/>
          </p:nvSpPr>
          <p:spPr>
            <a:xfrm>
              <a:off x="3421343" y="823785"/>
              <a:ext cx="216023" cy="381351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052736"/>
              <a:ext cx="216023" cy="381351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08361" y="1330721"/>
              <a:ext cx="864096" cy="36004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45564" y="1330721"/>
              <a:ext cx="864096" cy="36004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1229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4158933"/>
                </p:ext>
              </p:extLst>
            </p:nvPr>
          </p:nvGraphicFramePr>
          <p:xfrm>
            <a:off x="683568" y="764704"/>
            <a:ext cx="4475162" cy="95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6" name="Equation" r:id="rId4" imgW="2197080" imgH="469800" progId="Equation.3">
                    <p:embed/>
                  </p:oleObj>
                </mc:Choice>
                <mc:Fallback>
                  <p:oleObj name="Equation" r:id="rId4" imgW="219708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764704"/>
                          <a:ext cx="4475162" cy="958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98702" y="1895500"/>
            <a:ext cx="4864100" cy="906760"/>
            <a:chOff x="481013" y="1988840"/>
            <a:chExt cx="4864100" cy="906760"/>
          </a:xfrm>
        </p:grpSpPr>
        <p:sp>
          <p:nvSpPr>
            <p:cNvPr id="20" name="Rectangle 19"/>
            <p:cNvSpPr/>
            <p:nvPr/>
          </p:nvSpPr>
          <p:spPr>
            <a:xfrm>
              <a:off x="1043608" y="2168860"/>
              <a:ext cx="216023" cy="381351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28056" y="2492896"/>
              <a:ext cx="864096" cy="36004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5259" y="2492896"/>
              <a:ext cx="864096" cy="36004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48763" y="1988840"/>
              <a:ext cx="864096" cy="360040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65259" y="1988840"/>
              <a:ext cx="864096" cy="360040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03658"/>
                </p:ext>
              </p:extLst>
            </p:nvPr>
          </p:nvGraphicFramePr>
          <p:xfrm>
            <a:off x="481013" y="1989138"/>
            <a:ext cx="4864100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7" name="Equation" r:id="rId6" imgW="2387520" imgH="444240" progId="Equation.3">
                    <p:embed/>
                  </p:oleObj>
                </mc:Choice>
                <mc:Fallback>
                  <p:oleObj name="Equation" r:id="rId6" imgW="2387520" imgH="4442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13" y="1989138"/>
                          <a:ext cx="4864100" cy="90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323528" y="2882553"/>
            <a:ext cx="8604448" cy="3714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Brightness</a:t>
            </a:r>
            <a:r>
              <a:rPr lang="en-US" sz="2400" smtClean="0"/>
              <a:t>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/>
              <a:t>  </a:t>
            </a:r>
            <a:r>
              <a:rPr lang="en-US" sz="2400" smtClean="0">
                <a:sym typeface="Wingdings"/>
              </a:rPr>
              <a:t> </a:t>
            </a:r>
            <a:r>
              <a:rPr lang="en-US" sz="2400" smtClean="0"/>
              <a:t> focusing photons on </a:t>
            </a:r>
            <a:r>
              <a:rPr lang="en-US" sz="2400" i="1" smtClean="0"/>
              <a:t>small</a:t>
            </a:r>
            <a:r>
              <a:rPr lang="en-US" sz="2400" smtClean="0"/>
              <a:t> spot:</a:t>
            </a:r>
          </a:p>
          <a:p>
            <a:r>
              <a:rPr lang="en-US" sz="2400" smtClean="0"/>
              <a:t>RIXS </a:t>
            </a:r>
            <a:r>
              <a:rPr lang="en-US" sz="2000" smtClean="0"/>
              <a:t>(resonant inelastic X-ray scattering)</a:t>
            </a:r>
          </a:p>
          <a:p>
            <a:r>
              <a:rPr lang="en-US" sz="2400" smtClean="0"/>
              <a:t>EXAFS </a:t>
            </a:r>
            <a:r>
              <a:rPr lang="en-US" sz="2000" smtClean="0"/>
              <a:t>(extended X-ray absorption fine structure)</a:t>
            </a:r>
          </a:p>
          <a:p>
            <a:r>
              <a:rPr lang="en-US" sz="2400" smtClean="0"/>
              <a:t>spectro- and microscopy, crystallography – any experiment</a:t>
            </a:r>
          </a:p>
          <a:p>
            <a:pPr marL="0" indent="0">
              <a:buNone/>
            </a:pPr>
            <a:r>
              <a:rPr lang="en-US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Coherent flux 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CF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mtClean="0">
                <a:sym typeface="Wingdings"/>
              </a:rPr>
              <a:t> </a:t>
            </a:r>
            <a:r>
              <a:rPr lang="de-DE" sz="2400" smtClean="0"/>
              <a:t> focusing on </a:t>
            </a:r>
            <a:r>
              <a:rPr lang="de-DE" sz="2400" i="1" smtClean="0"/>
              <a:t>diffraction limited </a:t>
            </a:r>
            <a:r>
              <a:rPr lang="de-DE" sz="2400" smtClean="0"/>
              <a:t>spot</a:t>
            </a:r>
          </a:p>
          <a:p>
            <a:r>
              <a:rPr lang="en-US" sz="2400" smtClean="0"/>
              <a:t>Coherent diffraction imaging, ptychography</a:t>
            </a:r>
          </a:p>
          <a:p>
            <a:r>
              <a:rPr lang="en-US" sz="2400" smtClean="0"/>
              <a:t>X-ray photon correlation spectroscopy</a:t>
            </a:r>
          </a:p>
          <a:p>
            <a:pPr marL="0" indent="0">
              <a:buNone/>
            </a:pPr>
            <a:r>
              <a:rPr lang="en-US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Diffraction limited source </a:t>
            </a:r>
            <a:r>
              <a:rPr lang="en-US" sz="2400" smtClean="0">
                <a:sym typeface="Wingdings"/>
              </a:rPr>
              <a:t></a:t>
            </a:r>
            <a:r>
              <a:rPr lang="en-US" sz="2400" smtClean="0"/>
              <a:t> invisible electron source size: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7612" y="443711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ym typeface="Symbol"/>
              </a:rPr>
              <a:t></a:t>
            </a:r>
            <a:endParaRPr lang="de-DE" sz="2400"/>
          </a:p>
        </p:txBody>
      </p:sp>
      <p:sp>
        <p:nvSpPr>
          <p:cNvPr id="23" name="TextBox 22"/>
          <p:cNvSpPr txBox="1"/>
          <p:nvPr/>
        </p:nvSpPr>
        <p:spPr>
          <a:xfrm>
            <a:off x="-6647" y="0"/>
            <a:ext cx="194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Brightness &amp; coherence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4" y="2420888"/>
            <a:ext cx="8643283" cy="3115602"/>
          </a:xfrm>
          <a:prstGeom prst="rect">
            <a:avLst/>
          </a:prstGeom>
        </p:spPr>
      </p:pic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745112" y="1340768"/>
            <a:ext cx="1659369" cy="504825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8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-6646" y="0"/>
            <a:ext cx="9150646" cy="709504"/>
          </a:xfrm>
        </p:spPr>
        <p:txBody>
          <a:bodyPr/>
          <a:lstStyle/>
          <a:p>
            <a:pPr algn="r" eaLnBrk="1" hangingPunct="1"/>
            <a:r>
              <a:rPr lang="en-US" altLang="de-DE" smtClean="0"/>
              <a:t>Electron beam </a:t>
            </a:r>
            <a:r>
              <a:rPr lang="en-US" altLang="de-DE" sz="3200" smtClean="0"/>
              <a:t>emittance 1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713788" cy="1081087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>
              <a:lnSpc>
                <a:spcPct val="105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de-DE" sz="2800" smtClean="0"/>
              <a:t>  Horizontal emittance in electron storage ring: </a:t>
            </a:r>
            <a:br>
              <a:rPr lang="en-US" altLang="de-DE" sz="2800" smtClean="0"/>
            </a:br>
            <a:r>
              <a:rPr lang="en-US" altLang="de-DE" sz="2400" smtClean="0">
                <a:solidFill>
                  <a:srgbClr val="0000FF"/>
                </a:solidFill>
                <a:sym typeface="Symbol" pitchFamily="18" charset="2"/>
              </a:rPr>
              <a:t>r</a:t>
            </a:r>
            <a:r>
              <a:rPr lang="en-US" altLang="de-DE" sz="2400" smtClean="0">
                <a:solidFill>
                  <a:srgbClr val="0000FF"/>
                </a:solidFill>
              </a:rPr>
              <a:t>adiation damping</a:t>
            </a:r>
            <a:r>
              <a:rPr lang="en-US" altLang="de-DE" sz="2400" smtClean="0">
                <a:solidFill>
                  <a:srgbClr val="0000FF"/>
                </a:solidFill>
                <a:sym typeface="Symbol" pitchFamily="18" charset="2"/>
              </a:rPr>
              <a:t></a:t>
            </a:r>
            <a:r>
              <a:rPr lang="en-US" altLang="de-DE" sz="2400" smtClean="0">
                <a:sym typeface="Symbol" pitchFamily="18" charset="2"/>
              </a:rPr>
              <a:t>  </a:t>
            </a:r>
            <a:r>
              <a:rPr lang="en-US" altLang="de-DE" sz="2400" smtClean="0"/>
              <a:t>  </a:t>
            </a:r>
            <a:r>
              <a:rPr lang="en-US" altLang="de-DE" sz="2400" b="1" smtClean="0"/>
              <a:t>equilibrium </a:t>
            </a:r>
            <a:r>
              <a:rPr lang="en-US" altLang="de-DE" sz="2400" b="1" smtClean="0">
                <a:solidFill>
                  <a:schemeClr val="accent1"/>
                </a:solidFill>
              </a:rPr>
              <a:t>  </a:t>
            </a:r>
            <a:r>
              <a:rPr lang="en-US" altLang="de-DE" sz="2400" smtClean="0">
                <a:sym typeface="Symbol" pitchFamily="18" charset="2"/>
              </a:rPr>
              <a:t></a:t>
            </a:r>
            <a:r>
              <a:rPr lang="en-US" altLang="de-DE" sz="2400" smtClean="0"/>
              <a:t> </a:t>
            </a:r>
            <a:r>
              <a:rPr lang="en-US" altLang="de-DE" sz="2400" smtClean="0">
                <a:solidFill>
                  <a:srgbClr val="FF0066"/>
                </a:solidFill>
                <a:sym typeface="Symbol" pitchFamily="18" charset="2"/>
              </a:rPr>
              <a:t></a:t>
            </a:r>
            <a:r>
              <a:rPr lang="en-US" altLang="de-DE" sz="2400" smtClean="0">
                <a:solidFill>
                  <a:srgbClr val="FF0066"/>
                </a:solidFill>
              </a:rPr>
              <a:t>quantum excitation</a:t>
            </a:r>
            <a:r>
              <a:rPr lang="en-US" altLang="de-DE" sz="2400" smtClean="0">
                <a:solidFill>
                  <a:srgbClr val="FF0066"/>
                </a:solidFill>
                <a:sym typeface="Symbol" pitchFamily="18" charset="2"/>
              </a:rPr>
              <a:t></a:t>
            </a:r>
          </a:p>
          <a:p>
            <a:pPr algn="ctr" eaLnBrk="1" hangingPunct="1">
              <a:lnSpc>
                <a:spcPct val="95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en-US" altLang="de-DE" sz="2400" i="1" smtClean="0">
                <a:sym typeface="Symbol" pitchFamily="18" charset="2"/>
              </a:rPr>
              <a:t>independent from initial conditions !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16013" y="4941888"/>
            <a:ext cx="6985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800">
                <a:sym typeface="Wingdings" pitchFamily="2" charset="2"/>
              </a:rPr>
              <a:t>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>
                <a:sym typeface="Wingdings" pitchFamily="2" charset="2"/>
              </a:rPr>
              <a:t>how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800">
                <a:sym typeface="Wingdings" pitchFamily="2" charset="2"/>
              </a:rPr>
              <a:t></a:t>
            </a:r>
            <a:r>
              <a:rPr lang="en-US" altLang="de-DE" sz="2800"/>
              <a:t> </a:t>
            </a:r>
            <a:r>
              <a:rPr lang="en-US" altLang="de-DE" sz="1800">
                <a:solidFill>
                  <a:srgbClr val="0000FF"/>
                </a:solidFill>
              </a:rPr>
              <a:t>maximize this</a:t>
            </a:r>
            <a:r>
              <a:rPr lang="en-US" altLang="de-DE" sz="1800"/>
              <a:t>  -- and --  </a:t>
            </a:r>
            <a:r>
              <a:rPr lang="en-US" altLang="de-DE" sz="1800">
                <a:solidFill>
                  <a:srgbClr val="FF0066"/>
                </a:solidFill>
              </a:rPr>
              <a:t>minimize this</a:t>
            </a:r>
            <a:r>
              <a:rPr lang="en-US" altLang="de-DE" sz="1800"/>
              <a:t> </a:t>
            </a:r>
            <a:r>
              <a:rPr lang="en-US" altLang="de-DE" sz="2800">
                <a:sym typeface="Wingdings" pitchFamily="2" charset="2"/>
              </a:rPr>
              <a:t>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Low emittance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Electron beam emittance 2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832648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rgbClr val="0000FF"/>
                </a:solidFill>
              </a:rPr>
              <a:t>Maximum radiation damping</a:t>
            </a:r>
          </a:p>
          <a:p>
            <a:pPr lvl="1"/>
            <a:r>
              <a:rPr lang="en-US" smtClean="0"/>
              <a:t>increase radiated power </a:t>
            </a:r>
            <a:r>
              <a:rPr lang="de-DE">
                <a:sym typeface="Wingdings"/>
              </a:rPr>
              <a:t> pay with </a:t>
            </a:r>
            <a:r>
              <a:rPr lang="de-DE" smtClean="0">
                <a:sym typeface="Wingdings"/>
              </a:rPr>
              <a:t>RF-power</a:t>
            </a:r>
          </a:p>
          <a:p>
            <a:pPr lvl="2"/>
            <a:r>
              <a:rPr lang="en-US" sz="2600" smtClean="0">
                <a:sym typeface="Wingdings"/>
              </a:rPr>
              <a:t>High field bending magnets</a:t>
            </a:r>
            <a:endParaRPr lang="en-US" sz="2600" smtClean="0"/>
          </a:p>
          <a:p>
            <a:pPr lvl="2"/>
            <a:r>
              <a:rPr lang="de-DE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Damping Wigglers (DW)</a:t>
            </a:r>
            <a:r>
              <a:rPr lang="en-US" sz="2600" smtClean="0">
                <a:sym typeface="Wingdings"/>
              </a:rPr>
              <a:t>:   </a:t>
            </a:r>
            <a:r>
              <a:rPr lang="en-US" sz="2600" smtClean="0">
                <a:latin typeface="Symbol" panose="05050102010706020507" pitchFamily="18" charset="2"/>
                <a:sym typeface="Wingdings"/>
              </a:rPr>
              <a:t>S |</a:t>
            </a:r>
            <a:r>
              <a:rPr lang="en-US" sz="2600" smtClean="0">
                <a:sym typeface="Wingdings"/>
              </a:rPr>
              <a:t>deflection angles</a:t>
            </a:r>
            <a:r>
              <a:rPr lang="en-US" sz="2600" smtClean="0">
                <a:latin typeface="Symbol" panose="05050102010706020507" pitchFamily="18" charset="2"/>
                <a:sym typeface="Wingdings"/>
              </a:rPr>
              <a:t>| &gt; 360</a:t>
            </a:r>
            <a:r>
              <a:rPr lang="en-US" sz="2600" smtClean="0">
                <a:latin typeface="Symbol" panose="05050102010706020507" pitchFamily="18" charset="2"/>
                <a:sym typeface="Symbol"/>
              </a:rPr>
              <a:t></a:t>
            </a:r>
            <a:endParaRPr lang="de-DE" sz="2600" smtClean="0">
              <a:latin typeface="Symbol" panose="05050102010706020507" pitchFamily="18" charset="2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smtClean="0">
                <a:solidFill>
                  <a:srgbClr val="FF0066"/>
                </a:solidFill>
              </a:rPr>
              <a:t>Minimum quantum excitation</a:t>
            </a:r>
          </a:p>
          <a:p>
            <a:pPr lvl="1"/>
            <a:r>
              <a:rPr lang="en-US"/>
              <a:t>k</a:t>
            </a:r>
            <a:r>
              <a:rPr lang="en-US" smtClean="0"/>
              <a:t>eep off-momentum orbit close to nominal orbit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Wingdings" pitchFamily="2" charset="2"/>
              <a:buChar char="ð"/>
            </a:pPr>
            <a:r>
              <a:rPr lang="en-US" smtClean="0"/>
              <a:t>minimize dispersion at locations of radiation (bends) </a:t>
            </a:r>
          </a:p>
          <a:p>
            <a:pPr lvl="2"/>
            <a:r>
              <a:rPr lang="en-US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Horizontal Focusing </a:t>
            </a:r>
            <a:r>
              <a:rPr lang="en-US" sz="2600" smtClean="0"/>
              <a:t>into bends to suppress dispersion.</a:t>
            </a:r>
          </a:p>
          <a:p>
            <a:pPr lvl="2"/>
            <a:r>
              <a:rPr lang="en-US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Multi-Bend Achromat lattice</a:t>
            </a:r>
            <a:r>
              <a:rPr lang="en-US" sz="2600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(MBA)</a:t>
            </a:r>
            <a:r>
              <a:rPr lang="en-US" sz="2600" i="1" smtClean="0">
                <a:solidFill>
                  <a:srgbClr val="FFC000"/>
                </a:solidFill>
              </a:rPr>
              <a:t/>
            </a:r>
            <a:br>
              <a:rPr lang="en-US" sz="2600" i="1" smtClean="0">
                <a:solidFill>
                  <a:srgbClr val="FFC000"/>
                </a:solidFill>
              </a:rPr>
            </a:br>
            <a:r>
              <a:rPr lang="en-US" sz="2600" smtClean="0"/>
              <a:t>many short (= small deflection angle) bends to limit dispersion growth.</a:t>
            </a:r>
          </a:p>
          <a:p>
            <a:pPr lvl="2"/>
            <a:r>
              <a:rPr lang="en-US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Longitudinal Gradient Bend (LGB)</a:t>
            </a:r>
            <a:r>
              <a:rPr lang="en-US" sz="2600" smtClean="0">
                <a:solidFill>
                  <a:srgbClr val="FFC000"/>
                </a:solidFill>
              </a:rPr>
              <a:t/>
            </a:r>
            <a:br>
              <a:rPr lang="en-US" sz="2600" smtClean="0">
                <a:solidFill>
                  <a:srgbClr val="FFC000"/>
                </a:solidFill>
              </a:rPr>
            </a:br>
            <a:r>
              <a:rPr lang="en-US" sz="2600" smtClean="0"/>
              <a:t>highest radiation at region of lowest dispersion and v.v.</a:t>
            </a:r>
          </a:p>
          <a:p>
            <a:pPr marL="914400" lvl="2" indent="0">
              <a:buNone/>
            </a:pPr>
            <a:endParaRPr lang="en-US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58890"/>
              </p:ext>
            </p:extLst>
          </p:nvPr>
        </p:nvGraphicFramePr>
        <p:xfrm>
          <a:off x="1475656" y="3199306"/>
          <a:ext cx="39846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3" imgW="2108160" imgH="431640" progId="Equation.3">
                  <p:embed/>
                </p:oleObj>
              </mc:Choice>
              <mc:Fallback>
                <p:oleObj name="Equation" r:id="rId3" imgW="2108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3199306"/>
                        <a:ext cx="398462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99306"/>
            <a:ext cx="2088232" cy="86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36396" y="3119500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Symbol" panose="05050102010706020507" pitchFamily="18" charset="2"/>
                <a:cs typeface="Times New Roman" panose="02020603050405020304" pitchFamily="18" charset="0"/>
              </a:rPr>
              <a:t>d =D</a:t>
            </a:r>
            <a:r>
              <a:rPr lang="en-US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  <a:endParaRPr lang="de-DE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647" y="0"/>
            <a:ext cx="128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Low emittance</a:t>
            </a:r>
            <a:endParaRPr lang="de-DE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2922</Words>
  <Application>Microsoft Office PowerPoint</Application>
  <PresentationFormat>On-screen Show (4:3)</PresentationFormat>
  <Paragraphs>804</Paragraphs>
  <Slides>55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Office Theme</vt:lpstr>
      <vt:lpstr>Equation</vt:lpstr>
      <vt:lpstr>Microsoft Equation 3.0</vt:lpstr>
      <vt:lpstr>Chart</vt:lpstr>
      <vt:lpstr>Trends in Design of  Low Emittance Light Source Lattices</vt:lpstr>
      <vt:lpstr>Paul Scherrer Institut (PSI)</vt:lpstr>
      <vt:lpstr>Contents</vt:lpstr>
      <vt:lpstr>Emittance  e</vt:lpstr>
      <vt:lpstr>Photon beam emittance 1</vt:lpstr>
      <vt:lpstr>Photon beam emittance 2</vt:lpstr>
      <vt:lpstr>Brightness and coherent fraction</vt:lpstr>
      <vt:lpstr>Electron beam emittance 1</vt:lpstr>
      <vt:lpstr>Electron beam emittance 2</vt:lpstr>
      <vt:lpstr>Electron beam emittance 3</vt:lpstr>
      <vt:lpstr>Paths to low emittance</vt:lpstr>
      <vt:lpstr>The beam optics path</vt:lpstr>
      <vt:lpstr>The power path</vt:lpstr>
      <vt:lpstr>The damping partitioning path</vt:lpstr>
      <vt:lpstr>The TME cell  </vt:lpstr>
      <vt:lpstr>PowerPoint Presentation</vt:lpstr>
      <vt:lpstr>The MBA concept</vt:lpstr>
      <vt:lpstr>Vacuum technology: NEG coating </vt:lpstr>
      <vt:lpstr>The multi-bend achromat optimization cycle</vt:lpstr>
      <vt:lpstr>The storage ring generational change</vt:lpstr>
      <vt:lpstr>New storage rings and upgrade plans</vt:lpstr>
      <vt:lpstr>MAX IV </vt:lpstr>
      <vt:lpstr>SIRIUS</vt:lpstr>
      <vt:lpstr>ESRF upgrade </vt:lpstr>
      <vt:lpstr>ALS upgrade</vt:lpstr>
      <vt:lpstr>PEP-X</vt:lpstr>
      <vt:lpstr>Summary of main features [and options]</vt:lpstr>
      <vt:lpstr>          SLS Layout  </vt:lpstr>
      <vt:lpstr>SLS lattice and history </vt:lpstr>
      <vt:lpstr>SLS upgrade constraints and challenges</vt:lpstr>
      <vt:lpstr>Compact low emittance lattice concept</vt:lpstr>
      <vt:lpstr>Longitudinal gradient bends</vt:lpstr>
      <vt:lpstr>Numerical optimization</vt:lpstr>
      <vt:lpstr>Optimization with optics constraints</vt:lpstr>
      <vt:lpstr>Anti-bends</vt:lpstr>
      <vt:lpstr>The LGB/AB cell for low emittance</vt:lpstr>
      <vt:lpstr>Additional benefits of the LGB/AB cell</vt:lpstr>
      <vt:lpstr>SLS-2 lattice design status</vt:lpstr>
      <vt:lpstr>PowerPoint Presentation</vt:lpstr>
      <vt:lpstr>Dynamic aperture optimization</vt:lpstr>
      <vt:lpstr>Advanced options</vt:lpstr>
      <vt:lpstr>Longitudinal gradient superbend</vt:lpstr>
      <vt:lpstr>LGSB predecessors</vt:lpstr>
      <vt:lpstr>Anti-bend</vt:lpstr>
      <vt:lpstr>R &amp; D top priorities</vt:lpstr>
      <vt:lpstr>Time schedule</vt:lpstr>
      <vt:lpstr>Conclusion</vt:lpstr>
      <vt:lpstr>Bonus tracks</vt:lpstr>
      <vt:lpstr>The dynamic aperture problem</vt:lpstr>
      <vt:lpstr>The challenge of chaos</vt:lpstr>
      <vt:lpstr>Sextupole optimization strategy</vt:lpstr>
      <vt:lpstr>MBA resonance cancellation</vt:lpstr>
      <vt:lpstr>PowerPoint Presentation</vt:lpstr>
      <vt:lpstr>Optimization tools</vt:lpstr>
      <vt:lpstr>Conclusion</vt:lpstr>
    </vt:vector>
  </TitlesOfParts>
  <Company>PSI - 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Streun Andreas</dc:creator>
  <cp:lastModifiedBy>Streun Andreas</cp:lastModifiedBy>
  <cp:revision>264</cp:revision>
  <dcterms:created xsi:type="dcterms:W3CDTF">2014-11-06T11:00:30Z</dcterms:created>
  <dcterms:modified xsi:type="dcterms:W3CDTF">2015-03-23T20:52:41Z</dcterms:modified>
</cp:coreProperties>
</file>