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825" r:id="rId2"/>
    <p:sldMasterId id="2147483809" r:id="rId3"/>
    <p:sldMasterId id="2147483837" r:id="rId4"/>
  </p:sldMasterIdLst>
  <p:notesMasterIdLst>
    <p:notesMasterId r:id="rId47"/>
  </p:notesMasterIdLst>
  <p:sldIdLst>
    <p:sldId id="912" r:id="rId5"/>
    <p:sldId id="887" r:id="rId6"/>
    <p:sldId id="888" r:id="rId7"/>
    <p:sldId id="292" r:id="rId8"/>
    <p:sldId id="893" r:id="rId9"/>
    <p:sldId id="892" r:id="rId10"/>
    <p:sldId id="900" r:id="rId11"/>
    <p:sldId id="903" r:id="rId12"/>
    <p:sldId id="904" r:id="rId13"/>
    <p:sldId id="909" r:id="rId14"/>
    <p:sldId id="901" r:id="rId15"/>
    <p:sldId id="905" r:id="rId16"/>
    <p:sldId id="910" r:id="rId17"/>
    <p:sldId id="891" r:id="rId18"/>
    <p:sldId id="911" r:id="rId19"/>
    <p:sldId id="889" r:id="rId20"/>
    <p:sldId id="908" r:id="rId21"/>
    <p:sldId id="906" r:id="rId22"/>
    <p:sldId id="915" r:id="rId23"/>
    <p:sldId id="894" r:id="rId24"/>
    <p:sldId id="902" r:id="rId25"/>
    <p:sldId id="907" r:id="rId26"/>
    <p:sldId id="914" r:id="rId27"/>
    <p:sldId id="801" r:id="rId28"/>
    <p:sldId id="895" r:id="rId29"/>
    <p:sldId id="896" r:id="rId30"/>
    <p:sldId id="803" r:id="rId31"/>
    <p:sldId id="752" r:id="rId32"/>
    <p:sldId id="898" r:id="rId33"/>
    <p:sldId id="804" r:id="rId34"/>
    <p:sldId id="856" r:id="rId35"/>
    <p:sldId id="916" r:id="rId36"/>
    <p:sldId id="786" r:id="rId37"/>
    <p:sldId id="919" r:id="rId38"/>
    <p:sldId id="890" r:id="rId39"/>
    <p:sldId id="841" r:id="rId40"/>
    <p:sldId id="899" r:id="rId41"/>
    <p:sldId id="920" r:id="rId42"/>
    <p:sldId id="874" r:id="rId43"/>
    <p:sldId id="837" r:id="rId44"/>
    <p:sldId id="917" r:id="rId45"/>
    <p:sldId id="918" r:id="rId46"/>
  </p:sldIdLst>
  <p:sldSz cx="9144000" cy="6858000" type="screen4x3"/>
  <p:notesSz cx="6797675" cy="98567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0A"/>
    <a:srgbClr val="CC0000"/>
    <a:srgbClr val="261748"/>
    <a:srgbClr val="00CC00"/>
    <a:srgbClr val="FCFEA0"/>
    <a:srgbClr val="FF33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37" autoAdjust="0"/>
  </p:normalViewPr>
  <p:slideViewPr>
    <p:cSldViewPr>
      <p:cViewPr>
        <p:scale>
          <a:sx n="70" d="100"/>
          <a:sy n="70" d="100"/>
        </p:scale>
        <p:origin x="-87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2839"/>
          </a:xfrm>
          <a:prstGeom prst="rect">
            <a:avLst/>
          </a:prstGeom>
        </p:spPr>
        <p:txBody>
          <a:bodyPr vert="horz" lIns="94790" tIns="47395" rIns="94790" bIns="4739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2839"/>
          </a:xfrm>
          <a:prstGeom prst="rect">
            <a:avLst/>
          </a:prstGeom>
        </p:spPr>
        <p:txBody>
          <a:bodyPr vert="horz" lIns="94790" tIns="47395" rIns="94790" bIns="47395" rtlCol="0"/>
          <a:lstStyle>
            <a:lvl1pPr algn="r">
              <a:defRPr sz="1200"/>
            </a:lvl1pPr>
          </a:lstStyle>
          <a:p>
            <a:fld id="{8054648E-CF20-4C45-8606-5476A1F9B4E0}" type="datetimeFigureOut">
              <a:rPr lang="de-DE" smtClean="0"/>
              <a:t>25.03.2015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0" tIns="47395" rIns="94790" bIns="47395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1975"/>
            <a:ext cx="5438140" cy="4435555"/>
          </a:xfrm>
          <a:prstGeom prst="rect">
            <a:avLst/>
          </a:prstGeom>
        </p:spPr>
        <p:txBody>
          <a:bodyPr vert="horz" lIns="94790" tIns="47395" rIns="94790" bIns="4739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60" cy="492839"/>
          </a:xfrm>
          <a:prstGeom prst="rect">
            <a:avLst/>
          </a:prstGeom>
        </p:spPr>
        <p:txBody>
          <a:bodyPr vert="horz" lIns="94790" tIns="47395" rIns="94790" bIns="4739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60" cy="492839"/>
          </a:xfrm>
          <a:prstGeom prst="rect">
            <a:avLst/>
          </a:prstGeom>
        </p:spPr>
        <p:txBody>
          <a:bodyPr vert="horz" lIns="94790" tIns="47395" rIns="94790" bIns="47395" rtlCol="0" anchor="b"/>
          <a:lstStyle>
            <a:lvl1pPr algn="r">
              <a:defRPr sz="1200"/>
            </a:lvl1pPr>
          </a:lstStyle>
          <a:p>
            <a:fld id="{F9D45027-9132-478A-BACC-5F4228974C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112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70173" indent="-2962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84881" indent="-236976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58833" indent="-236976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132786" indent="-236976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606738" indent="-23697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080690" indent="-23697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554643" indent="-23697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028595" indent="-23697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947D76CA-6C81-4CD8-99E6-DB5050854A54}" type="slidenum">
              <a:rPr lang="de-DE" sz="1200">
                <a:solidFill>
                  <a:prstClr val="black"/>
                </a:solidFill>
              </a:rPr>
              <a:pPr/>
              <a:t>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503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681975"/>
            <a:ext cx="4984962" cy="44355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36976" indent="-236976">
              <a:spcBef>
                <a:spcPct val="0"/>
              </a:spcBef>
              <a:spcAft>
                <a:spcPct val="20000"/>
              </a:spcAft>
            </a:pPr>
            <a:r>
              <a:rPr lang="en-GB" b="1" dirty="0"/>
              <a:t>How to edit the title slide</a:t>
            </a:r>
          </a:p>
          <a:p>
            <a:pPr marL="236976" indent="-236976">
              <a:spcBef>
                <a:spcPct val="0"/>
              </a:spcBef>
              <a:spcAft>
                <a:spcPct val="20000"/>
              </a:spcAft>
            </a:pPr>
            <a:endParaRPr lang="en-GB" dirty="0"/>
          </a:p>
          <a:p>
            <a:pPr marL="236976" indent="-236976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dirty="0"/>
              <a:t>  Upper area: </a:t>
            </a:r>
            <a:r>
              <a:rPr lang="en-GB" b="1" dirty="0"/>
              <a:t>Title</a:t>
            </a:r>
            <a:r>
              <a:rPr lang="en-GB" dirty="0"/>
              <a:t> of your talk, max. 2 rows of the defined size (55 </a:t>
            </a:r>
            <a:r>
              <a:rPr lang="en-GB" dirty="0" err="1"/>
              <a:t>pt</a:t>
            </a:r>
            <a:r>
              <a:rPr lang="en-GB" dirty="0"/>
              <a:t>)</a:t>
            </a:r>
          </a:p>
          <a:p>
            <a:pPr marL="236976" indent="-236976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dirty="0"/>
              <a:t>  Lower area </a:t>
            </a:r>
            <a:r>
              <a:rPr lang="en-GB" b="1" dirty="0"/>
              <a:t>(subtitle):</a:t>
            </a:r>
            <a:r>
              <a:rPr lang="en-GB" dirty="0"/>
              <a:t> Conference/meeting/workshop, location, date, </a:t>
            </a:r>
            <a:br>
              <a:rPr lang="en-GB" dirty="0"/>
            </a:br>
            <a:r>
              <a:rPr lang="en-GB" dirty="0"/>
              <a:t>  your name and affiliation, </a:t>
            </a:r>
            <a:br>
              <a:rPr lang="en-GB" dirty="0"/>
            </a:br>
            <a:r>
              <a:rPr lang="en-GB" dirty="0"/>
              <a:t>  max. 4 rows of the defined size (32 </a:t>
            </a:r>
            <a:r>
              <a:rPr lang="en-GB" dirty="0" err="1"/>
              <a:t>pt</a:t>
            </a:r>
            <a:r>
              <a:rPr lang="en-GB" dirty="0"/>
              <a:t>)</a:t>
            </a:r>
          </a:p>
          <a:p>
            <a:pPr marL="236976" indent="-236976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dirty="0"/>
              <a:t> Change the </a:t>
            </a:r>
            <a:r>
              <a:rPr lang="en-GB" b="1" dirty="0"/>
              <a:t>partner logos</a:t>
            </a:r>
            <a:r>
              <a:rPr lang="en-GB" dirty="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1165D-8C60-4D83-B3C2-DB0C16BC1284}" type="slidenum">
              <a:rPr lang="de-DE"/>
              <a:pPr/>
              <a:t>5</a:t>
            </a:fld>
            <a:endParaRPr lang="de-DE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681974"/>
            <a:ext cx="4984962" cy="44355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/>
              <a:t>   </a:t>
            </a:r>
            <a:r>
              <a:rPr lang="en-GB" sz="1100" b="1"/>
              <a:t>Before you start</a:t>
            </a:r>
            <a:r>
              <a:rPr lang="en-GB" sz="1100"/>
              <a:t> editing the slides of your talk change to the </a:t>
            </a:r>
            <a:r>
              <a:rPr lang="en-GB" sz="1100" b="1"/>
              <a:t>Master Slide view</a:t>
            </a:r>
            <a:r>
              <a:rPr lang="en-GB" sz="1100"/>
              <a:t>:   </a:t>
            </a:r>
            <a:br>
              <a:rPr lang="en-GB" sz="1100"/>
            </a:br>
            <a:r>
              <a:rPr lang="en-GB" sz="1100"/>
              <a:t>   Menu button “View”,</a:t>
            </a:r>
            <a:r>
              <a:rPr lang="en-GB" sz="1100">
                <a:sym typeface="Wingdings" pitchFamily="2" charset="2"/>
              </a:rPr>
              <a:t> Master, Slide Master: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Edit the following 2 items in the 1st slide:</a:t>
            </a:r>
            <a:r>
              <a:rPr lang="en-GB" sz="1100">
                <a:sym typeface="Wingdings" pitchFamily="2" charset="2"/>
              </a:rPr>
              <a:t/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1)  1st row in the violet header: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If you want to use more </a:t>
            </a:r>
            <a:r>
              <a:rPr lang="en-GB" sz="1100" b="1">
                <a:sym typeface="Wingdings" pitchFamily="2" charset="2"/>
              </a:rPr>
              <a:t>partner logos</a:t>
            </a:r>
            <a:r>
              <a:rPr lang="en-GB" sz="1100">
                <a:sym typeface="Wingdings" pitchFamily="2" charset="2"/>
              </a:rPr>
              <a:t> position them left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beside the DESY logo in the footer area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Close Master View</a:t>
            </a:r>
            <a:endParaRPr lang="en-GB" sz="1100" b="1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900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900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D185D1D1-4572-401D-9E17-4F4F51FE52A6}" type="slidenum">
              <a:rPr lang="en-GB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3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5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26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5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8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02240"/>
            <a:ext cx="8569325" cy="525557"/>
          </a:xfrm>
        </p:spPr>
        <p:txBody>
          <a:bodyPr/>
          <a:lstStyle>
            <a:lvl1pPr>
              <a:defRPr>
                <a:solidFill>
                  <a:srgbClr val="0000FF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0824" y="6359857"/>
            <a:ext cx="6149975" cy="470848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900" smtClean="0">
                <a:solidFill>
                  <a:srgbClr val="261748"/>
                </a:solidFill>
              </a:rPr>
              <a:t>Accelerator Challenges at the European XFEL – Winfried Decking, DESY LBNL, May 5 2011</a:t>
            </a:r>
            <a:endParaRPr lang="en-GB" sz="900">
              <a:solidFill>
                <a:srgbClr val="2617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18913" y="6526213"/>
            <a:ext cx="2645700" cy="331787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898" y="805218"/>
            <a:ext cx="8584441" cy="5554639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679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XFEL Users' Meeting – 23 / 24 January 2013  Hans Weise, DESY</a:t>
            </a:r>
          </a:p>
        </p:txBody>
      </p:sp>
    </p:spTree>
    <p:extLst>
      <p:ext uri="{BB962C8B-B14F-4D97-AF65-F5344CB8AC3E}">
        <p14:creationId xmlns:p14="http://schemas.microsoft.com/office/powerpoint/2010/main" val="295297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XFEL Users' Meeting – 23 / 24 January 2013  Hans Weise, DESY</a:t>
            </a:r>
          </a:p>
        </p:txBody>
      </p:sp>
    </p:spTree>
    <p:extLst>
      <p:ext uri="{BB962C8B-B14F-4D97-AF65-F5344CB8AC3E}">
        <p14:creationId xmlns:p14="http://schemas.microsoft.com/office/powerpoint/2010/main" val="313768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XFEL Users' Meeting – 23 / 24 January 2013  Hans Weise, DESY</a:t>
            </a:r>
          </a:p>
        </p:txBody>
      </p:sp>
    </p:spTree>
    <p:extLst>
      <p:ext uri="{BB962C8B-B14F-4D97-AF65-F5344CB8AC3E}">
        <p14:creationId xmlns:p14="http://schemas.microsoft.com/office/powerpoint/2010/main" val="33908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XFEL Users' Meeting – 23 / 24 January 2013  Hans Weise, DESY</a:t>
            </a:r>
          </a:p>
        </p:txBody>
      </p:sp>
    </p:spTree>
    <p:extLst>
      <p:ext uri="{BB962C8B-B14F-4D97-AF65-F5344CB8AC3E}">
        <p14:creationId xmlns:p14="http://schemas.microsoft.com/office/powerpoint/2010/main" val="81584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155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XFEL Users' Meeting – 23 / 24 January 2013  Hans Weise, DESY</a:t>
            </a:r>
          </a:p>
        </p:txBody>
      </p:sp>
    </p:spTree>
    <p:extLst>
      <p:ext uri="{BB962C8B-B14F-4D97-AF65-F5344CB8AC3E}">
        <p14:creationId xmlns:p14="http://schemas.microsoft.com/office/powerpoint/2010/main" val="131947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07946-2CF8-4F6D-961F-5509ED20395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900">
                <a:solidFill>
                  <a:srgbClr val="261748"/>
                </a:solidFill>
              </a:rPr>
              <a:t>XFEL MAC – 10 November 2011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900">
                <a:solidFill>
                  <a:srgbClr val="261748"/>
                </a:solidFill>
              </a:rPr>
              <a:t>Hans Weise, DESY</a:t>
            </a:r>
            <a:endParaRPr lang="en-GB" sz="90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2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altLang="en-US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6529388"/>
            <a:ext cx="29210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023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6362-179D-4B56-9B2D-891617F3D7B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40382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B8B81-DAC7-4159-AC92-974C2020ECF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3401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A4751-D0BE-4601-9B45-214A0F27856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31360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D1B62-B9B9-4C03-AC0E-D73ED747740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7680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45E82-6ED7-4D51-9245-3F2AF3B9D9B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62727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50668-EF52-4FBA-ABA7-5D9B9858D62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37394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917B5-FF6E-4C85-BEB9-2EE013F30E79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4235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EAD6EE-4DE3-4193-9DCB-59E77DE7F56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9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C005-E88E-49CE-9366-D03B8979779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13057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19071-972B-4227-9E81-5552A95462F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01318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81220-0285-40BA-9871-A66A186C563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INP PAN Kraków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2757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688" y="52752"/>
            <a:ext cx="6552728" cy="90872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268760"/>
            <a:ext cx="4428048" cy="4968552"/>
          </a:xfrm>
        </p:spPr>
        <p:txBody>
          <a:bodyPr/>
          <a:lstStyle>
            <a:lvl1pPr marL="368300" indent="0">
              <a:defRPr/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4932040" y="1340768"/>
            <a:ext cx="4032448" cy="4608512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8" name="Espace réservé du pied de page 4"/>
          <p:cNvSpPr txBox="1">
            <a:spLocks/>
          </p:cNvSpPr>
          <p:nvPr userDrawn="1"/>
        </p:nvSpPr>
        <p:spPr>
          <a:xfrm>
            <a:off x="5868144" y="6305192"/>
            <a:ext cx="212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S. BERRY | TTC 2014  | 24/03/2014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7986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38257-F4D6-4F1D-948F-CA7075A7EDB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67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BFBA4D-0F99-4B5E-9243-51038C380C73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FDD218-74A7-424F-9EAF-91EF3E008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3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79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Click</a:t>
            </a:r>
            <a:r>
              <a:rPr lang="en-US" dirty="0" smtClean="0"/>
              <a:t>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8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latin typeface="Arial" charset="0"/>
                <a:ea typeface="Geneva" pitchFamily="1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185D1D1-4572-401D-9E17-4F4F51FE52A6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err="1" smtClean="0"/>
              <a:t>Betriebsseminar</a:t>
            </a:r>
            <a:r>
              <a:rPr lang="en-US" dirty="0" smtClean="0"/>
              <a:t> </a:t>
            </a:r>
            <a:r>
              <a:rPr lang="en-US" dirty="0" err="1" smtClean="0"/>
              <a:t>Groemitz</a:t>
            </a:r>
            <a:r>
              <a:rPr lang="en-US" dirty="0" smtClean="0"/>
              <a:t>– 20.03.2015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Winfried Decking, DESY</a:t>
            </a:r>
            <a:endParaRPr lang="en-GB" dirty="0"/>
          </a:p>
        </p:txBody>
      </p:sp>
      <p:sp>
        <p:nvSpPr>
          <p:cNvPr id="1030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900">
              <a:solidFill>
                <a:srgbClr val="261748"/>
              </a:solidFill>
            </a:endParaRPr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261748"/>
              </a:solidFill>
            </a:endParaRPr>
          </a:p>
        </p:txBody>
      </p:sp>
      <p:sp>
        <p:nvSpPr>
          <p:cNvPr id="1033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XFEL Status</a:t>
            </a:r>
          </a:p>
        </p:txBody>
      </p:sp>
      <p:pic>
        <p:nvPicPr>
          <p:cNvPr id="1034" name="Picture 127" descr="logo-XFEL_rg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047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804" r:id="rId3"/>
    <p:sldLayoutId id="2147483807" r:id="rId4"/>
    <p:sldLayoutId id="2147483808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35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 fontAlgn="base">
              <a:spcAft>
                <a:spcPct val="0"/>
              </a:spcAft>
            </a:pPr>
            <a:fld id="{BA1EBF86-6A8F-4A06-BB51-46337A5CF2A5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1000" dirty="0" smtClean="0">
                <a:solidFill>
                  <a:srgbClr val="FFFFFF"/>
                </a:solidFill>
              </a:rPr>
              <a:t>European XFEL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</a:t>
            </a:r>
            <a:r>
              <a:rPr lang="de-DE" noProof="0" dirty="0" err="1" smtClean="0"/>
              <a:t>Don’t</a:t>
            </a:r>
            <a:r>
              <a:rPr lang="en-GB" dirty="0" smtClean="0"/>
              <a:t>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20" name="Text Box 123"/>
          <p:cNvSpPr txBox="1">
            <a:spLocks noChangeArrowheads="1"/>
          </p:cNvSpPr>
          <p:nvPr/>
        </p:nvSpPr>
        <p:spPr bwMode="auto">
          <a:xfrm>
            <a:off x="82762" y="6385251"/>
            <a:ext cx="3263339" cy="45844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9200" tIns="0" rIns="46800" bIns="0" anchor="b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000" smtClean="0">
                <a:solidFill>
                  <a:srgbClr val="261748"/>
                </a:solidFill>
              </a:rPr>
              <a:t>Beschleungierbetriebsseminar, Grömitz 18.03.2013 Winfried Decking, DESY</a:t>
            </a:r>
            <a:endParaRPr lang="de-DE" sz="100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93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bg1"/>
                </a:solidFill>
                <a:ea typeface="Geneva"/>
                <a:cs typeface="Genev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C1A0F-F98C-49D1-BF43-C7D7B6F356C2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22066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defRPr sz="800" dirty="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/>
              <a:t>INP PAN Kraków</a:t>
            </a:r>
            <a:endParaRPr lang="en-GB"/>
          </a:p>
        </p:txBody>
      </p:sp>
      <p:sp>
        <p:nvSpPr>
          <p:cNvPr id="1030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smtClean="0">
              <a:solidFill>
                <a:srgbClr val="261748"/>
              </a:solidFill>
            </a:endParaRPr>
          </a:p>
        </p:txBody>
      </p:sp>
      <p:pic>
        <p:nvPicPr>
          <p:cNvPr id="1033" name="Picture 127" descr="logo-XFEL_rg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Slide title: Don’t edit here!</a:t>
            </a:r>
          </a:p>
        </p:txBody>
      </p:sp>
      <p:sp>
        <p:nvSpPr>
          <p:cNvPr id="1035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text format – don’t edit!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2" name="Rectangle 26"/>
          <p:cNvSpPr txBox="1">
            <a:spLocks noChangeArrowheads="1"/>
          </p:cNvSpPr>
          <p:nvPr userDrawn="1"/>
        </p:nvSpPr>
        <p:spPr bwMode="auto">
          <a:xfrm>
            <a:off x="3289300" y="6516688"/>
            <a:ext cx="32162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>
            <a:defPPr>
              <a:defRPr lang="de-DE"/>
            </a:defPPr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>
              <a:defRPr/>
            </a:pPr>
            <a:endParaRPr lang="en-GB" dirty="0"/>
          </a:p>
        </p:txBody>
      </p:sp>
      <p:pic>
        <p:nvPicPr>
          <p:cNvPr id="1037" name="Picture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6529388"/>
            <a:ext cx="29210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9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  <a:cs typeface="ＭＳ Ｐゴシック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  <a:cs typeface="ＭＳ Ｐゴシック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  <a:cs typeface="ＭＳ Ｐゴシック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ＭＳ Ｐゴシック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.infn.it/indexIT.shtml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wdecking\Pictures\Picasa\Aufgezeichnete Videos\snapshot-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r="750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0" y="2564904"/>
            <a:ext cx="3275856" cy="3024336"/>
          </a:xfrm>
          <a:prstGeom prst="roundRect">
            <a:avLst/>
          </a:prstGeom>
          <a:noFill/>
          <a:ln w="762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64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/>
          <a:stretch/>
        </p:blipFill>
        <p:spPr>
          <a:xfrm>
            <a:off x="0" y="0"/>
            <a:ext cx="91766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5586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XHM 06/2014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(Mittlerweile sind alle 27 Modulatoren installiert)</a:t>
            </a:r>
          </a:p>
        </p:txBody>
      </p:sp>
    </p:spTree>
    <p:extLst>
      <p:ext uri="{BB962C8B-B14F-4D97-AF65-F5344CB8AC3E}">
        <p14:creationId xmlns:p14="http://schemas.microsoft.com/office/powerpoint/2010/main" val="30719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48854"/>
            <a:chOff x="2143125" y="1809750"/>
            <a:chExt cx="4166241" cy="3238500"/>
          </a:xfrm>
        </p:grpSpPr>
        <p:pic>
          <p:nvPicPr>
            <p:cNvPr id="8194" name="Picture 2" descr="S:\user\groups\mdi\dnoelle\public\20130410_XFEL_XHM_XTIN_XTL_XS1\images\large\20130410-MK3_981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" t="111" r="13946" b="-111"/>
            <a:stretch/>
          </p:blipFill>
          <p:spPr bwMode="auto">
            <a:xfrm>
              <a:off x="2143125" y="1809750"/>
              <a:ext cx="4166241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929096" y="1892460"/>
              <a:ext cx="1370319" cy="21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XTIN (UG3) 04/2013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0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S:\user\groups\mdi\dnoelle\public\20150200_BahrenfeldSammelsurium\images\large\20150128-MKX_08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/>
          <a:stretch/>
        </p:blipFill>
        <p:spPr bwMode="auto">
          <a:xfrm>
            <a:off x="0" y="3448"/>
            <a:ext cx="9180512" cy="68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4576" y="139758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XTIN (UG3) 02/2015</a:t>
            </a:r>
          </a:p>
        </p:txBody>
      </p:sp>
    </p:spTree>
    <p:extLst>
      <p:ext uri="{BB962C8B-B14F-4D97-AF65-F5344CB8AC3E}">
        <p14:creationId xmlns:p14="http://schemas.microsoft.com/office/powerpoint/2010/main" val="39104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S:\user\groups\mdi\dnoelle\public\20130410_XFEL_XHM_XTIN_XTL_XS1\images\large\20130410-IMG_66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t="-232" r="6513" b="232"/>
          <a:stretch/>
        </p:blipFill>
        <p:spPr bwMode="auto">
          <a:xfrm>
            <a:off x="-32887" y="0"/>
            <a:ext cx="9176888" cy="686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332656"/>
            <a:ext cx="193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XTL 04/2013</a:t>
            </a:r>
          </a:p>
        </p:txBody>
      </p:sp>
    </p:spTree>
    <p:extLst>
      <p:ext uri="{BB962C8B-B14F-4D97-AF65-F5344CB8AC3E}">
        <p14:creationId xmlns:p14="http://schemas.microsoft.com/office/powerpoint/2010/main" val="35196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S:\user\groups\mdi\dnoelle\public\20150312_XTL_BC1Kryo_L1\images\large\20150312-MKX_32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 bwMode="auto">
          <a:xfrm>
            <a:off x="0" y="-27385"/>
            <a:ext cx="9144000" cy="688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980728"/>
            <a:ext cx="1643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XTL 03/2015</a:t>
            </a:r>
          </a:p>
        </p:txBody>
      </p:sp>
    </p:spTree>
    <p:extLst>
      <p:ext uri="{BB962C8B-B14F-4D97-AF65-F5344CB8AC3E}">
        <p14:creationId xmlns:p14="http://schemas.microsoft.com/office/powerpoint/2010/main" val="15936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S:\user\groups\mdi\dnoelle\public\20131128_XFELBaustelleSchenefeld\images\large\20131128-MK3_50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1052736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XTD? 06/2013</a:t>
            </a:r>
          </a:p>
        </p:txBody>
      </p:sp>
    </p:spTree>
    <p:extLst>
      <p:ext uri="{BB962C8B-B14F-4D97-AF65-F5344CB8AC3E}">
        <p14:creationId xmlns:p14="http://schemas.microsoft.com/office/powerpoint/2010/main" val="300431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:\user\groups\mdi\dnoelle\public\20150303_XS1_XTL_XTD2\images\large\20150303-MKX_28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4" y="908720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XTD2 02/2015</a:t>
            </a:r>
          </a:p>
        </p:txBody>
      </p:sp>
    </p:spTree>
    <p:extLst>
      <p:ext uri="{BB962C8B-B14F-4D97-AF65-F5344CB8AC3E}">
        <p14:creationId xmlns:p14="http://schemas.microsoft.com/office/powerpoint/2010/main" val="38601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S:\user\groups\mdi\dnoelle\public\20130429_XFEL_Undulatorhalle\images\large\20130429-MK3_09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r="4912"/>
          <a:stretch/>
        </p:blipFill>
        <p:spPr bwMode="auto">
          <a:xfrm>
            <a:off x="-30013" y="-20960"/>
            <a:ext cx="9304642" cy="687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6280" y="764704"/>
            <a:ext cx="3980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Undulator Test Hall 04/2013</a:t>
            </a:r>
          </a:p>
        </p:txBody>
      </p:sp>
    </p:spTree>
    <p:extLst>
      <p:ext uri="{BB962C8B-B14F-4D97-AF65-F5344CB8AC3E}">
        <p14:creationId xmlns:p14="http://schemas.microsoft.com/office/powerpoint/2010/main" val="373328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S:\user\groups\mdi\dnoelle\public\20150200_BahrenfeldSammelsurium\images\large\20150202-MKX_11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6277"/>
          <a:stretch/>
        </p:blipFill>
        <p:spPr bwMode="auto">
          <a:xfrm>
            <a:off x="-70691" y="-1"/>
            <a:ext cx="9214692" cy="688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286275"/>
            <a:ext cx="3980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Undulator Test Hall 02/2015</a:t>
            </a:r>
          </a:p>
        </p:txBody>
      </p:sp>
    </p:spTree>
    <p:extLst>
      <p:ext uri="{BB962C8B-B14F-4D97-AF65-F5344CB8AC3E}">
        <p14:creationId xmlns:p14="http://schemas.microsoft.com/office/powerpoint/2010/main" val="7298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 descr="S:\user\groups\mdi\dnoelle\public\20130808_XHM_XTIN_XSE\images\large\20130808-MK3_94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r="8534"/>
          <a:stretch/>
        </p:blipFill>
        <p:spPr bwMode="auto">
          <a:xfrm>
            <a:off x="-1" y="-5072"/>
            <a:ext cx="9144001" cy="686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8144" y="908720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XSE 04/2013</a:t>
            </a:r>
          </a:p>
        </p:txBody>
      </p:sp>
    </p:spTree>
    <p:extLst>
      <p:ext uri="{BB962C8B-B14F-4D97-AF65-F5344CB8AC3E}">
        <p14:creationId xmlns:p14="http://schemas.microsoft.com/office/powerpoint/2010/main" val="1602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Mittwoch</a:t>
            </a:r>
            <a:r>
              <a:rPr lang="en-US" dirty="0" smtClean="0"/>
              <a:t>, 25 </a:t>
            </a:r>
            <a:r>
              <a:rPr lang="en-US" dirty="0" err="1" smtClean="0"/>
              <a:t>Maerz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196752"/>
            <a:ext cx="9000000" cy="404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8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S:\user\groups\mdi\dnoelle\public\20150319_XSEValveBox\images\large\20150319-MK3_83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r="78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4248" y="476672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XSE 03/2015</a:t>
            </a:r>
          </a:p>
        </p:txBody>
      </p:sp>
    </p:spTree>
    <p:extLst>
      <p:ext uri="{BB962C8B-B14F-4D97-AF65-F5344CB8AC3E}">
        <p14:creationId xmlns:p14="http://schemas.microsoft.com/office/powerpoint/2010/main" val="28736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S:\user\groups\mdi\dnoelle\public\20130809_AMTF_XM-2_HorTeststand\images\large\20130809-IMG_81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" y="-4464"/>
            <a:ext cx="9144000" cy="688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332656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AMTF 08/2013</a:t>
            </a:r>
          </a:p>
        </p:txBody>
      </p:sp>
    </p:spTree>
    <p:extLst>
      <p:ext uri="{BB962C8B-B14F-4D97-AF65-F5344CB8AC3E}">
        <p14:creationId xmlns:p14="http://schemas.microsoft.com/office/powerpoint/2010/main" val="9793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S:\user\groups\mdi\dnoelle\public\20150116_AMTF\images\large\20150116-MKX_05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r="35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4" y="188640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AMTF 01/2015</a:t>
            </a:r>
          </a:p>
        </p:txBody>
      </p:sp>
    </p:spTree>
    <p:extLst>
      <p:ext uri="{BB962C8B-B14F-4D97-AF65-F5344CB8AC3E}">
        <p14:creationId xmlns:p14="http://schemas.microsoft.com/office/powerpoint/2010/main" val="34680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093788" y="541338"/>
            <a:ext cx="7283450" cy="4810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err="1" smtClean="0"/>
              <a:t>Lieferrate</a:t>
            </a:r>
            <a:r>
              <a:rPr lang="fr-FR" dirty="0" smtClean="0"/>
              <a:t> </a:t>
            </a:r>
            <a:r>
              <a:rPr lang="fr-FR" dirty="0" err="1" smtClean="0"/>
              <a:t>Beschleunigermodule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1218" y="3103274"/>
            <a:ext cx="8935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Die nominelle Produktions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rate von 1 CM/Woche wurde mit dem XM12 in 09/2014 erreicht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Bei gleichbleibender Rate von 1 CM/Woche wäre das letzte Modul in 08/2016 geliefert worden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328" y="6528314"/>
            <a:ext cx="382923" cy="296571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276931"/>
            <a:ext cx="8928992" cy="182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0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093788" y="541338"/>
            <a:ext cx="7283450" cy="4810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err="1" smtClean="0"/>
              <a:t>Lieferrate</a:t>
            </a:r>
            <a:r>
              <a:rPr lang="fr-FR" dirty="0" smtClean="0"/>
              <a:t> </a:t>
            </a:r>
            <a:r>
              <a:rPr lang="fr-FR" dirty="0" err="1" smtClean="0"/>
              <a:t>Beschleungiermodule</a:t>
            </a:r>
            <a:endParaRPr lang="fr-FR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328" y="6528314"/>
            <a:ext cx="382923" cy="29657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8" y="1052736"/>
            <a:ext cx="87725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2"/>
          <p:cNvSpPr txBox="1"/>
          <p:nvPr/>
        </p:nvSpPr>
        <p:spPr>
          <a:xfrm>
            <a:off x="172818" y="2978453"/>
            <a:ext cx="8935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Die Produktionsrate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bei CEA ist deswegen nach ausführlicher Analyse der Produktionsschritte auf 1.25 CM/Woche erhöht worden =&gt; XM100 wird 04/2016 geliefert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Mittlerweile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bis zu XM36 bei DESY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XM37-XM44 in Produktion in </a:t>
            </a:r>
            <a:r>
              <a:rPr lang="de-DE" sz="20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endParaRPr lang="de-DE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bis XM50 spezifiziert</a:t>
            </a:r>
            <a:endParaRPr lang="de-DE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8" y="1196752"/>
            <a:ext cx="590933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 der Einladung zum wöchentlichen Modulmeeting </a:t>
            </a:r>
            <a:r>
              <a:rPr lang="en-US" dirty="0" smtClean="0"/>
              <a:t>- </a:t>
            </a:r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7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9276" y="1268782"/>
            <a:ext cx="7126303" cy="2716195"/>
            <a:chOff x="129276" y="1268782"/>
            <a:chExt cx="7126303" cy="271619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98" y="1268782"/>
              <a:ext cx="6048000" cy="154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0"/>
            <a:stretch/>
          </p:blipFill>
          <p:spPr bwMode="auto">
            <a:xfrm>
              <a:off x="129276" y="2822787"/>
              <a:ext cx="7126303" cy="1162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 der Einladung zum wöchentlichen Modulmeeting - 2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5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Modulproduktion - Puffer</a:t>
            </a:r>
            <a:endParaRPr lang="de-DE" dirty="0"/>
          </a:p>
        </p:txBody>
      </p:sp>
      <p:pic>
        <p:nvPicPr>
          <p:cNvPr id="3" name="Picture 2" descr="\\Dapnia\data\scratch\communication_IRFU\PHOTOS IRFU\Manip\XFEL\Dumas-2012\XFel Salle blanche jpeg\DP12CEA5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094557"/>
            <a:ext cx="3300928" cy="26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80844"/>
            <a:ext cx="3300928" cy="247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51920" y="1112271"/>
            <a:ext cx="5437584" cy="302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de-DE" sz="1800" dirty="0" smtClean="0">
                <a:solidFill>
                  <a:srgbClr val="261748"/>
                </a:solidFill>
              </a:rPr>
              <a:t>Produktion benötigt Einzelteile: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 smtClean="0">
                <a:solidFill>
                  <a:srgbClr val="00B050"/>
                </a:solidFill>
              </a:rPr>
              <a:t>Cavities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 smtClean="0">
                <a:solidFill>
                  <a:srgbClr val="FF0000"/>
                </a:solidFill>
              </a:rPr>
              <a:t>Couplers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 smtClean="0">
                <a:solidFill>
                  <a:srgbClr val="00B050"/>
                </a:solidFill>
              </a:rPr>
              <a:t>BQU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 smtClean="0">
                <a:solidFill>
                  <a:srgbClr val="00B050"/>
                </a:solidFill>
              </a:rPr>
              <a:t>Vacuum parts (bellows / gate valves)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 smtClean="0">
                <a:solidFill>
                  <a:srgbClr val="00B050"/>
                </a:solidFill>
              </a:rPr>
              <a:t>Cryostats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 smtClean="0">
                <a:solidFill>
                  <a:srgbClr val="00B050"/>
                </a:solidFill>
              </a:rPr>
              <a:t>Magnetic shielding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 smtClean="0">
                <a:solidFill>
                  <a:srgbClr val="00B050"/>
                </a:solidFill>
              </a:rPr>
              <a:t>Tuner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endParaRPr lang="en-US" sz="1800" dirty="0">
              <a:solidFill>
                <a:srgbClr val="261748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 descr="O:\GORNICKI\Photo\Magnet &amp; XMTS\IMG_01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6176" y="3874894"/>
            <a:ext cx="2516794" cy="242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13282"/>
            <a:ext cx="2016224" cy="245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89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59" y="1137734"/>
            <a:ext cx="4398289" cy="293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dirty="0" err="1" smtClean="0"/>
              <a:t>Modultests</a:t>
            </a:r>
            <a:r>
              <a:rPr lang="en-US" dirty="0" smtClean="0"/>
              <a:t> in der AMTF </a:t>
            </a:r>
            <a:r>
              <a:rPr lang="en-US" sz="2000" dirty="0" smtClean="0"/>
              <a:t>(=&gt; Jacek Swierblewski)</a:t>
            </a:r>
            <a:endParaRPr lang="en-US" sz="2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9862" y="4293096"/>
            <a:ext cx="883767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rgbClr val="261748"/>
                </a:solidFill>
              </a:rPr>
              <a:t> Modultests mit drei Testständen ist Routine</a:t>
            </a:r>
          </a:p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rgbClr val="261748"/>
                </a:solidFill>
              </a:rPr>
              <a:t>Herausforderung ist die benötigte </a:t>
            </a:r>
            <a:r>
              <a:rPr lang="de-DE" sz="1800" dirty="0" err="1" smtClean="0">
                <a:solidFill>
                  <a:srgbClr val="261748"/>
                </a:solidFill>
              </a:rPr>
              <a:t>Testrate</a:t>
            </a:r>
            <a:r>
              <a:rPr lang="de-DE" sz="1800" dirty="0" smtClean="0">
                <a:solidFill>
                  <a:srgbClr val="261748"/>
                </a:solidFill>
              </a:rPr>
              <a:t> von 1.25 CM/Woche sowie die schnelle Behandlung von Nichtkonformitäten</a:t>
            </a:r>
            <a:endParaRPr lang="de-DE" sz="1800" dirty="0">
              <a:solidFill>
                <a:srgbClr val="261748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3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36" y="6499546"/>
            <a:ext cx="389732" cy="35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16361"/>
            <a:ext cx="4428977" cy="29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58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Vorläufige Testresultate XM30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576362-179D-4B56-9B2D-891617F3D7B3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INP PAN Kraków</a:t>
            </a:r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133475" y="569595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261748"/>
                </a:solidFill>
              </a:rPr>
              <a:t>Operating gradient from vertical test according to EDMS D00000005330531,A,1,3</a:t>
            </a:r>
            <a:r>
              <a:rPr lang="de-DE" sz="1600" dirty="0" smtClean="0">
                <a:solidFill>
                  <a:srgbClr val="261748"/>
                </a:solidFill>
              </a:rPr>
              <a:t> : </a:t>
            </a:r>
            <a:r>
              <a:rPr lang="en-US" sz="1600" dirty="0">
                <a:solidFill>
                  <a:srgbClr val="261748"/>
                </a:solidFill>
              </a:rPr>
              <a:t>Proposal for the cavity order in XFEL module </a:t>
            </a:r>
            <a:r>
              <a:rPr lang="en-US" sz="1600" dirty="0" smtClean="0">
                <a:solidFill>
                  <a:srgbClr val="261748"/>
                </a:solidFill>
              </a:rPr>
              <a:t>XM0</a:t>
            </a:r>
            <a:r>
              <a:rPr lang="pl-PL" sz="1600" dirty="0" smtClean="0">
                <a:solidFill>
                  <a:srgbClr val="261748"/>
                </a:solidFill>
              </a:rPr>
              <a:t>30</a:t>
            </a:r>
            <a:endParaRPr lang="de-DE" sz="1600" dirty="0">
              <a:solidFill>
                <a:srgbClr val="261748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382026"/>
              </p:ext>
            </p:extLst>
          </p:nvPr>
        </p:nvGraphicFramePr>
        <p:xfrm>
          <a:off x="251520" y="1124744"/>
          <a:ext cx="7210425" cy="507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Graph" r:id="rId3" imgW="4125600" imgH="2901600" progId="Origin50.Graph">
                  <p:embed/>
                </p:oleObj>
              </mc:Choice>
              <mc:Fallback>
                <p:oleObj name="Graph" r:id="rId3" imgW="41256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124744"/>
                        <a:ext cx="7210425" cy="5071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94280"/>
              </p:ext>
            </p:extLst>
          </p:nvPr>
        </p:nvGraphicFramePr>
        <p:xfrm>
          <a:off x="6588224" y="2348880"/>
          <a:ext cx="242359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9834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245.4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244.5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</a:t>
                      </a:r>
                      <a:r>
                        <a:rPr lang="pl-PL" dirty="0" smtClean="0"/>
                        <a:t>A</a:t>
                      </a:r>
                      <a:r>
                        <a:rPr lang="en-US" dirty="0" smtClean="0"/>
                        <a:t>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30.56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66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Donnerstag</a:t>
            </a:r>
            <a:r>
              <a:rPr lang="en-US" dirty="0" smtClean="0"/>
              <a:t>, 26. </a:t>
            </a:r>
            <a:r>
              <a:rPr lang="en-US" dirty="0" err="1" smtClean="0"/>
              <a:t>Maerz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" y="1064951"/>
            <a:ext cx="9050400" cy="387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8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Accelerator</a:t>
            </a:r>
            <a:r>
              <a:rPr lang="de-DE" dirty="0" smtClean="0"/>
              <a:t> Modul Test Resultate</a:t>
            </a:r>
            <a:endParaRPr lang="de-DE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7476" y="1124744"/>
            <a:ext cx="4341678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rgbClr val="261748"/>
                </a:solidFill>
              </a:rPr>
              <a:t> Alle gemessenen Module können oberhalb des Designgradienten von 23.6 MV/m betrieben werden</a:t>
            </a:r>
          </a:p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rgbClr val="261748"/>
                </a:solidFill>
              </a:rPr>
              <a:t> Dies erfordert eine individuelle Anpassung der Hohlleiterverteilung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27984" y="1196752"/>
            <a:ext cx="4476540" cy="4200294"/>
            <a:chOff x="3551844" y="2187408"/>
            <a:chExt cx="4476540" cy="4200294"/>
          </a:xfrm>
        </p:grpSpPr>
        <p:pic>
          <p:nvPicPr>
            <p:cNvPr id="4108" name="Picture 1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50382" y="2187408"/>
              <a:ext cx="4178002" cy="3861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3145057" y="4123819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/>
                <a:t>m</a:t>
              </a:r>
              <a:r>
                <a:rPr lang="de-DE" sz="1600" dirty="0" err="1" smtClean="0"/>
                <a:t>odule</a:t>
              </a:r>
              <a:r>
                <a:rPr lang="de-DE" sz="1600" dirty="0" smtClean="0"/>
                <a:t> </a:t>
              </a:r>
              <a:endParaRPr lang="de-DE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03614" y="6049148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/>
                <a:t>v</a:t>
              </a:r>
              <a:r>
                <a:rPr lang="de-DE" sz="1600" dirty="0" err="1" smtClean="0"/>
                <a:t>ertical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test</a:t>
              </a:r>
              <a:endParaRPr lang="de-DE" sz="1600" dirty="0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4195068" y="4365104"/>
              <a:ext cx="3689300" cy="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4277270" y="4380553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23.6</a:t>
              </a:r>
              <a:endParaRPr lang="de-DE" sz="1200" dirty="0"/>
            </a:p>
          </p:txBody>
        </p:sp>
      </p:grpSp>
      <p:sp>
        <p:nvSpPr>
          <p:cNvPr id="2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0898" y="5605372"/>
            <a:ext cx="390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Daten der ersten 11 getesteten Module</a:t>
            </a:r>
          </a:p>
        </p:txBody>
      </p:sp>
      <p:pic>
        <p:nvPicPr>
          <p:cNvPr id="14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3" y="2657471"/>
            <a:ext cx="4232620" cy="28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Installation </a:t>
            </a:r>
            <a:r>
              <a:rPr lang="de-DE" dirty="0" err="1" smtClean="0"/>
              <a:t>Cold</a:t>
            </a:r>
            <a:r>
              <a:rPr lang="de-DE" dirty="0" smtClean="0"/>
              <a:t> Linac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179513" y="1052736"/>
            <a:ext cx="5400598" cy="366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de-DE" sz="2000" dirty="0" smtClean="0">
                <a:solidFill>
                  <a:schemeClr val="tx1"/>
                </a:solidFill>
              </a:rPr>
              <a:t>12 Module (L1 + 2/3 CS L3) sind im Tunnel installiert</a:t>
            </a:r>
          </a:p>
          <a:p>
            <a:r>
              <a:rPr lang="de-DE" altLang="en-US" sz="2000" kern="0" dirty="0" smtClean="0">
                <a:solidFill>
                  <a:schemeClr val="tx1"/>
                </a:solidFill>
              </a:rPr>
              <a:t>Weitere ca. 10 Module im Tunnel geparkt</a:t>
            </a:r>
          </a:p>
          <a:p>
            <a:r>
              <a:rPr lang="de-DE" altLang="en-US" sz="2000" kern="0" dirty="0" smtClean="0">
                <a:solidFill>
                  <a:schemeClr val="tx1"/>
                </a:solidFill>
              </a:rPr>
              <a:t>Feed-/</a:t>
            </a:r>
            <a:r>
              <a:rPr lang="de-DE" altLang="en-US" sz="2000" kern="0" dirty="0" err="1" smtClean="0">
                <a:solidFill>
                  <a:schemeClr val="tx1"/>
                </a:solidFill>
              </a:rPr>
              <a:t>Endboxen</a:t>
            </a:r>
            <a:r>
              <a:rPr lang="de-DE" altLang="en-US" sz="2000" kern="0" dirty="0" smtClean="0">
                <a:solidFill>
                  <a:schemeClr val="tx1"/>
                </a:solidFill>
              </a:rPr>
              <a:t> L1 und L3 installiert</a:t>
            </a:r>
          </a:p>
          <a:p>
            <a:r>
              <a:rPr lang="de-DE" altLang="en-US" sz="2000" kern="0" dirty="0" smtClean="0">
                <a:solidFill>
                  <a:schemeClr val="tx1"/>
                </a:solidFill>
              </a:rPr>
              <a:t>Verkabelung L1 schreitet voran (aber viel langsamer als erwartet)</a:t>
            </a:r>
          </a:p>
          <a:p>
            <a:r>
              <a:rPr lang="de-DE" altLang="en-US" sz="2000" kern="0" dirty="0" smtClean="0">
                <a:solidFill>
                  <a:schemeClr val="tx1"/>
                </a:solidFill>
              </a:rPr>
              <a:t>Inbetriebnahme einer kompletten HF-Station im Tunnel (L1) folgt (=&gt; Markus Huening)</a:t>
            </a:r>
          </a:p>
          <a:p>
            <a:r>
              <a:rPr lang="de-DE" altLang="en-US" sz="2000" kern="0" dirty="0" smtClean="0">
                <a:solidFill>
                  <a:schemeClr val="tx1"/>
                </a:solidFill>
              </a:rPr>
              <a:t>Installationsrate im Tunnel muß die 1.25 CM/Woche deutlich überschreiten um den Endtermin 06/2016 zu halten</a:t>
            </a:r>
            <a:endParaRPr lang="de-DE" altLang="en-US" sz="2000" kern="0" dirty="0">
              <a:solidFill>
                <a:schemeClr val="tx1"/>
              </a:solidFill>
            </a:endParaRPr>
          </a:p>
        </p:txBody>
      </p:sp>
      <p:pic>
        <p:nvPicPr>
          <p:cNvPr id="8" name="Picture 3" descr="\\win.desy.de\home\mhuening\My Documents\DESY_XFEL\Bilder\IMG_3026_perspekti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111" y="1124744"/>
            <a:ext cx="3413795" cy="35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5"/>
          <p:cNvSpPr txBox="1">
            <a:spLocks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XFEL ACB Meeting – November 25,  2014  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Hans Weise, DESY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Strahlfuehrung</a:t>
            </a:r>
            <a:r>
              <a:rPr lang="de-DE" dirty="0" smtClean="0"/>
              <a:t> (=‚</a:t>
            </a:r>
            <a:r>
              <a:rPr lang="de-DE" dirty="0"/>
              <a:t>w</a:t>
            </a:r>
            <a:r>
              <a:rPr lang="de-DE" dirty="0" smtClean="0"/>
              <a:t>arm beamlines‘)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47788"/>
            <a:ext cx="8847013" cy="4459287"/>
          </a:xfrm>
        </p:spPr>
        <p:txBody>
          <a:bodyPr/>
          <a:lstStyle/>
          <a:p>
            <a:r>
              <a:rPr lang="de-DE" dirty="0" smtClean="0"/>
              <a:t>Viele Komponenten (Magnete, Diagnostikkomponenten, Vakuumkammern) gefertigt</a:t>
            </a:r>
          </a:p>
        </p:txBody>
      </p:sp>
      <p:pic>
        <p:nvPicPr>
          <p:cNvPr id="9218" name="Picture 2" descr="S:\user\groups\mdi\dnoelle\public\20140203_MagnetDelivery\images\large\20140203-MK3_8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62606"/>
            <a:ext cx="2664296" cy="17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S:\user\groups\mdi\dnoelle\public\20140704_UndulatorChamber\images\large\20140704-MKX_15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2592635" cy="388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274235"/>
            <a:ext cx="2696482" cy="18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096" y="4725144"/>
            <a:ext cx="509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Aber nur relativ wenige sind verbaut</a:t>
            </a:r>
          </a:p>
        </p:txBody>
      </p:sp>
    </p:spTree>
    <p:extLst>
      <p:ext uri="{BB962C8B-B14F-4D97-AF65-F5344CB8AC3E}">
        <p14:creationId xmlns:p14="http://schemas.microsoft.com/office/powerpoint/2010/main" val="406149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Vor-Installation auf </a:t>
            </a:r>
            <a:r>
              <a:rPr lang="de-DE" dirty="0" err="1" smtClean="0"/>
              <a:t>Girdern</a:t>
            </a:r>
            <a:r>
              <a:rPr lang="de-DE" dirty="0" smtClean="0"/>
              <a:t> (</a:t>
            </a:r>
            <a:r>
              <a:rPr lang="de-DE" dirty="0" err="1" smtClean="0"/>
              <a:t>Injector</a:t>
            </a:r>
            <a:r>
              <a:rPr lang="de-DE" dirty="0" smtClean="0"/>
              <a:t>, BC1, BC2)</a:t>
            </a:r>
            <a:endParaRPr lang="de-DE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266" name="Picture 2" descr="S:\user\groups\mdi\dnoelle\public\20140806_AboutGirdersModulesAndMagnets\images\large\20140806-MKX_53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Vor-Installation auf </a:t>
            </a:r>
            <a:r>
              <a:rPr lang="de-DE" dirty="0" err="1" smtClean="0"/>
              <a:t>Girdern</a:t>
            </a:r>
            <a:r>
              <a:rPr lang="de-DE" dirty="0" smtClean="0"/>
              <a:t> (</a:t>
            </a:r>
            <a:r>
              <a:rPr lang="de-DE" dirty="0" err="1" smtClean="0"/>
              <a:t>Injector</a:t>
            </a:r>
            <a:r>
              <a:rPr lang="de-DE" dirty="0" smtClean="0"/>
              <a:t>, BC1, BC2)</a:t>
            </a:r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6"/>
          <a:stretch/>
        </p:blipFill>
        <p:spPr bwMode="auto">
          <a:xfrm>
            <a:off x="-28331" y="0"/>
            <a:ext cx="91723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:\user\groups\mdi\dnoelle\public\20150312_XTL_BC1Kryo_L1\images\large\20150312-MK3_79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r="1143"/>
          <a:stretch/>
        </p:blipFill>
        <p:spPr bwMode="auto">
          <a:xfrm>
            <a:off x="1" y="4192"/>
            <a:ext cx="9144000" cy="685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 L3: Beamline abgehängt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9" y="1092201"/>
            <a:ext cx="7971235" cy="5405630"/>
          </a:xfrm>
        </p:spPr>
      </p:pic>
      <p:grpSp>
        <p:nvGrpSpPr>
          <p:cNvPr id="8" name="Group 7"/>
          <p:cNvGrpSpPr/>
          <p:nvPr/>
        </p:nvGrpSpPr>
        <p:grpSpPr>
          <a:xfrm>
            <a:off x="4428807" y="4859868"/>
            <a:ext cx="4655924" cy="1561830"/>
            <a:chOff x="5370775" y="4723604"/>
            <a:chExt cx="3499645" cy="117395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775" y="4723604"/>
              <a:ext cx="3499645" cy="1173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 bwMode="auto">
            <a:xfrm>
              <a:off x="6637867" y="5376333"/>
              <a:ext cx="287867" cy="84667"/>
            </a:xfrm>
            <a:prstGeom prst="ellips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36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1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Integration aller Komponenten herausfordernd </a:t>
            </a:r>
            <a:endParaRPr lang="de-D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74118"/>
              </p:ext>
            </p:extLst>
          </p:nvPr>
        </p:nvGraphicFramePr>
        <p:xfrm>
          <a:off x="117475" y="1347788"/>
          <a:ext cx="8847013" cy="4932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2633"/>
                <a:gridCol w="2068117"/>
                <a:gridCol w="998849"/>
                <a:gridCol w="922014"/>
                <a:gridCol w="922014"/>
                <a:gridCol w="845180"/>
                <a:gridCol w="768346"/>
                <a:gridCol w="752047"/>
                <a:gridCol w="707813"/>
              </a:tblGrid>
              <a:tr h="46401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Section: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T4 Transfer Line,      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1st part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T4 Transfer Line, 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2nd Part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Collimator + </a:t>
                      </a:r>
                      <a:r>
                        <a:rPr lang="en-GB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Templine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         1st part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Collimator + </a:t>
                      </a:r>
                      <a:r>
                        <a:rPr lang="en-GB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Templine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       2nd Part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XSE 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(BC0, Dogleg)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SASE3            (+ Dump2)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XS1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6868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CAD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rooms: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XTD2_R01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R06, R09, R07, R08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XTD2_R02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R05                + R10 - R16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XTL_037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XTL_040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XTL_027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XTL_036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XSE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XTL_R01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XTD4_R01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XDT4_R07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XS1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XS3 + XSDU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686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WHO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WHAT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WHEN completed at the latest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736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WPs</a:t>
                      </a:r>
                    </a:p>
                  </a:txBody>
                  <a:tcPr marL="7396" marR="7396" marT="9525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 the current DG2 and DG3 models to CAD-QS.</a:t>
                      </a:r>
                    </a:p>
                  </a:txBody>
                  <a:tcPr marL="7396" marR="7396" marT="9525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7396" marR="7396" marT="9525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7396" marR="7396" marT="9525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05.02.</a:t>
                      </a:r>
                    </a:p>
                  </a:txBody>
                  <a:tcPr marL="7396" marR="7396" marT="9525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26.02.</a:t>
                      </a:r>
                    </a:p>
                  </a:txBody>
                  <a:tcPr marL="7396" marR="7396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15.04.</a:t>
                      </a:r>
                    </a:p>
                  </a:txBody>
                  <a:tcPr marL="7396" marR="7396" marT="9525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19.05.</a:t>
                      </a:r>
                    </a:p>
                  </a:txBody>
                  <a:tcPr marL="7396" marR="7396" marT="9525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396" marR="7396" marT="9525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0022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WPs</a:t>
                      </a:r>
                    </a:p>
                  </a:txBody>
                  <a:tcPr marL="7396" marR="7396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 the final DG3 CAD models of the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beamline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CAD </a:t>
                      </a: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-QS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                                                                    Important note: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one model /CAD room/system!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96" marR="7396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12.01.</a:t>
                      </a:r>
                    </a:p>
                  </a:txBody>
                  <a:tcPr marL="7396" marR="7396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Fri 30.1.</a:t>
                      </a:r>
                    </a:p>
                  </a:txBody>
                  <a:tcPr marL="7396" marR="7396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23.02.</a:t>
                      </a:r>
                    </a:p>
                  </a:txBody>
                  <a:tcPr marL="7396" marR="7396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16.03.</a:t>
                      </a:r>
                    </a:p>
                  </a:txBody>
                  <a:tcPr marL="7396" marR="7396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04.05.</a:t>
                      </a:r>
                    </a:p>
                  </a:txBody>
                  <a:tcPr marL="7396" marR="7396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04.06.</a:t>
                      </a:r>
                    </a:p>
                  </a:txBody>
                  <a:tcPr marL="7396" marR="7396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396" marR="7396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0738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WPs</a:t>
                      </a:r>
                    </a:p>
                  </a:txBody>
                  <a:tcPr marL="7396" marR="7396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 the final DG2 CAD models of the other systems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(not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beamline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components) to CAD QS.                                                                             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Important note: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one model /CAD room/system!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96" marR="7396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19.01.</a:t>
                      </a:r>
                    </a:p>
                  </a:txBody>
                  <a:tcPr marL="7396" marR="7396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09.02.</a:t>
                      </a:r>
                    </a:p>
                  </a:txBody>
                  <a:tcPr marL="7396" marR="7396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02.03.</a:t>
                      </a:r>
                    </a:p>
                  </a:txBody>
                  <a:tcPr marL="7396" marR="7396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Fri 27.03.</a:t>
                      </a:r>
                    </a:p>
                  </a:txBody>
                  <a:tcPr marL="7396" marR="7396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18.05.</a:t>
                      </a:r>
                    </a:p>
                  </a:txBody>
                  <a:tcPr marL="7396" marR="7396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15.06.</a:t>
                      </a:r>
                    </a:p>
                  </a:txBody>
                  <a:tcPr marL="7396" marR="7396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396" marR="7396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4430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SC/TC</a:t>
                      </a:r>
                    </a:p>
                  </a:txBody>
                  <a:tcPr marL="7396" marR="7396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Publish the review documents 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EDMS and submit to review.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96" marR="7396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03.02.</a:t>
                      </a:r>
                    </a:p>
                  </a:txBody>
                  <a:tcPr marL="7396" marR="7396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24.02.</a:t>
                      </a:r>
                    </a:p>
                  </a:txBody>
                  <a:tcPr marL="7396" marR="7396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17.03.</a:t>
                      </a:r>
                    </a:p>
                  </a:txBody>
                  <a:tcPr marL="7396" marR="7396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28.04.</a:t>
                      </a:r>
                    </a:p>
                  </a:txBody>
                  <a:tcPr marL="7396" marR="7396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02.06.</a:t>
                      </a:r>
                    </a:p>
                  </a:txBody>
                  <a:tcPr marL="7396" marR="7396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30.06.</a:t>
                      </a:r>
                    </a:p>
                  </a:txBody>
                  <a:tcPr marL="7396" marR="7396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396" marR="7396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0112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 stakeholders</a:t>
                      </a:r>
                    </a:p>
                  </a:txBody>
                  <a:tcPr marL="7396" marR="7396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Present the statement 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the review items.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96" marR="7396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10.02.</a:t>
                      </a:r>
                    </a:p>
                  </a:txBody>
                  <a:tcPr marL="7396" marR="7396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03.03.</a:t>
                      </a:r>
                    </a:p>
                  </a:txBody>
                  <a:tcPr marL="7396" marR="7396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24.03</a:t>
                      </a:r>
                    </a:p>
                  </a:txBody>
                  <a:tcPr marL="7396" marR="7396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05.05.</a:t>
                      </a:r>
                    </a:p>
                  </a:txBody>
                  <a:tcPr marL="7396" marR="7396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09.06.</a:t>
                      </a:r>
                    </a:p>
                  </a:txBody>
                  <a:tcPr marL="7396" marR="7396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07.07</a:t>
                      </a:r>
                    </a:p>
                  </a:txBody>
                  <a:tcPr marL="7396" marR="7396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September</a:t>
                      </a:r>
                    </a:p>
                  </a:txBody>
                  <a:tcPr marL="7396" marR="7396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1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82306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01534" y="2575905"/>
            <a:ext cx="16561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D930A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Integration</a:t>
            </a:r>
          </a:p>
          <a:p>
            <a:r>
              <a:rPr lang="de-DE" sz="2000" dirty="0" smtClean="0"/>
              <a:t>Installation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5359" y="3495484"/>
            <a:ext cx="1959226" cy="1323439"/>
          </a:xfrm>
          <a:prstGeom prst="rect">
            <a:avLst/>
          </a:prstGeom>
          <a:solidFill>
            <a:srgbClr val="FFC000"/>
          </a:solidFill>
          <a:ln>
            <a:solidFill>
              <a:srgbClr val="FD930A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Finale Installation</a:t>
            </a:r>
          </a:p>
          <a:p>
            <a:r>
              <a:rPr lang="de-DE" sz="2000" dirty="0" smtClean="0"/>
              <a:t>Technische Inbetriebnahme</a:t>
            </a:r>
          </a:p>
        </p:txBody>
      </p:sp>
    </p:spTree>
    <p:extLst>
      <p:ext uri="{BB962C8B-B14F-4D97-AF65-F5344CB8AC3E}">
        <p14:creationId xmlns:p14="http://schemas.microsoft.com/office/powerpoint/2010/main" val="12202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traight Connector 146"/>
          <p:cNvCxnSpPr/>
          <p:nvPr/>
        </p:nvCxnSpPr>
        <p:spPr bwMode="auto">
          <a:xfrm>
            <a:off x="6357133" y="3428737"/>
            <a:ext cx="736293" cy="7648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6" name="Straight Connector 145"/>
          <p:cNvCxnSpPr/>
          <p:nvPr/>
        </p:nvCxnSpPr>
        <p:spPr bwMode="auto">
          <a:xfrm>
            <a:off x="6266034" y="3416037"/>
            <a:ext cx="290031" cy="8918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5" name="Straight Connector 144"/>
          <p:cNvCxnSpPr/>
          <p:nvPr/>
        </p:nvCxnSpPr>
        <p:spPr bwMode="auto">
          <a:xfrm>
            <a:off x="5982455" y="3416037"/>
            <a:ext cx="59690" cy="100631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Straight Connector 137"/>
          <p:cNvCxnSpPr/>
          <p:nvPr/>
        </p:nvCxnSpPr>
        <p:spPr bwMode="auto">
          <a:xfrm>
            <a:off x="2123727" y="3098516"/>
            <a:ext cx="1" cy="406708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Straight Connector 139"/>
          <p:cNvCxnSpPr/>
          <p:nvPr/>
        </p:nvCxnSpPr>
        <p:spPr bwMode="auto">
          <a:xfrm>
            <a:off x="4801535" y="3070767"/>
            <a:ext cx="0" cy="44207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1" name="Straight Connector 140"/>
          <p:cNvCxnSpPr/>
          <p:nvPr/>
        </p:nvCxnSpPr>
        <p:spPr bwMode="auto">
          <a:xfrm>
            <a:off x="5750077" y="3090897"/>
            <a:ext cx="0" cy="41432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" name="Straight Connector 141"/>
          <p:cNvCxnSpPr/>
          <p:nvPr/>
        </p:nvCxnSpPr>
        <p:spPr bwMode="auto">
          <a:xfrm>
            <a:off x="5982455" y="3096655"/>
            <a:ext cx="0" cy="324611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" name="Straight Connector 142"/>
          <p:cNvCxnSpPr/>
          <p:nvPr/>
        </p:nvCxnSpPr>
        <p:spPr bwMode="auto">
          <a:xfrm>
            <a:off x="6357133" y="3090517"/>
            <a:ext cx="0" cy="330749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4" name="Straight Connector 143"/>
          <p:cNvCxnSpPr/>
          <p:nvPr/>
        </p:nvCxnSpPr>
        <p:spPr bwMode="auto">
          <a:xfrm>
            <a:off x="6266034" y="3093287"/>
            <a:ext cx="0" cy="322750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Straight Connector 147"/>
          <p:cNvCxnSpPr/>
          <p:nvPr/>
        </p:nvCxnSpPr>
        <p:spPr bwMode="auto">
          <a:xfrm>
            <a:off x="8511737" y="3096655"/>
            <a:ext cx="0" cy="404564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" name="Straight Connector 138"/>
          <p:cNvCxnSpPr/>
          <p:nvPr/>
        </p:nvCxnSpPr>
        <p:spPr bwMode="auto">
          <a:xfrm flipH="1">
            <a:off x="2966909" y="3083762"/>
            <a:ext cx="2308" cy="407932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Timeline and Milestones</a:t>
            </a:r>
            <a:endParaRPr lang="en-US" dirty="0"/>
          </a:p>
        </p:txBody>
      </p:sp>
      <p:sp>
        <p:nvSpPr>
          <p:cNvPr id="150" name="Rectangle 149"/>
          <p:cNvSpPr/>
          <p:nvPr/>
        </p:nvSpPr>
        <p:spPr bwMode="auto">
          <a:xfrm>
            <a:off x="175599" y="3096655"/>
            <a:ext cx="1866906" cy="322750"/>
          </a:xfrm>
          <a:prstGeom prst="rect">
            <a:avLst/>
          </a:prstGeom>
          <a:solidFill>
            <a:srgbClr val="BBE0E3">
              <a:alpha val="8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55563" algn="l" defTabSz="39846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2014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515151"/>
              </a:solidFill>
              <a:effectLst/>
              <a:uLnTx/>
              <a:uFillTx/>
            </a:endParaRPr>
          </a:p>
        </p:txBody>
      </p:sp>
      <p:sp>
        <p:nvSpPr>
          <p:cNvPr id="151" name="Rectangle 150"/>
          <p:cNvSpPr/>
          <p:nvPr/>
        </p:nvSpPr>
        <p:spPr bwMode="auto">
          <a:xfrm>
            <a:off x="2043134" y="3093287"/>
            <a:ext cx="1852167" cy="326118"/>
          </a:xfrm>
          <a:prstGeom prst="rect">
            <a:avLst/>
          </a:prstGeom>
          <a:solidFill>
            <a:srgbClr val="BBE0E3">
              <a:lumMod val="75000"/>
              <a:alpha val="8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55563" algn="l" defTabSz="39846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charset="0"/>
              </a:rPr>
              <a:t>2015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3895301" y="3096655"/>
            <a:ext cx="1866906" cy="322750"/>
          </a:xfrm>
          <a:prstGeom prst="rect">
            <a:avLst/>
          </a:prstGeom>
          <a:solidFill>
            <a:srgbClr val="BBE0E3">
              <a:alpha val="8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55563" algn="l" defTabSz="39846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charset="0"/>
              </a:rPr>
              <a:t>2016</a:t>
            </a:r>
          </a:p>
        </p:txBody>
      </p:sp>
      <p:sp>
        <p:nvSpPr>
          <p:cNvPr id="154" name="Pentagon 153"/>
          <p:cNvSpPr/>
          <p:nvPr/>
        </p:nvSpPr>
        <p:spPr bwMode="auto">
          <a:xfrm>
            <a:off x="7628282" y="3096655"/>
            <a:ext cx="1224053" cy="322750"/>
          </a:xfrm>
          <a:prstGeom prst="homePlate">
            <a:avLst/>
          </a:prstGeom>
          <a:solidFill>
            <a:srgbClr val="BBE0E3">
              <a:alpha val="8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55563" algn="l" defTabSz="39846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charset="0"/>
              </a:rPr>
              <a:t>2018</a:t>
            </a:r>
          </a:p>
        </p:txBody>
      </p:sp>
      <p:sp>
        <p:nvSpPr>
          <p:cNvPr id="119" name="Rectangle 202"/>
          <p:cNvSpPr>
            <a:spLocks noChangeArrowheads="1"/>
          </p:cNvSpPr>
          <p:nvPr/>
        </p:nvSpPr>
        <p:spPr bwMode="auto">
          <a:xfrm>
            <a:off x="997701" y="3493832"/>
            <a:ext cx="1430814" cy="6898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First e-beam out of RF gun installed at XFEL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  <a:t/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</a:b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0" name="Rectangle 202"/>
          <p:cNvSpPr>
            <a:spLocks noChangeArrowheads="1"/>
          </p:cNvSpPr>
          <p:nvPr/>
        </p:nvSpPr>
        <p:spPr bwMode="auto">
          <a:xfrm>
            <a:off x="2528295" y="3491694"/>
            <a:ext cx="875900" cy="503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Injector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cooldown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  <a:t/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</a:b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1" name="Rectangle 202"/>
          <p:cNvSpPr>
            <a:spLocks noChangeArrowheads="1"/>
          </p:cNvSpPr>
          <p:nvPr/>
        </p:nvSpPr>
        <p:spPr bwMode="auto">
          <a:xfrm>
            <a:off x="2644140" y="4332470"/>
            <a:ext cx="2121147" cy="116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Injector com. up to full XFEL performance (varying charges and bunch patterns, laser heater, slice diagnostics, intra-train feedbacks, automated procedures)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  <a:t/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</a:b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2" name="Rectangle 202"/>
          <p:cNvSpPr>
            <a:spLocks noChangeArrowheads="1"/>
          </p:cNvSpPr>
          <p:nvPr/>
        </p:nvSpPr>
        <p:spPr bwMode="auto">
          <a:xfrm>
            <a:off x="4290061" y="3513920"/>
            <a:ext cx="868679" cy="5035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Linac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 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cooldown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23" name="Rectangle 202"/>
          <p:cNvSpPr>
            <a:spLocks noChangeArrowheads="1"/>
          </p:cNvSpPr>
          <p:nvPr/>
        </p:nvSpPr>
        <p:spPr bwMode="auto">
          <a:xfrm>
            <a:off x="5520462" y="3513920"/>
            <a:ext cx="428749" cy="288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SA1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6" name="Rectangle 202"/>
          <p:cNvSpPr>
            <a:spLocks noChangeArrowheads="1"/>
          </p:cNvSpPr>
          <p:nvPr/>
        </p:nvSpPr>
        <p:spPr bwMode="auto">
          <a:xfrm>
            <a:off x="4785256" y="4332471"/>
            <a:ext cx="955831" cy="11751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Initial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linac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 com. with reduced performance</a:t>
            </a:r>
          </a:p>
        </p:txBody>
      </p:sp>
      <p:sp>
        <p:nvSpPr>
          <p:cNvPr id="127" name="Rectangle 202"/>
          <p:cNvSpPr>
            <a:spLocks noChangeArrowheads="1"/>
          </p:cNvSpPr>
          <p:nvPr/>
        </p:nvSpPr>
        <p:spPr bwMode="auto">
          <a:xfrm>
            <a:off x="7086600" y="3513920"/>
            <a:ext cx="883920" cy="503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Start user operation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  <a:t/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</a:b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8" name="Rectangle 202"/>
          <p:cNvSpPr>
            <a:spLocks noChangeArrowheads="1"/>
          </p:cNvSpPr>
          <p:nvPr/>
        </p:nvSpPr>
        <p:spPr bwMode="auto">
          <a:xfrm>
            <a:off x="8022118" y="3513920"/>
            <a:ext cx="1102832" cy="503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ull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 TDR performance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  <a:t/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  <a:cs typeface="Times New Roman" pitchFamily="18" charset="0"/>
              </a:rPr>
            </a:b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9" name="Rectangle 202"/>
          <p:cNvSpPr>
            <a:spLocks noChangeArrowheads="1"/>
          </p:cNvSpPr>
          <p:nvPr/>
        </p:nvSpPr>
        <p:spPr bwMode="auto">
          <a:xfrm>
            <a:off x="5777352" y="4332471"/>
            <a:ext cx="2734386" cy="11751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Continued accelerator com. to full performance (high beam power, bunch length flexibility, multiple bunch properties per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rf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-pulse, full wavelength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tuneability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, ….)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0" name="Rectangle 202"/>
          <p:cNvSpPr>
            <a:spLocks noChangeArrowheads="1"/>
          </p:cNvSpPr>
          <p:nvPr/>
        </p:nvSpPr>
        <p:spPr bwMode="auto">
          <a:xfrm>
            <a:off x="5675114" y="5544008"/>
            <a:ext cx="2836624" cy="3619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Beam line and experiment com.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3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75" y="1306499"/>
            <a:ext cx="8828791" cy="160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2" name="Straight Connector 131"/>
          <p:cNvCxnSpPr/>
          <p:nvPr/>
        </p:nvCxnSpPr>
        <p:spPr bwMode="auto">
          <a:xfrm>
            <a:off x="868151" y="1592690"/>
            <a:ext cx="1255577" cy="150582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>
            <a:endCxn id="151" idx="0"/>
          </p:cNvCxnSpPr>
          <p:nvPr/>
        </p:nvCxnSpPr>
        <p:spPr bwMode="auto">
          <a:xfrm>
            <a:off x="868151" y="1592690"/>
            <a:ext cx="2101067" cy="150059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Straight Connector 133"/>
          <p:cNvCxnSpPr/>
          <p:nvPr/>
        </p:nvCxnSpPr>
        <p:spPr bwMode="auto">
          <a:xfrm>
            <a:off x="2528295" y="1800420"/>
            <a:ext cx="2280408" cy="129286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Straight Connector 134"/>
          <p:cNvCxnSpPr/>
          <p:nvPr/>
        </p:nvCxnSpPr>
        <p:spPr bwMode="auto">
          <a:xfrm flipH="1">
            <a:off x="5741087" y="2390140"/>
            <a:ext cx="1483943" cy="70837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Straight Connector 135"/>
          <p:cNvCxnSpPr/>
          <p:nvPr/>
        </p:nvCxnSpPr>
        <p:spPr bwMode="auto">
          <a:xfrm flipH="1">
            <a:off x="5982455" y="2446853"/>
            <a:ext cx="1300996" cy="651664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Straight Connector 136"/>
          <p:cNvCxnSpPr/>
          <p:nvPr/>
        </p:nvCxnSpPr>
        <p:spPr bwMode="auto">
          <a:xfrm flipH="1">
            <a:off x="6252638" y="2276815"/>
            <a:ext cx="1717882" cy="821702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9" name="Rectangle 202"/>
          <p:cNvSpPr>
            <a:spLocks noChangeArrowheads="1"/>
          </p:cNvSpPr>
          <p:nvPr/>
        </p:nvSpPr>
        <p:spPr bwMode="auto">
          <a:xfrm>
            <a:off x="5520462" y="3833523"/>
            <a:ext cx="1464352" cy="288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6000" rIns="0" bIns="36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1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st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 lasing possible</a:t>
            </a:r>
          </a:p>
        </p:txBody>
      </p:sp>
      <p:sp>
        <p:nvSpPr>
          <p:cNvPr id="170" name="Rectangle 202"/>
          <p:cNvSpPr>
            <a:spLocks noChangeArrowheads="1"/>
          </p:cNvSpPr>
          <p:nvPr/>
        </p:nvSpPr>
        <p:spPr bwMode="auto">
          <a:xfrm>
            <a:off x="6042145" y="3513920"/>
            <a:ext cx="428749" cy="288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SA3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1" name="Rectangle 202"/>
          <p:cNvSpPr>
            <a:spLocks noChangeArrowheads="1"/>
          </p:cNvSpPr>
          <p:nvPr/>
        </p:nvSpPr>
        <p:spPr bwMode="auto">
          <a:xfrm>
            <a:off x="6556065" y="3513920"/>
            <a:ext cx="428749" cy="288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SA2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1" name="Rectangle 202"/>
          <p:cNvSpPr>
            <a:spLocks noChangeArrowheads="1"/>
          </p:cNvSpPr>
          <p:nvPr/>
        </p:nvSpPr>
        <p:spPr bwMode="auto">
          <a:xfrm>
            <a:off x="1880477" y="4324851"/>
            <a:ext cx="688437" cy="11751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Gun and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 injector laser com.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42" name="Rectangle 202"/>
          <p:cNvSpPr>
            <a:spLocks noChangeArrowheads="1"/>
          </p:cNvSpPr>
          <p:nvPr/>
        </p:nvSpPr>
        <p:spPr bwMode="auto">
          <a:xfrm>
            <a:off x="6623694" y="5951226"/>
            <a:ext cx="1888044" cy="4816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.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First user operation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95" y="4332471"/>
            <a:ext cx="436063" cy="117519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noAutofit/>
          </a:bodyPr>
          <a:lstStyle/>
          <a:p>
            <a:pPr>
              <a:buNone/>
            </a:pPr>
            <a:r>
              <a:rPr lang="en-US" sz="2400" dirty="0" smtClean="0"/>
              <a:t>e</a:t>
            </a:r>
            <a:r>
              <a:rPr lang="en-US" sz="2400" baseline="30000" dirty="0" smtClean="0"/>
              <a:t>-</a:t>
            </a:r>
            <a:endParaRPr lang="en-US" sz="2400" dirty="0"/>
          </a:p>
        </p:txBody>
      </p:sp>
      <p:pic>
        <p:nvPicPr>
          <p:cNvPr id="46" name="图片 8" descr="Fig56_SingleshotExptSetu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5794" y="5951227"/>
            <a:ext cx="435555" cy="48167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5795" y="5544008"/>
            <a:ext cx="436064" cy="3619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tIns="0" rtlCol="0" anchor="ctr">
            <a:noAutofit/>
          </a:bodyPr>
          <a:lstStyle/>
          <a:p>
            <a:pPr>
              <a:buNone/>
            </a:pPr>
            <a:r>
              <a:rPr lang="en-US" sz="2400" b="1" dirty="0" smtClean="0">
                <a:latin typeface="Symbol" panose="05050102010706020507" pitchFamily="18" charset="2"/>
              </a:rPr>
              <a:t>g</a:t>
            </a:r>
            <a:endParaRPr lang="en-US" sz="2400" b="1" dirty="0">
              <a:latin typeface="Symbol" panose="05050102010706020507" pitchFamily="18" charset="2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5761376" y="3096655"/>
            <a:ext cx="1866906" cy="322750"/>
          </a:xfrm>
          <a:prstGeom prst="rect">
            <a:avLst/>
          </a:prstGeom>
          <a:solidFill>
            <a:srgbClr val="BBE0E3">
              <a:lumMod val="75000"/>
              <a:alpha val="8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55563" algn="l" defTabSz="39846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3318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7504" y="2420888"/>
            <a:ext cx="8928992" cy="2664296"/>
          </a:xfrm>
          <a:ln w="9525"/>
        </p:spPr>
        <p:txBody>
          <a:bodyPr/>
          <a:lstStyle/>
          <a:p>
            <a:pPr eaLnBrk="1" hangingPunct="1"/>
            <a:endParaRPr lang="en-US" sz="1800" b="1" dirty="0" smtClean="0"/>
          </a:p>
          <a:p>
            <a:pPr eaLnBrk="1" hangingPunct="1"/>
            <a:r>
              <a:rPr lang="en-US" sz="1800" b="1" dirty="0" err="1" smtClean="0"/>
              <a:t>Betriebsseminar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Groemitz</a:t>
            </a:r>
            <a:endParaRPr lang="en-US" sz="1800" b="1" dirty="0" smtClean="0"/>
          </a:p>
          <a:p>
            <a:pPr eaLnBrk="1" hangingPunct="1"/>
            <a:r>
              <a:rPr lang="en-US" sz="1800" b="1" dirty="0" smtClean="0"/>
              <a:t>2</a:t>
            </a:r>
            <a:r>
              <a:rPr lang="en-US" sz="1800" b="1" dirty="0"/>
              <a:t>6</a:t>
            </a:r>
            <a:r>
              <a:rPr lang="en-US" sz="1800" b="1" dirty="0" smtClean="0"/>
              <a:t>.03.2015</a:t>
            </a:r>
          </a:p>
          <a:p>
            <a:pPr eaLnBrk="1" hangingPunct="1"/>
            <a:r>
              <a:rPr lang="en-US" sz="1800" b="1" dirty="0" smtClean="0"/>
              <a:t>Winni Decking, for the Accelerator Consortium</a:t>
            </a:r>
            <a:endParaRPr lang="en-US" sz="2000" b="1" dirty="0" smtClean="0"/>
          </a:p>
          <a:p>
            <a:pPr algn="l" eaLnBrk="1" hangingPunct="1"/>
            <a:endParaRPr lang="en-US" sz="1600" b="1" dirty="0" smtClean="0"/>
          </a:p>
          <a:p>
            <a:pPr algn="l" eaLnBrk="1" hangingPunct="1"/>
            <a:endParaRPr lang="en-US" sz="1400" b="1" u="sng" dirty="0" smtClean="0"/>
          </a:p>
          <a:p>
            <a:pPr algn="l" eaLnBrk="1" hangingPunct="1"/>
            <a:endParaRPr lang="en-US" sz="1400" b="1" u="sng" dirty="0"/>
          </a:p>
          <a:p>
            <a:pPr algn="l" eaLnBrk="1" hangingPunct="1"/>
            <a:endParaRPr lang="en-US" sz="1400" b="1" u="sng" dirty="0" smtClean="0"/>
          </a:p>
          <a:p>
            <a:pPr algn="l" eaLnBrk="1" hangingPunct="1"/>
            <a:endParaRPr lang="en-US" sz="1400" b="1" u="sng" dirty="0"/>
          </a:p>
          <a:p>
            <a:pPr algn="l" eaLnBrk="1" hangingPunct="1"/>
            <a:endParaRPr lang="en-US" sz="1400" b="1" u="sng" dirty="0" smtClean="0"/>
          </a:p>
          <a:p>
            <a:pPr algn="l" eaLnBrk="1" hangingPunct="1"/>
            <a:endParaRPr lang="en-US" sz="1400" b="1" u="sng" dirty="0"/>
          </a:p>
          <a:p>
            <a:pPr eaLnBrk="1" hangingPunct="1">
              <a:spcBef>
                <a:spcPts val="2400"/>
              </a:spcBef>
            </a:pPr>
            <a:r>
              <a:rPr lang="en-US" sz="2000" b="1" dirty="0" smtClean="0"/>
              <a:t>          </a:t>
            </a:r>
            <a:endParaRPr lang="en-GB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251520" y="980728"/>
            <a:ext cx="8424936" cy="1844675"/>
          </a:xfrm>
        </p:spPr>
        <p:txBody>
          <a:bodyPr/>
          <a:lstStyle/>
          <a:p>
            <a:r>
              <a:rPr lang="en-US" sz="4800" dirty="0" smtClean="0"/>
              <a:t>European XFEL </a:t>
            </a:r>
            <a:br>
              <a:rPr lang="en-US" sz="4800" dirty="0" smtClean="0"/>
            </a:br>
            <a:r>
              <a:rPr lang="en-US" sz="4800" dirty="0" smtClean="0"/>
              <a:t>Status</a:t>
            </a:r>
            <a:endParaRPr lang="en-US" sz="4800" dirty="0"/>
          </a:p>
        </p:txBody>
      </p:sp>
      <p:grpSp>
        <p:nvGrpSpPr>
          <p:cNvPr id="7171" name="Group 9"/>
          <p:cNvGrpSpPr>
            <a:grpSpLocks noChangeAspect="1"/>
          </p:cNvGrpSpPr>
          <p:nvPr/>
        </p:nvGrpSpPr>
        <p:grpSpPr bwMode="auto">
          <a:xfrm>
            <a:off x="3344863" y="4701703"/>
            <a:ext cx="2455862" cy="671513"/>
            <a:chOff x="4069757" y="3160565"/>
            <a:chExt cx="3624263" cy="990600"/>
          </a:xfrm>
        </p:grpSpPr>
        <p:pic>
          <p:nvPicPr>
            <p:cNvPr id="7172" name="Picture 19" descr="DESY-Logo-cyan-RGB_Hintergrund weis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757" y="3160565"/>
              <a:ext cx="9906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20" descr="Helmholtz_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157" y="3185965"/>
              <a:ext cx="2201863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707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dirty="0" err="1" smtClean="0"/>
              <a:t>Zusammenfassung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8830" y="1157371"/>
            <a:ext cx="8945175" cy="516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de-DE" sz="2000" dirty="0" smtClean="0">
                <a:solidFill>
                  <a:srgbClr val="261748"/>
                </a:solidFill>
              </a:rPr>
              <a:t>Enormer Fortschritt bei allen Gewerken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de-DE" sz="2000" dirty="0" smtClean="0">
                <a:solidFill>
                  <a:srgbClr val="261748"/>
                </a:solidFill>
              </a:rPr>
              <a:t>Module:</a:t>
            </a:r>
          </a:p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261748"/>
                </a:solidFill>
              </a:rPr>
              <a:t>Produktionsrate &gt; 1 CM/Woche</a:t>
            </a:r>
          </a:p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261748"/>
                </a:solidFill>
              </a:rPr>
              <a:t>Herausforderung bei Einzelteilen (Kopplern), könnte gerade so hinhauen</a:t>
            </a:r>
          </a:p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261748"/>
                </a:solidFill>
              </a:rPr>
              <a:t>Test- und Installationsrate muß &gt; 1 CM/Woche werden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de-DE" sz="2000" dirty="0" smtClean="0">
                <a:solidFill>
                  <a:srgbClr val="261748"/>
                </a:solidFill>
              </a:rPr>
              <a:t>Strahlführungen:</a:t>
            </a:r>
          </a:p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261748"/>
                </a:solidFill>
              </a:rPr>
              <a:t>Viele Komponenten vorhanden oder in Fertigung</a:t>
            </a:r>
          </a:p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261748"/>
                </a:solidFill>
              </a:rPr>
              <a:t>Integration und Installation bleibt spannend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de-DE" sz="2000" dirty="0" smtClean="0">
                <a:solidFill>
                  <a:srgbClr val="261748"/>
                </a:solidFill>
              </a:rPr>
              <a:t>Injektor</a:t>
            </a:r>
          </a:p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261748"/>
                </a:solidFill>
              </a:rPr>
              <a:t>Inbetriebnahme mit Strahl (Spät-)</a:t>
            </a:r>
            <a:r>
              <a:rPr lang="de-DE" sz="2000" dirty="0" err="1" smtClean="0">
                <a:solidFill>
                  <a:srgbClr val="261748"/>
                </a:solidFill>
              </a:rPr>
              <a:t>sommer</a:t>
            </a:r>
            <a:r>
              <a:rPr lang="de-DE" sz="2000" dirty="0" smtClean="0">
                <a:solidFill>
                  <a:srgbClr val="261748"/>
                </a:solidFill>
              </a:rPr>
              <a:t> 2015</a:t>
            </a:r>
          </a:p>
          <a:p>
            <a:pPr marL="285750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261748"/>
                </a:solidFill>
              </a:rPr>
              <a:t>Weitere Tests mit RF-</a:t>
            </a:r>
            <a:r>
              <a:rPr lang="de-DE" sz="2000" dirty="0" err="1" smtClean="0">
                <a:solidFill>
                  <a:srgbClr val="261748"/>
                </a:solidFill>
              </a:rPr>
              <a:t>Gun</a:t>
            </a:r>
            <a:r>
              <a:rPr lang="de-DE" sz="2000" dirty="0" smtClean="0">
                <a:solidFill>
                  <a:srgbClr val="261748"/>
                </a:solidFill>
              </a:rPr>
              <a:t> ab nächster Woche</a:t>
            </a:r>
            <a:endParaRPr lang="de-DE" sz="2000" b="1" dirty="0" smtClean="0">
              <a:solidFill>
                <a:srgbClr val="261748"/>
              </a:solidFill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endParaRPr lang="de-DE" sz="2000" dirty="0" smtClean="0">
              <a:solidFill>
                <a:srgbClr val="261748"/>
              </a:solidFill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de-DE" sz="2000" b="1" dirty="0" smtClean="0">
                <a:solidFill>
                  <a:srgbClr val="261748"/>
                </a:solidFill>
              </a:rPr>
              <a:t>Wir haben immer noch eine Chance den Tunnel Mitte 2016 zu schließen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endParaRPr lang="en-US" sz="1800" dirty="0" smtClean="0">
              <a:solidFill>
                <a:srgbClr val="261748"/>
              </a:solidFill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Cool Down Mid 2015 – Critical Path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3.9 GHz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7475" y="1199357"/>
            <a:ext cx="6245225" cy="3182144"/>
          </a:xfrm>
        </p:spPr>
        <p:txBody>
          <a:bodyPr/>
          <a:lstStyle/>
          <a:p>
            <a:r>
              <a:rPr lang="it-IT" sz="2000" b="1" dirty="0" err="1">
                <a:solidFill>
                  <a:schemeClr val="tx1"/>
                </a:solidFill>
              </a:rPr>
              <a:t>s</a:t>
            </a:r>
            <a:r>
              <a:rPr lang="it-IT" sz="2000" b="1" dirty="0" err="1" smtClean="0">
                <a:solidFill>
                  <a:schemeClr val="tx1"/>
                </a:solidFill>
              </a:rPr>
              <a:t>ummer</a:t>
            </a:r>
            <a:r>
              <a:rPr lang="it-IT" sz="2000" b="1" dirty="0" smtClean="0">
                <a:solidFill>
                  <a:schemeClr val="tx1"/>
                </a:solidFill>
              </a:rPr>
              <a:t> 2014 schedule </a:t>
            </a:r>
            <a:r>
              <a:rPr lang="it-IT" sz="2000" b="1" dirty="0" err="1" smtClean="0">
                <a:solidFill>
                  <a:schemeClr val="tx1"/>
                </a:solidFill>
              </a:rPr>
              <a:t>revision</a:t>
            </a:r>
            <a:endParaRPr lang="it-IT" sz="2000" b="1" dirty="0">
              <a:solidFill>
                <a:schemeClr val="tx1"/>
              </a:solidFill>
            </a:endParaRP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v</a:t>
            </a:r>
            <a:r>
              <a:rPr lang="it-IT" sz="2000" dirty="0" err="1" smtClean="0">
                <a:solidFill>
                  <a:schemeClr val="tx1"/>
                </a:solidFill>
              </a:rPr>
              <a:t>ertical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tests</a:t>
            </a:r>
            <a:r>
              <a:rPr lang="it-IT" sz="2000" dirty="0">
                <a:solidFill>
                  <a:schemeClr val="tx1"/>
                </a:solidFill>
              </a:rPr>
              <a:t> end </a:t>
            </a:r>
            <a:r>
              <a:rPr lang="it-IT" sz="2000" b="1" dirty="0" smtClean="0">
                <a:solidFill>
                  <a:srgbClr val="FF0000"/>
                </a:solidFill>
              </a:rPr>
              <a:t>12/14 </a:t>
            </a: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s</a:t>
            </a:r>
            <a:r>
              <a:rPr lang="it-IT" sz="2000" dirty="0" err="1" smtClean="0">
                <a:solidFill>
                  <a:schemeClr val="tx1"/>
                </a:solidFill>
              </a:rPr>
              <a:t>tring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assembly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starts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</a:rPr>
              <a:t>02/15</a:t>
            </a:r>
            <a:endParaRPr lang="it-IT" sz="2000" b="1" dirty="0">
              <a:solidFill>
                <a:srgbClr val="FF0000"/>
              </a:solidFill>
            </a:endParaRP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m</a:t>
            </a:r>
            <a:r>
              <a:rPr lang="it-IT" sz="2000" dirty="0" err="1" smtClean="0">
                <a:solidFill>
                  <a:schemeClr val="tx1"/>
                </a:solidFill>
              </a:rPr>
              <a:t>odule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assembly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starts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</a:rPr>
              <a:t>03/15</a:t>
            </a:r>
            <a:endParaRPr lang="it-IT" sz="2000" b="1" dirty="0">
              <a:solidFill>
                <a:srgbClr val="FF0000"/>
              </a:solidFill>
            </a:endParaRP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m</a:t>
            </a:r>
            <a:r>
              <a:rPr lang="it-IT" sz="2000" dirty="0" err="1" smtClean="0">
                <a:solidFill>
                  <a:schemeClr val="tx1"/>
                </a:solidFill>
              </a:rPr>
              <a:t>odule</a:t>
            </a:r>
            <a:r>
              <a:rPr lang="it-IT" sz="2000" dirty="0" smtClean="0">
                <a:solidFill>
                  <a:schemeClr val="tx1"/>
                </a:solidFill>
              </a:rPr>
              <a:t> ready </a:t>
            </a:r>
            <a:r>
              <a:rPr lang="it-IT" sz="2000" dirty="0">
                <a:solidFill>
                  <a:schemeClr val="tx1"/>
                </a:solidFill>
              </a:rPr>
              <a:t>for </a:t>
            </a:r>
            <a:r>
              <a:rPr lang="it-IT" sz="2000" dirty="0" err="1" smtClean="0">
                <a:solidFill>
                  <a:schemeClr val="tx1"/>
                </a:solidFill>
              </a:rPr>
              <a:t>installation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</a:rPr>
              <a:t>05/15</a:t>
            </a:r>
            <a:endParaRPr lang="it-IT" sz="2000" b="1" dirty="0">
              <a:solidFill>
                <a:srgbClr val="FF0000"/>
              </a:solidFill>
            </a:endParaRP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m</a:t>
            </a:r>
            <a:r>
              <a:rPr lang="it-IT" sz="2000" dirty="0" err="1" smtClean="0">
                <a:solidFill>
                  <a:schemeClr val="tx1"/>
                </a:solidFill>
              </a:rPr>
              <a:t>odule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installed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</a:rPr>
              <a:t>06/15</a:t>
            </a:r>
          </a:p>
          <a:p>
            <a:r>
              <a:rPr lang="it-IT" sz="2000" b="1" dirty="0" smtClean="0">
                <a:solidFill>
                  <a:schemeClr val="tx1"/>
                </a:solidFill>
              </a:rPr>
              <a:t>Last </a:t>
            </a:r>
            <a:r>
              <a:rPr lang="it-IT" sz="2000" b="1" dirty="0" err="1" smtClean="0">
                <a:solidFill>
                  <a:schemeClr val="tx1"/>
                </a:solidFill>
              </a:rPr>
              <a:t>vertical</a:t>
            </a:r>
            <a:r>
              <a:rPr lang="it-IT" sz="2000" b="1" dirty="0" smtClean="0">
                <a:solidFill>
                  <a:schemeClr val="tx1"/>
                </a:solidFill>
              </a:rPr>
              <a:t> </a:t>
            </a:r>
            <a:r>
              <a:rPr lang="it-IT" sz="2000" b="1" dirty="0" err="1" smtClean="0">
                <a:solidFill>
                  <a:schemeClr val="tx1"/>
                </a:solidFill>
              </a:rPr>
              <a:t>tests</a:t>
            </a:r>
            <a:r>
              <a:rPr lang="it-IT" sz="2000" b="1" dirty="0" smtClean="0">
                <a:solidFill>
                  <a:schemeClr val="tx1"/>
                </a:solidFill>
              </a:rPr>
              <a:t> take </a:t>
            </a:r>
            <a:r>
              <a:rPr lang="it-IT" sz="2000" b="1" dirty="0" err="1" smtClean="0">
                <a:solidFill>
                  <a:schemeClr val="tx1"/>
                </a:solidFill>
              </a:rPr>
              <a:t>place</a:t>
            </a:r>
            <a:r>
              <a:rPr lang="it-IT" sz="2000" b="1" dirty="0" smtClean="0">
                <a:solidFill>
                  <a:schemeClr val="tx1"/>
                </a:solidFill>
              </a:rPr>
              <a:t> </a:t>
            </a:r>
            <a:r>
              <a:rPr lang="it-IT" sz="2000" b="1" dirty="0" err="1" smtClean="0">
                <a:solidFill>
                  <a:schemeClr val="tx1"/>
                </a:solidFill>
              </a:rPr>
              <a:t>now</a:t>
            </a:r>
            <a:endParaRPr lang="it-IT" sz="2000" b="1" dirty="0" smtClean="0">
              <a:solidFill>
                <a:schemeClr val="tx1"/>
              </a:solidFill>
            </a:endParaRP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h</a:t>
            </a:r>
            <a:r>
              <a:rPr lang="it-IT" sz="2000" dirty="0" err="1" smtClean="0">
                <a:solidFill>
                  <a:schemeClr val="tx1"/>
                </a:solidFill>
              </a:rPr>
              <a:t>orizontal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one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cavity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system</a:t>
            </a:r>
            <a:r>
              <a:rPr lang="it-IT" sz="2000" dirty="0" smtClean="0">
                <a:solidFill>
                  <a:schemeClr val="tx1"/>
                </a:solidFill>
              </a:rPr>
              <a:t> test </a:t>
            </a:r>
            <a:r>
              <a:rPr lang="it-IT" sz="2000" dirty="0" err="1" smtClean="0">
                <a:solidFill>
                  <a:schemeClr val="tx1"/>
                </a:solidFill>
              </a:rPr>
              <a:t>asap</a:t>
            </a:r>
            <a:endParaRPr lang="it-IT" sz="2000" dirty="0" smtClean="0">
              <a:solidFill>
                <a:schemeClr val="tx1"/>
              </a:solidFill>
            </a:endParaRP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s</a:t>
            </a:r>
            <a:r>
              <a:rPr lang="it-IT" sz="2000" dirty="0" err="1" smtClean="0">
                <a:solidFill>
                  <a:schemeClr val="tx1"/>
                </a:solidFill>
              </a:rPr>
              <a:t>till</a:t>
            </a:r>
            <a:r>
              <a:rPr lang="it-IT" sz="2000" dirty="0" smtClean="0">
                <a:solidFill>
                  <a:schemeClr val="tx1"/>
                </a:solidFill>
              </a:rPr>
              <a:t> a </a:t>
            </a:r>
            <a:r>
              <a:rPr lang="it-IT" sz="2000" dirty="0" err="1" smtClean="0">
                <a:solidFill>
                  <a:schemeClr val="tx1"/>
                </a:solidFill>
              </a:rPr>
              <a:t>lot</a:t>
            </a:r>
            <a:r>
              <a:rPr lang="it-IT" sz="2000" dirty="0" smtClean="0">
                <a:solidFill>
                  <a:schemeClr val="tx1"/>
                </a:solidFill>
              </a:rPr>
              <a:t> of </a:t>
            </a:r>
            <a:r>
              <a:rPr lang="it-IT" sz="2000" dirty="0" err="1" smtClean="0">
                <a:solidFill>
                  <a:schemeClr val="tx1"/>
                </a:solidFill>
              </a:rPr>
              <a:t>integration</a:t>
            </a:r>
            <a:r>
              <a:rPr lang="it-IT" sz="2000" dirty="0" smtClean="0">
                <a:solidFill>
                  <a:schemeClr val="tx1"/>
                </a:solidFill>
              </a:rPr>
              <a:t> work</a:t>
            </a:r>
          </a:p>
          <a:p>
            <a:pPr marL="361950" indent="-361950">
              <a:buNone/>
            </a:pPr>
            <a:endParaRPr lang="de-DE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8" name="Picture 2" descr="S:\user\groups\mdi\dnoelle\public\20141027_XTL_XTIN_AMTF\images\large\20141027-MK3_3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00" y="3028950"/>
            <a:ext cx="24288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:\0 X-FEL\3rd-harmonic\Photo\2014-06 EZ\IMG_2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01" y="4748347"/>
            <a:ext cx="2458208" cy="163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S:\user\groups\mdi\dnoelle\public\20141027_XTL_XTIN_AMTF\images\large\20141027-MKX_6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00" y="1294894"/>
            <a:ext cx="2458209" cy="16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:\user\groups\mdi\dnoelle\public\20141027_XTL_XTIN_AMTF\images\large\20141027-MKX_6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4748852"/>
            <a:ext cx="24574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S:\user\groups\mdi\dnoelle\public\20141027_XTL_XTIN_AMTF\images\large\20141027-MKX_68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4767902"/>
            <a:ext cx="24288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7246620" y="6537960"/>
            <a:ext cx="677438" cy="274690"/>
            <a:chOff x="1713655" y="5166039"/>
            <a:chExt cx="2175749" cy="932393"/>
          </a:xfrm>
        </p:grpSpPr>
        <p:pic>
          <p:nvPicPr>
            <p:cNvPr id="11" name="Picture 12" descr="http://www.fisica.unimi.it/templates/calcolo/images/calcolo-littl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2304" y="5232371"/>
              <a:ext cx="907100" cy="799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 descr="Vai alla homepage dell'INFN di Milano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655" y="5166039"/>
              <a:ext cx="1243190" cy="93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3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Operation</a:t>
            </a:r>
            <a:br>
              <a:rPr lang="en-US" dirty="0" smtClean="0"/>
            </a:br>
            <a:r>
              <a:rPr lang="en-US" dirty="0" smtClean="0"/>
              <a:t>Technical Issues Transverse Deflecting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54" y="1607820"/>
            <a:ext cx="6086384" cy="4572635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Structure and fittings  delivery 08/14 (</a:t>
            </a:r>
            <a:r>
              <a:rPr lang="en-US" sz="2000" i="1" dirty="0" smtClean="0">
                <a:solidFill>
                  <a:schemeClr val="tx1"/>
                </a:solidFill>
              </a:rPr>
              <a:t>03/12</a:t>
            </a:r>
            <a:r>
              <a:rPr lang="en-US" sz="2000" dirty="0" smtClean="0">
                <a:solidFill>
                  <a:schemeClr val="tx1"/>
                </a:solidFill>
              </a:rPr>
              <a:t>):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Structure leak tight, tuned, CO-cleaned and ready for installation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UHV quality issues with wave guide components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Modulator delivery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No sub-components ready (procurement issues, XFEL.EU offered help)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Delivery delayed by 6 month from 10/14 to 03/15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i="1" dirty="0" smtClean="0">
                <a:solidFill>
                  <a:schemeClr val="tx1"/>
                </a:solidFill>
              </a:rPr>
              <a:t>03/12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Very tight implementation and commissioning schedule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1496275"/>
            <a:ext cx="2761800" cy="183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054" y="1096164"/>
            <a:ext cx="8857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/>
              <a:t>TDS crucial to reach commissioning goals (slice properties, laser heater)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8687" y="3887968"/>
            <a:ext cx="1987473" cy="111795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861177" y="3809951"/>
            <a:ext cx="1987474" cy="1273988"/>
          </a:xfrm>
          <a:prstGeom prst="rect">
            <a:avLst/>
          </a:prstGeom>
        </p:spPr>
      </p:pic>
      <p:pic>
        <p:nvPicPr>
          <p:cNvPr id="10" name="Picture 21" descr="http://www.inr.troitsk.ru/romel-mp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73" y="6515099"/>
            <a:ext cx="342355" cy="30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XFEL at a Glance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6146-BDD9-4C97-8272-670ED94D12DF}" type="slidenum">
              <a:rPr lang="en-GB"/>
              <a:pPr/>
              <a:t>5</a:t>
            </a:fld>
            <a:endParaRPr lang="en-GB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60325" y="1050956"/>
            <a:ext cx="9145666" cy="3584930"/>
            <a:chOff x="38" y="744"/>
            <a:chExt cx="5138" cy="2014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" y="744"/>
              <a:ext cx="5138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744"/>
              <a:ext cx="4941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5043" y="2508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02" y="2602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11" y="946"/>
              <a:ext cx="101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Experimental Hall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922" y="946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46" y="1030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1165" y="1297"/>
              <a:ext cx="78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Beam Dumps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611" y="1297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165" y="1381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537" y="1422"/>
              <a:ext cx="627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Undulators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1893" y="1422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1537" y="1506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2352" y="1777"/>
              <a:ext cx="64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Collimation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2717" y="1777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2352" y="1861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3502" y="2167"/>
              <a:ext cx="403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Bunch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3502" y="2251"/>
              <a:ext cx="77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Compressors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3940" y="2251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3502" y="2335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2865" y="1984"/>
              <a:ext cx="104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Linear Accelerator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3462" y="1984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2865" y="2068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4144" y="2414"/>
              <a:ext cx="42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Injector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48" name="Rectangle 28"/>
            <p:cNvSpPr>
              <a:spLocks noChangeArrowheads="1"/>
            </p:cNvSpPr>
            <p:nvPr/>
          </p:nvSpPr>
          <p:spPr bwMode="auto">
            <a:xfrm>
              <a:off x="4385" y="2414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49" name="Rectangle 29"/>
            <p:cNvSpPr>
              <a:spLocks noChangeArrowheads="1"/>
            </p:cNvSpPr>
            <p:nvPr/>
          </p:nvSpPr>
          <p:spPr bwMode="auto">
            <a:xfrm>
              <a:off x="4144" y="2498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0" name="Rectangle 30"/>
            <p:cNvSpPr>
              <a:spLocks noChangeArrowheads="1"/>
            </p:cNvSpPr>
            <p:nvPr/>
          </p:nvSpPr>
          <p:spPr bwMode="auto">
            <a:xfrm>
              <a:off x="608" y="1157"/>
              <a:ext cx="113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Photon Beam Lines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1" name="Rectangle 31"/>
            <p:cNvSpPr>
              <a:spLocks noChangeArrowheads="1"/>
            </p:cNvSpPr>
            <p:nvPr/>
          </p:nvSpPr>
          <p:spPr bwMode="auto">
            <a:xfrm>
              <a:off x="1365" y="1152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2" name="Rectangle 32"/>
            <p:cNvSpPr>
              <a:spLocks noChangeArrowheads="1"/>
            </p:cNvSpPr>
            <p:nvPr/>
          </p:nvSpPr>
          <p:spPr bwMode="auto">
            <a:xfrm>
              <a:off x="723" y="1236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4" name="Rectangle 33"/>
            <p:cNvSpPr>
              <a:spLocks noChangeArrowheads="1"/>
            </p:cNvSpPr>
            <p:nvPr/>
          </p:nvSpPr>
          <p:spPr bwMode="auto">
            <a:xfrm>
              <a:off x="2311" y="1302"/>
              <a:ext cx="88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Electron Beam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5" name="Rectangle 34"/>
            <p:cNvSpPr>
              <a:spLocks noChangeArrowheads="1"/>
            </p:cNvSpPr>
            <p:nvPr/>
          </p:nvSpPr>
          <p:spPr bwMode="auto">
            <a:xfrm>
              <a:off x="2311" y="1386"/>
              <a:ext cx="648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Distribution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6" name="Rectangle 35"/>
            <p:cNvSpPr>
              <a:spLocks noChangeArrowheads="1"/>
            </p:cNvSpPr>
            <p:nvPr/>
          </p:nvSpPr>
          <p:spPr bwMode="auto">
            <a:xfrm>
              <a:off x="2679" y="1386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7" name="Rectangle 36"/>
            <p:cNvSpPr>
              <a:spLocks noChangeArrowheads="1"/>
            </p:cNvSpPr>
            <p:nvPr/>
          </p:nvSpPr>
          <p:spPr bwMode="auto">
            <a:xfrm>
              <a:off x="2311" y="1470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Rectangle 37"/>
            <p:cNvSpPr>
              <a:spLocks noChangeArrowheads="1"/>
            </p:cNvSpPr>
            <p:nvPr/>
          </p:nvSpPr>
          <p:spPr bwMode="auto">
            <a:xfrm>
              <a:off x="1002" y="809"/>
              <a:ext cx="580" cy="11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59" name="Rectangle 38"/>
            <p:cNvSpPr>
              <a:spLocks noChangeArrowheads="1"/>
            </p:cNvSpPr>
            <p:nvPr/>
          </p:nvSpPr>
          <p:spPr bwMode="auto">
            <a:xfrm>
              <a:off x="1799" y="1577"/>
              <a:ext cx="648" cy="114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60" name="Rectangle 39"/>
            <p:cNvSpPr>
              <a:spLocks noChangeArrowheads="1"/>
            </p:cNvSpPr>
            <p:nvPr/>
          </p:nvSpPr>
          <p:spPr bwMode="auto">
            <a:xfrm>
              <a:off x="4008" y="2098"/>
              <a:ext cx="784" cy="12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pic>
        <p:nvPicPr>
          <p:cNvPr id="41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4" t="81662" r="3868" b="13293"/>
          <a:stretch>
            <a:fillRect/>
          </a:stretch>
        </p:blipFill>
        <p:spPr bwMode="auto">
          <a:xfrm>
            <a:off x="202725" y="3995287"/>
            <a:ext cx="6248400" cy="4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32749" y="4400925"/>
                <a:ext cx="8800818" cy="1733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200"/>
                  </a:spcBef>
                  <a:buClr>
                    <a:srgbClr val="FD930A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de-DE" sz="2000" dirty="0" smtClean="0"/>
                  <a:t>Multi-</a:t>
                </a:r>
                <a:r>
                  <a:rPr lang="de-DE" sz="2000" dirty="0" err="1"/>
                  <a:t>Nutzerfacility</a:t>
                </a:r>
                <a:r>
                  <a:rPr lang="de-DE" sz="2000" dirty="0"/>
                  <a:t> mit hoher mittlerer und spitzen </a:t>
                </a:r>
                <a:r>
                  <a:rPr lang="de-DE" sz="2000" dirty="0" err="1"/>
                  <a:t>Brillianz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/>
                      </a:rPr>
                      <m:t>(=</m:t>
                    </m:r>
                    <m:f>
                      <m:fPr>
                        <m:ctrlPr>
                          <a:rPr lang="de-DE" sz="12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Photonen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</a:rPr>
                          <m:t>Zeit</m:t>
                        </m:r>
                        <m:r>
                          <a:rPr lang="en-US" sz="1200" b="0" i="0" smtClean="0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  <a:ea typeface="Cambria Math"/>
                          </a:rPr>
                          <m:t>Flaeche</m:t>
                        </m:r>
                        <m:r>
                          <a:rPr lang="en-US" sz="1200" b="0" i="0" smtClean="0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/>
                            <a:ea typeface="Cambria Math"/>
                          </a:rPr>
                          <m:t>Bandbreite</m:t>
                        </m:r>
                      </m:den>
                    </m:f>
                    <m:r>
                      <a:rPr lang="en-US" sz="1200" b="0" i="0" smtClean="0">
                        <a:latin typeface="Cambria Math"/>
                      </a:rPr>
                      <m:t>)</m:t>
                    </m:r>
                  </m:oMath>
                </a14:m>
                <a:endParaRPr lang="de-DE" sz="1200" kern="0" dirty="0" smtClean="0">
                  <a:solidFill>
                    <a:srgbClr val="000000"/>
                  </a:solidFill>
                  <a:ea typeface="ＭＳ Ｐゴシック"/>
                </a:endParaRPr>
              </a:p>
              <a:p>
                <a:pPr marL="342900" lvl="0" indent="-342900">
                  <a:spcBef>
                    <a:spcPts val="200"/>
                  </a:spcBef>
                  <a:buClr>
                    <a:srgbClr val="FD930A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de-DE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17.5 </a:t>
                </a:r>
                <a:r>
                  <a:rPr lang="de-DE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GeV</a:t>
                </a:r>
                <a:r>
                  <a:rPr lang="de-DE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 supraleitender </a:t>
                </a:r>
                <a:r>
                  <a:rPr lang="de-DE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Linac</a:t>
                </a:r>
                <a:r>
                  <a:rPr lang="de-DE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, 27000 Pulse pro </a:t>
                </a:r>
                <a:r>
                  <a:rPr lang="de-DE" sz="2000" kern="0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S</a:t>
                </a:r>
                <a:r>
                  <a:rPr lang="de-DE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ekunde</a:t>
                </a:r>
              </a:p>
              <a:p>
                <a:pPr marL="342900" lvl="0" indent="-342900">
                  <a:spcBef>
                    <a:spcPts val="200"/>
                  </a:spcBef>
                  <a:buClr>
                    <a:srgbClr val="FD930A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de-DE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3 </a:t>
                </a:r>
                <a:r>
                  <a:rPr lang="de-DE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Undulatoren</a:t>
                </a:r>
                <a:r>
                  <a:rPr lang="de-DE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 mit variablem Gap </a:t>
                </a:r>
              </a:p>
              <a:p>
                <a:pPr marL="342900" lvl="0" indent="-342900">
                  <a:spcBef>
                    <a:spcPts val="200"/>
                  </a:spcBef>
                  <a:buClr>
                    <a:srgbClr val="FD930A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de-DE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Beim Start 6 ausgerüstete Experimente</a:t>
                </a:r>
              </a:p>
              <a:p>
                <a:pPr marL="342900" lvl="0" indent="-342900">
                  <a:spcBef>
                    <a:spcPts val="200"/>
                  </a:spcBef>
                  <a:buClr>
                    <a:srgbClr val="FD930A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de-DE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Budget 1.150 </a:t>
                </a:r>
                <a:r>
                  <a:rPr lang="de-DE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MEuro</a:t>
                </a:r>
                <a:r>
                  <a:rPr lang="de-DE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 inkl. Vorbereitung und Inbetriebnahme</a:t>
                </a:r>
                <a:endParaRPr lang="de-DE" sz="2000" kern="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9" y="4400925"/>
                <a:ext cx="8800818" cy="1733808"/>
              </a:xfrm>
              <a:prstGeom prst="rect">
                <a:avLst/>
              </a:prstGeom>
              <a:blipFill rotWithShape="1">
                <a:blip r:embed="rId5"/>
                <a:stretch>
                  <a:fillRect l="-208" t="-2465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6413024" y="3995287"/>
            <a:ext cx="530581" cy="432338"/>
            <a:chOff x="6413024" y="3995287"/>
            <a:chExt cx="530581" cy="432338"/>
          </a:xfrm>
        </p:grpSpPr>
        <p:sp>
          <p:nvSpPr>
            <p:cNvPr id="3" name="Rectangle 2"/>
            <p:cNvSpPr/>
            <p:nvPr/>
          </p:nvSpPr>
          <p:spPr bwMode="auto">
            <a:xfrm>
              <a:off x="6451125" y="3995287"/>
              <a:ext cx="492480" cy="43233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026" name="Picture 2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024" y="4070205"/>
              <a:ext cx="450000" cy="28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325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Zeitplan</a:t>
            </a:r>
            <a:r>
              <a:rPr lang="en-US" dirty="0" smtClean="0"/>
              <a:t> &amp; </a:t>
            </a:r>
            <a:r>
              <a:rPr lang="en-US" dirty="0" err="1" smtClean="0"/>
              <a:t>Herausforderungen</a:t>
            </a:r>
            <a:r>
              <a:rPr lang="en-US" dirty="0" smtClean="0"/>
              <a:t> </a:t>
            </a:r>
            <a:r>
              <a:rPr lang="en-US" dirty="0" err="1" smtClean="0"/>
              <a:t>Groemitz</a:t>
            </a:r>
            <a:r>
              <a:rPr lang="en-US" dirty="0" smtClean="0"/>
              <a:t> 20.3.13</a:t>
            </a:r>
          </a:p>
        </p:txBody>
      </p:sp>
      <p:grpSp>
        <p:nvGrpSpPr>
          <p:cNvPr id="10243" name="Group 10"/>
          <p:cNvGrpSpPr>
            <a:grpSpLocks/>
          </p:cNvGrpSpPr>
          <p:nvPr/>
        </p:nvGrpSpPr>
        <p:grpSpPr bwMode="auto">
          <a:xfrm>
            <a:off x="117475" y="1406525"/>
            <a:ext cx="8858250" cy="4305300"/>
            <a:chOff x="117446" y="1406724"/>
            <a:chExt cx="8858774" cy="4305300"/>
          </a:xfrm>
        </p:grpSpPr>
        <p:pic>
          <p:nvPicPr>
            <p:cNvPr id="5837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46" y="1406724"/>
              <a:ext cx="8858774" cy="430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0251" name="Diamond 9"/>
            <p:cNvSpPr>
              <a:spLocks noChangeArrowheads="1"/>
            </p:cNvSpPr>
            <p:nvPr/>
          </p:nvSpPr>
          <p:spPr bwMode="auto">
            <a:xfrm>
              <a:off x="8464492" y="4957894"/>
              <a:ext cx="159391" cy="285225"/>
            </a:xfrm>
            <a:prstGeom prst="diamond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sp>
        <p:nvSpPr>
          <p:cNvPr id="10244" name="Diamond 11"/>
          <p:cNvSpPr>
            <a:spLocks noChangeArrowheads="1"/>
          </p:cNvSpPr>
          <p:nvPr/>
        </p:nvSpPr>
        <p:spPr bwMode="auto">
          <a:xfrm>
            <a:off x="8877300" y="5186363"/>
            <a:ext cx="158750" cy="284162"/>
          </a:xfrm>
          <a:prstGeom prst="diamond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245" name="Oval 1"/>
          <p:cNvSpPr>
            <a:spLocks noChangeArrowheads="1"/>
          </p:cNvSpPr>
          <p:nvPr/>
        </p:nvSpPr>
        <p:spPr bwMode="auto">
          <a:xfrm>
            <a:off x="3756025" y="2613025"/>
            <a:ext cx="790575" cy="1230313"/>
          </a:xfrm>
          <a:prstGeom prst="ellips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246" name="Oval 10"/>
          <p:cNvSpPr>
            <a:spLocks noChangeArrowheads="1"/>
          </p:cNvSpPr>
          <p:nvPr/>
        </p:nvSpPr>
        <p:spPr bwMode="auto">
          <a:xfrm>
            <a:off x="7745413" y="3995738"/>
            <a:ext cx="790575" cy="1228725"/>
          </a:xfrm>
          <a:prstGeom prst="ellips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247" name="TextBox 2"/>
          <p:cNvSpPr txBox="1">
            <a:spLocks noChangeArrowheads="1"/>
          </p:cNvSpPr>
          <p:nvPr/>
        </p:nvSpPr>
        <p:spPr bwMode="auto">
          <a:xfrm>
            <a:off x="4670425" y="2797175"/>
            <a:ext cx="1338263" cy="11699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None/>
            </a:pPr>
            <a:r>
              <a:rPr lang="en-US" sz="1400" b="1" dirty="0">
                <a:solidFill>
                  <a:srgbClr val="FF0000"/>
                </a:solidFill>
              </a:rPr>
              <a:t>Start-up of series production and assembly</a:t>
            </a:r>
          </a:p>
        </p:txBody>
      </p:sp>
      <p:sp>
        <p:nvSpPr>
          <p:cNvPr id="10248" name="TextBox 12"/>
          <p:cNvSpPr txBox="1">
            <a:spLocks noChangeArrowheads="1"/>
          </p:cNvSpPr>
          <p:nvPr/>
        </p:nvSpPr>
        <p:spPr bwMode="auto">
          <a:xfrm>
            <a:off x="6049631" y="4290942"/>
            <a:ext cx="16335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final </a:t>
            </a:r>
            <a:r>
              <a:rPr lang="en-US" sz="1400" b="1" dirty="0">
                <a:solidFill>
                  <a:srgbClr val="FF0000"/>
                </a:solidFill>
              </a:rPr>
              <a:t>installation and </a:t>
            </a:r>
            <a:r>
              <a:rPr lang="en-US" sz="1400" b="1" dirty="0" smtClean="0">
                <a:solidFill>
                  <a:srgbClr val="FF0000"/>
                </a:solidFill>
              </a:rPr>
              <a:t>commissioning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64243" y="1696568"/>
            <a:ext cx="3336255" cy="3336255"/>
            <a:chOff x="3766507" y="536736"/>
            <a:chExt cx="3336255" cy="3336255"/>
          </a:xfrm>
        </p:grpSpPr>
        <p:sp>
          <p:nvSpPr>
            <p:cNvPr id="5" name="Rectangle 4"/>
            <p:cNvSpPr/>
            <p:nvPr/>
          </p:nvSpPr>
          <p:spPr bwMode="auto">
            <a:xfrm rot="18559384">
              <a:off x="3756025" y="1988840"/>
              <a:ext cx="3336255" cy="432048"/>
            </a:xfrm>
            <a:prstGeom prst="rect">
              <a:avLst/>
            </a:prstGeom>
            <a:solidFill>
              <a:srgbClr val="FD930A">
                <a:alpha val="80000"/>
              </a:srgbClr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 rot="13130216">
              <a:off x="3766507" y="2017100"/>
              <a:ext cx="3336255" cy="432048"/>
            </a:xfrm>
            <a:prstGeom prst="rect">
              <a:avLst/>
            </a:prstGeom>
            <a:solidFill>
              <a:srgbClr val="FD930A">
                <a:alpha val="80000"/>
              </a:srgbClr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5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S:\user\groups\mdi\dnoelle\public\20130410_XFEL_XHM_XTIN_XTL_XS1\images\large\20130410-MK3_9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8"/>
          <a:stretch/>
        </p:blipFill>
        <p:spPr bwMode="auto">
          <a:xfrm>
            <a:off x="-20216" y="0"/>
            <a:ext cx="9164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8264" y="230832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XTIN 04/2013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S:\user\groups\mdi\dnoelle\public\20150319_XFELInjector\images\large\20150319-MK3_8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6561"/>
          <a:stretch/>
        </p:blipFill>
        <p:spPr bwMode="auto">
          <a:xfrm>
            <a:off x="0" y="125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8264" y="188640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XTIN 03/2015</a:t>
            </a:r>
          </a:p>
        </p:txBody>
      </p:sp>
    </p:spTree>
    <p:extLst>
      <p:ext uri="{BB962C8B-B14F-4D97-AF65-F5344CB8AC3E}">
        <p14:creationId xmlns:p14="http://schemas.microsoft.com/office/powerpoint/2010/main" val="240448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 descr="S:\user\groups\mdi\dnoelle\public\20130410_XFEL_XHM_XTIN_XTL_XS1\images\large\20130410-MK3_96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/>
          <a:stretch/>
        </p:blipFill>
        <p:spPr bwMode="auto">
          <a:xfrm>
            <a:off x="0" y="0"/>
            <a:ext cx="9165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4248" y="260648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XHM 04/2013</a:t>
            </a:r>
          </a:p>
        </p:txBody>
      </p:sp>
    </p:spTree>
    <p:extLst>
      <p:ext uri="{BB962C8B-B14F-4D97-AF65-F5344CB8AC3E}">
        <p14:creationId xmlns:p14="http://schemas.microsoft.com/office/powerpoint/2010/main" val="9201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XFEL_DESY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buNone/>
          <a:defRPr sz="2000" dirty="0"/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1125</Words>
  <Application>Microsoft Office PowerPoint</Application>
  <PresentationFormat>On-screen Show (4:3)</PresentationFormat>
  <Paragraphs>283</Paragraphs>
  <Slides>42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DESY European XFEL</vt:lpstr>
      <vt:lpstr>Custom Design</vt:lpstr>
      <vt:lpstr>XFEL_DESY</vt:lpstr>
      <vt:lpstr>1_DESY European XFEL</vt:lpstr>
      <vt:lpstr>Graph</vt:lpstr>
      <vt:lpstr>PowerPoint Presentation</vt:lpstr>
      <vt:lpstr>Mittwoch, 25 Maerz</vt:lpstr>
      <vt:lpstr>Donnerstag, 26. Maerz</vt:lpstr>
      <vt:lpstr>European XFEL  Status</vt:lpstr>
      <vt:lpstr>European XFEL at a Glance</vt:lpstr>
      <vt:lpstr>Zeitplan &amp; Herausforderungen Groemitz 20.3.13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Lieferrate Beschleunigermodule</vt:lpstr>
      <vt:lpstr>Lieferrate Beschleungiermodule</vt:lpstr>
      <vt:lpstr>Aus der Einladung zum wöchentlichen Modulmeeting - 1</vt:lpstr>
      <vt:lpstr>Aus der Einladung zum wöchentlichen Modulmeeting - 2</vt:lpstr>
      <vt:lpstr>Modulproduktion - Puffer</vt:lpstr>
      <vt:lpstr>Modultests in der AMTF (=&gt; Jacek Swierblewski)</vt:lpstr>
      <vt:lpstr>Vorläufige Testresultate XM30</vt:lpstr>
      <vt:lpstr>Accelerator Modul Test Resultate</vt:lpstr>
      <vt:lpstr>Installation Cold Linac</vt:lpstr>
      <vt:lpstr>Strahlfuehrung (=‚warm beamlines‘)</vt:lpstr>
      <vt:lpstr>Vor-Installation auf Girdern (Injector, BC1, BC2)</vt:lpstr>
      <vt:lpstr>Vor-Installation auf Girdern (Injector, BC1, BC2)</vt:lpstr>
      <vt:lpstr>PowerPoint Presentation</vt:lpstr>
      <vt:lpstr>Hinter L3: Beamline abgehängt</vt:lpstr>
      <vt:lpstr>Integration aller Komponenten herausfordernd </vt:lpstr>
      <vt:lpstr>PowerPoint Presentation</vt:lpstr>
      <vt:lpstr>Global Timeline and Milestones</vt:lpstr>
      <vt:lpstr>Zusammenfassung</vt:lpstr>
      <vt:lpstr>Injector Cool Down Mid 2015 – Critical Path  3.9 GHz System</vt:lpstr>
      <vt:lpstr>Injector Operation Technical Issues Transverse Deflecting System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Weise</dc:creator>
  <cp:lastModifiedBy>wdecking</cp:lastModifiedBy>
  <cp:revision>528</cp:revision>
  <cp:lastPrinted>2013-10-28T14:33:51Z</cp:lastPrinted>
  <dcterms:created xsi:type="dcterms:W3CDTF">2012-04-02T07:17:19Z</dcterms:created>
  <dcterms:modified xsi:type="dcterms:W3CDTF">2015-03-25T09:50:29Z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