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3" r:id="rId3"/>
    <p:sldId id="261" r:id="rId4"/>
    <p:sldId id="286" r:id="rId5"/>
    <p:sldId id="276" r:id="rId6"/>
    <p:sldId id="284" r:id="rId7"/>
    <p:sldId id="287" r:id="rId8"/>
    <p:sldId id="290" r:id="rId9"/>
    <p:sldId id="266" r:id="rId10"/>
    <p:sldId id="289" r:id="rId11"/>
    <p:sldId id="277" r:id="rId12"/>
    <p:sldId id="288" r:id="rId13"/>
    <p:sldId id="295" r:id="rId14"/>
    <p:sldId id="268" r:id="rId15"/>
    <p:sldId id="291" r:id="rId16"/>
    <p:sldId id="264" r:id="rId17"/>
    <p:sldId id="279" r:id="rId18"/>
    <p:sldId id="265" r:id="rId19"/>
    <p:sldId id="281" r:id="rId20"/>
    <p:sldId id="282" r:id="rId21"/>
    <p:sldId id="262" r:id="rId22"/>
    <p:sldId id="263" r:id="rId23"/>
    <p:sldId id="292" r:id="rId24"/>
    <p:sldId id="294" r:id="rId25"/>
    <p:sldId id="269" r:id="rId26"/>
    <p:sldId id="270" r:id="rId27"/>
    <p:sldId id="297" r:id="rId28"/>
    <p:sldId id="273" r:id="rId29"/>
    <p:sldId id="274" r:id="rId30"/>
    <p:sldId id="275" r:id="rId3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1555"/>
    <a:srgbClr val="E0E0E0"/>
    <a:srgbClr val="FD930A"/>
    <a:srgbClr val="261748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9" autoAdjust="0"/>
    <p:restoredTop sz="99031" autoAdjust="0"/>
  </p:normalViewPr>
  <p:slideViewPr>
    <p:cSldViewPr snapToGrid="0">
      <p:cViewPr>
        <p:scale>
          <a:sx n="50" d="100"/>
          <a:sy n="50" d="100"/>
        </p:scale>
        <p:origin x="-538" y="-110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468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775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46EB097-F8E3-469B-BCD6-79E240E774F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467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5656C64-05CA-41E5-96D3-547804FE4A72}" type="slidenum">
              <a:rPr lang="de-DE" altLang="de-DE" sz="1200" smtClean="0"/>
              <a:pPr/>
              <a:t>1</a:t>
            </a:fld>
            <a:endParaRPr lang="de-DE" altLang="de-DE" sz="1200" smtClean="0"/>
          </a:p>
        </p:txBody>
      </p:sp>
      <p:sp>
        <p:nvSpPr>
          <p:cNvPr id="7171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altLang="de-DE" sz="1100" b="1" smtClean="0">
                <a:ea typeface="ＭＳ Ｐゴシック" pitchFamily="112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altLang="de-DE" sz="1100" smtClean="0">
              <a:ea typeface="ＭＳ Ｐゴシック" pitchFamily="112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>
                <a:ea typeface="ＭＳ Ｐゴシック" pitchFamily="112" charset="-128"/>
              </a:rPr>
              <a:t>  Upper area: </a:t>
            </a:r>
            <a:r>
              <a:rPr lang="en-GB" altLang="de-DE" sz="1100" b="1" smtClean="0">
                <a:ea typeface="ＭＳ Ｐゴシック" pitchFamily="112" charset="-128"/>
              </a:rPr>
              <a:t>Title</a:t>
            </a:r>
            <a:r>
              <a:rPr lang="en-GB" altLang="de-DE" sz="1100" smtClean="0">
                <a:ea typeface="ＭＳ Ｐゴシック" pitchFamily="112" charset="-128"/>
              </a:rPr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>
                <a:ea typeface="ＭＳ Ｐゴシック" pitchFamily="112" charset="-128"/>
              </a:rPr>
              <a:t>  Lower area </a:t>
            </a:r>
            <a:r>
              <a:rPr lang="en-GB" altLang="de-DE" sz="1100" b="1" smtClean="0">
                <a:ea typeface="ＭＳ Ｐゴシック" pitchFamily="112" charset="-128"/>
              </a:rPr>
              <a:t>(subtitle):</a:t>
            </a:r>
            <a:r>
              <a:rPr lang="en-GB" altLang="de-DE" sz="1100" smtClean="0">
                <a:ea typeface="ＭＳ Ｐゴシック" pitchFamily="112" charset="-128"/>
              </a:rPr>
              <a:t> Conference/meeting/workshop, location, date, </a:t>
            </a:r>
            <a:br>
              <a:rPr lang="en-GB" altLang="de-DE" sz="1100" smtClean="0">
                <a:ea typeface="ＭＳ Ｐゴシック" pitchFamily="112" charset="-128"/>
              </a:rPr>
            </a:br>
            <a:r>
              <a:rPr lang="en-GB" altLang="de-DE" sz="1100" smtClean="0">
                <a:ea typeface="ＭＳ Ｐゴシック" pitchFamily="112" charset="-128"/>
              </a:rPr>
              <a:t>  your name and affiliation, </a:t>
            </a:r>
            <a:br>
              <a:rPr lang="en-GB" altLang="de-DE" sz="1100" smtClean="0">
                <a:ea typeface="ＭＳ Ｐゴシック" pitchFamily="112" charset="-128"/>
              </a:rPr>
            </a:br>
            <a:r>
              <a:rPr lang="en-GB" altLang="de-DE" sz="1100" smtClean="0">
                <a:ea typeface="ＭＳ Ｐゴシック" pitchFamily="112" charset="-128"/>
              </a:rPr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>
                <a:ea typeface="ＭＳ Ｐゴシック" pitchFamily="112" charset="-128"/>
              </a:rPr>
              <a:t> Change the </a:t>
            </a:r>
            <a:r>
              <a:rPr lang="en-GB" altLang="de-DE" sz="1100" b="1" smtClean="0">
                <a:ea typeface="ＭＳ Ｐゴシック" pitchFamily="112" charset="-128"/>
              </a:rPr>
              <a:t>partner logos</a:t>
            </a:r>
            <a:r>
              <a:rPr lang="en-GB" altLang="de-DE" sz="1100" smtClean="0">
                <a:ea typeface="ＭＳ Ｐゴシック" pitchFamily="112" charset="-128"/>
              </a:rPr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Who’s responsibility</a:t>
            </a:r>
            <a:r>
              <a:rPr lang="en-US" baseline="0" dirty="0" smtClean="0"/>
              <a:t> will it be to perform the warm conditioning task is not clear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DDC25-8BC0-4ED9-B237-ADADBD1865D9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027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Prototype</a:t>
            </a:r>
            <a:r>
              <a:rPr lang="en-US" baseline="0" dirty="0" smtClean="0"/>
              <a:t> reference is connected.</a:t>
            </a:r>
          </a:p>
          <a:p>
            <a:r>
              <a:rPr lang="en-US" baseline="0" dirty="0" smtClean="0"/>
              <a:t>Testing phase shifters : see phase on FWRD, REFL and PRB moving in same direction</a:t>
            </a:r>
          </a:p>
          <a:p>
            <a:r>
              <a:rPr lang="en-US" baseline="0" dirty="0" smtClean="0"/>
              <a:t>Should allow to identify channels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DDC25-8BC0-4ED9-B237-ADADBD1865D9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85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30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39"/>
            <a:ext cx="5030018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000" b="1" dirty="0"/>
              <a:t>Before you start</a:t>
            </a:r>
            <a:r>
              <a:rPr lang="en-GB" altLang="en-US" sz="1000" dirty="0"/>
              <a:t> editing the slides of your talk change to the </a:t>
            </a:r>
            <a:r>
              <a:rPr lang="en-GB" altLang="en-US" sz="1000" b="1" dirty="0"/>
              <a:t>Master Slide view</a:t>
            </a:r>
            <a:r>
              <a:rPr lang="en-GB" altLang="en-US" sz="1000" dirty="0"/>
              <a:t>:   </a:t>
            </a:r>
            <a:br>
              <a:rPr lang="en-GB" altLang="en-US" sz="1000" dirty="0"/>
            </a:br>
            <a:r>
              <a:rPr lang="en-GB" altLang="en-US" sz="1000" dirty="0"/>
              <a:t>   Menu button “View”,</a:t>
            </a:r>
            <a:r>
              <a:rPr lang="en-GB" altLang="en-US" sz="1000" dirty="0">
                <a:sym typeface="Wingdings" pitchFamily="2" charset="2"/>
              </a:rPr>
              <a:t> Master, Slide Master:</a:t>
            </a:r>
            <a:br>
              <a:rPr lang="en-GB" altLang="en-US" sz="1000" dirty="0">
                <a:sym typeface="Wingdings" pitchFamily="2" charset="2"/>
              </a:rPr>
            </a:br>
            <a:endParaRPr lang="en-GB" altLang="en-US" sz="1000" dirty="0">
              <a:sym typeface="Wingdings" pitchFamily="2" charset="2"/>
            </a:endParaRPr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000" dirty="0">
                <a:sym typeface="Wingdings" pitchFamily="2" charset="2"/>
              </a:rPr>
              <a:t>   </a:t>
            </a:r>
            <a:r>
              <a:rPr lang="en-GB" altLang="en-US" sz="10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000" dirty="0">
                <a:sym typeface="Wingdings" pitchFamily="2" charset="2"/>
              </a:rPr>
              <a:t/>
            </a:r>
            <a:br>
              <a:rPr lang="en-GB" altLang="en-US" sz="1000" dirty="0">
                <a:sym typeface="Wingdings" pitchFamily="2" charset="2"/>
              </a:rPr>
            </a:br>
            <a:r>
              <a:rPr lang="en-GB" altLang="en-US" sz="1000" dirty="0">
                <a:sym typeface="Wingdings" pitchFamily="2" charset="2"/>
              </a:rPr>
              <a:t>   1)  1st row in the violet header: </a:t>
            </a:r>
            <a:br>
              <a:rPr lang="en-GB" altLang="en-US" sz="1000" dirty="0">
                <a:sym typeface="Wingdings" pitchFamily="2" charset="2"/>
              </a:rPr>
            </a:br>
            <a:r>
              <a:rPr lang="en-GB" altLang="en-US" sz="10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000" dirty="0">
                <a:sym typeface="Wingdings" pitchFamily="2" charset="2"/>
              </a:rPr>
            </a:br>
            <a:r>
              <a:rPr lang="en-GB" altLang="en-US" sz="10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000" dirty="0">
                <a:sym typeface="Wingdings" pitchFamily="2" charset="2"/>
              </a:rPr>
            </a:br>
            <a:r>
              <a:rPr lang="en-GB" altLang="en-US" sz="10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000" dirty="0">
                <a:sym typeface="Wingdings" pitchFamily="2" charset="2"/>
              </a:rPr>
            </a:br>
            <a:endParaRPr lang="en-GB" altLang="en-US" sz="1000" dirty="0">
              <a:sym typeface="Wingdings" pitchFamily="2" charset="2"/>
            </a:endParaRPr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000" dirty="0">
                <a:sym typeface="Wingdings" pitchFamily="2" charset="2"/>
              </a:rPr>
              <a:t>   If you want to use more </a:t>
            </a:r>
            <a:r>
              <a:rPr lang="en-GB" altLang="en-US" sz="1000" b="1" dirty="0">
                <a:sym typeface="Wingdings" pitchFamily="2" charset="2"/>
              </a:rPr>
              <a:t>partner logos</a:t>
            </a:r>
            <a:r>
              <a:rPr lang="en-GB" altLang="en-US" sz="1000" dirty="0">
                <a:sym typeface="Wingdings" pitchFamily="2" charset="2"/>
              </a:rPr>
              <a:t> position them left </a:t>
            </a:r>
            <a:br>
              <a:rPr lang="en-GB" altLang="en-US" sz="1000" dirty="0">
                <a:sym typeface="Wingdings" pitchFamily="2" charset="2"/>
              </a:rPr>
            </a:br>
            <a:r>
              <a:rPr lang="en-GB" altLang="en-US" sz="1000" dirty="0">
                <a:sym typeface="Wingdings" pitchFamily="2" charset="2"/>
              </a:rPr>
              <a:t>   beside the DESY logo in the footer area </a:t>
            </a:r>
            <a:br>
              <a:rPr lang="en-GB" altLang="en-US" sz="1000" dirty="0">
                <a:sym typeface="Wingdings" pitchFamily="2" charset="2"/>
              </a:rPr>
            </a:br>
            <a:r>
              <a:rPr lang="en-GB" altLang="en-US" sz="1000" dirty="0">
                <a:sym typeface="Wingdings" pitchFamily="2" charset="2"/>
              </a:rPr>
              <a:t>   </a:t>
            </a:r>
            <a:r>
              <a:rPr lang="en-GB" altLang="en-US" sz="1000" b="1" dirty="0">
                <a:sym typeface="Wingdings" pitchFamily="2" charset="2"/>
              </a:rPr>
              <a:t>Close Master View</a:t>
            </a:r>
            <a:endParaRPr lang="en-GB" altLang="en-US" sz="1000" b="1" dirty="0"/>
          </a:p>
          <a:p>
            <a:pPr marL="211021" indent="-21102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0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45083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BADC6-7F00-4C3F-8E2F-E5DC5D7BE3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23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BD2E5-5CFE-4C12-824E-D823F40A7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68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3568"/>
            <a:ext cx="9144000" cy="1364929"/>
          </a:xfrm>
          <a:prstGeom prst="rect">
            <a:avLst/>
          </a:prstGeom>
        </p:spPr>
      </p:pic>
      <p:graphicFrame>
        <p:nvGraphicFramePr>
          <p:cNvPr id="8" name="Object 16"/>
          <p:cNvGraphicFramePr>
            <a:graphicFrameLocks noChangeAspect="1"/>
          </p:cNvGraphicFramePr>
          <p:nvPr/>
        </p:nvGraphicFramePr>
        <p:xfrm>
          <a:off x="0" y="0"/>
          <a:ext cx="91440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Image" r:id="rId4" imgW="7390476" imgH="913963" progId="Photoshop.Image.6">
                  <p:embed/>
                </p:oleObj>
              </mc:Choice>
              <mc:Fallback>
                <p:oleObj name="Image" r:id="rId4" imgW="7390476" imgH="9139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91440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7"/>
          <p:cNvSpPr>
            <a:spLocks noChangeArrowheads="1"/>
          </p:cNvSpPr>
          <p:nvPr/>
        </p:nvSpPr>
        <p:spPr bwMode="gray">
          <a:xfrm>
            <a:off x="0" y="6538913"/>
            <a:ext cx="9144000" cy="33337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gray">
          <a:xfrm>
            <a:off x="0" y="692150"/>
            <a:ext cx="9144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1" name="Picture 19"/>
          <p:cNvPicPr>
            <a:picLocks noChangeAspect="1" noChangeArrowheads="1"/>
          </p:cNvPicPr>
          <p:nvPr userDrawn="1"/>
        </p:nvPicPr>
        <p:blipFill>
          <a:blip r:embed="rId6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562725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0" descr="DESY-Logo-cyan-RGB_Hintergrund weiss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6554788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304799" y="6529943"/>
            <a:ext cx="1988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schemeClr val="bg1"/>
                </a:solidFill>
              </a:rPr>
              <a:t>Electronics Racks for XFEL</a:t>
            </a:r>
          </a:p>
          <a:p>
            <a:pPr>
              <a:defRPr/>
            </a:pPr>
            <a:r>
              <a:rPr lang="en-US" sz="800" dirty="0" smtClean="0">
                <a:solidFill>
                  <a:schemeClr val="bg1"/>
                </a:solidFill>
              </a:rPr>
              <a:t>Last update: 16.03.2015,    E. Negodin 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14" name="Picture 2" descr="http://www.hartcom.net/fisheye/130/home_icon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20" y="6236494"/>
            <a:ext cx="295830" cy="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061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063EF-6B92-4FFD-9234-F38DC85D20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30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01A7-40FB-4A00-AD9B-3E31F4E607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53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D2373-E34A-476E-B819-066DBE5794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13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C8297-593A-482A-B5C9-B71B94C14F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36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56F31-28FE-4D49-8D79-22EE951CDE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28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6E019-E6B9-457A-B527-95749E400A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80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541B7-09B8-4269-8FD7-534A39A8DD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54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9CC51-1D1A-4E36-B507-6FFBB7C830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>
              <a:defRPr/>
            </a:pPr>
            <a:fld id="{321E647D-10FE-44E7-98D0-39A3E1BCCA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1030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2400"/>
          </a:p>
        </p:txBody>
      </p:sp>
      <p:sp>
        <p:nvSpPr>
          <p:cNvPr id="1033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sz="1000" dirty="0" err="1" smtClean="0">
                <a:solidFill>
                  <a:schemeClr val="bg1"/>
                </a:solidFill>
              </a:rPr>
              <a:t>Inbetriebnahme</a:t>
            </a:r>
            <a:r>
              <a:rPr lang="en-GB" sz="1000" baseline="0" dirty="0" smtClean="0">
                <a:solidFill>
                  <a:schemeClr val="bg1"/>
                </a:solidFill>
              </a:rPr>
              <a:t> HF </a:t>
            </a:r>
            <a:r>
              <a:rPr lang="en-GB" sz="1000" baseline="0" dirty="0" err="1" smtClean="0">
                <a:solidFill>
                  <a:schemeClr val="bg1"/>
                </a:solidFill>
              </a:rPr>
              <a:t>Stationen</a:t>
            </a:r>
            <a:endParaRPr lang="en-GB" sz="10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27" descr="logo-XFEL_rgb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Slide title: Don’t edit here!</a:t>
            </a:r>
          </a:p>
        </p:txBody>
      </p:sp>
      <p:sp>
        <p:nvSpPr>
          <p:cNvPr id="1035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 format – don’t edit!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  <p:sp>
        <p:nvSpPr>
          <p:cNvPr id="1036" name="Textfeld 2"/>
          <p:cNvSpPr txBox="1">
            <a:spLocks noChangeArrowheads="1"/>
          </p:cNvSpPr>
          <p:nvPr userDrawn="1"/>
        </p:nvSpPr>
        <p:spPr bwMode="auto">
          <a:xfrm>
            <a:off x="117475" y="6477000"/>
            <a:ext cx="5700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de-DE" dirty="0" smtClean="0"/>
              <a:t>Hamburg, </a:t>
            </a:r>
            <a:r>
              <a:rPr lang="de-DE" dirty="0" smtClean="0"/>
              <a:t>26.03.2015</a:t>
            </a:r>
            <a:endParaRPr lang="de-DE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dirty="0" smtClean="0"/>
              <a:t>Markus Hüning, </a:t>
            </a:r>
            <a:r>
              <a:rPr lang="de-DE" dirty="0" smtClean="0"/>
              <a:t>MIN/TC</a:t>
            </a:r>
            <a:endParaRPr lang="de-DE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  <a:cs typeface="+mn-cs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  <a:cs typeface="+mn-cs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  <a:cs typeface="+mn-cs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0275" y="3298825"/>
            <a:ext cx="7283450" cy="1814513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Markus Hüning</a:t>
            </a:r>
            <a:endParaRPr lang="en-GB" altLang="de-DE" dirty="0" smtClean="0"/>
          </a:p>
        </p:txBody>
      </p:sp>
      <p:sp>
        <p:nvSpPr>
          <p:cNvPr id="3075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939800" y="1319213"/>
            <a:ext cx="7251700" cy="1844675"/>
          </a:xfrm>
        </p:spPr>
        <p:txBody>
          <a:bodyPr/>
          <a:lstStyle/>
          <a:p>
            <a:pPr eaLnBrk="1" hangingPunct="1"/>
            <a:r>
              <a:rPr lang="en-GB" altLang="de-DE" dirty="0" err="1" smtClean="0"/>
              <a:t>Inbetriebnahme</a:t>
            </a:r>
            <a:r>
              <a:rPr lang="en-GB" altLang="de-DE" dirty="0" smtClean="0"/>
              <a:t> der HF </a:t>
            </a:r>
            <a:r>
              <a:rPr lang="en-GB" altLang="de-DE" dirty="0" err="1" smtClean="0"/>
              <a:t>Stationen</a:t>
            </a:r>
            <a:endParaRPr lang="en-GB" altLang="de-DE" dirty="0" smtClean="0"/>
          </a:p>
        </p:txBody>
      </p:sp>
      <p:pic>
        <p:nvPicPr>
          <p:cNvPr id="3076" name="Picture 19" descr="DESY-Logo-cyan-RGB_Hintergrund wei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0" descr="Helmholtz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X:\XFEL\Bilder\2015 03 12 1. Modulstring\Wasserzeichen\IMG_00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968155"/>
            <a:ext cx="9031287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Betrieb auf Absorber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Prüfung der Signale vom Klystron</a:t>
            </a:r>
          </a:p>
          <a:p>
            <a:r>
              <a:rPr lang="de-DE" dirty="0" smtClean="0"/>
              <a:t>Betrieb bei verschiedenen Spannungen und HF </a:t>
            </a:r>
            <a:r>
              <a:rPr lang="de-DE" dirty="0"/>
              <a:t>L</a:t>
            </a:r>
            <a:r>
              <a:rPr lang="de-DE" dirty="0" smtClean="0"/>
              <a:t>eistungen</a:t>
            </a:r>
          </a:p>
          <a:p>
            <a:r>
              <a:rPr lang="de-DE" dirty="0" smtClean="0"/>
              <a:t>Einrichtung der Leistungsmessung</a:t>
            </a:r>
          </a:p>
          <a:p>
            <a:r>
              <a:rPr lang="de-DE" dirty="0" smtClean="0"/>
              <a:t>Erstinbetriebnahme der LLRF</a:t>
            </a:r>
          </a:p>
          <a:p>
            <a:r>
              <a:rPr lang="de-DE" dirty="0" smtClean="0"/>
              <a:t>Überprüfung, dass die technischen </a:t>
            </a:r>
            <a:r>
              <a:rPr lang="de-DE" dirty="0" err="1" smtClean="0"/>
              <a:t>Interlocks</a:t>
            </a:r>
            <a:r>
              <a:rPr lang="de-DE" dirty="0" smtClean="0"/>
              <a:t> sauber Abschalten (Koppler, MPS, Vakuum)</a:t>
            </a:r>
          </a:p>
          <a:p>
            <a:r>
              <a:rPr lang="de-DE" dirty="0" smtClean="0"/>
              <a:t>Im L1 ca. </a:t>
            </a:r>
            <a:r>
              <a:rPr lang="de-DE" dirty="0"/>
              <a:t>2</a:t>
            </a:r>
            <a:r>
              <a:rPr lang="de-DE" dirty="0" smtClean="0"/>
              <a:t> Wochen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Platzverhältnisse im Tunnel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25602" name="Picture 2" descr="S:\user\groups\mdi\dnoelle\public\20141127_L1_Connection_ModuleTransport\images\medium\20141126-MK3_5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72308"/>
            <a:ext cx="7763607" cy="51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3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Betrieb auf Absorber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Vollständige Interlockprüfung </a:t>
            </a:r>
          </a:p>
          <a:p>
            <a:pPr lvl="1"/>
            <a:r>
              <a:rPr lang="de-DE" dirty="0" smtClean="0"/>
              <a:t>Danach ist jederzeit auch Betrieb auf Modul möglich</a:t>
            </a:r>
          </a:p>
          <a:p>
            <a:r>
              <a:rPr lang="de-DE" dirty="0" smtClean="0"/>
              <a:t>Besondere Verkehrsregeln</a:t>
            </a:r>
          </a:p>
          <a:p>
            <a:pPr lvl="1"/>
            <a:r>
              <a:rPr lang="de-DE" dirty="0" smtClean="0"/>
              <a:t>Keine Durchfahrt für Transport- </a:t>
            </a:r>
            <a:r>
              <a:rPr lang="de-DE" dirty="0" err="1" smtClean="0"/>
              <a:t>fahrzeuge</a:t>
            </a:r>
            <a:r>
              <a:rPr lang="de-DE" dirty="0" smtClean="0"/>
              <a:t> wenn Ampel rot</a:t>
            </a:r>
          </a:p>
          <a:p>
            <a:pPr lvl="1"/>
            <a:r>
              <a:rPr lang="de-DE" dirty="0" smtClean="0"/>
              <a:t>Fahrrad schieben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29" y="1362635"/>
            <a:ext cx="3421529" cy="342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6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Kennzeichnung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1078181"/>
            <a:ext cx="7741920" cy="545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5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:\user\groups\mdi\dnoelle\public\20141027_XTL_XTIN_AMTF\images\medium\20141027-MKX_68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15412"/>
          <a:stretch/>
        </p:blipFill>
        <p:spPr bwMode="auto">
          <a:xfrm>
            <a:off x="919926" y="1187570"/>
            <a:ext cx="7551797" cy="525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Schritt 5: Betrieb der Module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Freeform 4"/>
          <p:cNvSpPr/>
          <p:nvPr/>
        </p:nvSpPr>
        <p:spPr bwMode="auto">
          <a:xfrm>
            <a:off x="2705099" y="2609850"/>
            <a:ext cx="1190625" cy="1533526"/>
          </a:xfrm>
          <a:custGeom>
            <a:avLst/>
            <a:gdLst>
              <a:gd name="connsiteX0" fmla="*/ 409575 w 895350"/>
              <a:gd name="connsiteY0" fmla="*/ 0 h 1181100"/>
              <a:gd name="connsiteX1" fmla="*/ 895350 w 895350"/>
              <a:gd name="connsiteY1" fmla="*/ 57150 h 1181100"/>
              <a:gd name="connsiteX2" fmla="*/ 866775 w 895350"/>
              <a:gd name="connsiteY2" fmla="*/ 495300 h 1181100"/>
              <a:gd name="connsiteX3" fmla="*/ 209550 w 895350"/>
              <a:gd name="connsiteY3" fmla="*/ 457200 h 1181100"/>
              <a:gd name="connsiteX4" fmla="*/ 161925 w 895350"/>
              <a:gd name="connsiteY4" fmla="*/ 1181100 h 1181100"/>
              <a:gd name="connsiteX5" fmla="*/ 0 w 895350"/>
              <a:gd name="connsiteY5" fmla="*/ 1123950 h 1181100"/>
              <a:gd name="connsiteX0" fmla="*/ 479042 w 964817"/>
              <a:gd name="connsiteY0" fmla="*/ 0 h 1181100"/>
              <a:gd name="connsiteX1" fmla="*/ 964817 w 964817"/>
              <a:gd name="connsiteY1" fmla="*/ 57150 h 1181100"/>
              <a:gd name="connsiteX2" fmla="*/ 936242 w 964817"/>
              <a:gd name="connsiteY2" fmla="*/ 495300 h 1181100"/>
              <a:gd name="connsiteX3" fmla="*/ 279017 w 964817"/>
              <a:gd name="connsiteY3" fmla="*/ 457200 h 1181100"/>
              <a:gd name="connsiteX4" fmla="*/ 231392 w 964817"/>
              <a:gd name="connsiteY4" fmla="*/ 1181100 h 1181100"/>
              <a:gd name="connsiteX5" fmla="*/ 0 w 964817"/>
              <a:gd name="connsiteY5" fmla="*/ 1079380 h 1181100"/>
              <a:gd name="connsiteX0" fmla="*/ 479042 w 964817"/>
              <a:gd name="connsiteY0" fmla="*/ 0 h 1195957"/>
              <a:gd name="connsiteX1" fmla="*/ 964817 w 964817"/>
              <a:gd name="connsiteY1" fmla="*/ 57150 h 1195957"/>
              <a:gd name="connsiteX2" fmla="*/ 936242 w 964817"/>
              <a:gd name="connsiteY2" fmla="*/ 495300 h 1195957"/>
              <a:gd name="connsiteX3" fmla="*/ 279017 w 964817"/>
              <a:gd name="connsiteY3" fmla="*/ 457200 h 1195957"/>
              <a:gd name="connsiteX4" fmla="*/ 269985 w 964817"/>
              <a:gd name="connsiteY4" fmla="*/ 1195957 h 1195957"/>
              <a:gd name="connsiteX5" fmla="*/ 0 w 964817"/>
              <a:gd name="connsiteY5" fmla="*/ 1079380 h 119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4817" h="1195957">
                <a:moveTo>
                  <a:pt x="479042" y="0"/>
                </a:moveTo>
                <a:lnTo>
                  <a:pt x="964817" y="57150"/>
                </a:lnTo>
                <a:lnTo>
                  <a:pt x="936242" y="495300"/>
                </a:lnTo>
                <a:lnTo>
                  <a:pt x="279017" y="457200"/>
                </a:lnTo>
                <a:lnTo>
                  <a:pt x="269985" y="1195957"/>
                </a:lnTo>
                <a:lnTo>
                  <a:pt x="0" y="1079380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3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Warmes Konditionieren der Koppler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HF bis an die Spitze der </a:t>
            </a:r>
            <a:r>
              <a:rPr lang="de-DE" dirty="0" err="1" smtClean="0"/>
              <a:t>Einkoppelantenne</a:t>
            </a:r>
            <a:endParaRPr lang="de-DE" dirty="0" smtClean="0"/>
          </a:p>
          <a:p>
            <a:r>
              <a:rPr lang="de-DE" dirty="0" smtClean="0"/>
              <a:t>Strahlung wird dadurch verhindert,</a:t>
            </a:r>
            <a:br>
              <a:rPr lang="de-DE" dirty="0" smtClean="0"/>
            </a:br>
            <a:r>
              <a:rPr lang="de-DE" dirty="0" smtClean="0"/>
              <a:t>dass das Modul warm und die HF neben der Resonanz ist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29" y="3247577"/>
            <a:ext cx="6545263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\\Dapnia\data\scratch\communication_IRFU\PHOTOS IRFU\Manip\XFEL\Dumas-2012\XFel Salle blanche jpeg\DP12CEA5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7704" y="1227907"/>
            <a:ext cx="3300928" cy="26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81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Filter for warm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8822418" cy="4459287"/>
          </a:xfrm>
        </p:spPr>
        <p:txBody>
          <a:bodyPr/>
          <a:lstStyle/>
          <a:p>
            <a:r>
              <a:rPr lang="en-US" dirty="0" smtClean="0"/>
              <a:t>Prevent from generating a field inside cavities when the cryomodule is warm</a:t>
            </a:r>
          </a:p>
          <a:p>
            <a:r>
              <a:rPr lang="en-US" dirty="0" smtClean="0"/>
              <a:t>Used as part of the personnel interlock system, to allow tunnel access during warm coupler conditioning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683809" y="6463239"/>
            <a:ext cx="5702300" cy="266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November 26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2013, DESY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Julien Branlard, MSK, DESY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32" y="3091509"/>
            <a:ext cx="3182392" cy="679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7529"/>
          <a:stretch/>
        </p:blipFill>
        <p:spPr>
          <a:xfrm>
            <a:off x="386312" y="3383443"/>
            <a:ext cx="4837888" cy="264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/>
          <a:stretch/>
        </p:blipFill>
        <p:spPr>
          <a:xfrm>
            <a:off x="5732787" y="4088722"/>
            <a:ext cx="2708483" cy="226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5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3"/>
          <a:stretch/>
        </p:blipFill>
        <p:spPr>
          <a:xfrm>
            <a:off x="3317875" y="1235796"/>
            <a:ext cx="5719989" cy="49060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November 26</a:t>
            </a:r>
            <a:r>
              <a:rPr lang="en-GB" baseline="30000" smtClean="0"/>
              <a:t>th</a:t>
            </a:r>
            <a:r>
              <a:rPr lang="en-GB" smtClean="0"/>
              <a:t> 2013, DESY</a:t>
            </a:r>
          </a:p>
          <a:p>
            <a:r>
              <a:rPr lang="en-GB" smtClean="0"/>
              <a:t>Julien Branlard, MSK, DESY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/>
          <a:stretch/>
        </p:blipFill>
        <p:spPr>
          <a:xfrm>
            <a:off x="162847" y="1226287"/>
            <a:ext cx="3029389" cy="2536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" r="24991" b="22785"/>
          <a:stretch/>
        </p:blipFill>
        <p:spPr>
          <a:xfrm>
            <a:off x="162847" y="3879681"/>
            <a:ext cx="3029389" cy="226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3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7230382" cy="4459287"/>
          </a:xfrm>
        </p:spPr>
        <p:txBody>
          <a:bodyPr/>
          <a:lstStyle/>
          <a:p>
            <a:r>
              <a:rPr lang="en-US" dirty="0" smtClean="0"/>
              <a:t>Prototype testing at CMTB     (Spring 2012)</a:t>
            </a:r>
          </a:p>
          <a:p>
            <a:r>
              <a:rPr lang="en-US" dirty="0" smtClean="0"/>
              <a:t>TÜV approval (CMTB &amp; AMTF)</a:t>
            </a:r>
          </a:p>
          <a:p>
            <a:r>
              <a:rPr lang="en-US" dirty="0" smtClean="0"/>
              <a:t>Yearly checks (aging control)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847405" y="6530975"/>
            <a:ext cx="5702300" cy="266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November 26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2013, DESY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Julien Branlard, MSK, DESY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r="1533"/>
          <a:stretch/>
        </p:blipFill>
        <p:spPr>
          <a:xfrm>
            <a:off x="4698555" y="2770488"/>
            <a:ext cx="4405260" cy="3601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r="6155"/>
          <a:stretch/>
        </p:blipFill>
        <p:spPr>
          <a:xfrm>
            <a:off x="74848" y="2779633"/>
            <a:ext cx="4384455" cy="35935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43355" y="3414235"/>
            <a:ext cx="1224136" cy="21390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75048" y="3407871"/>
            <a:ext cx="115212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433505" y="3237126"/>
            <a:ext cx="0" cy="2683722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3010638" y="3404356"/>
            <a:ext cx="1224136" cy="21390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891272" y="4483743"/>
            <a:ext cx="720080" cy="212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10952" y="305246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8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dirty="0" smtClean="0"/>
              <a:t>/9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255423" y="3507439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π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for XFEL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TUEV approval (CMTB &amp; AMTF</a:t>
            </a:r>
            <a:r>
              <a:rPr lang="en-US" dirty="0" smtClean="0"/>
              <a:t>)</a:t>
            </a:r>
          </a:p>
          <a:p>
            <a:r>
              <a:rPr lang="en-US" dirty="0"/>
              <a:t>Yearly checks (aging control)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November 26</a:t>
            </a:r>
            <a:r>
              <a:rPr lang="en-GB" baseline="30000" smtClean="0"/>
              <a:t>th</a:t>
            </a:r>
            <a:r>
              <a:rPr lang="en-GB" smtClean="0"/>
              <a:t> 2013, DESY</a:t>
            </a:r>
          </a:p>
          <a:p>
            <a:r>
              <a:rPr lang="en-GB" smtClean="0"/>
              <a:t>Julien Branlard, MSK, DESY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24" y="2026316"/>
            <a:ext cx="3088905" cy="439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43" y="1874345"/>
            <a:ext cx="3105379" cy="440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1" y="2448792"/>
            <a:ext cx="4444848" cy="365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Einleitung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3" y="1347788"/>
            <a:ext cx="8703798" cy="4459287"/>
          </a:xfrm>
        </p:spPr>
        <p:txBody>
          <a:bodyPr/>
          <a:lstStyle/>
          <a:p>
            <a:r>
              <a:rPr lang="de-DE" dirty="0" smtClean="0"/>
              <a:t>Der </a:t>
            </a:r>
            <a:r>
              <a:rPr lang="de-DE" dirty="0" err="1" smtClean="0"/>
              <a:t>Hauptlinac</a:t>
            </a:r>
            <a:r>
              <a:rPr lang="de-DE" dirty="0" smtClean="0"/>
              <a:t> des XFEL besteht aus 100 Modulen und 25 HF Stationen, die sie versorgen</a:t>
            </a:r>
          </a:p>
          <a:p>
            <a:pPr lvl="1"/>
            <a:r>
              <a:rPr lang="de-DE" dirty="0" smtClean="0"/>
              <a:t>Wenn man für jede Station 2 Wochen zur Inbetriebnahme veranschlagt, ist das 1 Jahr</a:t>
            </a:r>
          </a:p>
          <a:p>
            <a:r>
              <a:rPr lang="de-DE" dirty="0" smtClean="0"/>
              <a:t>Weil ein Großteil der HF Station im Tunnel steht, ist es nicht möglich, diese unabhängig von der Maschineninstallation aufzubauen und in Betrieb zu nehmen</a:t>
            </a:r>
          </a:p>
          <a:p>
            <a:r>
              <a:rPr lang="de-DE" dirty="0" smtClean="0"/>
              <a:t>Schon die Inbetriebnahme der Klystrons auf HF Last ist mit Schwierigkeiten verbunden, die wir so noch nicht hatten</a:t>
            </a:r>
          </a:p>
          <a:p>
            <a:r>
              <a:rPr lang="de-DE" dirty="0" smtClean="0"/>
              <a:t>Wir wollen aber außerdem noch die Hohlleiter und Koppler betreiben!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00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4" y="1347788"/>
            <a:ext cx="8828563" cy="4459287"/>
          </a:xfrm>
        </p:spPr>
        <p:txBody>
          <a:bodyPr/>
          <a:lstStyle/>
          <a:p>
            <a:r>
              <a:rPr lang="en-US" dirty="0" smtClean="0"/>
              <a:t>By default, the CPIM always has the filter inserted </a:t>
            </a:r>
            <a:br>
              <a:rPr lang="en-US" dirty="0" smtClean="0"/>
            </a:br>
            <a:r>
              <a:rPr lang="en-US" dirty="0" smtClean="0"/>
              <a:t>(power failure or control failure)</a:t>
            </a:r>
          </a:p>
          <a:p>
            <a:r>
              <a:rPr lang="en-US" dirty="0" smtClean="0"/>
              <a:t>WP02 is responsible for changing CPIM mode</a:t>
            </a:r>
          </a:p>
          <a:p>
            <a:pPr lvl="1"/>
            <a:r>
              <a:rPr lang="en-US" sz="2000" dirty="0" smtClean="0"/>
              <a:t>Module warm 	</a:t>
            </a:r>
            <a:r>
              <a:rPr lang="en-US" sz="2000" dirty="0" smtClean="0">
                <a:sym typeface="Wingdings" panose="05000000000000000000" pitchFamily="2" charset="2"/>
              </a:rPr>
              <a:t> f</a:t>
            </a:r>
            <a:r>
              <a:rPr lang="en-US" sz="2000" dirty="0" smtClean="0"/>
              <a:t>ilter inserted</a:t>
            </a:r>
          </a:p>
          <a:p>
            <a:pPr lvl="1"/>
            <a:r>
              <a:rPr lang="en-US" sz="2000" dirty="0" smtClean="0"/>
              <a:t>Module cold  	</a:t>
            </a:r>
            <a:r>
              <a:rPr lang="en-US" sz="2000" dirty="0" smtClean="0">
                <a:sym typeface="Wingdings" panose="05000000000000000000" pitchFamily="2" charset="2"/>
              </a:rPr>
              <a:t> filter bypassed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Personnel interlock includes CPIM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mode read out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Switching CPIM mode remotely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done through DOOCS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November 26</a:t>
            </a:r>
            <a:r>
              <a:rPr lang="en-GB" baseline="30000" smtClean="0"/>
              <a:t>th</a:t>
            </a:r>
            <a:r>
              <a:rPr lang="en-GB" smtClean="0"/>
              <a:t> 2013, DESY</a:t>
            </a:r>
          </a:p>
          <a:p>
            <a:r>
              <a:rPr lang="en-GB" smtClean="0"/>
              <a:t>Julien Branlard, MSK, DESY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29" y="3105839"/>
            <a:ext cx="3443309" cy="3257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6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Warm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 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4" y="1347788"/>
            <a:ext cx="8870581" cy="5092769"/>
          </a:xfrm>
        </p:spPr>
        <p:txBody>
          <a:bodyPr/>
          <a:lstStyle/>
          <a:p>
            <a:r>
              <a:rPr lang="en-US" dirty="0"/>
              <a:t>Commissioning of 1 RF station at a time [</a:t>
            </a:r>
            <a:r>
              <a:rPr lang="en-US" dirty="0">
                <a:solidFill>
                  <a:srgbClr val="FF0000"/>
                </a:solidFill>
              </a:rPr>
              <a:t>2 people, 1 week</a:t>
            </a:r>
            <a:r>
              <a:rPr lang="en-US" dirty="0" smtClean="0"/>
              <a:t>]</a:t>
            </a:r>
            <a:endParaRPr lang="en-US" dirty="0"/>
          </a:p>
          <a:p>
            <a:pPr lvl="1"/>
            <a:r>
              <a:rPr lang="en-US" sz="1800" dirty="0" smtClean="0"/>
              <a:t>Can </a:t>
            </a:r>
            <a:r>
              <a:rPr lang="en-US" sz="1800" dirty="0"/>
              <a:t>be done in parallel with down-stream installation work</a:t>
            </a:r>
          </a:p>
          <a:p>
            <a:pPr lvl="1"/>
            <a:r>
              <a:rPr lang="en-US" sz="1800" dirty="0"/>
              <a:t>Making RF in tunnel for the first </a:t>
            </a:r>
            <a:r>
              <a:rPr lang="en-US" sz="1800" dirty="0" smtClean="0"/>
              <a:t>time</a:t>
            </a:r>
          </a:p>
          <a:p>
            <a:pPr lvl="1"/>
            <a:endParaRPr lang="en-US" sz="1800" dirty="0"/>
          </a:p>
          <a:p>
            <a:r>
              <a:rPr lang="en-US" dirty="0"/>
              <a:t>Pre-requisites</a:t>
            </a:r>
          </a:p>
          <a:p>
            <a:pPr lvl="1"/>
            <a:r>
              <a:rPr lang="en-US" sz="2000" dirty="0"/>
              <a:t>High level power chain is ready for RF </a:t>
            </a:r>
          </a:p>
          <a:p>
            <a:pPr lvl="2"/>
            <a:r>
              <a:rPr lang="en-US" sz="1800" dirty="0"/>
              <a:t>Klystron ready, waveguide conditioned</a:t>
            </a:r>
          </a:p>
          <a:p>
            <a:pPr lvl="1"/>
            <a:r>
              <a:rPr lang="en-US" sz="2000" dirty="0"/>
              <a:t>Interlock operational </a:t>
            </a:r>
          </a:p>
          <a:p>
            <a:pPr lvl="2"/>
            <a:r>
              <a:rPr lang="en-US" sz="1800" dirty="0"/>
              <a:t>Technical interlock, personnel interlock </a:t>
            </a:r>
          </a:p>
          <a:p>
            <a:pPr lvl="1"/>
            <a:r>
              <a:rPr lang="en-US" sz="2000" dirty="0"/>
              <a:t>Modules ready for RF</a:t>
            </a:r>
          </a:p>
          <a:p>
            <a:pPr lvl="2"/>
            <a:r>
              <a:rPr lang="en-US" sz="1800" dirty="0"/>
              <a:t>Warm coupler </a:t>
            </a:r>
            <a:r>
              <a:rPr lang="en-US" sz="1800" dirty="0" smtClean="0"/>
              <a:t>re-conditioning (responsibilities?)</a:t>
            </a:r>
          </a:p>
          <a:p>
            <a:pPr lvl="2"/>
            <a:r>
              <a:rPr lang="en-US" sz="1800" dirty="0" smtClean="0"/>
              <a:t>Use this time for parasitic measurements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62500-1DB8-423D-81AE-6A0C84B7CCFF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832389" y="6522509"/>
            <a:ext cx="5702300" cy="266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April 8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2014, 3</a:t>
            </a:r>
            <a:r>
              <a:rPr lang="en-GB" baseline="30000" dirty="0" smtClean="0">
                <a:solidFill>
                  <a:schemeClr val="bg1"/>
                </a:solidFill>
              </a:rPr>
              <a:t>rd</a:t>
            </a:r>
            <a:r>
              <a:rPr lang="en-GB" dirty="0" smtClean="0">
                <a:solidFill>
                  <a:schemeClr val="bg1"/>
                </a:solidFill>
              </a:rPr>
              <a:t> collaboration meeting of the European XFEL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Julien Branlard, DESY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7529"/>
          <a:stretch/>
        </p:blipFill>
        <p:spPr>
          <a:xfrm>
            <a:off x="6128239" y="4114050"/>
            <a:ext cx="2812900" cy="1537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20"/>
          <p:cNvSpPr txBox="1"/>
          <p:nvPr/>
        </p:nvSpPr>
        <p:spPr>
          <a:xfrm>
            <a:off x="6022896" y="3775496"/>
            <a:ext cx="3023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dirty="0" smtClean="0"/>
              <a:t>Coupler processing Interlock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4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Warm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 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8615708" cy="4459287"/>
          </a:xfrm>
        </p:spPr>
        <p:txBody>
          <a:bodyPr/>
          <a:lstStyle/>
          <a:p>
            <a:r>
              <a:rPr lang="en-US" dirty="0" smtClean="0"/>
              <a:t>Infrastructure </a:t>
            </a:r>
          </a:p>
          <a:p>
            <a:pPr lvl="2"/>
            <a:r>
              <a:rPr lang="en-US" sz="1800" dirty="0" smtClean="0"/>
              <a:t>Connection to mains, cooling water, Ethernet, cabling</a:t>
            </a:r>
          </a:p>
          <a:p>
            <a:pPr lvl="2"/>
            <a:r>
              <a:rPr lang="en-US" sz="1800" dirty="0" smtClean="0"/>
              <a:t>LLRF diagnostics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time for system-level integration </a:t>
            </a:r>
          </a:p>
          <a:p>
            <a:pPr lvl="2"/>
            <a:r>
              <a:rPr lang="en-US" sz="1800" dirty="0" smtClean="0"/>
              <a:t>Timing</a:t>
            </a:r>
          </a:p>
          <a:p>
            <a:pPr lvl="2"/>
            <a:r>
              <a:rPr lang="en-US" sz="1800" dirty="0" smtClean="0"/>
              <a:t>Machine protection system</a:t>
            </a:r>
          </a:p>
          <a:p>
            <a:pPr lvl="2"/>
            <a:r>
              <a:rPr lang="en-US" sz="1800" dirty="0" smtClean="0"/>
              <a:t>Master oscillator, reference level, local oscillator</a:t>
            </a:r>
          </a:p>
          <a:p>
            <a:pPr lvl="2"/>
            <a:r>
              <a:rPr lang="en-US" sz="1800" dirty="0" smtClean="0"/>
              <a:t>LLRF Master – Slave communication</a:t>
            </a:r>
          </a:p>
          <a:p>
            <a:r>
              <a:rPr lang="en-US" dirty="0" smtClean="0"/>
              <a:t>During warm coupler conditioning, test</a:t>
            </a:r>
          </a:p>
          <a:p>
            <a:pPr lvl="2"/>
            <a:r>
              <a:rPr lang="en-US" sz="1800" dirty="0" smtClean="0"/>
              <a:t>All Forward, Reflected signals (klystron, waveguide, cavities)</a:t>
            </a:r>
          </a:p>
          <a:p>
            <a:pPr lvl="2"/>
            <a:r>
              <a:rPr lang="en-US" sz="1800" dirty="0" smtClean="0"/>
              <a:t>Piezo connectivity (check capacitance)</a:t>
            </a:r>
          </a:p>
          <a:p>
            <a:pPr lvl="2"/>
            <a:r>
              <a:rPr lang="en-US" sz="1800" dirty="0" smtClean="0"/>
              <a:t>Klystron linearization &amp; characterization</a:t>
            </a:r>
          </a:p>
          <a:p>
            <a:r>
              <a:rPr lang="en-US" dirty="0"/>
              <a:t>After warm coupler conditioning, </a:t>
            </a:r>
            <a:r>
              <a:rPr lang="en-US" dirty="0" smtClean="0"/>
              <a:t>test</a:t>
            </a:r>
            <a:endParaRPr lang="en-US" dirty="0"/>
          </a:p>
          <a:p>
            <a:pPr lvl="2"/>
            <a:r>
              <a:rPr lang="en-US" sz="1800" dirty="0" smtClean="0"/>
              <a:t>Phase shifters (calibration, channel alignment)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47901" y="6514042"/>
            <a:ext cx="5702300" cy="266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April 8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2014, 3</a:t>
            </a:r>
            <a:r>
              <a:rPr lang="en-GB" baseline="30000" dirty="0" smtClean="0">
                <a:solidFill>
                  <a:schemeClr val="bg1"/>
                </a:solidFill>
              </a:rPr>
              <a:t>rd</a:t>
            </a:r>
            <a:r>
              <a:rPr lang="en-GB" dirty="0" smtClean="0">
                <a:solidFill>
                  <a:schemeClr val="bg1"/>
                </a:solidFill>
              </a:rPr>
              <a:t> collaboration meeting of the European XFEL</a:t>
            </a:r>
          </a:p>
          <a:p>
            <a:pPr>
              <a:buNone/>
            </a:pPr>
            <a:r>
              <a:rPr lang="en-GB" dirty="0" smtClean="0">
                <a:solidFill>
                  <a:schemeClr val="bg1"/>
                </a:solidFill>
              </a:rPr>
              <a:t>Julien Branlard, DESY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49" y="2199862"/>
            <a:ext cx="2184475" cy="1478162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</p:spPr>
        <p:txBody>
          <a:bodyPr/>
          <a:lstStyle/>
          <a:p>
            <a:fld id="{14E62500-1DB8-423D-81AE-6A0C84B7CCFF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Right Arrow 6"/>
          <p:cNvSpPr/>
          <p:nvPr/>
        </p:nvSpPr>
        <p:spPr bwMode="auto">
          <a:xfrm>
            <a:off x="6145090" y="5955195"/>
            <a:ext cx="426681" cy="39756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6330" y="6000516"/>
            <a:ext cx="2527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READY for COOLDOWN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568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Rolle des BKR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4" y="1347788"/>
            <a:ext cx="8283575" cy="4459287"/>
          </a:xfrm>
        </p:spPr>
        <p:txBody>
          <a:bodyPr/>
          <a:lstStyle/>
          <a:p>
            <a:r>
              <a:rPr lang="de-DE" dirty="0" smtClean="0"/>
              <a:t>Die Inbetriebnahme der HF Stationen ist viel Arbeit für die jeweiligen Systemexperten aber der BKR wird frühzeitig eingebunden sein </a:t>
            </a:r>
          </a:p>
          <a:p>
            <a:r>
              <a:rPr lang="de-DE" dirty="0" smtClean="0"/>
              <a:t>Ab dem Ende des </a:t>
            </a:r>
            <a:r>
              <a:rPr lang="de-DE" dirty="0" err="1" smtClean="0"/>
              <a:t>Absorberbetriebs</a:t>
            </a:r>
            <a:r>
              <a:rPr lang="de-DE" dirty="0" smtClean="0"/>
              <a:t> werden die Stationen nur noch vom BKR aus betrieben</a:t>
            </a:r>
          </a:p>
          <a:p>
            <a:r>
              <a:rPr lang="de-DE" dirty="0" smtClean="0"/>
              <a:t>Hochfahren der Stationen nach Transporttagen, Herunterfahren vor Transporttagen, Freigabe des Tunnels für Transporte</a:t>
            </a:r>
          </a:p>
          <a:p>
            <a:r>
              <a:rPr lang="de-DE" dirty="0" smtClean="0"/>
              <a:t>Unterstützen/Durchführen der Konditionierprozeduren, Starten/Stoppen der Konditionierprogramme</a:t>
            </a:r>
            <a:br>
              <a:rPr lang="de-DE" dirty="0" smtClean="0"/>
            </a:br>
            <a:r>
              <a:rPr lang="de-DE" dirty="0" smtClean="0"/>
              <a:t>(Zunächst ersteres, später </a:t>
            </a:r>
            <a:r>
              <a:rPr lang="de-DE" dirty="0" err="1" smtClean="0"/>
              <a:t>zweiteres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Installationszeitplan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9" y="1107347"/>
            <a:ext cx="8615493" cy="520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59266" y="2334399"/>
            <a:ext cx="5987706" cy="3368383"/>
            <a:chOff x="3791823" y="2374084"/>
            <a:chExt cx="3842160" cy="2348918"/>
          </a:xfrm>
        </p:grpSpPr>
        <p:cxnSp>
          <p:nvCxnSpPr>
            <p:cNvPr id="6" name="Straight Connector 5"/>
            <p:cNvCxnSpPr/>
            <p:nvPr/>
          </p:nvCxnSpPr>
          <p:spPr bwMode="auto">
            <a:xfrm flipH="1" flipV="1">
              <a:off x="3791823" y="2374084"/>
              <a:ext cx="3842160" cy="2348918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4160939" y="3658972"/>
              <a:ext cx="1911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800" dirty="0" smtClean="0">
                  <a:solidFill>
                    <a:srgbClr val="00B050"/>
                  </a:solidFill>
                </a:rPr>
                <a:t>1 Woche / Modul</a:t>
              </a:r>
              <a:endParaRPr lang="de-DE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89570" y="2334399"/>
            <a:ext cx="4238209" cy="3368383"/>
            <a:chOff x="4966283" y="2374084"/>
            <a:chExt cx="2719552" cy="2348918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 flipV="1">
              <a:off x="4966283" y="2374084"/>
              <a:ext cx="2667699" cy="234891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235484" y="2374084"/>
              <a:ext cx="2450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800" dirty="0" smtClean="0">
                  <a:solidFill>
                    <a:srgbClr val="FF0000"/>
                  </a:solidFill>
                </a:rPr>
                <a:t>8 Wochen / </a:t>
              </a:r>
              <a:r>
                <a:rPr lang="de-DE" sz="1800" dirty="0" err="1" smtClean="0">
                  <a:solidFill>
                    <a:srgbClr val="FF0000"/>
                  </a:solidFill>
                </a:rPr>
                <a:t>Kryostring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70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Neuer Ablauf mit weniger Kreuzungen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8" y="1140584"/>
            <a:ext cx="8237965" cy="526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3425" y="4593873"/>
            <a:ext cx="568617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800" dirty="0" smtClean="0"/>
              <a:t>Letzter String, der momentan betrieben werden kann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872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7" y="984504"/>
            <a:ext cx="4178583" cy="313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82" y="3337983"/>
            <a:ext cx="4163568" cy="312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74" y="1060704"/>
            <a:ext cx="4050056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17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smtClean="0"/>
              <a:t>Kabelpritschen und Verkabelung</a:t>
            </a:r>
            <a:endParaRPr lang="de-DE" kern="0" dirty="0"/>
          </a:p>
        </p:txBody>
      </p:sp>
      <p:sp>
        <p:nvSpPr>
          <p:cNvPr id="5" name="Rectangle 4"/>
          <p:cNvSpPr/>
          <p:nvPr/>
        </p:nvSpPr>
        <p:spPr>
          <a:xfrm>
            <a:off x="141976" y="1182660"/>
            <a:ext cx="4572000" cy="12988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de-DE" sz="1400" dirty="0" smtClean="0"/>
              <a:t>Folgende </a:t>
            </a:r>
            <a:r>
              <a:rPr lang="de-DE" sz="1400" dirty="0"/>
              <a:t>Kabel sind </a:t>
            </a:r>
            <a:r>
              <a:rPr lang="de-DE" sz="1400" dirty="0" smtClean="0"/>
              <a:t>in </a:t>
            </a:r>
            <a:r>
              <a:rPr lang="de-DE" sz="1400" dirty="0"/>
              <a:t>L1 verlegt worden:</a:t>
            </a:r>
          </a:p>
          <a:p>
            <a:pPr>
              <a:buNone/>
            </a:pPr>
            <a:r>
              <a:rPr lang="de-DE" sz="1400" dirty="0"/>
              <a:t>BPMs, HOMs und zum Teil Not </a:t>
            </a:r>
            <a:r>
              <a:rPr lang="de-DE" sz="1400" dirty="0" smtClean="0"/>
              <a:t>Aus.</a:t>
            </a:r>
          </a:p>
          <a:p>
            <a:pPr>
              <a:buNone/>
            </a:pPr>
            <a:endParaRPr lang="de-DE" sz="1400" dirty="0"/>
          </a:p>
          <a:p>
            <a:pPr>
              <a:buNone/>
            </a:pPr>
            <a:r>
              <a:rPr lang="de-DE" sz="1400" dirty="0"/>
              <a:t>Alle für den TÜV benötigte Interlock Kabel werden bis Donnerstag nächste Woche (02.04.) auch fertig.</a:t>
            </a:r>
          </a:p>
        </p:txBody>
      </p:sp>
      <p:pic>
        <p:nvPicPr>
          <p:cNvPr id="1026" name="Picture 2" descr="C:\Users\negodin\Desktop\Bilder\New folder\DSCF10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98" y="2446436"/>
            <a:ext cx="480068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31" y="1070850"/>
            <a:ext cx="3403118" cy="255279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6" y="3510766"/>
            <a:ext cx="3840151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7" y="4246436"/>
            <a:ext cx="2500313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3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994230"/>
            <a:ext cx="9081510" cy="258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04" y="1992312"/>
            <a:ext cx="249396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5" y="4590900"/>
            <a:ext cx="249982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161" y="4591667"/>
            <a:ext cx="248870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3810000" cy="749300"/>
            <a:chOff x="0" y="0"/>
            <a:chExt cx="2400" cy="472"/>
          </a:xfrm>
        </p:grpSpPr>
        <p:pic>
          <p:nvPicPr>
            <p:cNvPr id="1436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00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67" name="Rectangle 4"/>
            <p:cNvSpPr>
              <a:spLocks noChangeArrowheads="1"/>
            </p:cNvSpPr>
            <p:nvPr/>
          </p:nvSpPr>
          <p:spPr bwMode="auto">
            <a:xfrm>
              <a:off x="280" y="175"/>
              <a:ext cx="629" cy="2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14339" name="Group 5"/>
          <p:cNvGrpSpPr>
            <a:grpSpLocks/>
          </p:cNvGrpSpPr>
          <p:nvPr/>
        </p:nvGrpSpPr>
        <p:grpSpPr bwMode="auto">
          <a:xfrm>
            <a:off x="23813" y="785813"/>
            <a:ext cx="595312" cy="581025"/>
            <a:chOff x="86" y="500"/>
            <a:chExt cx="375" cy="366"/>
          </a:xfrm>
        </p:grpSpPr>
        <p:sp>
          <p:nvSpPr>
            <p:cNvPr id="246790" name="AutoShape 6"/>
            <p:cNvSpPr>
              <a:spLocks noChangeArrowheads="1"/>
            </p:cNvSpPr>
            <p:nvPr/>
          </p:nvSpPr>
          <p:spPr bwMode="gray">
            <a:xfrm>
              <a:off x="86" y="500"/>
              <a:ext cx="375" cy="36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folHlink">
                    <a:gamma/>
                    <a:tint val="63529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dirty="0"/>
            </a:p>
          </p:txBody>
        </p:sp>
        <p:sp>
          <p:nvSpPr>
            <p:cNvPr id="246791" name="Freeform 7"/>
            <p:cNvSpPr>
              <a:spLocks/>
            </p:cNvSpPr>
            <p:nvPr/>
          </p:nvSpPr>
          <p:spPr bwMode="gray">
            <a:xfrm>
              <a:off x="109" y="524"/>
              <a:ext cx="187" cy="18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dirty="0"/>
            </a:p>
          </p:txBody>
        </p:sp>
        <p:sp>
          <p:nvSpPr>
            <p:cNvPr id="246792" name="Text Box 8"/>
            <p:cNvSpPr txBox="1">
              <a:spLocks noChangeArrowheads="1"/>
            </p:cNvSpPr>
            <p:nvPr/>
          </p:nvSpPr>
          <p:spPr bwMode="gray">
            <a:xfrm>
              <a:off x="98" y="567"/>
              <a:ext cx="3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001</a:t>
              </a:r>
            </a:p>
          </p:txBody>
        </p:sp>
      </p:grpSp>
      <p:sp>
        <p:nvSpPr>
          <p:cNvPr id="24679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811588" y="152400"/>
            <a:ext cx="5332412" cy="4270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XTL              Room 001</a:t>
            </a:r>
          </a:p>
        </p:txBody>
      </p:sp>
      <p:sp>
        <p:nvSpPr>
          <p:cNvPr id="14345" name="Rectangle 14"/>
          <p:cNvSpPr>
            <a:spLocks noChangeArrowheads="1"/>
          </p:cNvSpPr>
          <p:nvPr/>
        </p:nvSpPr>
        <p:spPr bwMode="auto">
          <a:xfrm>
            <a:off x="769938" y="890588"/>
            <a:ext cx="2673350" cy="366712"/>
          </a:xfrm>
          <a:prstGeom prst="rect">
            <a:avLst/>
          </a:prstGeom>
          <a:solidFill>
            <a:schemeClr val="folHlink">
              <a:alpha val="2509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/>
              <a:t>89,55 m - 141,55 m (L1)</a:t>
            </a:r>
          </a:p>
        </p:txBody>
      </p:sp>
      <p:sp>
        <p:nvSpPr>
          <p:cNvPr id="14351" name="Freeform 65"/>
          <p:cNvSpPr>
            <a:spLocks/>
          </p:cNvSpPr>
          <p:nvPr/>
        </p:nvSpPr>
        <p:spPr bwMode="auto">
          <a:xfrm>
            <a:off x="3914776" y="4349063"/>
            <a:ext cx="5131814" cy="204787"/>
          </a:xfrm>
          <a:custGeom>
            <a:avLst/>
            <a:gdLst>
              <a:gd name="T0" fmla="*/ 0 w 1267"/>
              <a:gd name="T1" fmla="*/ 2147483647 h 133"/>
              <a:gd name="T2" fmla="*/ 0 w 1267"/>
              <a:gd name="T3" fmla="*/ 0 h 133"/>
              <a:gd name="T4" fmla="*/ 2147483647 w 1267"/>
              <a:gd name="T5" fmla="*/ 0 h 1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67" h="133">
                <a:moveTo>
                  <a:pt x="0" y="133"/>
                </a:moveTo>
                <a:lnTo>
                  <a:pt x="0" y="0"/>
                </a:lnTo>
                <a:lnTo>
                  <a:pt x="1267" y="0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 type="diamond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3" name="Line 67"/>
          <p:cNvSpPr>
            <a:spLocks noChangeShapeType="1"/>
          </p:cNvSpPr>
          <p:nvPr/>
        </p:nvSpPr>
        <p:spPr bwMode="auto">
          <a:xfrm>
            <a:off x="1092887" y="4353826"/>
            <a:ext cx="0" cy="1825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4" name="Freeform 68"/>
          <p:cNvSpPr>
            <a:spLocks/>
          </p:cNvSpPr>
          <p:nvPr/>
        </p:nvSpPr>
        <p:spPr bwMode="auto">
          <a:xfrm flipH="1">
            <a:off x="392058" y="4347475"/>
            <a:ext cx="3232205" cy="204787"/>
          </a:xfrm>
          <a:custGeom>
            <a:avLst/>
            <a:gdLst>
              <a:gd name="T0" fmla="*/ 0 w 1267"/>
              <a:gd name="T1" fmla="*/ 2147483647 h 133"/>
              <a:gd name="T2" fmla="*/ 0 w 1267"/>
              <a:gd name="T3" fmla="*/ 0 h 133"/>
              <a:gd name="T4" fmla="*/ 2147483647 w 1267"/>
              <a:gd name="T5" fmla="*/ 0 h 1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67" h="133">
                <a:moveTo>
                  <a:pt x="0" y="133"/>
                </a:moveTo>
                <a:lnTo>
                  <a:pt x="0" y="0"/>
                </a:lnTo>
                <a:lnTo>
                  <a:pt x="1267" y="0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 type="diamond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5" name="Freeform 69"/>
          <p:cNvSpPr>
            <a:spLocks/>
          </p:cNvSpPr>
          <p:nvPr/>
        </p:nvSpPr>
        <p:spPr bwMode="auto">
          <a:xfrm>
            <a:off x="3881124" y="1779692"/>
            <a:ext cx="4799330" cy="217487"/>
          </a:xfrm>
          <a:custGeom>
            <a:avLst/>
            <a:gdLst>
              <a:gd name="T0" fmla="*/ 0 w 1267"/>
              <a:gd name="T1" fmla="*/ 2147483647 h 133"/>
              <a:gd name="T2" fmla="*/ 0 w 1267"/>
              <a:gd name="T3" fmla="*/ 0 h 133"/>
              <a:gd name="T4" fmla="*/ 2147483647 w 1267"/>
              <a:gd name="T5" fmla="*/ 0 h 1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67" h="133">
                <a:moveTo>
                  <a:pt x="0" y="133"/>
                </a:moveTo>
                <a:lnTo>
                  <a:pt x="0" y="0"/>
                </a:lnTo>
                <a:lnTo>
                  <a:pt x="1267" y="0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" name="Line 67"/>
          <p:cNvSpPr>
            <a:spLocks noChangeShapeType="1"/>
          </p:cNvSpPr>
          <p:nvPr/>
        </p:nvSpPr>
        <p:spPr bwMode="auto">
          <a:xfrm>
            <a:off x="6859961" y="1779692"/>
            <a:ext cx="0" cy="1825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67"/>
          <p:cNvSpPr>
            <a:spLocks noChangeShapeType="1"/>
          </p:cNvSpPr>
          <p:nvPr/>
        </p:nvSpPr>
        <p:spPr bwMode="auto">
          <a:xfrm>
            <a:off x="7855637" y="4358587"/>
            <a:ext cx="0" cy="1825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" name="Text Box 71"/>
          <p:cNvSpPr txBox="1">
            <a:spLocks noChangeArrowheads="1"/>
          </p:cNvSpPr>
          <p:nvPr/>
        </p:nvSpPr>
        <p:spPr bwMode="auto">
          <a:xfrm>
            <a:off x="77427" y="5526392"/>
            <a:ext cx="483005" cy="496888"/>
          </a:xfrm>
          <a:prstGeom prst="rect">
            <a:avLst/>
          </a:prstGeom>
          <a:solidFill>
            <a:srgbClr val="99CC00"/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700" kern="1000" spc="-50" dirty="0" smtClean="0"/>
              <a:t>Elektrant</a:t>
            </a:r>
            <a:r>
              <a:rPr lang="de-DE" sz="700" b="1" kern="1000" spc="-50" dirty="0" smtClean="0"/>
              <a:t> </a:t>
            </a:r>
            <a:r>
              <a:rPr lang="de-DE" sz="700" b="1" kern="1000" spc="-50" dirty="0"/>
              <a:t>1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sz="900" b="1" dirty="0" smtClean="0"/>
              <a:t>126,5 </a:t>
            </a:r>
            <a:r>
              <a:rPr lang="de-DE" sz="900" b="1" dirty="0"/>
              <a:t>m</a:t>
            </a:r>
          </a:p>
        </p:txBody>
      </p:sp>
      <p:sp>
        <p:nvSpPr>
          <p:cNvPr id="33" name="Text Box 50"/>
          <p:cNvSpPr txBox="1">
            <a:spLocks noChangeArrowheads="1"/>
          </p:cNvSpPr>
          <p:nvPr/>
        </p:nvSpPr>
        <p:spPr bwMode="auto">
          <a:xfrm>
            <a:off x="6756996" y="3504917"/>
            <a:ext cx="1928733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54901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(#5) Cryo/Vacuum </a:t>
            </a:r>
            <a:r>
              <a:rPr lang="en-US" dirty="0"/>
              <a:t>at </a:t>
            </a:r>
            <a:r>
              <a:rPr lang="en-US" dirty="0" smtClean="0"/>
              <a:t>122,88 </a:t>
            </a:r>
            <a:r>
              <a:rPr lang="en-US" dirty="0"/>
              <a:t>m</a:t>
            </a:r>
          </a:p>
          <a:p>
            <a:pPr algn="ctr" eaLnBrk="1" hangingPunct="1">
              <a:lnSpc>
                <a:spcPts val="1200"/>
              </a:lnSpc>
            </a:pPr>
            <a:r>
              <a:rPr lang="en-US" sz="800" dirty="0" smtClean="0"/>
              <a:t>XTL_L1.A2_R01</a:t>
            </a:r>
            <a:r>
              <a:rPr lang="en-US" sz="1200" b="1" dirty="0" smtClean="0"/>
              <a:t> </a:t>
            </a:r>
            <a:endParaRPr lang="en-US" sz="1200" dirty="0" smtClean="0"/>
          </a:p>
        </p:txBody>
      </p:sp>
      <p:grpSp>
        <p:nvGrpSpPr>
          <p:cNvPr id="52" name="Group 51"/>
          <p:cNvGrpSpPr/>
          <p:nvPr/>
        </p:nvGrpSpPr>
        <p:grpSpPr>
          <a:xfrm>
            <a:off x="7068453" y="1997179"/>
            <a:ext cx="1546461" cy="79325"/>
            <a:chOff x="3455195" y="1552577"/>
            <a:chExt cx="1546461" cy="79325"/>
          </a:xfrm>
        </p:grpSpPr>
        <p:sp>
          <p:nvSpPr>
            <p:cNvPr id="53" name="TextBox 52"/>
            <p:cNvSpPr txBox="1"/>
            <p:nvPr/>
          </p:nvSpPr>
          <p:spPr>
            <a:xfrm>
              <a:off x="4926809" y="1552577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accent3"/>
                  </a:solidFill>
                </a:rPr>
                <a:t>1</a:t>
              </a:r>
              <a:endParaRPr lang="en-US" sz="500" dirty="0">
                <a:solidFill>
                  <a:schemeClr val="accent3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93394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accent3"/>
                  </a:solidFill>
                </a:rPr>
                <a:t>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55195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accent3"/>
                  </a:solidFill>
                </a:rPr>
                <a:t>3</a:t>
              </a:r>
              <a:endParaRPr lang="en-US" sz="50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51" name="Text Box 50"/>
          <p:cNvSpPr txBox="1">
            <a:spLocks noChangeArrowheads="1"/>
          </p:cNvSpPr>
          <p:nvPr/>
        </p:nvSpPr>
        <p:spPr bwMode="auto">
          <a:xfrm>
            <a:off x="1219754" y="6112775"/>
            <a:ext cx="1664238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54901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(#6) Cabinet at 127,699 m</a:t>
            </a:r>
            <a:endParaRPr lang="en-US" dirty="0"/>
          </a:p>
          <a:p>
            <a:pPr algn="ctr" eaLnBrk="1" hangingPunct="1">
              <a:lnSpc>
                <a:spcPts val="1200"/>
              </a:lnSpc>
            </a:pPr>
            <a:r>
              <a:rPr lang="en-US" sz="800" dirty="0" smtClean="0"/>
              <a:t>XTL_L1.A2_R04</a:t>
            </a:r>
            <a:r>
              <a:rPr lang="en-US" sz="1200" b="1" dirty="0" smtClean="0"/>
              <a:t> </a:t>
            </a:r>
            <a:endParaRPr lang="en-US" sz="1200" dirty="0" smtClean="0"/>
          </a:p>
        </p:txBody>
      </p:sp>
      <p:sp>
        <p:nvSpPr>
          <p:cNvPr id="60" name="Text Box 50"/>
          <p:cNvSpPr txBox="1">
            <a:spLocks noChangeArrowheads="1"/>
          </p:cNvSpPr>
          <p:nvPr/>
        </p:nvSpPr>
        <p:spPr bwMode="auto">
          <a:xfrm>
            <a:off x="3862892" y="6096900"/>
            <a:ext cx="1608133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54901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(#7) </a:t>
            </a:r>
            <a:r>
              <a:rPr lang="en-US" dirty="0"/>
              <a:t>LLRF </a:t>
            </a:r>
            <a:r>
              <a:rPr lang="en-US" dirty="0" smtClean="0"/>
              <a:t>I at 130,549 </a:t>
            </a:r>
            <a:r>
              <a:rPr lang="en-US" dirty="0"/>
              <a:t>m</a:t>
            </a:r>
          </a:p>
          <a:p>
            <a:pPr algn="ctr" eaLnBrk="1" hangingPunct="1">
              <a:lnSpc>
                <a:spcPts val="1200"/>
              </a:lnSpc>
            </a:pPr>
            <a:r>
              <a:rPr lang="en-US" sz="800" dirty="0" smtClean="0"/>
              <a:t>XTL_L1.A2_R07</a:t>
            </a:r>
            <a:r>
              <a:rPr lang="en-US" sz="1200" b="1" dirty="0" smtClean="0"/>
              <a:t> </a:t>
            </a:r>
            <a:endParaRPr lang="en-US" sz="1200" dirty="0" smtClean="0"/>
          </a:p>
        </p:txBody>
      </p:sp>
      <p:sp>
        <p:nvSpPr>
          <p:cNvPr id="61" name="Text Box 50"/>
          <p:cNvSpPr txBox="1">
            <a:spLocks noChangeArrowheads="1"/>
          </p:cNvSpPr>
          <p:nvPr/>
        </p:nvSpPr>
        <p:spPr bwMode="auto">
          <a:xfrm>
            <a:off x="7320073" y="6112775"/>
            <a:ext cx="1396536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54901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(#8) </a:t>
            </a:r>
            <a:r>
              <a:rPr lang="en-US" dirty="0"/>
              <a:t>RF </a:t>
            </a:r>
            <a:r>
              <a:rPr lang="en-US" dirty="0" smtClean="0"/>
              <a:t>at 138,349 m</a:t>
            </a:r>
            <a:endParaRPr lang="en-US" dirty="0"/>
          </a:p>
          <a:p>
            <a:pPr algn="ctr" eaLnBrk="1" hangingPunct="1">
              <a:lnSpc>
                <a:spcPts val="1200"/>
              </a:lnSpc>
            </a:pPr>
            <a:r>
              <a:rPr lang="en-US" sz="800" dirty="0" smtClean="0"/>
              <a:t>XTL_L1.A2_R15</a:t>
            </a:r>
            <a:r>
              <a:rPr lang="en-US" sz="1200" b="1" dirty="0" smtClean="0"/>
              <a:t> </a:t>
            </a:r>
            <a:endParaRPr lang="en-US" sz="1200" dirty="0" smtClean="0"/>
          </a:p>
        </p:txBody>
      </p:sp>
      <p:grpSp>
        <p:nvGrpSpPr>
          <p:cNvPr id="62" name="Group 61"/>
          <p:cNvGrpSpPr/>
          <p:nvPr/>
        </p:nvGrpSpPr>
        <p:grpSpPr>
          <a:xfrm>
            <a:off x="1379076" y="4612069"/>
            <a:ext cx="1567890" cy="76944"/>
            <a:chOff x="3455195" y="1554958"/>
            <a:chExt cx="1567890" cy="76944"/>
          </a:xfrm>
        </p:grpSpPr>
        <p:sp>
          <p:nvSpPr>
            <p:cNvPr id="63" name="TextBox 62"/>
            <p:cNvSpPr txBox="1"/>
            <p:nvPr/>
          </p:nvSpPr>
          <p:spPr>
            <a:xfrm>
              <a:off x="4948238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accent3"/>
                  </a:solidFill>
                </a:rPr>
                <a:t>1</a:t>
              </a:r>
              <a:endParaRPr lang="en-US" sz="500" dirty="0">
                <a:solidFill>
                  <a:schemeClr val="accent3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293394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accent3"/>
                  </a:solidFill>
                </a:rPr>
                <a:t>2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455195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accent3"/>
                  </a:solidFill>
                </a:rPr>
                <a:t>3</a:t>
              </a:r>
              <a:endParaRPr lang="en-US" sz="50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4347" name="Text Box 50"/>
          <p:cNvSpPr txBox="1">
            <a:spLocks noChangeArrowheads="1"/>
          </p:cNvSpPr>
          <p:nvPr/>
        </p:nvSpPr>
        <p:spPr bwMode="auto">
          <a:xfrm>
            <a:off x="2662216" y="3628977"/>
            <a:ext cx="1305164" cy="451406"/>
          </a:xfrm>
          <a:prstGeom prst="rect">
            <a:avLst/>
          </a:prstGeom>
          <a:solidFill>
            <a:schemeClr val="accent2">
              <a:lumMod val="40000"/>
              <a:lumOff val="60000"/>
              <a:alpha val="54901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US" sz="800" dirty="0"/>
              <a:t>PS/Vacuum at 116,59 m</a:t>
            </a:r>
          </a:p>
          <a:p>
            <a:pPr algn="ctr" eaLnBrk="1" hangingPunct="1">
              <a:lnSpc>
                <a:spcPts val="1200"/>
              </a:lnSpc>
            </a:pPr>
            <a:r>
              <a:rPr lang="en-US" sz="800" dirty="0" smtClean="0"/>
              <a:t>XTL_I1.S2_R27</a:t>
            </a:r>
            <a:r>
              <a:rPr lang="en-US" sz="800" b="1" dirty="0" smtClean="0"/>
              <a:t> </a:t>
            </a:r>
            <a:endParaRPr lang="en-US" sz="800" dirty="0" smtClean="0"/>
          </a:p>
        </p:txBody>
      </p:sp>
      <p:grpSp>
        <p:nvGrpSpPr>
          <p:cNvPr id="56" name="Group 55"/>
          <p:cNvGrpSpPr/>
          <p:nvPr/>
        </p:nvGrpSpPr>
        <p:grpSpPr>
          <a:xfrm>
            <a:off x="4031787" y="4607307"/>
            <a:ext cx="1529790" cy="76944"/>
            <a:chOff x="3493295" y="1554958"/>
            <a:chExt cx="1529790" cy="76944"/>
          </a:xfrm>
        </p:grpSpPr>
        <p:sp>
          <p:nvSpPr>
            <p:cNvPr id="57" name="TextBox 56"/>
            <p:cNvSpPr txBox="1"/>
            <p:nvPr/>
          </p:nvSpPr>
          <p:spPr>
            <a:xfrm>
              <a:off x="4948238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accent3"/>
                  </a:solidFill>
                </a:rPr>
                <a:t>1</a:t>
              </a:r>
              <a:endParaRPr lang="en-US" sz="500" dirty="0">
                <a:solidFill>
                  <a:schemeClr val="accent3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133374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accent3"/>
                  </a:solidFill>
                </a:rPr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493295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accent3"/>
                  </a:solidFill>
                </a:rPr>
                <a:t>3</a:t>
              </a:r>
              <a:endParaRPr lang="en-US" sz="500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61" y="2157728"/>
            <a:ext cx="1816900" cy="14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93703" y="2176565"/>
            <a:ext cx="891616" cy="76945"/>
            <a:chOff x="3093703" y="2176565"/>
            <a:chExt cx="891616" cy="76945"/>
          </a:xfrm>
        </p:grpSpPr>
        <p:sp>
          <p:nvSpPr>
            <p:cNvPr id="10" name="TextBox 9">
              <a:hlinkClick r:id="" action="ppaction://noaction"/>
              <a:hlinkHover r:id="" action="ppaction://noaction" highlightClick="1"/>
            </p:cNvPr>
            <p:cNvSpPr txBox="1"/>
            <p:nvPr/>
          </p:nvSpPr>
          <p:spPr>
            <a:xfrm>
              <a:off x="3910472" y="2176565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accent3"/>
                  </a:solidFill>
                </a:rPr>
                <a:t>1</a:t>
              </a:r>
              <a:endParaRPr lang="en-US" sz="500" dirty="0">
                <a:solidFill>
                  <a:schemeClr val="accent3"/>
                </a:solidFill>
              </a:endParaRPr>
            </a:p>
          </p:txBody>
        </p:sp>
        <p:sp>
          <p:nvSpPr>
            <p:cNvPr id="40" name="TextBox 39">
              <a:hlinkClick r:id="" action="ppaction://noaction"/>
            </p:cNvPr>
            <p:cNvSpPr txBox="1"/>
            <p:nvPr/>
          </p:nvSpPr>
          <p:spPr>
            <a:xfrm>
              <a:off x="3093703" y="2176566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61" y="4589528"/>
            <a:ext cx="251666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89" y="1982167"/>
            <a:ext cx="260317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88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00200"/>
            <a:ext cx="9144001" cy="176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936750"/>
            <a:ext cx="252029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88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0813"/>
            <a:ext cx="82296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XTL              Room 002</a:t>
            </a:r>
          </a:p>
        </p:txBody>
      </p:sp>
      <p:grpSp>
        <p:nvGrpSpPr>
          <p:cNvPr id="15365" name="Group 2"/>
          <p:cNvGrpSpPr>
            <a:grpSpLocks/>
          </p:cNvGrpSpPr>
          <p:nvPr/>
        </p:nvGrpSpPr>
        <p:grpSpPr bwMode="auto">
          <a:xfrm>
            <a:off x="0" y="0"/>
            <a:ext cx="3810000" cy="749300"/>
            <a:chOff x="0" y="0"/>
            <a:chExt cx="2400" cy="472"/>
          </a:xfrm>
        </p:grpSpPr>
        <p:pic>
          <p:nvPicPr>
            <p:cNvPr id="1538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00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81" name="Rectangle 4"/>
            <p:cNvSpPr>
              <a:spLocks noChangeArrowheads="1"/>
            </p:cNvSpPr>
            <p:nvPr/>
          </p:nvSpPr>
          <p:spPr bwMode="auto">
            <a:xfrm>
              <a:off x="280" y="175"/>
              <a:ext cx="629" cy="2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769938" y="890588"/>
            <a:ext cx="2800350" cy="366712"/>
          </a:xfrm>
          <a:prstGeom prst="rect">
            <a:avLst/>
          </a:prstGeom>
          <a:solidFill>
            <a:schemeClr val="folHlink">
              <a:alpha val="2509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/>
              <a:t>141,55 m - 193,55 m (L1)</a:t>
            </a:r>
          </a:p>
        </p:txBody>
      </p:sp>
      <p:grpSp>
        <p:nvGrpSpPr>
          <p:cNvPr id="15367" name="Group 6"/>
          <p:cNvGrpSpPr>
            <a:grpSpLocks/>
          </p:cNvGrpSpPr>
          <p:nvPr/>
        </p:nvGrpSpPr>
        <p:grpSpPr bwMode="auto">
          <a:xfrm>
            <a:off x="23813" y="785813"/>
            <a:ext cx="595312" cy="581025"/>
            <a:chOff x="86" y="500"/>
            <a:chExt cx="375" cy="366"/>
          </a:xfrm>
        </p:grpSpPr>
        <p:sp>
          <p:nvSpPr>
            <p:cNvPr id="248839" name="AutoShape 7"/>
            <p:cNvSpPr>
              <a:spLocks noChangeArrowheads="1"/>
            </p:cNvSpPr>
            <p:nvPr/>
          </p:nvSpPr>
          <p:spPr bwMode="gray">
            <a:xfrm>
              <a:off x="86" y="500"/>
              <a:ext cx="375" cy="36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folHlink">
                    <a:gamma/>
                    <a:tint val="63529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dirty="0"/>
            </a:p>
          </p:txBody>
        </p:sp>
        <p:sp>
          <p:nvSpPr>
            <p:cNvPr id="248840" name="Freeform 8"/>
            <p:cNvSpPr>
              <a:spLocks/>
            </p:cNvSpPr>
            <p:nvPr/>
          </p:nvSpPr>
          <p:spPr bwMode="gray">
            <a:xfrm>
              <a:off x="109" y="524"/>
              <a:ext cx="187" cy="18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dirty="0"/>
            </a:p>
          </p:txBody>
        </p:sp>
        <p:sp>
          <p:nvSpPr>
            <p:cNvPr id="248841" name="Text Box 9"/>
            <p:cNvSpPr txBox="1">
              <a:spLocks noChangeArrowheads="1"/>
            </p:cNvSpPr>
            <p:nvPr/>
          </p:nvSpPr>
          <p:spPr bwMode="gray">
            <a:xfrm>
              <a:off x="98" y="567"/>
              <a:ext cx="3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002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7884" y="1397397"/>
            <a:ext cx="7285266" cy="261541"/>
            <a:chOff x="137884" y="1397397"/>
            <a:chExt cx="7285266" cy="261541"/>
          </a:xfrm>
        </p:grpSpPr>
        <p:sp>
          <p:nvSpPr>
            <p:cNvPr id="15372" name="Freeform 26"/>
            <p:cNvSpPr>
              <a:spLocks/>
            </p:cNvSpPr>
            <p:nvPr/>
          </p:nvSpPr>
          <p:spPr bwMode="auto">
            <a:xfrm flipH="1">
              <a:off x="137884" y="1397397"/>
              <a:ext cx="7285266" cy="261541"/>
            </a:xfrm>
            <a:custGeom>
              <a:avLst/>
              <a:gdLst>
                <a:gd name="T0" fmla="*/ 0 w 1267"/>
                <a:gd name="T1" fmla="*/ 2147483647 h 133"/>
                <a:gd name="T2" fmla="*/ 0 w 1267"/>
                <a:gd name="T3" fmla="*/ 0 h 133"/>
                <a:gd name="T4" fmla="*/ 2147483647 w 1267"/>
                <a:gd name="T5" fmla="*/ 0 h 1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67" h="133">
                  <a:moveTo>
                    <a:pt x="0" y="133"/>
                  </a:moveTo>
                  <a:lnTo>
                    <a:pt x="0" y="0"/>
                  </a:lnTo>
                  <a:lnTo>
                    <a:pt x="1267" y="0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373" name="Line 28"/>
            <p:cNvSpPr>
              <a:spLocks noChangeShapeType="1"/>
            </p:cNvSpPr>
            <p:nvPr/>
          </p:nvSpPr>
          <p:spPr bwMode="auto">
            <a:xfrm>
              <a:off x="1506279" y="1400572"/>
              <a:ext cx="0" cy="18256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H="1">
              <a:off x="4757480" y="1400175"/>
              <a:ext cx="258" cy="21788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1" name="Text Box 71"/>
          <p:cNvSpPr txBox="1">
            <a:spLocks noChangeArrowheads="1"/>
          </p:cNvSpPr>
          <p:nvPr/>
        </p:nvSpPr>
        <p:spPr bwMode="auto">
          <a:xfrm>
            <a:off x="7714347" y="4957084"/>
            <a:ext cx="483005" cy="496888"/>
          </a:xfrm>
          <a:prstGeom prst="rect">
            <a:avLst/>
          </a:prstGeom>
          <a:solidFill>
            <a:srgbClr val="99CC00"/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700" kern="1000" spc="-50" dirty="0" smtClean="0"/>
              <a:t>Elektrant</a:t>
            </a:r>
            <a:r>
              <a:rPr lang="de-DE" sz="700" b="1" kern="1000" spc="-50" dirty="0" smtClean="0"/>
              <a:t> 2</a:t>
            </a:r>
            <a:endParaRPr lang="de-DE" sz="700" b="1" kern="1000" spc="-50" dirty="0"/>
          </a:p>
          <a:p>
            <a:pPr algn="ctr" eaLnBrk="1" hangingPunct="1">
              <a:spcBef>
                <a:spcPct val="50000"/>
              </a:spcBef>
            </a:pPr>
            <a:r>
              <a:rPr lang="de-DE" sz="900" b="1" dirty="0" smtClean="0"/>
              <a:t>170,9 </a:t>
            </a:r>
            <a:r>
              <a:rPr lang="de-DE" sz="900" b="1" dirty="0"/>
              <a:t>m</a:t>
            </a:r>
          </a:p>
        </p:txBody>
      </p:sp>
      <p:sp>
        <p:nvSpPr>
          <p:cNvPr id="40" name="Text Box 50"/>
          <p:cNvSpPr txBox="1">
            <a:spLocks noChangeArrowheads="1"/>
          </p:cNvSpPr>
          <p:nvPr/>
        </p:nvSpPr>
        <p:spPr bwMode="auto">
          <a:xfrm>
            <a:off x="868061" y="3479800"/>
            <a:ext cx="1643399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54901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(#9) </a:t>
            </a:r>
            <a:r>
              <a:rPr lang="en-US" dirty="0"/>
              <a:t>LLRF </a:t>
            </a:r>
            <a:r>
              <a:rPr lang="en-US" dirty="0" smtClean="0"/>
              <a:t>II at 160,656 </a:t>
            </a:r>
            <a:r>
              <a:rPr lang="en-US" dirty="0"/>
              <a:t>m</a:t>
            </a:r>
          </a:p>
          <a:p>
            <a:pPr algn="ctr" eaLnBrk="1" hangingPunct="1">
              <a:lnSpc>
                <a:spcPts val="1200"/>
              </a:lnSpc>
            </a:pPr>
            <a:r>
              <a:rPr lang="en-US" sz="800" dirty="0" smtClean="0"/>
              <a:t>XTL_L1.A2_R37</a:t>
            </a:r>
            <a:r>
              <a:rPr lang="en-US" sz="1200" b="1" dirty="0" smtClean="0"/>
              <a:t> </a:t>
            </a:r>
            <a:endParaRPr lang="en-US" sz="1200" dirty="0" smtClean="0"/>
          </a:p>
        </p:txBody>
      </p:sp>
      <p:sp>
        <p:nvSpPr>
          <p:cNvPr id="41" name="Text Box 50"/>
          <p:cNvSpPr txBox="1">
            <a:spLocks noChangeArrowheads="1"/>
          </p:cNvSpPr>
          <p:nvPr/>
        </p:nvSpPr>
        <p:spPr bwMode="auto">
          <a:xfrm>
            <a:off x="3791707" y="3492500"/>
            <a:ext cx="1713931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54901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(#10) </a:t>
            </a:r>
            <a:r>
              <a:rPr lang="en-US" dirty="0"/>
              <a:t>LLRF </a:t>
            </a:r>
            <a:r>
              <a:rPr lang="en-US" dirty="0" smtClean="0"/>
              <a:t>II at 163,956 </a:t>
            </a:r>
            <a:r>
              <a:rPr lang="en-US" dirty="0"/>
              <a:t>m</a:t>
            </a:r>
          </a:p>
          <a:p>
            <a:pPr algn="ctr" eaLnBrk="1" hangingPunct="1">
              <a:lnSpc>
                <a:spcPts val="1200"/>
              </a:lnSpc>
            </a:pPr>
            <a:r>
              <a:rPr lang="en-US" sz="800" dirty="0" smtClean="0"/>
              <a:t>XTL_L1.A2_R40</a:t>
            </a:r>
            <a:r>
              <a:rPr lang="en-US" sz="1200" b="1" dirty="0" smtClean="0"/>
              <a:t> </a:t>
            </a:r>
            <a:endParaRPr lang="en-US" sz="1200" dirty="0" smtClean="0"/>
          </a:p>
        </p:txBody>
      </p:sp>
      <p:sp>
        <p:nvSpPr>
          <p:cNvPr id="42" name="Text Box 50"/>
          <p:cNvSpPr txBox="1">
            <a:spLocks noChangeArrowheads="1"/>
          </p:cNvSpPr>
          <p:nvPr/>
        </p:nvSpPr>
        <p:spPr bwMode="auto">
          <a:xfrm>
            <a:off x="6632422" y="3479800"/>
            <a:ext cx="1566454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54901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(#11) </a:t>
            </a:r>
            <a:r>
              <a:rPr lang="en-US" dirty="0"/>
              <a:t>Cryo </a:t>
            </a:r>
            <a:r>
              <a:rPr lang="en-US" dirty="0" smtClean="0"/>
              <a:t>at 166,856 </a:t>
            </a:r>
            <a:r>
              <a:rPr lang="en-US" dirty="0"/>
              <a:t>m</a:t>
            </a:r>
          </a:p>
          <a:p>
            <a:pPr algn="ctr" eaLnBrk="1" hangingPunct="1">
              <a:lnSpc>
                <a:spcPts val="1200"/>
              </a:lnSpc>
            </a:pPr>
            <a:r>
              <a:rPr lang="en-US" sz="800" dirty="0" smtClean="0"/>
              <a:t>XTL_L1.A2_R43</a:t>
            </a:r>
            <a:r>
              <a:rPr lang="en-US" sz="1200" b="1" dirty="0" smtClean="0"/>
              <a:t> </a:t>
            </a:r>
            <a:endParaRPr lang="en-US" sz="1200" dirty="0" smtClean="0"/>
          </a:p>
        </p:txBody>
      </p:sp>
      <p:grpSp>
        <p:nvGrpSpPr>
          <p:cNvPr id="56" name="Group 55"/>
          <p:cNvGrpSpPr/>
          <p:nvPr/>
        </p:nvGrpSpPr>
        <p:grpSpPr>
          <a:xfrm>
            <a:off x="1309226" y="1945069"/>
            <a:ext cx="1567890" cy="76944"/>
            <a:chOff x="3455195" y="1554958"/>
            <a:chExt cx="1567890" cy="76944"/>
          </a:xfrm>
        </p:grpSpPr>
        <p:sp>
          <p:nvSpPr>
            <p:cNvPr id="57" name="TextBox 56"/>
            <p:cNvSpPr txBox="1"/>
            <p:nvPr/>
          </p:nvSpPr>
          <p:spPr>
            <a:xfrm>
              <a:off x="4948238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accent3"/>
                  </a:solidFill>
                </a:rPr>
                <a:t>1</a:t>
              </a:r>
              <a:endParaRPr lang="en-US" sz="500" dirty="0">
                <a:solidFill>
                  <a:schemeClr val="accent3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93394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>
                  <a:solidFill>
                    <a:schemeClr val="accent3"/>
                  </a:solidFill>
                </a:rPr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455195" y="1554958"/>
              <a:ext cx="74847" cy="7694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accent3"/>
                  </a:solidFill>
                </a:rPr>
                <a:t>3</a:t>
              </a:r>
              <a:endParaRPr lang="en-US" sz="500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12" y="1940788"/>
            <a:ext cx="251617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103440" y="1936750"/>
            <a:ext cx="2492928" cy="1440000"/>
            <a:chOff x="6103440" y="3517084"/>
            <a:chExt cx="2492928" cy="1440000"/>
          </a:xfrm>
        </p:grpSpPr>
        <p:pic>
          <p:nvPicPr>
            <p:cNvPr id="1966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3440" y="3517084"/>
              <a:ext cx="2492928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Group 16"/>
            <p:cNvGrpSpPr>
              <a:grpSpLocks/>
            </p:cNvGrpSpPr>
            <p:nvPr/>
          </p:nvGrpSpPr>
          <p:grpSpPr bwMode="auto">
            <a:xfrm>
              <a:off x="6842882" y="3524250"/>
              <a:ext cx="1546082" cy="78997"/>
              <a:chOff x="3455735" y="1553022"/>
              <a:chExt cx="1546374" cy="78997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4927612" y="1553022"/>
                <a:ext cx="74497" cy="76740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000000"/>
                </a:solidFill>
              </a:ln>
            </p:spPr>
            <p:txBody>
              <a:bodyPr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en-US" sz="500" kern="0" dirty="0">
                    <a:solidFill>
                      <a:srgbClr val="FFFFFF"/>
                    </a:solidFill>
                  </a:rPr>
                  <a:t>1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294389" y="1555279"/>
                <a:ext cx="74497" cy="76740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000000"/>
                </a:solidFill>
              </a:ln>
            </p:spPr>
            <p:txBody>
              <a:bodyPr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en-US" sz="500" kern="0" dirty="0">
                    <a:solidFill>
                      <a:srgbClr val="FFFFFF"/>
                    </a:solidFill>
                  </a:rPr>
                  <a:t>2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55735" y="1555279"/>
                <a:ext cx="74497" cy="76740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000000"/>
                </a:solidFill>
              </a:ln>
            </p:spPr>
            <p:txBody>
              <a:bodyPr lIns="0" tIns="0" rIns="0" bIns="0">
                <a:spAutoFit/>
              </a:bodyPr>
              <a:lstStyle/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en-US" sz="500" kern="0" dirty="0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516" y="1940739"/>
            <a:ext cx="261551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42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Einleitung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6148854" cy="4459287"/>
          </a:xfrm>
        </p:spPr>
        <p:txBody>
          <a:bodyPr/>
          <a:lstStyle/>
          <a:p>
            <a:r>
              <a:rPr lang="de-DE" dirty="0" smtClean="0"/>
              <a:t>Sicherstellen, dass die Anlage komplett und funktionstüchtig ist</a:t>
            </a:r>
            <a:endParaRPr lang="de-DE" dirty="0" smtClean="0"/>
          </a:p>
          <a:p>
            <a:r>
              <a:rPr lang="de-DE" dirty="0" smtClean="0"/>
              <a:t>So viele Subsysteme in Betrieb nehmen wie möglich, mit der </a:t>
            </a:r>
            <a:r>
              <a:rPr lang="de-DE" b="1" dirty="0" smtClean="0"/>
              <a:t>endgültigen Hard- und Software</a:t>
            </a:r>
          </a:p>
          <a:p>
            <a:r>
              <a:rPr lang="de-DE" dirty="0" smtClean="0"/>
              <a:t>Koppler in ihrer endgültigen Position konditionieren</a:t>
            </a:r>
          </a:p>
          <a:p>
            <a:r>
              <a:rPr lang="de-DE" dirty="0" smtClean="0"/>
              <a:t>Koordinator: Evgueni Negodin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B4C27-E459-4FA3-9486-1DA1D4BD4A7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67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dirty="0" smtClean="0"/>
              <a:t> AMTF Warm Conditioning</a:t>
            </a:r>
            <a:endParaRPr lang="en-GB" altLang="en-US" dirty="0"/>
          </a:p>
        </p:txBody>
      </p:sp>
      <p:pic>
        <p:nvPicPr>
          <p:cNvPr id="12" name="Picture 3" descr="D:\TESLA\XFEL\Modules\XM5\XM5_XATB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7" y="1244721"/>
            <a:ext cx="8875297" cy="4179459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909336" y="2874057"/>
            <a:ext cx="3039024" cy="3548866"/>
            <a:chOff x="4579938" y="1160400"/>
            <a:chExt cx="4459287" cy="5207400"/>
          </a:xfrm>
        </p:grpSpPr>
        <p:pic>
          <p:nvPicPr>
            <p:cNvPr id="7" name="Picture 13" descr="PXFEL1_wcc2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938" y="3943688"/>
              <a:ext cx="4451350" cy="2424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PXFEL1_wcc2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938" y="1181438"/>
              <a:ext cx="4459287" cy="2767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5797550" y="1160400"/>
              <a:ext cx="2343150" cy="3149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631" tIns="45316" rIns="90631" bIns="45316">
              <a:spAutoFit/>
            </a:bodyPr>
            <a:lstStyle>
              <a:lvl1pPr defTabSz="9064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452438" defTabSz="9064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906463" defTabSz="9064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358900" defTabSz="9064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1812925" defTabSz="9064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270125" defTabSz="906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727325" defTabSz="906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184525" defTabSz="906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641725" defTabSz="906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en-US" sz="800" dirty="0"/>
                <a:t>50,100,200,400,800 </a:t>
              </a:r>
              <a:r>
                <a:rPr lang="de-DE" altLang="en-US" sz="800" dirty="0">
                  <a:sym typeface="Symbol" pitchFamily="18" charset="2"/>
                </a:rPr>
                <a:t>s pulses</a:t>
              </a: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auto">
            <a:xfrm>
              <a:off x="5588000" y="5299413"/>
              <a:ext cx="901700" cy="204787"/>
            </a:xfrm>
            <a:prstGeom prst="wedgeRectCallout">
              <a:avLst>
                <a:gd name="adj1" fmla="val -18310"/>
                <a:gd name="adj2" fmla="val 99611"/>
              </a:avLst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631" tIns="45316" rIns="90631" bIns="45316"/>
            <a:lstStyle>
              <a:lvl1pPr defTabSz="9064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452438" defTabSz="9064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906463" defTabSz="9064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358900" defTabSz="9064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1812925" defTabSz="906463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270125" defTabSz="906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727325" defTabSz="906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184525" defTabSz="906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641725" defTabSz="9064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Tx/>
                <a:buFontTx/>
                <a:buNone/>
              </a:pPr>
              <a:r>
                <a:rPr lang="de-DE" altLang="en-US" sz="600" dirty="0" smtClean="0">
                  <a:solidFill>
                    <a:srgbClr val="FF0000"/>
                  </a:solidFill>
                  <a:latin typeface="Arial Narrow" pitchFamily="34" charset="0"/>
                </a:rPr>
                <a:t>Light </a:t>
              </a:r>
              <a:r>
                <a:rPr lang="de-DE" altLang="en-US" sz="600" dirty="0">
                  <a:solidFill>
                    <a:srgbClr val="FF0000"/>
                  </a:solidFill>
                  <a:latin typeface="Arial Narrow" pitchFamily="34" charset="0"/>
                </a:rPr>
                <a:t>IL events</a:t>
              </a:r>
              <a:endParaRPr lang="en-GB" altLang="en-US" sz="600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</p:grpSp>
      <p:pic>
        <p:nvPicPr>
          <p:cNvPr id="13" name="Picture 7" descr="conditioning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7" y="3285801"/>
            <a:ext cx="4937654" cy="313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98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HF Station im Tunnel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1" y="1155514"/>
            <a:ext cx="8926393" cy="430461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2A3FF-00B3-445F-822A-6E1C73024D9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75129" y="5737412"/>
            <a:ext cx="831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 Die HF Station kann erst aufgebaut werden, wenn die Module hängen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1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RF Station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811" y="3110993"/>
            <a:ext cx="7693114" cy="3185031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Rf</a:t>
            </a:r>
            <a:r>
              <a:rPr lang="de-DE" dirty="0" smtClean="0"/>
              <a:t> </a:t>
            </a:r>
            <a:r>
              <a:rPr lang="de-DE" dirty="0" err="1" smtClean="0"/>
              <a:t>station</a:t>
            </a:r>
            <a:r>
              <a:rPr lang="de-DE" dirty="0" smtClean="0"/>
              <a:t> </a:t>
            </a:r>
            <a:r>
              <a:rPr lang="de-DE" dirty="0" err="1" smtClean="0"/>
              <a:t>comprises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klystron</a:t>
            </a:r>
            <a:r>
              <a:rPr lang="de-DE" dirty="0" smtClean="0"/>
              <a:t> pulse </a:t>
            </a:r>
            <a:r>
              <a:rPr lang="de-DE" dirty="0" err="1" smtClean="0"/>
              <a:t>transformer</a:t>
            </a:r>
            <a:r>
              <a:rPr lang="de-DE" dirty="0" smtClean="0"/>
              <a:t>, electronic </a:t>
            </a:r>
            <a:r>
              <a:rPr lang="de-DE" dirty="0" err="1" smtClean="0"/>
              <a:t>racks</a:t>
            </a:r>
            <a:r>
              <a:rPr lang="de-DE" dirty="0" smtClean="0"/>
              <a:t>, </a:t>
            </a:r>
            <a:r>
              <a:rPr lang="de-DE" dirty="0" err="1" smtClean="0"/>
              <a:t>shielding</a:t>
            </a:r>
            <a:r>
              <a:rPr lang="de-DE" dirty="0" smtClean="0"/>
              <a:t>,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and </a:t>
            </a:r>
            <a:r>
              <a:rPr lang="de-DE" dirty="0" err="1" smtClean="0"/>
              <a:t>mains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endParaRPr lang="de-DE" dirty="0" smtClean="0"/>
          </a:p>
          <a:p>
            <a:r>
              <a:rPr lang="de-DE" dirty="0" smtClean="0"/>
              <a:t>So </a:t>
            </a:r>
            <a:r>
              <a:rPr lang="de-DE" dirty="0" err="1" smtClean="0"/>
              <a:t>far</a:t>
            </a:r>
            <a:r>
              <a:rPr lang="de-DE" dirty="0" smtClean="0"/>
              <a:t> </a:t>
            </a:r>
            <a:r>
              <a:rPr lang="de-DE" dirty="0" err="1" smtClean="0"/>
              <a:t>assumed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parallel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 </a:t>
            </a:r>
            <a:r>
              <a:rPr lang="de-DE" dirty="0" err="1" smtClean="0"/>
              <a:t>connections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testing</a:t>
            </a:r>
            <a:r>
              <a:rPr lang="de-DE" dirty="0" smtClean="0"/>
              <a:t> in L1,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parallel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; </a:t>
            </a:r>
            <a:r>
              <a:rPr lang="de-DE" dirty="0" err="1" smtClean="0"/>
              <a:t>expect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14 out </a:t>
            </a:r>
            <a:r>
              <a:rPr lang="de-DE" dirty="0" err="1" smtClean="0"/>
              <a:t>of</a:t>
            </a:r>
            <a:r>
              <a:rPr lang="de-DE" dirty="0" smtClean="0"/>
              <a:t> 18 </a:t>
            </a:r>
            <a:r>
              <a:rPr lang="de-DE" dirty="0" err="1" smtClean="0"/>
              <a:t>tasks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completed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cryo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closed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B4C27-E459-4FA3-9486-1DA1D4BD4A7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282"/>
            <a:ext cx="9037706" cy="192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517573" y="2182091"/>
            <a:ext cx="1097962" cy="532534"/>
            <a:chOff x="5517573" y="2182091"/>
            <a:chExt cx="1097962" cy="53253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84" t="51713" r="24961" b="20604"/>
            <a:stretch/>
          </p:blipFill>
          <p:spPr bwMode="auto">
            <a:xfrm>
              <a:off x="5634460" y="2182091"/>
              <a:ext cx="981075" cy="532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5524501" y="2182091"/>
              <a:ext cx="155863" cy="27141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5517573" y="2323962"/>
              <a:ext cx="162791" cy="128363"/>
            </a:xfrm>
            <a:custGeom>
              <a:avLst/>
              <a:gdLst>
                <a:gd name="connsiteX0" fmla="*/ 162791 w 162791"/>
                <a:gd name="connsiteY0" fmla="*/ 80 h 128755"/>
                <a:gd name="connsiteX1" fmla="*/ 72736 w 162791"/>
                <a:gd name="connsiteY1" fmla="*/ 13935 h 128755"/>
                <a:gd name="connsiteX2" fmla="*/ 38100 w 162791"/>
                <a:gd name="connsiteY2" fmla="*/ 86671 h 128755"/>
                <a:gd name="connsiteX3" fmla="*/ 121227 w 162791"/>
                <a:gd name="connsiteY3" fmla="*/ 128235 h 128755"/>
                <a:gd name="connsiteX4" fmla="*/ 124691 w 162791"/>
                <a:gd name="connsiteY4" fmla="*/ 58962 h 128755"/>
                <a:gd name="connsiteX5" fmla="*/ 0 w 162791"/>
                <a:gd name="connsiteY5" fmla="*/ 80 h 128755"/>
                <a:gd name="connsiteX0" fmla="*/ 162791 w 162791"/>
                <a:gd name="connsiteY0" fmla="*/ 80 h 128755"/>
                <a:gd name="connsiteX1" fmla="*/ 72736 w 162791"/>
                <a:gd name="connsiteY1" fmla="*/ 13935 h 128755"/>
                <a:gd name="connsiteX2" fmla="*/ 38100 w 162791"/>
                <a:gd name="connsiteY2" fmla="*/ 86671 h 128755"/>
                <a:gd name="connsiteX3" fmla="*/ 79663 w 162791"/>
                <a:gd name="connsiteY3" fmla="*/ 128235 h 128755"/>
                <a:gd name="connsiteX4" fmla="*/ 124691 w 162791"/>
                <a:gd name="connsiteY4" fmla="*/ 58962 h 128755"/>
                <a:gd name="connsiteX5" fmla="*/ 0 w 162791"/>
                <a:gd name="connsiteY5" fmla="*/ 80 h 128755"/>
                <a:gd name="connsiteX0" fmla="*/ 162791 w 162791"/>
                <a:gd name="connsiteY0" fmla="*/ 80 h 128312"/>
                <a:gd name="connsiteX1" fmla="*/ 72736 w 162791"/>
                <a:gd name="connsiteY1" fmla="*/ 13935 h 128312"/>
                <a:gd name="connsiteX2" fmla="*/ 38100 w 162791"/>
                <a:gd name="connsiteY2" fmla="*/ 86671 h 128312"/>
                <a:gd name="connsiteX3" fmla="*/ 79663 w 162791"/>
                <a:gd name="connsiteY3" fmla="*/ 128235 h 128312"/>
                <a:gd name="connsiteX4" fmla="*/ 124691 w 162791"/>
                <a:gd name="connsiteY4" fmla="*/ 58962 h 128312"/>
                <a:gd name="connsiteX5" fmla="*/ 0 w 162791"/>
                <a:gd name="connsiteY5" fmla="*/ 80 h 128312"/>
                <a:gd name="connsiteX0" fmla="*/ 162791 w 162791"/>
                <a:gd name="connsiteY0" fmla="*/ 14 h 128169"/>
                <a:gd name="connsiteX1" fmla="*/ 72736 w 162791"/>
                <a:gd name="connsiteY1" fmla="*/ 13869 h 128169"/>
                <a:gd name="connsiteX2" fmla="*/ 38100 w 162791"/>
                <a:gd name="connsiteY2" fmla="*/ 58896 h 128169"/>
                <a:gd name="connsiteX3" fmla="*/ 79663 w 162791"/>
                <a:gd name="connsiteY3" fmla="*/ 128169 h 128169"/>
                <a:gd name="connsiteX4" fmla="*/ 124691 w 162791"/>
                <a:gd name="connsiteY4" fmla="*/ 58896 h 128169"/>
                <a:gd name="connsiteX5" fmla="*/ 0 w 162791"/>
                <a:gd name="connsiteY5" fmla="*/ 14 h 128169"/>
                <a:gd name="connsiteX0" fmla="*/ 162791 w 162791"/>
                <a:gd name="connsiteY0" fmla="*/ 14 h 128169"/>
                <a:gd name="connsiteX1" fmla="*/ 72736 w 162791"/>
                <a:gd name="connsiteY1" fmla="*/ 13869 h 128169"/>
                <a:gd name="connsiteX2" fmla="*/ 38100 w 162791"/>
                <a:gd name="connsiteY2" fmla="*/ 58896 h 128169"/>
                <a:gd name="connsiteX3" fmla="*/ 79663 w 162791"/>
                <a:gd name="connsiteY3" fmla="*/ 128169 h 128169"/>
                <a:gd name="connsiteX4" fmla="*/ 124691 w 162791"/>
                <a:gd name="connsiteY4" fmla="*/ 58896 h 128169"/>
                <a:gd name="connsiteX5" fmla="*/ 93518 w 162791"/>
                <a:gd name="connsiteY5" fmla="*/ 31188 h 128169"/>
                <a:gd name="connsiteX6" fmla="*/ 0 w 162791"/>
                <a:gd name="connsiteY6" fmla="*/ 14 h 128169"/>
                <a:gd name="connsiteX0" fmla="*/ 162791 w 162791"/>
                <a:gd name="connsiteY0" fmla="*/ 14 h 128169"/>
                <a:gd name="connsiteX1" fmla="*/ 72736 w 162791"/>
                <a:gd name="connsiteY1" fmla="*/ 13869 h 128169"/>
                <a:gd name="connsiteX2" fmla="*/ 38100 w 162791"/>
                <a:gd name="connsiteY2" fmla="*/ 58896 h 128169"/>
                <a:gd name="connsiteX3" fmla="*/ 79663 w 162791"/>
                <a:gd name="connsiteY3" fmla="*/ 128169 h 128169"/>
                <a:gd name="connsiteX4" fmla="*/ 124691 w 162791"/>
                <a:gd name="connsiteY4" fmla="*/ 58896 h 128169"/>
                <a:gd name="connsiteX5" fmla="*/ 76200 w 162791"/>
                <a:gd name="connsiteY5" fmla="*/ 6943 h 128169"/>
                <a:gd name="connsiteX6" fmla="*/ 0 w 162791"/>
                <a:gd name="connsiteY6" fmla="*/ 14 h 128169"/>
                <a:gd name="connsiteX0" fmla="*/ 162791 w 162791"/>
                <a:gd name="connsiteY0" fmla="*/ 14 h 128169"/>
                <a:gd name="connsiteX1" fmla="*/ 72736 w 162791"/>
                <a:gd name="connsiteY1" fmla="*/ 13869 h 128169"/>
                <a:gd name="connsiteX2" fmla="*/ 38100 w 162791"/>
                <a:gd name="connsiteY2" fmla="*/ 58896 h 128169"/>
                <a:gd name="connsiteX3" fmla="*/ 79663 w 162791"/>
                <a:gd name="connsiteY3" fmla="*/ 128169 h 128169"/>
                <a:gd name="connsiteX4" fmla="*/ 124691 w 162791"/>
                <a:gd name="connsiteY4" fmla="*/ 58896 h 128169"/>
                <a:gd name="connsiteX5" fmla="*/ 86591 w 162791"/>
                <a:gd name="connsiteY5" fmla="*/ 10407 h 128169"/>
                <a:gd name="connsiteX6" fmla="*/ 0 w 162791"/>
                <a:gd name="connsiteY6" fmla="*/ 14 h 128169"/>
                <a:gd name="connsiteX0" fmla="*/ 162791 w 162791"/>
                <a:gd name="connsiteY0" fmla="*/ 44 h 128199"/>
                <a:gd name="connsiteX1" fmla="*/ 86591 w 162791"/>
                <a:gd name="connsiteY1" fmla="*/ 10435 h 128199"/>
                <a:gd name="connsiteX2" fmla="*/ 38100 w 162791"/>
                <a:gd name="connsiteY2" fmla="*/ 58926 h 128199"/>
                <a:gd name="connsiteX3" fmla="*/ 79663 w 162791"/>
                <a:gd name="connsiteY3" fmla="*/ 128199 h 128199"/>
                <a:gd name="connsiteX4" fmla="*/ 124691 w 162791"/>
                <a:gd name="connsiteY4" fmla="*/ 58926 h 128199"/>
                <a:gd name="connsiteX5" fmla="*/ 86591 w 162791"/>
                <a:gd name="connsiteY5" fmla="*/ 10437 h 128199"/>
                <a:gd name="connsiteX6" fmla="*/ 0 w 162791"/>
                <a:gd name="connsiteY6" fmla="*/ 44 h 128199"/>
                <a:gd name="connsiteX0" fmla="*/ 162791 w 162791"/>
                <a:gd name="connsiteY0" fmla="*/ 138 h 128346"/>
                <a:gd name="connsiteX1" fmla="*/ 86591 w 162791"/>
                <a:gd name="connsiteY1" fmla="*/ 10529 h 128346"/>
                <a:gd name="connsiteX2" fmla="*/ 38100 w 162791"/>
                <a:gd name="connsiteY2" fmla="*/ 69410 h 128346"/>
                <a:gd name="connsiteX3" fmla="*/ 79663 w 162791"/>
                <a:gd name="connsiteY3" fmla="*/ 128293 h 128346"/>
                <a:gd name="connsiteX4" fmla="*/ 124691 w 162791"/>
                <a:gd name="connsiteY4" fmla="*/ 59020 h 128346"/>
                <a:gd name="connsiteX5" fmla="*/ 86591 w 162791"/>
                <a:gd name="connsiteY5" fmla="*/ 10531 h 128346"/>
                <a:gd name="connsiteX6" fmla="*/ 0 w 162791"/>
                <a:gd name="connsiteY6" fmla="*/ 138 h 128346"/>
                <a:gd name="connsiteX0" fmla="*/ 162791 w 162791"/>
                <a:gd name="connsiteY0" fmla="*/ 138 h 128363"/>
                <a:gd name="connsiteX1" fmla="*/ 86591 w 162791"/>
                <a:gd name="connsiteY1" fmla="*/ 10529 h 128363"/>
                <a:gd name="connsiteX2" fmla="*/ 38100 w 162791"/>
                <a:gd name="connsiteY2" fmla="*/ 69410 h 128363"/>
                <a:gd name="connsiteX3" fmla="*/ 79663 w 162791"/>
                <a:gd name="connsiteY3" fmla="*/ 128293 h 128363"/>
                <a:gd name="connsiteX4" fmla="*/ 135082 w 162791"/>
                <a:gd name="connsiteY4" fmla="*/ 79802 h 128363"/>
                <a:gd name="connsiteX5" fmla="*/ 86591 w 162791"/>
                <a:gd name="connsiteY5" fmla="*/ 10531 h 128363"/>
                <a:gd name="connsiteX6" fmla="*/ 0 w 162791"/>
                <a:gd name="connsiteY6" fmla="*/ 138 h 12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791" h="128363">
                  <a:moveTo>
                    <a:pt x="162791" y="138"/>
                  </a:moveTo>
                  <a:cubicBezTo>
                    <a:pt x="128154" y="-151"/>
                    <a:pt x="107373" y="-1016"/>
                    <a:pt x="86591" y="10529"/>
                  </a:cubicBezTo>
                  <a:cubicBezTo>
                    <a:pt x="65809" y="22074"/>
                    <a:pt x="39255" y="49783"/>
                    <a:pt x="38100" y="69410"/>
                  </a:cubicBezTo>
                  <a:cubicBezTo>
                    <a:pt x="36945" y="89037"/>
                    <a:pt x="63499" y="126561"/>
                    <a:pt x="79663" y="128293"/>
                  </a:cubicBezTo>
                  <a:cubicBezTo>
                    <a:pt x="95827" y="130025"/>
                    <a:pt x="133927" y="99429"/>
                    <a:pt x="135082" y="79802"/>
                  </a:cubicBezTo>
                  <a:cubicBezTo>
                    <a:pt x="136237" y="60175"/>
                    <a:pt x="107373" y="20345"/>
                    <a:pt x="86591" y="10531"/>
                  </a:cubicBezTo>
                  <a:cubicBezTo>
                    <a:pt x="65809" y="717"/>
                    <a:pt x="15586" y="5334"/>
                    <a:pt x="0" y="138"/>
                  </a:cubicBezTo>
                </a:path>
              </a:pathLst>
            </a:custGeom>
            <a:noFill/>
            <a:ln w="19050" cap="flat" cmpd="sng" algn="ctr">
              <a:solidFill>
                <a:srgbClr val="100F2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3400" y="1762125"/>
            <a:ext cx="6400800" cy="715625"/>
            <a:chOff x="533400" y="1762125"/>
            <a:chExt cx="6400800" cy="715625"/>
          </a:xfrm>
        </p:grpSpPr>
        <p:sp>
          <p:nvSpPr>
            <p:cNvPr id="5" name="Oval 4"/>
            <p:cNvSpPr/>
            <p:nvPr/>
          </p:nvSpPr>
          <p:spPr bwMode="auto">
            <a:xfrm>
              <a:off x="533400" y="1762125"/>
              <a:ext cx="409575" cy="657225"/>
            </a:xfrm>
            <a:prstGeom prst="ellips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524125" y="1771650"/>
              <a:ext cx="409575" cy="657225"/>
            </a:xfrm>
            <a:prstGeom prst="ellips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547428" y="1812250"/>
              <a:ext cx="409575" cy="657225"/>
            </a:xfrm>
            <a:prstGeom prst="ellips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6524625" y="1820525"/>
              <a:ext cx="409575" cy="657225"/>
            </a:xfrm>
            <a:prstGeom prst="ellips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63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</a:t>
            </a:r>
            <a:r>
              <a:rPr lang="de-DE" dirty="0" err="1" smtClean="0"/>
              <a:t>Modulatorhalle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3" y="2393576"/>
            <a:ext cx="5048810" cy="3494181"/>
          </a:xfrm>
        </p:spPr>
        <p:txBody>
          <a:bodyPr/>
          <a:lstStyle/>
          <a:p>
            <a:r>
              <a:rPr lang="de-DE" dirty="0" smtClean="0"/>
              <a:t>Schritt 1:</a:t>
            </a:r>
          </a:p>
          <a:p>
            <a:pPr lvl="1"/>
            <a:r>
              <a:rPr lang="de-DE" dirty="0" smtClean="0"/>
              <a:t>Inbetriebnahme der Modulatoren auf Ersatzlast</a:t>
            </a:r>
          </a:p>
          <a:p>
            <a:pPr lvl="1"/>
            <a:r>
              <a:rPr lang="de-DE" dirty="0" smtClean="0"/>
              <a:t>Unabhängig von Modulinstallation</a:t>
            </a:r>
          </a:p>
          <a:p>
            <a:pPr lvl="1"/>
            <a:r>
              <a:rPr lang="de-DE" dirty="0" smtClean="0"/>
              <a:t>Läuft seit über einem Jahr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F1B56B-5276-4FCA-95C2-98988B4032C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25606" name="Picture 6" descr="S:\user\groups\mdi\dnoelle\public\20130923_24_GunTestPreparation\images\medium\20130924-MK3_96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064" r="24700"/>
          <a:stretch/>
        </p:blipFill>
        <p:spPr bwMode="auto">
          <a:xfrm>
            <a:off x="5826183" y="2247959"/>
            <a:ext cx="3128451" cy="229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82249"/>
          <a:stretch/>
        </p:blipFill>
        <p:spPr bwMode="auto">
          <a:xfrm>
            <a:off x="80384" y="1075174"/>
            <a:ext cx="8729028" cy="116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83" y="4361581"/>
            <a:ext cx="3155466" cy="21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67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Schritt 2: Verbinden der Pulskabel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Mehrstufiges Verfahren, um richtige Zuordnung sicherzustellen</a:t>
            </a:r>
          </a:p>
          <a:p>
            <a:pPr lvl="1"/>
            <a:r>
              <a:rPr lang="de-DE" dirty="0" smtClean="0"/>
              <a:t>Modulator und </a:t>
            </a:r>
            <a:r>
              <a:rPr lang="de-DE" dirty="0" err="1" smtClean="0"/>
              <a:t>Pulstrafo</a:t>
            </a:r>
            <a:r>
              <a:rPr lang="de-DE" dirty="0" smtClean="0"/>
              <a:t> bis zu 2km voneinander entfernt</a:t>
            </a:r>
          </a:p>
          <a:p>
            <a:pPr lvl="1"/>
            <a:r>
              <a:rPr lang="de-DE" dirty="0" smtClean="0"/>
              <a:t>Es ist davon auszugehen, dass sich demnächst immer mehrere Stationen in Betrieb, in der Inbetriebnahme und im Aufbau befinden.</a:t>
            </a:r>
            <a:br>
              <a:rPr lang="de-DE" dirty="0" smtClean="0"/>
            </a:br>
            <a:r>
              <a:rPr lang="de-DE" b="1" dirty="0" smtClean="0"/>
              <a:t>Zuordnung extrem wichtig!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5" name="Picture 4" descr="S:\user\groups\mdi\dnoelle\public\20130923_24_GunTestPreparation\images\medium\20130923-MK3_9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234" y="1244613"/>
            <a:ext cx="3228784" cy="484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69281" y="2401767"/>
            <a:ext cx="6400800" cy="2185214"/>
          </a:xfrm>
          <a:prstGeom prst="rect">
            <a:avLst/>
          </a:prstGeom>
          <a:solidFill>
            <a:srgbClr val="FF0000"/>
          </a:solidFill>
          <a:ln w="38100">
            <a:solidFill>
              <a:srgbClr val="251555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2"/>
                </a:solidFill>
              </a:rPr>
              <a:t> Kabel exakt auf Länge gelegt</a:t>
            </a:r>
          </a:p>
          <a:p>
            <a:r>
              <a:rPr lang="de-DE" sz="2000" dirty="0" smtClean="0">
                <a:solidFill>
                  <a:schemeClr val="tx2"/>
                </a:solidFill>
              </a:rPr>
              <a:t> Immer nur eine Anschlussstelle offen</a:t>
            </a:r>
          </a:p>
          <a:p>
            <a:r>
              <a:rPr lang="de-DE" sz="2000" dirty="0" smtClean="0">
                <a:solidFill>
                  <a:schemeClr val="tx2"/>
                </a:solidFill>
              </a:rPr>
              <a:t> Stationsbezeichnung oben (XHM) und unten (XTL) gleich und deutlich sichtbar</a:t>
            </a:r>
          </a:p>
          <a:p>
            <a:r>
              <a:rPr lang="de-DE" sz="2000" dirty="0" smtClean="0">
                <a:solidFill>
                  <a:schemeClr val="tx2"/>
                </a:solidFill>
              </a:rPr>
              <a:t> Vor Verbindung durchklingeln, dann HV Prüfung</a:t>
            </a:r>
          </a:p>
          <a:p>
            <a:r>
              <a:rPr lang="de-DE" sz="2000" dirty="0" smtClean="0">
                <a:solidFill>
                  <a:schemeClr val="tx2"/>
                </a:solidFill>
              </a:rPr>
              <a:t> Keine HV Pulse ohne Interlock-Vorprüfung</a:t>
            </a:r>
            <a:endParaRPr lang="de-DE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Schritt 3: Einrichten des Klystrons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8201772" cy="4459287"/>
          </a:xfrm>
        </p:spPr>
        <p:txBody>
          <a:bodyPr/>
          <a:lstStyle/>
          <a:p>
            <a:r>
              <a:rPr lang="de-DE" dirty="0" smtClean="0"/>
              <a:t>Alle technischen </a:t>
            </a:r>
            <a:r>
              <a:rPr lang="de-DE" dirty="0" err="1" smtClean="0"/>
              <a:t>Interlocks</a:t>
            </a:r>
            <a:r>
              <a:rPr lang="de-DE" dirty="0" smtClean="0"/>
              <a:t> fürs Klystron werden geprüft</a:t>
            </a:r>
          </a:p>
          <a:p>
            <a:r>
              <a:rPr lang="de-DE" dirty="0" smtClean="0"/>
              <a:t>Timing und Kontrollsystem müssen gängig sein</a:t>
            </a:r>
          </a:p>
          <a:p>
            <a:r>
              <a:rPr lang="de-DE" dirty="0" smtClean="0"/>
              <a:t>LLRF liefert konstantes Ansteuersignal</a:t>
            </a:r>
          </a:p>
          <a:p>
            <a:r>
              <a:rPr lang="de-DE" dirty="0" smtClean="0"/>
              <a:t>In einer internen Vorprüfung wird sichergestellt, dass Personeninterlock auf den Modulator wirkt</a:t>
            </a:r>
          </a:p>
          <a:p>
            <a:r>
              <a:rPr lang="de-DE" dirty="0" smtClean="0"/>
              <a:t>Danach wird das Klystron testweise eingeschaltet</a:t>
            </a:r>
          </a:p>
          <a:p>
            <a:r>
              <a:rPr lang="de-DE" dirty="0" smtClean="0"/>
              <a:t>Offizielle Interlockprüfung mit TÜV und Behörden</a:t>
            </a:r>
          </a:p>
          <a:p>
            <a:pPr lvl="1"/>
            <a:r>
              <a:rPr lang="de-DE" dirty="0" smtClean="0"/>
              <a:t>Termin für L1 nach Ostern: 20.04. oder 27.04. (Festlegung mit der Behörde morgen)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3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Schritt 4: </a:t>
            </a:r>
            <a:r>
              <a:rPr lang="de-DE" dirty="0" err="1" smtClean="0"/>
              <a:t>Klystronbetrieb</a:t>
            </a:r>
            <a:r>
              <a:rPr lang="de-DE" dirty="0" smtClean="0"/>
              <a:t> auf Absorber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5" name="Picture 2" descr="X:\XFEL\Bilder\2015 03 12 1. Modulstring\Wasserzeichen\IMG_33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20788"/>
            <a:ext cx="7308850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13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1153</Words>
  <Application>Microsoft Office PowerPoint</Application>
  <PresentationFormat>On-screen Show (4:3)</PresentationFormat>
  <Paragraphs>227</Paragraphs>
  <Slides>30</Slides>
  <Notes>4</Notes>
  <HiddenSlides>3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ＭＳ Ｐゴシック</vt:lpstr>
      <vt:lpstr>Wingdings</vt:lpstr>
      <vt:lpstr>Geneva</vt:lpstr>
      <vt:lpstr>Symbol</vt:lpstr>
      <vt:lpstr>DESY European XFEL</vt:lpstr>
      <vt:lpstr>Image</vt:lpstr>
      <vt:lpstr>Inbetriebnahme der HF Stationen</vt:lpstr>
      <vt:lpstr>Einleitung</vt:lpstr>
      <vt:lpstr>Einleitung</vt:lpstr>
      <vt:lpstr>Die HF Station im Tunnel</vt:lpstr>
      <vt:lpstr>RF Station</vt:lpstr>
      <vt:lpstr>Die Modulatorhalle</vt:lpstr>
      <vt:lpstr>Schritt 2: Verbinden der Pulskabel</vt:lpstr>
      <vt:lpstr>Schritt 3: Einrichten des Klystrons</vt:lpstr>
      <vt:lpstr>Schritt 4: Klystronbetrieb auf Absorber</vt:lpstr>
      <vt:lpstr>Betrieb auf Absorber</vt:lpstr>
      <vt:lpstr>Platzverhältnisse im Tunnel</vt:lpstr>
      <vt:lpstr>Betrieb auf Absorber</vt:lpstr>
      <vt:lpstr>Kennzeichnung</vt:lpstr>
      <vt:lpstr>Schritt 5: Betrieb der Module</vt:lpstr>
      <vt:lpstr>Warmes Konditionieren der Koppler</vt:lpstr>
      <vt:lpstr>RF Filter for warm Processing</vt:lpstr>
      <vt:lpstr>PROTOTYPE</vt:lpstr>
      <vt:lpstr>PROTOTYPE VALIDATION</vt:lpstr>
      <vt:lpstr>PRODUCTION for XFEL</vt:lpstr>
      <vt:lpstr>CONTROL</vt:lpstr>
      <vt:lpstr>Warm Commissioning of Cold Linac</vt:lpstr>
      <vt:lpstr>Warm Commissioning of Cold Linac</vt:lpstr>
      <vt:lpstr>Rolle des BKR</vt:lpstr>
      <vt:lpstr>Installationszeitplan</vt:lpstr>
      <vt:lpstr>Neuer Ablauf mit weniger Kreuzungen</vt:lpstr>
      <vt:lpstr>PowerPoint Presentation</vt:lpstr>
      <vt:lpstr>PowerPoint Presentation</vt:lpstr>
      <vt:lpstr>XTL              Room 001</vt:lpstr>
      <vt:lpstr>XTL              Room 002</vt:lpstr>
      <vt:lpstr> AMTF Warm Conditioning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mhuening</cp:lastModifiedBy>
  <cp:revision>225</cp:revision>
  <cp:lastPrinted>2008-09-01T15:04:16Z</cp:lastPrinted>
  <dcterms:created xsi:type="dcterms:W3CDTF">2008-08-31T12:56:32Z</dcterms:created>
  <dcterms:modified xsi:type="dcterms:W3CDTF">2015-03-25T15:24:11Z</dcterms:modified>
</cp:coreProperties>
</file>