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261" r:id="rId4"/>
    <p:sldId id="264" r:id="rId5"/>
    <p:sldId id="265" r:id="rId6"/>
    <p:sldId id="259" r:id="rId7"/>
    <p:sldId id="260" r:id="rId8"/>
    <p:sldId id="262" r:id="rId9"/>
    <p:sldId id="271" r:id="rId10"/>
    <p:sldId id="266" r:id="rId11"/>
    <p:sldId id="267" r:id="rId12"/>
    <p:sldId id="269" r:id="rId13"/>
    <p:sldId id="287" r:id="rId14"/>
    <p:sldId id="272" r:id="rId15"/>
    <p:sldId id="277" r:id="rId16"/>
    <p:sldId id="288" r:id="rId17"/>
    <p:sldId id="278" r:id="rId18"/>
    <p:sldId id="273" r:id="rId19"/>
    <p:sldId id="274" r:id="rId20"/>
    <p:sldId id="281" r:id="rId21"/>
    <p:sldId id="282" r:id="rId22"/>
    <p:sldId id="284" r:id="rId23"/>
    <p:sldId id="285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FFFF"/>
    <a:srgbClr val="BA3454"/>
    <a:srgbClr val="2754B9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89" autoAdjust="0"/>
    <p:restoredTop sz="85739" autoAdjust="0"/>
  </p:normalViewPr>
  <p:slideViewPr>
    <p:cSldViewPr snapToGrid="0" snapToObjects="1">
      <p:cViewPr varScale="1">
        <p:scale>
          <a:sx n="102" d="100"/>
          <a:sy n="102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E6B3B-18B5-CB46-A396-28103867AB3F}" type="doc">
      <dgm:prSet loTypeId="urn:microsoft.com/office/officeart/2005/8/layout/process1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809DAF1-1114-1F47-A555-905B8011ECFC}">
      <dgm:prSet phldrT="[Text]"/>
      <dgm:spPr/>
      <dgm:t>
        <a:bodyPr/>
        <a:lstStyle/>
        <a:p>
          <a:r>
            <a:rPr lang="de-DE" dirty="0" smtClean="0"/>
            <a:t>Panel</a:t>
          </a:r>
          <a:endParaRPr lang="de-DE" dirty="0"/>
        </a:p>
      </dgm:t>
    </dgm:pt>
    <dgm:pt modelId="{7F1E3917-BB5D-4146-82F8-300B50FB7D1C}" type="parTrans" cxnId="{BF90C76B-BC88-9E4A-A33D-1F154EDF6DB9}">
      <dgm:prSet/>
      <dgm:spPr/>
      <dgm:t>
        <a:bodyPr/>
        <a:lstStyle/>
        <a:p>
          <a:endParaRPr lang="de-DE"/>
        </a:p>
      </dgm:t>
    </dgm:pt>
    <dgm:pt modelId="{2D7F0357-4A4F-9F42-B04C-AEE0E8042401}" type="sibTrans" cxnId="{BF90C76B-BC88-9E4A-A33D-1F154EDF6DB9}">
      <dgm:prSet/>
      <dgm:spPr/>
      <dgm:t>
        <a:bodyPr/>
        <a:lstStyle/>
        <a:p>
          <a:endParaRPr lang="de-DE"/>
        </a:p>
      </dgm:t>
    </dgm:pt>
    <dgm:pt modelId="{2D56A1CF-7E65-EB48-AF71-F3DEF7D6769A}">
      <dgm:prSet phldrT="[Text]"/>
      <dgm:spPr/>
      <dgm:t>
        <a:bodyPr/>
        <a:lstStyle/>
        <a:p>
          <a:r>
            <a:rPr lang="de-DE" dirty="0" smtClean="0"/>
            <a:t>Auflösung</a:t>
          </a:r>
          <a:endParaRPr lang="de-DE" dirty="0"/>
        </a:p>
      </dgm:t>
    </dgm:pt>
    <dgm:pt modelId="{036EF05F-DEFF-FC4D-B80B-68D96F2A71FB}" type="parTrans" cxnId="{68EDACFA-17D2-5B42-8A04-03C0F48C3B3D}">
      <dgm:prSet/>
      <dgm:spPr/>
      <dgm:t>
        <a:bodyPr/>
        <a:lstStyle/>
        <a:p>
          <a:endParaRPr lang="de-DE"/>
        </a:p>
      </dgm:t>
    </dgm:pt>
    <dgm:pt modelId="{F5F4B633-7344-2448-94F0-DF2E4DAC0404}" type="sibTrans" cxnId="{68EDACFA-17D2-5B42-8A04-03C0F48C3B3D}">
      <dgm:prSet/>
      <dgm:spPr/>
      <dgm:t>
        <a:bodyPr/>
        <a:lstStyle/>
        <a:p>
          <a:endParaRPr lang="de-DE"/>
        </a:p>
      </dgm:t>
    </dgm:pt>
    <dgm:pt modelId="{055A48B2-F044-0F4F-B949-B57B755A8E49}">
      <dgm:prSet phldrT="[Text]"/>
      <dgm:spPr/>
      <dgm:t>
        <a:bodyPr/>
        <a:lstStyle/>
        <a:p>
          <a:r>
            <a:rPr lang="de-DE" dirty="0" smtClean="0"/>
            <a:t>Monitor</a:t>
          </a:r>
          <a:endParaRPr lang="de-DE" dirty="0"/>
        </a:p>
      </dgm:t>
    </dgm:pt>
    <dgm:pt modelId="{C17176D6-BAE9-5E4E-A4C8-17955B82A7D5}" type="parTrans" cxnId="{33B87E47-B4F0-0841-AF63-2A151E543DE8}">
      <dgm:prSet/>
      <dgm:spPr/>
      <dgm:t>
        <a:bodyPr/>
        <a:lstStyle/>
        <a:p>
          <a:endParaRPr lang="de-DE"/>
        </a:p>
      </dgm:t>
    </dgm:pt>
    <dgm:pt modelId="{804B915B-CEC9-7645-ABBE-5DACE4A69DAD}" type="sibTrans" cxnId="{33B87E47-B4F0-0841-AF63-2A151E543DE8}">
      <dgm:prSet/>
      <dgm:spPr/>
      <dgm:t>
        <a:bodyPr/>
        <a:lstStyle/>
        <a:p>
          <a:endParaRPr lang="de-DE"/>
        </a:p>
      </dgm:t>
    </dgm:pt>
    <dgm:pt modelId="{699B8212-9EBF-BC44-BFE5-F6F796822364}">
      <dgm:prSet/>
      <dgm:spPr/>
      <dgm:t>
        <a:bodyPr/>
        <a:lstStyle/>
        <a:p>
          <a:r>
            <a:rPr lang="de-DE" dirty="0" smtClean="0"/>
            <a:t>Konsole</a:t>
          </a:r>
          <a:endParaRPr lang="de-DE" dirty="0"/>
        </a:p>
      </dgm:t>
    </dgm:pt>
    <dgm:pt modelId="{FDB1B2BD-4D33-F649-9A9E-A122FCD82068}" type="parTrans" cxnId="{3930122A-DE80-794D-91A5-F7E4836FF667}">
      <dgm:prSet/>
      <dgm:spPr/>
      <dgm:t>
        <a:bodyPr/>
        <a:lstStyle/>
        <a:p>
          <a:endParaRPr lang="de-DE"/>
        </a:p>
      </dgm:t>
    </dgm:pt>
    <dgm:pt modelId="{36C781E4-AF1F-2D47-82D2-4D052F4C83B6}" type="sibTrans" cxnId="{3930122A-DE80-794D-91A5-F7E4836FF667}">
      <dgm:prSet/>
      <dgm:spPr/>
      <dgm:t>
        <a:bodyPr/>
        <a:lstStyle/>
        <a:p>
          <a:endParaRPr lang="de-DE"/>
        </a:p>
      </dgm:t>
    </dgm:pt>
    <dgm:pt modelId="{D6C7C79A-6935-B749-BCC1-CDA387E62F8E}" type="pres">
      <dgm:prSet presAssocID="{28CE6B3B-18B5-CB46-A396-28103867AB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52A53-03BB-4F47-9B71-776DA41F7827}" type="pres">
      <dgm:prSet presAssocID="{699B8212-9EBF-BC44-BFE5-F6F7968223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812646-A1E4-5143-9C8C-4FB35EC9918E}" type="pres">
      <dgm:prSet presAssocID="{36C781E4-AF1F-2D47-82D2-4D052F4C83B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F081BD3-5FA7-0B4A-8B45-F5266FAACE3B}" type="pres">
      <dgm:prSet presAssocID="{36C781E4-AF1F-2D47-82D2-4D052F4C83B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1E280AD-0EBA-894D-AAB9-25BDD9CE382A}" type="pres">
      <dgm:prSet presAssocID="{055A48B2-F044-0F4F-B949-B57B755A8E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A5F450-80E5-FE44-A780-F4D651C7ED07}" type="pres">
      <dgm:prSet presAssocID="{804B915B-CEC9-7645-ABBE-5DACE4A69DA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902141B-8ED1-B245-8AB7-4EE2D6AD3BD2}" type="pres">
      <dgm:prSet presAssocID="{804B915B-CEC9-7645-ABBE-5DACE4A69DA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A6E1086-D57E-CC42-BB00-B02CB880F419}" type="pres">
      <dgm:prSet presAssocID="{2D56A1CF-7E65-EB48-AF71-F3DEF7D6769A}" presName="node" presStyleLbl="node1" presStyleIdx="2" presStyleCnt="4" custLinFactNeighborY="-9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34A692-00A4-8B4D-AD61-CE6944621B7B}" type="pres">
      <dgm:prSet presAssocID="{F5F4B633-7344-2448-94F0-DF2E4DAC040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8D35DC7-35AF-0244-B116-0F0F848E9708}" type="pres">
      <dgm:prSet presAssocID="{F5F4B633-7344-2448-94F0-DF2E4DAC040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DDEEE3B-DC17-B14A-9523-D070387ECCC6}" type="pres">
      <dgm:prSet presAssocID="{4809DAF1-1114-1F47-A555-905B8011EC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0122A-DE80-794D-91A5-F7E4836FF667}" srcId="{28CE6B3B-18B5-CB46-A396-28103867AB3F}" destId="{699B8212-9EBF-BC44-BFE5-F6F796822364}" srcOrd="0" destOrd="0" parTransId="{FDB1B2BD-4D33-F649-9A9E-A122FCD82068}" sibTransId="{36C781E4-AF1F-2D47-82D2-4D052F4C83B6}"/>
    <dgm:cxn modelId="{BF90C76B-BC88-9E4A-A33D-1F154EDF6DB9}" srcId="{28CE6B3B-18B5-CB46-A396-28103867AB3F}" destId="{4809DAF1-1114-1F47-A555-905B8011ECFC}" srcOrd="3" destOrd="0" parTransId="{7F1E3917-BB5D-4146-82F8-300B50FB7D1C}" sibTransId="{2D7F0357-4A4F-9F42-B04C-AEE0E8042401}"/>
    <dgm:cxn modelId="{33B87E47-B4F0-0841-AF63-2A151E543DE8}" srcId="{28CE6B3B-18B5-CB46-A396-28103867AB3F}" destId="{055A48B2-F044-0F4F-B949-B57B755A8E49}" srcOrd="1" destOrd="0" parTransId="{C17176D6-BAE9-5E4E-A4C8-17955B82A7D5}" sibTransId="{804B915B-CEC9-7645-ABBE-5DACE4A69DAD}"/>
    <dgm:cxn modelId="{D3C1801E-FF83-7B4A-8279-65921EFFDBE5}" type="presOf" srcId="{36C781E4-AF1F-2D47-82D2-4D052F4C83B6}" destId="{9F081BD3-5FA7-0B4A-8B45-F5266FAACE3B}" srcOrd="1" destOrd="0" presId="urn:microsoft.com/office/officeart/2005/8/layout/process1"/>
    <dgm:cxn modelId="{60D0B53C-B171-0446-B01A-7CAFAB3B2C83}" type="presOf" srcId="{4809DAF1-1114-1F47-A555-905B8011ECFC}" destId="{DDDEEE3B-DC17-B14A-9523-D070387ECCC6}" srcOrd="0" destOrd="0" presId="urn:microsoft.com/office/officeart/2005/8/layout/process1"/>
    <dgm:cxn modelId="{9CB3827C-1DF4-4B45-80DF-50A60C418A44}" type="presOf" srcId="{699B8212-9EBF-BC44-BFE5-F6F796822364}" destId="{E5152A53-03BB-4F47-9B71-776DA41F7827}" srcOrd="0" destOrd="0" presId="urn:microsoft.com/office/officeart/2005/8/layout/process1"/>
    <dgm:cxn modelId="{68EDACFA-17D2-5B42-8A04-03C0F48C3B3D}" srcId="{28CE6B3B-18B5-CB46-A396-28103867AB3F}" destId="{2D56A1CF-7E65-EB48-AF71-F3DEF7D6769A}" srcOrd="2" destOrd="0" parTransId="{036EF05F-DEFF-FC4D-B80B-68D96F2A71FB}" sibTransId="{F5F4B633-7344-2448-94F0-DF2E4DAC0404}"/>
    <dgm:cxn modelId="{1EC8BE10-5D38-E74A-B722-236F33A2DA87}" type="presOf" srcId="{804B915B-CEC9-7645-ABBE-5DACE4A69DAD}" destId="{7902141B-8ED1-B245-8AB7-4EE2D6AD3BD2}" srcOrd="1" destOrd="0" presId="urn:microsoft.com/office/officeart/2005/8/layout/process1"/>
    <dgm:cxn modelId="{BB4AFE65-B0D9-5640-B061-9FD2CAFA17C0}" type="presOf" srcId="{F5F4B633-7344-2448-94F0-DF2E4DAC0404}" destId="{8E34A692-00A4-8B4D-AD61-CE6944621B7B}" srcOrd="0" destOrd="0" presId="urn:microsoft.com/office/officeart/2005/8/layout/process1"/>
    <dgm:cxn modelId="{45F1F4EE-514F-E440-A8D4-BD5908A0D13C}" type="presOf" srcId="{F5F4B633-7344-2448-94F0-DF2E4DAC0404}" destId="{88D35DC7-35AF-0244-B116-0F0F848E9708}" srcOrd="1" destOrd="0" presId="urn:microsoft.com/office/officeart/2005/8/layout/process1"/>
    <dgm:cxn modelId="{A9277B65-953C-114A-8B9B-A596AF3E8157}" type="presOf" srcId="{28CE6B3B-18B5-CB46-A396-28103867AB3F}" destId="{D6C7C79A-6935-B749-BCC1-CDA387E62F8E}" srcOrd="0" destOrd="0" presId="urn:microsoft.com/office/officeart/2005/8/layout/process1"/>
    <dgm:cxn modelId="{27C6BF1B-823D-4647-8061-C59532820463}" type="presOf" srcId="{055A48B2-F044-0F4F-B949-B57B755A8E49}" destId="{E1E280AD-0EBA-894D-AAB9-25BDD9CE382A}" srcOrd="0" destOrd="0" presId="urn:microsoft.com/office/officeart/2005/8/layout/process1"/>
    <dgm:cxn modelId="{2E542338-B788-434A-ACCF-9835002CF138}" type="presOf" srcId="{36C781E4-AF1F-2D47-82D2-4D052F4C83B6}" destId="{79812646-A1E4-5143-9C8C-4FB35EC9918E}" srcOrd="0" destOrd="0" presId="urn:microsoft.com/office/officeart/2005/8/layout/process1"/>
    <dgm:cxn modelId="{834EFDFA-FA17-4D41-9CA5-E44C94BDBBB5}" type="presOf" srcId="{2D56A1CF-7E65-EB48-AF71-F3DEF7D6769A}" destId="{AA6E1086-D57E-CC42-BB00-B02CB880F419}" srcOrd="0" destOrd="0" presId="urn:microsoft.com/office/officeart/2005/8/layout/process1"/>
    <dgm:cxn modelId="{216E1C88-FC73-3344-BE2A-76294021543B}" type="presOf" srcId="{804B915B-CEC9-7645-ABBE-5DACE4A69DAD}" destId="{64A5F450-80E5-FE44-A780-F4D651C7ED07}" srcOrd="0" destOrd="0" presId="urn:microsoft.com/office/officeart/2005/8/layout/process1"/>
    <dgm:cxn modelId="{0B991086-6999-9640-AE54-3596608C19C6}" type="presParOf" srcId="{D6C7C79A-6935-B749-BCC1-CDA387E62F8E}" destId="{E5152A53-03BB-4F47-9B71-776DA41F7827}" srcOrd="0" destOrd="0" presId="urn:microsoft.com/office/officeart/2005/8/layout/process1"/>
    <dgm:cxn modelId="{ACA2A022-CD0F-B741-B426-C0AEA603AC31}" type="presParOf" srcId="{D6C7C79A-6935-B749-BCC1-CDA387E62F8E}" destId="{79812646-A1E4-5143-9C8C-4FB35EC9918E}" srcOrd="1" destOrd="0" presId="urn:microsoft.com/office/officeart/2005/8/layout/process1"/>
    <dgm:cxn modelId="{E1C6FA4E-4A9B-894C-8C84-A18274669F69}" type="presParOf" srcId="{79812646-A1E4-5143-9C8C-4FB35EC9918E}" destId="{9F081BD3-5FA7-0B4A-8B45-F5266FAACE3B}" srcOrd="0" destOrd="0" presId="urn:microsoft.com/office/officeart/2005/8/layout/process1"/>
    <dgm:cxn modelId="{D0F58D47-94D7-7844-8173-06EB007D6BF4}" type="presParOf" srcId="{D6C7C79A-6935-B749-BCC1-CDA387E62F8E}" destId="{E1E280AD-0EBA-894D-AAB9-25BDD9CE382A}" srcOrd="2" destOrd="0" presId="urn:microsoft.com/office/officeart/2005/8/layout/process1"/>
    <dgm:cxn modelId="{8327B9AC-8623-8F4A-8365-3A2C7C0F176C}" type="presParOf" srcId="{D6C7C79A-6935-B749-BCC1-CDA387E62F8E}" destId="{64A5F450-80E5-FE44-A780-F4D651C7ED07}" srcOrd="3" destOrd="0" presId="urn:microsoft.com/office/officeart/2005/8/layout/process1"/>
    <dgm:cxn modelId="{83E0ABF2-2B31-1945-B65C-8A7DE8D1E67B}" type="presParOf" srcId="{64A5F450-80E5-FE44-A780-F4D651C7ED07}" destId="{7902141B-8ED1-B245-8AB7-4EE2D6AD3BD2}" srcOrd="0" destOrd="0" presId="urn:microsoft.com/office/officeart/2005/8/layout/process1"/>
    <dgm:cxn modelId="{B6B00543-07AB-1D44-8360-78C77925ED95}" type="presParOf" srcId="{D6C7C79A-6935-B749-BCC1-CDA387E62F8E}" destId="{AA6E1086-D57E-CC42-BB00-B02CB880F419}" srcOrd="4" destOrd="0" presId="urn:microsoft.com/office/officeart/2005/8/layout/process1"/>
    <dgm:cxn modelId="{57907322-D9B7-7E47-8953-67AE14334506}" type="presParOf" srcId="{D6C7C79A-6935-B749-BCC1-CDA387E62F8E}" destId="{8E34A692-00A4-8B4D-AD61-CE6944621B7B}" srcOrd="5" destOrd="0" presId="urn:microsoft.com/office/officeart/2005/8/layout/process1"/>
    <dgm:cxn modelId="{A9D92DEB-B64C-DB45-BB70-B2B2C5ED536D}" type="presParOf" srcId="{8E34A692-00A4-8B4D-AD61-CE6944621B7B}" destId="{88D35DC7-35AF-0244-B116-0F0F848E9708}" srcOrd="0" destOrd="0" presId="urn:microsoft.com/office/officeart/2005/8/layout/process1"/>
    <dgm:cxn modelId="{B5347A3C-CC8B-D346-8EF9-459BC6251BF0}" type="presParOf" srcId="{D6C7C79A-6935-B749-BCC1-CDA387E62F8E}" destId="{DDDEEE3B-DC17-B14A-9523-D070387ECCC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52A53-03BB-4F47-9B71-776DA41F7827}">
      <dsp:nvSpPr>
        <dsp:cNvPr id="0" name=""/>
        <dsp:cNvSpPr/>
      </dsp:nvSpPr>
      <dsp:spPr>
        <a:xfrm>
          <a:off x="2505" y="346727"/>
          <a:ext cx="1095632" cy="65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Konsole</a:t>
          </a:r>
          <a:endParaRPr lang="de-DE" sz="1600" kern="1200" dirty="0"/>
        </a:p>
      </dsp:txBody>
      <dsp:txXfrm>
        <a:off x="21759" y="365981"/>
        <a:ext cx="1057124" cy="618871"/>
      </dsp:txXfrm>
    </dsp:sp>
    <dsp:sp modelId="{79812646-A1E4-5143-9C8C-4FB35EC9918E}">
      <dsp:nvSpPr>
        <dsp:cNvPr id="0" name=""/>
        <dsp:cNvSpPr/>
      </dsp:nvSpPr>
      <dsp:spPr>
        <a:xfrm>
          <a:off x="1207701" y="539558"/>
          <a:ext cx="232274" cy="271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1207701" y="593901"/>
        <a:ext cx="162592" cy="163030"/>
      </dsp:txXfrm>
    </dsp:sp>
    <dsp:sp modelId="{E1E280AD-0EBA-894D-AAB9-25BDD9CE382A}">
      <dsp:nvSpPr>
        <dsp:cNvPr id="0" name=""/>
        <dsp:cNvSpPr/>
      </dsp:nvSpPr>
      <dsp:spPr>
        <a:xfrm>
          <a:off x="1536391" y="346727"/>
          <a:ext cx="1095632" cy="65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Monitor</a:t>
          </a:r>
          <a:endParaRPr lang="de-DE" sz="1600" kern="1200" dirty="0"/>
        </a:p>
      </dsp:txBody>
      <dsp:txXfrm>
        <a:off x="1555645" y="365981"/>
        <a:ext cx="1057124" cy="618871"/>
      </dsp:txXfrm>
    </dsp:sp>
    <dsp:sp modelId="{64A5F450-80E5-FE44-A780-F4D651C7ED07}">
      <dsp:nvSpPr>
        <dsp:cNvPr id="0" name=""/>
        <dsp:cNvSpPr/>
      </dsp:nvSpPr>
      <dsp:spPr>
        <a:xfrm rot="21586313">
          <a:off x="2741585" y="536478"/>
          <a:ext cx="232275" cy="271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2741585" y="590960"/>
        <a:ext cx="162593" cy="163030"/>
      </dsp:txXfrm>
    </dsp:sp>
    <dsp:sp modelId="{AA6E1086-D57E-CC42-BB00-B02CB880F419}">
      <dsp:nvSpPr>
        <dsp:cNvPr id="0" name=""/>
        <dsp:cNvSpPr/>
      </dsp:nvSpPr>
      <dsp:spPr>
        <a:xfrm>
          <a:off x="3070276" y="340620"/>
          <a:ext cx="1095632" cy="65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Auflösung</a:t>
          </a:r>
          <a:endParaRPr lang="de-DE" sz="1600" kern="1200" dirty="0"/>
        </a:p>
      </dsp:txBody>
      <dsp:txXfrm>
        <a:off x="3089530" y="359874"/>
        <a:ext cx="1057124" cy="618871"/>
      </dsp:txXfrm>
    </dsp:sp>
    <dsp:sp modelId="{8E34A692-00A4-8B4D-AD61-CE6944621B7B}">
      <dsp:nvSpPr>
        <dsp:cNvPr id="0" name=""/>
        <dsp:cNvSpPr/>
      </dsp:nvSpPr>
      <dsp:spPr>
        <a:xfrm rot="13687">
          <a:off x="4275471" y="536531"/>
          <a:ext cx="232275" cy="271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4275471" y="590735"/>
        <a:ext cx="162593" cy="163030"/>
      </dsp:txXfrm>
    </dsp:sp>
    <dsp:sp modelId="{DDDEEE3B-DC17-B14A-9523-D070387ECCC6}">
      <dsp:nvSpPr>
        <dsp:cNvPr id="0" name=""/>
        <dsp:cNvSpPr/>
      </dsp:nvSpPr>
      <dsp:spPr>
        <a:xfrm>
          <a:off x="4604161" y="346727"/>
          <a:ext cx="1095632" cy="65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Panel</a:t>
          </a:r>
          <a:endParaRPr lang="de-DE" sz="1600" kern="1200" dirty="0"/>
        </a:p>
      </dsp:txBody>
      <dsp:txXfrm>
        <a:off x="4623415" y="365981"/>
        <a:ext cx="1057124" cy="61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5563-0AEB-2742-9C45-15EA18E736C9}" type="datetimeFigureOut">
              <a:rPr lang="en-US" smtClean="0"/>
              <a:t>26.03.15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FBDC6-F9D4-CE45-B889-338CAD5266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801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71343-59DD-7849-80F2-EE897B4D6770}" type="datetimeFigureOut">
              <a:rPr lang="en-US" smtClean="0"/>
              <a:t>26.03.15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B0AE1-176F-9844-9890-8F88B9CCDF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53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Automatisierungsgrad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definiert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moegliche</a:t>
            </a:r>
            <a:r>
              <a:rPr lang="en-US" baseline="0" dirty="0" smtClean="0"/>
              <a:t> -&gt; MM Interface</a:t>
            </a:r>
          </a:p>
          <a:p>
            <a:r>
              <a:rPr lang="en-US" baseline="0" dirty="0" smtClean="0"/>
              <a:t>MM Interface </a:t>
            </a:r>
            <a:r>
              <a:rPr lang="en-US" baseline="0" dirty="0" err="1" smtClean="0"/>
              <a:t>erfordert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Automatisierungsgrad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=&gt; </a:t>
            </a:r>
            <a:r>
              <a:rPr lang="de-DE" dirty="0" smtClean="0"/>
              <a:t>Lieber bessere Automatisierung als bessere Panels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B0AE1-176F-9844-9890-8F88B9CCDF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42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weiteren</a:t>
            </a:r>
            <a:r>
              <a:rPr lang="en-US" dirty="0" smtClean="0"/>
              <a:t> details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ueber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vorzuege</a:t>
            </a:r>
            <a:r>
              <a:rPr lang="en-US" baseline="0" dirty="0" smtClean="0"/>
              <a:t> von jddd (</a:t>
            </a:r>
            <a:r>
              <a:rPr lang="en-US" baseline="0" dirty="0" err="1" smtClean="0"/>
              <a:t>mehr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moeglichkeiten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z.B</a:t>
            </a:r>
            <a:r>
              <a:rPr lang="en-US" baseline="0" dirty="0" smtClean="0"/>
              <a:t>. Tabs, </a:t>
            </a:r>
            <a:r>
              <a:rPr lang="en-US" baseline="0" dirty="0" err="1" smtClean="0"/>
              <a:t>dynamische</a:t>
            </a:r>
            <a:r>
              <a:rPr lang="en-US" baseline="0" dirty="0" smtClean="0"/>
              <a:t> includes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B0AE1-176F-9844-9890-8F88B9CCDF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84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weiteren</a:t>
            </a:r>
            <a:r>
              <a:rPr lang="en-US" dirty="0" smtClean="0"/>
              <a:t> details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ueber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vorzuege</a:t>
            </a:r>
            <a:r>
              <a:rPr lang="en-US" baseline="0" dirty="0" smtClean="0"/>
              <a:t> von jddd (</a:t>
            </a:r>
            <a:r>
              <a:rPr lang="en-US" baseline="0" dirty="0" err="1" smtClean="0"/>
              <a:t>mehr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moeglichkeiten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z.B</a:t>
            </a:r>
            <a:r>
              <a:rPr lang="en-US" baseline="0" dirty="0" smtClean="0"/>
              <a:t>. Tabs, </a:t>
            </a:r>
            <a:r>
              <a:rPr lang="en-US" baseline="0" dirty="0" err="1" smtClean="0"/>
              <a:t>dynamische</a:t>
            </a:r>
            <a:r>
              <a:rPr lang="en-US" baseline="0" dirty="0" smtClean="0"/>
              <a:t> includes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B0AE1-176F-9844-9890-8F88B9CCDF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84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B0AE1-176F-9844-9890-8F88B9CCDF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84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noProof="0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subtitle style</a:t>
            </a:r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title style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Beschleuniger-Betriebsseminar 2013 Grömitz, 19.3.2013 </a:t>
            </a:r>
            <a:r>
              <a:rPr lang="en-US" dirty="0" smtClean="0"/>
              <a:t>- Raimund Kammering, DESY – MCS / WP 28 – </a:t>
            </a:r>
          </a:p>
        </p:txBody>
      </p:sp>
    </p:spTree>
    <p:extLst>
      <p:ext uri="{BB962C8B-B14F-4D97-AF65-F5344CB8AC3E}">
        <p14:creationId xmlns:p14="http://schemas.microsoft.com/office/powerpoint/2010/main" val="321992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Beschleuniger-Betriebsseminar 2013 Grömitz, 19.3.2013 </a:t>
            </a:r>
            <a:r>
              <a:rPr lang="en-US" dirty="0" smtClean="0"/>
              <a:t>- Raimund Kammering, DESY – MCS / WP 28 – </a:t>
            </a:r>
          </a:p>
        </p:txBody>
      </p:sp>
    </p:spTree>
    <p:extLst>
      <p:ext uri="{BB962C8B-B14F-4D97-AF65-F5344CB8AC3E}">
        <p14:creationId xmlns:p14="http://schemas.microsoft.com/office/powerpoint/2010/main" val="369091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noProof="0" smtClean="0"/>
              <a:t>‹#›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Beschleuniger-Betriebsseminar 2013 Grömitz, 26.3.2013 </a:t>
            </a:r>
            <a:r>
              <a:rPr lang="en-US" dirty="0" smtClean="0"/>
              <a:t>- Raimund Kammering, DESY – MCS – </a:t>
            </a:r>
          </a:p>
        </p:txBody>
      </p:sp>
    </p:spTree>
    <p:extLst>
      <p:ext uri="{BB962C8B-B14F-4D97-AF65-F5344CB8AC3E}">
        <p14:creationId xmlns:p14="http://schemas.microsoft.com/office/powerpoint/2010/main" val="69869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Beschleuniger-Betriebsseminar 2013 Grömitz, 26.3.2013 </a:t>
            </a:r>
            <a:r>
              <a:rPr lang="en-US" dirty="0" smtClean="0"/>
              <a:t>- Raimund Kammering, DESY – MCS – </a:t>
            </a:r>
          </a:p>
        </p:txBody>
      </p:sp>
    </p:spTree>
    <p:extLst>
      <p:ext uri="{BB962C8B-B14F-4D97-AF65-F5344CB8AC3E}">
        <p14:creationId xmlns:p14="http://schemas.microsoft.com/office/powerpoint/2010/main" val="249065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Beschleuniger-Betriebsseminar 2013 Grömitz, 26.3.2013 </a:t>
            </a:r>
            <a:r>
              <a:rPr lang="en-US" dirty="0" smtClean="0"/>
              <a:t>- Raimund Kammering, DESY – MCS – </a:t>
            </a:r>
          </a:p>
        </p:txBody>
      </p:sp>
    </p:spTree>
    <p:extLst>
      <p:ext uri="{BB962C8B-B14F-4D97-AF65-F5344CB8AC3E}">
        <p14:creationId xmlns:p14="http://schemas.microsoft.com/office/powerpoint/2010/main" val="261809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Beschleuniger-Betriebsseminar 2013 Grömitz, 26.3.2013 </a:t>
            </a:r>
            <a:r>
              <a:rPr lang="en-US" dirty="0" smtClean="0"/>
              <a:t>- Raimund Kammering, DESY – MCS – </a:t>
            </a:r>
          </a:p>
        </p:txBody>
      </p:sp>
    </p:spTree>
    <p:extLst>
      <p:ext uri="{BB962C8B-B14F-4D97-AF65-F5344CB8AC3E}">
        <p14:creationId xmlns:p14="http://schemas.microsoft.com/office/powerpoint/2010/main" val="96115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Click to edit Master title style</a:t>
            </a:r>
            <a:endParaRPr lang="de-DE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noProof="0" smtClean="0"/>
              <a:t>‹#›</a:t>
            </a:fld>
            <a:endParaRPr lang="de-D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Beschleuniger-Betriebsseminar 2013 Grömitz, 26.3.2013 </a:t>
            </a:r>
            <a:r>
              <a:rPr lang="en-US" dirty="0" smtClean="0"/>
              <a:t>- Raimund Kammering, DESY – MCS – </a:t>
            </a:r>
          </a:p>
        </p:txBody>
      </p:sp>
    </p:spTree>
    <p:extLst>
      <p:ext uri="{BB962C8B-B14F-4D97-AF65-F5344CB8AC3E}">
        <p14:creationId xmlns:p14="http://schemas.microsoft.com/office/powerpoint/2010/main" val="366535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Beschleuniger-Betriebsseminar 2013 Grömitz, 26.3.2013 </a:t>
            </a:r>
            <a:r>
              <a:rPr lang="en-US" dirty="0" smtClean="0"/>
              <a:t>- Raimund Kammering, DESY – MCS – </a:t>
            </a:r>
          </a:p>
        </p:txBody>
      </p:sp>
    </p:spTree>
    <p:extLst>
      <p:ext uri="{BB962C8B-B14F-4D97-AF65-F5344CB8AC3E}">
        <p14:creationId xmlns:p14="http://schemas.microsoft.com/office/powerpoint/2010/main" val="417620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Beschleuniger-Betriebsseminar 2013 Grömitz, 19.3.2013 </a:t>
            </a:r>
            <a:r>
              <a:rPr lang="en-US" dirty="0" smtClean="0"/>
              <a:t>- Raimund Kammering, DESY – MCS / WP 28 – </a:t>
            </a:r>
          </a:p>
        </p:txBody>
      </p:sp>
    </p:spTree>
    <p:extLst>
      <p:ext uri="{BB962C8B-B14F-4D97-AF65-F5344CB8AC3E}">
        <p14:creationId xmlns:p14="http://schemas.microsoft.com/office/powerpoint/2010/main" val="28033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Beschleuniger-Betriebsseminar 2013 Grömitz, 19.3.2013 </a:t>
            </a:r>
            <a:r>
              <a:rPr lang="en-US" dirty="0" smtClean="0"/>
              <a:t>- Raimund Kammering, DESY – MCS / WP 28 – </a:t>
            </a:r>
          </a:p>
        </p:txBody>
      </p:sp>
    </p:spTree>
    <p:extLst>
      <p:ext uri="{BB962C8B-B14F-4D97-AF65-F5344CB8AC3E}">
        <p14:creationId xmlns:p14="http://schemas.microsoft.com/office/powerpoint/2010/main" val="370414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Geneva" charset="0"/>
              </a:defRPr>
            </a:lvl1pPr>
          </a:lstStyle>
          <a:p>
            <a:fld id="{9DF7F96C-B143-8C4C-9EAE-4275B4EBC236}" type="slidenum">
              <a:rPr lang="de-DE" noProof="0" smtClean="0"/>
              <a:t>‹#›</a:t>
            </a:fld>
            <a:endParaRPr lang="de-DE" noProof="0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Beschleuniger-Betriebsseminar 2013 Grömitz, 26.3.2013 </a:t>
            </a:r>
            <a:r>
              <a:rPr lang="en-US" dirty="0" smtClean="0"/>
              <a:t>- Raimund Kammering, DESY – MCS – 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noProof="0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de-DE" sz="2400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noProof="0" smtClean="0">
                <a:solidFill>
                  <a:schemeClr val="bg1"/>
                </a:solidFill>
              </a:rPr>
              <a:t>Ergonomie und Bedienbarkeit </a:t>
            </a:r>
            <a:endParaRPr lang="de-DE" sz="1000" noProof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Slide title: Don’t edit here!</a:t>
            </a:r>
            <a:endParaRPr lang="de-DE" noProof="0"/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 format – don’t edit!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de-DE" noProof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46273" y="560002"/>
            <a:ext cx="864192" cy="430887"/>
          </a:xfrm>
          <a:prstGeom prst="rect">
            <a:avLst/>
          </a:prstGeom>
          <a:solidFill>
            <a:srgbClr val="1B1334"/>
          </a:solidFill>
        </p:spPr>
        <p:txBody>
          <a:bodyPr wrap="none" lIns="36000" rIns="36000" rtlCol="0">
            <a:spAutoFit/>
          </a:bodyPr>
          <a:lstStyle/>
          <a:p>
            <a:r>
              <a:rPr lang="en-US" sz="1100" spc="50" dirty="0" smtClean="0">
                <a:solidFill>
                  <a:schemeClr val="bg1"/>
                </a:solidFill>
              </a:rPr>
              <a:t>High    Level</a:t>
            </a:r>
          </a:p>
          <a:p>
            <a:r>
              <a:rPr lang="en-US" sz="1100" b="1" cap="all" dirty="0" smtClean="0">
                <a:solidFill>
                  <a:schemeClr val="bg1"/>
                </a:solidFill>
              </a:rPr>
              <a:t>Controls</a:t>
            </a:r>
            <a:endParaRPr lang="en-US" sz="1100" b="1" cap="all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smtClean="0"/>
              <a:t>Beschleuniger-Betriebsseminar 2015</a:t>
            </a:r>
          </a:p>
          <a:p>
            <a:r>
              <a:rPr lang="de-DE" smtClean="0"/>
              <a:t>Grömitz, 26.3.2015</a:t>
            </a:r>
          </a:p>
          <a:p>
            <a:pPr marL="342900" indent="-338138">
              <a:spcBef>
                <a:spcPts val="8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600" smtClean="0">
                <a:solidFill>
                  <a:srgbClr val="1C0F38"/>
                </a:solidFill>
                <a:latin typeface="ArialMT" pitchFamily="32" charset="0"/>
                <a:ea typeface="ArialMT" pitchFamily="32" charset="0"/>
                <a:cs typeface="ArialMT" pitchFamily="32" charset="0"/>
              </a:rPr>
              <a:t>Raimund Kammering, DESY – MCS –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z="4000" b="1" dirty="0" smtClean="0"/>
              <a:t>Ergonomie und Bedienbarkeit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02833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Bedienoberfläche jddd </a:t>
            </a:r>
            <a:r>
              <a:rPr lang="de-DE" dirty="0" smtClean="0"/>
              <a:t>– der Kontext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Beschleuniger-Betriebsseminar 2013 Grömitz, 26.3.2013 </a:t>
            </a:r>
            <a:r>
              <a:rPr lang="en-US" dirty="0" smtClean="0"/>
              <a:t>- Raimund Kammering, DESY – MCS –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28332" y="2470326"/>
            <a:ext cx="1294130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>
                <a:effectLst/>
                <a:latin typeface="+mj-lt"/>
                <a:ea typeface="Times New Roman"/>
                <a:cs typeface="Times New Roman"/>
              </a:rPr>
              <a:t>Orbit Control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3720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Optic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6210" y="1128953"/>
            <a:ext cx="647995" cy="28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700">
                <a:effectLst/>
                <a:latin typeface="+mj-lt"/>
                <a:ea typeface="Times New Roman"/>
                <a:cs typeface="Times New Roman"/>
              </a:rPr>
              <a:t>Console Programs</a:t>
            </a:r>
            <a:endParaRPr lang="en-US" sz="7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210" y="1488126"/>
            <a:ext cx="647995" cy="28799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700">
                <a:effectLst/>
                <a:latin typeface="+mj-lt"/>
                <a:ea typeface="Times New Roman"/>
                <a:cs typeface="Times New Roman"/>
              </a:rPr>
              <a:t>High Level Servers</a:t>
            </a:r>
            <a:endParaRPr lang="en-US" sz="7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58449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Energy Profile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Rf control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34405" y="4295203"/>
            <a:ext cx="1050669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Magnets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02212" y="4295203"/>
            <a:ext cx="997175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Beam Profile Monitors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3178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Sequencer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515" y="1804614"/>
            <a:ext cx="1686560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Optics Measurement and matching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38025" y="1804614"/>
            <a:ext cx="1910715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Energy Management and Bunch compression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4605" y="1804614"/>
            <a:ext cx="1686560" cy="43199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 smtClean="0">
                <a:effectLst/>
                <a:latin typeface="+mj-lt"/>
                <a:ea typeface="Times New Roman"/>
                <a:cs typeface="Times New Roman"/>
              </a:rPr>
              <a:t>Orbit display, bumps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08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RF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44215" y="1804614"/>
            <a:ext cx="2265045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Machine State Control (Sequencing, Bunch Patterns)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71371" y="1146523"/>
            <a:ext cx="2851785" cy="43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SASE Control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921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BPM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3034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BLM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7147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Toroid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51687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Wire Scanners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12602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SASE </a:t>
            </a: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Intensity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31082" y="3277310"/>
            <a:ext cx="4567659" cy="1848357"/>
            <a:chOff x="113983" y="3277310"/>
            <a:chExt cx="4567659" cy="1848357"/>
          </a:xfrm>
        </p:grpSpPr>
        <p:sp>
          <p:nvSpPr>
            <p:cNvPr id="25" name="Oval 24"/>
            <p:cNvSpPr/>
            <p:nvPr/>
          </p:nvSpPr>
          <p:spPr>
            <a:xfrm>
              <a:off x="113983" y="3277310"/>
              <a:ext cx="4567659" cy="1848357"/>
            </a:xfrm>
            <a:prstGeom prst="ellipse">
              <a:avLst/>
            </a:prstGeom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8548" y="3560763"/>
              <a:ext cx="648000" cy="2736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/>
                <a:t>Orbit</a:t>
              </a:r>
              <a:endParaRPr lang="en-US" sz="120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010218" y="3561398"/>
              <a:ext cx="648000" cy="2736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/>
                <a:t>rf </a:t>
              </a:r>
              <a:endParaRPr lang="en-US" sz="120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63233" y="4136073"/>
              <a:ext cx="648000" cy="2736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dirty="0"/>
                <a:t>BLM</a:t>
              </a:r>
              <a:endParaRPr lang="en-US" sz="12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66912" y="3372803"/>
              <a:ext cx="648000" cy="2736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dirty="0"/>
                <a:t>Toroid</a:t>
              </a:r>
              <a:endParaRPr lang="en-US" sz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684973" y="4115118"/>
              <a:ext cx="1325880" cy="71628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/>
                <a:t>DAQ</a:t>
              </a:r>
              <a:endParaRPr lang="en-US" sz="120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680778" y="4132263"/>
              <a:ext cx="648000" cy="2736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/>
                <a:t>SASE </a:t>
              </a:r>
              <a:endParaRPr lang="en-US" sz="1200"/>
            </a:p>
          </p:txBody>
        </p:sp>
      </p:grpSp>
      <p:sp>
        <p:nvSpPr>
          <p:cNvPr id="32" name="Text Box 299"/>
          <p:cNvSpPr txBox="1"/>
          <p:nvPr/>
        </p:nvSpPr>
        <p:spPr>
          <a:xfrm>
            <a:off x="463233" y="6152327"/>
            <a:ext cx="3851910" cy="2139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dirty="0">
                <a:effectLst/>
                <a:latin typeface="+mj-lt"/>
                <a:ea typeface="Times New Roman"/>
                <a:cs typeface="Times New Roman"/>
              </a:rPr>
              <a:t>Device servers which produce data for each bunch in pulse </a:t>
            </a:r>
            <a:r>
              <a:rPr lang="en-GB" sz="800" dirty="0" smtClean="0">
                <a:effectLst/>
                <a:latin typeface="+mj-lt"/>
                <a:ea typeface="Times New Roman"/>
                <a:cs typeface="Times New Roman"/>
              </a:rPr>
              <a:t>train</a:t>
            </a:r>
            <a:endParaRPr lang="en-US" sz="8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3" name="Text Box 300"/>
          <p:cNvSpPr txBox="1"/>
          <p:nvPr/>
        </p:nvSpPr>
        <p:spPr>
          <a:xfrm>
            <a:off x="5881053" y="6151693"/>
            <a:ext cx="2750820" cy="21628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>
                <a:effectLst/>
                <a:latin typeface="+mj-lt"/>
                <a:ea typeface="Times New Roman"/>
                <a:cs typeface="Times New Roman"/>
              </a:rPr>
              <a:t>Device servers for ‘slow’ components</a:t>
            </a:r>
            <a:endParaRPr lang="en-US" sz="8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59071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Magnet </a:t>
            </a: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Controller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55379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Screens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147995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>
                <a:effectLst/>
                <a:latin typeface="+mj-lt"/>
                <a:ea typeface="Times New Roman"/>
                <a:cs typeface="Times New Roman"/>
              </a:rPr>
              <a:t>Others</a:t>
            </a:r>
            <a:endParaRPr lang="en-US" sz="105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7" name="Text Box 12"/>
          <p:cNvSpPr txBox="1"/>
          <p:nvPr/>
        </p:nvSpPr>
        <p:spPr>
          <a:xfrm>
            <a:off x="6202999" y="5366068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>
                <a:effectLst/>
                <a:latin typeface="+mj-lt"/>
                <a:ea typeface="Times New Roman"/>
                <a:cs typeface="Times New Roman"/>
              </a:rPr>
              <a:t>Middle layer servers for ‘slow’ components</a:t>
            </a:r>
            <a:endParaRPr lang="en-US" sz="8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978820" y="4295203"/>
            <a:ext cx="997175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effectLst/>
                <a:latin typeface="+mj-lt"/>
                <a:ea typeface="Times New Roman"/>
                <a:cs typeface="Times New Roman"/>
              </a:rPr>
              <a:t>Others </a:t>
            </a:r>
            <a:endParaRPr lang="en-US" sz="100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39" name="Text Box 22"/>
          <p:cNvSpPr txBox="1"/>
          <p:nvPr/>
        </p:nvSpPr>
        <p:spPr>
          <a:xfrm>
            <a:off x="1716089" y="5371783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800" dirty="0">
                <a:effectLst/>
                <a:latin typeface="+mj-lt"/>
                <a:ea typeface="Times New Roman"/>
                <a:cs typeface="Times New Roman"/>
              </a:rPr>
              <a:t>Middle layer servers for ‘fast’ components</a:t>
            </a:r>
            <a:endParaRPr lang="en-US" sz="8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81026" y="2470326"/>
            <a:ext cx="1294130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 smtClean="0">
                <a:effectLst/>
                <a:latin typeface="+mj-lt"/>
                <a:ea typeface="Times New Roman"/>
                <a:cs typeface="Times New Roman"/>
              </a:rPr>
              <a:t>Peak Current Control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896487" y="1066309"/>
            <a:ext cx="8183842" cy="12904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7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37" grpId="0" animBg="1"/>
      <p:bldP spid="38" grpId="0" animBg="1"/>
      <p:bldP spid="39" grpId="0" animBg="1"/>
      <p:bldP spid="40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Von ddd zur einer Zweck orientierten </a:t>
            </a:r>
            <a:r>
              <a:rPr lang="de-DE" dirty="0" smtClean="0"/>
              <a:t>Oberfläche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953" y="1172709"/>
            <a:ext cx="5702300" cy="54032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Zweck = Task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Die </a:t>
            </a:r>
            <a:r>
              <a:rPr lang="de-DE" b="1" dirty="0" smtClean="0">
                <a:solidFill>
                  <a:schemeClr val="accent2"/>
                </a:solidFill>
              </a:rPr>
              <a:t>MainTaskbar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5" name="Picture 4" descr="Screen Shot 2015-03-16 at 17.4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8" y="1609651"/>
            <a:ext cx="5392903" cy="423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5-03-16 at 17.45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3" y="3684134"/>
            <a:ext cx="5372132" cy="70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13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Von ddd zur einer Zweck orientierten </a:t>
            </a:r>
            <a:r>
              <a:rPr lang="de-DE" dirty="0" smtClean="0"/>
              <a:t>Oberfläche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7" name="Picture 6" descr="Screen Shot 2015-03-16 at 17.45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49" y="1281859"/>
            <a:ext cx="5372132" cy="70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lick.pn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82" y="1357484"/>
            <a:ext cx="633902" cy="633902"/>
          </a:xfrm>
          <a:prstGeom prst="rect">
            <a:avLst/>
          </a:prstGeom>
        </p:spPr>
      </p:pic>
      <p:pic>
        <p:nvPicPr>
          <p:cNvPr id="13" name="Picture 12" descr="Screen Shot 2015-03-16 at 18.01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49" y="1386917"/>
            <a:ext cx="5371738" cy="40394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21456" y="1991386"/>
            <a:ext cx="3062998" cy="1174978"/>
            <a:chOff x="1942389" y="2723504"/>
            <a:chExt cx="3062998" cy="117497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034193" y="2723504"/>
              <a:ext cx="971194" cy="1174978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0"/>
                <a:buChar char="n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Oval Callout 16"/>
            <p:cNvSpPr/>
            <p:nvPr/>
          </p:nvSpPr>
          <p:spPr bwMode="auto">
            <a:xfrm>
              <a:off x="1942389" y="2805004"/>
              <a:ext cx="1460187" cy="978017"/>
            </a:xfrm>
            <a:prstGeom prst="wedgeEllipseCallout">
              <a:avLst>
                <a:gd name="adj1" fmla="val 89865"/>
                <a:gd name="adj2" fmla="val 48426"/>
              </a:avLst>
            </a:prstGeom>
            <a:solidFill>
              <a:schemeClr val="bg1"/>
            </a:solidFill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tabLst/>
              </a:pPr>
              <a:r>
                <a:rPr kumimoji="0" lang="de-DE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rPr>
                <a:t>Sub-sektion</a:t>
              </a:r>
              <a:endParaRPr kumimoji="0" lang="de-D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7475" y="3302198"/>
            <a:ext cx="7972211" cy="2124130"/>
            <a:chOff x="638408" y="4034316"/>
            <a:chExt cx="7972211" cy="212413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215398" y="4983468"/>
              <a:ext cx="5395221" cy="1174978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0"/>
                <a:buChar char="n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Oval Callout 18"/>
            <p:cNvSpPr/>
            <p:nvPr/>
          </p:nvSpPr>
          <p:spPr bwMode="auto">
            <a:xfrm>
              <a:off x="638408" y="4034316"/>
              <a:ext cx="1816334" cy="1191545"/>
            </a:xfrm>
            <a:prstGeom prst="wedgeEllipseCallout">
              <a:avLst>
                <a:gd name="adj1" fmla="val 89865"/>
                <a:gd name="adj2" fmla="val 48426"/>
              </a:avLst>
            </a:prstGeom>
            <a:solidFill>
              <a:schemeClr val="bg1"/>
            </a:solidFill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tabLst/>
              </a:pPr>
              <a:r>
                <a:rPr lang="de-DE" sz="16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Kontext spezifische Übersicht</a:t>
              </a:r>
              <a:endParaRPr kumimoji="0" lang="de-DE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19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Von ddd zur einer Zweck orientierten </a:t>
            </a:r>
            <a:r>
              <a:rPr lang="de-DE" dirty="0" smtClean="0"/>
              <a:t>Oberfläche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475" y="1347788"/>
            <a:ext cx="5833350" cy="44592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dirty="0" smtClean="0"/>
              <a:t>haben uns Gedanken über (ergonomisches) Design gemacht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Standards definiert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Bieten Standard Templates an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...</a:t>
            </a:r>
          </a:p>
          <a:p>
            <a:pPr marL="0" indent="0">
              <a:lnSpc>
                <a:spcPct val="120000"/>
              </a:lnSpc>
              <a:buNone/>
              <a:tabLst>
                <a:tab pos="447675" algn="l"/>
              </a:tabLst>
            </a:pPr>
            <a:r>
              <a:rPr lang="de-DE" dirty="0" smtClean="0">
                <a:sym typeface="Wingdings"/>
              </a:rPr>
              <a:t> 	</a:t>
            </a:r>
            <a:r>
              <a:rPr lang="de-DE" b="1" dirty="0" smtClean="0">
                <a:sym typeface="Wingdings"/>
              </a:rPr>
              <a:t>Konsistentes, ergonomisches und 	angenehmes Erscheinungsbild</a:t>
            </a:r>
            <a:endParaRPr lang="de-DE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3" name="Picture 2" descr="Screen Shot 2015-03-19 at 17.06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38" y="1217802"/>
            <a:ext cx="3093676" cy="138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5-03-19 at 17.07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61" y="2254493"/>
            <a:ext cx="2499360" cy="3204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5-03-19 at 17.07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4418305"/>
            <a:ext cx="189738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18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Was ein Operateur „im Blick hat“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5" name="Picture 4" descr="Screen Shot 2015-03-16 at 18.4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03" y="2923482"/>
            <a:ext cx="4360188" cy="314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11429" y="5783088"/>
            <a:ext cx="3368619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smtClean="0"/>
              <a:t>FLASH Schichtgängerausbildung 2007</a:t>
            </a:r>
            <a:endParaRPr lang="de-DE" sz="140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475" y="1347788"/>
            <a:ext cx="4677373" cy="3549085"/>
          </a:xfrm>
          <a:noFill/>
        </p:spPr>
        <p:txBody>
          <a:bodyPr/>
          <a:lstStyle/>
          <a:p>
            <a:r>
              <a:rPr lang="en-US" dirty="0" smtClean="0"/>
              <a:t>Machine Status</a:t>
            </a:r>
          </a:p>
          <a:p>
            <a:r>
              <a:rPr lang="en-US" dirty="0" smtClean="0"/>
              <a:t>Machine Protection</a:t>
            </a:r>
          </a:p>
          <a:p>
            <a:r>
              <a:rPr lang="en-US" dirty="0" smtClean="0"/>
              <a:t>Interlocks</a:t>
            </a:r>
          </a:p>
          <a:p>
            <a:r>
              <a:rPr lang="en-US" dirty="0" smtClean="0"/>
              <a:t>Transmission </a:t>
            </a:r>
          </a:p>
          <a:p>
            <a:r>
              <a:rPr lang="en-US" dirty="0" smtClean="0"/>
              <a:t>Orbit</a:t>
            </a:r>
          </a:p>
          <a:p>
            <a:r>
              <a:rPr lang="en-US" dirty="0" smtClean="0"/>
              <a:t>Feedbacks</a:t>
            </a:r>
          </a:p>
          <a:p>
            <a:r>
              <a:rPr lang="en-US" dirty="0" smtClean="0"/>
              <a:t>SASE</a:t>
            </a:r>
          </a:p>
        </p:txBody>
      </p:sp>
      <p:sp>
        <p:nvSpPr>
          <p:cNvPr id="3" name="Right Brace 2"/>
          <p:cNvSpPr/>
          <p:nvPr/>
        </p:nvSpPr>
        <p:spPr bwMode="auto">
          <a:xfrm>
            <a:off x="3171010" y="1347788"/>
            <a:ext cx="399932" cy="3015036"/>
          </a:xfrm>
          <a:prstGeom prst="rightBrace">
            <a:avLst>
              <a:gd name="adj1" fmla="val 8333"/>
              <a:gd name="adj2" fmla="val 36124"/>
            </a:avLst>
          </a:prstGeom>
          <a:noFill/>
          <a:ln w="571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5294" y="2128978"/>
            <a:ext cx="3277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5-7 Status Displays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758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KR_Skizze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62" y="1250508"/>
            <a:ext cx="3602736" cy="253593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Was ein Operateur „im Blick hat“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9" name="Picture 8" descr="Screen Shot 2015-03-18 at 12.55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9" y="1410504"/>
            <a:ext cx="3931216" cy="294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5-03-18 at 12.56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27" y="3160567"/>
            <a:ext cx="3960000" cy="297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 bwMode="auto">
          <a:xfrm>
            <a:off x="4709052" y="3786444"/>
            <a:ext cx="1853646" cy="1088603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1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Was ein Operateur „im Blick hat“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9" name="Picture 8" descr="8_JST_Leitwarte_Helmholtz_Zentrum_Berl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5" y="1216141"/>
            <a:ext cx="8045450" cy="511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dirty="0"/>
              <a:t>Was ein Operateur „im Blick hat“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 Konsole:</a:t>
            </a:r>
          </a:p>
          <a:p>
            <a:pPr lvl="1"/>
            <a:r>
              <a:rPr lang="de-DE" dirty="0" smtClean="0"/>
              <a:t>1 x MacPro</a:t>
            </a:r>
          </a:p>
          <a:p>
            <a:pPr lvl="1"/>
            <a:r>
              <a:rPr lang="de-DE" dirty="0" smtClean="0"/>
              <a:t>2 x 32'' </a:t>
            </a:r>
            <a:r>
              <a:rPr lang="de-DE" sz="1800" dirty="0" smtClean="0"/>
              <a:t>(16:9, kein 4k) </a:t>
            </a:r>
            <a:endParaRPr lang="de-DE" dirty="0" smtClean="0"/>
          </a:p>
          <a:p>
            <a:pPr lvl="1"/>
            <a:r>
              <a:rPr lang="de-DE" dirty="0" smtClean="0"/>
              <a:t>1 x ~ 80 ''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2" name="Picture 1" descr="Screen Shot 2015-03-18 at 13.0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99" y="1269934"/>
            <a:ext cx="4661959" cy="313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98" y="3645710"/>
            <a:ext cx="3798661" cy="216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75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sz="2000" dirty="0"/>
              <a:t>Virtueller XFEL: </a:t>
            </a:r>
            <a:r>
              <a:rPr lang="de-DE" sz="2000" dirty="0" smtClean="0"/>
              <a:t>Eine </a:t>
            </a:r>
            <a:r>
              <a:rPr lang="de-DE" sz="2000" dirty="0"/>
              <a:t>Testumgebung für </a:t>
            </a:r>
            <a:r>
              <a:rPr lang="de-DE" sz="2000" dirty="0" smtClean="0"/>
              <a:t>Oberflächen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6" name="Picture 5" descr="Screen Shot 2015-03-16 at 19.0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65" y="1541733"/>
            <a:ext cx="5367998" cy="4027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66699" y="5844213"/>
            <a:ext cx="378646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XFEL Accelerator Consortium Meeting 2014</a:t>
            </a:r>
            <a:endParaRPr lang="en-US" sz="1400"/>
          </a:p>
        </p:txBody>
      </p:sp>
      <p:pic>
        <p:nvPicPr>
          <p:cNvPr id="5" name="Picture 4" descr="Screen Shot 2015-03-18 at 12.4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0" y="1261810"/>
            <a:ext cx="5372423" cy="38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Virtueller XFEL: Eine Testumgebung für Oberflächen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3" name="Picture 2" descr="Screen Shot 2015-03-17 at 13.56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0" y="1149433"/>
            <a:ext cx="5393586" cy="4405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9579" y="1341263"/>
            <a:ext cx="378646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smtClean="0"/>
              <a:t>Entwickelt und getestet am VXFEL</a:t>
            </a:r>
            <a:endParaRPr lang="de-DE" sz="1400"/>
          </a:p>
        </p:txBody>
      </p:sp>
      <p:pic>
        <p:nvPicPr>
          <p:cNvPr id="5" name="Picture 4" descr="Screen Shot 2015-03-18 at 13.49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18" y="1969111"/>
            <a:ext cx="5400000" cy="44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1804" y="5804120"/>
            <a:ext cx="4051647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Portiert zu und im Standard Einsatz bei FLASH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4847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Controls HLC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658955" y="2986948"/>
            <a:ext cx="2520000" cy="1413326"/>
          </a:xfrm>
          <a:custGeom>
            <a:avLst/>
            <a:gdLst>
              <a:gd name="connsiteX0" fmla="*/ 0 w 2318829"/>
              <a:gd name="connsiteY0" fmla="*/ 706663 h 1413326"/>
              <a:gd name="connsiteX1" fmla="*/ 1159415 w 2318829"/>
              <a:gd name="connsiteY1" fmla="*/ 0 h 1413326"/>
              <a:gd name="connsiteX2" fmla="*/ 2318830 w 2318829"/>
              <a:gd name="connsiteY2" fmla="*/ 706663 h 1413326"/>
              <a:gd name="connsiteX3" fmla="*/ 1159415 w 2318829"/>
              <a:gd name="connsiteY3" fmla="*/ 1413326 h 1413326"/>
              <a:gd name="connsiteX4" fmla="*/ 0 w 2318829"/>
              <a:gd name="connsiteY4" fmla="*/ 706663 h 141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829" h="1413326">
                <a:moveTo>
                  <a:pt x="0" y="706663"/>
                </a:moveTo>
                <a:cubicBezTo>
                  <a:pt x="0" y="316384"/>
                  <a:pt x="519088" y="0"/>
                  <a:pt x="1159415" y="0"/>
                </a:cubicBezTo>
                <a:cubicBezTo>
                  <a:pt x="1799742" y="0"/>
                  <a:pt x="2318830" y="316384"/>
                  <a:pt x="2318830" y="706663"/>
                </a:cubicBezTo>
                <a:cubicBezTo>
                  <a:pt x="2318830" y="1096942"/>
                  <a:pt x="1799742" y="1413326"/>
                  <a:pt x="1159415" y="1413326"/>
                </a:cubicBezTo>
                <a:cubicBezTo>
                  <a:pt x="519088" y="1413326"/>
                  <a:pt x="0" y="1096942"/>
                  <a:pt x="0" y="70666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7557" tIns="190256" rIns="267558" bIns="1908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Machine Layout Coordination</a:t>
            </a:r>
            <a:endParaRPr lang="en-US" sz="1600" kern="1200" dirty="0"/>
          </a:p>
        </p:txBody>
      </p:sp>
      <p:sp>
        <p:nvSpPr>
          <p:cNvPr id="8" name="Freeform 7"/>
          <p:cNvSpPr/>
          <p:nvPr/>
        </p:nvSpPr>
        <p:spPr>
          <a:xfrm>
            <a:off x="6294204" y="4480103"/>
            <a:ext cx="2520000" cy="1440000"/>
          </a:xfrm>
          <a:custGeom>
            <a:avLst/>
            <a:gdLst>
              <a:gd name="connsiteX0" fmla="*/ 0 w 2318829"/>
              <a:gd name="connsiteY0" fmla="*/ 1159415 h 2318829"/>
              <a:gd name="connsiteX1" fmla="*/ 1159415 w 2318829"/>
              <a:gd name="connsiteY1" fmla="*/ 0 h 2318829"/>
              <a:gd name="connsiteX2" fmla="*/ 2318830 w 2318829"/>
              <a:gd name="connsiteY2" fmla="*/ 1159415 h 2318829"/>
              <a:gd name="connsiteX3" fmla="*/ 1159415 w 2318829"/>
              <a:gd name="connsiteY3" fmla="*/ 2318830 h 2318829"/>
              <a:gd name="connsiteX4" fmla="*/ 0 w 2318829"/>
              <a:gd name="connsiteY4" fmla="*/ 1159415 h 231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829" h="2318829">
                <a:moveTo>
                  <a:pt x="0" y="1159415"/>
                </a:moveTo>
                <a:cubicBezTo>
                  <a:pt x="0" y="519088"/>
                  <a:pt x="519088" y="0"/>
                  <a:pt x="1159415" y="0"/>
                </a:cubicBezTo>
                <a:cubicBezTo>
                  <a:pt x="1799742" y="0"/>
                  <a:pt x="2318830" y="519088"/>
                  <a:pt x="2318830" y="1159415"/>
                </a:cubicBezTo>
                <a:cubicBezTo>
                  <a:pt x="2318830" y="1799742"/>
                  <a:pt x="1799742" y="2318830"/>
                  <a:pt x="1159415" y="2318830"/>
                </a:cubicBezTo>
                <a:cubicBezTo>
                  <a:pt x="519088" y="2318830"/>
                  <a:pt x="0" y="1799742"/>
                  <a:pt x="0" y="1159415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0000" tIns="190800" rIns="180000" bIns="1908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smtClean="0"/>
              <a:t>MCS</a:t>
            </a:r>
            <a:endParaRPr lang="en-US" sz="1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047990" y="4480103"/>
            <a:ext cx="2520000" cy="1440000"/>
          </a:xfrm>
          <a:custGeom>
            <a:avLst/>
            <a:gdLst>
              <a:gd name="connsiteX0" fmla="*/ 0 w 2318829"/>
              <a:gd name="connsiteY0" fmla="*/ 1159415 h 2318829"/>
              <a:gd name="connsiteX1" fmla="*/ 1159415 w 2318829"/>
              <a:gd name="connsiteY1" fmla="*/ 0 h 2318829"/>
              <a:gd name="connsiteX2" fmla="*/ 2318830 w 2318829"/>
              <a:gd name="connsiteY2" fmla="*/ 1159415 h 2318829"/>
              <a:gd name="connsiteX3" fmla="*/ 1159415 w 2318829"/>
              <a:gd name="connsiteY3" fmla="*/ 2318830 h 2318829"/>
              <a:gd name="connsiteX4" fmla="*/ 0 w 2318829"/>
              <a:gd name="connsiteY4" fmla="*/ 1159415 h 231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829" h="2318829">
                <a:moveTo>
                  <a:pt x="0" y="1159415"/>
                </a:moveTo>
                <a:cubicBezTo>
                  <a:pt x="0" y="519088"/>
                  <a:pt x="519088" y="0"/>
                  <a:pt x="1159415" y="0"/>
                </a:cubicBezTo>
                <a:cubicBezTo>
                  <a:pt x="1799742" y="0"/>
                  <a:pt x="2318830" y="519088"/>
                  <a:pt x="2318830" y="1159415"/>
                </a:cubicBezTo>
                <a:cubicBezTo>
                  <a:pt x="2318830" y="1799742"/>
                  <a:pt x="1799742" y="2318830"/>
                  <a:pt x="1159415" y="2318830"/>
                </a:cubicBezTo>
                <a:cubicBezTo>
                  <a:pt x="519088" y="2318830"/>
                  <a:pt x="0" y="1799742"/>
                  <a:pt x="0" y="1159415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0000" tIns="190800" rIns="180000" bIns="1908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MPY</a:t>
            </a:r>
            <a:endParaRPr lang="en-US" sz="1600" kern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sp>
        <p:nvSpPr>
          <p:cNvPr id="9" name="Freeform 8"/>
          <p:cNvSpPr/>
          <p:nvPr/>
        </p:nvSpPr>
        <p:spPr>
          <a:xfrm>
            <a:off x="4658955" y="4096743"/>
            <a:ext cx="2520000" cy="2211066"/>
          </a:xfrm>
          <a:custGeom>
            <a:avLst/>
            <a:gdLst>
              <a:gd name="connsiteX0" fmla="*/ 0 w 2318829"/>
              <a:gd name="connsiteY0" fmla="*/ 1159415 h 2318829"/>
              <a:gd name="connsiteX1" fmla="*/ 1159415 w 2318829"/>
              <a:gd name="connsiteY1" fmla="*/ 0 h 2318829"/>
              <a:gd name="connsiteX2" fmla="*/ 2318830 w 2318829"/>
              <a:gd name="connsiteY2" fmla="*/ 1159415 h 2318829"/>
              <a:gd name="connsiteX3" fmla="*/ 1159415 w 2318829"/>
              <a:gd name="connsiteY3" fmla="*/ 2318830 h 2318829"/>
              <a:gd name="connsiteX4" fmla="*/ 0 w 2318829"/>
              <a:gd name="connsiteY4" fmla="*/ 1159415 h 231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829" h="2318829">
                <a:moveTo>
                  <a:pt x="0" y="1159415"/>
                </a:moveTo>
                <a:cubicBezTo>
                  <a:pt x="0" y="519088"/>
                  <a:pt x="519088" y="0"/>
                  <a:pt x="1159415" y="0"/>
                </a:cubicBezTo>
                <a:cubicBezTo>
                  <a:pt x="1799742" y="0"/>
                  <a:pt x="2318830" y="519088"/>
                  <a:pt x="2318830" y="1159415"/>
                </a:cubicBezTo>
                <a:cubicBezTo>
                  <a:pt x="2318830" y="1799742"/>
                  <a:pt x="1799742" y="2318830"/>
                  <a:pt x="1159415" y="2318830"/>
                </a:cubicBezTo>
                <a:cubicBezTo>
                  <a:pt x="519088" y="2318830"/>
                  <a:pt x="0" y="1799742"/>
                  <a:pt x="0" y="11594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hueOff val="0"/>
                  <a:satOff val="0"/>
                  <a:lumOff val="0"/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>
            <a:softEdge rad="15240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0000" tIns="190800" rIns="180000" bIns="1908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HLC</a:t>
            </a:r>
            <a:endParaRPr lang="en-US" sz="2400" kern="1200" dirty="0"/>
          </a:p>
        </p:txBody>
      </p:sp>
      <p:pic>
        <p:nvPicPr>
          <p:cNvPr id="11" name="Picture 10" descr="Screen Shot 2015-03-18 at 17.0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9" y="1179841"/>
            <a:ext cx="4066774" cy="306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 bwMode="auto">
          <a:xfrm>
            <a:off x="252411" y="2390193"/>
            <a:ext cx="3865051" cy="536413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1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Matlab: Bedienoberflächen Bibliothek, </a:t>
            </a:r>
            <a:r>
              <a:rPr lang="de-DE" i="1" dirty="0" smtClean="0"/>
              <a:t>xcomm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7709282" cy="4459287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Matlab Bedienoberflächen Bibliothek </a:t>
            </a:r>
            <a:r>
              <a:rPr lang="de-DE" sz="1800" dirty="0" smtClean="0"/>
              <a:t>(S. Meykopff)</a:t>
            </a:r>
            <a:endParaRPr lang="de-DE" sz="1800" b="1" dirty="0" smtClean="0"/>
          </a:p>
          <a:p>
            <a:r>
              <a:rPr lang="de-DE" dirty="0" smtClean="0"/>
              <a:t>besser wartbarer Code</a:t>
            </a:r>
          </a:p>
          <a:p>
            <a:r>
              <a:rPr lang="de-DE" dirty="0" smtClean="0"/>
              <a:t>einfachere Handhabung von (komplexen) GUI Elementen</a:t>
            </a:r>
          </a:p>
          <a:p>
            <a:r>
              <a:rPr lang="de-DE" dirty="0" smtClean="0"/>
              <a:t>komplett "</a:t>
            </a:r>
            <a:r>
              <a:rPr lang="de-DE" i="1" dirty="0" err="1" smtClean="0"/>
              <a:t>callback</a:t>
            </a:r>
            <a:r>
              <a:rPr lang="de-DE" dirty="0" smtClean="0"/>
              <a:t>" getrieben</a:t>
            </a:r>
          </a:p>
          <a:p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5" name="Picture 4" descr="Screen Shot 2015-03-18 at 17.4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22" y="2979301"/>
            <a:ext cx="4299543" cy="323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1118" y="5985812"/>
            <a:ext cx="4006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 smtClean="0"/>
              <a:t>siehe: https://xfel-wiki.desy.de/Data_GUI_library</a:t>
            </a:r>
            <a:endParaRPr lang="en-US" sz="1400" noProof="1"/>
          </a:p>
        </p:txBody>
      </p:sp>
    </p:spTree>
    <p:extLst>
      <p:ext uri="{BB962C8B-B14F-4D97-AF65-F5344CB8AC3E}">
        <p14:creationId xmlns:p14="http://schemas.microsoft.com/office/powerpoint/2010/main" val="428805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Matlab: Bedienoberflächen Bibliothek, </a:t>
            </a:r>
            <a:r>
              <a:rPr lang="de-DE" i="1" dirty="0" smtClean="0"/>
              <a:t>xcomm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8957854" cy="4459287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xcomm: </a:t>
            </a:r>
            <a:r>
              <a:rPr lang="de-DE" dirty="0" smtClean="0"/>
              <a:t>Matlab Interface zum Kontrollsystem </a:t>
            </a:r>
            <a:r>
              <a:rPr lang="de-DE" sz="1600" dirty="0" smtClean="0"/>
              <a:t>(S. Meykopff, J. </a:t>
            </a:r>
            <a:r>
              <a:rPr lang="de-DE" sz="1600" dirty="0" err="1" smtClean="0"/>
              <a:t>Wilgen</a:t>
            </a:r>
            <a:r>
              <a:rPr lang="de-DE" sz="1600" dirty="0" smtClean="0"/>
              <a:t>)</a:t>
            </a:r>
            <a:endParaRPr lang="de-DE" dirty="0" smtClean="0"/>
          </a:p>
          <a:p>
            <a:r>
              <a:rPr lang="de-DE" dirty="0" smtClean="0"/>
              <a:t>erlaubt Zugriff auf TINE und DOOCS</a:t>
            </a:r>
          </a:p>
          <a:p>
            <a:r>
              <a:rPr lang="en-US" dirty="0" smtClean="0"/>
              <a:t>performantere </a:t>
            </a:r>
            <a:r>
              <a:rPr lang="de-DE" dirty="0" smtClean="0"/>
              <a:t>und asynchrone Kommunikation</a:t>
            </a:r>
          </a:p>
          <a:p>
            <a:r>
              <a:rPr lang="de-DE" dirty="0" smtClean="0"/>
              <a:t>für alle relevanten OS verfügbar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1118" y="5985812"/>
            <a:ext cx="3214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 smtClean="0"/>
              <a:t>siehe: https://xfel-wiki.desy.de/Xcomm</a:t>
            </a:r>
            <a:endParaRPr lang="en-US" sz="1400" noProof="1"/>
          </a:p>
        </p:txBody>
      </p:sp>
      <p:pic>
        <p:nvPicPr>
          <p:cNvPr id="8" name="Picture 7" descr="Screen Shot 2015-03-18 at 18.0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63" y="3239046"/>
            <a:ext cx="6870023" cy="234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29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Tools: zur </a:t>
            </a:r>
            <a:r>
              <a:rPr lang="de-DE" dirty="0"/>
              <a:t>Emittanz Messung</a:t>
            </a:r>
            <a:r>
              <a:rPr lang="de-DE" b="0" dirty="0"/>
              <a:t>,</a:t>
            </a:r>
            <a:r>
              <a:rPr lang="de-DE" dirty="0"/>
              <a:t> </a:t>
            </a:r>
            <a:r>
              <a:rPr lang="de-DE" b="0" i="1" dirty="0"/>
              <a:t>RF-</a:t>
            </a:r>
            <a:r>
              <a:rPr lang="de-DE" b="0" i="1" dirty="0" err="1"/>
              <a:t>tweak</a:t>
            </a:r>
            <a:r>
              <a:rPr lang="de-DE" b="0" i="1" dirty="0"/>
              <a:t> </a:t>
            </a:r>
            <a:r>
              <a:rPr lang="de-DE" b="0" dirty="0" smtClean="0"/>
              <a:t>5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686735" cy="4459287"/>
          </a:xfrm>
        </p:spPr>
        <p:txBody>
          <a:bodyPr/>
          <a:lstStyle/>
          <a:p>
            <a:r>
              <a:rPr lang="de-DE" dirty="0" smtClean="0"/>
              <a:t>Automatisierte Emittanz Messung</a:t>
            </a:r>
          </a:p>
          <a:p>
            <a:r>
              <a:rPr lang="de-DE" dirty="0" smtClean="0"/>
              <a:t>Unterstützt </a:t>
            </a:r>
            <a:r>
              <a:rPr lang="en-US" dirty="0" err="1" smtClean="0"/>
              <a:t>Wirescanner</a:t>
            </a:r>
            <a:r>
              <a:rPr lang="de-DE" dirty="0" smtClean="0"/>
              <a:t> + OTRs</a:t>
            </a:r>
          </a:p>
          <a:p>
            <a:r>
              <a:rPr lang="en-US" i="1" dirty="0" smtClean="0"/>
              <a:t>Matching</a:t>
            </a:r>
            <a:r>
              <a:rPr lang="de-DE" dirty="0" smtClean="0"/>
              <a:t> mittels Optik Server</a:t>
            </a:r>
          </a:p>
          <a:p>
            <a:r>
              <a:rPr lang="de-DE" dirty="0"/>
              <a:t>K</a:t>
            </a:r>
            <a:r>
              <a:rPr lang="de-DE" dirty="0" smtClean="0"/>
              <a:t>omplexe Matlab GUI</a:t>
            </a:r>
          </a:p>
          <a:p>
            <a:r>
              <a:rPr lang="de-DE" dirty="0"/>
              <a:t>R</a:t>
            </a:r>
            <a:r>
              <a:rPr lang="de-DE" dirty="0" smtClean="0"/>
              <a:t>eine Bedienoberfläche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5" name="Picture 4" descr="Screen Shot 2015-03-19 at 10.1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20" y="1818432"/>
            <a:ext cx="3592689" cy="222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5-03-19 at 10.18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0" y="4122951"/>
            <a:ext cx="3600000" cy="22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5-03-19 at 10.19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1" y="3766484"/>
            <a:ext cx="3600000" cy="225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29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Tools: zur Emittanz Messung, </a:t>
            </a:r>
            <a:r>
              <a:rPr lang="de-DE" i="1" dirty="0"/>
              <a:t>RF</a:t>
            </a:r>
            <a:r>
              <a:rPr lang="de-DE" i="1" dirty="0" smtClean="0"/>
              <a:t>-</a:t>
            </a:r>
            <a:r>
              <a:rPr lang="en-US" i="1" dirty="0" smtClean="0"/>
              <a:t>tweak</a:t>
            </a:r>
            <a:r>
              <a:rPr lang="de-DE" i="1" dirty="0" smtClean="0"/>
              <a:t> </a:t>
            </a:r>
            <a:r>
              <a:rPr lang="de-DE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686735" cy="4459287"/>
          </a:xfrm>
        </p:spPr>
        <p:txBody>
          <a:bodyPr/>
          <a:lstStyle/>
          <a:p>
            <a:r>
              <a:rPr lang="de-DE" dirty="0" smtClean="0"/>
              <a:t>Schneller longitudinaler </a:t>
            </a:r>
            <a:r>
              <a:rPr lang="en-US" i="1" dirty="0" smtClean="0"/>
              <a:t>tracking code </a:t>
            </a:r>
            <a:r>
              <a:rPr lang="de-DE" dirty="0" smtClean="0"/>
              <a:t>zur Assistenz z.B. des SASE </a:t>
            </a:r>
            <a:r>
              <a:rPr lang="en-US" dirty="0" smtClean="0"/>
              <a:t>set-up</a:t>
            </a:r>
          </a:p>
          <a:p>
            <a:r>
              <a:rPr lang="de-DE" dirty="0" smtClean="0"/>
              <a:t>komplexe Matlab GUI</a:t>
            </a:r>
          </a:p>
          <a:p>
            <a:r>
              <a:rPr lang="de-DE" dirty="0" smtClean="0"/>
              <a:t>rein GUI basiert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09" y="1833556"/>
            <a:ext cx="3960000" cy="281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18" y="3174835"/>
            <a:ext cx="3944095" cy="280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118" y="5985812"/>
            <a:ext cx="3833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noProof="1" smtClean="0"/>
              <a:t>siehe: https://xfel-wiki.desy.de/</a:t>
            </a:r>
            <a:r>
              <a:rPr lang="de-DE" sz="1400" noProof="1" smtClean="0"/>
              <a:t>RF_tweak_GUI</a:t>
            </a:r>
            <a:endParaRPr lang="de-DE" sz="1400" noProof="1"/>
          </a:p>
        </p:txBody>
      </p:sp>
    </p:spTree>
    <p:extLst>
      <p:ext uri="{BB962C8B-B14F-4D97-AF65-F5344CB8AC3E}">
        <p14:creationId xmlns:p14="http://schemas.microsoft.com/office/powerpoint/2010/main" val="257116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Zusammenfassung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259763" cy="4459287"/>
          </a:xfrm>
        </p:spPr>
        <p:txBody>
          <a:bodyPr/>
          <a:lstStyle/>
          <a:p>
            <a:r>
              <a:rPr lang="de-DE" b="1" dirty="0" err="1" smtClean="0"/>
              <a:t>jddd</a:t>
            </a:r>
            <a:r>
              <a:rPr lang="de-DE" dirty="0" smtClean="0"/>
              <a:t> bietet alles was wir zur zur Erstellung ergonomische Benutzeroberflächen benötigen</a:t>
            </a:r>
          </a:p>
          <a:p>
            <a:r>
              <a:rPr lang="de-DE" dirty="0" smtClean="0"/>
              <a:t>ergonomische Benutzeroberfläche stellt </a:t>
            </a:r>
            <a:r>
              <a:rPr lang="de-DE" b="1" dirty="0" smtClean="0"/>
              <a:t>hohe Anforderungen </a:t>
            </a:r>
            <a:r>
              <a:rPr lang="de-DE" dirty="0" smtClean="0"/>
              <a:t>an die unterliegenden Schichten</a:t>
            </a:r>
          </a:p>
          <a:p>
            <a:r>
              <a:rPr lang="de-DE" dirty="0" smtClean="0"/>
              <a:t>der </a:t>
            </a:r>
            <a:r>
              <a:rPr lang="de-DE" b="1" dirty="0" smtClean="0"/>
              <a:t>VXFEL</a:t>
            </a:r>
            <a:r>
              <a:rPr lang="de-DE" dirty="0" smtClean="0"/>
              <a:t> ermöglicht komplexe Tests der </a:t>
            </a:r>
            <a:r>
              <a:rPr lang="de-DE" b="1" dirty="0" smtClean="0"/>
              <a:t>Mensch-Maschine Schnittstelle</a:t>
            </a:r>
          </a:p>
          <a:p>
            <a:r>
              <a:rPr lang="de-DE" dirty="0" smtClean="0"/>
              <a:t>Tools auch </a:t>
            </a:r>
            <a:r>
              <a:rPr lang="de-DE" b="1" dirty="0" err="1" smtClean="0"/>
              <a:t>Matlab</a:t>
            </a:r>
            <a:r>
              <a:rPr lang="de-DE" dirty="0" smtClean="0"/>
              <a:t> basierte Benutzeroberflächen effektiv und </a:t>
            </a:r>
            <a:r>
              <a:rPr lang="de-DE" i="1" dirty="0" err="1" smtClean="0"/>
              <a:t>wartbar</a:t>
            </a:r>
            <a:r>
              <a:rPr lang="de-DE" dirty="0" smtClean="0"/>
              <a:t> zu erstellen</a:t>
            </a:r>
          </a:p>
          <a:p>
            <a:r>
              <a:rPr lang="de-DE" dirty="0" smtClean="0"/>
              <a:t> werden sicherlich auch den ein oder anderen </a:t>
            </a:r>
            <a:r>
              <a:rPr lang="de-DE" b="1" i="1" dirty="0" smtClean="0"/>
              <a:t>Rich-Client</a:t>
            </a:r>
            <a:r>
              <a:rPr lang="de-DE" dirty="0" smtClean="0"/>
              <a:t> sehen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Beschleuniger-Betriebsseminar 2013 Grömitz, 26.3.2013 </a:t>
            </a:r>
            <a:r>
              <a:rPr lang="en-US" smtClean="0"/>
              <a:t>- Raimund Kammering, DESY – MCS –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7648" y="5422354"/>
            <a:ext cx="82856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Danke für die Aufmerksamkeit</a:t>
            </a:r>
            <a:endParaRPr lang="de-DE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04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Ergonomie und </a:t>
            </a:r>
            <a:r>
              <a:rPr lang="de-DE" dirty="0" smtClean="0"/>
              <a:t>Bedienbarkeit – was soll das?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Beschleuniger-Betriebsseminar 2013 Grömitz, 26.3.2013 </a:t>
            </a:r>
            <a:r>
              <a:rPr lang="en-US" dirty="0"/>
              <a:t>- Raimund Kammering, DESY – MCS – </a:t>
            </a:r>
          </a:p>
        </p:txBody>
      </p:sp>
      <p:pic>
        <p:nvPicPr>
          <p:cNvPr id="5" name="Picture 4" descr="ergonomics_9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7" y="1233310"/>
            <a:ext cx="3698937" cy="4360852"/>
          </a:xfrm>
          <a:prstGeom prst="rect">
            <a:avLst/>
          </a:prstGeom>
        </p:spPr>
      </p:pic>
      <p:pic>
        <p:nvPicPr>
          <p:cNvPr id="6" name="Picture 5" descr="Computer_Workstation_Variab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01" y="1422579"/>
            <a:ext cx="3000990" cy="45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2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Ergonomie und Bedienbarkeit – was soll das?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Beschleuniger-Betriebsseminar 2013 Grömitz, 26.3.2013 </a:t>
            </a:r>
            <a:r>
              <a:rPr lang="en-US" dirty="0"/>
              <a:t>- Raimund Kammering, DESY – MCS – </a:t>
            </a:r>
          </a:p>
        </p:txBody>
      </p:sp>
      <p:pic>
        <p:nvPicPr>
          <p:cNvPr id="8" name="Picture 7" descr="Screen Shot 2015-03-16 at 15.27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67" y="1217222"/>
            <a:ext cx="6038505" cy="159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Shot 2015-03-16 at 15.3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99" y="4205785"/>
            <a:ext cx="5159502" cy="148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48" y="2566610"/>
            <a:ext cx="8733873" cy="1872870"/>
          </a:xfr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de-DE" sz="1600" dirty="0" smtClean="0"/>
              <a:t>So wird die auf der </a:t>
            </a:r>
            <a:r>
              <a:rPr lang="de-DE" sz="1600" dirty="0" smtClean="0">
                <a:solidFill>
                  <a:srgbClr val="2754B9"/>
                </a:solidFill>
              </a:rPr>
              <a:t>Systemtheorie </a:t>
            </a:r>
            <a:r>
              <a:rPr lang="de-DE" sz="1600" dirty="0" smtClean="0"/>
              <a:t>basierende, analytische Behandlung ergonomischer Fragestellungen von Mensch-Maschine-Systemen, beispielsweise in Bezug auf die Funktionsaufteilung zwischen Mensch und Maschine, den </a:t>
            </a:r>
            <a:r>
              <a:rPr lang="de-DE" sz="1600" dirty="0" smtClean="0">
                <a:solidFill>
                  <a:srgbClr val="2754B9"/>
                </a:solidFill>
              </a:rPr>
              <a:t>Automatisierungsgrad </a:t>
            </a:r>
            <a:r>
              <a:rPr lang="de-DE" sz="1600" dirty="0" smtClean="0"/>
              <a:t>oder die aus der </a:t>
            </a:r>
            <a:r>
              <a:rPr lang="de-DE" sz="1600" dirty="0" smtClean="0">
                <a:solidFill>
                  <a:srgbClr val="2754B9"/>
                </a:solidFill>
              </a:rPr>
              <a:t>Systemintegration</a:t>
            </a:r>
            <a:r>
              <a:rPr lang="de-DE" sz="1600" dirty="0" smtClean="0"/>
              <a:t> resultierenden Randbedingungen der Mensch-Maschine-Schnittstelle (zum Beispiel im Hinblick auf das technisch gegebene Informationsangebot und den zur Aufgabenausführung</a:t>
            </a:r>
            <a:r>
              <a:rPr lang="de-DE" sz="1600" b="1" dirty="0" smtClean="0"/>
              <a:t> </a:t>
            </a:r>
            <a:r>
              <a:rPr lang="de-DE" sz="1600" dirty="0" smtClean="0"/>
              <a:t>erforderlichen Informationsbedarf des Nutzers), als </a:t>
            </a:r>
            <a:r>
              <a:rPr lang="de-DE" sz="1600" b="1" dirty="0" smtClean="0">
                <a:solidFill>
                  <a:srgbClr val="BA3454"/>
                </a:solidFill>
              </a:rPr>
              <a:t>Systemergonomie</a:t>
            </a:r>
            <a:r>
              <a:rPr lang="de-DE" sz="1600" dirty="0" smtClean="0">
                <a:solidFill>
                  <a:srgbClr val="BA3454"/>
                </a:solidFill>
              </a:rPr>
              <a:t> </a:t>
            </a:r>
            <a:r>
              <a:rPr lang="de-DE" sz="1600" dirty="0" smtClean="0"/>
              <a:t>bezeichnet.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2302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Ergonomie und Bedienbarkeit – was soll das?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Beschleuniger-Betriebsseminar 2013 Grömitz, 26.3.2013 </a:t>
            </a:r>
            <a:r>
              <a:rPr lang="en-US" dirty="0"/>
              <a:t>- Raimund Kammering, DESY – MCS – </a:t>
            </a:r>
          </a:p>
        </p:txBody>
      </p:sp>
      <p:sp>
        <p:nvSpPr>
          <p:cNvPr id="10" name="Freeform 9"/>
          <p:cNvSpPr/>
          <p:nvPr/>
        </p:nvSpPr>
        <p:spPr>
          <a:xfrm>
            <a:off x="5108610" y="2777850"/>
            <a:ext cx="1978550" cy="1978550"/>
          </a:xfrm>
          <a:custGeom>
            <a:avLst/>
            <a:gdLst>
              <a:gd name="connsiteX0" fmla="*/ 0 w 1978550"/>
              <a:gd name="connsiteY0" fmla="*/ 0 h 1978550"/>
              <a:gd name="connsiteX1" fmla="*/ 1978550 w 1978550"/>
              <a:gd name="connsiteY1" fmla="*/ 0 h 1978550"/>
              <a:gd name="connsiteX2" fmla="*/ 1978550 w 1978550"/>
              <a:gd name="connsiteY2" fmla="*/ 1978550 h 1978550"/>
              <a:gd name="connsiteX3" fmla="*/ 0 w 1978550"/>
              <a:gd name="connsiteY3" fmla="*/ 1978550 h 1978550"/>
              <a:gd name="connsiteX4" fmla="*/ 0 w 1978550"/>
              <a:gd name="connsiteY4" fmla="*/ 0 h 1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550" h="1978550">
                <a:moveTo>
                  <a:pt x="0" y="0"/>
                </a:moveTo>
                <a:lnTo>
                  <a:pt x="1978550" y="0"/>
                </a:lnTo>
                <a:lnTo>
                  <a:pt x="1978550" y="1978550"/>
                </a:lnTo>
                <a:lnTo>
                  <a:pt x="0" y="1978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00" kern="1200" dirty="0" smtClean="0"/>
              <a:t>Mensch-Maschine-Schnittstelle</a:t>
            </a:r>
            <a:endParaRPr lang="de-DE" sz="1800" kern="1200" dirty="0"/>
          </a:p>
        </p:txBody>
      </p:sp>
      <p:sp>
        <p:nvSpPr>
          <p:cNvPr id="11" name="Circular Arrow 10"/>
          <p:cNvSpPr/>
          <p:nvPr/>
        </p:nvSpPr>
        <p:spPr>
          <a:xfrm>
            <a:off x="2450656" y="1734528"/>
            <a:ext cx="4065197" cy="4065197"/>
          </a:xfrm>
          <a:prstGeom prst="circularArrow">
            <a:avLst>
              <a:gd name="adj1" fmla="val 9491"/>
              <a:gd name="adj2" fmla="val 685680"/>
              <a:gd name="adj3" fmla="val 7847243"/>
              <a:gd name="adj4" fmla="val 2267077"/>
              <a:gd name="adj5" fmla="val 11073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1669712" y="2777850"/>
            <a:ext cx="2397825" cy="1978550"/>
          </a:xfrm>
          <a:custGeom>
            <a:avLst/>
            <a:gdLst>
              <a:gd name="connsiteX0" fmla="*/ 0 w 2397825"/>
              <a:gd name="connsiteY0" fmla="*/ 0 h 1978550"/>
              <a:gd name="connsiteX1" fmla="*/ 2397825 w 2397825"/>
              <a:gd name="connsiteY1" fmla="*/ 0 h 1978550"/>
              <a:gd name="connsiteX2" fmla="*/ 2397825 w 2397825"/>
              <a:gd name="connsiteY2" fmla="*/ 1978550 h 1978550"/>
              <a:gd name="connsiteX3" fmla="*/ 0 w 2397825"/>
              <a:gd name="connsiteY3" fmla="*/ 1978550 h 1978550"/>
              <a:gd name="connsiteX4" fmla="*/ 0 w 2397825"/>
              <a:gd name="connsiteY4" fmla="*/ 0 h 1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825" h="1978550">
                <a:moveTo>
                  <a:pt x="0" y="0"/>
                </a:moveTo>
                <a:lnTo>
                  <a:pt x="2397825" y="0"/>
                </a:lnTo>
                <a:lnTo>
                  <a:pt x="2397825" y="1978550"/>
                </a:lnTo>
                <a:lnTo>
                  <a:pt x="0" y="1978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00" kern="1200" dirty="0" smtClean="0"/>
              <a:t>Automatisierungsgrad  Systemintegration</a:t>
            </a:r>
            <a:endParaRPr lang="de-DE" sz="1800" kern="1200" dirty="0"/>
          </a:p>
        </p:txBody>
      </p:sp>
      <p:sp>
        <p:nvSpPr>
          <p:cNvPr id="13" name="Circular Arrow 12"/>
          <p:cNvSpPr/>
          <p:nvPr/>
        </p:nvSpPr>
        <p:spPr>
          <a:xfrm>
            <a:off x="2450656" y="1734528"/>
            <a:ext cx="4065197" cy="4065197"/>
          </a:xfrm>
          <a:prstGeom prst="circularArrow">
            <a:avLst>
              <a:gd name="adj1" fmla="val 9491"/>
              <a:gd name="adj2" fmla="val 685680"/>
              <a:gd name="adj3" fmla="val 18647243"/>
              <a:gd name="adj4" fmla="val 13067077"/>
              <a:gd name="adj5" fmla="val 11073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3220583" y="1273461"/>
            <a:ext cx="266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Systemergonomie</a:t>
            </a:r>
            <a:endParaRPr lang="de-DE" sz="2400" dirty="0"/>
          </a:p>
        </p:txBody>
      </p:sp>
      <p:sp>
        <p:nvSpPr>
          <p:cNvPr id="3" name="Rectangle 2"/>
          <p:cNvSpPr/>
          <p:nvPr/>
        </p:nvSpPr>
        <p:spPr>
          <a:xfrm>
            <a:off x="6790370" y="2585970"/>
            <a:ext cx="1586868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1200" b="1" dirty="0"/>
              <a:t>Informationsbedarf</a:t>
            </a:r>
            <a:r>
              <a:rPr lang="de-DE" sz="1200" dirty="0"/>
              <a:t>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94609" y="2585970"/>
            <a:ext cx="1714983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sz="1200" b="1" dirty="0"/>
              <a:t>Informationsangebot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0191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Übersicht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259763" cy="4459287"/>
          </a:xfrm>
        </p:spPr>
        <p:txBody>
          <a:bodyPr/>
          <a:lstStyle/>
          <a:p>
            <a:r>
              <a:rPr lang="de-DE" dirty="0" smtClean="0"/>
              <a:t>Konsolen, Monitore</a:t>
            </a:r>
          </a:p>
          <a:p>
            <a:r>
              <a:rPr lang="de-DE" dirty="0" smtClean="0"/>
              <a:t>Bedienoberfläche </a:t>
            </a:r>
            <a:r>
              <a:rPr lang="de-DE" i="1" dirty="0" smtClean="0"/>
              <a:t>jddd</a:t>
            </a:r>
          </a:p>
          <a:p>
            <a:pPr lvl="1"/>
            <a:r>
              <a:rPr lang="de-DE" dirty="0" smtClean="0"/>
              <a:t>Von </a:t>
            </a:r>
            <a:r>
              <a:rPr lang="de-DE" i="1" dirty="0" smtClean="0"/>
              <a:t>ddd</a:t>
            </a:r>
            <a:r>
              <a:rPr lang="de-DE" dirty="0" smtClean="0"/>
              <a:t> zur einer zweck-orientierten Oberfläche</a:t>
            </a:r>
          </a:p>
          <a:p>
            <a:pPr lvl="1"/>
            <a:r>
              <a:rPr lang="de-DE" dirty="0"/>
              <a:t>Was ein Operateur „im Blick hat</a:t>
            </a:r>
            <a:r>
              <a:rPr lang="de-DE" dirty="0" smtClean="0"/>
              <a:t>“</a:t>
            </a:r>
            <a:endParaRPr lang="de-DE" dirty="0"/>
          </a:p>
          <a:p>
            <a:r>
              <a:rPr lang="de-DE" dirty="0" smtClean="0"/>
              <a:t>Virtueller XFEL: Eine Testumgebung für Oberflächen </a:t>
            </a:r>
          </a:p>
          <a:p>
            <a:r>
              <a:rPr lang="de-DE" dirty="0" smtClean="0"/>
              <a:t>Matlab: Bedienoberflächen Bibliothek, </a:t>
            </a:r>
            <a:r>
              <a:rPr lang="de-DE" i="1" dirty="0" smtClean="0"/>
              <a:t>xcomm</a:t>
            </a:r>
          </a:p>
          <a:p>
            <a:r>
              <a:rPr lang="de-DE" dirty="0" smtClean="0"/>
              <a:t>Tools: zur Emittanz Messung, </a:t>
            </a:r>
            <a:r>
              <a:rPr lang="de-DE" i="1" dirty="0" smtClean="0"/>
              <a:t>RF-</a:t>
            </a:r>
            <a:r>
              <a:rPr lang="de-DE" i="1" dirty="0" err="1" smtClean="0"/>
              <a:t>tweak</a:t>
            </a:r>
            <a:r>
              <a:rPr lang="de-DE" i="1" dirty="0" smtClean="0"/>
              <a:t> </a:t>
            </a:r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Beschleuniger-Betriebsseminar 2013 Grömitz, 26.3.2013 </a:t>
            </a:r>
            <a:r>
              <a:rPr lang="en-US" dirty="0"/>
              <a:t>- Raimund Kammering, DESY – MCS – </a:t>
            </a:r>
          </a:p>
        </p:txBody>
      </p:sp>
    </p:spTree>
    <p:extLst>
      <p:ext uri="{BB962C8B-B14F-4D97-AF65-F5344CB8AC3E}">
        <p14:creationId xmlns:p14="http://schemas.microsoft.com/office/powerpoint/2010/main" val="119096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R_Skizze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4" y="1709916"/>
            <a:ext cx="1425934" cy="1003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Konsolen</a:t>
            </a:r>
            <a:endParaRPr lang="de-D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03142"/>
              </p:ext>
            </p:extLst>
          </p:nvPr>
        </p:nvGraphicFramePr>
        <p:xfrm>
          <a:off x="1772111" y="1608042"/>
          <a:ext cx="5702300" cy="135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Beschleuniger-Betriebsseminar 2013 Grömitz, 26.3.2013 </a:t>
            </a:r>
            <a:r>
              <a:rPr lang="en-US" dirty="0"/>
              <a:t>- Raimund Kammering, DESY – MCS –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76272" y="4061342"/>
            <a:ext cx="2573790" cy="1066135"/>
            <a:chOff x="6376272" y="4061342"/>
            <a:chExt cx="2573790" cy="1066135"/>
          </a:xfrm>
        </p:grpSpPr>
        <p:pic>
          <p:nvPicPr>
            <p:cNvPr id="11" name="Picture 10" descr="Screen Shot 2015-03-19 at 13.34.23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098" y="4061342"/>
              <a:ext cx="1412964" cy="1066135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6376272" y="4264699"/>
              <a:ext cx="1095632" cy="657379"/>
            </a:xfrm>
            <a:custGeom>
              <a:avLst/>
              <a:gdLst>
                <a:gd name="connsiteX0" fmla="*/ 0 w 1095632"/>
                <a:gd name="connsiteY0" fmla="*/ 65738 h 657379"/>
                <a:gd name="connsiteX1" fmla="*/ 65738 w 1095632"/>
                <a:gd name="connsiteY1" fmla="*/ 0 h 657379"/>
                <a:gd name="connsiteX2" fmla="*/ 1029894 w 1095632"/>
                <a:gd name="connsiteY2" fmla="*/ 0 h 657379"/>
                <a:gd name="connsiteX3" fmla="*/ 1095632 w 1095632"/>
                <a:gd name="connsiteY3" fmla="*/ 65738 h 657379"/>
                <a:gd name="connsiteX4" fmla="*/ 1095632 w 1095632"/>
                <a:gd name="connsiteY4" fmla="*/ 591641 h 657379"/>
                <a:gd name="connsiteX5" fmla="*/ 1029894 w 1095632"/>
                <a:gd name="connsiteY5" fmla="*/ 657379 h 657379"/>
                <a:gd name="connsiteX6" fmla="*/ 65738 w 1095632"/>
                <a:gd name="connsiteY6" fmla="*/ 657379 h 657379"/>
                <a:gd name="connsiteX7" fmla="*/ 0 w 1095632"/>
                <a:gd name="connsiteY7" fmla="*/ 591641 h 657379"/>
                <a:gd name="connsiteX8" fmla="*/ 0 w 1095632"/>
                <a:gd name="connsiteY8" fmla="*/ 65738 h 65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632" h="657379">
                  <a:moveTo>
                    <a:pt x="0" y="65738"/>
                  </a:moveTo>
                  <a:cubicBezTo>
                    <a:pt x="0" y="29432"/>
                    <a:pt x="29432" y="0"/>
                    <a:pt x="65738" y="0"/>
                  </a:cubicBezTo>
                  <a:lnTo>
                    <a:pt x="1029894" y="0"/>
                  </a:lnTo>
                  <a:cubicBezTo>
                    <a:pt x="1066200" y="0"/>
                    <a:pt x="1095632" y="29432"/>
                    <a:pt x="1095632" y="65738"/>
                  </a:cubicBezTo>
                  <a:lnTo>
                    <a:pt x="1095632" y="591641"/>
                  </a:lnTo>
                  <a:cubicBezTo>
                    <a:pt x="1095632" y="627947"/>
                    <a:pt x="1066200" y="657379"/>
                    <a:pt x="1029894" y="657379"/>
                  </a:cubicBezTo>
                  <a:lnTo>
                    <a:pt x="65738" y="657379"/>
                  </a:lnTo>
                  <a:cubicBezTo>
                    <a:pt x="29432" y="657379"/>
                    <a:pt x="0" y="627947"/>
                    <a:pt x="0" y="591641"/>
                  </a:cubicBezTo>
                  <a:lnTo>
                    <a:pt x="0" y="65738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214" tIns="80214" rIns="80214" bIns="8021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smtClean="0"/>
                <a:t>Panel</a:t>
              </a:r>
              <a:endParaRPr lang="de-DE" sz="16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42387" y="4258592"/>
            <a:ext cx="1424322" cy="657379"/>
            <a:chOff x="4842387" y="4258592"/>
            <a:chExt cx="1424322" cy="657379"/>
          </a:xfrm>
        </p:grpSpPr>
        <p:sp>
          <p:nvSpPr>
            <p:cNvPr id="14" name="Freeform 13"/>
            <p:cNvSpPr/>
            <p:nvPr/>
          </p:nvSpPr>
          <p:spPr>
            <a:xfrm rot="13687">
              <a:off x="6034434" y="4454449"/>
              <a:ext cx="232275" cy="271717"/>
            </a:xfrm>
            <a:custGeom>
              <a:avLst/>
              <a:gdLst>
                <a:gd name="connsiteX0" fmla="*/ 0 w 232275"/>
                <a:gd name="connsiteY0" fmla="*/ 54343 h 271716"/>
                <a:gd name="connsiteX1" fmla="*/ 116138 w 232275"/>
                <a:gd name="connsiteY1" fmla="*/ 54343 h 271716"/>
                <a:gd name="connsiteX2" fmla="*/ 116138 w 232275"/>
                <a:gd name="connsiteY2" fmla="*/ 0 h 271716"/>
                <a:gd name="connsiteX3" fmla="*/ 232275 w 232275"/>
                <a:gd name="connsiteY3" fmla="*/ 135858 h 271716"/>
                <a:gd name="connsiteX4" fmla="*/ 116138 w 232275"/>
                <a:gd name="connsiteY4" fmla="*/ 271716 h 271716"/>
                <a:gd name="connsiteX5" fmla="*/ 116138 w 232275"/>
                <a:gd name="connsiteY5" fmla="*/ 217373 h 271716"/>
                <a:gd name="connsiteX6" fmla="*/ 0 w 232275"/>
                <a:gd name="connsiteY6" fmla="*/ 217373 h 271716"/>
                <a:gd name="connsiteX7" fmla="*/ 0 w 232275"/>
                <a:gd name="connsiteY7" fmla="*/ 54343 h 27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275" h="271716">
                  <a:moveTo>
                    <a:pt x="232275" y="217373"/>
                  </a:moveTo>
                  <a:lnTo>
                    <a:pt x="116137" y="217373"/>
                  </a:lnTo>
                  <a:lnTo>
                    <a:pt x="116137" y="271716"/>
                  </a:lnTo>
                  <a:lnTo>
                    <a:pt x="0" y="135858"/>
                  </a:lnTo>
                  <a:lnTo>
                    <a:pt x="116137" y="0"/>
                  </a:lnTo>
                  <a:lnTo>
                    <a:pt x="116137" y="54343"/>
                  </a:lnTo>
                  <a:lnTo>
                    <a:pt x="232275" y="54343"/>
                  </a:lnTo>
                  <a:lnTo>
                    <a:pt x="232275" y="217373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682" tIns="54344" rIns="-1" bIns="5434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42387" y="4258592"/>
              <a:ext cx="1095632" cy="657379"/>
            </a:xfrm>
            <a:custGeom>
              <a:avLst/>
              <a:gdLst>
                <a:gd name="connsiteX0" fmla="*/ 0 w 1095632"/>
                <a:gd name="connsiteY0" fmla="*/ 65738 h 657379"/>
                <a:gd name="connsiteX1" fmla="*/ 65738 w 1095632"/>
                <a:gd name="connsiteY1" fmla="*/ 0 h 657379"/>
                <a:gd name="connsiteX2" fmla="*/ 1029894 w 1095632"/>
                <a:gd name="connsiteY2" fmla="*/ 0 h 657379"/>
                <a:gd name="connsiteX3" fmla="*/ 1095632 w 1095632"/>
                <a:gd name="connsiteY3" fmla="*/ 65738 h 657379"/>
                <a:gd name="connsiteX4" fmla="*/ 1095632 w 1095632"/>
                <a:gd name="connsiteY4" fmla="*/ 591641 h 657379"/>
                <a:gd name="connsiteX5" fmla="*/ 1029894 w 1095632"/>
                <a:gd name="connsiteY5" fmla="*/ 657379 h 657379"/>
                <a:gd name="connsiteX6" fmla="*/ 65738 w 1095632"/>
                <a:gd name="connsiteY6" fmla="*/ 657379 h 657379"/>
                <a:gd name="connsiteX7" fmla="*/ 0 w 1095632"/>
                <a:gd name="connsiteY7" fmla="*/ 591641 h 657379"/>
                <a:gd name="connsiteX8" fmla="*/ 0 w 1095632"/>
                <a:gd name="connsiteY8" fmla="*/ 65738 h 65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632" h="657379">
                  <a:moveTo>
                    <a:pt x="0" y="65738"/>
                  </a:moveTo>
                  <a:cubicBezTo>
                    <a:pt x="0" y="29432"/>
                    <a:pt x="29432" y="0"/>
                    <a:pt x="65738" y="0"/>
                  </a:cubicBezTo>
                  <a:lnTo>
                    <a:pt x="1029894" y="0"/>
                  </a:lnTo>
                  <a:cubicBezTo>
                    <a:pt x="1066200" y="0"/>
                    <a:pt x="1095632" y="29432"/>
                    <a:pt x="1095632" y="65738"/>
                  </a:cubicBezTo>
                  <a:lnTo>
                    <a:pt x="1095632" y="591641"/>
                  </a:lnTo>
                  <a:cubicBezTo>
                    <a:pt x="1095632" y="627947"/>
                    <a:pt x="1066200" y="657379"/>
                    <a:pt x="1029894" y="657379"/>
                  </a:cubicBezTo>
                  <a:lnTo>
                    <a:pt x="65738" y="657379"/>
                  </a:lnTo>
                  <a:cubicBezTo>
                    <a:pt x="29432" y="657379"/>
                    <a:pt x="0" y="627947"/>
                    <a:pt x="0" y="591641"/>
                  </a:cubicBezTo>
                  <a:lnTo>
                    <a:pt x="0" y="65738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214" tIns="80214" rIns="80214" bIns="8021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smtClean="0"/>
                <a:t>Auflösung</a:t>
              </a:r>
              <a:endParaRPr lang="de-DE" sz="16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08502" y="4264699"/>
            <a:ext cx="1424322" cy="657379"/>
            <a:chOff x="3308502" y="4264699"/>
            <a:chExt cx="1424322" cy="657379"/>
          </a:xfrm>
        </p:grpSpPr>
        <p:sp>
          <p:nvSpPr>
            <p:cNvPr id="16" name="Freeform 15"/>
            <p:cNvSpPr/>
            <p:nvPr/>
          </p:nvSpPr>
          <p:spPr>
            <a:xfrm rot="21586313">
              <a:off x="4500549" y="4454503"/>
              <a:ext cx="232275" cy="271717"/>
            </a:xfrm>
            <a:custGeom>
              <a:avLst/>
              <a:gdLst>
                <a:gd name="connsiteX0" fmla="*/ 0 w 232275"/>
                <a:gd name="connsiteY0" fmla="*/ 54343 h 271716"/>
                <a:gd name="connsiteX1" fmla="*/ 116138 w 232275"/>
                <a:gd name="connsiteY1" fmla="*/ 54343 h 271716"/>
                <a:gd name="connsiteX2" fmla="*/ 116138 w 232275"/>
                <a:gd name="connsiteY2" fmla="*/ 0 h 271716"/>
                <a:gd name="connsiteX3" fmla="*/ 232275 w 232275"/>
                <a:gd name="connsiteY3" fmla="*/ 135858 h 271716"/>
                <a:gd name="connsiteX4" fmla="*/ 116138 w 232275"/>
                <a:gd name="connsiteY4" fmla="*/ 271716 h 271716"/>
                <a:gd name="connsiteX5" fmla="*/ 116138 w 232275"/>
                <a:gd name="connsiteY5" fmla="*/ 217373 h 271716"/>
                <a:gd name="connsiteX6" fmla="*/ 0 w 232275"/>
                <a:gd name="connsiteY6" fmla="*/ 217373 h 271716"/>
                <a:gd name="connsiteX7" fmla="*/ 0 w 232275"/>
                <a:gd name="connsiteY7" fmla="*/ 54343 h 27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275" h="271716">
                  <a:moveTo>
                    <a:pt x="232275" y="217373"/>
                  </a:moveTo>
                  <a:lnTo>
                    <a:pt x="116137" y="217373"/>
                  </a:lnTo>
                  <a:lnTo>
                    <a:pt x="116137" y="271716"/>
                  </a:lnTo>
                  <a:lnTo>
                    <a:pt x="0" y="135858"/>
                  </a:lnTo>
                  <a:lnTo>
                    <a:pt x="116137" y="0"/>
                  </a:lnTo>
                  <a:lnTo>
                    <a:pt x="116137" y="54343"/>
                  </a:lnTo>
                  <a:lnTo>
                    <a:pt x="232275" y="54343"/>
                  </a:lnTo>
                  <a:lnTo>
                    <a:pt x="232275" y="217373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682" tIns="54342" rIns="-1" bIns="5434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08502" y="4264699"/>
              <a:ext cx="1095632" cy="657379"/>
            </a:xfrm>
            <a:custGeom>
              <a:avLst/>
              <a:gdLst>
                <a:gd name="connsiteX0" fmla="*/ 0 w 1095632"/>
                <a:gd name="connsiteY0" fmla="*/ 65738 h 657379"/>
                <a:gd name="connsiteX1" fmla="*/ 65738 w 1095632"/>
                <a:gd name="connsiteY1" fmla="*/ 0 h 657379"/>
                <a:gd name="connsiteX2" fmla="*/ 1029894 w 1095632"/>
                <a:gd name="connsiteY2" fmla="*/ 0 h 657379"/>
                <a:gd name="connsiteX3" fmla="*/ 1095632 w 1095632"/>
                <a:gd name="connsiteY3" fmla="*/ 65738 h 657379"/>
                <a:gd name="connsiteX4" fmla="*/ 1095632 w 1095632"/>
                <a:gd name="connsiteY4" fmla="*/ 591641 h 657379"/>
                <a:gd name="connsiteX5" fmla="*/ 1029894 w 1095632"/>
                <a:gd name="connsiteY5" fmla="*/ 657379 h 657379"/>
                <a:gd name="connsiteX6" fmla="*/ 65738 w 1095632"/>
                <a:gd name="connsiteY6" fmla="*/ 657379 h 657379"/>
                <a:gd name="connsiteX7" fmla="*/ 0 w 1095632"/>
                <a:gd name="connsiteY7" fmla="*/ 591641 h 657379"/>
                <a:gd name="connsiteX8" fmla="*/ 0 w 1095632"/>
                <a:gd name="connsiteY8" fmla="*/ 65738 h 65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632" h="657379">
                  <a:moveTo>
                    <a:pt x="0" y="65738"/>
                  </a:moveTo>
                  <a:cubicBezTo>
                    <a:pt x="0" y="29432"/>
                    <a:pt x="29432" y="0"/>
                    <a:pt x="65738" y="0"/>
                  </a:cubicBezTo>
                  <a:lnTo>
                    <a:pt x="1029894" y="0"/>
                  </a:lnTo>
                  <a:cubicBezTo>
                    <a:pt x="1066200" y="0"/>
                    <a:pt x="1095632" y="29432"/>
                    <a:pt x="1095632" y="65738"/>
                  </a:cubicBezTo>
                  <a:lnTo>
                    <a:pt x="1095632" y="591641"/>
                  </a:lnTo>
                  <a:cubicBezTo>
                    <a:pt x="1095632" y="627947"/>
                    <a:pt x="1066200" y="657379"/>
                    <a:pt x="1029894" y="657379"/>
                  </a:cubicBezTo>
                  <a:lnTo>
                    <a:pt x="65738" y="657379"/>
                  </a:lnTo>
                  <a:cubicBezTo>
                    <a:pt x="29432" y="657379"/>
                    <a:pt x="0" y="627947"/>
                    <a:pt x="0" y="591641"/>
                  </a:cubicBezTo>
                  <a:lnTo>
                    <a:pt x="0" y="65738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214" tIns="80214" rIns="80214" bIns="8021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smtClean="0"/>
                <a:t>Monitor</a:t>
              </a:r>
              <a:endParaRPr lang="de-DE" sz="16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74616" y="4264699"/>
            <a:ext cx="1424322" cy="657379"/>
            <a:chOff x="1774616" y="4264699"/>
            <a:chExt cx="1424322" cy="657379"/>
          </a:xfrm>
        </p:grpSpPr>
        <p:sp>
          <p:nvSpPr>
            <p:cNvPr id="18" name="Freeform 17"/>
            <p:cNvSpPr/>
            <p:nvPr/>
          </p:nvSpPr>
          <p:spPr>
            <a:xfrm>
              <a:off x="2966664" y="4457529"/>
              <a:ext cx="232274" cy="271717"/>
            </a:xfrm>
            <a:custGeom>
              <a:avLst/>
              <a:gdLst>
                <a:gd name="connsiteX0" fmla="*/ 0 w 232274"/>
                <a:gd name="connsiteY0" fmla="*/ 54343 h 271716"/>
                <a:gd name="connsiteX1" fmla="*/ 116137 w 232274"/>
                <a:gd name="connsiteY1" fmla="*/ 54343 h 271716"/>
                <a:gd name="connsiteX2" fmla="*/ 116137 w 232274"/>
                <a:gd name="connsiteY2" fmla="*/ 0 h 271716"/>
                <a:gd name="connsiteX3" fmla="*/ 232274 w 232274"/>
                <a:gd name="connsiteY3" fmla="*/ 135858 h 271716"/>
                <a:gd name="connsiteX4" fmla="*/ 116137 w 232274"/>
                <a:gd name="connsiteY4" fmla="*/ 271716 h 271716"/>
                <a:gd name="connsiteX5" fmla="*/ 116137 w 232274"/>
                <a:gd name="connsiteY5" fmla="*/ 217373 h 271716"/>
                <a:gd name="connsiteX6" fmla="*/ 0 w 232274"/>
                <a:gd name="connsiteY6" fmla="*/ 217373 h 271716"/>
                <a:gd name="connsiteX7" fmla="*/ 0 w 232274"/>
                <a:gd name="connsiteY7" fmla="*/ 54343 h 27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274" h="271716">
                  <a:moveTo>
                    <a:pt x="232274" y="217373"/>
                  </a:moveTo>
                  <a:lnTo>
                    <a:pt x="116137" y="217373"/>
                  </a:lnTo>
                  <a:lnTo>
                    <a:pt x="116137" y="271716"/>
                  </a:lnTo>
                  <a:lnTo>
                    <a:pt x="0" y="135858"/>
                  </a:lnTo>
                  <a:lnTo>
                    <a:pt x="116137" y="0"/>
                  </a:lnTo>
                  <a:lnTo>
                    <a:pt x="116137" y="54343"/>
                  </a:lnTo>
                  <a:lnTo>
                    <a:pt x="232274" y="54343"/>
                  </a:lnTo>
                  <a:lnTo>
                    <a:pt x="232274" y="217373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682" tIns="54344" rIns="0" bIns="54343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74616" y="4264699"/>
              <a:ext cx="1095632" cy="657379"/>
            </a:xfrm>
            <a:custGeom>
              <a:avLst/>
              <a:gdLst>
                <a:gd name="connsiteX0" fmla="*/ 0 w 1095632"/>
                <a:gd name="connsiteY0" fmla="*/ 65738 h 657379"/>
                <a:gd name="connsiteX1" fmla="*/ 65738 w 1095632"/>
                <a:gd name="connsiteY1" fmla="*/ 0 h 657379"/>
                <a:gd name="connsiteX2" fmla="*/ 1029894 w 1095632"/>
                <a:gd name="connsiteY2" fmla="*/ 0 h 657379"/>
                <a:gd name="connsiteX3" fmla="*/ 1095632 w 1095632"/>
                <a:gd name="connsiteY3" fmla="*/ 65738 h 657379"/>
                <a:gd name="connsiteX4" fmla="*/ 1095632 w 1095632"/>
                <a:gd name="connsiteY4" fmla="*/ 591641 h 657379"/>
                <a:gd name="connsiteX5" fmla="*/ 1029894 w 1095632"/>
                <a:gd name="connsiteY5" fmla="*/ 657379 h 657379"/>
                <a:gd name="connsiteX6" fmla="*/ 65738 w 1095632"/>
                <a:gd name="connsiteY6" fmla="*/ 657379 h 657379"/>
                <a:gd name="connsiteX7" fmla="*/ 0 w 1095632"/>
                <a:gd name="connsiteY7" fmla="*/ 591641 h 657379"/>
                <a:gd name="connsiteX8" fmla="*/ 0 w 1095632"/>
                <a:gd name="connsiteY8" fmla="*/ 65738 h 65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632" h="657379">
                  <a:moveTo>
                    <a:pt x="0" y="65738"/>
                  </a:moveTo>
                  <a:cubicBezTo>
                    <a:pt x="0" y="29432"/>
                    <a:pt x="29432" y="0"/>
                    <a:pt x="65738" y="0"/>
                  </a:cubicBezTo>
                  <a:lnTo>
                    <a:pt x="1029894" y="0"/>
                  </a:lnTo>
                  <a:cubicBezTo>
                    <a:pt x="1066200" y="0"/>
                    <a:pt x="1095632" y="29432"/>
                    <a:pt x="1095632" y="65738"/>
                  </a:cubicBezTo>
                  <a:lnTo>
                    <a:pt x="1095632" y="591641"/>
                  </a:lnTo>
                  <a:cubicBezTo>
                    <a:pt x="1095632" y="627947"/>
                    <a:pt x="1066200" y="657379"/>
                    <a:pt x="1029894" y="657379"/>
                  </a:cubicBezTo>
                  <a:lnTo>
                    <a:pt x="65738" y="657379"/>
                  </a:lnTo>
                  <a:cubicBezTo>
                    <a:pt x="29432" y="657379"/>
                    <a:pt x="0" y="627947"/>
                    <a:pt x="0" y="591641"/>
                  </a:cubicBezTo>
                  <a:lnTo>
                    <a:pt x="0" y="65738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214" tIns="80214" rIns="80214" bIns="8021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smtClean="0"/>
                <a:t>Konsole</a:t>
              </a:r>
              <a:endParaRPr lang="de-DE" sz="1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58275" y="1233310"/>
            <a:ext cx="3974547" cy="2039237"/>
            <a:chOff x="2558275" y="1233310"/>
            <a:chExt cx="3974547" cy="2039237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558275" y="1233310"/>
              <a:ext cx="3822147" cy="2039237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2710675" y="1233310"/>
              <a:ext cx="3822147" cy="2039237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0480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812646-A1E4-5143-9C8C-4FB35EC99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E280AD-0EBA-894D-AAB9-25BDD9CE3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A5F450-80E5-FE44-A780-F4D651C7E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6E1086-D57E-CC42-BB00-B02CB880F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4A692-00A4-8B4D-AD61-CE6944621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DEEE3B-DC17-B14A-9523-D070387EC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Übersicht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664025" cy="4459287"/>
          </a:xfrm>
        </p:spPr>
        <p:txBody>
          <a:bodyPr/>
          <a:lstStyle/>
          <a:p>
            <a:r>
              <a:rPr lang="de-DE" dirty="0"/>
              <a:t>Konsolen, Monitore</a:t>
            </a:r>
          </a:p>
          <a:p>
            <a:r>
              <a:rPr lang="de-DE" dirty="0" smtClean="0"/>
              <a:t>Bedienoberfläche </a:t>
            </a:r>
            <a:r>
              <a:rPr lang="de-DE" i="1" dirty="0" smtClean="0"/>
              <a:t>jddd</a:t>
            </a:r>
          </a:p>
          <a:p>
            <a:pPr lvl="1"/>
            <a:r>
              <a:rPr lang="de-DE" dirty="0" smtClean="0"/>
              <a:t>Der </a:t>
            </a:r>
            <a:r>
              <a:rPr lang="de-DE" dirty="0"/>
              <a:t>Kontext</a:t>
            </a:r>
          </a:p>
          <a:p>
            <a:pPr lvl="1"/>
            <a:r>
              <a:rPr lang="de-DE" dirty="0" smtClean="0"/>
              <a:t>Von </a:t>
            </a:r>
            <a:r>
              <a:rPr lang="de-DE" i="1" dirty="0" smtClean="0"/>
              <a:t>ddd</a:t>
            </a:r>
            <a:r>
              <a:rPr lang="de-DE" dirty="0" smtClean="0"/>
              <a:t> zur einer zweck-orientierten Oberfläche</a:t>
            </a:r>
          </a:p>
          <a:p>
            <a:pPr lvl="1"/>
            <a:r>
              <a:rPr lang="de-DE" dirty="0" smtClean="0"/>
              <a:t>Was ein Operateur „im Blick hat“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virtueller XFEL: Eine Testumgebung für Oberflächen 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Matlab: Bedienoberflächen Bibliothek, </a:t>
            </a:r>
            <a:r>
              <a:rPr lang="de-DE" i="1" dirty="0" smtClean="0">
                <a:solidFill>
                  <a:schemeClr val="bg1">
                    <a:lumMod val="85000"/>
                  </a:schemeClr>
                </a:solidFill>
              </a:rPr>
              <a:t>xcomm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Tools: zur Emittanz Messung, </a:t>
            </a:r>
            <a:r>
              <a:rPr lang="de-DE" i="1" dirty="0" smtClean="0">
                <a:solidFill>
                  <a:schemeClr val="bg1">
                    <a:lumMod val="85000"/>
                  </a:schemeClr>
                </a:solidFill>
              </a:rPr>
              <a:t>RF-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tweak</a:t>
            </a:r>
            <a:r>
              <a:rPr lang="de-DE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5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Beschleuniger-Betriebsseminar 2013 Grömitz, 26.3.2013 </a:t>
            </a:r>
            <a:r>
              <a:rPr lang="en-US" dirty="0"/>
              <a:t>- Raimund Kammering, DESY – MCS – </a:t>
            </a:r>
          </a:p>
        </p:txBody>
      </p:sp>
    </p:spTree>
    <p:extLst>
      <p:ext uri="{BB962C8B-B14F-4D97-AF65-F5344CB8AC3E}">
        <p14:creationId xmlns:p14="http://schemas.microsoft.com/office/powerpoint/2010/main" val="112972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Übersicht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664025" cy="4459287"/>
          </a:xfrm>
        </p:spPr>
        <p:txBody>
          <a:bodyPr/>
          <a:lstStyle/>
          <a:p>
            <a:r>
              <a:rPr lang="de-DE" dirty="0" smtClean="0"/>
              <a:t>Bedienoberfläche </a:t>
            </a:r>
            <a:r>
              <a:rPr lang="de-DE" i="1" dirty="0" smtClean="0"/>
              <a:t>jddd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er Kontext</a:t>
            </a:r>
          </a:p>
          <a:p>
            <a:pPr lvl="1"/>
            <a:r>
              <a:rPr lang="de-DE" dirty="0"/>
              <a:t>V</a:t>
            </a:r>
            <a:r>
              <a:rPr lang="de-DE" dirty="0" smtClean="0"/>
              <a:t>on </a:t>
            </a:r>
            <a:r>
              <a:rPr lang="de-DE" i="1" dirty="0" smtClean="0"/>
              <a:t>ddd</a:t>
            </a:r>
            <a:r>
              <a:rPr lang="de-DE" dirty="0" smtClean="0"/>
              <a:t> zur einer zweck-orientierten Oberfläche</a:t>
            </a:r>
          </a:p>
          <a:p>
            <a:pPr lvl="1"/>
            <a:r>
              <a:rPr lang="de-DE" dirty="0"/>
              <a:t>Was ein Operateur „im Blick hat</a:t>
            </a:r>
            <a:r>
              <a:rPr lang="de-DE" dirty="0" smtClean="0"/>
              <a:t>“</a:t>
            </a:r>
            <a:endParaRPr lang="de-DE" dirty="0"/>
          </a:p>
          <a:p>
            <a:r>
              <a:rPr lang="de-DE" dirty="0" smtClean="0"/>
              <a:t>Monitore, Konsolen</a:t>
            </a:r>
          </a:p>
          <a:p>
            <a:r>
              <a:rPr lang="de-DE" dirty="0" smtClean="0">
                <a:solidFill>
                  <a:srgbClr val="E0E0E0"/>
                </a:solidFill>
              </a:rPr>
              <a:t>virtueller XFEL: Eine Testumgebung für Oberflächen 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Matlab: Bedienoberflächen Bibliothek, </a:t>
            </a:r>
            <a:r>
              <a:rPr lang="de-DE" i="1" dirty="0" smtClean="0">
                <a:solidFill>
                  <a:schemeClr val="bg1">
                    <a:lumMod val="85000"/>
                  </a:schemeClr>
                </a:solidFill>
              </a:rPr>
              <a:t>xcomm</a:t>
            </a:r>
          </a:p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Tools: zur Emittanz Messung, </a:t>
            </a:r>
            <a:r>
              <a:rPr lang="de-DE" i="1" dirty="0" smtClean="0">
                <a:solidFill>
                  <a:schemeClr val="bg1">
                    <a:lumMod val="85000"/>
                  </a:schemeClr>
                </a:solidFill>
              </a:rPr>
              <a:t>RF-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tweak</a:t>
            </a:r>
            <a:r>
              <a:rPr lang="de-DE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5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Beschleuniger-Betriebsseminar 2013 Grömitz, 26.3.2013 </a:t>
            </a:r>
            <a:r>
              <a:rPr lang="en-US" dirty="0"/>
              <a:t>- Raimund Kammering, DESY – MCS – </a:t>
            </a:r>
          </a:p>
        </p:txBody>
      </p:sp>
    </p:spTree>
    <p:extLst>
      <p:ext uri="{BB962C8B-B14F-4D97-AF65-F5344CB8AC3E}">
        <p14:creationId xmlns:p14="http://schemas.microsoft.com/office/powerpoint/2010/main" val="19246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XFEL.ppt</Template>
  <TotalTime>9450</TotalTime>
  <Words>1162</Words>
  <Application>Microsoft Macintosh PowerPoint</Application>
  <PresentationFormat>On-screen Show (4:3)</PresentationFormat>
  <Paragraphs>185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DESY European XFEL</vt:lpstr>
      <vt:lpstr>Ergonomie und Bedienbarkeit</vt:lpstr>
      <vt:lpstr>High Level Controls HLC</vt:lpstr>
      <vt:lpstr>Ergonomie und Bedienbarkeit – was soll das?</vt:lpstr>
      <vt:lpstr>Ergonomie und Bedienbarkeit – was soll das?</vt:lpstr>
      <vt:lpstr>Ergonomie und Bedienbarkeit – was soll das?</vt:lpstr>
      <vt:lpstr>Übersicht</vt:lpstr>
      <vt:lpstr>Konsolen</vt:lpstr>
      <vt:lpstr>Übersicht</vt:lpstr>
      <vt:lpstr>Übersicht</vt:lpstr>
      <vt:lpstr>Bedienoberfläche jddd – der Kontext</vt:lpstr>
      <vt:lpstr>Von ddd zur einer Zweck orientierten Oberfläche</vt:lpstr>
      <vt:lpstr>Von ddd zur einer Zweck orientierten Oberfläche</vt:lpstr>
      <vt:lpstr>Von ddd zur einer Zweck orientierten Oberfläche</vt:lpstr>
      <vt:lpstr>Was ein Operateur „im Blick hat“</vt:lpstr>
      <vt:lpstr>Was ein Operateur „im Blick hat“</vt:lpstr>
      <vt:lpstr>Was ein Operateur „im Blick hat“</vt:lpstr>
      <vt:lpstr>Was ein Operateur „im Blick hat“</vt:lpstr>
      <vt:lpstr>Virtueller XFEL: Eine Testumgebung für Oberflächen</vt:lpstr>
      <vt:lpstr>Virtueller XFEL: Eine Testumgebung für Oberflächen</vt:lpstr>
      <vt:lpstr>Matlab: Bedienoberflächen Bibliothek, xcomm</vt:lpstr>
      <vt:lpstr>Matlab: Bedienoberflächen Bibliothek, xcomm</vt:lpstr>
      <vt:lpstr>Tools: zur Emittanz Messung, RF-tweak 5</vt:lpstr>
      <vt:lpstr>Tools: zur Emittanz Messung, RF-tweak 5</vt:lpstr>
      <vt:lpstr>Zusammenfassung</vt:lpstr>
    </vt:vector>
  </TitlesOfParts>
  <Manager/>
  <Company>Deutsches Elektronen-Synchrotron DESY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Ergonomie und Bedienbarkeit</dc:title>
  <dc:subject/>
  <dc:creator>Raimund Kammering</dc:creator>
  <cp:keywords/>
  <dc:description/>
  <cp:lastModifiedBy>Raimund Kammering</cp:lastModifiedBy>
  <cp:revision>149</cp:revision>
  <cp:lastPrinted>2015-03-18T13:49:26Z</cp:lastPrinted>
  <dcterms:created xsi:type="dcterms:W3CDTF">2014-04-02T09:13:28Z</dcterms:created>
  <dcterms:modified xsi:type="dcterms:W3CDTF">2015-03-26T09:06:21Z</dcterms:modified>
  <cp:category/>
</cp:coreProperties>
</file>