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3" r:id="rId5"/>
    <p:sldId id="261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70" r:id="rId15"/>
    <p:sldId id="272" r:id="rId16"/>
    <p:sldId id="271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4B"/>
    <a:srgbClr val="FFFF96"/>
    <a:srgbClr val="1E3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9630" autoAdjust="0"/>
  </p:normalViewPr>
  <p:slideViewPr>
    <p:cSldViewPr snapToGrid="0" snapToObjects="1">
      <p:cViewPr varScale="1">
        <p:scale>
          <a:sx n="102" d="100"/>
          <a:sy n="102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2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07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20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9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18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5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6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3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  <a:endParaRPr lang="de-DE" noProof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de-DE" sz="900" b="1" noProof="0" smtClean="0">
                <a:solidFill>
                  <a:schemeClr val="bg2"/>
                </a:solidFill>
              </a:rPr>
              <a:t>Raimund Kammering </a:t>
            </a:r>
            <a:r>
              <a:rPr lang="de-DE" sz="900" noProof="0" smtClean="0">
                <a:solidFill>
                  <a:schemeClr val="bg2"/>
                </a:solidFill>
              </a:rPr>
              <a:t> |  Beschleuniger-Betriebsseminar Grömitz | 25.</a:t>
            </a:r>
            <a:r>
              <a:rPr lang="de-DE" sz="900" baseline="0" noProof="0" smtClean="0">
                <a:solidFill>
                  <a:schemeClr val="bg2"/>
                </a:solidFill>
              </a:rPr>
              <a:t> März 2015 </a:t>
            </a:r>
            <a:r>
              <a:rPr lang="de-DE" sz="900" noProof="0" smtClean="0">
                <a:solidFill>
                  <a:schemeClr val="bg2"/>
                </a:solidFill>
              </a:rPr>
              <a:t>|  </a:t>
            </a:r>
            <a:r>
              <a:rPr lang="de-DE" sz="900" b="1" noProof="0" smtClean="0">
                <a:solidFill>
                  <a:schemeClr val="bg2"/>
                </a:solidFill>
              </a:rPr>
              <a:t>Seite </a:t>
            </a:r>
            <a:fld id="{9777B41A-D55C-D24D-BFF1-04F249B776D9}" type="slidenum">
              <a:rPr lang="de-DE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de-DE" sz="900" b="1" noProof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Strahlbasierte Feedbacks</a:t>
            </a:r>
            <a:endParaRPr lang="de-DE" dirty="0"/>
          </a:p>
        </p:txBody>
      </p:sp>
      <p:sp>
        <p:nvSpPr>
          <p:cNvPr id="4" name="Text Box 3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92100" y="1363663"/>
            <a:ext cx="85201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dirty="0">
                <a:solidFill>
                  <a:srgbClr val="00A5EB"/>
                </a:solidFill>
              </a:rPr>
              <a:t>Raimund Kammering</a:t>
            </a:r>
          </a:p>
          <a:p>
            <a:r>
              <a:rPr lang="de-DE" dirty="0"/>
              <a:t>Beschleuniger-Betriebsseminar </a:t>
            </a:r>
            <a:r>
              <a:rPr lang="de-DE" dirty="0" smtClean="0"/>
              <a:t>2015</a:t>
            </a:r>
            <a:endParaRPr lang="de-DE" dirty="0"/>
          </a:p>
          <a:p>
            <a:r>
              <a:rPr lang="de-DE" dirty="0"/>
              <a:t>Grömitz, </a:t>
            </a:r>
            <a:r>
              <a:rPr lang="de-DE" dirty="0" smtClean="0"/>
              <a:t>25.3.2015</a:t>
            </a:r>
          </a:p>
        </p:txBody>
      </p:sp>
    </p:spTree>
    <p:extLst>
      <p:ext uri="{BB962C8B-B14F-4D97-AF65-F5344CB8AC3E}">
        <p14:creationId xmlns:p14="http://schemas.microsoft.com/office/powerpoint/2010/main" val="15783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Transversales FB: Erfahrungen</a:t>
            </a:r>
          </a:p>
        </p:txBody>
      </p:sp>
      <p:pic>
        <p:nvPicPr>
          <p:cNvPr id="4" name="Picture 3" descr="flash_1_2_layou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7176"/>
            <a:ext cx="7899400" cy="20524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469900" y="1657350"/>
            <a:ext cx="1765300" cy="844550"/>
          </a:xfrm>
          <a:prstGeom prst="wedgeEllipseCallout">
            <a:avLst>
              <a:gd name="adj1" fmla="val 24194"/>
              <a:gd name="adj2" fmla="val 112930"/>
            </a:avLst>
          </a:prstGeom>
          <a:solidFill>
            <a:schemeClr val="bg1"/>
          </a:solidFill>
          <a:ln>
            <a:solidFill>
              <a:srgbClr val="CCFF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ＭＳ Ｐゴシック" charset="0"/>
              </a:rPr>
              <a:t>DBC2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</a:rPr>
              <a:t>gemessene RM 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>
                <a:solidFill>
                  <a:schemeClr val="bg1">
                    <a:lumMod val="6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de-DE" sz="1100" dirty="0" smtClean="0">
              <a:solidFill>
                <a:schemeClr val="bg1">
                  <a:lumMod val="65000"/>
                </a:schemeClr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356100" y="1732626"/>
            <a:ext cx="1765300" cy="844550"/>
          </a:xfrm>
          <a:prstGeom prst="wedgeEllipseCallout">
            <a:avLst>
              <a:gd name="adj1" fmla="val -13216"/>
              <a:gd name="adj2" fmla="val 70825"/>
            </a:avLst>
          </a:prstGeom>
          <a:solidFill>
            <a:srgbClr val="FFFFFF"/>
          </a:solidFill>
          <a:ln>
            <a:solidFill>
              <a:srgbClr val="CCFF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charset="0"/>
                <a:ea typeface="ＭＳ Ｐゴシック" charset="0"/>
              </a:rPr>
              <a:t>sFLASH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rgbClr val="A6A6A6"/>
                </a:solidFill>
                <a:latin typeface="Arial" charset="0"/>
                <a:ea typeface="ＭＳ Ｐゴシック" charset="0"/>
              </a:rPr>
              <a:t>gemessene RM </a:t>
            </a:r>
            <a:r>
              <a:rPr lang="de-DE" sz="1100" dirty="0" smtClean="0">
                <a:solidFill>
                  <a:srgbClr val="A6A6A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rgbClr val="A6A6A6"/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 smtClean="0">
                <a:solidFill>
                  <a:srgbClr val="A6A6A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de-DE" sz="1100" dirty="0" smtClean="0">
              <a:solidFill>
                <a:srgbClr val="A6A6A6"/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2432050" y="1657350"/>
            <a:ext cx="1822450" cy="844550"/>
          </a:xfrm>
          <a:prstGeom prst="wedgeEllipseCallout">
            <a:avLst>
              <a:gd name="adj1" fmla="val 37503"/>
              <a:gd name="adj2" fmla="val 100148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ACC7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gemessene RM (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de-DE" sz="1100" dirty="0" smtClean="0">
                <a:solidFill>
                  <a:schemeClr val="tx1"/>
                </a:solidFill>
                <a:ea typeface="Zapf Dingbats"/>
                <a:cs typeface="Zapf Dingbats"/>
                <a:sym typeface="Zapf Dingbats"/>
              </a:rPr>
              <a:t>)</a:t>
            </a:r>
            <a:endParaRPr lang="de-DE" sz="1100" dirty="0" smtClean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de-DE" sz="1100" dirty="0" smtClean="0">
              <a:solidFill>
                <a:schemeClr val="tx1"/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6407150" y="1732626"/>
            <a:ext cx="1765300" cy="844550"/>
          </a:xfrm>
          <a:prstGeom prst="wedgeEllipseCallout">
            <a:avLst>
              <a:gd name="adj1" fmla="val -18971"/>
              <a:gd name="adj2" fmla="val 85111"/>
            </a:avLst>
          </a:prstGeom>
          <a:solidFill>
            <a:srgbClr val="FFFFFF"/>
          </a:solidFill>
          <a:ln>
            <a:solidFill>
              <a:srgbClr val="CCFF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rgbClr val="A6A6A6"/>
                </a:solidFill>
                <a:effectLst/>
                <a:latin typeface="Arial" charset="0"/>
                <a:ea typeface="ＭＳ Ｐゴシック" charset="0"/>
              </a:rPr>
              <a:t>THz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A6A6A6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rgbClr val="A6A6A6"/>
                </a:solidFill>
                <a:latin typeface="Arial" charset="0"/>
                <a:ea typeface="ＭＳ Ｐゴシック" charset="0"/>
              </a:rPr>
              <a:t>gemessene RM </a:t>
            </a:r>
            <a:r>
              <a:rPr lang="de-DE" sz="1100" dirty="0" smtClean="0">
                <a:solidFill>
                  <a:srgbClr val="A6A6A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rgbClr val="A6A6A6"/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 smtClean="0">
                <a:solidFill>
                  <a:srgbClr val="A6A6A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de-DE" sz="1100" dirty="0" smtClean="0">
              <a:solidFill>
                <a:srgbClr val="A6A6A6"/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086100" y="4207321"/>
            <a:ext cx="1765300" cy="844550"/>
          </a:xfrm>
          <a:prstGeom prst="wedgeEllipseCallout">
            <a:avLst>
              <a:gd name="adj1" fmla="val 61964"/>
              <a:gd name="adj2" fmla="val -11113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FLASH2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nicht vorhanden!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5372100" y="937071"/>
            <a:ext cx="1765300" cy="844550"/>
          </a:xfrm>
          <a:prstGeom prst="wedgeEllipseCallout">
            <a:avLst>
              <a:gd name="adj1" fmla="val -59978"/>
              <a:gd name="adj2" fmla="val 213682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brauchen wir das?</a:t>
            </a:r>
          </a:p>
        </p:txBody>
      </p:sp>
    </p:spTree>
    <p:extLst>
      <p:ext uri="{BB962C8B-B14F-4D97-AF65-F5344CB8AC3E}">
        <p14:creationId xmlns:p14="http://schemas.microsoft.com/office/powerpoint/2010/main" val="297902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Transversales FB: Wie es weiter </a:t>
            </a:r>
            <a:r>
              <a:rPr lang="de-DE" dirty="0" smtClean="0"/>
              <a:t>geht</a:t>
            </a:r>
            <a:endParaRPr lang="de-DE" dirty="0"/>
          </a:p>
        </p:txBody>
      </p:sp>
      <p:sp>
        <p:nvSpPr>
          <p:cNvPr id="7" name="Freeform 6"/>
          <p:cNvSpPr/>
          <p:nvPr/>
        </p:nvSpPr>
        <p:spPr>
          <a:xfrm>
            <a:off x="2740031" y="2044750"/>
            <a:ext cx="2723951" cy="2724099"/>
          </a:xfrm>
          <a:custGeom>
            <a:avLst/>
            <a:gdLst>
              <a:gd name="connsiteX0" fmla="*/ 0 w 2723951"/>
              <a:gd name="connsiteY0" fmla="*/ 1362050 h 2724099"/>
              <a:gd name="connsiteX1" fmla="*/ 1361976 w 2723951"/>
              <a:gd name="connsiteY1" fmla="*/ 0 h 2724099"/>
              <a:gd name="connsiteX2" fmla="*/ 2723952 w 2723951"/>
              <a:gd name="connsiteY2" fmla="*/ 1362050 h 2724099"/>
              <a:gd name="connsiteX3" fmla="*/ 1361976 w 2723951"/>
              <a:gd name="connsiteY3" fmla="*/ 2724100 h 2724099"/>
              <a:gd name="connsiteX4" fmla="*/ 0 w 2723951"/>
              <a:gd name="connsiteY4" fmla="*/ 1362050 h 272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951" h="2724099">
                <a:moveTo>
                  <a:pt x="0" y="1362050"/>
                </a:moveTo>
                <a:cubicBezTo>
                  <a:pt x="0" y="609811"/>
                  <a:pt x="609777" y="0"/>
                  <a:pt x="1361976" y="0"/>
                </a:cubicBezTo>
                <a:cubicBezTo>
                  <a:pt x="2114175" y="0"/>
                  <a:pt x="2723952" y="609811"/>
                  <a:pt x="2723952" y="1362050"/>
                </a:cubicBezTo>
                <a:cubicBezTo>
                  <a:pt x="2723952" y="2114289"/>
                  <a:pt x="2114175" y="2724100"/>
                  <a:pt x="1361976" y="2724100"/>
                </a:cubicBezTo>
                <a:cubicBezTo>
                  <a:pt x="609777" y="2724100"/>
                  <a:pt x="0" y="2114289"/>
                  <a:pt x="0" y="1362050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kern="1200" noProof="0" dirty="0" smtClean="0"/>
              <a:t>Orbit FB</a:t>
            </a:r>
            <a:endParaRPr lang="de-DE" sz="3600" kern="1200" noProof="0" dirty="0"/>
          </a:p>
        </p:txBody>
      </p:sp>
      <p:sp>
        <p:nvSpPr>
          <p:cNvPr id="18" name="Freeform 17"/>
          <p:cNvSpPr/>
          <p:nvPr/>
        </p:nvSpPr>
        <p:spPr>
          <a:xfrm>
            <a:off x="4853932" y="1107429"/>
            <a:ext cx="1107461" cy="1107440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smtClean="0"/>
              <a:t>zu kompliziert</a:t>
            </a:r>
            <a:endParaRPr lang="de-DE" sz="1200" kern="1200" noProof="0"/>
          </a:p>
        </p:txBody>
      </p:sp>
      <p:sp>
        <p:nvSpPr>
          <p:cNvPr id="21" name="Freeform 20"/>
          <p:cNvSpPr/>
          <p:nvPr/>
        </p:nvSpPr>
        <p:spPr>
          <a:xfrm>
            <a:off x="6334535" y="1629358"/>
            <a:ext cx="1303808" cy="1303783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900" kern="1200" noProof="0" dirty="0" smtClean="0"/>
              <a:t>gute </a:t>
            </a:r>
            <a:r>
              <a:rPr lang="de-DE" sz="900" b="1" kern="1200" noProof="0" dirty="0" smtClean="0"/>
              <a:t>Bedienoberfläche</a:t>
            </a:r>
            <a:r>
              <a:rPr lang="de-DE" sz="900" kern="1200" noProof="0" dirty="0" smtClean="0"/>
              <a:t> nötig</a:t>
            </a:r>
            <a:endParaRPr lang="de-DE" sz="900" kern="1200" noProof="0" dirty="0"/>
          </a:p>
        </p:txBody>
      </p:sp>
      <p:sp>
        <p:nvSpPr>
          <p:cNvPr id="25" name="Freeform 24"/>
          <p:cNvSpPr/>
          <p:nvPr/>
        </p:nvSpPr>
        <p:spPr>
          <a:xfrm>
            <a:off x="7084612" y="4524987"/>
            <a:ext cx="1107461" cy="1107440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dirty="0" smtClean="0"/>
              <a:t>überhaupt nicht benötigt</a:t>
            </a:r>
            <a:endParaRPr lang="de-DE" sz="1200" kern="1200" noProof="0" dirty="0"/>
          </a:p>
        </p:txBody>
      </p:sp>
      <p:sp>
        <p:nvSpPr>
          <p:cNvPr id="27" name="Freeform 26"/>
          <p:cNvSpPr/>
          <p:nvPr/>
        </p:nvSpPr>
        <p:spPr>
          <a:xfrm>
            <a:off x="3009704" y="4881783"/>
            <a:ext cx="974428" cy="974410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008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kern="1200" noProof="0" dirty="0" err="1" smtClean="0"/>
              <a:t>THz</a:t>
            </a:r>
            <a:r>
              <a:rPr lang="de-DE" sz="1000" kern="1200" noProof="0" dirty="0" smtClean="0"/>
              <a:t>: immer gebraucht!</a:t>
            </a:r>
            <a:endParaRPr lang="de-DE" sz="1000" kern="1200" noProof="0" dirty="0"/>
          </a:p>
        </p:txBody>
      </p:sp>
      <p:sp>
        <p:nvSpPr>
          <p:cNvPr id="29" name="Freeform 28"/>
          <p:cNvSpPr/>
          <p:nvPr/>
        </p:nvSpPr>
        <p:spPr>
          <a:xfrm>
            <a:off x="1532883" y="1137098"/>
            <a:ext cx="1159518" cy="1159496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dirty="0" err="1" smtClean="0"/>
              <a:t>theo</a:t>
            </a:r>
            <a:r>
              <a:rPr lang="de-DE" sz="1200" dirty="0"/>
              <a:t>.</a:t>
            </a:r>
            <a:r>
              <a:rPr lang="de-DE" sz="1200" kern="1200" noProof="0" dirty="0" smtClean="0"/>
              <a:t> RM </a:t>
            </a:r>
            <a:r>
              <a:rPr lang="de-DE" sz="1200" b="1" kern="1200" noProof="0" dirty="0" smtClean="0"/>
              <a:t>unbrauchbar</a:t>
            </a:r>
            <a:endParaRPr lang="de-DE" sz="1200" b="1" kern="1200" noProof="0" dirty="0"/>
          </a:p>
        </p:txBody>
      </p:sp>
      <p:sp>
        <p:nvSpPr>
          <p:cNvPr id="30" name="Freeform 29"/>
          <p:cNvSpPr/>
          <p:nvPr/>
        </p:nvSpPr>
        <p:spPr>
          <a:xfrm>
            <a:off x="1256211" y="4119252"/>
            <a:ext cx="1299218" cy="1299194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noProof="0" dirty="0" smtClean="0">
                <a:solidFill>
                  <a:schemeClr val="tx1"/>
                </a:solidFill>
              </a:rPr>
              <a:t>notwendig</a:t>
            </a:r>
            <a:r>
              <a:rPr lang="de-DE" sz="1200" kern="1200" noProof="0" dirty="0" smtClean="0">
                <a:solidFill>
                  <a:schemeClr val="tx1"/>
                </a:solidFill>
              </a:rPr>
              <a:t> für FLASH1 + 2 Betrieb!</a:t>
            </a:r>
            <a:endParaRPr lang="de-DE" sz="1200" kern="1200" noProof="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116984" y="5279401"/>
            <a:ext cx="941102" cy="941084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008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50" b="1" kern="1200" noProof="0" dirty="0" smtClean="0"/>
              <a:t>sFLASH</a:t>
            </a:r>
            <a:r>
              <a:rPr lang="de-DE" sz="1050" kern="1200" noProof="0" dirty="0" smtClean="0"/>
              <a:t>: läuft gut!</a:t>
            </a:r>
            <a:endParaRPr lang="de-DE" sz="1050" kern="1200" noProof="0" dirty="0"/>
          </a:p>
        </p:txBody>
      </p:sp>
      <p:sp>
        <p:nvSpPr>
          <p:cNvPr id="32" name="Freeform 31"/>
          <p:cNvSpPr/>
          <p:nvPr/>
        </p:nvSpPr>
        <p:spPr>
          <a:xfrm>
            <a:off x="5676722" y="2875991"/>
            <a:ext cx="1390828" cy="1390802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900" kern="1200" noProof="0" dirty="0" smtClean="0"/>
              <a:t>mehr</a:t>
            </a: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/>
              <a:t>exception handling</a:t>
            </a: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/>
              <a:t> </a:t>
            </a:r>
            <a:r>
              <a:rPr lang="de-DE" sz="900" dirty="0" smtClean="0"/>
              <a:t>nötig</a:t>
            </a:r>
            <a:endParaRPr lang="de-DE" sz="900" kern="1200" dirty="0"/>
          </a:p>
        </p:txBody>
      </p:sp>
      <p:sp>
        <p:nvSpPr>
          <p:cNvPr id="33" name="Freeform 32"/>
          <p:cNvSpPr/>
          <p:nvPr/>
        </p:nvSpPr>
        <p:spPr>
          <a:xfrm>
            <a:off x="370832" y="2089768"/>
            <a:ext cx="981718" cy="981700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dirty="0" smtClean="0">
                <a:solidFill>
                  <a:schemeClr val="tx1"/>
                </a:solidFill>
              </a:rPr>
              <a:t>notwendig für XFEL</a:t>
            </a:r>
            <a:endParaRPr lang="de-DE" sz="1200" kern="1200" noProof="0" dirty="0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318285" y="853135"/>
            <a:ext cx="891765" cy="891748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dirty="0" smtClean="0"/>
              <a:t>RM messen</a:t>
            </a:r>
            <a:endParaRPr lang="de-DE" sz="1200" kern="1200" noProof="0" dirty="0"/>
          </a:p>
        </p:txBody>
      </p:sp>
      <p:sp>
        <p:nvSpPr>
          <p:cNvPr id="35" name="Freeform 34"/>
          <p:cNvSpPr/>
          <p:nvPr/>
        </p:nvSpPr>
        <p:spPr>
          <a:xfrm>
            <a:off x="1424932" y="2813668"/>
            <a:ext cx="981718" cy="981700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dirty="0" err="1" smtClean="0">
                <a:solidFill>
                  <a:schemeClr val="tx1"/>
                </a:solidFill>
              </a:rPr>
              <a:t>orbit</a:t>
            </a:r>
            <a:r>
              <a:rPr lang="de-DE" sz="1200" kern="1200" noProof="0" dirty="0" smtClean="0">
                <a:solidFill>
                  <a:schemeClr val="tx1"/>
                </a:solidFill>
              </a:rPr>
              <a:t> </a:t>
            </a:r>
            <a:r>
              <a:rPr lang="de-DE" sz="1200" kern="1200" noProof="0" dirty="0" err="1" smtClean="0">
                <a:solidFill>
                  <a:schemeClr val="tx1"/>
                </a:solidFill>
              </a:rPr>
              <a:t>bumps</a:t>
            </a:r>
            <a:r>
              <a:rPr lang="de-DE" sz="1200" kern="1200" noProof="0" dirty="0" smtClean="0">
                <a:solidFill>
                  <a:schemeClr val="tx1"/>
                </a:solidFill>
              </a:rPr>
              <a:t>?</a:t>
            </a:r>
            <a:endParaRPr lang="de-DE" sz="1200" kern="1200" noProof="0" dirty="0">
              <a:solidFill>
                <a:schemeClr val="tx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638343" y="2950910"/>
            <a:ext cx="1107461" cy="1107440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dirty="0" smtClean="0"/>
              <a:t>zu wenig </a:t>
            </a:r>
            <a:r>
              <a:rPr lang="de-DE" sz="1200" kern="1200" noProof="0" dirty="0" err="1" smtClean="0"/>
              <a:t>Resourcen</a:t>
            </a:r>
            <a:endParaRPr lang="de-DE" sz="1200" kern="1200" noProof="0" dirty="0"/>
          </a:p>
        </p:txBody>
      </p:sp>
      <p:sp>
        <p:nvSpPr>
          <p:cNvPr id="37" name="Freeform 36"/>
          <p:cNvSpPr/>
          <p:nvPr/>
        </p:nvSpPr>
        <p:spPr>
          <a:xfrm>
            <a:off x="5046640" y="4221841"/>
            <a:ext cx="1287895" cy="1287871"/>
          </a:xfrm>
          <a:custGeom>
            <a:avLst/>
            <a:gdLst>
              <a:gd name="connsiteX0" fmla="*/ 0 w 1107461"/>
              <a:gd name="connsiteY0" fmla="*/ 553720 h 1107440"/>
              <a:gd name="connsiteX1" fmla="*/ 553731 w 1107461"/>
              <a:gd name="connsiteY1" fmla="*/ 0 h 1107440"/>
              <a:gd name="connsiteX2" fmla="*/ 1107462 w 1107461"/>
              <a:gd name="connsiteY2" fmla="*/ 553720 h 1107440"/>
              <a:gd name="connsiteX3" fmla="*/ 553731 w 1107461"/>
              <a:gd name="connsiteY3" fmla="*/ 1107440 h 1107440"/>
              <a:gd name="connsiteX4" fmla="*/ 0 w 1107461"/>
              <a:gd name="connsiteY4" fmla="*/ 55372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61" h="1107440">
                <a:moveTo>
                  <a:pt x="0" y="553720"/>
                </a:moveTo>
                <a:cubicBezTo>
                  <a:pt x="0" y="247909"/>
                  <a:pt x="247914" y="0"/>
                  <a:pt x="553731" y="0"/>
                </a:cubicBezTo>
                <a:cubicBezTo>
                  <a:pt x="859548" y="0"/>
                  <a:pt x="1107462" y="247909"/>
                  <a:pt x="1107462" y="553720"/>
                </a:cubicBezTo>
                <a:cubicBezTo>
                  <a:pt x="1107462" y="859531"/>
                  <a:pt x="859548" y="1107440"/>
                  <a:pt x="553731" y="1107440"/>
                </a:cubicBezTo>
                <a:cubicBezTo>
                  <a:pt x="247914" y="1107440"/>
                  <a:pt x="0" y="859531"/>
                  <a:pt x="0" y="55372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noProof="0" dirty="0" smtClean="0"/>
              <a:t>BPMs ...</a:t>
            </a:r>
            <a:endParaRPr lang="de-DE" sz="1200" kern="1200" noProof="0" dirty="0"/>
          </a:p>
        </p:txBody>
      </p:sp>
    </p:spTree>
    <p:extLst>
      <p:ext uri="{BB962C8B-B14F-4D97-AF65-F5344CB8AC3E}">
        <p14:creationId xmlns:p14="http://schemas.microsoft.com/office/powerpoint/2010/main" val="130951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Transversales FB: Wie es weiter </a:t>
            </a:r>
            <a:r>
              <a:rPr lang="de-DE" dirty="0" smtClean="0"/>
              <a:t>geht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Zusammenfassung</a:t>
            </a:r>
          </a:p>
          <a:p>
            <a:r>
              <a:rPr lang="de-DE" dirty="0" smtClean="0"/>
              <a:t>genereller Ansatz ist </a:t>
            </a:r>
            <a:r>
              <a:rPr lang="de-DE" b="1" dirty="0" smtClean="0"/>
              <a:t>okay</a:t>
            </a:r>
          </a:p>
          <a:p>
            <a:r>
              <a:rPr lang="de-DE" dirty="0" smtClean="0"/>
              <a:t>wir brauchen </a:t>
            </a:r>
            <a:r>
              <a:rPr lang="de-DE" b="1" dirty="0" smtClean="0"/>
              <a:t>zuverlässige BPMs </a:t>
            </a:r>
            <a:r>
              <a:rPr lang="de-DE" dirty="0" smtClean="0"/>
              <a:t>in der ACC7/TCOL Sektion</a:t>
            </a:r>
          </a:p>
          <a:p>
            <a:r>
              <a:rPr lang="de-DE" dirty="0" smtClean="0"/>
              <a:t>wir werden damit leben müssen </a:t>
            </a:r>
            <a:r>
              <a:rPr lang="de-DE" b="1" dirty="0" smtClean="0"/>
              <a:t>RMs</a:t>
            </a:r>
            <a:r>
              <a:rPr lang="de-DE" dirty="0" smtClean="0"/>
              <a:t> zu </a:t>
            </a:r>
            <a:r>
              <a:rPr lang="de-DE" b="1" dirty="0" smtClean="0"/>
              <a:t>messen</a:t>
            </a:r>
            <a:r>
              <a:rPr lang="de-DE" dirty="0" smtClean="0"/>
              <a:t> (müssen wir?)</a:t>
            </a:r>
          </a:p>
          <a:p>
            <a:r>
              <a:rPr lang="de-DE" b="1" dirty="0" smtClean="0"/>
              <a:t>Bedienung</a:t>
            </a:r>
            <a:r>
              <a:rPr lang="de-DE" dirty="0" smtClean="0"/>
              <a:t> (Logik, und Automatisierung) muss </a:t>
            </a:r>
            <a:r>
              <a:rPr lang="de-DE" b="1" dirty="0" smtClean="0"/>
              <a:t>vereinfacht werden</a:t>
            </a:r>
          </a:p>
          <a:p>
            <a:r>
              <a:rPr lang="de-DE" b="1" dirty="0" smtClean="0"/>
              <a:t>wir brauchen ein Orbit FB in jedem Falle</a:t>
            </a:r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b="1" dirty="0" smtClean="0">
                <a:solidFill>
                  <a:schemeClr val="accent2"/>
                </a:solidFill>
                <a:sym typeface="Wingdings"/>
              </a:rPr>
              <a:t> Weiter so bei FLASH + XFEL Orbit FB Entwicklung </a:t>
            </a:r>
            <a:endParaRPr lang="de-D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 smtClean="0"/>
              <a:t>Longitudinales </a:t>
            </a:r>
            <a:r>
              <a:rPr lang="de-DE" dirty="0"/>
              <a:t>Feedback: Was ist gemeint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Stabilisierung</a:t>
            </a:r>
            <a:r>
              <a:rPr lang="de-DE" dirty="0" smtClean="0"/>
              <a:t> der longitudinalen Strahleigenschaften:</a:t>
            </a:r>
            <a:br>
              <a:rPr lang="de-DE" dirty="0" smtClean="0"/>
            </a:br>
            <a:r>
              <a:rPr lang="de-DE" b="1" dirty="0" smtClean="0"/>
              <a:t>Kompression</a:t>
            </a:r>
            <a:r>
              <a:rPr lang="de-DE" dirty="0" smtClean="0"/>
              <a:t> (Phase) und </a:t>
            </a:r>
            <a:r>
              <a:rPr lang="de-DE" b="1" dirty="0" smtClean="0"/>
              <a:t>Energie</a:t>
            </a:r>
            <a:r>
              <a:rPr lang="de-DE" dirty="0" smtClean="0"/>
              <a:t> (Amplitude)</a:t>
            </a:r>
          </a:p>
          <a:p>
            <a:r>
              <a:rPr lang="de-DE" dirty="0"/>
              <a:t>DOOCS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basiertes </a:t>
            </a:r>
            <a:r>
              <a:rPr lang="de-DE" dirty="0" smtClean="0"/>
              <a:t>FB </a:t>
            </a:r>
            <a:r>
              <a:rPr lang="de-DE" sz="1600" dirty="0" smtClean="0"/>
              <a:t>(C. Schmidt, R. Kammering)</a:t>
            </a:r>
          </a:p>
          <a:p>
            <a:r>
              <a:rPr lang="de-DE" dirty="0" smtClean="0"/>
              <a:t>6 Monitore, </a:t>
            </a:r>
            <a:r>
              <a:rPr lang="de-DE" dirty="0"/>
              <a:t>6 Aktuatoren 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sz="1600" dirty="0">
                <a:solidFill>
                  <a:srgbClr val="000000"/>
                </a:solidFill>
              </a:rPr>
              <a:t>P-Regler mit vorgeschaltetem FIR Filter)</a:t>
            </a:r>
            <a:endParaRPr lang="de-DE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209600" y="3404211"/>
            <a:ext cx="8720138" cy="604918"/>
            <a:chOff x="209600" y="3150211"/>
            <a:chExt cx="8720138" cy="604918"/>
          </a:xfrm>
        </p:grpSpPr>
        <p:grpSp>
          <p:nvGrpSpPr>
            <p:cNvPr id="97" name="Group 96"/>
            <p:cNvGrpSpPr/>
            <p:nvPr/>
          </p:nvGrpSpPr>
          <p:grpSpPr>
            <a:xfrm>
              <a:off x="209600" y="3150211"/>
              <a:ext cx="8720138" cy="604918"/>
              <a:chOff x="209600" y="3150211"/>
              <a:chExt cx="8720138" cy="604918"/>
            </a:xfrm>
          </p:grpSpPr>
          <p:cxnSp>
            <p:nvCxnSpPr>
              <p:cNvPr id="5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616000" y="3382066"/>
                <a:ext cx="1716088" cy="3175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cxnSpLocks noChangeShapeType="1"/>
              </p:cNvCxnSpPr>
              <p:nvPr/>
            </p:nvCxnSpPr>
            <p:spPr bwMode="auto">
              <a:xfrm flipV="1">
                <a:off x="2332088" y="3153466"/>
                <a:ext cx="264565" cy="231776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2599809" y="3150211"/>
                <a:ext cx="318418" cy="2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3184482" y="3388113"/>
                <a:ext cx="1219697" cy="1891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4407839" y="3161191"/>
                <a:ext cx="197638" cy="226924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609137" y="3161191"/>
                <a:ext cx="329626" cy="213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7"/>
              <p:cNvCxnSpPr>
                <a:cxnSpLocks noChangeShapeType="1"/>
              </p:cNvCxnSpPr>
              <p:nvPr/>
            </p:nvCxnSpPr>
            <p:spPr bwMode="auto">
              <a:xfrm flipH="1" flipV="1">
                <a:off x="4938763" y="3161404"/>
                <a:ext cx="358451" cy="460952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5308193" y="3620192"/>
                <a:ext cx="324307" cy="2164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/>
              <p:cNvCxnSpPr>
                <a:cxnSpLocks noChangeShapeType="1"/>
              </p:cNvCxnSpPr>
              <p:nvPr/>
            </p:nvCxnSpPr>
            <p:spPr bwMode="auto">
              <a:xfrm flipV="1">
                <a:off x="5633932" y="3396355"/>
                <a:ext cx="290668" cy="222341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33"/>
              <p:cNvCxnSpPr>
                <a:cxnSpLocks noChangeShapeType="1"/>
              </p:cNvCxnSpPr>
              <p:nvPr/>
            </p:nvCxnSpPr>
            <p:spPr bwMode="auto">
              <a:xfrm flipV="1">
                <a:off x="5924600" y="3386829"/>
                <a:ext cx="2455863" cy="15875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68"/>
              <p:cNvCxnSpPr>
                <a:cxnSpLocks noChangeShapeType="1"/>
              </p:cNvCxnSpPr>
              <p:nvPr/>
            </p:nvCxnSpPr>
            <p:spPr bwMode="auto">
              <a:xfrm flipH="1" flipV="1">
                <a:off x="8380463" y="3386829"/>
                <a:ext cx="549275" cy="3683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TextBox 74"/>
              <p:cNvSpPr txBox="1">
                <a:spLocks noChangeArrowheads="1"/>
              </p:cNvSpPr>
              <p:nvPr/>
            </p:nvSpPr>
            <p:spPr bwMode="auto">
              <a:xfrm>
                <a:off x="209600" y="3232841"/>
                <a:ext cx="525463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dirty="0"/>
                  <a:t>GUN</a:t>
                </a:r>
              </a:p>
            </p:txBody>
          </p:sp>
          <p:sp>
            <p:nvSpPr>
              <p:cNvPr id="24" name="Rectangle 63"/>
              <p:cNvSpPr>
                <a:spLocks noChangeArrowheads="1"/>
              </p:cNvSpPr>
              <p:nvPr/>
            </p:nvSpPr>
            <p:spPr bwMode="auto">
              <a:xfrm>
                <a:off x="1028859" y="3266179"/>
                <a:ext cx="711524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b="1" dirty="0"/>
                  <a:t>ACC1</a:t>
                </a:r>
              </a:p>
            </p:txBody>
          </p:sp>
          <p:sp>
            <p:nvSpPr>
              <p:cNvPr id="25" name="Rectangle 64"/>
              <p:cNvSpPr>
                <a:spLocks noChangeArrowheads="1"/>
              </p:cNvSpPr>
              <p:nvPr/>
            </p:nvSpPr>
            <p:spPr bwMode="auto">
              <a:xfrm>
                <a:off x="1782097" y="3266179"/>
                <a:ext cx="354118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b="1" dirty="0"/>
                  <a:t>39</a:t>
                </a:r>
              </a:p>
            </p:txBody>
          </p:sp>
          <p:sp>
            <p:nvSpPr>
              <p:cNvPr id="26" name="Rectangle 65"/>
              <p:cNvSpPr>
                <a:spLocks noChangeArrowheads="1"/>
              </p:cNvSpPr>
              <p:nvPr/>
            </p:nvSpPr>
            <p:spPr bwMode="auto">
              <a:xfrm>
                <a:off x="3579863" y="3266179"/>
                <a:ext cx="717897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b="1" dirty="0"/>
                  <a:t>ACC23</a:t>
                </a:r>
              </a:p>
            </p:txBody>
          </p:sp>
          <p:sp>
            <p:nvSpPr>
              <p:cNvPr id="27" name="Rectangle 66"/>
              <p:cNvSpPr>
                <a:spLocks noChangeArrowheads="1"/>
              </p:cNvSpPr>
              <p:nvPr/>
            </p:nvSpPr>
            <p:spPr bwMode="auto">
              <a:xfrm>
                <a:off x="6474108" y="3266179"/>
                <a:ext cx="785813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b="1" dirty="0"/>
                  <a:t>ACC45</a:t>
                </a:r>
              </a:p>
            </p:txBody>
          </p:sp>
          <p:sp>
            <p:nvSpPr>
              <p:cNvPr id="28" name="Rectangle 67"/>
              <p:cNvSpPr>
                <a:spLocks noChangeArrowheads="1"/>
              </p:cNvSpPr>
              <p:nvPr/>
            </p:nvSpPr>
            <p:spPr bwMode="auto">
              <a:xfrm>
                <a:off x="7336121" y="3266179"/>
                <a:ext cx="787400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b="1" dirty="0"/>
                  <a:t>ACC67</a:t>
                </a:r>
              </a:p>
            </p:txBody>
          </p: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flipH="1" flipV="1">
                <a:off x="2919917" y="3153465"/>
                <a:ext cx="264565" cy="231776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 bwMode="auto">
            <a:xfrm>
              <a:off x="235000" y="3166166"/>
              <a:ext cx="472639" cy="419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b="1" dirty="0">
                <a:ln w="28575" cmpd="sng">
                  <a:solidFill>
                    <a:schemeClr val="tx1"/>
                  </a:solidFill>
                </a:ln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84539" y="3024612"/>
            <a:ext cx="5033070" cy="3295629"/>
            <a:chOff x="1084539" y="2770612"/>
            <a:chExt cx="5033070" cy="3295629"/>
          </a:xfrm>
        </p:grpSpPr>
        <p:sp>
          <p:nvSpPr>
            <p:cNvPr id="36" name="Oval 35"/>
            <p:cNvSpPr/>
            <p:nvPr/>
          </p:nvSpPr>
          <p:spPr>
            <a:xfrm>
              <a:off x="5927334" y="3317658"/>
              <a:ext cx="138035" cy="14216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174973" y="3314161"/>
              <a:ext cx="138035" cy="14216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084539" y="2770612"/>
              <a:ext cx="5033070" cy="3295629"/>
              <a:chOff x="1084539" y="2770612"/>
              <a:chExt cx="5033070" cy="3295629"/>
            </a:xfrm>
          </p:grpSpPr>
          <p:cxnSp>
            <p:nvCxnSpPr>
              <p:cNvPr id="29" name="Elbow Connector 79"/>
              <p:cNvCxnSpPr>
                <a:cxnSpLocks noChangeShapeType="1"/>
                <a:stCxn id="38" idx="4"/>
                <a:endCxn id="24" idx="2"/>
              </p:cNvCxnSpPr>
              <p:nvPr/>
            </p:nvCxnSpPr>
            <p:spPr bwMode="auto">
              <a:xfrm rot="5400000">
                <a:off x="2278409" y="2562533"/>
                <a:ext cx="71795" cy="1859370"/>
              </a:xfrm>
              <a:prstGeom prst="bentConnector3">
                <a:avLst>
                  <a:gd name="adj1" fmla="val 418407"/>
                </a:avLst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TextBox 90"/>
              <p:cNvSpPr txBox="1">
                <a:spLocks noChangeArrowheads="1"/>
              </p:cNvSpPr>
              <p:nvPr/>
            </p:nvSpPr>
            <p:spPr bwMode="auto">
              <a:xfrm>
                <a:off x="2739694" y="2770612"/>
                <a:ext cx="628727" cy="33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808080"/>
                    </a:solidFill>
                  </a:rPr>
                  <a:t>BAM</a:t>
                </a:r>
              </a:p>
            </p:txBody>
          </p:sp>
          <p:sp>
            <p:nvSpPr>
              <p:cNvPr id="31" name="TextBox 99"/>
              <p:cNvSpPr txBox="1">
                <a:spLocks noChangeArrowheads="1"/>
              </p:cNvSpPr>
              <p:nvPr/>
            </p:nvSpPr>
            <p:spPr bwMode="auto">
              <a:xfrm>
                <a:off x="5488920" y="2770612"/>
                <a:ext cx="628689" cy="33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808080"/>
                    </a:solidFill>
                  </a:rPr>
                  <a:t>BAM</a:t>
                </a:r>
              </a:p>
            </p:txBody>
          </p:sp>
          <p:cxnSp>
            <p:nvCxnSpPr>
              <p:cNvPr id="35" name="Elbow Connector 79"/>
              <p:cNvCxnSpPr>
                <a:cxnSpLocks noChangeShapeType="1"/>
                <a:stCxn id="36" idx="4"/>
                <a:endCxn id="26" idx="2"/>
              </p:cNvCxnSpPr>
              <p:nvPr/>
            </p:nvCxnSpPr>
            <p:spPr bwMode="auto">
              <a:xfrm rot="5400000">
                <a:off x="4933433" y="2465197"/>
                <a:ext cx="68298" cy="2057540"/>
              </a:xfrm>
              <a:prstGeom prst="bentConnector3">
                <a:avLst>
                  <a:gd name="adj1" fmla="val 434710"/>
                </a:avLst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TextBox 90"/>
              <p:cNvSpPr txBox="1">
                <a:spLocks noChangeArrowheads="1"/>
              </p:cNvSpPr>
              <p:nvPr/>
            </p:nvSpPr>
            <p:spPr bwMode="auto">
              <a:xfrm>
                <a:off x="1084539" y="3727336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 smtClean="0">
                    <a:solidFill>
                      <a:schemeClr val="bg2"/>
                    </a:solidFill>
                  </a:rPr>
                  <a:t>A</a:t>
                </a:r>
              </a:p>
            </p:txBody>
          </p:sp>
          <p:sp>
            <p:nvSpPr>
              <p:cNvPr id="45" name="TextBox 90"/>
              <p:cNvSpPr txBox="1">
                <a:spLocks noChangeArrowheads="1"/>
              </p:cNvSpPr>
              <p:nvPr/>
            </p:nvSpPr>
            <p:spPr bwMode="auto">
              <a:xfrm>
                <a:off x="3611678" y="3724232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 smtClean="0">
                    <a:solidFill>
                      <a:schemeClr val="bg2"/>
                    </a:solidFill>
                  </a:rPr>
                  <a:t>A</a:t>
                </a:r>
              </a:p>
            </p:txBody>
          </p:sp>
          <p:sp>
            <p:nvSpPr>
              <p:cNvPr id="93" name="Text Box 234"/>
              <p:cNvSpPr txBox="1">
                <a:spLocks noChangeArrowheads="1"/>
              </p:cNvSpPr>
              <p:nvPr/>
            </p:nvSpPr>
            <p:spPr bwMode="auto">
              <a:xfrm>
                <a:off x="2849185" y="4812839"/>
                <a:ext cx="3192001" cy="1253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72000" rIns="252000" bIns="72000">
                <a:spAutoFit/>
              </a:bodyPr>
              <a:lstStyle/>
              <a:p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r>
                  <a:rPr lang="en-US" sz="1200" b="1" dirty="0" smtClean="0">
                    <a:solidFill>
                      <a:schemeClr val="bg2"/>
                    </a:solidFill>
                  </a:rPr>
                  <a:t>Beam arrival FBs</a:t>
                </a:r>
              </a:p>
              <a:p>
                <a:r>
                  <a:rPr lang="en-US" sz="1200" b="1" dirty="0" smtClean="0">
                    <a:solidFill>
                      <a:srgbClr val="000000"/>
                    </a:solidFill>
                  </a:rPr>
                  <a:t>Monitor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: beam arrival time monitor (BAM)</a:t>
                </a:r>
              </a:p>
              <a:p>
                <a:r>
                  <a:rPr lang="en-US" sz="1200" b="1" dirty="0" smtClean="0">
                    <a:solidFill>
                      <a:srgbClr val="000000"/>
                    </a:solidFill>
                  </a:rPr>
                  <a:t>Actuator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: RF amplitude of nearby module</a:t>
                </a: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66955" y="3024612"/>
            <a:ext cx="2281193" cy="2735793"/>
            <a:chOff x="166955" y="2770612"/>
            <a:chExt cx="2281193" cy="2735793"/>
          </a:xfrm>
        </p:grpSpPr>
        <p:cxnSp>
          <p:nvCxnSpPr>
            <p:cNvPr id="39" name="Elbow Connector 79"/>
            <p:cNvCxnSpPr>
              <a:cxnSpLocks noChangeShapeType="1"/>
              <a:stCxn id="40" idx="4"/>
              <a:endCxn id="16" idx="2"/>
            </p:cNvCxnSpPr>
            <p:nvPr/>
          </p:nvCxnSpPr>
          <p:spPr bwMode="auto">
            <a:xfrm rot="5400000">
              <a:off x="614344" y="3318061"/>
              <a:ext cx="130550" cy="416597"/>
            </a:xfrm>
            <a:prstGeom prst="bentConnector3">
              <a:avLst>
                <a:gd name="adj1" fmla="val 275105"/>
              </a:avLst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Oval 39"/>
            <p:cNvSpPr/>
            <p:nvPr/>
          </p:nvSpPr>
          <p:spPr>
            <a:xfrm>
              <a:off x="818899" y="3318924"/>
              <a:ext cx="138035" cy="142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90"/>
            <p:cNvSpPr txBox="1">
              <a:spLocks noChangeArrowheads="1"/>
            </p:cNvSpPr>
            <p:nvPr/>
          </p:nvSpPr>
          <p:spPr bwMode="auto">
            <a:xfrm>
              <a:off x="503482" y="2770612"/>
              <a:ext cx="743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schemeClr val="accent2"/>
                  </a:solidFill>
                </a:rPr>
                <a:t>Toroid</a:t>
              </a:r>
            </a:p>
          </p:txBody>
        </p:sp>
        <p:sp>
          <p:nvSpPr>
            <p:cNvPr id="42" name="TextBox 90"/>
            <p:cNvSpPr txBox="1">
              <a:spLocks noChangeArrowheads="1"/>
            </p:cNvSpPr>
            <p:nvPr/>
          </p:nvSpPr>
          <p:spPr bwMode="auto">
            <a:xfrm>
              <a:off x="166955" y="3732474"/>
              <a:ext cx="304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 smtClean="0">
                  <a:solidFill>
                    <a:schemeClr val="accent2"/>
                  </a:solidFill>
                </a:rPr>
                <a:t>Q</a:t>
              </a:r>
            </a:p>
          </p:txBody>
        </p:sp>
        <p:sp>
          <p:nvSpPr>
            <p:cNvPr id="95" name="Text Box 234"/>
            <p:cNvSpPr txBox="1">
              <a:spLocks noChangeArrowheads="1"/>
            </p:cNvSpPr>
            <p:nvPr/>
          </p:nvSpPr>
          <p:spPr bwMode="auto">
            <a:xfrm>
              <a:off x="166955" y="4253003"/>
              <a:ext cx="2281193" cy="125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52000" tIns="72000" rIns="252000" bIns="72000">
              <a:spAutoFit/>
            </a:bodyPr>
            <a:lstStyle/>
            <a:p>
              <a:r>
                <a:rPr lang="en-US" sz="1200" b="1" dirty="0" smtClean="0">
                  <a:solidFill>
                    <a:srgbClr val="F28E00"/>
                  </a:solidFill>
                </a:rPr>
                <a:t>Charge FB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</a:rPr>
                <a:t>Monitor</a:t>
              </a:r>
              <a:r>
                <a:rPr lang="en-US" sz="1200" dirty="0" smtClean="0">
                  <a:solidFill>
                    <a:srgbClr val="000000"/>
                  </a:solidFill>
                </a:rPr>
                <a:t>: Toroid directly behind the laser driven photo injector (GUN)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</a:rPr>
                <a:t>Actuator</a:t>
              </a:r>
              <a:r>
                <a:rPr lang="en-US" sz="1200" dirty="0" smtClean="0">
                  <a:solidFill>
                    <a:srgbClr val="000000"/>
                  </a:solidFill>
                </a:rPr>
                <a:t>: rotatable </a:t>
              </a:r>
              <a:r>
                <a:rPr lang="el-GR" sz="1200" b="1" dirty="0"/>
                <a:t>λ/</a:t>
              </a:r>
              <a:r>
                <a:rPr lang="el-GR" sz="1200" b="1" dirty="0" smtClean="0"/>
                <a:t>2</a:t>
              </a:r>
              <a:r>
                <a:rPr lang="en-US" sz="1200" b="1" dirty="0" smtClean="0"/>
                <a:t> </a:t>
              </a:r>
              <a:r>
                <a:rPr lang="en-US" sz="1200" dirty="0" smtClean="0"/>
                <a:t>plate in laser beam line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215327" y="3022773"/>
            <a:ext cx="2727827" cy="2555574"/>
            <a:chOff x="6215327" y="2768773"/>
            <a:chExt cx="2727827" cy="2555574"/>
          </a:xfrm>
        </p:grpSpPr>
        <p:cxnSp>
          <p:nvCxnSpPr>
            <p:cNvPr id="23" name="Straight Arrow Connector 128"/>
            <p:cNvCxnSpPr>
              <a:cxnSpLocks noChangeShapeType="1"/>
            </p:cNvCxnSpPr>
            <p:nvPr/>
          </p:nvCxnSpPr>
          <p:spPr bwMode="auto">
            <a:xfrm flipV="1">
              <a:off x="7657644" y="3542427"/>
              <a:ext cx="0" cy="63815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3" name="Group 102"/>
            <p:cNvGrpSpPr/>
            <p:nvPr/>
          </p:nvGrpSpPr>
          <p:grpSpPr>
            <a:xfrm>
              <a:off x="6215327" y="2768773"/>
              <a:ext cx="2727827" cy="2555574"/>
              <a:chOff x="6215327" y="2768773"/>
              <a:chExt cx="2727827" cy="2555574"/>
            </a:xfrm>
          </p:grpSpPr>
          <p:sp>
            <p:nvSpPr>
              <p:cNvPr id="21" name="TextBox 125"/>
              <p:cNvSpPr txBox="1">
                <a:spLocks noChangeArrowheads="1"/>
              </p:cNvSpPr>
              <p:nvPr/>
            </p:nvSpPr>
            <p:spPr bwMode="auto">
              <a:xfrm>
                <a:off x="8109716" y="2768773"/>
                <a:ext cx="833438" cy="3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dirty="0"/>
                  <a:t>Energy</a:t>
                </a:r>
              </a:p>
            </p:txBody>
          </p:sp>
          <p:cxnSp>
            <p:nvCxnSpPr>
              <p:cNvPr id="22" name="Elbow Connector 127"/>
              <p:cNvCxnSpPr>
                <a:cxnSpLocks noChangeShapeType="1"/>
              </p:cNvCxnSpPr>
              <p:nvPr/>
            </p:nvCxnSpPr>
            <p:spPr bwMode="auto">
              <a:xfrm rot="10800000">
                <a:off x="6753275" y="3537616"/>
                <a:ext cx="1911350" cy="106359"/>
              </a:xfrm>
              <a:prstGeom prst="bentConnector4">
                <a:avLst>
                  <a:gd name="adj1" fmla="val 583"/>
                  <a:gd name="adj2" fmla="val -491843"/>
                </a:avLst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TextBox 90"/>
              <p:cNvSpPr txBox="1">
                <a:spLocks noChangeArrowheads="1"/>
              </p:cNvSpPr>
              <p:nvPr/>
            </p:nvSpPr>
            <p:spPr bwMode="auto">
              <a:xfrm>
                <a:off x="6474108" y="3724232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48" name="TextBox 90"/>
              <p:cNvSpPr txBox="1">
                <a:spLocks noChangeArrowheads="1"/>
              </p:cNvSpPr>
              <p:nvPr/>
            </p:nvSpPr>
            <p:spPr bwMode="auto">
              <a:xfrm>
                <a:off x="7657644" y="3724232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4" name="Text Box 236"/>
              <p:cNvSpPr txBox="1">
                <a:spLocks noChangeArrowheads="1"/>
              </p:cNvSpPr>
              <p:nvPr/>
            </p:nvSpPr>
            <p:spPr bwMode="auto">
              <a:xfrm>
                <a:off x="6215327" y="4255611"/>
                <a:ext cx="2616079" cy="1068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72000" rIns="252000" bIns="7200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</a:rPr>
                  <a:t>Energy FB</a:t>
                </a:r>
              </a:p>
              <a:p>
                <a:r>
                  <a:rPr lang="en-US" sz="1200" b="1" dirty="0">
                    <a:solidFill>
                      <a:srgbClr val="000000"/>
                    </a:solidFill>
                  </a:rPr>
                  <a:t>Monitor</a:t>
                </a:r>
                <a:r>
                  <a:rPr lang="en-US" sz="1200" dirty="0">
                    <a:solidFill>
                      <a:srgbClr val="000000"/>
                    </a:solidFill>
                  </a:rPr>
                  <a:t>: Energy measurement in dispersive section</a:t>
                </a:r>
              </a:p>
              <a:p>
                <a:r>
                  <a:rPr lang="en-US" sz="1200" b="1" dirty="0">
                    <a:solidFill>
                      <a:srgbClr val="000000"/>
                    </a:solidFill>
                  </a:rPr>
                  <a:t>Actuator</a:t>
                </a:r>
                <a:r>
                  <a:rPr lang="en-US" sz="1200" dirty="0">
                    <a:solidFill>
                      <a:srgbClr val="000000"/>
                    </a:solidFill>
                  </a:rPr>
                  <a:t>: RF amplitude of last modules</a:t>
                </a:r>
                <a:endParaRPr lang="en-US" sz="12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8595607" y="3501815"/>
                <a:ext cx="138035" cy="1421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1603597" y="3022773"/>
            <a:ext cx="5117524" cy="2186242"/>
            <a:chOff x="1603597" y="2768773"/>
            <a:chExt cx="5117524" cy="2186242"/>
          </a:xfrm>
        </p:grpSpPr>
        <p:cxnSp>
          <p:nvCxnSpPr>
            <p:cNvPr id="34" name="Elbow Connector 85"/>
            <p:cNvCxnSpPr>
              <a:cxnSpLocks noChangeShapeType="1"/>
            </p:cNvCxnSpPr>
            <p:nvPr/>
          </p:nvCxnSpPr>
          <p:spPr bwMode="auto">
            <a:xfrm rot="5400000">
              <a:off x="5155583" y="2453263"/>
              <a:ext cx="61948" cy="2057540"/>
            </a:xfrm>
            <a:prstGeom prst="bentConnector3">
              <a:avLst>
                <a:gd name="adj1" fmla="val 1133536"/>
              </a:avLst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" name="Group 101"/>
            <p:cNvGrpSpPr/>
            <p:nvPr/>
          </p:nvGrpSpPr>
          <p:grpSpPr>
            <a:xfrm>
              <a:off x="1603597" y="2768773"/>
              <a:ext cx="5117524" cy="2186242"/>
              <a:chOff x="1603597" y="2768773"/>
              <a:chExt cx="5117524" cy="2186242"/>
            </a:xfrm>
          </p:grpSpPr>
          <p:sp>
            <p:nvSpPr>
              <p:cNvPr id="19" name="TextBox 91"/>
              <p:cNvSpPr txBox="1">
                <a:spLocks noChangeArrowheads="1"/>
              </p:cNvSpPr>
              <p:nvPr/>
            </p:nvSpPr>
            <p:spPr bwMode="auto">
              <a:xfrm>
                <a:off x="3357306" y="2770612"/>
                <a:ext cx="639858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accent1"/>
                    </a:solidFill>
                  </a:rPr>
                  <a:t>BCM</a:t>
                </a:r>
              </a:p>
            </p:txBody>
          </p:sp>
          <p:sp>
            <p:nvSpPr>
              <p:cNvPr id="20" name="TextBox 100"/>
              <p:cNvSpPr txBox="1">
                <a:spLocks noChangeArrowheads="1"/>
              </p:cNvSpPr>
              <p:nvPr/>
            </p:nvSpPr>
            <p:spPr bwMode="auto">
              <a:xfrm>
                <a:off x="6081316" y="2768773"/>
                <a:ext cx="63980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accent1"/>
                    </a:solidFill>
                  </a:rPr>
                  <a:t>BCM</a:t>
                </a: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603597" y="3314161"/>
                <a:ext cx="4684463" cy="1640854"/>
                <a:chOff x="1603597" y="3314161"/>
                <a:chExt cx="4684463" cy="1640854"/>
              </a:xfrm>
            </p:grpSpPr>
            <p:cxnSp>
              <p:nvCxnSpPr>
                <p:cNvPr id="18" name="Elbow Connector 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00559" y="2559358"/>
                  <a:ext cx="65445" cy="1859370"/>
                </a:xfrm>
                <a:prstGeom prst="bentConnector3">
                  <a:avLst>
                    <a:gd name="adj1" fmla="val 1051544"/>
                  </a:avLst>
                </a:prstGeom>
                <a:noFill/>
                <a:ln w="28575">
                  <a:solidFill>
                    <a:schemeClr val="accent1"/>
                  </a:solidFill>
                  <a:prstDash val="sysDot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" name="Oval 31"/>
                <p:cNvSpPr/>
                <p:nvPr/>
              </p:nvSpPr>
              <p:spPr>
                <a:xfrm>
                  <a:off x="3397664" y="3314161"/>
                  <a:ext cx="138035" cy="142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50025" y="3317658"/>
                  <a:ext cx="138035" cy="142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1636825" y="3727336"/>
                  <a:ext cx="30008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b="1" dirty="0" smtClean="0">
                      <a:solidFill>
                        <a:schemeClr val="accent1"/>
                      </a:solidFill>
                    </a:rPr>
                    <a:t>φ</a:t>
                  </a:r>
                </a:p>
              </p:txBody>
            </p:sp>
            <p:sp>
              <p:nvSpPr>
                <p:cNvPr id="46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4163964" y="3724232"/>
                  <a:ext cx="30008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b="1" dirty="0" smtClean="0">
                      <a:solidFill>
                        <a:schemeClr val="accent1"/>
                      </a:solidFill>
                    </a:rPr>
                    <a:t>φ</a:t>
                  </a:r>
                </a:p>
              </p:txBody>
            </p:sp>
            <p:sp>
              <p:nvSpPr>
                <p:cNvPr id="99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2849185" y="4255611"/>
                  <a:ext cx="3192001" cy="699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252000" tIns="72000" rIns="252000" bIns="7200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A6EB"/>
                      </a:solidFill>
                    </a:rPr>
                    <a:t>Compression FBs</a:t>
                  </a:r>
                </a:p>
                <a:p>
                  <a:r>
                    <a:rPr lang="en-US" sz="1200" b="1" dirty="0" smtClean="0">
                      <a:solidFill>
                        <a:srgbClr val="000000"/>
                      </a:solidFill>
                    </a:rPr>
                    <a:t>Monitor</a:t>
                  </a:r>
                  <a:r>
                    <a:rPr lang="en-US" sz="1200" dirty="0" smtClean="0">
                      <a:solidFill>
                        <a:srgbClr val="000000"/>
                      </a:solidFill>
                    </a:rPr>
                    <a:t>: pyro-electric detector (BCM)</a:t>
                  </a:r>
                </a:p>
                <a:p>
                  <a:r>
                    <a:rPr lang="en-US" sz="1200" dirty="0" smtClean="0">
                      <a:solidFill>
                        <a:srgbClr val="000000"/>
                      </a:solidFill>
                    </a:rPr>
                    <a:t>Actuator: RF phase of nearby module</a:t>
                  </a:r>
                </a:p>
              </p:txBody>
            </p:sp>
          </p:grpSp>
        </p:grpSp>
      </p:grpSp>
      <p:sp>
        <p:nvSpPr>
          <p:cNvPr id="107" name="Rectangle 106"/>
          <p:cNvSpPr/>
          <p:nvPr/>
        </p:nvSpPr>
        <p:spPr>
          <a:xfrm>
            <a:off x="5874466" y="5699930"/>
            <a:ext cx="3201267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FFFF"/>
                </a:solidFill>
              </a:rPr>
              <a:t>[Details siehe: ICALEPCS 2013 THPPC121]</a:t>
            </a:r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49" name="Picture 48" descr="Bildschirmfoto 2015-03-24 um 22.5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48" y="779106"/>
            <a:ext cx="1718885" cy="15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5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Longitudinales </a:t>
            </a:r>
            <a:r>
              <a:rPr lang="de-DE" dirty="0" smtClean="0"/>
              <a:t>Feedback</a:t>
            </a:r>
            <a:r>
              <a:rPr lang="de-DE" dirty="0"/>
              <a:t>: Was ist gemeint?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inverse Response Matrix</a:t>
            </a:r>
          </a:p>
          <a:p>
            <a:endParaRPr lang="de-DE" dirty="0" smtClean="0"/>
          </a:p>
          <a:p>
            <a:r>
              <a:rPr lang="de-DE" dirty="0" smtClean="0"/>
              <a:t>Elaborierter Matrix Formalismus </a:t>
            </a:r>
            <a:r>
              <a:rPr lang="de-DE" sz="1600" dirty="0" smtClean="0"/>
              <a:t>(GSL + DOOCS MDFA)</a:t>
            </a:r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dirty="0" smtClean="0"/>
              <a:t>komplex, wenn alle Parameter des longitudinalen Phasenraum</a:t>
            </a:r>
            <a:br>
              <a:rPr lang="de-DE" dirty="0" smtClean="0"/>
            </a:br>
            <a:r>
              <a:rPr lang="de-DE" dirty="0" smtClean="0"/>
              <a:t>betrachtet werden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44040" y="4547226"/>
            <a:ext cx="4755343" cy="1782644"/>
            <a:chOff x="4044040" y="4547226"/>
            <a:chExt cx="4755343" cy="1782644"/>
          </a:xfrm>
        </p:grpSpPr>
        <p:pic>
          <p:nvPicPr>
            <p:cNvPr id="4" name="Picture 3" descr="Screen Shot 2014-11-12 at 18.19.5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40" y="4615749"/>
              <a:ext cx="3907047" cy="171412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297500" y="4547226"/>
              <a:ext cx="1501883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372167"/>
                  </a:solidFill>
                </a:rPr>
                <a:t>c</a:t>
              </a:r>
              <a:r>
                <a:rPr lang="en-US" sz="1200" dirty="0" smtClean="0">
                  <a:solidFill>
                    <a:srgbClr val="372167"/>
                  </a:solidFill>
                </a:rPr>
                <a:t>ourtesy of M. Vogt</a:t>
              </a:r>
              <a:endParaRPr lang="en-US" sz="1200" dirty="0"/>
            </a:p>
          </p:txBody>
        </p:sp>
      </p:grpSp>
      <p:pic>
        <p:nvPicPr>
          <p:cNvPr id="8" name="Picture 7" descr="Screen Shot 2015-03-23 at 14.32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12" y="1540915"/>
            <a:ext cx="984250" cy="266700"/>
          </a:xfrm>
          <a:prstGeom prst="rect">
            <a:avLst/>
          </a:prstGeom>
        </p:spPr>
      </p:pic>
      <p:pic>
        <p:nvPicPr>
          <p:cNvPr id="9" name="Picture 8" descr="Screen Shot 2015-03-23 at 14.3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31" y="2276567"/>
            <a:ext cx="4445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Longitudinales </a:t>
            </a:r>
            <a:r>
              <a:rPr lang="de-DE" dirty="0" smtClean="0"/>
              <a:t>Feedback</a:t>
            </a:r>
            <a:r>
              <a:rPr lang="de-DE" dirty="0"/>
              <a:t>: Was ist gemeint?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2924246"/>
          </a:xfrm>
        </p:spPr>
        <p:txBody>
          <a:bodyPr/>
          <a:lstStyle/>
          <a:p>
            <a:r>
              <a:rPr lang="de-DE" dirty="0" smtClean="0"/>
              <a:t>Erweitert auf maximale Anzahl der </a:t>
            </a:r>
            <a:br>
              <a:rPr lang="de-DE" dirty="0" smtClean="0"/>
            </a:br>
            <a:r>
              <a:rPr lang="de-DE" dirty="0" smtClean="0"/>
              <a:t>Monitore (11) und Aktuatoren (16)</a:t>
            </a:r>
          </a:p>
          <a:p>
            <a:r>
              <a:rPr lang="de-DE" dirty="0" smtClean="0"/>
              <a:t>Erweitert und getestet für FLASH2</a:t>
            </a:r>
          </a:p>
          <a:p>
            <a:r>
              <a:rPr lang="de-DE" dirty="0" smtClean="0"/>
              <a:t>Viel Komplexität verborgen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portiert für völlig anderen Zweck: Hält Strahl auf LOLA Kamera</a:t>
            </a:r>
          </a:p>
        </p:txBody>
      </p:sp>
      <p:pic>
        <p:nvPicPr>
          <p:cNvPr id="4" name="Picture 3" descr="Screen Shot 2015-03-23 at 16.3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4" y="977901"/>
            <a:ext cx="3594647" cy="24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03-23 at 16.3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8" y="2204641"/>
            <a:ext cx="3592845" cy="246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03-23 at 16.36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95" y="1554173"/>
            <a:ext cx="3584361" cy="245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4-11-12 at 17.35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4" y="2989969"/>
            <a:ext cx="4145965" cy="91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320107" y="5371898"/>
            <a:ext cx="3081039" cy="916326"/>
            <a:chOff x="4320107" y="5371898"/>
            <a:chExt cx="3081039" cy="9163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0107" y="5371898"/>
              <a:ext cx="2361383" cy="656968"/>
            </a:xfrm>
            <a:prstGeom prst="rect">
              <a:avLst/>
            </a:prstGeom>
          </p:spPr>
        </p:pic>
        <p:pic>
          <p:nvPicPr>
            <p:cNvPr id="14" name="Picture 13" descr="Screen Shot 2013-09-20 at 17.50.3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305" y="5566518"/>
              <a:ext cx="998841" cy="721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153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Longitudinales </a:t>
            </a:r>
            <a:r>
              <a:rPr lang="de-DE" dirty="0" smtClean="0"/>
              <a:t>Feedback</a:t>
            </a:r>
            <a:r>
              <a:rPr lang="de-DE" dirty="0"/>
              <a:t>: </a:t>
            </a:r>
            <a:r>
              <a:rPr lang="de-DE" dirty="0" smtClean="0"/>
              <a:t>Wo stehen wir?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292424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dirty="0" smtClean="0"/>
              <a:t>FB ist </a:t>
            </a:r>
            <a:r>
              <a:rPr lang="de-DE" b="1" dirty="0" smtClean="0"/>
              <a:t>durchgehend im Einsatz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Wechselspiel zwischen </a:t>
            </a:r>
            <a:r>
              <a:rPr lang="de-DE" b="1" dirty="0" smtClean="0"/>
              <a:t>Robustheit</a:t>
            </a:r>
            <a:r>
              <a:rPr lang="de-DE" dirty="0" smtClean="0"/>
              <a:t> und </a:t>
            </a:r>
            <a:r>
              <a:rPr lang="de-DE" b="1" dirty="0" smtClean="0"/>
              <a:t>Flexibilität 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Viel fein-</a:t>
            </a:r>
            <a:r>
              <a:rPr lang="de-DE" dirty="0" err="1" smtClean="0"/>
              <a:t>tunning</a:t>
            </a:r>
            <a:r>
              <a:rPr lang="de-DE" dirty="0" smtClean="0"/>
              <a:t>, </a:t>
            </a:r>
            <a:r>
              <a:rPr lang="de-DE" dirty="0" err="1" smtClean="0"/>
              <a:t>exception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r>
              <a:rPr lang="de-DE" dirty="0" smtClean="0"/>
              <a:t>, Diskussionen über RM ...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zum Teil nun aber: " </a:t>
            </a:r>
            <a:r>
              <a:rPr lang="de-DE" i="1" dirty="0" smtClean="0"/>
              <a:t>... mach doch einfach das FB an!</a:t>
            </a:r>
            <a:r>
              <a:rPr lang="de-DE" dirty="0" smtClean="0"/>
              <a:t>"</a:t>
            </a:r>
          </a:p>
        </p:txBody>
      </p:sp>
      <p:pic>
        <p:nvPicPr>
          <p:cNvPr id="6" name="Picture 5" descr="Screen Shot 2015-03-23 at 16.2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93" y="3218959"/>
            <a:ext cx="2706805" cy="1435104"/>
          </a:xfrm>
          <a:prstGeom prst="rect">
            <a:avLst/>
          </a:prstGeom>
        </p:spPr>
      </p:pic>
      <p:pic>
        <p:nvPicPr>
          <p:cNvPr id="11" name="Picture 10" descr="click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78" y="3218959"/>
            <a:ext cx="633902" cy="6339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2940" y="4612385"/>
            <a:ext cx="8520113" cy="157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b="1" dirty="0" smtClean="0"/>
              <a:t>ABER</a:t>
            </a:r>
            <a:r>
              <a:rPr lang="de-DE" dirty="0" smtClean="0"/>
              <a:t> es geht mehr ...</a:t>
            </a:r>
          </a:p>
        </p:txBody>
      </p:sp>
    </p:spTree>
    <p:extLst>
      <p:ext uri="{BB962C8B-B14F-4D97-AF65-F5344CB8AC3E}">
        <p14:creationId xmlns:p14="http://schemas.microsoft.com/office/powerpoint/2010/main" val="58632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Longitudinales </a:t>
            </a:r>
            <a:r>
              <a:rPr lang="de-DE" dirty="0" smtClean="0"/>
              <a:t>Feedback</a:t>
            </a:r>
            <a:r>
              <a:rPr lang="de-DE" dirty="0"/>
              <a:t>: Weg mit den "alten Knöpfen"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2924246"/>
          </a:xfrm>
        </p:spPr>
        <p:txBody>
          <a:bodyPr/>
          <a:lstStyle/>
          <a:p>
            <a:r>
              <a:rPr lang="de-DE" i="1" dirty="0" smtClean="0"/>
              <a:t>RF </a:t>
            </a:r>
            <a:r>
              <a:rPr lang="de-DE" i="1" dirty="0" err="1" smtClean="0"/>
              <a:t>Sum</a:t>
            </a:r>
            <a:r>
              <a:rPr lang="de-DE" i="1" dirty="0" smtClean="0"/>
              <a:t> </a:t>
            </a:r>
            <a:r>
              <a:rPr lang="de-DE" i="1" dirty="0" err="1" smtClean="0"/>
              <a:t>Voltage</a:t>
            </a:r>
            <a:r>
              <a:rPr lang="de-DE" i="1" dirty="0" smtClean="0"/>
              <a:t> Server </a:t>
            </a:r>
            <a:r>
              <a:rPr lang="de-DE" dirty="0" smtClean="0"/>
              <a:t>erlaubt Zugriff auf physikalischen Größen</a:t>
            </a:r>
          </a:p>
          <a:p>
            <a:pPr lvl="1"/>
            <a:r>
              <a:rPr lang="de-DE" dirty="0" smtClean="0"/>
              <a:t>dieses erlaubt z.B. "konsistente" Änderung des Kompressions</a:t>
            </a:r>
            <a:r>
              <a:rPr lang="de-DE" dirty="0"/>
              <a:t>-</a:t>
            </a:r>
            <a:r>
              <a:rPr lang="de-DE" dirty="0" smtClean="0"/>
              <a:t>Schema</a:t>
            </a:r>
          </a:p>
          <a:p>
            <a:pPr lvl="1"/>
            <a:r>
              <a:rPr lang="de-DE" dirty="0" smtClean="0"/>
              <a:t>longitudinale FB "hält anderen Parameter fest"</a:t>
            </a:r>
          </a:p>
        </p:txBody>
      </p:sp>
      <p:pic>
        <p:nvPicPr>
          <p:cNvPr id="4" name="Picture 3" descr="Screen Shot 2015-03-23 at 18.3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2368550"/>
            <a:ext cx="5026639" cy="344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03-23 at 18.52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2673350"/>
            <a:ext cx="4719749" cy="351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7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Strahlbasierte Feedbacks - Zusammenfassung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Orbit FB </a:t>
            </a:r>
            <a:r>
              <a:rPr lang="de-DE" dirty="0" smtClean="0"/>
              <a:t>spielt immer noch eher </a:t>
            </a:r>
            <a:r>
              <a:rPr lang="de-DE" b="1" dirty="0" smtClean="0"/>
              <a:t>Nebenrolle</a:t>
            </a:r>
            <a:r>
              <a:rPr lang="de-DE" dirty="0" smtClean="0"/>
              <a:t> bei FLASH</a:t>
            </a:r>
          </a:p>
          <a:p>
            <a:pPr lvl="1"/>
            <a:r>
              <a:rPr lang="de-DE" dirty="0" smtClean="0"/>
              <a:t>Gründe sind vielfältig (Optik, BPMs, Akzeptanz, …)</a:t>
            </a:r>
          </a:p>
          <a:p>
            <a:pPr lvl="1"/>
            <a:r>
              <a:rPr lang="de-DE" dirty="0" smtClean="0"/>
              <a:t>viel Arbeit der Operateure ist </a:t>
            </a:r>
            <a:r>
              <a:rPr lang="de-DE" i="1" dirty="0" err="1" smtClean="0"/>
              <a:t>Steering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Hier könnte das Orbit FB viel helfen!</a:t>
            </a:r>
          </a:p>
          <a:p>
            <a:pPr lvl="1"/>
            <a:r>
              <a:rPr lang="de-DE" dirty="0" smtClean="0">
                <a:sym typeface="Wingdings"/>
              </a:rPr>
              <a:t>Fortschritt ist nur zu erzielen, wenn man ALLE Probleme gleichzeitig angeht!</a:t>
            </a:r>
          </a:p>
          <a:p>
            <a:r>
              <a:rPr lang="de-DE" dirty="0" smtClean="0"/>
              <a:t>Das </a:t>
            </a:r>
            <a:r>
              <a:rPr lang="de-DE" b="1" dirty="0" smtClean="0"/>
              <a:t>longitudinale</a:t>
            </a:r>
            <a:r>
              <a:rPr lang="de-DE" dirty="0" smtClean="0"/>
              <a:t> </a:t>
            </a:r>
            <a:r>
              <a:rPr lang="de-DE" b="1" dirty="0" smtClean="0"/>
              <a:t>FB</a:t>
            </a:r>
            <a:r>
              <a:rPr lang="de-DE" dirty="0" smtClean="0"/>
              <a:t> ist </a:t>
            </a:r>
            <a:r>
              <a:rPr lang="de-DE" b="1" dirty="0" smtClean="0"/>
              <a:t>fest</a:t>
            </a:r>
            <a:r>
              <a:rPr lang="de-DE" dirty="0" smtClean="0"/>
              <a:t> in den Betrieb </a:t>
            </a:r>
            <a:r>
              <a:rPr lang="de-DE" b="1" dirty="0" smtClean="0"/>
              <a:t>integriert</a:t>
            </a:r>
          </a:p>
          <a:p>
            <a:pPr lvl="1"/>
            <a:r>
              <a:rPr lang="de-DE" dirty="0" smtClean="0"/>
              <a:t>läuft problemlos Wochenlang durch</a:t>
            </a:r>
          </a:p>
          <a:p>
            <a:pPr lvl="1"/>
            <a:r>
              <a:rPr lang="de-DE" dirty="0" smtClean="0"/>
              <a:t>ist sehr flexible konstruiert und bietet trotzdem eine einfache Bedienung an</a:t>
            </a:r>
          </a:p>
          <a:p>
            <a:pPr lvl="1"/>
            <a:r>
              <a:rPr lang="de-DE" dirty="0" smtClean="0"/>
              <a:t>kann zusammen mit dem </a:t>
            </a:r>
            <a:r>
              <a:rPr lang="de-DE" i="1" dirty="0" smtClean="0"/>
              <a:t>RF </a:t>
            </a:r>
            <a:r>
              <a:rPr lang="de-DE" i="1" dirty="0" err="1" smtClean="0"/>
              <a:t>Sum</a:t>
            </a:r>
            <a:r>
              <a:rPr lang="de-DE" i="1" dirty="0" smtClean="0"/>
              <a:t> </a:t>
            </a:r>
            <a:r>
              <a:rPr lang="de-DE" i="1" dirty="0" err="1" smtClean="0"/>
              <a:t>Voltage</a:t>
            </a:r>
            <a:r>
              <a:rPr lang="de-DE" i="1" dirty="0" smtClean="0"/>
              <a:t> Server </a:t>
            </a:r>
            <a:r>
              <a:rPr lang="de-DE" dirty="0" smtClean="0"/>
              <a:t>einen "physikalischer" orientierte Bedienung ermöglichen (</a:t>
            </a:r>
            <a:r>
              <a:rPr lang="de-DE" dirty="0" smtClean="0">
                <a:sym typeface="Wingdings"/>
              </a:rPr>
              <a:t> VIEL Überzeugungsarbeit nötig!)</a:t>
            </a:r>
          </a:p>
          <a:p>
            <a:r>
              <a:rPr lang="de-DE" b="1" dirty="0" smtClean="0">
                <a:sym typeface="Wingdings"/>
              </a:rPr>
              <a:t>Beide FBs werden 1:1 zu XFEL portiert werden</a:t>
            </a:r>
          </a:p>
          <a:p>
            <a:pPr lvl="1"/>
            <a:r>
              <a:rPr lang="de-DE" dirty="0" smtClean="0">
                <a:sym typeface="Wingdings"/>
              </a:rPr>
              <a:t>hier kann mit einer gegenseitigen Befruchtung gerechnet werden!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374298" y="5185054"/>
            <a:ext cx="82856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Danke für die Aufmerksamkeit</a:t>
            </a:r>
            <a:endParaRPr lang="de-DE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2836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Transversales Feedback</a:t>
            </a:r>
          </a:p>
          <a:p>
            <a:r>
              <a:rPr lang="de-DE" dirty="0" smtClean="0"/>
              <a:t>Longitudinales Feedback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24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Transversales Feedback</a:t>
            </a:r>
          </a:p>
          <a:p>
            <a:pPr lvl="1"/>
            <a:r>
              <a:rPr lang="de-DE" dirty="0" smtClean="0"/>
              <a:t>Die Geschichte der Orbit Stabilisierung bei FLASH</a:t>
            </a:r>
          </a:p>
          <a:p>
            <a:pPr lvl="1"/>
            <a:r>
              <a:rPr lang="de-DE" dirty="0" smtClean="0"/>
              <a:t>Das DOOCS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basierte Orbit FB</a:t>
            </a:r>
          </a:p>
          <a:p>
            <a:pPr lvl="1"/>
            <a:r>
              <a:rPr lang="de-DE" dirty="0" smtClean="0"/>
              <a:t>Erfahrungen</a:t>
            </a:r>
          </a:p>
          <a:p>
            <a:pPr lvl="1"/>
            <a:r>
              <a:rPr lang="de-DE" dirty="0" smtClean="0"/>
              <a:t>Wie es weiter geht</a:t>
            </a:r>
          </a:p>
          <a:p>
            <a:r>
              <a:rPr lang="de-DE" dirty="0" smtClean="0"/>
              <a:t>Longitudinales Feedback</a:t>
            </a:r>
          </a:p>
          <a:p>
            <a:pPr lvl="1"/>
            <a:r>
              <a:rPr lang="de-DE" dirty="0" smtClean="0"/>
              <a:t>Was ist gemeint?</a:t>
            </a:r>
          </a:p>
          <a:p>
            <a:pPr lvl="1"/>
            <a:r>
              <a:rPr lang="de-DE" dirty="0" smtClean="0"/>
              <a:t>Wo stehen wir?</a:t>
            </a:r>
          </a:p>
          <a:p>
            <a:pPr lvl="1"/>
            <a:r>
              <a:rPr lang="de-DE" dirty="0" smtClean="0"/>
              <a:t>Weg mit den "alten Knöpfen"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38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Die Geschichte der Orbit Stabilisierung bei FLASH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1453493"/>
          </a:xfrm>
        </p:spPr>
        <p:txBody>
          <a:bodyPr/>
          <a:lstStyle/>
          <a:p>
            <a:r>
              <a:rPr lang="de-DE" sz="1800" dirty="0" smtClean="0"/>
              <a:t>&lt; 2005 Verschiedene Ansätze</a:t>
            </a:r>
          </a:p>
          <a:p>
            <a:pPr lvl="1"/>
            <a:r>
              <a:rPr lang="de-DE" dirty="0" smtClean="0"/>
              <a:t>FSM basiert </a:t>
            </a:r>
            <a:r>
              <a:rPr lang="de-DE" sz="1200" dirty="0" smtClean="0"/>
              <a:t>(V. </a:t>
            </a:r>
            <a:r>
              <a:rPr lang="de-DE" sz="1200" dirty="0" err="1" smtClean="0"/>
              <a:t>Kocharyan</a:t>
            </a:r>
            <a:r>
              <a:rPr lang="de-DE" sz="1200" dirty="0" smtClean="0"/>
              <a:t>)</a:t>
            </a:r>
          </a:p>
          <a:p>
            <a:pPr lvl="1"/>
            <a:r>
              <a:rPr lang="de-DE" dirty="0" smtClean="0"/>
              <a:t>Fast Orbit FB </a:t>
            </a:r>
            <a:r>
              <a:rPr lang="de-DE" sz="1200" dirty="0" smtClean="0"/>
              <a:t>(H.T. </a:t>
            </a:r>
            <a:r>
              <a:rPr lang="de-DE" sz="1200" dirty="0" err="1" smtClean="0"/>
              <a:t>Duhme</a:t>
            </a:r>
            <a:r>
              <a:rPr lang="de-DE" sz="1200" dirty="0" smtClean="0"/>
              <a:t> et al)</a:t>
            </a:r>
          </a:p>
          <a:p>
            <a:pPr lvl="1"/>
            <a:r>
              <a:rPr lang="de-DE" dirty="0" smtClean="0"/>
              <a:t>???</a:t>
            </a:r>
            <a:endParaRPr lang="de-DE" dirty="0"/>
          </a:p>
        </p:txBody>
      </p:sp>
      <p:pic>
        <p:nvPicPr>
          <p:cNvPr id="2" name="Picture 1" descr="Screen Shot 2015-03-17 at 11.0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17" y="770123"/>
            <a:ext cx="3105671" cy="245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2005-04-03T01-09-10-00.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70" y="2722666"/>
            <a:ext cx="2838472" cy="367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Shot 2015-03-17 at 13.13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34" y="3876139"/>
            <a:ext cx="3105671" cy="244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282575" y="2431394"/>
            <a:ext cx="852011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lvl="1" indent="-265113">
              <a:buClr>
                <a:srgbClr val="F28E00"/>
              </a:buClr>
              <a:buFont typeface="Arial Black" charset="0"/>
              <a:buChar char="&gt;"/>
            </a:pPr>
            <a:r>
              <a:rPr lang="de-DE" sz="1800" dirty="0" smtClean="0"/>
              <a:t>2005-2009 Matlab GUI basiert (H. </a:t>
            </a:r>
            <a:r>
              <a:rPr lang="de-DE" sz="1800" dirty="0" err="1" smtClean="0"/>
              <a:t>Schlarb</a:t>
            </a:r>
            <a:r>
              <a:rPr lang="de-DE" sz="1800" dirty="0" smtClean="0"/>
              <a:t> et al)</a:t>
            </a:r>
          </a:p>
          <a:p>
            <a:pPr lvl="1"/>
            <a:r>
              <a:rPr lang="de-DE" dirty="0" smtClean="0"/>
              <a:t>Lange im Einsatz </a:t>
            </a:r>
            <a:r>
              <a:rPr lang="de-DE" sz="1200" dirty="0" smtClean="0"/>
              <a:t>(primär ACC7 Sektion)</a:t>
            </a:r>
          </a:p>
          <a:p>
            <a:pPr lvl="1"/>
            <a:r>
              <a:rPr lang="de-DE" dirty="0" smtClean="0"/>
              <a:t>GUI basiert daher schlecht für Kontrollraum Einsatz</a:t>
            </a:r>
          </a:p>
          <a:p>
            <a:pPr lvl="1"/>
            <a:r>
              <a:rPr lang="de-DE" dirty="0" smtClean="0"/>
              <a:t>Nicht als globales FB einsetzbar</a:t>
            </a:r>
          </a:p>
        </p:txBody>
      </p:sp>
    </p:spTree>
    <p:extLst>
      <p:ext uri="{BB962C8B-B14F-4D97-AF65-F5344CB8AC3E}">
        <p14:creationId xmlns:p14="http://schemas.microsoft.com/office/powerpoint/2010/main" val="231983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Die Geschichte der Orbit Stabilisierung bei FLASH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1269999"/>
          </a:xfrm>
        </p:spPr>
        <p:txBody>
          <a:bodyPr/>
          <a:lstStyle/>
          <a:p>
            <a:r>
              <a:rPr lang="de-DE" dirty="0" smtClean="0"/>
              <a:t>2009 Bypass Orbit FB</a:t>
            </a:r>
          </a:p>
          <a:p>
            <a:pPr lvl="1"/>
            <a:r>
              <a:rPr lang="de-DE" dirty="0" smtClean="0"/>
              <a:t>Ad hoc Ansatz für 9 mA Run (F. </a:t>
            </a:r>
            <a:r>
              <a:rPr lang="de-DE" dirty="0" err="1" smtClean="0"/>
              <a:t>Loehl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Globales FB</a:t>
            </a:r>
          </a:p>
        </p:txBody>
      </p:sp>
      <p:pic>
        <p:nvPicPr>
          <p:cNvPr id="8" name="Picture 7" descr="Orbitfb_display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61" y="3940549"/>
            <a:ext cx="2826655" cy="233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2009-09-18T08-02-46-00.p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t="9445" r="11710" b="32797"/>
          <a:stretch/>
        </p:blipFill>
        <p:spPr>
          <a:xfrm>
            <a:off x="5498837" y="853041"/>
            <a:ext cx="2646062" cy="281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5-03-17 at 13.32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3" y="3940549"/>
            <a:ext cx="3208906" cy="239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292100" y="2247900"/>
            <a:ext cx="852011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2006-2009 DOOCS FBM basiert</a:t>
            </a:r>
          </a:p>
          <a:p>
            <a:pPr lvl="1"/>
            <a:r>
              <a:rPr lang="de-DE" dirty="0" smtClean="0"/>
              <a:t>Erster Ansatz mit zentraler Server Instanz</a:t>
            </a:r>
          </a:p>
          <a:p>
            <a:pPr lvl="1"/>
            <a:r>
              <a:rPr lang="de-DE" dirty="0" smtClean="0"/>
              <a:t>Elaborierter generischer </a:t>
            </a:r>
            <a:r>
              <a:rPr lang="de-DE" dirty="0" err="1" smtClean="0"/>
              <a:t>Middle</a:t>
            </a:r>
            <a:r>
              <a:rPr lang="de-DE" dirty="0" smtClean="0"/>
              <a:t> Layer Ansatz</a:t>
            </a:r>
          </a:p>
          <a:p>
            <a:pPr lvl="1"/>
            <a:r>
              <a:rPr lang="de-DE" dirty="0" smtClean="0"/>
              <a:t>Nur als lokales FB nutzbar</a:t>
            </a:r>
          </a:p>
        </p:txBody>
      </p:sp>
    </p:spTree>
    <p:extLst>
      <p:ext uri="{BB962C8B-B14F-4D97-AF65-F5344CB8AC3E}">
        <p14:creationId xmlns:p14="http://schemas.microsoft.com/office/powerpoint/2010/main" val="214679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3-17 at 14.0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9" y="3257801"/>
            <a:ext cx="4182721" cy="3039617"/>
          </a:xfrm>
          <a:prstGeom prst="rect">
            <a:avLst/>
          </a:prstGeom>
        </p:spPr>
      </p:pic>
      <p:pic>
        <p:nvPicPr>
          <p:cNvPr id="8" name="Picture 7" descr="OrbitFeedbackBlockDiagram_27July20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15" y="1777888"/>
            <a:ext cx="3272448" cy="10542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Die Geschichte der Orbit Stabilisierung bei FLASH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2010/11 </a:t>
            </a:r>
            <a:r>
              <a:rPr lang="de-DE" dirty="0"/>
              <a:t>DOOCS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smtClean="0"/>
              <a:t>basiertes FB </a:t>
            </a:r>
            <a:r>
              <a:rPr lang="de-DE" sz="1600" dirty="0" smtClean="0"/>
              <a:t>(J. </a:t>
            </a:r>
            <a:r>
              <a:rPr lang="de-DE" sz="1600" dirty="0" err="1" smtClean="0"/>
              <a:t>Carwardine</a:t>
            </a:r>
            <a:r>
              <a:rPr lang="de-DE" sz="1600" dirty="0" smtClean="0"/>
              <a:t>, R. Kammering)</a:t>
            </a:r>
          </a:p>
          <a:p>
            <a:pPr lvl="1"/>
            <a:r>
              <a:rPr lang="de-DE" dirty="0" smtClean="0"/>
              <a:t>Systematischer Regler Entwurf </a:t>
            </a:r>
            <a:r>
              <a:rPr lang="de-DE" sz="1200" dirty="0" smtClean="0"/>
              <a:t>(P-Regler mit vorgeschaltetem FIR Filter)</a:t>
            </a:r>
          </a:p>
          <a:p>
            <a:pPr lvl="1"/>
            <a:endParaRPr lang="de-DE" sz="1200" dirty="0" smtClean="0"/>
          </a:p>
          <a:p>
            <a:pPr lvl="1"/>
            <a:endParaRPr lang="de-DE" sz="1200" dirty="0"/>
          </a:p>
          <a:p>
            <a:pPr lvl="1"/>
            <a:endParaRPr lang="de-DE" sz="1200" dirty="0" smtClean="0"/>
          </a:p>
          <a:p>
            <a:pPr lvl="1"/>
            <a:r>
              <a:rPr lang="de-DE" dirty="0" smtClean="0"/>
              <a:t>Globales FB unter Benutzung Inverser Orbit Response Matrix (ORM)</a:t>
            </a:r>
          </a:p>
          <a:p>
            <a:pPr lvl="1"/>
            <a:r>
              <a:rPr lang="de-DE" dirty="0" smtClean="0"/>
              <a:t>Enge Integration in Kontrollsystem</a:t>
            </a:r>
            <a:r>
              <a:rPr lang="de-DE" dirty="0"/>
              <a:t> </a:t>
            </a:r>
            <a:r>
              <a:rPr lang="de-DE" sz="1200" dirty="0" smtClean="0"/>
              <a:t>(z.B. Entkopplung von BPM front-</a:t>
            </a:r>
            <a:r>
              <a:rPr lang="de-DE" sz="1200" dirty="0" err="1" smtClean="0"/>
              <a:t>ends</a:t>
            </a:r>
            <a:r>
              <a:rPr lang="de-DE" sz="1200" dirty="0" smtClean="0"/>
              <a:t>)</a:t>
            </a:r>
            <a:endParaRPr lang="de-DE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37951" y="5719089"/>
            <a:ext cx="284588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</a:rPr>
              <a:t>siehe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PCAPAC2010 WEPL015]</a:t>
            </a:r>
          </a:p>
        </p:txBody>
      </p:sp>
    </p:spTree>
    <p:extLst>
      <p:ext uri="{BB962C8B-B14F-4D97-AF65-F5344CB8AC3E}">
        <p14:creationId xmlns:p14="http://schemas.microsoft.com/office/powerpoint/2010/main" val="63151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3-19 at 17.3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6" y="828480"/>
            <a:ext cx="5760000" cy="407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Das DOOCS </a:t>
            </a:r>
            <a:r>
              <a:rPr lang="en-US" dirty="0" smtClean="0"/>
              <a:t>Middle layer </a:t>
            </a:r>
            <a:r>
              <a:rPr lang="de-DE" dirty="0" smtClean="0"/>
              <a:t>basierte </a:t>
            </a:r>
            <a:r>
              <a:rPr lang="de-DE" dirty="0"/>
              <a:t>Orbit FB</a:t>
            </a:r>
          </a:p>
        </p:txBody>
      </p:sp>
      <p:pic>
        <p:nvPicPr>
          <p:cNvPr id="8" name="Picture 7" descr="Screen Shot 2015-03-19 at 17.5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47" y="977900"/>
            <a:ext cx="3259954" cy="296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5-03-18 at 19.03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62" y="3302435"/>
            <a:ext cx="3560445" cy="299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1650" y="5524500"/>
            <a:ext cx="373923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Displays von Anfang an nur in jddd</a:t>
            </a:r>
            <a:endParaRPr lang="de-DE"/>
          </a:p>
        </p:txBody>
      </p:sp>
      <p:pic>
        <p:nvPicPr>
          <p:cNvPr id="3" name="Picture 2" descr="Screen Shot 2015-03-23 at 17.07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3587750"/>
            <a:ext cx="3557776" cy="3003550"/>
          </a:xfrm>
          <a:prstGeom prst="rect">
            <a:avLst/>
          </a:prstGeom>
        </p:spPr>
      </p:pic>
      <p:pic>
        <p:nvPicPr>
          <p:cNvPr id="2" name="Picture 1" descr="Screen Shot 2015-03-23 at 17.07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47" y="3181952"/>
            <a:ext cx="3536950" cy="29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 smtClean="0"/>
              <a:t>Transversales FB: Erfahrungen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DE" dirty="0" smtClean="0"/>
              <a:t>Erste Test 2011 mit </a:t>
            </a:r>
            <a:r>
              <a:rPr lang="de-DE" b="1" dirty="0" smtClean="0"/>
              <a:t>ORM aus </a:t>
            </a:r>
            <a:r>
              <a:rPr lang="en-US" b="1" i="1" dirty="0" smtClean="0"/>
              <a:t>Optics Toolbox</a:t>
            </a:r>
            <a:r>
              <a:rPr lang="en-US" i="1" dirty="0" smtClean="0"/>
              <a:t> 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dirty="0" smtClean="0">
                <a:sym typeface="Wingdings"/>
              </a:rPr>
              <a:t></a:t>
            </a:r>
            <a:r>
              <a:rPr lang="de-DE" i="1" dirty="0" smtClean="0">
                <a:sym typeface="Wingdings"/>
              </a:rPr>
              <a:t> </a:t>
            </a:r>
            <a:r>
              <a:rPr lang="de-DE" dirty="0" smtClean="0"/>
              <a:t>gute Ergebnisse in DBC2 Sektion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Weitere Tests mit </a:t>
            </a:r>
            <a:r>
              <a:rPr lang="en-US" i="1" dirty="0" smtClean="0"/>
              <a:t>Optics Toolbox 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b="1" dirty="0" smtClean="0">
                <a:sym typeface="Wingdings"/>
              </a:rPr>
              <a:t>unbrauchbar</a:t>
            </a:r>
            <a:r>
              <a:rPr lang="de-DE" dirty="0" smtClean="0">
                <a:sym typeface="Wingdings"/>
              </a:rPr>
              <a:t> für alle anderen Sektionen</a:t>
            </a:r>
            <a:endParaRPr lang="de-DE" dirty="0" smtClean="0"/>
          </a:p>
          <a:p>
            <a:pPr>
              <a:lnSpc>
                <a:spcPct val="130000"/>
              </a:lnSpc>
            </a:pPr>
            <a:r>
              <a:rPr lang="de-DE" b="1" dirty="0" smtClean="0"/>
              <a:t>ORM</a:t>
            </a:r>
            <a:r>
              <a:rPr lang="de-DE" dirty="0" smtClean="0"/>
              <a:t> mit Matlab Routinen </a:t>
            </a:r>
            <a:r>
              <a:rPr lang="de-DE" b="1" dirty="0" smtClean="0"/>
              <a:t>gemessen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gute Ergebnisse für DBC2, sFLASH</a:t>
            </a:r>
            <a:r>
              <a:rPr lang="de-DE" dirty="0"/>
              <a:t> </a:t>
            </a:r>
            <a:r>
              <a:rPr lang="de-DE" dirty="0" smtClean="0"/>
              <a:t>und EXP Sektion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kein Erfolg ACC7 Sektion</a:t>
            </a:r>
            <a:endParaRPr lang="de-DE" dirty="0" smtClean="0">
              <a:sym typeface="Wingdings"/>
            </a:endParaRPr>
          </a:p>
          <a:p>
            <a:pPr>
              <a:lnSpc>
                <a:spcPct val="130000"/>
              </a:lnSpc>
            </a:pPr>
            <a:r>
              <a:rPr lang="de-DE" b="1" dirty="0" smtClean="0">
                <a:sym typeface="Wingdings"/>
              </a:rPr>
              <a:t>Routine mäßiger Einsatz in EXP Sektion </a:t>
            </a:r>
            <a:r>
              <a:rPr lang="de-DE" dirty="0" smtClean="0">
                <a:sym typeface="Wingdings"/>
              </a:rPr>
              <a:t>seit 2012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051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Transversales FB: Erfahrungen</a:t>
            </a:r>
          </a:p>
        </p:txBody>
      </p:sp>
      <p:pic>
        <p:nvPicPr>
          <p:cNvPr id="4" name="Picture 3" descr="flash_1_2_layou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7176"/>
            <a:ext cx="7899400" cy="20524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469900" y="1657350"/>
            <a:ext cx="1765300" cy="844550"/>
          </a:xfrm>
          <a:prstGeom prst="wedgeEllipseCallout">
            <a:avLst>
              <a:gd name="adj1" fmla="val 24194"/>
              <a:gd name="adj2" fmla="val 112930"/>
            </a:avLst>
          </a:prstGeom>
          <a:solidFill>
            <a:srgbClr val="CCFFCC"/>
          </a:solidFill>
          <a:ln>
            <a:solidFill>
              <a:srgbClr val="008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DBC2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gemessene RM 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de-DE" sz="1100" dirty="0" smtClean="0">
              <a:solidFill>
                <a:schemeClr val="tx1"/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356100" y="1732626"/>
            <a:ext cx="1765300" cy="844550"/>
          </a:xfrm>
          <a:prstGeom prst="wedgeEllipseCallout">
            <a:avLst>
              <a:gd name="adj1" fmla="val -13216"/>
              <a:gd name="adj2" fmla="val 70825"/>
            </a:avLst>
          </a:prstGeom>
          <a:solidFill>
            <a:srgbClr val="CCFFCC"/>
          </a:solidFill>
          <a:ln>
            <a:solidFill>
              <a:srgbClr val="008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sFLASH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gemessene RM 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de-DE" sz="1100" dirty="0" smtClean="0">
              <a:solidFill>
                <a:schemeClr val="tx1"/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2432050" y="1657350"/>
            <a:ext cx="1822450" cy="844550"/>
          </a:xfrm>
          <a:prstGeom prst="wedgeEllipseCallout">
            <a:avLst>
              <a:gd name="adj1" fmla="val 37503"/>
              <a:gd name="adj2" fmla="val 100148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ACC7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gemessene RM (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de-DE" sz="1100" dirty="0" smtClean="0">
                <a:solidFill>
                  <a:schemeClr val="tx1"/>
                </a:solidFill>
                <a:ea typeface="Zapf Dingbats"/>
                <a:cs typeface="Zapf Dingbats"/>
                <a:sym typeface="Zapf Dingbats"/>
              </a:rPr>
              <a:t>)</a:t>
            </a:r>
            <a:endParaRPr lang="de-DE" sz="1100" dirty="0" smtClean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de-DE" sz="1100" dirty="0" smtClean="0">
              <a:solidFill>
                <a:schemeClr val="tx1"/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6407150" y="1732626"/>
            <a:ext cx="1765300" cy="844550"/>
          </a:xfrm>
          <a:prstGeom prst="wedgeEllipseCallout">
            <a:avLst>
              <a:gd name="adj1" fmla="val -18971"/>
              <a:gd name="adj2" fmla="val 85111"/>
            </a:avLst>
          </a:prstGeom>
          <a:solidFill>
            <a:srgbClr val="CCFFCC"/>
          </a:solidFill>
          <a:ln>
            <a:solidFill>
              <a:srgbClr val="008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THz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gemessene RM 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theoretische RM </a:t>
            </a:r>
            <a:r>
              <a:rPr lang="de-DE" sz="11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de-DE" sz="1100" dirty="0" smtClean="0">
              <a:solidFill>
                <a:schemeClr val="tx1"/>
              </a:solidFill>
              <a:latin typeface="+mj-lt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086100" y="4207321"/>
            <a:ext cx="1765300" cy="844550"/>
          </a:xfrm>
          <a:prstGeom prst="wedgeEllipseCallout">
            <a:avLst>
              <a:gd name="adj1" fmla="val 61964"/>
              <a:gd name="adj2" fmla="val -1111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FLASH2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tx1"/>
                </a:solidFill>
                <a:latin typeface="+mj-lt"/>
                <a:ea typeface="Zapf Dingbats"/>
                <a:cs typeface="Zapf Dingbats"/>
                <a:sym typeface="Zapf Dingbats"/>
              </a:rPr>
              <a:t>nichts vorhanden!</a:t>
            </a:r>
          </a:p>
        </p:txBody>
      </p:sp>
    </p:spTree>
    <p:extLst>
      <p:ext uri="{BB962C8B-B14F-4D97-AF65-F5344CB8AC3E}">
        <p14:creationId xmlns:p14="http://schemas.microsoft.com/office/powerpoint/2010/main" val="174873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DESY-german.ppt</Template>
  <TotalTime>9187</TotalTime>
  <Words>839</Words>
  <Application>Microsoft Macintosh PowerPoint</Application>
  <PresentationFormat>On-screen Show (4:3)</PresentationFormat>
  <Paragraphs>188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2_DESY_Vortrag_3-1</vt:lpstr>
      <vt:lpstr>Strahlbasierte Feedbacks</vt:lpstr>
      <vt:lpstr>Übersicht</vt:lpstr>
      <vt:lpstr>Übersicht</vt:lpstr>
      <vt:lpstr>Die Geschichte der Orbit Stabilisierung bei FLASH</vt:lpstr>
      <vt:lpstr>Die Geschichte der Orbit Stabilisierung bei FLASH</vt:lpstr>
      <vt:lpstr>Die Geschichte der Orbit Stabilisierung bei FLASH</vt:lpstr>
      <vt:lpstr>Das DOOCS Middle layer basierte Orbit FB</vt:lpstr>
      <vt:lpstr>Transversales FB: Erfahrungen</vt:lpstr>
      <vt:lpstr>Transversales FB: Erfahrungen</vt:lpstr>
      <vt:lpstr>Transversales FB: Erfahrungen</vt:lpstr>
      <vt:lpstr>Transversales FB: Wie es weiter geht</vt:lpstr>
      <vt:lpstr>Transversales FB: Wie es weiter geht</vt:lpstr>
      <vt:lpstr>Longitudinales Feedback: Was ist gemeint?</vt:lpstr>
      <vt:lpstr>Longitudinales Feedback: Was ist gemeint?</vt:lpstr>
      <vt:lpstr>Longitudinales Feedback: Was ist gemeint?</vt:lpstr>
      <vt:lpstr>Longitudinales Feedback: Wo stehen wir?</vt:lpstr>
      <vt:lpstr>Longitudinales Feedback: Weg mit den "alten Knöpfen"</vt:lpstr>
      <vt:lpstr>Strahlbasierte Feedbacks - Zusammenfassung</vt:lpstr>
    </vt:vector>
  </TitlesOfParts>
  <Manager/>
  <Company>Deutsches Elektronen-Synchrotron DESY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Strahlbasierte Feedbacks</dc:title>
  <dc:subject/>
  <dc:creator>Raimund Kammering</dc:creator>
  <cp:keywords/>
  <dc:description/>
  <cp:lastModifiedBy>Raimund Kammering</cp:lastModifiedBy>
  <cp:revision>160</cp:revision>
  <dcterms:created xsi:type="dcterms:W3CDTF">2013-03-12T15:36:24Z</dcterms:created>
  <dcterms:modified xsi:type="dcterms:W3CDTF">2015-03-26T09:06:42Z</dcterms:modified>
  <cp:category/>
</cp:coreProperties>
</file>