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63" r:id="rId2"/>
    <p:sldId id="266" r:id="rId3"/>
    <p:sldId id="278" r:id="rId4"/>
    <p:sldId id="267" r:id="rId5"/>
    <p:sldId id="276" r:id="rId6"/>
    <p:sldId id="286" r:id="rId7"/>
    <p:sldId id="277" r:id="rId8"/>
    <p:sldId id="268" r:id="rId9"/>
    <p:sldId id="275" r:id="rId10"/>
    <p:sldId id="282" r:id="rId11"/>
    <p:sldId id="273" r:id="rId12"/>
    <p:sldId id="284" r:id="rId13"/>
    <p:sldId id="290" r:id="rId14"/>
    <p:sldId id="279" r:id="rId15"/>
    <p:sldId id="280" r:id="rId16"/>
    <p:sldId id="285" r:id="rId17"/>
    <p:sldId id="287" r:id="rId18"/>
    <p:sldId id="288" r:id="rId19"/>
    <p:sldId id="289" r:id="rId20"/>
    <p:sldId id="269" r:id="rId21"/>
    <p:sldId id="304" r:id="rId22"/>
    <p:sldId id="291" r:id="rId23"/>
    <p:sldId id="293" r:id="rId24"/>
    <p:sldId id="303" r:id="rId25"/>
    <p:sldId id="310" r:id="rId26"/>
    <p:sldId id="306" r:id="rId27"/>
    <p:sldId id="270" r:id="rId28"/>
    <p:sldId id="298" r:id="rId29"/>
    <p:sldId id="308" r:id="rId30"/>
    <p:sldId id="299" r:id="rId31"/>
    <p:sldId id="313" r:id="rId32"/>
    <p:sldId id="271" r:id="rId33"/>
    <p:sldId id="301" r:id="rId34"/>
  </p:sldIdLst>
  <p:sldSz cx="9144000" cy="6858000" type="screen4x3"/>
  <p:notesSz cx="9926638" cy="67976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8E00"/>
    <a:srgbClr val="FFCC00"/>
    <a:srgbClr val="9C9E9F"/>
    <a:srgbClr val="00A5EB"/>
    <a:srgbClr val="FF481D"/>
    <a:srgbClr val="FFFFFF"/>
    <a:srgbClr val="DDDDDD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114" autoAdjust="0"/>
    <p:restoredTop sz="94822" autoAdjust="0"/>
  </p:normalViewPr>
  <p:slideViewPr>
    <p:cSldViewPr snapToGrid="0">
      <p:cViewPr>
        <p:scale>
          <a:sx n="70" d="100"/>
          <a:sy n="70" d="100"/>
        </p:scale>
        <p:origin x="-2550" y="-1518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outlineViewPr>
    <p:cViewPr>
      <p:scale>
        <a:sx n="33" d="100"/>
        <a:sy n="33" d="100"/>
      </p:scale>
      <p:origin x="0" y="14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636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92945-F789-47C1-B423-F9600D495C91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9555C-A6A5-46FA-9964-2507479A34B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45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2317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004" y="0"/>
            <a:ext cx="4302317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702"/>
            <a:ext cx="4302317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004" y="6456702"/>
            <a:ext cx="4302317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78CA52-E024-45A9-A6DA-6EE92DD2B0FF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91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2442" name="Picture 10" descr="Helmholtz-Logo_schwarz_70_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5959475"/>
            <a:ext cx="1647825" cy="5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49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30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60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8657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12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82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6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04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7063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6578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Sven Pfeiffer </a:t>
            </a:r>
            <a:r>
              <a:rPr lang="en-GB" sz="900" dirty="0" smtClean="0">
                <a:solidFill>
                  <a:schemeClr val="bg2"/>
                </a:solidFill>
              </a:rPr>
              <a:t> |  </a:t>
            </a:r>
            <a:r>
              <a:rPr lang="en-GB" sz="900" dirty="0" err="1" smtClean="0">
                <a:solidFill>
                  <a:schemeClr val="bg2"/>
                </a:solidFill>
              </a:rPr>
              <a:t>Beschleuniger-Betriebsseminar</a:t>
            </a:r>
            <a:r>
              <a:rPr lang="en-GB" sz="900" baseline="0" dirty="0" smtClean="0">
                <a:solidFill>
                  <a:schemeClr val="bg2"/>
                </a:solidFill>
              </a:rPr>
              <a:t> </a:t>
            </a:r>
            <a:r>
              <a:rPr lang="en-GB" sz="900" baseline="0" dirty="0" err="1" smtClean="0">
                <a:solidFill>
                  <a:schemeClr val="bg2"/>
                </a:solidFill>
              </a:rPr>
              <a:t>Grömitz</a:t>
            </a:r>
            <a:r>
              <a:rPr lang="en-GB" sz="900" dirty="0" smtClean="0">
                <a:solidFill>
                  <a:schemeClr val="bg2"/>
                </a:solidFill>
              </a:rPr>
              <a:t> |  25.03.2015  |  </a:t>
            </a:r>
            <a:r>
              <a:rPr lang="en-GB" sz="900" b="1" dirty="0" err="1" smtClean="0">
                <a:solidFill>
                  <a:schemeClr val="bg2"/>
                </a:solidFill>
              </a:rPr>
              <a:t>Seite</a:t>
            </a:r>
            <a:r>
              <a:rPr lang="en-GB" sz="900" b="1" dirty="0" smtClean="0">
                <a:solidFill>
                  <a:schemeClr val="bg2"/>
                </a:solidFill>
              </a:rPr>
              <a:t> </a:t>
            </a:r>
            <a:fld id="{9CF3698C-BB6B-42E9-B529-3BCF46D40F1F}" type="slidenum">
              <a:rPr lang="en-GB" sz="900" b="1" smtClean="0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noProof="0" dirty="0" smtClean="0"/>
              <a:t>Regelung RF GUN</a:t>
            </a:r>
            <a:r>
              <a:rPr lang="de-DE" noProof="0" dirty="0" smtClean="0">
                <a:solidFill>
                  <a:srgbClr val="F28E00"/>
                </a:solidFill>
              </a:rPr>
              <a:t>.	</a:t>
            </a:r>
            <a:endParaRPr lang="de-DE" noProof="0" dirty="0">
              <a:solidFill>
                <a:srgbClr val="F28E00"/>
              </a:solidFill>
            </a:endParaRPr>
          </a:p>
        </p:txBody>
      </p:sp>
      <p:sp>
        <p:nvSpPr>
          <p:cNvPr id="18537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753895"/>
          </a:xfrm>
        </p:spPr>
        <p:txBody>
          <a:bodyPr/>
          <a:lstStyle/>
          <a:p>
            <a:r>
              <a:rPr lang="de-DE" noProof="0" dirty="0" smtClean="0"/>
              <a:t>Grundlagen der Stabilisierung normalleitender Strukturen am Beispiel der FLASH RF GUN </a:t>
            </a:r>
            <a:endParaRPr lang="de-DE" noProof="0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dirty="0" smtClean="0">
                <a:solidFill>
                  <a:srgbClr val="00A5EB"/>
                </a:solidFill>
              </a:rPr>
              <a:t>Sven Pfeiffer</a:t>
            </a:r>
          </a:p>
          <a:p>
            <a:r>
              <a:rPr lang="de-DE" dirty="0" smtClean="0"/>
              <a:t>Beschleuniger-Betriebsseminar</a:t>
            </a:r>
          </a:p>
          <a:p>
            <a:r>
              <a:rPr lang="de-DE" dirty="0" err="1" smtClean="0"/>
              <a:t>Grömitz</a:t>
            </a:r>
            <a:r>
              <a:rPr lang="de-DE" dirty="0" smtClean="0"/>
              <a:t>, 25.03.2015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:\GUN_LLRF_Performance\Operational_Panel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991" y="977900"/>
            <a:ext cx="6126546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Kühlwasserkreislauf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6" y="977900"/>
            <a:ext cx="2558416" cy="2471153"/>
          </a:xfrm>
        </p:spPr>
        <p:txBody>
          <a:bodyPr/>
          <a:lstStyle/>
          <a:p>
            <a:pPr marL="0" indent="0">
              <a:buNone/>
            </a:pPr>
            <a:r>
              <a:rPr lang="de-DE" b="1" u="sng" noProof="0" dirty="0" smtClean="0"/>
              <a:t>Operation Panel</a:t>
            </a:r>
          </a:p>
        </p:txBody>
      </p:sp>
      <p:cxnSp>
        <p:nvCxnSpPr>
          <p:cNvPr id="13" name="Gerade Verbindung mit Pfeil 12"/>
          <p:cNvCxnSpPr/>
          <p:nvPr/>
        </p:nvCxnSpPr>
        <p:spPr bwMode="auto">
          <a:xfrm flipV="1">
            <a:off x="2278063" y="2787985"/>
            <a:ext cx="4042526" cy="11102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Ellipse 14"/>
          <p:cNvSpPr/>
          <p:nvPr/>
        </p:nvSpPr>
        <p:spPr bwMode="auto">
          <a:xfrm>
            <a:off x="6368709" y="2494548"/>
            <a:ext cx="553453" cy="352926"/>
          </a:xfrm>
          <a:prstGeom prst="ellipse">
            <a:avLst/>
          </a:prstGeom>
          <a:noFill/>
          <a:ln w="571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Inhaltsplatzhalter 2"/>
          <p:cNvSpPr txBox="1">
            <a:spLocks/>
          </p:cNvSpPr>
          <p:nvPr/>
        </p:nvSpPr>
        <p:spPr bwMode="auto">
          <a:xfrm>
            <a:off x="282324" y="3736384"/>
            <a:ext cx="2558668" cy="2175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GUN </a:t>
            </a:r>
            <a:r>
              <a:rPr lang="en-US" kern="0" dirty="0" err="1" smtClean="0"/>
              <a:t>Wasser</a:t>
            </a:r>
            <a:endParaRPr lang="en-US" kern="0" dirty="0" smtClean="0"/>
          </a:p>
          <a:p>
            <a:pPr lvl="1"/>
            <a:r>
              <a:rPr lang="en-US" kern="0" dirty="0" err="1" smtClean="0"/>
              <a:t>Temperatur</a:t>
            </a:r>
            <a:endParaRPr lang="en-US" kern="0" dirty="0" smtClean="0"/>
          </a:p>
          <a:p>
            <a:pPr lvl="1"/>
            <a:r>
              <a:rPr lang="en-US" kern="0" dirty="0" err="1" smtClean="0"/>
              <a:t>Wasserkreislauf</a:t>
            </a:r>
            <a:endParaRPr lang="en-US" kern="0" dirty="0" smtClean="0"/>
          </a:p>
        </p:txBody>
      </p:sp>
      <p:pic>
        <p:nvPicPr>
          <p:cNvPr id="5122" name="Picture 2" descr="U:\GUN_LLRF_Performance\Water_Panel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24" y="1754103"/>
            <a:ext cx="6055733" cy="4574507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061409" y="2839453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Kühlwasser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810124" y="3898232"/>
            <a:ext cx="1051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Stellventile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209321" y="4050782"/>
            <a:ext cx="87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RF GUN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489313" y="4971199"/>
            <a:ext cx="1223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Warmwasser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493721" y="5994916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Heizer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423090" y="4716695"/>
            <a:ext cx="5623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rgbClr val="FF0000"/>
                </a:solidFill>
              </a:rPr>
              <a:t>Tank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>
            <a:off x="1762647" y="4497200"/>
            <a:ext cx="165835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3420998" y="2872466"/>
            <a:ext cx="0" cy="156537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3420998" y="4497200"/>
            <a:ext cx="134238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481D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1060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Kühlwasserkreislauf - Identifikation</a:t>
            </a:r>
            <a:endParaRPr lang="de-DE" noProof="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1" y="746375"/>
            <a:ext cx="4921574" cy="1795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35" y="4399850"/>
            <a:ext cx="3140701" cy="71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73" y="5096558"/>
            <a:ext cx="2097963" cy="411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91" y="5858624"/>
            <a:ext cx="2980196" cy="64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282575" y="2531235"/>
            <a:ext cx="4401134" cy="405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 smtClean="0"/>
              <a:t>Identifikation des Wasserkreislaufs und des </a:t>
            </a:r>
            <a:r>
              <a:rPr lang="de-DE" kern="0" dirty="0" err="1" smtClean="0"/>
              <a:t>Gunkörpers</a:t>
            </a:r>
            <a:endParaRPr lang="de-DE" kern="0" dirty="0" smtClean="0"/>
          </a:p>
          <a:p>
            <a:r>
              <a:rPr lang="de-DE" dirty="0"/>
              <a:t>Grundlage der thermischen Modellierung: </a:t>
            </a:r>
          </a:p>
          <a:p>
            <a:pPr lvl="1"/>
            <a:r>
              <a:rPr lang="de-DE" dirty="0"/>
              <a:t>Wärmeleistung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r>
              <a:rPr lang="de-DE" dirty="0"/>
              <a:t>Wärmeleistungsbilanz</a:t>
            </a:r>
          </a:p>
          <a:p>
            <a:pPr marL="0" indent="0">
              <a:buNone/>
            </a:pPr>
            <a:endParaRPr lang="de-DE" kern="0" dirty="0" smtClean="0"/>
          </a:p>
          <a:p>
            <a:endParaRPr lang="de-DE" kern="0" dirty="0" smtClean="0"/>
          </a:p>
        </p:txBody>
      </p:sp>
      <p:sp>
        <p:nvSpPr>
          <p:cNvPr id="7" name="Textfeld 6"/>
          <p:cNvSpPr txBox="1"/>
          <p:nvPr/>
        </p:nvSpPr>
        <p:spPr>
          <a:xfrm>
            <a:off x="5090853" y="746376"/>
            <a:ext cx="30834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Arbeit</a:t>
            </a:r>
            <a:r>
              <a:rPr lang="en-US" i="1" dirty="0" smtClean="0"/>
              <a:t> </a:t>
            </a:r>
            <a:r>
              <a:rPr lang="en-US" i="1" dirty="0" err="1" smtClean="0"/>
              <a:t>angefertigt</a:t>
            </a:r>
            <a:r>
              <a:rPr lang="en-US" i="1" dirty="0" smtClean="0"/>
              <a:t> </a:t>
            </a:r>
            <a:r>
              <a:rPr lang="en-US" i="1" dirty="0" err="1" smtClean="0"/>
              <a:t>Mitte</a:t>
            </a:r>
            <a:r>
              <a:rPr lang="en-US" i="1" dirty="0" smtClean="0"/>
              <a:t> 2014</a:t>
            </a:r>
            <a:endParaRPr lang="en-US" dirty="0"/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728" y="3300647"/>
            <a:ext cx="4574510" cy="3408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5430929" y="2763497"/>
            <a:ext cx="3447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Cross-Validierung zwischen Messung (blau) und Simulation (rot)</a:t>
            </a:r>
            <a:endParaRPr lang="en-US" dirty="0"/>
          </a:p>
        </p:txBody>
      </p:sp>
      <p:sp>
        <p:nvSpPr>
          <p:cNvPr id="15" name="Textfeld 14"/>
          <p:cNvSpPr txBox="1"/>
          <p:nvPr/>
        </p:nvSpPr>
        <p:spPr>
          <a:xfrm>
            <a:off x="5038725" y="1070201"/>
            <a:ext cx="40386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Report: </a:t>
            </a:r>
          </a:p>
          <a:p>
            <a:r>
              <a:rPr lang="de-DE" sz="1400" b="1" i="1" dirty="0" smtClean="0"/>
              <a:t>K. </a:t>
            </a:r>
            <a:r>
              <a:rPr lang="de-DE" sz="1400" b="1" i="1" dirty="0" err="1" smtClean="0"/>
              <a:t>Kruppa</a:t>
            </a:r>
            <a:r>
              <a:rPr lang="de-DE" sz="1400" i="1" dirty="0" smtClean="0"/>
              <a:t>, F. </a:t>
            </a:r>
            <a:r>
              <a:rPr lang="de-DE" sz="1400" i="1" dirty="0" err="1" smtClean="0"/>
              <a:t>Brinker</a:t>
            </a:r>
            <a:r>
              <a:rPr lang="de-DE" sz="1400" i="1" dirty="0" smtClean="0"/>
              <a:t>, W. </a:t>
            </a:r>
            <a:r>
              <a:rPr lang="de-DE" sz="1400" i="1" dirty="0" err="1" smtClean="0"/>
              <a:t>Decking</a:t>
            </a:r>
            <a:r>
              <a:rPr lang="de-DE" sz="1400" i="1" dirty="0" smtClean="0"/>
              <a:t>, K. </a:t>
            </a:r>
            <a:r>
              <a:rPr lang="de-DE" sz="1400" i="1" dirty="0" err="1" smtClean="0"/>
              <a:t>Flöttmann</a:t>
            </a:r>
            <a:r>
              <a:rPr lang="de-DE" sz="1400" i="1" dirty="0" smtClean="0"/>
              <a:t>, O. Krebs, G.  Lichtenberg, S. Pfeiffer, H. </a:t>
            </a:r>
            <a:r>
              <a:rPr lang="de-DE" sz="1400" i="1" dirty="0" err="1" smtClean="0"/>
              <a:t>Schlarb</a:t>
            </a:r>
            <a:r>
              <a:rPr lang="de-DE" sz="1400" i="1" dirty="0" smtClean="0"/>
              <a:t>, S. Schreiber</a:t>
            </a:r>
            <a:endParaRPr lang="en-US" sz="1400" i="1" dirty="0"/>
          </a:p>
        </p:txBody>
      </p:sp>
      <p:sp>
        <p:nvSpPr>
          <p:cNvPr id="16" name="Inhaltsplatzhalter 2"/>
          <p:cNvSpPr txBox="1">
            <a:spLocks/>
          </p:cNvSpPr>
          <p:nvPr/>
        </p:nvSpPr>
        <p:spPr bwMode="auto">
          <a:xfrm>
            <a:off x="4646613" y="2082538"/>
            <a:ext cx="4401134" cy="78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 smtClean="0"/>
              <a:t>Beispiel: Validierung der Modellierung des </a:t>
            </a:r>
            <a:r>
              <a:rPr lang="de-DE" kern="0" dirty="0" err="1" smtClean="0"/>
              <a:t>Gunkörpers</a:t>
            </a:r>
            <a:endParaRPr lang="de-DE" kern="0" dirty="0" smtClean="0"/>
          </a:p>
        </p:txBody>
      </p:sp>
    </p:spTree>
    <p:extLst>
      <p:ext uri="{BB962C8B-B14F-4D97-AF65-F5344CB8AC3E}">
        <p14:creationId xmlns:p14="http://schemas.microsoft.com/office/powerpoint/2010/main" val="55637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4176714" cy="3466509"/>
          </a:xfrm>
        </p:spPr>
        <p:txBody>
          <a:bodyPr/>
          <a:lstStyle/>
          <a:p>
            <a:r>
              <a:rPr lang="de-DE" noProof="0" dirty="0" smtClean="0"/>
              <a:t>System Identifikation mit Daten von Mitte 2014</a:t>
            </a:r>
          </a:p>
          <a:p>
            <a:pPr lvl="1"/>
            <a:r>
              <a:rPr lang="de-DE" noProof="0" dirty="0" smtClean="0"/>
              <a:t>Verstopfter Filter </a:t>
            </a:r>
            <a:r>
              <a:rPr lang="de-DE" noProof="0" dirty="0" smtClean="0">
                <a:sym typeface="Wingdings" panose="05000000000000000000" pitchFamily="2" charset="2"/>
              </a:rPr>
              <a:t> geeigneter Datensatz für Modellierung da ausreichend Anregung vorhanden war </a:t>
            </a:r>
          </a:p>
          <a:p>
            <a:r>
              <a:rPr lang="de-DE" noProof="0" dirty="0" smtClean="0">
                <a:sym typeface="Wingdings" panose="05000000000000000000" pitchFamily="2" charset="2"/>
              </a:rPr>
              <a:t>Regelung mittels SPS und PI </a:t>
            </a:r>
            <a:r>
              <a:rPr lang="de-DE" dirty="0">
                <a:sym typeface="Wingdings" panose="05000000000000000000" pitchFamily="2" charset="2"/>
              </a:rPr>
              <a:t>Regler </a:t>
            </a:r>
            <a:r>
              <a:rPr lang="de-DE" dirty="0" smtClean="0">
                <a:sym typeface="Wingdings" panose="05000000000000000000" pitchFamily="2" charset="2"/>
              </a:rPr>
              <a:t>(</a:t>
            </a:r>
            <a:r>
              <a:rPr lang="de-DE" dirty="0">
                <a:sym typeface="Wingdings" panose="05000000000000000000" pitchFamily="2" charset="2"/>
              </a:rPr>
              <a:t>von MKK)</a:t>
            </a:r>
            <a:endParaRPr lang="de-DE" noProof="0" dirty="0" smtClean="0">
              <a:sym typeface="Wingdings" panose="05000000000000000000" pitchFamily="2" charset="2"/>
            </a:endParaRPr>
          </a:p>
          <a:p>
            <a:pPr lvl="1"/>
            <a:r>
              <a:rPr lang="de-DE" noProof="0" dirty="0" smtClean="0">
                <a:sym typeface="Wingdings" panose="05000000000000000000" pitchFamily="2" charset="2"/>
              </a:rPr>
              <a:t>Ausreichend für stationären Zustand</a:t>
            </a:r>
          </a:p>
          <a:p>
            <a:pPr lvl="1"/>
            <a:endParaRPr lang="de-DE" noProof="0" dirty="0" smtClean="0">
              <a:sym typeface="Wingdings" panose="05000000000000000000" pitchFamily="2" charset="2"/>
            </a:endParaRPr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sz="700" noProof="0" dirty="0" smtClean="0"/>
          </a:p>
          <a:p>
            <a:pPr lvl="1"/>
            <a:endParaRPr lang="de-DE" sz="300" noProof="0" dirty="0" smtClean="0"/>
          </a:p>
          <a:p>
            <a:pPr lvl="1"/>
            <a:r>
              <a:rPr lang="de-DE" noProof="0" dirty="0" smtClean="0"/>
              <a:t>Fehler momentan </a:t>
            </a:r>
            <a:r>
              <a:rPr lang="de-DE" noProof="0" dirty="0" err="1" smtClean="0"/>
              <a:t>Setzwert</a:t>
            </a:r>
            <a:r>
              <a:rPr lang="de-DE" noProof="0" dirty="0" smtClean="0"/>
              <a:t> ± 1 </a:t>
            </a:r>
            <a:r>
              <a:rPr lang="de-DE" noProof="0" dirty="0" err="1" smtClean="0"/>
              <a:t>bit</a:t>
            </a:r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Kühlwasserkreislauf - Regelung</a:t>
            </a:r>
            <a:endParaRPr lang="de-DE" noProof="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98" y="4087349"/>
            <a:ext cx="4441978" cy="1931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5156791" y="977599"/>
            <a:ext cx="37532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45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U:\Presentations DESY\20150324_Groemitz_Seminar\2015-03-06T19 10 57-00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841" y="2552132"/>
            <a:ext cx="3253562" cy="415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4176714" cy="3466509"/>
          </a:xfrm>
        </p:spPr>
        <p:txBody>
          <a:bodyPr/>
          <a:lstStyle/>
          <a:p>
            <a:r>
              <a:rPr lang="de-DE" noProof="0" dirty="0" smtClean="0"/>
              <a:t>System Identifikation mit Daten von Mitte 2014</a:t>
            </a:r>
          </a:p>
          <a:p>
            <a:pPr lvl="1"/>
            <a:r>
              <a:rPr lang="de-DE" noProof="0" dirty="0" smtClean="0"/>
              <a:t>Verstopfter Filter </a:t>
            </a:r>
            <a:r>
              <a:rPr lang="de-DE" noProof="0" dirty="0" smtClean="0">
                <a:sym typeface="Wingdings" panose="05000000000000000000" pitchFamily="2" charset="2"/>
              </a:rPr>
              <a:t> geeigneter Datensatz für Modellierung da ausreichend Anregung vorhanden war </a:t>
            </a:r>
          </a:p>
          <a:p>
            <a:r>
              <a:rPr lang="de-DE" noProof="0" dirty="0" smtClean="0">
                <a:sym typeface="Wingdings" panose="05000000000000000000" pitchFamily="2" charset="2"/>
              </a:rPr>
              <a:t>Regelung mittels SPS und PI </a:t>
            </a:r>
            <a:r>
              <a:rPr lang="de-DE" dirty="0">
                <a:sym typeface="Wingdings" panose="05000000000000000000" pitchFamily="2" charset="2"/>
              </a:rPr>
              <a:t>Regler (von MKK)</a:t>
            </a:r>
            <a:endParaRPr lang="de-DE" noProof="0" dirty="0" smtClean="0">
              <a:sym typeface="Wingdings" panose="05000000000000000000" pitchFamily="2" charset="2"/>
            </a:endParaRPr>
          </a:p>
          <a:p>
            <a:pPr lvl="1"/>
            <a:r>
              <a:rPr lang="de-DE" noProof="0" dirty="0" smtClean="0">
                <a:sym typeface="Wingdings" panose="05000000000000000000" pitchFamily="2" charset="2"/>
              </a:rPr>
              <a:t>Ausreichend für stationären Zustand</a:t>
            </a:r>
          </a:p>
          <a:p>
            <a:pPr lvl="1"/>
            <a:endParaRPr lang="de-DE" noProof="0" dirty="0" smtClean="0">
              <a:sym typeface="Wingdings" panose="05000000000000000000" pitchFamily="2" charset="2"/>
            </a:endParaRPr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sz="700" noProof="0" dirty="0" smtClean="0"/>
          </a:p>
          <a:p>
            <a:pPr lvl="1"/>
            <a:endParaRPr lang="de-DE" sz="300" noProof="0" dirty="0" smtClean="0"/>
          </a:p>
          <a:p>
            <a:pPr lvl="1"/>
            <a:r>
              <a:rPr lang="de-DE" noProof="0" dirty="0" smtClean="0"/>
              <a:t>Fehler momentan </a:t>
            </a:r>
            <a:r>
              <a:rPr lang="de-DE" noProof="0" dirty="0" err="1" smtClean="0"/>
              <a:t>Setzwert</a:t>
            </a:r>
            <a:r>
              <a:rPr lang="de-DE" noProof="0" dirty="0" smtClean="0"/>
              <a:t> ± 1 </a:t>
            </a:r>
            <a:r>
              <a:rPr lang="de-DE" noProof="0" dirty="0" err="1" smtClean="0"/>
              <a:t>bit</a:t>
            </a:r>
            <a:endParaRPr lang="de-DE" dirty="0"/>
          </a:p>
          <a:p>
            <a:pPr marL="444500" lvl="1" indent="0">
              <a:buNone/>
            </a:pPr>
            <a:endParaRPr lang="de-DE" noProof="0" dirty="0" smtClean="0"/>
          </a:p>
          <a:p>
            <a:pPr lvl="1"/>
            <a:endParaRPr lang="de-DE" noProof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Kühlwasserkreislauf - Regelung</a:t>
            </a:r>
            <a:endParaRPr lang="de-DE" noProof="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98" y="4087349"/>
            <a:ext cx="4441978" cy="1931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5156791" y="977599"/>
            <a:ext cx="37532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4465851" y="882063"/>
            <a:ext cx="4346361" cy="5380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65113" lvl="1" indent="-265113">
              <a:buClr>
                <a:srgbClr val="F28E00"/>
              </a:buClr>
              <a:buFont typeface="Arial Black" pitchFamily="34" charset="0"/>
              <a:buChar char="&gt;"/>
            </a:pPr>
            <a:r>
              <a:rPr lang="de-DE" sz="2000" kern="0" dirty="0" smtClean="0">
                <a:sym typeface="Wingdings" panose="05000000000000000000" pitchFamily="2" charset="2"/>
              </a:rPr>
              <a:t>Suche nach geeignetem Master-studenten für </a:t>
            </a:r>
            <a:r>
              <a:rPr lang="de-DE" sz="2000" kern="0" dirty="0">
                <a:sym typeface="Wingdings" panose="05000000000000000000" pitchFamily="2" charset="2"/>
              </a:rPr>
              <a:t>nichtlineare </a:t>
            </a:r>
            <a:r>
              <a:rPr lang="de-DE" sz="2000" kern="0" dirty="0" smtClean="0">
                <a:sym typeface="Wingdings" panose="05000000000000000000" pitchFamily="2" charset="2"/>
              </a:rPr>
              <a:t>Modell Prädiktive</a:t>
            </a:r>
            <a:r>
              <a:rPr lang="en-US" sz="2000" dirty="0" smtClean="0"/>
              <a:t> </a:t>
            </a:r>
            <a:r>
              <a:rPr lang="de-DE" sz="2000" kern="0" dirty="0" smtClean="0">
                <a:sym typeface="Wingdings" panose="05000000000000000000" pitchFamily="2" charset="2"/>
              </a:rPr>
              <a:t>Regelung</a:t>
            </a:r>
          </a:p>
          <a:p>
            <a:pPr lvl="1"/>
            <a:r>
              <a:rPr lang="de-DE" kern="0" dirty="0" smtClean="0">
                <a:sym typeface="Wingdings" panose="05000000000000000000" pitchFamily="2" charset="2"/>
              </a:rPr>
              <a:t>Schnellere Störunterdrückung (Druck-variation) im stationären Zustand</a:t>
            </a:r>
          </a:p>
          <a:p>
            <a:pPr marL="444500" lvl="1" indent="0">
              <a:buNone/>
            </a:pPr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5622878" y="2552132"/>
            <a:ext cx="645060" cy="22949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5007936" y="3348308"/>
            <a:ext cx="726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r>
              <a:rPr lang="de-DE" baseline="-25000" dirty="0" smtClean="0"/>
              <a:t>IRIS</a:t>
            </a:r>
            <a:r>
              <a:rPr lang="de-DE" dirty="0" smtClean="0"/>
              <a:t> </a:t>
            </a:r>
          </a:p>
          <a:p>
            <a:r>
              <a:rPr lang="de-DE" dirty="0" smtClean="0"/>
              <a:t>+0.1K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4827168" y="4480201"/>
            <a:ext cx="10005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Druck</a:t>
            </a:r>
          </a:p>
          <a:p>
            <a:r>
              <a:rPr lang="de-DE" dirty="0" smtClean="0"/>
              <a:t>+0.09bar</a:t>
            </a:r>
            <a:endParaRPr lang="en-US" dirty="0"/>
          </a:p>
        </p:txBody>
      </p:sp>
      <p:sp>
        <p:nvSpPr>
          <p:cNvPr id="25" name="Textfeld 24"/>
          <p:cNvSpPr txBox="1"/>
          <p:nvPr/>
        </p:nvSpPr>
        <p:spPr>
          <a:xfrm>
            <a:off x="5015726" y="5761027"/>
            <a:ext cx="729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SASE</a:t>
            </a:r>
          </a:p>
          <a:p>
            <a:r>
              <a:rPr lang="de-DE" dirty="0" smtClean="0"/>
              <a:t>-35uJ</a:t>
            </a:r>
            <a:endParaRPr lang="en-US" dirty="0"/>
          </a:p>
        </p:txBody>
      </p:sp>
      <p:cxnSp>
        <p:nvCxnSpPr>
          <p:cNvPr id="23" name="Gerade Verbindung mit Pfeil 22"/>
          <p:cNvCxnSpPr/>
          <p:nvPr/>
        </p:nvCxnSpPr>
        <p:spPr bwMode="auto">
          <a:xfrm flipH="1" flipV="1">
            <a:off x="5242340" y="4069563"/>
            <a:ext cx="85126" cy="46523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krümmte Verbindung 28"/>
          <p:cNvCxnSpPr>
            <a:stCxn id="21" idx="1"/>
            <a:endCxn id="25" idx="1"/>
          </p:cNvCxnSpPr>
          <p:nvPr/>
        </p:nvCxnSpPr>
        <p:spPr bwMode="auto">
          <a:xfrm rot="10800000" flipH="1" flipV="1">
            <a:off x="5007936" y="3640695"/>
            <a:ext cx="7790" cy="2412719"/>
          </a:xfrm>
          <a:prstGeom prst="curvedConnector3">
            <a:avLst>
              <a:gd name="adj1" fmla="val -2934531"/>
            </a:avLst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4007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336" y="1404682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Übersicht</a:t>
            </a:r>
            <a:endParaRPr lang="de-DE" noProof="0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noProof="0" dirty="0" smtClean="0"/>
              <a:t>Einführung</a:t>
            </a:r>
          </a:p>
          <a:p>
            <a:r>
              <a:rPr lang="de-DE" noProof="0" dirty="0" smtClean="0"/>
              <a:t>Kühlwasserkreislauf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b="1" noProof="0" dirty="0" smtClean="0">
                <a:solidFill>
                  <a:srgbClr val="F28E00"/>
                </a:solidFill>
              </a:rPr>
              <a:t>LLRF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noProof="0" dirty="0" smtClean="0"/>
              <a:t>Vereinigung Wasserkreislauf und LLRF</a:t>
            </a:r>
          </a:p>
          <a:p>
            <a:pPr lvl="1"/>
            <a:r>
              <a:rPr lang="de-DE" dirty="0"/>
              <a:t>Verbesserte Temperaturschätzung der RF GUN</a:t>
            </a:r>
          </a:p>
          <a:p>
            <a:pPr lvl="1"/>
            <a:r>
              <a:rPr lang="de-DE" noProof="0" dirty="0" smtClean="0"/>
              <a:t>Regelung von kleinen Temperaturabweichungen im stationären Betrieb</a:t>
            </a:r>
          </a:p>
          <a:p>
            <a:r>
              <a:rPr lang="de-DE" noProof="0" dirty="0" smtClean="0"/>
              <a:t>Ausblick</a:t>
            </a:r>
          </a:p>
          <a:p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13715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:\GUN_LLRF_Performance\Operational_Panel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991" y="977900"/>
            <a:ext cx="6126546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Identifikation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6" y="977900"/>
            <a:ext cx="2558416" cy="2471153"/>
          </a:xfrm>
        </p:spPr>
        <p:txBody>
          <a:bodyPr/>
          <a:lstStyle/>
          <a:p>
            <a:pPr marL="0" indent="0">
              <a:buNone/>
            </a:pPr>
            <a:r>
              <a:rPr lang="de-DE" b="1" u="sng" noProof="0" dirty="0" smtClean="0"/>
              <a:t>Operation Panel</a:t>
            </a:r>
          </a:p>
          <a:p>
            <a:r>
              <a:rPr lang="de-DE" noProof="0" dirty="0" smtClean="0"/>
              <a:t>LLRF</a:t>
            </a:r>
          </a:p>
          <a:p>
            <a:pPr lvl="1"/>
            <a:r>
              <a:rPr lang="de-DE" noProof="0" dirty="0" err="1" smtClean="0"/>
              <a:t>Ampl</a:t>
            </a:r>
            <a:r>
              <a:rPr lang="de-DE" noProof="0" dirty="0" smtClean="0"/>
              <a:t>. SP [MV/m]</a:t>
            </a:r>
          </a:p>
          <a:p>
            <a:pPr lvl="1"/>
            <a:r>
              <a:rPr lang="de-DE" noProof="0" dirty="0" smtClean="0"/>
              <a:t>Phase SP [</a:t>
            </a:r>
            <a:r>
              <a:rPr lang="de-DE" noProof="0" dirty="0" err="1" smtClean="0"/>
              <a:t>deg</a:t>
            </a:r>
            <a:r>
              <a:rPr lang="de-DE" noProof="0" dirty="0" smtClean="0"/>
              <a:t>.]</a:t>
            </a:r>
          </a:p>
          <a:p>
            <a:r>
              <a:rPr lang="de-DE" noProof="0" dirty="0" smtClean="0"/>
              <a:t>Powermeter mit</a:t>
            </a:r>
          </a:p>
          <a:p>
            <a:pPr lvl="1"/>
            <a:r>
              <a:rPr lang="de-DE" noProof="0" dirty="0" smtClean="0"/>
              <a:t>Vorwärtsleistung</a:t>
            </a:r>
          </a:p>
          <a:p>
            <a:pPr lvl="1"/>
            <a:r>
              <a:rPr lang="de-DE" noProof="0" dirty="0" smtClean="0"/>
              <a:t>Refl. Leistung</a:t>
            </a:r>
          </a:p>
          <a:p>
            <a:r>
              <a:rPr lang="de-DE" noProof="0" dirty="0" smtClean="0"/>
              <a:t>LLRF GUN</a:t>
            </a:r>
          </a:p>
          <a:p>
            <a:pPr lvl="1"/>
            <a:r>
              <a:rPr lang="de-DE" noProof="0" dirty="0" smtClean="0"/>
              <a:t>Feedbacks</a:t>
            </a: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459832" y="1636295"/>
            <a:ext cx="120894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3031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:\GUN_LLRF_Performance\Operational_Panel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991" y="977900"/>
            <a:ext cx="6126546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Identifikation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6" y="977900"/>
            <a:ext cx="2558416" cy="2471153"/>
          </a:xfrm>
        </p:spPr>
        <p:txBody>
          <a:bodyPr/>
          <a:lstStyle/>
          <a:p>
            <a:pPr marL="0" indent="0">
              <a:buNone/>
            </a:pPr>
            <a:r>
              <a:rPr lang="de-DE" b="1" u="sng" noProof="0" dirty="0" smtClean="0"/>
              <a:t>Operation Panel</a:t>
            </a:r>
          </a:p>
          <a:p>
            <a:r>
              <a:rPr lang="de-DE" noProof="0" dirty="0" smtClean="0"/>
              <a:t>LLRF</a:t>
            </a:r>
          </a:p>
          <a:p>
            <a:pPr lvl="1"/>
            <a:r>
              <a:rPr lang="de-DE" noProof="0" dirty="0" err="1" smtClean="0"/>
              <a:t>Ampl</a:t>
            </a:r>
            <a:r>
              <a:rPr lang="de-DE" noProof="0" dirty="0" smtClean="0"/>
              <a:t>. SP [MV/m]</a:t>
            </a:r>
          </a:p>
          <a:p>
            <a:pPr lvl="1"/>
            <a:r>
              <a:rPr lang="de-DE" noProof="0" dirty="0" smtClean="0"/>
              <a:t>Phase SP [</a:t>
            </a:r>
            <a:r>
              <a:rPr lang="de-DE" noProof="0" dirty="0" err="1" smtClean="0"/>
              <a:t>deg</a:t>
            </a:r>
            <a:r>
              <a:rPr lang="de-DE" noProof="0" dirty="0" smtClean="0"/>
              <a:t>.]</a:t>
            </a:r>
          </a:p>
          <a:p>
            <a:r>
              <a:rPr lang="de-DE" noProof="0" dirty="0" smtClean="0"/>
              <a:t>Powermeter mit</a:t>
            </a:r>
          </a:p>
          <a:p>
            <a:pPr lvl="1"/>
            <a:r>
              <a:rPr lang="de-DE" noProof="0" dirty="0" smtClean="0"/>
              <a:t>Vorwärtsleistung</a:t>
            </a:r>
          </a:p>
          <a:p>
            <a:pPr lvl="1"/>
            <a:r>
              <a:rPr lang="de-DE" noProof="0" dirty="0" smtClean="0"/>
              <a:t>Refl. Leistung</a:t>
            </a:r>
          </a:p>
          <a:p>
            <a:r>
              <a:rPr lang="de-DE" noProof="0" dirty="0" smtClean="0"/>
              <a:t>LLRF GUN</a:t>
            </a:r>
          </a:p>
          <a:p>
            <a:pPr lvl="1"/>
            <a:r>
              <a:rPr lang="de-DE" noProof="0" dirty="0" smtClean="0"/>
              <a:t>Feedbacks</a:t>
            </a:r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1459832" y="1419727"/>
            <a:ext cx="2967366" cy="2165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Ellipse 15"/>
          <p:cNvSpPr/>
          <p:nvPr/>
        </p:nvSpPr>
        <p:spPr bwMode="auto">
          <a:xfrm>
            <a:off x="4427198" y="1243264"/>
            <a:ext cx="553453" cy="352926"/>
          </a:xfrm>
          <a:prstGeom prst="ellipse">
            <a:avLst/>
          </a:prstGeom>
          <a:noFill/>
          <a:ln w="571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95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:\GUN_LLRF_Performance\Operational_Panel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991" y="977900"/>
            <a:ext cx="6126546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Identifikation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6" y="977900"/>
            <a:ext cx="2558416" cy="2471153"/>
          </a:xfrm>
        </p:spPr>
        <p:txBody>
          <a:bodyPr/>
          <a:lstStyle/>
          <a:p>
            <a:pPr marL="0" indent="0">
              <a:buNone/>
            </a:pPr>
            <a:r>
              <a:rPr lang="de-DE" b="1" u="sng" noProof="0" dirty="0" smtClean="0"/>
              <a:t>Operation Panel</a:t>
            </a:r>
          </a:p>
          <a:p>
            <a:r>
              <a:rPr lang="de-DE" noProof="0" dirty="0" smtClean="0"/>
              <a:t>LLRF</a:t>
            </a:r>
          </a:p>
          <a:p>
            <a:pPr lvl="1"/>
            <a:r>
              <a:rPr lang="de-DE" noProof="0" dirty="0" err="1" smtClean="0"/>
              <a:t>Ampl</a:t>
            </a:r>
            <a:r>
              <a:rPr lang="de-DE" noProof="0" dirty="0" smtClean="0"/>
              <a:t>. SP [MV/m]</a:t>
            </a:r>
          </a:p>
          <a:p>
            <a:pPr lvl="1"/>
            <a:r>
              <a:rPr lang="de-DE" noProof="0" dirty="0" smtClean="0"/>
              <a:t>Phase SP [</a:t>
            </a:r>
            <a:r>
              <a:rPr lang="de-DE" noProof="0" dirty="0" err="1" smtClean="0"/>
              <a:t>deg</a:t>
            </a:r>
            <a:r>
              <a:rPr lang="de-DE" noProof="0" dirty="0" smtClean="0"/>
              <a:t>.]</a:t>
            </a:r>
          </a:p>
          <a:p>
            <a:r>
              <a:rPr lang="de-DE" noProof="0" dirty="0" smtClean="0"/>
              <a:t>Powermeter mit</a:t>
            </a:r>
          </a:p>
          <a:p>
            <a:pPr lvl="1"/>
            <a:r>
              <a:rPr lang="de-DE" noProof="0" dirty="0" smtClean="0"/>
              <a:t>Vorwärtsleistung</a:t>
            </a:r>
          </a:p>
          <a:p>
            <a:pPr lvl="1"/>
            <a:r>
              <a:rPr lang="de-DE" noProof="0" dirty="0" smtClean="0"/>
              <a:t>Refl. Leistung</a:t>
            </a:r>
          </a:p>
          <a:p>
            <a:r>
              <a:rPr lang="de-DE" noProof="0" dirty="0" smtClean="0"/>
              <a:t>LLRF GUN</a:t>
            </a:r>
          </a:p>
          <a:p>
            <a:pPr lvl="1"/>
            <a:r>
              <a:rPr lang="de-DE" noProof="0" dirty="0" smtClean="0"/>
              <a:t>Feedbacks</a:t>
            </a:r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1459832" y="1419727"/>
            <a:ext cx="2967366" cy="2165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Ellipse 15"/>
          <p:cNvSpPr/>
          <p:nvPr/>
        </p:nvSpPr>
        <p:spPr bwMode="auto">
          <a:xfrm>
            <a:off x="4427198" y="1243264"/>
            <a:ext cx="553453" cy="352926"/>
          </a:xfrm>
          <a:prstGeom prst="ellipse">
            <a:avLst/>
          </a:prstGeom>
          <a:noFill/>
          <a:ln w="571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194" name="Picture 2" descr="U:\GUN_LLRF_Performance\Main_GU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1895883"/>
            <a:ext cx="4466798" cy="4579357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llipse 7"/>
          <p:cNvSpPr/>
          <p:nvPr/>
        </p:nvSpPr>
        <p:spPr bwMode="auto">
          <a:xfrm>
            <a:off x="8258760" y="4247397"/>
            <a:ext cx="708777" cy="352926"/>
          </a:xfrm>
          <a:prstGeom prst="ellipse">
            <a:avLst/>
          </a:prstGeom>
          <a:noFill/>
          <a:ln w="571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59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:\GUN_LLRF_Performance\Operational_Panel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991" y="977900"/>
            <a:ext cx="6126546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Identifikation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6" y="977900"/>
            <a:ext cx="2558416" cy="2471153"/>
          </a:xfrm>
        </p:spPr>
        <p:txBody>
          <a:bodyPr/>
          <a:lstStyle/>
          <a:p>
            <a:pPr marL="0" indent="0">
              <a:buNone/>
            </a:pPr>
            <a:r>
              <a:rPr lang="de-DE" b="1" u="sng" noProof="0" dirty="0" smtClean="0"/>
              <a:t>Operation Panel</a:t>
            </a:r>
          </a:p>
          <a:p>
            <a:r>
              <a:rPr lang="de-DE" noProof="0" dirty="0" smtClean="0"/>
              <a:t>LLRF</a:t>
            </a:r>
          </a:p>
          <a:p>
            <a:pPr lvl="1"/>
            <a:r>
              <a:rPr lang="de-DE" noProof="0" dirty="0" err="1" smtClean="0"/>
              <a:t>Ampl</a:t>
            </a:r>
            <a:r>
              <a:rPr lang="de-DE" noProof="0" dirty="0" smtClean="0"/>
              <a:t>. SP [MV/m]</a:t>
            </a:r>
          </a:p>
          <a:p>
            <a:pPr lvl="1"/>
            <a:r>
              <a:rPr lang="de-DE" noProof="0" dirty="0" smtClean="0"/>
              <a:t>Phase SP [</a:t>
            </a:r>
            <a:r>
              <a:rPr lang="de-DE" noProof="0" dirty="0" err="1" smtClean="0"/>
              <a:t>deg</a:t>
            </a:r>
            <a:r>
              <a:rPr lang="de-DE" noProof="0" dirty="0" smtClean="0"/>
              <a:t>.]</a:t>
            </a:r>
          </a:p>
          <a:p>
            <a:r>
              <a:rPr lang="de-DE" noProof="0" dirty="0" smtClean="0"/>
              <a:t>Powermeter mit</a:t>
            </a:r>
          </a:p>
          <a:p>
            <a:pPr lvl="1"/>
            <a:r>
              <a:rPr lang="de-DE" noProof="0" dirty="0" smtClean="0"/>
              <a:t>Vorwärtsleistung</a:t>
            </a:r>
          </a:p>
          <a:p>
            <a:pPr lvl="1"/>
            <a:r>
              <a:rPr lang="de-DE" noProof="0" dirty="0" smtClean="0"/>
              <a:t>Refl. Leistung</a:t>
            </a:r>
          </a:p>
          <a:p>
            <a:r>
              <a:rPr lang="de-DE" noProof="0" dirty="0" smtClean="0"/>
              <a:t>LLRF GUN</a:t>
            </a:r>
          </a:p>
          <a:p>
            <a:pPr lvl="1"/>
            <a:r>
              <a:rPr lang="de-DE" noProof="0" dirty="0" smtClean="0"/>
              <a:t>Feedbacks</a:t>
            </a:r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1459832" y="1419727"/>
            <a:ext cx="2967366" cy="2165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Ellipse 15"/>
          <p:cNvSpPr/>
          <p:nvPr/>
        </p:nvSpPr>
        <p:spPr bwMode="auto">
          <a:xfrm>
            <a:off x="4427198" y="1243264"/>
            <a:ext cx="553453" cy="352926"/>
          </a:xfrm>
          <a:prstGeom prst="ellipse">
            <a:avLst/>
          </a:prstGeom>
          <a:noFill/>
          <a:ln w="571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194" name="Picture 2" descr="U:\GUN_LLRF_Performance\Main_GU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1895883"/>
            <a:ext cx="4466798" cy="4579357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llipse 7"/>
          <p:cNvSpPr/>
          <p:nvPr/>
        </p:nvSpPr>
        <p:spPr bwMode="auto">
          <a:xfrm>
            <a:off x="8258760" y="4247397"/>
            <a:ext cx="708777" cy="352926"/>
          </a:xfrm>
          <a:prstGeom prst="ellipse">
            <a:avLst/>
          </a:prstGeom>
          <a:noFill/>
          <a:ln w="571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Gerade Verbindung mit Pfeil 8"/>
          <p:cNvCxnSpPr>
            <a:stCxn id="8" idx="2"/>
            <a:endCxn id="8195" idx="3"/>
          </p:cNvCxnSpPr>
          <p:nvPr/>
        </p:nvCxnSpPr>
        <p:spPr bwMode="auto">
          <a:xfrm flipH="1" flipV="1">
            <a:off x="7822431" y="4058050"/>
            <a:ext cx="436329" cy="3658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195" name="Picture 3" descr="U:\GUN_LLRF_Performance\GUN_exper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324" y="1722474"/>
            <a:ext cx="5269107" cy="4671152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Gewinkelte Verbindung 9"/>
          <p:cNvCxnSpPr/>
          <p:nvPr/>
        </p:nvCxnSpPr>
        <p:spPr bwMode="auto">
          <a:xfrm flipV="1">
            <a:off x="6400800" y="4115200"/>
            <a:ext cx="404600" cy="127512"/>
          </a:xfrm>
          <a:prstGeom prst="bentConnector3">
            <a:avLst>
              <a:gd name="adj1" fmla="val -1792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winkelte Verbindung 17"/>
          <p:cNvCxnSpPr/>
          <p:nvPr/>
        </p:nvCxnSpPr>
        <p:spPr bwMode="auto">
          <a:xfrm>
            <a:off x="6391275" y="4395112"/>
            <a:ext cx="404600" cy="110213"/>
          </a:xfrm>
          <a:prstGeom prst="bentConnector3">
            <a:avLst>
              <a:gd name="adj1" fmla="val 562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4654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:\GUN_LLRF_Performance\Operational_Panel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991" y="977900"/>
            <a:ext cx="6126546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Identifikation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6" y="977900"/>
            <a:ext cx="2558416" cy="2471153"/>
          </a:xfrm>
        </p:spPr>
        <p:txBody>
          <a:bodyPr/>
          <a:lstStyle/>
          <a:p>
            <a:pPr marL="0" indent="0">
              <a:buNone/>
            </a:pPr>
            <a:r>
              <a:rPr lang="de-DE" b="1" u="sng" noProof="0" dirty="0" smtClean="0"/>
              <a:t>Operation Panel</a:t>
            </a:r>
          </a:p>
          <a:p>
            <a:r>
              <a:rPr lang="de-DE" noProof="0" dirty="0" smtClean="0"/>
              <a:t>LLRF</a:t>
            </a:r>
          </a:p>
          <a:p>
            <a:pPr lvl="1"/>
            <a:r>
              <a:rPr lang="de-DE" noProof="0" dirty="0" err="1" smtClean="0"/>
              <a:t>Ampl</a:t>
            </a:r>
            <a:r>
              <a:rPr lang="de-DE" noProof="0" dirty="0" smtClean="0"/>
              <a:t>. SP [MV/m]</a:t>
            </a:r>
          </a:p>
          <a:p>
            <a:pPr lvl="1"/>
            <a:r>
              <a:rPr lang="de-DE" noProof="0" dirty="0" smtClean="0"/>
              <a:t>Phase SP [</a:t>
            </a:r>
            <a:r>
              <a:rPr lang="de-DE" noProof="0" dirty="0" err="1" smtClean="0"/>
              <a:t>deg</a:t>
            </a:r>
            <a:r>
              <a:rPr lang="de-DE" noProof="0" dirty="0" smtClean="0"/>
              <a:t>.]</a:t>
            </a:r>
          </a:p>
          <a:p>
            <a:r>
              <a:rPr lang="de-DE" noProof="0" dirty="0" smtClean="0"/>
              <a:t>Powermeter mit</a:t>
            </a:r>
          </a:p>
          <a:p>
            <a:pPr lvl="1"/>
            <a:r>
              <a:rPr lang="de-DE" noProof="0" dirty="0" smtClean="0"/>
              <a:t>Vorwärtsleistung</a:t>
            </a:r>
          </a:p>
          <a:p>
            <a:pPr lvl="1"/>
            <a:r>
              <a:rPr lang="de-DE" noProof="0" dirty="0" smtClean="0"/>
              <a:t>Refl. Leistung</a:t>
            </a:r>
          </a:p>
          <a:p>
            <a:r>
              <a:rPr lang="de-DE" noProof="0" dirty="0" smtClean="0"/>
              <a:t>LLRF GUN</a:t>
            </a:r>
          </a:p>
          <a:p>
            <a:pPr lvl="1"/>
            <a:r>
              <a:rPr lang="de-DE" noProof="0" dirty="0" smtClean="0"/>
              <a:t>Feedbacks</a:t>
            </a:r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1459832" y="1419727"/>
            <a:ext cx="2967366" cy="21656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Ellipse 15"/>
          <p:cNvSpPr/>
          <p:nvPr/>
        </p:nvSpPr>
        <p:spPr bwMode="auto">
          <a:xfrm>
            <a:off x="4427198" y="1243264"/>
            <a:ext cx="553453" cy="352926"/>
          </a:xfrm>
          <a:prstGeom prst="ellipse">
            <a:avLst/>
          </a:prstGeom>
          <a:noFill/>
          <a:ln w="571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194" name="Picture 2" descr="U:\GUN_LLRF_Performance\Main_GU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1895883"/>
            <a:ext cx="4466798" cy="4579357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llipse 7"/>
          <p:cNvSpPr/>
          <p:nvPr/>
        </p:nvSpPr>
        <p:spPr bwMode="auto">
          <a:xfrm>
            <a:off x="8258760" y="4247397"/>
            <a:ext cx="708777" cy="352926"/>
          </a:xfrm>
          <a:prstGeom prst="ellipse">
            <a:avLst/>
          </a:prstGeom>
          <a:noFill/>
          <a:ln w="571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Gerade Verbindung mit Pfeil 8"/>
          <p:cNvCxnSpPr>
            <a:stCxn id="8" idx="2"/>
            <a:endCxn id="8195" idx="3"/>
          </p:cNvCxnSpPr>
          <p:nvPr/>
        </p:nvCxnSpPr>
        <p:spPr bwMode="auto">
          <a:xfrm flipH="1" flipV="1">
            <a:off x="7822431" y="4058050"/>
            <a:ext cx="436329" cy="3658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195" name="Picture 3" descr="U:\GUN_LLRF_Performance\GUN_exper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324" y="1722474"/>
            <a:ext cx="5269107" cy="4671152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ch rechts gekrümmter Pfeil 3"/>
          <p:cNvSpPr/>
          <p:nvPr/>
        </p:nvSpPr>
        <p:spPr bwMode="auto">
          <a:xfrm rot="18207881" flipH="1" flipV="1">
            <a:off x="4652431" y="1523954"/>
            <a:ext cx="1248638" cy="2839485"/>
          </a:xfrm>
          <a:prstGeom prst="curvedRightArrow">
            <a:avLst>
              <a:gd name="adj1" fmla="val 23858"/>
              <a:gd name="adj2" fmla="val 39531"/>
              <a:gd name="adj3" fmla="val 2573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819197" y="1572980"/>
            <a:ext cx="2396425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b="1" dirty="0" smtClean="0"/>
              <a:t>Systemmodel</a:t>
            </a:r>
          </a:p>
          <a:p>
            <a:r>
              <a:rPr lang="de-DE" dirty="0" smtClean="0"/>
              <a:t>Vom FPGA Ausgang zur</a:t>
            </a:r>
          </a:p>
          <a:p>
            <a:r>
              <a:rPr lang="de-DE" dirty="0" smtClean="0"/>
              <a:t>virtuellen Probe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6387424" y="2933125"/>
            <a:ext cx="2651375" cy="584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Notwendig für Optimierung </a:t>
            </a:r>
          </a:p>
          <a:p>
            <a:r>
              <a:rPr lang="de-DE" dirty="0" smtClean="0"/>
              <a:t>von Feedback und LFF</a:t>
            </a:r>
            <a:endParaRPr lang="en-US" dirty="0"/>
          </a:p>
        </p:txBody>
      </p:sp>
      <p:cxnSp>
        <p:nvCxnSpPr>
          <p:cNvPr id="15" name="Gerade Verbindung mit Pfeil 14"/>
          <p:cNvCxnSpPr>
            <a:stCxn id="7" idx="2"/>
            <a:endCxn id="14" idx="0"/>
          </p:cNvCxnSpPr>
          <p:nvPr/>
        </p:nvCxnSpPr>
        <p:spPr bwMode="auto">
          <a:xfrm>
            <a:off x="7017410" y="2403977"/>
            <a:ext cx="695702" cy="5291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flipH="1">
            <a:off x="7410169" y="3517900"/>
            <a:ext cx="302942" cy="108242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winkelte Verbindung 16"/>
          <p:cNvCxnSpPr/>
          <p:nvPr/>
        </p:nvCxnSpPr>
        <p:spPr bwMode="auto">
          <a:xfrm flipV="1">
            <a:off x="6400800" y="4115200"/>
            <a:ext cx="404600" cy="127512"/>
          </a:xfrm>
          <a:prstGeom prst="bentConnector3">
            <a:avLst>
              <a:gd name="adj1" fmla="val -1792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winkelte Verbindung 18"/>
          <p:cNvCxnSpPr/>
          <p:nvPr/>
        </p:nvCxnSpPr>
        <p:spPr bwMode="auto">
          <a:xfrm>
            <a:off x="6391275" y="4395112"/>
            <a:ext cx="404600" cy="110213"/>
          </a:xfrm>
          <a:prstGeom prst="bentConnector3">
            <a:avLst>
              <a:gd name="adj1" fmla="val 562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4271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336" y="1404682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Übersicht</a:t>
            </a:r>
            <a:endParaRPr lang="de-DE" noProof="0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noProof="0" dirty="0" smtClean="0"/>
              <a:t>Einführung</a:t>
            </a:r>
          </a:p>
          <a:p>
            <a:r>
              <a:rPr lang="de-DE" noProof="0" dirty="0" smtClean="0"/>
              <a:t>Kühlwasserkreislauf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noProof="0" dirty="0" smtClean="0"/>
              <a:t>LLRF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noProof="0" dirty="0" smtClean="0"/>
              <a:t>Vereinigung Wasserkreislauf und LLRF</a:t>
            </a:r>
          </a:p>
          <a:p>
            <a:pPr lvl="1"/>
            <a:r>
              <a:rPr lang="de-DE" dirty="0"/>
              <a:t>Verbesserte Temperaturschätzung der RF GUN</a:t>
            </a:r>
          </a:p>
          <a:p>
            <a:pPr lvl="1"/>
            <a:r>
              <a:rPr lang="de-DE" noProof="0" dirty="0" smtClean="0"/>
              <a:t>Regelung von kleinen Temperaturabweichungen im stationären Betrieb</a:t>
            </a:r>
          </a:p>
          <a:p>
            <a:r>
              <a:rPr lang="de-DE" noProof="0" dirty="0" smtClean="0"/>
              <a:t>Ausblick</a:t>
            </a:r>
          </a:p>
          <a:p>
            <a:endParaRPr lang="de-DE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Identifikation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noProof="0" dirty="0" smtClean="0"/>
              <a:t>Identifikation mit Pseudozufälligen binären Signalen (PRBS)</a:t>
            </a:r>
            <a:endParaRPr lang="de-DE" b="1" noProof="0" dirty="0"/>
          </a:p>
        </p:txBody>
      </p:sp>
      <p:pic>
        <p:nvPicPr>
          <p:cNvPr id="9218" name="Picture 2" descr="U:\Paper\eigene Paper\CDC2015_invited_session\figures\data_validation_both_zoom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0" y="1425428"/>
            <a:ext cx="4277546" cy="320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82575" y="4846603"/>
            <a:ext cx="81104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Mittelwertfreie Anregungssignale in I und Q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Mittelwertfreie Systemantwort in I und Q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Korrektur notwendig durch Variation der GUN Temperatur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337" y="1346007"/>
            <a:ext cx="3861335" cy="95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mit Pfeil 5"/>
          <p:cNvCxnSpPr>
            <a:stCxn id="8" idx="1"/>
          </p:cNvCxnSpPr>
          <p:nvPr/>
        </p:nvCxnSpPr>
        <p:spPr bwMode="auto">
          <a:xfrm flipH="1" flipV="1">
            <a:off x="4944338" y="3189062"/>
            <a:ext cx="357186" cy="37004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5301524" y="2897384"/>
            <a:ext cx="3257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 </a:t>
            </a:r>
            <a:r>
              <a:rPr lang="de-DE" dirty="0" smtClean="0"/>
              <a:t>  … </a:t>
            </a:r>
            <a:r>
              <a:rPr lang="de-DE" dirty="0"/>
              <a:t>real Teil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Q … imaginär </a:t>
            </a:r>
            <a:r>
              <a:rPr lang="de-DE" dirty="0" smtClean="0"/>
              <a:t>Teil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Anregungssignal in schwarz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Systemantwort in grau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Simulation in rot </a:t>
            </a:r>
          </a:p>
        </p:txBody>
      </p:sp>
      <p:pic>
        <p:nvPicPr>
          <p:cNvPr id="16" name="Picture 2" descr="U:\Paper\eigene Paper\CDC2015_invited_session\figures\data_validation_both_zoom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39" y="1411780"/>
            <a:ext cx="4660498" cy="3491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Geschweifte Klammer rechts 12"/>
          <p:cNvSpPr/>
          <p:nvPr/>
        </p:nvSpPr>
        <p:spPr bwMode="auto">
          <a:xfrm>
            <a:off x="7397087" y="2897384"/>
            <a:ext cx="177420" cy="476699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588154" y="2966456"/>
            <a:ext cx="1346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Ampl</a:t>
            </a:r>
            <a:r>
              <a:rPr lang="de-DE" dirty="0" smtClean="0"/>
              <a:t>./Phase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2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Identifikation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noProof="0" dirty="0" smtClean="0"/>
              <a:t>Identifikation mit Pseudozufälligen binären Signalen (PRBS)</a:t>
            </a:r>
            <a:endParaRPr lang="de-DE" b="1" noProof="0" dirty="0"/>
          </a:p>
        </p:txBody>
      </p:sp>
      <p:pic>
        <p:nvPicPr>
          <p:cNvPr id="9218" name="Picture 2" descr="U:\Paper\eigene Paper\CDC2015_invited_session\figures\data_validation_both_zoom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39" y="1411780"/>
            <a:ext cx="4660498" cy="3491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82575" y="4846603"/>
            <a:ext cx="81104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Mittelwertfreie Anregungssignale in I und Q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Mittelwertfreie Systemantwort in I und Q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Korrektur notwendig durch Variation der GUN Temperatur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Unterschiedliche Verstärkungen des  I und Q Kanals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Ändert sich mit dem Phasen </a:t>
            </a:r>
            <a:r>
              <a:rPr lang="de-DE" dirty="0" err="1" smtClean="0"/>
              <a:t>Setzwert</a:t>
            </a:r>
            <a:r>
              <a:rPr lang="de-DE" dirty="0" smtClean="0"/>
              <a:t>…</a:t>
            </a:r>
            <a:endParaRPr lang="de-D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Vektormodulator, Klystron, Wellenleiter, ADC,…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895" y="2403664"/>
            <a:ext cx="2932685" cy="426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337" y="1346007"/>
            <a:ext cx="3861335" cy="95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5122863" y="4300632"/>
            <a:ext cx="376396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Bandbreite</a:t>
            </a:r>
            <a:r>
              <a:rPr lang="en-US" dirty="0" smtClean="0"/>
              <a:t> ~ 52kHz, </a:t>
            </a:r>
            <a:r>
              <a:rPr lang="de-DE" dirty="0" err="1"/>
              <a:t>Zeitdelay</a:t>
            </a:r>
            <a:r>
              <a:rPr lang="de-DE" dirty="0"/>
              <a:t> ≈ 1.4 </a:t>
            </a:r>
            <a:r>
              <a:rPr lang="de-DE" dirty="0" err="1" smtClean="0"/>
              <a:t>us</a:t>
            </a:r>
            <a:endParaRPr lang="en-US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6632575" y="3276606"/>
            <a:ext cx="1216026" cy="102402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7848601" y="4639186"/>
            <a:ext cx="544439" cy="39953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1458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268926" y="1782763"/>
            <a:ext cx="4268788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b="1" dirty="0" smtClean="0">
                <a:sym typeface="Wingdings" panose="05000000000000000000" pitchFamily="2" charset="2"/>
              </a:rPr>
              <a:t>1) Ausgangs-Vektor Korrektur (OVC)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Driften zu kompensieren</a:t>
            </a:r>
          </a:p>
          <a:p>
            <a:pPr>
              <a:lnSpc>
                <a:spcPct val="150000"/>
              </a:lnSpc>
            </a:pPr>
            <a:r>
              <a:rPr lang="de-DE" b="1" dirty="0" smtClean="0">
                <a:sym typeface="Wingdings" panose="05000000000000000000" pitchFamily="2" charset="2"/>
              </a:rPr>
              <a:t>2) Lernende </a:t>
            </a:r>
            <a:r>
              <a:rPr lang="de-DE" b="1" dirty="0" err="1" smtClean="0">
                <a:sym typeface="Wingdings" panose="05000000000000000000" pitchFamily="2" charset="2"/>
              </a:rPr>
              <a:t>Feedforward</a:t>
            </a:r>
            <a:r>
              <a:rPr lang="de-DE" b="1" dirty="0" smtClean="0">
                <a:sym typeface="Wingdings" panose="05000000000000000000" pitchFamily="2" charset="2"/>
              </a:rPr>
              <a:t> Korrektur (LFF)</a:t>
            </a:r>
          </a:p>
          <a:p>
            <a:pPr lvl="1">
              <a:lnSpc>
                <a:spcPct val="150000"/>
              </a:lnSpc>
            </a:pPr>
            <a:r>
              <a:rPr lang="de-DE" dirty="0" smtClean="0">
                <a:sym typeface="Wingdings" panose="05000000000000000000" pitchFamily="2" charset="2"/>
              </a:rPr>
              <a:t> Stabilisierung von Puls zu Puls</a:t>
            </a:r>
            <a:endParaRPr lang="de-DE" b="1" dirty="0" smtClean="0"/>
          </a:p>
          <a:p>
            <a:pPr>
              <a:lnSpc>
                <a:spcPct val="150000"/>
              </a:lnSpc>
            </a:pPr>
            <a:r>
              <a:rPr lang="de-DE" b="1" dirty="0" smtClean="0"/>
              <a:t>3) MIMO Regler im FPGA (FB)</a:t>
            </a:r>
          </a:p>
          <a:p>
            <a:pPr lvl="1">
              <a:lnSpc>
                <a:spcPct val="150000"/>
              </a:lnSpc>
            </a:pPr>
            <a:r>
              <a:rPr lang="de-DE" dirty="0" smtClean="0">
                <a:sym typeface="Wingdings" panose="05000000000000000000" pitchFamily="2" charset="2"/>
              </a:rPr>
              <a:t> Im Puls Stabilisierung</a:t>
            </a:r>
            <a:endParaRPr lang="de-DE" dirty="0" smtClean="0"/>
          </a:p>
          <a:p>
            <a:pPr marL="742950" lvl="1" indent="-285750">
              <a:lnSpc>
                <a:spcPct val="150000"/>
              </a:lnSpc>
              <a:buFont typeface="Wingdings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aktuell: PI Regler</a:t>
            </a:r>
          </a:p>
          <a:p>
            <a:pPr lvl="1">
              <a:lnSpc>
                <a:spcPct val="150000"/>
              </a:lnSpc>
            </a:pPr>
            <a:endParaRPr lang="de-DE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800" b="1" dirty="0" smtClean="0"/>
              <a:t>Hauptlimitierung: </a:t>
            </a:r>
            <a:r>
              <a:rPr lang="de-DE" sz="1800" dirty="0" err="1" smtClean="0"/>
              <a:t>Zeitdelay</a:t>
            </a:r>
            <a:r>
              <a:rPr lang="de-DE" sz="1800" dirty="0" smtClean="0"/>
              <a:t> ≈ 1.4 </a:t>
            </a:r>
            <a:r>
              <a:rPr lang="de-DE" sz="1800" dirty="0" err="1" smtClean="0"/>
              <a:t>us</a:t>
            </a:r>
            <a:r>
              <a:rPr lang="de-DE" sz="1800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de-DE" sz="1800" dirty="0" smtClean="0">
                <a:sym typeface="Wingdings" panose="05000000000000000000" pitchFamily="2" charset="2"/>
              </a:rPr>
              <a:t> limitiert </a:t>
            </a:r>
            <a:r>
              <a:rPr lang="de-DE" sz="1800" dirty="0" err="1" smtClean="0">
                <a:sym typeface="Wingdings" panose="05000000000000000000" pitchFamily="2" charset="2"/>
              </a:rPr>
              <a:t>Reglerverstärkung</a:t>
            </a:r>
            <a:r>
              <a:rPr lang="de-DE" sz="1800" dirty="0" smtClean="0">
                <a:sym typeface="Wingdings" panose="05000000000000000000" pitchFamily="2" charset="2"/>
              </a:rPr>
              <a:t>!</a:t>
            </a:r>
          </a:p>
          <a:p>
            <a:pPr marL="742950" lvl="1" indent="-285750">
              <a:lnSpc>
                <a:spcPct val="150000"/>
              </a:lnSpc>
              <a:buFont typeface="Wingdings"/>
              <a:buChar char="à"/>
            </a:pPr>
            <a:endParaRPr lang="de-DE" sz="200" dirty="0" smtClean="0">
              <a:sym typeface="Wingdings" panose="05000000000000000000" pitchFamily="2" charset="2"/>
            </a:endParaRPr>
          </a:p>
          <a:p>
            <a:pPr marL="285750" indent="-285750">
              <a:lnSpc>
                <a:spcPct val="150000"/>
              </a:lnSpc>
              <a:buFont typeface="Wingdings"/>
              <a:buChar char="à"/>
            </a:pP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Regelung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4176713" cy="517525"/>
          </a:xfrm>
        </p:spPr>
        <p:txBody>
          <a:bodyPr/>
          <a:lstStyle/>
          <a:p>
            <a:pPr marL="0" indent="0">
              <a:buNone/>
            </a:pPr>
            <a:r>
              <a:rPr lang="de-DE" b="1" noProof="0" dirty="0" smtClean="0"/>
              <a:t>Feedback Konzepte</a:t>
            </a:r>
          </a:p>
        </p:txBody>
      </p:sp>
      <p:pic>
        <p:nvPicPr>
          <p:cNvPr id="12" name="Picture 3" descr="U:\Presentations DESY\20150324_Groemitz_Seminar\AP_MTCA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218" y="1511300"/>
            <a:ext cx="4513871" cy="50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2855225" y="806450"/>
            <a:ext cx="3392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F28E00"/>
                </a:solidFill>
              </a:rPr>
              <a:t>Ziel: </a:t>
            </a:r>
            <a:r>
              <a:rPr lang="de-DE" sz="2000" b="1" dirty="0" smtClean="0">
                <a:solidFill>
                  <a:srgbClr val="F28E00"/>
                </a:solidFill>
              </a:rPr>
              <a:t>	</a:t>
            </a:r>
            <a:r>
              <a:rPr lang="de-DE" sz="2000" b="1" dirty="0" err="1" smtClean="0">
                <a:solidFill>
                  <a:srgbClr val="F28E00"/>
                </a:solidFill>
              </a:rPr>
              <a:t>dA</a:t>
            </a:r>
            <a:r>
              <a:rPr lang="de-DE" sz="2000" b="1" dirty="0" smtClean="0">
                <a:solidFill>
                  <a:srgbClr val="F28E00"/>
                </a:solidFill>
              </a:rPr>
              <a:t>/A&lt;0.01</a:t>
            </a:r>
            <a:r>
              <a:rPr lang="de-DE" sz="2000" b="1" dirty="0">
                <a:solidFill>
                  <a:srgbClr val="F28E00"/>
                </a:solidFill>
              </a:rPr>
              <a:t>% </a:t>
            </a:r>
            <a:endParaRPr lang="de-DE" sz="2000" b="1" dirty="0" smtClean="0">
              <a:solidFill>
                <a:srgbClr val="F28E00"/>
              </a:solidFill>
            </a:endParaRPr>
          </a:p>
          <a:p>
            <a:r>
              <a:rPr lang="de-DE" sz="2000" b="1" dirty="0" smtClean="0">
                <a:solidFill>
                  <a:srgbClr val="F28E00"/>
                </a:solidFill>
              </a:rPr>
              <a:t>	</a:t>
            </a:r>
            <a:r>
              <a:rPr lang="de-DE" sz="2000" b="1" dirty="0" err="1" smtClean="0">
                <a:solidFill>
                  <a:srgbClr val="F28E00"/>
                </a:solidFill>
              </a:rPr>
              <a:t>dP</a:t>
            </a:r>
            <a:r>
              <a:rPr lang="de-DE" sz="2000" b="1" dirty="0" smtClean="0">
                <a:solidFill>
                  <a:srgbClr val="F28E00"/>
                </a:solidFill>
              </a:rPr>
              <a:t>&lt;0.01 </a:t>
            </a:r>
            <a:r>
              <a:rPr lang="de-DE" sz="2000" b="1" dirty="0" err="1">
                <a:solidFill>
                  <a:srgbClr val="F28E00"/>
                </a:solidFill>
              </a:rPr>
              <a:t>deg</a:t>
            </a:r>
            <a:r>
              <a:rPr lang="de-DE" sz="2000" b="1" dirty="0">
                <a:solidFill>
                  <a:srgbClr val="F28E00"/>
                </a:solidFill>
              </a:rPr>
              <a:t>. (rms</a:t>
            </a:r>
            <a:r>
              <a:rPr lang="de-DE" sz="2000" b="1" dirty="0" smtClean="0">
                <a:solidFill>
                  <a:srgbClr val="F28E00"/>
                </a:solidFill>
              </a:rPr>
              <a:t>)</a:t>
            </a:r>
            <a:endParaRPr lang="de-DE" sz="2000" b="1" dirty="0">
              <a:solidFill>
                <a:srgbClr val="F28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61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U:\Presentations DESY\20150324_Groemitz_Seminar\AP_MTCA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511299"/>
            <a:ext cx="4513871" cy="506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Regelung</a:t>
            </a:r>
            <a:endParaRPr lang="de-DE" noProof="0" dirty="0"/>
          </a:p>
        </p:txBody>
      </p:sp>
      <p:sp>
        <p:nvSpPr>
          <p:cNvPr id="4" name="Textfeld 3"/>
          <p:cNvSpPr txBox="1"/>
          <p:nvPr/>
        </p:nvSpPr>
        <p:spPr>
          <a:xfrm>
            <a:off x="282575" y="6135687"/>
            <a:ext cx="1867694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ym typeface="Wingdings" panose="05000000000000000000" pitchFamily="2" charset="2"/>
              </a:rPr>
              <a:t>PI </a:t>
            </a:r>
            <a:r>
              <a:rPr lang="en-US" b="1" dirty="0" err="1" smtClean="0">
                <a:sym typeface="Wingdings" panose="05000000000000000000" pitchFamily="2" charset="2"/>
              </a:rPr>
              <a:t>Regler</a:t>
            </a:r>
            <a:endParaRPr lang="en-US" b="1" dirty="0" smtClean="0">
              <a:sym typeface="Wingdings" panose="05000000000000000000" pitchFamily="2" charset="2"/>
            </a:endParaRPr>
          </a:p>
        </p:txBody>
      </p:sp>
      <p:cxnSp>
        <p:nvCxnSpPr>
          <p:cNvPr id="7" name="Gerade Verbindung mit Pfeil 6"/>
          <p:cNvCxnSpPr>
            <a:stCxn id="4" idx="0"/>
          </p:cNvCxnSpPr>
          <p:nvPr/>
        </p:nvCxnSpPr>
        <p:spPr bwMode="auto">
          <a:xfrm flipV="1">
            <a:off x="1216422" y="5410201"/>
            <a:ext cx="612378" cy="7254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Picture 3" descr="U:\Presentations DESY\20150324_Groemitz_Seminar\AP_MTCA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218" y="1511300"/>
            <a:ext cx="4513871" cy="50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hteck 20"/>
          <p:cNvSpPr/>
          <p:nvPr/>
        </p:nvSpPr>
        <p:spPr bwMode="auto">
          <a:xfrm>
            <a:off x="5619749" y="2105025"/>
            <a:ext cx="2695575" cy="239713"/>
          </a:xfrm>
          <a:prstGeom prst="rect">
            <a:avLst/>
          </a:prstGeom>
          <a:solidFill>
            <a:srgbClr val="00A5EB">
              <a:alpha val="30000"/>
            </a:srgbClr>
          </a:solidFill>
          <a:ln w="9525" cap="flat" cmpd="sng" algn="ctr">
            <a:solidFill>
              <a:schemeClr val="tx1"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5605462" y="5600700"/>
            <a:ext cx="2695575" cy="239713"/>
          </a:xfrm>
          <a:prstGeom prst="rect">
            <a:avLst/>
          </a:prstGeom>
          <a:solidFill>
            <a:srgbClr val="00A5EB">
              <a:alpha val="30000"/>
            </a:srgbClr>
          </a:solidFill>
          <a:ln w="9525" cap="flat" cmpd="sng" algn="ctr">
            <a:solidFill>
              <a:schemeClr val="tx1"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" name="Gerade Verbindung mit Pfeil 26"/>
          <p:cNvCxnSpPr>
            <a:stCxn id="21" idx="1"/>
          </p:cNvCxnSpPr>
          <p:nvPr/>
        </p:nvCxnSpPr>
        <p:spPr bwMode="auto">
          <a:xfrm flipH="1">
            <a:off x="4362450" y="2224882"/>
            <a:ext cx="1257299" cy="6230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9C9E9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>
            <a:stCxn id="26" idx="1"/>
          </p:cNvCxnSpPr>
          <p:nvPr/>
        </p:nvCxnSpPr>
        <p:spPr bwMode="auto">
          <a:xfrm flipH="1" flipV="1">
            <a:off x="4362450" y="5248275"/>
            <a:ext cx="1243012" cy="47228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9C9E9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2855225" y="806450"/>
            <a:ext cx="3392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F28E00"/>
                </a:solidFill>
              </a:rPr>
              <a:t>Ziel: </a:t>
            </a:r>
            <a:r>
              <a:rPr lang="de-DE" sz="2000" b="1" dirty="0" smtClean="0">
                <a:solidFill>
                  <a:srgbClr val="F28E00"/>
                </a:solidFill>
              </a:rPr>
              <a:t>	</a:t>
            </a:r>
            <a:r>
              <a:rPr lang="de-DE" sz="2000" b="1" dirty="0" err="1" smtClean="0">
                <a:solidFill>
                  <a:srgbClr val="F28E00"/>
                </a:solidFill>
              </a:rPr>
              <a:t>dA</a:t>
            </a:r>
            <a:r>
              <a:rPr lang="de-DE" sz="2000" b="1" dirty="0" smtClean="0">
                <a:solidFill>
                  <a:srgbClr val="F28E00"/>
                </a:solidFill>
              </a:rPr>
              <a:t>/A&lt;0.01</a:t>
            </a:r>
            <a:r>
              <a:rPr lang="de-DE" sz="2000" b="1" dirty="0">
                <a:solidFill>
                  <a:srgbClr val="F28E00"/>
                </a:solidFill>
              </a:rPr>
              <a:t>% </a:t>
            </a:r>
            <a:endParaRPr lang="de-DE" sz="2000" b="1" dirty="0" smtClean="0">
              <a:solidFill>
                <a:srgbClr val="F28E00"/>
              </a:solidFill>
            </a:endParaRPr>
          </a:p>
          <a:p>
            <a:r>
              <a:rPr lang="de-DE" sz="2000" b="1" dirty="0" smtClean="0">
                <a:solidFill>
                  <a:srgbClr val="F28E00"/>
                </a:solidFill>
              </a:rPr>
              <a:t>	</a:t>
            </a:r>
            <a:r>
              <a:rPr lang="de-DE" sz="2000" b="1" dirty="0" err="1" smtClean="0">
                <a:solidFill>
                  <a:srgbClr val="F28E00"/>
                </a:solidFill>
              </a:rPr>
              <a:t>dP</a:t>
            </a:r>
            <a:r>
              <a:rPr lang="de-DE" sz="2000" b="1" dirty="0" smtClean="0">
                <a:solidFill>
                  <a:srgbClr val="F28E00"/>
                </a:solidFill>
              </a:rPr>
              <a:t>&lt;0.01 </a:t>
            </a:r>
            <a:r>
              <a:rPr lang="de-DE" sz="2000" b="1" dirty="0" err="1">
                <a:solidFill>
                  <a:srgbClr val="F28E00"/>
                </a:solidFill>
              </a:rPr>
              <a:t>deg</a:t>
            </a:r>
            <a:r>
              <a:rPr lang="de-DE" sz="2000" b="1" dirty="0">
                <a:solidFill>
                  <a:srgbClr val="F28E00"/>
                </a:solidFill>
              </a:rPr>
              <a:t>. (rms</a:t>
            </a:r>
            <a:r>
              <a:rPr lang="de-DE" sz="2000" b="1" dirty="0" smtClean="0">
                <a:solidFill>
                  <a:srgbClr val="F28E00"/>
                </a:solidFill>
              </a:rPr>
              <a:t>)</a:t>
            </a:r>
            <a:endParaRPr lang="de-DE" sz="2000" b="1" dirty="0">
              <a:solidFill>
                <a:srgbClr val="F28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U:\Presentations DESY\20150324_Groemitz_Seminar\AP_MTCA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3" y="1501774"/>
            <a:ext cx="4326545" cy="506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U:\Presentations DESY\20150324_Groemitz_Seminar\AP_MTCA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511299"/>
            <a:ext cx="4513871" cy="506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Regelung</a:t>
            </a:r>
            <a:endParaRPr lang="de-DE" noProof="0" dirty="0"/>
          </a:p>
        </p:txBody>
      </p:sp>
      <p:sp>
        <p:nvSpPr>
          <p:cNvPr id="4" name="Textfeld 3"/>
          <p:cNvSpPr txBox="1"/>
          <p:nvPr/>
        </p:nvSpPr>
        <p:spPr>
          <a:xfrm>
            <a:off x="282575" y="6135687"/>
            <a:ext cx="1867694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ym typeface="Wingdings" panose="05000000000000000000" pitchFamily="2" charset="2"/>
              </a:rPr>
              <a:t>PI </a:t>
            </a:r>
            <a:r>
              <a:rPr lang="en-US" b="1" dirty="0" err="1" smtClean="0">
                <a:sym typeface="Wingdings" panose="05000000000000000000" pitchFamily="2" charset="2"/>
              </a:rPr>
              <a:t>Regler</a:t>
            </a:r>
            <a:endParaRPr lang="en-US" b="1" dirty="0" smtClean="0">
              <a:sym typeface="Wingdings" panose="05000000000000000000" pitchFamily="2" charset="2"/>
            </a:endParaRPr>
          </a:p>
        </p:txBody>
      </p:sp>
      <p:cxnSp>
        <p:nvCxnSpPr>
          <p:cNvPr id="7" name="Gerade Verbindung mit Pfeil 6"/>
          <p:cNvCxnSpPr>
            <a:stCxn id="4" idx="0"/>
          </p:cNvCxnSpPr>
          <p:nvPr/>
        </p:nvCxnSpPr>
        <p:spPr bwMode="auto">
          <a:xfrm flipV="1">
            <a:off x="1216422" y="5410201"/>
            <a:ext cx="612378" cy="7254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371976" y="770041"/>
            <a:ext cx="4791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solidFill>
                  <a:srgbClr val="F28E00"/>
                </a:solidFill>
              </a:rPr>
              <a:t>Strahltransient von </a:t>
            </a:r>
            <a:r>
              <a:rPr lang="en-US" sz="1800" b="1" dirty="0" smtClean="0">
                <a:solidFill>
                  <a:srgbClr val="F28E00"/>
                </a:solidFill>
              </a:rPr>
              <a:t>10 Bunche@100kHz</a:t>
            </a:r>
          </a:p>
          <a:p>
            <a:r>
              <a:rPr lang="en-US" sz="1800" b="1" dirty="0" smtClean="0">
                <a:solidFill>
                  <a:srgbClr val="F28E00"/>
                </a:solidFill>
              </a:rPr>
              <a:t>Pk2pk ~ </a:t>
            </a:r>
            <a:r>
              <a:rPr lang="en-US" sz="1800" b="1" dirty="0" smtClean="0">
                <a:solidFill>
                  <a:srgbClr val="F28E00"/>
                </a:solidFill>
              </a:rPr>
              <a:t>0.008 </a:t>
            </a:r>
            <a:r>
              <a:rPr lang="en-US" sz="1800" b="1" dirty="0" smtClean="0">
                <a:solidFill>
                  <a:srgbClr val="F28E00"/>
                </a:solidFill>
              </a:rPr>
              <a:t>~ </a:t>
            </a:r>
            <a:r>
              <a:rPr lang="en-US" sz="1800" b="1" dirty="0" smtClean="0">
                <a:solidFill>
                  <a:srgbClr val="F28E00"/>
                </a:solidFill>
              </a:rPr>
              <a:t>0.01</a:t>
            </a:r>
            <a:r>
              <a:rPr lang="en-US" sz="1800" b="1" dirty="0" smtClean="0">
                <a:solidFill>
                  <a:srgbClr val="F28E00"/>
                </a:solidFill>
              </a:rPr>
              <a:t>% </a:t>
            </a:r>
            <a:r>
              <a:rPr lang="en-US" sz="1800" b="1" dirty="0" err="1" smtClean="0">
                <a:solidFill>
                  <a:srgbClr val="F28E00"/>
                </a:solidFill>
              </a:rPr>
              <a:t>bzw</a:t>
            </a:r>
            <a:r>
              <a:rPr lang="en-US" sz="1800" b="1" dirty="0" smtClean="0">
                <a:solidFill>
                  <a:srgbClr val="F28E00"/>
                </a:solidFill>
              </a:rPr>
              <a:t>. </a:t>
            </a:r>
            <a:r>
              <a:rPr lang="en-US" sz="1800" b="1" dirty="0" smtClean="0">
                <a:solidFill>
                  <a:srgbClr val="F28E00"/>
                </a:solidFill>
              </a:rPr>
              <a:t>0.1</a:t>
            </a:r>
            <a:r>
              <a:rPr lang="en-US" sz="1800" b="1" dirty="0" smtClean="0">
                <a:solidFill>
                  <a:srgbClr val="F28E00"/>
                </a:solidFill>
              </a:rPr>
              <a:t>‰ </a:t>
            </a:r>
            <a:endParaRPr lang="en-US" sz="1800" b="1" dirty="0">
              <a:solidFill>
                <a:srgbClr val="F28E00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>
            <a:off x="6096000" y="1501774"/>
            <a:ext cx="138112" cy="46037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hteck 8"/>
          <p:cNvSpPr/>
          <p:nvPr/>
        </p:nvSpPr>
        <p:spPr bwMode="auto">
          <a:xfrm>
            <a:off x="1216423" y="2809875"/>
            <a:ext cx="717154" cy="239713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1228726" y="5029200"/>
            <a:ext cx="723900" cy="239713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V="1">
            <a:off x="1952626" y="2809875"/>
            <a:ext cx="3181349" cy="1198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V="1">
            <a:off x="1952626" y="5029200"/>
            <a:ext cx="3181349" cy="1198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454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U:\Presentations DESY\20150324_Groemitz_Seminar\AP_MTCA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511299"/>
            <a:ext cx="4513871" cy="506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LLRF - Regelung</a:t>
            </a:r>
            <a:endParaRPr lang="de-DE" noProof="0" dirty="0"/>
          </a:p>
        </p:txBody>
      </p:sp>
      <p:sp>
        <p:nvSpPr>
          <p:cNvPr id="4" name="Textfeld 3"/>
          <p:cNvSpPr txBox="1"/>
          <p:nvPr/>
        </p:nvSpPr>
        <p:spPr>
          <a:xfrm>
            <a:off x="282575" y="6135687"/>
            <a:ext cx="1867694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ym typeface="Wingdings" panose="05000000000000000000" pitchFamily="2" charset="2"/>
              </a:rPr>
              <a:t>PI </a:t>
            </a:r>
            <a:r>
              <a:rPr lang="en-US" b="1" dirty="0" err="1" smtClean="0">
                <a:sym typeface="Wingdings" panose="05000000000000000000" pitchFamily="2" charset="2"/>
              </a:rPr>
              <a:t>Regler</a:t>
            </a:r>
            <a:endParaRPr lang="en-US" b="1" dirty="0" smtClean="0">
              <a:sym typeface="Wingdings" panose="05000000000000000000" pitchFamily="2" charset="2"/>
            </a:endParaRPr>
          </a:p>
        </p:txBody>
      </p:sp>
      <p:cxnSp>
        <p:nvCxnSpPr>
          <p:cNvPr id="7" name="Gerade Verbindung mit Pfeil 6"/>
          <p:cNvCxnSpPr>
            <a:stCxn id="4" idx="0"/>
          </p:cNvCxnSpPr>
          <p:nvPr/>
        </p:nvCxnSpPr>
        <p:spPr bwMode="auto">
          <a:xfrm flipV="1">
            <a:off x="1216422" y="5410201"/>
            <a:ext cx="612378" cy="7254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4" name="Picture 6" descr="U:\Presentations DESY\20150324_Groemitz_Seminar\AP_std_11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50"/>
          <a:stretch/>
        </p:blipFill>
        <p:spPr bwMode="auto">
          <a:xfrm>
            <a:off x="4646613" y="1492250"/>
            <a:ext cx="4470400" cy="474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eck 2"/>
          <p:cNvSpPr/>
          <p:nvPr/>
        </p:nvSpPr>
        <p:spPr bwMode="auto">
          <a:xfrm>
            <a:off x="4459288" y="1282700"/>
            <a:ext cx="579437" cy="965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5" name="Picture 6" descr="U:\Presentations DESY\20150324_Groemitz_Seminar\AP_std_11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3" r="56822" b="83397"/>
          <a:stretch/>
        </p:blipFill>
        <p:spPr bwMode="auto">
          <a:xfrm>
            <a:off x="6950076" y="777875"/>
            <a:ext cx="2038350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Gerade Verbindung 18"/>
          <p:cNvCxnSpPr/>
          <p:nvPr/>
        </p:nvCxnSpPr>
        <p:spPr bwMode="auto">
          <a:xfrm>
            <a:off x="5425484" y="3532889"/>
            <a:ext cx="3453404" cy="1594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425484" y="5542419"/>
            <a:ext cx="3453404" cy="1594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7152186" y="3080116"/>
            <a:ext cx="91082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0.01%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7574754" y="5031954"/>
            <a:ext cx="118173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0.01deg.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 flipV="1">
            <a:off x="1304925" y="5314950"/>
            <a:ext cx="4476750" cy="10515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980134" y="4502481"/>
            <a:ext cx="294005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err="1" smtClean="0">
                <a:solidFill>
                  <a:srgbClr val="F28E00"/>
                </a:solidFill>
              </a:rPr>
              <a:t>Faktor</a:t>
            </a:r>
            <a:r>
              <a:rPr lang="en-US" sz="1800" b="1" dirty="0" smtClean="0">
                <a:solidFill>
                  <a:srgbClr val="F28E00"/>
                </a:solidFill>
              </a:rPr>
              <a:t> 3-4 </a:t>
            </a:r>
            <a:r>
              <a:rPr lang="en-US" sz="1800" b="1" dirty="0" err="1" smtClean="0">
                <a:solidFill>
                  <a:srgbClr val="F28E00"/>
                </a:solidFill>
              </a:rPr>
              <a:t>Verbesserung</a:t>
            </a:r>
            <a:r>
              <a:rPr lang="en-US" sz="1800" b="1" dirty="0" smtClean="0">
                <a:solidFill>
                  <a:srgbClr val="F28E00"/>
                </a:solidFill>
              </a:rPr>
              <a:t> </a:t>
            </a:r>
            <a:r>
              <a:rPr lang="en-US" sz="1800" b="1" dirty="0" err="1" smtClean="0">
                <a:solidFill>
                  <a:srgbClr val="F28E00"/>
                </a:solidFill>
              </a:rPr>
              <a:t>notwendig</a:t>
            </a:r>
            <a:endParaRPr lang="en-US" sz="1800" b="1" dirty="0">
              <a:solidFill>
                <a:srgbClr val="F28E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5876925" y="2784841"/>
            <a:ext cx="2414444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MTCA.4</a:t>
            </a:r>
            <a:r>
              <a:rPr lang="en-US" b="1" dirty="0"/>
              <a:t> </a:t>
            </a:r>
            <a:r>
              <a:rPr lang="en-US" b="1" dirty="0" smtClean="0"/>
              <a:t>(9MHz</a:t>
            </a:r>
            <a:r>
              <a:rPr lang="en-US" b="1" dirty="0" smtClean="0">
                <a:sym typeface="Wingdings" panose="05000000000000000000" pitchFamily="2" charset="2"/>
              </a:rPr>
              <a:t></a:t>
            </a:r>
            <a:r>
              <a:rPr lang="en-US" b="1" dirty="0" smtClean="0"/>
              <a:t>1MHz</a:t>
            </a:r>
            <a:r>
              <a:rPr lang="en-US" b="1" dirty="0"/>
              <a:t>)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5981700" y="2003791"/>
            <a:ext cx="135966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/>
              <a:t>VME (1MHz)</a:t>
            </a:r>
            <a:endParaRPr lang="en-US" b="1" dirty="0"/>
          </a:p>
        </p:txBody>
      </p:sp>
      <p:cxnSp>
        <p:nvCxnSpPr>
          <p:cNvPr id="27" name="Gerade Verbindung mit Pfeil 26"/>
          <p:cNvCxnSpPr>
            <a:stCxn id="26" idx="1"/>
          </p:cNvCxnSpPr>
          <p:nvPr/>
        </p:nvCxnSpPr>
        <p:spPr bwMode="auto">
          <a:xfrm flipH="1">
            <a:off x="5711948" y="2173068"/>
            <a:ext cx="269752" cy="19764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mit Pfeil 28"/>
          <p:cNvCxnSpPr>
            <a:stCxn id="25" idx="1"/>
          </p:cNvCxnSpPr>
          <p:nvPr/>
        </p:nvCxnSpPr>
        <p:spPr bwMode="auto">
          <a:xfrm flipH="1">
            <a:off x="5645273" y="2954118"/>
            <a:ext cx="231652" cy="16927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feld 34"/>
          <p:cNvSpPr txBox="1"/>
          <p:nvPr/>
        </p:nvSpPr>
        <p:spPr>
          <a:xfrm>
            <a:off x="2855225" y="806450"/>
            <a:ext cx="3392275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rgbClr val="F28E00"/>
                </a:solidFill>
              </a:rPr>
              <a:t>Ziel: </a:t>
            </a:r>
            <a:r>
              <a:rPr lang="de-DE" sz="2000" b="1" dirty="0" smtClean="0">
                <a:solidFill>
                  <a:srgbClr val="F28E00"/>
                </a:solidFill>
              </a:rPr>
              <a:t>	</a:t>
            </a:r>
            <a:r>
              <a:rPr lang="de-DE" sz="2000" b="1" dirty="0" err="1" smtClean="0">
                <a:solidFill>
                  <a:srgbClr val="F28E00"/>
                </a:solidFill>
              </a:rPr>
              <a:t>dA</a:t>
            </a:r>
            <a:r>
              <a:rPr lang="de-DE" sz="2000" b="1" dirty="0" smtClean="0">
                <a:solidFill>
                  <a:srgbClr val="F28E00"/>
                </a:solidFill>
              </a:rPr>
              <a:t>/A&lt;0.01</a:t>
            </a:r>
            <a:r>
              <a:rPr lang="de-DE" sz="2000" b="1" dirty="0">
                <a:solidFill>
                  <a:srgbClr val="F28E00"/>
                </a:solidFill>
              </a:rPr>
              <a:t>% </a:t>
            </a:r>
            <a:endParaRPr lang="de-DE" sz="2000" b="1" dirty="0" smtClean="0">
              <a:solidFill>
                <a:srgbClr val="F28E00"/>
              </a:solidFill>
            </a:endParaRPr>
          </a:p>
          <a:p>
            <a:r>
              <a:rPr lang="de-DE" sz="2000" b="1" dirty="0" smtClean="0">
                <a:solidFill>
                  <a:srgbClr val="F28E00"/>
                </a:solidFill>
              </a:rPr>
              <a:t>	</a:t>
            </a:r>
            <a:r>
              <a:rPr lang="de-DE" sz="2000" b="1" dirty="0" err="1" smtClean="0">
                <a:solidFill>
                  <a:srgbClr val="F28E00"/>
                </a:solidFill>
              </a:rPr>
              <a:t>dP</a:t>
            </a:r>
            <a:r>
              <a:rPr lang="de-DE" sz="2000" b="1" dirty="0" smtClean="0">
                <a:solidFill>
                  <a:srgbClr val="F28E00"/>
                </a:solidFill>
              </a:rPr>
              <a:t>&lt;0.01 </a:t>
            </a:r>
            <a:r>
              <a:rPr lang="de-DE" sz="2000" b="1" dirty="0" err="1">
                <a:solidFill>
                  <a:srgbClr val="F28E00"/>
                </a:solidFill>
              </a:rPr>
              <a:t>deg</a:t>
            </a:r>
            <a:r>
              <a:rPr lang="de-DE" sz="2000" b="1" dirty="0">
                <a:solidFill>
                  <a:srgbClr val="F28E00"/>
                </a:solidFill>
              </a:rPr>
              <a:t>. (rms</a:t>
            </a:r>
            <a:r>
              <a:rPr lang="de-DE" sz="2000" b="1" dirty="0" smtClean="0">
                <a:solidFill>
                  <a:srgbClr val="F28E00"/>
                </a:solidFill>
              </a:rPr>
              <a:t>)</a:t>
            </a:r>
            <a:endParaRPr lang="de-DE" sz="2000" b="1" dirty="0">
              <a:solidFill>
                <a:srgbClr val="F28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Übersicht</a:t>
            </a:r>
            <a:endParaRPr lang="de-DE" noProof="0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noProof="0" dirty="0" smtClean="0"/>
              <a:t>Einführung</a:t>
            </a:r>
          </a:p>
          <a:p>
            <a:r>
              <a:rPr lang="de-DE" noProof="0" dirty="0" smtClean="0"/>
              <a:t>Kühlwasserkreislauf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noProof="0" dirty="0" smtClean="0"/>
              <a:t>LLRF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b="1" noProof="0" dirty="0" smtClean="0">
                <a:solidFill>
                  <a:srgbClr val="F28E00"/>
                </a:solidFill>
              </a:rPr>
              <a:t>Vereinigung Wasserkreislauf und LLRF</a:t>
            </a:r>
          </a:p>
          <a:p>
            <a:pPr lvl="1"/>
            <a:r>
              <a:rPr lang="de-DE" noProof="0" dirty="0" smtClean="0"/>
              <a:t>Verbesserte Temperaturschätzung der RF GUN</a:t>
            </a:r>
          </a:p>
          <a:p>
            <a:pPr lvl="1"/>
            <a:r>
              <a:rPr lang="de-DE" noProof="0" dirty="0" smtClean="0"/>
              <a:t>Regelung von kleinen Temperaturabweichungen im stationären Betrieb</a:t>
            </a:r>
          </a:p>
          <a:p>
            <a:r>
              <a:rPr lang="de-DE" noProof="0" dirty="0" smtClean="0"/>
              <a:t>Ausblick</a:t>
            </a:r>
          </a:p>
          <a:p>
            <a:endParaRPr lang="de-DE" noProof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427" y="977900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27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427" y="977900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Vereinigung Wasserkreislauf und LLRF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8520113" cy="4104461"/>
          </a:xfrm>
        </p:spPr>
        <p:txBody>
          <a:bodyPr/>
          <a:lstStyle/>
          <a:p>
            <a:pPr marL="0" indent="0">
              <a:buNone/>
            </a:pPr>
            <a:r>
              <a:rPr lang="de-DE" sz="2400" b="1" noProof="0" dirty="0" smtClean="0"/>
              <a:t>2 Regelungskonzepte</a:t>
            </a:r>
          </a:p>
          <a:p>
            <a:r>
              <a:rPr lang="de-DE" b="1" i="1" noProof="0" dirty="0" smtClean="0"/>
              <a:t>Wasserkreis</a:t>
            </a:r>
            <a:r>
              <a:rPr lang="de-DE" noProof="0" dirty="0" smtClean="0"/>
              <a:t> (langsamer Regelkreis)</a:t>
            </a:r>
          </a:p>
          <a:p>
            <a:pPr lvl="1"/>
            <a:r>
              <a:rPr lang="de-DE" noProof="0" dirty="0" smtClean="0"/>
              <a:t>PI Regler</a:t>
            </a:r>
          </a:p>
          <a:p>
            <a:pPr lvl="1"/>
            <a:r>
              <a:rPr lang="de-DE" noProof="0" dirty="0" smtClean="0"/>
              <a:t>Sensor: IRIS </a:t>
            </a:r>
            <a:r>
              <a:rPr lang="de-DE" noProof="0" dirty="0" err="1" smtClean="0"/>
              <a:t>Temp</a:t>
            </a:r>
            <a:r>
              <a:rPr lang="de-DE" noProof="0" dirty="0" smtClean="0"/>
              <a:t>. (TP Charakter)</a:t>
            </a:r>
          </a:p>
          <a:p>
            <a:pPr lvl="1"/>
            <a:r>
              <a:rPr lang="de-DE" noProof="0" dirty="0" smtClean="0"/>
              <a:t>Aktuator: Kaltwasserventil</a:t>
            </a:r>
          </a:p>
          <a:p>
            <a:r>
              <a:rPr lang="de-DE" b="1" i="1" noProof="0" dirty="0" smtClean="0"/>
              <a:t>LLRF</a:t>
            </a:r>
            <a:r>
              <a:rPr lang="de-DE" noProof="0" dirty="0" smtClean="0"/>
              <a:t> (schneller Regelkreis)</a:t>
            </a:r>
          </a:p>
          <a:p>
            <a:pPr lvl="1"/>
            <a:r>
              <a:rPr lang="de-DE" noProof="0" dirty="0" smtClean="0"/>
              <a:t>MIMO Regler</a:t>
            </a:r>
          </a:p>
          <a:p>
            <a:pPr lvl="1"/>
            <a:r>
              <a:rPr lang="de-DE" noProof="0" dirty="0" smtClean="0"/>
              <a:t>Sensor: Virtuelle Probe (</a:t>
            </a:r>
            <a:r>
              <a:rPr lang="de-DE" noProof="0" dirty="0" err="1" smtClean="0"/>
              <a:t>V</a:t>
            </a:r>
            <a:r>
              <a:rPr lang="de-DE" baseline="-25000" noProof="0" dirty="0" err="1" smtClean="0"/>
              <a:t>forw</a:t>
            </a:r>
            <a:r>
              <a:rPr lang="de-DE" noProof="0" dirty="0" smtClean="0"/>
              <a:t> und </a:t>
            </a:r>
            <a:r>
              <a:rPr lang="de-DE" noProof="0" dirty="0" err="1" smtClean="0"/>
              <a:t>V</a:t>
            </a:r>
            <a:r>
              <a:rPr lang="de-DE" baseline="-25000" noProof="0" dirty="0" err="1" smtClean="0"/>
              <a:t>refl</a:t>
            </a:r>
            <a:r>
              <a:rPr lang="de-DE" noProof="0" dirty="0" smtClean="0"/>
              <a:t>)</a:t>
            </a:r>
          </a:p>
          <a:p>
            <a:pPr lvl="1"/>
            <a:r>
              <a:rPr lang="de-DE" noProof="0" dirty="0" smtClean="0"/>
              <a:t>Aktuator: </a:t>
            </a:r>
            <a:r>
              <a:rPr lang="de-DE" noProof="0" dirty="0" err="1" smtClean="0"/>
              <a:t>Klystroneingang</a:t>
            </a:r>
            <a:endParaRPr lang="de-DE" noProof="0" dirty="0" smtClean="0"/>
          </a:p>
          <a:p>
            <a:pPr marL="0" indent="0">
              <a:buNone/>
            </a:pPr>
            <a:r>
              <a:rPr lang="de-DE" b="1" noProof="0" dirty="0" smtClean="0">
                <a:sym typeface="Wingdings" panose="05000000000000000000" pitchFamily="2" charset="2"/>
              </a:rPr>
              <a:t> </a:t>
            </a:r>
            <a:r>
              <a:rPr lang="de-DE" b="1" noProof="0" dirty="0" err="1" smtClean="0">
                <a:sym typeface="Wingdings" panose="05000000000000000000" pitchFamily="2" charset="2"/>
              </a:rPr>
              <a:t>kaskadierte</a:t>
            </a:r>
            <a:r>
              <a:rPr lang="de-DE" b="1" noProof="0" dirty="0" smtClean="0">
                <a:sym typeface="Wingdings" panose="05000000000000000000" pitchFamily="2" charset="2"/>
              </a:rPr>
              <a:t> Regelungsstruktur</a:t>
            </a:r>
            <a:endParaRPr lang="de-DE" b="1" noProof="0" dirty="0" smtClean="0"/>
          </a:p>
          <a:p>
            <a:pPr marL="444500" lvl="1" indent="0">
              <a:buNone/>
            </a:pPr>
            <a:endParaRPr lang="de-DE" noProof="0" dirty="0" smtClean="0">
              <a:sym typeface="Wingdings" panose="05000000000000000000" pitchFamily="2" charset="2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48587" y="5082361"/>
            <a:ext cx="7634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F28E00"/>
                </a:solidFill>
              </a:rPr>
              <a:t>Ziel: 	Schnelle Kompensation von </a:t>
            </a:r>
            <a:r>
              <a:rPr lang="de-DE" sz="2000" b="1" dirty="0" err="1" smtClean="0">
                <a:solidFill>
                  <a:srgbClr val="F28E00"/>
                </a:solidFill>
              </a:rPr>
              <a:t>Temperaturdrifts</a:t>
            </a:r>
            <a:endParaRPr lang="de-DE" sz="2000" b="1" dirty="0" smtClean="0">
              <a:solidFill>
                <a:srgbClr val="F28E00"/>
              </a:solidFill>
            </a:endParaRPr>
          </a:p>
          <a:p>
            <a:r>
              <a:rPr lang="de-DE" sz="2000" b="1" dirty="0" smtClean="0">
                <a:solidFill>
                  <a:srgbClr val="F28E00"/>
                </a:solidFill>
              </a:rPr>
              <a:t>	</a:t>
            </a:r>
            <a:r>
              <a:rPr lang="de-DE" sz="2000" b="1" dirty="0" smtClean="0">
                <a:solidFill>
                  <a:srgbClr val="F28E00"/>
                </a:solidFill>
                <a:sym typeface="Wingdings" panose="05000000000000000000" pitchFamily="2" charset="2"/>
              </a:rPr>
              <a:t> Schneller Aktuator</a:t>
            </a:r>
            <a:endParaRPr lang="de-DE" sz="2000" b="1" dirty="0" smtClean="0">
              <a:solidFill>
                <a:srgbClr val="F28E00"/>
              </a:solidFill>
            </a:endParaRPr>
          </a:p>
          <a:p>
            <a:r>
              <a:rPr lang="de-DE" sz="2000" b="1" dirty="0" smtClean="0">
                <a:solidFill>
                  <a:srgbClr val="F28E00"/>
                </a:solidFill>
                <a:sym typeface="Wingdings" panose="05000000000000000000" pitchFamily="2" charset="2"/>
              </a:rPr>
              <a:t>	 Schneller Temperatursensor mit hoher Auflösung</a:t>
            </a:r>
          </a:p>
        </p:txBody>
      </p:sp>
    </p:spTree>
    <p:extLst>
      <p:ext uri="{BB962C8B-B14F-4D97-AF65-F5344CB8AC3E}">
        <p14:creationId xmlns:p14="http://schemas.microsoft.com/office/powerpoint/2010/main" val="35113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427" y="977900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Vereinigung Wasserkreislauf und LLRF</a:t>
            </a:r>
            <a:endParaRPr lang="de-DE" noProof="0" dirty="0"/>
          </a:p>
        </p:txBody>
      </p:sp>
      <p:pic>
        <p:nvPicPr>
          <p:cNvPr id="7173" name="Picture 5" descr="U:\Presentations DESY\20150324_Groemitz_Seminar\RF_GUN_Temp_all_Tsensors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40" y="975088"/>
            <a:ext cx="4219575" cy="49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 bwMode="auto">
          <a:xfrm>
            <a:off x="7198241" y="1307804"/>
            <a:ext cx="499731" cy="71238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Gerade Verbindung mit Pfeil 7"/>
          <p:cNvCxnSpPr>
            <a:stCxn id="5" idx="2"/>
          </p:cNvCxnSpPr>
          <p:nvPr/>
        </p:nvCxnSpPr>
        <p:spPr bwMode="auto">
          <a:xfrm flipH="1">
            <a:off x="4506845" y="1663995"/>
            <a:ext cx="2691396" cy="1854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Ellipse 9"/>
          <p:cNvSpPr/>
          <p:nvPr/>
        </p:nvSpPr>
        <p:spPr bwMode="auto">
          <a:xfrm>
            <a:off x="5884443" y="2850188"/>
            <a:ext cx="410034" cy="40095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Gerade Verbindung mit Pfeil 10"/>
          <p:cNvCxnSpPr>
            <a:stCxn id="10" idx="3"/>
          </p:cNvCxnSpPr>
          <p:nvPr/>
        </p:nvCxnSpPr>
        <p:spPr bwMode="auto">
          <a:xfrm flipH="1">
            <a:off x="4384327" y="3192425"/>
            <a:ext cx="1560164" cy="30280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Ellipse 14"/>
          <p:cNvSpPr/>
          <p:nvPr/>
        </p:nvSpPr>
        <p:spPr bwMode="auto">
          <a:xfrm>
            <a:off x="5383464" y="2849524"/>
            <a:ext cx="426547" cy="408240"/>
          </a:xfrm>
          <a:prstGeom prst="ellipse">
            <a:avLst/>
          </a:prstGeom>
          <a:noFill/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" name="Gerade Verbindung mit Pfeil 15"/>
          <p:cNvCxnSpPr>
            <a:stCxn id="15" idx="3"/>
          </p:cNvCxnSpPr>
          <p:nvPr/>
        </p:nvCxnSpPr>
        <p:spPr bwMode="auto">
          <a:xfrm flipH="1">
            <a:off x="4309896" y="3197979"/>
            <a:ext cx="1136034" cy="110820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4459220" y="761847"/>
            <a:ext cx="3751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 smtClean="0">
                <a:solidFill>
                  <a:srgbClr val="F28E00"/>
                </a:solidFill>
              </a:rPr>
              <a:t>Idee: Nutzung der LLRF Signale</a:t>
            </a:r>
            <a:endParaRPr lang="de-DE" sz="1800" b="1" dirty="0" smtClean="0">
              <a:solidFill>
                <a:srgbClr val="F28E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4876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427" y="977900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Vereinigung Wasserkreislauf und LLRF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59288" y="4624499"/>
            <a:ext cx="4589461" cy="1541720"/>
          </a:xfrm>
        </p:spPr>
        <p:txBody>
          <a:bodyPr/>
          <a:lstStyle/>
          <a:p>
            <a:r>
              <a:rPr lang="de-DE" sz="1600" noProof="0" dirty="0" smtClean="0"/>
              <a:t>T</a:t>
            </a:r>
            <a:r>
              <a:rPr lang="de-DE" sz="1600" baseline="-25000" noProof="0" dirty="0" smtClean="0"/>
              <a:t>IRIS</a:t>
            </a:r>
            <a:r>
              <a:rPr lang="de-DE" sz="1600" noProof="0" dirty="0" smtClean="0"/>
              <a:t> und T</a:t>
            </a:r>
            <a:r>
              <a:rPr lang="de-DE" sz="1600" baseline="-25000" noProof="0" dirty="0" smtClean="0"/>
              <a:t>IN </a:t>
            </a:r>
            <a:r>
              <a:rPr lang="de-DE" sz="1600" noProof="0" dirty="0" smtClean="0"/>
              <a:t>sind zeitverzögert</a:t>
            </a:r>
          </a:p>
          <a:p>
            <a:r>
              <a:rPr lang="de-DE" sz="1600" noProof="0" dirty="0" smtClean="0"/>
              <a:t>Temperaturschätzung mittels LLRF geeignet  für Regelung </a:t>
            </a:r>
          </a:p>
          <a:p>
            <a:pPr marL="0" indent="0">
              <a:buNone/>
            </a:pPr>
            <a:r>
              <a:rPr lang="de-DE" sz="1600" noProof="0" dirty="0" smtClean="0">
                <a:sym typeface="Wingdings" panose="05000000000000000000" pitchFamily="2" charset="2"/>
              </a:rPr>
              <a:t> Stabilisierung mittels Pulsweitenmodulation    (Konstante Wärmebilanz bzw. </a:t>
            </a:r>
            <a:r>
              <a:rPr lang="de-DE" sz="1600" noProof="0" dirty="0" err="1" smtClean="0">
                <a:sym typeface="Wingdings" panose="05000000000000000000" pitchFamily="2" charset="2"/>
              </a:rPr>
              <a:t>mittl</a:t>
            </a:r>
            <a:r>
              <a:rPr lang="de-DE" sz="1600" noProof="0" dirty="0" smtClean="0">
                <a:sym typeface="Wingdings" panose="05000000000000000000" pitchFamily="2" charset="2"/>
              </a:rPr>
              <a:t>. Leistung)</a:t>
            </a:r>
            <a:endParaRPr lang="de-DE" sz="1600" noProof="0" dirty="0"/>
          </a:p>
        </p:txBody>
      </p:sp>
      <p:pic>
        <p:nvPicPr>
          <p:cNvPr id="7173" name="Picture 5" descr="U:\Presentations DESY\20150324_Groemitz_Seminar\RF_GUN_Temp_all_Tsensors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40" y="975088"/>
            <a:ext cx="4219575" cy="49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 bwMode="auto">
          <a:xfrm>
            <a:off x="7198241" y="1307804"/>
            <a:ext cx="499731" cy="71238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Gerade Verbindung mit Pfeil 7"/>
          <p:cNvCxnSpPr>
            <a:stCxn id="5" idx="2"/>
          </p:cNvCxnSpPr>
          <p:nvPr/>
        </p:nvCxnSpPr>
        <p:spPr bwMode="auto">
          <a:xfrm flipH="1">
            <a:off x="4506845" y="1663995"/>
            <a:ext cx="2691396" cy="18544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Ellipse 9"/>
          <p:cNvSpPr/>
          <p:nvPr/>
        </p:nvSpPr>
        <p:spPr bwMode="auto">
          <a:xfrm>
            <a:off x="5884443" y="2850188"/>
            <a:ext cx="410034" cy="400956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Gerade Verbindung mit Pfeil 10"/>
          <p:cNvCxnSpPr>
            <a:stCxn id="10" idx="3"/>
          </p:cNvCxnSpPr>
          <p:nvPr/>
        </p:nvCxnSpPr>
        <p:spPr bwMode="auto">
          <a:xfrm flipH="1">
            <a:off x="4384327" y="3192425"/>
            <a:ext cx="1560164" cy="30280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Ellipse 14"/>
          <p:cNvSpPr/>
          <p:nvPr/>
        </p:nvSpPr>
        <p:spPr bwMode="auto">
          <a:xfrm>
            <a:off x="5383464" y="2849524"/>
            <a:ext cx="426547" cy="408240"/>
          </a:xfrm>
          <a:prstGeom prst="ellipse">
            <a:avLst/>
          </a:prstGeom>
          <a:noFill/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" name="Gerade Verbindung mit Pfeil 15"/>
          <p:cNvCxnSpPr>
            <a:stCxn id="15" idx="3"/>
          </p:cNvCxnSpPr>
          <p:nvPr/>
        </p:nvCxnSpPr>
        <p:spPr bwMode="auto">
          <a:xfrm flipH="1">
            <a:off x="4309896" y="3197979"/>
            <a:ext cx="1136034" cy="110820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4459220" y="761847"/>
            <a:ext cx="3751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 smtClean="0">
                <a:solidFill>
                  <a:srgbClr val="F28E00"/>
                </a:solidFill>
              </a:rPr>
              <a:t>Idee</a:t>
            </a:r>
            <a:r>
              <a:rPr lang="en-US" sz="1800" b="1" dirty="0" smtClean="0">
                <a:solidFill>
                  <a:srgbClr val="F28E00"/>
                </a:solidFill>
              </a:rPr>
              <a:t>: </a:t>
            </a:r>
            <a:r>
              <a:rPr lang="en-US" sz="1800" b="1" dirty="0" err="1" smtClean="0">
                <a:solidFill>
                  <a:srgbClr val="F28E00"/>
                </a:solidFill>
              </a:rPr>
              <a:t>Nutzung</a:t>
            </a:r>
            <a:r>
              <a:rPr lang="en-US" sz="1800" b="1" dirty="0" smtClean="0">
                <a:solidFill>
                  <a:srgbClr val="F28E00"/>
                </a:solidFill>
              </a:rPr>
              <a:t> der LLRF </a:t>
            </a:r>
            <a:r>
              <a:rPr lang="en-US" sz="1800" b="1" dirty="0" err="1" smtClean="0">
                <a:solidFill>
                  <a:srgbClr val="F28E00"/>
                </a:solidFill>
              </a:rPr>
              <a:t>Signale</a:t>
            </a:r>
            <a:endParaRPr lang="en-US" sz="1800" b="1" dirty="0" smtClean="0">
              <a:solidFill>
                <a:srgbClr val="F28E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4539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336" y="1404682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Übersicht</a:t>
            </a:r>
            <a:endParaRPr lang="de-DE" noProof="0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2575" y="977900"/>
            <a:ext cx="8520113" cy="4792663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de-DE" b="1" noProof="0" dirty="0" smtClean="0">
                <a:solidFill>
                  <a:srgbClr val="F28E00"/>
                </a:solidFill>
              </a:rPr>
              <a:t>Einführung</a:t>
            </a:r>
          </a:p>
          <a:p>
            <a:r>
              <a:rPr lang="de-DE" noProof="0" dirty="0" smtClean="0"/>
              <a:t>Kühlwasserkreislauf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noProof="0" dirty="0" smtClean="0"/>
              <a:t>LLRF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noProof="0" dirty="0" smtClean="0"/>
              <a:t>Vereinigung Wasserkreislauf und LLRF</a:t>
            </a:r>
          </a:p>
          <a:p>
            <a:pPr lvl="1"/>
            <a:r>
              <a:rPr lang="de-DE" dirty="0"/>
              <a:t>Verbesserte Temperaturschätzung der RF GUN</a:t>
            </a:r>
          </a:p>
          <a:p>
            <a:pPr lvl="1"/>
            <a:r>
              <a:rPr lang="de-DE" noProof="0" dirty="0" smtClean="0"/>
              <a:t>Regelung von kleinen Temperaturabweichungen im stationären Betrieb</a:t>
            </a:r>
          </a:p>
          <a:p>
            <a:r>
              <a:rPr lang="de-DE" noProof="0" dirty="0" smtClean="0"/>
              <a:t>Ausblick</a:t>
            </a:r>
          </a:p>
          <a:p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2180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Vereinigung Wasserkreislauf und LLRF</a:t>
            </a:r>
            <a:endParaRPr lang="de-DE" noProof="0" dirty="0"/>
          </a:p>
        </p:txBody>
      </p:sp>
      <p:pic>
        <p:nvPicPr>
          <p:cNvPr id="8194" name="Picture 2" descr="U:\Presentations DESY\20150324_Groemitz_Seminar\save_GUN_performance_DAQ_V2_A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09626"/>
            <a:ext cx="6432698" cy="561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6337005" y="977900"/>
            <a:ext cx="2664120" cy="48168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1600" noProof="0" dirty="0" smtClean="0"/>
              <a:t>3 Zeiten während </a:t>
            </a:r>
            <a:r>
              <a:rPr lang="de-DE" sz="1600" noProof="0" dirty="0" err="1" smtClean="0"/>
              <a:t>Flattops</a:t>
            </a:r>
            <a:r>
              <a:rPr lang="de-DE" sz="1600" noProof="0" dirty="0" smtClean="0"/>
              <a:t> (700us, 900us, 1100us) für 50 Minuten</a:t>
            </a:r>
          </a:p>
          <a:p>
            <a:pPr>
              <a:lnSpc>
                <a:spcPct val="150000"/>
              </a:lnSpc>
            </a:pPr>
            <a:r>
              <a:rPr lang="de-DE" sz="1600" noProof="0" dirty="0" smtClean="0"/>
              <a:t>Ohne und mit (je 25min) Pulsweitenmodulation </a:t>
            </a:r>
          </a:p>
          <a:p>
            <a:pPr lvl="1">
              <a:lnSpc>
                <a:spcPct val="150000"/>
              </a:lnSpc>
            </a:pPr>
            <a:r>
              <a:rPr lang="de-DE" sz="1400" noProof="0" dirty="0" smtClean="0"/>
              <a:t>Pulse zu Pulse Kompensation (10 Hz)</a:t>
            </a:r>
          </a:p>
          <a:p>
            <a:pPr>
              <a:lnSpc>
                <a:spcPct val="150000"/>
              </a:lnSpc>
            </a:pPr>
            <a:r>
              <a:rPr lang="de-DE" sz="1600" b="1" noProof="0" dirty="0" smtClean="0">
                <a:solidFill>
                  <a:srgbClr val="F28E00"/>
                </a:solidFill>
              </a:rPr>
              <a:t>Faktor 3 Verbesserung </a:t>
            </a:r>
            <a:r>
              <a:rPr lang="de-DE" sz="1600" b="1" dirty="0" smtClean="0">
                <a:solidFill>
                  <a:srgbClr val="F28E00"/>
                </a:solidFill>
              </a:rPr>
              <a:t>(</a:t>
            </a:r>
            <a:r>
              <a:rPr lang="de-DE" sz="1600" b="1" dirty="0" err="1" smtClean="0">
                <a:solidFill>
                  <a:srgbClr val="F28E00"/>
                </a:solidFill>
              </a:rPr>
              <a:t>dP</a:t>
            </a:r>
            <a:r>
              <a:rPr lang="de-DE" sz="1600" b="1" dirty="0" smtClean="0">
                <a:solidFill>
                  <a:srgbClr val="F28E00"/>
                </a:solidFill>
              </a:rPr>
              <a:t> &lt; 0.016 </a:t>
            </a:r>
            <a:r>
              <a:rPr lang="de-DE" sz="1600" b="1" dirty="0" err="1" smtClean="0">
                <a:solidFill>
                  <a:srgbClr val="F28E00"/>
                </a:solidFill>
              </a:rPr>
              <a:t>deg</a:t>
            </a:r>
            <a:r>
              <a:rPr lang="de-DE" sz="1600" b="1" dirty="0" smtClean="0">
                <a:solidFill>
                  <a:srgbClr val="F28E00"/>
                </a:solidFill>
              </a:rPr>
              <a:t>.)</a:t>
            </a:r>
            <a:endParaRPr lang="de-DE" sz="1200" b="1" noProof="0" dirty="0" smtClean="0">
              <a:solidFill>
                <a:srgbClr val="F28E00"/>
              </a:solidFill>
            </a:endParaRPr>
          </a:p>
          <a:p>
            <a:pPr>
              <a:lnSpc>
                <a:spcPct val="150000"/>
              </a:lnSpc>
            </a:pPr>
            <a:r>
              <a:rPr lang="de-DE" sz="1600" noProof="0" dirty="0" smtClean="0"/>
              <a:t>Konvergiert gegen die vordefinierten </a:t>
            </a:r>
            <a:r>
              <a:rPr lang="de-DE" sz="1600" noProof="0" dirty="0" err="1" smtClean="0"/>
              <a:t>Limiter</a:t>
            </a:r>
            <a:r>
              <a:rPr lang="de-DE" sz="1600" noProof="0" dirty="0" smtClean="0"/>
              <a:t>    </a:t>
            </a:r>
            <a:r>
              <a:rPr lang="de-DE" sz="1600" noProof="0" dirty="0" smtClean="0">
                <a:sym typeface="Wingdings" panose="05000000000000000000" pitchFamily="2" charset="2"/>
              </a:rPr>
              <a:t> weitere Maßnahmen notwendig </a:t>
            </a:r>
            <a:endParaRPr lang="de-DE" sz="1600" noProof="0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 flipH="1">
            <a:off x="5991367" y="3016155"/>
            <a:ext cx="586854" cy="207446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355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Übersicht</a:t>
            </a:r>
            <a:endParaRPr lang="de-DE" noProof="0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2575" y="977900"/>
            <a:ext cx="8520113" cy="5327366"/>
          </a:xfrm>
        </p:spPr>
        <p:txBody>
          <a:bodyPr/>
          <a:lstStyle/>
          <a:p>
            <a:r>
              <a:rPr lang="de-DE" noProof="0" dirty="0" smtClean="0"/>
              <a:t>Einführung</a:t>
            </a:r>
          </a:p>
          <a:p>
            <a:r>
              <a:rPr lang="de-DE" noProof="0" dirty="0" smtClean="0"/>
              <a:t>Kühlwasserkreislauf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noProof="0" dirty="0" smtClean="0"/>
              <a:t>LLRF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noProof="0" dirty="0" smtClean="0"/>
              <a:t>Vereinigung Wasserkreislauf und LLRF</a:t>
            </a:r>
          </a:p>
          <a:p>
            <a:pPr lvl="1"/>
            <a:r>
              <a:rPr lang="de-DE" noProof="0" dirty="0" smtClean="0"/>
              <a:t>Verbesserte Temperaturschätzung der RF GUN</a:t>
            </a:r>
          </a:p>
          <a:p>
            <a:pPr lvl="1"/>
            <a:r>
              <a:rPr lang="de-DE" noProof="0" dirty="0" smtClean="0"/>
              <a:t>Regelung von kleinen Temperaturabweichungen im stationären Betrieb</a:t>
            </a:r>
          </a:p>
          <a:p>
            <a:r>
              <a:rPr lang="de-DE" b="1" noProof="0" dirty="0" smtClean="0">
                <a:solidFill>
                  <a:srgbClr val="F28E00"/>
                </a:solidFill>
              </a:rPr>
              <a:t>Ausblick</a:t>
            </a:r>
          </a:p>
          <a:p>
            <a:endParaRPr lang="de-DE" noProof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427" y="977900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42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Ausblick</a:t>
            </a:r>
            <a:endParaRPr lang="de-DE" noProof="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2" t="3480" r="28827"/>
          <a:stretch/>
        </p:blipFill>
        <p:spPr bwMode="auto">
          <a:xfrm>
            <a:off x="5800725" y="1400175"/>
            <a:ext cx="3161414" cy="3521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Gewinkelte Verbindung 10"/>
          <p:cNvCxnSpPr/>
          <p:nvPr/>
        </p:nvCxnSpPr>
        <p:spPr bwMode="auto">
          <a:xfrm rot="10800000">
            <a:off x="6682155" y="3822247"/>
            <a:ext cx="1009859" cy="140677"/>
          </a:xfrm>
          <a:prstGeom prst="bentConnector3">
            <a:avLst>
              <a:gd name="adj1" fmla="val 249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hteck 14"/>
          <p:cNvSpPr/>
          <p:nvPr/>
        </p:nvSpPr>
        <p:spPr bwMode="auto">
          <a:xfrm>
            <a:off x="8443469" y="1690688"/>
            <a:ext cx="542039" cy="557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Inhaltsplatzhalter 2"/>
          <p:cNvSpPr txBox="1">
            <a:spLocks/>
          </p:cNvSpPr>
          <p:nvPr/>
        </p:nvSpPr>
        <p:spPr bwMode="auto">
          <a:xfrm>
            <a:off x="282576" y="977900"/>
            <a:ext cx="5763382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 Black" pitchFamily="34" charset="0"/>
              <a:buNone/>
            </a:pPr>
            <a:r>
              <a:rPr lang="de-DE" b="1" kern="0" dirty="0" smtClean="0"/>
              <a:t>LLRF Regelung</a:t>
            </a:r>
          </a:p>
          <a:p>
            <a:r>
              <a:rPr lang="de-DE" kern="0" dirty="0" smtClean="0"/>
              <a:t>Modellbasierter Smith-Prädiktor (1.4us Latenz)</a:t>
            </a:r>
          </a:p>
          <a:p>
            <a:pPr marL="0" indent="0">
              <a:buFont typeface="Arial Black" pitchFamily="34" charset="0"/>
              <a:buNone/>
            </a:pPr>
            <a:r>
              <a:rPr lang="de-DE" b="1" kern="0" dirty="0" smtClean="0"/>
              <a:t>Wasserkreislauf</a:t>
            </a:r>
          </a:p>
          <a:p>
            <a:r>
              <a:rPr lang="de-DE" kern="0" dirty="0" smtClean="0"/>
              <a:t>Stationärer Betrieb</a:t>
            </a:r>
          </a:p>
          <a:p>
            <a:pPr lvl="1"/>
            <a:r>
              <a:rPr lang="de-DE" kern="0" dirty="0" smtClean="0"/>
              <a:t>Pulsweitenmodulation mit Informationsaustausch als dauerhafte Implementierung</a:t>
            </a:r>
          </a:p>
          <a:p>
            <a:pPr lvl="1"/>
            <a:r>
              <a:rPr lang="de-DE" kern="0" dirty="0" smtClean="0"/>
              <a:t>LLRF basierte Temperaturschätzung als Korrektur</a:t>
            </a:r>
          </a:p>
          <a:p>
            <a:r>
              <a:rPr lang="de-DE" kern="0" dirty="0" smtClean="0"/>
              <a:t>Start/Interlock (RF GUN fehlt als Heizquelle) </a:t>
            </a:r>
          </a:p>
          <a:p>
            <a:pPr lvl="1"/>
            <a:r>
              <a:rPr lang="de-DE" kern="0" dirty="0" smtClean="0"/>
              <a:t>Vladimir Vogel:  Idee - Bypass des Warmwassertanks</a:t>
            </a:r>
          </a:p>
          <a:p>
            <a:pPr lvl="1"/>
            <a:r>
              <a:rPr lang="de-DE" kern="0" dirty="0" smtClean="0"/>
              <a:t>Mariusz </a:t>
            </a:r>
            <a:r>
              <a:rPr lang="de-DE" kern="0" dirty="0" err="1" smtClean="0"/>
              <a:t>Grecki</a:t>
            </a:r>
            <a:r>
              <a:rPr lang="de-DE" kern="0" dirty="0" smtClean="0"/>
              <a:t>: Starten mittels Frequenzmodulation</a:t>
            </a:r>
          </a:p>
        </p:txBody>
      </p:sp>
    </p:spTree>
    <p:extLst>
      <p:ext uri="{BB962C8B-B14F-4D97-AF65-F5344CB8AC3E}">
        <p14:creationId xmlns:p14="http://schemas.microsoft.com/office/powerpoint/2010/main" val="21244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2" t="3480" r="28827"/>
          <a:stretch/>
        </p:blipFill>
        <p:spPr bwMode="auto">
          <a:xfrm>
            <a:off x="5800725" y="1400175"/>
            <a:ext cx="3161414" cy="3521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Ausblick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5777031" cy="4792663"/>
          </a:xfrm>
        </p:spPr>
        <p:txBody>
          <a:bodyPr/>
          <a:lstStyle/>
          <a:p>
            <a:pPr marL="0" indent="0">
              <a:buNone/>
            </a:pPr>
            <a:r>
              <a:rPr lang="de-DE" b="1" noProof="0" dirty="0" smtClean="0"/>
              <a:t>LLRF Regelung</a:t>
            </a:r>
          </a:p>
          <a:p>
            <a:r>
              <a:rPr lang="de-DE" dirty="0"/>
              <a:t>Modellbasierter </a:t>
            </a:r>
            <a:r>
              <a:rPr lang="de-DE" noProof="0" dirty="0" smtClean="0"/>
              <a:t>Smith-Prädiktor (1.4us Latenz)</a:t>
            </a:r>
          </a:p>
          <a:p>
            <a:pPr marL="0" indent="0">
              <a:buNone/>
            </a:pPr>
            <a:r>
              <a:rPr lang="de-DE" b="1" noProof="0" dirty="0" smtClean="0"/>
              <a:t>Wasserkreislauf</a:t>
            </a:r>
          </a:p>
          <a:p>
            <a:r>
              <a:rPr lang="de-DE" noProof="0" dirty="0" smtClean="0"/>
              <a:t>Stationärer Betrieb</a:t>
            </a:r>
          </a:p>
          <a:p>
            <a:pPr lvl="1"/>
            <a:r>
              <a:rPr lang="de-DE" noProof="0" dirty="0" smtClean="0"/>
              <a:t>Pulsweitenmodulation mit Informationsaustausch als dauerhafte Implementierung</a:t>
            </a:r>
          </a:p>
          <a:p>
            <a:pPr lvl="1"/>
            <a:r>
              <a:rPr lang="de-DE" noProof="0" dirty="0" smtClean="0"/>
              <a:t>LLRF basierte Temperaturschätzung als Korrektur</a:t>
            </a:r>
          </a:p>
          <a:p>
            <a:r>
              <a:rPr lang="de-DE" noProof="0" dirty="0" smtClean="0"/>
              <a:t>Start/Interlock (RF GUN fehlt als Heizquelle) </a:t>
            </a:r>
          </a:p>
          <a:p>
            <a:pPr lvl="1"/>
            <a:r>
              <a:rPr lang="de-DE" noProof="0" dirty="0" smtClean="0"/>
              <a:t>Vladimir Vogel:  Idee - Bypass des Warmwassertanks</a:t>
            </a:r>
          </a:p>
          <a:p>
            <a:pPr lvl="1"/>
            <a:r>
              <a:rPr lang="de-DE" noProof="0" dirty="0" smtClean="0"/>
              <a:t>Mariusz </a:t>
            </a:r>
            <a:r>
              <a:rPr lang="de-DE" noProof="0" dirty="0" err="1" smtClean="0"/>
              <a:t>Grecki</a:t>
            </a:r>
            <a:r>
              <a:rPr lang="de-DE" noProof="0" dirty="0" smtClean="0"/>
              <a:t>: Starten mittels Frequenzmodulation</a:t>
            </a:r>
          </a:p>
        </p:txBody>
      </p:sp>
      <p:cxnSp>
        <p:nvCxnSpPr>
          <p:cNvPr id="11" name="Gewinkelte Verbindung 10"/>
          <p:cNvCxnSpPr/>
          <p:nvPr/>
        </p:nvCxnSpPr>
        <p:spPr bwMode="auto">
          <a:xfrm rot="10800000">
            <a:off x="6682155" y="3822247"/>
            <a:ext cx="1009859" cy="140677"/>
          </a:xfrm>
          <a:prstGeom prst="bentConnector3">
            <a:avLst>
              <a:gd name="adj1" fmla="val 249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hteck 14"/>
          <p:cNvSpPr/>
          <p:nvPr/>
        </p:nvSpPr>
        <p:spPr bwMode="auto">
          <a:xfrm>
            <a:off x="8443469" y="1690688"/>
            <a:ext cx="542039" cy="557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0" y="5042733"/>
            <a:ext cx="9143999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Arial Black" pitchFamily="34" charset="0"/>
              <a:buNone/>
            </a:pPr>
            <a:r>
              <a:rPr lang="de-DE" sz="2400" b="1" kern="0" dirty="0" smtClean="0">
                <a:solidFill>
                  <a:srgbClr val="00A5EB"/>
                </a:solidFill>
              </a:rPr>
              <a:t>Vielen Dank für die Aufmerksamkeit</a:t>
            </a:r>
          </a:p>
          <a:p>
            <a:pPr marL="0" indent="0" algn="ctr">
              <a:buFont typeface="Arial Black" pitchFamily="34" charset="0"/>
              <a:buNone/>
            </a:pPr>
            <a:r>
              <a:rPr lang="de-DE" sz="2400" b="1" kern="0" dirty="0" smtClean="0">
                <a:solidFill>
                  <a:srgbClr val="00A5EB"/>
                </a:solidFill>
              </a:rPr>
              <a:t>und dem LLRF, MKK, MPY, PITZ Team für die Unterstützung!</a:t>
            </a:r>
          </a:p>
          <a:p>
            <a:pPr marL="0" indent="0" algn="ctr">
              <a:buFont typeface="Arial Black" pitchFamily="34" charset="0"/>
              <a:buNone/>
            </a:pPr>
            <a:endParaRPr lang="de-DE" sz="2400" b="1" kern="0" dirty="0" smtClean="0">
              <a:solidFill>
                <a:srgbClr val="00A5EB"/>
              </a:solidFill>
            </a:endParaRPr>
          </a:p>
          <a:p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12468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U:\GUN_Temperature\Matlab_Files_Sven\GUN_calibration\resonant_cirle_RF_GUN_re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20" y="2776917"/>
            <a:ext cx="3475685" cy="342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Inhaltsplatzhalter 2"/>
          <p:cNvSpPr txBox="1">
            <a:spLocks/>
          </p:cNvSpPr>
          <p:nvPr/>
        </p:nvSpPr>
        <p:spPr bwMode="auto">
          <a:xfrm>
            <a:off x="282575" y="5763116"/>
            <a:ext cx="4176714" cy="437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dirty="0" err="1" smtClean="0"/>
              <a:t>Wie</a:t>
            </a:r>
            <a:r>
              <a:rPr lang="en-US" sz="1600" b="1" dirty="0" smtClean="0"/>
              <a:t>: </a:t>
            </a:r>
          </a:p>
          <a:p>
            <a:pPr marL="0" indent="0">
              <a:buNone/>
            </a:pPr>
            <a:r>
              <a:rPr lang="en-US" sz="1600" b="1" dirty="0" smtClean="0"/>
              <a:t>Variation </a:t>
            </a:r>
            <a:r>
              <a:rPr lang="en-US" sz="1600" b="1" dirty="0"/>
              <a:t>der </a:t>
            </a:r>
            <a:r>
              <a:rPr lang="en-US" sz="1600" b="1" dirty="0" err="1"/>
              <a:t>Eingangsleistung</a:t>
            </a:r>
            <a:r>
              <a:rPr lang="en-US" sz="1600" b="1" dirty="0"/>
              <a:t> P</a:t>
            </a:r>
            <a:r>
              <a:rPr lang="en-US" sz="1600" b="1" baseline="-25000" dirty="0"/>
              <a:t>IN</a:t>
            </a:r>
            <a:endParaRPr lang="en-US" sz="1600" b="1" dirty="0"/>
          </a:p>
          <a:p>
            <a:pPr marL="0" indent="0">
              <a:buNone/>
            </a:pPr>
            <a:endParaRPr lang="en-US" sz="1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4129002" cy="3770563"/>
          </a:xfrm>
        </p:spPr>
        <p:txBody>
          <a:bodyPr/>
          <a:lstStyle/>
          <a:p>
            <a:r>
              <a:rPr lang="de-DE" b="1" noProof="0" dirty="0" smtClean="0"/>
              <a:t>LLRF Regelung</a:t>
            </a:r>
          </a:p>
          <a:p>
            <a:pPr lvl="1"/>
            <a:r>
              <a:rPr lang="de-DE" b="1" noProof="0" dirty="0" smtClean="0"/>
              <a:t>Ziel:</a:t>
            </a:r>
            <a:r>
              <a:rPr lang="de-DE" noProof="0" dirty="0" smtClean="0"/>
              <a:t> Stabiles Beschleunigungsfeld in Amplitude und Phase der </a:t>
            </a:r>
            <a:r>
              <a:rPr lang="de-DE" noProof="0" dirty="0" smtClean="0">
                <a:sym typeface="Wingdings" panose="05000000000000000000" pitchFamily="2" charset="2"/>
              </a:rPr>
              <a:t>virtuellen Probe (</a:t>
            </a:r>
            <a:r>
              <a:rPr lang="de-DE" noProof="0" dirty="0" smtClean="0"/>
              <a:t>Kombination gemessenen Vorwärts und Reflektierten Signals)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Einführung</a:t>
            </a:r>
            <a:endParaRPr lang="de-DE" noProof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336" y="1404682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5093161" y="5189621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/>
              <a:t>Kühlwasserkreislauf</a:t>
            </a:r>
            <a:endParaRPr lang="en-US" sz="18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6785595" y="977900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/>
              <a:t>LLRF Regelung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46613" y="5831306"/>
            <a:ext cx="3970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A5EB"/>
                </a:solidFill>
              </a:rPr>
              <a:t>Stö</a:t>
            </a:r>
            <a:r>
              <a:rPr lang="de-DE" b="1" dirty="0" err="1">
                <a:solidFill>
                  <a:srgbClr val="00A5EB"/>
                </a:solidFill>
              </a:rPr>
              <a:t>rgröße</a:t>
            </a:r>
            <a:r>
              <a:rPr lang="de-DE" b="1" dirty="0">
                <a:solidFill>
                  <a:srgbClr val="00A5EB"/>
                </a:solidFill>
              </a:rPr>
              <a:t> für den Kühlwasserkreislauf</a:t>
            </a:r>
            <a:endParaRPr lang="en-US" dirty="0">
              <a:solidFill>
                <a:srgbClr val="00A5EB"/>
              </a:solidFill>
            </a:endParaRPr>
          </a:p>
        </p:txBody>
      </p:sp>
      <p:cxnSp>
        <p:nvCxnSpPr>
          <p:cNvPr id="10" name="Gerade Verbindung mit Pfeil 9"/>
          <p:cNvCxnSpPr>
            <a:endCxn id="8" idx="1"/>
          </p:cNvCxnSpPr>
          <p:nvPr/>
        </p:nvCxnSpPr>
        <p:spPr bwMode="auto">
          <a:xfrm flipV="1">
            <a:off x="3753853" y="6000583"/>
            <a:ext cx="892760" cy="1996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1524000" y="4155219"/>
            <a:ext cx="15392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Resonanzkreis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4176714" cy="2719805"/>
          </a:xfrm>
        </p:spPr>
        <p:txBody>
          <a:bodyPr/>
          <a:lstStyle/>
          <a:p>
            <a:r>
              <a:rPr lang="de-DE" b="1" noProof="0" dirty="0" smtClean="0"/>
              <a:t>Kühlwasserkreislauf</a:t>
            </a:r>
          </a:p>
          <a:p>
            <a:pPr lvl="1"/>
            <a:r>
              <a:rPr lang="de-DE" b="1" noProof="0" dirty="0" smtClean="0"/>
              <a:t>Ziel:</a:t>
            </a:r>
            <a:r>
              <a:rPr lang="de-DE" noProof="0" dirty="0" smtClean="0"/>
              <a:t> Gleichmäßige Kühlung, d.h. konstante Geometrie bzw. konstante reflektierte Leistung </a:t>
            </a:r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marL="444500" lvl="1" indent="0">
              <a:buNone/>
            </a:pPr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Einführung</a:t>
            </a:r>
            <a:endParaRPr lang="de-DE" noProof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336" y="1404682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5093161" y="5189621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/>
              <a:t>Kühlwasserkreislauf</a:t>
            </a:r>
            <a:endParaRPr lang="en-US" sz="18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6785595" y="977900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/>
              <a:t>LLRF Regelung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46613" y="5618739"/>
            <a:ext cx="342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A5EB"/>
                </a:solidFill>
              </a:rPr>
              <a:t>Stö</a:t>
            </a:r>
            <a:r>
              <a:rPr lang="de-DE" b="1" dirty="0" err="1">
                <a:solidFill>
                  <a:srgbClr val="00A5EB"/>
                </a:solidFill>
              </a:rPr>
              <a:t>rgröße</a:t>
            </a:r>
            <a:r>
              <a:rPr lang="de-DE" b="1" dirty="0">
                <a:solidFill>
                  <a:srgbClr val="00A5EB"/>
                </a:solidFill>
              </a:rPr>
              <a:t> für </a:t>
            </a:r>
            <a:r>
              <a:rPr lang="de-DE" b="1" dirty="0" smtClean="0">
                <a:solidFill>
                  <a:srgbClr val="00A5EB"/>
                </a:solidFill>
              </a:rPr>
              <a:t>die LLRF Regelung</a:t>
            </a:r>
            <a:endParaRPr lang="en-US" dirty="0">
              <a:solidFill>
                <a:srgbClr val="00A5EB"/>
              </a:solidFill>
            </a:endParaRPr>
          </a:p>
        </p:txBody>
      </p:sp>
      <p:cxnSp>
        <p:nvCxnSpPr>
          <p:cNvPr id="10" name="Gerade Verbindung mit Pfeil 9"/>
          <p:cNvCxnSpPr>
            <a:endCxn id="8" idx="1"/>
          </p:cNvCxnSpPr>
          <p:nvPr/>
        </p:nvCxnSpPr>
        <p:spPr bwMode="auto">
          <a:xfrm>
            <a:off x="3781425" y="4962525"/>
            <a:ext cx="865188" cy="82549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Inhaltsplatzhalter 2"/>
          <p:cNvSpPr txBox="1">
            <a:spLocks/>
          </p:cNvSpPr>
          <p:nvPr/>
        </p:nvSpPr>
        <p:spPr bwMode="auto">
          <a:xfrm>
            <a:off x="282575" y="4238275"/>
            <a:ext cx="4007761" cy="637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dirty="0" err="1" smtClean="0"/>
              <a:t>Wie</a:t>
            </a:r>
            <a:r>
              <a:rPr lang="en-US" sz="1600" b="1" dirty="0" smtClean="0"/>
              <a:t>: </a:t>
            </a:r>
          </a:p>
          <a:p>
            <a:pPr marL="0" indent="0">
              <a:buNone/>
            </a:pPr>
            <a:r>
              <a:rPr lang="en-US" sz="1600" b="1" dirty="0" smtClean="0"/>
              <a:t>Variation der </a:t>
            </a:r>
            <a:r>
              <a:rPr lang="en-US" sz="1600" b="1" dirty="0" err="1" smtClean="0"/>
              <a:t>Eingangswassertemp</a:t>
            </a:r>
            <a:r>
              <a:rPr lang="en-US" sz="1600" b="1" dirty="0" smtClean="0"/>
              <a:t>. T</a:t>
            </a:r>
            <a:r>
              <a:rPr lang="en-US" sz="1600" b="1" baseline="-25000" dirty="0" smtClean="0"/>
              <a:t>IN</a:t>
            </a:r>
          </a:p>
          <a:p>
            <a:pPr marL="0" indent="0"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0794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5" y="977900"/>
            <a:ext cx="4176714" cy="2719805"/>
          </a:xfrm>
        </p:spPr>
        <p:txBody>
          <a:bodyPr/>
          <a:lstStyle/>
          <a:p>
            <a:r>
              <a:rPr lang="de-DE" b="1" noProof="0" dirty="0" smtClean="0"/>
              <a:t>Kühlwasserkreislauf</a:t>
            </a:r>
          </a:p>
          <a:p>
            <a:pPr lvl="1"/>
            <a:r>
              <a:rPr lang="de-DE" b="1" noProof="0" dirty="0" smtClean="0"/>
              <a:t>Ziel:</a:t>
            </a:r>
            <a:r>
              <a:rPr lang="de-DE" noProof="0" dirty="0" smtClean="0"/>
              <a:t> Gleichmäßige Kühlung, d.h. konstante Geometrie bzw. konstante reflektierte Leistung </a:t>
            </a:r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  <a:p>
            <a:pPr marL="444500" lvl="1" indent="0">
              <a:buNone/>
            </a:pPr>
            <a:endParaRPr lang="de-DE" noProof="0" dirty="0" smtClean="0"/>
          </a:p>
          <a:p>
            <a:pPr lvl="1"/>
            <a:endParaRPr lang="de-DE" noProof="0" dirty="0" smtClean="0"/>
          </a:p>
          <a:p>
            <a:pPr lvl="1"/>
            <a:endParaRPr lang="de-DE" noProof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Einführung</a:t>
            </a:r>
            <a:endParaRPr lang="de-DE" noProof="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336" y="1404682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5093161" y="5189621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/>
              <a:t>Kühlwasserkreislauf</a:t>
            </a:r>
            <a:endParaRPr lang="en-US" sz="18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6785595" y="977900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/>
              <a:t>LLRF Regelung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46613" y="5618739"/>
            <a:ext cx="342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A5EB"/>
                </a:solidFill>
              </a:rPr>
              <a:t>Störgröße für die LLRF Regelung</a:t>
            </a:r>
            <a:endParaRPr lang="de-DE" dirty="0">
              <a:solidFill>
                <a:srgbClr val="00A5EB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82575" y="5266565"/>
            <a:ext cx="37137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1" dirty="0" smtClean="0">
                <a:solidFill>
                  <a:srgbClr val="00B0F0"/>
                </a:solidFill>
              </a:rPr>
              <a:t>Fazit: Strikte Trennung beider Subsysteme ist nur bedingt möglich!</a:t>
            </a:r>
            <a:endParaRPr lang="de-DE" sz="2400" b="1" i="1" dirty="0">
              <a:solidFill>
                <a:srgbClr val="00B0F0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3781425" y="4962525"/>
            <a:ext cx="865188" cy="82549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282575" y="4238275"/>
            <a:ext cx="4007761" cy="637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b="1" dirty="0" smtClean="0"/>
              <a:t>Wie: </a:t>
            </a:r>
          </a:p>
          <a:p>
            <a:pPr marL="0" indent="0">
              <a:buNone/>
            </a:pPr>
            <a:r>
              <a:rPr lang="de-DE" sz="1600" b="1" dirty="0" smtClean="0"/>
              <a:t>Variation der </a:t>
            </a:r>
            <a:r>
              <a:rPr lang="de-DE" sz="1600" b="1" dirty="0" err="1" smtClean="0"/>
              <a:t>Eingangswassertemp</a:t>
            </a:r>
            <a:r>
              <a:rPr lang="de-DE" sz="1600" b="1" dirty="0" smtClean="0"/>
              <a:t>. T</a:t>
            </a:r>
            <a:r>
              <a:rPr lang="de-DE" sz="1600" b="1" baseline="-25000" dirty="0" smtClean="0"/>
              <a:t>IN</a:t>
            </a:r>
          </a:p>
          <a:p>
            <a:pPr marL="0" indent="0">
              <a:buNone/>
            </a:pP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283401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336" y="1404682"/>
            <a:ext cx="4730423" cy="364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Übersicht</a:t>
            </a:r>
            <a:endParaRPr lang="de-DE" noProof="0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noProof="0" dirty="0" smtClean="0"/>
              <a:t>Einführung</a:t>
            </a:r>
          </a:p>
          <a:p>
            <a:r>
              <a:rPr lang="de-DE" b="1" noProof="0" dirty="0" smtClean="0">
                <a:solidFill>
                  <a:srgbClr val="F28E00"/>
                </a:solidFill>
              </a:rPr>
              <a:t>Kühlwasserkreislauf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noProof="0" dirty="0" smtClean="0"/>
              <a:t>LLRF</a:t>
            </a:r>
          </a:p>
          <a:p>
            <a:pPr lvl="1"/>
            <a:r>
              <a:rPr lang="de-DE" noProof="0" dirty="0" smtClean="0"/>
              <a:t>Identifikation</a:t>
            </a:r>
          </a:p>
          <a:p>
            <a:pPr lvl="1"/>
            <a:r>
              <a:rPr lang="de-DE" noProof="0" dirty="0" smtClean="0"/>
              <a:t>Regelung</a:t>
            </a:r>
          </a:p>
          <a:p>
            <a:pPr lvl="1"/>
            <a:r>
              <a:rPr lang="de-DE" noProof="0" dirty="0" smtClean="0"/>
              <a:t>Limitierungen</a:t>
            </a:r>
          </a:p>
          <a:p>
            <a:r>
              <a:rPr lang="de-DE" noProof="0" dirty="0" smtClean="0"/>
              <a:t>Vereinigung Wasserkreislauf und LLRF</a:t>
            </a:r>
          </a:p>
          <a:p>
            <a:pPr lvl="1"/>
            <a:r>
              <a:rPr lang="de-DE" dirty="0"/>
              <a:t>Verbesserte Temperaturschätzung der RF GUN</a:t>
            </a:r>
          </a:p>
          <a:p>
            <a:pPr lvl="1"/>
            <a:r>
              <a:rPr lang="de-DE" noProof="0" dirty="0" smtClean="0"/>
              <a:t>Regelung von kleinen Temperaturabweichungen im stationären Betrieb</a:t>
            </a:r>
          </a:p>
          <a:p>
            <a:r>
              <a:rPr lang="de-DE" noProof="0" dirty="0" smtClean="0"/>
              <a:t>Ausblick</a:t>
            </a:r>
          </a:p>
          <a:p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52996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:\GUN_LLRF_Performance\Operational_Panel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991" y="977900"/>
            <a:ext cx="6126546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Kühlwasserkreislauf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6" y="977900"/>
            <a:ext cx="2558416" cy="2471153"/>
          </a:xfrm>
        </p:spPr>
        <p:txBody>
          <a:bodyPr/>
          <a:lstStyle/>
          <a:p>
            <a:pPr marL="0" indent="0">
              <a:buNone/>
            </a:pPr>
            <a:r>
              <a:rPr lang="de-DE" b="1" u="sng" noProof="0" dirty="0" smtClean="0"/>
              <a:t>Operation Panel</a:t>
            </a:r>
          </a:p>
        </p:txBody>
      </p:sp>
      <p:cxnSp>
        <p:nvCxnSpPr>
          <p:cNvPr id="13" name="Gerade Verbindung mit Pfeil 12"/>
          <p:cNvCxnSpPr/>
          <p:nvPr/>
        </p:nvCxnSpPr>
        <p:spPr bwMode="auto">
          <a:xfrm flipV="1">
            <a:off x="2278063" y="2787985"/>
            <a:ext cx="4042526" cy="11102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Inhaltsplatzhalter 2"/>
          <p:cNvSpPr txBox="1">
            <a:spLocks/>
          </p:cNvSpPr>
          <p:nvPr/>
        </p:nvSpPr>
        <p:spPr bwMode="auto">
          <a:xfrm>
            <a:off x="282324" y="3736384"/>
            <a:ext cx="2558668" cy="2175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GUN </a:t>
            </a:r>
            <a:r>
              <a:rPr lang="en-US" kern="0" dirty="0" err="1" smtClean="0"/>
              <a:t>Wasser</a:t>
            </a:r>
            <a:endParaRPr lang="en-US" kern="0" dirty="0" smtClean="0"/>
          </a:p>
          <a:p>
            <a:pPr lvl="1"/>
            <a:r>
              <a:rPr lang="en-US" kern="0" dirty="0" err="1" smtClean="0"/>
              <a:t>Temperatur</a:t>
            </a:r>
            <a:endParaRPr lang="en-US" kern="0" dirty="0" smtClean="0"/>
          </a:p>
          <a:p>
            <a:pPr lvl="1"/>
            <a:r>
              <a:rPr lang="en-US" kern="0" dirty="0" err="1" smtClean="0"/>
              <a:t>Wasserkreislauf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2376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U:\GUN_LLRF_Performance\Operational_Panel_n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991" y="977900"/>
            <a:ext cx="6126546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dirty="0" smtClean="0"/>
              <a:t>Kühlwasserkreislauf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576" y="977900"/>
            <a:ext cx="2558416" cy="2471153"/>
          </a:xfrm>
        </p:spPr>
        <p:txBody>
          <a:bodyPr/>
          <a:lstStyle/>
          <a:p>
            <a:pPr marL="0" indent="0">
              <a:buNone/>
            </a:pPr>
            <a:r>
              <a:rPr lang="de-DE" b="1" u="sng" noProof="0" dirty="0" smtClean="0"/>
              <a:t>Operation Panel</a:t>
            </a:r>
          </a:p>
        </p:txBody>
      </p:sp>
      <p:sp>
        <p:nvSpPr>
          <p:cNvPr id="4" name="Ellipse 3"/>
          <p:cNvSpPr/>
          <p:nvPr/>
        </p:nvSpPr>
        <p:spPr bwMode="auto">
          <a:xfrm>
            <a:off x="6821902" y="2486527"/>
            <a:ext cx="553453" cy="352926"/>
          </a:xfrm>
          <a:prstGeom prst="ellipse">
            <a:avLst/>
          </a:prstGeom>
          <a:noFill/>
          <a:ln w="571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Inhaltsplatzhalter 2"/>
          <p:cNvSpPr txBox="1">
            <a:spLocks/>
          </p:cNvSpPr>
          <p:nvPr/>
        </p:nvSpPr>
        <p:spPr bwMode="auto">
          <a:xfrm>
            <a:off x="282324" y="3736384"/>
            <a:ext cx="2558668" cy="2175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rgbClr val="F28E00"/>
              </a:buClr>
              <a:buFont typeface="Arial Black" pitchFamily="34" charset="0"/>
              <a:buChar char="&gt;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4150" algn="l" rtl="0" eaLnBrk="1" fontAlgn="base" hangingPunct="1"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236663" indent="-228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9900"/>
              </a:buClr>
              <a:buFont typeface="Arial Black" pitchFamily="34" charset="0"/>
              <a:defRPr sz="1200">
                <a:solidFill>
                  <a:schemeClr val="tx1"/>
                </a:solidFill>
                <a:latin typeface="+mn-lt"/>
              </a:defRPr>
            </a:lvl3pPr>
            <a:lvl4pPr marL="164465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GUN </a:t>
            </a:r>
            <a:r>
              <a:rPr lang="en-US" kern="0" dirty="0" err="1" smtClean="0"/>
              <a:t>Wasser</a:t>
            </a:r>
            <a:endParaRPr lang="en-US" kern="0" dirty="0" smtClean="0"/>
          </a:p>
          <a:p>
            <a:pPr lvl="1"/>
            <a:r>
              <a:rPr lang="en-US" kern="0" dirty="0" err="1" smtClean="0"/>
              <a:t>Temperatur</a:t>
            </a:r>
            <a:endParaRPr lang="en-US" kern="0" dirty="0" smtClean="0"/>
          </a:p>
          <a:p>
            <a:pPr lvl="1"/>
            <a:r>
              <a:rPr lang="en-US" kern="0" dirty="0" err="1" smtClean="0"/>
              <a:t>Wasserkreislauf</a:t>
            </a:r>
            <a:endParaRPr lang="en-US" kern="0" dirty="0" smtClean="0"/>
          </a:p>
        </p:txBody>
      </p:sp>
      <p:pic>
        <p:nvPicPr>
          <p:cNvPr id="11" name="Picture 4" descr="U:\GUN_LLRF_Performance\GUN_Tempera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7" y="2970439"/>
            <a:ext cx="4486276" cy="317182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  <a:outerShdw blurRad="63500" sx="105000" sy="105000" algn="ctr" rotWithShape="0">
              <a:schemeClr val="accent1">
                <a:lumMod val="7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Gerade Verbindung mit Pfeil 13"/>
          <p:cNvCxnSpPr/>
          <p:nvPr/>
        </p:nvCxnSpPr>
        <p:spPr bwMode="auto">
          <a:xfrm flipV="1">
            <a:off x="2278063" y="2787985"/>
            <a:ext cx="4042526" cy="111024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28E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301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de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PPT-Vorlage_de</Template>
  <TotalTime>0</TotalTime>
  <Words>1124</Words>
  <Application>Microsoft Office PowerPoint</Application>
  <PresentationFormat>Bildschirmpräsentation (4:3)</PresentationFormat>
  <Paragraphs>355</Paragraphs>
  <Slides>33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4" baseType="lpstr">
      <vt:lpstr>PPT-Vorlage_de</vt:lpstr>
      <vt:lpstr>Regelung RF GUN. </vt:lpstr>
      <vt:lpstr>Übersicht</vt:lpstr>
      <vt:lpstr>Übersicht</vt:lpstr>
      <vt:lpstr>Einführung</vt:lpstr>
      <vt:lpstr>Einführung</vt:lpstr>
      <vt:lpstr>Einführung</vt:lpstr>
      <vt:lpstr>Übersicht</vt:lpstr>
      <vt:lpstr>Kühlwasserkreislauf</vt:lpstr>
      <vt:lpstr>Kühlwasserkreislauf</vt:lpstr>
      <vt:lpstr>Kühlwasserkreislauf</vt:lpstr>
      <vt:lpstr>Kühlwasserkreislauf - Identifikation</vt:lpstr>
      <vt:lpstr>Kühlwasserkreislauf - Regelung</vt:lpstr>
      <vt:lpstr>Kühlwasserkreislauf - Regelung</vt:lpstr>
      <vt:lpstr>Übersicht</vt:lpstr>
      <vt:lpstr>LLRF - Identifikation</vt:lpstr>
      <vt:lpstr>LLRF - Identifikation</vt:lpstr>
      <vt:lpstr>LLRF - Identifikation</vt:lpstr>
      <vt:lpstr>LLRF - Identifikation</vt:lpstr>
      <vt:lpstr>LLRF - Identifikation</vt:lpstr>
      <vt:lpstr>LLRF - Identifikation</vt:lpstr>
      <vt:lpstr>LLRF - Identifikation</vt:lpstr>
      <vt:lpstr>LLRF - Regelung</vt:lpstr>
      <vt:lpstr>LLRF - Regelung</vt:lpstr>
      <vt:lpstr>LLRF - Regelung</vt:lpstr>
      <vt:lpstr>LLRF - Regelung</vt:lpstr>
      <vt:lpstr>Übersicht</vt:lpstr>
      <vt:lpstr>Vereinigung Wasserkreislauf und LLRF</vt:lpstr>
      <vt:lpstr>Vereinigung Wasserkreislauf und LLRF</vt:lpstr>
      <vt:lpstr>Vereinigung Wasserkreislauf und LLRF</vt:lpstr>
      <vt:lpstr>Vereinigung Wasserkreislauf und LLRF</vt:lpstr>
      <vt:lpstr>Übersicht</vt:lpstr>
      <vt:lpstr>Ausblick</vt:lpstr>
      <vt:lpstr>Ausblick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Pfeiffer, Sven</dc:creator>
  <cp:lastModifiedBy>Pfeiffer, Sven</cp:lastModifiedBy>
  <cp:revision>85</cp:revision>
  <cp:lastPrinted>2015-03-23T22:53:04Z</cp:lastPrinted>
  <dcterms:created xsi:type="dcterms:W3CDTF">2015-03-19T11:07:00Z</dcterms:created>
  <dcterms:modified xsi:type="dcterms:W3CDTF">2015-07-23T11:09:37Z</dcterms:modified>
</cp:coreProperties>
</file>