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63" r:id="rId2"/>
    <p:sldId id="324" r:id="rId3"/>
    <p:sldId id="328" r:id="rId4"/>
    <p:sldId id="345" r:id="rId5"/>
    <p:sldId id="326" r:id="rId6"/>
    <p:sldId id="346" r:id="rId7"/>
    <p:sldId id="327" r:id="rId8"/>
    <p:sldId id="347" r:id="rId9"/>
    <p:sldId id="332" r:id="rId10"/>
    <p:sldId id="329" r:id="rId11"/>
    <p:sldId id="348" r:id="rId12"/>
    <p:sldId id="336" r:id="rId13"/>
    <p:sldId id="341" r:id="rId14"/>
    <p:sldId id="342" r:id="rId15"/>
    <p:sldId id="349" r:id="rId16"/>
    <p:sldId id="331" r:id="rId17"/>
    <p:sldId id="344" r:id="rId18"/>
    <p:sldId id="334" r:id="rId19"/>
    <p:sldId id="335" r:id="rId20"/>
    <p:sldId id="350" r:id="rId21"/>
    <p:sldId id="330" r:id="rId22"/>
    <p:sldId id="343" r:id="rId23"/>
    <p:sldId id="351" r:id="rId24"/>
    <p:sldId id="333" r:id="rId25"/>
    <p:sldId id="325" r:id="rId26"/>
  </p:sldIdLst>
  <p:sldSz cx="9144000" cy="6858000" type="screen4x3"/>
  <p:notesSz cx="6797675" cy="985678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8E"/>
    <a:srgbClr val="00A5EB"/>
    <a:srgbClr val="9FB000"/>
    <a:srgbClr val="02DEFC"/>
    <a:srgbClr val="000000"/>
    <a:srgbClr val="FFF295"/>
    <a:srgbClr val="E6FEC6"/>
    <a:srgbClr val="9C9E9F"/>
    <a:srgbClr val="FFFF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88" autoAdjust="0"/>
    <p:restoredTop sz="94772" autoAdjust="0"/>
  </p:normalViewPr>
  <p:slideViewPr>
    <p:cSldViewPr snapToGrid="0">
      <p:cViewPr>
        <p:scale>
          <a:sx n="200" d="100"/>
          <a:sy n="200" d="100"/>
        </p:scale>
        <p:origin x="-80" y="1536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outlineViewPr>
    <p:cViewPr>
      <p:scale>
        <a:sx n="33" d="100"/>
        <a:sy n="33" d="100"/>
      </p:scale>
      <p:origin x="42" y="10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542" y="1284"/>
      </p:cViewPr>
      <p:guideLst>
        <p:guide orient="horz" pos="3105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89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00" y="0"/>
            <a:ext cx="2946189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38188"/>
            <a:ext cx="4930775" cy="3697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81974"/>
            <a:ext cx="5438140" cy="4435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Textmasterformate durch Klicken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62370"/>
            <a:ext cx="2946189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00" y="9362370"/>
            <a:ext cx="2946189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643400A-345D-4375-9C2F-1BCD37D49F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260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5" name="Picture 9" descr="DESY-Logo-cyan-RGB_g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Helmholtz-Logo_schwarz_70_t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5959475"/>
            <a:ext cx="164782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GB" noProof="0" smtClean="0"/>
              <a:t>Untertitel durch Klicken bearbeiten</a:t>
            </a:r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GB" noProof="0" smtClean="0"/>
              <a:t>TITELMASTER</a:t>
            </a:r>
            <a:br>
              <a:rPr lang="en-GB" noProof="0" smtClean="0"/>
            </a:br>
            <a:r>
              <a:rPr lang="en-GB" noProof="0" smtClean="0"/>
              <a:t>FORMAT </a:t>
            </a:r>
          </a:p>
        </p:txBody>
      </p:sp>
    </p:spTree>
    <p:extLst>
      <p:ext uri="{BB962C8B-B14F-4D97-AF65-F5344CB8AC3E}">
        <p14:creationId xmlns:p14="http://schemas.microsoft.com/office/powerpoint/2010/main" val="1113708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6922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12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Wingdings" panose="05000000000000000000" pitchFamily="2" charset="2"/>
              <a:buChar char="§"/>
              <a:defRPr sz="1400" baseline="0"/>
            </a:lvl3pPr>
            <a:lvl4pPr marL="1644650" indent="-228600">
              <a:buClr>
                <a:srgbClr val="FFC000"/>
              </a:buClr>
              <a:buFont typeface="Arial" panose="020B0604020202020204" pitchFamily="34" charset="0"/>
              <a:buChar char="•"/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0798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13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9963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78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957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1936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1568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4595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>
                <a:solidFill>
                  <a:schemeClr val="bg2"/>
                </a:solidFill>
              </a:rPr>
              <a:t>Marcus </a:t>
            </a:r>
            <a:r>
              <a:rPr lang="en-GB" sz="900" b="1" dirty="0" smtClean="0">
                <a:solidFill>
                  <a:schemeClr val="bg2"/>
                </a:solidFill>
              </a:rPr>
              <a:t>Walla (MCS</a:t>
            </a:r>
            <a:r>
              <a:rPr lang="en-GB" sz="900" b="1" baseline="0" dirty="0" smtClean="0">
                <a:solidFill>
                  <a:schemeClr val="bg2"/>
                </a:solidFill>
              </a:rPr>
              <a:t> </a:t>
            </a:r>
            <a:r>
              <a:rPr lang="en-GB" sz="900" b="1" dirty="0" smtClean="0">
                <a:solidFill>
                  <a:schemeClr val="bg2"/>
                </a:solidFill>
              </a:rPr>
              <a:t>1)</a:t>
            </a:r>
            <a:r>
              <a:rPr lang="en-GB" sz="900" dirty="0" smtClean="0">
                <a:solidFill>
                  <a:schemeClr val="bg2"/>
                </a:solidFill>
              </a:rPr>
              <a:t>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r>
              <a:rPr lang="en-GB" sz="900" dirty="0" err="1" smtClean="0">
                <a:solidFill>
                  <a:schemeClr val="bg2"/>
                </a:solidFill>
              </a:rPr>
              <a:t>Beschleuniger-Betriebsseminar</a:t>
            </a:r>
            <a:r>
              <a:rPr lang="en-GB" sz="900" baseline="0" dirty="0" smtClean="0">
                <a:solidFill>
                  <a:schemeClr val="bg2"/>
                </a:solidFill>
              </a:rPr>
              <a:t> 2015 – FLASH – </a:t>
            </a:r>
            <a:r>
              <a:rPr lang="en-GB" sz="900" baseline="0" dirty="0" err="1" smtClean="0">
                <a:solidFill>
                  <a:schemeClr val="bg2"/>
                </a:solidFill>
              </a:rPr>
              <a:t>M</a:t>
            </a:r>
            <a:r>
              <a:rPr lang="en-GB" sz="900" dirty="0" err="1" smtClean="0">
                <a:solidFill>
                  <a:schemeClr val="bg2"/>
                </a:solidFill>
              </a:rPr>
              <a:t>agnetserver</a:t>
            </a:r>
            <a:r>
              <a:rPr lang="en-GB" sz="900" dirty="0" smtClean="0">
                <a:solidFill>
                  <a:schemeClr val="bg2"/>
                </a:solidFill>
              </a:rPr>
              <a:t>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r>
              <a:rPr lang="de-DE" sz="900" dirty="0" smtClean="0">
                <a:solidFill>
                  <a:schemeClr val="bg2"/>
                </a:solidFill>
              </a:rPr>
              <a:t>25. März 2015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r>
              <a:rPr lang="en-GB" sz="900" b="1" dirty="0" err="1" smtClean="0">
                <a:solidFill>
                  <a:schemeClr val="bg2"/>
                </a:solidFill>
              </a:rPr>
              <a:t>Seite</a:t>
            </a:r>
            <a:r>
              <a:rPr lang="en-GB" sz="900" b="1" dirty="0" smtClean="0">
                <a:solidFill>
                  <a:schemeClr val="bg2"/>
                </a:solidFill>
              </a:rPr>
              <a:t> </a:t>
            </a:r>
            <a:fld id="{4971F5A5-EEEF-472D-AFA2-7C29F69B0DED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  <p:pic>
        <p:nvPicPr>
          <p:cNvPr id="1030" name="Picture 10" descr="DESY-Logo-cyan-RGB_g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0" fontAlgn="base" hangingPunct="0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0" fontAlgn="base" hangingPunct="0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0" fontAlgn="base" hangingPunct="0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recommendations/rec.aspx?rec=2820" TargetMode="External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e.wikipedia.org/wiki/OSI-Model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Magnetserver</a:t>
            </a:r>
            <a:endParaRPr lang="de-DE" dirty="0" smtClean="0"/>
          </a:p>
        </p:txBody>
      </p:sp>
      <p:sp>
        <p:nvSpPr>
          <p:cNvPr id="3075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282575" y="1363663"/>
            <a:ext cx="8529638" cy="485775"/>
          </a:xfrm>
        </p:spPr>
        <p:txBody>
          <a:bodyPr/>
          <a:lstStyle/>
          <a:p>
            <a:pPr eaLnBrk="1" hangingPunct="1"/>
            <a:endParaRPr lang="de-DE" dirty="0" smtClean="0"/>
          </a:p>
          <a:p>
            <a:pPr eaLnBrk="1" hangingPunct="1"/>
            <a:endParaRPr lang="de-DE" dirty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/>
          </a:p>
          <a:p>
            <a:pPr eaLnBrk="1" hangingPunct="1"/>
            <a:endParaRPr lang="de-DE" dirty="0" smtClean="0"/>
          </a:p>
        </p:txBody>
      </p:sp>
      <p:sp>
        <p:nvSpPr>
          <p:cNvPr id="3076" name="Text Box 35"/>
          <p:cNvSpPr txBox="1">
            <a:spLocks noChangeArrowheads="1"/>
          </p:cNvSpPr>
          <p:nvPr/>
        </p:nvSpPr>
        <p:spPr bwMode="auto">
          <a:xfrm>
            <a:off x="4646613" y="4356100"/>
            <a:ext cx="41656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dirty="0">
                <a:solidFill>
                  <a:srgbClr val="00A5EB"/>
                </a:solidFill>
              </a:rPr>
              <a:t>Marcus Walla</a:t>
            </a:r>
          </a:p>
          <a:p>
            <a:r>
              <a:rPr lang="de-DE" dirty="0"/>
              <a:t>MCS 1</a:t>
            </a:r>
          </a:p>
          <a:p>
            <a:r>
              <a:rPr lang="de-DE" dirty="0" err="1" smtClean="0"/>
              <a:t>Grömitz</a:t>
            </a:r>
            <a:r>
              <a:rPr lang="de-DE" dirty="0" smtClean="0"/>
              <a:t>, 25. März 2015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Weiterentwicklung und neue Implementierungen (</a:t>
            </a:r>
            <a:r>
              <a:rPr lang="de-DE" dirty="0" smtClean="0"/>
              <a:t>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Dump-</a:t>
            </a:r>
            <a:r>
              <a:rPr lang="en-US" dirty="0" err="1" smtClean="0"/>
              <a:t>Rotatoren</a:t>
            </a:r>
            <a:endParaRPr lang="en-US" dirty="0" smtClean="0"/>
          </a:p>
          <a:p>
            <a:pPr lvl="1"/>
            <a:r>
              <a:rPr lang="de-DE" dirty="0" smtClean="0"/>
              <a:t>Wegfall der SEDAC Kommunikation mussten der </a:t>
            </a:r>
            <a:r>
              <a:rPr lang="de-DE" dirty="0" err="1" smtClean="0"/>
              <a:t>Dump</a:t>
            </a:r>
            <a:r>
              <a:rPr lang="de-DE" dirty="0" smtClean="0"/>
              <a:t> neu entwickelt werden</a:t>
            </a:r>
          </a:p>
          <a:p>
            <a:pPr lvl="1"/>
            <a:r>
              <a:rPr lang="de-DE" dirty="0"/>
              <a:t>Ziel: </a:t>
            </a:r>
            <a:r>
              <a:rPr lang="de-DE" dirty="0" smtClean="0"/>
              <a:t>gleichmäßige Verteilung </a:t>
            </a:r>
            <a:r>
              <a:rPr lang="de-DE" dirty="0"/>
              <a:t>der Strahlenergie </a:t>
            </a:r>
            <a:r>
              <a:rPr lang="de-DE" dirty="0" smtClean="0"/>
              <a:t>auf den </a:t>
            </a:r>
            <a:r>
              <a:rPr lang="de-DE" dirty="0" err="1"/>
              <a:t>Dump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MCS 2 (Bernd Pawlowski) </a:t>
            </a:r>
            <a:r>
              <a:rPr lang="de-DE" dirty="0"/>
              <a:t>hat basierend auf der PSC 4D Hardware </a:t>
            </a:r>
            <a:r>
              <a:rPr lang="de-DE" dirty="0" smtClean="0"/>
              <a:t>die Firmware erweitert:</a:t>
            </a:r>
          </a:p>
          <a:p>
            <a:pPr lvl="2"/>
            <a:r>
              <a:rPr lang="de-DE" dirty="0"/>
              <a:t>d</a:t>
            </a:r>
            <a:r>
              <a:rPr lang="de-DE" dirty="0" smtClean="0"/>
              <a:t>rei physikalische PSC 4D Geräte: 1 Master (</a:t>
            </a:r>
            <a:r>
              <a:rPr lang="en-US" dirty="0" err="1" smtClean="0"/>
              <a:t>synchronisiert</a:t>
            </a:r>
            <a:r>
              <a:rPr lang="en-US" dirty="0" smtClean="0"/>
              <a:t> </a:t>
            </a:r>
            <a:r>
              <a:rPr lang="en-US" dirty="0" err="1" smtClean="0"/>
              <a:t>Sinusschwingung</a:t>
            </a:r>
            <a:r>
              <a:rPr lang="de-DE" dirty="0" smtClean="0"/>
              <a:t>) und 2 </a:t>
            </a:r>
            <a:r>
              <a:rPr lang="de-DE" dirty="0" err="1" smtClean="0"/>
              <a:t>Slaves</a:t>
            </a:r>
            <a:endParaRPr lang="de-DE" dirty="0" smtClean="0"/>
          </a:p>
          <a:p>
            <a:pPr lvl="2"/>
            <a:r>
              <a:rPr lang="de-DE" dirty="0" smtClean="0"/>
              <a:t>Sinusschwingung: pro Gerät jeweils um 120 Grad verschoben </a:t>
            </a:r>
          </a:p>
          <a:p>
            <a:pPr lvl="2"/>
            <a:r>
              <a:rPr lang="de-DE" dirty="0" smtClean="0"/>
              <a:t>Amplitude (Auswirkung auf den Strom der Netzteile)</a:t>
            </a:r>
          </a:p>
          <a:p>
            <a:pPr lvl="2"/>
            <a:r>
              <a:rPr lang="de-DE" dirty="0" smtClean="0"/>
              <a:t>Frequenz</a:t>
            </a:r>
          </a:p>
          <a:p>
            <a:pPr lvl="1"/>
            <a:r>
              <a:rPr lang="de-DE" dirty="0" smtClean="0"/>
              <a:t>Virtuelles Gerät (für CMS und </a:t>
            </a:r>
            <a:r>
              <a:rPr lang="de-DE" dirty="0" err="1" smtClean="0"/>
              <a:t>jDDD</a:t>
            </a:r>
            <a:r>
              <a:rPr lang="de-DE" dirty="0" smtClean="0"/>
              <a:t>/DDD </a:t>
            </a:r>
            <a:br>
              <a:rPr lang="de-DE" dirty="0" smtClean="0"/>
            </a:br>
            <a:r>
              <a:rPr lang="de-DE" dirty="0" smtClean="0"/>
              <a:t>Panels)</a:t>
            </a:r>
          </a:p>
          <a:p>
            <a:pPr lvl="1"/>
            <a:r>
              <a:rPr lang="en-US" dirty="0" smtClean="0"/>
              <a:t>FLASH 1/2: </a:t>
            </a:r>
            <a:r>
              <a:rPr lang="en-US" dirty="0" err="1" smtClean="0"/>
              <a:t>seit</a:t>
            </a:r>
            <a:r>
              <a:rPr lang="en-US" dirty="0" smtClean="0"/>
              <a:t> </a:t>
            </a:r>
            <a:r>
              <a:rPr lang="en-US" dirty="0" err="1" smtClean="0"/>
              <a:t>Anfang</a:t>
            </a:r>
            <a:r>
              <a:rPr lang="en-US" dirty="0" smtClean="0"/>
              <a:t> 2014 </a:t>
            </a:r>
            <a:r>
              <a:rPr lang="en-US" dirty="0" err="1" smtClean="0"/>
              <a:t>Umstellung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auf CAN</a:t>
            </a:r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791" y="3890647"/>
            <a:ext cx="3928826" cy="2144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709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DDDDDD"/>
                </a:solidFill>
              </a:rPr>
              <a:t>Verantwortungsbereich</a:t>
            </a:r>
          </a:p>
          <a:p>
            <a:r>
              <a:rPr lang="de-DE" dirty="0">
                <a:solidFill>
                  <a:srgbClr val="DDDDDD"/>
                </a:solidFill>
              </a:rPr>
              <a:t>Kommunikationsstruktur</a:t>
            </a:r>
          </a:p>
          <a:p>
            <a:r>
              <a:rPr lang="de-DE" dirty="0">
                <a:solidFill>
                  <a:srgbClr val="DDDDDD"/>
                </a:solidFill>
              </a:rPr>
              <a:t>Vereinfachtes OSI Model</a:t>
            </a:r>
          </a:p>
          <a:p>
            <a:r>
              <a:rPr lang="de-DE" dirty="0">
                <a:solidFill>
                  <a:srgbClr val="DDDDDD"/>
                </a:solidFill>
              </a:rPr>
              <a:t>Weiterentwicklung und neue Implementierungen</a:t>
            </a:r>
          </a:p>
          <a:p>
            <a:r>
              <a:rPr lang="de-DE" dirty="0"/>
              <a:t>Tools </a:t>
            </a:r>
          </a:p>
          <a:p>
            <a:r>
              <a:rPr lang="de-DE" dirty="0">
                <a:solidFill>
                  <a:srgbClr val="DDDDDD"/>
                </a:solidFill>
              </a:rPr>
              <a:t>Fehlersignaturen und Lösungen</a:t>
            </a:r>
          </a:p>
          <a:p>
            <a:r>
              <a:rPr lang="de-DE" dirty="0">
                <a:solidFill>
                  <a:srgbClr val="DDDDDD"/>
                </a:solidFill>
              </a:rPr>
              <a:t>In Bearbeitung</a:t>
            </a:r>
          </a:p>
          <a:p>
            <a:r>
              <a:rPr lang="de-DE" dirty="0">
                <a:solidFill>
                  <a:srgbClr val="DDDDDD"/>
                </a:solidFill>
              </a:rPr>
              <a:t>Zukünftige Entwicklungen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531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Tools - </a:t>
            </a:r>
            <a:r>
              <a:rPr lang="de-DE" dirty="0"/>
              <a:t>Magnet </a:t>
            </a:r>
            <a:r>
              <a:rPr lang="de-DE" dirty="0" err="1"/>
              <a:t>OVerview</a:t>
            </a:r>
            <a:r>
              <a:rPr lang="de-DE" dirty="0"/>
              <a:t> (MOV</a:t>
            </a:r>
            <a:r>
              <a:rPr lang="de-DE" dirty="0" smtClean="0"/>
              <a:t>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7827" y="2737380"/>
            <a:ext cx="5388159" cy="344842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Neuentwicklung</a:t>
            </a:r>
          </a:p>
          <a:p>
            <a:r>
              <a:rPr lang="de-DE" dirty="0" smtClean="0"/>
              <a:t>Übersicht über aller FECs und CMSs Server im DESY</a:t>
            </a:r>
          </a:p>
          <a:p>
            <a:r>
              <a:rPr lang="de-DE" dirty="0" smtClean="0"/>
              <a:t>Verwaltung: 45 FECs und </a:t>
            </a:r>
            <a:r>
              <a:rPr lang="en-US" dirty="0" smtClean="0"/>
              <a:t>&gt; 1300 PS</a:t>
            </a:r>
            <a:endParaRPr lang="de-DE" dirty="0" smtClean="0"/>
          </a:p>
          <a:p>
            <a:r>
              <a:rPr lang="de-DE" dirty="0" smtClean="0"/>
              <a:t>Suchfunktion zum schnellen auffinden von PS</a:t>
            </a:r>
          </a:p>
          <a:p>
            <a:r>
              <a:rPr lang="de-DE" dirty="0" smtClean="0"/>
              <a:t>Konfiguration der FECs</a:t>
            </a:r>
          </a:p>
          <a:p>
            <a:r>
              <a:rPr lang="de-DE" dirty="0" smtClean="0"/>
              <a:t>Geplant ist eine Editierung</a:t>
            </a:r>
            <a:br>
              <a:rPr lang="de-DE" dirty="0" smtClean="0"/>
            </a:br>
            <a:r>
              <a:rPr lang="de-DE" dirty="0" smtClean="0"/>
              <a:t>der Konfiguration und </a:t>
            </a:r>
            <a:br>
              <a:rPr lang="de-DE" dirty="0" smtClean="0"/>
            </a:br>
            <a:r>
              <a:rPr lang="de-DE" dirty="0" smtClean="0"/>
              <a:t>einspielen per Knopfdruck</a:t>
            </a:r>
          </a:p>
        </p:txBody>
      </p:sp>
    </p:spTree>
    <p:extLst>
      <p:ext uri="{BB962C8B-B14F-4D97-AF65-F5344CB8AC3E}">
        <p14:creationId xmlns:p14="http://schemas.microsoft.com/office/powerpoint/2010/main" val="473469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Tools - Magnet </a:t>
            </a:r>
            <a:r>
              <a:rPr lang="de-DE" dirty="0" err="1"/>
              <a:t>OVerview</a:t>
            </a:r>
            <a:r>
              <a:rPr lang="de-DE" dirty="0"/>
              <a:t> (II)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Wartung der CAN </a:t>
            </a:r>
            <a:r>
              <a:rPr lang="de-DE" dirty="0" smtClean="0"/>
              <a:t>Module</a:t>
            </a:r>
          </a:p>
          <a:p>
            <a:r>
              <a:rPr lang="de-DE" dirty="0" smtClean="0"/>
              <a:t>Direktes schreiben/lesen von Rohdaten an einen CAN Knoten</a:t>
            </a:r>
          </a:p>
          <a:p>
            <a:r>
              <a:rPr lang="de-DE" dirty="0" smtClean="0"/>
              <a:t>Einspielen von Firmware auf den PSC Modulen</a:t>
            </a:r>
            <a:endParaRPr lang="en-US" dirty="0"/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05414" y="2258228"/>
            <a:ext cx="6313093" cy="4033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8618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Tools – TICOM Viewer (III)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Neuentwicklung</a:t>
            </a:r>
            <a:endParaRPr lang="en-US" dirty="0" smtClean="0"/>
          </a:p>
          <a:p>
            <a:r>
              <a:rPr lang="en-US" dirty="0" err="1" smtClean="0"/>
              <a:t>Abgespeckte</a:t>
            </a:r>
            <a:r>
              <a:rPr lang="en-US" dirty="0" smtClean="0"/>
              <a:t> Version</a:t>
            </a:r>
            <a:br>
              <a:rPr lang="en-US" dirty="0" smtClean="0"/>
            </a:br>
            <a:r>
              <a:rPr lang="en-US" dirty="0" smtClean="0"/>
              <a:t>von MOV</a:t>
            </a:r>
          </a:p>
          <a:p>
            <a:r>
              <a:rPr lang="en-US" dirty="0" err="1" smtClean="0"/>
              <a:t>Ermöglicht</a:t>
            </a:r>
            <a:r>
              <a:rPr lang="en-US" dirty="0" smtClean="0"/>
              <a:t> </a:t>
            </a:r>
            <a:r>
              <a:rPr lang="en-US" dirty="0" err="1" smtClean="0"/>
              <a:t>direkten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Zugriff</a:t>
            </a:r>
            <a:r>
              <a:rPr lang="en-US" dirty="0" smtClean="0"/>
              <a:t> auf die CAN</a:t>
            </a:r>
            <a:br>
              <a:rPr lang="en-US" dirty="0" smtClean="0"/>
            </a:br>
            <a:r>
              <a:rPr lang="en-US" dirty="0" err="1" smtClean="0"/>
              <a:t>Knoten</a:t>
            </a:r>
            <a:r>
              <a:rPr lang="en-US" dirty="0" smtClean="0"/>
              <a:t> </a:t>
            </a:r>
            <a:r>
              <a:rPr lang="en-US" dirty="0" err="1" smtClean="0"/>
              <a:t>über</a:t>
            </a:r>
            <a:r>
              <a:rPr lang="en-US" dirty="0" smtClean="0"/>
              <a:t> die TINE</a:t>
            </a:r>
            <a:br>
              <a:rPr lang="en-US" dirty="0" smtClean="0"/>
            </a:br>
            <a:r>
              <a:rPr lang="en-US" dirty="0" err="1" smtClean="0"/>
              <a:t>Schnittstelle</a:t>
            </a:r>
            <a:r>
              <a:rPr lang="en-US" dirty="0" smtClean="0"/>
              <a:t> 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99325" y="1348194"/>
            <a:ext cx="5637370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6413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DDDDDD"/>
                </a:solidFill>
              </a:rPr>
              <a:t>Verantwortungsbereich</a:t>
            </a:r>
          </a:p>
          <a:p>
            <a:r>
              <a:rPr lang="de-DE" dirty="0">
                <a:solidFill>
                  <a:srgbClr val="DDDDDD"/>
                </a:solidFill>
              </a:rPr>
              <a:t>Kommunikationsstruktur</a:t>
            </a:r>
          </a:p>
          <a:p>
            <a:r>
              <a:rPr lang="de-DE" dirty="0">
                <a:solidFill>
                  <a:srgbClr val="DDDDDD"/>
                </a:solidFill>
              </a:rPr>
              <a:t>Vereinfachtes OSI Model</a:t>
            </a:r>
          </a:p>
          <a:p>
            <a:r>
              <a:rPr lang="de-DE" dirty="0">
                <a:solidFill>
                  <a:srgbClr val="DDDDDD"/>
                </a:solidFill>
              </a:rPr>
              <a:t>Weiterentwicklung und neue Implementierungen</a:t>
            </a:r>
          </a:p>
          <a:p>
            <a:r>
              <a:rPr lang="de-DE" dirty="0">
                <a:solidFill>
                  <a:srgbClr val="DDDDDD"/>
                </a:solidFill>
              </a:rPr>
              <a:t>Tools </a:t>
            </a:r>
          </a:p>
          <a:p>
            <a:r>
              <a:rPr lang="de-DE" dirty="0"/>
              <a:t>Fehlersignaturen und Lösungen</a:t>
            </a:r>
          </a:p>
          <a:p>
            <a:r>
              <a:rPr lang="de-DE" dirty="0">
                <a:solidFill>
                  <a:srgbClr val="DDDDDD"/>
                </a:solidFill>
              </a:rPr>
              <a:t>In Bearbeitung</a:t>
            </a:r>
          </a:p>
          <a:p>
            <a:r>
              <a:rPr lang="de-DE" dirty="0">
                <a:solidFill>
                  <a:srgbClr val="DDDDDD"/>
                </a:solidFill>
              </a:rPr>
              <a:t>Zukünftige Entwicklungen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485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Fehlersignaturen </a:t>
            </a:r>
            <a:r>
              <a:rPr lang="de-DE" dirty="0" smtClean="0"/>
              <a:t>und Lösungen (I)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Problem</a:t>
            </a:r>
          </a:p>
          <a:p>
            <a:pPr lvl="1"/>
            <a:r>
              <a:rPr lang="de-DE" dirty="0" smtClean="0"/>
              <a:t>NOT CLEAN </a:t>
            </a:r>
            <a:r>
              <a:rPr lang="de-DE" dirty="0" err="1" smtClean="0"/>
              <a:t>Flag</a:t>
            </a:r>
            <a:r>
              <a:rPr lang="de-DE" dirty="0" smtClean="0"/>
              <a:t> bleibt nach dem </a:t>
            </a:r>
            <a:r>
              <a:rPr lang="de-DE" dirty="0" err="1" smtClean="0"/>
              <a:t>Cyclen</a:t>
            </a:r>
            <a:r>
              <a:rPr lang="de-DE" dirty="0" smtClean="0"/>
              <a:t> erhalten</a:t>
            </a:r>
          </a:p>
          <a:p>
            <a:r>
              <a:rPr lang="de-DE" dirty="0" smtClean="0"/>
              <a:t>Vorgehen</a:t>
            </a:r>
          </a:p>
          <a:p>
            <a:pPr lvl="1"/>
            <a:r>
              <a:rPr lang="de-DE" dirty="0" smtClean="0"/>
              <a:t>Nach dem </a:t>
            </a:r>
            <a:r>
              <a:rPr lang="de-DE" dirty="0" err="1" smtClean="0"/>
              <a:t>Cyclen</a:t>
            </a:r>
            <a:r>
              <a:rPr lang="de-DE" dirty="0"/>
              <a:t> einzelne Magnete (</a:t>
            </a:r>
            <a:r>
              <a:rPr lang="de-DE" dirty="0" err="1" smtClean="0"/>
              <a:t>jDDD</a:t>
            </a:r>
            <a:r>
              <a:rPr lang="de-DE" dirty="0" smtClean="0"/>
              <a:t>/DDD)/den File Operator sind diese anschließend mit dem NOT CLEAN gebrandmarkt</a:t>
            </a:r>
          </a:p>
          <a:p>
            <a:r>
              <a:rPr lang="de-DE" dirty="0" smtClean="0"/>
              <a:t>Ursache </a:t>
            </a:r>
          </a:p>
          <a:p>
            <a:pPr lvl="1"/>
            <a:r>
              <a:rPr lang="de-DE" dirty="0" err="1" smtClean="0"/>
              <a:t>Dirty-Flag</a:t>
            </a:r>
            <a:r>
              <a:rPr lang="de-DE" dirty="0" smtClean="0"/>
              <a:t> wird während der </a:t>
            </a:r>
            <a:r>
              <a:rPr lang="de-DE" dirty="0" err="1" smtClean="0"/>
              <a:t>Cycling</a:t>
            </a:r>
            <a:r>
              <a:rPr lang="de-DE" dirty="0"/>
              <a:t>-</a:t>
            </a:r>
            <a:r>
              <a:rPr lang="de-DE" dirty="0" smtClean="0"/>
              <a:t>Sequenz gesetzt</a:t>
            </a:r>
          </a:p>
          <a:p>
            <a:pPr lvl="2"/>
            <a:r>
              <a:rPr lang="de-DE" dirty="0" smtClean="0"/>
              <a:t>Differenz </a:t>
            </a:r>
            <a:r>
              <a:rPr lang="de-DE" dirty="0"/>
              <a:t>im </a:t>
            </a:r>
            <a:r>
              <a:rPr lang="de-DE" dirty="0" smtClean="0"/>
              <a:t>min/</a:t>
            </a:r>
            <a:r>
              <a:rPr lang="de-DE" dirty="0" err="1" smtClean="0"/>
              <a:t>max</a:t>
            </a:r>
            <a:r>
              <a:rPr lang="de-DE" dirty="0" smtClean="0"/>
              <a:t>-Stromwert: </a:t>
            </a:r>
            <a:r>
              <a:rPr lang="de-DE" dirty="0"/>
              <a:t>| SOLL - IST | &gt; </a:t>
            </a:r>
            <a:r>
              <a:rPr lang="de-DE" dirty="0" smtClean="0"/>
              <a:t>Differenzschwelle </a:t>
            </a:r>
            <a:r>
              <a:rPr lang="de-DE" dirty="0"/>
              <a:t>=&gt; setze </a:t>
            </a:r>
            <a:r>
              <a:rPr lang="de-DE" dirty="0" err="1" smtClean="0"/>
              <a:t>Dirty-Flag</a:t>
            </a:r>
            <a:endParaRPr lang="de-DE" dirty="0" smtClean="0"/>
          </a:p>
          <a:p>
            <a:pPr lvl="3"/>
            <a:r>
              <a:rPr lang="de-DE" dirty="0" smtClean="0"/>
              <a:t>Jeder </a:t>
            </a:r>
            <a:r>
              <a:rPr lang="de-DE" dirty="0"/>
              <a:t>Gerätetyp besitzt </a:t>
            </a:r>
            <a:r>
              <a:rPr lang="de-DE" dirty="0" smtClean="0"/>
              <a:t>angepasste, hartkodierte </a:t>
            </a:r>
            <a:r>
              <a:rPr lang="de-DE" dirty="0" smtClean="0"/>
              <a:t>Differenzschwelle</a:t>
            </a:r>
            <a:endParaRPr lang="de-DE" dirty="0"/>
          </a:p>
          <a:p>
            <a:pPr lvl="3"/>
            <a:r>
              <a:rPr lang="de-DE" sz="1200" dirty="0" smtClean="0"/>
              <a:t>kann </a:t>
            </a:r>
            <a:r>
              <a:rPr lang="de-DE" sz="1200" dirty="0"/>
              <a:t>geändert werden, bezieht sich aber </a:t>
            </a:r>
            <a:r>
              <a:rPr lang="de-DE" sz="1200" dirty="0" smtClean="0"/>
              <a:t>auf </a:t>
            </a:r>
            <a:r>
              <a:rPr lang="de-DE" sz="1200" dirty="0"/>
              <a:t>alle Geräte des gleichen Typs</a:t>
            </a:r>
            <a:endParaRPr lang="de-DE" dirty="0"/>
          </a:p>
          <a:p>
            <a:pPr lvl="2"/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pPr marL="444500" lvl="1" indent="0">
              <a:buNone/>
            </a:pPr>
            <a:endParaRPr lang="de-DE" dirty="0" smtClean="0"/>
          </a:p>
          <a:p>
            <a:pPr>
              <a:buFontTx/>
              <a:buChar char="-"/>
            </a:pPr>
            <a:endParaRPr lang="de-DE" sz="1800" dirty="0"/>
          </a:p>
          <a:p>
            <a:pPr>
              <a:buFontTx/>
              <a:buChar char="-"/>
            </a:pPr>
            <a:endParaRPr lang="de-DE" sz="18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115" y="4327254"/>
            <a:ext cx="5085248" cy="1945608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 bwMode="auto">
          <a:xfrm flipH="1">
            <a:off x="5493956" y="5682883"/>
            <a:ext cx="2115967" cy="27432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>
            <a:off x="1277137" y="5416120"/>
            <a:ext cx="1406867" cy="563754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499488" y="5246843"/>
            <a:ext cx="7776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-120 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09923" y="5513606"/>
            <a:ext cx="9339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-118,4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917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Fehlersignaturen und Lösungen (I)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Lösung (seit </a:t>
            </a:r>
            <a:r>
              <a:rPr lang="de-DE" dirty="0"/>
              <a:t>kurzem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spezifische </a:t>
            </a:r>
            <a:r>
              <a:rPr lang="de-DE" dirty="0"/>
              <a:t>Magnete können mit Differenzschwelle konfiguriert werden. </a:t>
            </a:r>
          </a:p>
          <a:p>
            <a:pPr lvl="2"/>
            <a:r>
              <a:rPr lang="de-DE" b="1" dirty="0">
                <a:solidFill>
                  <a:srgbClr val="FF0000"/>
                </a:solidFill>
              </a:rPr>
              <a:t>Brauchen Feedback von den Operateuren und MKK für die </a:t>
            </a:r>
            <a:r>
              <a:rPr lang="de-DE" b="1" dirty="0" smtClean="0">
                <a:solidFill>
                  <a:srgbClr val="FF0000"/>
                </a:solidFill>
              </a:rPr>
              <a:t>Schwellen</a:t>
            </a:r>
            <a:endParaRPr lang="de-DE" b="1" dirty="0">
              <a:solidFill>
                <a:srgbClr val="FF0000"/>
              </a:solidFill>
            </a:endParaRPr>
          </a:p>
          <a:p>
            <a:r>
              <a:rPr lang="de-DE" dirty="0" smtClean="0"/>
              <a:t>Einschränkung</a:t>
            </a:r>
          </a:p>
          <a:p>
            <a:pPr lvl="1"/>
            <a:r>
              <a:rPr lang="de-DE" dirty="0" smtClean="0"/>
              <a:t>Momentan nur für </a:t>
            </a:r>
            <a:r>
              <a:rPr lang="de-DE" dirty="0"/>
              <a:t>Geräte des Typs PSC </a:t>
            </a:r>
            <a:r>
              <a:rPr lang="de-DE" dirty="0" smtClean="0"/>
              <a:t>4D</a:t>
            </a:r>
          </a:p>
          <a:p>
            <a:pPr lvl="1"/>
            <a:r>
              <a:rPr lang="de-DE" dirty="0" smtClean="0"/>
              <a:t>Kann </a:t>
            </a:r>
            <a:r>
              <a:rPr lang="de-DE" dirty="0"/>
              <a:t>aber ohne Probleme </a:t>
            </a:r>
            <a:r>
              <a:rPr lang="de-DE" dirty="0" smtClean="0"/>
              <a:t>auf weitere Geräte erweitert </a:t>
            </a:r>
            <a:r>
              <a:rPr lang="de-DE" dirty="0"/>
              <a:t>werden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473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Fehlersignaturen </a:t>
            </a:r>
            <a:r>
              <a:rPr lang="de-DE" dirty="0" smtClean="0"/>
              <a:t>und </a:t>
            </a:r>
            <a:r>
              <a:rPr lang="de-DE" dirty="0"/>
              <a:t>Lösungen (</a:t>
            </a:r>
            <a:r>
              <a:rPr lang="de-DE" dirty="0" smtClean="0"/>
              <a:t>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Problem</a:t>
            </a:r>
          </a:p>
          <a:p>
            <a:pPr lvl="1"/>
            <a:r>
              <a:rPr lang="de-DE" dirty="0" smtClean="0"/>
              <a:t>Für unipolare Magnete kann ein Polwender für Polaritätswechsel verwendet werden</a:t>
            </a:r>
          </a:p>
          <a:p>
            <a:r>
              <a:rPr lang="de-DE" dirty="0" smtClean="0"/>
              <a:t>Vorgehen</a:t>
            </a:r>
          </a:p>
          <a:p>
            <a:pPr lvl="1"/>
            <a:r>
              <a:rPr lang="de-DE" dirty="0" smtClean="0"/>
              <a:t>Sequenz beim Polwenden</a:t>
            </a:r>
            <a:endParaRPr lang="de-DE" dirty="0"/>
          </a:p>
          <a:p>
            <a:pPr lvl="2"/>
            <a:r>
              <a:rPr lang="de-DE" dirty="0" smtClean="0"/>
              <a:t>Magnet auf den Stromwert 0 A fahren, Magnet ausschalten</a:t>
            </a:r>
          </a:p>
          <a:p>
            <a:pPr lvl="2"/>
            <a:r>
              <a:rPr lang="de-DE" dirty="0" smtClean="0"/>
              <a:t>Polarität wechseln (Schwachpunkt)</a:t>
            </a:r>
          </a:p>
          <a:p>
            <a:pPr lvl="2"/>
            <a:r>
              <a:rPr lang="de-DE" dirty="0" smtClean="0"/>
              <a:t>Magnet einschalten. Magnet auf die neuen Stromwert fahren</a:t>
            </a:r>
          </a:p>
          <a:p>
            <a:r>
              <a:rPr lang="de-DE" dirty="0" smtClean="0"/>
              <a:t>Ursache</a:t>
            </a:r>
          </a:p>
          <a:p>
            <a:pPr lvl="1"/>
            <a:r>
              <a:rPr lang="de-DE" dirty="0" smtClean="0"/>
              <a:t>Der Polaritätswechsel ist nicht zu 100% verlässlich</a:t>
            </a:r>
          </a:p>
          <a:p>
            <a:pPr lvl="2"/>
            <a:r>
              <a:rPr lang="de-DE" dirty="0" smtClean="0"/>
              <a:t>Hardwarefehler: </a:t>
            </a:r>
          </a:p>
          <a:p>
            <a:pPr lvl="3"/>
            <a:r>
              <a:rPr lang="de-DE" dirty="0" smtClean="0"/>
              <a:t>beide </a:t>
            </a:r>
            <a:r>
              <a:rPr lang="de-DE" dirty="0" err="1" smtClean="0"/>
              <a:t>Polwenderschuhe</a:t>
            </a:r>
            <a:r>
              <a:rPr lang="de-DE" dirty="0" smtClean="0"/>
              <a:t> sind mechanisch vom </a:t>
            </a:r>
            <a:br>
              <a:rPr lang="de-DE" dirty="0" smtClean="0"/>
            </a:br>
            <a:r>
              <a:rPr lang="de-DE" dirty="0" smtClean="0"/>
              <a:t>Strom getrennt =&gt; Polwender = 0! </a:t>
            </a:r>
          </a:p>
          <a:p>
            <a:pPr lvl="3"/>
            <a:r>
              <a:rPr lang="de-DE" dirty="0" smtClean="0"/>
              <a:t>Polarität wurde nicht gewechselt</a:t>
            </a:r>
          </a:p>
          <a:p>
            <a:pPr lvl="1"/>
            <a:r>
              <a:rPr lang="de-DE" dirty="0" smtClean="0"/>
              <a:t>Öfters bei den </a:t>
            </a:r>
            <a:r>
              <a:rPr lang="de-DE" dirty="0" err="1" smtClean="0"/>
              <a:t>Degaussing</a:t>
            </a:r>
            <a:r>
              <a:rPr lang="de-DE" dirty="0" smtClean="0"/>
              <a:t>-Magneten auf: </a:t>
            </a:r>
            <a:br>
              <a:rPr lang="de-DE" dirty="0" smtClean="0"/>
            </a:br>
            <a:r>
              <a:rPr lang="de-DE" dirty="0" smtClean="0"/>
              <a:t>Q5UND1.3.5</a:t>
            </a:r>
            <a:r>
              <a:rPr lang="de-DE" dirty="0"/>
              <a:t>, Q5UND2.4, </a:t>
            </a:r>
            <a:r>
              <a:rPr lang="de-DE" dirty="0" smtClean="0"/>
              <a:t>Q6UND1, Q14SMATCH</a:t>
            </a:r>
            <a:br>
              <a:rPr lang="de-DE" dirty="0" smtClean="0"/>
            </a:br>
            <a:r>
              <a:rPr lang="de-DE" dirty="0" smtClean="0"/>
              <a:t>und Q15SMATCH</a:t>
            </a:r>
          </a:p>
          <a:p>
            <a:pPr lvl="1"/>
            <a:r>
              <a:rPr lang="de-DE" dirty="0" smtClean="0"/>
              <a:t>Hier kann nur MKK Abhilfe schaffen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266" y="3705766"/>
            <a:ext cx="3657600" cy="1857375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 bwMode="auto">
          <a:xfrm flipV="1">
            <a:off x="5237756" y="5199234"/>
            <a:ext cx="641609" cy="574333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4984847" y="5496293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!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201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Fehlersignaturen </a:t>
            </a:r>
            <a:r>
              <a:rPr lang="de-DE" dirty="0" smtClean="0"/>
              <a:t>und </a:t>
            </a:r>
            <a:r>
              <a:rPr lang="de-DE" dirty="0"/>
              <a:t>Lösungen (</a:t>
            </a:r>
            <a:r>
              <a:rPr lang="de-DE" dirty="0" smtClean="0"/>
              <a:t>III)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Problem</a:t>
            </a:r>
          </a:p>
          <a:p>
            <a:pPr lvl="1"/>
            <a:r>
              <a:rPr lang="de-DE" dirty="0" err="1" smtClean="0"/>
              <a:t>Dump-Rotatoren</a:t>
            </a:r>
            <a:r>
              <a:rPr lang="de-DE" dirty="0" smtClean="0"/>
              <a:t> lassen sich nach der Wartungszeit nicht einschalten</a:t>
            </a:r>
          </a:p>
          <a:p>
            <a:r>
              <a:rPr lang="de-DE" dirty="0" smtClean="0"/>
              <a:t>Vorgehen</a:t>
            </a:r>
          </a:p>
          <a:p>
            <a:pPr lvl="1"/>
            <a:r>
              <a:rPr lang="de-DE" dirty="0" err="1" smtClean="0"/>
              <a:t>Rotatoren</a:t>
            </a:r>
            <a:r>
              <a:rPr lang="de-DE" dirty="0" smtClean="0"/>
              <a:t> werden ausgeschaltet (und evtl. </a:t>
            </a:r>
            <a:r>
              <a:rPr lang="de-DE" dirty="0" err="1"/>
              <a:t>r</a:t>
            </a:r>
            <a:r>
              <a:rPr lang="de-DE" dirty="0" err="1" smtClean="0"/>
              <a:t>esettet</a:t>
            </a:r>
            <a:r>
              <a:rPr lang="de-DE" dirty="0" smtClean="0"/>
              <a:t>)</a:t>
            </a:r>
            <a:endParaRPr lang="de-DE" dirty="0"/>
          </a:p>
          <a:p>
            <a:pPr lvl="1"/>
            <a:r>
              <a:rPr lang="de-DE" dirty="0" smtClean="0"/>
              <a:t>Firmware fährt die Amplitude auf 0</a:t>
            </a:r>
          </a:p>
          <a:p>
            <a:r>
              <a:rPr lang="de-DE" dirty="0" smtClean="0"/>
              <a:t>Ursache</a:t>
            </a:r>
          </a:p>
          <a:p>
            <a:pPr lvl="1"/>
            <a:r>
              <a:rPr lang="de-DE" dirty="0" smtClean="0"/>
              <a:t>Wiederanlauf von FLASH</a:t>
            </a:r>
            <a:endParaRPr lang="de-DE" dirty="0"/>
          </a:p>
          <a:p>
            <a:pPr lvl="1"/>
            <a:r>
              <a:rPr lang="de-DE" dirty="0" smtClean="0"/>
              <a:t>Versuch die </a:t>
            </a:r>
            <a:r>
              <a:rPr lang="de-DE" dirty="0" err="1" smtClean="0"/>
              <a:t>Dump-Rotatoren</a:t>
            </a:r>
            <a:r>
              <a:rPr lang="de-DE" dirty="0" smtClean="0"/>
              <a:t> wieder einzuschalten</a:t>
            </a:r>
          </a:p>
          <a:p>
            <a:pPr lvl="1"/>
            <a:r>
              <a:rPr lang="de-DE" dirty="0" err="1" smtClean="0"/>
              <a:t>Dump</a:t>
            </a:r>
            <a:r>
              <a:rPr lang="de-DE" dirty="0" err="1"/>
              <a:t>-</a:t>
            </a:r>
            <a:r>
              <a:rPr lang="de-DE" dirty="0" err="1" smtClean="0"/>
              <a:t>Rotatoren</a:t>
            </a:r>
            <a:r>
              <a:rPr lang="de-DE" dirty="0" smtClean="0"/>
              <a:t> fangen nicht an zu rotieren </a:t>
            </a:r>
          </a:p>
          <a:p>
            <a:r>
              <a:rPr lang="de-DE" dirty="0" smtClean="0"/>
              <a:t>Lösung: </a:t>
            </a:r>
            <a:r>
              <a:rPr lang="de-DE" dirty="0" smtClean="0">
                <a:solidFill>
                  <a:srgbClr val="FF0000"/>
                </a:solidFill>
              </a:rPr>
              <a:t>Workaround</a:t>
            </a:r>
          </a:p>
          <a:p>
            <a:pPr lvl="1"/>
            <a:r>
              <a:rPr lang="de-DE" dirty="0" smtClean="0"/>
              <a:t>Setzte Amplitude des virtuellen Geräts größer 0, z.B. 0.01</a:t>
            </a:r>
          </a:p>
          <a:p>
            <a:pPr lvl="1"/>
            <a:r>
              <a:rPr lang="de-DE" dirty="0" smtClean="0"/>
              <a:t>Schalte das virtuelle Gerät ein</a:t>
            </a:r>
          </a:p>
          <a:p>
            <a:pPr lvl="1"/>
            <a:r>
              <a:rPr lang="de-DE" dirty="0" smtClean="0"/>
              <a:t>Anschließend kann die Amplitude erhöht werden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300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Verantwortungsbereich</a:t>
            </a:r>
          </a:p>
          <a:p>
            <a:r>
              <a:rPr lang="de-DE" dirty="0" smtClean="0"/>
              <a:t>Kommunikationsstruktur</a:t>
            </a:r>
          </a:p>
          <a:p>
            <a:r>
              <a:rPr lang="de-DE" dirty="0" smtClean="0"/>
              <a:t>Vereinfachtes OSI Model</a:t>
            </a:r>
          </a:p>
          <a:p>
            <a:r>
              <a:rPr lang="de-DE" dirty="0" smtClean="0"/>
              <a:t>Weiterentwicklung und neue Implementierungen</a:t>
            </a:r>
          </a:p>
          <a:p>
            <a:r>
              <a:rPr lang="de-DE" dirty="0" smtClean="0"/>
              <a:t>Tools </a:t>
            </a:r>
          </a:p>
          <a:p>
            <a:r>
              <a:rPr lang="de-DE" dirty="0" smtClean="0"/>
              <a:t>Fehlersignaturen und Lösungen</a:t>
            </a:r>
          </a:p>
          <a:p>
            <a:r>
              <a:rPr lang="de-DE" dirty="0" smtClean="0"/>
              <a:t>In Bearbeitung</a:t>
            </a:r>
          </a:p>
          <a:p>
            <a:r>
              <a:rPr lang="de-DE" dirty="0" smtClean="0"/>
              <a:t>Zukünftige </a:t>
            </a:r>
            <a:r>
              <a:rPr lang="de-DE" dirty="0" smtClean="0"/>
              <a:t>Entwicklungen </a:t>
            </a:r>
            <a:endParaRPr lang="de-D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261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DDDDDD"/>
                </a:solidFill>
              </a:rPr>
              <a:t>Verantwortungsbereich</a:t>
            </a:r>
          </a:p>
          <a:p>
            <a:r>
              <a:rPr lang="de-DE" dirty="0">
                <a:solidFill>
                  <a:srgbClr val="DDDDDD"/>
                </a:solidFill>
              </a:rPr>
              <a:t>Kommunikationsstruktur</a:t>
            </a:r>
          </a:p>
          <a:p>
            <a:r>
              <a:rPr lang="de-DE" dirty="0">
                <a:solidFill>
                  <a:srgbClr val="DDDDDD"/>
                </a:solidFill>
              </a:rPr>
              <a:t>Vereinfachtes OSI Model</a:t>
            </a:r>
          </a:p>
          <a:p>
            <a:r>
              <a:rPr lang="de-DE" dirty="0">
                <a:solidFill>
                  <a:srgbClr val="DDDDDD"/>
                </a:solidFill>
              </a:rPr>
              <a:t>Weiterentwicklung und neue Implementierungen</a:t>
            </a:r>
          </a:p>
          <a:p>
            <a:r>
              <a:rPr lang="de-DE" dirty="0">
                <a:solidFill>
                  <a:srgbClr val="DDDDDD"/>
                </a:solidFill>
              </a:rPr>
              <a:t>Tools </a:t>
            </a:r>
          </a:p>
          <a:p>
            <a:r>
              <a:rPr lang="de-DE" dirty="0">
                <a:solidFill>
                  <a:srgbClr val="DDDDDD"/>
                </a:solidFill>
              </a:rPr>
              <a:t>Fehlersignaturen und Lösungen</a:t>
            </a:r>
          </a:p>
          <a:p>
            <a:r>
              <a:rPr lang="de-DE" dirty="0"/>
              <a:t>In Bearbeitung</a:t>
            </a:r>
          </a:p>
          <a:p>
            <a:r>
              <a:rPr lang="de-DE" dirty="0">
                <a:solidFill>
                  <a:srgbClr val="DDDDDD"/>
                </a:solidFill>
              </a:rPr>
              <a:t>Zukünftige Entwicklungen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99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 </a:t>
            </a:r>
            <a:r>
              <a:rPr lang="de-DE" dirty="0"/>
              <a:t>Bearbeitung (I)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Ursache</a:t>
            </a:r>
          </a:p>
          <a:p>
            <a:pPr lvl="1"/>
            <a:r>
              <a:rPr lang="de-DE" dirty="0" smtClean="0"/>
              <a:t>Magnete springen „urplötzlich“ auf 0 A</a:t>
            </a:r>
          </a:p>
          <a:p>
            <a:pPr lvl="2"/>
            <a:r>
              <a:rPr lang="de-DE" dirty="0" smtClean="0"/>
              <a:t>H10SMATCH, COPC-1 Gerät, SEDAC</a:t>
            </a:r>
            <a:br>
              <a:rPr lang="de-DE" dirty="0" smtClean="0"/>
            </a:br>
            <a:r>
              <a:rPr lang="de-DE" dirty="0" smtClean="0"/>
              <a:t>Q9ACC1, PSC 4B Gerät, CAN</a:t>
            </a:r>
            <a:br>
              <a:rPr lang="de-DE" dirty="0" smtClean="0"/>
            </a:br>
            <a:r>
              <a:rPr lang="de-DE" dirty="0" smtClean="0"/>
              <a:t>Evtl. 1GUN (Solenoid), PSC 4D Gerät, CAN</a:t>
            </a:r>
          </a:p>
          <a:p>
            <a:pPr lvl="2"/>
            <a:r>
              <a:rPr lang="de-DE" dirty="0" smtClean="0"/>
              <a:t>Unterschiedliche Szenarien:</a:t>
            </a:r>
          </a:p>
          <a:p>
            <a:pPr lvl="3"/>
            <a:r>
              <a:rPr lang="de-DE" dirty="0" smtClean="0"/>
              <a:t>Server liefert vorher </a:t>
            </a:r>
            <a:r>
              <a:rPr lang="de-DE" b="1" dirty="0" smtClean="0"/>
              <a:t>keine</a:t>
            </a:r>
            <a:r>
              <a:rPr lang="de-DE" dirty="0" smtClean="0"/>
              <a:t> 0A =&gt;</a:t>
            </a:r>
            <a:r>
              <a:rPr lang="en-US" dirty="0" smtClean="0"/>
              <a:t> </a:t>
            </a:r>
            <a:r>
              <a:rPr lang="de-DE" dirty="0" smtClean="0"/>
              <a:t>Verursacher ist der Klient</a:t>
            </a:r>
          </a:p>
          <a:p>
            <a:pPr lvl="3"/>
            <a:r>
              <a:rPr lang="de-DE" dirty="0" smtClean="0"/>
              <a:t>Server liefert vorher </a:t>
            </a:r>
            <a:r>
              <a:rPr lang="de-DE" b="1" dirty="0" smtClean="0"/>
              <a:t>eine</a:t>
            </a:r>
            <a:r>
              <a:rPr lang="de-DE" dirty="0" smtClean="0"/>
              <a:t> 0A =&gt; Verursacher ist der Server</a:t>
            </a:r>
            <a:endParaRPr lang="de-DE" dirty="0"/>
          </a:p>
          <a:p>
            <a:pPr lvl="3"/>
            <a:r>
              <a:rPr lang="de-DE" dirty="0" smtClean="0"/>
              <a:t>Lesende Property: läuft mit einer modifizierte Serverversion (Log-Ausgaben bei 0-Werten)</a:t>
            </a:r>
          </a:p>
          <a:p>
            <a:pPr lvl="3"/>
            <a:r>
              <a:rPr lang="de-DE" dirty="0" smtClean="0"/>
              <a:t>Schreibende Property: seit längerer Zeit genutzt, gibt initiale Stromwerte im </a:t>
            </a:r>
            <a:r>
              <a:rPr lang="de-DE" dirty="0" err="1" smtClean="0"/>
              <a:t>Logging</a:t>
            </a:r>
            <a:r>
              <a:rPr lang="de-DE" dirty="0" smtClean="0"/>
              <a:t> aus</a:t>
            </a:r>
            <a:endParaRPr lang="de-DE" dirty="0"/>
          </a:p>
          <a:p>
            <a:pPr lvl="1"/>
            <a:r>
              <a:rPr lang="de-DE" dirty="0" smtClean="0"/>
              <a:t>Magnete springen auf ihr Stromlimit</a:t>
            </a:r>
          </a:p>
          <a:p>
            <a:pPr lvl="2"/>
            <a:r>
              <a:rPr lang="de-DE" dirty="0" smtClean="0"/>
              <a:t>H10SMATCH, COPC-1 Gerät, SEDA, Stromlimit: -3.5 A bis 3.5 A</a:t>
            </a:r>
          </a:p>
          <a:p>
            <a:pPr lvl="2"/>
            <a:r>
              <a:rPr lang="de-DE" dirty="0" smtClean="0"/>
              <a:t>Ist ähnlich gelagert wie das Fahren auf 0 A</a:t>
            </a:r>
          </a:p>
          <a:p>
            <a:r>
              <a:rPr lang="de-DE" dirty="0" smtClean="0"/>
              <a:t>Untersuchung und Lösung</a:t>
            </a:r>
          </a:p>
          <a:p>
            <a:pPr lvl="1"/>
            <a:r>
              <a:rPr lang="de-DE" dirty="0" smtClean="0">
                <a:solidFill>
                  <a:srgbClr val="FF0000"/>
                </a:solidFill>
              </a:rPr>
              <a:t>Benötige unbedingt zeitnahes Feedback vom BKR um die Log-Datei zu sichern und zu untersuchen!</a:t>
            </a:r>
            <a:endParaRPr lang="de-DE" dirty="0" smtClean="0"/>
          </a:p>
          <a:p>
            <a:r>
              <a:rPr lang="de-DE" dirty="0" smtClean="0"/>
              <a:t>Anmerkung</a:t>
            </a:r>
          </a:p>
          <a:p>
            <a:pPr lvl="1"/>
            <a:r>
              <a:rPr lang="de-DE" dirty="0"/>
              <a:t>Solenoid 1GUN existiert ein ähnliches </a:t>
            </a:r>
            <a:r>
              <a:rPr lang="de-DE" dirty="0" smtClean="0"/>
              <a:t>Problem</a:t>
            </a:r>
          </a:p>
          <a:p>
            <a:pPr lvl="1"/>
            <a:r>
              <a:rPr lang="de-DE" dirty="0" smtClean="0"/>
              <a:t>Vorerst gelöst durch eine maximale Schrittweite von 40A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935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Bearbeitung</a:t>
            </a:r>
            <a:r>
              <a:rPr lang="en-US" dirty="0" smtClean="0"/>
              <a:t> (II)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Problem</a:t>
            </a:r>
            <a:endParaRPr lang="en-US" dirty="0"/>
          </a:p>
          <a:p>
            <a:pPr lvl="1"/>
            <a:r>
              <a:rPr lang="en-US" dirty="0" err="1" smtClean="0"/>
              <a:t>Auftreten</a:t>
            </a:r>
            <a:r>
              <a:rPr lang="en-US" dirty="0" smtClean="0"/>
              <a:t> von Link Timeouts in </a:t>
            </a:r>
            <a:r>
              <a:rPr lang="en-US" dirty="0" err="1" smtClean="0"/>
              <a:t>jDDD</a:t>
            </a:r>
            <a:r>
              <a:rPr lang="en-US" dirty="0" smtClean="0"/>
              <a:t>/DDD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Workaround</a:t>
            </a:r>
          </a:p>
          <a:p>
            <a:pPr lvl="2"/>
            <a:r>
              <a:rPr lang="en-US" dirty="0" smtClean="0"/>
              <a:t>MCS 4 </a:t>
            </a:r>
            <a:r>
              <a:rPr lang="en-US" dirty="0" err="1" smtClean="0"/>
              <a:t>wird</a:t>
            </a:r>
            <a:r>
              <a:rPr lang="en-US" dirty="0" smtClean="0"/>
              <a:t> in DOOCS den </a:t>
            </a:r>
            <a:r>
              <a:rPr lang="en-US" dirty="0" err="1" smtClean="0"/>
              <a:t>ersten</a:t>
            </a:r>
            <a:r>
              <a:rPr lang="en-US" dirty="0" smtClean="0"/>
              <a:t> Link Timeout </a:t>
            </a:r>
            <a:r>
              <a:rPr lang="en-US" dirty="0" err="1" smtClean="0"/>
              <a:t>ignorieren</a:t>
            </a:r>
            <a:endParaRPr lang="en-US" dirty="0" smtClean="0"/>
          </a:p>
          <a:p>
            <a:pPr lvl="2"/>
            <a:r>
              <a:rPr lang="en-US" dirty="0" err="1" smtClean="0"/>
              <a:t>Tritt</a:t>
            </a:r>
            <a:r>
              <a:rPr lang="en-US" dirty="0" smtClean="0"/>
              <a:t> der </a:t>
            </a:r>
            <a:r>
              <a:rPr lang="en-US" dirty="0" err="1" smtClean="0"/>
              <a:t>Fehler</a:t>
            </a:r>
            <a:r>
              <a:rPr lang="en-US" dirty="0" smtClean="0"/>
              <a:t> </a:t>
            </a:r>
            <a:r>
              <a:rPr lang="en-US" dirty="0" err="1" smtClean="0"/>
              <a:t>beim</a:t>
            </a:r>
            <a:r>
              <a:rPr lang="en-US" dirty="0" smtClean="0"/>
              <a:t> </a:t>
            </a:r>
            <a:r>
              <a:rPr lang="en-US" dirty="0" err="1" smtClean="0"/>
              <a:t>zweiten</a:t>
            </a:r>
            <a:r>
              <a:rPr lang="en-US" dirty="0" smtClean="0"/>
              <a:t> </a:t>
            </a:r>
            <a:r>
              <a:rPr lang="en-US" dirty="0" err="1" smtClean="0"/>
              <a:t>Durchlauf</a:t>
            </a:r>
            <a:r>
              <a:rPr lang="en-US" dirty="0" smtClean="0"/>
              <a:t> </a:t>
            </a:r>
            <a:r>
              <a:rPr lang="en-US" dirty="0" smtClean="0"/>
              <a:t>auf, </a:t>
            </a:r>
            <a:r>
              <a:rPr lang="en-US" dirty="0" err="1" smtClean="0"/>
              <a:t>wird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angezeigt</a:t>
            </a:r>
            <a:endParaRPr lang="en-US" dirty="0" smtClean="0"/>
          </a:p>
          <a:p>
            <a:r>
              <a:rPr lang="en-US" dirty="0" err="1" smtClean="0"/>
              <a:t>Ursache</a:t>
            </a:r>
            <a:endParaRPr lang="en-US" dirty="0" smtClean="0"/>
          </a:p>
          <a:p>
            <a:pPr lvl="1"/>
            <a:r>
              <a:rPr lang="en-US" dirty="0" err="1" smtClean="0"/>
              <a:t>Zeitweise</a:t>
            </a:r>
            <a:r>
              <a:rPr lang="en-US" dirty="0" smtClean="0"/>
              <a:t> </a:t>
            </a:r>
            <a:r>
              <a:rPr lang="en-US" dirty="0" err="1" smtClean="0"/>
              <a:t>hohe</a:t>
            </a:r>
            <a:r>
              <a:rPr lang="en-US" dirty="0" smtClean="0"/>
              <a:t> </a:t>
            </a:r>
            <a:r>
              <a:rPr lang="en-US" dirty="0" err="1" smtClean="0"/>
              <a:t>Auslastung</a:t>
            </a:r>
            <a:r>
              <a:rPr lang="en-US" dirty="0" smtClean="0"/>
              <a:t> der Server</a:t>
            </a:r>
          </a:p>
          <a:p>
            <a:pPr lvl="2"/>
            <a:r>
              <a:rPr lang="en-US" dirty="0" smtClean="0"/>
              <a:t>Server: </a:t>
            </a:r>
            <a:r>
              <a:rPr lang="en-US" dirty="0" err="1" smtClean="0"/>
              <a:t>kann</a:t>
            </a:r>
            <a:r>
              <a:rPr lang="en-US" dirty="0" smtClean="0"/>
              <a:t> auf </a:t>
            </a:r>
            <a:r>
              <a:rPr lang="en-US" dirty="0" err="1" smtClean="0"/>
              <a:t>Anfragen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reagieren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versenden</a:t>
            </a:r>
            <a:r>
              <a:rPr lang="en-US" dirty="0" smtClean="0"/>
              <a:t> </a:t>
            </a:r>
            <a:r>
              <a:rPr lang="en-US" dirty="0" smtClean="0"/>
              <a:t>der </a:t>
            </a:r>
            <a:r>
              <a:rPr lang="en-US" dirty="0" err="1" smtClean="0"/>
              <a:t>Daten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möglich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Klient</a:t>
            </a:r>
            <a:r>
              <a:rPr lang="en-US" dirty="0" smtClean="0"/>
              <a:t>: </a:t>
            </a:r>
            <a:r>
              <a:rPr lang="en-US" dirty="0" err="1" smtClean="0"/>
              <a:t>erzeugt</a:t>
            </a:r>
            <a:r>
              <a:rPr lang="en-US" dirty="0" smtClean="0"/>
              <a:t> Link Timeout </a:t>
            </a:r>
            <a:r>
              <a:rPr lang="en-US" dirty="0" err="1" smtClean="0"/>
              <a:t>aufgrund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Zeitüberschreitung</a:t>
            </a:r>
            <a:endParaRPr lang="en-US" dirty="0" smtClean="0"/>
          </a:p>
          <a:p>
            <a:r>
              <a:rPr lang="de-DE" dirty="0" smtClean="0"/>
              <a:t>Untersuchung und Lösung</a:t>
            </a:r>
          </a:p>
          <a:p>
            <a:pPr lvl="1"/>
            <a:r>
              <a:rPr lang="de-DE" dirty="0" smtClean="0"/>
              <a:t>Zeitverhalten untersuchen: welche Teile sind für die hohe Auslastung relevant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4317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DDDDDD"/>
                </a:solidFill>
              </a:rPr>
              <a:t>Verantwortungsbereich</a:t>
            </a:r>
          </a:p>
          <a:p>
            <a:r>
              <a:rPr lang="de-DE" dirty="0">
                <a:solidFill>
                  <a:srgbClr val="DDDDDD"/>
                </a:solidFill>
              </a:rPr>
              <a:t>Kommunikationsstruktur</a:t>
            </a:r>
          </a:p>
          <a:p>
            <a:r>
              <a:rPr lang="de-DE" dirty="0">
                <a:solidFill>
                  <a:srgbClr val="DDDDDD"/>
                </a:solidFill>
              </a:rPr>
              <a:t>Vereinfachtes OSI Model</a:t>
            </a:r>
          </a:p>
          <a:p>
            <a:r>
              <a:rPr lang="de-DE" dirty="0">
                <a:solidFill>
                  <a:srgbClr val="DDDDDD"/>
                </a:solidFill>
              </a:rPr>
              <a:t>Weiterentwicklung und neue Implementierungen</a:t>
            </a:r>
          </a:p>
          <a:p>
            <a:r>
              <a:rPr lang="de-DE" dirty="0">
                <a:solidFill>
                  <a:srgbClr val="DDDDDD"/>
                </a:solidFill>
              </a:rPr>
              <a:t>Tools </a:t>
            </a:r>
          </a:p>
          <a:p>
            <a:r>
              <a:rPr lang="de-DE" dirty="0">
                <a:solidFill>
                  <a:srgbClr val="DDDDDD"/>
                </a:solidFill>
              </a:rPr>
              <a:t>Fehlersignaturen und Lösungen</a:t>
            </a:r>
          </a:p>
          <a:p>
            <a:r>
              <a:rPr lang="de-DE" dirty="0">
                <a:solidFill>
                  <a:srgbClr val="DDDDDD"/>
                </a:solidFill>
              </a:rPr>
              <a:t>In Bearbeitung</a:t>
            </a:r>
          </a:p>
          <a:p>
            <a:r>
              <a:rPr lang="de-DE" dirty="0"/>
              <a:t>Zukünftige Entwicklungen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2132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Zukünftige Entwicklung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Steve hat sehr viel Energie und Aufwand in den Magnetserver investiert</a:t>
            </a:r>
          </a:p>
          <a:p>
            <a:r>
              <a:rPr lang="de-DE" dirty="0" smtClean="0"/>
              <a:t>Code ist historisch über diese lange Zeit gewachsen</a:t>
            </a:r>
          </a:p>
          <a:p>
            <a:pPr lvl="1"/>
            <a:r>
              <a:rPr lang="de-DE" dirty="0" smtClean="0"/>
              <a:t>schwer zu durchschauen und zu verstehen</a:t>
            </a:r>
          </a:p>
          <a:p>
            <a:pPr lvl="1"/>
            <a:r>
              <a:rPr lang="de-DE" dirty="0"/>
              <a:t>s</a:t>
            </a:r>
            <a:r>
              <a:rPr lang="de-DE" dirty="0" smtClean="0"/>
              <a:t>chwer zu warten und zu implementieren, Seiteneffekte können auftreten</a:t>
            </a:r>
            <a:endParaRPr lang="de-DE" dirty="0"/>
          </a:p>
          <a:p>
            <a:r>
              <a:rPr lang="de-DE" dirty="0" smtClean="0"/>
              <a:t>Geplant</a:t>
            </a:r>
          </a:p>
          <a:p>
            <a:pPr lvl="1"/>
            <a:r>
              <a:rPr lang="de-DE" dirty="0" smtClean="0"/>
              <a:t>Verbesserte Diagnose des CMS und FECs</a:t>
            </a:r>
          </a:p>
          <a:p>
            <a:pPr lvl="1"/>
            <a:r>
              <a:rPr lang="de-DE" dirty="0" smtClean="0"/>
              <a:t>Erweiterung des PS Control Programms mit Zugriff auf die Historie eines PS</a:t>
            </a:r>
          </a:p>
          <a:p>
            <a:pPr lvl="1"/>
            <a:r>
              <a:rPr lang="de-DE" dirty="0" err="1" smtClean="0"/>
              <a:t>Upgarde</a:t>
            </a:r>
            <a:r>
              <a:rPr lang="de-DE" dirty="0" smtClean="0"/>
              <a:t> auf </a:t>
            </a:r>
            <a:r>
              <a:rPr lang="de-DE" dirty="0" err="1" smtClean="0"/>
              <a:t>ELinOS</a:t>
            </a:r>
            <a:r>
              <a:rPr lang="de-DE" dirty="0" smtClean="0"/>
              <a:t> 6.0</a:t>
            </a:r>
            <a:endParaRPr lang="de-DE" dirty="0" smtClean="0"/>
          </a:p>
          <a:p>
            <a:r>
              <a:rPr lang="de-DE" dirty="0" smtClean="0"/>
              <a:t>Voraussichtlich keine </a:t>
            </a:r>
            <a:r>
              <a:rPr lang="de-DE" dirty="0"/>
              <a:t>große Manpower in die </a:t>
            </a:r>
            <a:r>
              <a:rPr lang="de-DE" dirty="0" smtClean="0"/>
              <a:t>FLASH Weiterentwicklung stecken</a:t>
            </a:r>
            <a:endParaRPr lang="de-DE" dirty="0"/>
          </a:p>
          <a:p>
            <a:pPr lvl="1"/>
            <a:r>
              <a:rPr lang="de-DE" dirty="0" smtClean="0"/>
              <a:t>Angedacht: neu entwickelter </a:t>
            </a:r>
            <a:r>
              <a:rPr lang="de-DE" dirty="0"/>
              <a:t>Server für XFEL </a:t>
            </a:r>
            <a:r>
              <a:rPr lang="de-DE" dirty="0" smtClean="0"/>
              <a:t>wird evtl. später den Server für </a:t>
            </a:r>
            <a:r>
              <a:rPr lang="de-DE" dirty="0"/>
              <a:t>FLASH </a:t>
            </a:r>
            <a:r>
              <a:rPr lang="de-DE" dirty="0" smtClean="0"/>
              <a:t>ersetzen</a:t>
            </a:r>
          </a:p>
          <a:p>
            <a:r>
              <a:rPr lang="de-DE" dirty="0" smtClean="0"/>
              <a:t>Prototypen als m</a:t>
            </a:r>
            <a:r>
              <a:rPr lang="de-DE" dirty="0" smtClean="0"/>
              <a:t>öglicher </a:t>
            </a:r>
            <a:r>
              <a:rPr lang="de-DE" dirty="0" smtClean="0"/>
              <a:t>Ersatz f</a:t>
            </a:r>
            <a:r>
              <a:rPr lang="de-DE" dirty="0" smtClean="0"/>
              <a:t>ür die PC/104 Systeme bereits im Labor vorhanden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0979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Fragen/Diskussion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Danke für die Aufmerksamkeit!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Fragen?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115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Verantwortungsbereich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Software</a:t>
            </a:r>
          </a:p>
          <a:p>
            <a:pPr lvl="1"/>
            <a:r>
              <a:rPr lang="de-DE" dirty="0" smtClean="0"/>
              <a:t>A</a:t>
            </a:r>
            <a:r>
              <a:rPr lang="de-DE" dirty="0" smtClean="0"/>
              <a:t>uf 9 </a:t>
            </a:r>
            <a:r>
              <a:rPr lang="de-DE" dirty="0" smtClean="0"/>
              <a:t>PC/104 Systemen befindet sich </a:t>
            </a:r>
            <a:r>
              <a:rPr lang="de-DE" dirty="0" smtClean="0"/>
              <a:t>1 </a:t>
            </a:r>
            <a:r>
              <a:rPr lang="de-DE" dirty="0" smtClean="0"/>
              <a:t>Magnetserver (FEC)</a:t>
            </a:r>
            <a:br>
              <a:rPr lang="de-DE" dirty="0" smtClean="0"/>
            </a:br>
            <a:r>
              <a:rPr lang="de-DE" dirty="0" smtClean="0"/>
              <a:t>Embedded System, Linux </a:t>
            </a:r>
            <a:r>
              <a:rPr lang="de-DE" dirty="0" smtClean="0"/>
              <a:t>2.4</a:t>
            </a:r>
            <a:r>
              <a:rPr lang="de-DE" dirty="0" smtClean="0"/>
              <a:t> (</a:t>
            </a:r>
            <a:r>
              <a:rPr lang="de-DE" dirty="0" err="1" smtClean="0"/>
              <a:t>ELinOS</a:t>
            </a:r>
            <a:r>
              <a:rPr lang="de-DE" dirty="0" smtClean="0"/>
              <a:t> 4)</a:t>
            </a:r>
            <a:endParaRPr lang="de-DE" dirty="0" smtClean="0"/>
          </a:p>
          <a:p>
            <a:pPr lvl="1"/>
            <a:r>
              <a:rPr lang="de-DE" dirty="0" smtClean="0"/>
              <a:t>1 </a:t>
            </a:r>
            <a:r>
              <a:rPr lang="de-DE" dirty="0"/>
              <a:t>z</a:t>
            </a:r>
            <a:r>
              <a:rPr lang="de-DE" dirty="0" smtClean="0"/>
              <a:t>entraler Magnetserver (CMS)</a:t>
            </a:r>
            <a:br>
              <a:rPr lang="de-DE" dirty="0" smtClean="0"/>
            </a:br>
            <a:r>
              <a:rPr lang="de-DE" dirty="0" smtClean="0"/>
              <a:t>Desktop Rechner, </a:t>
            </a:r>
            <a:r>
              <a:rPr lang="de-DE" dirty="0" smtClean="0"/>
              <a:t>Linux 2.6 (</a:t>
            </a:r>
            <a:r>
              <a:rPr lang="de-DE" dirty="0" err="1" smtClean="0"/>
              <a:t>Ubuntu</a:t>
            </a:r>
            <a:r>
              <a:rPr lang="de-DE" dirty="0" smtClean="0"/>
              <a:t> 10.4)</a:t>
            </a:r>
            <a:endParaRPr lang="de-DE" dirty="0" smtClean="0"/>
          </a:p>
          <a:p>
            <a:pPr lvl="1"/>
            <a:r>
              <a:rPr lang="de-DE" dirty="0" smtClean="0"/>
              <a:t>PS </a:t>
            </a:r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smtClean="0"/>
              <a:t>Applikation, Autoclient (Tool, Management Vakuumserver auf PC/104), Reserve PS (PETRA)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Java</a:t>
            </a:r>
            <a:r>
              <a:rPr lang="de-DE" dirty="0" smtClean="0"/>
              <a:t>, </a:t>
            </a:r>
            <a:r>
              <a:rPr lang="de-DE" dirty="0" smtClean="0"/>
              <a:t>OS </a:t>
            </a:r>
            <a:r>
              <a:rPr lang="de-DE" dirty="0" smtClean="0"/>
              <a:t>unabhängig, GUI</a:t>
            </a:r>
          </a:p>
          <a:p>
            <a:r>
              <a:rPr lang="de-DE" dirty="0" smtClean="0"/>
              <a:t>Hardware</a:t>
            </a:r>
          </a:p>
          <a:p>
            <a:pPr lvl="1"/>
            <a:r>
              <a:rPr lang="de-DE" dirty="0" smtClean="0"/>
              <a:t>Wartung und Ersatz der PC/104 Systeme</a:t>
            </a:r>
          </a:p>
          <a:p>
            <a:pPr lvl="1"/>
            <a:r>
              <a:rPr lang="de-DE" dirty="0" smtClean="0"/>
              <a:t>PC/104 = </a:t>
            </a:r>
            <a:r>
              <a:rPr lang="de-DE" dirty="0"/>
              <a:t>Mops </a:t>
            </a:r>
            <a:r>
              <a:rPr lang="de-DE" dirty="0" smtClean="0"/>
              <a:t>(</a:t>
            </a:r>
            <a:r>
              <a:rPr lang="de-DE" dirty="0" err="1" smtClean="0"/>
              <a:t>Minimized</a:t>
            </a:r>
            <a:r>
              <a:rPr lang="de-DE" dirty="0" smtClean="0"/>
              <a:t> </a:t>
            </a:r>
            <a:r>
              <a:rPr lang="de-DE" dirty="0"/>
              <a:t>Open PC </a:t>
            </a:r>
            <a:r>
              <a:rPr lang="de-DE" dirty="0" smtClean="0"/>
              <a:t>System)</a:t>
            </a:r>
            <a:endParaRPr lang="de-DE" dirty="0"/>
          </a:p>
          <a:p>
            <a:pPr lvl="1"/>
            <a:r>
              <a:rPr lang="de-DE" dirty="0" smtClean="0"/>
              <a:t>Wenn ein PC/104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de-DE" dirty="0" smtClean="0"/>
              <a:t>Mops) ausfällt sind wir für den Ersatz verantwortlich</a:t>
            </a:r>
          </a:p>
          <a:p>
            <a:pPr lvl="1"/>
            <a:r>
              <a:rPr lang="de-DE" dirty="0" smtClean="0"/>
              <a:t>Angeflanscht ist ein CAN Schnittstelle der Firma PEAK-System Technik GmbH </a:t>
            </a:r>
            <a:endParaRPr lang="de-DE" dirty="0"/>
          </a:p>
          <a:p>
            <a:r>
              <a:rPr lang="de-DE" dirty="0" smtClean="0"/>
              <a:t>Servercode </a:t>
            </a:r>
            <a:r>
              <a:rPr lang="de-DE" dirty="0"/>
              <a:t>(FECs als auch CMS) </a:t>
            </a:r>
            <a:r>
              <a:rPr lang="de-DE" dirty="0" smtClean="0"/>
              <a:t>und Hardware seit </a:t>
            </a:r>
            <a:r>
              <a:rPr lang="de-DE" dirty="0"/>
              <a:t>Mitte 2012 von Steve Herb geerbt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624368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DDDDDD"/>
                </a:solidFill>
              </a:rPr>
              <a:t>Verantwortungsbereich</a:t>
            </a:r>
          </a:p>
          <a:p>
            <a:r>
              <a:rPr lang="de-DE" dirty="0"/>
              <a:t>Kommunikationsstruktur</a:t>
            </a:r>
          </a:p>
          <a:p>
            <a:r>
              <a:rPr lang="de-DE" dirty="0">
                <a:solidFill>
                  <a:srgbClr val="DDDDDD"/>
                </a:solidFill>
              </a:rPr>
              <a:t>Vereinfachtes OSI Model</a:t>
            </a:r>
          </a:p>
          <a:p>
            <a:r>
              <a:rPr lang="de-DE" dirty="0">
                <a:solidFill>
                  <a:srgbClr val="DDDDDD"/>
                </a:solidFill>
              </a:rPr>
              <a:t>Weiterentwicklung und neue Implementierungen</a:t>
            </a:r>
          </a:p>
          <a:p>
            <a:r>
              <a:rPr lang="de-DE" dirty="0">
                <a:solidFill>
                  <a:srgbClr val="DDDDDD"/>
                </a:solidFill>
              </a:rPr>
              <a:t>Tools </a:t>
            </a:r>
          </a:p>
          <a:p>
            <a:r>
              <a:rPr lang="de-DE" dirty="0">
                <a:solidFill>
                  <a:srgbClr val="DDDDDD"/>
                </a:solidFill>
              </a:rPr>
              <a:t>Fehlersignaturen und Lösungen</a:t>
            </a:r>
          </a:p>
          <a:p>
            <a:r>
              <a:rPr lang="de-DE" dirty="0">
                <a:solidFill>
                  <a:srgbClr val="DDDDDD"/>
                </a:solidFill>
              </a:rPr>
              <a:t>In Bearbeitung</a:t>
            </a:r>
          </a:p>
          <a:p>
            <a:r>
              <a:rPr lang="de-DE" dirty="0">
                <a:solidFill>
                  <a:srgbClr val="DDDDDD"/>
                </a:solidFill>
              </a:rPr>
              <a:t>Zukünftige Entwicklungen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43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Kommunikationsstruktur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300" y="977900"/>
            <a:ext cx="7026662" cy="4792663"/>
          </a:xfrm>
        </p:spPr>
      </p:pic>
    </p:spTree>
    <p:extLst>
      <p:ext uri="{BB962C8B-B14F-4D97-AF65-F5344CB8AC3E}">
        <p14:creationId xmlns:p14="http://schemas.microsoft.com/office/powerpoint/2010/main" val="3356295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DDDDDD"/>
                </a:solidFill>
              </a:rPr>
              <a:t>Verantwortungsbereich</a:t>
            </a:r>
          </a:p>
          <a:p>
            <a:r>
              <a:rPr lang="de-DE" dirty="0">
                <a:solidFill>
                  <a:srgbClr val="DDDDDD"/>
                </a:solidFill>
              </a:rPr>
              <a:t>Kommunikationsstruktur</a:t>
            </a:r>
          </a:p>
          <a:p>
            <a:r>
              <a:rPr lang="de-DE" dirty="0"/>
              <a:t>Vereinfachtes OSI Model</a:t>
            </a:r>
          </a:p>
          <a:p>
            <a:r>
              <a:rPr lang="de-DE" dirty="0">
                <a:solidFill>
                  <a:srgbClr val="DDDDDD"/>
                </a:solidFill>
              </a:rPr>
              <a:t>Weiterentwicklung und neue Implementierungen</a:t>
            </a:r>
          </a:p>
          <a:p>
            <a:r>
              <a:rPr lang="de-DE" dirty="0">
                <a:solidFill>
                  <a:srgbClr val="DDDDDD"/>
                </a:solidFill>
              </a:rPr>
              <a:t>Tools </a:t>
            </a:r>
          </a:p>
          <a:p>
            <a:r>
              <a:rPr lang="de-DE" dirty="0">
                <a:solidFill>
                  <a:srgbClr val="DDDDDD"/>
                </a:solidFill>
              </a:rPr>
              <a:t>Fehlersignaturen und Lösungen</a:t>
            </a:r>
          </a:p>
          <a:p>
            <a:r>
              <a:rPr lang="de-DE" dirty="0">
                <a:solidFill>
                  <a:srgbClr val="DDDDDD"/>
                </a:solidFill>
              </a:rPr>
              <a:t>In Bearbeitung</a:t>
            </a:r>
          </a:p>
          <a:p>
            <a:r>
              <a:rPr lang="de-DE" dirty="0">
                <a:solidFill>
                  <a:srgbClr val="DDDDDD"/>
                </a:solidFill>
              </a:rPr>
              <a:t>Zukünftige Entwicklungen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20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Vereinfachtes OSI Modell 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8307" y="5525834"/>
            <a:ext cx="58735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[1] Open </a:t>
            </a:r>
            <a:r>
              <a:rPr lang="en-US" i="1" dirty="0"/>
              <a:t>Systems Interconnection Model, </a:t>
            </a:r>
            <a:endParaRPr lang="en-US" i="1" dirty="0" smtClean="0"/>
          </a:p>
          <a:p>
            <a:r>
              <a:rPr lang="en-US" i="1" dirty="0" smtClean="0">
                <a:hlinkClick r:id="rId2"/>
              </a:rPr>
              <a:t>https</a:t>
            </a:r>
            <a:r>
              <a:rPr lang="en-US" i="1" dirty="0">
                <a:hlinkClick r:id="rId2"/>
              </a:rPr>
              <a:t>://</a:t>
            </a:r>
            <a:r>
              <a:rPr lang="en-US" i="1" dirty="0" smtClean="0">
                <a:hlinkClick r:id="rId2"/>
              </a:rPr>
              <a:t>de.wikipedia.org/wiki/OSI-Modell</a:t>
            </a:r>
            <a:r>
              <a:rPr lang="en-US" i="1" dirty="0"/>
              <a:t>, </a:t>
            </a:r>
            <a:endParaRPr lang="en-US" i="1" dirty="0" smtClean="0"/>
          </a:p>
          <a:p>
            <a:r>
              <a:rPr lang="en-US" i="1" dirty="0" smtClean="0">
                <a:hlinkClick r:id="rId3"/>
              </a:rPr>
              <a:t>http</a:t>
            </a:r>
            <a:r>
              <a:rPr lang="en-US" i="1" dirty="0">
                <a:hlinkClick r:id="rId3"/>
              </a:rPr>
              <a:t>://</a:t>
            </a:r>
            <a:r>
              <a:rPr lang="en-US" i="1" dirty="0" smtClean="0">
                <a:hlinkClick r:id="rId3"/>
              </a:rPr>
              <a:t>www.itu.int/ITU-T/recommendations/rec.aspx?rec=2820</a:t>
            </a:r>
            <a:r>
              <a:rPr lang="en-US" i="1" dirty="0" smtClean="0"/>
              <a:t> 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51278" y="1246909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Klient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059520" y="1246909"/>
            <a:ext cx="7889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Server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6776" y="2762849"/>
            <a:ext cx="9124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Session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5249" y="3321567"/>
            <a:ext cx="10554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Transport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8190" y="1075869"/>
            <a:ext cx="1109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OSI Layer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30519" y="1950217"/>
            <a:ext cx="1184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Application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54751" y="3912275"/>
            <a:ext cx="9364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Network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9205" y="1339590"/>
            <a:ext cx="56137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800" dirty="0"/>
              <a:t>{</a:t>
            </a:r>
            <a:endParaRPr lang="en-US" sz="8800" dirty="0"/>
          </a:p>
        </p:txBody>
      </p:sp>
      <p:cxnSp>
        <p:nvCxnSpPr>
          <p:cNvPr id="16" name="Straight Connector 15"/>
          <p:cNvCxnSpPr/>
          <p:nvPr/>
        </p:nvCxnSpPr>
        <p:spPr bwMode="auto">
          <a:xfrm flipH="1">
            <a:off x="1976475" y="1012641"/>
            <a:ext cx="7558" cy="364248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 flipH="1">
            <a:off x="370294" y="1503848"/>
            <a:ext cx="161373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4" name="Content Placeholder 2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577" y="1503848"/>
            <a:ext cx="6965135" cy="3151279"/>
          </a:xfrm>
        </p:spPr>
      </p:pic>
    </p:spTree>
    <p:extLst>
      <p:ext uri="{BB962C8B-B14F-4D97-AF65-F5344CB8AC3E}">
        <p14:creationId xmlns:p14="http://schemas.microsoft.com/office/powerpoint/2010/main" val="522151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DDDDDD"/>
                </a:solidFill>
              </a:rPr>
              <a:t>Verantwortungsbereich</a:t>
            </a:r>
          </a:p>
          <a:p>
            <a:r>
              <a:rPr lang="de-DE" dirty="0">
                <a:solidFill>
                  <a:srgbClr val="DDDDDD"/>
                </a:solidFill>
              </a:rPr>
              <a:t>Kommunikationsstruktur</a:t>
            </a:r>
          </a:p>
          <a:p>
            <a:r>
              <a:rPr lang="de-DE" dirty="0">
                <a:solidFill>
                  <a:srgbClr val="DDDDDD"/>
                </a:solidFill>
              </a:rPr>
              <a:t>Vereinfachtes OSI Model</a:t>
            </a:r>
          </a:p>
          <a:p>
            <a:r>
              <a:rPr lang="de-DE" dirty="0"/>
              <a:t>Weiterentwicklung und neue Implementierungen</a:t>
            </a:r>
          </a:p>
          <a:p>
            <a:r>
              <a:rPr lang="de-DE" dirty="0">
                <a:solidFill>
                  <a:srgbClr val="DDDDDD"/>
                </a:solidFill>
              </a:rPr>
              <a:t>Tools </a:t>
            </a:r>
          </a:p>
          <a:p>
            <a:r>
              <a:rPr lang="de-DE" dirty="0">
                <a:solidFill>
                  <a:srgbClr val="DDDDDD"/>
                </a:solidFill>
              </a:rPr>
              <a:t>Fehlersignaturen und Lösungen</a:t>
            </a:r>
          </a:p>
          <a:p>
            <a:r>
              <a:rPr lang="de-DE" dirty="0">
                <a:solidFill>
                  <a:srgbClr val="DDDDDD"/>
                </a:solidFill>
              </a:rPr>
              <a:t>In Bearbeitung</a:t>
            </a:r>
          </a:p>
          <a:p>
            <a:r>
              <a:rPr lang="de-DE" dirty="0">
                <a:solidFill>
                  <a:srgbClr val="DDDDDD"/>
                </a:solidFill>
              </a:rPr>
              <a:t>Zukünftige Entwicklungen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732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Weiterentwicklung und neue </a:t>
            </a:r>
            <a:r>
              <a:rPr lang="de-DE" dirty="0" smtClean="0"/>
              <a:t>Implementierungen (I)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Wegfall </a:t>
            </a:r>
            <a:r>
              <a:rPr lang="de-DE" dirty="0"/>
              <a:t>der SEDAC basierten Geräte während des großen </a:t>
            </a:r>
            <a:r>
              <a:rPr lang="de-DE" dirty="0" err="1"/>
              <a:t>Shutdowns</a:t>
            </a:r>
            <a:endParaRPr lang="de-DE" dirty="0"/>
          </a:p>
          <a:p>
            <a:pPr lvl="1"/>
            <a:r>
              <a:rPr lang="de-DE" dirty="0" err="1" smtClean="0"/>
              <a:t>Redesign</a:t>
            </a:r>
            <a:r>
              <a:rPr lang="de-DE" dirty="0" smtClean="0"/>
              <a:t> des Codes</a:t>
            </a:r>
            <a:endParaRPr lang="de-DE" dirty="0"/>
          </a:p>
          <a:p>
            <a:pPr lvl="1"/>
            <a:r>
              <a:rPr lang="de-DE" dirty="0" smtClean="0"/>
              <a:t>neue Implementierungen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Erweiterung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Zugriff</a:t>
            </a:r>
            <a:r>
              <a:rPr lang="en-US" dirty="0" smtClean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 smtClean="0"/>
              <a:t>jDDD</a:t>
            </a:r>
            <a:r>
              <a:rPr lang="en-US" dirty="0" smtClean="0"/>
              <a:t>/DDD</a:t>
            </a:r>
            <a:endParaRPr lang="en-US" dirty="0"/>
          </a:p>
          <a:p>
            <a:pPr lvl="1"/>
            <a:r>
              <a:rPr lang="de-DE" dirty="0" smtClean="0"/>
              <a:t>COPC </a:t>
            </a:r>
            <a:r>
              <a:rPr lang="de-DE" dirty="0"/>
              <a:t>2 </a:t>
            </a:r>
            <a:r>
              <a:rPr lang="de-DE" dirty="0" smtClean="0"/>
              <a:t>Geräte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Korrekturmagnete</a:t>
            </a:r>
            <a:r>
              <a:rPr lang="en-US" dirty="0" smtClean="0"/>
              <a:t>)</a:t>
            </a:r>
          </a:p>
          <a:p>
            <a:pPr lvl="1"/>
            <a:r>
              <a:rPr lang="de-DE" dirty="0" smtClean="0"/>
              <a:t>COPC 6 Rohrer Geräte (Korrekturmagnete)</a:t>
            </a:r>
            <a:endParaRPr lang="en-US" dirty="0" smtClean="0"/>
          </a:p>
          <a:p>
            <a:r>
              <a:rPr lang="en-US" dirty="0" err="1" smtClean="0"/>
              <a:t>Neuentwicklung</a:t>
            </a:r>
            <a:r>
              <a:rPr lang="en-US" dirty="0" smtClean="0"/>
              <a:t> </a:t>
            </a:r>
            <a:r>
              <a:rPr lang="en-US" dirty="0"/>
              <a:t>der Dump-</a:t>
            </a:r>
            <a:r>
              <a:rPr lang="en-US" dirty="0" err="1"/>
              <a:t>Rotatoren</a:t>
            </a:r>
            <a:endParaRPr lang="en-US" dirty="0"/>
          </a:p>
          <a:p>
            <a:r>
              <a:rPr lang="en-US" dirty="0" err="1" smtClean="0"/>
              <a:t>Neuentwicklung</a:t>
            </a:r>
            <a:r>
              <a:rPr lang="en-US" dirty="0" smtClean="0"/>
              <a:t> </a:t>
            </a:r>
            <a:r>
              <a:rPr lang="en-US" dirty="0" smtClean="0"/>
              <a:t>des Degaussing-</a:t>
            </a:r>
            <a:r>
              <a:rPr lang="en-US" dirty="0" err="1" smtClean="0"/>
              <a:t>Schalters</a:t>
            </a:r>
            <a:endParaRPr lang="en-US" dirty="0"/>
          </a:p>
          <a:p>
            <a:pPr lvl="1"/>
            <a:r>
              <a:rPr lang="en-US" dirty="0" err="1"/>
              <a:t>Umstellung</a:t>
            </a:r>
            <a:r>
              <a:rPr lang="en-US" dirty="0"/>
              <a:t> von SEDAC </a:t>
            </a:r>
            <a:r>
              <a:rPr lang="en-US" dirty="0" err="1"/>
              <a:t>nach</a:t>
            </a:r>
            <a:r>
              <a:rPr lang="en-US" dirty="0"/>
              <a:t> CAN (</a:t>
            </a:r>
            <a:r>
              <a:rPr lang="en-US" dirty="0" err="1"/>
              <a:t>Modifikation</a:t>
            </a:r>
            <a:r>
              <a:rPr lang="en-US" dirty="0"/>
              <a:t> der </a:t>
            </a:r>
            <a:r>
              <a:rPr lang="en-US" dirty="0" err="1"/>
              <a:t>Implementierung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Adaption der </a:t>
            </a:r>
            <a:r>
              <a:rPr lang="en-US" dirty="0" err="1"/>
              <a:t>Sequenz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smtClean="0"/>
              <a:t>CMS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639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2_DESY_Vortrag_3-1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118</TotalTime>
  <Words>909</Words>
  <Application>Microsoft Macintosh PowerPoint</Application>
  <PresentationFormat>On-screen Show (4:3)</PresentationFormat>
  <Paragraphs>258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2_DESY_Vortrag_3-1</vt:lpstr>
      <vt:lpstr>Magnetserver</vt:lpstr>
      <vt:lpstr>Inhalt</vt:lpstr>
      <vt:lpstr>Verantwortungsbereich</vt:lpstr>
      <vt:lpstr>PowerPoint Presentation</vt:lpstr>
      <vt:lpstr>Kommunikationsstruktur</vt:lpstr>
      <vt:lpstr>PowerPoint Presentation</vt:lpstr>
      <vt:lpstr>Vereinfachtes OSI Modell [1]</vt:lpstr>
      <vt:lpstr>PowerPoint Presentation</vt:lpstr>
      <vt:lpstr>Weiterentwicklung und neue Implementierungen (I)</vt:lpstr>
      <vt:lpstr>Weiterentwicklung und neue Implementierungen (II)</vt:lpstr>
      <vt:lpstr>PowerPoint Presentation</vt:lpstr>
      <vt:lpstr>Tools - Magnet OVerview (MOV)</vt:lpstr>
      <vt:lpstr>Tools - Magnet OVerview (II)</vt:lpstr>
      <vt:lpstr>Tools – TICOM Viewer (III)</vt:lpstr>
      <vt:lpstr>PowerPoint Presentation</vt:lpstr>
      <vt:lpstr>Fehlersignaturen und Lösungen (I)</vt:lpstr>
      <vt:lpstr>Fehlersignaturen und Lösungen (I)</vt:lpstr>
      <vt:lpstr>Fehlersignaturen und Lösungen (II)</vt:lpstr>
      <vt:lpstr>Fehlersignaturen und Lösungen (III)</vt:lpstr>
      <vt:lpstr>PowerPoint Presentation</vt:lpstr>
      <vt:lpstr>In Bearbeitung (I)</vt:lpstr>
      <vt:lpstr>In Bearbeitung (II)</vt:lpstr>
      <vt:lpstr>PowerPoint Presentation</vt:lpstr>
      <vt:lpstr>Zukünftige Entwicklung</vt:lpstr>
      <vt:lpstr>Fragen/Diskussion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sommera</dc:creator>
  <cp:lastModifiedBy>Marcus Walla</cp:lastModifiedBy>
  <cp:revision>588</cp:revision>
  <cp:lastPrinted>2015-03-19T15:15:42Z</cp:lastPrinted>
  <dcterms:created xsi:type="dcterms:W3CDTF">2008-04-14T12:45:38Z</dcterms:created>
  <dcterms:modified xsi:type="dcterms:W3CDTF">2015-03-24T21:20:46Z</dcterms:modified>
</cp:coreProperties>
</file>