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63" r:id="rId2"/>
    <p:sldId id="344" r:id="rId3"/>
    <p:sldId id="269" r:id="rId4"/>
    <p:sldId id="272" r:id="rId5"/>
    <p:sldId id="271" r:id="rId6"/>
    <p:sldId id="296" r:id="rId7"/>
    <p:sldId id="270" r:id="rId8"/>
    <p:sldId id="309" r:id="rId9"/>
    <p:sldId id="275" r:id="rId10"/>
    <p:sldId id="274" r:id="rId11"/>
    <p:sldId id="273" r:id="rId12"/>
    <p:sldId id="276" r:id="rId13"/>
    <p:sldId id="310" r:id="rId14"/>
    <p:sldId id="277" r:id="rId15"/>
    <p:sldId id="278" r:id="rId16"/>
    <p:sldId id="279" r:id="rId17"/>
    <p:sldId id="297" r:id="rId18"/>
    <p:sldId id="298" r:id="rId19"/>
    <p:sldId id="282" r:id="rId20"/>
    <p:sldId id="285" r:id="rId21"/>
    <p:sldId id="337" r:id="rId22"/>
    <p:sldId id="338" r:id="rId23"/>
    <p:sldId id="286" r:id="rId24"/>
    <p:sldId id="288" r:id="rId25"/>
    <p:sldId id="293" r:id="rId26"/>
    <p:sldId id="295" r:id="rId27"/>
    <p:sldId id="294" r:id="rId28"/>
    <p:sldId id="292" r:id="rId29"/>
    <p:sldId id="291" r:id="rId30"/>
    <p:sldId id="290" r:id="rId31"/>
    <p:sldId id="289" r:id="rId32"/>
    <p:sldId id="287" r:id="rId33"/>
    <p:sldId id="311" r:id="rId34"/>
    <p:sldId id="312" r:id="rId35"/>
    <p:sldId id="313" r:id="rId36"/>
    <p:sldId id="314" r:id="rId37"/>
    <p:sldId id="316" r:id="rId38"/>
    <p:sldId id="317" r:id="rId39"/>
    <p:sldId id="318" r:id="rId40"/>
    <p:sldId id="319" r:id="rId41"/>
    <p:sldId id="320" r:id="rId42"/>
    <p:sldId id="322" r:id="rId43"/>
    <p:sldId id="323" r:id="rId44"/>
    <p:sldId id="324" r:id="rId45"/>
    <p:sldId id="325" r:id="rId46"/>
    <p:sldId id="327" r:id="rId47"/>
    <p:sldId id="330" r:id="rId48"/>
    <p:sldId id="329" r:id="rId49"/>
    <p:sldId id="332" r:id="rId50"/>
    <p:sldId id="333" r:id="rId51"/>
    <p:sldId id="334" r:id="rId52"/>
    <p:sldId id="328" r:id="rId53"/>
    <p:sldId id="326" r:id="rId54"/>
    <p:sldId id="336" r:id="rId55"/>
    <p:sldId id="335" r:id="rId56"/>
    <p:sldId id="340" r:id="rId57"/>
    <p:sldId id="343" r:id="rId58"/>
    <p:sldId id="341" r:id="rId59"/>
    <p:sldId id="342" r:id="rId60"/>
    <p:sldId id="339" r:id="rId61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57" autoAdjust="0"/>
    <p:restoredTop sz="94822" autoAdjust="0"/>
  </p:normalViewPr>
  <p:slideViewPr>
    <p:cSldViewPr snapToGrid="0">
      <p:cViewPr varScale="1">
        <p:scale>
          <a:sx n="92" d="100"/>
          <a:sy n="92" d="100"/>
        </p:scale>
        <p:origin x="-1836" y="-10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Pedro Castro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Fileserver und </a:t>
            </a:r>
            <a:r>
              <a:rPr lang="en-GB" sz="900" dirty="0" err="1" smtClean="0">
                <a:solidFill>
                  <a:schemeClr val="bg2"/>
                </a:solidFill>
              </a:rPr>
              <a:t>Sequenzer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25. </a:t>
            </a:r>
            <a:r>
              <a:rPr lang="en-GB" sz="900" dirty="0" err="1" smtClean="0">
                <a:solidFill>
                  <a:schemeClr val="bg2"/>
                </a:solidFill>
              </a:rPr>
              <a:t>März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err="1">
                <a:solidFill>
                  <a:schemeClr val="bg2"/>
                </a:solidFill>
              </a:rPr>
              <a:t>Seite</a:t>
            </a:r>
            <a:r>
              <a:rPr lang="en-GB" sz="900" b="1" dirty="0">
                <a:solidFill>
                  <a:schemeClr val="bg2"/>
                </a:solidFill>
              </a:rPr>
              <a:t> </a:t>
            </a:r>
            <a:fld id="{9CF3698C-BB6B-42E9-B529-3BCF46D40F1F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Fileserver und </a:t>
            </a:r>
            <a:r>
              <a:rPr lang="en-US" dirty="0" err="1" smtClean="0"/>
              <a:t>Sequenzer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u="sng" dirty="0" smtClean="0">
                <a:solidFill>
                  <a:srgbClr val="00A5EB"/>
                </a:solidFill>
              </a:rPr>
              <a:t>Pedro Castro</a:t>
            </a:r>
            <a:r>
              <a:rPr lang="de-DE" dirty="0" smtClean="0">
                <a:solidFill>
                  <a:srgbClr val="00A5EB"/>
                </a:solidFill>
              </a:rPr>
              <a:t>, Sakire Aytac, (Jürgen Maaß</a:t>
            </a:r>
            <a:r>
              <a:rPr lang="en-US" dirty="0" smtClean="0">
                <a:solidFill>
                  <a:srgbClr val="00A5EB"/>
                </a:solidFill>
              </a:rPr>
              <a:t>)</a:t>
            </a:r>
            <a:endParaRPr lang="de-DE" dirty="0" smtClean="0">
              <a:solidFill>
                <a:srgbClr val="00A5EB"/>
              </a:solidFill>
            </a:endParaRPr>
          </a:p>
          <a:p>
            <a:r>
              <a:rPr lang="de-DE" dirty="0" smtClean="0"/>
              <a:t>Fileserver und Sequenzer</a:t>
            </a:r>
          </a:p>
          <a:p>
            <a:r>
              <a:rPr lang="de-DE" dirty="0" err="1" smtClean="0"/>
              <a:t>Grömitz</a:t>
            </a:r>
            <a:r>
              <a:rPr lang="de-DE" dirty="0" smtClean="0"/>
              <a:t>, 25.März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Prinzip</a:t>
            </a:r>
            <a:endParaRPr lang="de-DE" kern="0" dirty="0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04825" y="2273302"/>
            <a:ext cx="1873250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722312" y="1190627"/>
            <a:ext cx="15113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2100" y="1934748"/>
            <a:ext cx="2039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Kreisbeschleunigern</a:t>
            </a:r>
            <a:endParaRPr lang="en-GB" altLang="de-DE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9955" y="852073"/>
            <a:ext cx="2141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Linearbeschleunigern</a:t>
            </a:r>
            <a:endParaRPr lang="en-GB" altLang="de-DE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789670" y="1918477"/>
            <a:ext cx="223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763981" y="1749356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Sollwerte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213763" y="1185017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Fileserver</a:t>
            </a:r>
            <a:endParaRPr lang="de-DE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18897" y="852073"/>
            <a:ext cx="3933558" cy="216129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48745" y="1004472"/>
            <a:ext cx="2597728" cy="155696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806" y="1763441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1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6169732" y="1978187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2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4894" y="2104025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</a:p>
          <a:p>
            <a:r>
              <a:rPr lang="en-US" dirty="0" err="1" smtClean="0"/>
              <a:t>Istwerte</a:t>
            </a:r>
            <a:endParaRPr lang="de-DE" dirty="0"/>
          </a:p>
        </p:txBody>
      </p:sp>
      <p:sp>
        <p:nvSpPr>
          <p:cNvPr id="25" name="TextBox 24"/>
          <p:cNvSpPr txBox="1"/>
          <p:nvPr/>
        </p:nvSpPr>
        <p:spPr>
          <a:xfrm>
            <a:off x="292100" y="3591955"/>
            <a:ext cx="3137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Zusätzliche</a:t>
            </a:r>
            <a:r>
              <a:rPr lang="en-US" dirty="0" smtClean="0"/>
              <a:t> </a:t>
            </a:r>
            <a:r>
              <a:rPr lang="en-US" dirty="0" err="1" smtClean="0"/>
              <a:t>Funktionen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Überblick von alle Files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Files </a:t>
            </a:r>
            <a:r>
              <a:rPr lang="en-US" dirty="0" err="1" smtClean="0"/>
              <a:t>miteinander</a:t>
            </a:r>
            <a:r>
              <a:rPr lang="en-US" dirty="0" smtClean="0"/>
              <a:t> </a:t>
            </a:r>
            <a:r>
              <a:rPr lang="en-US" dirty="0" err="1" smtClean="0"/>
              <a:t>vergleichen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File </a:t>
            </a:r>
            <a:r>
              <a:rPr lang="en-US" dirty="0" err="1" smtClean="0"/>
              <a:t>skalieren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u.s.w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5548745" y="2930236"/>
            <a:ext cx="2767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File-</a:t>
            </a:r>
            <a:r>
              <a:rPr lang="en-US" dirty="0" err="1" smtClean="0"/>
              <a:t>Merkmale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Filetype</a:t>
            </a:r>
            <a:r>
              <a:rPr lang="en-US" dirty="0" smtClean="0"/>
              <a:t> (</a:t>
            </a:r>
            <a:r>
              <a:rPr lang="en-US" dirty="0" err="1" smtClean="0"/>
              <a:t>temp,reference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Energie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Bunchladung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u.s.w</a:t>
            </a:r>
            <a:r>
              <a:rPr lang="en-US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3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Prinzip</a:t>
            </a:r>
            <a:endParaRPr lang="de-DE" kern="0" dirty="0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04825" y="2273302"/>
            <a:ext cx="1873250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722312" y="1190627"/>
            <a:ext cx="15113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2100" y="1934748"/>
            <a:ext cx="2039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Kreisbeschleunigern</a:t>
            </a:r>
            <a:endParaRPr lang="en-GB" altLang="de-DE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9955" y="852073"/>
            <a:ext cx="2141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Linearbeschleunigern</a:t>
            </a:r>
            <a:endParaRPr lang="en-GB" altLang="de-DE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789670" y="1918477"/>
            <a:ext cx="223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763981" y="1749356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Sollwerte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213763" y="1185017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Fileserver</a:t>
            </a:r>
            <a:endParaRPr lang="de-DE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18897" y="852073"/>
            <a:ext cx="3933558" cy="216129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48745" y="1004472"/>
            <a:ext cx="2597728" cy="155696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806" y="1763441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1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6169732" y="1978187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2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4894" y="2104025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</a:p>
          <a:p>
            <a:r>
              <a:rPr lang="en-US" dirty="0" err="1" smtClean="0"/>
              <a:t>Istwerte</a:t>
            </a:r>
            <a:endParaRPr lang="de-DE" dirty="0"/>
          </a:p>
        </p:txBody>
      </p:sp>
      <p:sp>
        <p:nvSpPr>
          <p:cNvPr id="25" name="TextBox 24"/>
          <p:cNvSpPr txBox="1"/>
          <p:nvPr/>
        </p:nvSpPr>
        <p:spPr>
          <a:xfrm>
            <a:off x="292100" y="3591955"/>
            <a:ext cx="3137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Zusätzliche</a:t>
            </a:r>
            <a:r>
              <a:rPr lang="en-US" dirty="0" smtClean="0"/>
              <a:t> </a:t>
            </a:r>
            <a:r>
              <a:rPr lang="en-US" dirty="0" err="1" smtClean="0"/>
              <a:t>Funktionen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Überblick von alle Files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Files </a:t>
            </a:r>
            <a:r>
              <a:rPr lang="en-US" dirty="0" err="1" smtClean="0"/>
              <a:t>miteinander</a:t>
            </a:r>
            <a:r>
              <a:rPr lang="en-US" dirty="0" smtClean="0"/>
              <a:t> </a:t>
            </a:r>
            <a:r>
              <a:rPr lang="en-US" dirty="0" err="1" smtClean="0"/>
              <a:t>vergleichen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File </a:t>
            </a:r>
            <a:r>
              <a:rPr lang="en-US" dirty="0" err="1" smtClean="0"/>
              <a:t>skalieren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u.s.w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288635" y="4928929"/>
            <a:ext cx="3289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Zusätzliche</a:t>
            </a:r>
            <a:r>
              <a:rPr lang="en-US" dirty="0" smtClean="0"/>
              <a:t> </a:t>
            </a:r>
            <a:r>
              <a:rPr lang="en-US" dirty="0" err="1" smtClean="0"/>
              <a:t>Prozeduren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Magnete ein- oder ausschalten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Magnete</a:t>
            </a:r>
            <a:r>
              <a:rPr lang="en-US" dirty="0" smtClean="0"/>
              <a:t> </a:t>
            </a:r>
            <a:r>
              <a:rPr lang="en-US" dirty="0" err="1" smtClean="0"/>
              <a:t>Massieren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u.s.w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5548745" y="2930236"/>
            <a:ext cx="2767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File-</a:t>
            </a:r>
            <a:r>
              <a:rPr lang="en-US" dirty="0" err="1" smtClean="0"/>
              <a:t>Merkmale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Filetype</a:t>
            </a:r>
            <a:r>
              <a:rPr lang="en-US" dirty="0" smtClean="0"/>
              <a:t> (</a:t>
            </a:r>
            <a:r>
              <a:rPr lang="en-US" dirty="0" err="1" smtClean="0"/>
              <a:t>temp,reference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Energie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Bunchladung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u.s.w</a:t>
            </a:r>
            <a:r>
              <a:rPr lang="en-US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52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Die </a:t>
            </a:r>
            <a:r>
              <a:rPr lang="en-US" kern="0" dirty="0" err="1" smtClean="0"/>
              <a:t>historische</a:t>
            </a:r>
            <a:r>
              <a:rPr lang="en-US" kern="0" dirty="0" smtClean="0"/>
              <a:t> </a:t>
            </a:r>
            <a:r>
              <a:rPr lang="en-US" kern="0" dirty="0" err="1" smtClean="0"/>
              <a:t>Rahmen</a:t>
            </a:r>
            <a:r>
              <a:rPr lang="en-US" kern="0" dirty="0" smtClean="0"/>
              <a:t> </a:t>
            </a:r>
            <a:r>
              <a:rPr lang="en-US" sz="2000" kern="0" dirty="0" smtClean="0"/>
              <a:t>(</a:t>
            </a:r>
            <a:r>
              <a:rPr lang="en-US" sz="2000" kern="0" dirty="0" err="1" smtClean="0"/>
              <a:t>etwa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Anfang</a:t>
            </a:r>
            <a:r>
              <a:rPr lang="en-US" sz="2000" kern="0" dirty="0" smtClean="0"/>
              <a:t> 2007)</a:t>
            </a:r>
            <a:endParaRPr lang="de-DE" kern="0" dirty="0"/>
          </a:p>
        </p:txBody>
      </p:sp>
      <p:pic>
        <p:nvPicPr>
          <p:cNvPr id="3" name="Picture 8" descr="2010-03-01_1049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3214687" cy="3611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3850" y="765175"/>
            <a:ext cx="3193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/>
              <a:t>HERA </a:t>
            </a:r>
            <a:r>
              <a:rPr lang="en-US" altLang="de-DE" dirty="0" smtClean="0"/>
              <a:t>Sequencer </a:t>
            </a:r>
            <a:r>
              <a:rPr lang="en-US" dirty="0"/>
              <a:t>(J</a:t>
            </a:r>
            <a:r>
              <a:rPr lang="de-DE" dirty="0" err="1"/>
              <a:t>ürgen</a:t>
            </a:r>
            <a:r>
              <a:rPr lang="de-DE" dirty="0"/>
              <a:t> Maaß)</a:t>
            </a:r>
          </a:p>
          <a:p>
            <a:endParaRPr lang="en-GB" alt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789459" y="1827496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de-DE" dirty="0"/>
          </a:p>
        </p:txBody>
      </p:sp>
      <p:pic>
        <p:nvPicPr>
          <p:cNvPr id="8" name="Picture 5" descr="proc_save_re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56" y="1310673"/>
            <a:ext cx="4294453" cy="298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48539" y="917574"/>
            <a:ext cx="29306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/>
              <a:t>FLASH Save and Restore tool</a:t>
            </a:r>
            <a:endParaRPr lang="en-GB" altLang="de-DE" dirty="0"/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4321305" y="702569"/>
            <a:ext cx="400849" cy="8819366"/>
          </a:xfrm>
          <a:prstGeom prst="rightBrace">
            <a:avLst>
              <a:gd name="adj1" fmla="val 55936"/>
              <a:gd name="adj2" fmla="val 5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7172" y="5499791"/>
            <a:ext cx="455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LINAC2, DESY2, PETRA und FLASH</a:t>
            </a:r>
            <a:endParaRPr lang="de-DE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3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2010-03-01_1049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3214687" cy="3611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3850" y="765175"/>
            <a:ext cx="3193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/>
              <a:t>HERA </a:t>
            </a:r>
            <a:r>
              <a:rPr lang="en-US" altLang="de-DE" dirty="0" smtClean="0"/>
              <a:t>Sequencer </a:t>
            </a:r>
            <a:r>
              <a:rPr lang="en-US" dirty="0"/>
              <a:t>(J</a:t>
            </a:r>
            <a:r>
              <a:rPr lang="de-DE" dirty="0" err="1"/>
              <a:t>ürgen</a:t>
            </a:r>
            <a:r>
              <a:rPr lang="de-DE" dirty="0"/>
              <a:t> Maaß)</a:t>
            </a:r>
          </a:p>
          <a:p>
            <a:endParaRPr lang="en-GB" alt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789459" y="1827496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de-DE" dirty="0"/>
          </a:p>
        </p:txBody>
      </p:sp>
      <p:pic>
        <p:nvPicPr>
          <p:cNvPr id="8" name="Picture 5" descr="proc_save_re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56" y="1310673"/>
            <a:ext cx="4294453" cy="298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48539" y="917574"/>
            <a:ext cx="29306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/>
              <a:t>FLASH Save and Restore tool</a:t>
            </a:r>
            <a:endParaRPr lang="en-GB" altLang="de-DE" dirty="0"/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4321305" y="702569"/>
            <a:ext cx="400849" cy="8819366"/>
          </a:xfrm>
          <a:prstGeom prst="rightBrace">
            <a:avLst>
              <a:gd name="adj1" fmla="val 55936"/>
              <a:gd name="adj2" fmla="val 5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7172" y="5416663"/>
            <a:ext cx="455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LINAC2, DESY2, PETRA und FLASH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6943" y="5833513"/>
            <a:ext cx="88424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/>
              <a:t>Das </a:t>
            </a:r>
            <a:r>
              <a:rPr lang="en-US" altLang="de-DE" dirty="0" err="1"/>
              <a:t>Grundger</a:t>
            </a:r>
            <a:r>
              <a:rPr lang="de-DE" altLang="de-DE" dirty="0"/>
              <a:t>ü</a:t>
            </a:r>
            <a:r>
              <a:rPr lang="en-US" altLang="de-DE" dirty="0" err="1" smtClean="0"/>
              <a:t>st</a:t>
            </a:r>
            <a:r>
              <a:rPr lang="en-US" altLang="de-DE" dirty="0" smtClean="0"/>
              <a:t>/die </a:t>
            </a:r>
            <a:r>
              <a:rPr lang="en-US" altLang="de-DE" dirty="0" err="1" smtClean="0"/>
              <a:t>Grundfunktionen</a:t>
            </a:r>
            <a:r>
              <a:rPr lang="en-US" altLang="de-DE" dirty="0" smtClean="0"/>
              <a:t> </a:t>
            </a:r>
            <a:r>
              <a:rPr lang="en-US" altLang="de-DE" dirty="0"/>
              <a:t>des </a:t>
            </a:r>
            <a:r>
              <a:rPr lang="en-US" altLang="de-DE" dirty="0" err="1"/>
              <a:t>Programms</a:t>
            </a:r>
            <a:r>
              <a:rPr lang="en-US" altLang="de-DE" dirty="0"/>
              <a:t> </a:t>
            </a:r>
            <a:r>
              <a:rPr lang="en-US" altLang="de-DE" dirty="0" err="1"/>
              <a:t>wurde</a:t>
            </a:r>
            <a:r>
              <a:rPr lang="en-US" altLang="de-DE" dirty="0"/>
              <a:t> </a:t>
            </a:r>
            <a:r>
              <a:rPr lang="en-US" altLang="de-DE" dirty="0" err="1" smtClean="0"/>
              <a:t>gegen</a:t>
            </a:r>
            <a:r>
              <a:rPr lang="en-US" altLang="de-DE" dirty="0" smtClean="0"/>
              <a:t> </a:t>
            </a:r>
            <a:r>
              <a:rPr lang="en-US" altLang="de-DE" dirty="0" err="1"/>
              <a:t>Ende</a:t>
            </a:r>
            <a:r>
              <a:rPr lang="en-US" altLang="de-DE" dirty="0"/>
              <a:t> </a:t>
            </a:r>
            <a:r>
              <a:rPr lang="en-US" altLang="de-DE" dirty="0" smtClean="0"/>
              <a:t>2009 </a:t>
            </a:r>
            <a:r>
              <a:rPr lang="en-US" altLang="de-DE" dirty="0" err="1" smtClean="0"/>
              <a:t>fertig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gestellt</a:t>
            </a:r>
            <a:r>
              <a:rPr lang="en-US" altLang="de-DE" dirty="0" smtClean="0"/>
              <a:t>.</a:t>
            </a:r>
            <a:endParaRPr lang="en-GB" altLang="de-DE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Die </a:t>
            </a:r>
            <a:r>
              <a:rPr lang="en-US" kern="0" dirty="0" err="1" smtClean="0"/>
              <a:t>historische</a:t>
            </a:r>
            <a:r>
              <a:rPr lang="en-US" kern="0" dirty="0" smtClean="0"/>
              <a:t> </a:t>
            </a:r>
            <a:r>
              <a:rPr lang="en-US" kern="0" dirty="0" err="1" smtClean="0"/>
              <a:t>Rahmen</a:t>
            </a:r>
            <a:r>
              <a:rPr lang="en-US" kern="0" dirty="0" smtClean="0"/>
              <a:t> </a:t>
            </a:r>
            <a:r>
              <a:rPr lang="en-US" sz="2000" kern="0" dirty="0" smtClean="0"/>
              <a:t>(</a:t>
            </a:r>
            <a:r>
              <a:rPr lang="en-US" sz="2000" kern="0" dirty="0" err="1" smtClean="0"/>
              <a:t>etwa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Anfang</a:t>
            </a:r>
            <a:r>
              <a:rPr lang="en-US" sz="2000" kern="0" dirty="0" smtClean="0"/>
              <a:t> 2007)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15079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Motto der </a:t>
            </a:r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Musketiere</a:t>
            </a:r>
            <a:r>
              <a:rPr lang="en-US" dirty="0" smtClean="0"/>
              <a:t>…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999460" y="1616149"/>
            <a:ext cx="223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“</a:t>
            </a:r>
            <a:r>
              <a:rPr lang="en-US" sz="2000" dirty="0" err="1" smtClean="0">
                <a:latin typeface="Comic Sans MS" panose="030F0702030302020204" pitchFamily="66" charset="0"/>
              </a:rPr>
              <a:t>Einer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für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alle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…”</a:t>
            </a:r>
            <a:endParaRPr lang="de-DE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Motto der </a:t>
            </a:r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Musketiere</a:t>
            </a:r>
            <a:r>
              <a:rPr lang="en-US" dirty="0" smtClean="0"/>
              <a:t>…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999460" y="1616149"/>
            <a:ext cx="223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“</a:t>
            </a:r>
            <a:r>
              <a:rPr lang="en-US" sz="2000" dirty="0" err="1" smtClean="0">
                <a:latin typeface="Comic Sans MS" panose="030F0702030302020204" pitchFamily="66" charset="0"/>
              </a:rPr>
              <a:t>Einer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für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alle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…”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241" y="2491563"/>
            <a:ext cx="5163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“</a:t>
            </a:r>
            <a:r>
              <a:rPr lang="en-US" sz="2000" dirty="0" err="1" smtClean="0">
                <a:latin typeface="Comic Sans MS" panose="030F0702030302020204" pitchFamily="66" charset="0"/>
              </a:rPr>
              <a:t>Ein</a:t>
            </a:r>
            <a:r>
              <a:rPr lang="en-US" sz="2000" dirty="0" smtClean="0">
                <a:latin typeface="Comic Sans MS" panose="030F0702030302020204" pitchFamily="66" charset="0"/>
              </a:rPr>
              <a:t> PROGRAMM </a:t>
            </a:r>
            <a:r>
              <a:rPr lang="en-US" sz="2000" dirty="0" err="1" smtClean="0">
                <a:latin typeface="Comic Sans MS" panose="030F0702030302020204" pitchFamily="66" charset="0"/>
              </a:rPr>
              <a:t>für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alle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…MASCHINEN”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271" y="2891673"/>
            <a:ext cx="3124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LINAC2, DESY2, PETRA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5788" y="3236274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FLASH, XFEL, REGAE</a:t>
            </a:r>
            <a:endParaRPr lang="de-DE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Motto der </a:t>
            </a:r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Musketiere</a:t>
            </a:r>
            <a:r>
              <a:rPr lang="en-US" dirty="0" smtClean="0"/>
              <a:t>…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999460" y="1616149"/>
            <a:ext cx="223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“</a:t>
            </a:r>
            <a:r>
              <a:rPr lang="en-US" sz="2000" dirty="0" err="1" smtClean="0">
                <a:latin typeface="Comic Sans MS" panose="030F0702030302020204" pitchFamily="66" charset="0"/>
              </a:rPr>
              <a:t>Einer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für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alle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…”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241" y="2491563"/>
            <a:ext cx="5163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“</a:t>
            </a:r>
            <a:r>
              <a:rPr lang="en-US" sz="2000" dirty="0" err="1" smtClean="0">
                <a:latin typeface="Comic Sans MS" panose="030F0702030302020204" pitchFamily="66" charset="0"/>
              </a:rPr>
              <a:t>Ein</a:t>
            </a:r>
            <a:r>
              <a:rPr lang="en-US" sz="2000" dirty="0" smtClean="0">
                <a:latin typeface="Comic Sans MS" panose="030F0702030302020204" pitchFamily="66" charset="0"/>
              </a:rPr>
              <a:t> PROGRAMM </a:t>
            </a:r>
            <a:r>
              <a:rPr lang="en-US" sz="2000" dirty="0" err="1" smtClean="0">
                <a:latin typeface="Comic Sans MS" panose="030F0702030302020204" pitchFamily="66" charset="0"/>
              </a:rPr>
              <a:t>für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alle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…MASCHINEN”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241" y="4153766"/>
            <a:ext cx="5410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“</a:t>
            </a:r>
            <a:r>
              <a:rPr lang="en-US" sz="2000" dirty="0" err="1" smtClean="0">
                <a:latin typeface="Comic Sans MS" panose="030F0702030302020204" pitchFamily="66" charset="0"/>
              </a:rPr>
              <a:t>Ein</a:t>
            </a:r>
            <a:r>
              <a:rPr lang="en-US" sz="2000" dirty="0" smtClean="0">
                <a:latin typeface="Comic Sans MS" panose="030F0702030302020204" pitchFamily="66" charset="0"/>
              </a:rPr>
              <a:t> PROGRAMM </a:t>
            </a:r>
            <a:r>
              <a:rPr lang="en-US" sz="2000" dirty="0" err="1" smtClean="0">
                <a:latin typeface="Comic Sans MS" panose="030F0702030302020204" pitchFamily="66" charset="0"/>
              </a:rPr>
              <a:t>für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alle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…OPERATEUREN”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271" y="2891673"/>
            <a:ext cx="3124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LINAC2, DESY2, PETRA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5788" y="3236274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FLASH, XFEL, REGAE</a:t>
            </a:r>
            <a:endParaRPr lang="de-DE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Ergebnis</a:t>
            </a:r>
            <a:endParaRPr lang="de-DE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541482" y="1028700"/>
            <a:ext cx="4897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Programm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mit zahlreiche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maßgeschneiderte an jeden Beschleuniger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mit flexible Funktionen und Konfigurationen</a:t>
            </a:r>
          </a:p>
        </p:txBody>
      </p:sp>
    </p:spTree>
    <p:extLst>
      <p:ext uri="{BB962C8B-B14F-4D97-AF65-F5344CB8AC3E}">
        <p14:creationId xmlns:p14="http://schemas.microsoft.com/office/powerpoint/2010/main" val="234597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Ergebnis</a:t>
            </a:r>
            <a:endParaRPr lang="de-DE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541482" y="3144100"/>
            <a:ext cx="6987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eine sehr komplexe GUI (</a:t>
            </a:r>
            <a:r>
              <a:rPr lang="de-DE" sz="1800" dirty="0" err="1" smtClean="0"/>
              <a:t>Graphical</a:t>
            </a:r>
            <a:r>
              <a:rPr lang="de-DE" sz="1800" dirty="0" smtClean="0"/>
              <a:t> User Interface) zu bedienen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undurchsichtige Funktionen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zahlreiche Bugs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gemischte Deutsche-Englische Sprache</a:t>
            </a:r>
            <a:endParaRPr lang="de-D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41482" y="1028700"/>
            <a:ext cx="4897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Programm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mit zahlreiche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maßgeschneiderte an jeden Beschleuniger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mit flexible Funktionen und Konfigurationen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482" y="2795155"/>
            <a:ext cx="3996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 </a:t>
            </a:r>
            <a:r>
              <a:rPr lang="en-US" dirty="0" err="1" smtClean="0"/>
              <a:t>damit</a:t>
            </a:r>
            <a:r>
              <a:rPr lang="en-US" dirty="0" smtClean="0"/>
              <a:t> das </a:t>
            </a:r>
            <a:r>
              <a:rPr lang="en-US" dirty="0" err="1" smtClean="0"/>
              <a:t>Programm</a:t>
            </a:r>
            <a:r>
              <a:rPr lang="en-US" dirty="0" smtClean="0"/>
              <a:t> hat </a:t>
            </a:r>
            <a:r>
              <a:rPr lang="en-US" dirty="0" err="1" smtClean="0"/>
              <a:t>bekommen</a:t>
            </a:r>
            <a:r>
              <a:rPr lang="en-US" dirty="0" smtClean="0"/>
              <a:t>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78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52156" y="872075"/>
            <a:ext cx="4311290" cy="3719099"/>
            <a:chOff x="998465" y="2451511"/>
            <a:chExt cx="4311290" cy="3719099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2787" y="2642133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FLASH</a:t>
              </a:r>
              <a:endParaRPr lang="de-DE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25680" y="1384699"/>
            <a:ext cx="4311290" cy="3719099"/>
            <a:chOff x="998465" y="2451511"/>
            <a:chExt cx="4311290" cy="371909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2787" y="2642133"/>
              <a:ext cx="1858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LINAC2</a:t>
              </a:r>
              <a:endParaRPr lang="de-DE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4287" y="1907714"/>
            <a:ext cx="4311290" cy="3719099"/>
            <a:chOff x="998465" y="2451511"/>
            <a:chExt cx="4311290" cy="3719099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92787" y="2642133"/>
              <a:ext cx="18117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DESY2</a:t>
              </a:r>
              <a:endParaRPr lang="de-DE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5465" y="2451511"/>
            <a:ext cx="4311290" cy="3719099"/>
            <a:chOff x="998465" y="2451511"/>
            <a:chExt cx="4311290" cy="371909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2787" y="2642133"/>
              <a:ext cx="18229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PETRA</a:t>
              </a:r>
              <a:endParaRPr lang="de-DE" dirty="0"/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Konzept</a:t>
            </a:r>
            <a:endParaRPr lang="de-DE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659526" y="321048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1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666452" y="342522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2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8327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Verzeichnis</a:t>
            </a:r>
            <a:endParaRPr lang="de-DE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592282" y="1184564"/>
            <a:ext cx="385073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Das </a:t>
            </a:r>
            <a:r>
              <a:rPr lang="en-US" dirty="0" err="1" smtClean="0">
                <a:latin typeface="Comic Sans MS" panose="030F0702030302020204" pitchFamily="66" charset="0"/>
              </a:rPr>
              <a:t>Prinzip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Die </a:t>
            </a:r>
            <a:r>
              <a:rPr lang="en-US" dirty="0" err="1" smtClean="0">
                <a:latin typeface="Comic Sans MS" panose="030F0702030302020204" pitchFamily="66" charset="0"/>
              </a:rPr>
              <a:t>historische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Rahmen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Das </a:t>
            </a:r>
            <a:r>
              <a:rPr lang="en-US" dirty="0" err="1" smtClean="0">
                <a:latin typeface="Comic Sans MS" panose="030F0702030302020204" pitchFamily="66" charset="0"/>
              </a:rPr>
              <a:t>Ergebnis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Das </a:t>
            </a:r>
            <a:r>
              <a:rPr lang="en-US" dirty="0" err="1" smtClean="0">
                <a:latin typeface="Comic Sans MS" panose="030F0702030302020204" pitchFamily="66" charset="0"/>
              </a:rPr>
              <a:t>Konzept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Die </a:t>
            </a:r>
            <a:r>
              <a:rPr lang="en-US" dirty="0" err="1" smtClean="0">
                <a:latin typeface="Comic Sans MS" panose="030F0702030302020204" pitchFamily="66" charset="0"/>
              </a:rPr>
              <a:t>Konfig</a:t>
            </a:r>
            <a:r>
              <a:rPr lang="en-US" dirty="0" smtClean="0">
                <a:latin typeface="Comic Sans MS" panose="030F0702030302020204" pitchFamily="66" charset="0"/>
              </a:rPr>
              <a:t>-Files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Special Features: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omic Sans MS" panose="030F0702030302020204" pitchFamily="66" charset="0"/>
              </a:rPr>
              <a:t>Symbolische</a:t>
            </a:r>
            <a:r>
              <a:rPr lang="en-US" dirty="0" smtClean="0">
                <a:latin typeface="Comic Sans MS" panose="030F0702030302020204" pitchFamily="66" charset="0"/>
              </a:rPr>
              <a:t>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omic Sans MS" panose="030F0702030302020204" pitchFamily="66" charset="0"/>
              </a:rPr>
              <a:t>Maschinenfile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einstellen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err="1" smtClean="0">
                <a:latin typeface="Comic Sans MS" panose="030F0702030302020204" pitchFamily="66" charset="0"/>
              </a:rPr>
              <a:t>Wie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omic Sans MS" panose="030F0702030302020204" pitchFamily="66" charset="0"/>
              </a:rPr>
              <a:t>Schnellfiles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Fileserver 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Change log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282" y="3985331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Outlook</a:t>
            </a:r>
            <a:endParaRPr lang="de-D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52156" y="872075"/>
            <a:ext cx="4311290" cy="3719099"/>
            <a:chOff x="998465" y="2451511"/>
            <a:chExt cx="4311290" cy="3719099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2787" y="2642133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FLASH</a:t>
              </a:r>
              <a:endParaRPr lang="de-DE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25680" y="1384699"/>
            <a:ext cx="4311290" cy="3719099"/>
            <a:chOff x="998465" y="2451511"/>
            <a:chExt cx="4311290" cy="371909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2787" y="2642133"/>
              <a:ext cx="1858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LINAC2</a:t>
              </a:r>
              <a:endParaRPr lang="de-DE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4287" y="1907714"/>
            <a:ext cx="4311290" cy="3719099"/>
            <a:chOff x="998465" y="2451511"/>
            <a:chExt cx="4311290" cy="3719099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92787" y="2642133"/>
              <a:ext cx="18117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DESY2</a:t>
              </a:r>
              <a:endParaRPr lang="de-DE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5465" y="2451511"/>
            <a:ext cx="4311290" cy="3719099"/>
            <a:chOff x="998465" y="2451511"/>
            <a:chExt cx="4311290" cy="371909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2787" y="2642133"/>
              <a:ext cx="18229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PETRA</a:t>
              </a:r>
              <a:endParaRPr lang="de-DE" dirty="0"/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Konzept</a:t>
            </a:r>
            <a:endParaRPr lang="de-DE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659526" y="321048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1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666452" y="342522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2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2100" y="1744598"/>
            <a:ext cx="1630218" cy="897535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015836" y="2436890"/>
            <a:ext cx="1423951" cy="3745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016765" y="2266102"/>
            <a:ext cx="198516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2043447" y="1744598"/>
            <a:ext cx="2300882" cy="3537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043447" y="1143000"/>
            <a:ext cx="2757153" cy="7539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394855" y="1907714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Filecatalog</a:t>
            </a:r>
            <a:endParaRPr lang="de-DE" dirty="0" smtClean="0"/>
          </a:p>
          <a:p>
            <a:r>
              <a:rPr lang="en-US" dirty="0" smtClean="0"/>
              <a:t>+ </a:t>
            </a:r>
            <a:r>
              <a:rPr lang="de-DE" dirty="0" smtClean="0"/>
              <a:t>Sequenzer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63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Konzept</a:t>
            </a:r>
            <a:endParaRPr lang="de-DE" kern="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292100" y="1744598"/>
            <a:ext cx="1630218" cy="897535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855" y="1907714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Filecatalog</a:t>
            </a:r>
            <a:endParaRPr lang="de-DE" dirty="0" smtClean="0"/>
          </a:p>
          <a:p>
            <a:r>
              <a:rPr lang="en-US" dirty="0" smtClean="0"/>
              <a:t>+ </a:t>
            </a:r>
            <a:r>
              <a:rPr lang="de-DE" dirty="0" smtClean="0"/>
              <a:t>Sequenzer</a:t>
            </a:r>
            <a:endParaRPr lang="de-DE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43" y="873718"/>
            <a:ext cx="6376170" cy="454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537855" y="1444336"/>
            <a:ext cx="789709" cy="592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149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Konzept</a:t>
            </a:r>
            <a:endParaRPr lang="de-DE" kern="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292100" y="1744598"/>
            <a:ext cx="1630218" cy="897535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855" y="1907714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Filecatalog</a:t>
            </a:r>
            <a:endParaRPr lang="de-DE" dirty="0" smtClean="0"/>
          </a:p>
          <a:p>
            <a:r>
              <a:rPr lang="en-US" dirty="0" smtClean="0"/>
              <a:t>+ </a:t>
            </a:r>
            <a:r>
              <a:rPr lang="de-DE" dirty="0" smtClean="0"/>
              <a:t>Sequenzer</a:t>
            </a:r>
            <a:endParaRPr lang="de-DE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43" y="873718"/>
            <a:ext cx="6376170" cy="454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537855" y="1444336"/>
            <a:ext cx="789709" cy="592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4" y="2036618"/>
            <a:ext cx="5177473" cy="470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1615160" y="2390566"/>
            <a:ext cx="712404" cy="363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078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52156" y="872075"/>
            <a:ext cx="4311290" cy="3719099"/>
            <a:chOff x="998465" y="2451511"/>
            <a:chExt cx="4311290" cy="3719099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2787" y="2642133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FLASH</a:t>
              </a:r>
              <a:endParaRPr lang="de-DE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25680" y="1384699"/>
            <a:ext cx="4311290" cy="3719099"/>
            <a:chOff x="998465" y="2451511"/>
            <a:chExt cx="4311290" cy="371909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2787" y="2642133"/>
              <a:ext cx="1858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LINAC2</a:t>
              </a:r>
              <a:endParaRPr lang="de-DE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4287" y="1907714"/>
            <a:ext cx="4311290" cy="3719099"/>
            <a:chOff x="998465" y="2451511"/>
            <a:chExt cx="4311290" cy="3719099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92787" y="2642133"/>
              <a:ext cx="18117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DESY2</a:t>
              </a:r>
              <a:endParaRPr lang="de-DE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5465" y="2451511"/>
            <a:ext cx="4311290" cy="3719099"/>
            <a:chOff x="998465" y="2451511"/>
            <a:chExt cx="4311290" cy="371909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998465" y="2451511"/>
              <a:ext cx="4311290" cy="3719099"/>
            </a:xfrm>
            <a:prstGeom prst="roundRect">
              <a:avLst/>
            </a:prstGeom>
            <a:solidFill>
              <a:schemeClr val="bg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2787" y="2642133"/>
              <a:ext cx="18229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Fileserver PETRA</a:t>
              </a:r>
              <a:endParaRPr lang="de-DE" dirty="0"/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Konzept</a:t>
            </a:r>
            <a:endParaRPr lang="de-DE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659526" y="321048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1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666452" y="342522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2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4855" y="1907714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Filecatalog</a:t>
            </a:r>
            <a:endParaRPr lang="de-DE" dirty="0" smtClean="0"/>
          </a:p>
          <a:p>
            <a:r>
              <a:rPr lang="en-US" dirty="0" smtClean="0"/>
              <a:t>+ </a:t>
            </a:r>
            <a:r>
              <a:rPr lang="de-DE" dirty="0" smtClean="0"/>
              <a:t>Sequenzer</a:t>
            </a:r>
            <a:endParaRPr lang="de-DE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292100" y="1744598"/>
            <a:ext cx="1630218" cy="897535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015836" y="2436890"/>
            <a:ext cx="1423951" cy="3745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016765" y="2266102"/>
            <a:ext cx="198516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2043447" y="1744598"/>
            <a:ext cx="2300882" cy="3537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043447" y="1143000"/>
            <a:ext cx="2757153" cy="7539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292100" y="3875809"/>
            <a:ext cx="24575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PETRA </a:t>
            </a:r>
            <a:r>
              <a:rPr lang="en-US" dirty="0" err="1" smtClean="0"/>
              <a:t>Orbitkorrektur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FLASH Orbit-Display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FLASH Image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u.s.w</a:t>
            </a:r>
            <a:r>
              <a:rPr lang="en-US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Konfig</a:t>
            </a:r>
            <a:r>
              <a:rPr lang="en-US" kern="0" dirty="0" smtClean="0"/>
              <a:t>-Files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628871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955961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Datenliste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de-DE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/>
              <a:t>Das </a:t>
            </a:r>
            <a:r>
              <a:rPr lang="en-US" kern="0" dirty="0" err="1"/>
              <a:t>Konfig</a:t>
            </a:r>
            <a:r>
              <a:rPr lang="en-US" kern="0" dirty="0"/>
              <a:t>-Files</a:t>
            </a:r>
            <a:endParaRPr lang="de-DE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34197" r="50828" b="20220"/>
          <a:stretch/>
        </p:blipFill>
        <p:spPr bwMode="auto">
          <a:xfrm>
            <a:off x="436419" y="1554287"/>
            <a:ext cx="3803072" cy="35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3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470564" y="955961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945" y="955961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Datenliste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782291" y="955961"/>
            <a:ext cx="111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Templates</a:t>
            </a:r>
            <a:endParaRPr lang="de-DE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/>
              <a:t>Das </a:t>
            </a:r>
            <a:r>
              <a:rPr lang="en-US" kern="0" dirty="0" err="1"/>
              <a:t>Konfig</a:t>
            </a:r>
            <a:r>
              <a:rPr lang="en-US" kern="0" dirty="0"/>
              <a:t>-Files</a:t>
            </a:r>
            <a:endParaRPr lang="de-DE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34197" r="50828" b="20220"/>
          <a:stretch/>
        </p:blipFill>
        <p:spPr bwMode="auto">
          <a:xfrm>
            <a:off x="436419" y="1554287"/>
            <a:ext cx="3803072" cy="35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4001" y="678871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Fileserver</a:t>
            </a:r>
          </a:p>
        </p:txBody>
      </p:sp>
    </p:spTree>
    <p:extLst>
      <p:ext uri="{BB962C8B-B14F-4D97-AF65-F5344CB8AC3E}">
        <p14:creationId xmlns:p14="http://schemas.microsoft.com/office/powerpoint/2010/main" val="42850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470564" y="955961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945" y="955961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Datenliste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782291" y="955961"/>
            <a:ext cx="111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421582" y="955961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/>
              <a:t>Das </a:t>
            </a:r>
            <a:r>
              <a:rPr lang="en-US" kern="0" dirty="0" err="1"/>
              <a:t>Konfig</a:t>
            </a:r>
            <a:r>
              <a:rPr lang="en-US" kern="0" dirty="0"/>
              <a:t>-Files</a:t>
            </a:r>
            <a:endParaRPr lang="de-DE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34197" r="50828" b="20220"/>
          <a:stretch/>
        </p:blipFill>
        <p:spPr bwMode="auto">
          <a:xfrm>
            <a:off x="436419" y="1554287"/>
            <a:ext cx="3803072" cy="35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4001" y="678871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Fileserver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106413" y="952496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2421" y="675406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SVN Repository</a:t>
            </a:r>
          </a:p>
        </p:txBody>
      </p:sp>
    </p:spTree>
    <p:extLst>
      <p:ext uri="{BB962C8B-B14F-4D97-AF65-F5344CB8AC3E}">
        <p14:creationId xmlns:p14="http://schemas.microsoft.com/office/powerpoint/2010/main" val="42855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955961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Datenliste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782291" y="955961"/>
            <a:ext cx="111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421582" y="955961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94406" y="1593273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Aktionen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en-US" dirty="0"/>
          </a:p>
          <a:p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Einstellen</a:t>
            </a:r>
            <a:r>
              <a:rPr lang="en-US" dirty="0" smtClean="0"/>
              <a:t>: </a:t>
            </a:r>
            <a:r>
              <a:rPr lang="en-US" dirty="0" err="1" smtClean="0"/>
              <a:t>z.B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 </a:t>
            </a:r>
            <a:r>
              <a:rPr lang="en-US" dirty="0" err="1" smtClean="0"/>
              <a:t>Logbuch</a:t>
            </a:r>
            <a:r>
              <a:rPr lang="en-US" dirty="0" smtClean="0"/>
              <a:t> </a:t>
            </a:r>
            <a:r>
              <a:rPr lang="en-US" dirty="0" err="1" smtClean="0"/>
              <a:t>drucken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3785752" y="1593273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Konfig</a:t>
            </a:r>
            <a:r>
              <a:rPr lang="en-US" dirty="0" smtClean="0"/>
              <a:t>.-File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6456219" y="1593273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/>
              <a:t>Das </a:t>
            </a:r>
            <a:r>
              <a:rPr lang="en-US" kern="0" dirty="0" err="1"/>
              <a:t>Konfig</a:t>
            </a:r>
            <a:r>
              <a:rPr lang="en-US" kern="0" dirty="0"/>
              <a:t>-Files</a:t>
            </a:r>
            <a:endParaRPr lang="de-DE" kern="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3470564" y="955961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4001" y="678871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Fileserver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106413" y="952496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2421" y="675406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SVN Repository</a:t>
            </a:r>
          </a:p>
        </p:txBody>
      </p:sp>
    </p:spTree>
    <p:extLst>
      <p:ext uri="{BB962C8B-B14F-4D97-AF65-F5344CB8AC3E}">
        <p14:creationId xmlns:p14="http://schemas.microsoft.com/office/powerpoint/2010/main" val="1456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955961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Datenliste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782291" y="955961"/>
            <a:ext cx="111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421582" y="955961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97871" y="2615056"/>
            <a:ext cx="297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Aussehen</a:t>
            </a:r>
            <a:r>
              <a:rPr lang="en-US" dirty="0" smtClean="0"/>
              <a:t> der GUI: </a:t>
            </a:r>
          </a:p>
          <a:p>
            <a:r>
              <a:rPr lang="en-US" dirty="0" err="1" smtClean="0"/>
              <a:t>Tabellen</a:t>
            </a:r>
            <a:r>
              <a:rPr lang="en-US" dirty="0" smtClean="0"/>
              <a:t>, </a:t>
            </a:r>
            <a:r>
              <a:rPr lang="en-US" dirty="0" err="1" smtClean="0"/>
              <a:t>Spalten</a:t>
            </a:r>
            <a:r>
              <a:rPr lang="en-US" dirty="0" smtClean="0"/>
              <a:t>, </a:t>
            </a:r>
            <a:r>
              <a:rPr lang="en-US" dirty="0" err="1" smtClean="0"/>
              <a:t>Filtern</a:t>
            </a:r>
            <a:r>
              <a:rPr lang="en-US" dirty="0" smtClean="0"/>
              <a:t>, </a:t>
            </a:r>
            <a:r>
              <a:rPr lang="en-US" dirty="0" err="1" smtClean="0"/>
              <a:t>usw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789217" y="2615056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Konfig</a:t>
            </a:r>
            <a:r>
              <a:rPr lang="en-US" dirty="0" smtClean="0"/>
              <a:t>.-File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94406" y="1593273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Aktionen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en-US" dirty="0"/>
          </a:p>
          <a:p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Einstellen</a:t>
            </a:r>
            <a:r>
              <a:rPr lang="en-US" dirty="0" smtClean="0"/>
              <a:t>: </a:t>
            </a:r>
            <a:r>
              <a:rPr lang="en-US" dirty="0" err="1" smtClean="0"/>
              <a:t>z.B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 </a:t>
            </a:r>
            <a:r>
              <a:rPr lang="en-US" dirty="0" err="1" smtClean="0"/>
              <a:t>Logbuch</a:t>
            </a:r>
            <a:r>
              <a:rPr lang="en-US" dirty="0" smtClean="0"/>
              <a:t> </a:t>
            </a:r>
            <a:r>
              <a:rPr lang="en-US" dirty="0" err="1" smtClean="0"/>
              <a:t>drucken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3785752" y="1593273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Konfig</a:t>
            </a:r>
            <a:r>
              <a:rPr lang="en-US" dirty="0" smtClean="0"/>
              <a:t>.-File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6456219" y="1593273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/>
              <a:t>Das </a:t>
            </a:r>
            <a:r>
              <a:rPr lang="en-US" kern="0" dirty="0" err="1"/>
              <a:t>Konfig</a:t>
            </a:r>
            <a:r>
              <a:rPr lang="en-US" kern="0" dirty="0"/>
              <a:t>-Files</a:t>
            </a:r>
            <a:endParaRPr lang="de-DE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6334340" y="2615056"/>
            <a:ext cx="2052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 </a:t>
            </a:r>
            <a:r>
              <a:rPr lang="en-US" dirty="0" err="1" smtClean="0"/>
              <a:t>oder</a:t>
            </a:r>
            <a:r>
              <a:rPr lang="en-US" dirty="0" smtClean="0"/>
              <a:t> Text-Editor</a:t>
            </a:r>
            <a:endParaRPr lang="de-DE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3470564" y="955961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4001" y="678871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Fileserver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06413" y="952496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2421" y="675406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SVN Repository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46" y="3218156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z. B.</a:t>
            </a:r>
          </a:p>
          <a:p>
            <a:r>
              <a:rPr lang="en-US" dirty="0"/>
              <a:t>F</a:t>
            </a:r>
            <a:r>
              <a:rPr lang="en-US" dirty="0" smtClean="0"/>
              <a:t>LASH</a:t>
            </a:r>
            <a:endParaRPr lang="de-DE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2" y="3218156"/>
            <a:ext cx="8327650" cy="593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6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Prinzip</a:t>
            </a:r>
            <a:endParaRPr lang="de-DE" kern="0" dirty="0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04825" y="2273302"/>
            <a:ext cx="1873250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722312" y="1190627"/>
            <a:ext cx="15113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2100" y="1934748"/>
            <a:ext cx="2039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Kreisbeschleunigern</a:t>
            </a:r>
            <a:endParaRPr lang="en-GB" altLang="de-DE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9955" y="852073"/>
            <a:ext cx="2141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Linearbeschleunigern</a:t>
            </a:r>
            <a:endParaRPr lang="en-GB" altLang="de-DE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789670" y="1918477"/>
            <a:ext cx="223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763981" y="1749356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Sollwerte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213763" y="1185017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Fileserver</a:t>
            </a:r>
            <a:endParaRPr lang="de-DE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18897" y="852073"/>
            <a:ext cx="3933558" cy="216129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48745" y="1004472"/>
            <a:ext cx="2597728" cy="155696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806" y="1763441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1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6169732" y="1978187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2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61847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955961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Datenliste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782291" y="955961"/>
            <a:ext cx="111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421582" y="955961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97871" y="2615056"/>
            <a:ext cx="297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Aussehen</a:t>
            </a:r>
            <a:r>
              <a:rPr lang="en-US" dirty="0" smtClean="0"/>
              <a:t> der GUI: </a:t>
            </a:r>
          </a:p>
          <a:p>
            <a:r>
              <a:rPr lang="en-US" dirty="0" err="1" smtClean="0"/>
              <a:t>Tabellen</a:t>
            </a:r>
            <a:r>
              <a:rPr lang="en-US" dirty="0" smtClean="0"/>
              <a:t>, </a:t>
            </a:r>
            <a:r>
              <a:rPr lang="en-US" dirty="0" err="1" smtClean="0"/>
              <a:t>Spalten</a:t>
            </a:r>
            <a:r>
              <a:rPr lang="en-US" dirty="0" smtClean="0"/>
              <a:t>, </a:t>
            </a:r>
            <a:r>
              <a:rPr lang="en-US" dirty="0" err="1" smtClean="0"/>
              <a:t>Filtern</a:t>
            </a:r>
            <a:r>
              <a:rPr lang="en-US" dirty="0" smtClean="0"/>
              <a:t>, </a:t>
            </a:r>
            <a:r>
              <a:rPr lang="en-US" dirty="0" err="1" smtClean="0"/>
              <a:t>usw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789217" y="2615056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Konfig</a:t>
            </a:r>
            <a:r>
              <a:rPr lang="en-US" dirty="0" smtClean="0"/>
              <a:t>.-File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297871" y="3529464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Features: </a:t>
            </a:r>
            <a:r>
              <a:rPr lang="en-US" dirty="0" err="1" smtClean="0"/>
              <a:t>z.B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FLASH </a:t>
            </a:r>
            <a:r>
              <a:rPr lang="en-US" dirty="0" err="1" smtClean="0"/>
              <a:t>Energie-Skalierung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3789217" y="3529464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Hardcodiert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94406" y="1593273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Aktionen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en-US" dirty="0"/>
          </a:p>
          <a:p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Einstellen</a:t>
            </a:r>
            <a:r>
              <a:rPr lang="en-US" dirty="0" smtClean="0"/>
              <a:t>: </a:t>
            </a:r>
            <a:r>
              <a:rPr lang="en-US" dirty="0" err="1" smtClean="0"/>
              <a:t>z.B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 </a:t>
            </a:r>
            <a:r>
              <a:rPr lang="en-US" dirty="0" err="1" smtClean="0"/>
              <a:t>Logbuch</a:t>
            </a:r>
            <a:r>
              <a:rPr lang="en-US" dirty="0" smtClean="0"/>
              <a:t> </a:t>
            </a:r>
            <a:r>
              <a:rPr lang="en-US" dirty="0" err="1" smtClean="0"/>
              <a:t>drucken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3785752" y="1593273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Konfig</a:t>
            </a:r>
            <a:r>
              <a:rPr lang="en-US" dirty="0" smtClean="0"/>
              <a:t>.-File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6456219" y="1593273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/>
              <a:t>Das </a:t>
            </a:r>
            <a:r>
              <a:rPr lang="en-US" kern="0" dirty="0" err="1"/>
              <a:t>Konfig</a:t>
            </a:r>
            <a:r>
              <a:rPr lang="en-US" kern="0" dirty="0"/>
              <a:t>-Files</a:t>
            </a:r>
            <a:endParaRPr lang="de-DE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6334340" y="2615056"/>
            <a:ext cx="2052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 </a:t>
            </a:r>
            <a:r>
              <a:rPr lang="en-US" dirty="0" err="1" smtClean="0"/>
              <a:t>oder</a:t>
            </a:r>
            <a:r>
              <a:rPr lang="en-US" dirty="0" smtClean="0"/>
              <a:t> Text-Editor</a:t>
            </a:r>
            <a:endParaRPr lang="de-DE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3470564" y="955961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4001" y="678871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Fileserver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06413" y="952496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2421" y="675406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SVN Repository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9" y="4089081"/>
            <a:ext cx="6209142" cy="275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00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955961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Datenliste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782291" y="955961"/>
            <a:ext cx="111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421582" y="955961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97871" y="2615056"/>
            <a:ext cx="297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Aussehen</a:t>
            </a:r>
            <a:r>
              <a:rPr lang="en-US" dirty="0" smtClean="0"/>
              <a:t> der GUI: </a:t>
            </a:r>
          </a:p>
          <a:p>
            <a:r>
              <a:rPr lang="en-US" dirty="0" err="1" smtClean="0"/>
              <a:t>Tabellen</a:t>
            </a:r>
            <a:r>
              <a:rPr lang="en-US" dirty="0" smtClean="0"/>
              <a:t>, </a:t>
            </a:r>
            <a:r>
              <a:rPr lang="en-US" dirty="0" err="1" smtClean="0"/>
              <a:t>Spalten</a:t>
            </a:r>
            <a:r>
              <a:rPr lang="en-US" dirty="0" smtClean="0"/>
              <a:t>, </a:t>
            </a:r>
            <a:r>
              <a:rPr lang="en-US" dirty="0" err="1" smtClean="0"/>
              <a:t>Filtern</a:t>
            </a:r>
            <a:r>
              <a:rPr lang="en-US" dirty="0" smtClean="0"/>
              <a:t>, </a:t>
            </a:r>
            <a:r>
              <a:rPr lang="en-US" dirty="0" err="1" smtClean="0"/>
              <a:t>usw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789217" y="2615056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Konfig</a:t>
            </a:r>
            <a:r>
              <a:rPr lang="en-US" dirty="0" smtClean="0"/>
              <a:t>.-File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297871" y="3529464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Features: </a:t>
            </a:r>
            <a:r>
              <a:rPr lang="en-US" dirty="0" err="1" smtClean="0"/>
              <a:t>z.B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FLASH </a:t>
            </a:r>
            <a:r>
              <a:rPr lang="en-US" dirty="0" err="1" smtClean="0"/>
              <a:t>Energie-Skalierung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3789217" y="3529464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Hardcodiert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94406" y="1593273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Aktionen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en-US" dirty="0"/>
          </a:p>
          <a:p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Einstellen</a:t>
            </a:r>
            <a:r>
              <a:rPr lang="en-US" dirty="0" smtClean="0"/>
              <a:t>: </a:t>
            </a:r>
            <a:r>
              <a:rPr lang="en-US" dirty="0" err="1" smtClean="0"/>
              <a:t>z.B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 </a:t>
            </a:r>
            <a:r>
              <a:rPr lang="en-US" dirty="0" err="1" smtClean="0"/>
              <a:t>Logbuch</a:t>
            </a:r>
            <a:r>
              <a:rPr lang="en-US" dirty="0" smtClean="0"/>
              <a:t> </a:t>
            </a:r>
            <a:r>
              <a:rPr lang="en-US" dirty="0" err="1" smtClean="0"/>
              <a:t>drucken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3785752" y="1593273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Konfig</a:t>
            </a:r>
            <a:r>
              <a:rPr lang="en-US" dirty="0" smtClean="0"/>
              <a:t>.-File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6456219" y="1593273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/>
              <a:t>Das </a:t>
            </a:r>
            <a:r>
              <a:rPr lang="en-US" kern="0" dirty="0" err="1"/>
              <a:t>Konfig</a:t>
            </a:r>
            <a:r>
              <a:rPr lang="en-US" kern="0" dirty="0"/>
              <a:t>-Files</a:t>
            </a:r>
            <a:endParaRPr lang="de-DE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315188" y="4378061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Prozeduren</a:t>
            </a:r>
            <a:r>
              <a:rPr lang="en-US" dirty="0" smtClean="0"/>
              <a:t>: z. B. </a:t>
            </a:r>
            <a:r>
              <a:rPr lang="en-US" dirty="0" err="1" smtClean="0"/>
              <a:t>Magnete</a:t>
            </a:r>
            <a:endParaRPr lang="en-US" dirty="0" smtClean="0"/>
          </a:p>
          <a:p>
            <a:r>
              <a:rPr lang="en-US" dirty="0" err="1" smtClean="0"/>
              <a:t>Ein-Ausschalten</a:t>
            </a:r>
            <a:r>
              <a:rPr lang="en-US" dirty="0" smtClean="0"/>
              <a:t>, Massage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3806534" y="4378061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Sequenzen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6071752" y="4378061"/>
            <a:ext cx="228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  (</a:t>
            </a:r>
            <a:r>
              <a:rPr lang="en-US" dirty="0" err="1" smtClean="0"/>
              <a:t>auch</a:t>
            </a:r>
            <a:r>
              <a:rPr lang="en-US" dirty="0" smtClean="0"/>
              <a:t> GUI)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6334340" y="2615056"/>
            <a:ext cx="2052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 </a:t>
            </a:r>
            <a:r>
              <a:rPr lang="en-US" dirty="0" err="1" smtClean="0"/>
              <a:t>oder</a:t>
            </a:r>
            <a:r>
              <a:rPr lang="en-US" dirty="0" smtClean="0"/>
              <a:t> Text-Editor</a:t>
            </a:r>
            <a:endParaRPr lang="de-DE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3470564" y="955961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4001" y="678871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Fileserver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106413" y="952496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2421" y="675406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SVN Repository</a:t>
            </a:r>
          </a:p>
        </p:txBody>
      </p:sp>
    </p:spTree>
    <p:extLst>
      <p:ext uri="{BB962C8B-B14F-4D97-AF65-F5344CB8AC3E}">
        <p14:creationId xmlns:p14="http://schemas.microsoft.com/office/powerpoint/2010/main" val="2052067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955961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Datenliste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782291" y="955961"/>
            <a:ext cx="111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421582" y="955961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97871" y="2615056"/>
            <a:ext cx="297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Aussehen</a:t>
            </a:r>
            <a:r>
              <a:rPr lang="en-US" dirty="0" smtClean="0"/>
              <a:t> der GUI: </a:t>
            </a:r>
          </a:p>
          <a:p>
            <a:r>
              <a:rPr lang="en-US" dirty="0" err="1" smtClean="0"/>
              <a:t>Tabellen</a:t>
            </a:r>
            <a:r>
              <a:rPr lang="en-US" dirty="0" smtClean="0"/>
              <a:t>, </a:t>
            </a:r>
            <a:r>
              <a:rPr lang="en-US" dirty="0" err="1" smtClean="0"/>
              <a:t>Spalten</a:t>
            </a:r>
            <a:r>
              <a:rPr lang="en-US" dirty="0" smtClean="0"/>
              <a:t>, </a:t>
            </a:r>
            <a:r>
              <a:rPr lang="en-US" dirty="0" err="1" smtClean="0"/>
              <a:t>Filtern</a:t>
            </a:r>
            <a:r>
              <a:rPr lang="en-US" dirty="0" smtClean="0"/>
              <a:t>, </a:t>
            </a:r>
            <a:r>
              <a:rPr lang="en-US" dirty="0" err="1" smtClean="0"/>
              <a:t>usw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789217" y="2615056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Konfig</a:t>
            </a:r>
            <a:r>
              <a:rPr lang="en-US" dirty="0" smtClean="0"/>
              <a:t>.-File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6334340" y="2615056"/>
            <a:ext cx="2052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 </a:t>
            </a:r>
            <a:r>
              <a:rPr lang="en-US" dirty="0" err="1" smtClean="0"/>
              <a:t>oder</a:t>
            </a:r>
            <a:r>
              <a:rPr lang="en-US" dirty="0" smtClean="0"/>
              <a:t> Text-Editor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297871" y="3529464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Features: </a:t>
            </a:r>
            <a:r>
              <a:rPr lang="en-US" dirty="0" err="1" smtClean="0"/>
              <a:t>z.B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FLASH </a:t>
            </a:r>
            <a:r>
              <a:rPr lang="en-US" dirty="0" err="1" smtClean="0"/>
              <a:t>Energie-Skalierung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3789217" y="3529464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Hardcodiert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94406" y="1593273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Aktionen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Speichern</a:t>
            </a:r>
            <a:endParaRPr lang="en-US" dirty="0"/>
          </a:p>
          <a:p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Einstellen</a:t>
            </a:r>
            <a:r>
              <a:rPr lang="en-US" dirty="0" smtClean="0"/>
              <a:t>: </a:t>
            </a:r>
            <a:r>
              <a:rPr lang="en-US" dirty="0" err="1" smtClean="0"/>
              <a:t>z.B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 </a:t>
            </a:r>
            <a:r>
              <a:rPr lang="en-US" dirty="0" err="1" smtClean="0"/>
              <a:t>Logbuch</a:t>
            </a:r>
            <a:r>
              <a:rPr lang="en-US" dirty="0" smtClean="0"/>
              <a:t> </a:t>
            </a:r>
            <a:r>
              <a:rPr lang="en-US" dirty="0" err="1" smtClean="0"/>
              <a:t>drucken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3785752" y="1593273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Konfig</a:t>
            </a:r>
            <a:r>
              <a:rPr lang="en-US" dirty="0" smtClean="0"/>
              <a:t>.-File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6456219" y="1593273"/>
            <a:ext cx="116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</a:t>
            </a:r>
            <a:endParaRPr lang="de-DE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/>
              <a:t>Das </a:t>
            </a:r>
            <a:r>
              <a:rPr lang="en-US" kern="0" dirty="0" err="1"/>
              <a:t>Konfig</a:t>
            </a:r>
            <a:r>
              <a:rPr lang="en-US" kern="0" dirty="0"/>
              <a:t>-Files</a:t>
            </a:r>
            <a:endParaRPr lang="de-DE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315188" y="4378061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Prozeduren</a:t>
            </a:r>
            <a:r>
              <a:rPr lang="en-US" dirty="0" smtClean="0"/>
              <a:t>: z. B. </a:t>
            </a:r>
            <a:r>
              <a:rPr lang="en-US" dirty="0" err="1" smtClean="0"/>
              <a:t>Magnete</a:t>
            </a:r>
            <a:endParaRPr lang="en-US" dirty="0" smtClean="0"/>
          </a:p>
          <a:p>
            <a:r>
              <a:rPr lang="en-US" dirty="0" err="1" smtClean="0"/>
              <a:t>Ein-Ausschalten</a:t>
            </a:r>
            <a:r>
              <a:rPr lang="en-US" dirty="0" smtClean="0"/>
              <a:t>, Massage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3806534" y="4378061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Sequenzen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6071752" y="4378061"/>
            <a:ext cx="228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Text-Editor  (</a:t>
            </a:r>
            <a:r>
              <a:rPr lang="en-US" dirty="0" err="1" smtClean="0"/>
              <a:t>auch</a:t>
            </a:r>
            <a:r>
              <a:rPr lang="en-US" dirty="0" smtClean="0"/>
              <a:t> GUI)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315188" y="5118145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Betrieb</a:t>
            </a:r>
            <a:r>
              <a:rPr lang="en-US" dirty="0" smtClean="0"/>
              <a:t>-Files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3731636" y="5118145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Symbolische</a:t>
            </a:r>
            <a:r>
              <a:rPr lang="en-US" dirty="0"/>
              <a:t> </a:t>
            </a:r>
            <a:r>
              <a:rPr lang="en-US" dirty="0" smtClean="0"/>
              <a:t>Files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6763835" y="511814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</a:t>
            </a:r>
            <a:endParaRPr lang="de-DE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470564" y="955961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4001" y="678871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Fileserver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106413" y="952496"/>
            <a:ext cx="2441863" cy="479021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2421" y="675406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SVN Repository</a:t>
            </a:r>
          </a:p>
        </p:txBody>
      </p:sp>
    </p:spTree>
    <p:extLst>
      <p:ext uri="{BB962C8B-B14F-4D97-AF65-F5344CB8AC3E}">
        <p14:creationId xmlns:p14="http://schemas.microsoft.com/office/powerpoint/2010/main" val="2668349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6" y="679675"/>
            <a:ext cx="7938701" cy="615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Symbolische</a:t>
            </a:r>
            <a:r>
              <a:rPr lang="en-US" kern="0" dirty="0" smtClean="0"/>
              <a:t> Files und ‘Master’ </a:t>
            </a:r>
            <a:r>
              <a:rPr lang="en-US" kern="0" dirty="0" err="1" smtClean="0"/>
              <a:t>symbolische</a:t>
            </a:r>
            <a:r>
              <a:rPr lang="en-US" kern="0" dirty="0" smtClean="0"/>
              <a:t> Files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928899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31851" b="41633"/>
          <a:stretch/>
        </p:blipFill>
        <p:spPr bwMode="auto">
          <a:xfrm>
            <a:off x="140687" y="919594"/>
            <a:ext cx="8909795" cy="217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Symbolische</a:t>
            </a:r>
            <a:r>
              <a:rPr lang="en-US" kern="0" dirty="0" smtClean="0"/>
              <a:t> Files und ‘Master’ </a:t>
            </a:r>
            <a:r>
              <a:rPr lang="en-US" kern="0" dirty="0" err="1" smtClean="0"/>
              <a:t>symbolische</a:t>
            </a:r>
            <a:r>
              <a:rPr lang="en-US" kern="0" dirty="0" smtClean="0"/>
              <a:t> Files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054892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31851" b="41633"/>
          <a:stretch/>
        </p:blipFill>
        <p:spPr bwMode="auto">
          <a:xfrm>
            <a:off x="140687" y="919594"/>
            <a:ext cx="8909795" cy="217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Symbolische</a:t>
            </a:r>
            <a:r>
              <a:rPr lang="en-US" kern="0" dirty="0" smtClean="0"/>
              <a:t> Files und ‘Master’ </a:t>
            </a:r>
            <a:r>
              <a:rPr lang="en-US" kern="0" dirty="0" err="1" smtClean="0"/>
              <a:t>symbolische</a:t>
            </a:r>
            <a:r>
              <a:rPr lang="en-US" kern="0" dirty="0" smtClean="0"/>
              <a:t> Files </a:t>
            </a:r>
            <a:endParaRPr lang="de-DE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477982" y="3356261"/>
            <a:ext cx="5525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ymbolische</a:t>
            </a:r>
            <a:r>
              <a:rPr lang="en-US" dirty="0" smtClean="0"/>
              <a:t> File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Link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gespeicherte</a:t>
            </a:r>
            <a:r>
              <a:rPr lang="en-US" dirty="0" smtClean="0"/>
              <a:t> File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994062" y="3841159"/>
            <a:ext cx="7257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smtClean="0"/>
              <a:t>File </a:t>
            </a:r>
            <a:r>
              <a:rPr lang="en-US" dirty="0" err="1" smtClean="0"/>
              <a:t>mit</a:t>
            </a:r>
            <a:r>
              <a:rPr lang="en-US" dirty="0" smtClean="0"/>
              <a:t> ID = 542 </a:t>
            </a:r>
            <a:r>
              <a:rPr lang="en-US" dirty="0" err="1" smtClean="0"/>
              <a:t>wird</a:t>
            </a:r>
            <a:r>
              <a:rPr lang="en-US" dirty="0" smtClean="0"/>
              <a:t> den </a:t>
            </a:r>
            <a:r>
              <a:rPr lang="en-US" dirty="0" err="1" smtClean="0"/>
              <a:t>symbolische</a:t>
            </a:r>
            <a:r>
              <a:rPr lang="en-US" dirty="0" smtClean="0"/>
              <a:t> File </a:t>
            </a:r>
            <a:r>
              <a:rPr lang="en-US" dirty="0" smtClean="0"/>
              <a:t>“</a:t>
            </a:r>
            <a:r>
              <a:rPr lang="en-US" dirty="0" err="1" smtClean="0"/>
              <a:t>BetriebsFile</a:t>
            </a:r>
            <a:r>
              <a:rPr lang="en-US" dirty="0" smtClean="0"/>
              <a:t> </a:t>
            </a:r>
            <a:r>
              <a:rPr lang="en-US" dirty="0" smtClean="0"/>
              <a:t>2” </a:t>
            </a:r>
            <a:r>
              <a:rPr lang="en-US" dirty="0" err="1" smtClean="0"/>
              <a:t>zugewiesen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13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31851" b="41633"/>
          <a:stretch/>
        </p:blipFill>
        <p:spPr bwMode="auto">
          <a:xfrm>
            <a:off x="140687" y="919594"/>
            <a:ext cx="8909795" cy="217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Symbolische</a:t>
            </a:r>
            <a:r>
              <a:rPr lang="en-US" kern="0" dirty="0" smtClean="0"/>
              <a:t> Files und ‘Master’ </a:t>
            </a:r>
            <a:r>
              <a:rPr lang="en-US" kern="0" dirty="0" err="1" smtClean="0"/>
              <a:t>symbolische</a:t>
            </a:r>
            <a:r>
              <a:rPr lang="en-US" kern="0" dirty="0" smtClean="0"/>
              <a:t> Files </a:t>
            </a:r>
            <a:endParaRPr lang="de-DE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477982" y="3356261"/>
            <a:ext cx="5525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ymbolische</a:t>
            </a:r>
            <a:r>
              <a:rPr lang="en-US" dirty="0" smtClean="0"/>
              <a:t> File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Link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gespeicherte</a:t>
            </a:r>
            <a:r>
              <a:rPr lang="en-US" dirty="0" smtClean="0"/>
              <a:t> File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77982" y="4585855"/>
            <a:ext cx="6255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Eine</a:t>
            </a:r>
            <a:r>
              <a:rPr lang="en-US" dirty="0" smtClean="0"/>
              <a:t> ‘Master’ </a:t>
            </a:r>
            <a:r>
              <a:rPr lang="en-US" dirty="0" err="1" smtClean="0"/>
              <a:t>symbolische</a:t>
            </a:r>
            <a:r>
              <a:rPr lang="en-US" dirty="0" smtClean="0"/>
              <a:t> File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Link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symbolische</a:t>
            </a:r>
            <a:r>
              <a:rPr lang="en-US" dirty="0" smtClean="0"/>
              <a:t> File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74483" y="5101935"/>
            <a:ext cx="9067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symb</a:t>
            </a:r>
            <a:r>
              <a:rPr lang="en-US" dirty="0" smtClean="0"/>
              <a:t>. File “</a:t>
            </a:r>
            <a:r>
              <a:rPr lang="en-US" dirty="0" err="1" smtClean="0"/>
              <a:t>BetriebsFile</a:t>
            </a:r>
            <a:r>
              <a:rPr lang="en-US" dirty="0" smtClean="0"/>
              <a:t> 2” </a:t>
            </a:r>
            <a:r>
              <a:rPr lang="en-US" dirty="0" err="1" smtClean="0"/>
              <a:t>wird</a:t>
            </a:r>
            <a:r>
              <a:rPr lang="en-US" dirty="0" smtClean="0"/>
              <a:t> den ‘Master’ </a:t>
            </a:r>
            <a:r>
              <a:rPr lang="en-US" dirty="0" err="1" smtClean="0"/>
              <a:t>symb</a:t>
            </a:r>
            <a:r>
              <a:rPr lang="en-US" dirty="0" smtClean="0"/>
              <a:t>. File “</a:t>
            </a:r>
            <a:r>
              <a:rPr lang="en-US" dirty="0" err="1" smtClean="0"/>
              <a:t>aktuelles</a:t>
            </a:r>
            <a:r>
              <a:rPr lang="en-US" dirty="0" smtClean="0"/>
              <a:t> </a:t>
            </a:r>
            <a:r>
              <a:rPr lang="en-US" dirty="0" err="1" smtClean="0"/>
              <a:t>BetriebsFile</a:t>
            </a:r>
            <a:r>
              <a:rPr lang="en-US" dirty="0" smtClean="0"/>
              <a:t>” </a:t>
            </a:r>
            <a:r>
              <a:rPr lang="en-US" dirty="0" err="1" smtClean="0"/>
              <a:t>zugewiesen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994062" y="3841159"/>
            <a:ext cx="7257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smtClean="0"/>
              <a:t>File </a:t>
            </a:r>
            <a:r>
              <a:rPr lang="en-US" dirty="0" err="1" smtClean="0"/>
              <a:t>mit</a:t>
            </a:r>
            <a:r>
              <a:rPr lang="en-US" dirty="0" smtClean="0"/>
              <a:t> ID = 542 </a:t>
            </a:r>
            <a:r>
              <a:rPr lang="en-US" dirty="0" err="1" smtClean="0"/>
              <a:t>wird</a:t>
            </a:r>
            <a:r>
              <a:rPr lang="en-US" dirty="0" smtClean="0"/>
              <a:t> den </a:t>
            </a:r>
            <a:r>
              <a:rPr lang="en-US" dirty="0" err="1" smtClean="0"/>
              <a:t>symbolische</a:t>
            </a:r>
            <a:r>
              <a:rPr lang="en-US" dirty="0" smtClean="0"/>
              <a:t> File </a:t>
            </a:r>
            <a:r>
              <a:rPr lang="en-US" dirty="0" smtClean="0"/>
              <a:t>“</a:t>
            </a:r>
            <a:r>
              <a:rPr lang="en-US" dirty="0" err="1" smtClean="0"/>
              <a:t>BetriebsFile</a:t>
            </a:r>
            <a:r>
              <a:rPr lang="en-US" dirty="0" smtClean="0"/>
              <a:t> </a:t>
            </a:r>
            <a:r>
              <a:rPr lang="en-US" dirty="0" smtClean="0"/>
              <a:t>2” </a:t>
            </a:r>
            <a:r>
              <a:rPr lang="en-US" dirty="0" err="1" smtClean="0"/>
              <a:t>zugewiesen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410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8" y="1024874"/>
            <a:ext cx="7452195" cy="577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761" y="668292"/>
            <a:ext cx="401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File-</a:t>
            </a:r>
            <a:r>
              <a:rPr lang="en-US" sz="2000" dirty="0" err="1" smtClean="0">
                <a:latin typeface="Comic Sans MS" pitchFamily="66" charset="0"/>
              </a:rPr>
              <a:t>Katalog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19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61761" y="668292"/>
            <a:ext cx="401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File-</a:t>
            </a:r>
            <a:r>
              <a:rPr lang="en-US" sz="2000" dirty="0" err="1" smtClean="0">
                <a:latin typeface="Comic Sans MS" pitchFamily="66" charset="0"/>
              </a:rPr>
              <a:t>Katalog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97321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1.1) </a:t>
            </a:r>
            <a:r>
              <a:rPr lang="en-US" dirty="0" err="1" smtClean="0">
                <a:latin typeface="Comic Sans MS" pitchFamily="66" charset="0"/>
              </a:rPr>
              <a:t>einem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anklicken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auswählen</a:t>
            </a:r>
            <a:r>
              <a:rPr lang="en-US" dirty="0">
                <a:latin typeface="Comic Sans MS" pitchFamily="66" charset="0"/>
              </a:rPr>
              <a:t>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898" y="1285353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1.2) auf “RESTORE: selected …” </a:t>
            </a:r>
            <a:r>
              <a:rPr lang="en-US" dirty="0" err="1" smtClean="0">
                <a:latin typeface="Comic Sans MS" pitchFamily="66" charset="0"/>
              </a:rPr>
              <a:t>drucken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6" y="1667330"/>
            <a:ext cx="6633089" cy="51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568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61761" y="668292"/>
            <a:ext cx="401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File-</a:t>
            </a:r>
            <a:r>
              <a:rPr lang="en-US" sz="2000" dirty="0" err="1" smtClean="0">
                <a:latin typeface="Comic Sans MS" pitchFamily="66" charset="0"/>
              </a:rPr>
              <a:t>Katalog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97321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1.1) </a:t>
            </a:r>
            <a:r>
              <a:rPr lang="en-US" dirty="0" err="1" smtClean="0">
                <a:latin typeface="Comic Sans MS" pitchFamily="66" charset="0"/>
              </a:rPr>
              <a:t>einem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anklicken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auswählen</a:t>
            </a:r>
            <a:r>
              <a:rPr lang="en-US" dirty="0">
                <a:latin typeface="Comic Sans MS" pitchFamily="66" charset="0"/>
              </a:rPr>
              <a:t>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898" y="1285353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1.2) auf “RESTORE: selected …” </a:t>
            </a:r>
            <a:r>
              <a:rPr lang="en-US" dirty="0" err="1" smtClean="0">
                <a:latin typeface="Comic Sans MS" pitchFamily="66" charset="0"/>
              </a:rPr>
              <a:t>drucken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467" y="1530722"/>
            <a:ext cx="583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2) </a:t>
            </a:r>
            <a:r>
              <a:rPr lang="en-US" dirty="0" err="1">
                <a:latin typeface="Comic Sans MS" pitchFamily="66" charset="0"/>
              </a:rPr>
              <a:t>ein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ziehen</a:t>
            </a:r>
            <a:r>
              <a:rPr lang="en-US" dirty="0" smtClean="0">
                <a:latin typeface="Comic Sans MS" pitchFamily="66" charset="0"/>
              </a:rPr>
              <a:t> und auf </a:t>
            </a:r>
            <a:r>
              <a:rPr lang="en-US" dirty="0" err="1" smtClean="0">
                <a:latin typeface="Comic Sans MS" pitchFamily="66" charset="0"/>
              </a:rPr>
              <a:t>dem</a:t>
            </a:r>
            <a:r>
              <a:rPr lang="en-US" dirty="0" smtClean="0">
                <a:latin typeface="Comic Sans MS" pitchFamily="66" charset="0"/>
              </a:rPr>
              <a:t> “DESY logo” </a:t>
            </a:r>
            <a:r>
              <a:rPr lang="en-US" dirty="0" err="1" smtClean="0">
                <a:latin typeface="Comic Sans MS" pitchFamily="66" charset="0"/>
              </a:rPr>
              <a:t>ablegen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8205"/>
            <a:ext cx="12192000" cy="94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urved Connector 9"/>
          <p:cNvCxnSpPr/>
          <p:nvPr/>
        </p:nvCxnSpPr>
        <p:spPr>
          <a:xfrm rot="16200000" flipV="1">
            <a:off x="1794834" y="3215209"/>
            <a:ext cx="1881925" cy="1368155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0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Prinzip</a:t>
            </a:r>
            <a:endParaRPr lang="de-DE" kern="0" dirty="0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04825" y="2273302"/>
            <a:ext cx="1873250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722312" y="1190627"/>
            <a:ext cx="15113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2100" y="1934748"/>
            <a:ext cx="2039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Kreisbeschleunigern</a:t>
            </a:r>
            <a:endParaRPr lang="en-GB" altLang="de-DE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9955" y="852073"/>
            <a:ext cx="2141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Linearbeschleunigern</a:t>
            </a:r>
            <a:endParaRPr lang="en-GB" altLang="de-DE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789670" y="1918477"/>
            <a:ext cx="223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763981" y="1749356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Sollwerte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213763" y="1185017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Fileserver</a:t>
            </a:r>
            <a:endParaRPr lang="de-DE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18897" y="852073"/>
            <a:ext cx="3933558" cy="216129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48745" y="1004472"/>
            <a:ext cx="2597728" cy="155696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806" y="1763441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1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6169732" y="1978187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2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796596" y="3619136"/>
            <a:ext cx="223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3906982" y="3314700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lesen</a:t>
            </a:r>
            <a:r>
              <a:rPr lang="en-US" dirty="0" smtClean="0"/>
              <a:t> und </a:t>
            </a:r>
            <a:r>
              <a:rPr lang="en-US" dirty="0" err="1" smtClean="0"/>
              <a:t>speichern</a:t>
            </a:r>
            <a:endParaRPr lang="de-DE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3813913" y="4228740"/>
            <a:ext cx="223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4383346" y="3907508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einstellen</a:t>
            </a:r>
            <a:endParaRPr lang="de-DE" dirty="0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789669" y="4949159"/>
            <a:ext cx="223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4296755" y="4624103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vergleichen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88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61761" y="668292"/>
            <a:ext cx="401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File-</a:t>
            </a:r>
            <a:r>
              <a:rPr lang="en-US" sz="2000" dirty="0" err="1" smtClean="0">
                <a:latin typeface="Comic Sans MS" pitchFamily="66" charset="0"/>
              </a:rPr>
              <a:t>Katalog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97321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1.1) </a:t>
            </a:r>
            <a:r>
              <a:rPr lang="en-US" dirty="0" err="1" smtClean="0">
                <a:latin typeface="Comic Sans MS" pitchFamily="66" charset="0"/>
              </a:rPr>
              <a:t>einem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anklicken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auswählen</a:t>
            </a:r>
            <a:r>
              <a:rPr lang="en-US" dirty="0">
                <a:latin typeface="Comic Sans MS" pitchFamily="66" charset="0"/>
              </a:rPr>
              <a:t>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898" y="1285353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1.2) auf “RESTORE: selected …” </a:t>
            </a:r>
            <a:r>
              <a:rPr lang="en-US" dirty="0" err="1" smtClean="0">
                <a:latin typeface="Comic Sans MS" pitchFamily="66" charset="0"/>
              </a:rPr>
              <a:t>drucken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467" y="1530722"/>
            <a:ext cx="583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2) </a:t>
            </a:r>
            <a:r>
              <a:rPr lang="en-US" dirty="0" err="1">
                <a:latin typeface="Comic Sans MS" pitchFamily="66" charset="0"/>
              </a:rPr>
              <a:t>ein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ziehen</a:t>
            </a:r>
            <a:r>
              <a:rPr lang="en-US" dirty="0" smtClean="0">
                <a:latin typeface="Comic Sans MS" pitchFamily="66" charset="0"/>
              </a:rPr>
              <a:t> und auf </a:t>
            </a:r>
            <a:r>
              <a:rPr lang="en-US" dirty="0" err="1" smtClean="0">
                <a:latin typeface="Comic Sans MS" pitchFamily="66" charset="0"/>
              </a:rPr>
              <a:t>dem</a:t>
            </a:r>
            <a:r>
              <a:rPr lang="en-US" dirty="0" smtClean="0">
                <a:latin typeface="Comic Sans MS" pitchFamily="66" charset="0"/>
              </a:rPr>
              <a:t> “DESY logo” </a:t>
            </a:r>
            <a:r>
              <a:rPr lang="en-US" dirty="0" err="1" smtClean="0">
                <a:latin typeface="Comic Sans MS" pitchFamily="66" charset="0"/>
              </a:rPr>
              <a:t>ablegen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914" y="1808363"/>
            <a:ext cx="758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3</a:t>
            </a:r>
            <a:r>
              <a:rPr lang="en-US" dirty="0" smtClean="0">
                <a:latin typeface="Comic Sans MS" pitchFamily="66" charset="0"/>
              </a:rPr>
              <a:t>) </a:t>
            </a:r>
            <a:r>
              <a:rPr lang="en-US" dirty="0" err="1">
                <a:latin typeface="Comic Sans MS" pitchFamily="66" charset="0"/>
              </a:rPr>
              <a:t>ein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ziehen</a:t>
            </a:r>
            <a:r>
              <a:rPr lang="en-US" dirty="0" smtClean="0">
                <a:latin typeface="Comic Sans MS" pitchFamily="66" charset="0"/>
              </a:rPr>
              <a:t> und auf </a:t>
            </a:r>
            <a:r>
              <a:rPr lang="en-US" dirty="0" err="1" smtClean="0">
                <a:latin typeface="Comic Sans MS" pitchFamily="66" charset="0"/>
              </a:rPr>
              <a:t>dem</a:t>
            </a:r>
            <a:r>
              <a:rPr lang="en-US" dirty="0" smtClean="0">
                <a:latin typeface="Comic Sans MS" pitchFamily="66" charset="0"/>
              </a:rPr>
              <a:t> Knopf “</a:t>
            </a:r>
            <a:r>
              <a:rPr lang="en-US" dirty="0">
                <a:latin typeface="Comic Sans MS" pitchFamily="66" charset="0"/>
              </a:rPr>
              <a:t>RESTORE: selected …” </a:t>
            </a:r>
            <a:r>
              <a:rPr lang="en-US" dirty="0" err="1">
                <a:latin typeface="Comic Sans MS" pitchFamily="66" charset="0"/>
              </a:rPr>
              <a:t>ablegen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82" y="2111504"/>
            <a:ext cx="6034786" cy="467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>
          <a:xfrm rot="16200000" flipH="1">
            <a:off x="2392666" y="4310006"/>
            <a:ext cx="2859924" cy="1570752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65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161761" y="668292"/>
            <a:ext cx="519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Symbolic-File-</a:t>
            </a:r>
            <a:r>
              <a:rPr lang="en-US" sz="2000" dirty="0" err="1" smtClean="0">
                <a:latin typeface="Comic Sans MS" pitchFamily="66" charset="0"/>
              </a:rPr>
              <a:t>Katalog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038885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1.1) </a:t>
            </a:r>
            <a:r>
              <a:rPr lang="en-US" dirty="0" err="1" smtClean="0">
                <a:latin typeface="Comic Sans MS" pitchFamily="66" charset="0"/>
              </a:rPr>
              <a:t>ein</a:t>
            </a:r>
            <a:r>
              <a:rPr lang="en-US" dirty="0" smtClean="0">
                <a:latin typeface="Comic Sans MS" pitchFamily="66" charset="0"/>
              </a:rPr>
              <a:t> Symbolic-File </a:t>
            </a:r>
            <a:r>
              <a:rPr lang="en-US" dirty="0" err="1" smtClean="0">
                <a:latin typeface="Comic Sans MS" pitchFamily="66" charset="0"/>
              </a:rPr>
              <a:t>anklicken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auswählen</a:t>
            </a:r>
            <a:r>
              <a:rPr lang="en-US" dirty="0">
                <a:latin typeface="Comic Sans MS" pitchFamily="66" charset="0"/>
              </a:rPr>
              <a:t>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898" y="1326917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1.2) auf “RESTORE: selected …” </a:t>
            </a:r>
            <a:r>
              <a:rPr lang="en-US" dirty="0" err="1" smtClean="0">
                <a:latin typeface="Comic Sans MS" pitchFamily="66" charset="0"/>
              </a:rPr>
              <a:t>drucken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467" y="1624241"/>
            <a:ext cx="670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2) </a:t>
            </a:r>
            <a:r>
              <a:rPr lang="en-US" dirty="0" err="1">
                <a:latin typeface="Comic Sans MS" pitchFamily="66" charset="0"/>
              </a:rPr>
              <a:t>ein</a:t>
            </a:r>
            <a:r>
              <a:rPr lang="en-US" dirty="0">
                <a:latin typeface="Comic Sans MS" pitchFamily="66" charset="0"/>
              </a:rPr>
              <a:t> Symbolic-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ziehen</a:t>
            </a:r>
            <a:r>
              <a:rPr lang="en-US" dirty="0" smtClean="0">
                <a:latin typeface="Comic Sans MS" pitchFamily="66" charset="0"/>
              </a:rPr>
              <a:t> und auf </a:t>
            </a:r>
            <a:r>
              <a:rPr lang="en-US" dirty="0" err="1" smtClean="0">
                <a:latin typeface="Comic Sans MS" pitchFamily="66" charset="0"/>
              </a:rPr>
              <a:t>dem</a:t>
            </a:r>
            <a:r>
              <a:rPr lang="en-US" dirty="0" smtClean="0">
                <a:latin typeface="Comic Sans MS" pitchFamily="66" charset="0"/>
              </a:rPr>
              <a:t> “DESY logo” </a:t>
            </a:r>
            <a:r>
              <a:rPr lang="en-US" dirty="0" err="1" smtClean="0">
                <a:latin typeface="Comic Sans MS" pitchFamily="66" charset="0"/>
              </a:rPr>
              <a:t>ablegen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914" y="1912273"/>
            <a:ext cx="864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3</a:t>
            </a:r>
            <a:r>
              <a:rPr lang="en-US" dirty="0" smtClean="0">
                <a:latin typeface="Comic Sans MS" pitchFamily="66" charset="0"/>
              </a:rPr>
              <a:t>) </a:t>
            </a:r>
            <a:r>
              <a:rPr lang="en-US" dirty="0" err="1">
                <a:latin typeface="Comic Sans MS" pitchFamily="66" charset="0"/>
              </a:rPr>
              <a:t>ein</a:t>
            </a:r>
            <a:r>
              <a:rPr lang="en-US" dirty="0">
                <a:latin typeface="Comic Sans MS" pitchFamily="66" charset="0"/>
              </a:rPr>
              <a:t> Symbolic-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ziehen</a:t>
            </a:r>
            <a:r>
              <a:rPr lang="en-US" dirty="0" smtClean="0">
                <a:latin typeface="Comic Sans MS" pitchFamily="66" charset="0"/>
              </a:rPr>
              <a:t> und auf </a:t>
            </a:r>
            <a:r>
              <a:rPr lang="en-US" dirty="0" err="1" smtClean="0">
                <a:latin typeface="Comic Sans MS" pitchFamily="66" charset="0"/>
              </a:rPr>
              <a:t>dem</a:t>
            </a:r>
            <a:r>
              <a:rPr lang="en-US" dirty="0" smtClean="0">
                <a:latin typeface="Comic Sans MS" pitchFamily="66" charset="0"/>
              </a:rPr>
              <a:t> Knopf “</a:t>
            </a:r>
            <a:r>
              <a:rPr lang="en-US" dirty="0">
                <a:latin typeface="Comic Sans MS" pitchFamily="66" charset="0"/>
              </a:rPr>
              <a:t>RESTORE: selected …” </a:t>
            </a:r>
            <a:r>
              <a:rPr lang="en-US" dirty="0" err="1">
                <a:latin typeface="Comic Sans MS" pitchFamily="66" charset="0"/>
              </a:rPr>
              <a:t>ablegen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2232534"/>
            <a:ext cx="5968343" cy="462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143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161761" y="668292"/>
            <a:ext cx="519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Symbolic-File-</a:t>
            </a:r>
            <a:r>
              <a:rPr lang="en-US" sz="2000" dirty="0" err="1" smtClean="0">
                <a:latin typeface="Comic Sans MS" pitchFamily="66" charset="0"/>
              </a:rPr>
              <a:t>Katalog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7" y="1068402"/>
            <a:ext cx="3773328" cy="574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6602" y="1567772"/>
            <a:ext cx="2216055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mit</a:t>
            </a:r>
            <a:r>
              <a:rPr lang="en-US" dirty="0" smtClean="0">
                <a:latin typeface="Comic Sans MS" pitchFamily="66" charset="0"/>
              </a:rPr>
              <a:t> “</a:t>
            </a:r>
            <a:r>
              <a:rPr lang="en-US" dirty="0" err="1" smtClean="0">
                <a:latin typeface="Comic Sans MS" pitchFamily="66" charset="0"/>
              </a:rPr>
              <a:t>Betriebsfile</a:t>
            </a:r>
            <a:r>
              <a:rPr lang="en-US" dirty="0" smtClean="0">
                <a:latin typeface="Comic Sans MS" pitchFamily="66" charset="0"/>
              </a:rPr>
              <a:t> 1” </a:t>
            </a:r>
            <a:endParaRPr lang="en-GB" dirty="0"/>
          </a:p>
        </p:txBody>
      </p:sp>
      <p:sp>
        <p:nvSpPr>
          <p:cNvPr id="14" name="Notched Right Arrow 13"/>
          <p:cNvSpPr/>
          <p:nvPr/>
        </p:nvSpPr>
        <p:spPr>
          <a:xfrm>
            <a:off x="3070868" y="1674797"/>
            <a:ext cx="684076" cy="136815"/>
          </a:xfrm>
          <a:prstGeom prst="notchedRightArrow">
            <a:avLst>
              <a:gd name="adj1" fmla="val 27609"/>
              <a:gd name="adj2" fmla="val 61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84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161761" y="668292"/>
            <a:ext cx="519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Symbolic-File-</a:t>
            </a:r>
            <a:r>
              <a:rPr lang="en-US" sz="2000" dirty="0" err="1" smtClean="0">
                <a:latin typeface="Comic Sans MS" pitchFamily="66" charset="0"/>
              </a:rPr>
              <a:t>Katalog</a:t>
            </a:r>
            <a:endParaRPr lang="en-GB" sz="2000" dirty="0">
              <a:latin typeface="Comic Sans MS" pitchFamily="66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76602" y="1068402"/>
            <a:ext cx="7056893" cy="5745956"/>
            <a:chOff x="676600" y="1068402"/>
            <a:chExt cx="7428309" cy="60483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984" y="1068402"/>
              <a:ext cx="3971925" cy="604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76600" y="1594055"/>
              <a:ext cx="2332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omic Sans MS" pitchFamily="66" charset="0"/>
                </a:rPr>
                <a:t>mit</a:t>
              </a:r>
              <a:r>
                <a:rPr lang="en-US" dirty="0" smtClean="0">
                  <a:latin typeface="Comic Sans MS" pitchFamily="66" charset="0"/>
                </a:rPr>
                <a:t> “</a:t>
              </a:r>
              <a:r>
                <a:rPr lang="en-US" dirty="0" err="1" smtClean="0">
                  <a:latin typeface="Comic Sans MS" pitchFamily="66" charset="0"/>
                </a:rPr>
                <a:t>Betriebsfile</a:t>
              </a:r>
              <a:r>
                <a:rPr lang="en-US" dirty="0" smtClean="0">
                  <a:latin typeface="Comic Sans MS" pitchFamily="66" charset="0"/>
                </a:rPr>
                <a:t> 1” </a:t>
              </a:r>
              <a:endParaRPr lang="en-GB" dirty="0"/>
            </a:p>
          </p:txBody>
        </p:sp>
        <p:sp>
          <p:nvSpPr>
            <p:cNvPr id="14" name="Notched Right Arrow 13"/>
            <p:cNvSpPr/>
            <p:nvPr/>
          </p:nvSpPr>
          <p:spPr>
            <a:xfrm>
              <a:off x="3196880" y="1706713"/>
              <a:ext cx="720080" cy="144016"/>
            </a:xfrm>
            <a:prstGeom prst="notchedRightArrow">
              <a:avLst>
                <a:gd name="adj1" fmla="val 27609"/>
                <a:gd name="adj2" fmla="val 618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556920" y="2845393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56920" y="3394255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56920" y="3682287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56920" y="4258351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556920" y="4546383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556920" y="5122447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556920" y="5410479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556920" y="6274575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0027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161761" y="668292"/>
            <a:ext cx="519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Symbolic-File-</a:t>
            </a:r>
            <a:r>
              <a:rPr lang="en-US" sz="2000" dirty="0" err="1" smtClean="0">
                <a:latin typeface="Comic Sans MS" pitchFamily="66" charset="0"/>
              </a:rPr>
              <a:t>Katalog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4" y="1526316"/>
            <a:ext cx="2080522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mit</a:t>
            </a:r>
            <a:r>
              <a:rPr lang="en-US" dirty="0" smtClean="0">
                <a:latin typeface="Comic Sans MS" pitchFamily="66" charset="0"/>
              </a:rPr>
              <a:t> “</a:t>
            </a:r>
            <a:r>
              <a:rPr lang="en-US" smtClean="0">
                <a:latin typeface="Comic Sans MS" pitchFamily="66" charset="0"/>
              </a:rPr>
              <a:t>Extraktion </a:t>
            </a:r>
            <a:r>
              <a:rPr lang="en-US" dirty="0" smtClean="0">
                <a:latin typeface="Comic Sans MS" pitchFamily="66" charset="0"/>
              </a:rPr>
              <a:t>1” </a:t>
            </a:r>
            <a:endParaRPr lang="en-GB" dirty="0"/>
          </a:p>
        </p:txBody>
      </p:sp>
      <p:sp>
        <p:nvSpPr>
          <p:cNvPr id="24" name="Notched Right Arrow 23"/>
          <p:cNvSpPr/>
          <p:nvPr/>
        </p:nvSpPr>
        <p:spPr>
          <a:xfrm>
            <a:off x="2933820" y="1633341"/>
            <a:ext cx="684076" cy="136815"/>
          </a:xfrm>
          <a:prstGeom prst="notchedRightArrow">
            <a:avLst>
              <a:gd name="adj1" fmla="val 27609"/>
              <a:gd name="adj2" fmla="val 61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19" y="1047745"/>
            <a:ext cx="3673792" cy="574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11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161761" y="668292"/>
            <a:ext cx="519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Symbolic-File-</a:t>
            </a:r>
            <a:r>
              <a:rPr lang="en-US" sz="2000" dirty="0" err="1" smtClean="0">
                <a:latin typeface="Comic Sans MS" pitchFamily="66" charset="0"/>
              </a:rPr>
              <a:t>Katalog</a:t>
            </a:r>
            <a:endParaRPr lang="en-GB" sz="2000" dirty="0">
              <a:latin typeface="Comic Sans MS" pitchFamily="66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39554" y="1047745"/>
            <a:ext cx="6957357" cy="5745956"/>
            <a:chOff x="539552" y="1047745"/>
            <a:chExt cx="7323534" cy="6048375"/>
          </a:xfrm>
        </p:grpSpPr>
        <p:sp>
          <p:nvSpPr>
            <p:cNvPr id="23" name="TextBox 22"/>
            <p:cNvSpPr txBox="1"/>
            <p:nvPr/>
          </p:nvSpPr>
          <p:spPr>
            <a:xfrm>
              <a:off x="539552" y="1551504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omic Sans MS" pitchFamily="66" charset="0"/>
                </a:rPr>
                <a:t>mit</a:t>
              </a:r>
              <a:r>
                <a:rPr lang="en-US" dirty="0" smtClean="0">
                  <a:latin typeface="Comic Sans MS" pitchFamily="66" charset="0"/>
                </a:rPr>
                <a:t> “</a:t>
              </a:r>
              <a:r>
                <a:rPr lang="en-US" smtClean="0">
                  <a:latin typeface="Comic Sans MS" pitchFamily="66" charset="0"/>
                </a:rPr>
                <a:t>Extraktion </a:t>
              </a:r>
              <a:r>
                <a:rPr lang="en-US" dirty="0" smtClean="0">
                  <a:latin typeface="Comic Sans MS" pitchFamily="66" charset="0"/>
                </a:rPr>
                <a:t>1” </a:t>
              </a:r>
              <a:endParaRPr lang="en-GB" dirty="0"/>
            </a:p>
          </p:txBody>
        </p:sp>
        <p:sp>
          <p:nvSpPr>
            <p:cNvPr id="24" name="Notched Right Arrow 23"/>
            <p:cNvSpPr/>
            <p:nvPr/>
          </p:nvSpPr>
          <p:spPr>
            <a:xfrm>
              <a:off x="3059832" y="1664162"/>
              <a:ext cx="720080" cy="144016"/>
            </a:xfrm>
            <a:prstGeom prst="notchedRightArrow">
              <a:avLst>
                <a:gd name="adj1" fmla="val 27609"/>
                <a:gd name="adj2" fmla="val 618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047745"/>
              <a:ext cx="3867150" cy="604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3419872" y="3105700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419872" y="5655960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4952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61761" y="709856"/>
            <a:ext cx="649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Ein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oder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mehr</a:t>
            </a:r>
            <a:r>
              <a:rPr lang="en-US" sz="2000" dirty="0" smtClean="0">
                <a:latin typeface="Comic Sans MS" pitchFamily="66" charset="0"/>
              </a:rPr>
              <a:t>) File(s)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mit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einem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Sequenz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086768"/>
            <a:ext cx="610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zum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Beispiel</a:t>
            </a:r>
            <a:r>
              <a:rPr lang="en-US" sz="2000" dirty="0" smtClean="0">
                <a:latin typeface="Comic Sans MS" pitchFamily="66" charset="0"/>
              </a:rPr>
              <a:t>: “</a:t>
            </a:r>
            <a:r>
              <a:rPr lang="en-US" sz="2000" dirty="0" err="1" smtClean="0">
                <a:latin typeface="Comic Sans MS" pitchFamily="66" charset="0"/>
              </a:rPr>
              <a:t>Positronen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Betriebsfile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”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4203"/>
            <a:ext cx="10972798" cy="755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01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61761" y="709856"/>
            <a:ext cx="649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Ein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oder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mehr</a:t>
            </a:r>
            <a:r>
              <a:rPr lang="en-US" sz="2000" dirty="0" smtClean="0">
                <a:latin typeface="Comic Sans MS" pitchFamily="66" charset="0"/>
              </a:rPr>
              <a:t>) File(s)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mit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einem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Sequenz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086768"/>
            <a:ext cx="610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zum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Beispiel</a:t>
            </a:r>
            <a:r>
              <a:rPr lang="en-US" sz="2000" dirty="0" smtClean="0">
                <a:latin typeface="Comic Sans MS" pitchFamily="66" charset="0"/>
              </a:rPr>
              <a:t>: “</a:t>
            </a:r>
            <a:r>
              <a:rPr lang="en-US" sz="2000" dirty="0" err="1" smtClean="0">
                <a:latin typeface="Comic Sans MS" pitchFamily="66" charset="0"/>
              </a:rPr>
              <a:t>Positronen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Betriebsfile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”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4203"/>
            <a:ext cx="10972798" cy="755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74034" y="4300591"/>
            <a:ext cx="2527480" cy="27141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55165" y="4245726"/>
            <a:ext cx="3500285" cy="58169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omic Sans MS" pitchFamily="66" charset="0"/>
              </a:rPr>
              <a:t>Symbolic</a:t>
            </a:r>
            <a:r>
              <a:rPr lang="de-DE" dirty="0" smtClean="0">
                <a:latin typeface="Comic Sans MS" pitchFamily="66" charset="0"/>
              </a:rPr>
              <a:t>-File</a:t>
            </a:r>
          </a:p>
          <a:p>
            <a:r>
              <a:rPr lang="de-DE" dirty="0" err="1" smtClean="0">
                <a:latin typeface="Comic Sans MS" pitchFamily="66" charset="0"/>
              </a:rPr>
              <a:t>Positronen_Aktuelles-BetriebsFile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27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61761" y="709856"/>
            <a:ext cx="649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Ein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oder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mehr</a:t>
            </a:r>
            <a:r>
              <a:rPr lang="en-US" sz="2000" dirty="0" smtClean="0">
                <a:latin typeface="Comic Sans MS" pitchFamily="66" charset="0"/>
              </a:rPr>
              <a:t>) File(s)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mit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einem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Sequenz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086768"/>
            <a:ext cx="610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zum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Beispiel</a:t>
            </a:r>
            <a:r>
              <a:rPr lang="en-US" sz="2000" dirty="0" smtClean="0">
                <a:latin typeface="Comic Sans MS" pitchFamily="66" charset="0"/>
              </a:rPr>
              <a:t>: “</a:t>
            </a:r>
            <a:r>
              <a:rPr lang="en-US" sz="2000" dirty="0" err="1" smtClean="0">
                <a:latin typeface="Comic Sans MS" pitchFamily="66" charset="0"/>
              </a:rPr>
              <a:t>Positronen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Betriebsfile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”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4203"/>
            <a:ext cx="10972798" cy="755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74034" y="4300591"/>
            <a:ext cx="2527480" cy="27141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55165" y="4245726"/>
            <a:ext cx="3500285" cy="58169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omic Sans MS" pitchFamily="66" charset="0"/>
              </a:rPr>
              <a:t>Symbolic</a:t>
            </a:r>
            <a:r>
              <a:rPr lang="de-DE" dirty="0" smtClean="0">
                <a:latin typeface="Comic Sans MS" pitchFamily="66" charset="0"/>
              </a:rPr>
              <a:t>-File</a:t>
            </a:r>
          </a:p>
          <a:p>
            <a:r>
              <a:rPr lang="de-DE" dirty="0" err="1" smtClean="0">
                <a:latin typeface="Comic Sans MS" pitchFamily="66" charset="0"/>
              </a:rPr>
              <a:t>Positronen_Aktuelles-BetriebsFile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4034" y="5186455"/>
            <a:ext cx="2527480" cy="31033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255165" y="5141981"/>
            <a:ext cx="3705149" cy="58169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omic Sans MS" pitchFamily="66" charset="0"/>
              </a:rPr>
              <a:t>Symbolic</a:t>
            </a:r>
            <a:r>
              <a:rPr lang="de-DE" dirty="0" smtClean="0">
                <a:latin typeface="Comic Sans MS" pitchFamily="66" charset="0"/>
              </a:rPr>
              <a:t>-File</a:t>
            </a:r>
          </a:p>
          <a:p>
            <a:r>
              <a:rPr lang="de-DE" dirty="0" err="1" smtClean="0">
                <a:latin typeface="Comic Sans MS" pitchFamily="66" charset="0"/>
              </a:rPr>
              <a:t>Positronen_Aktuelles-ExtraktionFile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28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61761" y="668292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File-</a:t>
            </a:r>
            <a:r>
              <a:rPr lang="en-US" sz="2000" dirty="0" err="1" smtClean="0">
                <a:latin typeface="Comic Sans MS" pitchFamily="66" charset="0"/>
              </a:rPr>
              <a:t>Vergleich</a:t>
            </a:r>
            <a:r>
              <a:rPr lang="en-US" sz="2000" dirty="0" smtClean="0">
                <a:latin typeface="Comic Sans MS" pitchFamily="66" charset="0"/>
              </a:rPr>
              <a:t> Modus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97321"/>
            <a:ext cx="4078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1.1) </a:t>
            </a:r>
            <a:r>
              <a:rPr lang="en-US" dirty="0" err="1" smtClean="0">
                <a:latin typeface="Comic Sans MS" pitchFamily="66" charset="0"/>
              </a:rPr>
              <a:t>einem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doppelt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anklicken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de-DE" dirty="0" smtClean="0">
                <a:latin typeface="Comic Sans MS" pitchFamily="66" charset="0"/>
              </a:rPr>
              <a:t>öffnen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45" y="1335874"/>
            <a:ext cx="7578347" cy="54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6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oc_save_re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424862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Beim</a:t>
            </a:r>
            <a:r>
              <a:rPr lang="en-US" kern="0" dirty="0" smtClean="0"/>
              <a:t> FLASH: Save and Restore tool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1357754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8" y="1632248"/>
            <a:ext cx="7021718" cy="51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761" y="668292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File-</a:t>
            </a:r>
            <a:r>
              <a:rPr lang="en-US" sz="2000" dirty="0" err="1" smtClean="0">
                <a:latin typeface="Comic Sans MS" pitchFamily="66" charset="0"/>
              </a:rPr>
              <a:t>Vergleich</a:t>
            </a:r>
            <a:r>
              <a:rPr lang="en-US" sz="2000" dirty="0" smtClean="0">
                <a:latin typeface="Comic Sans MS" pitchFamily="66" charset="0"/>
              </a:rPr>
              <a:t> Modus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97321"/>
            <a:ext cx="4078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1.1) </a:t>
            </a:r>
            <a:r>
              <a:rPr lang="en-US" dirty="0" err="1" smtClean="0">
                <a:latin typeface="Comic Sans MS" pitchFamily="66" charset="0"/>
              </a:rPr>
              <a:t>einem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doppelt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anklicken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de-DE" dirty="0" smtClean="0">
                <a:latin typeface="Comic Sans MS" pitchFamily="66" charset="0"/>
              </a:rPr>
              <a:t>öffnen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898" y="1285353"/>
            <a:ext cx="6700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1.2) </a:t>
            </a:r>
            <a:r>
              <a:rPr lang="en-US" dirty="0" err="1" smtClean="0">
                <a:latin typeface="Comic Sans MS" pitchFamily="66" charset="0"/>
              </a:rPr>
              <a:t>beliebige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Daten-Reihe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markieren</a:t>
            </a:r>
            <a:r>
              <a:rPr lang="en-US" dirty="0" smtClean="0">
                <a:latin typeface="Comic Sans MS" pitchFamily="66" charset="0"/>
              </a:rPr>
              <a:t> und auf ‘Restore </a:t>
            </a:r>
            <a:r>
              <a:rPr lang="en-US" dirty="0" smtClean="0">
                <a:latin typeface="Comic Sans MS" pitchFamily="66" charset="0"/>
                <a:sym typeface="Wingdings" panose="05000000000000000000" pitchFamily="2" charset="2"/>
              </a:rPr>
              <a:t>’ </a:t>
            </a:r>
            <a:r>
              <a:rPr lang="en-US" dirty="0" err="1" smtClean="0">
                <a:latin typeface="Comic Sans MS" pitchFamily="66" charset="0"/>
                <a:sym typeface="Wingdings" panose="05000000000000000000" pitchFamily="2" charset="2"/>
              </a:rPr>
              <a:t>dr</a:t>
            </a:r>
            <a:r>
              <a:rPr lang="de-DE" dirty="0" err="1" smtClean="0">
                <a:latin typeface="Comic Sans MS" pitchFamily="66" charset="0"/>
                <a:sym typeface="Wingdings" panose="05000000000000000000" pitchFamily="2" charset="2"/>
              </a:rPr>
              <a:t>ücken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56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61761" y="668292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File-</a:t>
            </a:r>
            <a:r>
              <a:rPr lang="en-US" sz="2000" dirty="0" err="1" smtClean="0">
                <a:latin typeface="Comic Sans MS" pitchFamily="66" charset="0"/>
              </a:rPr>
              <a:t>Vergleich</a:t>
            </a:r>
            <a:r>
              <a:rPr lang="en-US" sz="2000" dirty="0" smtClean="0">
                <a:latin typeface="Comic Sans MS" pitchFamily="66" charset="0"/>
              </a:rPr>
              <a:t> Modus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97321"/>
            <a:ext cx="4078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1.1) </a:t>
            </a:r>
            <a:r>
              <a:rPr lang="en-US" dirty="0" err="1" smtClean="0">
                <a:latin typeface="Comic Sans MS" pitchFamily="66" charset="0"/>
              </a:rPr>
              <a:t>einem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doppelt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anklicken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de-DE" dirty="0" smtClean="0">
                <a:latin typeface="Comic Sans MS" pitchFamily="66" charset="0"/>
              </a:rPr>
              <a:t>öffnen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898" y="1285353"/>
            <a:ext cx="6700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1.2) </a:t>
            </a:r>
            <a:r>
              <a:rPr lang="en-US" dirty="0" err="1" smtClean="0">
                <a:latin typeface="Comic Sans MS" pitchFamily="66" charset="0"/>
              </a:rPr>
              <a:t>beliebige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Daten-Reihe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markieren</a:t>
            </a:r>
            <a:r>
              <a:rPr lang="en-US" dirty="0" smtClean="0">
                <a:latin typeface="Comic Sans MS" pitchFamily="66" charset="0"/>
              </a:rPr>
              <a:t> und auf ‘Restore </a:t>
            </a:r>
            <a:r>
              <a:rPr lang="en-US" dirty="0" smtClean="0">
                <a:latin typeface="Comic Sans MS" pitchFamily="66" charset="0"/>
                <a:sym typeface="Wingdings" panose="05000000000000000000" pitchFamily="2" charset="2"/>
              </a:rPr>
              <a:t>’ </a:t>
            </a:r>
            <a:r>
              <a:rPr lang="en-US" dirty="0" err="1" smtClean="0">
                <a:latin typeface="Comic Sans MS" pitchFamily="66" charset="0"/>
                <a:sym typeface="Wingdings" panose="05000000000000000000" pitchFamily="2" charset="2"/>
              </a:rPr>
              <a:t>dr</a:t>
            </a:r>
            <a:r>
              <a:rPr lang="de-DE" dirty="0" err="1" smtClean="0">
                <a:latin typeface="Comic Sans MS" pitchFamily="66" charset="0"/>
                <a:sym typeface="Wingdings" panose="05000000000000000000" pitchFamily="2" charset="2"/>
              </a:rPr>
              <a:t>ücken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24" y="1552054"/>
            <a:ext cx="422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1.3) auf ‘Continue with RESTORE’</a:t>
            </a:r>
            <a:r>
              <a:rPr lang="en-US" dirty="0" smtClean="0">
                <a:latin typeface="Comic Sans MS" pitchFamily="66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anose="05000000000000000000" pitchFamily="2" charset="2"/>
              </a:rPr>
              <a:t>dr</a:t>
            </a:r>
            <a:r>
              <a:rPr lang="de-DE" dirty="0" err="1" smtClean="0">
                <a:latin typeface="Comic Sans MS" pitchFamily="66" charset="0"/>
                <a:sym typeface="Wingdings" panose="05000000000000000000" pitchFamily="2" charset="2"/>
              </a:rPr>
              <a:t>ücken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7" y="1890607"/>
            <a:ext cx="8115354" cy="480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272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store_window_F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5" y="2143266"/>
            <a:ext cx="8102889" cy="471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761" y="668292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File </a:t>
            </a:r>
            <a:r>
              <a:rPr lang="en-US" sz="2000" dirty="0" err="1" smtClean="0">
                <a:latin typeface="Comic Sans MS" pitchFamily="66" charset="0"/>
              </a:rPr>
              <a:t>einstellen</a:t>
            </a:r>
            <a:r>
              <a:rPr lang="en-US" sz="2000" dirty="0" smtClean="0">
                <a:latin typeface="Comic Sans MS" pitchFamily="66" charset="0"/>
              </a:rPr>
              <a:t>:    </a:t>
            </a:r>
            <a:r>
              <a:rPr lang="en-US" sz="2000" dirty="0" err="1" smtClean="0">
                <a:latin typeface="Comic Sans MS" pitchFamily="66" charset="0"/>
              </a:rPr>
              <a:t>im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File-</a:t>
            </a:r>
            <a:r>
              <a:rPr lang="en-US" sz="2000" dirty="0" err="1" smtClean="0">
                <a:latin typeface="Comic Sans MS" pitchFamily="66" charset="0"/>
              </a:rPr>
              <a:t>Vergleich</a:t>
            </a:r>
            <a:r>
              <a:rPr lang="en-US" sz="2000" dirty="0" smtClean="0">
                <a:latin typeface="Comic Sans MS" pitchFamily="66" charset="0"/>
              </a:rPr>
              <a:t> Modus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997321"/>
            <a:ext cx="4078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1.1) </a:t>
            </a:r>
            <a:r>
              <a:rPr lang="en-US" dirty="0" err="1" smtClean="0">
                <a:latin typeface="Comic Sans MS" pitchFamily="66" charset="0"/>
              </a:rPr>
              <a:t>einem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File </a:t>
            </a:r>
            <a:r>
              <a:rPr lang="en-US" dirty="0" err="1" smtClean="0">
                <a:latin typeface="Comic Sans MS" pitchFamily="66" charset="0"/>
              </a:rPr>
              <a:t>doppelt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anklicken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de-DE" dirty="0" smtClean="0">
                <a:latin typeface="Comic Sans MS" pitchFamily="66" charset="0"/>
              </a:rPr>
              <a:t>öffnen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898" y="1285353"/>
            <a:ext cx="6700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1.2) </a:t>
            </a:r>
            <a:r>
              <a:rPr lang="en-US" dirty="0" err="1" smtClean="0">
                <a:latin typeface="Comic Sans MS" pitchFamily="66" charset="0"/>
              </a:rPr>
              <a:t>beliebige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Daten-Reihe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markieren</a:t>
            </a:r>
            <a:r>
              <a:rPr lang="en-US" dirty="0" smtClean="0">
                <a:latin typeface="Comic Sans MS" pitchFamily="66" charset="0"/>
              </a:rPr>
              <a:t> und auf ‘Restore </a:t>
            </a:r>
            <a:r>
              <a:rPr lang="en-US" dirty="0" smtClean="0">
                <a:latin typeface="Comic Sans MS" pitchFamily="66" charset="0"/>
                <a:sym typeface="Wingdings" panose="05000000000000000000" pitchFamily="2" charset="2"/>
              </a:rPr>
              <a:t>’ </a:t>
            </a:r>
            <a:r>
              <a:rPr lang="en-US" dirty="0" err="1" smtClean="0">
                <a:latin typeface="Comic Sans MS" pitchFamily="66" charset="0"/>
                <a:sym typeface="Wingdings" panose="05000000000000000000" pitchFamily="2" charset="2"/>
              </a:rPr>
              <a:t>dr</a:t>
            </a:r>
            <a:r>
              <a:rPr lang="de-DE" dirty="0" err="1" smtClean="0">
                <a:latin typeface="Comic Sans MS" pitchFamily="66" charset="0"/>
                <a:sym typeface="Wingdings" panose="05000000000000000000" pitchFamily="2" charset="2"/>
              </a:rPr>
              <a:t>ücken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824" y="1552054"/>
            <a:ext cx="422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1.3) auf ‘Continue with RESTORE’</a:t>
            </a:r>
            <a:r>
              <a:rPr lang="en-US" dirty="0" smtClean="0">
                <a:latin typeface="Comic Sans MS" pitchFamily="66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anose="05000000000000000000" pitchFamily="2" charset="2"/>
              </a:rPr>
              <a:t>dr</a:t>
            </a:r>
            <a:r>
              <a:rPr lang="de-DE" dirty="0" err="1" smtClean="0">
                <a:latin typeface="Comic Sans MS" pitchFamily="66" charset="0"/>
                <a:sym typeface="Wingdings" panose="05000000000000000000" pitchFamily="2" charset="2"/>
              </a:rPr>
              <a:t>ücken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59" y="1829146"/>
            <a:ext cx="4820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1.4) auf ‘Restore all’ </a:t>
            </a:r>
            <a:r>
              <a:rPr lang="en-US" dirty="0" err="1" smtClean="0">
                <a:latin typeface="Comic Sans MS" pitchFamily="66" charset="0"/>
              </a:rPr>
              <a:t>oder</a:t>
            </a:r>
            <a:r>
              <a:rPr lang="en-US" dirty="0" smtClean="0">
                <a:latin typeface="Comic Sans MS" pitchFamily="66" charset="0"/>
              </a:rPr>
              <a:t> ‘Restore this’ </a:t>
            </a:r>
            <a:r>
              <a:rPr lang="en-US" dirty="0" err="1" smtClean="0">
                <a:latin typeface="Comic Sans MS" pitchFamily="66" charset="0"/>
                <a:sym typeface="Wingdings" panose="05000000000000000000" pitchFamily="2" charset="2"/>
              </a:rPr>
              <a:t>dr</a:t>
            </a:r>
            <a:r>
              <a:rPr lang="de-DE" dirty="0" err="1" smtClean="0">
                <a:latin typeface="Comic Sans MS" pitchFamily="66" charset="0"/>
                <a:sym typeface="Wingdings" panose="05000000000000000000" pitchFamily="2" charset="2"/>
              </a:rPr>
              <a:t>ücken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Maschinefile</a:t>
            </a:r>
            <a:r>
              <a:rPr lang="en-US" kern="0" dirty="0" smtClean="0"/>
              <a:t> </a:t>
            </a:r>
            <a:r>
              <a:rPr lang="en-US" kern="0" dirty="0" err="1" smtClean="0"/>
              <a:t>einstellen</a:t>
            </a:r>
            <a:r>
              <a:rPr lang="en-US" kern="0" dirty="0" smtClean="0"/>
              <a:t>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554663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879427"/>
            <a:ext cx="8230388" cy="5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dirty="0">
                <a:latin typeface="Comic Sans MS" pitchFamily="66" charset="0"/>
              </a:rPr>
              <a:t>‘re-writable’ </a:t>
            </a:r>
            <a:r>
              <a:rPr lang="en-GB" dirty="0" err="1" smtClean="0">
                <a:latin typeface="Comic Sans MS" pitchFamily="66" charset="0"/>
              </a:rPr>
              <a:t>Maschinefiles</a:t>
            </a:r>
            <a:r>
              <a:rPr lang="en-GB" dirty="0" smtClean="0">
                <a:latin typeface="Comic Sans MS" pitchFamily="66" charset="0"/>
              </a:rPr>
              <a:t> (</a:t>
            </a:r>
            <a:r>
              <a:rPr lang="en-US" altLang="de-DE" dirty="0" err="1" smtClean="0"/>
              <a:t>sogenannten</a:t>
            </a:r>
            <a:r>
              <a:rPr lang="en-US" altLang="de-DE" dirty="0" smtClean="0"/>
              <a:t> </a:t>
            </a:r>
            <a:r>
              <a:rPr lang="en-US" altLang="de-DE" dirty="0"/>
              <a:t>‘</a:t>
            </a:r>
            <a:r>
              <a:rPr lang="en-US" altLang="de-DE" dirty="0" err="1"/>
              <a:t>Schnellfiles</a:t>
            </a:r>
            <a:r>
              <a:rPr lang="en-US" altLang="de-DE" dirty="0" smtClean="0"/>
              <a:t>’)</a:t>
            </a:r>
            <a:r>
              <a:rPr lang="en-US" kern="0" dirty="0" smtClean="0"/>
              <a:t> </a:t>
            </a:r>
            <a:endParaRPr lang="de-DE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2951018" y="3522518"/>
            <a:ext cx="14045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max. 10 Files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377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9" y="953888"/>
            <a:ext cx="8754225" cy="489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>
                <a:latin typeface="Comic Sans MS" pitchFamily="66" charset="0"/>
              </a:rPr>
              <a:t>Fileserver </a:t>
            </a:r>
            <a:r>
              <a:rPr lang="en-US" dirty="0" smtClean="0">
                <a:latin typeface="Comic Sans MS" pitchFamily="66" charset="0"/>
              </a:rPr>
              <a:t>‘History’</a:t>
            </a:r>
            <a:r>
              <a:rPr lang="en-US" kern="0" dirty="0" smtClean="0"/>
              <a:t>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216050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834166"/>
            <a:ext cx="7493668" cy="593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>
                <a:latin typeface="Comic Sans MS" pitchFamily="66" charset="0"/>
              </a:rPr>
              <a:t>‘Change log’ : Was </a:t>
            </a:r>
            <a:r>
              <a:rPr lang="en-US" dirty="0" err="1" smtClean="0">
                <a:latin typeface="Comic Sans MS" pitchFamily="66" charset="0"/>
              </a:rPr>
              <a:t>gibt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neues</a:t>
            </a:r>
            <a:r>
              <a:rPr lang="en-US" dirty="0" smtClean="0">
                <a:latin typeface="Comic Sans MS" pitchFamily="66" charset="0"/>
              </a:rPr>
              <a:t>?</a:t>
            </a:r>
            <a:r>
              <a:rPr lang="en-US" kern="0" dirty="0" smtClean="0"/>
              <a:t>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443653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Outlook</a:t>
            </a:r>
            <a:endParaRPr lang="de-DE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394855" y="924791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mic Sans MS" panose="030F0702030302020204" pitchFamily="66" charset="0"/>
              </a:rPr>
              <a:t>Noch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zu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tun</a:t>
            </a:r>
            <a:r>
              <a:rPr lang="en-US" sz="1800" dirty="0" smtClean="0">
                <a:latin typeface="Comic Sans MS" panose="030F0702030302020204" pitchFamily="66" charset="0"/>
              </a:rPr>
              <a:t>:</a:t>
            </a:r>
            <a:endParaRPr lang="de-DE" sz="1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106" y="1610591"/>
            <a:ext cx="81067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Fehlermeldungen</a:t>
            </a:r>
            <a:r>
              <a:rPr lang="en-US" dirty="0" smtClean="0"/>
              <a:t> die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 an der </a:t>
            </a:r>
            <a:r>
              <a:rPr lang="en-US" dirty="0" err="1" smtClean="0"/>
              <a:t>Oberfl</a:t>
            </a:r>
            <a:r>
              <a:rPr lang="de-DE" dirty="0" err="1" smtClean="0"/>
              <a:t>äche</a:t>
            </a:r>
            <a:r>
              <a:rPr lang="de-DE" dirty="0" smtClean="0"/>
              <a:t> gezeigt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es gibt Problem mit Programm-Abstürze (</a:t>
            </a:r>
            <a:r>
              <a:rPr lang="en-US" dirty="0" smtClean="0"/>
              <a:t>“</a:t>
            </a:r>
            <a:r>
              <a:rPr lang="en-US" dirty="0" err="1" smtClean="0"/>
              <a:t>Aufh</a:t>
            </a:r>
            <a:r>
              <a:rPr lang="de-DE" dirty="0" err="1" smtClean="0"/>
              <a:t>änger</a:t>
            </a:r>
            <a:r>
              <a:rPr lang="en-US" dirty="0" smtClean="0"/>
              <a:t>”) die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reproduzierbar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und </a:t>
            </a:r>
            <a:r>
              <a:rPr lang="en-US" dirty="0" err="1" smtClean="0"/>
              <a:t>schwer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: </a:t>
            </a:r>
            <a:r>
              <a:rPr lang="en-US" dirty="0" err="1" smtClean="0"/>
              <a:t>wahrscheinlich</a:t>
            </a:r>
            <a:r>
              <a:rPr lang="en-US" dirty="0" smtClean="0"/>
              <a:t> </a:t>
            </a:r>
            <a:r>
              <a:rPr lang="en-US" dirty="0" err="1" smtClean="0"/>
              <a:t>liegt</a:t>
            </a:r>
            <a:r>
              <a:rPr lang="en-US" dirty="0" smtClean="0"/>
              <a:t> an </a:t>
            </a:r>
            <a:r>
              <a:rPr lang="de-DE" dirty="0" smtClean="0"/>
              <a:t>Threads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1530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Und </a:t>
            </a:r>
            <a:r>
              <a:rPr lang="en-US" kern="0" dirty="0" err="1" smtClean="0"/>
              <a:t>noch</a:t>
            </a:r>
            <a:r>
              <a:rPr lang="en-US" kern="0" dirty="0" smtClean="0"/>
              <a:t> </a:t>
            </a:r>
            <a:r>
              <a:rPr lang="en-US" kern="0" dirty="0" err="1" smtClean="0"/>
              <a:t>mehr</a:t>
            </a:r>
            <a:r>
              <a:rPr lang="en-US" kern="0" dirty="0" smtClean="0"/>
              <a:t>…</a:t>
            </a:r>
            <a:endParaRPr lang="de-DE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498764" y="1288473"/>
            <a:ext cx="61642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Ramp</a:t>
            </a:r>
            <a:r>
              <a:rPr lang="de-DE" dirty="0" smtClean="0"/>
              <a:t> mit Sequenzer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Start von Sequenzen direkt von JDDD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‘Remote’ </a:t>
            </a:r>
            <a:r>
              <a:rPr lang="en-US" dirty="0" err="1" smtClean="0"/>
              <a:t>Sequenzer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Akustischer</a:t>
            </a:r>
            <a:r>
              <a:rPr lang="en-US" dirty="0" smtClean="0"/>
              <a:t> Alarm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Sequenzer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Sequenzen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GUI </a:t>
            </a:r>
            <a:r>
              <a:rPr lang="en-US" dirty="0" err="1" smtClean="0"/>
              <a:t>editieren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Trigger an das </a:t>
            </a:r>
            <a:r>
              <a:rPr lang="en-US" dirty="0" err="1" smtClean="0"/>
              <a:t>Eventarchiv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File </a:t>
            </a:r>
            <a:r>
              <a:rPr lang="en-US" dirty="0" err="1" smtClean="0"/>
              <a:t>editieren</a:t>
            </a:r>
            <a:r>
              <a:rPr lang="en-US" dirty="0" smtClean="0"/>
              <a:t>:  </a:t>
            </a:r>
            <a:r>
              <a:rPr lang="en-US" dirty="0" err="1" smtClean="0"/>
              <a:t>exportieren</a:t>
            </a:r>
            <a:r>
              <a:rPr lang="en-US" dirty="0" smtClean="0"/>
              <a:t>, in EXCEL </a:t>
            </a:r>
            <a:r>
              <a:rPr lang="en-US" dirty="0" err="1" smtClean="0"/>
              <a:t>editieren</a:t>
            </a:r>
            <a:r>
              <a:rPr lang="en-US" dirty="0" smtClean="0"/>
              <a:t> und </a:t>
            </a:r>
            <a:r>
              <a:rPr lang="en-US" dirty="0" err="1" smtClean="0"/>
              <a:t>importieren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 </a:t>
            </a:r>
            <a:r>
              <a:rPr lang="en-US" dirty="0" err="1" smtClean="0"/>
              <a:t>vieles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798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40894"/>
              </p:ext>
            </p:extLst>
          </p:nvPr>
        </p:nvGraphicFramePr>
        <p:xfrm>
          <a:off x="250825" y="2944106"/>
          <a:ext cx="9793288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3" imgW="10612331" imgH="5087060" progId="Paint.Picture">
                  <p:embed/>
                </p:oleObj>
              </mc:Choice>
              <mc:Fallback>
                <p:oleObj name="Bitmap Image" r:id="rId3" imgW="10612331" imgH="50870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944106"/>
                        <a:ext cx="9793288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850" y="848159"/>
            <a:ext cx="13208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/>
              <a:t>Sprache</a:t>
            </a:r>
            <a:endParaRPr lang="en-GB" altLang="de-DE" sz="2400"/>
          </a:p>
        </p:txBody>
      </p:sp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918139"/>
              </p:ext>
            </p:extLst>
          </p:nvPr>
        </p:nvGraphicFramePr>
        <p:xfrm>
          <a:off x="2268538" y="775134"/>
          <a:ext cx="6064250" cy="1498600"/>
        </p:xfrm>
        <a:graphic>
          <a:graphicData uri="http://schemas.openxmlformats.org/drawingml/2006/table">
            <a:tbl>
              <a:tblPr/>
              <a:tblGrid>
                <a:gridCol w="1847850"/>
                <a:gridCol w="1392237"/>
                <a:gridCol w="2824163"/>
              </a:tblGrid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FLASH</a:t>
                      </a: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die anderen Maschinen</a:t>
                      </a: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das Programm</a:t>
                      </a: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 Inhalt</a:t>
                      </a: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Deutsch</a:t>
                      </a: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68142"/>
              </p:ext>
            </p:extLst>
          </p:nvPr>
        </p:nvGraphicFramePr>
        <p:xfrm>
          <a:off x="3851275" y="2801231"/>
          <a:ext cx="9024938" cy="476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5" imgW="10593279" imgH="5590476" progId="Paint.Picture">
                  <p:embed/>
                </p:oleObj>
              </mc:Choice>
              <mc:Fallback>
                <p:oleObj name="Bitmap Image" r:id="rId5" imgW="10593279" imgH="55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801231"/>
                        <a:ext cx="9024938" cy="476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303213" y="2604381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/>
              <a:t>FLASH</a:t>
            </a:r>
            <a:endParaRPr lang="en-GB" altLang="de-DE" dirty="0"/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3995738" y="2455156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PETRA</a:t>
            </a:r>
            <a:endParaRPr lang="en-GB" altLang="de-DE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Outlook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1620465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Wird</a:t>
            </a:r>
            <a:r>
              <a:rPr lang="en-US" kern="0" dirty="0" smtClean="0"/>
              <a:t> den </a:t>
            </a:r>
            <a:r>
              <a:rPr lang="en-US" kern="0" dirty="0" err="1" smtClean="0"/>
              <a:t>alten</a:t>
            </a:r>
            <a:r>
              <a:rPr lang="en-US" kern="0" dirty="0" smtClean="0"/>
              <a:t> Save and Restore </a:t>
            </a:r>
            <a:r>
              <a:rPr lang="en-US" kern="0" dirty="0" err="1" smtClean="0"/>
              <a:t>Programm</a:t>
            </a:r>
            <a:r>
              <a:rPr lang="en-US" kern="0" dirty="0" smtClean="0"/>
              <a:t> </a:t>
            </a:r>
            <a:r>
              <a:rPr lang="en-US" kern="0" dirty="0" err="1" smtClean="0"/>
              <a:t>abgel</a:t>
            </a:r>
            <a:r>
              <a:rPr lang="de-DE" kern="0" dirty="0" smtClean="0"/>
              <a:t>öst?</a:t>
            </a:r>
            <a:endParaRPr lang="de-DE" kern="0" dirty="0"/>
          </a:p>
        </p:txBody>
      </p:sp>
      <p:pic>
        <p:nvPicPr>
          <p:cNvPr id="3" name="Picture 5" descr="proc_save_re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4640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58" y="594477"/>
            <a:ext cx="6086027" cy="449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1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oc_save_re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424862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Beim</a:t>
            </a:r>
            <a:r>
              <a:rPr lang="en-US" kern="0" dirty="0" smtClean="0"/>
              <a:t> FLASH: Save and Restore tool</a:t>
            </a:r>
            <a:endParaRPr lang="de-DE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163782" y="3397827"/>
            <a:ext cx="650370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Programm</a:t>
            </a:r>
            <a:r>
              <a:rPr lang="en-US" dirty="0" smtClean="0"/>
              <a:t> </a:t>
            </a:r>
            <a:r>
              <a:rPr lang="en-US" dirty="0" err="1" smtClean="0"/>
              <a:t>erledigt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einfache</a:t>
            </a:r>
            <a:r>
              <a:rPr lang="en-US" dirty="0" smtClean="0"/>
              <a:t> </a:t>
            </a:r>
            <a:r>
              <a:rPr lang="en-US" dirty="0" err="1" smtClean="0"/>
              <a:t>Aufgabe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Programm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beliebt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FLASH </a:t>
            </a:r>
            <a:r>
              <a:rPr lang="en-US" dirty="0" err="1" smtClean="0"/>
              <a:t>Operateuren</a:t>
            </a:r>
            <a:r>
              <a:rPr lang="en-US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8411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7713" y="2890391"/>
            <a:ext cx="409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Comic Sans MS" panose="030F0702030302020204" pitchFamily="66" charset="0"/>
              </a:rPr>
              <a:t>Vielen Dank </a:t>
            </a:r>
            <a:r>
              <a:rPr lang="de-DE" sz="1800" dirty="0">
                <a:latin typeface="Comic Sans MS" panose="030F0702030302020204" pitchFamily="66" charset="0"/>
              </a:rPr>
              <a:t>für </a:t>
            </a:r>
            <a:r>
              <a:rPr lang="de-DE" sz="1800" dirty="0" smtClean="0">
                <a:latin typeface="Comic Sans MS" panose="030F0702030302020204" pitchFamily="66" charset="0"/>
              </a:rPr>
              <a:t>die Aufmerksamkeit</a:t>
            </a:r>
            <a:endParaRPr lang="de-DE" sz="1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8094" y="3513378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Comic Sans MS" panose="030F0702030302020204" pitchFamily="66" charset="0"/>
              </a:rPr>
              <a:t>pedro.castro@desy.de</a:t>
            </a:r>
            <a:endParaRPr lang="de-DE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2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Prinzip</a:t>
            </a:r>
            <a:endParaRPr lang="de-DE" kern="0" dirty="0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04825" y="2273302"/>
            <a:ext cx="1873250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722312" y="1190627"/>
            <a:ext cx="15113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2100" y="1934748"/>
            <a:ext cx="2039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Kreisbeschleunigern</a:t>
            </a:r>
            <a:endParaRPr lang="en-GB" altLang="de-DE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9955" y="852073"/>
            <a:ext cx="2141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Linearbeschleunigern</a:t>
            </a:r>
            <a:endParaRPr lang="en-GB" altLang="de-DE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789670" y="1918477"/>
            <a:ext cx="223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763981" y="1749356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Sollwerte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213763" y="1185017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Fileserver</a:t>
            </a:r>
            <a:endParaRPr lang="de-DE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18897" y="852073"/>
            <a:ext cx="3933558" cy="216129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48745" y="1004472"/>
            <a:ext cx="2597728" cy="155696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806" y="1763441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1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6169732" y="1978187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2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8700" y="3647209"/>
            <a:ext cx="5437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Ziel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Reproduzierbarkeit</a:t>
            </a:r>
            <a:r>
              <a:rPr lang="en-US" dirty="0" smtClean="0"/>
              <a:t> der </a:t>
            </a:r>
            <a:r>
              <a:rPr lang="en-US" dirty="0" err="1" smtClean="0"/>
              <a:t>Maschinenzustand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33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Prinzip</a:t>
            </a:r>
            <a:endParaRPr lang="de-DE" kern="0" dirty="0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04825" y="2273302"/>
            <a:ext cx="1873250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722312" y="1190627"/>
            <a:ext cx="15113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2100" y="1934748"/>
            <a:ext cx="2039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Kreisbeschleunigern</a:t>
            </a:r>
            <a:endParaRPr lang="en-GB" altLang="de-DE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9955" y="852073"/>
            <a:ext cx="2141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Linearbeschleunigern</a:t>
            </a:r>
            <a:endParaRPr lang="en-GB" altLang="de-DE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789670" y="1918477"/>
            <a:ext cx="223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763981" y="1749356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Sollwerte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213763" y="1185017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Fileserver</a:t>
            </a:r>
            <a:endParaRPr lang="de-DE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18897" y="852073"/>
            <a:ext cx="3933558" cy="216129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48745" y="1004472"/>
            <a:ext cx="2597728" cy="155696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806" y="1763441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1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6169732" y="1978187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2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4894" y="2104025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</a:p>
          <a:p>
            <a:r>
              <a:rPr lang="en-US" dirty="0" err="1" smtClean="0"/>
              <a:t>Istwerte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95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Das </a:t>
            </a:r>
            <a:r>
              <a:rPr lang="en-US" kern="0" dirty="0" err="1" smtClean="0"/>
              <a:t>Prinzip</a:t>
            </a:r>
            <a:endParaRPr lang="de-DE" kern="0" dirty="0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04825" y="2273302"/>
            <a:ext cx="1873250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722312" y="1190627"/>
            <a:ext cx="15113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2100" y="1934748"/>
            <a:ext cx="2039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Kreisbeschleunigern</a:t>
            </a:r>
            <a:endParaRPr lang="en-GB" altLang="de-DE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9955" y="852073"/>
            <a:ext cx="2141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Linearbeschleunigern</a:t>
            </a:r>
            <a:endParaRPr lang="en-GB" altLang="de-DE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789670" y="1918477"/>
            <a:ext cx="223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763981" y="1749356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Sollwerte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213763" y="1185017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Fileserver</a:t>
            </a:r>
            <a:endParaRPr lang="de-DE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18897" y="852073"/>
            <a:ext cx="3933558" cy="216129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48745" y="1004472"/>
            <a:ext cx="2597728" cy="1556961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806" y="1763441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1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6169732" y="1978187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2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4894" y="2104025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</a:p>
          <a:p>
            <a:r>
              <a:rPr lang="en-US" dirty="0" err="1" smtClean="0"/>
              <a:t>Istwerte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5548745" y="2930236"/>
            <a:ext cx="2767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File-</a:t>
            </a:r>
            <a:r>
              <a:rPr lang="en-US" dirty="0" err="1" smtClean="0"/>
              <a:t>Merkmale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Filetype</a:t>
            </a:r>
            <a:r>
              <a:rPr lang="en-US" dirty="0" smtClean="0"/>
              <a:t> (</a:t>
            </a:r>
            <a:r>
              <a:rPr lang="en-US" dirty="0" err="1" smtClean="0"/>
              <a:t>temp,reference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Energie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Bunchladung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SASE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u.s.w</a:t>
            </a:r>
            <a:r>
              <a:rPr lang="en-US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799826"/>
      </p:ext>
    </p:extLst>
  </p:cSld>
  <p:clrMapOvr>
    <a:masterClrMapping/>
  </p:clrMapOvr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1512</Words>
  <Application>Microsoft Office PowerPoint</Application>
  <PresentationFormat>On-screen Show (4:3)</PresentationFormat>
  <Paragraphs>418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PPT-Vorlage_de</vt:lpstr>
      <vt:lpstr>Bitmap Image</vt:lpstr>
      <vt:lpstr>Fileserver und Sequenzer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Nach dem Motto der drei Musketiere…</vt:lpstr>
      <vt:lpstr>Nach dem Motto der drei Musketiere…</vt:lpstr>
      <vt:lpstr>Nach dem Motto der drei Musketiere…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Castro-Garcia, Pedro</dc:creator>
  <cp:lastModifiedBy>Castro-Garcia, Pedro</cp:lastModifiedBy>
  <cp:revision>83</cp:revision>
  <dcterms:created xsi:type="dcterms:W3CDTF">2015-03-04T15:34:17Z</dcterms:created>
  <dcterms:modified xsi:type="dcterms:W3CDTF">2015-03-24T21:34:55Z</dcterms:modified>
</cp:coreProperties>
</file>