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56" r:id="rId3"/>
    <p:sldId id="267" r:id="rId4"/>
    <p:sldId id="258" r:id="rId5"/>
    <p:sldId id="303" r:id="rId6"/>
    <p:sldId id="302" r:id="rId7"/>
    <p:sldId id="262" r:id="rId8"/>
    <p:sldId id="265" r:id="rId9"/>
    <p:sldId id="268" r:id="rId10"/>
    <p:sldId id="304" r:id="rId11"/>
    <p:sldId id="261" r:id="rId12"/>
    <p:sldId id="305" r:id="rId13"/>
    <p:sldId id="306" r:id="rId14"/>
    <p:sldId id="307" r:id="rId15"/>
    <p:sldId id="308" r:id="rId16"/>
    <p:sldId id="309" r:id="rId17"/>
    <p:sldId id="310" r:id="rId18"/>
    <p:sldId id="300" r:id="rId19"/>
    <p:sldId id="290" r:id="rId20"/>
    <p:sldId id="277" r:id="rId21"/>
    <p:sldId id="314" r:id="rId22"/>
    <p:sldId id="312" r:id="rId23"/>
    <p:sldId id="313" r:id="rId24"/>
    <p:sldId id="311" r:id="rId25"/>
    <p:sldId id="270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FF66"/>
    <a:srgbClr val="FF9900"/>
    <a:srgbClr val="CCFFFF"/>
    <a:srgbClr val="FFFF66"/>
    <a:srgbClr val="CCCCCC"/>
    <a:srgbClr val="8ED3EC"/>
    <a:srgbClr val="E4E292"/>
    <a:srgbClr val="EDFFC2"/>
    <a:srgbClr val="FFCCFF"/>
    <a:srgbClr val="6B2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8BD0-4882-EE40-8813-EAD2362E90E0}" type="datetimeFigureOut">
              <a:rPr lang="en-US" smtClean="0"/>
              <a:pPr/>
              <a:t>24.03.15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AED4-5EAD-A94C-A8D6-B0A060BEC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4AEC-26C9-A64F-90B2-7B346F71228C}" type="datetimeFigureOut">
              <a:rPr lang="en-US" smtClean="0"/>
              <a:pPr/>
              <a:t>24.03.15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8DC2-D9ED-0245-A36E-6F5CA1F77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434"/>
            <a:ext cx="8229600" cy="51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9966"/>
            <a:ext cx="8229600" cy="51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1125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25.03.2013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1125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1125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712"/>
            <a:ext cx="7772400" cy="1470025"/>
          </a:xfrm>
        </p:spPr>
        <p:txBody>
          <a:bodyPr/>
          <a:lstStyle/>
          <a:p>
            <a:r>
              <a:rPr lang="en-US" dirty="0" smtClean="0"/>
              <a:t>Timing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Machine Protection System</a:t>
            </a:r>
            <a:endParaRPr lang="en-US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9570"/>
            <a:ext cx="6400800" cy="29821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FLASH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XFEL</a:t>
            </a:r>
          </a:p>
          <a:p>
            <a:endParaRPr lang="en-US" dirty="0" smtClean="0"/>
          </a:p>
          <a:p>
            <a:r>
              <a:rPr lang="en-US" sz="1514" dirty="0" smtClean="0"/>
              <a:t>Kay Rehlich</a:t>
            </a:r>
          </a:p>
          <a:p>
            <a:r>
              <a:rPr lang="en-US" sz="1514" dirty="0" smtClean="0"/>
              <a:t>MCS4</a:t>
            </a:r>
          </a:p>
          <a:p>
            <a:r>
              <a:rPr lang="en-US" sz="1514" dirty="0" smtClean="0"/>
              <a:t>25. March 2013</a:t>
            </a:r>
            <a:endParaRPr lang="en-US" sz="1514" dirty="0"/>
          </a:p>
        </p:txBody>
      </p:sp>
    </p:spTree>
    <p:extLst>
      <p:ext uri="{BB962C8B-B14F-4D97-AF65-F5344CB8AC3E}">
        <p14:creationId xmlns:p14="http://schemas.microsoft.com/office/powerpoint/2010/main" val="11698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MicroTCA</a:t>
            </a:r>
            <a:r>
              <a:rPr lang="en-US" dirty="0" smtClean="0"/>
              <a:t> Crates with Timing and 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7473" y="803030"/>
            <a:ext cx="8907994" cy="6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MicroTCA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Crates are used in standard FLASH operation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24/7</a:t>
            </a:r>
            <a:r>
              <a:rPr lang="en-US" sz="2400" b="1" kern="0" dirty="0" smtClean="0">
                <a:solidFill>
                  <a:srgbClr val="008000"/>
                </a:solidFill>
              </a:rPr>
              <a:t/>
            </a:r>
            <a:br>
              <a:rPr lang="en-US" sz="2400" b="1" kern="0" dirty="0" smtClean="0">
                <a:solidFill>
                  <a:srgbClr val="008000"/>
                </a:solidFill>
              </a:rPr>
            </a:br>
            <a:r>
              <a:rPr lang="en-US" sz="2400" b="1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LLRF, Timing, MPS, Laser, Kicker, Diagnostics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Screen Shot 2015-03-17 at 14.2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3" y="1937084"/>
            <a:ext cx="8907994" cy="45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 for XFEL and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5570330" y="1464596"/>
            <a:ext cx="2000618" cy="21339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897218" y="1438773"/>
            <a:ext cx="2921548" cy="21339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79400" y="1301031"/>
            <a:ext cx="907244" cy="7687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2400" dirty="0">
                <a:solidFill>
                  <a:srgbClr val="FFFFFF"/>
                </a:solidFill>
              </a:rPr>
              <a:t>MO</a:t>
            </a:r>
            <a:endParaRPr lang="de-DE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186644" y="1694678"/>
            <a:ext cx="697880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2071965" y="1897499"/>
            <a:ext cx="997750" cy="532133"/>
          </a:xfrm>
          <a:prstGeom prst="rect">
            <a:avLst/>
          </a:prstGeom>
          <a:solidFill>
            <a:srgbClr val="D3B21C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Divider</a:t>
            </a:r>
          </a:p>
          <a:p>
            <a:pPr algn="ctr"/>
            <a:endParaRPr lang="de-DE" sz="1600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3394" y="3064267"/>
            <a:ext cx="1203842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257673" y="2435085"/>
            <a:ext cx="0" cy="330402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167167" y="2910516"/>
            <a:ext cx="288965" cy="148299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917237" y="3064267"/>
            <a:ext cx="190964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3021962" y="2583384"/>
            <a:ext cx="1687089" cy="808013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Timing Events &amp;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Pattern Table</a:t>
            </a:r>
            <a:endParaRPr lang="de-DE" sz="1600" dirty="0"/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3189568" y="1581273"/>
            <a:ext cx="1519484" cy="631363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Sender</a:t>
            </a:r>
            <a:endParaRPr lang="de-DE" sz="1600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886704" y="1697950"/>
            <a:ext cx="1302864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64956" y="1689226"/>
            <a:ext cx="0" cy="208273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5808045" y="1808083"/>
            <a:ext cx="261705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2460494" y="3062086"/>
            <a:ext cx="146181" cy="356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3752442" y="2212636"/>
            <a:ext cx="0" cy="370749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/>
          </p:cNvSpPr>
          <p:nvPr/>
        </p:nvSpPr>
        <p:spPr bwMode="auto">
          <a:xfrm>
            <a:off x="630846" y="2709161"/>
            <a:ext cx="898520" cy="65659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prstTxWarp prst="textNoShape">
              <a:avLst/>
            </a:prstTxWarp>
            <a:spAutoFit/>
          </a:bodyPr>
          <a:lstStyle/>
          <a:p>
            <a:r>
              <a:rPr lang="de-DE" sz="1800" dirty="0"/>
              <a:t>50 </a:t>
            </a:r>
            <a:r>
              <a:rPr lang="de-DE" sz="1800" dirty="0" smtClean="0"/>
              <a:t>Hz</a:t>
            </a:r>
          </a:p>
          <a:p>
            <a:r>
              <a:rPr lang="de-DE" dirty="0" smtClean="0"/>
              <a:t>mains</a:t>
            </a:r>
            <a:endParaRPr lang="de-DE" sz="1800" dirty="0"/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6069750" y="1598720"/>
            <a:ext cx="1308524" cy="523410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Event &amp; Pattern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Receiver</a:t>
            </a:r>
            <a:endParaRPr lang="de-DE" sz="1600" dirty="0"/>
          </a:p>
        </p:txBody>
      </p:sp>
      <p:cxnSp>
        <p:nvCxnSpPr>
          <p:cNvPr id="26" name="Gerade Verbindung mit Pfeil 22"/>
          <p:cNvCxnSpPr/>
          <p:nvPr/>
        </p:nvCxnSpPr>
        <p:spPr bwMode="auto">
          <a:xfrm rot="5400000">
            <a:off x="5542665" y="2148300"/>
            <a:ext cx="679342" cy="10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5"/>
          <p:cNvCxnSpPr/>
          <p:nvPr/>
        </p:nvCxnSpPr>
        <p:spPr bwMode="auto">
          <a:xfrm rot="5400000">
            <a:off x="6060009" y="2304777"/>
            <a:ext cx="366387" cy="10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190316" y="2122129"/>
            <a:ext cx="7986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400" dirty="0" err="1"/>
              <a:t>Sync</a:t>
            </a:r>
            <a:r>
              <a:rPr lang="de-DE" sz="1400" dirty="0"/>
              <a:t>.</a:t>
            </a:r>
          </a:p>
        </p:txBody>
      </p:sp>
      <p:cxnSp>
        <p:nvCxnSpPr>
          <p:cNvPr id="29" name="Gerade Verbindung mit Pfeil 28"/>
          <p:cNvCxnSpPr>
            <a:stCxn id="95" idx="3"/>
          </p:cNvCxnSpPr>
          <p:nvPr/>
        </p:nvCxnSpPr>
        <p:spPr bwMode="auto">
          <a:xfrm>
            <a:off x="7215847" y="2654967"/>
            <a:ext cx="1470953" cy="66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5" idx="3"/>
          </p:cNvCxnSpPr>
          <p:nvPr/>
        </p:nvCxnSpPr>
        <p:spPr bwMode="auto">
          <a:xfrm>
            <a:off x="7378274" y="1860425"/>
            <a:ext cx="1308526" cy="6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feld 34"/>
          <p:cNvSpPr txBox="1">
            <a:spLocks noChangeArrowheads="1"/>
          </p:cNvSpPr>
          <p:nvPr/>
        </p:nvSpPr>
        <p:spPr bwMode="auto">
          <a:xfrm>
            <a:off x="7379765" y="1491715"/>
            <a:ext cx="1186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800" dirty="0" err="1"/>
              <a:t>Trigger</a:t>
            </a:r>
            <a:endParaRPr lang="de-DE" sz="1800" dirty="0"/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200820" y="1441859"/>
            <a:ext cx="801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400" dirty="0"/>
              <a:t>1.3GHz</a:t>
            </a:r>
          </a:p>
        </p:txBody>
      </p:sp>
      <p:cxnSp>
        <p:nvCxnSpPr>
          <p:cNvPr id="34" name="Gerade Verbindung mit Pfeil 38"/>
          <p:cNvCxnSpPr>
            <a:cxnSpLocks noChangeShapeType="1"/>
          </p:cNvCxnSpPr>
          <p:nvPr/>
        </p:nvCxnSpPr>
        <p:spPr bwMode="auto">
          <a:xfrm>
            <a:off x="4580722" y="1808083"/>
            <a:ext cx="1203842" cy="1091"/>
          </a:xfrm>
          <a:prstGeom prst="straightConnector1">
            <a:avLst/>
          </a:prstGeom>
          <a:noFill/>
          <a:ln w="22225">
            <a:solidFill>
              <a:srgbClr val="FF6600"/>
            </a:solidFill>
            <a:miter lim="0"/>
            <a:headEnd/>
            <a:tailEnd type="arrow" w="med" len="med"/>
          </a:ln>
        </p:spPr>
      </p:cxnSp>
      <p:cxnSp>
        <p:nvCxnSpPr>
          <p:cNvPr id="35" name="Gerade Verbindung mit Pfeil 40"/>
          <p:cNvCxnSpPr>
            <a:cxnSpLocks noChangeShapeType="1"/>
          </p:cNvCxnSpPr>
          <p:nvPr/>
        </p:nvCxnSpPr>
        <p:spPr bwMode="auto">
          <a:xfrm flipH="1">
            <a:off x="4580722" y="1983757"/>
            <a:ext cx="1203842" cy="1091"/>
          </a:xfrm>
          <a:prstGeom prst="straightConnector1">
            <a:avLst/>
          </a:prstGeom>
          <a:noFill/>
          <a:ln w="22225">
            <a:solidFill>
              <a:srgbClr val="FF6600"/>
            </a:solidFill>
            <a:miter lim="0"/>
            <a:headEnd/>
            <a:tailEnd type="arrow" w="med" len="med"/>
          </a:ln>
        </p:spPr>
      </p:cxnSp>
      <p:sp>
        <p:nvSpPr>
          <p:cNvPr id="36" name="Rectangle 1"/>
          <p:cNvSpPr>
            <a:spLocks/>
          </p:cNvSpPr>
          <p:nvPr/>
        </p:nvSpPr>
        <p:spPr bwMode="auto">
          <a:xfrm>
            <a:off x="2462679" y="4251233"/>
            <a:ext cx="1256183" cy="7687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2400" dirty="0">
                <a:solidFill>
                  <a:srgbClr val="FFFFFF"/>
                </a:solidFill>
              </a:rPr>
              <a:t>MPS</a:t>
            </a:r>
          </a:p>
        </p:txBody>
      </p:sp>
      <p:cxnSp>
        <p:nvCxnSpPr>
          <p:cNvPr id="37" name="Gerade Verbindung mit Pfeil 43"/>
          <p:cNvCxnSpPr>
            <a:stCxn id="36" idx="0"/>
          </p:cNvCxnSpPr>
          <p:nvPr/>
        </p:nvCxnSpPr>
        <p:spPr bwMode="auto">
          <a:xfrm rot="16200000" flipV="1">
            <a:off x="2655198" y="3815659"/>
            <a:ext cx="869345" cy="1803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2111554" y="3042458"/>
            <a:ext cx="52341" cy="52341"/>
          </a:xfrm>
          <a:prstGeom prst="ellipse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" name="Oval 38"/>
          <p:cNvSpPr/>
          <p:nvPr/>
        </p:nvSpPr>
        <p:spPr bwMode="auto">
          <a:xfrm>
            <a:off x="2425600" y="3033735"/>
            <a:ext cx="52341" cy="523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2231502" y="2767668"/>
            <a:ext cx="52341" cy="52341"/>
          </a:xfrm>
          <a:prstGeom prst="ellipse">
            <a:avLst/>
          </a:prstGeom>
          <a:noFill/>
          <a:ln w="12700">
            <a:solidFill>
              <a:srgbClr val="0D0D0D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feld 126"/>
          <p:cNvSpPr txBox="1">
            <a:spLocks noChangeArrowheads="1"/>
          </p:cNvSpPr>
          <p:nvPr/>
        </p:nvSpPr>
        <p:spPr bwMode="auto">
          <a:xfrm>
            <a:off x="1921598" y="977108"/>
            <a:ext cx="289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Transmitter</a:t>
            </a:r>
            <a:endParaRPr lang="en-US" sz="2400" dirty="0"/>
          </a:p>
        </p:txBody>
      </p:sp>
      <p:sp>
        <p:nvSpPr>
          <p:cNvPr id="86" name="Textfeld 127"/>
          <p:cNvSpPr txBox="1">
            <a:spLocks noChangeArrowheads="1"/>
          </p:cNvSpPr>
          <p:nvPr/>
        </p:nvSpPr>
        <p:spPr bwMode="auto">
          <a:xfrm>
            <a:off x="5570330" y="977108"/>
            <a:ext cx="2000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400" dirty="0"/>
              <a:t>Receiver</a:t>
            </a:r>
          </a:p>
        </p:txBody>
      </p:sp>
      <p:cxnSp>
        <p:nvCxnSpPr>
          <p:cNvPr id="87" name="Straight Arrow Connector 86"/>
          <p:cNvCxnSpPr>
            <a:stCxn id="89" idx="3"/>
            <a:endCxn id="17" idx="1"/>
          </p:cNvCxnSpPr>
          <p:nvPr/>
        </p:nvCxnSpPr>
        <p:spPr>
          <a:xfrm flipV="1">
            <a:off x="2759075" y="2987391"/>
            <a:ext cx="262887" cy="67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hape 104"/>
          <p:cNvCxnSpPr/>
          <p:nvPr/>
        </p:nvCxnSpPr>
        <p:spPr>
          <a:xfrm rot="16200000" flipV="1">
            <a:off x="2293144" y="2604449"/>
            <a:ext cx="487365" cy="146052"/>
          </a:xfrm>
          <a:prstGeom prst="bentConnector3">
            <a:avLst>
              <a:gd name="adj1" fmla="val -8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Delay 88"/>
          <p:cNvSpPr/>
          <p:nvPr/>
        </p:nvSpPr>
        <p:spPr>
          <a:xfrm>
            <a:off x="2606675" y="2881467"/>
            <a:ext cx="152400" cy="225425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feld 36"/>
          <p:cNvSpPr txBox="1">
            <a:spLocks noChangeArrowheads="1"/>
          </p:cNvSpPr>
          <p:nvPr/>
        </p:nvSpPr>
        <p:spPr bwMode="auto">
          <a:xfrm>
            <a:off x="2388270" y="2349909"/>
            <a:ext cx="801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200" dirty="0" smtClean="0"/>
              <a:t>100.3kHz</a:t>
            </a:r>
            <a:endParaRPr lang="de-DE" sz="1200" dirty="0"/>
          </a:p>
        </p:txBody>
      </p:sp>
      <p:sp>
        <p:nvSpPr>
          <p:cNvPr id="91" name="Rectangle 18"/>
          <p:cNvSpPr>
            <a:spLocks/>
          </p:cNvSpPr>
          <p:nvPr/>
        </p:nvSpPr>
        <p:spPr bwMode="auto">
          <a:xfrm rot="16200000">
            <a:off x="1934837" y="2446339"/>
            <a:ext cx="449588" cy="2872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prstTxWarp prst="textNoShape">
              <a:avLst/>
            </a:prstTxWarp>
            <a:spAutoFit/>
          </a:bodyPr>
          <a:lstStyle/>
          <a:p>
            <a:r>
              <a:rPr lang="de-DE" sz="1200" dirty="0"/>
              <a:t>50 Hz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70558" y="2078192"/>
            <a:ext cx="85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÷ 26 000 000</a:t>
            </a:r>
          </a:p>
          <a:p>
            <a:r>
              <a:rPr lang="en-US" sz="1000" dirty="0" smtClean="0"/>
              <a:t>÷ 12 960</a:t>
            </a:r>
            <a:endParaRPr lang="en-US" sz="1000" dirty="0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5704383" y="1891748"/>
            <a:ext cx="182430" cy="1588"/>
          </a:xfrm>
          <a:prstGeom prst="line">
            <a:avLst/>
          </a:prstGeom>
          <a:ln w="22225" cap="flat" cmpd="sng" algn="ctr">
            <a:solidFill>
              <a:srgbClr val="FF56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Delay 94"/>
          <p:cNvSpPr/>
          <p:nvPr/>
        </p:nvSpPr>
        <p:spPr>
          <a:xfrm>
            <a:off x="7063447" y="2542254"/>
            <a:ext cx="152400" cy="225425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Gerade Verbindung mit Pfeil 29"/>
          <p:cNvCxnSpPr/>
          <p:nvPr/>
        </p:nvCxnSpPr>
        <p:spPr bwMode="auto">
          <a:xfrm>
            <a:off x="6647727" y="2718211"/>
            <a:ext cx="414938" cy="7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6200000" flipH="1">
            <a:off x="6741952" y="2263468"/>
            <a:ext cx="434258" cy="163871"/>
          </a:xfrm>
          <a:prstGeom prst="bentConnector3">
            <a:avLst>
              <a:gd name="adj1" fmla="val 9905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811600" y="2029951"/>
            <a:ext cx="71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</a:t>
            </a:r>
          </a:p>
          <a:p>
            <a:r>
              <a:rPr lang="en-US" sz="1400" dirty="0" smtClean="0"/>
              <a:t>Pattern</a:t>
            </a:r>
            <a:endParaRPr lang="en-US" sz="1400" dirty="0"/>
          </a:p>
        </p:txBody>
      </p:sp>
      <p:sp>
        <p:nvSpPr>
          <p:cNvPr id="99" name="Rectangle 9"/>
          <p:cNvSpPr>
            <a:spLocks/>
          </p:cNvSpPr>
          <p:nvPr/>
        </p:nvSpPr>
        <p:spPr bwMode="auto">
          <a:xfrm>
            <a:off x="5651022" y="2488516"/>
            <a:ext cx="1070447" cy="650991"/>
          </a:xfrm>
          <a:prstGeom prst="rect">
            <a:avLst/>
          </a:prstGeom>
          <a:solidFill>
            <a:srgbClr val="C2C400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Divider</a:t>
            </a:r>
            <a:endParaRPr lang="en-US" sz="1600" dirty="0"/>
          </a:p>
        </p:txBody>
      </p:sp>
      <p:sp>
        <p:nvSpPr>
          <p:cNvPr id="100" name="Abgerundetes Rechteck 99"/>
          <p:cNvSpPr/>
          <p:nvPr/>
        </p:nvSpPr>
        <p:spPr>
          <a:xfrm>
            <a:off x="4248355" y="1913856"/>
            <a:ext cx="340760" cy="148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delay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4248355" y="1726915"/>
            <a:ext cx="340760" cy="148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delay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2" name="Textfeld 35"/>
          <p:cNvSpPr txBox="1">
            <a:spLocks noChangeArrowheads="1"/>
          </p:cNvSpPr>
          <p:nvPr/>
        </p:nvSpPr>
        <p:spPr bwMode="auto">
          <a:xfrm>
            <a:off x="7816501" y="2319239"/>
            <a:ext cx="749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err="1" smtClean="0"/>
              <a:t>Clocks</a:t>
            </a:r>
            <a:endParaRPr lang="de-DE" sz="1600" dirty="0"/>
          </a:p>
        </p:txBody>
      </p:sp>
      <p:grpSp>
        <p:nvGrpSpPr>
          <p:cNvPr id="114" name="Gruppierung 113"/>
          <p:cNvGrpSpPr/>
          <p:nvPr/>
        </p:nvGrpSpPr>
        <p:grpSpPr>
          <a:xfrm>
            <a:off x="4072657" y="1846388"/>
            <a:ext cx="102222" cy="102222"/>
            <a:chOff x="5037257" y="1247775"/>
            <a:chExt cx="102222" cy="102222"/>
          </a:xfrm>
        </p:grpSpPr>
        <p:sp>
          <p:nvSpPr>
            <p:cNvPr id="109" name="Oval 108"/>
            <p:cNvSpPr/>
            <p:nvPr/>
          </p:nvSpPr>
          <p:spPr>
            <a:xfrm>
              <a:off x="5037257" y="1247775"/>
              <a:ext cx="102222" cy="102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Gerade Verbindung 110"/>
            <p:cNvCxnSpPr>
              <a:stCxn id="109" idx="1"/>
              <a:endCxn id="109" idx="5"/>
            </p:cNvCxnSpPr>
            <p:nvPr/>
          </p:nvCxnSpPr>
          <p:spPr>
            <a:xfrm rot="16200000" flipH="1">
              <a:off x="5052227" y="1262745"/>
              <a:ext cx="72282" cy="72282"/>
            </a:xfrm>
            <a:prstGeom prst="line">
              <a:avLst/>
            </a:prstGeom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>
              <a:stCxn id="109" idx="7"/>
              <a:endCxn id="109" idx="3"/>
            </p:cNvCxnSpPr>
            <p:nvPr/>
          </p:nvCxnSpPr>
          <p:spPr>
            <a:xfrm rot="16200000" flipH="1" flipV="1">
              <a:off x="5052227" y="1262745"/>
              <a:ext cx="72282" cy="72282"/>
            </a:xfrm>
            <a:prstGeom prst="line">
              <a:avLst/>
            </a:prstGeom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Form 117"/>
          <p:cNvCxnSpPr>
            <a:stCxn id="101" idx="1"/>
            <a:endCxn id="109" idx="0"/>
          </p:cNvCxnSpPr>
          <p:nvPr/>
        </p:nvCxnSpPr>
        <p:spPr>
          <a:xfrm rot="10800000" flipV="1">
            <a:off x="4123769" y="1801326"/>
            <a:ext cx="124587" cy="45061"/>
          </a:xfrm>
          <a:prstGeom prst="bentConnector2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100" idx="1"/>
            <a:endCxn id="109" idx="4"/>
          </p:cNvCxnSpPr>
          <p:nvPr/>
        </p:nvCxnSpPr>
        <p:spPr>
          <a:xfrm rot="10800000">
            <a:off x="4123769" y="1948610"/>
            <a:ext cx="124587" cy="39658"/>
          </a:xfrm>
          <a:prstGeom prst="bentConnector2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>
            <a:off x="3892550" y="1801326"/>
            <a:ext cx="231218" cy="1588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Geschweifte Klammer links 122"/>
          <p:cNvSpPr/>
          <p:nvPr/>
        </p:nvSpPr>
        <p:spPr>
          <a:xfrm rot="5400000">
            <a:off x="4977088" y="591632"/>
            <a:ext cx="102222" cy="1559690"/>
          </a:xfrm>
          <a:prstGeom prst="leftBrace">
            <a:avLst>
              <a:gd name="adj1" fmla="val 8333"/>
              <a:gd name="adj2" fmla="val 38193"/>
            </a:avLst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feld 123"/>
          <p:cNvSpPr txBox="1"/>
          <p:nvPr/>
        </p:nvSpPr>
        <p:spPr>
          <a:xfrm>
            <a:off x="4818766" y="1103892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 = const.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2" name="Gruppierung 111"/>
          <p:cNvGrpSpPr/>
          <p:nvPr/>
        </p:nvGrpSpPr>
        <p:grpSpPr>
          <a:xfrm>
            <a:off x="279400" y="2661659"/>
            <a:ext cx="8778330" cy="3809197"/>
            <a:chOff x="279400" y="2661659"/>
            <a:chExt cx="8778330" cy="3809197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79400" y="5307372"/>
              <a:ext cx="3190143" cy="1163484"/>
            </a:xfrm>
            <a:prstGeom prst="wedgeRoundRectCallout">
              <a:avLst>
                <a:gd name="adj1" fmla="val 76800"/>
                <a:gd name="adj2" fmla="val -18629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tint val="100000"/>
                    <a:shade val="100000"/>
                    <a:satMod val="130000"/>
                    <a:alpha val="44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4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9.028 MHZ as the base frequency:</a:t>
              </a:r>
            </a:p>
            <a:p>
              <a:pPr>
                <a:buFont typeface="Arial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 Bunch spacing &gt;= 1 / 4.5MHz</a:t>
              </a:r>
            </a:p>
            <a:p>
              <a:pPr>
                <a:buFont typeface="Arial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 1 or 3 MHz bunch spacing are possible</a:t>
              </a:r>
            </a:p>
            <a:p>
              <a:pPr>
                <a:buFont typeface="Arial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 FLASH compatibility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Gerade Verbindung 48"/>
            <p:cNvCxnSpPr>
              <a:cxnSpLocks noChangeShapeType="1"/>
            </p:cNvCxnSpPr>
            <p:nvPr/>
          </p:nvCxnSpPr>
          <p:spPr bwMode="auto">
            <a:xfrm rot="5400000">
              <a:off x="5173827" y="5031319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42" name="Gerade Verbindung 49"/>
            <p:cNvCxnSpPr/>
            <p:nvPr/>
          </p:nvCxnSpPr>
          <p:spPr bwMode="auto">
            <a:xfrm rot="5400000">
              <a:off x="5330850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50"/>
            <p:cNvCxnSpPr/>
            <p:nvPr/>
          </p:nvCxnSpPr>
          <p:spPr bwMode="auto">
            <a:xfrm rot="5400000">
              <a:off x="5487873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51"/>
            <p:cNvCxnSpPr/>
            <p:nvPr/>
          </p:nvCxnSpPr>
          <p:spPr bwMode="auto">
            <a:xfrm rot="5400000">
              <a:off x="5644895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52"/>
            <p:cNvCxnSpPr/>
            <p:nvPr/>
          </p:nvCxnSpPr>
          <p:spPr bwMode="auto">
            <a:xfrm rot="5400000">
              <a:off x="5801918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53"/>
            <p:cNvCxnSpPr/>
            <p:nvPr/>
          </p:nvCxnSpPr>
          <p:spPr bwMode="auto">
            <a:xfrm rot="5400000">
              <a:off x="5958941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54"/>
            <p:cNvCxnSpPr/>
            <p:nvPr/>
          </p:nvCxnSpPr>
          <p:spPr bwMode="auto">
            <a:xfrm rot="5400000">
              <a:off x="6115964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55"/>
            <p:cNvCxnSpPr/>
            <p:nvPr/>
          </p:nvCxnSpPr>
          <p:spPr bwMode="auto">
            <a:xfrm rot="5400000">
              <a:off x="6272987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 Verbindung 56"/>
            <p:cNvCxnSpPr/>
            <p:nvPr/>
          </p:nvCxnSpPr>
          <p:spPr bwMode="auto">
            <a:xfrm rot="5400000">
              <a:off x="6430010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57"/>
            <p:cNvCxnSpPr>
              <a:cxnSpLocks noChangeShapeType="1"/>
            </p:cNvCxnSpPr>
            <p:nvPr/>
          </p:nvCxnSpPr>
          <p:spPr bwMode="auto">
            <a:xfrm rot="5400000">
              <a:off x="6587033" y="5031319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51" name="Gerade Verbindung 58"/>
            <p:cNvCxnSpPr/>
            <p:nvPr/>
          </p:nvCxnSpPr>
          <p:spPr bwMode="auto">
            <a:xfrm rot="5400000">
              <a:off x="6744056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 Verbindung 59"/>
            <p:cNvCxnSpPr/>
            <p:nvPr/>
          </p:nvCxnSpPr>
          <p:spPr bwMode="auto">
            <a:xfrm rot="5400000">
              <a:off x="6901079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Gerade Verbindung 60"/>
            <p:cNvCxnSpPr/>
            <p:nvPr/>
          </p:nvCxnSpPr>
          <p:spPr bwMode="auto">
            <a:xfrm rot="5400000">
              <a:off x="7058102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 Verbindung 61"/>
            <p:cNvCxnSpPr/>
            <p:nvPr/>
          </p:nvCxnSpPr>
          <p:spPr bwMode="auto">
            <a:xfrm rot="5400000">
              <a:off x="7215125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 Verbindung 62"/>
            <p:cNvCxnSpPr/>
            <p:nvPr/>
          </p:nvCxnSpPr>
          <p:spPr bwMode="auto">
            <a:xfrm rot="5400000">
              <a:off x="7372148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63"/>
            <p:cNvCxnSpPr/>
            <p:nvPr/>
          </p:nvCxnSpPr>
          <p:spPr bwMode="auto">
            <a:xfrm rot="5400000">
              <a:off x="7529171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64"/>
            <p:cNvCxnSpPr/>
            <p:nvPr/>
          </p:nvCxnSpPr>
          <p:spPr bwMode="auto">
            <a:xfrm rot="5400000">
              <a:off x="7686194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65"/>
            <p:cNvCxnSpPr/>
            <p:nvPr/>
          </p:nvCxnSpPr>
          <p:spPr bwMode="auto">
            <a:xfrm rot="5400000">
              <a:off x="7843216" y="5031319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66"/>
            <p:cNvCxnSpPr/>
            <p:nvPr/>
          </p:nvCxnSpPr>
          <p:spPr bwMode="auto">
            <a:xfrm rot="10800000">
              <a:off x="5199452" y="5162717"/>
              <a:ext cx="2878754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arrow" w="med" len="med"/>
              <a:tailEnd type="none" w="med" len="med"/>
            </a:ln>
            <a:effectLst/>
          </p:spPr>
        </p:cxnSp>
        <p:cxnSp>
          <p:nvCxnSpPr>
            <p:cNvPr id="60" name="Gerade Verbindung 69"/>
            <p:cNvCxnSpPr>
              <a:cxnSpLocks noChangeShapeType="1"/>
            </p:cNvCxnSpPr>
            <p:nvPr/>
          </p:nvCxnSpPr>
          <p:spPr bwMode="auto">
            <a:xfrm rot="5400000">
              <a:off x="5173827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61" name="Gerade Verbindung 70"/>
            <p:cNvCxnSpPr/>
            <p:nvPr/>
          </p:nvCxnSpPr>
          <p:spPr bwMode="auto">
            <a:xfrm rot="5400000">
              <a:off x="5330850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71"/>
            <p:cNvCxnSpPr>
              <a:cxnSpLocks noChangeShapeType="1"/>
            </p:cNvCxnSpPr>
            <p:nvPr/>
          </p:nvCxnSpPr>
          <p:spPr bwMode="auto">
            <a:xfrm rot="5400000">
              <a:off x="5487873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63" name="Gerade Verbindung 72"/>
            <p:cNvCxnSpPr/>
            <p:nvPr/>
          </p:nvCxnSpPr>
          <p:spPr bwMode="auto">
            <a:xfrm rot="5400000">
              <a:off x="5644895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73"/>
            <p:cNvCxnSpPr>
              <a:cxnSpLocks noChangeShapeType="1"/>
            </p:cNvCxnSpPr>
            <p:nvPr/>
          </p:nvCxnSpPr>
          <p:spPr bwMode="auto">
            <a:xfrm rot="5400000">
              <a:off x="5801918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65" name="Gerade Verbindung 74"/>
            <p:cNvCxnSpPr/>
            <p:nvPr/>
          </p:nvCxnSpPr>
          <p:spPr bwMode="auto">
            <a:xfrm rot="5400000">
              <a:off x="5958941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 Verbindung 75"/>
            <p:cNvCxnSpPr>
              <a:cxnSpLocks noChangeShapeType="1"/>
            </p:cNvCxnSpPr>
            <p:nvPr/>
          </p:nvCxnSpPr>
          <p:spPr bwMode="auto">
            <a:xfrm rot="5400000">
              <a:off x="6115964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67" name="Gerade Verbindung 76"/>
            <p:cNvCxnSpPr/>
            <p:nvPr/>
          </p:nvCxnSpPr>
          <p:spPr bwMode="auto">
            <a:xfrm rot="5400000">
              <a:off x="6272987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 Verbindung 77"/>
            <p:cNvCxnSpPr>
              <a:cxnSpLocks noChangeShapeType="1"/>
            </p:cNvCxnSpPr>
            <p:nvPr/>
          </p:nvCxnSpPr>
          <p:spPr bwMode="auto">
            <a:xfrm rot="5400000">
              <a:off x="6430010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69" name="Gerade Verbindung 78"/>
            <p:cNvCxnSpPr/>
            <p:nvPr/>
          </p:nvCxnSpPr>
          <p:spPr bwMode="auto">
            <a:xfrm rot="5400000">
              <a:off x="6587033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 Verbindung 79"/>
            <p:cNvCxnSpPr>
              <a:cxnSpLocks noChangeShapeType="1"/>
            </p:cNvCxnSpPr>
            <p:nvPr/>
          </p:nvCxnSpPr>
          <p:spPr bwMode="auto">
            <a:xfrm rot="5400000">
              <a:off x="6744056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71" name="Gerade Verbindung 80"/>
            <p:cNvCxnSpPr/>
            <p:nvPr/>
          </p:nvCxnSpPr>
          <p:spPr bwMode="auto">
            <a:xfrm rot="5400000">
              <a:off x="6901079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81"/>
            <p:cNvCxnSpPr>
              <a:cxnSpLocks noChangeShapeType="1"/>
            </p:cNvCxnSpPr>
            <p:nvPr/>
          </p:nvCxnSpPr>
          <p:spPr bwMode="auto">
            <a:xfrm rot="5400000">
              <a:off x="7058102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73" name="Gerade Verbindung 82"/>
            <p:cNvCxnSpPr/>
            <p:nvPr/>
          </p:nvCxnSpPr>
          <p:spPr bwMode="auto">
            <a:xfrm rot="5400000">
              <a:off x="7215125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 Verbindung 83"/>
            <p:cNvCxnSpPr>
              <a:cxnSpLocks noChangeShapeType="1"/>
            </p:cNvCxnSpPr>
            <p:nvPr/>
          </p:nvCxnSpPr>
          <p:spPr bwMode="auto">
            <a:xfrm rot="5400000">
              <a:off x="7372148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75" name="Gerade Verbindung 84"/>
            <p:cNvCxnSpPr/>
            <p:nvPr/>
          </p:nvCxnSpPr>
          <p:spPr bwMode="auto">
            <a:xfrm rot="5400000">
              <a:off x="7529171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 Verbindung 85"/>
            <p:cNvCxnSpPr>
              <a:cxnSpLocks noChangeShapeType="1"/>
            </p:cNvCxnSpPr>
            <p:nvPr/>
          </p:nvCxnSpPr>
          <p:spPr bwMode="auto">
            <a:xfrm rot="5400000">
              <a:off x="7686194" y="5607070"/>
              <a:ext cx="261705" cy="10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miter lim="0"/>
              <a:headEnd/>
              <a:tailEnd/>
            </a:ln>
          </p:spPr>
        </p:cxnSp>
        <p:cxnSp>
          <p:nvCxnSpPr>
            <p:cNvPr id="77" name="Gerade Verbindung 86"/>
            <p:cNvCxnSpPr/>
            <p:nvPr/>
          </p:nvCxnSpPr>
          <p:spPr bwMode="auto">
            <a:xfrm rot="5400000">
              <a:off x="7843216" y="5607070"/>
              <a:ext cx="261705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87"/>
            <p:cNvCxnSpPr/>
            <p:nvPr/>
          </p:nvCxnSpPr>
          <p:spPr bwMode="auto">
            <a:xfrm rot="10800000">
              <a:off x="5199452" y="5738468"/>
              <a:ext cx="2878754" cy="1091"/>
            </a:xfrm>
            <a:prstGeom prst="line">
              <a:avLst/>
            </a:prstGeom>
            <a:solidFill>
              <a:srgbClr val="095CC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arrow" w="med" len="med"/>
              <a:tailEnd type="none" w="med" len="med"/>
            </a:ln>
            <a:effectLst/>
          </p:spPr>
        </p:cxnSp>
        <p:cxnSp>
          <p:nvCxnSpPr>
            <p:cNvPr id="79" name="Gewinkelte Verbindung 108"/>
            <p:cNvCxnSpPr/>
            <p:nvPr/>
          </p:nvCxnSpPr>
          <p:spPr bwMode="auto">
            <a:xfrm rot="5400000">
              <a:off x="7037043" y="3650483"/>
              <a:ext cx="2291693" cy="314047"/>
            </a:xfrm>
            <a:prstGeom prst="bentConnector3">
              <a:avLst>
                <a:gd name="adj1" fmla="val 99912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Gewinkelte Verbindung 110"/>
            <p:cNvCxnSpPr/>
            <p:nvPr/>
          </p:nvCxnSpPr>
          <p:spPr bwMode="auto">
            <a:xfrm rot="5400000">
              <a:off x="6801507" y="3938359"/>
              <a:ext cx="2919785" cy="366386"/>
            </a:xfrm>
            <a:prstGeom prst="bentConnector3">
              <a:avLst>
                <a:gd name="adj1" fmla="val 99982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Textfeld 118"/>
            <p:cNvSpPr txBox="1">
              <a:spLocks noChangeArrowheads="1"/>
            </p:cNvSpPr>
            <p:nvPr/>
          </p:nvSpPr>
          <p:spPr bwMode="auto">
            <a:xfrm>
              <a:off x="4265707" y="4886070"/>
              <a:ext cx="8737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 b="1" dirty="0"/>
                <a:t>FLASH</a:t>
              </a:r>
            </a:p>
          </p:txBody>
        </p:sp>
        <p:sp>
          <p:nvSpPr>
            <p:cNvPr id="82" name="Textfeld 119"/>
            <p:cNvSpPr txBox="1">
              <a:spLocks noChangeArrowheads="1"/>
            </p:cNvSpPr>
            <p:nvPr/>
          </p:nvSpPr>
          <p:spPr bwMode="auto">
            <a:xfrm>
              <a:off x="4265706" y="5462010"/>
              <a:ext cx="8159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 b="1" dirty="0"/>
                <a:t>XFEL</a:t>
              </a:r>
            </a:p>
          </p:txBody>
        </p:sp>
        <p:cxnSp>
          <p:nvCxnSpPr>
            <p:cNvPr id="83" name="Gerade Verbindung mit Pfeil 122"/>
            <p:cNvCxnSpPr/>
            <p:nvPr/>
          </p:nvCxnSpPr>
          <p:spPr bwMode="auto">
            <a:xfrm rot="10800000" flipH="1">
              <a:off x="5305224" y="5972396"/>
              <a:ext cx="1412116" cy="109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Textfeld 125"/>
            <p:cNvSpPr txBox="1">
              <a:spLocks noChangeArrowheads="1"/>
            </p:cNvSpPr>
            <p:nvPr/>
          </p:nvSpPr>
          <p:spPr bwMode="auto">
            <a:xfrm>
              <a:off x="5468471" y="5973486"/>
              <a:ext cx="9935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 b="1" dirty="0">
                  <a:solidFill>
                    <a:schemeClr val="accent2"/>
                  </a:solidFill>
                </a:rPr>
                <a:t>1 MHz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23768" y="5778284"/>
              <a:ext cx="913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f</a:t>
              </a:r>
              <a:r>
                <a:rPr lang="en-US" sz="1000" baseline="-25000" dirty="0" err="1" smtClean="0"/>
                <a:t>max</a:t>
              </a:r>
              <a:r>
                <a:rPr lang="en-US" sz="1000" dirty="0" smtClean="0"/>
                <a:t> = 4.5MHz</a:t>
              </a:r>
              <a:endParaRPr lang="en-US" sz="1000" dirty="0"/>
            </a:p>
          </p:txBody>
        </p:sp>
        <p:sp>
          <p:nvSpPr>
            <p:cNvPr id="32" name="Textfeld 35"/>
            <p:cNvSpPr txBox="1">
              <a:spLocks noChangeArrowheads="1"/>
            </p:cNvSpPr>
            <p:nvPr/>
          </p:nvSpPr>
          <p:spPr bwMode="auto">
            <a:xfrm>
              <a:off x="7063448" y="3709013"/>
              <a:ext cx="1994282" cy="1077218"/>
            </a:xfrm>
            <a:prstGeom prst="rect">
              <a:avLst/>
            </a:prstGeom>
            <a:solidFill>
              <a:schemeClr val="bg1">
                <a:lumMod val="75000"/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de-DE" sz="1600" dirty="0" smtClean="0"/>
                <a:t>(</a:t>
              </a:r>
              <a:r>
                <a:rPr lang="de-DE" sz="1600" dirty="0"/>
                <a:t>÷12) </a:t>
              </a:r>
              <a:r>
                <a:rPr lang="de-DE" sz="1600" dirty="0" smtClean="0"/>
                <a:t>108.333 MHz</a:t>
              </a:r>
              <a:endParaRPr lang="de-DE" sz="1600" dirty="0"/>
            </a:p>
            <a:p>
              <a:pPr algn="r"/>
              <a:r>
                <a:rPr lang="de-DE" sz="1600" dirty="0"/>
                <a:t>(÷288)</a:t>
              </a:r>
              <a:r>
                <a:rPr lang="de-DE" sz="1600" dirty="0" smtClean="0"/>
                <a:t>     4.514 MHz</a:t>
              </a:r>
              <a:endParaRPr lang="de-DE" sz="1600" dirty="0"/>
            </a:p>
            <a:p>
              <a:pPr algn="r"/>
              <a:r>
                <a:rPr lang="de-DE" sz="1600" dirty="0"/>
                <a:t>(÷144</a:t>
              </a:r>
              <a:r>
                <a:rPr lang="de-DE" sz="1600" dirty="0" smtClean="0"/>
                <a:t>)     </a:t>
              </a:r>
              <a:r>
                <a:rPr lang="de-DE" sz="1600" b="1" dirty="0" smtClean="0"/>
                <a:t>9.028</a:t>
              </a:r>
              <a:r>
                <a:rPr lang="de-DE" sz="1600" dirty="0" smtClean="0"/>
                <a:t> MHz</a:t>
              </a:r>
              <a:endParaRPr lang="de-DE" sz="1600" dirty="0"/>
            </a:p>
            <a:p>
              <a:pPr algn="r"/>
              <a:r>
                <a:rPr lang="de-DE" sz="1600" dirty="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0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95900" y="568690"/>
            <a:ext cx="2472690" cy="5959721"/>
            <a:chOff x="1942670" y="340009"/>
            <a:chExt cx="2851149" cy="6263747"/>
          </a:xfrm>
        </p:grpSpPr>
        <p:pic>
          <p:nvPicPr>
            <p:cNvPr id="7" name="Picture 6" descr="IMG_1191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250035" y="32645"/>
              <a:ext cx="2236419" cy="2851148"/>
            </a:xfrm>
            <a:prstGeom prst="rect">
              <a:avLst/>
            </a:prstGeom>
          </p:spPr>
        </p:pic>
        <p:pic>
          <p:nvPicPr>
            <p:cNvPr id="8" name="Picture 7" descr="Fot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670" y="2487695"/>
              <a:ext cx="2792278" cy="2177209"/>
            </a:xfrm>
            <a:prstGeom prst="rect">
              <a:avLst/>
            </a:prstGeom>
          </p:spPr>
        </p:pic>
        <p:pic>
          <p:nvPicPr>
            <p:cNvPr id="10" name="Picture 9" descr="IMG_119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1630" y="4664904"/>
              <a:ext cx="2792189" cy="193885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IMG_119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32" y="2640222"/>
            <a:ext cx="2473839" cy="2043444"/>
          </a:xfrm>
          <a:prstGeom prst="rect">
            <a:avLst/>
          </a:prstGeom>
        </p:spPr>
      </p:pic>
      <p:pic>
        <p:nvPicPr>
          <p:cNvPr id="13" name="Picture 12" descr="IMG_000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626" y="5281123"/>
            <a:ext cx="879918" cy="781653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131857" y="4180194"/>
            <a:ext cx="1748256" cy="1499805"/>
          </a:xfrm>
          <a:custGeom>
            <a:avLst/>
            <a:gdLst>
              <a:gd name="connsiteX0" fmla="*/ 0 w 1748256"/>
              <a:gd name="connsiteY0" fmla="*/ 0 h 1499805"/>
              <a:gd name="connsiteX1" fmla="*/ 1581120 w 1748256"/>
              <a:gd name="connsiteY1" fmla="*/ 319613 h 1499805"/>
              <a:gd name="connsiteX2" fmla="*/ 1639991 w 1748256"/>
              <a:gd name="connsiteY2" fmla="*/ 1337326 h 1499805"/>
              <a:gd name="connsiteX3" fmla="*/ 1034456 w 1748256"/>
              <a:gd name="connsiteY3" fmla="*/ 1497132 h 149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256" h="1499805">
                <a:moveTo>
                  <a:pt x="0" y="0"/>
                </a:moveTo>
                <a:cubicBezTo>
                  <a:pt x="653894" y="48362"/>
                  <a:pt x="1307788" y="96725"/>
                  <a:pt x="1581120" y="319613"/>
                </a:cubicBezTo>
                <a:cubicBezTo>
                  <a:pt x="1854452" y="542501"/>
                  <a:pt x="1731102" y="1141073"/>
                  <a:pt x="1639991" y="1337326"/>
                </a:cubicBezTo>
                <a:cubicBezTo>
                  <a:pt x="1548880" y="1533579"/>
                  <a:pt x="1034456" y="1497132"/>
                  <a:pt x="1034456" y="1497132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7406" y="4392711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 100m Cable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0249" y="568689"/>
            <a:ext cx="18387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RTM:</a:t>
            </a:r>
          </a:p>
          <a:p>
            <a:endParaRPr lang="en-US" dirty="0"/>
          </a:p>
          <a:p>
            <a:r>
              <a:rPr lang="en-US" dirty="0" smtClean="0"/>
              <a:t>9 channel </a:t>
            </a:r>
          </a:p>
          <a:p>
            <a:r>
              <a:rPr lang="en-US" dirty="0" smtClean="0"/>
              <a:t>1.3GHz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 channel </a:t>
            </a:r>
          </a:p>
          <a:p>
            <a:r>
              <a:rPr lang="en-US" dirty="0" smtClean="0"/>
              <a:t>trigger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 channel </a:t>
            </a:r>
          </a:p>
          <a:p>
            <a:r>
              <a:rPr lang="en-US" dirty="0" smtClean="0"/>
              <a:t>trigger for klystron/modulator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90730" y="3465272"/>
            <a:ext cx="7485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90730" y="3280233"/>
            <a:ext cx="3868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90730" y="3134047"/>
            <a:ext cx="3868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90730" y="2987862"/>
            <a:ext cx="3868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918294" y="2150468"/>
            <a:ext cx="1733152" cy="1242761"/>
            <a:chOff x="3532799" y="1004607"/>
            <a:chExt cx="3431640" cy="2460665"/>
          </a:xfrm>
        </p:grpSpPr>
        <p:sp>
          <p:nvSpPr>
            <p:cNvPr id="25" name="Parallelogram 5"/>
            <p:cNvSpPr/>
            <p:nvPr/>
          </p:nvSpPr>
          <p:spPr bwMode="auto">
            <a:xfrm>
              <a:off x="4895445" y="2453057"/>
              <a:ext cx="1750270" cy="1012215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50000"/>
                <a:alpha val="62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26" name="Straight Connector 6"/>
            <p:cNvCxnSpPr/>
            <p:nvPr/>
          </p:nvCxnSpPr>
          <p:spPr bwMode="auto">
            <a:xfrm flipV="1">
              <a:off x="4905815" y="1071322"/>
              <a:ext cx="323850" cy="138430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  <a:alpha val="4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7"/>
            <p:cNvCxnSpPr/>
            <p:nvPr/>
          </p:nvCxnSpPr>
          <p:spPr bwMode="auto">
            <a:xfrm flipV="1">
              <a:off x="4905815" y="2061922"/>
              <a:ext cx="323850" cy="138430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  <a:alpha val="4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8"/>
            <p:cNvCxnSpPr/>
            <p:nvPr/>
          </p:nvCxnSpPr>
          <p:spPr bwMode="auto">
            <a:xfrm flipV="1">
              <a:off x="6626665" y="2061922"/>
              <a:ext cx="323850" cy="138430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  <a:alpha val="4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9"/>
            <p:cNvCxnSpPr/>
            <p:nvPr/>
          </p:nvCxnSpPr>
          <p:spPr bwMode="auto">
            <a:xfrm flipV="1">
              <a:off x="6633015" y="1071322"/>
              <a:ext cx="323850" cy="138430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  <a:alpha val="4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0" name="Picture 10" descr="transmitterPiggyback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4490" y="1061678"/>
              <a:ext cx="1749949" cy="1000971"/>
            </a:xfrm>
            <a:prstGeom prst="rect">
              <a:avLst/>
            </a:prstGeom>
          </p:spPr>
        </p:pic>
        <p:sp>
          <p:nvSpPr>
            <p:cNvPr id="31" name="TextBox 11"/>
            <p:cNvSpPr txBox="1"/>
            <p:nvPr/>
          </p:nvSpPr>
          <p:spPr>
            <a:xfrm>
              <a:off x="3532799" y="1004607"/>
              <a:ext cx="1812957" cy="91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200" dirty="0" smtClean="0"/>
                <a:t>Transmitter</a:t>
              </a:r>
            </a:p>
            <a:p>
              <a:pPr algn="ctr">
                <a:buNone/>
              </a:pPr>
              <a:r>
                <a:rPr lang="en-US" sz="1200" dirty="0" smtClean="0"/>
                <a:t>Piggyback</a:t>
              </a:r>
              <a:endParaRPr lang="en-US" sz="1200" dirty="0"/>
            </a:p>
          </p:txBody>
        </p:sp>
      </p:grpSp>
      <p:sp>
        <p:nvSpPr>
          <p:cNvPr id="33" name="Textfeld 52"/>
          <p:cNvSpPr txBox="1">
            <a:spLocks noChangeArrowheads="1"/>
          </p:cNvSpPr>
          <p:nvPr/>
        </p:nvSpPr>
        <p:spPr bwMode="auto">
          <a:xfrm>
            <a:off x="7930327" y="2987250"/>
            <a:ext cx="6076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None/>
            </a:pPr>
            <a:r>
              <a:rPr lang="en-US" sz="1100" dirty="0" smtClean="0"/>
              <a:t>OUT </a:t>
            </a:r>
          </a:p>
          <a:p>
            <a:pPr>
              <a:buFont typeface="Wingdings" pitchFamily="-1" charset="2"/>
              <a:buNone/>
            </a:pPr>
            <a:endParaRPr lang="en-US" sz="1100" dirty="0"/>
          </a:p>
          <a:p>
            <a:pPr>
              <a:buFont typeface="Wingdings" pitchFamily="-1" charset="2"/>
              <a:buNone/>
            </a:pPr>
            <a:r>
              <a:rPr lang="en-US" sz="1100" dirty="0" smtClean="0"/>
              <a:t>IN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8093744" y="3095598"/>
            <a:ext cx="103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Fiber </a:t>
            </a:r>
            <a:r>
              <a:rPr lang="en-US" sz="1400" dirty="0" smtClean="0"/>
              <a:t>optics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88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Timing: Main Expert Configuration Panel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Shot 2015-03-18 at 16.2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79" y="871435"/>
            <a:ext cx="7426214" cy="5589690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7878873" y="1309272"/>
            <a:ext cx="1128913" cy="893108"/>
          </a:xfrm>
          <a:prstGeom prst="wedgeRoundRectCallout">
            <a:avLst>
              <a:gd name="adj1" fmla="val -136805"/>
              <a:gd name="adj2" fmla="val 8040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23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7878873" y="5448768"/>
            <a:ext cx="1128913" cy="893108"/>
          </a:xfrm>
          <a:prstGeom prst="wedgeRoundRectCallout">
            <a:avLst>
              <a:gd name="adj1" fmla="val -124305"/>
              <a:gd name="adj2" fmla="val 189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Clock</a:t>
            </a:r>
            <a:endParaRPr lang="de-DE" dirty="0" smtClean="0"/>
          </a:p>
          <a:p>
            <a:pPr algn="ctr"/>
            <a:r>
              <a:rPr lang="de-DE" dirty="0" err="1" smtClean="0"/>
              <a:t>channels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45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out of 23 Trigger 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Screen Shot 2015-03-18 at 16.2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78" y="1336336"/>
            <a:ext cx="6835762" cy="44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7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Pattern &amp; Slow Clock outputs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Screen Shot 2015-03-19 at 13.55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551" y="802411"/>
            <a:ext cx="6811917" cy="512731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7878873" y="1309272"/>
            <a:ext cx="1128913" cy="893108"/>
          </a:xfrm>
          <a:prstGeom prst="wedgeRoundRectCallout">
            <a:avLst>
              <a:gd name="adj1" fmla="val -102777"/>
              <a:gd name="adj2" fmla="val 716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mtClean="0"/>
              <a:t>6 patterns </a:t>
            </a:r>
          </a:p>
          <a:p>
            <a:pPr algn="ctr"/>
            <a:r>
              <a:rPr lang="en-US" smtClean="0"/>
              <a:t>selectable</a:t>
            </a:r>
            <a:endParaRPr lang="en-US"/>
          </a:p>
        </p:txBody>
      </p:sp>
      <p:sp>
        <p:nvSpPr>
          <p:cNvPr id="9" name="Abgerundete rechteckige Legende 8"/>
          <p:cNvSpPr/>
          <p:nvPr/>
        </p:nvSpPr>
        <p:spPr>
          <a:xfrm>
            <a:off x="7878873" y="4469421"/>
            <a:ext cx="1128913" cy="893108"/>
          </a:xfrm>
          <a:prstGeom prst="wedgeRoundRectCallout">
            <a:avLst>
              <a:gd name="adj1" fmla="val -128471"/>
              <a:gd name="adj2" fmla="val 452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3 slow</a:t>
            </a:r>
          </a:p>
          <a:p>
            <a:pPr algn="ctr"/>
            <a:r>
              <a:rPr lang="en-US" dirty="0" smtClean="0"/>
              <a:t>clocks</a:t>
            </a:r>
            <a:endParaRPr lang="en-US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298667" y="2202380"/>
            <a:ext cx="1331985" cy="1458879"/>
          </a:xfrm>
          <a:prstGeom prst="wedgeRoundRectCallout">
            <a:avLst>
              <a:gd name="adj1" fmla="val 101788"/>
              <a:gd name="adj2" fmla="val -535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US" sz="1400" dirty="0" smtClean="0"/>
              <a:t>Delay output is corrected by fiber link delay and position in tunnel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298667" y="4155176"/>
            <a:ext cx="1331985" cy="987511"/>
          </a:xfrm>
          <a:prstGeom prst="wedgeRoundRectCallout">
            <a:avLst>
              <a:gd name="adj1" fmla="val 36457"/>
              <a:gd name="adj2" fmla="val 7267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US" sz="1400" dirty="0" smtClean="0"/>
              <a:t>Module can be receiver or transmitter</a:t>
            </a:r>
          </a:p>
        </p:txBody>
      </p:sp>
    </p:spTree>
    <p:extLst>
      <p:ext uri="{BB962C8B-B14F-4D97-AF65-F5344CB8AC3E}">
        <p14:creationId xmlns:p14="http://schemas.microsoft.com/office/powerpoint/2010/main" val="234884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Screen Shot 2015-03-19 at 10.2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19" y="972789"/>
            <a:ext cx="5308647" cy="48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Channel Transmitter </a:t>
            </a:r>
            <a:r>
              <a:rPr lang="en-US" dirty="0" err="1" smtClean="0"/>
              <a:t>w</a:t>
            </a:r>
            <a:r>
              <a:rPr lang="en-US" dirty="0" smtClean="0"/>
              <a:t>/ Drift Compensation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Screen Shot 2015-03-19 at 12.3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25" y="1068177"/>
            <a:ext cx="5919039" cy="5209473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258709" y="1850228"/>
            <a:ext cx="1317066" cy="352151"/>
          </a:xfrm>
          <a:prstGeom prst="wedgeRoundRectCallout">
            <a:avLst>
              <a:gd name="adj1" fmla="val 97917"/>
              <a:gd name="adj2" fmla="val 638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mtClean="0"/>
              <a:t>Connected to</a:t>
            </a:r>
            <a:endParaRPr lang="en-US"/>
          </a:p>
        </p:txBody>
      </p:sp>
      <p:sp>
        <p:nvSpPr>
          <p:cNvPr id="9" name="Abgerundete rechteckige Legende 8"/>
          <p:cNvSpPr/>
          <p:nvPr/>
        </p:nvSpPr>
        <p:spPr>
          <a:xfrm>
            <a:off x="258709" y="2904703"/>
            <a:ext cx="1317066" cy="525277"/>
          </a:xfrm>
          <a:prstGeom prst="wedgeRoundRectCallout">
            <a:avLst>
              <a:gd name="adj1" fmla="val 146132"/>
              <a:gd name="adj2" fmla="val -600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Measured</a:t>
            </a:r>
          </a:p>
          <a:p>
            <a:pPr algn="ctr"/>
            <a:r>
              <a:rPr lang="en-US" dirty="0" smtClean="0"/>
              <a:t>Link delay</a:t>
            </a:r>
            <a:endParaRPr lang="en-US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7707347" y="3020343"/>
            <a:ext cx="1175004" cy="325358"/>
          </a:xfrm>
          <a:prstGeom prst="wedgeRoundRectCallout">
            <a:avLst>
              <a:gd name="adj1" fmla="val -86730"/>
              <a:gd name="adj2" fmla="val -33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In or Out</a:t>
            </a:r>
            <a:endParaRPr lang="en-US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7707347" y="2532306"/>
            <a:ext cx="1175004" cy="325358"/>
          </a:xfrm>
          <a:prstGeom prst="wedgeRoundRectCallout">
            <a:avLst>
              <a:gd name="adj1" fmla="val -86730"/>
              <a:gd name="adj2" fmla="val -33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7707347" y="2044269"/>
            <a:ext cx="1175004" cy="325358"/>
          </a:xfrm>
          <a:prstGeom prst="wedgeRoundRectCallout">
            <a:avLst>
              <a:gd name="adj1" fmla="val -86730"/>
              <a:gd name="adj2" fmla="val -33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7707347" y="3500540"/>
            <a:ext cx="1175004" cy="325358"/>
          </a:xfrm>
          <a:prstGeom prst="wedgeRoundRectCallout">
            <a:avLst>
              <a:gd name="adj1" fmla="val -86730"/>
              <a:gd name="adj2" fmla="val -33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Operator Panel and Timing Server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Kay </a:t>
            </a:r>
            <a:r>
              <a:rPr lang="de-DE" dirty="0" err="1" smtClean="0"/>
              <a:t>Rehlich</a:t>
            </a:r>
            <a:r>
              <a:rPr lang="de-DE" dirty="0" smtClean="0"/>
              <a:t>       DESY MCS4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ounded Rectangle 6"/>
          <p:cNvSpPr/>
          <p:nvPr/>
        </p:nvSpPr>
        <p:spPr bwMode="auto">
          <a:xfrm>
            <a:off x="793949" y="3993784"/>
            <a:ext cx="3090516" cy="12326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Main Timing Server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7" descr="x2timerTopModSma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363" y="5532712"/>
            <a:ext cx="1563687" cy="1170159"/>
          </a:xfrm>
          <a:prstGeom prst="rect">
            <a:avLst/>
          </a:prstGeom>
        </p:spPr>
      </p:pic>
      <p:cxnSp>
        <p:nvCxnSpPr>
          <p:cNvPr id="11" name="Curved Connector 9"/>
          <p:cNvCxnSpPr>
            <a:stCxn id="9" idx="2"/>
            <a:endCxn id="10" idx="0"/>
          </p:cNvCxnSpPr>
          <p:nvPr/>
        </p:nvCxnSpPr>
        <p:spPr bwMode="auto">
          <a:xfrm rot="5400000">
            <a:off x="2186067" y="5379571"/>
            <a:ext cx="306281" cy="1588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8-Point Star 13"/>
          <p:cNvSpPr/>
          <p:nvPr/>
        </p:nvSpPr>
        <p:spPr>
          <a:xfrm>
            <a:off x="3771564" y="4310832"/>
            <a:ext cx="244475" cy="246063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13" name="Straight Arrow Connector 15"/>
          <p:cNvCxnSpPr>
            <a:stCxn id="9" idx="0"/>
          </p:cNvCxnSpPr>
          <p:nvPr/>
        </p:nvCxnSpPr>
        <p:spPr bwMode="auto">
          <a:xfrm flipV="1">
            <a:off x="2339207" y="3694235"/>
            <a:ext cx="4163" cy="29954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Up Arrow Callout 18"/>
          <p:cNvSpPr/>
          <p:nvPr/>
        </p:nvSpPr>
        <p:spPr>
          <a:xfrm rot="5400000">
            <a:off x="3787612" y="4841440"/>
            <a:ext cx="245482" cy="222967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800" dirty="0"/>
              <a:t>DAQ</a:t>
            </a:r>
          </a:p>
        </p:txBody>
      </p:sp>
      <p:grpSp>
        <p:nvGrpSpPr>
          <p:cNvPr id="15" name="Group 41"/>
          <p:cNvGrpSpPr/>
          <p:nvPr/>
        </p:nvGrpSpPr>
        <p:grpSpPr>
          <a:xfrm>
            <a:off x="2909762" y="4563950"/>
            <a:ext cx="455135" cy="601933"/>
            <a:chOff x="5388216" y="2818809"/>
            <a:chExt cx="455135" cy="601933"/>
          </a:xfrm>
        </p:grpSpPr>
        <p:sp>
          <p:nvSpPr>
            <p:cNvPr id="16" name="Folded Corner 19"/>
            <p:cNvSpPr/>
            <p:nvPr/>
          </p:nvSpPr>
          <p:spPr bwMode="auto">
            <a:xfrm>
              <a:off x="5388216" y="2818809"/>
              <a:ext cx="455135" cy="601933"/>
            </a:xfrm>
            <a:prstGeom prst="foldedCorner">
              <a:avLst>
                <a:gd name="adj" fmla="val 26344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20"/>
            <p:cNvSpPr/>
            <p:nvPr/>
          </p:nvSpPr>
          <p:spPr bwMode="auto">
            <a:xfrm>
              <a:off x="54469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21"/>
            <p:cNvSpPr/>
            <p:nvPr/>
          </p:nvSpPr>
          <p:spPr bwMode="auto">
            <a:xfrm>
              <a:off x="55612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22"/>
            <p:cNvSpPr/>
            <p:nvPr/>
          </p:nvSpPr>
          <p:spPr bwMode="auto">
            <a:xfrm>
              <a:off x="56755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23"/>
            <p:cNvSpPr/>
            <p:nvPr/>
          </p:nvSpPr>
          <p:spPr bwMode="auto">
            <a:xfrm>
              <a:off x="54469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4"/>
            <p:cNvSpPr/>
            <p:nvPr/>
          </p:nvSpPr>
          <p:spPr bwMode="auto">
            <a:xfrm>
              <a:off x="55612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5"/>
            <p:cNvSpPr/>
            <p:nvPr/>
          </p:nvSpPr>
          <p:spPr bwMode="auto">
            <a:xfrm>
              <a:off x="56755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6"/>
            <p:cNvSpPr/>
            <p:nvPr/>
          </p:nvSpPr>
          <p:spPr bwMode="auto">
            <a:xfrm>
              <a:off x="54469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55612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8"/>
            <p:cNvSpPr/>
            <p:nvPr/>
          </p:nvSpPr>
          <p:spPr bwMode="auto">
            <a:xfrm>
              <a:off x="56755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9"/>
            <p:cNvSpPr/>
            <p:nvPr/>
          </p:nvSpPr>
          <p:spPr bwMode="auto">
            <a:xfrm>
              <a:off x="54469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30"/>
            <p:cNvSpPr/>
            <p:nvPr/>
          </p:nvSpPr>
          <p:spPr bwMode="auto">
            <a:xfrm>
              <a:off x="55612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31"/>
            <p:cNvSpPr/>
            <p:nvPr/>
          </p:nvSpPr>
          <p:spPr bwMode="auto">
            <a:xfrm>
              <a:off x="56755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32"/>
            <p:cNvSpPr/>
            <p:nvPr/>
          </p:nvSpPr>
          <p:spPr bwMode="auto">
            <a:xfrm>
              <a:off x="54469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33"/>
            <p:cNvSpPr/>
            <p:nvPr/>
          </p:nvSpPr>
          <p:spPr bwMode="auto">
            <a:xfrm>
              <a:off x="55612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4"/>
            <p:cNvSpPr/>
            <p:nvPr/>
          </p:nvSpPr>
          <p:spPr bwMode="auto">
            <a:xfrm>
              <a:off x="56755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5"/>
            <p:cNvSpPr/>
            <p:nvPr/>
          </p:nvSpPr>
          <p:spPr bwMode="auto">
            <a:xfrm>
              <a:off x="54469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ectangle 36"/>
            <p:cNvSpPr/>
            <p:nvPr/>
          </p:nvSpPr>
          <p:spPr bwMode="auto">
            <a:xfrm>
              <a:off x="55612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7"/>
            <p:cNvSpPr/>
            <p:nvPr/>
          </p:nvSpPr>
          <p:spPr bwMode="auto">
            <a:xfrm>
              <a:off x="56755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8"/>
            <p:cNvSpPr/>
            <p:nvPr/>
          </p:nvSpPr>
          <p:spPr bwMode="auto">
            <a:xfrm>
              <a:off x="54469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39"/>
            <p:cNvSpPr/>
            <p:nvPr/>
          </p:nvSpPr>
          <p:spPr bwMode="auto">
            <a:xfrm>
              <a:off x="55612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Rectangle 40"/>
            <p:cNvSpPr/>
            <p:nvPr/>
          </p:nvSpPr>
          <p:spPr bwMode="auto">
            <a:xfrm>
              <a:off x="56755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8" name="Predefined Process 48"/>
          <p:cNvSpPr/>
          <p:nvPr/>
        </p:nvSpPr>
        <p:spPr bwMode="auto">
          <a:xfrm>
            <a:off x="883310" y="4561548"/>
            <a:ext cx="1927412" cy="194235"/>
          </a:xfrm>
          <a:prstGeom prst="flowChartPredefinedProcess">
            <a:avLst/>
          </a:prstGeom>
          <a:solidFill>
            <a:schemeClr val="tx1">
              <a:lumMod val="25000"/>
              <a:lumOff val="75000"/>
            </a:schemeClr>
          </a:solidFill>
          <a:ln w="28575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Calc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table from properties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Multidocument 49"/>
          <p:cNvSpPr/>
          <p:nvPr/>
        </p:nvSpPr>
        <p:spPr bwMode="auto">
          <a:xfrm>
            <a:off x="2913574" y="4149876"/>
            <a:ext cx="411090" cy="315648"/>
          </a:xfrm>
          <a:prstGeom prst="flowChartMultidocument">
            <a:avLst/>
          </a:prstGeom>
          <a:solidFill>
            <a:schemeClr val="bg1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Conf.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0" name="Curved Connector 51"/>
          <p:cNvCxnSpPr>
            <a:stCxn id="39" idx="1"/>
            <a:endCxn id="38" idx="0"/>
          </p:cNvCxnSpPr>
          <p:nvPr/>
        </p:nvCxnSpPr>
        <p:spPr bwMode="auto">
          <a:xfrm rot="10800000" flipV="1">
            <a:off x="1847016" y="4307700"/>
            <a:ext cx="1066558" cy="253848"/>
          </a:xfrm>
          <a:prstGeom prst="bentConnector2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52"/>
          <p:cNvCxnSpPr>
            <a:stCxn id="38" idx="2"/>
          </p:cNvCxnSpPr>
          <p:nvPr/>
        </p:nvCxnSpPr>
        <p:spPr bwMode="auto">
          <a:xfrm rot="16200000" flipH="1">
            <a:off x="2323822" y="4278977"/>
            <a:ext cx="109134" cy="1062746"/>
          </a:xfrm>
          <a:prstGeom prst="bentConnector2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ounded Rectangular Callout 57"/>
          <p:cNvSpPr/>
          <p:nvPr/>
        </p:nvSpPr>
        <p:spPr bwMode="auto">
          <a:xfrm>
            <a:off x="5071797" y="5532712"/>
            <a:ext cx="3888290" cy="746372"/>
          </a:xfrm>
          <a:prstGeom prst="wedgeRoundRectCallout">
            <a:avLst>
              <a:gd name="adj1" fmla="val -76039"/>
              <a:gd name="adj2" fmla="val -125135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/>
          <a:lstStyle/>
          <a:p>
            <a:pPr>
              <a:buFont typeface="Wingdings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DAQ </a:t>
            </a:r>
            <a:r>
              <a:rPr lang="en-US" sz="14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erhält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endParaRPr lang="en-US" sz="1400" b="1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0"/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Bunch Pattern,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MacroPulseNumber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ShotID, Time,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121050" y="5659854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121050" y="5810666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121050" y="5961478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5" name="Bild 254" descr="Bildschirmfoto 2015-03-22 um 17.07.3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6" y="688205"/>
            <a:ext cx="3703145" cy="3006030"/>
          </a:xfrm>
          <a:prstGeom prst="rect">
            <a:avLst/>
          </a:prstGeom>
        </p:spPr>
      </p:pic>
      <p:sp>
        <p:nvSpPr>
          <p:cNvPr id="46" name="Rounded Rectangular Callout 57"/>
          <p:cNvSpPr/>
          <p:nvPr/>
        </p:nvSpPr>
        <p:spPr bwMode="auto">
          <a:xfrm>
            <a:off x="5071796" y="3384620"/>
            <a:ext cx="3888291" cy="619230"/>
          </a:xfrm>
          <a:prstGeom prst="wedgeRoundRectCallout">
            <a:avLst>
              <a:gd name="adj1" fmla="val -75060"/>
              <a:gd name="adj2" fmla="val 119379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/>
          <a:lstStyle/>
          <a:p>
            <a:pPr>
              <a:buFont typeface="Wingdings" charset="0"/>
              <a:buNone/>
              <a:defRPr/>
            </a:pPr>
            <a:r>
              <a:rPr lang="de-DE" sz="1400" b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Front-end Server erhalten ihre Konfiguration vom Timing System</a:t>
            </a:r>
            <a:endParaRPr lang="de-DE" sz="140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0"/>
              <a:buNone/>
              <a:defRPr/>
            </a:pPr>
            <a:endParaRPr lang="de-DE" sz="14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5"/>
          <p:cNvSpPr/>
          <p:nvPr/>
        </p:nvSpPr>
        <p:spPr>
          <a:xfrm>
            <a:off x="7451087" y="1968500"/>
            <a:ext cx="492763" cy="109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hteck 105"/>
          <p:cNvSpPr/>
          <p:nvPr/>
        </p:nvSpPr>
        <p:spPr>
          <a:xfrm>
            <a:off x="5349874" y="2876286"/>
            <a:ext cx="2593975" cy="443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Screen shot 2012-01-02 at 18.08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94" y="3319649"/>
            <a:ext cx="5511800" cy="3213100"/>
          </a:xfrm>
          <a:prstGeom prst="rect">
            <a:avLst/>
          </a:prstGeom>
        </p:spPr>
      </p:pic>
      <p:sp>
        <p:nvSpPr>
          <p:cNvPr id="106" name="Rechteck 105"/>
          <p:cNvSpPr/>
          <p:nvPr/>
        </p:nvSpPr>
        <p:spPr>
          <a:xfrm>
            <a:off x="236635" y="1994615"/>
            <a:ext cx="2578993" cy="177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hteck 104"/>
          <p:cNvSpPr/>
          <p:nvPr/>
        </p:nvSpPr>
        <p:spPr>
          <a:xfrm>
            <a:off x="236635" y="840435"/>
            <a:ext cx="7707213" cy="1154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Injector Laser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3" name="Straight Arrow Connector 6"/>
          <p:cNvCxnSpPr/>
          <p:nvPr/>
        </p:nvCxnSpPr>
        <p:spPr>
          <a:xfrm rot="10800000" flipV="1">
            <a:off x="901292" y="4821012"/>
            <a:ext cx="586658" cy="3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67"/>
          <p:cNvCxnSpPr>
            <a:endCxn id="92" idx="3"/>
          </p:cNvCxnSpPr>
          <p:nvPr/>
        </p:nvCxnSpPr>
        <p:spPr>
          <a:xfrm rot="10800000">
            <a:off x="5969908" y="3138855"/>
            <a:ext cx="1275442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9"/>
          <p:cNvSpPr/>
          <p:nvPr/>
        </p:nvSpPr>
        <p:spPr>
          <a:xfrm>
            <a:off x="1335816" y="4445577"/>
            <a:ext cx="1089474" cy="7500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0"/>
          <p:cNvSpPr txBox="1"/>
          <p:nvPr/>
        </p:nvSpPr>
        <p:spPr>
          <a:xfrm>
            <a:off x="1341453" y="5205291"/>
            <a:ext cx="12261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Pockels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cell,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AOM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1991032" y="1228907"/>
            <a:ext cx="4055800" cy="6145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New Timing Receiver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59" name="Straight Arrow Connector 12"/>
          <p:cNvCxnSpPr/>
          <p:nvPr/>
        </p:nvCxnSpPr>
        <p:spPr>
          <a:xfrm flipH="1">
            <a:off x="2190640" y="1839812"/>
            <a:ext cx="488" cy="11653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3"/>
          <p:cNvCxnSpPr/>
          <p:nvPr/>
        </p:nvCxnSpPr>
        <p:spPr>
          <a:xfrm>
            <a:off x="4034299" y="1831954"/>
            <a:ext cx="1" cy="2635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4"/>
          <p:cNvCxnSpPr/>
          <p:nvPr/>
        </p:nvCxnSpPr>
        <p:spPr>
          <a:xfrm>
            <a:off x="5050141" y="1843426"/>
            <a:ext cx="0" cy="2520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5"/>
          <p:cNvSpPr/>
          <p:nvPr/>
        </p:nvSpPr>
        <p:spPr>
          <a:xfrm>
            <a:off x="6472903" y="1228908"/>
            <a:ext cx="1048775" cy="6030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Timing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Master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ounded Rectangle 16"/>
          <p:cNvSpPr/>
          <p:nvPr/>
        </p:nvSpPr>
        <p:spPr>
          <a:xfrm>
            <a:off x="8078838" y="1235984"/>
            <a:ext cx="794774" cy="598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1.3 GHz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hape 23"/>
          <p:cNvCxnSpPr>
            <a:stCxn id="63" idx="1"/>
            <a:endCxn id="62" idx="3"/>
          </p:cNvCxnSpPr>
          <p:nvPr/>
        </p:nvCxnSpPr>
        <p:spPr>
          <a:xfrm rot="10800000">
            <a:off x="7521678" y="1530432"/>
            <a:ext cx="557160" cy="4617"/>
          </a:xfrm>
          <a:prstGeom prst="bent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19"/>
          <p:cNvCxnSpPr>
            <a:stCxn id="62" idx="1"/>
            <a:endCxn id="58" idx="3"/>
          </p:cNvCxnSpPr>
          <p:nvPr/>
        </p:nvCxnSpPr>
        <p:spPr>
          <a:xfrm rot="10800000" flipV="1">
            <a:off x="6046833" y="1530430"/>
            <a:ext cx="426071" cy="573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20"/>
          <p:cNvSpPr txBox="1"/>
          <p:nvPr/>
        </p:nvSpPr>
        <p:spPr>
          <a:xfrm>
            <a:off x="3503382" y="2020075"/>
            <a:ext cx="106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13.542 MHz</a:t>
            </a:r>
            <a:endParaRPr lang="en-US" sz="1400" dirty="0"/>
          </a:p>
        </p:txBody>
      </p:sp>
      <p:sp>
        <p:nvSpPr>
          <p:cNvPr id="68" name="TextBox 21"/>
          <p:cNvSpPr txBox="1"/>
          <p:nvPr/>
        </p:nvSpPr>
        <p:spPr>
          <a:xfrm>
            <a:off x="4565216" y="2002226"/>
            <a:ext cx="106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108.33 MHz</a:t>
            </a:r>
            <a:endParaRPr lang="en-US" sz="1400" dirty="0"/>
          </a:p>
        </p:txBody>
      </p:sp>
      <p:sp>
        <p:nvSpPr>
          <p:cNvPr id="69" name="TextBox 22"/>
          <p:cNvSpPr txBox="1"/>
          <p:nvPr/>
        </p:nvSpPr>
        <p:spPr>
          <a:xfrm rot="5400000">
            <a:off x="1811421" y="2117265"/>
            <a:ext cx="122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Bunch Pattern</a:t>
            </a:r>
          </a:p>
          <a:p>
            <a:pPr algn="ctr"/>
            <a:r>
              <a:rPr lang="en-US" sz="1400" dirty="0" smtClean="0"/>
              <a:t>Trigger</a:t>
            </a:r>
            <a:endParaRPr lang="en-US" sz="1400" dirty="0"/>
          </a:p>
        </p:txBody>
      </p:sp>
      <p:cxnSp>
        <p:nvCxnSpPr>
          <p:cNvPr id="70" name="Straight Arrow Connector 23"/>
          <p:cNvCxnSpPr>
            <a:endCxn id="71" idx="0"/>
          </p:cNvCxnSpPr>
          <p:nvPr/>
        </p:nvCxnSpPr>
        <p:spPr>
          <a:xfrm flipH="1">
            <a:off x="3273447" y="1828947"/>
            <a:ext cx="8250" cy="10887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24"/>
          <p:cNvSpPr txBox="1"/>
          <p:nvPr/>
        </p:nvSpPr>
        <p:spPr>
          <a:xfrm>
            <a:off x="2815629" y="291765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72" name="Rectangle 25"/>
          <p:cNvSpPr/>
          <p:nvPr/>
        </p:nvSpPr>
        <p:spPr>
          <a:xfrm>
            <a:off x="439174" y="1233824"/>
            <a:ext cx="1048775" cy="6030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26"/>
          <p:cNvCxnSpPr/>
          <p:nvPr/>
        </p:nvCxnSpPr>
        <p:spPr>
          <a:xfrm rot="5400000">
            <a:off x="6489291" y="1106005"/>
            <a:ext cx="2458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27"/>
          <p:cNvCxnSpPr/>
          <p:nvPr/>
        </p:nvCxnSpPr>
        <p:spPr>
          <a:xfrm rot="5400000">
            <a:off x="840659" y="1127309"/>
            <a:ext cx="245807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8"/>
          <p:cNvCxnSpPr/>
          <p:nvPr/>
        </p:nvCxnSpPr>
        <p:spPr>
          <a:xfrm>
            <a:off x="966839" y="999489"/>
            <a:ext cx="56453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Manual Input 29"/>
          <p:cNvSpPr/>
          <p:nvPr/>
        </p:nvSpPr>
        <p:spPr>
          <a:xfrm flipH="1" flipV="1">
            <a:off x="860325" y="4451489"/>
            <a:ext cx="180258" cy="278581"/>
          </a:xfrm>
          <a:prstGeom prst="flowChartManualInp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30"/>
          <p:cNvCxnSpPr/>
          <p:nvPr/>
        </p:nvCxnSpPr>
        <p:spPr>
          <a:xfrm rot="10800000">
            <a:off x="360516" y="4821012"/>
            <a:ext cx="553884" cy="15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31"/>
          <p:cNvSpPr/>
          <p:nvPr/>
        </p:nvSpPr>
        <p:spPr>
          <a:xfrm>
            <a:off x="876710" y="3959872"/>
            <a:ext cx="139291" cy="344129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32"/>
          <p:cNvCxnSpPr>
            <a:stCxn id="78" idx="0"/>
          </p:cNvCxnSpPr>
          <p:nvPr/>
        </p:nvCxnSpPr>
        <p:spPr>
          <a:xfrm rot="5400000" flipH="1" flipV="1">
            <a:off x="796808" y="3810324"/>
            <a:ext cx="299097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33"/>
          <p:cNvCxnSpPr/>
          <p:nvPr/>
        </p:nvCxnSpPr>
        <p:spPr>
          <a:xfrm flipV="1">
            <a:off x="868515" y="4066389"/>
            <a:ext cx="155679" cy="1490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4"/>
          <p:cNvCxnSpPr>
            <a:stCxn id="78" idx="2"/>
            <a:endCxn id="76" idx="2"/>
          </p:cNvCxnSpPr>
          <p:nvPr/>
        </p:nvCxnSpPr>
        <p:spPr>
          <a:xfrm rot="16200000" flipH="1">
            <a:off x="874661" y="4375696"/>
            <a:ext cx="147488" cy="4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35"/>
          <p:cNvSpPr txBox="1"/>
          <p:nvPr/>
        </p:nvSpPr>
        <p:spPr>
          <a:xfrm rot="16200000">
            <a:off x="298832" y="4164875"/>
            <a:ext cx="79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Shutter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Straight Arrow Connector 37"/>
          <p:cNvCxnSpPr>
            <a:endCxn id="83" idx="0"/>
          </p:cNvCxnSpPr>
          <p:nvPr/>
        </p:nvCxnSpPr>
        <p:spPr>
          <a:xfrm rot="5400000">
            <a:off x="5566196" y="2088096"/>
            <a:ext cx="478718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38"/>
          <p:cNvCxnSpPr/>
          <p:nvPr/>
        </p:nvCxnSpPr>
        <p:spPr>
          <a:xfrm>
            <a:off x="5049347" y="2723886"/>
            <a:ext cx="0" cy="1236780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9"/>
          <p:cNvCxnSpPr/>
          <p:nvPr/>
        </p:nvCxnSpPr>
        <p:spPr>
          <a:xfrm rot="16200000" flipH="1">
            <a:off x="5383862" y="3640157"/>
            <a:ext cx="641014" cy="1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40"/>
          <p:cNvCxnSpPr/>
          <p:nvPr/>
        </p:nvCxnSpPr>
        <p:spPr>
          <a:xfrm>
            <a:off x="6309391" y="2723886"/>
            <a:ext cx="0" cy="1236780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41"/>
          <p:cNvSpPr txBox="1"/>
          <p:nvPr/>
        </p:nvSpPr>
        <p:spPr>
          <a:xfrm>
            <a:off x="5753947" y="1994614"/>
            <a:ext cx="591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Reset</a:t>
            </a:r>
            <a:endParaRPr lang="en-US" sz="1400" dirty="0"/>
          </a:p>
        </p:txBody>
      </p:sp>
      <p:cxnSp>
        <p:nvCxnSpPr>
          <p:cNvPr id="89" name="Gerade Verbindung mit Pfeil 41"/>
          <p:cNvCxnSpPr/>
          <p:nvPr/>
        </p:nvCxnSpPr>
        <p:spPr>
          <a:xfrm rot="16200000" flipH="1">
            <a:off x="1631557" y="4143141"/>
            <a:ext cx="969701" cy="4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Gerade Verbindung mit Pfeil 44"/>
          <p:cNvCxnSpPr/>
          <p:nvPr/>
        </p:nvCxnSpPr>
        <p:spPr>
          <a:xfrm rot="16200000" flipH="1">
            <a:off x="1168063" y="4145624"/>
            <a:ext cx="9697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52"/>
          <p:cNvCxnSpPr>
            <a:endCxn id="92" idx="0"/>
          </p:cNvCxnSpPr>
          <p:nvPr/>
        </p:nvCxnSpPr>
        <p:spPr>
          <a:xfrm>
            <a:off x="5704367" y="2625506"/>
            <a:ext cx="0" cy="376823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45"/>
          <p:cNvSpPr/>
          <p:nvPr/>
        </p:nvSpPr>
        <p:spPr>
          <a:xfrm>
            <a:off x="5438826" y="3002329"/>
            <a:ext cx="531082" cy="2730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feld 69"/>
          <p:cNvSpPr txBox="1"/>
          <p:nvPr/>
        </p:nvSpPr>
        <p:spPr>
          <a:xfrm>
            <a:off x="7173348" y="292231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FB</a:t>
            </a:r>
            <a:endParaRPr lang="en-US" dirty="0"/>
          </a:p>
        </p:txBody>
      </p:sp>
      <p:cxnSp>
        <p:nvCxnSpPr>
          <p:cNvPr id="94" name="Straight Arrow Connector 11"/>
          <p:cNvCxnSpPr/>
          <p:nvPr/>
        </p:nvCxnSpPr>
        <p:spPr>
          <a:xfrm>
            <a:off x="2412260" y="1845994"/>
            <a:ext cx="8524" cy="11591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Delay 534"/>
          <p:cNvSpPr/>
          <p:nvPr/>
        </p:nvSpPr>
        <p:spPr>
          <a:xfrm rot="10800000">
            <a:off x="1993862" y="4632978"/>
            <a:ext cx="210058" cy="34142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elay 534"/>
          <p:cNvSpPr/>
          <p:nvPr/>
        </p:nvSpPr>
        <p:spPr>
          <a:xfrm rot="10800000">
            <a:off x="1516302" y="4632977"/>
            <a:ext cx="210058" cy="34142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21"/>
          <p:cNvSpPr txBox="1"/>
          <p:nvPr/>
        </p:nvSpPr>
        <p:spPr>
          <a:xfrm rot="5400000">
            <a:off x="295014" y="1884360"/>
            <a:ext cx="151713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Inhibit 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FLASH 1</a:t>
            </a:r>
          </a:p>
          <a:p>
            <a:pPr algn="r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FLASH 2</a:t>
            </a:r>
          </a:p>
          <a:p>
            <a:pPr algn="r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Shutter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98" name="Straight Arrow Connector 51"/>
          <p:cNvCxnSpPr>
            <a:stCxn id="58" idx="1"/>
            <a:endCxn id="72" idx="3"/>
          </p:cNvCxnSpPr>
          <p:nvPr/>
        </p:nvCxnSpPr>
        <p:spPr>
          <a:xfrm flipH="1" flipV="1">
            <a:off x="1487949" y="1535347"/>
            <a:ext cx="503083" cy="8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2"/>
          <p:cNvSpPr txBox="1"/>
          <p:nvPr/>
        </p:nvSpPr>
        <p:spPr>
          <a:xfrm>
            <a:off x="4398326" y="4070556"/>
            <a:ext cx="1621959" cy="646331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30E6"/>
                </a:solidFill>
              </a:rPr>
              <a:t>Example layout</a:t>
            </a:r>
          </a:p>
          <a:p>
            <a:r>
              <a:rPr lang="en-US" dirty="0" smtClean="0">
                <a:solidFill>
                  <a:srgbClr val="E430E6"/>
                </a:solidFill>
              </a:rPr>
              <a:t>of a laser</a:t>
            </a:r>
            <a:endParaRPr lang="en-US" dirty="0">
              <a:solidFill>
                <a:srgbClr val="E430E6"/>
              </a:solidFill>
            </a:endParaRPr>
          </a:p>
        </p:txBody>
      </p:sp>
      <p:sp>
        <p:nvSpPr>
          <p:cNvPr id="100" name="Rounded Rectangle 56"/>
          <p:cNvSpPr/>
          <p:nvPr/>
        </p:nvSpPr>
        <p:spPr>
          <a:xfrm>
            <a:off x="405683" y="2995611"/>
            <a:ext cx="2270818" cy="665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FPGA: Laser Output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1" name="Gerade Verbindung mit Pfeil 44"/>
          <p:cNvCxnSpPr/>
          <p:nvPr/>
        </p:nvCxnSpPr>
        <p:spPr>
          <a:xfrm>
            <a:off x="677283" y="1818800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Gerade Verbindung mit Pfeil 44"/>
          <p:cNvCxnSpPr/>
          <p:nvPr/>
        </p:nvCxnSpPr>
        <p:spPr>
          <a:xfrm>
            <a:off x="906398" y="1817783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Gerade Verbindung mit Pfeil 44"/>
          <p:cNvCxnSpPr/>
          <p:nvPr/>
        </p:nvCxnSpPr>
        <p:spPr>
          <a:xfrm>
            <a:off x="1186657" y="1825289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7183691" y="768409"/>
            <a:ext cx="67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µTCA</a:t>
            </a:r>
            <a:endParaRPr lang="en-US" dirty="0"/>
          </a:p>
        </p:txBody>
      </p:sp>
      <p:cxnSp>
        <p:nvCxnSpPr>
          <p:cNvPr id="64" name="Elbow Connector 17"/>
          <p:cNvCxnSpPr>
            <a:stCxn id="63" idx="2"/>
            <a:endCxn id="83" idx="3"/>
          </p:cNvCxnSpPr>
          <p:nvPr/>
        </p:nvCxnSpPr>
        <p:spPr>
          <a:xfrm rot="5400000">
            <a:off x="7282929" y="1331368"/>
            <a:ext cx="690552" cy="1696041"/>
          </a:xfrm>
          <a:prstGeom prst="bentConnector2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36"/>
          <p:cNvSpPr/>
          <p:nvPr/>
        </p:nvSpPr>
        <p:spPr>
          <a:xfrm>
            <a:off x="4830131" y="2327852"/>
            <a:ext cx="1950053" cy="393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07" y="178669"/>
            <a:ext cx="8650190" cy="54131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Die Motivation</a:t>
            </a:r>
            <a:endParaRPr lang="en-US" dirty="0"/>
          </a:p>
        </p:txBody>
      </p:sp>
      <p:sp>
        <p:nvSpPr>
          <p:cNvPr id="62" name="Inhaltsplatzhalter 2"/>
          <p:cNvSpPr txBox="1">
            <a:spLocks/>
          </p:cNvSpPr>
          <p:nvPr/>
        </p:nvSpPr>
        <p:spPr bwMode="auto">
          <a:xfrm>
            <a:off x="250344" y="907170"/>
            <a:ext cx="8673284" cy="49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q"/>
              <a:tabLst/>
              <a:defRPr/>
            </a:pPr>
            <a:r>
              <a: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Synchronisation der Subsysteme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q"/>
              <a:tabLst/>
              <a:defRPr/>
            </a:pPr>
            <a:r>
              <a:rPr lang="de-DE" sz="2400" kern="0" dirty="0" smtClean="0">
                <a:solidFill>
                  <a:schemeClr val="tx2"/>
                </a:solidFill>
              </a:rPr>
              <a:t>Schutz des Beschleunigers</a:t>
            </a:r>
            <a:endParaRPr kumimoji="0" lang="de-DE" sz="24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8450" marR="0" lvl="0" indent="-298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de-DE" sz="24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2" name="Gruppierung 331"/>
          <p:cNvGrpSpPr/>
          <p:nvPr/>
        </p:nvGrpSpPr>
        <p:grpSpPr>
          <a:xfrm>
            <a:off x="363911" y="4433221"/>
            <a:ext cx="2950072" cy="1484267"/>
            <a:chOff x="435362" y="4130574"/>
            <a:chExt cx="2950072" cy="1484267"/>
          </a:xfrm>
        </p:grpSpPr>
        <p:sp>
          <p:nvSpPr>
            <p:cNvPr id="63" name="Abgerundete rechteckige Legende 62"/>
            <p:cNvSpPr/>
            <p:nvPr/>
          </p:nvSpPr>
          <p:spPr>
            <a:xfrm>
              <a:off x="435362" y="4130574"/>
              <a:ext cx="2950072" cy="1484267"/>
            </a:xfrm>
            <a:prstGeom prst="wedgeRoundRectCallout">
              <a:avLst>
                <a:gd name="adj1" fmla="val 43683"/>
                <a:gd name="adj2" fmla="val -117057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uppierung 43"/>
            <p:cNvGrpSpPr>
              <a:grpSpLocks/>
            </p:cNvGrpSpPr>
            <p:nvPr/>
          </p:nvGrpSpPr>
          <p:grpSpPr bwMode="auto">
            <a:xfrm>
              <a:off x="626703" y="4258773"/>
              <a:ext cx="2642254" cy="1285914"/>
              <a:chOff x="471278" y="4976813"/>
              <a:chExt cx="2707855" cy="1317094"/>
            </a:xfrm>
          </p:grpSpPr>
          <p:cxnSp>
            <p:nvCxnSpPr>
              <p:cNvPr id="67" name="Gerade Verbindung mit Pfeil 66"/>
              <p:cNvCxnSpPr/>
              <p:nvPr/>
            </p:nvCxnSpPr>
            <p:spPr bwMode="auto">
              <a:xfrm rot="5400000" flipH="1" flipV="1">
                <a:off x="40593" y="5423371"/>
                <a:ext cx="894704" cy="15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" name="Gerade Verbindung mit Pfeil 67"/>
              <p:cNvCxnSpPr>
                <a:stCxn id="71" idx="2"/>
              </p:cNvCxnSpPr>
              <p:nvPr/>
            </p:nvCxnSpPr>
            <p:spPr bwMode="auto">
              <a:xfrm>
                <a:off x="2201385" y="5877862"/>
                <a:ext cx="977748" cy="95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" name="Gerade Verbindung 68"/>
              <p:cNvCxnSpPr/>
              <p:nvPr/>
            </p:nvCxnSpPr>
            <p:spPr bwMode="auto">
              <a:xfrm rot="10800000">
                <a:off x="471278" y="5877862"/>
                <a:ext cx="1685664" cy="158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Freihandform 16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71" name="Freihandform 17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72" name="Gerade Verbindung 20"/>
              <p:cNvCxnSpPr>
                <a:cxnSpLocks noChangeShapeType="1"/>
              </p:cNvCxnSpPr>
              <p:nvPr/>
            </p:nvCxnSpPr>
            <p:spPr bwMode="auto">
              <a:xfrm rot="5400000">
                <a:off x="439738" y="5602287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3" name="Gerade Verbindung 21"/>
              <p:cNvCxnSpPr>
                <a:cxnSpLocks noChangeShapeType="1"/>
              </p:cNvCxnSpPr>
              <p:nvPr/>
            </p:nvCxnSpPr>
            <p:spPr bwMode="auto">
              <a:xfrm rot="5400000">
                <a:off x="503238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4" name="Gerade Verbindung 22"/>
              <p:cNvCxnSpPr>
                <a:cxnSpLocks noChangeShapeType="1"/>
              </p:cNvCxnSpPr>
              <p:nvPr/>
            </p:nvCxnSpPr>
            <p:spPr bwMode="auto">
              <a:xfrm rot="5400000">
                <a:off x="566738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5" name="Gerade Verbindung 23"/>
              <p:cNvCxnSpPr>
                <a:cxnSpLocks noChangeShapeType="1"/>
              </p:cNvCxnSpPr>
              <p:nvPr/>
            </p:nvCxnSpPr>
            <p:spPr bwMode="auto">
              <a:xfrm rot="5400000">
                <a:off x="630238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6" name="Gerade Verbindung 24"/>
              <p:cNvCxnSpPr>
                <a:cxnSpLocks noChangeShapeType="1"/>
              </p:cNvCxnSpPr>
              <p:nvPr/>
            </p:nvCxnSpPr>
            <p:spPr bwMode="auto">
              <a:xfrm rot="5400000">
                <a:off x="693738" y="5602291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7" name="Gerade Verbindung 25"/>
              <p:cNvCxnSpPr>
                <a:cxnSpLocks noChangeShapeType="1"/>
              </p:cNvCxnSpPr>
              <p:nvPr/>
            </p:nvCxnSpPr>
            <p:spPr bwMode="auto">
              <a:xfrm rot="5400000">
                <a:off x="757238" y="5602292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8" name="Gerade Verbindung 26"/>
              <p:cNvCxnSpPr>
                <a:cxnSpLocks noChangeShapeType="1"/>
              </p:cNvCxnSpPr>
              <p:nvPr/>
            </p:nvCxnSpPr>
            <p:spPr bwMode="auto">
              <a:xfrm rot="5400000">
                <a:off x="820738" y="5602293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81" name="Gerade Verbindung 27"/>
              <p:cNvCxnSpPr>
                <a:cxnSpLocks noChangeShapeType="1"/>
              </p:cNvCxnSpPr>
              <p:nvPr/>
            </p:nvCxnSpPr>
            <p:spPr bwMode="auto">
              <a:xfrm rot="5400000">
                <a:off x="884238" y="5602294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82" name="Gerade Verbindung 28"/>
              <p:cNvCxnSpPr>
                <a:cxnSpLocks noChangeShapeType="1"/>
              </p:cNvCxnSpPr>
              <p:nvPr/>
            </p:nvCxnSpPr>
            <p:spPr bwMode="auto">
              <a:xfrm rot="5400000">
                <a:off x="947738" y="5602295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83" name="Gerade Verbindung 29"/>
              <p:cNvCxnSpPr>
                <a:cxnSpLocks noChangeShapeType="1"/>
              </p:cNvCxnSpPr>
              <p:nvPr/>
            </p:nvCxnSpPr>
            <p:spPr bwMode="auto">
              <a:xfrm rot="5400000">
                <a:off x="1011238" y="5602296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4" name="Gerade Verbindung 30"/>
              <p:cNvCxnSpPr>
                <a:cxnSpLocks noChangeShapeType="1"/>
              </p:cNvCxnSpPr>
              <p:nvPr/>
            </p:nvCxnSpPr>
            <p:spPr bwMode="auto">
              <a:xfrm rot="5400000">
                <a:off x="1074738" y="5602297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5" name="Gerade Verbindung 31"/>
              <p:cNvCxnSpPr>
                <a:cxnSpLocks noChangeShapeType="1"/>
              </p:cNvCxnSpPr>
              <p:nvPr/>
            </p:nvCxnSpPr>
            <p:spPr bwMode="auto">
              <a:xfrm rot="5400000">
                <a:off x="1138238" y="5602298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6" name="Gerade Verbindung 32"/>
              <p:cNvCxnSpPr>
                <a:cxnSpLocks noChangeShapeType="1"/>
              </p:cNvCxnSpPr>
              <p:nvPr/>
            </p:nvCxnSpPr>
            <p:spPr bwMode="auto">
              <a:xfrm rot="5400000">
                <a:off x="1201738" y="5602299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7" name="Gerade Verbindung 33"/>
              <p:cNvCxnSpPr>
                <a:cxnSpLocks noChangeShapeType="1"/>
              </p:cNvCxnSpPr>
              <p:nvPr/>
            </p:nvCxnSpPr>
            <p:spPr bwMode="auto">
              <a:xfrm rot="5400000">
                <a:off x="1265238" y="5602300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8" name="Gerade Verbindung 34"/>
              <p:cNvCxnSpPr>
                <a:cxnSpLocks noChangeShapeType="1"/>
              </p:cNvCxnSpPr>
              <p:nvPr/>
            </p:nvCxnSpPr>
            <p:spPr bwMode="auto">
              <a:xfrm rot="5400000">
                <a:off x="2601913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89" name="Gerade Verbindung 35"/>
              <p:cNvCxnSpPr>
                <a:cxnSpLocks noChangeShapeType="1"/>
              </p:cNvCxnSpPr>
              <p:nvPr/>
            </p:nvCxnSpPr>
            <p:spPr bwMode="auto">
              <a:xfrm rot="5400000">
                <a:off x="2665413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90" name="Gerade Verbindung 36"/>
              <p:cNvCxnSpPr>
                <a:cxnSpLocks noChangeShapeType="1"/>
              </p:cNvCxnSpPr>
              <p:nvPr/>
            </p:nvCxnSpPr>
            <p:spPr bwMode="auto">
              <a:xfrm rot="5400000">
                <a:off x="2728913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91" name="Gerade Verbindung mit Pfeil 38"/>
              <p:cNvCxnSpPr>
                <a:cxnSpLocks noChangeShapeType="1"/>
              </p:cNvCxnSpPr>
              <p:nvPr/>
            </p:nvCxnSpPr>
            <p:spPr bwMode="auto">
              <a:xfrm>
                <a:off x="698500" y="5961516"/>
                <a:ext cx="831850" cy="1588"/>
              </a:xfrm>
              <a:prstGeom prst="straightConnector1">
                <a:avLst/>
              </a:prstGeom>
              <a:noFill/>
              <a:ln w="9525">
                <a:solidFill>
                  <a:srgbClr val="FD1AE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" name="Gerade Verbindung mit Pfeil 39"/>
              <p:cNvCxnSpPr>
                <a:cxnSpLocks noChangeShapeType="1"/>
              </p:cNvCxnSpPr>
              <p:nvPr/>
            </p:nvCxnSpPr>
            <p:spPr bwMode="auto">
              <a:xfrm>
                <a:off x="698500" y="6223000"/>
                <a:ext cx="2168525" cy="1588"/>
              </a:xfrm>
              <a:prstGeom prst="straightConnector1">
                <a:avLst/>
              </a:prstGeom>
              <a:noFill/>
              <a:ln w="9525">
                <a:solidFill>
                  <a:srgbClr val="FD1AED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93" name="Textfeld 41"/>
              <p:cNvSpPr txBox="1">
                <a:spLocks noChangeArrowheads="1"/>
              </p:cNvSpPr>
              <p:nvPr/>
            </p:nvSpPr>
            <p:spPr bwMode="auto">
              <a:xfrm>
                <a:off x="1927225" y="5915620"/>
                <a:ext cx="885799" cy="37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35" charset="2"/>
                  <a:buNone/>
                </a:pPr>
                <a:r>
                  <a:rPr lang="en-US" dirty="0">
                    <a:solidFill>
                      <a:srgbClr val="FD1AED"/>
                    </a:solidFill>
                  </a:rPr>
                  <a:t>100 ms</a:t>
                </a:r>
              </a:p>
            </p:txBody>
          </p:sp>
          <p:sp>
            <p:nvSpPr>
              <p:cNvPr id="94" name="Textfeld 42"/>
              <p:cNvSpPr txBox="1">
                <a:spLocks noChangeArrowheads="1"/>
              </p:cNvSpPr>
              <p:nvPr/>
            </p:nvSpPr>
            <p:spPr bwMode="auto">
              <a:xfrm>
                <a:off x="831850" y="5854701"/>
                <a:ext cx="823744" cy="37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35" charset="2"/>
                  <a:buNone/>
                </a:pPr>
                <a:r>
                  <a:rPr lang="en-US" dirty="0" smtClean="0">
                    <a:solidFill>
                      <a:srgbClr val="FD1AED"/>
                    </a:solidFill>
                  </a:rPr>
                  <a:t>0.8 </a:t>
                </a:r>
                <a:r>
                  <a:rPr lang="en-US" dirty="0">
                    <a:solidFill>
                      <a:srgbClr val="FD1AED"/>
                    </a:solidFill>
                  </a:rPr>
                  <a:t>ms</a:t>
                </a:r>
              </a:p>
            </p:txBody>
          </p:sp>
        </p:grpSp>
        <p:sp>
          <p:nvSpPr>
            <p:cNvPr id="122" name="Textfeld 102"/>
            <p:cNvSpPr txBox="1">
              <a:spLocks noChangeArrowheads="1"/>
            </p:cNvSpPr>
            <p:nvPr/>
          </p:nvSpPr>
          <p:spPr bwMode="auto">
            <a:xfrm>
              <a:off x="826498" y="4224701"/>
              <a:ext cx="22163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 dirty="0" smtClean="0"/>
                <a:t>bunches </a:t>
              </a:r>
              <a:r>
                <a:rPr lang="en-US" sz="1200" dirty="0"/>
                <a:t>in main </a:t>
              </a:r>
              <a:r>
                <a:rPr lang="en-US" sz="1200" dirty="0" err="1"/>
                <a:t>linac</a:t>
              </a:r>
              <a:endParaRPr lang="en-US" sz="1200" dirty="0"/>
            </a:p>
          </p:txBody>
        </p:sp>
      </p:grpSp>
      <p:grpSp>
        <p:nvGrpSpPr>
          <p:cNvPr id="79" name="Group 330"/>
          <p:cNvGrpSpPr/>
          <p:nvPr/>
        </p:nvGrpSpPr>
        <p:grpSpPr>
          <a:xfrm>
            <a:off x="1079594" y="3053673"/>
            <a:ext cx="7446505" cy="1657436"/>
            <a:chOff x="231209" y="2950572"/>
            <a:chExt cx="8816161" cy="2303462"/>
          </a:xfrm>
        </p:grpSpPr>
        <p:sp>
          <p:nvSpPr>
            <p:cNvPr id="80" name="Line 49"/>
            <p:cNvSpPr>
              <a:spLocks noChangeShapeType="1"/>
            </p:cNvSpPr>
            <p:nvPr/>
          </p:nvSpPr>
          <p:spPr bwMode="auto">
            <a:xfrm rot="10800000" flipH="1">
              <a:off x="5135563" y="3209334"/>
              <a:ext cx="332263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9" name="Group 370"/>
            <p:cNvGrpSpPr>
              <a:grpSpLocks/>
            </p:cNvGrpSpPr>
            <p:nvPr/>
          </p:nvGrpSpPr>
          <p:grpSpPr bwMode="auto">
            <a:xfrm rot="10800000" flipH="1">
              <a:off x="5276850" y="2950572"/>
              <a:ext cx="3635375" cy="612775"/>
              <a:chOff x="5273675" y="1975741"/>
              <a:chExt cx="3546476" cy="612775"/>
            </a:xfrm>
          </p:grpSpPr>
          <p:sp>
            <p:nvSpPr>
              <p:cNvPr id="261" name="AutoShape 6"/>
              <p:cNvSpPr>
                <a:spLocks noChangeArrowheads="1"/>
              </p:cNvSpPr>
              <p:nvPr/>
            </p:nvSpPr>
            <p:spPr bwMode="auto">
              <a:xfrm rot="5400000">
                <a:off x="8281988" y="2050353"/>
                <a:ext cx="525463" cy="5508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262" name="AutoShape 7"/>
              <p:cNvSpPr>
                <a:spLocks noChangeArrowheads="1"/>
              </p:cNvSpPr>
              <p:nvPr/>
            </p:nvSpPr>
            <p:spPr bwMode="auto">
              <a:xfrm rot="-5400000">
                <a:off x="8302625" y="2112266"/>
                <a:ext cx="360363" cy="428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3" name="Line 8"/>
              <p:cNvSpPr>
                <a:spLocks noChangeShapeType="1"/>
              </p:cNvSpPr>
              <p:nvPr/>
            </p:nvSpPr>
            <p:spPr bwMode="auto">
              <a:xfrm flipV="1">
                <a:off x="8697913" y="2064641"/>
                <a:ext cx="122237" cy="100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Line 9"/>
              <p:cNvSpPr>
                <a:spLocks noChangeShapeType="1"/>
              </p:cNvSpPr>
              <p:nvPr/>
            </p:nvSpPr>
            <p:spPr bwMode="auto">
              <a:xfrm rot="16200000" flipV="1">
                <a:off x="8707438" y="2475803"/>
                <a:ext cx="103188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Line 10"/>
              <p:cNvSpPr>
                <a:spLocks noChangeShapeType="1"/>
              </p:cNvSpPr>
              <p:nvPr/>
            </p:nvSpPr>
            <p:spPr bwMode="auto">
              <a:xfrm rot="5400000">
                <a:off x="8756650" y="2421828"/>
                <a:ext cx="4763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8756650" y="2105916"/>
                <a:ext cx="4763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34"/>
              <p:cNvSpPr>
                <a:spLocks noChangeShapeType="1"/>
              </p:cNvSpPr>
              <p:nvPr/>
            </p:nvSpPr>
            <p:spPr bwMode="auto">
              <a:xfrm flipV="1">
                <a:off x="7572396" y="1986854"/>
                <a:ext cx="348182" cy="3587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Rectangle 35"/>
              <p:cNvSpPr>
                <a:spLocks noChangeAspect="1" noChangeArrowheads="1"/>
              </p:cNvSpPr>
              <p:nvPr/>
            </p:nvSpPr>
            <p:spPr bwMode="auto">
              <a:xfrm rot="19153958" flipH="1">
                <a:off x="7736665" y="1975741"/>
                <a:ext cx="267510" cy="12223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69" name="Freeform 50"/>
              <p:cNvSpPr>
                <a:spLocks/>
              </p:cNvSpPr>
              <p:nvPr/>
            </p:nvSpPr>
            <p:spPr bwMode="auto">
              <a:xfrm flipV="1">
                <a:off x="7461250" y="2226566"/>
                <a:ext cx="201612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70" name="Group 60"/>
              <p:cNvGrpSpPr>
                <a:grpSpLocks/>
              </p:cNvGrpSpPr>
              <p:nvPr/>
            </p:nvGrpSpPr>
            <p:grpSpPr bwMode="auto">
              <a:xfrm>
                <a:off x="6249971" y="2228169"/>
                <a:ext cx="1100135" cy="200026"/>
                <a:chOff x="4009" y="2043"/>
                <a:chExt cx="724" cy="126"/>
              </a:xfrm>
            </p:grpSpPr>
            <p:sp>
              <p:nvSpPr>
                <p:cNvPr id="282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3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4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5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6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7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8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89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0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1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2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3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4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5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6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7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8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99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0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1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2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3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304" name="Group 83"/>
                <p:cNvGrpSpPr>
                  <a:grpSpLocks/>
                </p:cNvGrpSpPr>
                <p:nvPr/>
              </p:nvGrpSpPr>
              <p:grpSpPr bwMode="auto">
                <a:xfrm flipH="1" flipV="1">
                  <a:off x="4382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330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3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305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6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7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8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9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0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1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2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3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4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5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6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7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8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9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0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1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2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3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4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5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6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327" name="Group 108"/>
                <p:cNvGrpSpPr>
                  <a:grpSpLocks/>
                </p:cNvGrpSpPr>
                <p:nvPr/>
              </p:nvGrpSpPr>
              <p:grpSpPr bwMode="auto">
                <a:xfrm flipH="1" flipV="1">
                  <a:off x="4009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32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2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</p:grpSp>
          </p:grpSp>
          <p:sp>
            <p:nvSpPr>
              <p:cNvPr id="271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6007100" y="2283716"/>
                <a:ext cx="223837" cy="7937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72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7805738" y="2282128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273" name="Group 113"/>
              <p:cNvGrpSpPr>
                <a:grpSpLocks/>
              </p:cNvGrpSpPr>
              <p:nvPr/>
            </p:nvGrpSpPr>
            <p:grpSpPr bwMode="auto">
              <a:xfrm>
                <a:off x="7732713" y="2244028"/>
                <a:ext cx="725487" cy="173038"/>
                <a:chOff x="5088" y="2045"/>
                <a:chExt cx="478" cy="109"/>
              </a:xfrm>
            </p:grpSpPr>
            <p:sp>
              <p:nvSpPr>
                <p:cNvPr id="280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1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74" name="Line 117"/>
              <p:cNvSpPr>
                <a:spLocks noChangeShapeType="1"/>
              </p:cNvSpPr>
              <p:nvPr/>
            </p:nvSpPr>
            <p:spPr bwMode="auto">
              <a:xfrm>
                <a:off x="8270875" y="2329753"/>
                <a:ext cx="392112" cy="141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5" name="Line 118"/>
              <p:cNvSpPr>
                <a:spLocks noChangeShapeType="1"/>
              </p:cNvSpPr>
              <p:nvPr/>
            </p:nvSpPr>
            <p:spPr bwMode="auto">
              <a:xfrm>
                <a:off x="8464550" y="2399603"/>
                <a:ext cx="211137" cy="4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6" name="Line 119"/>
              <p:cNvSpPr>
                <a:spLocks noChangeShapeType="1"/>
              </p:cNvSpPr>
              <p:nvPr/>
            </p:nvSpPr>
            <p:spPr bwMode="auto">
              <a:xfrm flipV="1">
                <a:off x="8464550" y="2329753"/>
                <a:ext cx="217487" cy="65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7" name="Line 120"/>
              <p:cNvSpPr>
                <a:spLocks noChangeShapeType="1"/>
              </p:cNvSpPr>
              <p:nvPr/>
            </p:nvSpPr>
            <p:spPr bwMode="auto">
              <a:xfrm flipV="1">
                <a:off x="8266113" y="2224978"/>
                <a:ext cx="379412" cy="103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8" name="Line 121"/>
              <p:cNvSpPr>
                <a:spLocks noChangeShapeType="1"/>
              </p:cNvSpPr>
              <p:nvPr/>
            </p:nvSpPr>
            <p:spPr bwMode="auto">
              <a:xfrm flipV="1">
                <a:off x="8337550" y="2147191"/>
                <a:ext cx="298450" cy="160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9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273675" y="2213866"/>
                <a:ext cx="690562" cy="225425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30" name="Line 37"/>
            <p:cNvSpPr>
              <a:spLocks noChangeShapeType="1"/>
            </p:cNvSpPr>
            <p:nvPr/>
          </p:nvSpPr>
          <p:spPr bwMode="auto">
            <a:xfrm rot="10800000" flipH="1">
              <a:off x="4995863" y="3175997"/>
              <a:ext cx="185737" cy="169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46"/>
            <p:cNvGrpSpPr>
              <a:grpSpLocks noChangeAspect="1"/>
            </p:cNvGrpSpPr>
            <p:nvPr/>
          </p:nvGrpSpPr>
          <p:grpSpPr bwMode="auto">
            <a:xfrm rot="9364650" flipV="1">
              <a:off x="5035546" y="3058513"/>
              <a:ext cx="74613" cy="438149"/>
              <a:chOff x="2790" y="3240"/>
              <a:chExt cx="56" cy="332"/>
            </a:xfrm>
          </p:grpSpPr>
          <p:sp>
            <p:nvSpPr>
              <p:cNvPr id="259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0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132" name="Freeform 51"/>
            <p:cNvSpPr>
              <a:spLocks/>
            </p:cNvSpPr>
            <p:nvPr/>
          </p:nvSpPr>
          <p:spPr bwMode="auto">
            <a:xfrm rot="10800000" flipV="1">
              <a:off x="5110163" y="3106147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 rot="10800000" flipH="1" flipV="1">
              <a:off x="369321" y="3161709"/>
              <a:ext cx="0" cy="65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" name="Line 14"/>
            <p:cNvSpPr>
              <a:spLocks noChangeShapeType="1"/>
            </p:cNvSpPr>
            <p:nvPr/>
          </p:nvSpPr>
          <p:spPr bwMode="auto">
            <a:xfrm rot="10800000" flipH="1" flipV="1">
              <a:off x="382677" y="3337922"/>
              <a:ext cx="4565562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AutoShape 15"/>
            <p:cNvSpPr>
              <a:spLocks noChangeArrowheads="1"/>
            </p:cNvSpPr>
            <p:nvPr/>
          </p:nvSpPr>
          <p:spPr bwMode="auto">
            <a:xfrm rot="10800000" flipH="1">
              <a:off x="231209" y="3223622"/>
              <a:ext cx="276225" cy="2365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36" name="Group 16"/>
            <p:cNvGrpSpPr>
              <a:grpSpLocks/>
            </p:cNvGrpSpPr>
            <p:nvPr/>
          </p:nvGrpSpPr>
          <p:grpSpPr bwMode="auto">
            <a:xfrm rot="10800000" flipV="1">
              <a:off x="2876577" y="3203002"/>
              <a:ext cx="388936" cy="282576"/>
              <a:chOff x="3345" y="3309"/>
              <a:chExt cx="270" cy="178"/>
            </a:xfrm>
          </p:grpSpPr>
          <p:sp>
            <p:nvSpPr>
              <p:cNvPr id="252" name="Line 17"/>
              <p:cNvSpPr>
                <a:spLocks noChangeShapeType="1"/>
              </p:cNvSpPr>
              <p:nvPr/>
            </p:nvSpPr>
            <p:spPr bwMode="auto">
              <a:xfrm flipH="1">
                <a:off x="3520" y="3400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18"/>
              <p:cNvSpPr>
                <a:spLocks noChangeShapeType="1"/>
              </p:cNvSpPr>
              <p:nvPr/>
            </p:nvSpPr>
            <p:spPr bwMode="auto">
              <a:xfrm flipH="1" flipV="1">
                <a:off x="3452" y="3360"/>
                <a:ext cx="68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19"/>
              <p:cNvSpPr>
                <a:spLocks noChangeShapeType="1"/>
              </p:cNvSpPr>
              <p:nvPr/>
            </p:nvSpPr>
            <p:spPr bwMode="auto">
              <a:xfrm flipH="1">
                <a:off x="3368" y="3346"/>
                <a:ext cx="68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Rectangle 2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80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56" name="Rectangle 2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02" y="342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57" name="Rectangle 2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420" y="330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58" name="Rectangle 2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345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37" name="Group 24"/>
            <p:cNvGrpSpPr>
              <a:grpSpLocks/>
            </p:cNvGrpSpPr>
            <p:nvPr/>
          </p:nvGrpSpPr>
          <p:grpSpPr bwMode="auto">
            <a:xfrm rot="10800000" flipH="1">
              <a:off x="1387477" y="3291865"/>
              <a:ext cx="390525" cy="184151"/>
              <a:chOff x="1337" y="2168"/>
              <a:chExt cx="270" cy="116"/>
            </a:xfrm>
          </p:grpSpPr>
          <p:sp>
            <p:nvSpPr>
              <p:cNvPr id="245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4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5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5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38" name="Group 40"/>
            <p:cNvGrpSpPr>
              <a:grpSpLocks noChangeAspect="1"/>
            </p:cNvGrpSpPr>
            <p:nvPr/>
          </p:nvGrpSpPr>
          <p:grpSpPr bwMode="auto">
            <a:xfrm rot="10800000" flipV="1">
              <a:off x="4632325" y="3129950"/>
              <a:ext cx="74613" cy="438149"/>
              <a:chOff x="2790" y="3240"/>
              <a:chExt cx="56" cy="332"/>
            </a:xfrm>
          </p:grpSpPr>
          <p:sp>
            <p:nvSpPr>
              <p:cNvPr id="243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4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39" name="Group 43"/>
            <p:cNvGrpSpPr>
              <a:grpSpLocks noChangeAspect="1"/>
            </p:cNvGrpSpPr>
            <p:nvPr/>
          </p:nvGrpSpPr>
          <p:grpSpPr bwMode="auto">
            <a:xfrm rot="10800000" flipV="1">
              <a:off x="4822825" y="3129950"/>
              <a:ext cx="74613" cy="438149"/>
              <a:chOff x="2790" y="3240"/>
              <a:chExt cx="56" cy="332"/>
            </a:xfrm>
          </p:grpSpPr>
          <p:sp>
            <p:nvSpPr>
              <p:cNvPr id="241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2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40" name="Group 52"/>
            <p:cNvGrpSpPr>
              <a:grpSpLocks/>
            </p:cNvGrpSpPr>
            <p:nvPr/>
          </p:nvGrpSpPr>
          <p:grpSpPr bwMode="auto">
            <a:xfrm rot="10800000" flipH="1">
              <a:off x="2122488" y="3226797"/>
              <a:ext cx="676275" cy="230187"/>
              <a:chOff x="1656" y="2172"/>
              <a:chExt cx="639" cy="169"/>
            </a:xfrm>
          </p:grpSpPr>
          <p:sp>
            <p:nvSpPr>
              <p:cNvPr id="238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656" y="2172"/>
                <a:ext cx="639" cy="16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9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708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40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986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41" name="Group 56"/>
            <p:cNvGrpSpPr>
              <a:grpSpLocks/>
            </p:cNvGrpSpPr>
            <p:nvPr/>
          </p:nvGrpSpPr>
          <p:grpSpPr bwMode="auto">
            <a:xfrm rot="10800000" flipH="1">
              <a:off x="661988" y="3220447"/>
              <a:ext cx="342900" cy="220662"/>
              <a:chOff x="624" y="1929"/>
              <a:chExt cx="221" cy="139"/>
            </a:xfrm>
          </p:grpSpPr>
          <p:sp>
            <p:nvSpPr>
              <p:cNvPr id="236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624" y="1929"/>
                <a:ext cx="22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7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642" y="1973"/>
                <a:ext cx="186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42" name="AutoShape 59"/>
            <p:cNvSpPr>
              <a:spLocks noChangeArrowheads="1"/>
            </p:cNvSpPr>
            <p:nvPr/>
          </p:nvSpPr>
          <p:spPr bwMode="auto">
            <a:xfrm rot="10800000" flipH="1">
              <a:off x="231209" y="3022009"/>
              <a:ext cx="276225" cy="15081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43" name="Group 126"/>
            <p:cNvGrpSpPr>
              <a:grpSpLocks/>
            </p:cNvGrpSpPr>
            <p:nvPr/>
          </p:nvGrpSpPr>
          <p:grpSpPr bwMode="auto">
            <a:xfrm rot="10800000" flipH="1">
              <a:off x="3335338" y="3210922"/>
              <a:ext cx="1244600" cy="230187"/>
              <a:chOff x="2091" y="3104"/>
              <a:chExt cx="765" cy="145"/>
            </a:xfrm>
          </p:grpSpPr>
          <p:sp>
            <p:nvSpPr>
              <p:cNvPr id="231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091" y="3104"/>
                <a:ext cx="76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23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304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2486" y="3152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667" y="3153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44" name="Group 132"/>
            <p:cNvGrpSpPr>
              <a:grpSpLocks/>
            </p:cNvGrpSpPr>
            <p:nvPr/>
          </p:nvGrpSpPr>
          <p:grpSpPr bwMode="auto">
            <a:xfrm rot="10800000" flipH="1">
              <a:off x="1016000" y="3220447"/>
              <a:ext cx="222250" cy="220662"/>
              <a:chOff x="868" y="2922"/>
              <a:chExt cx="137" cy="139"/>
            </a:xfrm>
          </p:grpSpPr>
          <p:sp>
            <p:nvSpPr>
              <p:cNvPr id="229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868" y="2922"/>
                <a:ext cx="137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30" name="Rectangle 134"/>
              <p:cNvSpPr>
                <a:spLocks noChangeArrowheads="1"/>
              </p:cNvSpPr>
              <p:nvPr/>
            </p:nvSpPr>
            <p:spPr bwMode="auto">
              <a:xfrm flipH="1">
                <a:off x="899" y="2960"/>
                <a:ext cx="68" cy="5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45" name="Freeform 39"/>
            <p:cNvSpPr>
              <a:spLocks/>
            </p:cNvSpPr>
            <p:nvPr/>
          </p:nvSpPr>
          <p:spPr bwMode="auto">
            <a:xfrm rot="10800000" flipH="1">
              <a:off x="4916488" y="324108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  <p:grpSp>
          <p:nvGrpSpPr>
            <p:cNvPr id="146" name="Group 236"/>
            <p:cNvGrpSpPr>
              <a:grpSpLocks/>
            </p:cNvGrpSpPr>
            <p:nvPr/>
          </p:nvGrpSpPr>
          <p:grpSpPr bwMode="auto">
            <a:xfrm flipV="1">
              <a:off x="4727575" y="3261722"/>
              <a:ext cx="312738" cy="606425"/>
              <a:chOff x="2992" y="1626"/>
              <a:chExt cx="197" cy="375"/>
            </a:xfrm>
          </p:grpSpPr>
          <p:sp>
            <p:nvSpPr>
              <p:cNvPr id="227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029" y="1626"/>
                <a:ext cx="16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Freeform 38"/>
              <p:cNvSpPr>
                <a:spLocks/>
              </p:cNvSpPr>
              <p:nvPr/>
            </p:nvSpPr>
            <p:spPr bwMode="auto">
              <a:xfrm rot="10800000" flipH="1">
                <a:off x="2992" y="1871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59600 h 130"/>
                  <a:gd name="T4" fmla="*/ 0 w 143"/>
                  <a:gd name="T5" fmla="*/ 2147459600 h 130"/>
                  <a:gd name="T6" fmla="*/ 0 w 143"/>
                  <a:gd name="T7" fmla="*/ 21474596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de-DE"/>
              </a:p>
            </p:txBody>
          </p:sp>
        </p:grpSp>
        <p:sp>
          <p:nvSpPr>
            <p:cNvPr id="147" name="Line 32"/>
            <p:cNvSpPr>
              <a:spLocks noChangeShapeType="1"/>
            </p:cNvSpPr>
            <p:nvPr/>
          </p:nvSpPr>
          <p:spPr bwMode="auto">
            <a:xfrm rot="10800000" flipH="1" flipV="1">
              <a:off x="5037138" y="3868147"/>
              <a:ext cx="2989262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13463" y="409674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9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56325" y="411103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0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99188" y="41237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1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42050" y="413643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2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26188" y="41634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3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83325" y="41491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4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67463" y="4176122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5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11913" y="4188822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6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51600" y="4201522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7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96050" y="4215809"/>
              <a:ext cx="42863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8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076950" y="421739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9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19813" y="423009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0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62675" y="424279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1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03950" y="42570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2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89675" y="42824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3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46813" y="426978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4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30950" y="4295184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5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73813" y="430947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6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15088" y="432217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7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59538" y="433487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8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00813" y="434757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9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37325" y="4228509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70" name="Group 83"/>
            <p:cNvGrpSpPr>
              <a:grpSpLocks/>
            </p:cNvGrpSpPr>
            <p:nvPr/>
          </p:nvGrpSpPr>
          <p:grpSpPr bwMode="auto">
            <a:xfrm rot="-9770717">
              <a:off x="6049971" y="4082432"/>
              <a:ext cx="44450" cy="200026"/>
              <a:chOff x="1359" y="3335"/>
              <a:chExt cx="31" cy="126"/>
            </a:xfrm>
          </p:grpSpPr>
          <p:sp>
            <p:nvSpPr>
              <p:cNvPr id="225" name="Rectangle 8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26" name="Rectangle 8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71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54788" y="423327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2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97650" y="424597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3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40513" y="426025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4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83375" y="427295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5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67513" y="429835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6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24650" y="428565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7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08788" y="4312647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8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53238" y="4325347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9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92925" y="4338047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0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37375" y="4350747"/>
              <a:ext cx="42863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1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18275" y="43539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2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61138" y="436662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3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04000" y="43793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4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45275" y="439202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5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31000" y="441900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6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88138" y="440630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7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72275" y="4431709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8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15138" y="4444409"/>
              <a:ext cx="42862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9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56413" y="445869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90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00863" y="4471397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91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42138" y="448409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92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78650" y="4365034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93" name="Group 365"/>
            <p:cNvGrpSpPr>
              <a:grpSpLocks/>
            </p:cNvGrpSpPr>
            <p:nvPr/>
          </p:nvGrpSpPr>
          <p:grpSpPr bwMode="auto">
            <a:xfrm rot="-9808589" flipH="1" flipV="1">
              <a:off x="7540615" y="4657131"/>
              <a:ext cx="747712" cy="173038"/>
              <a:chOff x="7885113" y="5084776"/>
              <a:chExt cx="725487" cy="173038"/>
            </a:xfrm>
          </p:grpSpPr>
          <p:sp>
            <p:nvSpPr>
              <p:cNvPr id="221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7958138" y="5122876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222" name="Group 113"/>
              <p:cNvGrpSpPr>
                <a:grpSpLocks/>
              </p:cNvGrpSpPr>
              <p:nvPr/>
            </p:nvGrpSpPr>
            <p:grpSpPr bwMode="auto">
              <a:xfrm>
                <a:off x="7885113" y="5084776"/>
                <a:ext cx="725487" cy="173038"/>
                <a:chOff x="5088" y="2045"/>
                <a:chExt cx="478" cy="109"/>
              </a:xfrm>
            </p:grpSpPr>
            <p:sp>
              <p:nvSpPr>
                <p:cNvPr id="223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4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4" name="Group 366"/>
            <p:cNvGrpSpPr>
              <a:grpSpLocks/>
            </p:cNvGrpSpPr>
            <p:nvPr/>
          </p:nvGrpSpPr>
          <p:grpSpPr bwMode="auto">
            <a:xfrm rot="-9674676" flipH="1" flipV="1">
              <a:off x="8188325" y="4752384"/>
              <a:ext cx="804863" cy="501650"/>
              <a:chOff x="1285850" y="6143644"/>
              <a:chExt cx="785817" cy="500066"/>
            </a:xfrm>
          </p:grpSpPr>
          <p:sp>
            <p:nvSpPr>
              <p:cNvPr id="215" name="AutoShape 7"/>
              <p:cNvSpPr>
                <a:spLocks noChangeArrowheads="1"/>
              </p:cNvSpPr>
              <p:nvPr/>
            </p:nvSpPr>
            <p:spPr bwMode="auto">
              <a:xfrm rot="5400000">
                <a:off x="1428726" y="6000768"/>
                <a:ext cx="500066" cy="7858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216" name="Line 117"/>
              <p:cNvSpPr>
                <a:spLocks noChangeShapeType="1"/>
              </p:cNvSpPr>
              <p:nvPr/>
            </p:nvSpPr>
            <p:spPr bwMode="auto">
              <a:xfrm>
                <a:off x="1290614" y="6397644"/>
                <a:ext cx="638179" cy="174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7" name="Line 118"/>
              <p:cNvSpPr>
                <a:spLocks noChangeShapeType="1"/>
              </p:cNvSpPr>
              <p:nvPr/>
            </p:nvSpPr>
            <p:spPr bwMode="auto">
              <a:xfrm>
                <a:off x="1484290" y="6467494"/>
                <a:ext cx="515942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8" name="Line 119"/>
              <p:cNvSpPr>
                <a:spLocks noChangeShapeType="1"/>
              </p:cNvSpPr>
              <p:nvPr/>
            </p:nvSpPr>
            <p:spPr bwMode="auto">
              <a:xfrm flipV="1">
                <a:off x="1484290" y="6417012"/>
                <a:ext cx="373066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19" name="Line 120"/>
              <p:cNvSpPr>
                <a:spLocks noChangeShapeType="1"/>
              </p:cNvSpPr>
              <p:nvPr/>
            </p:nvSpPr>
            <p:spPr bwMode="auto">
              <a:xfrm flipV="1">
                <a:off x="1285852" y="6286520"/>
                <a:ext cx="571503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20" name="Line 121"/>
              <p:cNvSpPr>
                <a:spLocks noChangeShapeType="1"/>
              </p:cNvSpPr>
              <p:nvPr/>
            </p:nvSpPr>
            <p:spPr bwMode="auto">
              <a:xfrm flipV="1">
                <a:off x="1428728" y="6215082"/>
                <a:ext cx="500066" cy="160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95" name="Group 238"/>
            <p:cNvGrpSpPr>
              <a:grpSpLocks/>
            </p:cNvGrpSpPr>
            <p:nvPr/>
          </p:nvGrpSpPr>
          <p:grpSpPr bwMode="auto">
            <a:xfrm flipV="1">
              <a:off x="7223137" y="4501559"/>
              <a:ext cx="501651" cy="428625"/>
              <a:chOff x="3840" y="2780"/>
              <a:chExt cx="316" cy="248"/>
            </a:xfrm>
          </p:grpSpPr>
          <p:sp>
            <p:nvSpPr>
              <p:cNvPr id="212" name="Rectangle 35"/>
              <p:cNvSpPr>
                <a:spLocks noChangeAspect="1" noChangeArrowheads="1"/>
              </p:cNvSpPr>
              <p:nvPr/>
            </p:nvSpPr>
            <p:spPr bwMode="auto">
              <a:xfrm rot="8353958" flipV="1">
                <a:off x="3983" y="2793"/>
                <a:ext cx="173" cy="7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3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886" y="2780"/>
                <a:ext cx="230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 rot="-5400000">
                <a:off x="3865" y="2936"/>
                <a:ext cx="67" cy="118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149411312 h 130"/>
                  <a:gd name="T4" fmla="*/ 0 w 143"/>
                  <a:gd name="T5" fmla="*/ 149411312 h 130"/>
                  <a:gd name="T6" fmla="*/ 0 w 143"/>
                  <a:gd name="T7" fmla="*/ 149411312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de-DE"/>
              </a:p>
            </p:txBody>
          </p:sp>
        </p:grpSp>
        <p:sp>
          <p:nvSpPr>
            <p:cNvPr id="196" name="Freeform 116"/>
            <p:cNvSpPr>
              <a:spLocks/>
            </p:cNvSpPr>
            <p:nvPr/>
          </p:nvSpPr>
          <p:spPr bwMode="auto">
            <a:xfrm rot="10800000">
              <a:off x="4973638" y="374908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Text Box 124"/>
            <p:cNvSpPr txBox="1">
              <a:spLocks noChangeArrowheads="1"/>
            </p:cNvSpPr>
            <p:nvPr/>
          </p:nvSpPr>
          <p:spPr bwMode="auto">
            <a:xfrm>
              <a:off x="8020257" y="4342442"/>
              <a:ext cx="1027113" cy="2873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FLASH2</a:t>
              </a:r>
              <a:endParaRPr lang="en-US" sz="12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grpSp>
          <p:nvGrpSpPr>
            <p:cNvPr id="198" name="Group 24"/>
            <p:cNvGrpSpPr>
              <a:grpSpLocks/>
            </p:cNvGrpSpPr>
            <p:nvPr/>
          </p:nvGrpSpPr>
          <p:grpSpPr bwMode="auto">
            <a:xfrm rot="1034355" flipH="1">
              <a:off x="5457819" y="3907853"/>
              <a:ext cx="390525" cy="184151"/>
              <a:chOff x="1337" y="2168"/>
              <a:chExt cx="270" cy="116"/>
            </a:xfrm>
          </p:grpSpPr>
          <p:sp>
            <p:nvSpPr>
              <p:cNvPr id="205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0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99" name="Text Box 124"/>
            <p:cNvSpPr txBox="1">
              <a:spLocks noChangeArrowheads="1"/>
            </p:cNvSpPr>
            <p:nvPr/>
          </p:nvSpPr>
          <p:spPr bwMode="auto">
            <a:xfrm>
              <a:off x="7990103" y="3505007"/>
              <a:ext cx="1027113" cy="2873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FLASH1</a:t>
              </a:r>
              <a:endParaRPr lang="en-US" sz="12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grpSp>
          <p:nvGrpSpPr>
            <p:cNvPr id="200" name="Group 238"/>
            <p:cNvGrpSpPr>
              <a:grpSpLocks/>
            </p:cNvGrpSpPr>
            <p:nvPr/>
          </p:nvGrpSpPr>
          <p:grpSpPr bwMode="auto">
            <a:xfrm flipV="1">
              <a:off x="529447" y="3310896"/>
              <a:ext cx="223839" cy="224683"/>
              <a:chOff x="3882" y="2874"/>
              <a:chExt cx="141" cy="130"/>
            </a:xfrm>
          </p:grpSpPr>
          <p:sp>
            <p:nvSpPr>
              <p:cNvPr id="202" name="Rectangle 35"/>
              <p:cNvSpPr>
                <a:spLocks noChangeAspect="1" noChangeArrowheads="1"/>
              </p:cNvSpPr>
              <p:nvPr/>
            </p:nvSpPr>
            <p:spPr bwMode="auto">
              <a:xfrm rot="7923321" flipV="1">
                <a:off x="3971" y="2873"/>
                <a:ext cx="52" cy="5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03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886" y="2883"/>
                <a:ext cx="133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Freeform 36"/>
              <p:cNvSpPr>
                <a:spLocks/>
              </p:cNvSpPr>
              <p:nvPr/>
            </p:nvSpPr>
            <p:spPr bwMode="auto">
              <a:xfrm rot="16200000">
                <a:off x="3899" y="2945"/>
                <a:ext cx="42" cy="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149411312 h 130"/>
                  <a:gd name="T4" fmla="*/ 0 w 143"/>
                  <a:gd name="T5" fmla="*/ 149411312 h 130"/>
                  <a:gd name="T6" fmla="*/ 0 w 143"/>
                  <a:gd name="T7" fmla="*/ 149411312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de-DE"/>
              </a:p>
            </p:txBody>
          </p:sp>
        </p:grpSp>
        <p:cxnSp>
          <p:nvCxnSpPr>
            <p:cNvPr id="201" name="Straight Connector 313"/>
            <p:cNvCxnSpPr/>
            <p:nvPr/>
          </p:nvCxnSpPr>
          <p:spPr>
            <a:xfrm rot="5400000">
              <a:off x="5074430" y="3245229"/>
              <a:ext cx="174851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uppierung 332"/>
          <p:cNvGrpSpPr/>
          <p:nvPr/>
        </p:nvGrpSpPr>
        <p:grpSpPr>
          <a:xfrm>
            <a:off x="5349673" y="5214177"/>
            <a:ext cx="2950072" cy="1147359"/>
            <a:chOff x="5844992" y="5213783"/>
            <a:chExt cx="2950072" cy="1147359"/>
          </a:xfrm>
        </p:grpSpPr>
        <p:sp>
          <p:nvSpPr>
            <p:cNvPr id="61" name="Abgerundete rechteckige Legende 60"/>
            <p:cNvSpPr/>
            <p:nvPr/>
          </p:nvSpPr>
          <p:spPr>
            <a:xfrm>
              <a:off x="5844992" y="5213783"/>
              <a:ext cx="2950072" cy="1147359"/>
            </a:xfrm>
            <a:prstGeom prst="wedgeRoundRectCallout">
              <a:avLst>
                <a:gd name="adj1" fmla="val 42362"/>
                <a:gd name="adj2" fmla="val -101002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Gruppierung 44"/>
            <p:cNvGrpSpPr>
              <a:grpSpLocks/>
            </p:cNvGrpSpPr>
            <p:nvPr/>
          </p:nvGrpSpPr>
          <p:grpSpPr bwMode="auto">
            <a:xfrm>
              <a:off x="6027371" y="5318155"/>
              <a:ext cx="2642254" cy="977293"/>
              <a:chOff x="471278" y="4976813"/>
              <a:chExt cx="2707855" cy="1001712"/>
            </a:xfrm>
          </p:grpSpPr>
          <p:cxnSp>
            <p:nvCxnSpPr>
              <p:cNvPr id="96" name="Gerade Verbindung mit Pfeil 95"/>
              <p:cNvCxnSpPr/>
              <p:nvPr/>
            </p:nvCxnSpPr>
            <p:spPr bwMode="auto">
              <a:xfrm rot="5400000" flipH="1" flipV="1">
                <a:off x="40269" y="5423694"/>
                <a:ext cx="89535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7" name="Gerade Verbindung mit Pfeil 96"/>
              <p:cNvCxnSpPr>
                <a:stCxn id="100" idx="2"/>
              </p:cNvCxnSpPr>
              <p:nvPr/>
            </p:nvCxnSpPr>
            <p:spPr bwMode="auto">
              <a:xfrm>
                <a:off x="2201385" y="5876925"/>
                <a:ext cx="977748" cy="111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rot="10800000">
                <a:off x="471278" y="5878513"/>
                <a:ext cx="1685664" cy="15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Freihandform 48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100" name="Freihandform 49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101" name="Gerade Verbindung 59"/>
              <p:cNvCxnSpPr>
                <a:cxnSpLocks noChangeShapeType="1"/>
              </p:cNvCxnSpPr>
              <p:nvPr/>
            </p:nvCxnSpPr>
            <p:spPr bwMode="auto">
              <a:xfrm rot="5400000">
                <a:off x="1011238" y="5602296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2" name="Gerade Verbindung 60"/>
              <p:cNvCxnSpPr>
                <a:cxnSpLocks noChangeShapeType="1"/>
              </p:cNvCxnSpPr>
              <p:nvPr/>
            </p:nvCxnSpPr>
            <p:spPr bwMode="auto">
              <a:xfrm rot="5400000">
                <a:off x="1074738" y="5602297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3" name="Gerade Verbindung 61"/>
              <p:cNvCxnSpPr>
                <a:cxnSpLocks noChangeShapeType="1"/>
              </p:cNvCxnSpPr>
              <p:nvPr/>
            </p:nvCxnSpPr>
            <p:spPr bwMode="auto">
              <a:xfrm rot="5400000">
                <a:off x="1138238" y="5602298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4" name="Gerade Verbindung 62"/>
              <p:cNvCxnSpPr>
                <a:cxnSpLocks noChangeShapeType="1"/>
              </p:cNvCxnSpPr>
              <p:nvPr/>
            </p:nvCxnSpPr>
            <p:spPr bwMode="auto">
              <a:xfrm rot="5400000">
                <a:off x="1201738" y="5602299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5" name="Gerade Verbindung 63"/>
              <p:cNvCxnSpPr>
                <a:cxnSpLocks noChangeShapeType="1"/>
              </p:cNvCxnSpPr>
              <p:nvPr/>
            </p:nvCxnSpPr>
            <p:spPr bwMode="auto">
              <a:xfrm rot="5400000">
                <a:off x="1265238" y="5602300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123" name="Textfeld 103"/>
            <p:cNvSpPr txBox="1">
              <a:spLocks noChangeArrowheads="1"/>
            </p:cNvSpPr>
            <p:nvPr/>
          </p:nvSpPr>
          <p:spPr bwMode="auto">
            <a:xfrm>
              <a:off x="6265886" y="5298019"/>
              <a:ext cx="183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/>
                <a:t>bunches in experiment B</a:t>
              </a:r>
            </a:p>
          </p:txBody>
        </p:sp>
      </p:grpSp>
      <p:grpSp>
        <p:nvGrpSpPr>
          <p:cNvPr id="334" name="Gruppierung 333"/>
          <p:cNvGrpSpPr/>
          <p:nvPr/>
        </p:nvGrpSpPr>
        <p:grpSpPr>
          <a:xfrm>
            <a:off x="5336799" y="916948"/>
            <a:ext cx="2950072" cy="1318794"/>
            <a:chOff x="5846738" y="1541701"/>
            <a:chExt cx="2950072" cy="1318794"/>
          </a:xfrm>
        </p:grpSpPr>
        <p:sp>
          <p:nvSpPr>
            <p:cNvPr id="59" name="Abgerundete rechteckige Legende 58"/>
            <p:cNvSpPr/>
            <p:nvPr/>
          </p:nvSpPr>
          <p:spPr>
            <a:xfrm>
              <a:off x="5846738" y="1541701"/>
              <a:ext cx="2950072" cy="1318794"/>
            </a:xfrm>
            <a:prstGeom prst="wedgeRoundRectCallout">
              <a:avLst>
                <a:gd name="adj1" fmla="val 41070"/>
                <a:gd name="adj2" fmla="val 121183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06" name="Gruppierung 71"/>
            <p:cNvGrpSpPr>
              <a:grpSpLocks/>
            </p:cNvGrpSpPr>
            <p:nvPr/>
          </p:nvGrpSpPr>
          <p:grpSpPr bwMode="auto">
            <a:xfrm>
              <a:off x="6013432" y="1712546"/>
              <a:ext cx="2640705" cy="977293"/>
              <a:chOff x="471278" y="4976813"/>
              <a:chExt cx="2707855" cy="1001712"/>
            </a:xfrm>
          </p:grpSpPr>
          <p:cxnSp>
            <p:nvCxnSpPr>
              <p:cNvPr id="107" name="Gerade Verbindung mit Pfeil 106"/>
              <p:cNvCxnSpPr/>
              <p:nvPr/>
            </p:nvCxnSpPr>
            <p:spPr bwMode="auto">
              <a:xfrm rot="5400000" flipH="1" flipV="1">
                <a:off x="40279" y="5423694"/>
                <a:ext cx="89535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8" name="Gerade Verbindung mit Pfeil 107"/>
              <p:cNvCxnSpPr>
                <a:stCxn id="111" idx="2"/>
              </p:cNvCxnSpPr>
              <p:nvPr/>
            </p:nvCxnSpPr>
            <p:spPr bwMode="auto">
              <a:xfrm>
                <a:off x="2202400" y="5876925"/>
                <a:ext cx="976733" cy="111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 rot="10800000">
                <a:off x="471278" y="5878513"/>
                <a:ext cx="1685064" cy="15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Freihandform 75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111" name="Freihandform 76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112" name="Gerade Verbindung 77"/>
              <p:cNvCxnSpPr>
                <a:cxnSpLocks noChangeShapeType="1"/>
              </p:cNvCxnSpPr>
              <p:nvPr/>
            </p:nvCxnSpPr>
            <p:spPr bwMode="auto">
              <a:xfrm rot="5400000">
                <a:off x="439738" y="5602287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3" name="Gerade Verbindung 78"/>
              <p:cNvCxnSpPr>
                <a:cxnSpLocks noChangeShapeType="1"/>
              </p:cNvCxnSpPr>
              <p:nvPr/>
            </p:nvCxnSpPr>
            <p:spPr bwMode="auto">
              <a:xfrm rot="5400000">
                <a:off x="503238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4" name="Gerade Verbindung 79"/>
              <p:cNvCxnSpPr>
                <a:cxnSpLocks noChangeShapeType="1"/>
              </p:cNvCxnSpPr>
              <p:nvPr/>
            </p:nvCxnSpPr>
            <p:spPr bwMode="auto">
              <a:xfrm rot="5400000">
                <a:off x="566738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5" name="Gerade Verbindung 80"/>
              <p:cNvCxnSpPr>
                <a:cxnSpLocks noChangeShapeType="1"/>
              </p:cNvCxnSpPr>
              <p:nvPr/>
            </p:nvCxnSpPr>
            <p:spPr bwMode="auto">
              <a:xfrm rot="5400000">
                <a:off x="630238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6" name="Gerade Verbindung 81"/>
              <p:cNvCxnSpPr>
                <a:cxnSpLocks noChangeShapeType="1"/>
              </p:cNvCxnSpPr>
              <p:nvPr/>
            </p:nvCxnSpPr>
            <p:spPr bwMode="auto">
              <a:xfrm rot="5400000">
                <a:off x="693738" y="5602291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7" name="Gerade Verbindung 82"/>
              <p:cNvCxnSpPr>
                <a:cxnSpLocks noChangeShapeType="1"/>
              </p:cNvCxnSpPr>
              <p:nvPr/>
            </p:nvCxnSpPr>
            <p:spPr bwMode="auto">
              <a:xfrm rot="5400000">
                <a:off x="757238" y="5602292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8" name="Gerade Verbindung 83"/>
              <p:cNvCxnSpPr>
                <a:cxnSpLocks noChangeShapeType="1"/>
              </p:cNvCxnSpPr>
              <p:nvPr/>
            </p:nvCxnSpPr>
            <p:spPr bwMode="auto">
              <a:xfrm rot="5400000">
                <a:off x="820738" y="5602293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9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2601913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20" name="Gerade Verbindung 92"/>
              <p:cNvCxnSpPr>
                <a:cxnSpLocks noChangeShapeType="1"/>
              </p:cNvCxnSpPr>
              <p:nvPr/>
            </p:nvCxnSpPr>
            <p:spPr bwMode="auto">
              <a:xfrm rot="5400000">
                <a:off x="2665413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21" name="Gerade Verbindung 93"/>
              <p:cNvCxnSpPr>
                <a:cxnSpLocks noChangeShapeType="1"/>
              </p:cNvCxnSpPr>
              <p:nvPr/>
            </p:nvCxnSpPr>
            <p:spPr bwMode="auto">
              <a:xfrm rot="5400000">
                <a:off x="2728913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</p:grpSp>
        <p:sp>
          <p:nvSpPr>
            <p:cNvPr id="124" name="Textfeld 104"/>
            <p:cNvSpPr txBox="1">
              <a:spLocks noChangeArrowheads="1"/>
            </p:cNvSpPr>
            <p:nvPr/>
          </p:nvSpPr>
          <p:spPr bwMode="auto">
            <a:xfrm>
              <a:off x="6255045" y="1653692"/>
              <a:ext cx="18322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 dirty="0"/>
                <a:t>bunches in experiment A</a:t>
              </a:r>
            </a:p>
          </p:txBody>
        </p:sp>
      </p:grpSp>
      <p:sp>
        <p:nvSpPr>
          <p:cNvPr id="3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260350"/>
          </a:xfrm>
        </p:spPr>
        <p:txBody>
          <a:bodyPr/>
          <a:lstStyle/>
          <a:p>
            <a:r>
              <a:rPr lang="de-DE" dirty="0" smtClean="0"/>
              <a:t>25.03.2013</a:t>
            </a:r>
            <a:endParaRPr lang="en-US" dirty="0"/>
          </a:p>
        </p:txBody>
      </p:sp>
      <p:sp>
        <p:nvSpPr>
          <p:cNvPr id="3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260350"/>
          </a:xfrm>
        </p:spPr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3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260350"/>
          </a:xfrm>
        </p:spPr>
        <p:txBody>
          <a:bodyPr/>
          <a:lstStyle/>
          <a:p>
            <a:fld id="{55AABBAB-24C3-4F4B-98EF-CC58944C14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chseck 115"/>
          <p:cNvSpPr/>
          <p:nvPr/>
        </p:nvSpPr>
        <p:spPr>
          <a:xfrm>
            <a:off x="3612796" y="3578492"/>
            <a:ext cx="84681" cy="169106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Timing &amp; MPS Connections within a MicroTCA Crate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ounded Rectangle 188"/>
          <p:cNvSpPr/>
          <p:nvPr/>
        </p:nvSpPr>
        <p:spPr bwMode="auto">
          <a:xfrm>
            <a:off x="3449594" y="734970"/>
            <a:ext cx="4661522" cy="57759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3980000"/>
            </a:lightRig>
          </a:scene3d>
          <a:sp3d extrusionH="38100" contourW="44450">
            <a:bevelT/>
            <a:bevelB w="63500"/>
            <a:contourClr>
              <a:schemeClr val="bg1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163"/>
          <p:cNvSpPr/>
          <p:nvPr/>
        </p:nvSpPr>
        <p:spPr bwMode="auto">
          <a:xfrm>
            <a:off x="3612796" y="3312833"/>
            <a:ext cx="963919" cy="1120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164"/>
          <p:cNvSpPr/>
          <p:nvPr/>
        </p:nvSpPr>
        <p:spPr bwMode="auto">
          <a:xfrm>
            <a:off x="4688493" y="3312833"/>
            <a:ext cx="963919" cy="1120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55"/>
          <p:cNvSpPr/>
          <p:nvPr/>
        </p:nvSpPr>
        <p:spPr bwMode="auto">
          <a:xfrm>
            <a:off x="4685590" y="4695964"/>
            <a:ext cx="962469" cy="12129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07"/>
          <p:cNvSpPr/>
          <p:nvPr/>
        </p:nvSpPr>
        <p:spPr bwMode="auto">
          <a:xfrm>
            <a:off x="6993467" y="1061600"/>
            <a:ext cx="897466" cy="38832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688493" y="1872246"/>
            <a:ext cx="962469" cy="1120268"/>
            <a:chOff x="2283" y="907"/>
            <a:chExt cx="1404" cy="666"/>
          </a:xfrm>
          <a:gradFill flip="none" rotWithShape="1">
            <a:gsLst>
              <a:gs pos="0">
                <a:srgbClr val="FFFF66"/>
              </a:gs>
              <a:gs pos="100000">
                <a:prstClr val="white"/>
              </a:gs>
            </a:gsLst>
            <a:lin ang="16200000" scaled="0"/>
            <a:tileRect/>
          </a:gradFill>
          <a:effectLst/>
        </p:grpSpPr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2283" y="907"/>
              <a:ext cx="1404" cy="666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0" y="399"/>
                </a:cxn>
                <a:cxn ang="0">
                  <a:pos x="0" y="2546"/>
                </a:cxn>
                <a:cxn ang="0">
                  <a:pos x="1031" y="2946"/>
                </a:cxn>
                <a:cxn ang="0">
                  <a:pos x="5167" y="2946"/>
                </a:cxn>
                <a:cxn ang="0">
                  <a:pos x="6201" y="2546"/>
                </a:cxn>
                <a:cxn ang="0">
                  <a:pos x="6201" y="399"/>
                </a:cxn>
                <a:cxn ang="0">
                  <a:pos x="5167" y="0"/>
                </a:cxn>
                <a:cxn ang="0">
                  <a:pos x="1031" y="0"/>
                </a:cxn>
              </a:cxnLst>
              <a:rect l="0" t="0" r="r" b="b"/>
              <a:pathLst>
                <a:path w="6202" h="2947">
                  <a:moveTo>
                    <a:pt x="1031" y="0"/>
                  </a:moveTo>
                  <a:cubicBezTo>
                    <a:pt x="515" y="0"/>
                    <a:pt x="0" y="199"/>
                    <a:pt x="0" y="399"/>
                  </a:cubicBezTo>
                  <a:lnTo>
                    <a:pt x="0" y="2546"/>
                  </a:lnTo>
                  <a:cubicBezTo>
                    <a:pt x="0" y="2746"/>
                    <a:pt x="515" y="2946"/>
                    <a:pt x="1031" y="2946"/>
                  </a:cubicBezTo>
                  <a:lnTo>
                    <a:pt x="5167" y="2946"/>
                  </a:lnTo>
                  <a:cubicBezTo>
                    <a:pt x="5684" y="2946"/>
                    <a:pt x="6201" y="2746"/>
                    <a:pt x="6201" y="2546"/>
                  </a:cubicBezTo>
                  <a:lnTo>
                    <a:pt x="6201" y="399"/>
                  </a:lnTo>
                  <a:cubicBezTo>
                    <a:pt x="6201" y="199"/>
                    <a:pt x="5684" y="0"/>
                    <a:pt x="5167" y="0"/>
                  </a:cubicBezTo>
                  <a:lnTo>
                    <a:pt x="1031" y="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Line 33"/>
          <p:cNvSpPr>
            <a:spLocks noChangeShapeType="1"/>
          </p:cNvSpPr>
          <p:nvPr/>
        </p:nvSpPr>
        <p:spPr bwMode="auto">
          <a:xfrm flipV="1">
            <a:off x="2996669" y="2497354"/>
            <a:ext cx="745327" cy="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2493765" y="3886961"/>
            <a:ext cx="1119031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943991" y="2086192"/>
            <a:ext cx="481960" cy="481712"/>
            <a:chOff x="3200" y="1074"/>
            <a:chExt cx="332" cy="415"/>
          </a:xfrm>
        </p:grpSpPr>
        <p:sp>
          <p:nvSpPr>
            <p:cNvPr id="18" name="AutoShape 39"/>
            <p:cNvSpPr>
              <a:spLocks noChangeArrowheads="1"/>
            </p:cNvSpPr>
            <p:nvPr/>
          </p:nvSpPr>
          <p:spPr bwMode="auto">
            <a:xfrm>
              <a:off x="3200" y="1074"/>
              <a:ext cx="332" cy="415"/>
            </a:xfrm>
            <a:prstGeom prst="roundRect">
              <a:avLst>
                <a:gd name="adj" fmla="val 296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4906206" y="2127783"/>
            <a:ext cx="560351" cy="383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</p:txBody>
      </p: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4964315" y="4966888"/>
            <a:ext cx="461636" cy="503967"/>
            <a:chOff x="3301" y="3104"/>
            <a:chExt cx="231" cy="383"/>
          </a:xfrm>
        </p:grpSpPr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3301" y="3104"/>
              <a:ext cx="231" cy="383"/>
            </a:xfrm>
            <a:prstGeom prst="roundRect">
              <a:avLst>
                <a:gd name="adj" fmla="val 431"/>
              </a:avLst>
            </a:prstGeom>
            <a:solidFill>
              <a:srgbClr val="47B8B8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4894634" y="5031119"/>
            <a:ext cx="646000" cy="330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</p:txBody>
      </p:sp>
      <p:sp>
        <p:nvSpPr>
          <p:cNvPr id="23" name="AutoShape 48"/>
          <p:cNvSpPr>
            <a:spLocks noChangeArrowheads="1"/>
          </p:cNvSpPr>
          <p:nvPr/>
        </p:nvSpPr>
        <p:spPr bwMode="auto">
          <a:xfrm flipV="1">
            <a:off x="5990656" y="903364"/>
            <a:ext cx="820202" cy="5504790"/>
          </a:xfrm>
          <a:prstGeom prst="roundRect">
            <a:avLst>
              <a:gd name="adj" fmla="val 745"/>
            </a:avLst>
          </a:prstGeom>
          <a:solidFill>
            <a:srgbClr val="C2FDBF"/>
          </a:solidFill>
          <a:ln w="936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4729142" y="1178459"/>
            <a:ext cx="820203" cy="434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CPU</a:t>
            </a: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5425950" y="2511241"/>
            <a:ext cx="1726398" cy="125476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V="1">
            <a:off x="5425950" y="3044601"/>
            <a:ext cx="1752184" cy="2029456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5648059" y="1248867"/>
            <a:ext cx="1612108" cy="1277483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4827856" y="4563967"/>
            <a:ext cx="715680" cy="29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Timing</a:t>
            </a:r>
          </a:p>
        </p:txBody>
      </p: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4964315" y="3646721"/>
            <a:ext cx="461636" cy="509542"/>
            <a:chOff x="3301" y="1954"/>
            <a:chExt cx="231" cy="611"/>
          </a:xfrm>
        </p:grpSpPr>
        <p:sp>
          <p:nvSpPr>
            <p:cNvPr id="31" name="AutoShape 58"/>
            <p:cNvSpPr>
              <a:spLocks noChangeArrowheads="1"/>
            </p:cNvSpPr>
            <p:nvPr/>
          </p:nvSpPr>
          <p:spPr bwMode="auto">
            <a:xfrm>
              <a:off x="3301" y="1954"/>
              <a:ext cx="231" cy="611"/>
            </a:xfrm>
            <a:prstGeom prst="roundRect">
              <a:avLst>
                <a:gd name="adj" fmla="val 431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4894634" y="3823826"/>
            <a:ext cx="646000" cy="391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V="1">
            <a:off x="5425949" y="2827464"/>
            <a:ext cx="1686723" cy="920133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2412977" y="5702399"/>
            <a:ext cx="2414879" cy="1452"/>
          </a:xfrm>
          <a:prstGeom prst="line">
            <a:avLst/>
          </a:prstGeom>
          <a:noFill/>
          <a:ln w="36000">
            <a:solidFill>
              <a:srgbClr val="47B8B8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1069927" y="5411028"/>
            <a:ext cx="1361681" cy="49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ea typeface="Arial Unicode MS" charset="0"/>
                <a:cs typeface="Arial Unicode MS" charset="0"/>
              </a:rPr>
              <a:t>Central Timing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ea typeface="Arial Unicode MS" charset="0"/>
                <a:cs typeface="Arial Unicode MS" charset="0"/>
              </a:rPr>
              <a:t>1.3GHz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4925119" y="3312833"/>
            <a:ext cx="518251" cy="265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2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MPS</a:t>
            </a:r>
          </a:p>
        </p:txBody>
      </p:sp>
      <p:sp>
        <p:nvSpPr>
          <p:cNvPr id="39" name="Line 79"/>
          <p:cNvSpPr>
            <a:spLocks noChangeShapeType="1"/>
          </p:cNvSpPr>
          <p:nvPr/>
        </p:nvSpPr>
        <p:spPr bwMode="auto">
          <a:xfrm flipH="1">
            <a:off x="4576715" y="3886961"/>
            <a:ext cx="111778" cy="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82"/>
          <p:cNvSpPr>
            <a:spLocks noChangeArrowheads="1"/>
          </p:cNvSpPr>
          <p:nvPr/>
        </p:nvSpPr>
        <p:spPr bwMode="auto">
          <a:xfrm>
            <a:off x="4827856" y="5541987"/>
            <a:ext cx="712778" cy="320824"/>
          </a:xfrm>
          <a:prstGeom prst="roundRect">
            <a:avLst>
              <a:gd name="adj" fmla="val 417"/>
            </a:avLst>
          </a:prstGeom>
          <a:solidFill>
            <a:srgbClr val="33A3A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Decagon 95"/>
          <p:cNvSpPr>
            <a:spLocks noChangeAspect="1"/>
          </p:cNvSpPr>
          <p:nvPr/>
        </p:nvSpPr>
        <p:spPr bwMode="auto">
          <a:xfrm>
            <a:off x="7112673" y="2456669"/>
            <a:ext cx="694491" cy="699664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PCIe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Decagon 96"/>
          <p:cNvSpPr/>
          <p:nvPr/>
        </p:nvSpPr>
        <p:spPr bwMode="auto">
          <a:xfrm>
            <a:off x="7085226" y="1285158"/>
            <a:ext cx="702907" cy="699128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Ethernet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>
            <a:off x="5650961" y="1061600"/>
            <a:ext cx="1434264" cy="550912"/>
          </a:xfrm>
          <a:prstGeom prst="line">
            <a:avLst/>
          </a:prstGeom>
          <a:noFill/>
          <a:ln w="36000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Decagon 98"/>
          <p:cNvSpPr/>
          <p:nvPr/>
        </p:nvSpPr>
        <p:spPr bwMode="auto">
          <a:xfrm>
            <a:off x="7085226" y="3962066"/>
            <a:ext cx="702908" cy="699128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Clock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108"/>
          <p:cNvSpPr txBox="1"/>
          <p:nvPr/>
        </p:nvSpPr>
        <p:spPr>
          <a:xfrm>
            <a:off x="7057644" y="3417724"/>
            <a:ext cx="7664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MCH</a:t>
            </a:r>
            <a:endParaRPr lang="en-US" b="1" dirty="0"/>
          </a:p>
        </p:txBody>
      </p:sp>
      <p:sp>
        <p:nvSpPr>
          <p:cNvPr id="47" name="Up-Down Arrow 109"/>
          <p:cNvSpPr/>
          <p:nvPr/>
        </p:nvSpPr>
        <p:spPr bwMode="auto">
          <a:xfrm>
            <a:off x="6082112" y="1026758"/>
            <a:ext cx="203697" cy="5102674"/>
          </a:xfrm>
          <a:prstGeom prst="upDown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Up-Down Arrow 110"/>
          <p:cNvSpPr/>
          <p:nvPr/>
        </p:nvSpPr>
        <p:spPr bwMode="auto">
          <a:xfrm>
            <a:off x="6312931" y="1026758"/>
            <a:ext cx="181922" cy="5102674"/>
          </a:xfrm>
          <a:prstGeom prst="upDown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Up-Down Arrow 111"/>
          <p:cNvSpPr/>
          <p:nvPr/>
        </p:nvSpPr>
        <p:spPr bwMode="auto">
          <a:xfrm>
            <a:off x="6526328" y="1026758"/>
            <a:ext cx="177566" cy="5102674"/>
          </a:xfrm>
          <a:prstGeom prst="upDown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113"/>
          <p:cNvCxnSpPr/>
          <p:nvPr/>
        </p:nvCxnSpPr>
        <p:spPr bwMode="auto">
          <a:xfrm>
            <a:off x="5425950" y="2127783"/>
            <a:ext cx="725843" cy="53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Arrow Connector 116"/>
          <p:cNvCxnSpPr/>
          <p:nvPr/>
        </p:nvCxnSpPr>
        <p:spPr bwMode="auto">
          <a:xfrm rot="10800000">
            <a:off x="5454984" y="3932935"/>
            <a:ext cx="696809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Arrow Connector 120"/>
          <p:cNvCxnSpPr/>
          <p:nvPr/>
        </p:nvCxnSpPr>
        <p:spPr bwMode="auto">
          <a:xfrm>
            <a:off x="5454984" y="5153899"/>
            <a:ext cx="905852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Arrow Connector 122"/>
          <p:cNvCxnSpPr/>
          <p:nvPr/>
        </p:nvCxnSpPr>
        <p:spPr bwMode="auto">
          <a:xfrm>
            <a:off x="5454984" y="5293261"/>
            <a:ext cx="1114894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Straight Arrow Connector 124"/>
          <p:cNvCxnSpPr/>
          <p:nvPr/>
        </p:nvCxnSpPr>
        <p:spPr bwMode="auto">
          <a:xfrm rot="10800000">
            <a:off x="5425950" y="2257490"/>
            <a:ext cx="934885" cy="380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5" name="TextBox 128"/>
          <p:cNvSpPr txBox="1"/>
          <p:nvPr/>
        </p:nvSpPr>
        <p:spPr>
          <a:xfrm rot="16200000">
            <a:off x="5347790" y="4202313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Interlocks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TextBox 129"/>
          <p:cNvSpPr txBox="1"/>
          <p:nvPr/>
        </p:nvSpPr>
        <p:spPr>
          <a:xfrm rot="16200000">
            <a:off x="5556833" y="4202312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Trigger &amp; Gates</a:t>
            </a:r>
          </a:p>
        </p:txBody>
      </p:sp>
      <p:sp>
        <p:nvSpPr>
          <p:cNvPr id="57" name="TextBox 130"/>
          <p:cNvSpPr txBox="1"/>
          <p:nvPr/>
        </p:nvSpPr>
        <p:spPr>
          <a:xfrm rot="16200000">
            <a:off x="5765875" y="4202312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Clock &amp; Data</a:t>
            </a:r>
          </a:p>
        </p:txBody>
      </p:sp>
      <p:sp>
        <p:nvSpPr>
          <p:cNvPr id="58" name="TextBox 131"/>
          <p:cNvSpPr txBox="1"/>
          <p:nvPr/>
        </p:nvSpPr>
        <p:spPr>
          <a:xfrm>
            <a:off x="4827856" y="5504402"/>
            <a:ext cx="94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Timing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Receiver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9" name="TextBox 132"/>
          <p:cNvSpPr txBox="1"/>
          <p:nvPr/>
        </p:nvSpPr>
        <p:spPr>
          <a:xfrm>
            <a:off x="4729142" y="2732085"/>
            <a:ext cx="91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DAMC 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0" name="TextBox 133"/>
          <p:cNvSpPr txBox="1"/>
          <p:nvPr/>
        </p:nvSpPr>
        <p:spPr>
          <a:xfrm>
            <a:off x="4758175" y="419008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DAMC 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" name="TextBox 134"/>
          <p:cNvSpPr txBox="1"/>
          <p:nvPr/>
        </p:nvSpPr>
        <p:spPr>
          <a:xfrm>
            <a:off x="3741996" y="419008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RTM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2" name="Group 154"/>
          <p:cNvGrpSpPr/>
          <p:nvPr/>
        </p:nvGrpSpPr>
        <p:grpSpPr>
          <a:xfrm>
            <a:off x="3883293" y="3747600"/>
            <a:ext cx="441312" cy="278724"/>
            <a:chOff x="965200" y="4495800"/>
            <a:chExt cx="482600" cy="304800"/>
          </a:xfrm>
        </p:grpSpPr>
        <p:sp>
          <p:nvSpPr>
            <p:cNvPr id="63" name="Merge 135"/>
            <p:cNvSpPr/>
            <p:nvPr/>
          </p:nvSpPr>
          <p:spPr bwMode="auto">
            <a:xfrm rot="16200000">
              <a:off x="1143000" y="4495800"/>
              <a:ext cx="304800" cy="304800"/>
            </a:xfrm>
            <a:prstGeom prst="flowChartMerg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066800" y="468207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65" name="Group 146"/>
            <p:cNvGrpSpPr/>
            <p:nvPr/>
          </p:nvGrpSpPr>
          <p:grpSpPr>
            <a:xfrm>
              <a:off x="1164167" y="4609730"/>
              <a:ext cx="156633" cy="101590"/>
              <a:chOff x="1121834" y="4893734"/>
              <a:chExt cx="224367" cy="118534"/>
            </a:xfrm>
          </p:grpSpPr>
          <p:cxnSp>
            <p:nvCxnSpPr>
              <p:cNvPr id="68" name="Straight Connector 138"/>
              <p:cNvCxnSpPr/>
              <p:nvPr/>
            </p:nvCxnSpPr>
            <p:spPr bwMode="auto">
              <a:xfrm>
                <a:off x="1253068" y="4897967"/>
                <a:ext cx="93133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140"/>
              <p:cNvCxnSpPr/>
              <p:nvPr/>
            </p:nvCxnSpPr>
            <p:spPr bwMode="auto">
              <a:xfrm rot="5400000">
                <a:off x="1162051" y="4912783"/>
                <a:ext cx="105833" cy="76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142"/>
              <p:cNvCxnSpPr/>
              <p:nvPr/>
            </p:nvCxnSpPr>
            <p:spPr bwMode="auto">
              <a:xfrm>
                <a:off x="1121834" y="5003800"/>
                <a:ext cx="110067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144"/>
              <p:cNvCxnSpPr/>
              <p:nvPr/>
            </p:nvCxnSpPr>
            <p:spPr bwMode="auto">
              <a:xfrm rot="5400000" flipH="1" flipV="1">
                <a:off x="1202267" y="4910667"/>
                <a:ext cx="118534" cy="84667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6" name="Straight Connector 148"/>
            <p:cNvCxnSpPr>
              <a:stCxn id="64" idx="2"/>
            </p:cNvCxnSpPr>
            <p:nvPr/>
          </p:nvCxnSpPr>
          <p:spPr bwMode="auto">
            <a:xfrm rot="10800000">
              <a:off x="965200" y="4720168"/>
              <a:ext cx="101600" cy="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150"/>
            <p:cNvCxnSpPr/>
            <p:nvPr/>
          </p:nvCxnSpPr>
          <p:spPr bwMode="auto">
            <a:xfrm rot="10800000">
              <a:off x="965200" y="4576197"/>
              <a:ext cx="18732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7684771" y="903364"/>
            <a:ext cx="702462" cy="492122"/>
          </a:xfrm>
          <a:prstGeom prst="line">
            <a:avLst/>
          </a:prstGeom>
          <a:noFill/>
          <a:ln w="36000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106"/>
          <p:cNvSpPr txBox="1"/>
          <p:nvPr/>
        </p:nvSpPr>
        <p:spPr>
          <a:xfrm>
            <a:off x="2342571" y="3646721"/>
            <a:ext cx="105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Interlocks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 status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ounded Rectangle 169"/>
          <p:cNvSpPr/>
          <p:nvPr/>
        </p:nvSpPr>
        <p:spPr bwMode="auto">
          <a:xfrm>
            <a:off x="4688493" y="835362"/>
            <a:ext cx="962468" cy="7426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TextBox 187"/>
          <p:cNvSpPr txBox="1"/>
          <p:nvPr/>
        </p:nvSpPr>
        <p:spPr>
          <a:xfrm>
            <a:off x="5990656" y="6129432"/>
            <a:ext cx="820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Backplane</a:t>
            </a:r>
            <a:endParaRPr lang="en-US" sz="1200" dirty="0">
              <a:solidFill>
                <a:srgbClr val="008000"/>
              </a:solidFill>
            </a:endParaRPr>
          </a:p>
        </p:txBody>
      </p:sp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3612796" y="1887815"/>
            <a:ext cx="962469" cy="1120268"/>
            <a:chOff x="2283" y="907"/>
            <a:chExt cx="1404" cy="666"/>
          </a:xfrm>
          <a:gradFill flip="none" rotWithShape="1">
            <a:gsLst>
              <a:gs pos="0">
                <a:srgbClr val="FFFF66"/>
              </a:gs>
              <a:gs pos="100000">
                <a:prstClr val="white"/>
              </a:gs>
            </a:gsLst>
            <a:lin ang="16200000" scaled="0"/>
            <a:tileRect/>
          </a:gradFill>
          <a:effectLst/>
        </p:grpSpPr>
        <p:sp>
          <p:nvSpPr>
            <p:cNvPr id="78" name="Freeform 9"/>
            <p:cNvSpPr>
              <a:spLocks noChangeArrowheads="1"/>
            </p:cNvSpPr>
            <p:nvPr/>
          </p:nvSpPr>
          <p:spPr bwMode="auto">
            <a:xfrm>
              <a:off x="2283" y="907"/>
              <a:ext cx="1404" cy="666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0" y="399"/>
                </a:cxn>
                <a:cxn ang="0">
                  <a:pos x="0" y="2546"/>
                </a:cxn>
                <a:cxn ang="0">
                  <a:pos x="1031" y="2946"/>
                </a:cxn>
                <a:cxn ang="0">
                  <a:pos x="5167" y="2946"/>
                </a:cxn>
                <a:cxn ang="0">
                  <a:pos x="6201" y="2546"/>
                </a:cxn>
                <a:cxn ang="0">
                  <a:pos x="6201" y="399"/>
                </a:cxn>
                <a:cxn ang="0">
                  <a:pos x="5167" y="0"/>
                </a:cxn>
                <a:cxn ang="0">
                  <a:pos x="1031" y="0"/>
                </a:cxn>
              </a:cxnLst>
              <a:rect l="0" t="0" r="r" b="b"/>
              <a:pathLst>
                <a:path w="6202" h="2947">
                  <a:moveTo>
                    <a:pt x="1031" y="0"/>
                  </a:moveTo>
                  <a:cubicBezTo>
                    <a:pt x="515" y="0"/>
                    <a:pt x="0" y="199"/>
                    <a:pt x="0" y="399"/>
                  </a:cubicBezTo>
                  <a:lnTo>
                    <a:pt x="0" y="2546"/>
                  </a:lnTo>
                  <a:cubicBezTo>
                    <a:pt x="0" y="2746"/>
                    <a:pt x="515" y="2946"/>
                    <a:pt x="1031" y="2946"/>
                  </a:cubicBezTo>
                  <a:lnTo>
                    <a:pt x="5167" y="2946"/>
                  </a:lnTo>
                  <a:cubicBezTo>
                    <a:pt x="5684" y="2946"/>
                    <a:pt x="6201" y="2746"/>
                    <a:pt x="6201" y="2546"/>
                  </a:cubicBezTo>
                  <a:lnTo>
                    <a:pt x="6201" y="399"/>
                  </a:lnTo>
                  <a:cubicBezTo>
                    <a:pt x="6201" y="199"/>
                    <a:pt x="5684" y="0"/>
                    <a:pt x="5167" y="0"/>
                  </a:cubicBezTo>
                  <a:lnTo>
                    <a:pt x="1031" y="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9" name="TextBox 114"/>
          <p:cNvSpPr txBox="1"/>
          <p:nvPr/>
        </p:nvSpPr>
        <p:spPr>
          <a:xfrm>
            <a:off x="3697477" y="274906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RTM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80" name="Elbow Connector 117"/>
          <p:cNvCxnSpPr>
            <a:endCxn id="116" idx="3"/>
          </p:cNvCxnSpPr>
          <p:nvPr/>
        </p:nvCxnSpPr>
        <p:spPr bwMode="auto">
          <a:xfrm rot="16200000" flipH="1">
            <a:off x="2985003" y="3035252"/>
            <a:ext cx="930958" cy="324627"/>
          </a:xfrm>
          <a:prstGeom prst="bentConnector2">
            <a:avLst/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Arrow Connector 125"/>
          <p:cNvCxnSpPr>
            <a:stCxn id="44" idx="7"/>
          </p:cNvCxnSpPr>
          <p:nvPr/>
        </p:nvCxnSpPr>
        <p:spPr bwMode="auto">
          <a:xfrm rot="10800000">
            <a:off x="5425956" y="2827466"/>
            <a:ext cx="1726392" cy="1268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2" name="Group 151"/>
          <p:cNvGrpSpPr/>
          <p:nvPr/>
        </p:nvGrpSpPr>
        <p:grpSpPr>
          <a:xfrm>
            <a:off x="1446872" y="2321023"/>
            <a:ext cx="368358" cy="360018"/>
            <a:chOff x="1825327" y="2323979"/>
            <a:chExt cx="402820" cy="393700"/>
          </a:xfrm>
        </p:grpSpPr>
        <p:sp>
          <p:nvSpPr>
            <p:cNvPr id="83" name="Oval 16"/>
            <p:cNvSpPr>
              <a:spLocks noChangeArrowheads="1"/>
            </p:cNvSpPr>
            <p:nvPr/>
          </p:nvSpPr>
          <p:spPr bwMode="auto">
            <a:xfrm>
              <a:off x="1825327" y="2323979"/>
              <a:ext cx="402820" cy="393700"/>
            </a:xfrm>
            <a:prstGeom prst="ellipse">
              <a:avLst/>
            </a:prstGeom>
            <a:solidFill>
              <a:srgbClr val="CCCCCC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149"/>
            <p:cNvGrpSpPr/>
            <p:nvPr/>
          </p:nvGrpSpPr>
          <p:grpSpPr>
            <a:xfrm>
              <a:off x="1914974" y="2409454"/>
              <a:ext cx="269157" cy="230712"/>
              <a:chOff x="1283194" y="2493962"/>
              <a:chExt cx="269157" cy="230712"/>
            </a:xfrm>
          </p:grpSpPr>
          <p:sp>
            <p:nvSpPr>
              <p:cNvPr id="85" name="Oval 84"/>
              <p:cNvSpPr/>
              <p:nvPr/>
            </p:nvSpPr>
            <p:spPr bwMode="auto">
              <a:xfrm>
                <a:off x="1283194" y="2493962"/>
                <a:ext cx="229394" cy="23071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6" name="Group 147"/>
              <p:cNvGrpSpPr/>
              <p:nvPr/>
            </p:nvGrpSpPr>
            <p:grpSpPr>
              <a:xfrm>
                <a:off x="1453775" y="2545481"/>
                <a:ext cx="98576" cy="132985"/>
                <a:chOff x="1576880" y="2920999"/>
                <a:chExt cx="98576" cy="132985"/>
              </a:xfrm>
            </p:grpSpPr>
            <p:cxnSp>
              <p:nvCxnSpPr>
                <p:cNvPr id="87" name="Straight Connector 105"/>
                <p:cNvCxnSpPr/>
                <p:nvPr/>
              </p:nvCxnSpPr>
              <p:spPr bwMode="auto">
                <a:xfrm rot="10800000" flipV="1">
                  <a:off x="1576881" y="2992020"/>
                  <a:ext cx="93663" cy="3318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115"/>
                <p:cNvCxnSpPr/>
                <p:nvPr/>
              </p:nvCxnSpPr>
              <p:spPr bwMode="auto">
                <a:xfrm>
                  <a:off x="1576880" y="2963246"/>
                  <a:ext cx="94605" cy="28775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121"/>
                <p:cNvCxnSpPr/>
                <p:nvPr/>
              </p:nvCxnSpPr>
              <p:spPr bwMode="auto">
                <a:xfrm rot="10800000" flipV="1">
                  <a:off x="1580852" y="2920999"/>
                  <a:ext cx="90633" cy="42247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146"/>
                <p:cNvCxnSpPr/>
                <p:nvPr/>
              </p:nvCxnSpPr>
              <p:spPr bwMode="auto">
                <a:xfrm>
                  <a:off x="1580851" y="3025209"/>
                  <a:ext cx="94605" cy="28775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91" name="Rounded Rectangle 152"/>
          <p:cNvSpPr/>
          <p:nvPr/>
        </p:nvSpPr>
        <p:spPr bwMode="auto">
          <a:xfrm>
            <a:off x="2028752" y="2147855"/>
            <a:ext cx="963919" cy="699000"/>
          </a:xfrm>
          <a:prstGeom prst="roundRect">
            <a:avLst/>
          </a:prstGeom>
          <a:gradFill>
            <a:gsLst>
              <a:gs pos="0">
                <a:srgbClr val="FFFF79"/>
              </a:gs>
              <a:gs pos="100000">
                <a:schemeClr val="accent3"/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Merge 154"/>
          <p:cNvSpPr/>
          <p:nvPr/>
        </p:nvSpPr>
        <p:spPr bwMode="auto">
          <a:xfrm rot="16200000">
            <a:off x="2412252" y="2357993"/>
            <a:ext cx="278724" cy="278724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342571" y="2528327"/>
            <a:ext cx="69681" cy="6968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4" name="Group 146"/>
          <p:cNvGrpSpPr/>
          <p:nvPr/>
        </p:nvGrpSpPr>
        <p:grpSpPr>
          <a:xfrm>
            <a:off x="2431608" y="2462176"/>
            <a:ext cx="143233" cy="92899"/>
            <a:chOff x="1121834" y="4893734"/>
            <a:chExt cx="224367" cy="118534"/>
          </a:xfrm>
        </p:grpSpPr>
        <p:cxnSp>
          <p:nvCxnSpPr>
            <p:cNvPr id="95" name="Straight Connector 160"/>
            <p:cNvCxnSpPr/>
            <p:nvPr/>
          </p:nvCxnSpPr>
          <p:spPr bwMode="auto">
            <a:xfrm>
              <a:off x="1253068" y="4897967"/>
              <a:ext cx="93133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161"/>
            <p:cNvCxnSpPr/>
            <p:nvPr/>
          </p:nvCxnSpPr>
          <p:spPr bwMode="auto">
            <a:xfrm rot="5400000">
              <a:off x="1162051" y="4912783"/>
              <a:ext cx="105833" cy="76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162"/>
            <p:cNvCxnSpPr/>
            <p:nvPr/>
          </p:nvCxnSpPr>
          <p:spPr bwMode="auto">
            <a:xfrm>
              <a:off x="1121834" y="5003800"/>
              <a:ext cx="110067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166"/>
            <p:cNvCxnSpPr/>
            <p:nvPr/>
          </p:nvCxnSpPr>
          <p:spPr bwMode="auto">
            <a:xfrm rot="5400000" flipH="1" flipV="1">
              <a:off x="1202267" y="4910667"/>
              <a:ext cx="118534" cy="8466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9" name="Straight Connector 158"/>
          <p:cNvCxnSpPr>
            <a:stCxn id="93" idx="2"/>
          </p:cNvCxnSpPr>
          <p:nvPr/>
        </p:nvCxnSpPr>
        <p:spPr bwMode="auto">
          <a:xfrm rot="10800000" flipV="1">
            <a:off x="1815231" y="2563167"/>
            <a:ext cx="527341" cy="105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159"/>
          <p:cNvCxnSpPr/>
          <p:nvPr/>
        </p:nvCxnSpPr>
        <p:spPr bwMode="auto">
          <a:xfrm rot="10800000">
            <a:off x="1815231" y="2431512"/>
            <a:ext cx="605727" cy="14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170"/>
          <p:cNvSpPr txBox="1"/>
          <p:nvPr/>
        </p:nvSpPr>
        <p:spPr>
          <a:xfrm>
            <a:off x="2214823" y="2654972"/>
            <a:ext cx="720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Pre-Amp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4" name="Group 30"/>
          <p:cNvGrpSpPr>
            <a:grpSpLocks/>
          </p:cNvGrpSpPr>
          <p:nvPr/>
        </p:nvGrpSpPr>
        <p:grpSpPr bwMode="auto">
          <a:xfrm>
            <a:off x="3883292" y="2368140"/>
            <a:ext cx="444216" cy="240980"/>
            <a:chOff x="1455" y="1132"/>
            <a:chExt cx="232" cy="166"/>
          </a:xfrm>
        </p:grpSpPr>
        <p:sp>
          <p:nvSpPr>
            <p:cNvPr id="105" name="Freeform 31"/>
            <p:cNvSpPr>
              <a:spLocks noChangeArrowheads="1"/>
            </p:cNvSpPr>
            <p:nvPr/>
          </p:nvSpPr>
          <p:spPr bwMode="auto">
            <a:xfrm>
              <a:off x="1455" y="1132"/>
              <a:ext cx="232" cy="166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341" y="0"/>
                </a:cxn>
                <a:cxn ang="0">
                  <a:pos x="1026" y="0"/>
                </a:cxn>
                <a:cxn ang="0">
                  <a:pos x="1026" y="736"/>
                </a:cxn>
                <a:cxn ang="0">
                  <a:pos x="341" y="736"/>
                </a:cxn>
                <a:cxn ang="0">
                  <a:pos x="0" y="368"/>
                </a:cxn>
              </a:cxnLst>
              <a:rect l="0" t="0" r="r" b="b"/>
              <a:pathLst>
                <a:path w="1027" h="737">
                  <a:moveTo>
                    <a:pt x="0" y="368"/>
                  </a:moveTo>
                  <a:lnTo>
                    <a:pt x="341" y="0"/>
                  </a:lnTo>
                  <a:lnTo>
                    <a:pt x="1026" y="0"/>
                  </a:lnTo>
                  <a:lnTo>
                    <a:pt x="1026" y="736"/>
                  </a:lnTo>
                  <a:lnTo>
                    <a:pt x="341" y="736"/>
                  </a:lnTo>
                  <a:lnTo>
                    <a:pt x="0" y="368"/>
                  </a:lnTo>
                </a:path>
              </a:pathLst>
            </a:custGeom>
            <a:solidFill>
              <a:srgbClr val="3DEB3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1455" y="1132"/>
              <a:ext cx="232" cy="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4720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1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ADC</a:t>
              </a:r>
            </a:p>
          </p:txBody>
        </p:sp>
      </p:grpSp>
      <p:sp>
        <p:nvSpPr>
          <p:cNvPr id="107" name="Line 79"/>
          <p:cNvSpPr>
            <a:spLocks noChangeShapeType="1"/>
          </p:cNvSpPr>
          <p:nvPr/>
        </p:nvSpPr>
        <p:spPr bwMode="auto">
          <a:xfrm flipH="1">
            <a:off x="4576715" y="2466919"/>
            <a:ext cx="111778" cy="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0" name="Elbow Connector 190"/>
          <p:cNvCxnSpPr>
            <a:endCxn id="111" idx="3"/>
          </p:cNvCxnSpPr>
          <p:nvPr/>
        </p:nvCxnSpPr>
        <p:spPr bwMode="auto">
          <a:xfrm rot="10800000" flipV="1">
            <a:off x="2342572" y="4433534"/>
            <a:ext cx="2776656" cy="155660"/>
          </a:xfrm>
          <a:prstGeom prst="bentConnector3">
            <a:avLst>
              <a:gd name="adj1" fmla="val 25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1" name="Text Box 69"/>
          <p:cNvSpPr txBox="1">
            <a:spLocks noChangeArrowheads="1"/>
          </p:cNvSpPr>
          <p:nvPr/>
        </p:nvSpPr>
        <p:spPr bwMode="auto">
          <a:xfrm>
            <a:off x="1565921" y="4470156"/>
            <a:ext cx="776651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MPS link</a:t>
            </a:r>
            <a:endParaRPr lang="en-US" sz="16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cxnSp>
        <p:nvCxnSpPr>
          <p:cNvPr id="112" name="Straight Arrow Connector 196"/>
          <p:cNvCxnSpPr/>
          <p:nvPr/>
        </p:nvCxnSpPr>
        <p:spPr bwMode="auto">
          <a:xfrm rot="10800000">
            <a:off x="5425950" y="2387254"/>
            <a:ext cx="1143928" cy="28897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4" name="Text Box 67"/>
          <p:cNvSpPr txBox="1">
            <a:spLocks noChangeArrowheads="1"/>
          </p:cNvSpPr>
          <p:nvPr/>
        </p:nvSpPr>
        <p:spPr bwMode="auto">
          <a:xfrm>
            <a:off x="4222583" y="6083808"/>
            <a:ext cx="1551772" cy="44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err="1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MicroTCA</a:t>
            </a:r>
            <a:r>
              <a:rPr lang="en-US" sz="1600" b="1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Crate</a:t>
            </a:r>
            <a:endParaRPr lang="en-US" sz="16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cxnSp>
        <p:nvCxnSpPr>
          <p:cNvPr id="119" name="Elbow Connector 117"/>
          <p:cNvCxnSpPr/>
          <p:nvPr/>
        </p:nvCxnSpPr>
        <p:spPr bwMode="auto">
          <a:xfrm rot="10800000" flipV="1">
            <a:off x="3288168" y="2732085"/>
            <a:ext cx="324630" cy="16977"/>
          </a:xfrm>
          <a:prstGeom prst="bentConnector3">
            <a:avLst>
              <a:gd name="adj1" fmla="val 99676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7805261" y="679573"/>
            <a:ext cx="868108" cy="29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Ethernet</a:t>
            </a:r>
          </a:p>
        </p:txBody>
      </p:sp>
      <p:cxnSp>
        <p:nvCxnSpPr>
          <p:cNvPr id="45" name="Elbow Connector 100"/>
          <p:cNvCxnSpPr>
            <a:stCxn id="40" idx="3"/>
            <a:endCxn id="44" idx="4"/>
          </p:cNvCxnSpPr>
          <p:nvPr/>
        </p:nvCxnSpPr>
        <p:spPr bwMode="auto">
          <a:xfrm flipV="1">
            <a:off x="5540634" y="4661193"/>
            <a:ext cx="1787441" cy="104120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Text Box 69"/>
          <p:cNvSpPr txBox="1">
            <a:spLocks noChangeArrowheads="1"/>
          </p:cNvSpPr>
          <p:nvPr/>
        </p:nvSpPr>
        <p:spPr bwMode="auto">
          <a:xfrm>
            <a:off x="1914325" y="1746210"/>
            <a:ext cx="1209875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Subsystem</a:t>
            </a:r>
            <a:endParaRPr lang="en-US" sz="16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2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rtex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17" y="935279"/>
            <a:ext cx="2022134" cy="1781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847155"/>
            <a:ext cx="5514704" cy="2613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Protection System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Reads status</a:t>
            </a:r>
            <a:r>
              <a:rPr lang="en-US" sz="2400" dirty="0" smtClean="0"/>
              <a:t> of Accelerator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/>
              <a:buChar char="o"/>
            </a:pPr>
            <a:r>
              <a:rPr lang="en-US" sz="2400" dirty="0" smtClean="0"/>
              <a:t>NO request from operator required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Based on </a:t>
            </a:r>
            <a:r>
              <a:rPr lang="en-US" sz="2400" b="1" dirty="0" smtClean="0">
                <a:solidFill>
                  <a:srgbClr val="0000FF"/>
                </a:solidFill>
              </a:rPr>
              <a:t>combinational logic </a:t>
            </a:r>
            <a:r>
              <a:rPr lang="en-US" sz="2400" dirty="0" smtClean="0"/>
              <a:t>functions in </a:t>
            </a:r>
            <a:r>
              <a:rPr lang="en-US" sz="2400" dirty="0" err="1" smtClean="0"/>
              <a:t>FPGAs</a:t>
            </a:r>
            <a:endParaRPr lang="en-US" sz="24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Courier New"/>
              <a:buChar char="o"/>
            </a:pPr>
            <a:r>
              <a:rPr lang="en-US" sz="2400" dirty="0" smtClean="0"/>
              <a:t>Logic is configurable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All MPS modules are </a:t>
            </a:r>
            <a:r>
              <a:rPr lang="en-US" sz="2400" b="1" dirty="0" smtClean="0">
                <a:solidFill>
                  <a:srgbClr val="0000FF"/>
                </a:solidFill>
              </a:rPr>
              <a:t>communicating on a dedicated fiber net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Software and Ethernet is for configuration and status information only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62" b="-20162"/>
          <a:stretch>
            <a:fillRect/>
          </a:stretch>
        </p:blipFill>
        <p:spPr bwMode="auto">
          <a:xfrm>
            <a:off x="404811" y="457282"/>
            <a:ext cx="5589157" cy="341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82575" y="3575538"/>
            <a:ext cx="8607425" cy="264938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v"/>
            </a:pPr>
            <a:r>
              <a:rPr lang="en-US" sz="1800" dirty="0" smtClean="0"/>
              <a:t>DAMC2 has been developed </a:t>
            </a:r>
            <a:r>
              <a:rPr lang="en-US" sz="1800" dirty="0"/>
              <a:t>at </a:t>
            </a:r>
            <a:r>
              <a:rPr lang="en-US" sz="1800" dirty="0" smtClean="0"/>
              <a:t>FE</a:t>
            </a:r>
            <a:endParaRPr lang="en-US" sz="1800" dirty="0"/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Besides MPS, other </a:t>
            </a:r>
            <a:r>
              <a:rPr lang="en-US" sz="1200" dirty="0"/>
              <a:t>groups have developed firmware for their projects, e.g. BLM-</a:t>
            </a:r>
            <a:r>
              <a:rPr lang="en-US" sz="1200" dirty="0" smtClean="0"/>
              <a:t>controller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25 MPS-boards in use, 100 ordered for the beginning of 2015, further will follow</a:t>
            </a:r>
            <a:endParaRPr lang="en-US" sz="1200" dirty="0"/>
          </a:p>
          <a:p>
            <a:pPr>
              <a:buFont typeface="Wingdings" charset="0"/>
              <a:buChar char="v"/>
            </a:pPr>
            <a:r>
              <a:rPr lang="en-US" sz="1800" dirty="0" smtClean="0"/>
              <a:t>Interface RTM has been developed at FLA and FEB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Besides MPS, it also used by other systems, e.g. laser controller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18 MPS-RTMs in use, 100 delivered and under final assembly, further will follow</a:t>
            </a:r>
          </a:p>
          <a:p>
            <a:pPr>
              <a:buFont typeface="Wingdings" charset="0"/>
              <a:buChar char="v"/>
            </a:pPr>
            <a:r>
              <a:rPr lang="en-US" sz="1800" dirty="0" smtClean="0"/>
              <a:t>Radiation dosimetry </a:t>
            </a:r>
            <a:r>
              <a:rPr lang="en-US" sz="1800" dirty="0"/>
              <a:t>monitoring FMC-</a:t>
            </a:r>
            <a:r>
              <a:rPr lang="en-US" sz="1800" dirty="0" smtClean="0"/>
              <a:t>card is currently under development at MDI</a:t>
            </a:r>
          </a:p>
          <a:p>
            <a:pPr>
              <a:buFont typeface="Wingdings" charset="0"/>
              <a:buChar char="v"/>
            </a:pPr>
            <a:endParaRPr lang="en-US" sz="1800" dirty="0" smtClean="0"/>
          </a:p>
          <a:p>
            <a:pPr>
              <a:buFont typeface="Wingdings" charset="0"/>
              <a:buChar char="v"/>
            </a:pPr>
            <a:endParaRPr lang="en-US" sz="1800" dirty="0" smtClean="0"/>
          </a:p>
          <a:p>
            <a:pPr>
              <a:buFont typeface="Wingdings" charset="0"/>
              <a:buChar char="v"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© J. </a:t>
            </a:r>
            <a:r>
              <a:rPr lang="en-US" sz="1800" dirty="0" err="1" smtClean="0"/>
              <a:t>Jäger</a:t>
            </a:r>
            <a:endParaRPr lang="en-US" sz="1800" dirty="0"/>
          </a:p>
        </p:txBody>
      </p:sp>
      <p:pic>
        <p:nvPicPr>
          <p:cNvPr id="8" name="Picture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859" y="2314939"/>
            <a:ext cx="1764232" cy="10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620697" y="2192745"/>
            <a:ext cx="1035197" cy="703502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dirty="0">
                <a:solidFill>
                  <a:schemeClr val="accent2"/>
                </a:solidFill>
              </a:rPr>
              <a:t>FMC-card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337175" y="2219326"/>
            <a:ext cx="1051902" cy="9561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4914899" y="2860674"/>
            <a:ext cx="1474175" cy="51947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4343" y="919867"/>
            <a:ext cx="523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dirty="0" smtClean="0">
                <a:solidFill>
                  <a:srgbClr val="FF9900"/>
                </a:solidFill>
              </a:rPr>
              <a:t>RTM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728" y="910731"/>
            <a:ext cx="7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dirty="0" smtClean="0">
                <a:solidFill>
                  <a:srgbClr val="FF9900"/>
                </a:solidFill>
              </a:rPr>
              <a:t>DAMC2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6261" y="3108919"/>
            <a:ext cx="843124" cy="276999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200" dirty="0" err="1" smtClean="0">
                <a:solidFill>
                  <a:schemeClr val="accent2"/>
                </a:solidFill>
              </a:rPr>
              <a:t>Dosi</a:t>
            </a:r>
            <a:r>
              <a:rPr lang="en-US" sz="1200" dirty="0" smtClean="0">
                <a:solidFill>
                  <a:schemeClr val="accent2"/>
                </a:solidFill>
              </a:rPr>
              <a:t>-Mon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37385" y="849191"/>
            <a:ext cx="2896699" cy="1465748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sz="1200" dirty="0"/>
              <a:t>XILINX Virtex-5 </a:t>
            </a:r>
            <a:r>
              <a:rPr lang="en-US" sz="1200" dirty="0" smtClean="0"/>
              <a:t>FPGA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sz="1200" dirty="0" smtClean="0"/>
              <a:t>MMC support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sz="1200" dirty="0" smtClean="0"/>
              <a:t>onboard flash</a:t>
            </a:r>
            <a:r>
              <a:rPr lang="en-US" sz="1200" dirty="0"/>
              <a:t>-</a:t>
            </a:r>
            <a:r>
              <a:rPr lang="en-US" sz="1200" dirty="0" smtClean="0"/>
              <a:t>memory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sz="1200" dirty="0" smtClean="0"/>
              <a:t>1 </a:t>
            </a:r>
            <a:r>
              <a:rPr lang="en-US" sz="1200" dirty="0" err="1"/>
              <a:t>Gbit</a:t>
            </a:r>
            <a:r>
              <a:rPr lang="en-US" sz="1200" dirty="0"/>
              <a:t> </a:t>
            </a:r>
            <a:r>
              <a:rPr lang="en-US" sz="1200" dirty="0" smtClean="0"/>
              <a:t>SDRAM</a:t>
            </a:r>
          </a:p>
          <a:p>
            <a:pPr>
              <a:buClr>
                <a:schemeClr val="accent2"/>
              </a:buClr>
              <a:buFont typeface="Wingdings" charset="0"/>
              <a:buChar char="§"/>
            </a:pPr>
            <a:r>
              <a:rPr lang="en-US" sz="1200" dirty="0" smtClean="0"/>
              <a:t>optional dosimetry FMC</a:t>
            </a:r>
            <a:r>
              <a:rPr lang="en-US" sz="1200" dirty="0"/>
              <a:t>-</a:t>
            </a:r>
            <a:r>
              <a:rPr lang="en-US" sz="1200" dirty="0" smtClean="0"/>
              <a:t>card</a:t>
            </a:r>
          </a:p>
        </p:txBody>
      </p:sp>
    </p:spTree>
    <p:extLst>
      <p:ext uri="{BB962C8B-B14F-4D97-AF65-F5344CB8AC3E}">
        <p14:creationId xmlns:p14="http://schemas.microsoft.com/office/powerpoint/2010/main" val="152301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Operator’s GUI: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7" descr="mps_xfel_section_overview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409459" y="677081"/>
            <a:ext cx="5745426" cy="2300055"/>
          </a:xfrm>
          <a:prstGeom prst="rect">
            <a:avLst/>
          </a:prstGeom>
        </p:spPr>
      </p:pic>
      <p:sp>
        <p:nvSpPr>
          <p:cNvPr id="8" name="Rectangle 10"/>
          <p:cNvSpPr txBox="1">
            <a:spLocks noChangeAspect="1" noChangeArrowheads="1"/>
          </p:cNvSpPr>
          <p:nvPr/>
        </p:nvSpPr>
        <p:spPr>
          <a:xfrm>
            <a:off x="137057" y="4689230"/>
            <a:ext cx="8917856" cy="1776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US" sz="1400" dirty="0" smtClean="0"/>
              <a:t>‘give way’-signs for current state of laser inhibits, shutter states and </a:t>
            </a:r>
            <a:r>
              <a:rPr lang="en-US" sz="1400" dirty="0" err="1" smtClean="0"/>
              <a:t>linac</a:t>
            </a:r>
            <a:r>
              <a:rPr lang="en-US" sz="1400" dirty="0" smtClean="0"/>
              <a:t> dump kicker</a:t>
            </a:r>
          </a:p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US" sz="1400" dirty="0" smtClean="0"/>
              <a:t>‘speed limit’-signs for current beam limits</a:t>
            </a:r>
          </a:p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US" sz="1400" dirty="0" smtClean="0"/>
              <a:t>‘red-green’-background for current availability of the different accelerator subsections</a:t>
            </a:r>
          </a:p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US" sz="1400" dirty="0" smtClean="0"/>
              <a:t>‘white boxes’ for current operation modes</a:t>
            </a:r>
          </a:p>
          <a:p>
            <a:pPr lvl="1">
              <a:buClr>
                <a:schemeClr val="accent2"/>
              </a:buClr>
              <a:buFont typeface="Wingdings" charset="2"/>
              <a:buChar char="ü"/>
            </a:pPr>
            <a:r>
              <a:rPr lang="en-US" sz="1400" dirty="0" smtClean="0"/>
              <a:t>list of MPS-servers with their current health state and their contributions to the beam limitation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45" y="1588850"/>
            <a:ext cx="5630341" cy="2957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869" y="615334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J. </a:t>
            </a:r>
            <a:r>
              <a:rPr lang="en-US" sz="1400" dirty="0" err="1" smtClean="0"/>
              <a:t>Jäger</a:t>
            </a:r>
            <a:endParaRPr lang="en-US" sz="1400" dirty="0"/>
          </a:p>
        </p:txBody>
      </p:sp>
      <p:sp>
        <p:nvSpPr>
          <p:cNvPr id="3" name="Right Brace 2"/>
          <p:cNvSpPr/>
          <p:nvPr/>
        </p:nvSpPr>
        <p:spPr>
          <a:xfrm>
            <a:off x="6349851" y="3252026"/>
            <a:ext cx="203349" cy="12944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57"/>
          <p:cNvSpPr/>
          <p:nvPr/>
        </p:nvSpPr>
        <p:spPr bwMode="auto">
          <a:xfrm>
            <a:off x="7372619" y="3582461"/>
            <a:ext cx="1473587" cy="709262"/>
          </a:xfrm>
          <a:prstGeom prst="wedgeRoundRectCallout">
            <a:avLst>
              <a:gd name="adj1" fmla="val -102217"/>
              <a:gd name="adj2" fmla="val -7172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/>
          <a:lstStyle/>
          <a:p>
            <a:pPr>
              <a:buFont typeface="Wingdings" charset="0"/>
              <a:buNone/>
              <a:defRPr/>
            </a:pPr>
            <a:r>
              <a:rPr lang="de-DE" sz="1400" b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Wird noch vereinfacht</a:t>
            </a:r>
            <a:endParaRPr lang="de-DE" sz="14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4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handling of a module that is switched off (FW)</a:t>
            </a:r>
          </a:p>
          <a:p>
            <a:r>
              <a:rPr lang="en-US" dirty="0" smtClean="0"/>
              <a:t>Middle layer server to summarize alarms</a:t>
            </a:r>
          </a:p>
          <a:p>
            <a:r>
              <a:rPr lang="en-US" dirty="0" smtClean="0"/>
              <a:t>Include new toroid protection when ready</a:t>
            </a:r>
          </a:p>
          <a:p>
            <a:r>
              <a:rPr lang="en-US" dirty="0" smtClean="0"/>
              <a:t>FLASH2 “slow protection” for </a:t>
            </a:r>
            <a:r>
              <a:rPr lang="en-US" dirty="0" err="1" smtClean="0"/>
              <a:t>BLMs</a:t>
            </a:r>
            <a:r>
              <a:rPr lang="en-US" dirty="0" smtClean="0"/>
              <a:t> </a:t>
            </a:r>
            <a:r>
              <a:rPr lang="de-DE" sz="2200" dirty="0" smtClean="0">
                <a:sym typeface="Wingdings"/>
              </a:rPr>
              <a:t> Chr. Grün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Timing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Screen shot 2011-04-26 at 13.18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18" y="1980145"/>
            <a:ext cx="4624638" cy="399085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576138" y="1074858"/>
            <a:ext cx="1696065" cy="484505"/>
          </a:xfrm>
          <a:prstGeom prst="wedgeRoundRectCallout">
            <a:avLst>
              <a:gd name="adj1" fmla="val 7777"/>
              <a:gd name="adj2" fmla="val 1643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Status:</a:t>
            </a:r>
          </a:p>
          <a:p>
            <a:r>
              <a:rPr lang="en-US" sz="1200" dirty="0" smtClean="0"/>
              <a:t>Old system is master.</a:t>
            </a:r>
          </a:p>
        </p:txBody>
      </p:sp>
      <p:grpSp>
        <p:nvGrpSpPr>
          <p:cNvPr id="47" name="Gruppierung 46"/>
          <p:cNvGrpSpPr/>
          <p:nvPr/>
        </p:nvGrpSpPr>
        <p:grpSpPr>
          <a:xfrm>
            <a:off x="314746" y="926128"/>
            <a:ext cx="7261824" cy="5358717"/>
            <a:chOff x="314746" y="926128"/>
            <a:chExt cx="7261824" cy="5358717"/>
          </a:xfrm>
        </p:grpSpPr>
        <p:cxnSp>
          <p:nvCxnSpPr>
            <p:cNvPr id="39" name="Curved Connector 35"/>
            <p:cNvCxnSpPr/>
            <p:nvPr/>
          </p:nvCxnSpPr>
          <p:spPr>
            <a:xfrm>
              <a:off x="6553200" y="2546630"/>
              <a:ext cx="870971" cy="196604"/>
            </a:xfrm>
            <a:prstGeom prst="curvedConnector3">
              <a:avLst>
                <a:gd name="adj1" fmla="val 491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ierung 45"/>
            <p:cNvGrpSpPr/>
            <p:nvPr/>
          </p:nvGrpSpPr>
          <p:grpSpPr>
            <a:xfrm>
              <a:off x="314746" y="926128"/>
              <a:ext cx="7261824" cy="5358717"/>
              <a:chOff x="314746" y="926128"/>
              <a:chExt cx="7261824" cy="535871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740913" y="4701667"/>
                <a:ext cx="1474553" cy="765388"/>
                <a:chOff x="1740913" y="4701667"/>
                <a:chExt cx="1474553" cy="76538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740914" y="4701667"/>
                  <a:ext cx="1474552" cy="7653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740913" y="5308253"/>
                  <a:ext cx="1474553" cy="158802"/>
                </a:xfrm>
                <a:prstGeom prst="rect">
                  <a:avLst/>
                </a:prstGeom>
                <a:solidFill>
                  <a:srgbClr val="CCC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741934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742955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809919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876883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943847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010811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077775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144739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11703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278667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45631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412595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479559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546523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613487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680451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747415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814379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881343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948307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015271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082235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149199" y="4701667"/>
                  <a:ext cx="66266" cy="60658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Curved Connector 35"/>
              <p:cNvCxnSpPr>
                <a:endCxn id="15" idx="2"/>
              </p:cNvCxnSpPr>
              <p:nvPr/>
            </p:nvCxnSpPr>
            <p:spPr>
              <a:xfrm rot="10800000" flipV="1">
                <a:off x="1976980" y="5111649"/>
                <a:ext cx="3644066" cy="196603"/>
              </a:xfrm>
              <a:prstGeom prst="curvedConnector4">
                <a:avLst>
                  <a:gd name="adj1" fmla="val 64"/>
                  <a:gd name="adj2" fmla="val 435599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742955" y="4363113"/>
                <a:ext cx="14725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Old VME Crate</a:t>
                </a:r>
                <a:endParaRPr lang="en-US" sz="1600" dirty="0"/>
              </a:p>
            </p:txBody>
          </p:sp>
          <p:sp>
            <p:nvSpPr>
              <p:cNvPr id="41" name="Rounded Rectangular Callout 40"/>
              <p:cNvSpPr/>
              <p:nvPr/>
            </p:nvSpPr>
            <p:spPr>
              <a:xfrm>
                <a:off x="314746" y="5691806"/>
                <a:ext cx="1696065" cy="593039"/>
              </a:xfrm>
              <a:prstGeom prst="wedgeRoundRectCallout">
                <a:avLst>
                  <a:gd name="adj1" fmla="val 83938"/>
                  <a:gd name="adj2" fmla="val -3671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smtClean="0"/>
                  <a:t>Second step:</a:t>
                </a:r>
              </a:p>
              <a:p>
                <a:r>
                  <a:rPr lang="en-US" sz="1200" dirty="0" smtClean="0"/>
                  <a:t>VME connected to new system</a:t>
                </a:r>
                <a:endParaRPr lang="en-US" sz="1200" dirty="0"/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32346" y="926128"/>
                <a:ext cx="3832917" cy="34369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SzTx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SzTx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Upgrade FW and server in May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6">
                      <a:lumMod val="75000"/>
                    </a:schemeClr>
                  </a:buClr>
                  <a:buSzTx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New timing has old protocol output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Wingdings"/>
                  </a:rPr>
                  <a:t>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Wingdings"/>
                  </a:rPr>
                  <a:t> slow transition possible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6749959" y="2203027"/>
                <a:ext cx="509579" cy="3436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ounded Rectangular Callout 8"/>
              <p:cNvSpPr/>
              <p:nvPr/>
            </p:nvSpPr>
            <p:spPr>
              <a:xfrm>
                <a:off x="5880505" y="1074858"/>
                <a:ext cx="1696065" cy="484505"/>
              </a:xfrm>
              <a:prstGeom prst="wedgeRoundRectCallout">
                <a:avLst>
                  <a:gd name="adj1" fmla="val -39021"/>
                  <a:gd name="adj2" fmla="val 156204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smtClean="0"/>
                  <a:t>New system will be the master.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80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60"/>
            <a:ext cx="4504823" cy="47907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Das Timing Team:</a:t>
            </a:r>
          </a:p>
          <a:p>
            <a:pPr lvl="1"/>
            <a:r>
              <a:rPr lang="en-US" sz="2000" dirty="0" smtClean="0"/>
              <a:t>Attila </a:t>
            </a:r>
            <a:r>
              <a:rPr lang="en-US" sz="2000" dirty="0" err="1" smtClean="0"/>
              <a:t>Hidvégi</a:t>
            </a:r>
            <a:r>
              <a:rPr lang="en-US" sz="2000" dirty="0" smtClean="0"/>
              <a:t>, </a:t>
            </a:r>
            <a:r>
              <a:rPr lang="en-US" sz="2000" dirty="0" err="1" smtClean="0"/>
              <a:t>Uni</a:t>
            </a:r>
            <a:r>
              <a:rPr lang="en-US" sz="2000" dirty="0" smtClean="0"/>
              <a:t> Stockholm</a:t>
            </a:r>
          </a:p>
          <a:p>
            <a:pPr lvl="1"/>
            <a:r>
              <a:rPr lang="en-US" sz="2000" dirty="0" smtClean="0"/>
              <a:t>Christian </a:t>
            </a:r>
            <a:r>
              <a:rPr lang="en-US" sz="2000" dirty="0" err="1" smtClean="0"/>
              <a:t>Bohm</a:t>
            </a:r>
            <a:r>
              <a:rPr lang="en-US" sz="2000" dirty="0"/>
              <a:t>, </a:t>
            </a:r>
            <a:r>
              <a:rPr lang="en-US" sz="2000" dirty="0" err="1"/>
              <a:t>Uni</a:t>
            </a:r>
            <a:r>
              <a:rPr lang="en-US" sz="2000" dirty="0"/>
              <a:t> </a:t>
            </a:r>
            <a:r>
              <a:rPr lang="en-US" sz="2000" dirty="0" smtClean="0"/>
              <a:t>Stockholm</a:t>
            </a:r>
          </a:p>
          <a:p>
            <a:pPr lvl="1"/>
            <a:r>
              <a:rPr lang="en-US" sz="2000" dirty="0" err="1" smtClean="0"/>
              <a:t>Pattrick</a:t>
            </a:r>
            <a:r>
              <a:rPr lang="en-US" sz="2000" dirty="0" smtClean="0"/>
              <a:t> </a:t>
            </a:r>
            <a:r>
              <a:rPr lang="en-US" sz="2000" dirty="0" err="1" smtClean="0"/>
              <a:t>Gessler</a:t>
            </a:r>
            <a:r>
              <a:rPr lang="en-US" sz="2000" dirty="0" smtClean="0"/>
              <a:t>, XFEL</a:t>
            </a:r>
          </a:p>
          <a:p>
            <a:pPr lvl="1"/>
            <a:r>
              <a:rPr lang="en-US" sz="2000" dirty="0" err="1" smtClean="0"/>
              <a:t>Holger</a:t>
            </a:r>
            <a:r>
              <a:rPr lang="en-US" sz="2000" dirty="0" smtClean="0"/>
              <a:t> Kay, MSK</a:t>
            </a:r>
          </a:p>
          <a:p>
            <a:pPr lvl="1"/>
            <a:r>
              <a:rPr lang="en-US" sz="2000" dirty="0" smtClean="0"/>
              <a:t>Arthur </a:t>
            </a:r>
            <a:r>
              <a:rPr lang="en-US" sz="2000" dirty="0" err="1" smtClean="0"/>
              <a:t>Aghababyan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Gevorg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Ludvig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Vahan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/>
              <a:t>Kay Rehlich, MCS4</a:t>
            </a:r>
          </a:p>
          <a:p>
            <a:pPr lvl="1"/>
            <a:r>
              <a:rPr lang="en-US" sz="2000" dirty="0" err="1" smtClean="0"/>
              <a:t>Christoph</a:t>
            </a:r>
            <a:r>
              <a:rPr lang="en-US" sz="2000" dirty="0" smtClean="0"/>
              <a:t> </a:t>
            </a:r>
            <a:r>
              <a:rPr lang="en-US" sz="2000" dirty="0" err="1" smtClean="0"/>
              <a:t>Stechmann</a:t>
            </a:r>
            <a:r>
              <a:rPr lang="en-US" sz="2000" dirty="0" smtClean="0"/>
              <a:t>, MCS4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117" y="1494060"/>
            <a:ext cx="4504823" cy="4790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Das MPS Team:</a:t>
            </a:r>
          </a:p>
          <a:p>
            <a:pPr lvl="1"/>
            <a:r>
              <a:rPr lang="en-US" sz="2000" dirty="0" smtClean="0"/>
              <a:t>Jürgen </a:t>
            </a:r>
            <a:r>
              <a:rPr lang="en-US" sz="2000" dirty="0" err="1" smtClean="0"/>
              <a:t>Jäger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smtClean="0"/>
              <a:t>Sven </a:t>
            </a:r>
            <a:r>
              <a:rPr lang="en-US" sz="2000" dirty="0" err="1" smtClean="0"/>
              <a:t>Karstensen</a:t>
            </a:r>
            <a:r>
              <a:rPr lang="en-US" sz="2000" dirty="0" smtClean="0"/>
              <a:t>, FLA</a:t>
            </a:r>
          </a:p>
          <a:p>
            <a:pPr lvl="1"/>
            <a:r>
              <a:rPr lang="en-US" sz="2000" dirty="0" smtClean="0"/>
              <a:t>Robert </a:t>
            </a:r>
            <a:r>
              <a:rPr lang="en-US" sz="2000" dirty="0" err="1" smtClean="0"/>
              <a:t>Kunze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smtClean="0"/>
              <a:t>Martin </a:t>
            </a:r>
            <a:r>
              <a:rPr lang="en-US" sz="2000" dirty="0" err="1" smtClean="0"/>
              <a:t>Staack</a:t>
            </a:r>
            <a:r>
              <a:rPr lang="en-US" sz="2000" dirty="0" smtClean="0"/>
              <a:t>, MCS4</a:t>
            </a:r>
          </a:p>
        </p:txBody>
      </p:sp>
    </p:spTree>
    <p:extLst>
      <p:ext uri="{BB962C8B-B14F-4D97-AF65-F5344CB8AC3E}">
        <p14:creationId xmlns:p14="http://schemas.microsoft.com/office/powerpoint/2010/main" val="289852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with different Settings FLASH 1 / 2 /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37" y="2000225"/>
            <a:ext cx="8044650" cy="270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9541" y="5306982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FLASH1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61897" y="5284706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FLASH2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968990" y="5283585"/>
            <a:ext cx="134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FLASH3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 bwMode="auto">
          <a:xfrm flipV="1">
            <a:off x="1310370" y="2766916"/>
            <a:ext cx="609869" cy="254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H="1" flipV="1">
            <a:off x="2576634" y="3491402"/>
            <a:ext cx="376092" cy="1793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277772" y="3350778"/>
            <a:ext cx="1343464" cy="1865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773636" y="4848223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FLASH1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315979" y="4848223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FLASH2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678862" y="4830155"/>
            <a:ext cx="134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FLASH3</a:t>
            </a:r>
            <a:endParaRPr lang="de-DE" dirty="0">
              <a:solidFill>
                <a:srgbClr val="7F7F7F"/>
              </a:solidFill>
            </a:endParaRP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 bwMode="auto">
          <a:xfrm flipV="1">
            <a:off x="5464465" y="3491402"/>
            <a:ext cx="657617" cy="1356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6" idx="0"/>
          </p:cNvCxnSpPr>
          <p:nvPr/>
        </p:nvCxnSpPr>
        <p:spPr bwMode="auto">
          <a:xfrm flipH="1" flipV="1">
            <a:off x="6841024" y="3625047"/>
            <a:ext cx="165784" cy="122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7" idx="0"/>
          </p:cNvCxnSpPr>
          <p:nvPr/>
        </p:nvCxnSpPr>
        <p:spPr bwMode="auto">
          <a:xfrm flipH="1" flipV="1">
            <a:off x="7320215" y="3220235"/>
            <a:ext cx="1032870" cy="1609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107850" y="6225246"/>
            <a:ext cx="11254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AE2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928467" y="6225246"/>
            <a:ext cx="11254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035712" y="5901605"/>
            <a:ext cx="13232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RF response</a:t>
            </a: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2037" y="1512555"/>
            <a:ext cx="4099199" cy="0"/>
          </a:xfrm>
          <a:prstGeom prst="line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0037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7188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4339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490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43548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0121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6568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81291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93265" y="5890798"/>
            <a:ext cx="2630836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AE22E"/>
                </a:solidFill>
              </a:rPr>
              <a:t>Requested RF Pulse shape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660045" y="1590116"/>
            <a:ext cx="0" cy="105007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222456" y="1590116"/>
            <a:ext cx="0" cy="105007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24867" y="1590116"/>
            <a:ext cx="0" cy="190128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0"/>
          <p:cNvCxnSpPr/>
          <p:nvPr/>
        </p:nvCxnSpPr>
        <p:spPr>
          <a:xfrm>
            <a:off x="1984609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0"/>
          <p:cNvCxnSpPr/>
          <p:nvPr/>
        </p:nvCxnSpPr>
        <p:spPr>
          <a:xfrm>
            <a:off x="2054315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20"/>
          <p:cNvCxnSpPr/>
          <p:nvPr/>
        </p:nvCxnSpPr>
        <p:spPr>
          <a:xfrm>
            <a:off x="3277772" y="1245596"/>
            <a:ext cx="0" cy="266959"/>
          </a:xfrm>
          <a:prstGeom prst="line">
            <a:avLst/>
          </a:prstGeom>
          <a:ln w="19050" cmpd="sng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68"/>
          <p:cNvCxnSpPr/>
          <p:nvPr/>
        </p:nvCxnSpPr>
        <p:spPr>
          <a:xfrm rot="5400000" flipH="1" flipV="1">
            <a:off x="2309774" y="2405176"/>
            <a:ext cx="1630119" cy="158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4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  --  XFEL</a:t>
            </a:r>
            <a:endParaRPr lang="en-US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 rot="10800000" flipH="1">
            <a:off x="5110467" y="1548391"/>
            <a:ext cx="33226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370"/>
          <p:cNvGrpSpPr>
            <a:grpSpLocks/>
          </p:cNvGrpSpPr>
          <p:nvPr/>
        </p:nvGrpSpPr>
        <p:grpSpPr bwMode="auto">
          <a:xfrm rot="10800000" flipH="1">
            <a:off x="5251754" y="1289629"/>
            <a:ext cx="3635375" cy="612775"/>
            <a:chOff x="5273675" y="1975741"/>
            <a:chExt cx="3546476" cy="61277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400000">
              <a:off x="8281988" y="2050353"/>
              <a:ext cx="525463" cy="550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-5400000">
              <a:off x="8302625" y="2112266"/>
              <a:ext cx="360363" cy="428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8697913" y="2064641"/>
              <a:ext cx="122237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16200000" flipV="1">
              <a:off x="8707438" y="2475803"/>
              <a:ext cx="103188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5400000">
              <a:off x="8756650" y="2421828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16200000" flipV="1">
              <a:off x="8756650" y="2105916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V="1">
              <a:off x="7572396" y="1986854"/>
              <a:ext cx="348182" cy="358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35"/>
            <p:cNvSpPr>
              <a:spLocks noChangeAspect="1" noChangeArrowheads="1"/>
            </p:cNvSpPr>
            <p:nvPr/>
          </p:nvSpPr>
          <p:spPr bwMode="auto">
            <a:xfrm rot="19153958" flipH="1">
              <a:off x="7736665" y="1975741"/>
              <a:ext cx="267510" cy="1222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" name="Freeform 50"/>
            <p:cNvSpPr>
              <a:spLocks/>
            </p:cNvSpPr>
            <p:nvPr/>
          </p:nvSpPr>
          <p:spPr bwMode="auto">
            <a:xfrm flipV="1">
              <a:off x="7461250" y="2226566"/>
              <a:ext cx="201612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2147483647 w 143"/>
                <a:gd name="T5" fmla="*/ 2147483647 h 130"/>
                <a:gd name="T6" fmla="*/ 2147483647 w 143"/>
                <a:gd name="T7" fmla="*/ 2147483647 h 130"/>
                <a:gd name="T8" fmla="*/ 2147483647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6249973" y="2228169"/>
              <a:ext cx="1100135" cy="200026"/>
              <a:chOff x="4009" y="2043"/>
              <a:chExt cx="724" cy="126"/>
            </a:xfrm>
          </p:grpSpPr>
          <p:sp>
            <p:nvSpPr>
              <p:cNvPr id="2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2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3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4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5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6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8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49" name="Group 8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75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6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5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72" name="Group 10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73" name="Rectangle 1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4" name="Rectangle 1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</p:grpSp>
        <p:sp>
          <p:nvSpPr>
            <p:cNvPr id="16" name="Rectangle 111"/>
            <p:cNvSpPr>
              <a:spLocks noChangeAspect="1" noChangeArrowheads="1"/>
            </p:cNvSpPr>
            <p:nvPr/>
          </p:nvSpPr>
          <p:spPr bwMode="auto">
            <a:xfrm>
              <a:off x="6007100" y="2283716"/>
              <a:ext cx="223837" cy="7937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" name="Rectangle 112"/>
            <p:cNvSpPr>
              <a:spLocks noChangeAspect="1" noChangeArrowheads="1"/>
            </p:cNvSpPr>
            <p:nvPr/>
          </p:nvSpPr>
          <p:spPr bwMode="auto">
            <a:xfrm>
              <a:off x="7805738" y="2282128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>
              <a:off x="7732713" y="2244028"/>
              <a:ext cx="725487" cy="173038"/>
              <a:chOff x="5088" y="2045"/>
              <a:chExt cx="478" cy="109"/>
            </a:xfrm>
          </p:grpSpPr>
          <p:sp>
            <p:nvSpPr>
              <p:cNvPr id="25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19" name="Line 117"/>
            <p:cNvSpPr>
              <a:spLocks noChangeShapeType="1"/>
            </p:cNvSpPr>
            <p:nvPr/>
          </p:nvSpPr>
          <p:spPr bwMode="auto">
            <a:xfrm>
              <a:off x="8270875" y="2329753"/>
              <a:ext cx="392112" cy="141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0" name="Line 118"/>
            <p:cNvSpPr>
              <a:spLocks noChangeShapeType="1"/>
            </p:cNvSpPr>
            <p:nvPr/>
          </p:nvSpPr>
          <p:spPr bwMode="auto">
            <a:xfrm>
              <a:off x="8464550" y="2399603"/>
              <a:ext cx="211137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1" name="Line 119"/>
            <p:cNvSpPr>
              <a:spLocks noChangeShapeType="1"/>
            </p:cNvSpPr>
            <p:nvPr/>
          </p:nvSpPr>
          <p:spPr bwMode="auto">
            <a:xfrm flipV="1">
              <a:off x="8464550" y="2329753"/>
              <a:ext cx="217487" cy="65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flipV="1">
              <a:off x="8266113" y="2224978"/>
              <a:ext cx="379412" cy="103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3" name="Line 121"/>
            <p:cNvSpPr>
              <a:spLocks noChangeShapeType="1"/>
            </p:cNvSpPr>
            <p:nvPr/>
          </p:nvSpPr>
          <p:spPr bwMode="auto">
            <a:xfrm flipV="1">
              <a:off x="8337550" y="2147191"/>
              <a:ext cx="29845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" name="Rectangle 123"/>
            <p:cNvSpPr>
              <a:spLocks noChangeAspect="1" noChangeArrowheads="1"/>
            </p:cNvSpPr>
            <p:nvPr/>
          </p:nvSpPr>
          <p:spPr bwMode="auto">
            <a:xfrm>
              <a:off x="5273675" y="2213866"/>
              <a:ext cx="690562" cy="225425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77" name="Line 37"/>
          <p:cNvSpPr>
            <a:spLocks noChangeShapeType="1"/>
          </p:cNvSpPr>
          <p:nvPr/>
        </p:nvSpPr>
        <p:spPr bwMode="auto">
          <a:xfrm rot="10800000" flipH="1">
            <a:off x="4970767" y="1515054"/>
            <a:ext cx="185737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8" name="Group 46"/>
          <p:cNvGrpSpPr>
            <a:grpSpLocks noChangeAspect="1"/>
          </p:cNvGrpSpPr>
          <p:nvPr/>
        </p:nvGrpSpPr>
        <p:grpSpPr bwMode="auto">
          <a:xfrm rot="9364650" flipV="1">
            <a:off x="5010454" y="1397579"/>
            <a:ext cx="74613" cy="438150"/>
            <a:chOff x="2790" y="3240"/>
            <a:chExt cx="56" cy="332"/>
          </a:xfrm>
        </p:grpSpPr>
        <p:sp>
          <p:nvSpPr>
            <p:cNvPr id="79" name="AutoShape 47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AutoShape 48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sp>
        <p:nvSpPr>
          <p:cNvPr id="81" name="Freeform 51"/>
          <p:cNvSpPr>
            <a:spLocks/>
          </p:cNvSpPr>
          <p:nvPr/>
        </p:nvSpPr>
        <p:spPr bwMode="auto">
          <a:xfrm rot="10800000" flipV="1">
            <a:off x="5085067" y="1445204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2" name="Line 12"/>
          <p:cNvSpPr>
            <a:spLocks noChangeShapeType="1"/>
          </p:cNvSpPr>
          <p:nvPr/>
        </p:nvSpPr>
        <p:spPr bwMode="auto">
          <a:xfrm rot="10800000" flipH="1" flipV="1">
            <a:off x="344225" y="1500766"/>
            <a:ext cx="0" cy="65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 rot="10800000" flipH="1" flipV="1">
            <a:off x="357581" y="1676979"/>
            <a:ext cx="45655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AutoShape 15"/>
          <p:cNvSpPr>
            <a:spLocks noChangeArrowheads="1"/>
          </p:cNvSpPr>
          <p:nvPr/>
        </p:nvSpPr>
        <p:spPr bwMode="auto">
          <a:xfrm rot="10800000" flipH="1">
            <a:off x="206113" y="1562679"/>
            <a:ext cx="276225" cy="2365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85" name="Group 16"/>
          <p:cNvGrpSpPr>
            <a:grpSpLocks/>
          </p:cNvGrpSpPr>
          <p:nvPr/>
        </p:nvGrpSpPr>
        <p:grpSpPr bwMode="auto">
          <a:xfrm rot="10800000" flipV="1">
            <a:off x="2851454" y="1542041"/>
            <a:ext cx="388938" cy="282575"/>
            <a:chOff x="3345" y="3309"/>
            <a:chExt cx="270" cy="178"/>
          </a:xfrm>
        </p:grpSpPr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H="1">
              <a:off x="3520" y="3400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 flipV="1">
              <a:off x="3452" y="3360"/>
              <a:ext cx="6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 flipH="1">
              <a:off x="3368" y="3346"/>
              <a:ext cx="68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Rectangle 20"/>
            <p:cNvSpPr>
              <a:spLocks noChangeAspect="1" noChangeArrowheads="1"/>
            </p:cNvSpPr>
            <p:nvPr/>
          </p:nvSpPr>
          <p:spPr bwMode="auto">
            <a:xfrm flipH="1" flipV="1">
              <a:off x="3580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0" name="Rectangle 21"/>
            <p:cNvSpPr>
              <a:spLocks noChangeAspect="1" noChangeArrowheads="1"/>
            </p:cNvSpPr>
            <p:nvPr/>
          </p:nvSpPr>
          <p:spPr bwMode="auto">
            <a:xfrm flipH="1" flipV="1">
              <a:off x="3502" y="342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1" name="Rectangle 22"/>
            <p:cNvSpPr>
              <a:spLocks noChangeAspect="1" noChangeArrowheads="1"/>
            </p:cNvSpPr>
            <p:nvPr/>
          </p:nvSpPr>
          <p:spPr bwMode="auto">
            <a:xfrm flipH="1" flipV="1">
              <a:off x="3420" y="330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2" name="Rectangle 23"/>
            <p:cNvSpPr>
              <a:spLocks noChangeAspect="1" noChangeArrowheads="1"/>
            </p:cNvSpPr>
            <p:nvPr/>
          </p:nvSpPr>
          <p:spPr bwMode="auto">
            <a:xfrm flipH="1" flipV="1">
              <a:off x="3345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93" name="Group 24"/>
          <p:cNvGrpSpPr>
            <a:grpSpLocks/>
          </p:cNvGrpSpPr>
          <p:nvPr/>
        </p:nvGrpSpPr>
        <p:grpSpPr bwMode="auto">
          <a:xfrm rot="10800000" flipH="1">
            <a:off x="1362379" y="1630941"/>
            <a:ext cx="390525" cy="184150"/>
            <a:chOff x="1337" y="2168"/>
            <a:chExt cx="270" cy="116"/>
          </a:xfrm>
        </p:grpSpPr>
        <p:sp>
          <p:nvSpPr>
            <p:cNvPr id="94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8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9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00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01" name="Group 40"/>
          <p:cNvGrpSpPr>
            <a:grpSpLocks noChangeAspect="1"/>
          </p:cNvGrpSpPr>
          <p:nvPr/>
        </p:nvGrpSpPr>
        <p:grpSpPr bwMode="auto">
          <a:xfrm rot="10800000" flipV="1">
            <a:off x="4607229" y="1469016"/>
            <a:ext cx="74613" cy="438150"/>
            <a:chOff x="2790" y="3240"/>
            <a:chExt cx="56" cy="332"/>
          </a:xfrm>
        </p:grpSpPr>
        <p:sp>
          <p:nvSpPr>
            <p:cNvPr id="102" name="AutoShape 41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AutoShape 42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104" name="Group 43"/>
          <p:cNvGrpSpPr>
            <a:grpSpLocks noChangeAspect="1"/>
          </p:cNvGrpSpPr>
          <p:nvPr/>
        </p:nvGrpSpPr>
        <p:grpSpPr bwMode="auto">
          <a:xfrm rot="10800000" flipV="1">
            <a:off x="4797729" y="1469016"/>
            <a:ext cx="74613" cy="438150"/>
            <a:chOff x="2790" y="3240"/>
            <a:chExt cx="56" cy="332"/>
          </a:xfrm>
        </p:grpSpPr>
        <p:sp>
          <p:nvSpPr>
            <p:cNvPr id="105" name="AutoShape 44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AutoShape 45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107" name="Group 52"/>
          <p:cNvGrpSpPr>
            <a:grpSpLocks/>
          </p:cNvGrpSpPr>
          <p:nvPr/>
        </p:nvGrpSpPr>
        <p:grpSpPr bwMode="auto">
          <a:xfrm rot="10800000" flipH="1">
            <a:off x="2097392" y="1565854"/>
            <a:ext cx="676275" cy="230187"/>
            <a:chOff x="1656" y="2172"/>
            <a:chExt cx="639" cy="169"/>
          </a:xfrm>
        </p:grpSpPr>
        <p:sp>
          <p:nvSpPr>
            <p:cNvPr id="108" name="AutoShape 53"/>
            <p:cNvSpPr>
              <a:spLocks noChangeAspect="1" noChangeArrowheads="1"/>
            </p:cNvSpPr>
            <p:nvPr/>
          </p:nvSpPr>
          <p:spPr bwMode="auto">
            <a:xfrm>
              <a:off x="1656" y="2172"/>
              <a:ext cx="639" cy="1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09" name="Rectangle 54"/>
            <p:cNvSpPr>
              <a:spLocks noChangeAspect="1" noChangeArrowheads="1"/>
            </p:cNvSpPr>
            <p:nvPr/>
          </p:nvSpPr>
          <p:spPr bwMode="auto">
            <a:xfrm>
              <a:off x="1708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0" name="Rectangle 55"/>
            <p:cNvSpPr>
              <a:spLocks noChangeAspect="1" noChangeArrowheads="1"/>
            </p:cNvSpPr>
            <p:nvPr/>
          </p:nvSpPr>
          <p:spPr bwMode="auto">
            <a:xfrm>
              <a:off x="1986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 rot="10800000" flipH="1">
            <a:off x="636892" y="1559504"/>
            <a:ext cx="342900" cy="220662"/>
            <a:chOff x="624" y="1929"/>
            <a:chExt cx="221" cy="139"/>
          </a:xfrm>
        </p:grpSpPr>
        <p:sp>
          <p:nvSpPr>
            <p:cNvPr id="112" name="AutoShape 57"/>
            <p:cNvSpPr>
              <a:spLocks noChangeAspect="1" noChangeArrowheads="1"/>
            </p:cNvSpPr>
            <p:nvPr/>
          </p:nvSpPr>
          <p:spPr bwMode="auto">
            <a:xfrm>
              <a:off x="624" y="1929"/>
              <a:ext cx="221" cy="1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3" name="Rectangle 58"/>
            <p:cNvSpPr>
              <a:spLocks noChangeAspect="1" noChangeArrowheads="1"/>
            </p:cNvSpPr>
            <p:nvPr/>
          </p:nvSpPr>
          <p:spPr bwMode="auto">
            <a:xfrm>
              <a:off x="642" y="1973"/>
              <a:ext cx="186" cy="46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14" name="AutoShape 59"/>
          <p:cNvSpPr>
            <a:spLocks noChangeArrowheads="1"/>
          </p:cNvSpPr>
          <p:nvPr/>
        </p:nvSpPr>
        <p:spPr bwMode="auto">
          <a:xfrm rot="10800000" flipH="1">
            <a:off x="206113" y="1361066"/>
            <a:ext cx="276225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15" name="Group 126"/>
          <p:cNvGrpSpPr>
            <a:grpSpLocks/>
          </p:cNvGrpSpPr>
          <p:nvPr/>
        </p:nvGrpSpPr>
        <p:grpSpPr bwMode="auto">
          <a:xfrm rot="10800000" flipH="1">
            <a:off x="3310242" y="1549979"/>
            <a:ext cx="1244600" cy="230187"/>
            <a:chOff x="2091" y="3104"/>
            <a:chExt cx="765" cy="145"/>
          </a:xfrm>
        </p:grpSpPr>
        <p:sp>
          <p:nvSpPr>
            <p:cNvPr id="116" name="AutoShape 127"/>
            <p:cNvSpPr>
              <a:spLocks noChangeAspect="1" noChangeArrowheads="1"/>
            </p:cNvSpPr>
            <p:nvPr/>
          </p:nvSpPr>
          <p:spPr bwMode="auto">
            <a:xfrm>
              <a:off x="2091" y="3104"/>
              <a:ext cx="765" cy="1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7" name="Rectangle 128"/>
            <p:cNvSpPr>
              <a:spLocks noChangeAspect="1" noChangeArrowheads="1"/>
            </p:cNvSpPr>
            <p:nvPr/>
          </p:nvSpPr>
          <p:spPr bwMode="auto">
            <a:xfrm>
              <a:off x="2123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8" name="Rectangle 129"/>
            <p:cNvSpPr>
              <a:spLocks noChangeAspect="1" noChangeArrowheads="1"/>
            </p:cNvSpPr>
            <p:nvPr/>
          </p:nvSpPr>
          <p:spPr bwMode="auto">
            <a:xfrm>
              <a:off x="2304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9" name="Rectangle 130"/>
            <p:cNvSpPr>
              <a:spLocks noChangeAspect="1" noChangeArrowheads="1"/>
            </p:cNvSpPr>
            <p:nvPr/>
          </p:nvSpPr>
          <p:spPr bwMode="auto">
            <a:xfrm>
              <a:off x="2486" y="3152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20" name="Rectangle 131"/>
            <p:cNvSpPr>
              <a:spLocks noChangeAspect="1" noChangeArrowheads="1"/>
            </p:cNvSpPr>
            <p:nvPr/>
          </p:nvSpPr>
          <p:spPr bwMode="auto">
            <a:xfrm>
              <a:off x="2667" y="3153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21" name="Group 132"/>
          <p:cNvGrpSpPr>
            <a:grpSpLocks/>
          </p:cNvGrpSpPr>
          <p:nvPr/>
        </p:nvGrpSpPr>
        <p:grpSpPr bwMode="auto">
          <a:xfrm rot="10800000" flipH="1">
            <a:off x="990904" y="1559504"/>
            <a:ext cx="222250" cy="220662"/>
            <a:chOff x="868" y="2922"/>
            <a:chExt cx="137" cy="139"/>
          </a:xfrm>
        </p:grpSpPr>
        <p:sp>
          <p:nvSpPr>
            <p:cNvPr id="122" name="AutoShape 133"/>
            <p:cNvSpPr>
              <a:spLocks noChangeAspect="1" noChangeArrowheads="1"/>
            </p:cNvSpPr>
            <p:nvPr/>
          </p:nvSpPr>
          <p:spPr bwMode="auto">
            <a:xfrm>
              <a:off x="868" y="2922"/>
              <a:ext cx="137" cy="13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23" name="Rectangle 134"/>
            <p:cNvSpPr>
              <a:spLocks noChangeArrowheads="1"/>
            </p:cNvSpPr>
            <p:nvPr/>
          </p:nvSpPr>
          <p:spPr bwMode="auto">
            <a:xfrm flipH="1">
              <a:off x="899" y="2960"/>
              <a:ext cx="68" cy="5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24" name="Freeform 39"/>
          <p:cNvSpPr>
            <a:spLocks/>
          </p:cNvSpPr>
          <p:nvPr/>
        </p:nvSpPr>
        <p:spPr bwMode="auto">
          <a:xfrm rot="10800000" flipH="1">
            <a:off x="4891392" y="1580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endParaRPr lang="de-DE"/>
          </a:p>
        </p:txBody>
      </p:sp>
      <p:grpSp>
        <p:nvGrpSpPr>
          <p:cNvPr id="125" name="Group 236"/>
          <p:cNvGrpSpPr>
            <a:grpSpLocks/>
          </p:cNvGrpSpPr>
          <p:nvPr/>
        </p:nvGrpSpPr>
        <p:grpSpPr bwMode="auto">
          <a:xfrm flipV="1">
            <a:off x="4702479" y="1600779"/>
            <a:ext cx="312738" cy="606425"/>
            <a:chOff x="2992" y="1626"/>
            <a:chExt cx="197" cy="375"/>
          </a:xfrm>
        </p:grpSpPr>
        <p:sp>
          <p:nvSpPr>
            <p:cNvPr id="126" name="Line 13"/>
            <p:cNvSpPr>
              <a:spLocks noChangeShapeType="1"/>
            </p:cNvSpPr>
            <p:nvPr/>
          </p:nvSpPr>
          <p:spPr bwMode="auto">
            <a:xfrm rot="10800000" flipH="1">
              <a:off x="3029" y="1626"/>
              <a:ext cx="160" cy="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38"/>
            <p:cNvSpPr>
              <a:spLocks/>
            </p:cNvSpPr>
            <p:nvPr/>
          </p:nvSpPr>
          <p:spPr bwMode="auto">
            <a:xfrm rot="10800000" flipH="1">
              <a:off x="2992" y="1871"/>
              <a:ext cx="60" cy="13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59600 h 130"/>
                <a:gd name="T4" fmla="*/ 0 w 143"/>
                <a:gd name="T5" fmla="*/ 2147459600 h 130"/>
                <a:gd name="T6" fmla="*/ 0 w 143"/>
                <a:gd name="T7" fmla="*/ 214745960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</p:grpSp>
      <p:sp>
        <p:nvSpPr>
          <p:cNvPr id="129" name="Text Box 228"/>
          <p:cNvSpPr txBox="1">
            <a:spLocks noChangeArrowheads="1"/>
          </p:cNvSpPr>
          <p:nvPr/>
        </p:nvSpPr>
        <p:spPr bwMode="auto">
          <a:xfrm>
            <a:off x="1119492" y="1899229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BC</a:t>
            </a:r>
            <a:endParaRPr lang="en-GB" dirty="0"/>
          </a:p>
        </p:txBody>
      </p:sp>
      <p:sp>
        <p:nvSpPr>
          <p:cNvPr id="130" name="Text Box 229"/>
          <p:cNvSpPr txBox="1">
            <a:spLocks noChangeArrowheads="1"/>
          </p:cNvSpPr>
          <p:nvPr/>
        </p:nvSpPr>
        <p:spPr bwMode="auto">
          <a:xfrm>
            <a:off x="2586342" y="1867479"/>
            <a:ext cx="79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BC</a:t>
            </a:r>
            <a:endParaRPr lang="en-GB"/>
          </a:p>
        </p:txBody>
      </p:sp>
      <p:sp>
        <p:nvSpPr>
          <p:cNvPr id="132" name="Line 32"/>
          <p:cNvSpPr>
            <a:spLocks noChangeShapeType="1"/>
          </p:cNvSpPr>
          <p:nvPr/>
        </p:nvSpPr>
        <p:spPr bwMode="auto">
          <a:xfrm rot="10800000" flipH="1" flipV="1">
            <a:off x="5012042" y="2207204"/>
            <a:ext cx="298926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088367" y="243580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4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131229" y="24500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5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174092" y="24627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6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216954" y="24754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7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301092" y="25024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8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258229" y="24881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9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342367" y="2515179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0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386817" y="2527879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1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426504" y="2540579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2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470954" y="2554866"/>
            <a:ext cx="42863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3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051854" y="25564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4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094717" y="256915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5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137579" y="25818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6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178854" y="25961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7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264579" y="26215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8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221717" y="260884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9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305854" y="2634241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0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348717" y="26485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1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389992" y="26612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2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434442" y="26739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3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475717" y="26866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4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512229" y="2567566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55" name="Group 83"/>
          <p:cNvGrpSpPr>
            <a:grpSpLocks/>
          </p:cNvGrpSpPr>
          <p:nvPr/>
        </p:nvGrpSpPr>
        <p:grpSpPr bwMode="auto">
          <a:xfrm rot="-9770717">
            <a:off x="6024867" y="2421516"/>
            <a:ext cx="44450" cy="200025"/>
            <a:chOff x="1359" y="3335"/>
            <a:chExt cx="31" cy="126"/>
          </a:xfrm>
        </p:grpSpPr>
        <p:sp>
          <p:nvSpPr>
            <p:cNvPr id="156" name="Rectangle 84"/>
            <p:cNvSpPr>
              <a:spLocks noChangeAspect="1" noChangeArrowheads="1"/>
            </p:cNvSpPr>
            <p:nvPr/>
          </p:nvSpPr>
          <p:spPr bwMode="auto">
            <a:xfrm flipH="1" flipV="1">
              <a:off x="1359" y="3414"/>
              <a:ext cx="31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7" name="Rectangle 85"/>
            <p:cNvSpPr>
              <a:spLocks noChangeAspect="1" noChangeArrowheads="1"/>
            </p:cNvSpPr>
            <p:nvPr/>
          </p:nvSpPr>
          <p:spPr bwMode="auto">
            <a:xfrm flipH="1" flipV="1">
              <a:off x="1359" y="3335"/>
              <a:ext cx="31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58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529692" y="257232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9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572554" y="258502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0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615417" y="25993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1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658279" y="26120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2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742417" y="26374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3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699554" y="26247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4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783692" y="2651704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5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828142" y="2664404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6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867829" y="2677104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7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912279" y="2689804"/>
            <a:ext cx="42863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8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493179" y="26929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9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536042" y="27056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0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578904" y="27183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1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620179" y="27310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2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705904" y="275806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3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663042" y="274536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4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747179" y="2770766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5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790042" y="2783466"/>
            <a:ext cx="42862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6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831317" y="27977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7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875767" y="2810454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8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917042" y="28231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9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953554" y="2704091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80" name="Group 365"/>
          <p:cNvGrpSpPr>
            <a:grpSpLocks/>
          </p:cNvGrpSpPr>
          <p:nvPr/>
        </p:nvGrpSpPr>
        <p:grpSpPr bwMode="auto">
          <a:xfrm rot="-9808589" flipH="1" flipV="1">
            <a:off x="7515529" y="2996191"/>
            <a:ext cx="747713" cy="173038"/>
            <a:chOff x="7885113" y="5084776"/>
            <a:chExt cx="725487" cy="173038"/>
          </a:xfrm>
        </p:grpSpPr>
        <p:sp>
          <p:nvSpPr>
            <p:cNvPr id="181" name="Rectangle 112"/>
            <p:cNvSpPr>
              <a:spLocks noChangeAspect="1" noChangeArrowheads="1"/>
            </p:cNvSpPr>
            <p:nvPr/>
          </p:nvSpPr>
          <p:spPr bwMode="auto">
            <a:xfrm>
              <a:off x="7958138" y="5122876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2" name="Group 113"/>
            <p:cNvGrpSpPr>
              <a:grpSpLocks/>
            </p:cNvGrpSpPr>
            <p:nvPr/>
          </p:nvGrpSpPr>
          <p:grpSpPr bwMode="auto">
            <a:xfrm>
              <a:off x="7885113" y="5084776"/>
              <a:ext cx="725487" cy="173038"/>
              <a:chOff x="5088" y="2045"/>
              <a:chExt cx="478" cy="109"/>
            </a:xfrm>
          </p:grpSpPr>
          <p:sp>
            <p:nvSpPr>
              <p:cNvPr id="183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85" name="Group 366"/>
          <p:cNvGrpSpPr>
            <a:grpSpLocks/>
          </p:cNvGrpSpPr>
          <p:nvPr/>
        </p:nvGrpSpPr>
        <p:grpSpPr bwMode="auto">
          <a:xfrm rot="-9674676" flipH="1" flipV="1">
            <a:off x="8163229" y="3091441"/>
            <a:ext cx="804863" cy="501650"/>
            <a:chOff x="1285850" y="6143644"/>
            <a:chExt cx="785817" cy="500066"/>
          </a:xfrm>
        </p:grpSpPr>
        <p:sp>
          <p:nvSpPr>
            <p:cNvPr id="186" name="AutoShape 7"/>
            <p:cNvSpPr>
              <a:spLocks noChangeArrowheads="1"/>
            </p:cNvSpPr>
            <p:nvPr/>
          </p:nvSpPr>
          <p:spPr bwMode="auto">
            <a:xfrm rot="5400000">
              <a:off x="1428726" y="6000768"/>
              <a:ext cx="500066" cy="7858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87" name="Line 117"/>
            <p:cNvSpPr>
              <a:spLocks noChangeShapeType="1"/>
            </p:cNvSpPr>
            <p:nvPr/>
          </p:nvSpPr>
          <p:spPr bwMode="auto">
            <a:xfrm>
              <a:off x="1290614" y="6397644"/>
              <a:ext cx="638179" cy="174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8" name="Line 118"/>
            <p:cNvSpPr>
              <a:spLocks noChangeShapeType="1"/>
            </p:cNvSpPr>
            <p:nvPr/>
          </p:nvSpPr>
          <p:spPr bwMode="auto">
            <a:xfrm>
              <a:off x="1484290" y="6467494"/>
              <a:ext cx="515942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9" name="Line 119"/>
            <p:cNvSpPr>
              <a:spLocks noChangeShapeType="1"/>
            </p:cNvSpPr>
            <p:nvPr/>
          </p:nvSpPr>
          <p:spPr bwMode="auto">
            <a:xfrm flipV="1">
              <a:off x="1484290" y="6417012"/>
              <a:ext cx="373066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0" name="Line 120"/>
            <p:cNvSpPr>
              <a:spLocks noChangeShapeType="1"/>
            </p:cNvSpPr>
            <p:nvPr/>
          </p:nvSpPr>
          <p:spPr bwMode="auto">
            <a:xfrm flipV="1">
              <a:off x="1285852" y="6286520"/>
              <a:ext cx="571503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1" name="Line 121"/>
            <p:cNvSpPr>
              <a:spLocks noChangeShapeType="1"/>
            </p:cNvSpPr>
            <p:nvPr/>
          </p:nvSpPr>
          <p:spPr bwMode="auto">
            <a:xfrm flipV="1">
              <a:off x="1428728" y="6215082"/>
              <a:ext cx="500066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92" name="Group 238"/>
          <p:cNvGrpSpPr>
            <a:grpSpLocks/>
          </p:cNvGrpSpPr>
          <p:nvPr/>
        </p:nvGrpSpPr>
        <p:grpSpPr bwMode="auto">
          <a:xfrm flipV="1">
            <a:off x="7198029" y="2840616"/>
            <a:ext cx="501650" cy="428625"/>
            <a:chOff x="3840" y="2780"/>
            <a:chExt cx="316" cy="248"/>
          </a:xfrm>
        </p:grpSpPr>
        <p:sp>
          <p:nvSpPr>
            <p:cNvPr id="193" name="Rectangle 35"/>
            <p:cNvSpPr>
              <a:spLocks noChangeAspect="1" noChangeArrowheads="1"/>
            </p:cNvSpPr>
            <p:nvPr/>
          </p:nvSpPr>
          <p:spPr bwMode="auto">
            <a:xfrm rot="8353958" flipV="1">
              <a:off x="3983" y="2793"/>
              <a:ext cx="173" cy="7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94" name="Line 34"/>
            <p:cNvSpPr>
              <a:spLocks noChangeShapeType="1"/>
            </p:cNvSpPr>
            <p:nvPr/>
          </p:nvSpPr>
          <p:spPr bwMode="auto">
            <a:xfrm rot="10800000" flipH="1">
              <a:off x="3886" y="2780"/>
              <a:ext cx="23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36"/>
            <p:cNvSpPr>
              <a:spLocks/>
            </p:cNvSpPr>
            <p:nvPr/>
          </p:nvSpPr>
          <p:spPr bwMode="auto">
            <a:xfrm rot="-5400000">
              <a:off x="3865" y="2936"/>
              <a:ext cx="67" cy="11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196" name="Freeform 116"/>
          <p:cNvSpPr>
            <a:spLocks/>
          </p:cNvSpPr>
          <p:nvPr/>
        </p:nvSpPr>
        <p:spPr bwMode="auto">
          <a:xfrm rot="10800000">
            <a:off x="4948542" y="2088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7995161" y="2681499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FLASH2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198" name="Text Box 224"/>
          <p:cNvSpPr txBox="1">
            <a:spLocks noChangeArrowheads="1"/>
          </p:cNvSpPr>
          <p:nvPr/>
        </p:nvSpPr>
        <p:spPr bwMode="auto">
          <a:xfrm>
            <a:off x="100317" y="907041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Gun</a:t>
            </a:r>
            <a:endParaRPr lang="en-GB"/>
          </a:p>
        </p:txBody>
      </p:sp>
      <p:sp>
        <p:nvSpPr>
          <p:cNvPr id="199" name="Text Box 225"/>
          <p:cNvSpPr txBox="1">
            <a:spLocks noChangeArrowheads="1"/>
          </p:cNvSpPr>
          <p:nvPr/>
        </p:nvSpPr>
        <p:spPr bwMode="auto">
          <a:xfrm>
            <a:off x="643242" y="907041"/>
            <a:ext cx="1243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ACC1 </a:t>
            </a:r>
            <a:r>
              <a:rPr lang="en-US" sz="1100" dirty="0" smtClean="0"/>
              <a:t>ACC39</a:t>
            </a:r>
            <a:endParaRPr lang="en-GB" sz="1100" dirty="0"/>
          </a:p>
        </p:txBody>
      </p:sp>
      <p:sp>
        <p:nvSpPr>
          <p:cNvPr id="200" name="Text Box 226"/>
          <p:cNvSpPr txBox="1">
            <a:spLocks noChangeArrowheads="1"/>
          </p:cNvSpPr>
          <p:nvPr/>
        </p:nvSpPr>
        <p:spPr bwMode="auto">
          <a:xfrm>
            <a:off x="2140406" y="907041"/>
            <a:ext cx="846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ACC23</a:t>
            </a:r>
            <a:endParaRPr lang="en-GB" dirty="0"/>
          </a:p>
        </p:txBody>
      </p:sp>
      <p:sp>
        <p:nvSpPr>
          <p:cNvPr id="201" name="Text Box 227"/>
          <p:cNvSpPr txBox="1">
            <a:spLocks noChangeArrowheads="1"/>
          </p:cNvSpPr>
          <p:nvPr/>
        </p:nvSpPr>
        <p:spPr bwMode="auto">
          <a:xfrm>
            <a:off x="3139596" y="907041"/>
            <a:ext cx="1610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ACC45  ACC67</a:t>
            </a:r>
            <a:endParaRPr lang="en-US" dirty="0"/>
          </a:p>
        </p:txBody>
      </p:sp>
      <p:sp>
        <p:nvSpPr>
          <p:cNvPr id="202" name="Text Box 230"/>
          <p:cNvSpPr txBox="1">
            <a:spLocks noChangeArrowheads="1"/>
          </p:cNvSpPr>
          <p:nvPr/>
        </p:nvSpPr>
        <p:spPr bwMode="auto">
          <a:xfrm>
            <a:off x="5119992" y="907041"/>
            <a:ext cx="938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sFLASH</a:t>
            </a:r>
            <a:endParaRPr lang="en-GB"/>
          </a:p>
        </p:txBody>
      </p:sp>
      <p:sp>
        <p:nvSpPr>
          <p:cNvPr id="203" name="Text Box 231"/>
          <p:cNvSpPr txBox="1">
            <a:spLocks noChangeArrowheads="1"/>
          </p:cNvSpPr>
          <p:nvPr/>
        </p:nvSpPr>
        <p:spPr bwMode="auto">
          <a:xfrm>
            <a:off x="6123447" y="907041"/>
            <a:ext cx="1412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~4.1 – </a:t>
            </a:r>
            <a:r>
              <a:rPr lang="en-US" b="1" dirty="0" smtClean="0">
                <a:solidFill>
                  <a:srgbClr val="00A5EB"/>
                </a:solidFill>
              </a:rPr>
              <a:t>44 </a:t>
            </a:r>
            <a:r>
              <a:rPr lang="en-US" b="1" dirty="0">
                <a:solidFill>
                  <a:srgbClr val="00A5EB"/>
                </a:solidFill>
              </a:rPr>
              <a:t>nm</a:t>
            </a:r>
            <a:endParaRPr lang="en-GB" b="1" dirty="0">
              <a:solidFill>
                <a:srgbClr val="00A5EB"/>
              </a:solidFill>
            </a:endParaRPr>
          </a:p>
        </p:txBody>
      </p:sp>
      <p:sp>
        <p:nvSpPr>
          <p:cNvPr id="204" name="Text Box 233"/>
          <p:cNvSpPr txBox="1">
            <a:spLocks noChangeArrowheads="1"/>
          </p:cNvSpPr>
          <p:nvPr/>
        </p:nvSpPr>
        <p:spPr bwMode="auto">
          <a:xfrm>
            <a:off x="7883829" y="907041"/>
            <a:ext cx="1050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EXP. Hall</a:t>
            </a:r>
            <a:endParaRPr lang="en-GB"/>
          </a:p>
        </p:txBody>
      </p:sp>
      <p:grpSp>
        <p:nvGrpSpPr>
          <p:cNvPr id="205" name="Group 24"/>
          <p:cNvGrpSpPr>
            <a:grpSpLocks/>
          </p:cNvGrpSpPr>
          <p:nvPr/>
        </p:nvGrpSpPr>
        <p:grpSpPr bwMode="auto">
          <a:xfrm rot="1034355" flipH="1">
            <a:off x="5432729" y="2246891"/>
            <a:ext cx="390525" cy="184150"/>
            <a:chOff x="1337" y="2168"/>
            <a:chExt cx="270" cy="116"/>
          </a:xfrm>
        </p:grpSpPr>
        <p:sp>
          <p:nvSpPr>
            <p:cNvPr id="206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0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1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2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214" name="Text Box 124"/>
          <p:cNvSpPr txBox="1">
            <a:spLocks noChangeArrowheads="1"/>
          </p:cNvSpPr>
          <p:nvPr/>
        </p:nvSpPr>
        <p:spPr bwMode="auto">
          <a:xfrm>
            <a:off x="7965007" y="1844064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FLASH1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215" name="Text Box 231"/>
          <p:cNvSpPr txBox="1">
            <a:spLocks noChangeArrowheads="1"/>
          </p:cNvSpPr>
          <p:nvPr/>
        </p:nvSpPr>
        <p:spPr bwMode="auto">
          <a:xfrm rot="966138">
            <a:off x="5987309" y="2035244"/>
            <a:ext cx="1241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~</a:t>
            </a:r>
            <a:r>
              <a:rPr lang="en-US" b="1" dirty="0" smtClean="0">
                <a:solidFill>
                  <a:srgbClr val="008BCA"/>
                </a:solidFill>
              </a:rPr>
              <a:t>4 </a:t>
            </a:r>
            <a:r>
              <a:rPr lang="en-US" b="1" dirty="0">
                <a:solidFill>
                  <a:srgbClr val="008BCA"/>
                </a:solidFill>
              </a:rPr>
              <a:t>– 60 nm</a:t>
            </a:r>
            <a:endParaRPr lang="en-GB" b="1" dirty="0">
              <a:solidFill>
                <a:srgbClr val="008BCA"/>
              </a:solidFill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205619" y="4319128"/>
            <a:ext cx="8760022" cy="2150156"/>
            <a:chOff x="688711" y="3901810"/>
            <a:chExt cx="7530672" cy="1848411"/>
          </a:xfrm>
        </p:grpSpPr>
        <p:cxnSp>
          <p:nvCxnSpPr>
            <p:cNvPr id="216" name="Straight Connector 215"/>
            <p:cNvCxnSpPr>
              <a:endCxn id="252" idx="0"/>
            </p:cNvCxnSpPr>
            <p:nvPr/>
          </p:nvCxnSpPr>
          <p:spPr>
            <a:xfrm rot="5400000" flipH="1" flipV="1">
              <a:off x="2929096" y="4585608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1317879" y="4853507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812340" y="4842723"/>
              <a:ext cx="47321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2720273" y="4842723"/>
              <a:ext cx="783937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938925" y="4842720"/>
              <a:ext cx="2611850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endCxn id="238" idx="0"/>
            </p:cNvCxnSpPr>
            <p:nvPr/>
          </p:nvCxnSpPr>
          <p:spPr>
            <a:xfrm rot="5400000" flipH="1" flipV="1">
              <a:off x="6449682" y="4593348"/>
              <a:ext cx="278950" cy="1690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6550776" y="4649133"/>
              <a:ext cx="322644" cy="179753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873423" y="4649133"/>
              <a:ext cx="473223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7346642" y="4426339"/>
              <a:ext cx="408687" cy="222794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755329" y="4426339"/>
              <a:ext cx="408687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6543082" y="4846569"/>
              <a:ext cx="79586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346646" y="4850415"/>
              <a:ext cx="408683" cy="17816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755329" y="5028582"/>
              <a:ext cx="4086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64"/>
            <p:cNvGrpSpPr/>
            <p:nvPr/>
          </p:nvGrpSpPr>
          <p:grpSpPr>
            <a:xfrm>
              <a:off x="2285557" y="4678352"/>
              <a:ext cx="434716" cy="179756"/>
              <a:chOff x="1642967" y="1654961"/>
              <a:chExt cx="238994" cy="68659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flipV="1">
                <a:off x="1642967" y="1654961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V="1">
                <a:off x="1817876" y="1659536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0800000">
                <a:off x="1711328" y="1654961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65"/>
            <p:cNvGrpSpPr/>
            <p:nvPr/>
          </p:nvGrpSpPr>
          <p:grpSpPr>
            <a:xfrm>
              <a:off x="3504213" y="4684117"/>
              <a:ext cx="434716" cy="173990"/>
              <a:chOff x="2062236" y="1657342"/>
              <a:chExt cx="238994" cy="68659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flipV="1">
                <a:off x="2062236" y="1657342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 flipV="1">
                <a:off x="2237145" y="1661917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0800000">
                <a:off x="2130597" y="1657342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Straight Connector 236"/>
            <p:cNvCxnSpPr>
              <a:endCxn id="241" idx="0"/>
            </p:cNvCxnSpPr>
            <p:nvPr/>
          </p:nvCxnSpPr>
          <p:spPr>
            <a:xfrm rot="5400000" flipH="1" flipV="1">
              <a:off x="4432354" y="4568462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 237"/>
            <p:cNvSpPr/>
            <p:nvPr/>
          </p:nvSpPr>
          <p:spPr>
            <a:xfrm>
              <a:off x="6618319" y="4538402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8108649" y="4980909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108649" y="43748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647405" y="4514771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175740" y="4691254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1918635" y="4697086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688711" y="4455561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6200000" flipH="1">
              <a:off x="1292917" y="4478985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1515162" y="4319450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944198" y="4298324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4702769" y="4687963"/>
              <a:ext cx="1048401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713673" y="5221087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 flipV="1">
              <a:off x="1545920" y="5248003"/>
              <a:ext cx="110734" cy="1107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ounded Rectangle 250"/>
            <p:cNvSpPr/>
            <p:nvPr/>
          </p:nvSpPr>
          <p:spPr>
            <a:xfrm flipV="1">
              <a:off x="969161" y="5063853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144147" y="45319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endCxn id="246" idx="1"/>
            </p:cNvCxnSpPr>
            <p:nvPr/>
          </p:nvCxnSpPr>
          <p:spPr>
            <a:xfrm flipV="1">
              <a:off x="1312498" y="4374817"/>
              <a:ext cx="202664" cy="76895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endCxn id="250" idx="1"/>
            </p:cNvCxnSpPr>
            <p:nvPr/>
          </p:nvCxnSpPr>
          <p:spPr>
            <a:xfrm>
              <a:off x="1337457" y="5224935"/>
              <a:ext cx="208463" cy="78434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88711" y="4455561"/>
              <a:ext cx="255487" cy="1731"/>
            </a:xfrm>
            <a:prstGeom prst="line">
              <a:avLst/>
            </a:prstGeom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47" idx="1"/>
            </p:cNvCxnSpPr>
            <p:nvPr/>
          </p:nvCxnSpPr>
          <p:spPr>
            <a:xfrm rot="10800000" flipH="1" flipV="1">
              <a:off x="944197" y="4455560"/>
              <a:ext cx="368299" cy="173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246" idx="1"/>
            </p:cNvCxnSpPr>
            <p:nvPr/>
          </p:nvCxnSpPr>
          <p:spPr>
            <a:xfrm flipV="1">
              <a:off x="1312495" y="4374817"/>
              <a:ext cx="202667" cy="8247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47" idx="1"/>
            </p:cNvCxnSpPr>
            <p:nvPr/>
          </p:nvCxnSpPr>
          <p:spPr>
            <a:xfrm rot="10800000" flipH="1" flipV="1">
              <a:off x="944197" y="4455560"/>
              <a:ext cx="368299" cy="6189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1312504" y="4513616"/>
              <a:ext cx="344154" cy="342411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1656654" y="4858110"/>
              <a:ext cx="1326129" cy="4837"/>
            </a:xfrm>
            <a:prstGeom prst="line">
              <a:avLst/>
            </a:prstGeom>
            <a:ln w="38100" cap="flat" cmpd="sng" algn="ctr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2255430" y="4708479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2573850" y="4716527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0800000">
              <a:off x="2409897" y="4669366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3474085" y="4714248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3792506" y="4722295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0800000">
              <a:off x="3628553" y="4675135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52" idx="1"/>
            </p:cNvCxnSpPr>
            <p:nvPr/>
          </p:nvCxnSpPr>
          <p:spPr>
            <a:xfrm rot="10800000" flipV="1">
              <a:off x="2982793" y="4587284"/>
              <a:ext cx="161357" cy="26874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2982784" y="4856027"/>
              <a:ext cx="1503259" cy="6923"/>
            </a:xfrm>
            <a:prstGeom prst="line">
              <a:avLst/>
            </a:prstGeom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endCxn id="241" idx="1"/>
            </p:cNvCxnSpPr>
            <p:nvPr/>
          </p:nvCxnSpPr>
          <p:spPr>
            <a:xfrm rot="5400000" flipH="1" flipV="1">
              <a:off x="4423779" y="4632404"/>
              <a:ext cx="285889" cy="161363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4486042" y="4862950"/>
              <a:ext cx="2057040" cy="5768"/>
            </a:xfrm>
            <a:prstGeom prst="line">
              <a:avLst/>
            </a:prstGeom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6484809" y="4582830"/>
              <a:ext cx="181184" cy="2858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755333" y="5032428"/>
              <a:ext cx="464050" cy="215575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329170" y="4852330"/>
              <a:ext cx="890213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7346646" y="4647213"/>
              <a:ext cx="872737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755333" y="4195121"/>
              <a:ext cx="464050" cy="22279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6873423" y="3901810"/>
              <a:ext cx="1345960" cy="74540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6543082" y="4852330"/>
              <a:ext cx="803564" cy="163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346646" y="4852330"/>
              <a:ext cx="408687" cy="176251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endCxn id="239" idx="1"/>
            </p:cNvCxnSpPr>
            <p:nvPr/>
          </p:nvCxnSpPr>
          <p:spPr>
            <a:xfrm>
              <a:off x="7755333" y="5036276"/>
              <a:ext cx="353316" cy="15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5057980" y="5011557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105506" y="5005725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1858130" y="4999893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819346" y="4570141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I1</a:t>
              </a:r>
              <a:endParaRPr 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19346" y="5380889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I2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1656654" y="4773860"/>
              <a:ext cx="195331" cy="86983"/>
              <a:chOff x="2437957" y="4821766"/>
              <a:chExt cx="434716" cy="193583"/>
            </a:xfrm>
          </p:grpSpPr>
          <p:grpSp>
            <p:nvGrpSpPr>
              <p:cNvPr id="286" name="Group 64"/>
              <p:cNvGrpSpPr/>
              <p:nvPr/>
            </p:nvGrpSpPr>
            <p:grpSpPr>
              <a:xfrm>
                <a:off x="2437957" y="4830752"/>
                <a:ext cx="434716" cy="179756"/>
                <a:chOff x="1642967" y="1654961"/>
                <a:chExt cx="238994" cy="68659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1642967" y="1654961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V="1">
                  <a:off x="1817876" y="1659536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0800000">
                  <a:off x="1711328" y="1654961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7" name="Straight Connector 286"/>
              <p:cNvCxnSpPr/>
              <p:nvPr/>
            </p:nvCxnSpPr>
            <p:spPr>
              <a:xfrm rot="5400000">
                <a:off x="2407830" y="4860879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16200000" flipH="1">
                <a:off x="2726250" y="4868927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10800000">
                <a:off x="2562297" y="4821766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3" name="TextBox 292"/>
            <p:cNvSpPr txBox="1"/>
            <p:nvPr/>
          </p:nvSpPr>
          <p:spPr>
            <a:xfrm>
              <a:off x="1520268" y="482888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0</a:t>
              </a:r>
              <a:endParaRPr lang="en-US" sz="1200" b="1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285557" y="4817361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1</a:t>
              </a:r>
              <a:endParaRPr lang="en-US" sz="1200" b="1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3468740" y="480583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2</a:t>
              </a:r>
              <a:endParaRPr lang="en-US" sz="1200" b="1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6653848" y="4828886"/>
              <a:ext cx="609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SASE 1</a:t>
              </a:r>
              <a:endParaRPr lang="en-US" sz="1200" b="1" dirty="0"/>
            </a:p>
          </p:txBody>
        </p:sp>
        <p:sp>
          <p:nvSpPr>
            <p:cNvPr id="302" name="TextBox 301"/>
            <p:cNvSpPr txBox="1"/>
            <p:nvPr/>
          </p:nvSpPr>
          <p:spPr>
            <a:xfrm rot="19850547">
              <a:off x="6506953" y="4609017"/>
              <a:ext cx="464342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2</a:t>
              </a:r>
              <a:endParaRPr lang="en-US" sz="1000" b="1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923738" y="4547145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</a:t>
              </a:r>
              <a:r>
                <a:rPr lang="en-US" sz="1000" b="1" dirty="0"/>
                <a:t>4</a:t>
              </a:r>
            </a:p>
          </p:txBody>
        </p:sp>
        <p:sp>
          <p:nvSpPr>
            <p:cNvPr id="304" name="TextBox 303"/>
            <p:cNvSpPr txBox="1"/>
            <p:nvPr/>
          </p:nvSpPr>
          <p:spPr>
            <a:xfrm rot="1387476">
              <a:off x="7307656" y="4888014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3</a:t>
              </a:r>
              <a:endParaRPr lang="en-US" sz="1000" b="1" dirty="0"/>
            </a:p>
          </p:txBody>
        </p:sp>
        <p:sp>
          <p:nvSpPr>
            <p:cNvPr id="305" name="TextBox 304"/>
            <p:cNvSpPr txBox="1"/>
            <p:nvPr/>
          </p:nvSpPr>
          <p:spPr>
            <a:xfrm rot="19881156">
              <a:off x="7308313" y="4407783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5</a:t>
              </a:r>
              <a:endParaRPr lang="en-US" sz="1000" b="1" dirty="0"/>
            </a:p>
          </p:txBody>
        </p:sp>
      </p:grpSp>
      <p:grpSp>
        <p:nvGrpSpPr>
          <p:cNvPr id="298" name="Group 238"/>
          <p:cNvGrpSpPr>
            <a:grpSpLocks/>
          </p:cNvGrpSpPr>
          <p:nvPr/>
        </p:nvGrpSpPr>
        <p:grpSpPr bwMode="auto">
          <a:xfrm flipV="1">
            <a:off x="504323" y="1649976"/>
            <a:ext cx="223838" cy="224682"/>
            <a:chOff x="3882" y="2874"/>
            <a:chExt cx="141" cy="130"/>
          </a:xfrm>
        </p:grpSpPr>
        <p:sp>
          <p:nvSpPr>
            <p:cNvPr id="299" name="Rectangle 35"/>
            <p:cNvSpPr>
              <a:spLocks noChangeAspect="1" noChangeArrowheads="1"/>
            </p:cNvSpPr>
            <p:nvPr/>
          </p:nvSpPr>
          <p:spPr bwMode="auto">
            <a:xfrm rot="7923321" flipV="1">
              <a:off x="3971" y="2873"/>
              <a:ext cx="52" cy="5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00" name="Line 34"/>
            <p:cNvSpPr>
              <a:spLocks noChangeShapeType="1"/>
            </p:cNvSpPr>
            <p:nvPr/>
          </p:nvSpPr>
          <p:spPr bwMode="auto">
            <a:xfrm rot="10800000" flipH="1">
              <a:off x="3886" y="2883"/>
              <a:ext cx="133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Freeform 36"/>
            <p:cNvSpPr>
              <a:spLocks/>
            </p:cNvSpPr>
            <p:nvPr/>
          </p:nvSpPr>
          <p:spPr bwMode="auto">
            <a:xfrm rot="16200000">
              <a:off x="3899" y="2945"/>
              <a:ext cx="42" cy="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307" name="Text Box 124"/>
          <p:cNvSpPr txBox="1">
            <a:spLocks noChangeArrowheads="1"/>
          </p:cNvSpPr>
          <p:nvPr/>
        </p:nvSpPr>
        <p:spPr bwMode="auto">
          <a:xfrm>
            <a:off x="4109291" y="6043603"/>
            <a:ext cx="1027113" cy="30777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XFEL</a:t>
            </a:r>
            <a:endParaRPr lang="en-US" sz="14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08" name="Date Placeholder 3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 dirty="0"/>
          </a:p>
        </p:txBody>
      </p:sp>
      <p:sp>
        <p:nvSpPr>
          <p:cNvPr id="309" name="Footer Placeholder 3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310" name="Slide Number Placeholder 3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Plaque 2"/>
          <p:cNvSpPr/>
          <p:nvPr/>
        </p:nvSpPr>
        <p:spPr>
          <a:xfrm>
            <a:off x="990903" y="2902896"/>
            <a:ext cx="3690939" cy="1019519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Keeping Hardware and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Software Compatible 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Machine Protection: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31" name="Group 330"/>
          <p:cNvGrpSpPr/>
          <p:nvPr/>
        </p:nvGrpSpPr>
        <p:grpSpPr>
          <a:xfrm>
            <a:off x="962939" y="3829025"/>
            <a:ext cx="7446505" cy="1657436"/>
            <a:chOff x="231209" y="2950572"/>
            <a:chExt cx="8816161" cy="2303462"/>
          </a:xfrm>
        </p:grpSpPr>
        <p:sp>
          <p:nvSpPr>
            <p:cNvPr id="7" name="Line 49"/>
            <p:cNvSpPr>
              <a:spLocks noChangeShapeType="1"/>
            </p:cNvSpPr>
            <p:nvPr/>
          </p:nvSpPr>
          <p:spPr bwMode="auto">
            <a:xfrm rot="10800000" flipH="1">
              <a:off x="5135563" y="3209334"/>
              <a:ext cx="332263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370"/>
            <p:cNvGrpSpPr>
              <a:grpSpLocks/>
            </p:cNvGrpSpPr>
            <p:nvPr/>
          </p:nvGrpSpPr>
          <p:grpSpPr bwMode="auto">
            <a:xfrm rot="10800000" flipH="1">
              <a:off x="5276850" y="2950572"/>
              <a:ext cx="3635375" cy="612775"/>
              <a:chOff x="5273675" y="1975741"/>
              <a:chExt cx="3546476" cy="612775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 rot="5400000">
                <a:off x="8281988" y="2050353"/>
                <a:ext cx="525463" cy="5508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 rot="-5400000">
                <a:off x="8302625" y="2112266"/>
                <a:ext cx="360363" cy="428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8697913" y="2064641"/>
                <a:ext cx="122237" cy="100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rot="16200000" flipV="1">
                <a:off x="8707438" y="2475803"/>
                <a:ext cx="103188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rot="5400000">
                <a:off x="8756650" y="2421828"/>
                <a:ext cx="4763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8756650" y="2105916"/>
                <a:ext cx="4763" cy="122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 flipV="1">
                <a:off x="7572396" y="1986854"/>
                <a:ext cx="348182" cy="3587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35"/>
              <p:cNvSpPr>
                <a:spLocks noChangeAspect="1" noChangeArrowheads="1"/>
              </p:cNvSpPr>
              <p:nvPr/>
            </p:nvSpPr>
            <p:spPr bwMode="auto">
              <a:xfrm rot="19153958" flipH="1">
                <a:off x="7736665" y="1975741"/>
                <a:ext cx="267510" cy="12223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 flipV="1">
                <a:off x="7461250" y="2226566"/>
                <a:ext cx="201612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6249973" y="2228169"/>
                <a:ext cx="1100135" cy="200026"/>
                <a:chOff x="4009" y="2043"/>
                <a:chExt cx="724" cy="126"/>
              </a:xfrm>
            </p:grpSpPr>
            <p:sp>
              <p:nvSpPr>
                <p:cNvPr id="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5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6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7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8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49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0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1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52" name="Group 83"/>
                <p:cNvGrpSpPr>
                  <a:grpSpLocks/>
                </p:cNvGrpSpPr>
                <p:nvPr/>
              </p:nvGrpSpPr>
              <p:grpSpPr bwMode="auto">
                <a:xfrm flipH="1" flipV="1">
                  <a:off x="4382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78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9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53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5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043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5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043"/>
                  <a:ext cx="28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3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4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5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6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7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8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122"/>
                  <a:ext cx="29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69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0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1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2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3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122"/>
                  <a:ext cx="30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4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75" name="Group 108"/>
                <p:cNvGrpSpPr>
                  <a:grpSpLocks/>
                </p:cNvGrpSpPr>
                <p:nvPr/>
              </p:nvGrpSpPr>
              <p:grpSpPr bwMode="auto">
                <a:xfrm flipH="1" flipV="1">
                  <a:off x="4009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76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7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</p:grpSp>
          </p:grpSp>
          <p:sp>
            <p:nvSpPr>
              <p:cNvPr id="1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6007100" y="2283716"/>
                <a:ext cx="223837" cy="7937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7805738" y="2282128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21" name="Group 113"/>
              <p:cNvGrpSpPr>
                <a:grpSpLocks/>
              </p:cNvGrpSpPr>
              <p:nvPr/>
            </p:nvGrpSpPr>
            <p:grpSpPr bwMode="auto">
              <a:xfrm>
                <a:off x="7732713" y="2244028"/>
                <a:ext cx="725487" cy="173038"/>
                <a:chOff x="5088" y="2045"/>
                <a:chExt cx="478" cy="109"/>
              </a:xfrm>
            </p:grpSpPr>
            <p:sp>
              <p:nvSpPr>
                <p:cNvPr id="28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2" name="Line 117"/>
              <p:cNvSpPr>
                <a:spLocks noChangeShapeType="1"/>
              </p:cNvSpPr>
              <p:nvPr/>
            </p:nvSpPr>
            <p:spPr bwMode="auto">
              <a:xfrm>
                <a:off x="8270875" y="2329753"/>
                <a:ext cx="392112" cy="141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" name="Line 118"/>
              <p:cNvSpPr>
                <a:spLocks noChangeShapeType="1"/>
              </p:cNvSpPr>
              <p:nvPr/>
            </p:nvSpPr>
            <p:spPr bwMode="auto">
              <a:xfrm>
                <a:off x="8464550" y="2399603"/>
                <a:ext cx="211137" cy="4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" name="Line 119"/>
              <p:cNvSpPr>
                <a:spLocks noChangeShapeType="1"/>
              </p:cNvSpPr>
              <p:nvPr/>
            </p:nvSpPr>
            <p:spPr bwMode="auto">
              <a:xfrm flipV="1">
                <a:off x="8464550" y="2329753"/>
                <a:ext cx="217487" cy="65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5" name="Line 120"/>
              <p:cNvSpPr>
                <a:spLocks noChangeShapeType="1"/>
              </p:cNvSpPr>
              <p:nvPr/>
            </p:nvSpPr>
            <p:spPr bwMode="auto">
              <a:xfrm flipV="1">
                <a:off x="8266113" y="2224978"/>
                <a:ext cx="379412" cy="103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6" name="Line 121"/>
              <p:cNvSpPr>
                <a:spLocks noChangeShapeType="1"/>
              </p:cNvSpPr>
              <p:nvPr/>
            </p:nvSpPr>
            <p:spPr bwMode="auto">
              <a:xfrm flipV="1">
                <a:off x="8337550" y="2147191"/>
                <a:ext cx="298450" cy="160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273675" y="2213866"/>
                <a:ext cx="690562" cy="225425"/>
              </a:xfrm>
              <a:prstGeom prst="rect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 rot="10800000" flipH="1">
              <a:off x="4995863" y="3175997"/>
              <a:ext cx="185737" cy="169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46"/>
            <p:cNvGrpSpPr>
              <a:grpSpLocks noChangeAspect="1"/>
            </p:cNvGrpSpPr>
            <p:nvPr/>
          </p:nvGrpSpPr>
          <p:grpSpPr bwMode="auto">
            <a:xfrm rot="9364650" flipV="1">
              <a:off x="5035550" y="3058522"/>
              <a:ext cx="74613" cy="438150"/>
              <a:chOff x="2790" y="3240"/>
              <a:chExt cx="56" cy="332"/>
            </a:xfrm>
          </p:grpSpPr>
          <p:sp>
            <p:nvSpPr>
              <p:cNvPr id="82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V="1">
              <a:off x="5110163" y="3106147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 rot="10800000" flipH="1" flipV="1">
              <a:off x="369321" y="3161709"/>
              <a:ext cx="0" cy="65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rot="10800000" flipH="1" flipV="1">
              <a:off x="382677" y="3337922"/>
              <a:ext cx="4565562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AutoShape 15"/>
            <p:cNvSpPr>
              <a:spLocks noChangeArrowheads="1"/>
            </p:cNvSpPr>
            <p:nvPr/>
          </p:nvSpPr>
          <p:spPr bwMode="auto">
            <a:xfrm rot="10800000" flipH="1">
              <a:off x="231209" y="3223622"/>
              <a:ext cx="276225" cy="2365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88" name="Group 16"/>
            <p:cNvGrpSpPr>
              <a:grpSpLocks/>
            </p:cNvGrpSpPr>
            <p:nvPr/>
          </p:nvGrpSpPr>
          <p:grpSpPr bwMode="auto">
            <a:xfrm rot="10800000" flipV="1">
              <a:off x="2876550" y="3202984"/>
              <a:ext cx="388938" cy="282575"/>
              <a:chOff x="3345" y="3309"/>
              <a:chExt cx="270" cy="178"/>
            </a:xfrm>
          </p:grpSpPr>
          <p:sp>
            <p:nvSpPr>
              <p:cNvPr id="89" name="Line 17"/>
              <p:cNvSpPr>
                <a:spLocks noChangeShapeType="1"/>
              </p:cNvSpPr>
              <p:nvPr/>
            </p:nvSpPr>
            <p:spPr bwMode="auto">
              <a:xfrm flipH="1">
                <a:off x="3520" y="3400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Line 18"/>
              <p:cNvSpPr>
                <a:spLocks noChangeShapeType="1"/>
              </p:cNvSpPr>
              <p:nvPr/>
            </p:nvSpPr>
            <p:spPr bwMode="auto">
              <a:xfrm flipH="1" flipV="1">
                <a:off x="3452" y="3360"/>
                <a:ext cx="68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Line 19"/>
              <p:cNvSpPr>
                <a:spLocks noChangeShapeType="1"/>
              </p:cNvSpPr>
              <p:nvPr/>
            </p:nvSpPr>
            <p:spPr bwMode="auto">
              <a:xfrm flipH="1">
                <a:off x="3368" y="3346"/>
                <a:ext cx="68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Rectangle 2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80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3" name="Rectangle 2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02" y="342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4" name="Rectangle 2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420" y="3309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95" name="Rectangle 2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345" y="3371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96" name="Group 24"/>
            <p:cNvGrpSpPr>
              <a:grpSpLocks/>
            </p:cNvGrpSpPr>
            <p:nvPr/>
          </p:nvGrpSpPr>
          <p:grpSpPr bwMode="auto">
            <a:xfrm rot="10800000" flipH="1">
              <a:off x="1387475" y="3291884"/>
              <a:ext cx="390525" cy="184150"/>
              <a:chOff x="1337" y="2168"/>
              <a:chExt cx="270" cy="116"/>
            </a:xfrm>
          </p:grpSpPr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0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04" name="Group 40"/>
            <p:cNvGrpSpPr>
              <a:grpSpLocks noChangeAspect="1"/>
            </p:cNvGrpSpPr>
            <p:nvPr/>
          </p:nvGrpSpPr>
          <p:grpSpPr bwMode="auto">
            <a:xfrm rot="10800000" flipV="1">
              <a:off x="4632325" y="3129959"/>
              <a:ext cx="74613" cy="438150"/>
              <a:chOff x="2790" y="3240"/>
              <a:chExt cx="56" cy="332"/>
            </a:xfrm>
          </p:grpSpPr>
          <p:sp>
            <p:nvSpPr>
              <p:cNvPr id="105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07" name="Group 43"/>
            <p:cNvGrpSpPr>
              <a:grpSpLocks noChangeAspect="1"/>
            </p:cNvGrpSpPr>
            <p:nvPr/>
          </p:nvGrpSpPr>
          <p:grpSpPr bwMode="auto">
            <a:xfrm rot="10800000" flipV="1">
              <a:off x="4822825" y="3129959"/>
              <a:ext cx="74613" cy="438150"/>
              <a:chOff x="2790" y="3240"/>
              <a:chExt cx="56" cy="332"/>
            </a:xfrm>
          </p:grpSpPr>
          <p:sp>
            <p:nvSpPr>
              <p:cNvPr id="108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9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grpSp>
          <p:nvGrpSpPr>
            <p:cNvPr id="110" name="Group 52"/>
            <p:cNvGrpSpPr>
              <a:grpSpLocks/>
            </p:cNvGrpSpPr>
            <p:nvPr/>
          </p:nvGrpSpPr>
          <p:grpSpPr bwMode="auto">
            <a:xfrm rot="10800000" flipH="1">
              <a:off x="2122488" y="3226797"/>
              <a:ext cx="676275" cy="230187"/>
              <a:chOff x="1656" y="2172"/>
              <a:chExt cx="639" cy="169"/>
            </a:xfrm>
          </p:grpSpPr>
          <p:sp>
            <p:nvSpPr>
              <p:cNvPr id="111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656" y="2172"/>
                <a:ext cx="639" cy="16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708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986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14" name="Group 56"/>
            <p:cNvGrpSpPr>
              <a:grpSpLocks/>
            </p:cNvGrpSpPr>
            <p:nvPr/>
          </p:nvGrpSpPr>
          <p:grpSpPr bwMode="auto">
            <a:xfrm rot="10800000" flipH="1">
              <a:off x="661988" y="3220447"/>
              <a:ext cx="342900" cy="220662"/>
              <a:chOff x="624" y="1929"/>
              <a:chExt cx="221" cy="139"/>
            </a:xfrm>
          </p:grpSpPr>
          <p:sp>
            <p:nvSpPr>
              <p:cNvPr id="115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624" y="1929"/>
                <a:ext cx="22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1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642" y="1973"/>
                <a:ext cx="186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17" name="AutoShape 59"/>
            <p:cNvSpPr>
              <a:spLocks noChangeArrowheads="1"/>
            </p:cNvSpPr>
            <p:nvPr/>
          </p:nvSpPr>
          <p:spPr bwMode="auto">
            <a:xfrm rot="10800000" flipH="1">
              <a:off x="231209" y="3022009"/>
              <a:ext cx="276225" cy="15081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18" name="Group 126"/>
            <p:cNvGrpSpPr>
              <a:grpSpLocks/>
            </p:cNvGrpSpPr>
            <p:nvPr/>
          </p:nvGrpSpPr>
          <p:grpSpPr bwMode="auto">
            <a:xfrm rot="10800000" flipH="1">
              <a:off x="3335338" y="3210922"/>
              <a:ext cx="1244600" cy="230187"/>
              <a:chOff x="2091" y="3104"/>
              <a:chExt cx="765" cy="145"/>
            </a:xfrm>
          </p:grpSpPr>
          <p:sp>
            <p:nvSpPr>
              <p:cNvPr id="119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2091" y="3104"/>
                <a:ext cx="76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23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304" y="3152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2486" y="3152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667" y="3153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grpSp>
          <p:nvGrpSpPr>
            <p:cNvPr id="124" name="Group 132"/>
            <p:cNvGrpSpPr>
              <a:grpSpLocks/>
            </p:cNvGrpSpPr>
            <p:nvPr/>
          </p:nvGrpSpPr>
          <p:grpSpPr bwMode="auto">
            <a:xfrm rot="10800000" flipH="1">
              <a:off x="1016000" y="3220447"/>
              <a:ext cx="222250" cy="220662"/>
              <a:chOff x="868" y="2922"/>
              <a:chExt cx="137" cy="139"/>
            </a:xfrm>
          </p:grpSpPr>
          <p:sp>
            <p:nvSpPr>
              <p:cNvPr id="125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868" y="2922"/>
                <a:ext cx="137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26" name="Rectangle 134"/>
              <p:cNvSpPr>
                <a:spLocks noChangeArrowheads="1"/>
              </p:cNvSpPr>
              <p:nvPr/>
            </p:nvSpPr>
            <p:spPr bwMode="auto">
              <a:xfrm flipH="1">
                <a:off x="899" y="2960"/>
                <a:ext cx="68" cy="5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27" name="Freeform 39"/>
            <p:cNvSpPr>
              <a:spLocks/>
            </p:cNvSpPr>
            <p:nvPr/>
          </p:nvSpPr>
          <p:spPr bwMode="auto">
            <a:xfrm rot="10800000" flipH="1">
              <a:off x="4916488" y="324108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  <p:grpSp>
          <p:nvGrpSpPr>
            <p:cNvPr id="128" name="Group 236"/>
            <p:cNvGrpSpPr>
              <a:grpSpLocks/>
            </p:cNvGrpSpPr>
            <p:nvPr/>
          </p:nvGrpSpPr>
          <p:grpSpPr bwMode="auto">
            <a:xfrm flipV="1">
              <a:off x="4727575" y="3261722"/>
              <a:ext cx="312738" cy="606425"/>
              <a:chOff x="2992" y="1626"/>
              <a:chExt cx="197" cy="375"/>
            </a:xfrm>
          </p:grpSpPr>
          <p:sp>
            <p:nvSpPr>
              <p:cNvPr id="129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029" y="1626"/>
                <a:ext cx="160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 rot="10800000" flipH="1">
                <a:off x="2992" y="1871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59600 h 130"/>
                  <a:gd name="T4" fmla="*/ 0 w 143"/>
                  <a:gd name="T5" fmla="*/ 2147459600 h 130"/>
                  <a:gd name="T6" fmla="*/ 0 w 143"/>
                  <a:gd name="T7" fmla="*/ 21474596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de-DE"/>
              </a:p>
            </p:txBody>
          </p:sp>
        </p:grpSp>
        <p:sp>
          <p:nvSpPr>
            <p:cNvPr id="133" name="Line 32"/>
            <p:cNvSpPr>
              <a:spLocks noChangeShapeType="1"/>
            </p:cNvSpPr>
            <p:nvPr/>
          </p:nvSpPr>
          <p:spPr bwMode="auto">
            <a:xfrm rot="10800000" flipH="1" flipV="1">
              <a:off x="5037138" y="3868147"/>
              <a:ext cx="2989262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13463" y="409674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5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56325" y="411103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6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99188" y="41237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7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42050" y="413643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8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26188" y="41634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9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83325" y="414913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0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67463" y="4176122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1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11913" y="4188822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2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51600" y="4201522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3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96050" y="4215809"/>
              <a:ext cx="42863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4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076950" y="421739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5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19813" y="4230097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6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162675" y="4242797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7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03950" y="42570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8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89675" y="4282484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9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246813" y="4269784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0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30950" y="4295184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1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373813" y="430947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2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15088" y="432217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3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459538" y="4334872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4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00813" y="4347572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5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37325" y="4228509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56" name="Group 83"/>
            <p:cNvGrpSpPr>
              <a:grpSpLocks/>
            </p:cNvGrpSpPr>
            <p:nvPr/>
          </p:nvGrpSpPr>
          <p:grpSpPr bwMode="auto">
            <a:xfrm rot="-9770717">
              <a:off x="6049963" y="4082459"/>
              <a:ext cx="44450" cy="200025"/>
              <a:chOff x="1359" y="3335"/>
              <a:chExt cx="31" cy="126"/>
            </a:xfrm>
          </p:grpSpPr>
          <p:sp>
            <p:nvSpPr>
              <p:cNvPr id="157" name="Rectangle 8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414"/>
                <a:ext cx="31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8" name="Rectangle 8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59" y="3335"/>
                <a:ext cx="31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159" name="Rectangle 6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54788" y="423327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0" name="Rectangle 6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97650" y="424597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1" name="Rectangle 6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40513" y="426025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2" name="Rectangle 6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83375" y="427295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3" name="Rectangle 6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67513" y="429835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4" name="Rectangle 6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24650" y="428565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5" name="Rectangle 6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08788" y="4312647"/>
              <a:ext cx="46037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6" name="Rectangle 6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53238" y="4325347"/>
              <a:ext cx="42862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7" name="Rectangle 6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92925" y="4338047"/>
              <a:ext cx="46038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8" name="Rectangle 7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37375" y="4350747"/>
              <a:ext cx="42863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69" name="Rectangle 7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18275" y="43539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0" name="Rectangle 7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561138" y="436662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1" name="Rectangle 73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04000" y="4379322"/>
              <a:ext cx="44450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2" name="Rectangle 74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45275" y="4392022"/>
              <a:ext cx="44450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3" name="Rectangle 75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31000" y="4419009"/>
              <a:ext cx="44450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4" name="Rectangle 76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688138" y="4406309"/>
              <a:ext cx="44450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5" name="Rectangle 77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772275" y="4431709"/>
              <a:ext cx="46038" cy="746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6" name="Rectangle 78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15138" y="4444409"/>
              <a:ext cx="42862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7" name="Rectangle 79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856413" y="445869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8" name="Rectangle 80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00863" y="4471397"/>
              <a:ext cx="42862" cy="746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9" name="Rectangle 81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42138" y="4484097"/>
              <a:ext cx="46037" cy="746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80" name="Rectangle 82"/>
            <p:cNvSpPr>
              <a:spLocks noChangeAspect="1" noChangeArrowheads="1"/>
            </p:cNvSpPr>
            <p:nvPr/>
          </p:nvSpPr>
          <p:spPr bwMode="auto">
            <a:xfrm rot="11829283" flipH="1" flipV="1">
              <a:off x="6978650" y="4365034"/>
              <a:ext cx="46038" cy="746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1" name="Group 365"/>
            <p:cNvGrpSpPr>
              <a:grpSpLocks/>
            </p:cNvGrpSpPr>
            <p:nvPr/>
          </p:nvGrpSpPr>
          <p:grpSpPr bwMode="auto">
            <a:xfrm rot="-9808589" flipH="1" flipV="1">
              <a:off x="7540625" y="4657134"/>
              <a:ext cx="747713" cy="173038"/>
              <a:chOff x="7885113" y="5084776"/>
              <a:chExt cx="725487" cy="173038"/>
            </a:xfrm>
          </p:grpSpPr>
          <p:sp>
            <p:nvSpPr>
              <p:cNvPr id="182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7958138" y="5122876"/>
                <a:ext cx="363537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83" name="Group 113"/>
              <p:cNvGrpSpPr>
                <a:grpSpLocks/>
              </p:cNvGrpSpPr>
              <p:nvPr/>
            </p:nvGrpSpPr>
            <p:grpSpPr bwMode="auto">
              <a:xfrm>
                <a:off x="7885113" y="5084776"/>
                <a:ext cx="725487" cy="173038"/>
                <a:chOff x="5088" y="2045"/>
                <a:chExt cx="478" cy="109"/>
              </a:xfrm>
            </p:grpSpPr>
            <p:sp>
              <p:nvSpPr>
                <p:cNvPr id="184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5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6" name="Group 366"/>
            <p:cNvGrpSpPr>
              <a:grpSpLocks/>
            </p:cNvGrpSpPr>
            <p:nvPr/>
          </p:nvGrpSpPr>
          <p:grpSpPr bwMode="auto">
            <a:xfrm rot="-9674676" flipH="1" flipV="1">
              <a:off x="8188325" y="4752384"/>
              <a:ext cx="804863" cy="501650"/>
              <a:chOff x="1285850" y="6143644"/>
              <a:chExt cx="785817" cy="500066"/>
            </a:xfrm>
          </p:grpSpPr>
          <p:sp>
            <p:nvSpPr>
              <p:cNvPr id="187" name="AutoShape 7"/>
              <p:cNvSpPr>
                <a:spLocks noChangeArrowheads="1"/>
              </p:cNvSpPr>
              <p:nvPr/>
            </p:nvSpPr>
            <p:spPr bwMode="auto">
              <a:xfrm rot="5400000">
                <a:off x="1428726" y="6000768"/>
                <a:ext cx="500066" cy="7858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de-DE"/>
              </a:p>
            </p:txBody>
          </p:sp>
          <p:sp>
            <p:nvSpPr>
              <p:cNvPr id="188" name="Line 117"/>
              <p:cNvSpPr>
                <a:spLocks noChangeShapeType="1"/>
              </p:cNvSpPr>
              <p:nvPr/>
            </p:nvSpPr>
            <p:spPr bwMode="auto">
              <a:xfrm>
                <a:off x="1290614" y="6397644"/>
                <a:ext cx="638179" cy="174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9" name="Line 118"/>
              <p:cNvSpPr>
                <a:spLocks noChangeShapeType="1"/>
              </p:cNvSpPr>
              <p:nvPr/>
            </p:nvSpPr>
            <p:spPr bwMode="auto">
              <a:xfrm>
                <a:off x="1484290" y="6467494"/>
                <a:ext cx="515942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0" name="Line 119"/>
              <p:cNvSpPr>
                <a:spLocks noChangeShapeType="1"/>
              </p:cNvSpPr>
              <p:nvPr/>
            </p:nvSpPr>
            <p:spPr bwMode="auto">
              <a:xfrm flipV="1">
                <a:off x="1484290" y="6417012"/>
                <a:ext cx="373066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1" name="Line 120"/>
              <p:cNvSpPr>
                <a:spLocks noChangeShapeType="1"/>
              </p:cNvSpPr>
              <p:nvPr/>
            </p:nvSpPr>
            <p:spPr bwMode="auto">
              <a:xfrm flipV="1">
                <a:off x="1285852" y="6286520"/>
                <a:ext cx="571503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92" name="Line 121"/>
              <p:cNvSpPr>
                <a:spLocks noChangeShapeType="1"/>
              </p:cNvSpPr>
              <p:nvPr/>
            </p:nvSpPr>
            <p:spPr bwMode="auto">
              <a:xfrm flipV="1">
                <a:off x="1428728" y="6215082"/>
                <a:ext cx="500066" cy="160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93" name="Group 238"/>
            <p:cNvGrpSpPr>
              <a:grpSpLocks/>
            </p:cNvGrpSpPr>
            <p:nvPr/>
          </p:nvGrpSpPr>
          <p:grpSpPr bwMode="auto">
            <a:xfrm flipV="1">
              <a:off x="7223125" y="4501559"/>
              <a:ext cx="501650" cy="428625"/>
              <a:chOff x="3840" y="2780"/>
              <a:chExt cx="316" cy="248"/>
            </a:xfrm>
          </p:grpSpPr>
          <p:sp>
            <p:nvSpPr>
              <p:cNvPr id="194" name="Rectangle 35"/>
              <p:cNvSpPr>
                <a:spLocks noChangeAspect="1" noChangeArrowheads="1"/>
              </p:cNvSpPr>
              <p:nvPr/>
            </p:nvSpPr>
            <p:spPr bwMode="auto">
              <a:xfrm rot="8353958" flipV="1">
                <a:off x="3983" y="2793"/>
                <a:ext cx="173" cy="7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886" y="2780"/>
                <a:ext cx="230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Freeform 36"/>
              <p:cNvSpPr>
                <a:spLocks/>
              </p:cNvSpPr>
              <p:nvPr/>
            </p:nvSpPr>
            <p:spPr bwMode="auto">
              <a:xfrm rot="-5400000">
                <a:off x="3865" y="2936"/>
                <a:ext cx="67" cy="118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149411312 h 130"/>
                  <a:gd name="T4" fmla="*/ 0 w 143"/>
                  <a:gd name="T5" fmla="*/ 149411312 h 130"/>
                  <a:gd name="T6" fmla="*/ 0 w 143"/>
                  <a:gd name="T7" fmla="*/ 149411312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de-DE"/>
              </a:p>
            </p:txBody>
          </p:sp>
        </p:grpSp>
        <p:sp>
          <p:nvSpPr>
            <p:cNvPr id="197" name="Freeform 116"/>
            <p:cNvSpPr>
              <a:spLocks/>
            </p:cNvSpPr>
            <p:nvPr/>
          </p:nvSpPr>
          <p:spPr bwMode="auto">
            <a:xfrm rot="10800000">
              <a:off x="4973638" y="3749084"/>
              <a:ext cx="95250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Text Box 124"/>
            <p:cNvSpPr txBox="1">
              <a:spLocks noChangeArrowheads="1"/>
            </p:cNvSpPr>
            <p:nvPr/>
          </p:nvSpPr>
          <p:spPr bwMode="auto">
            <a:xfrm>
              <a:off x="8020257" y="4342442"/>
              <a:ext cx="1027113" cy="2873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FLASH2</a:t>
              </a:r>
              <a:endParaRPr lang="en-US" sz="12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grpSp>
          <p:nvGrpSpPr>
            <p:cNvPr id="206" name="Group 24"/>
            <p:cNvGrpSpPr>
              <a:grpSpLocks/>
            </p:cNvGrpSpPr>
            <p:nvPr/>
          </p:nvGrpSpPr>
          <p:grpSpPr bwMode="auto">
            <a:xfrm rot="1034355" flipH="1">
              <a:off x="5457825" y="3907834"/>
              <a:ext cx="390525" cy="184150"/>
              <a:chOff x="1337" y="2168"/>
              <a:chExt cx="270" cy="116"/>
            </a:xfrm>
          </p:grpSpPr>
          <p:sp>
            <p:nvSpPr>
              <p:cNvPr id="207" name="Line 25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Line 26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Line 27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</p:grpSp>
        <p:sp>
          <p:nvSpPr>
            <p:cNvPr id="214" name="Text Box 124"/>
            <p:cNvSpPr txBox="1">
              <a:spLocks noChangeArrowheads="1"/>
            </p:cNvSpPr>
            <p:nvPr/>
          </p:nvSpPr>
          <p:spPr bwMode="auto">
            <a:xfrm>
              <a:off x="7990103" y="3505007"/>
              <a:ext cx="1027113" cy="2873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FLASH1</a:t>
              </a:r>
              <a:endParaRPr lang="en-US" sz="12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grpSp>
          <p:nvGrpSpPr>
            <p:cNvPr id="216" name="Group 238"/>
            <p:cNvGrpSpPr>
              <a:grpSpLocks/>
            </p:cNvGrpSpPr>
            <p:nvPr/>
          </p:nvGrpSpPr>
          <p:grpSpPr bwMode="auto">
            <a:xfrm flipV="1">
              <a:off x="529419" y="3310919"/>
              <a:ext cx="223838" cy="224682"/>
              <a:chOff x="3882" y="2874"/>
              <a:chExt cx="141" cy="130"/>
            </a:xfrm>
          </p:grpSpPr>
          <p:sp>
            <p:nvSpPr>
              <p:cNvPr id="217" name="Rectangle 35"/>
              <p:cNvSpPr>
                <a:spLocks noChangeAspect="1" noChangeArrowheads="1"/>
              </p:cNvSpPr>
              <p:nvPr/>
            </p:nvSpPr>
            <p:spPr bwMode="auto">
              <a:xfrm rot="7923321" flipV="1">
                <a:off x="3971" y="2873"/>
                <a:ext cx="52" cy="5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18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3886" y="2883"/>
                <a:ext cx="133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 rot="16200000">
                <a:off x="3899" y="2945"/>
                <a:ext cx="42" cy="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149411312 h 130"/>
                  <a:gd name="T4" fmla="*/ 0 w 143"/>
                  <a:gd name="T5" fmla="*/ 149411312 h 130"/>
                  <a:gd name="T6" fmla="*/ 0 w 143"/>
                  <a:gd name="T7" fmla="*/ 149411312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/>
              <a:lstStyle/>
              <a:p>
                <a:endParaRPr lang="de-DE"/>
              </a:p>
            </p:txBody>
          </p:sp>
        </p:grpSp>
        <p:cxnSp>
          <p:nvCxnSpPr>
            <p:cNvPr id="314" name="Straight Connector 313"/>
            <p:cNvCxnSpPr/>
            <p:nvPr/>
          </p:nvCxnSpPr>
          <p:spPr>
            <a:xfrm rot="5400000">
              <a:off x="5074430" y="3245229"/>
              <a:ext cx="174851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uppierung 388"/>
          <p:cNvGrpSpPr/>
          <p:nvPr/>
        </p:nvGrpSpPr>
        <p:grpSpPr>
          <a:xfrm>
            <a:off x="3115014" y="4273368"/>
            <a:ext cx="1645746" cy="701502"/>
            <a:chOff x="3115014" y="4273368"/>
            <a:chExt cx="1645746" cy="701502"/>
          </a:xfrm>
        </p:grpSpPr>
        <p:sp>
          <p:nvSpPr>
            <p:cNvPr id="484" name="Rounded Rectangle 483"/>
            <p:cNvSpPr/>
            <p:nvPr/>
          </p:nvSpPr>
          <p:spPr>
            <a:xfrm>
              <a:off x="3115014" y="4273368"/>
              <a:ext cx="1645746" cy="701502"/>
            </a:xfrm>
            <a:prstGeom prst="roundRect">
              <a:avLst/>
            </a:prstGeom>
            <a:solidFill>
              <a:srgbClr val="FFFF66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endPara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Old FLASH system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6" name="Abgerundetes Rechteck 8"/>
            <p:cNvSpPr/>
            <p:nvPr/>
          </p:nvSpPr>
          <p:spPr>
            <a:xfrm>
              <a:off x="3276601" y="4342763"/>
              <a:ext cx="491173" cy="271389"/>
            </a:xfrm>
            <a:prstGeom prst="roundRect">
              <a:avLst/>
            </a:prstGeom>
            <a:solidFill>
              <a:srgbClr val="CCCCC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BIS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397" name="Abgerundetes Rechteck 8"/>
            <p:cNvSpPr/>
            <p:nvPr/>
          </p:nvSpPr>
          <p:spPr>
            <a:xfrm>
              <a:off x="4091559" y="4342763"/>
              <a:ext cx="491173" cy="271389"/>
            </a:xfrm>
            <a:prstGeom prst="roundRect">
              <a:avLst/>
            </a:prstGeom>
            <a:solidFill>
              <a:srgbClr val="CCCCC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BIC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02" name="Straight Arrow Connector 401"/>
            <p:cNvCxnSpPr>
              <a:stCxn id="397" idx="1"/>
              <a:endCxn id="396" idx="3"/>
            </p:cNvCxnSpPr>
            <p:nvPr/>
          </p:nvCxnSpPr>
          <p:spPr>
            <a:xfrm flipH="1">
              <a:off x="3767774" y="4478458"/>
              <a:ext cx="3237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3" name="Pfeil nach rechts 382"/>
          <p:cNvSpPr/>
          <p:nvPr/>
        </p:nvSpPr>
        <p:spPr>
          <a:xfrm rot="2413002">
            <a:off x="1013204" y="1704739"/>
            <a:ext cx="1161874" cy="7870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Set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Parameters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88" name="Gruppierung 387"/>
          <p:cNvGrpSpPr/>
          <p:nvPr/>
        </p:nvGrpSpPr>
        <p:grpSpPr>
          <a:xfrm>
            <a:off x="100663" y="837280"/>
            <a:ext cx="7475613" cy="3845036"/>
            <a:chOff x="100663" y="837280"/>
            <a:chExt cx="7475613" cy="3845036"/>
          </a:xfrm>
        </p:grpSpPr>
        <p:sp>
          <p:nvSpPr>
            <p:cNvPr id="485" name="Abgerundetes Rechteck 8"/>
            <p:cNvSpPr/>
            <p:nvPr/>
          </p:nvSpPr>
          <p:spPr>
            <a:xfrm rot="16200000">
              <a:off x="-213975" y="3942933"/>
              <a:ext cx="1054021" cy="424745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Laser 2</a:t>
              </a:r>
            </a:p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Controller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349" name="Abgerundetes Rechteck 8"/>
            <p:cNvSpPr/>
            <p:nvPr/>
          </p:nvSpPr>
          <p:spPr>
            <a:xfrm rot="16200000">
              <a:off x="-1603" y="3722086"/>
              <a:ext cx="1054021" cy="424745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Laser 1</a:t>
              </a:r>
            </a:p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Controller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51" name="Straight Arrow Connector 350"/>
            <p:cNvCxnSpPr>
              <a:stCxn id="349" idx="2"/>
              <a:endCxn id="117" idx="1"/>
            </p:cNvCxnSpPr>
            <p:nvPr/>
          </p:nvCxnSpPr>
          <p:spPr>
            <a:xfrm>
              <a:off x="737780" y="3934458"/>
              <a:ext cx="225159" cy="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7" name="Gruppierung 386"/>
            <p:cNvGrpSpPr/>
            <p:nvPr/>
          </p:nvGrpSpPr>
          <p:grpSpPr>
            <a:xfrm>
              <a:off x="313036" y="837280"/>
              <a:ext cx="7263240" cy="2791015"/>
              <a:chOff x="313036" y="837280"/>
              <a:chExt cx="7263240" cy="2791015"/>
            </a:xfrm>
          </p:grpSpPr>
          <p:cxnSp>
            <p:nvCxnSpPr>
              <p:cNvPr id="489" name="Straight Arrow Connector 488"/>
              <p:cNvCxnSpPr>
                <a:stCxn id="334" idx="2"/>
                <a:endCxn id="485" idx="3"/>
              </p:cNvCxnSpPr>
              <p:nvPr/>
            </p:nvCxnSpPr>
            <p:spPr>
              <a:xfrm flipH="1">
                <a:off x="313036" y="3206784"/>
                <a:ext cx="883173" cy="421511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Rounded Rectangle 333"/>
              <p:cNvSpPr/>
              <p:nvPr/>
            </p:nvSpPr>
            <p:spPr>
              <a:xfrm>
                <a:off x="671995" y="2935395"/>
                <a:ext cx="1048427" cy="271389"/>
              </a:xfrm>
              <a:prstGeom prst="roundRect">
                <a:avLst/>
              </a:prstGeom>
              <a:solidFill>
                <a:srgbClr val="E4E292"/>
              </a:solidFill>
              <a:ln w="19050" cmpd="sng">
                <a:solidFill>
                  <a:schemeClr val="bg1">
                    <a:lumMod val="65000"/>
                  </a:schemeClr>
                </a:solidFill>
              </a:ln>
              <a:effectLst>
                <a:glow rad="101600">
                  <a:srgbClr val="EDFFC2">
                    <a:alpha val="75000"/>
                  </a:srgbClr>
                </a:glo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Timing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Rcv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Rounded Rectangle 334"/>
              <p:cNvSpPr/>
              <p:nvPr/>
            </p:nvSpPr>
            <p:spPr>
              <a:xfrm>
                <a:off x="3312894" y="2935395"/>
                <a:ext cx="1048427" cy="271389"/>
              </a:xfrm>
              <a:prstGeom prst="roundRect">
                <a:avLst/>
              </a:prstGeom>
              <a:solidFill>
                <a:srgbClr val="E4E292"/>
              </a:solidFill>
              <a:ln w="19050" cmpd="sng">
                <a:solidFill>
                  <a:schemeClr val="bg1">
                    <a:lumMod val="65000"/>
                  </a:schemeClr>
                </a:solidFill>
              </a:ln>
              <a:effectLst>
                <a:glow rad="101600">
                  <a:srgbClr val="EDFFC2">
                    <a:alpha val="75000"/>
                  </a:srgbClr>
                </a:glo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Timing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Rcv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Rounded Rectangle 335"/>
              <p:cNvSpPr/>
              <p:nvPr/>
            </p:nvSpPr>
            <p:spPr>
              <a:xfrm>
                <a:off x="6527849" y="2935395"/>
                <a:ext cx="1048427" cy="271389"/>
              </a:xfrm>
              <a:prstGeom prst="roundRect">
                <a:avLst/>
              </a:prstGeom>
              <a:solidFill>
                <a:srgbClr val="E4E292"/>
              </a:solidFill>
              <a:ln w="19050" cmpd="sng">
                <a:solidFill>
                  <a:schemeClr val="bg1">
                    <a:lumMod val="65000"/>
                  </a:schemeClr>
                </a:solidFill>
              </a:ln>
              <a:effectLst>
                <a:glow rad="101600">
                  <a:srgbClr val="EDFFC2">
                    <a:alpha val="75000"/>
                  </a:srgbClr>
                </a:glo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Timing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Rcv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Rounded Rectangle 338"/>
              <p:cNvSpPr/>
              <p:nvPr/>
            </p:nvSpPr>
            <p:spPr>
              <a:xfrm>
                <a:off x="3086016" y="837280"/>
                <a:ext cx="1982097" cy="1170779"/>
              </a:xfrm>
              <a:prstGeom prst="roundRect">
                <a:avLst/>
              </a:prstGeom>
              <a:solidFill>
                <a:srgbClr val="E4E292"/>
              </a:solidFill>
              <a:ln w="19050" cmpd="sng">
                <a:solidFill>
                  <a:schemeClr val="bg1">
                    <a:lumMod val="65000"/>
                  </a:schemeClr>
                </a:solidFill>
              </a:ln>
              <a:effectLst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Timing Master</a:t>
                </a:r>
              </a:p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nC</a:t>
                </a:r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4" name="Straight Arrow Connector 343"/>
              <p:cNvCxnSpPr>
                <a:stCxn id="339" idx="2"/>
                <a:endCxn id="334" idx="0"/>
              </p:cNvCxnSpPr>
              <p:nvPr/>
            </p:nvCxnSpPr>
            <p:spPr>
              <a:xfrm rot="5400000">
                <a:off x="2172969" y="1031299"/>
                <a:ext cx="927336" cy="2880856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stCxn id="339" idx="2"/>
                <a:endCxn id="335" idx="0"/>
              </p:cNvCxnSpPr>
              <p:nvPr/>
            </p:nvCxnSpPr>
            <p:spPr>
              <a:xfrm rot="5400000">
                <a:off x="3493419" y="2351749"/>
                <a:ext cx="927336" cy="239957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>
                <a:stCxn id="339" idx="2"/>
                <a:endCxn id="336" idx="0"/>
              </p:cNvCxnSpPr>
              <p:nvPr/>
            </p:nvCxnSpPr>
            <p:spPr>
              <a:xfrm rot="16200000" flipH="1">
                <a:off x="5100896" y="984228"/>
                <a:ext cx="927336" cy="2974998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334" idx="2"/>
                <a:endCxn id="349" idx="3"/>
              </p:cNvCxnSpPr>
              <p:nvPr/>
            </p:nvCxnSpPr>
            <p:spPr>
              <a:xfrm flipH="1">
                <a:off x="525408" y="3206784"/>
                <a:ext cx="670801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334" idx="2"/>
              </p:cNvCxnSpPr>
              <p:nvPr/>
            </p:nvCxnSpPr>
            <p:spPr>
              <a:xfrm>
                <a:off x="1196209" y="3206784"/>
                <a:ext cx="119847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>
                <a:stCxn id="335" idx="2"/>
              </p:cNvCxnSpPr>
              <p:nvPr/>
            </p:nvCxnSpPr>
            <p:spPr>
              <a:xfrm flipH="1">
                <a:off x="3640437" y="3206784"/>
                <a:ext cx="196671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335" idx="2"/>
              </p:cNvCxnSpPr>
              <p:nvPr/>
            </p:nvCxnSpPr>
            <p:spPr>
              <a:xfrm>
                <a:off x="3837108" y="3206784"/>
                <a:ext cx="124878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>
                <a:stCxn id="336" idx="2"/>
              </p:cNvCxnSpPr>
              <p:nvPr/>
            </p:nvCxnSpPr>
            <p:spPr>
              <a:xfrm flipH="1">
                <a:off x="6862787" y="3206784"/>
                <a:ext cx="189276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Arrow Connector 361"/>
              <p:cNvCxnSpPr>
                <a:stCxn id="336" idx="2"/>
              </p:cNvCxnSpPr>
              <p:nvPr/>
            </p:nvCxnSpPr>
            <p:spPr>
              <a:xfrm>
                <a:off x="7052063" y="3206784"/>
                <a:ext cx="132272" cy="200664"/>
              </a:xfrm>
              <a:prstGeom prst="straightConnector1">
                <a:avLst/>
              </a:prstGeom>
              <a:ln>
                <a:solidFill>
                  <a:srgbClr val="948A5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" name="Group 482"/>
              <p:cNvGrpSpPr/>
              <p:nvPr/>
            </p:nvGrpSpPr>
            <p:grpSpPr>
              <a:xfrm>
                <a:off x="3483235" y="1186673"/>
                <a:ext cx="928885" cy="821386"/>
                <a:chOff x="2957426" y="1186674"/>
                <a:chExt cx="928885" cy="821386"/>
              </a:xfrm>
            </p:grpSpPr>
            <p:sp>
              <p:nvSpPr>
                <p:cNvPr id="404" name="Delay 403"/>
                <p:cNvSpPr/>
                <p:nvPr/>
              </p:nvSpPr>
              <p:spPr>
                <a:xfrm rot="5400000" flipV="1">
                  <a:off x="3483945" y="1687685"/>
                  <a:ext cx="136944" cy="267412"/>
                </a:xfrm>
                <a:prstGeom prst="flowChartDelay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5" name="Group 404"/>
                <p:cNvGrpSpPr>
                  <a:grpSpLocks noChangeAspect="1"/>
                </p:cNvGrpSpPr>
                <p:nvPr/>
              </p:nvGrpSpPr>
              <p:grpSpPr>
                <a:xfrm rot="5400000" flipV="1">
                  <a:off x="3020134" y="1433440"/>
                  <a:ext cx="530378" cy="63366"/>
                  <a:chOff x="4124364" y="1058299"/>
                  <a:chExt cx="2438400" cy="167564"/>
                </a:xfrm>
              </p:grpSpPr>
              <p:sp>
                <p:nvSpPr>
                  <p:cNvPr id="462" name="Rectangle 461"/>
                  <p:cNvSpPr/>
                  <p:nvPr/>
                </p:nvSpPr>
                <p:spPr>
                  <a:xfrm>
                    <a:off x="6410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6257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6105564" y="1058299"/>
                    <a:ext cx="152400" cy="167564"/>
                  </a:xfrm>
                  <a:prstGeom prst="rect">
                    <a:avLst/>
                  </a:prstGeom>
                  <a:solidFill>
                    <a:srgbClr val="66006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5953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5800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5648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5495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5343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51911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5038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4886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4733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4581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4429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42767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4124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6" name="Group 405"/>
                <p:cNvGrpSpPr>
                  <a:grpSpLocks noChangeAspect="1"/>
                </p:cNvGrpSpPr>
                <p:nvPr/>
              </p:nvGrpSpPr>
              <p:grpSpPr>
                <a:xfrm rot="5400000" flipV="1">
                  <a:off x="3589439" y="1433440"/>
                  <a:ext cx="530378" cy="63366"/>
                  <a:chOff x="4124364" y="1058299"/>
                  <a:chExt cx="2438400" cy="167564"/>
                </a:xfrm>
              </p:grpSpPr>
              <p:sp>
                <p:nvSpPr>
                  <p:cNvPr id="446" name="Rectangle 445"/>
                  <p:cNvSpPr/>
                  <p:nvPr/>
                </p:nvSpPr>
                <p:spPr>
                  <a:xfrm>
                    <a:off x="64103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257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105564" y="1058299"/>
                    <a:ext cx="152400" cy="167564"/>
                  </a:xfrm>
                  <a:prstGeom prst="rect">
                    <a:avLst/>
                  </a:prstGeom>
                  <a:solidFill>
                    <a:srgbClr val="66006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5953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5800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5648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5495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5343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51911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5038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4886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4733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4581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4429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42767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41243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7" name="Shape 65"/>
                <p:cNvCxnSpPr/>
                <p:nvPr/>
              </p:nvCxnSpPr>
              <p:spPr>
                <a:xfrm rot="10800000" flipH="1" flipV="1">
                  <a:off x="3317005" y="1481697"/>
                  <a:ext cx="142955" cy="278001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hape 66"/>
                <p:cNvCxnSpPr/>
                <p:nvPr/>
              </p:nvCxnSpPr>
              <p:spPr>
                <a:xfrm flipH="1">
                  <a:off x="3650006" y="1481697"/>
                  <a:ext cx="172939" cy="271222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9" name="Group 408"/>
                <p:cNvGrpSpPr>
                  <a:grpSpLocks noChangeAspect="1"/>
                </p:cNvGrpSpPr>
                <p:nvPr/>
              </p:nvGrpSpPr>
              <p:grpSpPr>
                <a:xfrm rot="5400000" flipV="1">
                  <a:off x="2899251" y="1433440"/>
                  <a:ext cx="530378" cy="63366"/>
                  <a:chOff x="4124364" y="1058299"/>
                  <a:chExt cx="2438400" cy="167564"/>
                </a:xfrm>
              </p:grpSpPr>
              <p:sp>
                <p:nvSpPr>
                  <p:cNvPr id="430" name="Rectangle 429"/>
                  <p:cNvSpPr/>
                  <p:nvPr/>
                </p:nvSpPr>
                <p:spPr>
                  <a:xfrm>
                    <a:off x="6410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6257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105564" y="1058299"/>
                    <a:ext cx="152400" cy="167564"/>
                  </a:xfrm>
                  <a:prstGeom prst="rect">
                    <a:avLst/>
                  </a:prstGeom>
                  <a:solidFill>
                    <a:srgbClr val="66006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5953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5800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5648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5495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5343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51911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5038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4886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4733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4581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4429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4276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41243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409"/>
                <p:cNvGrpSpPr>
                  <a:grpSpLocks noChangeAspect="1"/>
                </p:cNvGrpSpPr>
                <p:nvPr/>
              </p:nvGrpSpPr>
              <p:grpSpPr>
                <a:xfrm rot="5400000" flipV="1">
                  <a:off x="2723920" y="1433440"/>
                  <a:ext cx="530378" cy="63366"/>
                  <a:chOff x="4124364" y="1058299"/>
                  <a:chExt cx="2438400" cy="167564"/>
                </a:xfrm>
              </p:grpSpPr>
              <p:sp>
                <p:nvSpPr>
                  <p:cNvPr id="414" name="Rectangle 413"/>
                  <p:cNvSpPr/>
                  <p:nvPr/>
                </p:nvSpPr>
                <p:spPr>
                  <a:xfrm>
                    <a:off x="6410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257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6105564" y="1058299"/>
                    <a:ext cx="152400" cy="167564"/>
                  </a:xfrm>
                  <a:prstGeom prst="rect">
                    <a:avLst/>
                  </a:prstGeom>
                  <a:solidFill>
                    <a:srgbClr val="660066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5953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5800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5648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5495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5343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51911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50387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4886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47339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45815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44291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4276764" y="1058299"/>
                    <a:ext cx="152400" cy="167564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4124364" y="1058299"/>
                    <a:ext cx="152400" cy="167564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11" name="Straight Connector 410"/>
                <p:cNvCxnSpPr/>
                <p:nvPr/>
              </p:nvCxnSpPr>
              <p:spPr>
                <a:xfrm flipV="1">
                  <a:off x="3021300" y="1481405"/>
                  <a:ext cx="111965" cy="585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Left Brace 411"/>
                <p:cNvSpPr/>
                <p:nvPr/>
              </p:nvSpPr>
              <p:spPr>
                <a:xfrm flipV="1">
                  <a:off x="3703057" y="1186675"/>
                  <a:ext cx="58694" cy="79557"/>
                </a:xfrm>
                <a:prstGeom prst="leftBrac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Left Brace 412"/>
                <p:cNvSpPr/>
                <p:nvPr/>
              </p:nvSpPr>
              <p:spPr>
                <a:xfrm rot="10800000">
                  <a:off x="3360018" y="1186674"/>
                  <a:ext cx="58694" cy="79557"/>
                </a:xfrm>
                <a:prstGeom prst="leftBrace">
                  <a:avLst/>
                </a:prstGeom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" name="Straight Arrow Connector 481"/>
                <p:cNvCxnSpPr>
                  <a:stCxn id="404" idx="3"/>
                  <a:endCxn id="339" idx="2"/>
                </p:cNvCxnSpPr>
                <p:nvPr/>
              </p:nvCxnSpPr>
              <p:spPr>
                <a:xfrm rot="5400000">
                  <a:off x="3492739" y="1948381"/>
                  <a:ext cx="118197" cy="1161"/>
                </a:xfrm>
                <a:prstGeom prst="straightConnector1">
                  <a:avLst/>
                </a:prstGeom>
                <a:ln w="12700" cmpd="sng">
                  <a:headEnd type="none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5" name="Pfeil nach rechts 384"/>
              <p:cNvSpPr/>
              <p:nvPr/>
            </p:nvSpPr>
            <p:spPr>
              <a:xfrm>
                <a:off x="1549215" y="1030717"/>
                <a:ext cx="1161874" cy="787082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smtClean="0">
                    <a:solidFill>
                      <a:schemeClr val="tx1"/>
                    </a:solidFill>
                  </a:rPr>
                  <a:t>Request</a:t>
                </a:r>
              </a:p>
              <a:p>
                <a:pPr algn="ctr"/>
                <a:r>
                  <a:rPr lang="en-US" sz="1400" smtClean="0">
                    <a:solidFill>
                      <a:schemeClr val="tx1"/>
                    </a:solidFill>
                  </a:rPr>
                  <a:t>bunches</a:t>
                </a: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15" name="Picture 3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4501" y="795488"/>
            <a:ext cx="976875" cy="1022311"/>
          </a:xfrm>
          <a:prstGeom prst="rect">
            <a:avLst/>
          </a:prstGeom>
        </p:spPr>
      </p:pic>
      <p:grpSp>
        <p:nvGrpSpPr>
          <p:cNvPr id="398" name="Gruppierung 397"/>
          <p:cNvGrpSpPr/>
          <p:nvPr/>
        </p:nvGrpSpPr>
        <p:grpSpPr>
          <a:xfrm>
            <a:off x="313036" y="838767"/>
            <a:ext cx="8647759" cy="5402087"/>
            <a:chOff x="313036" y="838767"/>
            <a:chExt cx="8647759" cy="5402087"/>
          </a:xfrm>
        </p:grpSpPr>
        <p:sp>
          <p:nvSpPr>
            <p:cNvPr id="221" name="Abgerundetes Rechteck 8"/>
            <p:cNvSpPr/>
            <p:nvPr/>
          </p:nvSpPr>
          <p:spPr>
            <a:xfrm>
              <a:off x="6327023" y="838767"/>
              <a:ext cx="2633772" cy="1170779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Abgerundetes Rechteck 8"/>
            <p:cNvSpPr/>
            <p:nvPr/>
          </p:nvSpPr>
          <p:spPr>
            <a:xfrm>
              <a:off x="5263274" y="5604407"/>
              <a:ext cx="1054021" cy="271389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MPS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341" name="Abgerundetes Rechteck 8"/>
            <p:cNvSpPr/>
            <p:nvPr/>
          </p:nvSpPr>
          <p:spPr>
            <a:xfrm>
              <a:off x="3124200" y="5604407"/>
              <a:ext cx="1054021" cy="271389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MPS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342" name="Abgerundetes Rechteck 8"/>
            <p:cNvSpPr/>
            <p:nvPr/>
          </p:nvSpPr>
          <p:spPr>
            <a:xfrm>
              <a:off x="666401" y="5604407"/>
              <a:ext cx="1054021" cy="271389"/>
            </a:xfrm>
            <a:prstGeom prst="roundRect">
              <a:avLst/>
            </a:prstGeom>
            <a:solidFill>
              <a:srgbClr val="8ED3EC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0000"/>
                  </a:solidFill>
                </a:rPr>
                <a:t>MPS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69" name="Straight Connector 368"/>
            <p:cNvCxnSpPr>
              <a:stCxn id="342" idx="2"/>
            </p:cNvCxnSpPr>
            <p:nvPr/>
          </p:nvCxnSpPr>
          <p:spPr>
            <a:xfrm>
              <a:off x="1193412" y="5875796"/>
              <a:ext cx="2797" cy="36505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1193412" y="6240854"/>
              <a:ext cx="7578436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V="1">
              <a:off x="8771848" y="2009546"/>
              <a:ext cx="0" cy="4231308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342" idx="3"/>
              <a:endCxn id="341" idx="1"/>
            </p:cNvCxnSpPr>
            <p:nvPr/>
          </p:nvCxnSpPr>
          <p:spPr>
            <a:xfrm>
              <a:off x="1720422" y="5740102"/>
              <a:ext cx="1403778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>
              <a:stCxn id="341" idx="3"/>
              <a:endCxn id="340" idx="1"/>
            </p:cNvCxnSpPr>
            <p:nvPr/>
          </p:nvCxnSpPr>
          <p:spPr>
            <a:xfrm>
              <a:off x="4178221" y="5740102"/>
              <a:ext cx="1085053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endCxn id="349" idx="1"/>
            </p:cNvCxnSpPr>
            <p:nvPr/>
          </p:nvCxnSpPr>
          <p:spPr>
            <a:xfrm flipH="1" flipV="1">
              <a:off x="525408" y="4461469"/>
              <a:ext cx="273562" cy="11429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>
              <a:endCxn id="342" idx="0"/>
            </p:cNvCxnSpPr>
            <p:nvPr/>
          </p:nvCxnSpPr>
          <p:spPr>
            <a:xfrm flipH="1">
              <a:off x="1193412" y="5363054"/>
              <a:ext cx="205107" cy="241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endCxn id="342" idx="0"/>
            </p:cNvCxnSpPr>
            <p:nvPr/>
          </p:nvCxnSpPr>
          <p:spPr>
            <a:xfrm>
              <a:off x="962939" y="5357288"/>
              <a:ext cx="230473" cy="2471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>
              <a:stCxn id="397" idx="2"/>
            </p:cNvCxnSpPr>
            <p:nvPr/>
          </p:nvCxnSpPr>
          <p:spPr>
            <a:xfrm flipH="1">
              <a:off x="3684810" y="4614152"/>
              <a:ext cx="652336" cy="10041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>
              <a:off x="3382600" y="5371157"/>
              <a:ext cx="230473" cy="2471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H="1">
              <a:off x="5822601" y="5382689"/>
              <a:ext cx="205107" cy="241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>
              <a:off x="5592128" y="5376923"/>
              <a:ext cx="230473" cy="2471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>
              <a:stCxn id="396" idx="2"/>
              <a:endCxn id="341" idx="0"/>
            </p:cNvCxnSpPr>
            <p:nvPr/>
          </p:nvCxnSpPr>
          <p:spPr>
            <a:xfrm>
              <a:off x="3522188" y="4614152"/>
              <a:ext cx="129023" cy="990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>
              <a:endCxn id="339" idx="3"/>
            </p:cNvCxnSpPr>
            <p:nvPr/>
          </p:nvCxnSpPr>
          <p:spPr>
            <a:xfrm rot="10800000">
              <a:off x="5068113" y="1422670"/>
              <a:ext cx="12406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/>
            <p:cNvCxnSpPr>
              <a:endCxn id="485" idx="1"/>
            </p:cNvCxnSpPr>
            <p:nvPr/>
          </p:nvCxnSpPr>
          <p:spPr>
            <a:xfrm flipH="1" flipV="1">
              <a:off x="313036" y="4682316"/>
              <a:ext cx="485934" cy="9220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278"/>
            <p:cNvSpPr txBox="1"/>
            <p:nvPr/>
          </p:nvSpPr>
          <p:spPr>
            <a:xfrm>
              <a:off x="6308787" y="945616"/>
              <a:ext cx="26156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MPS </a:t>
              </a:r>
              <a:r>
                <a:rPr lang="en-US" sz="1400" dirty="0" smtClean="0"/>
                <a:t>defines the allowed pattern:</a:t>
              </a:r>
            </a:p>
            <a:p>
              <a:r>
                <a:rPr lang="en-US" sz="1400" dirty="0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1400" dirty="0" smtClean="0"/>
                <a:t> Sections with permissions</a:t>
              </a:r>
            </a:p>
            <a:p>
              <a:pPr>
                <a:buFont typeface="Wingdings" charset="2"/>
                <a:buChar char="è"/>
              </a:pPr>
              <a:r>
                <a:rPr lang="en-US" sz="1400" dirty="0" smtClean="0"/>
                <a:t>Allowed charges</a:t>
              </a:r>
            </a:p>
            <a:p>
              <a:pPr>
                <a:buFont typeface="Wingdings" charset="2"/>
                <a:buChar char="è"/>
              </a:pPr>
              <a:r>
                <a:rPr lang="en-US" sz="1400" dirty="0" smtClean="0"/>
                <a:t> number of bunches / section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08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and Machine Protection: </a:t>
            </a:r>
            <a:r>
              <a:rPr lang="en-US" dirty="0" smtClean="0"/>
              <a:t>XFEL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0960" y="3206784"/>
            <a:ext cx="7379989" cy="1732175"/>
            <a:chOff x="688711" y="3901810"/>
            <a:chExt cx="7530672" cy="1848411"/>
          </a:xfrm>
        </p:grpSpPr>
        <p:cxnSp>
          <p:nvCxnSpPr>
            <p:cNvPr id="8" name="Straight Connector 7"/>
            <p:cNvCxnSpPr>
              <a:endCxn id="38" idx="0"/>
            </p:cNvCxnSpPr>
            <p:nvPr/>
          </p:nvCxnSpPr>
          <p:spPr>
            <a:xfrm rot="5400000" flipH="1" flipV="1">
              <a:off x="2929096" y="4585608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317879" y="4853507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12340" y="4842723"/>
              <a:ext cx="47321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20273" y="4842723"/>
              <a:ext cx="783937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38925" y="4842720"/>
              <a:ext cx="2611850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24" idx="0"/>
            </p:cNvCxnSpPr>
            <p:nvPr/>
          </p:nvCxnSpPr>
          <p:spPr>
            <a:xfrm rot="5400000" flipH="1" flipV="1">
              <a:off x="6449682" y="4593348"/>
              <a:ext cx="278950" cy="1690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550776" y="4649133"/>
              <a:ext cx="322644" cy="179753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73423" y="4649133"/>
              <a:ext cx="473223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346642" y="4426339"/>
              <a:ext cx="408687" cy="222794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55329" y="4426339"/>
              <a:ext cx="408687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43082" y="4846569"/>
              <a:ext cx="79586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46646" y="4850415"/>
              <a:ext cx="408683" cy="17816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55329" y="5028582"/>
              <a:ext cx="4086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64"/>
            <p:cNvGrpSpPr/>
            <p:nvPr/>
          </p:nvGrpSpPr>
          <p:grpSpPr>
            <a:xfrm>
              <a:off x="2285557" y="4678352"/>
              <a:ext cx="434716" cy="179756"/>
              <a:chOff x="1642967" y="1654961"/>
              <a:chExt cx="238994" cy="68659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642967" y="1654961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1817876" y="1659536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1711328" y="1654961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5"/>
            <p:cNvGrpSpPr/>
            <p:nvPr/>
          </p:nvGrpSpPr>
          <p:grpSpPr>
            <a:xfrm>
              <a:off x="3504213" y="4684117"/>
              <a:ext cx="434716" cy="173990"/>
              <a:chOff x="2062236" y="1657342"/>
              <a:chExt cx="238994" cy="68659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2062236" y="1657342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V="1">
                <a:off x="2237145" y="1661917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2130597" y="1657342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>
              <a:endCxn id="27" idx="0"/>
            </p:cNvCxnSpPr>
            <p:nvPr/>
          </p:nvCxnSpPr>
          <p:spPr>
            <a:xfrm rot="5400000" flipH="1" flipV="1">
              <a:off x="4432354" y="4568462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618319" y="4538402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08649" y="4980909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08649" y="43748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7405" y="4514771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175740" y="4691254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18635" y="4697086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8711" y="4455561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1292917" y="4478985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515162" y="4319450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44198" y="4298324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02769" y="4687963"/>
              <a:ext cx="1048401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13673" y="5221087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 flipV="1">
              <a:off x="1545920" y="5248003"/>
              <a:ext cx="110734" cy="1107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 flipV="1">
              <a:off x="969161" y="5063853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44147" y="45319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endCxn id="32" idx="1"/>
            </p:cNvCxnSpPr>
            <p:nvPr/>
          </p:nvCxnSpPr>
          <p:spPr>
            <a:xfrm flipV="1">
              <a:off x="1312498" y="4374817"/>
              <a:ext cx="202664" cy="76895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1"/>
            </p:cNvCxnSpPr>
            <p:nvPr/>
          </p:nvCxnSpPr>
          <p:spPr>
            <a:xfrm>
              <a:off x="1337457" y="5224935"/>
              <a:ext cx="208463" cy="78434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88711" y="4455561"/>
              <a:ext cx="255487" cy="1731"/>
            </a:xfrm>
            <a:prstGeom prst="line">
              <a:avLst/>
            </a:prstGeom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3" idx="1"/>
            </p:cNvCxnSpPr>
            <p:nvPr/>
          </p:nvCxnSpPr>
          <p:spPr>
            <a:xfrm rot="10800000" flipH="1" flipV="1">
              <a:off x="944197" y="4455560"/>
              <a:ext cx="368299" cy="173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2" idx="1"/>
            </p:cNvCxnSpPr>
            <p:nvPr/>
          </p:nvCxnSpPr>
          <p:spPr>
            <a:xfrm flipV="1">
              <a:off x="1312495" y="4374817"/>
              <a:ext cx="202667" cy="8247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3" idx="1"/>
            </p:cNvCxnSpPr>
            <p:nvPr/>
          </p:nvCxnSpPr>
          <p:spPr>
            <a:xfrm rot="10800000" flipH="1" flipV="1">
              <a:off x="944197" y="4455560"/>
              <a:ext cx="368299" cy="6189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12504" y="4513616"/>
              <a:ext cx="344154" cy="342411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56654" y="4858110"/>
              <a:ext cx="1326129" cy="4837"/>
            </a:xfrm>
            <a:prstGeom prst="line">
              <a:avLst/>
            </a:prstGeom>
            <a:ln w="38100" cap="flat" cmpd="sng" algn="ctr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255430" y="4708479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573850" y="4716527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409897" y="4669366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474085" y="4714248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792506" y="4722295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3628553" y="4675135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1"/>
            </p:cNvCxnSpPr>
            <p:nvPr/>
          </p:nvCxnSpPr>
          <p:spPr>
            <a:xfrm rot="10800000" flipV="1">
              <a:off x="2982793" y="4587284"/>
              <a:ext cx="161357" cy="26874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82784" y="4856027"/>
              <a:ext cx="1503259" cy="6923"/>
            </a:xfrm>
            <a:prstGeom prst="line">
              <a:avLst/>
            </a:prstGeom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27" idx="1"/>
            </p:cNvCxnSpPr>
            <p:nvPr/>
          </p:nvCxnSpPr>
          <p:spPr>
            <a:xfrm rot="5400000" flipH="1" flipV="1">
              <a:off x="4423779" y="4632404"/>
              <a:ext cx="285889" cy="161363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86042" y="4862950"/>
              <a:ext cx="2057040" cy="5768"/>
            </a:xfrm>
            <a:prstGeom prst="line">
              <a:avLst/>
            </a:prstGeom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484809" y="4582830"/>
              <a:ext cx="181184" cy="2858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755333" y="5032428"/>
              <a:ext cx="464050" cy="215575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329170" y="4852330"/>
              <a:ext cx="890213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46646" y="4647213"/>
              <a:ext cx="872737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755333" y="4195121"/>
              <a:ext cx="464050" cy="22279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873423" y="3901810"/>
              <a:ext cx="1345960" cy="74540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543082" y="4852330"/>
              <a:ext cx="803564" cy="163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6646" y="4852330"/>
              <a:ext cx="408687" cy="176251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25" idx="1"/>
            </p:cNvCxnSpPr>
            <p:nvPr/>
          </p:nvCxnSpPr>
          <p:spPr>
            <a:xfrm>
              <a:off x="7755333" y="5036276"/>
              <a:ext cx="353316" cy="15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057980" y="5011557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5506" y="5005725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58130" y="4999893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9346" y="4570141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9346" y="5380889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I2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656654" y="4773860"/>
              <a:ext cx="195331" cy="86983"/>
              <a:chOff x="2437957" y="4821766"/>
              <a:chExt cx="434716" cy="193583"/>
            </a:xfrm>
          </p:grpSpPr>
          <p:grpSp>
            <p:nvGrpSpPr>
              <p:cNvPr id="80" name="Group 64"/>
              <p:cNvGrpSpPr/>
              <p:nvPr/>
            </p:nvGrpSpPr>
            <p:grpSpPr>
              <a:xfrm>
                <a:off x="2437957" y="4830752"/>
                <a:ext cx="434716" cy="179756"/>
                <a:chOff x="1642967" y="1654961"/>
                <a:chExt cx="238994" cy="68659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1642967" y="1654961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6200000" flipV="1">
                  <a:off x="1817876" y="1659536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>
                  <a:off x="1711328" y="1654961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>
                <a:off x="2407830" y="4860879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2726250" y="4868927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>
                <a:off x="2562297" y="4821766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520268" y="482888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0</a:t>
              </a:r>
              <a:endParaRPr lang="en-US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5557" y="4817361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1</a:t>
              </a:r>
              <a:endParaRPr lang="en-US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68740" y="480583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2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53848" y="4828886"/>
              <a:ext cx="609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SASE 1</a:t>
              </a:r>
              <a:endParaRPr lang="en-US" sz="1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 rot="19850547">
              <a:off x="6506953" y="4609017"/>
              <a:ext cx="464342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2</a:t>
              </a:r>
              <a:endParaRPr 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23738" y="4547145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</a:t>
              </a:r>
              <a:r>
                <a:rPr lang="en-US" sz="1000" b="1" dirty="0"/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387476">
              <a:off x="7307656" y="4888014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3</a:t>
              </a:r>
              <a:endParaRPr lang="en-US" sz="1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9881156">
              <a:off x="7308313" y="4407783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5</a:t>
              </a:r>
              <a:endParaRPr lang="en-US" sz="1000" b="1" dirty="0"/>
            </a:p>
          </p:txBody>
        </p:sp>
      </p:grpSp>
      <p:sp>
        <p:nvSpPr>
          <p:cNvPr id="103" name="Abgerundetes Rechteck 8"/>
          <p:cNvSpPr/>
          <p:nvPr/>
        </p:nvSpPr>
        <p:spPr>
          <a:xfrm>
            <a:off x="5263274" y="5604407"/>
            <a:ext cx="1054021" cy="271389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MPS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4" name="Abgerundetes Rechteck 8"/>
          <p:cNvSpPr/>
          <p:nvPr/>
        </p:nvSpPr>
        <p:spPr>
          <a:xfrm>
            <a:off x="3124200" y="5604407"/>
            <a:ext cx="1054021" cy="271389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MPS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5" name="Abgerundetes Rechteck 8"/>
          <p:cNvSpPr/>
          <p:nvPr/>
        </p:nvSpPr>
        <p:spPr>
          <a:xfrm>
            <a:off x="666401" y="5604407"/>
            <a:ext cx="1054021" cy="271389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MPS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9" name="Abgerundetes Rechteck 8"/>
          <p:cNvSpPr/>
          <p:nvPr/>
        </p:nvSpPr>
        <p:spPr>
          <a:xfrm rot="16200000">
            <a:off x="-1603" y="3722086"/>
            <a:ext cx="1054021" cy="424745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Laser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Controller</a:t>
            </a:r>
            <a:endParaRPr lang="de-DE" sz="1400" dirty="0">
              <a:solidFill>
                <a:srgbClr val="000000"/>
              </a:solidFill>
            </a:endParaRPr>
          </a:p>
        </p:txBody>
      </p:sp>
      <p:cxnSp>
        <p:nvCxnSpPr>
          <p:cNvPr id="110" name="Straight Arrow Connector 109"/>
          <p:cNvCxnSpPr>
            <a:stCxn id="109" idx="2"/>
            <a:endCxn id="212" idx="0"/>
          </p:cNvCxnSpPr>
          <p:nvPr/>
        </p:nvCxnSpPr>
        <p:spPr>
          <a:xfrm>
            <a:off x="737780" y="3934458"/>
            <a:ext cx="211175" cy="33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5" idx="2"/>
          </p:cNvCxnSpPr>
          <p:nvPr/>
        </p:nvCxnSpPr>
        <p:spPr>
          <a:xfrm>
            <a:off x="1193412" y="5875796"/>
            <a:ext cx="2797" cy="36505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193412" y="6240854"/>
            <a:ext cx="7578436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8771848" y="2009546"/>
            <a:ext cx="0" cy="4231308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5" idx="3"/>
            <a:endCxn id="104" idx="1"/>
          </p:cNvCxnSpPr>
          <p:nvPr/>
        </p:nvCxnSpPr>
        <p:spPr>
          <a:xfrm>
            <a:off x="1720422" y="5740102"/>
            <a:ext cx="1403778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4" idx="3"/>
            <a:endCxn id="103" idx="1"/>
          </p:cNvCxnSpPr>
          <p:nvPr/>
        </p:nvCxnSpPr>
        <p:spPr>
          <a:xfrm>
            <a:off x="4178221" y="5740102"/>
            <a:ext cx="1085053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109" idx="1"/>
          </p:cNvCxnSpPr>
          <p:nvPr/>
        </p:nvCxnSpPr>
        <p:spPr>
          <a:xfrm flipH="1" flipV="1">
            <a:off x="525408" y="4461469"/>
            <a:ext cx="273562" cy="1142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05" idx="0"/>
          </p:cNvCxnSpPr>
          <p:nvPr/>
        </p:nvCxnSpPr>
        <p:spPr>
          <a:xfrm flipH="1">
            <a:off x="1193412" y="5363054"/>
            <a:ext cx="205107" cy="241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105" idx="0"/>
          </p:cNvCxnSpPr>
          <p:nvPr/>
        </p:nvCxnSpPr>
        <p:spPr>
          <a:xfrm>
            <a:off x="962939" y="5357288"/>
            <a:ext cx="230473" cy="247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3684810" y="5357288"/>
            <a:ext cx="204733" cy="26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382600" y="5371157"/>
            <a:ext cx="230473" cy="247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5822601" y="5382689"/>
            <a:ext cx="205107" cy="241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592128" y="5376923"/>
            <a:ext cx="230473" cy="247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04" idx="0"/>
          </p:cNvCxnSpPr>
          <p:nvPr/>
        </p:nvCxnSpPr>
        <p:spPr>
          <a:xfrm>
            <a:off x="3613073" y="5357288"/>
            <a:ext cx="38138" cy="247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8"/>
          <p:cNvSpPr/>
          <p:nvPr/>
        </p:nvSpPr>
        <p:spPr>
          <a:xfrm rot="16200000">
            <a:off x="868355" y="3867104"/>
            <a:ext cx="362168" cy="200968"/>
          </a:xfrm>
          <a:prstGeom prst="roundRect">
            <a:avLst/>
          </a:prstGeom>
          <a:solidFill>
            <a:srgbClr val="CCFFFF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Laser</a:t>
            </a:r>
          </a:p>
        </p:txBody>
      </p:sp>
      <p:sp>
        <p:nvSpPr>
          <p:cNvPr id="214" name="Abgerundetes Rechteck 8"/>
          <p:cNvSpPr/>
          <p:nvPr/>
        </p:nvSpPr>
        <p:spPr>
          <a:xfrm>
            <a:off x="6674218" y="5604407"/>
            <a:ext cx="1054021" cy="271389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MPS</a:t>
            </a:r>
            <a:endParaRPr lang="de-DE" sz="1400" dirty="0">
              <a:solidFill>
                <a:srgbClr val="000000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flipH="1">
            <a:off x="7233545" y="5382689"/>
            <a:ext cx="205107" cy="241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7233545" y="5357288"/>
            <a:ext cx="0" cy="266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214" idx="1"/>
          </p:cNvCxnSpPr>
          <p:nvPr/>
        </p:nvCxnSpPr>
        <p:spPr>
          <a:xfrm>
            <a:off x="6327023" y="5740102"/>
            <a:ext cx="347195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 flipV="1">
            <a:off x="6771083" y="4166161"/>
            <a:ext cx="151466" cy="1438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 rot="15870186">
            <a:off x="6494641" y="442235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Dump</a:t>
            </a:r>
          </a:p>
          <a:p>
            <a:r>
              <a:rPr lang="en-US" sz="1400" dirty="0" smtClean="0"/>
              <a:t>Kicker</a:t>
            </a:r>
            <a:endParaRPr lang="en-US" sz="1400" dirty="0"/>
          </a:p>
        </p:txBody>
      </p:sp>
      <p:sp>
        <p:nvSpPr>
          <p:cNvPr id="213" name="Abgerundetes Rechteck 8"/>
          <p:cNvSpPr/>
          <p:nvPr/>
        </p:nvSpPr>
        <p:spPr>
          <a:xfrm>
            <a:off x="6327023" y="838767"/>
            <a:ext cx="2633772" cy="1170779"/>
          </a:xfrm>
          <a:prstGeom prst="roundRect">
            <a:avLst/>
          </a:prstGeom>
          <a:solidFill>
            <a:srgbClr val="8ED3E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8" name="TextBox 278"/>
          <p:cNvSpPr txBox="1"/>
          <p:nvPr/>
        </p:nvSpPr>
        <p:spPr>
          <a:xfrm>
            <a:off x="6308787" y="945616"/>
            <a:ext cx="2615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MPS </a:t>
            </a:r>
            <a:r>
              <a:rPr lang="en-US" sz="1400" dirty="0" smtClean="0"/>
              <a:t>defines the allowed pattern: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/>
              <a:t> Sections with permissions</a:t>
            </a:r>
          </a:p>
          <a:p>
            <a:pPr>
              <a:buFont typeface="Wingdings" charset="2"/>
              <a:buChar char="è"/>
            </a:pPr>
            <a:r>
              <a:rPr lang="en-US" sz="1400" dirty="0" smtClean="0"/>
              <a:t>Allowed charges</a:t>
            </a:r>
          </a:p>
          <a:p>
            <a:pPr>
              <a:buFont typeface="Wingdings" charset="2"/>
              <a:buChar char="è"/>
            </a:pPr>
            <a:r>
              <a:rPr lang="en-US" sz="1400" dirty="0" smtClean="0"/>
              <a:t> number of bunches / section</a:t>
            </a:r>
            <a:endParaRPr lang="en-US" sz="1400" dirty="0"/>
          </a:p>
        </p:txBody>
      </p:sp>
      <p:sp>
        <p:nvSpPr>
          <p:cNvPr id="219" name="Rounded Rectangle 333"/>
          <p:cNvSpPr/>
          <p:nvPr/>
        </p:nvSpPr>
        <p:spPr>
          <a:xfrm>
            <a:off x="671995" y="2935395"/>
            <a:ext cx="1048427" cy="271389"/>
          </a:xfrm>
          <a:prstGeom prst="roundRect">
            <a:avLst/>
          </a:prstGeom>
          <a:solidFill>
            <a:srgbClr val="E4E292"/>
          </a:solidFill>
          <a:ln w="19050" cmpd="sng">
            <a:solidFill>
              <a:schemeClr val="bg1">
                <a:lumMod val="65000"/>
              </a:schemeClr>
            </a:solidFill>
          </a:ln>
          <a:effectLst>
            <a:glow rad="101600">
              <a:srgbClr val="EDFFC2">
                <a:alpha val="75000"/>
              </a:srgbClr>
            </a:glo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 </a:t>
            </a:r>
            <a:r>
              <a:rPr lang="en-US" sz="1400" dirty="0" err="1" smtClean="0">
                <a:solidFill>
                  <a:schemeClr val="tx1"/>
                </a:solidFill>
              </a:rPr>
              <a:t>Rcv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0" name="Rounded Rectangle 334"/>
          <p:cNvSpPr/>
          <p:nvPr/>
        </p:nvSpPr>
        <p:spPr>
          <a:xfrm>
            <a:off x="3312894" y="2935395"/>
            <a:ext cx="1048427" cy="271389"/>
          </a:xfrm>
          <a:prstGeom prst="roundRect">
            <a:avLst/>
          </a:prstGeom>
          <a:solidFill>
            <a:srgbClr val="E4E292"/>
          </a:solidFill>
          <a:ln w="19050" cmpd="sng">
            <a:solidFill>
              <a:schemeClr val="bg1">
                <a:lumMod val="65000"/>
              </a:schemeClr>
            </a:solidFill>
          </a:ln>
          <a:effectLst>
            <a:glow rad="101600">
              <a:srgbClr val="EDFFC2">
                <a:alpha val="75000"/>
              </a:srgbClr>
            </a:glo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 </a:t>
            </a:r>
            <a:r>
              <a:rPr lang="en-US" sz="1400" dirty="0" err="1" smtClean="0">
                <a:solidFill>
                  <a:schemeClr val="tx1"/>
                </a:solidFill>
              </a:rPr>
              <a:t>Rcv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2" name="Rounded Rectangle 335"/>
          <p:cNvSpPr/>
          <p:nvPr/>
        </p:nvSpPr>
        <p:spPr>
          <a:xfrm>
            <a:off x="6527849" y="2935395"/>
            <a:ext cx="1048427" cy="271389"/>
          </a:xfrm>
          <a:prstGeom prst="roundRect">
            <a:avLst/>
          </a:prstGeom>
          <a:solidFill>
            <a:srgbClr val="E4E292"/>
          </a:solidFill>
          <a:ln w="19050" cmpd="sng">
            <a:solidFill>
              <a:schemeClr val="bg1">
                <a:lumMod val="65000"/>
              </a:schemeClr>
            </a:solidFill>
          </a:ln>
          <a:effectLst>
            <a:glow rad="101600">
              <a:srgbClr val="EDFFC2">
                <a:alpha val="75000"/>
              </a:srgbClr>
            </a:glo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 </a:t>
            </a:r>
            <a:r>
              <a:rPr lang="en-US" sz="1400" dirty="0" err="1" smtClean="0">
                <a:solidFill>
                  <a:schemeClr val="tx1"/>
                </a:solidFill>
              </a:rPr>
              <a:t>Rcv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4" name="Rounded Rectangle 338"/>
          <p:cNvSpPr/>
          <p:nvPr/>
        </p:nvSpPr>
        <p:spPr>
          <a:xfrm>
            <a:off x="3086016" y="837280"/>
            <a:ext cx="1982097" cy="1170779"/>
          </a:xfrm>
          <a:prstGeom prst="roundRect">
            <a:avLst/>
          </a:prstGeom>
          <a:solidFill>
            <a:srgbClr val="E4E292"/>
          </a:solidFill>
          <a:ln w="19050" cmpd="sng">
            <a:solidFill>
              <a:schemeClr val="bg1">
                <a:lumMod val="65000"/>
              </a:schemeClr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Timing Master</a:t>
            </a:r>
          </a:p>
          <a:p>
            <a:pPr algn="ctr"/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nC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225" name="Straight Arrow Connector 343"/>
          <p:cNvCxnSpPr>
            <a:stCxn id="224" idx="2"/>
            <a:endCxn id="219" idx="0"/>
          </p:cNvCxnSpPr>
          <p:nvPr/>
        </p:nvCxnSpPr>
        <p:spPr>
          <a:xfrm rot="5400000">
            <a:off x="2172969" y="1031299"/>
            <a:ext cx="927336" cy="288085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345"/>
          <p:cNvCxnSpPr>
            <a:stCxn id="224" idx="2"/>
            <a:endCxn id="220" idx="0"/>
          </p:cNvCxnSpPr>
          <p:nvPr/>
        </p:nvCxnSpPr>
        <p:spPr>
          <a:xfrm rot="5400000">
            <a:off x="3493419" y="2351749"/>
            <a:ext cx="927336" cy="2399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347"/>
          <p:cNvCxnSpPr>
            <a:stCxn id="224" idx="2"/>
            <a:endCxn id="222" idx="0"/>
          </p:cNvCxnSpPr>
          <p:nvPr/>
        </p:nvCxnSpPr>
        <p:spPr>
          <a:xfrm rot="16200000" flipH="1">
            <a:off x="5100896" y="984228"/>
            <a:ext cx="927336" cy="2974998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353"/>
          <p:cNvCxnSpPr>
            <a:stCxn id="219" idx="2"/>
          </p:cNvCxnSpPr>
          <p:nvPr/>
        </p:nvCxnSpPr>
        <p:spPr>
          <a:xfrm flipH="1">
            <a:off x="525408" y="3206784"/>
            <a:ext cx="670801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355"/>
          <p:cNvCxnSpPr>
            <a:stCxn id="219" idx="2"/>
          </p:cNvCxnSpPr>
          <p:nvPr/>
        </p:nvCxnSpPr>
        <p:spPr>
          <a:xfrm>
            <a:off x="1196209" y="3206784"/>
            <a:ext cx="119847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357"/>
          <p:cNvCxnSpPr>
            <a:stCxn id="220" idx="2"/>
          </p:cNvCxnSpPr>
          <p:nvPr/>
        </p:nvCxnSpPr>
        <p:spPr>
          <a:xfrm flipH="1">
            <a:off x="3640437" y="3206784"/>
            <a:ext cx="196671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359"/>
          <p:cNvCxnSpPr>
            <a:stCxn id="220" idx="2"/>
          </p:cNvCxnSpPr>
          <p:nvPr/>
        </p:nvCxnSpPr>
        <p:spPr>
          <a:xfrm>
            <a:off x="3837108" y="3206784"/>
            <a:ext cx="124878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360"/>
          <p:cNvCxnSpPr>
            <a:stCxn id="222" idx="2"/>
          </p:cNvCxnSpPr>
          <p:nvPr/>
        </p:nvCxnSpPr>
        <p:spPr>
          <a:xfrm flipH="1">
            <a:off x="6862787" y="3206784"/>
            <a:ext cx="189276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361"/>
          <p:cNvCxnSpPr>
            <a:stCxn id="222" idx="2"/>
          </p:cNvCxnSpPr>
          <p:nvPr/>
        </p:nvCxnSpPr>
        <p:spPr>
          <a:xfrm>
            <a:off x="7052063" y="3206784"/>
            <a:ext cx="132272" cy="200664"/>
          </a:xfrm>
          <a:prstGeom prst="straightConnector1">
            <a:avLst/>
          </a:prstGeom>
          <a:ln>
            <a:solidFill>
              <a:srgbClr val="948A5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478"/>
          <p:cNvCxnSpPr>
            <a:stCxn id="218" idx="1"/>
            <a:endCxn id="224" idx="3"/>
          </p:cNvCxnSpPr>
          <p:nvPr/>
        </p:nvCxnSpPr>
        <p:spPr>
          <a:xfrm rot="10800000">
            <a:off x="5068113" y="1422670"/>
            <a:ext cx="12406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" name="Group 482"/>
          <p:cNvGrpSpPr/>
          <p:nvPr/>
        </p:nvGrpSpPr>
        <p:grpSpPr>
          <a:xfrm>
            <a:off x="3483235" y="1186673"/>
            <a:ext cx="928885" cy="821386"/>
            <a:chOff x="2957426" y="1186674"/>
            <a:chExt cx="928885" cy="821386"/>
          </a:xfrm>
        </p:grpSpPr>
        <p:sp>
          <p:nvSpPr>
            <p:cNvPr id="236" name="Delay 403"/>
            <p:cNvSpPr/>
            <p:nvPr/>
          </p:nvSpPr>
          <p:spPr>
            <a:xfrm rot="5400000" flipV="1">
              <a:off x="3483945" y="1687685"/>
              <a:ext cx="136944" cy="267412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7" name="Group 404"/>
            <p:cNvGrpSpPr>
              <a:grpSpLocks noChangeAspect="1"/>
            </p:cNvGrpSpPr>
            <p:nvPr/>
          </p:nvGrpSpPr>
          <p:grpSpPr>
            <a:xfrm rot="5400000" flipV="1">
              <a:off x="3020147" y="1433469"/>
              <a:ext cx="530384" cy="63366"/>
              <a:chOff x="4124364" y="1058299"/>
              <a:chExt cx="2438400" cy="167564"/>
            </a:xfrm>
          </p:grpSpPr>
          <p:sp>
            <p:nvSpPr>
              <p:cNvPr id="295" name="Rectangle 461"/>
              <p:cNvSpPr/>
              <p:nvPr/>
            </p:nvSpPr>
            <p:spPr>
              <a:xfrm>
                <a:off x="6410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462"/>
              <p:cNvSpPr/>
              <p:nvPr/>
            </p:nvSpPr>
            <p:spPr>
              <a:xfrm>
                <a:off x="6257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463"/>
              <p:cNvSpPr/>
              <p:nvPr/>
            </p:nvSpPr>
            <p:spPr>
              <a:xfrm>
                <a:off x="6105564" y="1058299"/>
                <a:ext cx="152400" cy="167564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464"/>
              <p:cNvSpPr/>
              <p:nvPr/>
            </p:nvSpPr>
            <p:spPr>
              <a:xfrm>
                <a:off x="5953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465"/>
              <p:cNvSpPr/>
              <p:nvPr/>
            </p:nvSpPr>
            <p:spPr>
              <a:xfrm>
                <a:off x="5800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466"/>
              <p:cNvSpPr/>
              <p:nvPr/>
            </p:nvSpPr>
            <p:spPr>
              <a:xfrm>
                <a:off x="5648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467"/>
              <p:cNvSpPr/>
              <p:nvPr/>
            </p:nvSpPr>
            <p:spPr>
              <a:xfrm>
                <a:off x="5495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468"/>
              <p:cNvSpPr/>
              <p:nvPr/>
            </p:nvSpPr>
            <p:spPr>
              <a:xfrm>
                <a:off x="5343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469"/>
              <p:cNvSpPr/>
              <p:nvPr/>
            </p:nvSpPr>
            <p:spPr>
              <a:xfrm>
                <a:off x="51911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470"/>
              <p:cNvSpPr/>
              <p:nvPr/>
            </p:nvSpPr>
            <p:spPr>
              <a:xfrm>
                <a:off x="5038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471"/>
              <p:cNvSpPr/>
              <p:nvPr/>
            </p:nvSpPr>
            <p:spPr>
              <a:xfrm>
                <a:off x="4886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472"/>
              <p:cNvSpPr/>
              <p:nvPr/>
            </p:nvSpPr>
            <p:spPr>
              <a:xfrm>
                <a:off x="4733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473"/>
              <p:cNvSpPr/>
              <p:nvPr/>
            </p:nvSpPr>
            <p:spPr>
              <a:xfrm>
                <a:off x="4581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474"/>
              <p:cNvSpPr/>
              <p:nvPr/>
            </p:nvSpPr>
            <p:spPr>
              <a:xfrm>
                <a:off x="4429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475"/>
              <p:cNvSpPr/>
              <p:nvPr/>
            </p:nvSpPr>
            <p:spPr>
              <a:xfrm>
                <a:off x="42767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476"/>
              <p:cNvSpPr/>
              <p:nvPr/>
            </p:nvSpPr>
            <p:spPr>
              <a:xfrm>
                <a:off x="4124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405"/>
            <p:cNvGrpSpPr>
              <a:grpSpLocks noChangeAspect="1"/>
            </p:cNvGrpSpPr>
            <p:nvPr/>
          </p:nvGrpSpPr>
          <p:grpSpPr>
            <a:xfrm rot="5400000" flipV="1">
              <a:off x="3589452" y="1433469"/>
              <a:ext cx="530384" cy="63366"/>
              <a:chOff x="4124364" y="1058299"/>
              <a:chExt cx="2438400" cy="167564"/>
            </a:xfrm>
          </p:grpSpPr>
          <p:sp>
            <p:nvSpPr>
              <p:cNvPr id="279" name="Rectangle 445"/>
              <p:cNvSpPr/>
              <p:nvPr/>
            </p:nvSpPr>
            <p:spPr>
              <a:xfrm>
                <a:off x="64103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446"/>
              <p:cNvSpPr/>
              <p:nvPr/>
            </p:nvSpPr>
            <p:spPr>
              <a:xfrm>
                <a:off x="6257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447"/>
              <p:cNvSpPr/>
              <p:nvPr/>
            </p:nvSpPr>
            <p:spPr>
              <a:xfrm>
                <a:off x="6105564" y="1058299"/>
                <a:ext cx="152400" cy="167564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448"/>
              <p:cNvSpPr/>
              <p:nvPr/>
            </p:nvSpPr>
            <p:spPr>
              <a:xfrm>
                <a:off x="5953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449"/>
              <p:cNvSpPr/>
              <p:nvPr/>
            </p:nvSpPr>
            <p:spPr>
              <a:xfrm>
                <a:off x="5800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450"/>
              <p:cNvSpPr/>
              <p:nvPr/>
            </p:nvSpPr>
            <p:spPr>
              <a:xfrm>
                <a:off x="5648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451"/>
              <p:cNvSpPr/>
              <p:nvPr/>
            </p:nvSpPr>
            <p:spPr>
              <a:xfrm>
                <a:off x="5495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452"/>
              <p:cNvSpPr/>
              <p:nvPr/>
            </p:nvSpPr>
            <p:spPr>
              <a:xfrm>
                <a:off x="5343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453"/>
              <p:cNvSpPr/>
              <p:nvPr/>
            </p:nvSpPr>
            <p:spPr>
              <a:xfrm>
                <a:off x="51911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454"/>
              <p:cNvSpPr/>
              <p:nvPr/>
            </p:nvSpPr>
            <p:spPr>
              <a:xfrm>
                <a:off x="5038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455"/>
              <p:cNvSpPr/>
              <p:nvPr/>
            </p:nvSpPr>
            <p:spPr>
              <a:xfrm>
                <a:off x="4886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456"/>
              <p:cNvSpPr/>
              <p:nvPr/>
            </p:nvSpPr>
            <p:spPr>
              <a:xfrm>
                <a:off x="4733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457"/>
              <p:cNvSpPr/>
              <p:nvPr/>
            </p:nvSpPr>
            <p:spPr>
              <a:xfrm>
                <a:off x="4581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458"/>
              <p:cNvSpPr/>
              <p:nvPr/>
            </p:nvSpPr>
            <p:spPr>
              <a:xfrm>
                <a:off x="4429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459"/>
              <p:cNvSpPr/>
              <p:nvPr/>
            </p:nvSpPr>
            <p:spPr>
              <a:xfrm>
                <a:off x="42767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460"/>
              <p:cNvSpPr/>
              <p:nvPr/>
            </p:nvSpPr>
            <p:spPr>
              <a:xfrm>
                <a:off x="41243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9" name="Shape 65"/>
            <p:cNvCxnSpPr/>
            <p:nvPr/>
          </p:nvCxnSpPr>
          <p:spPr>
            <a:xfrm rot="10800000" flipH="1" flipV="1">
              <a:off x="3317005" y="1481697"/>
              <a:ext cx="142955" cy="278001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hape 66"/>
            <p:cNvCxnSpPr/>
            <p:nvPr/>
          </p:nvCxnSpPr>
          <p:spPr>
            <a:xfrm flipH="1">
              <a:off x="3650006" y="1481697"/>
              <a:ext cx="172939" cy="27122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408"/>
            <p:cNvGrpSpPr>
              <a:grpSpLocks noChangeAspect="1"/>
            </p:cNvGrpSpPr>
            <p:nvPr/>
          </p:nvGrpSpPr>
          <p:grpSpPr>
            <a:xfrm rot="5400000" flipV="1">
              <a:off x="2899264" y="1433469"/>
              <a:ext cx="530384" cy="63366"/>
              <a:chOff x="4124364" y="1058299"/>
              <a:chExt cx="2438400" cy="167564"/>
            </a:xfrm>
          </p:grpSpPr>
          <p:sp>
            <p:nvSpPr>
              <p:cNvPr id="263" name="Rectangle 429"/>
              <p:cNvSpPr/>
              <p:nvPr/>
            </p:nvSpPr>
            <p:spPr>
              <a:xfrm>
                <a:off x="6410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430"/>
              <p:cNvSpPr/>
              <p:nvPr/>
            </p:nvSpPr>
            <p:spPr>
              <a:xfrm>
                <a:off x="6257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431"/>
              <p:cNvSpPr/>
              <p:nvPr/>
            </p:nvSpPr>
            <p:spPr>
              <a:xfrm>
                <a:off x="6105564" y="1058299"/>
                <a:ext cx="152400" cy="167564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432"/>
              <p:cNvSpPr/>
              <p:nvPr/>
            </p:nvSpPr>
            <p:spPr>
              <a:xfrm>
                <a:off x="5953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433"/>
              <p:cNvSpPr/>
              <p:nvPr/>
            </p:nvSpPr>
            <p:spPr>
              <a:xfrm>
                <a:off x="5800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434"/>
              <p:cNvSpPr/>
              <p:nvPr/>
            </p:nvSpPr>
            <p:spPr>
              <a:xfrm>
                <a:off x="5648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435"/>
              <p:cNvSpPr/>
              <p:nvPr/>
            </p:nvSpPr>
            <p:spPr>
              <a:xfrm>
                <a:off x="5495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436"/>
              <p:cNvSpPr/>
              <p:nvPr/>
            </p:nvSpPr>
            <p:spPr>
              <a:xfrm>
                <a:off x="5343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437"/>
              <p:cNvSpPr/>
              <p:nvPr/>
            </p:nvSpPr>
            <p:spPr>
              <a:xfrm>
                <a:off x="51911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438"/>
              <p:cNvSpPr/>
              <p:nvPr/>
            </p:nvSpPr>
            <p:spPr>
              <a:xfrm>
                <a:off x="5038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439"/>
              <p:cNvSpPr/>
              <p:nvPr/>
            </p:nvSpPr>
            <p:spPr>
              <a:xfrm>
                <a:off x="4886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440"/>
              <p:cNvSpPr/>
              <p:nvPr/>
            </p:nvSpPr>
            <p:spPr>
              <a:xfrm>
                <a:off x="4733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441"/>
              <p:cNvSpPr/>
              <p:nvPr/>
            </p:nvSpPr>
            <p:spPr>
              <a:xfrm>
                <a:off x="4581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442"/>
              <p:cNvSpPr/>
              <p:nvPr/>
            </p:nvSpPr>
            <p:spPr>
              <a:xfrm>
                <a:off x="4429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443"/>
              <p:cNvSpPr/>
              <p:nvPr/>
            </p:nvSpPr>
            <p:spPr>
              <a:xfrm>
                <a:off x="4276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444"/>
              <p:cNvSpPr/>
              <p:nvPr/>
            </p:nvSpPr>
            <p:spPr>
              <a:xfrm>
                <a:off x="41243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409"/>
            <p:cNvGrpSpPr>
              <a:grpSpLocks noChangeAspect="1"/>
            </p:cNvGrpSpPr>
            <p:nvPr/>
          </p:nvGrpSpPr>
          <p:grpSpPr>
            <a:xfrm rot="5400000" flipV="1">
              <a:off x="2723933" y="1433469"/>
              <a:ext cx="530384" cy="63366"/>
              <a:chOff x="4124364" y="1058299"/>
              <a:chExt cx="2438400" cy="167564"/>
            </a:xfrm>
          </p:grpSpPr>
          <p:sp>
            <p:nvSpPr>
              <p:cNvPr id="247" name="Rectangle 413"/>
              <p:cNvSpPr/>
              <p:nvPr/>
            </p:nvSpPr>
            <p:spPr>
              <a:xfrm>
                <a:off x="6410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414"/>
              <p:cNvSpPr/>
              <p:nvPr/>
            </p:nvSpPr>
            <p:spPr>
              <a:xfrm>
                <a:off x="6257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415"/>
              <p:cNvSpPr/>
              <p:nvPr/>
            </p:nvSpPr>
            <p:spPr>
              <a:xfrm>
                <a:off x="6105564" y="1058299"/>
                <a:ext cx="152400" cy="167564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416"/>
              <p:cNvSpPr/>
              <p:nvPr/>
            </p:nvSpPr>
            <p:spPr>
              <a:xfrm>
                <a:off x="5953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417"/>
              <p:cNvSpPr/>
              <p:nvPr/>
            </p:nvSpPr>
            <p:spPr>
              <a:xfrm>
                <a:off x="5800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418"/>
              <p:cNvSpPr/>
              <p:nvPr/>
            </p:nvSpPr>
            <p:spPr>
              <a:xfrm>
                <a:off x="5648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419"/>
              <p:cNvSpPr/>
              <p:nvPr/>
            </p:nvSpPr>
            <p:spPr>
              <a:xfrm>
                <a:off x="5495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420"/>
              <p:cNvSpPr/>
              <p:nvPr/>
            </p:nvSpPr>
            <p:spPr>
              <a:xfrm>
                <a:off x="5343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421"/>
              <p:cNvSpPr/>
              <p:nvPr/>
            </p:nvSpPr>
            <p:spPr>
              <a:xfrm>
                <a:off x="51911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422"/>
              <p:cNvSpPr/>
              <p:nvPr/>
            </p:nvSpPr>
            <p:spPr>
              <a:xfrm>
                <a:off x="50387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423"/>
              <p:cNvSpPr/>
              <p:nvPr/>
            </p:nvSpPr>
            <p:spPr>
              <a:xfrm>
                <a:off x="4886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424"/>
              <p:cNvSpPr/>
              <p:nvPr/>
            </p:nvSpPr>
            <p:spPr>
              <a:xfrm>
                <a:off x="47339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425"/>
              <p:cNvSpPr/>
              <p:nvPr/>
            </p:nvSpPr>
            <p:spPr>
              <a:xfrm>
                <a:off x="45815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426"/>
              <p:cNvSpPr/>
              <p:nvPr/>
            </p:nvSpPr>
            <p:spPr>
              <a:xfrm>
                <a:off x="44291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427"/>
              <p:cNvSpPr/>
              <p:nvPr/>
            </p:nvSpPr>
            <p:spPr>
              <a:xfrm>
                <a:off x="4276764" y="1058299"/>
                <a:ext cx="152400" cy="16756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428"/>
              <p:cNvSpPr/>
              <p:nvPr/>
            </p:nvSpPr>
            <p:spPr>
              <a:xfrm>
                <a:off x="4124364" y="1058299"/>
                <a:ext cx="152400" cy="1675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3" name="Straight Connector 410"/>
            <p:cNvCxnSpPr/>
            <p:nvPr/>
          </p:nvCxnSpPr>
          <p:spPr>
            <a:xfrm flipV="1">
              <a:off x="3021300" y="1481405"/>
              <a:ext cx="111965" cy="58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Left Brace 411"/>
            <p:cNvSpPr/>
            <p:nvPr/>
          </p:nvSpPr>
          <p:spPr>
            <a:xfrm flipV="1">
              <a:off x="3703057" y="1186675"/>
              <a:ext cx="58694" cy="79557"/>
            </a:xfrm>
            <a:prstGeom prst="leftBrac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Left Brace 412"/>
            <p:cNvSpPr/>
            <p:nvPr/>
          </p:nvSpPr>
          <p:spPr>
            <a:xfrm rot="10800000">
              <a:off x="3360018" y="1186674"/>
              <a:ext cx="58694" cy="79557"/>
            </a:xfrm>
            <a:prstGeom prst="leftBrac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481"/>
            <p:cNvCxnSpPr>
              <a:stCxn id="236" idx="3"/>
              <a:endCxn id="224" idx="2"/>
            </p:cNvCxnSpPr>
            <p:nvPr/>
          </p:nvCxnSpPr>
          <p:spPr>
            <a:xfrm rot="5400000">
              <a:off x="3492739" y="1948381"/>
              <a:ext cx="118197" cy="1161"/>
            </a:xfrm>
            <a:prstGeom prst="straightConnector1">
              <a:avLst/>
            </a:prstGeom>
            <a:ln w="12700" cmpd="sng"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Pfeil nach rechts 310"/>
          <p:cNvSpPr/>
          <p:nvPr/>
        </p:nvSpPr>
        <p:spPr>
          <a:xfrm rot="2413002">
            <a:off x="1013204" y="1704739"/>
            <a:ext cx="1161874" cy="7870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Set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Parameters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2" name="Pfeil nach rechts 311"/>
          <p:cNvSpPr/>
          <p:nvPr/>
        </p:nvSpPr>
        <p:spPr>
          <a:xfrm>
            <a:off x="1549215" y="1030717"/>
            <a:ext cx="1161874" cy="7870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Request</a:t>
            </a:r>
          </a:p>
          <a:p>
            <a:pPr algn="ctr"/>
            <a:r>
              <a:rPr lang="en-US" sz="1400" smtClean="0">
                <a:solidFill>
                  <a:schemeClr val="tx1"/>
                </a:solidFill>
              </a:rPr>
              <a:t>bunches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13" name="Picture 3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4501" y="795488"/>
            <a:ext cx="976875" cy="10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Bit Bunch Pattern Defines Every Bunch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7335950" y="238896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7150868" y="238896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335950" y="198196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7150868" y="198196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7335950" y="218546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335950" y="1778469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150868" y="1778469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623966" y="668219"/>
            <a:ext cx="1266012" cy="37534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/>
              <a:t>Max. Charge</a:t>
            </a:r>
            <a:r>
              <a:rPr lang="en-US" sz="1400" dirty="0" smtClean="0"/>
              <a:t>:</a:t>
            </a:r>
            <a:endParaRPr lang="en-US" sz="1400" dirty="0"/>
          </a:p>
          <a:p>
            <a:pPr>
              <a:lnSpc>
                <a:spcPts val="1620"/>
              </a:lnSpc>
            </a:pPr>
            <a:r>
              <a:rPr lang="en-US" sz="1400" dirty="0" smtClean="0"/>
              <a:t>No bunch</a:t>
            </a:r>
          </a:p>
          <a:p>
            <a:pPr>
              <a:lnSpc>
                <a:spcPts val="1620"/>
              </a:lnSpc>
            </a:pPr>
            <a:r>
              <a:rPr lang="en-US" sz="1400" dirty="0" smtClean="0"/>
              <a:t>0.02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0.03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0.04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0.06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0.09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0.13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0.18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0.25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0.36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0.50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0.71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1.00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1.42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2.00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pPr>
              <a:lnSpc>
                <a:spcPts val="1620"/>
              </a:lnSpc>
            </a:pPr>
            <a:r>
              <a:rPr lang="en-US" sz="1400" dirty="0" smtClean="0"/>
              <a:t>infinite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958675" y="238896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958675" y="1981967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958675" y="218546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958675" y="1778470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335950" y="1574970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150868" y="1574970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335950" y="116797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50868" y="116797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335950" y="137147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150868" y="1371475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335950" y="96447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150868" y="96447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958675" y="1574971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958675" y="116797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958675" y="137147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958675" y="964478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>
            <a:stCxn id="292" idx="2"/>
            <a:endCxn id="370" idx="0"/>
          </p:cNvCxnSpPr>
          <p:nvPr/>
        </p:nvCxnSpPr>
        <p:spPr>
          <a:xfrm flipH="1">
            <a:off x="6317892" y="4222306"/>
            <a:ext cx="1108255" cy="454915"/>
          </a:xfrm>
          <a:prstGeom prst="line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2444797" y="633112"/>
            <a:ext cx="1223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XFEL: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Inj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BC1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BC2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Wire Scanner</a:t>
            </a:r>
            <a:endParaRPr lang="en-US" sz="1400" dirty="0"/>
          </a:p>
        </p:txBody>
      </p:sp>
      <p:cxnSp>
        <p:nvCxnSpPr>
          <p:cNvPr id="167" name="Straight Connector 166"/>
          <p:cNvCxnSpPr>
            <a:stCxn id="378" idx="0"/>
          </p:cNvCxnSpPr>
          <p:nvPr/>
        </p:nvCxnSpPr>
        <p:spPr>
          <a:xfrm flipV="1">
            <a:off x="481879" y="1221329"/>
            <a:ext cx="38458" cy="3457479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377" idx="0"/>
          </p:cNvCxnSpPr>
          <p:nvPr/>
        </p:nvCxnSpPr>
        <p:spPr>
          <a:xfrm flipV="1">
            <a:off x="670111" y="1451309"/>
            <a:ext cx="43818" cy="3227499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376" idx="0"/>
          </p:cNvCxnSpPr>
          <p:nvPr/>
        </p:nvCxnSpPr>
        <p:spPr>
          <a:xfrm flipV="1">
            <a:off x="858343" y="1679701"/>
            <a:ext cx="29832" cy="2999107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15695" y="1221329"/>
            <a:ext cx="847897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01068" y="1451309"/>
            <a:ext cx="662524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869837" y="1679701"/>
            <a:ext cx="509007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375" idx="0"/>
          </p:cNvCxnSpPr>
          <p:nvPr/>
        </p:nvCxnSpPr>
        <p:spPr>
          <a:xfrm flipV="1">
            <a:off x="1046575" y="1883511"/>
            <a:ext cx="25614" cy="2795297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067422" y="1883510"/>
            <a:ext cx="296170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374" idx="0"/>
          </p:cNvCxnSpPr>
          <p:nvPr/>
        </p:nvCxnSpPr>
        <p:spPr>
          <a:xfrm flipV="1">
            <a:off x="1234807" y="2083942"/>
            <a:ext cx="26159" cy="2594866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0800000" flipH="1">
            <a:off x="1257332" y="2083021"/>
            <a:ext cx="106260" cy="92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7150868" y="2185465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1267826" y="848556"/>
            <a:ext cx="1838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FLASH: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LOLA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Wire Scanner</a:t>
            </a:r>
          </a:p>
          <a:p>
            <a:pPr>
              <a:buFont typeface="Arial"/>
              <a:buChar char="•"/>
            </a:pPr>
            <a:r>
              <a:rPr lang="en-US" sz="1400" dirty="0"/>
              <a:t>Photon line </a:t>
            </a:r>
            <a:r>
              <a:rPr lang="en-US" sz="1400" dirty="0" smtClean="0"/>
              <a:t>deflection</a:t>
            </a:r>
            <a:endParaRPr lang="en-US" sz="1400" dirty="0"/>
          </a:p>
        </p:txBody>
      </p:sp>
      <p:cxnSp>
        <p:nvCxnSpPr>
          <p:cNvPr id="179" name="Straight Connector 107"/>
          <p:cNvCxnSpPr/>
          <p:nvPr/>
        </p:nvCxnSpPr>
        <p:spPr>
          <a:xfrm rot="16200000" flipV="1">
            <a:off x="3063592" y="5131295"/>
            <a:ext cx="495042" cy="795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07"/>
          <p:cNvCxnSpPr/>
          <p:nvPr/>
        </p:nvCxnSpPr>
        <p:spPr>
          <a:xfrm rot="5400000" flipH="1" flipV="1">
            <a:off x="2773362" y="5233294"/>
            <a:ext cx="698240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107"/>
          <p:cNvCxnSpPr/>
          <p:nvPr/>
        </p:nvCxnSpPr>
        <p:spPr>
          <a:xfrm rot="5400000" flipH="1" flipV="1">
            <a:off x="2479297" y="5339127"/>
            <a:ext cx="909906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107"/>
          <p:cNvCxnSpPr/>
          <p:nvPr/>
        </p:nvCxnSpPr>
        <p:spPr>
          <a:xfrm rot="5400000" flipH="1" flipV="1">
            <a:off x="2180997" y="5449194"/>
            <a:ext cx="1130040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07"/>
          <p:cNvCxnSpPr/>
          <p:nvPr/>
        </p:nvCxnSpPr>
        <p:spPr>
          <a:xfrm rot="5400000" flipH="1" flipV="1">
            <a:off x="1901883" y="5539282"/>
            <a:ext cx="1311009" cy="794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TextBox 180"/>
          <p:cNvSpPr txBox="1"/>
          <p:nvPr/>
        </p:nvSpPr>
        <p:spPr>
          <a:xfrm>
            <a:off x="3495696" y="4989749"/>
            <a:ext cx="10438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FLASH: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3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2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1 e-</a:t>
            </a:r>
          </a:p>
          <a:p>
            <a:pPr>
              <a:buFont typeface="Arial"/>
              <a:buChar char="•"/>
            </a:pPr>
            <a:r>
              <a:rPr lang="en-US" sz="1400" dirty="0"/>
              <a:t>-</a:t>
            </a:r>
          </a:p>
        </p:txBody>
      </p:sp>
      <p:sp>
        <p:nvSpPr>
          <p:cNvPr id="283" name="TextBox 106"/>
          <p:cNvSpPr txBox="1"/>
          <p:nvPr/>
        </p:nvSpPr>
        <p:spPr>
          <a:xfrm>
            <a:off x="4728650" y="4989749"/>
            <a:ext cx="17748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XFEL: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5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4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3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2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1 e-</a:t>
            </a:r>
          </a:p>
          <a:p>
            <a:pPr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Main dump</a:t>
            </a:r>
          </a:p>
        </p:txBody>
      </p:sp>
      <p:cxnSp>
        <p:nvCxnSpPr>
          <p:cNvPr id="284" name="Straight Connector 112"/>
          <p:cNvCxnSpPr/>
          <p:nvPr/>
        </p:nvCxnSpPr>
        <p:spPr>
          <a:xfrm flipV="1">
            <a:off x="3316907" y="5379216"/>
            <a:ext cx="198830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112"/>
          <p:cNvCxnSpPr/>
          <p:nvPr/>
        </p:nvCxnSpPr>
        <p:spPr>
          <a:xfrm flipV="1">
            <a:off x="3131845" y="5583208"/>
            <a:ext cx="363851" cy="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112"/>
          <p:cNvCxnSpPr/>
          <p:nvPr/>
        </p:nvCxnSpPr>
        <p:spPr>
          <a:xfrm>
            <a:off x="2946783" y="5787202"/>
            <a:ext cx="548913" cy="7674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112"/>
          <p:cNvCxnSpPr/>
          <p:nvPr/>
        </p:nvCxnSpPr>
        <p:spPr>
          <a:xfrm flipV="1">
            <a:off x="2761721" y="5991193"/>
            <a:ext cx="733975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112"/>
          <p:cNvCxnSpPr/>
          <p:nvPr/>
        </p:nvCxnSpPr>
        <p:spPr>
          <a:xfrm flipV="1">
            <a:off x="2576659" y="6195185"/>
            <a:ext cx="919037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Textfeld 266"/>
          <p:cNvSpPr txBox="1"/>
          <p:nvPr/>
        </p:nvSpPr>
        <p:spPr>
          <a:xfrm>
            <a:off x="1265995" y="636367"/>
            <a:ext cx="181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‘Distortions’ to ignore</a:t>
            </a:r>
            <a:endParaRPr lang="en-US" sz="1400" dirty="0"/>
          </a:p>
        </p:txBody>
      </p:sp>
      <p:cxnSp>
        <p:nvCxnSpPr>
          <p:cNvPr id="290" name="Straight Connector 107"/>
          <p:cNvCxnSpPr/>
          <p:nvPr/>
        </p:nvCxnSpPr>
        <p:spPr>
          <a:xfrm flipV="1">
            <a:off x="2376383" y="4888145"/>
            <a:ext cx="0" cy="152046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112"/>
          <p:cNvCxnSpPr/>
          <p:nvPr/>
        </p:nvCxnSpPr>
        <p:spPr>
          <a:xfrm>
            <a:off x="2376383" y="6408612"/>
            <a:ext cx="1119313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Rectangle 291"/>
          <p:cNvSpPr/>
          <p:nvPr/>
        </p:nvSpPr>
        <p:spPr>
          <a:xfrm>
            <a:off x="7333606" y="4018808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7148524" y="4018808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7333606" y="361181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7148524" y="361181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7333606" y="3815311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7333606" y="340831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7148524" y="340831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6956331" y="4018809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956331" y="361181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6956331" y="381531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956331" y="340831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7333606" y="320481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7148524" y="320481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333606" y="279782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148524" y="279782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7333606" y="3001321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148524" y="3001321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7333606" y="259432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148524" y="259432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956331" y="3204817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956331" y="279782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956331" y="300132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6956331" y="259432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7148524" y="3815311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773593" y="238896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773593" y="198196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773593" y="218546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773593" y="1778469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773593" y="1574970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6773593" y="116797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6773593" y="137147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6773593" y="96447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6771249" y="4018808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6771249" y="361181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771249" y="3815311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6771249" y="3408315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771249" y="3204816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771249" y="279782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6771249" y="3001321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771249" y="259432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Straight Connector 331"/>
          <p:cNvCxnSpPr/>
          <p:nvPr/>
        </p:nvCxnSpPr>
        <p:spPr>
          <a:xfrm flipV="1">
            <a:off x="4906144" y="4561806"/>
            <a:ext cx="0" cy="65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3379871" y="4561807"/>
            <a:ext cx="0" cy="65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4" name="Group 333"/>
          <p:cNvGrpSpPr/>
          <p:nvPr/>
        </p:nvGrpSpPr>
        <p:grpSpPr>
          <a:xfrm>
            <a:off x="363416" y="4567327"/>
            <a:ext cx="6048589" cy="488506"/>
            <a:chOff x="363416" y="4464355"/>
            <a:chExt cx="6048589" cy="488506"/>
          </a:xfrm>
        </p:grpSpPr>
        <p:grpSp>
          <p:nvGrpSpPr>
            <p:cNvPr id="335" name="Group 334"/>
            <p:cNvGrpSpPr/>
            <p:nvPr/>
          </p:nvGrpSpPr>
          <p:grpSpPr>
            <a:xfrm>
              <a:off x="387766" y="4572657"/>
              <a:ext cx="6024239" cy="210139"/>
              <a:chOff x="1026694" y="4528862"/>
              <a:chExt cx="6024239" cy="210139"/>
            </a:xfrm>
          </p:grpSpPr>
          <p:sp>
            <p:nvSpPr>
              <p:cNvPr id="370" name="Rectangle 139"/>
              <p:cNvSpPr/>
              <p:nvPr/>
            </p:nvSpPr>
            <p:spPr>
              <a:xfrm>
                <a:off x="6862707" y="4530454"/>
                <a:ext cx="188226" cy="206955"/>
              </a:xfrm>
              <a:prstGeom prst="rect">
                <a:avLst/>
              </a:prstGeom>
              <a:solidFill>
                <a:srgbClr val="8000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140"/>
              <p:cNvSpPr/>
              <p:nvPr/>
            </p:nvSpPr>
            <p:spPr>
              <a:xfrm>
                <a:off x="6674464" y="4530454"/>
                <a:ext cx="188226" cy="206955"/>
              </a:xfrm>
              <a:prstGeom prst="rect">
                <a:avLst/>
              </a:prstGeom>
              <a:solidFill>
                <a:srgbClr val="8000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141"/>
              <p:cNvSpPr/>
              <p:nvPr/>
            </p:nvSpPr>
            <p:spPr>
              <a:xfrm>
                <a:off x="6486232" y="4530454"/>
                <a:ext cx="188226" cy="206955"/>
              </a:xfrm>
              <a:prstGeom prst="rect">
                <a:avLst/>
              </a:prstGeom>
              <a:solidFill>
                <a:srgbClr val="8000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142"/>
              <p:cNvSpPr/>
              <p:nvPr/>
            </p:nvSpPr>
            <p:spPr>
              <a:xfrm>
                <a:off x="6117688" y="4530454"/>
                <a:ext cx="188226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143"/>
              <p:cNvSpPr/>
              <p:nvPr/>
            </p:nvSpPr>
            <p:spPr>
              <a:xfrm>
                <a:off x="1779622" y="4532041"/>
                <a:ext cx="188226" cy="2069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144"/>
              <p:cNvSpPr/>
              <p:nvPr/>
            </p:nvSpPr>
            <p:spPr>
              <a:xfrm>
                <a:off x="1591390" y="4532041"/>
                <a:ext cx="188226" cy="20695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145"/>
              <p:cNvSpPr/>
              <p:nvPr/>
            </p:nvSpPr>
            <p:spPr>
              <a:xfrm>
                <a:off x="1403158" y="4532041"/>
                <a:ext cx="188226" cy="20695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146"/>
              <p:cNvSpPr/>
              <p:nvPr/>
            </p:nvSpPr>
            <p:spPr>
              <a:xfrm>
                <a:off x="1214926" y="4532041"/>
                <a:ext cx="188226" cy="20695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147"/>
              <p:cNvSpPr/>
              <p:nvPr/>
            </p:nvSpPr>
            <p:spPr>
              <a:xfrm>
                <a:off x="1026694" y="4532041"/>
                <a:ext cx="188226" cy="2069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148"/>
              <p:cNvSpPr/>
              <p:nvPr/>
            </p:nvSpPr>
            <p:spPr>
              <a:xfrm>
                <a:off x="5929456" y="4530454"/>
                <a:ext cx="188226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149"/>
              <p:cNvSpPr/>
              <p:nvPr/>
            </p:nvSpPr>
            <p:spPr>
              <a:xfrm>
                <a:off x="2156885" y="4530454"/>
                <a:ext cx="188226" cy="20695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150"/>
              <p:cNvSpPr/>
              <p:nvPr/>
            </p:nvSpPr>
            <p:spPr>
              <a:xfrm>
                <a:off x="5741224" y="4532041"/>
                <a:ext cx="188226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151"/>
              <p:cNvSpPr/>
              <p:nvPr/>
            </p:nvSpPr>
            <p:spPr>
              <a:xfrm>
                <a:off x="3661943" y="4530452"/>
                <a:ext cx="188226" cy="206955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152"/>
              <p:cNvSpPr/>
              <p:nvPr/>
            </p:nvSpPr>
            <p:spPr>
              <a:xfrm>
                <a:off x="5545072" y="4532041"/>
                <a:ext cx="188226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153"/>
              <p:cNvSpPr/>
              <p:nvPr/>
            </p:nvSpPr>
            <p:spPr>
              <a:xfrm>
                <a:off x="5356846" y="4532043"/>
                <a:ext cx="188226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154"/>
              <p:cNvSpPr/>
              <p:nvPr/>
            </p:nvSpPr>
            <p:spPr>
              <a:xfrm>
                <a:off x="2909017" y="4532041"/>
                <a:ext cx="188227" cy="206955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155"/>
              <p:cNvSpPr/>
              <p:nvPr/>
            </p:nvSpPr>
            <p:spPr>
              <a:xfrm>
                <a:off x="4603900" y="4530449"/>
                <a:ext cx="188227" cy="20695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156"/>
              <p:cNvSpPr/>
              <p:nvPr/>
            </p:nvSpPr>
            <p:spPr>
              <a:xfrm>
                <a:off x="2345117" y="4530454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157"/>
              <p:cNvSpPr/>
              <p:nvPr/>
            </p:nvSpPr>
            <p:spPr>
              <a:xfrm>
                <a:off x="1968652" y="4530454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158"/>
              <p:cNvSpPr/>
              <p:nvPr/>
            </p:nvSpPr>
            <p:spPr>
              <a:xfrm>
                <a:off x="3850175" y="4530452"/>
                <a:ext cx="188227" cy="206953"/>
              </a:xfrm>
              <a:prstGeom prst="rect">
                <a:avLst/>
              </a:prstGeom>
              <a:solidFill>
                <a:srgbClr val="804D4C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159"/>
              <p:cNvSpPr/>
              <p:nvPr/>
            </p:nvSpPr>
            <p:spPr>
              <a:xfrm>
                <a:off x="4415667" y="4530449"/>
                <a:ext cx="188227" cy="2069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160"/>
              <p:cNvSpPr/>
              <p:nvPr/>
            </p:nvSpPr>
            <p:spPr>
              <a:xfrm>
                <a:off x="4980360" y="4532043"/>
                <a:ext cx="188227" cy="2069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161"/>
              <p:cNvSpPr/>
              <p:nvPr/>
            </p:nvSpPr>
            <p:spPr>
              <a:xfrm>
                <a:off x="4792127" y="4532043"/>
                <a:ext cx="188227" cy="2069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162"/>
              <p:cNvSpPr/>
              <p:nvPr/>
            </p:nvSpPr>
            <p:spPr>
              <a:xfrm>
                <a:off x="4227440" y="4528862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163"/>
              <p:cNvSpPr/>
              <p:nvPr/>
            </p:nvSpPr>
            <p:spPr>
              <a:xfrm>
                <a:off x="4039207" y="4528862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164"/>
              <p:cNvSpPr/>
              <p:nvPr/>
            </p:nvSpPr>
            <p:spPr>
              <a:xfrm>
                <a:off x="2721583" y="4530454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165"/>
              <p:cNvSpPr/>
              <p:nvPr/>
            </p:nvSpPr>
            <p:spPr>
              <a:xfrm>
                <a:off x="2533350" y="4530454"/>
                <a:ext cx="188227" cy="20695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166"/>
              <p:cNvSpPr/>
              <p:nvPr/>
            </p:nvSpPr>
            <p:spPr>
              <a:xfrm>
                <a:off x="3473710" y="4530452"/>
                <a:ext cx="188227" cy="2069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167"/>
              <p:cNvSpPr/>
              <p:nvPr/>
            </p:nvSpPr>
            <p:spPr>
              <a:xfrm>
                <a:off x="3285477" y="4530452"/>
                <a:ext cx="188227" cy="20695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168"/>
              <p:cNvSpPr/>
              <p:nvPr/>
            </p:nvSpPr>
            <p:spPr>
              <a:xfrm>
                <a:off x="3097244" y="4530452"/>
                <a:ext cx="188227" cy="20695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169"/>
              <p:cNvSpPr/>
              <p:nvPr/>
            </p:nvSpPr>
            <p:spPr>
              <a:xfrm>
                <a:off x="5168613" y="4532043"/>
                <a:ext cx="188227" cy="20695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6" name="TextBox 335"/>
            <p:cNvSpPr txBox="1"/>
            <p:nvPr/>
          </p:nvSpPr>
          <p:spPr>
            <a:xfrm>
              <a:off x="6223762" y="472202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0</a:t>
              </a:r>
              <a:endParaRPr lang="en-US" sz="900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6038680" y="472202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853598" y="472202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2</a:t>
              </a:r>
              <a:endParaRPr lang="en-US" sz="9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668516" y="472202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5483434" y="472202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</a:t>
              </a:r>
              <a:endParaRPr lang="en-US" sz="900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5290522" y="472202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5</a:t>
              </a:r>
              <a:endParaRPr lang="en-US" sz="9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105440" y="472202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4920358" y="472202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7</a:t>
              </a:r>
              <a:endParaRPr lang="en-US" sz="9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728926" y="472202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537494" y="472202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4311190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10</a:t>
              </a:r>
              <a:endParaRPr lang="en-US" sz="900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128556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11</a:t>
              </a:r>
              <a:endParaRPr lang="en-US" sz="9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3934676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752042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13</a:t>
              </a:r>
              <a:endParaRPr lang="en-US" sz="9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3558162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14</a:t>
              </a:r>
              <a:endParaRPr lang="en-US" sz="9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3375528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3187271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16</a:t>
              </a:r>
              <a:endParaRPr lang="en-US" sz="9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999014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17</a:t>
              </a:r>
              <a:endParaRPr lang="en-US" sz="9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810757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622500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19</a:t>
              </a:r>
              <a:endParaRPr lang="en-US" sz="9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2428620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20</a:t>
              </a:r>
              <a:endParaRPr lang="en-US" sz="9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245986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21</a:t>
              </a:r>
              <a:endParaRPr lang="en-US" sz="9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052106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22</a:t>
              </a:r>
              <a:endParaRPr lang="en-US" sz="9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1869472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23</a:t>
              </a:r>
              <a:endParaRPr lang="en-US" sz="9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675592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24</a:t>
              </a:r>
              <a:endParaRPr lang="en-US" sz="9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1492958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304701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26</a:t>
              </a:r>
              <a:endParaRPr lang="en-US" sz="9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116444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27</a:t>
              </a:r>
              <a:endParaRPr lang="en-US" sz="900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928187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28</a:t>
              </a:r>
              <a:endParaRPr lang="en-US" sz="900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739930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29</a:t>
              </a:r>
              <a:endParaRPr lang="en-US" sz="900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546050" y="472202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63416" y="472202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31</a:t>
              </a:r>
              <a:endParaRPr lang="en-US" sz="900" dirty="0"/>
            </a:p>
          </p:txBody>
        </p:sp>
        <p:sp>
          <p:nvSpPr>
            <p:cNvPr id="368" name="Rectangle 141"/>
            <p:cNvSpPr/>
            <p:nvPr/>
          </p:nvSpPr>
          <p:spPr>
            <a:xfrm>
              <a:off x="5668291" y="457424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1899311" y="4464355"/>
              <a:ext cx="0" cy="651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1" name="Straight Connector 400"/>
          <p:cNvCxnSpPr>
            <a:stCxn id="324" idx="2"/>
            <a:endCxn id="368" idx="0"/>
          </p:cNvCxnSpPr>
          <p:nvPr/>
        </p:nvCxnSpPr>
        <p:spPr>
          <a:xfrm flipH="1">
            <a:off x="5762404" y="4222306"/>
            <a:ext cx="1101386" cy="454910"/>
          </a:xfrm>
          <a:prstGeom prst="line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TextBox 401"/>
          <p:cNvSpPr txBox="1"/>
          <p:nvPr/>
        </p:nvSpPr>
        <p:spPr>
          <a:xfrm rot="16200000">
            <a:off x="3642114" y="1943667"/>
            <a:ext cx="2070573" cy="2684802"/>
          </a:xfrm>
          <a:prstGeom prst="rect">
            <a:avLst/>
          </a:prstGeom>
          <a:noFill/>
        </p:spPr>
        <p:txBody>
          <a:bodyPr wrap="none" numCol="2" spcCol="180000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/>
              <a:t>Laser</a:t>
            </a:r>
            <a:r>
              <a:rPr lang="en-US" sz="1400" dirty="0" smtClean="0"/>
              <a:t>:</a:t>
            </a:r>
          </a:p>
          <a:p>
            <a:pPr>
              <a:lnSpc>
                <a:spcPts val="1500"/>
              </a:lnSpc>
            </a:pPr>
            <a:r>
              <a:rPr lang="en-US" sz="1400" b="1" dirty="0" smtClean="0"/>
              <a:t>FLASH</a:t>
            </a:r>
            <a:endParaRPr lang="en-US" sz="1400" b="1" dirty="0"/>
          </a:p>
          <a:p>
            <a:pPr>
              <a:lnSpc>
                <a:spcPts val="1500"/>
              </a:lnSpc>
            </a:pPr>
            <a:r>
              <a:rPr lang="en-US" sz="1400" dirty="0" smtClean="0"/>
              <a:t>PP3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PP2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PP1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Seed3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Seed1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Laser4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Laser3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Laser2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Laser1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 </a:t>
            </a:r>
            <a:endParaRPr lang="en-US" sz="1400" dirty="0" smtClean="0"/>
          </a:p>
          <a:p>
            <a:pPr>
              <a:lnSpc>
                <a:spcPts val="1500"/>
              </a:lnSpc>
            </a:pPr>
            <a:endParaRPr lang="en-US" sz="1400" b="1" dirty="0" smtClean="0"/>
          </a:p>
          <a:p>
            <a:pPr>
              <a:lnSpc>
                <a:spcPts val="1500"/>
              </a:lnSpc>
            </a:pPr>
            <a:r>
              <a:rPr lang="en-US" sz="1400" b="1" dirty="0" smtClean="0"/>
              <a:t>XFEL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Seed5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Seed4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Seed3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Seed1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I2.Laser2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I2.Laser1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I1.Laser3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I1.Laser2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I1.Laser1</a:t>
            </a:r>
          </a:p>
          <a:p>
            <a:pPr>
              <a:lnSpc>
                <a:spcPts val="1500"/>
              </a:lnSpc>
            </a:pPr>
            <a:r>
              <a:rPr lang="en-US" sz="1400" dirty="0" smtClean="0"/>
              <a:t>	</a:t>
            </a:r>
          </a:p>
        </p:txBody>
      </p:sp>
      <p:cxnSp>
        <p:nvCxnSpPr>
          <p:cNvPr id="403" name="Straight Connector 402"/>
          <p:cNvCxnSpPr/>
          <p:nvPr/>
        </p:nvCxnSpPr>
        <p:spPr>
          <a:xfrm>
            <a:off x="3870853" y="4264298"/>
            <a:ext cx="0" cy="41291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>
            <a:endCxn id="386" idx="0"/>
          </p:cNvCxnSpPr>
          <p:nvPr/>
        </p:nvCxnSpPr>
        <p:spPr>
          <a:xfrm>
            <a:off x="4059086" y="4264298"/>
            <a:ext cx="0" cy="41291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>
            <a:endCxn id="392" idx="0"/>
          </p:cNvCxnSpPr>
          <p:nvPr/>
        </p:nvCxnSpPr>
        <p:spPr>
          <a:xfrm>
            <a:off x="4247313" y="4264298"/>
            <a:ext cx="0" cy="41451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endCxn id="391" idx="0"/>
          </p:cNvCxnSpPr>
          <p:nvPr/>
        </p:nvCxnSpPr>
        <p:spPr>
          <a:xfrm>
            <a:off x="4435546" y="4264298"/>
            <a:ext cx="0" cy="41451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endCxn id="400" idx="0"/>
          </p:cNvCxnSpPr>
          <p:nvPr/>
        </p:nvCxnSpPr>
        <p:spPr>
          <a:xfrm>
            <a:off x="4623799" y="4264298"/>
            <a:ext cx="0" cy="41451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>
            <a:endCxn id="384" idx="0"/>
          </p:cNvCxnSpPr>
          <p:nvPr/>
        </p:nvCxnSpPr>
        <p:spPr>
          <a:xfrm>
            <a:off x="4812031" y="4264298"/>
            <a:ext cx="0" cy="41451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endCxn id="383" idx="0"/>
          </p:cNvCxnSpPr>
          <p:nvPr/>
        </p:nvCxnSpPr>
        <p:spPr>
          <a:xfrm>
            <a:off x="5000257" y="4264298"/>
            <a:ext cx="0" cy="41451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endCxn id="381" idx="0"/>
          </p:cNvCxnSpPr>
          <p:nvPr/>
        </p:nvCxnSpPr>
        <p:spPr>
          <a:xfrm>
            <a:off x="5196409" y="4264298"/>
            <a:ext cx="0" cy="41451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endCxn id="379" idx="0"/>
          </p:cNvCxnSpPr>
          <p:nvPr/>
        </p:nvCxnSpPr>
        <p:spPr>
          <a:xfrm>
            <a:off x="5384641" y="4264298"/>
            <a:ext cx="0" cy="412923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endCxn id="373" idx="0"/>
          </p:cNvCxnSpPr>
          <p:nvPr/>
        </p:nvCxnSpPr>
        <p:spPr>
          <a:xfrm>
            <a:off x="5572873" y="4264298"/>
            <a:ext cx="0" cy="412923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0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4 Bunches in FLASH1, 2 in FLASH2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3574" y="2008810"/>
            <a:ext cx="8566623" cy="0"/>
          </a:xfrm>
          <a:prstGeom prst="line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7823595" y="1976453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5462" y="1741851"/>
            <a:ext cx="0" cy="266959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62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70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37814" y="1741851"/>
            <a:ext cx="0" cy="266959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285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193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101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009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6602" y="801540"/>
            <a:ext cx="74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FLASH1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30030" y="799295"/>
            <a:ext cx="74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FLASH2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8917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rot="5400000">
            <a:off x="4396767" y="1984733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1" name="Straight Connector 850"/>
          <p:cNvCxnSpPr/>
          <p:nvPr/>
        </p:nvCxnSpPr>
        <p:spPr>
          <a:xfrm>
            <a:off x="8077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2" name="Straight Connector 851"/>
          <p:cNvCxnSpPr/>
          <p:nvPr/>
        </p:nvCxnSpPr>
        <p:spPr>
          <a:xfrm>
            <a:off x="10985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3" name="Straight Connector 852"/>
          <p:cNvCxnSpPr/>
          <p:nvPr/>
        </p:nvCxnSpPr>
        <p:spPr>
          <a:xfrm>
            <a:off x="13893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4" name="Straight Connector 853"/>
          <p:cNvCxnSpPr/>
          <p:nvPr/>
        </p:nvCxnSpPr>
        <p:spPr>
          <a:xfrm>
            <a:off x="16801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5" name="Straight Connector 854"/>
          <p:cNvCxnSpPr/>
          <p:nvPr/>
        </p:nvCxnSpPr>
        <p:spPr>
          <a:xfrm>
            <a:off x="19709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6" name="Straight Connector 855"/>
          <p:cNvCxnSpPr/>
          <p:nvPr/>
        </p:nvCxnSpPr>
        <p:spPr>
          <a:xfrm>
            <a:off x="22617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7" name="Straight Connector 856"/>
          <p:cNvCxnSpPr/>
          <p:nvPr/>
        </p:nvCxnSpPr>
        <p:spPr>
          <a:xfrm>
            <a:off x="25524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8" name="Straight Connector 857"/>
          <p:cNvCxnSpPr/>
          <p:nvPr/>
        </p:nvCxnSpPr>
        <p:spPr>
          <a:xfrm>
            <a:off x="28432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9" name="Straight Connector 858"/>
          <p:cNvCxnSpPr/>
          <p:nvPr/>
        </p:nvCxnSpPr>
        <p:spPr>
          <a:xfrm>
            <a:off x="7593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0" name="Straight Connector 859"/>
          <p:cNvCxnSpPr/>
          <p:nvPr/>
        </p:nvCxnSpPr>
        <p:spPr>
          <a:xfrm>
            <a:off x="10501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1" name="Straight Connector 860"/>
          <p:cNvCxnSpPr/>
          <p:nvPr/>
        </p:nvCxnSpPr>
        <p:spPr>
          <a:xfrm>
            <a:off x="13408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2" name="Straight Connector 861"/>
          <p:cNvCxnSpPr/>
          <p:nvPr/>
        </p:nvCxnSpPr>
        <p:spPr>
          <a:xfrm>
            <a:off x="16316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3" name="Straight Connector 862"/>
          <p:cNvCxnSpPr/>
          <p:nvPr/>
        </p:nvCxnSpPr>
        <p:spPr>
          <a:xfrm>
            <a:off x="19224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4" name="Straight Connector 863"/>
          <p:cNvCxnSpPr/>
          <p:nvPr/>
        </p:nvCxnSpPr>
        <p:spPr>
          <a:xfrm>
            <a:off x="22132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5" name="Straight Connector 864"/>
          <p:cNvCxnSpPr/>
          <p:nvPr/>
        </p:nvCxnSpPr>
        <p:spPr>
          <a:xfrm>
            <a:off x="25040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6" name="Straight Connector 865"/>
          <p:cNvCxnSpPr/>
          <p:nvPr/>
        </p:nvCxnSpPr>
        <p:spPr>
          <a:xfrm>
            <a:off x="27948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7" name="Straight Connector 866"/>
          <p:cNvCxnSpPr/>
          <p:nvPr/>
        </p:nvCxnSpPr>
        <p:spPr>
          <a:xfrm>
            <a:off x="7108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8" name="Straight Connector 867"/>
          <p:cNvCxnSpPr/>
          <p:nvPr/>
        </p:nvCxnSpPr>
        <p:spPr>
          <a:xfrm>
            <a:off x="1001638" y="1741851"/>
            <a:ext cx="0" cy="266959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9" name="Straight Connector 868"/>
          <p:cNvCxnSpPr/>
          <p:nvPr/>
        </p:nvCxnSpPr>
        <p:spPr>
          <a:xfrm>
            <a:off x="12924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0" name="Straight Connector 869"/>
          <p:cNvCxnSpPr/>
          <p:nvPr/>
        </p:nvCxnSpPr>
        <p:spPr>
          <a:xfrm>
            <a:off x="15832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1" name="Straight Connector 870"/>
          <p:cNvCxnSpPr/>
          <p:nvPr/>
        </p:nvCxnSpPr>
        <p:spPr>
          <a:xfrm>
            <a:off x="1873990" y="1741851"/>
            <a:ext cx="0" cy="266959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2" name="Straight Connector 871"/>
          <p:cNvCxnSpPr/>
          <p:nvPr/>
        </p:nvCxnSpPr>
        <p:spPr>
          <a:xfrm>
            <a:off x="21647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3" name="Straight Connector 872"/>
          <p:cNvCxnSpPr/>
          <p:nvPr/>
        </p:nvCxnSpPr>
        <p:spPr>
          <a:xfrm>
            <a:off x="24555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4" name="Straight Connector 873"/>
          <p:cNvCxnSpPr/>
          <p:nvPr/>
        </p:nvCxnSpPr>
        <p:spPr>
          <a:xfrm>
            <a:off x="27463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5" name="Straight Connector 874"/>
          <p:cNvCxnSpPr/>
          <p:nvPr/>
        </p:nvCxnSpPr>
        <p:spPr>
          <a:xfrm>
            <a:off x="6623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6" name="Straight Connector 875"/>
          <p:cNvCxnSpPr/>
          <p:nvPr/>
        </p:nvCxnSpPr>
        <p:spPr>
          <a:xfrm>
            <a:off x="9531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7" name="Straight Connector 876"/>
          <p:cNvCxnSpPr/>
          <p:nvPr/>
        </p:nvCxnSpPr>
        <p:spPr>
          <a:xfrm>
            <a:off x="12439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8" name="Straight Connector 877"/>
          <p:cNvCxnSpPr/>
          <p:nvPr/>
        </p:nvCxnSpPr>
        <p:spPr>
          <a:xfrm>
            <a:off x="15347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9" name="Straight Connector 878"/>
          <p:cNvCxnSpPr/>
          <p:nvPr/>
        </p:nvCxnSpPr>
        <p:spPr>
          <a:xfrm>
            <a:off x="18255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0" name="Straight Connector 879"/>
          <p:cNvCxnSpPr/>
          <p:nvPr/>
        </p:nvCxnSpPr>
        <p:spPr>
          <a:xfrm>
            <a:off x="21163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1" name="Straight Connector 880"/>
          <p:cNvCxnSpPr/>
          <p:nvPr/>
        </p:nvCxnSpPr>
        <p:spPr>
          <a:xfrm>
            <a:off x="24070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2" name="Straight Connector 881"/>
          <p:cNvCxnSpPr/>
          <p:nvPr/>
        </p:nvCxnSpPr>
        <p:spPr>
          <a:xfrm>
            <a:off x="26978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3" name="Straight Connector 882"/>
          <p:cNvCxnSpPr/>
          <p:nvPr/>
        </p:nvCxnSpPr>
        <p:spPr>
          <a:xfrm>
            <a:off x="6139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4" name="Straight Connector 883"/>
          <p:cNvCxnSpPr/>
          <p:nvPr/>
        </p:nvCxnSpPr>
        <p:spPr>
          <a:xfrm>
            <a:off x="9047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5" name="Straight Connector 884"/>
          <p:cNvCxnSpPr/>
          <p:nvPr/>
        </p:nvCxnSpPr>
        <p:spPr>
          <a:xfrm>
            <a:off x="11954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6" name="Straight Connector 885"/>
          <p:cNvCxnSpPr/>
          <p:nvPr/>
        </p:nvCxnSpPr>
        <p:spPr>
          <a:xfrm>
            <a:off x="14862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7" name="Straight Connector 886"/>
          <p:cNvCxnSpPr/>
          <p:nvPr/>
        </p:nvCxnSpPr>
        <p:spPr>
          <a:xfrm>
            <a:off x="17770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8" name="Straight Connector 887"/>
          <p:cNvCxnSpPr/>
          <p:nvPr/>
        </p:nvCxnSpPr>
        <p:spPr>
          <a:xfrm>
            <a:off x="20678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9" name="Straight Connector 888"/>
          <p:cNvCxnSpPr/>
          <p:nvPr/>
        </p:nvCxnSpPr>
        <p:spPr>
          <a:xfrm>
            <a:off x="23586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0" name="Straight Connector 889"/>
          <p:cNvCxnSpPr/>
          <p:nvPr/>
        </p:nvCxnSpPr>
        <p:spPr>
          <a:xfrm>
            <a:off x="26494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2" name="Straight Connector 891"/>
          <p:cNvCxnSpPr/>
          <p:nvPr/>
        </p:nvCxnSpPr>
        <p:spPr>
          <a:xfrm>
            <a:off x="31825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3" name="Straight Connector 892"/>
          <p:cNvCxnSpPr/>
          <p:nvPr/>
        </p:nvCxnSpPr>
        <p:spPr>
          <a:xfrm>
            <a:off x="34733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4" name="Straight Connector 893"/>
          <p:cNvCxnSpPr/>
          <p:nvPr/>
        </p:nvCxnSpPr>
        <p:spPr>
          <a:xfrm>
            <a:off x="37640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5" name="Straight Connector 894"/>
          <p:cNvCxnSpPr/>
          <p:nvPr/>
        </p:nvCxnSpPr>
        <p:spPr>
          <a:xfrm>
            <a:off x="40548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/>
        </p:nvCxnSpPr>
        <p:spPr>
          <a:xfrm>
            <a:off x="43456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7" name="Straight Connector 896"/>
          <p:cNvCxnSpPr/>
          <p:nvPr/>
        </p:nvCxnSpPr>
        <p:spPr>
          <a:xfrm>
            <a:off x="46364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8" name="Straight Connector 897"/>
          <p:cNvCxnSpPr/>
          <p:nvPr/>
        </p:nvCxnSpPr>
        <p:spPr>
          <a:xfrm>
            <a:off x="4927222" y="1741851"/>
            <a:ext cx="0" cy="266959"/>
          </a:xfrm>
          <a:prstGeom prst="line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9" name="Straight Connector 898"/>
          <p:cNvCxnSpPr/>
          <p:nvPr/>
        </p:nvCxnSpPr>
        <p:spPr>
          <a:xfrm>
            <a:off x="52180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0" name="Straight Connector 899"/>
          <p:cNvCxnSpPr/>
          <p:nvPr/>
        </p:nvCxnSpPr>
        <p:spPr>
          <a:xfrm>
            <a:off x="31340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1" name="Straight Connector 900"/>
          <p:cNvCxnSpPr/>
          <p:nvPr/>
        </p:nvCxnSpPr>
        <p:spPr>
          <a:xfrm>
            <a:off x="34248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2" name="Straight Connector 901"/>
          <p:cNvCxnSpPr/>
          <p:nvPr/>
        </p:nvCxnSpPr>
        <p:spPr>
          <a:xfrm>
            <a:off x="37156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3" name="Straight Connector 902"/>
          <p:cNvCxnSpPr/>
          <p:nvPr/>
        </p:nvCxnSpPr>
        <p:spPr>
          <a:xfrm>
            <a:off x="40064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4" name="Straight Connector 903"/>
          <p:cNvCxnSpPr/>
          <p:nvPr/>
        </p:nvCxnSpPr>
        <p:spPr>
          <a:xfrm>
            <a:off x="42971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5" name="Straight Connector 904"/>
          <p:cNvCxnSpPr/>
          <p:nvPr/>
        </p:nvCxnSpPr>
        <p:spPr>
          <a:xfrm>
            <a:off x="45879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6" name="Straight Connector 905"/>
          <p:cNvCxnSpPr/>
          <p:nvPr/>
        </p:nvCxnSpPr>
        <p:spPr>
          <a:xfrm>
            <a:off x="48787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7" name="Straight Connector 906"/>
          <p:cNvCxnSpPr/>
          <p:nvPr/>
        </p:nvCxnSpPr>
        <p:spPr>
          <a:xfrm>
            <a:off x="51695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8" name="Straight Connector 907"/>
          <p:cNvCxnSpPr/>
          <p:nvPr/>
        </p:nvCxnSpPr>
        <p:spPr>
          <a:xfrm>
            <a:off x="30855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9" name="Straight Connector 908"/>
          <p:cNvCxnSpPr/>
          <p:nvPr/>
        </p:nvCxnSpPr>
        <p:spPr>
          <a:xfrm>
            <a:off x="33763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0" name="Straight Connector 909"/>
          <p:cNvCxnSpPr/>
          <p:nvPr/>
        </p:nvCxnSpPr>
        <p:spPr>
          <a:xfrm>
            <a:off x="36671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1" name="Straight Connector 910"/>
          <p:cNvCxnSpPr/>
          <p:nvPr/>
        </p:nvCxnSpPr>
        <p:spPr>
          <a:xfrm>
            <a:off x="39579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2" name="Straight Connector 911"/>
          <p:cNvCxnSpPr/>
          <p:nvPr/>
        </p:nvCxnSpPr>
        <p:spPr>
          <a:xfrm>
            <a:off x="42487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4" name="Straight Connector 913"/>
          <p:cNvCxnSpPr/>
          <p:nvPr/>
        </p:nvCxnSpPr>
        <p:spPr>
          <a:xfrm>
            <a:off x="48302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5" name="Straight Connector 914"/>
          <p:cNvCxnSpPr/>
          <p:nvPr/>
        </p:nvCxnSpPr>
        <p:spPr>
          <a:xfrm>
            <a:off x="51210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6" name="Straight Connector 915"/>
          <p:cNvCxnSpPr/>
          <p:nvPr/>
        </p:nvCxnSpPr>
        <p:spPr>
          <a:xfrm>
            <a:off x="30371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7" name="Straight Connector 916"/>
          <p:cNvCxnSpPr/>
          <p:nvPr/>
        </p:nvCxnSpPr>
        <p:spPr>
          <a:xfrm>
            <a:off x="33279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8" name="Straight Connector 917"/>
          <p:cNvCxnSpPr/>
          <p:nvPr/>
        </p:nvCxnSpPr>
        <p:spPr>
          <a:xfrm>
            <a:off x="36186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9" name="Straight Connector 918"/>
          <p:cNvCxnSpPr/>
          <p:nvPr/>
        </p:nvCxnSpPr>
        <p:spPr>
          <a:xfrm>
            <a:off x="39094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0" name="Straight Connector 919"/>
          <p:cNvCxnSpPr/>
          <p:nvPr/>
        </p:nvCxnSpPr>
        <p:spPr>
          <a:xfrm>
            <a:off x="42002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2" name="Straight Connector 921"/>
          <p:cNvCxnSpPr/>
          <p:nvPr/>
        </p:nvCxnSpPr>
        <p:spPr>
          <a:xfrm>
            <a:off x="47818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3" name="Straight Connector 922"/>
          <p:cNvCxnSpPr/>
          <p:nvPr/>
        </p:nvCxnSpPr>
        <p:spPr>
          <a:xfrm>
            <a:off x="50726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4" name="Straight Connector 923"/>
          <p:cNvCxnSpPr/>
          <p:nvPr/>
        </p:nvCxnSpPr>
        <p:spPr>
          <a:xfrm>
            <a:off x="29886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5" name="Straight Connector 924"/>
          <p:cNvCxnSpPr/>
          <p:nvPr/>
        </p:nvCxnSpPr>
        <p:spPr>
          <a:xfrm>
            <a:off x="32794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6" name="Straight Connector 925"/>
          <p:cNvCxnSpPr/>
          <p:nvPr/>
        </p:nvCxnSpPr>
        <p:spPr>
          <a:xfrm>
            <a:off x="35702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7" name="Straight Connector 926"/>
          <p:cNvCxnSpPr/>
          <p:nvPr/>
        </p:nvCxnSpPr>
        <p:spPr>
          <a:xfrm>
            <a:off x="38610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8" name="Straight Connector 927"/>
          <p:cNvCxnSpPr/>
          <p:nvPr/>
        </p:nvCxnSpPr>
        <p:spPr>
          <a:xfrm>
            <a:off x="41517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9" name="Straight Connector 928"/>
          <p:cNvCxnSpPr/>
          <p:nvPr/>
        </p:nvCxnSpPr>
        <p:spPr>
          <a:xfrm>
            <a:off x="44425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0" name="Straight Connector 929"/>
          <p:cNvCxnSpPr/>
          <p:nvPr/>
        </p:nvCxnSpPr>
        <p:spPr>
          <a:xfrm>
            <a:off x="47333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1" name="Straight Connector 930"/>
          <p:cNvCxnSpPr/>
          <p:nvPr/>
        </p:nvCxnSpPr>
        <p:spPr>
          <a:xfrm>
            <a:off x="50241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2" name="Straight Connector 931"/>
          <p:cNvCxnSpPr/>
          <p:nvPr/>
        </p:nvCxnSpPr>
        <p:spPr>
          <a:xfrm>
            <a:off x="29401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3" name="Straight Connector 932"/>
          <p:cNvCxnSpPr/>
          <p:nvPr/>
        </p:nvCxnSpPr>
        <p:spPr>
          <a:xfrm>
            <a:off x="32309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4" name="Straight Connector 933"/>
          <p:cNvCxnSpPr/>
          <p:nvPr/>
        </p:nvCxnSpPr>
        <p:spPr>
          <a:xfrm>
            <a:off x="35217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5" name="Straight Connector 934"/>
          <p:cNvCxnSpPr/>
          <p:nvPr/>
        </p:nvCxnSpPr>
        <p:spPr>
          <a:xfrm>
            <a:off x="38125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6" name="Straight Connector 935"/>
          <p:cNvCxnSpPr/>
          <p:nvPr/>
        </p:nvCxnSpPr>
        <p:spPr>
          <a:xfrm>
            <a:off x="41033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7" name="Straight Connector 936"/>
          <p:cNvCxnSpPr/>
          <p:nvPr/>
        </p:nvCxnSpPr>
        <p:spPr>
          <a:xfrm>
            <a:off x="43941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8" name="Straight Connector 937"/>
          <p:cNvCxnSpPr/>
          <p:nvPr/>
        </p:nvCxnSpPr>
        <p:spPr>
          <a:xfrm>
            <a:off x="46849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9" name="Straight Connector 938"/>
          <p:cNvCxnSpPr/>
          <p:nvPr/>
        </p:nvCxnSpPr>
        <p:spPr>
          <a:xfrm>
            <a:off x="49756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1" name="Straight Connector 940"/>
          <p:cNvCxnSpPr/>
          <p:nvPr/>
        </p:nvCxnSpPr>
        <p:spPr>
          <a:xfrm>
            <a:off x="55087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2" name="Straight Connector 941"/>
          <p:cNvCxnSpPr/>
          <p:nvPr/>
        </p:nvCxnSpPr>
        <p:spPr>
          <a:xfrm>
            <a:off x="5799574" y="1741851"/>
            <a:ext cx="0" cy="266959"/>
          </a:xfrm>
          <a:prstGeom prst="line">
            <a:avLst/>
          </a:prstGeom>
          <a:ln w="38100" cmpd="sng">
            <a:solidFill>
              <a:srgbClr val="558ED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3" name="Straight Connector 942"/>
          <p:cNvCxnSpPr/>
          <p:nvPr/>
        </p:nvCxnSpPr>
        <p:spPr>
          <a:xfrm>
            <a:off x="60903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4" name="Straight Connector 943"/>
          <p:cNvCxnSpPr/>
          <p:nvPr/>
        </p:nvCxnSpPr>
        <p:spPr>
          <a:xfrm>
            <a:off x="63811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5" name="Straight Connector 944"/>
          <p:cNvCxnSpPr/>
          <p:nvPr/>
        </p:nvCxnSpPr>
        <p:spPr>
          <a:xfrm>
            <a:off x="66719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6" name="Straight Connector 945"/>
          <p:cNvCxnSpPr/>
          <p:nvPr/>
        </p:nvCxnSpPr>
        <p:spPr>
          <a:xfrm>
            <a:off x="69627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7" name="Straight Connector 946"/>
          <p:cNvCxnSpPr/>
          <p:nvPr/>
        </p:nvCxnSpPr>
        <p:spPr>
          <a:xfrm>
            <a:off x="72534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8" name="Straight Connector 947"/>
          <p:cNvCxnSpPr/>
          <p:nvPr/>
        </p:nvCxnSpPr>
        <p:spPr>
          <a:xfrm>
            <a:off x="754434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9" name="Straight Connector 948"/>
          <p:cNvCxnSpPr/>
          <p:nvPr/>
        </p:nvCxnSpPr>
        <p:spPr>
          <a:xfrm>
            <a:off x="54603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0" name="Straight Connector 949"/>
          <p:cNvCxnSpPr/>
          <p:nvPr/>
        </p:nvCxnSpPr>
        <p:spPr>
          <a:xfrm>
            <a:off x="57511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1" name="Straight Connector 950"/>
          <p:cNvCxnSpPr/>
          <p:nvPr/>
        </p:nvCxnSpPr>
        <p:spPr>
          <a:xfrm>
            <a:off x="60418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2" name="Straight Connector 951"/>
          <p:cNvCxnSpPr/>
          <p:nvPr/>
        </p:nvCxnSpPr>
        <p:spPr>
          <a:xfrm>
            <a:off x="63326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3" name="Straight Connector 952"/>
          <p:cNvCxnSpPr/>
          <p:nvPr/>
        </p:nvCxnSpPr>
        <p:spPr>
          <a:xfrm>
            <a:off x="66234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4" name="Straight Connector 953"/>
          <p:cNvCxnSpPr/>
          <p:nvPr/>
        </p:nvCxnSpPr>
        <p:spPr>
          <a:xfrm>
            <a:off x="69142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5" name="Straight Connector 954"/>
          <p:cNvCxnSpPr/>
          <p:nvPr/>
        </p:nvCxnSpPr>
        <p:spPr>
          <a:xfrm>
            <a:off x="72050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6" name="Straight Connector 955"/>
          <p:cNvCxnSpPr/>
          <p:nvPr/>
        </p:nvCxnSpPr>
        <p:spPr>
          <a:xfrm>
            <a:off x="74958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7" name="Straight Connector 956"/>
          <p:cNvCxnSpPr/>
          <p:nvPr/>
        </p:nvCxnSpPr>
        <p:spPr>
          <a:xfrm>
            <a:off x="54118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8" name="Straight Connector 957"/>
          <p:cNvCxnSpPr/>
          <p:nvPr/>
        </p:nvCxnSpPr>
        <p:spPr>
          <a:xfrm>
            <a:off x="57026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9" name="Straight Connector 958"/>
          <p:cNvCxnSpPr/>
          <p:nvPr/>
        </p:nvCxnSpPr>
        <p:spPr>
          <a:xfrm>
            <a:off x="59934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0" name="Straight Connector 959"/>
          <p:cNvCxnSpPr/>
          <p:nvPr/>
        </p:nvCxnSpPr>
        <p:spPr>
          <a:xfrm>
            <a:off x="62842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1" name="Straight Connector 960"/>
          <p:cNvCxnSpPr/>
          <p:nvPr/>
        </p:nvCxnSpPr>
        <p:spPr>
          <a:xfrm>
            <a:off x="65749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" name="Straight Connector 961"/>
          <p:cNvCxnSpPr/>
          <p:nvPr/>
        </p:nvCxnSpPr>
        <p:spPr>
          <a:xfrm>
            <a:off x="68657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3" name="Straight Connector 962"/>
          <p:cNvCxnSpPr/>
          <p:nvPr/>
        </p:nvCxnSpPr>
        <p:spPr>
          <a:xfrm>
            <a:off x="71565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4" name="Straight Connector 963"/>
          <p:cNvCxnSpPr/>
          <p:nvPr/>
        </p:nvCxnSpPr>
        <p:spPr>
          <a:xfrm>
            <a:off x="74473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5" name="Straight Connector 964"/>
          <p:cNvCxnSpPr/>
          <p:nvPr/>
        </p:nvCxnSpPr>
        <p:spPr>
          <a:xfrm>
            <a:off x="53633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6" name="Straight Connector 965"/>
          <p:cNvCxnSpPr/>
          <p:nvPr/>
        </p:nvCxnSpPr>
        <p:spPr>
          <a:xfrm>
            <a:off x="56541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7" name="Straight Connector 966"/>
          <p:cNvCxnSpPr/>
          <p:nvPr/>
        </p:nvCxnSpPr>
        <p:spPr>
          <a:xfrm>
            <a:off x="59449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8" name="Straight Connector 967"/>
          <p:cNvCxnSpPr/>
          <p:nvPr/>
        </p:nvCxnSpPr>
        <p:spPr>
          <a:xfrm>
            <a:off x="62357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9" name="Straight Connector 968"/>
          <p:cNvCxnSpPr/>
          <p:nvPr/>
        </p:nvCxnSpPr>
        <p:spPr>
          <a:xfrm>
            <a:off x="65265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0" name="Straight Connector 969"/>
          <p:cNvCxnSpPr/>
          <p:nvPr/>
        </p:nvCxnSpPr>
        <p:spPr>
          <a:xfrm>
            <a:off x="68173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1" name="Straight Connector 970"/>
          <p:cNvCxnSpPr/>
          <p:nvPr/>
        </p:nvCxnSpPr>
        <p:spPr>
          <a:xfrm>
            <a:off x="71081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2" name="Straight Connector 971"/>
          <p:cNvCxnSpPr/>
          <p:nvPr/>
        </p:nvCxnSpPr>
        <p:spPr>
          <a:xfrm>
            <a:off x="73988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3" name="Straight Connector 972"/>
          <p:cNvCxnSpPr/>
          <p:nvPr/>
        </p:nvCxnSpPr>
        <p:spPr>
          <a:xfrm>
            <a:off x="53149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4" name="Straight Connector 973"/>
          <p:cNvCxnSpPr/>
          <p:nvPr/>
        </p:nvCxnSpPr>
        <p:spPr>
          <a:xfrm>
            <a:off x="56057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5" name="Straight Connector 974"/>
          <p:cNvCxnSpPr/>
          <p:nvPr/>
        </p:nvCxnSpPr>
        <p:spPr>
          <a:xfrm>
            <a:off x="58965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6" name="Straight Connector 975"/>
          <p:cNvCxnSpPr/>
          <p:nvPr/>
        </p:nvCxnSpPr>
        <p:spPr>
          <a:xfrm>
            <a:off x="61872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7" name="Straight Connector 976"/>
          <p:cNvCxnSpPr/>
          <p:nvPr/>
        </p:nvCxnSpPr>
        <p:spPr>
          <a:xfrm>
            <a:off x="64780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8" name="Straight Connector 977"/>
          <p:cNvCxnSpPr/>
          <p:nvPr/>
        </p:nvCxnSpPr>
        <p:spPr>
          <a:xfrm>
            <a:off x="67688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9" name="Straight Connector 978"/>
          <p:cNvCxnSpPr/>
          <p:nvPr/>
        </p:nvCxnSpPr>
        <p:spPr>
          <a:xfrm>
            <a:off x="70596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0" name="Straight Connector 979"/>
          <p:cNvCxnSpPr/>
          <p:nvPr/>
        </p:nvCxnSpPr>
        <p:spPr>
          <a:xfrm>
            <a:off x="73504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1" name="Straight Connector 980"/>
          <p:cNvCxnSpPr/>
          <p:nvPr/>
        </p:nvCxnSpPr>
        <p:spPr>
          <a:xfrm>
            <a:off x="52664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2" name="Straight Connector 981"/>
          <p:cNvCxnSpPr/>
          <p:nvPr/>
        </p:nvCxnSpPr>
        <p:spPr>
          <a:xfrm>
            <a:off x="55572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3" name="Straight Connector 982"/>
          <p:cNvCxnSpPr/>
          <p:nvPr/>
        </p:nvCxnSpPr>
        <p:spPr>
          <a:xfrm>
            <a:off x="58480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4" name="Straight Connector 983"/>
          <p:cNvCxnSpPr/>
          <p:nvPr/>
        </p:nvCxnSpPr>
        <p:spPr>
          <a:xfrm>
            <a:off x="61388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5" name="Straight Connector 984"/>
          <p:cNvCxnSpPr/>
          <p:nvPr/>
        </p:nvCxnSpPr>
        <p:spPr>
          <a:xfrm>
            <a:off x="64296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6" name="Straight Connector 985"/>
          <p:cNvCxnSpPr/>
          <p:nvPr/>
        </p:nvCxnSpPr>
        <p:spPr>
          <a:xfrm>
            <a:off x="67203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7" name="Straight Connector 986"/>
          <p:cNvCxnSpPr/>
          <p:nvPr/>
        </p:nvCxnSpPr>
        <p:spPr>
          <a:xfrm>
            <a:off x="70111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8" name="Straight Connector 987"/>
          <p:cNvCxnSpPr/>
          <p:nvPr/>
        </p:nvCxnSpPr>
        <p:spPr>
          <a:xfrm>
            <a:off x="73019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0" name="TextBox 989"/>
          <p:cNvSpPr txBox="1"/>
          <p:nvPr/>
        </p:nvSpPr>
        <p:spPr>
          <a:xfrm>
            <a:off x="2134334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1" name="TextBox 990"/>
          <p:cNvSpPr txBox="1"/>
          <p:nvPr/>
        </p:nvSpPr>
        <p:spPr>
          <a:xfrm>
            <a:off x="2896365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2" name="TextBox 991"/>
          <p:cNvSpPr txBox="1"/>
          <p:nvPr/>
        </p:nvSpPr>
        <p:spPr>
          <a:xfrm>
            <a:off x="3658396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3" name="TextBox 992"/>
          <p:cNvSpPr txBox="1"/>
          <p:nvPr/>
        </p:nvSpPr>
        <p:spPr>
          <a:xfrm>
            <a:off x="4420427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6" name="Rounded Rectangular Callout 995"/>
          <p:cNvSpPr/>
          <p:nvPr/>
        </p:nvSpPr>
        <p:spPr>
          <a:xfrm>
            <a:off x="1136058" y="5840810"/>
            <a:ext cx="1045747" cy="590043"/>
          </a:xfrm>
          <a:prstGeom prst="wedgeRoundRectCallout">
            <a:avLst>
              <a:gd name="adj1" fmla="val 81489"/>
              <a:gd name="adj2" fmla="val -13062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Bunch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200 </a:t>
            </a:r>
            <a:r>
              <a:rPr lang="en-US" dirty="0" err="1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7" name="Rounded Rectangular Callout 996"/>
          <p:cNvSpPr/>
          <p:nvPr/>
        </p:nvSpPr>
        <p:spPr>
          <a:xfrm>
            <a:off x="2328626" y="5840810"/>
            <a:ext cx="1045747" cy="590043"/>
          </a:xfrm>
          <a:prstGeom prst="wedgeRoundRectCallout">
            <a:avLst>
              <a:gd name="adj1" fmla="val -3620"/>
              <a:gd name="adj2" fmla="val -13401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02" name="TextBox 1001"/>
          <p:cNvSpPr txBox="1"/>
          <p:nvPr/>
        </p:nvSpPr>
        <p:spPr>
          <a:xfrm>
            <a:off x="3632886" y="793778"/>
            <a:ext cx="95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Kicker gap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004" name="Straight Connector 1003"/>
          <p:cNvCxnSpPr/>
          <p:nvPr/>
        </p:nvCxnSpPr>
        <p:spPr>
          <a:xfrm flipV="1">
            <a:off x="565462" y="1500109"/>
            <a:ext cx="0" cy="150011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5" name="TextBox 1004"/>
          <p:cNvSpPr txBox="1"/>
          <p:nvPr/>
        </p:nvSpPr>
        <p:spPr>
          <a:xfrm>
            <a:off x="365094" y="1253112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700 µs</a:t>
            </a:r>
            <a:endParaRPr lang="en-US" sz="1200" b="1" dirty="0"/>
          </a:p>
        </p:txBody>
      </p:sp>
      <p:cxnSp>
        <p:nvCxnSpPr>
          <p:cNvPr id="1006" name="Straight Connector 1005"/>
          <p:cNvCxnSpPr/>
          <p:nvPr/>
        </p:nvCxnSpPr>
        <p:spPr>
          <a:xfrm flipV="1">
            <a:off x="4927674" y="1500109"/>
            <a:ext cx="0" cy="150011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7" name="TextBox 1006"/>
          <p:cNvSpPr txBox="1"/>
          <p:nvPr/>
        </p:nvSpPr>
        <p:spPr>
          <a:xfrm>
            <a:off x="4577306" y="1253112"/>
            <a:ext cx="798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1364.6 µs</a:t>
            </a:r>
            <a:endParaRPr lang="en-US" sz="1200" b="1" dirty="0"/>
          </a:p>
        </p:txBody>
      </p:sp>
      <p:cxnSp>
        <p:nvCxnSpPr>
          <p:cNvPr id="1009" name="Straight Arrow Connector 1008"/>
          <p:cNvCxnSpPr/>
          <p:nvPr/>
        </p:nvCxnSpPr>
        <p:spPr>
          <a:xfrm>
            <a:off x="1436025" y="1530111"/>
            <a:ext cx="427485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0" name="TextBox 1009"/>
          <p:cNvSpPr txBox="1"/>
          <p:nvPr/>
        </p:nvSpPr>
        <p:spPr>
          <a:xfrm>
            <a:off x="1797889" y="1361609"/>
            <a:ext cx="590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 MHz</a:t>
            </a:r>
            <a:endParaRPr lang="en-US" sz="1200" b="1" dirty="0"/>
          </a:p>
        </p:txBody>
      </p:sp>
      <p:cxnSp>
        <p:nvCxnSpPr>
          <p:cNvPr id="1011" name="Straight Arrow Connector 1010"/>
          <p:cNvCxnSpPr/>
          <p:nvPr/>
        </p:nvCxnSpPr>
        <p:spPr>
          <a:xfrm>
            <a:off x="4921923" y="1545522"/>
            <a:ext cx="874205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2" name="TextBox 1011"/>
          <p:cNvSpPr txBox="1"/>
          <p:nvPr/>
        </p:nvSpPr>
        <p:spPr>
          <a:xfrm>
            <a:off x="5720078" y="1361609"/>
            <a:ext cx="70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0.5 MHz</a:t>
            </a:r>
            <a:endParaRPr lang="en-US" sz="1200" b="1" dirty="0"/>
          </a:p>
        </p:txBody>
      </p:sp>
      <p:sp>
        <p:nvSpPr>
          <p:cNvPr id="1016" name="Left Brace 1015"/>
          <p:cNvSpPr/>
          <p:nvPr/>
        </p:nvSpPr>
        <p:spPr>
          <a:xfrm rot="5400000">
            <a:off x="4074542" y="1037642"/>
            <a:ext cx="179271" cy="836496"/>
          </a:xfrm>
          <a:prstGeom prst="leftBrac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Gerade Verbindung 686"/>
          <p:cNvCxnSpPr>
            <a:endCxn id="37" idx="1"/>
          </p:cNvCxnSpPr>
          <p:nvPr/>
        </p:nvCxnSpPr>
        <p:spPr>
          <a:xfrm rot="5400000">
            <a:off x="453589" y="2066685"/>
            <a:ext cx="169749" cy="53998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8" name="Rounded Rectangular Callout 997"/>
          <p:cNvSpPr/>
          <p:nvPr/>
        </p:nvSpPr>
        <p:spPr>
          <a:xfrm>
            <a:off x="3981057" y="5840810"/>
            <a:ext cx="1045747" cy="590043"/>
          </a:xfrm>
          <a:prstGeom prst="wedgeRoundRectCallout">
            <a:avLst>
              <a:gd name="adj1" fmla="val 53757"/>
              <a:gd name="adj2" fmla="val -13740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5972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88" name="Gerade Verbindung 687"/>
          <p:cNvCxnSpPr>
            <a:endCxn id="155" idx="1"/>
          </p:cNvCxnSpPr>
          <p:nvPr/>
        </p:nvCxnSpPr>
        <p:spPr>
          <a:xfrm>
            <a:off x="1001640" y="2008810"/>
            <a:ext cx="272377" cy="175322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1" name="Gerade Verbindung 690"/>
          <p:cNvCxnSpPr>
            <a:endCxn id="221" idx="1"/>
          </p:cNvCxnSpPr>
          <p:nvPr/>
        </p:nvCxnSpPr>
        <p:spPr>
          <a:xfrm>
            <a:off x="1436025" y="2008809"/>
            <a:ext cx="582018" cy="180895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4" name="Gerade Verbindung 693"/>
          <p:cNvCxnSpPr>
            <a:endCxn id="287" idx="1"/>
          </p:cNvCxnSpPr>
          <p:nvPr/>
        </p:nvCxnSpPr>
        <p:spPr>
          <a:xfrm>
            <a:off x="1870410" y="2008808"/>
            <a:ext cx="891659" cy="186468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4" name="TextBox 993"/>
          <p:cNvSpPr txBox="1"/>
          <p:nvPr/>
        </p:nvSpPr>
        <p:spPr>
          <a:xfrm>
            <a:off x="6492917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5" name="TextBox 994"/>
          <p:cNvSpPr txBox="1"/>
          <p:nvPr/>
        </p:nvSpPr>
        <p:spPr>
          <a:xfrm>
            <a:off x="7235601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9" name="Rounded Rectangular Callout 998"/>
          <p:cNvSpPr/>
          <p:nvPr/>
        </p:nvSpPr>
        <p:spPr>
          <a:xfrm>
            <a:off x="5527822" y="5840810"/>
            <a:ext cx="1045747" cy="590043"/>
          </a:xfrm>
          <a:prstGeom prst="wedgeRoundRectCallout">
            <a:avLst>
              <a:gd name="adj1" fmla="val 81489"/>
              <a:gd name="adj2" fmla="val -1306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Bunch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50 </a:t>
            </a:r>
            <a:r>
              <a:rPr lang="en-US" dirty="0" err="1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0" name="Rounded Rectangular Callout 999"/>
          <p:cNvSpPr/>
          <p:nvPr/>
        </p:nvSpPr>
        <p:spPr>
          <a:xfrm>
            <a:off x="6720390" y="5840810"/>
            <a:ext cx="1045747" cy="590043"/>
          </a:xfrm>
          <a:prstGeom prst="wedgeRoundRectCallout">
            <a:avLst>
              <a:gd name="adj1" fmla="val -3620"/>
              <a:gd name="adj2" fmla="val -13401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01" name="Rounded Rectangular Callout 1000"/>
          <p:cNvSpPr/>
          <p:nvPr/>
        </p:nvSpPr>
        <p:spPr>
          <a:xfrm>
            <a:off x="7858070" y="5840810"/>
            <a:ext cx="1045747" cy="590043"/>
          </a:xfrm>
          <a:prstGeom prst="wedgeRoundRectCallout">
            <a:avLst>
              <a:gd name="adj1" fmla="val -42828"/>
              <a:gd name="adj2" fmla="val -132315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1223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18" name="TextBox 1017"/>
          <p:cNvSpPr txBox="1"/>
          <p:nvPr/>
        </p:nvSpPr>
        <p:spPr>
          <a:xfrm>
            <a:off x="6898017" y="2445710"/>
            <a:ext cx="209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</a:t>
            </a:r>
            <a:br>
              <a:rPr lang="en-US" dirty="0" smtClean="0"/>
            </a:br>
            <a:r>
              <a:rPr lang="en-US" dirty="0" smtClean="0"/>
              <a:t>pattern table = 7222</a:t>
            </a:r>
            <a:endParaRPr lang="en-US" dirty="0"/>
          </a:p>
        </p:txBody>
      </p:sp>
      <p:cxnSp>
        <p:nvCxnSpPr>
          <p:cNvPr id="696" name="Gerade Verbindung 695"/>
          <p:cNvCxnSpPr>
            <a:endCxn id="584" idx="1"/>
          </p:cNvCxnSpPr>
          <p:nvPr/>
        </p:nvCxnSpPr>
        <p:spPr>
          <a:xfrm rot="5400000">
            <a:off x="4803161" y="2095835"/>
            <a:ext cx="211540" cy="37490"/>
          </a:xfrm>
          <a:prstGeom prst="line">
            <a:avLst/>
          </a:prstGeom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9" name="Gerade Verbindung 698"/>
          <p:cNvCxnSpPr>
            <a:endCxn id="650" idx="1"/>
          </p:cNvCxnSpPr>
          <p:nvPr/>
        </p:nvCxnSpPr>
        <p:spPr>
          <a:xfrm rot="5400000">
            <a:off x="5608337" y="2034685"/>
            <a:ext cx="217112" cy="165362"/>
          </a:xfrm>
          <a:prstGeom prst="line">
            <a:avLst/>
          </a:prstGeom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5" name="Group 724"/>
          <p:cNvGrpSpPr/>
          <p:nvPr/>
        </p:nvGrpSpPr>
        <p:grpSpPr>
          <a:xfrm rot="3419712">
            <a:off x="-339376" y="3688437"/>
            <a:ext cx="3756563" cy="139888"/>
            <a:chOff x="1026694" y="4530452"/>
            <a:chExt cx="6024239" cy="208549"/>
          </a:xfrm>
        </p:grpSpPr>
        <p:sp>
          <p:nvSpPr>
            <p:cNvPr id="726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Group 757"/>
          <p:cNvGrpSpPr/>
          <p:nvPr/>
        </p:nvGrpSpPr>
        <p:grpSpPr>
          <a:xfrm rot="3419712">
            <a:off x="-51980" y="3689016"/>
            <a:ext cx="3756563" cy="139888"/>
            <a:chOff x="1026694" y="4530452"/>
            <a:chExt cx="6024239" cy="208549"/>
          </a:xfrm>
        </p:grpSpPr>
        <p:sp>
          <p:nvSpPr>
            <p:cNvPr id="759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Group 790"/>
          <p:cNvGrpSpPr/>
          <p:nvPr/>
        </p:nvGrpSpPr>
        <p:grpSpPr>
          <a:xfrm rot="3419712">
            <a:off x="397078" y="3689017"/>
            <a:ext cx="3756563" cy="139888"/>
            <a:chOff x="1026694" y="4530452"/>
            <a:chExt cx="6024239" cy="208549"/>
          </a:xfrm>
        </p:grpSpPr>
        <p:sp>
          <p:nvSpPr>
            <p:cNvPr id="792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Group 823"/>
          <p:cNvGrpSpPr/>
          <p:nvPr/>
        </p:nvGrpSpPr>
        <p:grpSpPr>
          <a:xfrm rot="3419712">
            <a:off x="684474" y="3689596"/>
            <a:ext cx="3756563" cy="139888"/>
            <a:chOff x="1026694" y="4530452"/>
            <a:chExt cx="6024239" cy="208549"/>
          </a:xfrm>
        </p:grpSpPr>
        <p:sp>
          <p:nvSpPr>
            <p:cNvPr id="825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Group 1012"/>
          <p:cNvGrpSpPr/>
          <p:nvPr/>
        </p:nvGrpSpPr>
        <p:grpSpPr>
          <a:xfrm rot="3419712">
            <a:off x="1133532" y="3689597"/>
            <a:ext cx="3756563" cy="139888"/>
            <a:chOff x="1026694" y="4530452"/>
            <a:chExt cx="6024239" cy="208549"/>
          </a:xfrm>
        </p:grpSpPr>
        <p:sp>
          <p:nvSpPr>
            <p:cNvPr id="1014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Group 1047"/>
          <p:cNvGrpSpPr/>
          <p:nvPr/>
        </p:nvGrpSpPr>
        <p:grpSpPr>
          <a:xfrm rot="3419712">
            <a:off x="1420928" y="3690176"/>
            <a:ext cx="3756563" cy="139888"/>
            <a:chOff x="1026694" y="4530452"/>
            <a:chExt cx="6024239" cy="208549"/>
          </a:xfrm>
        </p:grpSpPr>
        <p:sp>
          <p:nvSpPr>
            <p:cNvPr id="1049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Group 1080"/>
          <p:cNvGrpSpPr/>
          <p:nvPr/>
        </p:nvGrpSpPr>
        <p:grpSpPr>
          <a:xfrm rot="3419712">
            <a:off x="1869986" y="3690177"/>
            <a:ext cx="3756563" cy="139888"/>
            <a:chOff x="1026694" y="4530452"/>
            <a:chExt cx="6024239" cy="208549"/>
          </a:xfrm>
        </p:grpSpPr>
        <p:sp>
          <p:nvSpPr>
            <p:cNvPr id="1082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4" name="Group 1113"/>
          <p:cNvGrpSpPr/>
          <p:nvPr/>
        </p:nvGrpSpPr>
        <p:grpSpPr>
          <a:xfrm rot="3419712">
            <a:off x="2157382" y="3690756"/>
            <a:ext cx="3756563" cy="139888"/>
            <a:chOff x="1026694" y="4530452"/>
            <a:chExt cx="6024239" cy="208549"/>
          </a:xfrm>
        </p:grpSpPr>
        <p:sp>
          <p:nvSpPr>
            <p:cNvPr id="1115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7" name="Group 1146"/>
          <p:cNvGrpSpPr/>
          <p:nvPr/>
        </p:nvGrpSpPr>
        <p:grpSpPr>
          <a:xfrm rot="3419712">
            <a:off x="4029956" y="3691486"/>
            <a:ext cx="3756563" cy="139888"/>
            <a:chOff x="1026694" y="4530452"/>
            <a:chExt cx="6024239" cy="208549"/>
          </a:xfrm>
        </p:grpSpPr>
        <p:sp>
          <p:nvSpPr>
            <p:cNvPr id="1148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69FF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Group 1179"/>
          <p:cNvGrpSpPr/>
          <p:nvPr/>
        </p:nvGrpSpPr>
        <p:grpSpPr>
          <a:xfrm rot="3419712">
            <a:off x="4317352" y="3692065"/>
            <a:ext cx="3756563" cy="139888"/>
            <a:chOff x="1026694" y="4530452"/>
            <a:chExt cx="6024239" cy="208549"/>
          </a:xfrm>
        </p:grpSpPr>
        <p:sp>
          <p:nvSpPr>
            <p:cNvPr id="1181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3" name="Group 1212"/>
          <p:cNvGrpSpPr/>
          <p:nvPr/>
        </p:nvGrpSpPr>
        <p:grpSpPr>
          <a:xfrm rot="3419712">
            <a:off x="4766410" y="3692066"/>
            <a:ext cx="3756563" cy="139888"/>
            <a:chOff x="1026694" y="4530452"/>
            <a:chExt cx="6024239" cy="208549"/>
          </a:xfrm>
        </p:grpSpPr>
        <p:sp>
          <p:nvSpPr>
            <p:cNvPr id="1214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69FF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6" name="Group 1245"/>
          <p:cNvGrpSpPr/>
          <p:nvPr/>
        </p:nvGrpSpPr>
        <p:grpSpPr>
          <a:xfrm rot="3419712">
            <a:off x="5053806" y="3692645"/>
            <a:ext cx="3756563" cy="139888"/>
            <a:chOff x="1026694" y="4530452"/>
            <a:chExt cx="6024239" cy="208549"/>
          </a:xfrm>
        </p:grpSpPr>
        <p:sp>
          <p:nvSpPr>
            <p:cNvPr id="1247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9348" y="3060755"/>
            <a:ext cx="1415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= 800µs*1300MHz/144</a:t>
            </a:r>
            <a:endParaRPr lang="en-US" sz="1000" b="1" dirty="0"/>
          </a:p>
        </p:txBody>
      </p:sp>
      <p:cxnSp>
        <p:nvCxnSpPr>
          <p:cNvPr id="581" name="Curved Connector 44"/>
          <p:cNvCxnSpPr/>
          <p:nvPr/>
        </p:nvCxnSpPr>
        <p:spPr>
          <a:xfrm rot="5400000">
            <a:off x="7936555" y="1978981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3" name="Textfeld 582"/>
          <p:cNvSpPr txBox="1"/>
          <p:nvPr/>
        </p:nvSpPr>
        <p:spPr>
          <a:xfrm>
            <a:off x="344377" y="473345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Laser</a:t>
            </a:r>
            <a:endParaRPr lang="de-DE" sz="1400" dirty="0"/>
          </a:p>
        </p:txBody>
      </p:sp>
      <p:cxnSp>
        <p:nvCxnSpPr>
          <p:cNvPr id="585" name="Gerade Verbindung mit Pfeil 584"/>
          <p:cNvCxnSpPr>
            <a:stCxn id="583" idx="3"/>
          </p:cNvCxnSpPr>
          <p:nvPr/>
        </p:nvCxnSpPr>
        <p:spPr>
          <a:xfrm>
            <a:off x="913764" y="4887348"/>
            <a:ext cx="1002715" cy="32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7" name="Textfeld 586"/>
          <p:cNvSpPr txBox="1"/>
          <p:nvPr/>
        </p:nvSpPr>
        <p:spPr>
          <a:xfrm>
            <a:off x="341303" y="509217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Charge</a:t>
            </a:r>
            <a:endParaRPr lang="de-DE" sz="1400" dirty="0"/>
          </a:p>
        </p:txBody>
      </p:sp>
      <p:cxnSp>
        <p:nvCxnSpPr>
          <p:cNvPr id="588" name="Gerade Verbindung mit Pfeil 587"/>
          <p:cNvCxnSpPr>
            <a:stCxn id="587" idx="3"/>
          </p:cNvCxnSpPr>
          <p:nvPr/>
        </p:nvCxnSpPr>
        <p:spPr>
          <a:xfrm>
            <a:off x="1038930" y="5246063"/>
            <a:ext cx="874475" cy="32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9" name="Textfeld 588"/>
          <p:cNvSpPr txBox="1"/>
          <p:nvPr/>
        </p:nvSpPr>
        <p:spPr>
          <a:xfrm>
            <a:off x="225790" y="3580375"/>
            <a:ext cx="90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Dest</a:t>
            </a:r>
            <a:r>
              <a:rPr lang="de-DE" sz="1400" dirty="0" smtClean="0"/>
              <a:t>.</a:t>
            </a:r>
          </a:p>
          <a:p>
            <a:r>
              <a:rPr lang="de-DE" sz="1400" dirty="0" err="1" smtClean="0"/>
              <a:t>Beam</a:t>
            </a:r>
            <a:r>
              <a:rPr lang="de-DE" sz="1400" dirty="0" smtClean="0"/>
              <a:t> </a:t>
            </a:r>
            <a:r>
              <a:rPr lang="de-DE" sz="1400" dirty="0" err="1" smtClean="0"/>
              <a:t>line</a:t>
            </a:r>
            <a:endParaRPr lang="de-DE" sz="1400" dirty="0"/>
          </a:p>
        </p:txBody>
      </p:sp>
      <p:cxnSp>
        <p:nvCxnSpPr>
          <p:cNvPr id="590" name="Gerade Verbindung mit Pfeil 589"/>
          <p:cNvCxnSpPr>
            <a:stCxn id="589" idx="3"/>
          </p:cNvCxnSpPr>
          <p:nvPr/>
        </p:nvCxnSpPr>
        <p:spPr>
          <a:xfrm>
            <a:off x="1133510" y="3841985"/>
            <a:ext cx="2400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0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56" y="177434"/>
            <a:ext cx="8749496" cy="513129"/>
          </a:xfrm>
        </p:spPr>
        <p:txBody>
          <a:bodyPr/>
          <a:lstStyle/>
          <a:p>
            <a:r>
              <a:rPr lang="en-US" dirty="0" smtClean="0"/>
              <a:t>Beam Modes: </a:t>
            </a:r>
            <a:r>
              <a:rPr lang="en-US" sz="2000" dirty="0" smtClean="0"/>
              <a:t>max. # of Bunches in Section, 32 bit Word (MPS)</a:t>
            </a:r>
            <a:endParaRPr lang="en-US" sz="2000" dirty="0"/>
          </a:p>
        </p:txBody>
      </p:sp>
      <p:sp>
        <p:nvSpPr>
          <p:cNvPr id="308" name="Date Placeholder 3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25.03.2013</a:t>
            </a:r>
            <a:endParaRPr lang="en-US"/>
          </a:p>
        </p:txBody>
      </p:sp>
      <p:sp>
        <p:nvSpPr>
          <p:cNvPr id="309" name="Footer Placeholder 3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310" name="Slide Number Placeholder 3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69413"/>
              </p:ext>
            </p:extLst>
          </p:nvPr>
        </p:nvGraphicFramePr>
        <p:xfrm>
          <a:off x="179456" y="3562851"/>
          <a:ext cx="7074260" cy="28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</a:tblGrid>
              <a:tr h="28743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47" name="Group 346"/>
          <p:cNvGrpSpPr/>
          <p:nvPr/>
        </p:nvGrpSpPr>
        <p:grpSpPr>
          <a:xfrm>
            <a:off x="293262" y="925108"/>
            <a:ext cx="7165226" cy="1698291"/>
            <a:chOff x="181440" y="944151"/>
            <a:chExt cx="8691335" cy="2060008"/>
          </a:xfrm>
        </p:grpSpPr>
        <p:grpSp>
          <p:nvGrpSpPr>
            <p:cNvPr id="311" name="Group 310"/>
            <p:cNvGrpSpPr/>
            <p:nvPr/>
          </p:nvGrpSpPr>
          <p:grpSpPr>
            <a:xfrm>
              <a:off x="451551" y="1113227"/>
              <a:ext cx="8421224" cy="1890932"/>
              <a:chOff x="206113" y="1289629"/>
              <a:chExt cx="8816161" cy="1979612"/>
            </a:xfrm>
          </p:grpSpPr>
          <p:sp>
            <p:nvSpPr>
              <p:cNvPr id="4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5110467" y="1548391"/>
                <a:ext cx="3322637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370"/>
              <p:cNvGrpSpPr>
                <a:grpSpLocks/>
              </p:cNvGrpSpPr>
              <p:nvPr/>
            </p:nvGrpSpPr>
            <p:grpSpPr bwMode="auto">
              <a:xfrm rot="10800000" flipH="1">
                <a:off x="5251754" y="1289629"/>
                <a:ext cx="3635375" cy="612775"/>
                <a:chOff x="5273675" y="1975741"/>
                <a:chExt cx="3546476" cy="612775"/>
              </a:xfrm>
            </p:grpSpPr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8281988" y="2050353"/>
                  <a:ext cx="525463" cy="5508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59 w 21600"/>
                    <a:gd name="T13" fmla="*/ 3486 h 21600"/>
                    <a:gd name="T14" fmla="*/ 18141 w 21600"/>
                    <a:gd name="T15" fmla="*/ 18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49" y="21600"/>
                      </a:lnTo>
                      <a:lnTo>
                        <a:pt x="1825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  <p:sp>
              <p:nvSpPr>
                <p:cNvPr id="7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8302625" y="2112266"/>
                  <a:ext cx="360363" cy="42862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79 w 21600"/>
                    <a:gd name="T13" fmla="*/ 2400 h 21600"/>
                    <a:gd name="T14" fmla="*/ 19221 w 21600"/>
                    <a:gd name="T15" fmla="*/ 19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142" y="21600"/>
                      </a:lnTo>
                      <a:lnTo>
                        <a:pt x="2045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697913" y="2064641"/>
                  <a:ext cx="122237" cy="1000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707438" y="2475803"/>
                  <a:ext cx="103188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8756650" y="2421828"/>
                  <a:ext cx="4763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756650" y="2105916"/>
                  <a:ext cx="4763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7572396" y="1986854"/>
                  <a:ext cx="348182" cy="3587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Rectangle 35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7736665" y="1975741"/>
                  <a:ext cx="267510" cy="12223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4" name="Freeform 50"/>
                <p:cNvSpPr>
                  <a:spLocks/>
                </p:cNvSpPr>
                <p:nvPr/>
              </p:nvSpPr>
              <p:spPr bwMode="auto">
                <a:xfrm flipV="1">
                  <a:off x="7461250" y="2226566"/>
                  <a:ext cx="201612" cy="206375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147483647 h 130"/>
                    <a:gd name="T4" fmla="*/ 2147483647 w 143"/>
                    <a:gd name="T5" fmla="*/ 2147483647 h 130"/>
                    <a:gd name="T6" fmla="*/ 2147483647 w 143"/>
                    <a:gd name="T7" fmla="*/ 2147483647 h 130"/>
                    <a:gd name="T8" fmla="*/ 2147483647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6249973" y="2228169"/>
                  <a:ext cx="1100135" cy="200026"/>
                  <a:chOff x="4009" y="2043"/>
                  <a:chExt cx="724" cy="126"/>
                </a:xfrm>
              </p:grpSpPr>
              <p:sp>
                <p:nvSpPr>
                  <p:cNvPr id="27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28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29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0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1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2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3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4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5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6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7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8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9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0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1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2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3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4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5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6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7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8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grpSp>
                <p:nvGrpSpPr>
                  <p:cNvPr id="49" name="Group 8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5" name="Rectangle 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76" name="Rectangle 8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</p:grpSp>
              <p:sp>
                <p:nvSpPr>
                  <p:cNvPr id="50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1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3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5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6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7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8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9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0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1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2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3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4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5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6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7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8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9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0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1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grpSp>
                <p:nvGrpSpPr>
                  <p:cNvPr id="72" name="Group 10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3" name="Rectangle 10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74" name="Rectangle 11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</p:grpSp>
            </p:grpSp>
            <p:sp>
              <p:nvSpPr>
                <p:cNvPr id="16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6007100" y="2283716"/>
                  <a:ext cx="223837" cy="79375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7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7805738" y="2282128"/>
                  <a:ext cx="363537" cy="93663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18" name="Group 113"/>
                <p:cNvGrpSpPr>
                  <a:grpSpLocks/>
                </p:cNvGrpSpPr>
                <p:nvPr/>
              </p:nvGrpSpPr>
              <p:grpSpPr bwMode="auto">
                <a:xfrm>
                  <a:off x="7732713" y="2244028"/>
                  <a:ext cx="725487" cy="173038"/>
                  <a:chOff x="5088" y="2045"/>
                  <a:chExt cx="478" cy="109"/>
                </a:xfrm>
              </p:grpSpPr>
              <p:sp>
                <p:nvSpPr>
                  <p:cNvPr id="25" name="Freeform 11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5321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6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088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" name="Line 117"/>
                <p:cNvSpPr>
                  <a:spLocks noChangeShapeType="1"/>
                </p:cNvSpPr>
                <p:nvPr/>
              </p:nvSpPr>
              <p:spPr bwMode="auto">
                <a:xfrm>
                  <a:off x="8270875" y="2329753"/>
                  <a:ext cx="392112" cy="141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Line 118"/>
                <p:cNvSpPr>
                  <a:spLocks noChangeShapeType="1"/>
                </p:cNvSpPr>
                <p:nvPr/>
              </p:nvSpPr>
              <p:spPr bwMode="auto">
                <a:xfrm>
                  <a:off x="8464550" y="2399603"/>
                  <a:ext cx="211137" cy="4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8464550" y="2329753"/>
                  <a:ext cx="217487" cy="65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8266113" y="2224978"/>
                  <a:ext cx="379412" cy="103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8337550" y="2147191"/>
                  <a:ext cx="298450" cy="1603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5273675" y="2213866"/>
                  <a:ext cx="690562" cy="225425"/>
                </a:xfrm>
                <a:prstGeom prst="rect">
                  <a:avLst/>
                </a:prstGeom>
                <a:solidFill>
                  <a:srgbClr val="CC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77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4970767" y="1515054"/>
                <a:ext cx="185737" cy="1698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8" name="Group 46"/>
              <p:cNvGrpSpPr>
                <a:grpSpLocks noChangeAspect="1"/>
              </p:cNvGrpSpPr>
              <p:nvPr/>
            </p:nvGrpSpPr>
            <p:grpSpPr bwMode="auto">
              <a:xfrm rot="9364650" flipV="1">
                <a:off x="5010454" y="1397579"/>
                <a:ext cx="74613" cy="438150"/>
                <a:chOff x="2790" y="3240"/>
                <a:chExt cx="56" cy="332"/>
              </a:xfrm>
            </p:grpSpPr>
            <p:sp>
              <p:nvSpPr>
                <p:cNvPr id="79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" name="AutoShape 4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 rot="10800000" flipV="1">
                <a:off x="5085067" y="1445204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10800000" flipH="1" flipV="1">
                <a:off x="344225" y="1500766"/>
                <a:ext cx="0" cy="65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Line 14"/>
              <p:cNvSpPr>
                <a:spLocks noChangeShapeType="1"/>
              </p:cNvSpPr>
              <p:nvPr/>
            </p:nvSpPr>
            <p:spPr bwMode="auto">
              <a:xfrm rot="10800000" flipH="1" flipV="1">
                <a:off x="357581" y="1676979"/>
                <a:ext cx="4565562" cy="79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 rot="10800000" flipH="1">
                <a:off x="206113" y="1562679"/>
                <a:ext cx="276225" cy="236537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85" name="Group 16"/>
              <p:cNvGrpSpPr>
                <a:grpSpLocks/>
              </p:cNvGrpSpPr>
              <p:nvPr/>
            </p:nvGrpSpPr>
            <p:grpSpPr bwMode="auto">
              <a:xfrm rot="10800000" flipV="1">
                <a:off x="2851454" y="1542041"/>
                <a:ext cx="388938" cy="282575"/>
                <a:chOff x="3345" y="3309"/>
                <a:chExt cx="270" cy="178"/>
              </a:xfrm>
            </p:grpSpPr>
            <p:sp>
              <p:nvSpPr>
                <p:cNvPr id="8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7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9" name="Rectangle 2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0" name="Rectangle 2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1" name="Rectangle 2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2" name="Rectangle 2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93" name="Group 24"/>
              <p:cNvGrpSpPr>
                <a:grpSpLocks/>
              </p:cNvGrpSpPr>
              <p:nvPr/>
            </p:nvGrpSpPr>
            <p:grpSpPr bwMode="auto">
              <a:xfrm rot="10800000" flipH="1">
                <a:off x="1362379" y="1630941"/>
                <a:ext cx="390525" cy="184150"/>
                <a:chOff x="1337" y="2168"/>
                <a:chExt cx="270" cy="116"/>
              </a:xfrm>
            </p:grpSpPr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6" name="Line 27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9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0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01" name="Group 40"/>
              <p:cNvGrpSpPr>
                <a:grpSpLocks noChangeAspect="1"/>
              </p:cNvGrpSpPr>
              <p:nvPr/>
            </p:nvGrpSpPr>
            <p:grpSpPr bwMode="auto">
              <a:xfrm rot="10800000" flipV="1">
                <a:off x="4607229" y="1469016"/>
                <a:ext cx="74613" cy="438150"/>
                <a:chOff x="2790" y="3240"/>
                <a:chExt cx="56" cy="332"/>
              </a:xfrm>
            </p:grpSpPr>
            <p:sp>
              <p:nvSpPr>
                <p:cNvPr id="102" name="AutoShap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" name="AutoShape 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" name="Group 43"/>
              <p:cNvGrpSpPr>
                <a:grpSpLocks noChangeAspect="1"/>
              </p:cNvGrpSpPr>
              <p:nvPr/>
            </p:nvGrpSpPr>
            <p:grpSpPr bwMode="auto">
              <a:xfrm rot="10800000" flipV="1">
                <a:off x="4797729" y="1469016"/>
                <a:ext cx="74613" cy="438150"/>
                <a:chOff x="2790" y="3240"/>
                <a:chExt cx="56" cy="332"/>
              </a:xfrm>
            </p:grpSpPr>
            <p:sp>
              <p:nvSpPr>
                <p:cNvPr id="105" name="AutoShap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" name="AutoShape 4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52"/>
              <p:cNvGrpSpPr>
                <a:grpSpLocks/>
              </p:cNvGrpSpPr>
              <p:nvPr/>
            </p:nvGrpSpPr>
            <p:grpSpPr bwMode="auto">
              <a:xfrm rot="10800000" flipH="1">
                <a:off x="2097392" y="1565854"/>
                <a:ext cx="676275" cy="230187"/>
                <a:chOff x="1656" y="2172"/>
                <a:chExt cx="639" cy="169"/>
              </a:xfrm>
            </p:grpSpPr>
            <p:sp>
              <p:nvSpPr>
                <p:cNvPr id="108" name="AutoShap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0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1" name="Group 56"/>
              <p:cNvGrpSpPr>
                <a:grpSpLocks/>
              </p:cNvGrpSpPr>
              <p:nvPr/>
            </p:nvGrpSpPr>
            <p:grpSpPr bwMode="auto">
              <a:xfrm rot="10800000" flipH="1">
                <a:off x="636892" y="1559504"/>
                <a:ext cx="342900" cy="220662"/>
                <a:chOff x="624" y="1929"/>
                <a:chExt cx="221" cy="139"/>
              </a:xfrm>
            </p:grpSpPr>
            <p:sp>
              <p:nvSpPr>
                <p:cNvPr id="112" name="AutoShap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929"/>
                  <a:ext cx="22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2" y="1973"/>
                  <a:ext cx="186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14" name="AutoShape 59"/>
              <p:cNvSpPr>
                <a:spLocks noChangeArrowheads="1"/>
              </p:cNvSpPr>
              <p:nvPr/>
            </p:nvSpPr>
            <p:spPr bwMode="auto">
              <a:xfrm rot="10800000" flipH="1">
                <a:off x="206113" y="1361066"/>
                <a:ext cx="276225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15" name="Group 126"/>
              <p:cNvGrpSpPr>
                <a:grpSpLocks/>
              </p:cNvGrpSpPr>
              <p:nvPr/>
            </p:nvGrpSpPr>
            <p:grpSpPr bwMode="auto">
              <a:xfrm rot="10800000" flipH="1">
                <a:off x="3310242" y="1549979"/>
                <a:ext cx="1244600" cy="230187"/>
                <a:chOff x="2091" y="3104"/>
                <a:chExt cx="765" cy="145"/>
              </a:xfrm>
            </p:grpSpPr>
            <p:sp>
              <p:nvSpPr>
                <p:cNvPr id="116" name="AutoShap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3104"/>
                  <a:ext cx="76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7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2123" y="3152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8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3152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9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6" y="3152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20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2667" y="3153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21" name="Group 132"/>
              <p:cNvGrpSpPr>
                <a:grpSpLocks/>
              </p:cNvGrpSpPr>
              <p:nvPr/>
            </p:nvGrpSpPr>
            <p:grpSpPr bwMode="auto">
              <a:xfrm rot="10800000" flipH="1">
                <a:off x="990904" y="1559504"/>
                <a:ext cx="222250" cy="220662"/>
                <a:chOff x="868" y="2922"/>
                <a:chExt cx="137" cy="139"/>
              </a:xfrm>
            </p:grpSpPr>
            <p:sp>
              <p:nvSpPr>
                <p:cNvPr id="122" name="AutoShap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868" y="2922"/>
                  <a:ext cx="137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23" name="Rectangle 134"/>
                <p:cNvSpPr>
                  <a:spLocks noChangeArrowheads="1"/>
                </p:cNvSpPr>
                <p:nvPr/>
              </p:nvSpPr>
              <p:spPr bwMode="auto">
                <a:xfrm flipH="1">
                  <a:off x="899" y="2960"/>
                  <a:ext cx="68" cy="57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24" name="Freeform 39"/>
              <p:cNvSpPr>
                <a:spLocks/>
              </p:cNvSpPr>
              <p:nvPr/>
            </p:nvSpPr>
            <p:spPr bwMode="auto">
              <a:xfrm rot="10800000" flipH="1">
                <a:off x="4891392" y="1580141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de-DE"/>
              </a:p>
            </p:txBody>
          </p:sp>
          <p:grpSp>
            <p:nvGrpSpPr>
              <p:cNvPr id="125" name="Group 236"/>
              <p:cNvGrpSpPr>
                <a:grpSpLocks/>
              </p:cNvGrpSpPr>
              <p:nvPr/>
            </p:nvGrpSpPr>
            <p:grpSpPr bwMode="auto">
              <a:xfrm flipV="1">
                <a:off x="4702479" y="1600779"/>
                <a:ext cx="312738" cy="606425"/>
                <a:chOff x="2992" y="1626"/>
                <a:chExt cx="197" cy="375"/>
              </a:xfrm>
            </p:grpSpPr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29" y="1626"/>
                  <a:ext cx="160" cy="2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7" name="Freeform 38"/>
                <p:cNvSpPr>
                  <a:spLocks/>
                </p:cNvSpPr>
                <p:nvPr/>
              </p:nvSpPr>
              <p:spPr bwMode="auto">
                <a:xfrm rot="10800000" flipH="1">
                  <a:off x="2992" y="1871"/>
                  <a:ext cx="60" cy="13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147459600 h 130"/>
                    <a:gd name="T4" fmla="*/ 0 w 143"/>
                    <a:gd name="T5" fmla="*/ 2147459600 h 130"/>
                    <a:gd name="T6" fmla="*/ 0 w 143"/>
                    <a:gd name="T7" fmla="*/ 2147459600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endParaRPr lang="de-DE"/>
                </a:p>
              </p:txBody>
            </p:sp>
          </p:grpSp>
          <p:sp>
            <p:nvSpPr>
              <p:cNvPr id="132" name="Line 32"/>
              <p:cNvSpPr>
                <a:spLocks noChangeShapeType="1"/>
              </p:cNvSpPr>
              <p:nvPr/>
            </p:nvSpPr>
            <p:spPr bwMode="auto">
              <a:xfrm rot="10800000" flipH="1" flipV="1">
                <a:off x="5012042" y="2207204"/>
                <a:ext cx="2989262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Rectangle 6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88367" y="2435804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4" name="Rectangle 6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31229" y="245009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5" name="Rectangle 6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74092" y="246279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6" name="Rectangle 6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16954" y="247549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7" name="Rectangle 6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01092" y="25024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8" name="Rectangle 6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58229" y="248819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9" name="Rectangle 6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42367" y="2515179"/>
                <a:ext cx="46037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0" name="Rectangle 6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86817" y="2527879"/>
                <a:ext cx="42862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1" name="Rectangle 6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26504" y="2540579"/>
                <a:ext cx="46038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2" name="Rectangle 7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70954" y="2554866"/>
                <a:ext cx="42863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3" name="Rectangle 7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51854" y="2556454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4" name="Rectangle 7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94717" y="2569154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5" name="Rectangle 7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37579" y="2581854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6" name="Rectangle 7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78854" y="259614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7" name="Rectangle 7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64579" y="262154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8" name="Rectangle 7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21717" y="260884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9" name="Rectangle 7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05854" y="2634241"/>
                <a:ext cx="46038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0" name="Rectangle 7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48717" y="2648529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1" name="Rectangle 7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89992" y="2661229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2" name="Rectangle 8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34442" y="2673929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3" name="Rectangle 8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75717" y="2686629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4" name="Rectangle 8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12229" y="2567566"/>
                <a:ext cx="46038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55" name="Group 83"/>
              <p:cNvGrpSpPr>
                <a:grpSpLocks/>
              </p:cNvGrpSpPr>
              <p:nvPr/>
            </p:nvGrpSpPr>
            <p:grpSpPr bwMode="auto">
              <a:xfrm rot="-9770717">
                <a:off x="6024867" y="2421516"/>
                <a:ext cx="44450" cy="200025"/>
                <a:chOff x="1359" y="3335"/>
                <a:chExt cx="31" cy="126"/>
              </a:xfrm>
            </p:grpSpPr>
            <p:sp>
              <p:nvSpPr>
                <p:cNvPr id="156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57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58" name="Rectangle 6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29692" y="257232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9" name="Rectangle 6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72554" y="258502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0" name="Rectangle 6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15417" y="259931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1" name="Rectangle 6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58279" y="261201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2" name="Rectangle 6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42417" y="263741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3" name="Rectangle 6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99554" y="262471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4" name="Rectangle 6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83692" y="2651704"/>
                <a:ext cx="46037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5" name="Rectangle 6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28142" y="2664404"/>
                <a:ext cx="42862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6" name="Rectangle 6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67829" y="2677104"/>
                <a:ext cx="46038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7" name="Rectangle 7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12279" y="2689804"/>
                <a:ext cx="42863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8" name="Rectangle 7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93179" y="26929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9" name="Rectangle 7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36042" y="270567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0" name="Rectangle 7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78904" y="27183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1" name="Rectangle 7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20179" y="273107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2" name="Rectangle 7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05904" y="275806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3" name="Rectangle 7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63042" y="274536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4" name="Rectangle 7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47179" y="2770766"/>
                <a:ext cx="46038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5" name="Rectangle 7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90042" y="2783466"/>
                <a:ext cx="42862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6" name="Rectangle 7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31317" y="2797754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7" name="Rectangle 8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75767" y="2810454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8" name="Rectangle 8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17042" y="2823154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9" name="Rectangle 8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53554" y="2704091"/>
                <a:ext cx="46038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80" name="Group 365"/>
              <p:cNvGrpSpPr>
                <a:grpSpLocks/>
              </p:cNvGrpSpPr>
              <p:nvPr/>
            </p:nvGrpSpPr>
            <p:grpSpPr bwMode="auto">
              <a:xfrm rot="-9808589" flipH="1" flipV="1">
                <a:off x="7515529" y="2996191"/>
                <a:ext cx="747713" cy="173038"/>
                <a:chOff x="7885113" y="5084776"/>
                <a:chExt cx="725487" cy="173038"/>
              </a:xfrm>
            </p:grpSpPr>
            <p:sp>
              <p:nvSpPr>
                <p:cNvPr id="181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7958138" y="5122876"/>
                  <a:ext cx="363537" cy="93663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182" name="Group 113"/>
                <p:cNvGrpSpPr>
                  <a:grpSpLocks/>
                </p:cNvGrpSpPr>
                <p:nvPr/>
              </p:nvGrpSpPr>
              <p:grpSpPr bwMode="auto">
                <a:xfrm>
                  <a:off x="7885113" y="5084776"/>
                  <a:ext cx="725487" cy="173038"/>
                  <a:chOff x="5088" y="2045"/>
                  <a:chExt cx="478" cy="109"/>
                </a:xfrm>
              </p:grpSpPr>
              <p:sp>
                <p:nvSpPr>
                  <p:cNvPr id="183" name="Freeform 11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5321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4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088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92" name="Group 238"/>
              <p:cNvGrpSpPr>
                <a:grpSpLocks/>
              </p:cNvGrpSpPr>
              <p:nvPr/>
            </p:nvGrpSpPr>
            <p:grpSpPr bwMode="auto">
              <a:xfrm flipV="1">
                <a:off x="7198029" y="2840616"/>
                <a:ext cx="501650" cy="428625"/>
                <a:chOff x="3840" y="2780"/>
                <a:chExt cx="316" cy="248"/>
              </a:xfrm>
            </p:grpSpPr>
            <p:sp>
              <p:nvSpPr>
                <p:cNvPr id="193" name="Rectangle 35"/>
                <p:cNvSpPr>
                  <a:spLocks noChangeAspect="1" noChangeArrowheads="1"/>
                </p:cNvSpPr>
                <p:nvPr/>
              </p:nvSpPr>
              <p:spPr bwMode="auto">
                <a:xfrm rot="8353958" flipV="1">
                  <a:off x="3983" y="2793"/>
                  <a:ext cx="173" cy="7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94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886" y="2780"/>
                  <a:ext cx="230" cy="2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5" name="Freeform 36"/>
                <p:cNvSpPr>
                  <a:spLocks/>
                </p:cNvSpPr>
                <p:nvPr/>
              </p:nvSpPr>
              <p:spPr bwMode="auto">
                <a:xfrm rot="-5400000">
                  <a:off x="3865" y="2936"/>
                  <a:ext cx="67" cy="118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149411312 h 130"/>
                    <a:gd name="T4" fmla="*/ 0 w 143"/>
                    <a:gd name="T5" fmla="*/ 149411312 h 130"/>
                    <a:gd name="T6" fmla="*/ 0 w 143"/>
                    <a:gd name="T7" fmla="*/ 149411312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vert="eaVert"/>
                <a:lstStyle/>
                <a:p>
                  <a:endParaRPr lang="de-DE"/>
                </a:p>
              </p:txBody>
            </p:sp>
          </p:grp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 rot="10800000">
                <a:off x="4948542" y="2088141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Text Box 124"/>
              <p:cNvSpPr txBox="1">
                <a:spLocks noChangeArrowheads="1"/>
              </p:cNvSpPr>
              <p:nvPr/>
            </p:nvSpPr>
            <p:spPr bwMode="auto">
              <a:xfrm>
                <a:off x="7995161" y="2681499"/>
                <a:ext cx="1027113" cy="2873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Helvetica" pitchFamily="34" charset="0"/>
                    <a:sym typeface="Wingdings" pitchFamily="2" charset="2"/>
                  </a:rPr>
                  <a:t>FLASH2</a:t>
                </a:r>
                <a:endParaRPr lang="en-US" sz="1200" b="1" dirty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grpSp>
            <p:nvGrpSpPr>
              <p:cNvPr id="205" name="Group 24"/>
              <p:cNvGrpSpPr>
                <a:grpSpLocks/>
              </p:cNvGrpSpPr>
              <p:nvPr/>
            </p:nvGrpSpPr>
            <p:grpSpPr bwMode="auto">
              <a:xfrm rot="1034355" flipH="1">
                <a:off x="5432729" y="2246891"/>
                <a:ext cx="390525" cy="184150"/>
                <a:chOff x="1337" y="2168"/>
                <a:chExt cx="270" cy="116"/>
              </a:xfrm>
            </p:grpSpPr>
            <p:sp>
              <p:nvSpPr>
                <p:cNvPr id="20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8" name="Line 27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1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2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214" name="Text Box 124"/>
              <p:cNvSpPr txBox="1">
                <a:spLocks noChangeArrowheads="1"/>
              </p:cNvSpPr>
              <p:nvPr/>
            </p:nvSpPr>
            <p:spPr bwMode="auto">
              <a:xfrm>
                <a:off x="7965007" y="1844064"/>
                <a:ext cx="1027113" cy="2873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Helvetica" pitchFamily="34" charset="0"/>
                    <a:sym typeface="Wingdings" pitchFamily="2" charset="2"/>
                  </a:rPr>
                  <a:t>FLASH1</a:t>
                </a:r>
                <a:endParaRPr lang="en-US" sz="1200" b="1" dirty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grpSp>
            <p:nvGrpSpPr>
              <p:cNvPr id="298" name="Group 238"/>
              <p:cNvGrpSpPr>
                <a:grpSpLocks/>
              </p:cNvGrpSpPr>
              <p:nvPr/>
            </p:nvGrpSpPr>
            <p:grpSpPr bwMode="auto">
              <a:xfrm flipV="1">
                <a:off x="504323" y="1649976"/>
                <a:ext cx="223838" cy="224682"/>
                <a:chOff x="3882" y="2874"/>
                <a:chExt cx="141" cy="130"/>
              </a:xfrm>
            </p:grpSpPr>
            <p:sp>
              <p:nvSpPr>
                <p:cNvPr id="299" name="Rectangle 35"/>
                <p:cNvSpPr>
                  <a:spLocks noChangeAspect="1" noChangeArrowheads="1"/>
                </p:cNvSpPr>
                <p:nvPr/>
              </p:nvSpPr>
              <p:spPr bwMode="auto">
                <a:xfrm rot="7923321" flipV="1">
                  <a:off x="3971" y="2873"/>
                  <a:ext cx="52" cy="5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0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886" y="2883"/>
                  <a:ext cx="133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1" name="Freeform 36"/>
                <p:cNvSpPr>
                  <a:spLocks/>
                </p:cNvSpPr>
                <p:nvPr/>
              </p:nvSpPr>
              <p:spPr bwMode="auto">
                <a:xfrm rot="16200000">
                  <a:off x="3899" y="2945"/>
                  <a:ext cx="42" cy="75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149411312 h 130"/>
                    <a:gd name="T4" fmla="*/ 0 w 143"/>
                    <a:gd name="T5" fmla="*/ 149411312 h 130"/>
                    <a:gd name="T6" fmla="*/ 0 w 143"/>
                    <a:gd name="T7" fmla="*/ 149411312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vert="eaVert"/>
                <a:lstStyle/>
                <a:p>
                  <a:endParaRPr lang="de-DE"/>
                </a:p>
              </p:txBody>
            </p:sp>
          </p:grpSp>
        </p:grpSp>
        <p:sp>
          <p:nvSpPr>
            <p:cNvPr id="314" name="Oval 313"/>
            <p:cNvSpPr/>
            <p:nvPr/>
          </p:nvSpPr>
          <p:spPr>
            <a:xfrm>
              <a:off x="181440" y="1030963"/>
              <a:ext cx="749793" cy="758949"/>
            </a:xfrm>
            <a:prstGeom prst="ellipse">
              <a:avLst/>
            </a:prstGeom>
            <a:noFill/>
            <a:ln w="38100" cmpd="sng">
              <a:solidFill>
                <a:srgbClr val="EBE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944148" y="1081006"/>
              <a:ext cx="3995216" cy="758949"/>
            </a:xfrm>
            <a:prstGeom prst="ellipse">
              <a:avLst/>
            </a:prstGeom>
            <a:noFill/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4827604" y="944151"/>
              <a:ext cx="3069937" cy="758949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 rot="978054">
              <a:off x="4748599" y="1845979"/>
              <a:ext cx="3083283" cy="853247"/>
            </a:xfrm>
            <a:prstGeom prst="ellipse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179456" y="4528356"/>
            <a:ext cx="7780099" cy="1860837"/>
            <a:chOff x="100003" y="4319128"/>
            <a:chExt cx="8989734" cy="2150156"/>
          </a:xfrm>
        </p:grpSpPr>
        <p:grpSp>
          <p:nvGrpSpPr>
            <p:cNvPr id="297" name="Group 296"/>
            <p:cNvGrpSpPr/>
            <p:nvPr/>
          </p:nvGrpSpPr>
          <p:grpSpPr>
            <a:xfrm>
              <a:off x="205619" y="4319128"/>
              <a:ext cx="8760022" cy="2150156"/>
              <a:chOff x="688711" y="3901810"/>
              <a:chExt cx="7530672" cy="1848411"/>
            </a:xfrm>
          </p:grpSpPr>
          <p:cxnSp>
            <p:nvCxnSpPr>
              <p:cNvPr id="216" name="Straight Connector 215"/>
              <p:cNvCxnSpPr>
                <a:endCxn id="252" idx="0"/>
              </p:cNvCxnSpPr>
              <p:nvPr/>
            </p:nvCxnSpPr>
            <p:spPr>
              <a:xfrm rot="5400000" flipH="1" flipV="1">
                <a:off x="2929096" y="4585608"/>
                <a:ext cx="324109" cy="21673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1317879" y="4853507"/>
                <a:ext cx="383316" cy="3441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1812340" y="4842723"/>
                <a:ext cx="47321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720273" y="4842723"/>
                <a:ext cx="783937" cy="4839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938925" y="4842720"/>
                <a:ext cx="2611850" cy="4839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endCxn id="238" idx="0"/>
              </p:cNvCxnSpPr>
              <p:nvPr/>
            </p:nvCxnSpPr>
            <p:spPr>
              <a:xfrm rot="5400000" flipH="1" flipV="1">
                <a:off x="6449682" y="4593348"/>
                <a:ext cx="278950" cy="1690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6550776" y="4649133"/>
                <a:ext cx="322644" cy="179753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6873423" y="4649133"/>
                <a:ext cx="473223" cy="384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7346642" y="4426339"/>
                <a:ext cx="408687" cy="222794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7755329" y="4426339"/>
                <a:ext cx="408687" cy="384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6543082" y="4846569"/>
                <a:ext cx="79586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7346646" y="4850415"/>
                <a:ext cx="408683" cy="17816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755329" y="5028582"/>
                <a:ext cx="4086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Group 64"/>
              <p:cNvGrpSpPr/>
              <p:nvPr/>
            </p:nvGrpSpPr>
            <p:grpSpPr>
              <a:xfrm>
                <a:off x="2285557" y="4678352"/>
                <a:ext cx="434716" cy="179756"/>
                <a:chOff x="1642967" y="1654961"/>
                <a:chExt cx="238994" cy="68659"/>
              </a:xfrm>
            </p:grpSpPr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1642967" y="1654961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16200000" flipV="1">
                  <a:off x="1817876" y="1659536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0800000">
                  <a:off x="1711328" y="1654961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65"/>
              <p:cNvGrpSpPr/>
              <p:nvPr/>
            </p:nvGrpSpPr>
            <p:grpSpPr>
              <a:xfrm>
                <a:off x="3504213" y="4684117"/>
                <a:ext cx="434716" cy="173990"/>
                <a:chOff x="2062236" y="1657342"/>
                <a:chExt cx="238994" cy="68659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2062236" y="1657342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V="1">
                  <a:off x="2237145" y="1661917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0800000">
                  <a:off x="2130597" y="1657342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7" name="Straight Connector 236"/>
              <p:cNvCxnSpPr>
                <a:endCxn id="241" idx="0"/>
              </p:cNvCxnSpPr>
              <p:nvPr/>
            </p:nvCxnSpPr>
            <p:spPr>
              <a:xfrm rot="5400000" flipH="1" flipV="1">
                <a:off x="4432354" y="4568462"/>
                <a:ext cx="324109" cy="21673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Rectangle 237"/>
              <p:cNvSpPr/>
              <p:nvPr/>
            </p:nvSpPr>
            <p:spPr>
              <a:xfrm>
                <a:off x="6618319" y="4538402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8108649" y="4980909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8108649" y="4374817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647405" y="4514771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>
                <a:off x="3175740" y="4691254"/>
                <a:ext cx="262989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>
                <a:off x="1918635" y="4697086"/>
                <a:ext cx="262989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>
                <a:off x="688711" y="4455561"/>
                <a:ext cx="6237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1292917" y="4478985"/>
                <a:ext cx="383316" cy="3441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Rectangle 245"/>
              <p:cNvSpPr/>
              <p:nvPr/>
            </p:nvSpPr>
            <p:spPr>
              <a:xfrm>
                <a:off x="1515162" y="4319450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ounded Rectangle 246"/>
              <p:cNvSpPr/>
              <p:nvPr/>
            </p:nvSpPr>
            <p:spPr>
              <a:xfrm>
                <a:off x="944198" y="4298324"/>
                <a:ext cx="209508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ounded Rectangle 247"/>
              <p:cNvSpPr/>
              <p:nvPr/>
            </p:nvSpPr>
            <p:spPr>
              <a:xfrm>
                <a:off x="4702769" y="4687963"/>
                <a:ext cx="1048401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713673" y="5221087"/>
                <a:ext cx="6237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Rectangle 249"/>
              <p:cNvSpPr/>
              <p:nvPr/>
            </p:nvSpPr>
            <p:spPr>
              <a:xfrm flipV="1">
                <a:off x="1545920" y="5248003"/>
                <a:ext cx="110734" cy="1107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ounded Rectangle 250"/>
              <p:cNvSpPr/>
              <p:nvPr/>
            </p:nvSpPr>
            <p:spPr>
              <a:xfrm flipV="1">
                <a:off x="969161" y="5063853"/>
                <a:ext cx="209508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144147" y="4531917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>
                <a:endCxn id="246" idx="1"/>
              </p:cNvCxnSpPr>
              <p:nvPr/>
            </p:nvCxnSpPr>
            <p:spPr>
              <a:xfrm flipV="1">
                <a:off x="1312498" y="4374817"/>
                <a:ext cx="202664" cy="7689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endCxn id="250" idx="1"/>
              </p:cNvCxnSpPr>
              <p:nvPr/>
            </p:nvCxnSpPr>
            <p:spPr>
              <a:xfrm>
                <a:off x="1337457" y="5224935"/>
                <a:ext cx="208463" cy="78434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688711" y="4455561"/>
                <a:ext cx="255487" cy="1731"/>
              </a:xfrm>
              <a:prstGeom prst="line">
                <a:avLst/>
              </a:prstGeom>
              <a:ln w="381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47" idx="1"/>
              </p:cNvCxnSpPr>
              <p:nvPr/>
            </p:nvCxnSpPr>
            <p:spPr>
              <a:xfrm rot="10800000" flipH="1" flipV="1">
                <a:off x="944197" y="4455560"/>
                <a:ext cx="368299" cy="1732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endCxn id="246" idx="1"/>
              </p:cNvCxnSpPr>
              <p:nvPr/>
            </p:nvCxnSpPr>
            <p:spPr>
              <a:xfrm flipV="1">
                <a:off x="1312495" y="4374817"/>
                <a:ext cx="202667" cy="82475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47" idx="1"/>
              </p:cNvCxnSpPr>
              <p:nvPr/>
            </p:nvCxnSpPr>
            <p:spPr>
              <a:xfrm rot="10800000" flipH="1" flipV="1">
                <a:off x="944197" y="4455560"/>
                <a:ext cx="368299" cy="6189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1312504" y="4513616"/>
                <a:ext cx="344154" cy="342411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1656654" y="4858110"/>
                <a:ext cx="1326129" cy="4837"/>
              </a:xfrm>
              <a:prstGeom prst="line">
                <a:avLst/>
              </a:prstGeom>
              <a:ln w="38100" cap="flat" cmpd="sng" algn="ctr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>
                <a:off x="2255430" y="4708479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73850" y="4716527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>
                <a:off x="2409897" y="4669366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3474085" y="4714248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6200000" flipH="1">
                <a:off x="3792506" y="4722295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10800000">
                <a:off x="3628553" y="4675135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252" idx="1"/>
              </p:cNvCxnSpPr>
              <p:nvPr/>
            </p:nvCxnSpPr>
            <p:spPr>
              <a:xfrm rot="10800000" flipV="1">
                <a:off x="2982793" y="4587284"/>
                <a:ext cx="161357" cy="268742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2982784" y="4856027"/>
                <a:ext cx="1503259" cy="6923"/>
              </a:xfrm>
              <a:prstGeom prst="line">
                <a:avLst/>
              </a:prstGeom>
              <a:ln w="381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endCxn id="241" idx="1"/>
              </p:cNvCxnSpPr>
              <p:nvPr/>
            </p:nvCxnSpPr>
            <p:spPr>
              <a:xfrm rot="5400000" flipH="1" flipV="1">
                <a:off x="4423779" y="4632404"/>
                <a:ext cx="285889" cy="161363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486042" y="4862950"/>
                <a:ext cx="2057040" cy="5768"/>
              </a:xfrm>
              <a:prstGeom prst="line">
                <a:avLst/>
              </a:prstGeom>
              <a:ln w="381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6484809" y="4582830"/>
                <a:ext cx="181184" cy="285888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7755333" y="5032428"/>
                <a:ext cx="464050" cy="215575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7329170" y="4852330"/>
                <a:ext cx="890213" cy="1588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7346646" y="4647213"/>
                <a:ext cx="872737" cy="1588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7755333" y="4195121"/>
                <a:ext cx="464050" cy="222794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6873423" y="3901810"/>
                <a:ext cx="1345960" cy="745404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6543082" y="4852330"/>
                <a:ext cx="803564" cy="16388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346646" y="4852330"/>
                <a:ext cx="408687" cy="176251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endCxn id="239" idx="1"/>
              </p:cNvCxnSpPr>
              <p:nvPr/>
            </p:nvCxnSpPr>
            <p:spPr>
              <a:xfrm>
                <a:off x="7755333" y="5036276"/>
                <a:ext cx="353316" cy="1588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TextBox 279"/>
              <p:cNvSpPr txBox="1"/>
              <p:nvPr/>
            </p:nvSpPr>
            <p:spPr>
              <a:xfrm>
                <a:off x="5057980" y="5011557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L3</a:t>
                </a:r>
                <a:endParaRPr lang="en-US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3105506" y="5005725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L2</a:t>
                </a:r>
                <a:endParaRPr lang="en-US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858130" y="4999893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L1</a:t>
                </a:r>
                <a:endParaRPr lang="en-US" dirty="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19346" y="4570141"/>
                <a:ext cx="359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819346" y="5380889"/>
                <a:ext cx="359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I2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1656654" y="4773860"/>
                <a:ext cx="195331" cy="86983"/>
                <a:chOff x="2437957" y="4821766"/>
                <a:chExt cx="434716" cy="193583"/>
              </a:xfrm>
            </p:grpSpPr>
            <p:grpSp>
              <p:nvGrpSpPr>
                <p:cNvPr id="286" name="Group 64"/>
                <p:cNvGrpSpPr/>
                <p:nvPr/>
              </p:nvGrpSpPr>
              <p:grpSpPr>
                <a:xfrm>
                  <a:off x="2437957" y="4830752"/>
                  <a:ext cx="434716" cy="179756"/>
                  <a:chOff x="1642967" y="1654961"/>
                  <a:chExt cx="238994" cy="68659"/>
                </a:xfrm>
              </p:grpSpPr>
              <p:cxnSp>
                <p:nvCxnSpPr>
                  <p:cNvPr id="290" name="Straight Connector 289"/>
                  <p:cNvCxnSpPr/>
                  <p:nvPr/>
                </p:nvCxnSpPr>
                <p:spPr>
                  <a:xfrm flipV="1">
                    <a:off x="1642967" y="1654961"/>
                    <a:ext cx="68358" cy="67865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6200000" flipV="1">
                    <a:off x="1817876" y="1659536"/>
                    <a:ext cx="68659" cy="5951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10800000">
                    <a:off x="1711328" y="1654961"/>
                    <a:ext cx="111123" cy="1588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Straight Connector 286"/>
                <p:cNvCxnSpPr/>
                <p:nvPr/>
              </p:nvCxnSpPr>
              <p:spPr>
                <a:xfrm rot="5400000">
                  <a:off x="2407830" y="4860879"/>
                  <a:ext cx="184598" cy="12434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2726250" y="4868927"/>
                  <a:ext cx="184598" cy="10824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2562297" y="4821766"/>
                  <a:ext cx="202131" cy="4839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3" name="TextBox 292"/>
              <p:cNvSpPr txBox="1"/>
              <p:nvPr/>
            </p:nvSpPr>
            <p:spPr>
              <a:xfrm>
                <a:off x="1520268" y="4828886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0</a:t>
                </a:r>
                <a:endParaRPr lang="en-US" sz="1200" b="1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2285557" y="4817361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1</a:t>
                </a:r>
                <a:endParaRPr lang="en-US" sz="1200" b="1" dirty="0"/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3468740" y="4805836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2</a:t>
                </a:r>
                <a:endParaRPr lang="en-US" sz="1200" b="1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6653848" y="4828886"/>
                <a:ext cx="6093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SASE 1</a:t>
                </a:r>
                <a:endParaRPr lang="en-US" sz="1200" b="1" dirty="0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19850547">
                <a:off x="6506953" y="4609017"/>
                <a:ext cx="464342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2</a:t>
                </a:r>
                <a:endParaRPr lang="en-US" sz="1000" b="1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6923738" y="4547145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</a:t>
                </a:r>
                <a:r>
                  <a:rPr lang="en-US" sz="1000" b="1" dirty="0"/>
                  <a:t>4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 rot="1387476">
                <a:off x="7307656" y="4888014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3</a:t>
                </a:r>
                <a:endParaRPr lang="en-US" sz="1000" b="1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9881156">
                <a:off x="7308313" y="4407783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5</a:t>
                </a:r>
                <a:endParaRPr lang="en-US" sz="1000" b="1" dirty="0"/>
              </a:p>
            </p:txBody>
          </p:sp>
        </p:grpSp>
        <p:sp>
          <p:nvSpPr>
            <p:cNvPr id="307" name="Text Box 124"/>
            <p:cNvSpPr txBox="1">
              <a:spLocks noChangeArrowheads="1"/>
            </p:cNvSpPr>
            <p:nvPr/>
          </p:nvSpPr>
          <p:spPr bwMode="auto">
            <a:xfrm>
              <a:off x="4109291" y="6043603"/>
              <a:ext cx="1027113" cy="30777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XFEL</a:t>
              </a:r>
              <a:endParaRPr lang="en-US" sz="14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03" y="4660321"/>
              <a:ext cx="1402211" cy="758949"/>
            </a:xfrm>
            <a:prstGeom prst="ellipse">
              <a:avLst/>
            </a:prstGeom>
            <a:noFill/>
            <a:ln w="38100" cmpd="sng">
              <a:solidFill>
                <a:srgbClr val="EBE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0003" y="5497385"/>
              <a:ext cx="1402211" cy="758949"/>
            </a:xfrm>
            <a:prstGeom prst="ellipse">
              <a:avLst/>
            </a:prstGeom>
            <a:noFill/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236590" y="4869352"/>
              <a:ext cx="5615655" cy="1144540"/>
            </a:xfrm>
            <a:prstGeom prst="ellipse">
              <a:avLst/>
            </a:prstGeom>
            <a:noFill/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957630" y="5340406"/>
              <a:ext cx="2132107" cy="544675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rot="20874341">
              <a:off x="7166135" y="4741134"/>
              <a:ext cx="1843611" cy="544675"/>
            </a:xfrm>
            <a:prstGeom prst="ellipse">
              <a:avLst/>
            </a:prstGeom>
            <a:noFill/>
            <a:ln w="3810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rot="19324681">
              <a:off x="6704410" y="5034936"/>
              <a:ext cx="656991" cy="384671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3" name="Straight Arrow Connector 322"/>
          <p:cNvCxnSpPr>
            <a:endCxn id="314" idx="4"/>
          </p:cNvCxnSpPr>
          <p:nvPr/>
        </p:nvCxnSpPr>
        <p:spPr>
          <a:xfrm flipH="1" flipV="1">
            <a:off x="602331" y="1622362"/>
            <a:ext cx="22372" cy="1921447"/>
          </a:xfrm>
          <a:prstGeom prst="straightConnector1">
            <a:avLst/>
          </a:prstGeom>
          <a:ln w="19050" cmpd="sng">
            <a:solidFill>
              <a:srgbClr val="CFAE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endCxn id="313" idx="0"/>
          </p:cNvCxnSpPr>
          <p:nvPr/>
        </p:nvCxnSpPr>
        <p:spPr>
          <a:xfrm>
            <a:off x="635222" y="3850281"/>
            <a:ext cx="151001" cy="973358"/>
          </a:xfrm>
          <a:prstGeom prst="straightConnector1">
            <a:avLst/>
          </a:prstGeom>
          <a:ln w="19050" cmpd="sng">
            <a:solidFill>
              <a:srgbClr val="CFAE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 flipH="1">
            <a:off x="1060030" y="3850281"/>
            <a:ext cx="406315" cy="1724104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endCxn id="316" idx="4"/>
          </p:cNvCxnSpPr>
          <p:nvPr/>
        </p:nvCxnSpPr>
        <p:spPr>
          <a:xfrm flipV="1">
            <a:off x="2346735" y="1663618"/>
            <a:ext cx="222160" cy="1884193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endCxn id="318" idx="3"/>
          </p:cNvCxnSpPr>
          <p:nvPr/>
        </p:nvCxnSpPr>
        <p:spPr>
          <a:xfrm flipV="1">
            <a:off x="4102994" y="1459164"/>
            <a:ext cx="391253" cy="2103687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>
            <a:endCxn id="320" idx="4"/>
          </p:cNvCxnSpPr>
          <p:nvPr/>
        </p:nvCxnSpPr>
        <p:spPr>
          <a:xfrm flipV="1">
            <a:off x="5000080" y="2357870"/>
            <a:ext cx="230621" cy="1204981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>
            <a:endCxn id="317" idx="0"/>
          </p:cNvCxnSpPr>
          <p:nvPr/>
        </p:nvCxnSpPr>
        <p:spPr>
          <a:xfrm>
            <a:off x="2346735" y="3850281"/>
            <a:ext cx="1246386" cy="1154262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>
            <a:endCxn id="319" idx="3"/>
          </p:cNvCxnSpPr>
          <p:nvPr/>
        </p:nvCxnSpPr>
        <p:spPr>
          <a:xfrm>
            <a:off x="4131747" y="3850281"/>
            <a:ext cx="2252818" cy="1964285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endCxn id="321" idx="1"/>
          </p:cNvCxnSpPr>
          <p:nvPr/>
        </p:nvCxnSpPr>
        <p:spPr>
          <a:xfrm>
            <a:off x="5000080" y="3850281"/>
            <a:ext cx="1505971" cy="1234222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6" name="Table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49905"/>
              </p:ext>
            </p:extLst>
          </p:nvPr>
        </p:nvGraphicFramePr>
        <p:xfrm>
          <a:off x="7415076" y="2583212"/>
          <a:ext cx="1513876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29"/>
                <a:gridCol w="1098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&lt;=</a:t>
                      </a:r>
                      <a:r>
                        <a:rPr lang="en-US" sz="1400" baseline="0" dirty="0" smtClean="0"/>
                        <a:t> 30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&lt;= 300 / 500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6" name="Group 305"/>
          <p:cNvGrpSpPr/>
          <p:nvPr/>
        </p:nvGrpSpPr>
        <p:grpSpPr>
          <a:xfrm>
            <a:off x="115459" y="3905497"/>
            <a:ext cx="7078226" cy="230832"/>
            <a:chOff x="1095614" y="3951156"/>
            <a:chExt cx="6048589" cy="230832"/>
          </a:xfrm>
        </p:grpSpPr>
        <p:sp>
          <p:nvSpPr>
            <p:cNvPr id="312" name="TextBox 311"/>
            <p:cNvSpPr txBox="1"/>
            <p:nvPr/>
          </p:nvSpPr>
          <p:spPr>
            <a:xfrm>
              <a:off x="6955960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0</a:t>
              </a:r>
              <a:endParaRPr lang="en-US" sz="900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770878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585796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2</a:t>
              </a:r>
              <a:endParaRPr lang="en-US" sz="900" dirty="0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6400714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6215632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</a:t>
              </a:r>
              <a:endParaRPr lang="en-US" sz="900" dirty="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6022720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5</a:t>
              </a:r>
              <a:endParaRPr lang="en-US" sz="900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5837638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652556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7</a:t>
              </a:r>
              <a:endParaRPr lang="en-US" sz="9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5461124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269692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04338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10</a:t>
              </a:r>
              <a:endParaRPr lang="en-US" sz="900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86075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11</a:t>
              </a:r>
              <a:endParaRPr lang="en-US" sz="900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4666874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4484240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13</a:t>
              </a:r>
              <a:endParaRPr lang="en-US" sz="9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0360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14</a:t>
              </a:r>
              <a:endParaRPr lang="en-US" sz="9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107726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919469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16</a:t>
              </a:r>
              <a:endParaRPr lang="en-US" sz="9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3731212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17</a:t>
              </a:r>
              <a:endParaRPr lang="en-US" sz="9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3542955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3354698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19</a:t>
              </a:r>
              <a:endParaRPr lang="en-US" sz="9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316081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20</a:t>
              </a:r>
              <a:endParaRPr lang="en-US" sz="9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97818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21</a:t>
              </a:r>
              <a:endParaRPr lang="en-US" sz="9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784304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22</a:t>
              </a:r>
              <a:endParaRPr lang="en-US" sz="9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2601670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23</a:t>
              </a:r>
              <a:endParaRPr lang="en-US" sz="9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407790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24</a:t>
              </a:r>
              <a:endParaRPr lang="en-US" sz="9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225156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036899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26</a:t>
              </a:r>
              <a:endParaRPr lang="en-US" sz="9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848642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27</a:t>
              </a:r>
              <a:endParaRPr lang="en-US" sz="9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1660385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28</a:t>
              </a:r>
              <a:endParaRPr lang="en-US" sz="9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472128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29</a:t>
              </a:r>
              <a:endParaRPr lang="en-US" sz="9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27824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09561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31</a:t>
              </a:r>
              <a:endParaRPr lang="en-US" sz="900" dirty="0"/>
            </a:p>
          </p:txBody>
        </p:sp>
      </p:grpSp>
      <p:cxnSp>
        <p:nvCxnSpPr>
          <p:cNvPr id="371" name="Straight Arrow Connector 370"/>
          <p:cNvCxnSpPr>
            <a:endCxn id="370" idx="0"/>
          </p:cNvCxnSpPr>
          <p:nvPr/>
        </p:nvCxnSpPr>
        <p:spPr>
          <a:xfrm>
            <a:off x="3286473" y="3850281"/>
            <a:ext cx="2790710" cy="1332713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1465</Words>
  <Application>Microsoft Macintosh PowerPoint</Application>
  <PresentationFormat>On-screen Show (4:3)</PresentationFormat>
  <Paragraphs>638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Timing &amp; Machine Protection System</vt:lpstr>
      <vt:lpstr>Die Motivation</vt:lpstr>
      <vt:lpstr>LLRF with different Settings FLASH 1 / 2 / 3</vt:lpstr>
      <vt:lpstr>FLASH2  --  XFEL</vt:lpstr>
      <vt:lpstr>Timing and Machine Protection: FLASH</vt:lpstr>
      <vt:lpstr>Timing and Machine Protection: XFEL</vt:lpstr>
      <vt:lpstr>32 Bit Bunch Pattern Defines Every Bunch</vt:lpstr>
      <vt:lpstr>Example: 4 Bunches in FLASH1, 2 in FLASH2</vt:lpstr>
      <vt:lpstr>Beam Modes: max. # of Bunches in Section, 32 bit Word (MPS)</vt:lpstr>
      <vt:lpstr>MicroTCA Crates with Timing and MPS</vt:lpstr>
      <vt:lpstr>Timing System for XFEL and FLASH</vt:lpstr>
      <vt:lpstr>Timing Hardware</vt:lpstr>
      <vt:lpstr>Timing: Main Expert Configuration Panel</vt:lpstr>
      <vt:lpstr>One out of 23 Trigger Channels</vt:lpstr>
      <vt:lpstr>Configuration: Pattern &amp; Slow Clock outputs</vt:lpstr>
      <vt:lpstr>Maintenance Information</vt:lpstr>
      <vt:lpstr>3 Channel Transmitter w/ Drift Compensation</vt:lpstr>
      <vt:lpstr>Main Operator Panel and Timing Server</vt:lpstr>
      <vt:lpstr>Controlling the Injector Laser</vt:lpstr>
      <vt:lpstr>Timing &amp; MPS Connections within a MicroTCA Crate</vt:lpstr>
      <vt:lpstr>Machine Protection System</vt:lpstr>
      <vt:lpstr>MPS Hardware</vt:lpstr>
      <vt:lpstr>Operator’s GUI: Overview</vt:lpstr>
      <vt:lpstr>ToDo: MPS</vt:lpstr>
      <vt:lpstr>ToDo: Timing System</vt:lpstr>
      <vt:lpstr>Vielen Dank!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Rehlich</dc:creator>
  <cp:lastModifiedBy>Kay Rehlich</cp:lastModifiedBy>
  <cp:revision>165</cp:revision>
  <cp:lastPrinted>2015-03-23T14:28:58Z</cp:lastPrinted>
  <dcterms:created xsi:type="dcterms:W3CDTF">2015-03-23T21:39:39Z</dcterms:created>
  <dcterms:modified xsi:type="dcterms:W3CDTF">2015-03-24T23:10:19Z</dcterms:modified>
</cp:coreProperties>
</file>