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
  </p:notesMasterIdLst>
  <p:handoutMasterIdLst>
    <p:handoutMasterId r:id="rId5"/>
  </p:handoutMasterIdLst>
  <p:sldIdLst>
    <p:sldId id="256" r:id="rId2"/>
    <p:sldId id="258" r:id="rId3"/>
  </p:sldIdLst>
  <p:sldSz cx="10058400" cy="7772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224" autoAdjust="0"/>
  </p:normalViewPr>
  <p:slideViewPr>
    <p:cSldViewPr snapToGrid="0" snapToObjects="1">
      <p:cViewPr varScale="1">
        <p:scale>
          <a:sx n="66" d="100"/>
          <a:sy n="66" d="100"/>
        </p:scale>
        <p:origin x="-326" y="-91"/>
      </p:cViewPr>
      <p:guideLst>
        <p:guide orient="horz" pos="2448"/>
        <p:guide pos="316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BD435E8-A035-5F4D-946E-6D52A8FADCD8}" type="datetimeFigureOut">
              <a:rPr lang="en-US" smtClean="0"/>
              <a:t>10/27/2014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4FB0FA-0C38-5D42-9CB9-FE396B0A2070}" type="slidenum">
              <a:rPr lang="en-US" smtClean="0"/>
              <a:t>‹#›</a:t>
            </a:fld>
            <a:endParaRPr lang="en-US" dirty="0"/>
          </a:p>
        </p:txBody>
      </p:sp>
    </p:spTree>
    <p:extLst>
      <p:ext uri="{BB962C8B-B14F-4D97-AF65-F5344CB8AC3E}">
        <p14:creationId xmlns:p14="http://schemas.microsoft.com/office/powerpoint/2010/main" val="3174424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7F5FE3-B14E-944A-AA1B-7E1FD36828DB}" type="datetimeFigureOut">
              <a:rPr lang="en-US" smtClean="0"/>
              <a:t>10/27/2014</a:t>
            </a:fld>
            <a:endParaRPr lang="en-US" dirty="0"/>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2E3D81-BA70-DB4B-B7A2-90D4E11DAB31}" type="slidenum">
              <a:rPr lang="en-US" smtClean="0"/>
              <a:t>‹#›</a:t>
            </a:fld>
            <a:endParaRPr lang="en-US" dirty="0"/>
          </a:p>
        </p:txBody>
      </p:sp>
    </p:spTree>
    <p:extLst>
      <p:ext uri="{BB962C8B-B14F-4D97-AF65-F5344CB8AC3E}">
        <p14:creationId xmlns:p14="http://schemas.microsoft.com/office/powerpoint/2010/main" val="2901872050"/>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00" kern="1200">
        <a:solidFill>
          <a:schemeClr val="tx1"/>
        </a:solidFill>
        <a:latin typeface="+mn-lt"/>
        <a:ea typeface="+mn-ea"/>
        <a:cs typeface="+mn-cs"/>
      </a:defRPr>
    </a:lvl1pPr>
    <a:lvl2pPr marL="509412" algn="l" defTabSz="509412" rtl="0" eaLnBrk="1" latinLnBrk="0" hangingPunct="1">
      <a:defRPr sz="1300" kern="1200">
        <a:solidFill>
          <a:schemeClr val="tx1"/>
        </a:solidFill>
        <a:latin typeface="+mn-lt"/>
        <a:ea typeface="+mn-ea"/>
        <a:cs typeface="+mn-cs"/>
      </a:defRPr>
    </a:lvl2pPr>
    <a:lvl3pPr marL="1018824" algn="l" defTabSz="509412" rtl="0" eaLnBrk="1" latinLnBrk="0" hangingPunct="1">
      <a:defRPr sz="1300" kern="1200">
        <a:solidFill>
          <a:schemeClr val="tx1"/>
        </a:solidFill>
        <a:latin typeface="+mn-lt"/>
        <a:ea typeface="+mn-ea"/>
        <a:cs typeface="+mn-cs"/>
      </a:defRPr>
    </a:lvl3pPr>
    <a:lvl4pPr marL="1528237" algn="l" defTabSz="509412" rtl="0" eaLnBrk="1" latinLnBrk="0" hangingPunct="1">
      <a:defRPr sz="1300" kern="1200">
        <a:solidFill>
          <a:schemeClr val="tx1"/>
        </a:solidFill>
        <a:latin typeface="+mn-lt"/>
        <a:ea typeface="+mn-ea"/>
        <a:cs typeface="+mn-cs"/>
      </a:defRPr>
    </a:lvl4pPr>
    <a:lvl5pPr marL="2037649" algn="l" defTabSz="509412" rtl="0" eaLnBrk="1" latinLnBrk="0" hangingPunct="1">
      <a:defRPr sz="1300" kern="1200">
        <a:solidFill>
          <a:schemeClr val="tx1"/>
        </a:solidFill>
        <a:latin typeface="+mn-lt"/>
        <a:ea typeface="+mn-ea"/>
        <a:cs typeface="+mn-cs"/>
      </a:defRPr>
    </a:lvl5pPr>
    <a:lvl6pPr marL="2547061" algn="l" defTabSz="509412" rtl="0" eaLnBrk="1" latinLnBrk="0" hangingPunct="1">
      <a:defRPr sz="1300" kern="1200">
        <a:solidFill>
          <a:schemeClr val="tx1"/>
        </a:solidFill>
        <a:latin typeface="+mn-lt"/>
        <a:ea typeface="+mn-ea"/>
        <a:cs typeface="+mn-cs"/>
      </a:defRPr>
    </a:lvl6pPr>
    <a:lvl7pPr marL="3056473" algn="l" defTabSz="509412" rtl="0" eaLnBrk="1" latinLnBrk="0" hangingPunct="1">
      <a:defRPr sz="1300" kern="1200">
        <a:solidFill>
          <a:schemeClr val="tx1"/>
        </a:solidFill>
        <a:latin typeface="+mn-lt"/>
        <a:ea typeface="+mn-ea"/>
        <a:cs typeface="+mn-cs"/>
      </a:defRPr>
    </a:lvl7pPr>
    <a:lvl8pPr marL="3565886" algn="l" defTabSz="509412" rtl="0" eaLnBrk="1" latinLnBrk="0" hangingPunct="1">
      <a:defRPr sz="1300" kern="1200">
        <a:solidFill>
          <a:schemeClr val="tx1"/>
        </a:solidFill>
        <a:latin typeface="+mn-lt"/>
        <a:ea typeface="+mn-ea"/>
        <a:cs typeface="+mn-cs"/>
      </a:defRPr>
    </a:lvl8pPr>
    <a:lvl9pPr marL="4075298" algn="l" defTabSz="509412"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dirty="0" smtClean="0"/>
              <a:t>Click to edit Master subtitle style</a:t>
            </a:r>
            <a:endParaRPr lang="en-US" dirty="0"/>
          </a:p>
        </p:txBody>
      </p:sp>
      <p:sp>
        <p:nvSpPr>
          <p:cNvPr id="10" name="Date Placeholder 3"/>
          <p:cNvSpPr>
            <a:spLocks noGrp="1"/>
          </p:cNvSpPr>
          <p:nvPr>
            <p:ph type="dt" sz="half" idx="2"/>
          </p:nvPr>
        </p:nvSpPr>
        <p:spPr>
          <a:xfrm>
            <a:off x="502920" y="7203864"/>
            <a:ext cx="2346960" cy="413808"/>
          </a:xfrm>
          <a:prstGeom prst="rect">
            <a:avLst/>
          </a:prstGeom>
        </p:spPr>
        <p:txBody>
          <a:bodyPr vert="horz" lIns="101882" tIns="50941" rIns="101882" bIns="50941" rtlCol="0" anchor="ctr"/>
          <a:lstStyle>
            <a:lvl1pPr algn="l">
              <a:defRPr sz="1300" b="1">
                <a:solidFill>
                  <a:schemeClr val="tx1"/>
                </a:solidFill>
              </a:defRPr>
            </a:lvl1pPr>
          </a:lstStyle>
          <a:p>
            <a:r>
              <a:rPr lang="en-US" smtClean="0"/>
              <a:t>28-Oct-14</a:t>
            </a:r>
            <a:endParaRPr lang="en-US" dirty="0"/>
          </a:p>
        </p:txBody>
      </p:sp>
      <p:sp>
        <p:nvSpPr>
          <p:cNvPr id="15"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6" name="Slide Number Placeholder 5"/>
          <p:cNvSpPr>
            <a:spLocks noGrp="1"/>
          </p:cNvSpPr>
          <p:nvPr>
            <p:ph type="sldNum" sz="quarter" idx="4"/>
          </p:nvPr>
        </p:nvSpPr>
        <p:spPr>
          <a:xfrm>
            <a:off x="7141352" y="7203864"/>
            <a:ext cx="2246488"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2932012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28-Oct-14</a:t>
            </a:r>
            <a:endParaRPr lang="en-US" dirty="0"/>
          </a:p>
        </p:txBody>
      </p:sp>
      <p:sp>
        <p:nvSpPr>
          <p:cNvPr id="9"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0" name="Slide Number Placeholder 5"/>
          <p:cNvSpPr>
            <a:spLocks noGrp="1"/>
          </p:cNvSpPr>
          <p:nvPr>
            <p:ph type="sldNum" sz="quarter" idx="4"/>
          </p:nvPr>
        </p:nvSpPr>
        <p:spPr>
          <a:xfrm>
            <a:off x="6932191" y="7203864"/>
            <a:ext cx="245564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02745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311257"/>
            <a:ext cx="6621780" cy="66317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28-Oct-14</a:t>
            </a:r>
            <a:endParaRPr lang="en-US" dirty="0"/>
          </a:p>
        </p:txBody>
      </p:sp>
      <p:sp>
        <p:nvSpPr>
          <p:cNvPr id="9"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0" name="Slide Number Placeholder 5"/>
          <p:cNvSpPr>
            <a:spLocks noGrp="1"/>
          </p:cNvSpPr>
          <p:nvPr>
            <p:ph type="sldNum" sz="quarter" idx="4"/>
          </p:nvPr>
        </p:nvSpPr>
        <p:spPr>
          <a:xfrm>
            <a:off x="6872431" y="7203864"/>
            <a:ext cx="251540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2122024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2"/>
          </p:nvPr>
        </p:nvSpPr>
        <p:spPr>
          <a:xfrm>
            <a:off x="502920" y="7203864"/>
            <a:ext cx="2346960" cy="413808"/>
          </a:xfrm>
          <a:prstGeom prst="rect">
            <a:avLst/>
          </a:prstGeom>
        </p:spPr>
        <p:txBody>
          <a:bodyPr vert="horz" lIns="101882" tIns="50941" rIns="101882" bIns="50941" rtlCol="0" anchor="ctr"/>
          <a:lstStyle>
            <a:lvl1pPr algn="l">
              <a:defRPr sz="1300" b="1">
                <a:solidFill>
                  <a:schemeClr val="tx1"/>
                </a:solidFill>
              </a:defRPr>
            </a:lvl1pPr>
          </a:lstStyle>
          <a:p>
            <a:r>
              <a:rPr lang="en-US" smtClean="0"/>
              <a:t>28-Oct-14</a:t>
            </a:r>
            <a:endParaRPr lang="en-US" dirty="0"/>
          </a:p>
        </p:txBody>
      </p:sp>
      <p:sp>
        <p:nvSpPr>
          <p:cNvPr id="12"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3" name="Slide Number Placeholder 5"/>
          <p:cNvSpPr>
            <a:spLocks noGrp="1"/>
          </p:cNvSpPr>
          <p:nvPr>
            <p:ph type="sldNum" sz="quarter" idx="4"/>
          </p:nvPr>
        </p:nvSpPr>
        <p:spPr>
          <a:xfrm>
            <a:off x="7156292" y="7203864"/>
            <a:ext cx="2231548"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20367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28-Oct-14</a:t>
            </a:r>
            <a:endParaRPr lang="en-US" dirty="0"/>
          </a:p>
        </p:txBody>
      </p:sp>
      <p:sp>
        <p:nvSpPr>
          <p:cNvPr id="9"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0" name="Slide Number Placeholder 5"/>
          <p:cNvSpPr>
            <a:spLocks noGrp="1"/>
          </p:cNvSpPr>
          <p:nvPr>
            <p:ph type="sldNum" sz="quarter" idx="4"/>
          </p:nvPr>
        </p:nvSpPr>
        <p:spPr>
          <a:xfrm>
            <a:off x="7141353" y="7203864"/>
            <a:ext cx="2246488"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405439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502920" y="1813560"/>
            <a:ext cx="4442460" cy="5129425"/>
          </a:xfrm>
        </p:spPr>
        <p:txBody>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113020" y="1813560"/>
            <a:ext cx="4442460" cy="5129425"/>
          </a:xfrm>
        </p:spPr>
        <p:txBody>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28-Oct-14</a:t>
            </a:r>
            <a:endParaRPr lang="en-US" dirty="0"/>
          </a:p>
        </p:txBody>
      </p:sp>
      <p:sp>
        <p:nvSpPr>
          <p:cNvPr id="10"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1" name="Slide Number Placeholder 5"/>
          <p:cNvSpPr>
            <a:spLocks noGrp="1"/>
          </p:cNvSpPr>
          <p:nvPr>
            <p:ph type="sldNum" sz="quarter" idx="4"/>
          </p:nvPr>
        </p:nvSpPr>
        <p:spPr>
          <a:xfrm>
            <a:off x="7201112" y="7203864"/>
            <a:ext cx="2186728"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289956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02920" y="1739795"/>
            <a:ext cx="4444207" cy="725064"/>
          </a:xfrm>
        </p:spPr>
        <p:txBody>
          <a:bodyPr anchor="b">
            <a:normAutofit/>
          </a:bodyPr>
          <a:lstStyle>
            <a:lvl1pPr marL="0" indent="0">
              <a:buNone/>
              <a:defRPr sz="24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dirty="0"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4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109528" y="1739795"/>
            <a:ext cx="4445953" cy="725064"/>
          </a:xfrm>
        </p:spPr>
        <p:txBody>
          <a:bodyPr anchor="b">
            <a:normAutofit/>
          </a:bodyPr>
          <a:lstStyle>
            <a:lvl1pPr marL="0" indent="0">
              <a:buNone/>
              <a:defRPr sz="24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dirty="0"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4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28-Oct-14</a:t>
            </a:r>
            <a:endParaRPr lang="en-US" dirty="0"/>
          </a:p>
        </p:txBody>
      </p:sp>
      <p:sp>
        <p:nvSpPr>
          <p:cNvPr id="12" name="Footer Placeholder 4"/>
          <p:cNvSpPr>
            <a:spLocks noGrp="1"/>
          </p:cNvSpPr>
          <p:nvPr>
            <p:ph type="ftr" sz="quarter" idx="11"/>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3" name="Slide Number Placeholder 5"/>
          <p:cNvSpPr>
            <a:spLocks noGrp="1"/>
          </p:cNvSpPr>
          <p:nvPr>
            <p:ph type="sldNum" sz="quarter" idx="12"/>
          </p:nvPr>
        </p:nvSpPr>
        <p:spPr>
          <a:xfrm>
            <a:off x="6932191" y="7203864"/>
            <a:ext cx="245564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8241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28-Oct-14</a:t>
            </a:r>
            <a:endParaRPr lang="en-US" dirty="0"/>
          </a:p>
        </p:txBody>
      </p:sp>
      <p:sp>
        <p:nvSpPr>
          <p:cNvPr id="10" name="Footer Placeholder 4"/>
          <p:cNvSpPr>
            <a:spLocks noGrp="1"/>
          </p:cNvSpPr>
          <p:nvPr>
            <p:ph type="ftr" sz="quarter" idx="11"/>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1" name="Slide Number Placeholder 5"/>
          <p:cNvSpPr>
            <a:spLocks noGrp="1"/>
          </p:cNvSpPr>
          <p:nvPr>
            <p:ph type="sldNum" sz="quarter" idx="12"/>
          </p:nvPr>
        </p:nvSpPr>
        <p:spPr>
          <a:xfrm>
            <a:off x="7036771" y="7203864"/>
            <a:ext cx="235106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73641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28-Oct-14</a:t>
            </a:r>
            <a:endParaRPr lang="en-US" dirty="0"/>
          </a:p>
        </p:txBody>
      </p:sp>
      <p:sp>
        <p:nvSpPr>
          <p:cNvPr id="7"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8" name="Slide Number Placeholder 5"/>
          <p:cNvSpPr>
            <a:spLocks noGrp="1"/>
          </p:cNvSpPr>
          <p:nvPr>
            <p:ph type="sldNum" sz="quarter" idx="4"/>
          </p:nvPr>
        </p:nvSpPr>
        <p:spPr>
          <a:xfrm>
            <a:off x="6977011" y="7203864"/>
            <a:ext cx="241082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1755699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2400"/>
            </a:lvl1pPr>
            <a:lvl2pPr>
              <a:defRPr sz="2000"/>
            </a:lvl2pPr>
            <a:lvl3pPr>
              <a:defRPr sz="1800"/>
            </a:lvl3pPr>
            <a:lvl4pPr>
              <a:defRPr sz="1800"/>
            </a:lvl4pPr>
            <a:lvl5pPr>
              <a:defRPr sz="1800"/>
            </a:lvl5pPr>
            <a:lvl6pPr>
              <a:defRPr sz="2200"/>
            </a:lvl6pPr>
            <a:lvl7pPr>
              <a:defRPr sz="2200"/>
            </a:lvl7pPr>
            <a:lvl8pPr>
              <a:defRPr sz="2200"/>
            </a:lvl8pPr>
            <a:lvl9pPr>
              <a:defRPr sz="2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US" smtClean="0"/>
              <a:t>28-Oct-14</a:t>
            </a:r>
            <a:endParaRPr lang="en-US" dirty="0"/>
          </a:p>
        </p:txBody>
      </p:sp>
      <p:sp>
        <p:nvSpPr>
          <p:cNvPr id="10"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1" name="Slide Number Placeholder 5"/>
          <p:cNvSpPr>
            <a:spLocks noGrp="1"/>
          </p:cNvSpPr>
          <p:nvPr>
            <p:ph type="sldNum" sz="quarter" idx="4"/>
          </p:nvPr>
        </p:nvSpPr>
        <p:spPr>
          <a:xfrm>
            <a:off x="6977011" y="7203864"/>
            <a:ext cx="241082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2640211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dirty="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28-Oct-14</a:t>
            </a:r>
            <a:endParaRPr lang="en-US" dirty="0"/>
          </a:p>
        </p:txBody>
      </p:sp>
      <p:sp>
        <p:nvSpPr>
          <p:cNvPr id="10"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11" name="Slide Number Placeholder 5"/>
          <p:cNvSpPr>
            <a:spLocks noGrp="1"/>
          </p:cNvSpPr>
          <p:nvPr>
            <p:ph type="sldNum" sz="quarter" idx="4"/>
          </p:nvPr>
        </p:nvSpPr>
        <p:spPr>
          <a:xfrm>
            <a:off x="6991951" y="7203864"/>
            <a:ext cx="239588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65B74C1-F52E-3E4D-83CD-8144C39578B2}" type="slidenum">
              <a:rPr lang="en-US" smtClean="0"/>
              <a:pPr/>
              <a:t>‹#›</a:t>
            </a:fld>
            <a:endParaRPr lang="en-US" dirty="0"/>
          </a:p>
        </p:txBody>
      </p:sp>
    </p:spTree>
    <p:extLst>
      <p:ext uri="{BB962C8B-B14F-4D97-AF65-F5344CB8AC3E}">
        <p14:creationId xmlns:p14="http://schemas.microsoft.com/office/powerpoint/2010/main" val="3829576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accent5">
                <a:lumMod val="40000"/>
                <a:lumOff val="60000"/>
              </a:schemeClr>
            </a:gs>
            <a:gs pos="0">
              <a:schemeClr val="accent5">
                <a:lumMod val="40000"/>
                <a:lumOff val="60000"/>
              </a:schemeClr>
            </a:gs>
            <a:gs pos="100000">
              <a:schemeClr val="bg1"/>
            </a:gs>
          </a:gsLst>
          <a:lin ang="189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725064"/>
          </a:xfrm>
          <a:prstGeom prst="rect">
            <a:avLst/>
          </a:prstGeom>
        </p:spPr>
        <p:txBody>
          <a:bodyPr vert="horz" lIns="101882" tIns="50941" rIns="101882" bIns="50941"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02920" y="1266614"/>
            <a:ext cx="9052560" cy="5676371"/>
          </a:xfrm>
          <a:prstGeom prst="rect">
            <a:avLst/>
          </a:prstGeom>
        </p:spPr>
        <p:txBody>
          <a:bodyPr vert="horz" lIns="101882" tIns="50941" rIns="101882" bIns="50941"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502920" y="7203864"/>
            <a:ext cx="2346960" cy="413808"/>
          </a:xfrm>
          <a:prstGeom prst="rect">
            <a:avLst/>
          </a:prstGeom>
        </p:spPr>
        <p:txBody>
          <a:bodyPr vert="horz" lIns="101882" tIns="50941" rIns="101882" bIns="50941" rtlCol="0" anchor="ctr"/>
          <a:lstStyle>
            <a:lvl1pPr algn="l">
              <a:defRPr sz="1300" b="1">
                <a:solidFill>
                  <a:schemeClr val="tx1"/>
                </a:solidFill>
              </a:defRPr>
            </a:lvl1pPr>
          </a:lstStyle>
          <a:p>
            <a:r>
              <a:rPr lang="en-US" smtClean="0"/>
              <a:t>28-Oct-14</a:t>
            </a:r>
            <a:endParaRPr lang="en-US" dirty="0"/>
          </a:p>
        </p:txBody>
      </p:sp>
      <p:sp>
        <p:nvSpPr>
          <p:cNvPr id="5" name="Footer Placeholder 4"/>
          <p:cNvSpPr>
            <a:spLocks noGrp="1"/>
          </p:cNvSpPr>
          <p:nvPr>
            <p:ph type="ftr" sz="quarter" idx="3"/>
          </p:nvPr>
        </p:nvSpPr>
        <p:spPr>
          <a:xfrm>
            <a:off x="3268980" y="7203864"/>
            <a:ext cx="3464560" cy="413808"/>
          </a:xfrm>
          <a:prstGeom prst="rect">
            <a:avLst/>
          </a:prstGeom>
        </p:spPr>
        <p:txBody>
          <a:bodyPr vert="horz" lIns="101882" tIns="50941" rIns="101882" bIns="50941" rtlCol="0" anchor="ctr"/>
          <a:lstStyle>
            <a:lvl1pPr algn="ctr">
              <a:defRPr sz="1300" b="1" i="0">
                <a:solidFill>
                  <a:schemeClr val="tx1"/>
                </a:solidFill>
              </a:defRPr>
            </a:lvl1pPr>
          </a:lstStyle>
          <a:p>
            <a:r>
              <a:rPr lang="en-US" smtClean="0"/>
              <a:t>HV-CMOS Sensor Status</a:t>
            </a:r>
            <a:endParaRPr lang="en-US" dirty="0"/>
          </a:p>
        </p:txBody>
      </p:sp>
      <p:sp>
        <p:nvSpPr>
          <p:cNvPr id="6" name="Slide Number Placeholder 5"/>
          <p:cNvSpPr>
            <a:spLocks noGrp="1"/>
          </p:cNvSpPr>
          <p:nvPr>
            <p:ph type="sldNum" sz="quarter" idx="4"/>
          </p:nvPr>
        </p:nvSpPr>
        <p:spPr>
          <a:xfrm>
            <a:off x="6887371" y="7203864"/>
            <a:ext cx="2500469" cy="413808"/>
          </a:xfrm>
          <a:prstGeom prst="rect">
            <a:avLst/>
          </a:prstGeom>
        </p:spPr>
        <p:txBody>
          <a:bodyPr vert="horz" lIns="101882" tIns="50941" rIns="101882" bIns="50941" rtlCol="0" anchor="ctr"/>
          <a:lstStyle>
            <a:lvl1pPr algn="r">
              <a:defRPr sz="1300" b="1" i="0">
                <a:solidFill>
                  <a:schemeClr val="tx1"/>
                </a:solidFill>
              </a:defRPr>
            </a:lvl1pPr>
          </a:lstStyle>
          <a:p>
            <a:r>
              <a:rPr lang="en-US" dirty="0" smtClean="0"/>
              <a:t> V. </a:t>
            </a:r>
            <a:r>
              <a:rPr lang="en-US" dirty="0" err="1" smtClean="0"/>
              <a:t>Fadeyev</a:t>
            </a:r>
            <a:r>
              <a:rPr lang="en-US" dirty="0" smtClean="0"/>
              <a:t> &amp;  A.A. Grillo       </a:t>
            </a:r>
            <a:fld id="{2ED39442-5CD5-1C43-88B5-0E2C9220664C}" type="slidenum">
              <a:rPr lang="en-US" smtClean="0"/>
              <a:pPr/>
              <a:t>‹#›</a:t>
            </a:fld>
            <a:endParaRPr lang="en-US" dirty="0"/>
          </a:p>
        </p:txBody>
      </p:sp>
      <p:pic>
        <p:nvPicPr>
          <p:cNvPr id="7" name="Picture 6" descr="Slide1.jpg"/>
          <p:cNvPicPr>
            <a:picLocks noChangeAspect="1"/>
          </p:cNvPicPr>
          <p:nvPr userDrawn="1"/>
        </p:nvPicPr>
        <p:blipFill rotWithShape="1">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l="50546" t="26540" r="28262" b="15226"/>
          <a:stretch/>
        </p:blipFill>
        <p:spPr>
          <a:xfrm>
            <a:off x="9427947" y="6646158"/>
            <a:ext cx="503827" cy="1038359"/>
          </a:xfrm>
          <a:prstGeom prst="rect">
            <a:avLst/>
          </a:prstGeom>
        </p:spPr>
      </p:pic>
      <p:pic>
        <p:nvPicPr>
          <p:cNvPr id="8" name="Picture 7"/>
          <p:cNvPicPr>
            <a:picLocks noChangeAspect="1"/>
          </p:cNvPicPr>
          <p:nvPr userDrawn="1"/>
        </p:nvPicPr>
        <p:blipFill>
          <a:blip r:embed="rId14"/>
          <a:stretch>
            <a:fillRect/>
          </a:stretch>
        </p:blipFill>
        <p:spPr>
          <a:xfrm>
            <a:off x="120321" y="156591"/>
            <a:ext cx="864616" cy="1043178"/>
          </a:xfrm>
          <a:prstGeom prst="rect">
            <a:avLst/>
          </a:prstGeom>
        </p:spPr>
      </p:pic>
    </p:spTree>
    <p:extLst>
      <p:ext uri="{BB962C8B-B14F-4D97-AF65-F5344CB8AC3E}">
        <p14:creationId xmlns:p14="http://schemas.microsoft.com/office/powerpoint/2010/main" val="3466770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509412" rtl="0" eaLnBrk="1" latinLnBrk="0" hangingPunct="1">
        <a:spcBef>
          <a:spcPct val="0"/>
        </a:spcBef>
        <a:buNone/>
        <a:defRPr sz="3200" b="1" i="0" kern="1200">
          <a:solidFill>
            <a:srgbClr val="FF0000"/>
          </a:solidFill>
          <a:latin typeface="+mj-lt"/>
          <a:ea typeface="+mj-ea"/>
          <a:cs typeface="+mj-cs"/>
        </a:defRPr>
      </a:lvl1pPr>
    </p:titleStyle>
    <p:bodyStyle>
      <a:lvl1pPr marL="382059" indent="-382059" algn="l" defTabSz="509412" rtl="0" eaLnBrk="1" latinLnBrk="0" hangingPunct="1">
        <a:spcBef>
          <a:spcPct val="20000"/>
        </a:spcBef>
        <a:buFont typeface="Arial"/>
        <a:buChar char="•"/>
        <a:defRPr sz="2400" b="1" i="0" kern="1200">
          <a:solidFill>
            <a:srgbClr val="000090"/>
          </a:solidFill>
          <a:latin typeface="Times New Roman"/>
          <a:ea typeface="+mn-ea"/>
          <a:cs typeface="Times New Roman"/>
        </a:defRPr>
      </a:lvl1pPr>
      <a:lvl2pPr marL="827795" indent="-318383" algn="l" defTabSz="509412" rtl="0" eaLnBrk="1" latinLnBrk="0" hangingPunct="1">
        <a:spcBef>
          <a:spcPct val="20000"/>
        </a:spcBef>
        <a:buFont typeface="Arial"/>
        <a:buChar char="–"/>
        <a:defRPr sz="2000" b="1" i="0" kern="1200">
          <a:solidFill>
            <a:srgbClr val="000090"/>
          </a:solidFill>
          <a:latin typeface="Times New Roman"/>
          <a:ea typeface="+mn-ea"/>
          <a:cs typeface="Times New Roman"/>
        </a:defRPr>
      </a:lvl2pPr>
      <a:lvl3pPr marL="1273531" indent="-254706" algn="l" defTabSz="509412" rtl="0" eaLnBrk="1" latinLnBrk="0" hangingPunct="1">
        <a:spcBef>
          <a:spcPct val="20000"/>
        </a:spcBef>
        <a:buFont typeface="Arial"/>
        <a:buChar char="•"/>
        <a:defRPr sz="1800" b="1" i="0" kern="1200">
          <a:solidFill>
            <a:srgbClr val="000090"/>
          </a:solidFill>
          <a:latin typeface="Times New Roman"/>
          <a:ea typeface="+mn-ea"/>
          <a:cs typeface="Times New Roman"/>
        </a:defRPr>
      </a:lvl3pPr>
      <a:lvl4pPr marL="1782943" indent="-254706" algn="l" defTabSz="509412" rtl="0" eaLnBrk="1" latinLnBrk="0" hangingPunct="1">
        <a:spcBef>
          <a:spcPct val="20000"/>
        </a:spcBef>
        <a:buFont typeface="Arial"/>
        <a:buChar char="–"/>
        <a:defRPr sz="1800" b="1" i="0" kern="1200">
          <a:solidFill>
            <a:srgbClr val="000090"/>
          </a:solidFill>
          <a:latin typeface="Times New Roman"/>
          <a:ea typeface="+mn-ea"/>
          <a:cs typeface="Times New Roman"/>
        </a:defRPr>
      </a:lvl4pPr>
      <a:lvl5pPr marL="2292355" indent="-254706" algn="l" defTabSz="509412" rtl="0" eaLnBrk="1" latinLnBrk="0" hangingPunct="1">
        <a:spcBef>
          <a:spcPct val="20000"/>
        </a:spcBef>
        <a:buFont typeface="Arial"/>
        <a:buChar char="»"/>
        <a:defRPr sz="1800" b="1" i="0" kern="1200">
          <a:solidFill>
            <a:srgbClr val="000090"/>
          </a:solidFill>
          <a:latin typeface="Times New Roman"/>
          <a:ea typeface="+mn-ea"/>
          <a:cs typeface="Times New Roman"/>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Sensor Status</a:t>
            </a:r>
            <a:br>
              <a:rPr lang="en-US" dirty="0" smtClean="0"/>
            </a:br>
            <a:r>
              <a:rPr lang="en-US" sz="2400" dirty="0" smtClean="0"/>
              <a:t>28</a:t>
            </a:r>
            <a:r>
              <a:rPr lang="en-US" sz="2400" dirty="0" smtClean="0"/>
              <a:t>-Oct-14</a:t>
            </a:r>
            <a:endParaRPr lang="en-US" sz="2400" dirty="0"/>
          </a:p>
        </p:txBody>
      </p:sp>
      <p:sp>
        <p:nvSpPr>
          <p:cNvPr id="3" name="Subtitle 2"/>
          <p:cNvSpPr>
            <a:spLocks noGrp="1"/>
          </p:cNvSpPr>
          <p:nvPr>
            <p:ph type="subTitle" idx="1"/>
          </p:nvPr>
        </p:nvSpPr>
        <p:spPr/>
        <p:txBody>
          <a:bodyPr>
            <a:normAutofit/>
          </a:bodyPr>
          <a:lstStyle/>
          <a:p>
            <a:r>
              <a:rPr lang="en-US" b="1" dirty="0" smtClean="0">
                <a:solidFill>
                  <a:srgbClr val="000090"/>
                </a:solidFill>
              </a:rPr>
              <a:t>V. </a:t>
            </a:r>
            <a:r>
              <a:rPr lang="en-US" b="1" dirty="0" err="1" smtClean="0">
                <a:solidFill>
                  <a:srgbClr val="000090"/>
                </a:solidFill>
              </a:rPr>
              <a:t>Fadeyev</a:t>
            </a:r>
            <a:r>
              <a:rPr lang="en-US" b="1" dirty="0" smtClean="0">
                <a:solidFill>
                  <a:srgbClr val="000090"/>
                </a:solidFill>
              </a:rPr>
              <a:t> &amp; A.A. Grillo </a:t>
            </a:r>
          </a:p>
          <a:p>
            <a:r>
              <a:rPr lang="en-US" b="1" dirty="0" smtClean="0">
                <a:solidFill>
                  <a:srgbClr val="000090"/>
                </a:solidFill>
              </a:rPr>
              <a:t>SCIPP - UCSC</a:t>
            </a:r>
            <a:endParaRPr lang="en-US" b="1" dirty="0">
              <a:solidFill>
                <a:srgbClr val="000090"/>
              </a:solidFill>
            </a:endParaRPr>
          </a:p>
        </p:txBody>
      </p:sp>
    </p:spTree>
    <p:extLst>
      <p:ext uri="{BB962C8B-B14F-4D97-AF65-F5344CB8AC3E}">
        <p14:creationId xmlns:p14="http://schemas.microsoft.com/office/powerpoint/2010/main" val="66255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a:t>
            </a:r>
            <a:r>
              <a:rPr lang="en-US" dirty="0" smtClean="0"/>
              <a:t>on </a:t>
            </a:r>
            <a:r>
              <a:rPr lang="en-US" dirty="0" smtClean="0"/>
              <a:t>Second AMS Submission</a:t>
            </a:r>
            <a:endParaRPr lang="en-US" dirty="0"/>
          </a:p>
        </p:txBody>
      </p:sp>
      <p:sp>
        <p:nvSpPr>
          <p:cNvPr id="3" name="Content Placeholder 2"/>
          <p:cNvSpPr>
            <a:spLocks noGrp="1"/>
          </p:cNvSpPr>
          <p:nvPr>
            <p:ph idx="1"/>
          </p:nvPr>
        </p:nvSpPr>
        <p:spPr>
          <a:xfrm>
            <a:off x="569776" y="1036321"/>
            <a:ext cx="9052560" cy="6416494"/>
          </a:xfrm>
        </p:spPr>
        <p:txBody>
          <a:bodyPr>
            <a:normAutofit lnSpcReduction="10000"/>
          </a:bodyPr>
          <a:lstStyle/>
          <a:p>
            <a:pPr marL="406576" indent="-342900"/>
            <a:r>
              <a:rPr lang="en-US" sz="2000" b="0" dirty="0" smtClean="0">
                <a:latin typeface="Arial" panose="020B0604020202020204" pitchFamily="34" charset="0"/>
                <a:cs typeface="Arial" panose="020B0604020202020204" pitchFamily="34" charset="0"/>
              </a:rPr>
              <a:t>We were working on 2</a:t>
            </a:r>
            <a:r>
              <a:rPr lang="en-US" sz="2000" b="0" baseline="30000" dirty="0" smtClean="0">
                <a:latin typeface="Arial" panose="020B0604020202020204" pitchFamily="34" charset="0"/>
                <a:cs typeface="Arial" panose="020B0604020202020204" pitchFamily="34" charset="0"/>
              </a:rPr>
              <a:t>nd</a:t>
            </a:r>
            <a:r>
              <a:rPr lang="en-US" sz="2000" b="0" dirty="0" smtClean="0">
                <a:latin typeface="Arial" panose="020B0604020202020204" pitchFamily="34" charset="0"/>
                <a:cs typeface="Arial" panose="020B0604020202020204" pitchFamily="34" charset="0"/>
              </a:rPr>
              <a:t> AMS (“architectural”) submission with the target date of Nov 3. This was a tight deadline that we attempted to make.</a:t>
            </a:r>
          </a:p>
          <a:p>
            <a:pPr marL="852312" lvl="1" indent="-342900"/>
            <a:r>
              <a:rPr lang="en-US" sz="1800" b="0" dirty="0" smtClean="0">
                <a:latin typeface="Arial" panose="020B0604020202020204" pitchFamily="34" charset="0"/>
                <a:cs typeface="Arial" panose="020B0604020202020204" pitchFamily="34" charset="0"/>
              </a:rPr>
              <a:t>However, we had a “force major” situation with the design computer at SCIPP. (Intermittent/flaky network access that may be due to hardware failure.) At this point we recovered, by moving software to another computer. However, it took away 10 days of design time due to intricacies of the installation procedure.</a:t>
            </a:r>
          </a:p>
          <a:p>
            <a:pPr marL="852312" lvl="1" indent="-342900"/>
            <a:r>
              <a:rPr lang="en-US" sz="1800" b="0" dirty="0" smtClean="0">
                <a:latin typeface="Arial" panose="020B0604020202020204" pitchFamily="34" charset="0"/>
                <a:cs typeface="Arial" panose="020B0604020202020204" pitchFamily="34" charset="0"/>
              </a:rPr>
              <a:t>At this point we think that attempt to make the deadline would not make sense due to the time lost. {</a:t>
            </a:r>
            <a:r>
              <a:rPr lang="en-US" sz="1800" b="0" dirty="0">
                <a:latin typeface="Arial" panose="020B0604020202020204" pitchFamily="34" charset="0"/>
                <a:cs typeface="Arial" panose="020B0604020202020204" pitchFamily="34" charset="0"/>
              </a:rPr>
              <a:t> </a:t>
            </a:r>
            <a:r>
              <a:rPr lang="en-US" sz="1800" b="0" i="1" dirty="0" smtClean="0">
                <a:latin typeface="Arial" panose="020B0604020202020204" pitchFamily="34" charset="0"/>
                <a:cs typeface="Arial" panose="020B0604020202020204" pitchFamily="34" charset="0"/>
              </a:rPr>
              <a:t>Risk*time</a:t>
            </a:r>
            <a:r>
              <a:rPr lang="en-US" sz="1800" b="0" dirty="0" smtClean="0">
                <a:latin typeface="Arial" panose="020B0604020202020204" pitchFamily="34" charset="0"/>
                <a:cs typeface="Arial" panose="020B0604020202020204" pitchFamily="34" charset="0"/>
              </a:rPr>
              <a:t> </a:t>
            </a:r>
            <a:r>
              <a:rPr lang="en-US" sz="1800" b="0" i="1" dirty="0" smtClean="0">
                <a:latin typeface="Arial" panose="020B0604020202020204" pitchFamily="34" charset="0"/>
                <a:cs typeface="Arial" panose="020B0604020202020204" pitchFamily="34" charset="0"/>
              </a:rPr>
              <a:t>&lt;= Limit </a:t>
            </a:r>
            <a:r>
              <a:rPr lang="en-US" sz="1800" b="0" dirty="0" smtClean="0">
                <a:latin typeface="Arial" panose="020B0604020202020204" pitchFamily="34" charset="0"/>
                <a:cs typeface="Arial" panose="020B0604020202020204" pitchFamily="34" charset="0"/>
              </a:rPr>
              <a:t>}</a:t>
            </a:r>
          </a:p>
          <a:p>
            <a:pPr marL="406576" indent="-342900"/>
            <a:r>
              <a:rPr lang="en-US" sz="2000" b="0" dirty="0" smtClean="0">
                <a:latin typeface="Arial" panose="020B0604020202020204" pitchFamily="34" charset="0"/>
                <a:cs typeface="Arial" panose="020B0604020202020204" pitchFamily="34" charset="0"/>
              </a:rPr>
              <a:t>Where things are right now:</a:t>
            </a:r>
            <a:endParaRPr lang="en-US" sz="2000" b="0" dirty="0" smtClean="0">
              <a:latin typeface="Arial" panose="020B0604020202020204" pitchFamily="34" charset="0"/>
              <a:cs typeface="Arial" panose="020B0604020202020204" pitchFamily="34" charset="0"/>
            </a:endParaRPr>
          </a:p>
          <a:p>
            <a:pPr marL="852312" lvl="1" indent="-342900"/>
            <a:r>
              <a:rPr lang="en-US" sz="1800" b="0" dirty="0" err="1" smtClean="0">
                <a:latin typeface="Arial" panose="020B0604020202020204" pitchFamily="34" charset="0"/>
                <a:cs typeface="Arial" panose="020B0604020202020204" pitchFamily="34" charset="0"/>
              </a:rPr>
              <a:t>Herve</a:t>
            </a:r>
            <a:r>
              <a:rPr lang="en-US" sz="1800" b="0" dirty="0" smtClean="0">
                <a:latin typeface="Arial" panose="020B0604020202020204" pitchFamily="34" charset="0"/>
                <a:cs typeface="Arial" panose="020B0604020202020204" pitchFamily="34" charset="0"/>
              </a:rPr>
              <a:t> has conceived a scheme of fast </a:t>
            </a:r>
            <a:r>
              <a:rPr lang="en-US" sz="1800" b="0" dirty="0" smtClean="0">
                <a:latin typeface="Arial" panose="020B0604020202020204" pitchFamily="34" charset="0"/>
                <a:cs typeface="Arial" panose="020B0604020202020204" pitchFamily="34" charset="0"/>
              </a:rPr>
              <a:t>scan of 8-strip region that can readout up to 8 hits/BC.</a:t>
            </a:r>
          </a:p>
          <a:p>
            <a:pPr marL="852312" lvl="1" indent="-342900"/>
            <a:r>
              <a:rPr lang="en-US" sz="1800" b="0" dirty="0" smtClean="0">
                <a:latin typeface="Arial" panose="020B0604020202020204" pitchFamily="34" charset="0"/>
                <a:cs typeface="Arial" panose="020B0604020202020204" pitchFamily="34" charset="0"/>
              </a:rPr>
              <a:t>SLAC designers (Angelo and Pietro) have designed a fast LVDS-like driver with </a:t>
            </a:r>
            <a:r>
              <a:rPr lang="en-US" sz="1800" b="0" dirty="0" smtClean="0">
                <a:latin typeface="Arial" panose="020B0604020202020204" pitchFamily="34" charset="0"/>
                <a:cs typeface="Arial" panose="020B0604020202020204" pitchFamily="34" charset="0"/>
              </a:rPr>
              <a:t>signal amplitude tunable in wide range: from 0.2 mA to 3.5 mA current. Their simulations indicate that it should work fine at 320 Mbps BW. They are in process of designing receiver.</a:t>
            </a:r>
          </a:p>
          <a:p>
            <a:pPr marL="852312" lvl="1" indent="-342900"/>
            <a:r>
              <a:rPr lang="en-US" sz="1800" b="0" dirty="0" smtClean="0">
                <a:latin typeface="Arial" panose="020B0604020202020204" pitchFamily="34" charset="0"/>
                <a:cs typeface="Arial" panose="020B0604020202020204" pitchFamily="34" charset="0"/>
              </a:rPr>
              <a:t>This work will continue for the time being since the sub-circuits will be needed for the next submission anyway</a:t>
            </a:r>
            <a:r>
              <a:rPr lang="en-US" b="0" dirty="0" smtClean="0">
                <a:latin typeface="Arial" panose="020B0604020202020204" pitchFamily="34" charset="0"/>
                <a:cs typeface="Arial" panose="020B0604020202020204" pitchFamily="34" charset="0"/>
              </a:rPr>
              <a:t>.</a:t>
            </a:r>
            <a:endParaRPr lang="en-US" b="0" dirty="0" smtClean="0">
              <a:latin typeface="Arial" panose="020B0604020202020204" pitchFamily="34" charset="0"/>
              <a:cs typeface="Arial" panose="020B0604020202020204" pitchFamily="34" charset="0"/>
            </a:endParaRPr>
          </a:p>
          <a:p>
            <a:pPr marL="406576" indent="-342900"/>
            <a:r>
              <a:rPr lang="en-US" sz="2000" b="0" dirty="0" smtClean="0">
                <a:latin typeface="Arial" panose="020B0604020202020204" pitchFamily="34" charset="0"/>
                <a:cs typeface="Arial" panose="020B0604020202020204" pitchFamily="34" charset="0"/>
              </a:rPr>
              <a:t>Next submission:</a:t>
            </a:r>
            <a:endParaRPr lang="en-US" sz="2000" b="0" dirty="0" smtClean="0">
              <a:latin typeface="Arial" panose="020B0604020202020204" pitchFamily="34" charset="0"/>
              <a:cs typeface="Arial" panose="020B0604020202020204" pitchFamily="34" charset="0"/>
            </a:endParaRPr>
          </a:p>
          <a:p>
            <a:pPr marL="852312" lvl="1" indent="-342900"/>
            <a:r>
              <a:rPr lang="en-US" sz="1800" b="0" dirty="0" smtClean="0">
                <a:latin typeface="Arial" panose="020B0604020202020204" pitchFamily="34" charset="0"/>
                <a:cs typeface="Arial" panose="020B0604020202020204" pitchFamily="34" charset="0"/>
              </a:rPr>
              <a:t>MPW run deadlines at AMS were on Feb 10 and April 28 in 2014. Likely to be the same in 2015.</a:t>
            </a:r>
          </a:p>
          <a:p>
            <a:pPr marL="852312" lvl="1" indent="-342900"/>
            <a:r>
              <a:rPr lang="en-US" sz="1800" b="0" dirty="0" smtClean="0">
                <a:latin typeface="Arial" panose="020B0604020202020204" pitchFamily="34" charset="0"/>
                <a:cs typeface="Arial" panose="020B0604020202020204" pitchFamily="34" charset="0"/>
              </a:rPr>
              <a:t>Another possibility would be to go straight for engineering run.</a:t>
            </a:r>
          </a:p>
          <a:p>
            <a:pPr marL="406576" indent="-342900"/>
            <a:endParaRPr lang="en-US" sz="1800" dirty="0" smtClean="0"/>
          </a:p>
          <a:p>
            <a:pPr marL="406576" indent="-342900"/>
            <a:endParaRPr lang="en-US" dirty="0" smtClean="0"/>
          </a:p>
        </p:txBody>
      </p:sp>
      <p:sp>
        <p:nvSpPr>
          <p:cNvPr id="4" name="Date Placeholder 3"/>
          <p:cNvSpPr>
            <a:spLocks noGrp="1"/>
          </p:cNvSpPr>
          <p:nvPr>
            <p:ph type="dt" sz="half" idx="2"/>
          </p:nvPr>
        </p:nvSpPr>
        <p:spPr/>
        <p:txBody>
          <a:bodyPr/>
          <a:lstStyle/>
          <a:p>
            <a:r>
              <a:rPr lang="en-US" smtClean="0"/>
              <a:t>28-Oct-14</a:t>
            </a:r>
            <a:endParaRPr lang="en-US" dirty="0"/>
          </a:p>
        </p:txBody>
      </p:sp>
    </p:spTree>
    <p:extLst>
      <p:ext uri="{BB962C8B-B14F-4D97-AF65-F5344CB8AC3E}">
        <p14:creationId xmlns:p14="http://schemas.microsoft.com/office/powerpoint/2010/main" val="3179966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1829</TotalTime>
  <Words>265</Words>
  <Application>Microsoft Office PowerPoint</Application>
  <PresentationFormat>Custom</PresentationFormat>
  <Paragraphs>15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Sensor Status 28-Oct-14</vt:lpstr>
      <vt:lpstr>Work on Second AMS Submission</vt:lpstr>
    </vt:vector>
  </TitlesOfParts>
  <Company>University of California Santa Cruz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Grillo</dc:creator>
  <cp:lastModifiedBy>VF</cp:lastModifiedBy>
  <cp:revision>116</cp:revision>
  <cp:lastPrinted>2014-09-29T22:19:48Z</cp:lastPrinted>
  <dcterms:created xsi:type="dcterms:W3CDTF">2013-08-04T03:44:42Z</dcterms:created>
  <dcterms:modified xsi:type="dcterms:W3CDTF">2014-10-28T01:21:58Z</dcterms:modified>
</cp:coreProperties>
</file>