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7" r:id="rId5"/>
    <p:sldId id="268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656" y="-26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28/10/2014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124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28/10/2014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638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28/10/2014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019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28/10/2014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292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28/10/2014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0587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28/10/2014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597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28/10/2014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7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28/10/2014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451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28/10/2014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8115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28/10/2014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263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28/10/2014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645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D39D44-640E-4779-B4EB-FFF39EDF2B26}" type="datetimeFigureOut">
              <a:rPr lang="en-GB" smtClean="0"/>
              <a:t>28/10/2014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570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Status of test kit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4772744"/>
            <a:ext cx="7632848" cy="1752600"/>
          </a:xfrm>
        </p:spPr>
        <p:txBody>
          <a:bodyPr/>
          <a:lstStyle/>
          <a:p>
            <a:r>
              <a:rPr lang="en-GB" dirty="0" smtClean="0"/>
              <a:t>J. Dopke, T. Huffman, J. J. John </a:t>
            </a:r>
            <a:br>
              <a:rPr lang="en-GB" dirty="0" smtClean="0"/>
            </a:br>
            <a:r>
              <a:rPr lang="en-GB" dirty="0" smtClean="0"/>
              <a:t>with help from many others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0227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en-GB" dirty="0" smtClean="0"/>
              <a:t>HVStripV1 hardware status</a:t>
            </a:r>
            <a:endParaRPr lang="en-GB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435280" cy="2736304"/>
          </a:xfrm>
        </p:spPr>
        <p:txBody>
          <a:bodyPr>
            <a:noAutofit/>
          </a:bodyPr>
          <a:lstStyle/>
          <a:p>
            <a:r>
              <a:rPr lang="en-GB" sz="2000" dirty="0" smtClean="0"/>
              <a:t>4 motherboards now tested to a reasonable extent</a:t>
            </a:r>
          </a:p>
          <a:p>
            <a:pPr lvl="1"/>
            <a:r>
              <a:rPr lang="en-GB" sz="1600" dirty="0" smtClean="0"/>
              <a:t>Digital readout + analogue readout with OUTAB – see other talks</a:t>
            </a:r>
          </a:p>
          <a:p>
            <a:pPr lvl="1"/>
            <a:r>
              <a:rPr lang="en-GB" sz="1600" dirty="0" smtClean="0"/>
              <a:t>Still to be tested: working with the passive </a:t>
            </a:r>
            <a:r>
              <a:rPr lang="en-GB" sz="1600" dirty="0" smtClean="0"/>
              <a:t>devices via the motherboard</a:t>
            </a:r>
            <a:br>
              <a:rPr lang="en-GB" sz="1600" dirty="0" smtClean="0"/>
            </a:br>
            <a:endParaRPr lang="en-GB" sz="1600" dirty="0" smtClean="0"/>
          </a:p>
          <a:p>
            <a:r>
              <a:rPr lang="en-GB" sz="2000" dirty="0" smtClean="0"/>
              <a:t>4 more motherboards are nearing completion in Oxford</a:t>
            </a:r>
          </a:p>
          <a:p>
            <a:pPr lvl="1"/>
            <a:r>
              <a:rPr lang="en-GB" sz="1600" dirty="0" smtClean="0"/>
              <a:t>To be bonded this week at RAL and brought to ATLAS Upgrade Week</a:t>
            </a:r>
          </a:p>
          <a:p>
            <a:pPr lvl="1"/>
            <a:r>
              <a:rPr lang="en-GB" sz="1600" dirty="0" smtClean="0"/>
              <a:t>1 is for SCIPP;  would any other groups like one? </a:t>
            </a:r>
          </a:p>
          <a:p>
            <a:pPr lvl="1"/>
            <a:r>
              <a:rPr lang="en-GB" sz="1600" dirty="0" smtClean="0"/>
              <a:t>Otherwise </a:t>
            </a:r>
            <a:r>
              <a:rPr lang="en-GB" sz="1600" dirty="0" smtClean="0"/>
              <a:t>I propose the other 3 new motherboards as </a:t>
            </a:r>
            <a:r>
              <a:rPr lang="en-GB" sz="1600" dirty="0" smtClean="0"/>
              <a:t>stock for irradiation campaigns</a:t>
            </a:r>
          </a:p>
        </p:txBody>
      </p:sp>
      <p:pic>
        <p:nvPicPr>
          <p:cNvPr id="1029" name="Picture 5" descr="E:\H\SLHC\__2014-10-14\HVStripV1 Motherboard zoom_smal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4149080"/>
            <a:ext cx="4072084" cy="2293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E:\H\SLHC\__2014-10-14\HVStripV1 Motherboard_small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4155440"/>
            <a:ext cx="2691589" cy="22874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5120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en-GB" dirty="0" smtClean="0"/>
              <a:t>Motherboard – initial assignments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1805718"/>
              </p:ext>
            </p:extLst>
          </p:nvPr>
        </p:nvGraphicFramePr>
        <p:xfrm>
          <a:off x="683568" y="1218428"/>
          <a:ext cx="7920880" cy="42404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224"/>
                <a:gridCol w="5904656"/>
              </a:tblGrid>
              <a:tr h="600067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Number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Group</a:t>
                      </a:r>
                      <a:endParaRPr lang="en-GB" dirty="0"/>
                    </a:p>
                  </a:txBody>
                  <a:tcPr/>
                </a:tc>
              </a:tr>
              <a:tr h="600067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DESY</a:t>
                      </a:r>
                      <a:endParaRPr lang="en-GB" dirty="0"/>
                    </a:p>
                  </a:txBody>
                  <a:tcPr/>
                </a:tc>
              </a:tr>
              <a:tr h="600067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Glasgow</a:t>
                      </a:r>
                      <a:endParaRPr lang="en-GB" dirty="0"/>
                    </a:p>
                  </a:txBody>
                  <a:tcPr/>
                </a:tc>
              </a:tr>
              <a:tr h="600067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Oxford</a:t>
                      </a:r>
                      <a:endParaRPr lang="en-GB" dirty="0"/>
                    </a:p>
                  </a:txBody>
                  <a:tcPr/>
                </a:tc>
              </a:tr>
              <a:tr h="600067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RAL</a:t>
                      </a:r>
                      <a:endParaRPr lang="en-GB" dirty="0"/>
                    </a:p>
                  </a:txBody>
                  <a:tcPr/>
                </a:tc>
              </a:tr>
              <a:tr h="600067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SCIPP</a:t>
                      </a:r>
                      <a:endParaRPr lang="en-GB" dirty="0"/>
                    </a:p>
                  </a:txBody>
                  <a:tcPr/>
                </a:tc>
              </a:tr>
              <a:tr h="600067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let</a:t>
                      </a:r>
                      <a:r>
                        <a:rPr lang="en-GB" baseline="0" dirty="0" smtClean="0"/>
                        <a:t> us know </a:t>
                      </a:r>
                      <a:br>
                        <a:rPr lang="en-GB" baseline="0" dirty="0" smtClean="0"/>
                      </a:br>
                      <a:r>
                        <a:rPr lang="en-GB" baseline="0" dirty="0" smtClean="0"/>
                        <a:t>your needs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Other groups</a:t>
                      </a:r>
                    </a:p>
                    <a:p>
                      <a:r>
                        <a:rPr lang="en-GB" dirty="0" smtClean="0"/>
                        <a:t>and/or motherboards</a:t>
                      </a:r>
                      <a:r>
                        <a:rPr lang="en-GB" baseline="0" dirty="0" smtClean="0"/>
                        <a:t> </a:t>
                      </a:r>
                      <a:r>
                        <a:rPr lang="en-GB" baseline="0" dirty="0" smtClean="0"/>
                        <a:t>for irradiation campaigns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8190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5760"/>
            <a:ext cx="8229600" cy="1143000"/>
          </a:xfrm>
        </p:spPr>
        <p:txBody>
          <a:bodyPr/>
          <a:lstStyle/>
          <a:p>
            <a:r>
              <a:rPr lang="en-GB" dirty="0" smtClean="0"/>
              <a:t>Towards HV CHESS test boards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7859216" cy="4853136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GB" b="1" dirty="0" smtClean="0"/>
              <a:t>Motherboard </a:t>
            </a:r>
            <a:r>
              <a:rPr lang="en-GB" b="1" dirty="0" smtClean="0"/>
              <a:t>– updated spec</a:t>
            </a:r>
            <a:r>
              <a:rPr lang="en-GB" b="1" dirty="0" smtClean="0"/>
              <a:t>:</a:t>
            </a:r>
          </a:p>
          <a:p>
            <a:pPr lvl="1">
              <a:spcBef>
                <a:spcPts val="1200"/>
              </a:spcBef>
            </a:pPr>
            <a:r>
              <a:rPr lang="en-GB" sz="2000" dirty="0" smtClean="0"/>
              <a:t>Regulate power down from </a:t>
            </a:r>
            <a:r>
              <a:rPr lang="en-GB" sz="2000" dirty="0" smtClean="0"/>
              <a:t>5V; could also generate -60V </a:t>
            </a:r>
            <a:r>
              <a:rPr lang="en-GB" sz="2000" dirty="0" err="1" smtClean="0"/>
              <a:t>onboard</a:t>
            </a:r>
            <a:endParaRPr lang="en-GB" sz="2000" dirty="0" smtClean="0"/>
          </a:p>
          <a:p>
            <a:pPr lvl="1">
              <a:spcBef>
                <a:spcPts val="1200"/>
              </a:spcBef>
            </a:pPr>
            <a:r>
              <a:rPr lang="en-GB" sz="2000" dirty="0" smtClean="0"/>
              <a:t>For the 6 bias supplies needed, decided on having </a:t>
            </a:r>
            <a:r>
              <a:rPr lang="en-GB" sz="2000" dirty="0" err="1" smtClean="0"/>
              <a:t>onboard</a:t>
            </a:r>
            <a:r>
              <a:rPr lang="en-GB" sz="2000" dirty="0" smtClean="0"/>
              <a:t> current and voltage DACs in last meeting, to reduce test equipment requirements</a:t>
            </a:r>
            <a:endParaRPr lang="en-GB" sz="2000" dirty="0" smtClean="0"/>
          </a:p>
          <a:p>
            <a:pPr lvl="1">
              <a:spcBef>
                <a:spcPts val="1200"/>
              </a:spcBef>
            </a:pPr>
            <a:r>
              <a:rPr lang="en-GB" sz="2000" dirty="0" smtClean="0"/>
              <a:t>Proposing to use up current </a:t>
            </a:r>
            <a:r>
              <a:rPr lang="en-GB" sz="2000" dirty="0" err="1" smtClean="0"/>
              <a:t>Lemo</a:t>
            </a:r>
            <a:r>
              <a:rPr lang="en-GB" sz="2000" dirty="0" smtClean="0"/>
              <a:t> stock, then switch to SMA connectors, to manage costs</a:t>
            </a:r>
          </a:p>
          <a:p>
            <a:pPr lvl="1">
              <a:spcBef>
                <a:spcPts val="1200"/>
              </a:spcBef>
            </a:pPr>
            <a:r>
              <a:rPr lang="en-GB" sz="2000" dirty="0" smtClean="0"/>
              <a:t>Proposing one output </a:t>
            </a:r>
            <a:r>
              <a:rPr lang="en-GB" sz="2000" dirty="0" err="1" smtClean="0"/>
              <a:t>Lemo</a:t>
            </a:r>
            <a:r>
              <a:rPr lang="en-GB" sz="2000" dirty="0" smtClean="0"/>
              <a:t>/SMA for each of the 8 arrays of active pixels, with a software-controlled mux to select the pixel</a:t>
            </a:r>
          </a:p>
          <a:p>
            <a:pPr lvl="1">
              <a:spcBef>
                <a:spcPts val="1200"/>
              </a:spcBef>
            </a:pPr>
            <a:r>
              <a:rPr lang="en-GB" sz="2000" dirty="0"/>
              <a:t>Proposing </a:t>
            </a:r>
            <a:r>
              <a:rPr lang="en-GB" sz="2000" dirty="0" smtClean="0"/>
              <a:t>to add </a:t>
            </a:r>
            <a:r>
              <a:rPr lang="en-GB" sz="2000" dirty="0" smtClean="0"/>
              <a:t>a VHDCI connector so that software via the </a:t>
            </a:r>
            <a:r>
              <a:rPr lang="en-GB" sz="2000" dirty="0" err="1" smtClean="0"/>
              <a:t>Atlys</a:t>
            </a:r>
            <a:r>
              <a:rPr lang="en-GB" sz="2000" dirty="0" smtClean="0"/>
              <a:t> DAQ can configure bias DACs and mux</a:t>
            </a:r>
            <a:endParaRPr lang="en-GB" sz="2000" dirty="0" smtClean="0"/>
          </a:p>
          <a:p>
            <a:pPr lvl="1">
              <a:spcBef>
                <a:spcPts val="1200"/>
              </a:spcBef>
            </a:pPr>
            <a:endParaRPr lang="en-GB" sz="2000" dirty="0" smtClean="0"/>
          </a:p>
          <a:p>
            <a:pPr lvl="1">
              <a:spcBef>
                <a:spcPts val="1200"/>
              </a:spcBef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487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HV CHESS Motherboard – proposed schedule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6423209"/>
              </p:ext>
            </p:extLst>
          </p:nvPr>
        </p:nvGraphicFramePr>
        <p:xfrm>
          <a:off x="755576" y="1484784"/>
          <a:ext cx="7920880" cy="49205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224"/>
                <a:gridCol w="5904656"/>
              </a:tblGrid>
              <a:tr h="600067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Date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Task</a:t>
                      </a:r>
                      <a:endParaRPr lang="en-GB" dirty="0"/>
                    </a:p>
                  </a:txBody>
                  <a:tcPr/>
                </a:tc>
              </a:tr>
              <a:tr h="60006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Being</a:t>
                      </a:r>
                      <a:r>
                        <a:rPr lang="en-GB" baseline="0" dirty="0" smtClean="0"/>
                        <a:t> away this week and at AUW next week, I propose this schedule:</a:t>
                      </a:r>
                      <a:endParaRPr lang="en-GB" dirty="0"/>
                    </a:p>
                  </a:txBody>
                  <a:tcPr/>
                </a:tc>
              </a:tr>
              <a:tr h="600067">
                <a:tc>
                  <a:txBody>
                    <a:bodyPr/>
                    <a:lstStyle/>
                    <a:p>
                      <a:r>
                        <a:rPr lang="en-GB" dirty="0" smtClean="0"/>
                        <a:t>~12 Nov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Daughterboard design complete</a:t>
                      </a:r>
                      <a:endParaRPr lang="en-GB" dirty="0"/>
                    </a:p>
                  </a:txBody>
                  <a:tcPr/>
                </a:tc>
              </a:tr>
              <a:tr h="600067">
                <a:tc>
                  <a:txBody>
                    <a:bodyPr/>
                    <a:lstStyle/>
                    <a:p>
                      <a:r>
                        <a:rPr lang="en-GB" dirty="0" smtClean="0"/>
                        <a:t>~21 Nov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Motherboard design</a:t>
                      </a:r>
                      <a:r>
                        <a:rPr lang="en-GB" baseline="0" dirty="0" smtClean="0"/>
                        <a:t> complete</a:t>
                      </a:r>
                    </a:p>
                    <a:p>
                      <a:r>
                        <a:rPr lang="en-GB" baseline="0" dirty="0" smtClean="0"/>
                        <a:t>In parallel: review </a:t>
                      </a:r>
                      <a:r>
                        <a:rPr lang="en-GB" baseline="0" dirty="0" err="1" smtClean="0"/>
                        <a:t>daughterboards</a:t>
                      </a:r>
                      <a:endParaRPr lang="en-GB" dirty="0"/>
                    </a:p>
                  </a:txBody>
                  <a:tcPr/>
                </a:tc>
              </a:tr>
              <a:tr h="600067">
                <a:tc>
                  <a:txBody>
                    <a:bodyPr/>
                    <a:lstStyle/>
                    <a:p>
                      <a:r>
                        <a:rPr lang="en-GB" dirty="0" smtClean="0"/>
                        <a:t>Week of 24 Nov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Review motherboard design and update as needed</a:t>
                      </a:r>
                    </a:p>
                    <a:p>
                      <a:r>
                        <a:rPr lang="en-GB" dirty="0" smtClean="0"/>
                        <a:t>In parallel:</a:t>
                      </a:r>
                      <a:r>
                        <a:rPr lang="en-GB" baseline="0" dirty="0" smtClean="0"/>
                        <a:t> manufacture </a:t>
                      </a:r>
                      <a:r>
                        <a:rPr lang="en-GB" baseline="0" dirty="0" err="1" smtClean="0"/>
                        <a:t>daughterboards</a:t>
                      </a:r>
                      <a:endParaRPr lang="en-GB" dirty="0"/>
                    </a:p>
                  </a:txBody>
                  <a:tcPr/>
                </a:tc>
              </a:tr>
              <a:tr h="600067">
                <a:tc>
                  <a:txBody>
                    <a:bodyPr/>
                    <a:lstStyle/>
                    <a:p>
                      <a:r>
                        <a:rPr lang="en-GB" dirty="0" smtClean="0"/>
                        <a:t>Week of 1 Dec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Manufacture</a:t>
                      </a:r>
                      <a:r>
                        <a:rPr lang="en-GB" baseline="0" dirty="0" smtClean="0"/>
                        <a:t> motherboards (bare PCBs)</a:t>
                      </a:r>
                      <a:endParaRPr lang="en-GB" dirty="0"/>
                    </a:p>
                  </a:txBody>
                  <a:tcPr/>
                </a:tc>
              </a:tr>
              <a:tr h="600067">
                <a:tc>
                  <a:txBody>
                    <a:bodyPr/>
                    <a:lstStyle/>
                    <a:p>
                      <a:r>
                        <a:rPr lang="en-GB" dirty="0" smtClean="0"/>
                        <a:t>Week of 8 Dec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Assemble motherboards</a:t>
                      </a:r>
                      <a:endParaRPr lang="en-GB" dirty="0"/>
                    </a:p>
                  </a:txBody>
                  <a:tcPr/>
                </a:tc>
              </a:tr>
              <a:tr h="600067">
                <a:tc>
                  <a:txBody>
                    <a:bodyPr/>
                    <a:lstStyle/>
                    <a:p>
                      <a:r>
                        <a:rPr lang="en-GB" dirty="0" smtClean="0"/>
                        <a:t>Week of 15 Dec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aseline="0" dirty="0" smtClean="0"/>
                        <a:t>Bonding and begin testing</a:t>
                      </a:r>
                      <a:endParaRPr lang="en-GB" baseline="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74720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563</TotalTime>
  <Words>262</Words>
  <Application>Microsoft Office PowerPoint</Application>
  <PresentationFormat>On-screen Show (4:3)</PresentationFormat>
  <Paragraphs>51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Status of test kit </vt:lpstr>
      <vt:lpstr>HVStripV1 hardware status</vt:lpstr>
      <vt:lpstr>Motherboard – initial assignments</vt:lpstr>
      <vt:lpstr>Towards HV CHESS test boards</vt:lpstr>
      <vt:lpstr>HV CHESS Motherboard – proposed schedule</vt:lpstr>
    </vt:vector>
  </TitlesOfParts>
  <Company>Department of Physics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AMS H35 preparation and progress</dc:title>
  <dc:creator>Todd Huffman</dc:creator>
  <cp:lastModifiedBy>admin</cp:lastModifiedBy>
  <cp:revision>64</cp:revision>
  <dcterms:created xsi:type="dcterms:W3CDTF">2014-09-18T13:48:06Z</dcterms:created>
  <dcterms:modified xsi:type="dcterms:W3CDTF">2014-10-28T16:39:21Z</dcterms:modified>
</cp:coreProperties>
</file>