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36" r:id="rId2"/>
    <p:sldId id="435" r:id="rId3"/>
    <p:sldId id="434" r:id="rId4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8C93"/>
    <a:srgbClr val="89A4A7"/>
    <a:srgbClr val="A5F9DF"/>
    <a:srgbClr val="D0D0F0"/>
    <a:srgbClr val="F7B2A7"/>
    <a:srgbClr val="CB419D"/>
    <a:srgbClr val="3C8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0401" autoAdjust="0"/>
  </p:normalViewPr>
  <p:slideViewPr>
    <p:cSldViewPr>
      <p:cViewPr varScale="1">
        <p:scale>
          <a:sx n="75" d="100"/>
          <a:sy n="75" d="100"/>
        </p:scale>
        <p:origin x="-10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1FCCF-E4E4-4E0F-B6D8-4B40A9E9C49B}" type="datetimeFigureOut">
              <a:rPr lang="en-GB" smtClean="0"/>
              <a:t>28/10/2014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0F0E-19BB-40F6-9041-E841FCDD6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94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94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0DB349-4C21-4F3F-861D-776ADBFDE5FB}" type="datetimeFigureOut">
              <a:rPr lang="en-US"/>
              <a:pPr>
                <a:defRPr/>
              </a:pPr>
              <a:t>10/28/2014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9" tIns="46160" rIns="92319" bIns="4616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1" y="4724088"/>
            <a:ext cx="5445134" cy="4474525"/>
          </a:xfrm>
          <a:prstGeom prst="rect">
            <a:avLst/>
          </a:prstGeom>
        </p:spPr>
        <p:txBody>
          <a:bodyPr vert="horz" lIns="92319" tIns="46160" rIns="92319" bIns="461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94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29B5FC-51E6-4978-9FFC-16B924CB95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357563" y="0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2009 International Image Sensor Workshop IISW, 26-28 June 2009</a:t>
            </a:r>
          </a:p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Bergen, Norway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549275"/>
            <a:ext cx="2057400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549275"/>
            <a:ext cx="6019800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5789-1106-4C98-B769-5771DAA9C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25D9E-ECFA-45CA-9F0F-7CE7EB91F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049F-EE89-4AD3-873E-0108F0F74A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4081463"/>
            <a:ext cx="4038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9AADB-EECE-4473-BB5A-D2E88F1CA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F2453-3066-48FF-8207-6054B2EAB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9A8A-CE98-4628-9919-54B0343ACE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6580-90BC-4AA9-BC41-0158A3943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51FA2-D0BD-40A5-81B5-91E037F9B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A824-E039-4C1F-85FA-B505F23F47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5968-166C-4BB5-BFD7-E05CCA8DA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55E7-2BA5-444E-8664-619897537C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FFE3-DEA4-482D-96CB-B03EC3443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485A2-529F-4FED-8F4B-A268CC8CBD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40D1-BE80-4DB2-ADF9-0EE2F6C03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0"/>
            <a:ext cx="963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AEC9AF87-4501-43B5-A3CE-0C2358C0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-9525" y="6826250"/>
            <a:ext cx="914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Lucida Sans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 txBox="1">
            <a:spLocks noChangeArrowheads="1"/>
          </p:cNvSpPr>
          <p:nvPr/>
        </p:nvSpPr>
        <p:spPr bwMode="auto">
          <a:xfrm>
            <a:off x="938852" y="1556792"/>
            <a:ext cx="748883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Strip HR-CMOS 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lvl="0" algn="ctr">
              <a:defRPr/>
            </a:pPr>
            <a:r>
              <a:rPr lang="en-US" b="1" kern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D. </a:t>
            </a: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Das, </a:t>
            </a: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R. Turchetta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STFC-RAL, UK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28</a:t>
            </a: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/10/14</a:t>
            </a:r>
            <a:endParaRPr lang="en-US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Atlas Pixel Meeting</a:t>
            </a:r>
          </a:p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28</a:t>
            </a:r>
            <a:r>
              <a:rPr lang="en-GB" sz="2400" b="1" baseline="30000" dirty="0" smtClean="0">
                <a:solidFill>
                  <a:schemeClr val="bg1"/>
                </a:solidFill>
                <a:latin typeface="Calibri" pitchFamily="34" charset="0"/>
              </a:rPr>
              <a:t>th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October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2014 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Status. 1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2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807" y="1412776"/>
            <a:ext cx="86779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Final design review held last Friday the 24</a:t>
            </a:r>
            <a:r>
              <a:rPr lang="en-GB" baseline="30000" dirty="0" smtClean="0">
                <a:solidFill>
                  <a:schemeClr val="accent2"/>
                </a:solidFill>
              </a:rPr>
              <a:t>th</a:t>
            </a:r>
            <a:r>
              <a:rPr lang="en-GB" dirty="0" smtClean="0">
                <a:solidFill>
                  <a:schemeClr val="accent2"/>
                </a:solidFill>
              </a:rPr>
              <a:t> October.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Some changes proposed. They are being implemented. Reviewers have a deadline this evening to make additional comments. 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Then completing changes and verifications for submission next week.</a:t>
            </a:r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 smtClean="0">
                <a:solidFill>
                  <a:schemeClr val="accent2"/>
                </a:solidFill>
              </a:rPr>
              <a:t>Three chips will be submitted. 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a) Two chips with pixels: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	A) Chips with collection based on holes (aka P </a:t>
            </a:r>
            <a:r>
              <a:rPr lang="en-GB" dirty="0" err="1" smtClean="0">
                <a:solidFill>
                  <a:schemeClr val="accent2"/>
                </a:solidFill>
              </a:rPr>
              <a:t>epi</a:t>
            </a:r>
            <a:r>
              <a:rPr lang="en-GB" dirty="0" smtClean="0">
                <a:solidFill>
                  <a:schemeClr val="accent2"/>
                </a:solidFill>
              </a:rPr>
              <a:t> on N substrate, or P-on-N)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	B)</a:t>
            </a:r>
            <a:r>
              <a:rPr lang="en-GB" dirty="0">
                <a:solidFill>
                  <a:schemeClr val="accent2"/>
                </a:solidFill>
              </a:rPr>
              <a:t> Chips with collection based on </a:t>
            </a:r>
            <a:r>
              <a:rPr lang="en-GB" dirty="0" smtClean="0">
                <a:solidFill>
                  <a:schemeClr val="accent2"/>
                </a:solidFill>
              </a:rPr>
              <a:t>electrons (aka </a:t>
            </a:r>
            <a:r>
              <a:rPr lang="en-GB" dirty="0">
                <a:solidFill>
                  <a:schemeClr val="accent2"/>
                </a:solidFill>
              </a:rPr>
              <a:t>P </a:t>
            </a:r>
            <a:r>
              <a:rPr lang="en-GB" dirty="0" err="1">
                <a:solidFill>
                  <a:schemeClr val="accent2"/>
                </a:solidFill>
              </a:rPr>
              <a:t>epi</a:t>
            </a:r>
            <a:r>
              <a:rPr lang="en-GB" dirty="0">
                <a:solidFill>
                  <a:schemeClr val="accent2"/>
                </a:solidFill>
              </a:rPr>
              <a:t> on </a:t>
            </a:r>
            <a:r>
              <a:rPr lang="en-GB" dirty="0" smtClean="0">
                <a:solidFill>
                  <a:schemeClr val="accent2"/>
                </a:solidFill>
              </a:rPr>
              <a:t>P </a:t>
            </a:r>
            <a:r>
              <a:rPr lang="en-GB" dirty="0">
                <a:solidFill>
                  <a:schemeClr val="accent2"/>
                </a:solidFill>
              </a:rPr>
              <a:t>substrate, or </a:t>
            </a:r>
            <a:r>
              <a:rPr lang="en-GB" dirty="0" smtClean="0">
                <a:solidFill>
                  <a:schemeClr val="accent2"/>
                </a:solidFill>
              </a:rPr>
              <a:t>P-on-P)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Both chips include: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2"/>
                </a:solidFill>
              </a:rPr>
              <a:t>5x5 pixel test structures, with different geometries, on a 40umx40Num pixel, i.e. one dimension fixed to 40um and the other one a multiple of it: 40, 80, 1200, 200, 400, 800 um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2"/>
                </a:solidFill>
              </a:rPr>
              <a:t>passive pixels for E-TCT</a:t>
            </a:r>
            <a:endParaRPr lang="en-GB" dirty="0">
              <a:solidFill>
                <a:schemeClr val="accent2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chemeClr val="accent2"/>
                </a:solidFill>
              </a:rPr>
              <a:t>Isolated amplifiers so that their transfer function can be measured 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Size of silicon to be confirmed. Currently about 11mmx5mm and 6mmx5mm respectively</a:t>
            </a:r>
            <a:endParaRPr lang="en-GB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3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Status. </a:t>
            </a:r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3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807" y="1768748"/>
            <a:ext cx="79326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b) Chip with elementary devices, e.g. MOSFET, capacitors, resistors, …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Design from CERN ported from 6 to 7 metal levels backend</a:t>
            </a:r>
          </a:p>
          <a:p>
            <a:endParaRPr lang="en-GB" dirty="0">
              <a:solidFill>
                <a:schemeClr val="accent2"/>
              </a:solidFill>
            </a:endParaRPr>
          </a:p>
          <a:p>
            <a:r>
              <a:rPr lang="en-GB" dirty="0" smtClean="0">
                <a:solidFill>
                  <a:schemeClr val="accent2"/>
                </a:solidFill>
              </a:rPr>
              <a:t>All chips will be manufactured on different substrates: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5 and 12 um </a:t>
            </a:r>
            <a:r>
              <a:rPr lang="en-GB" dirty="0" err="1" smtClean="0">
                <a:solidFill>
                  <a:schemeClr val="accent2"/>
                </a:solidFill>
              </a:rPr>
              <a:t>epi</a:t>
            </a:r>
            <a:r>
              <a:rPr lang="en-GB" dirty="0" smtClean="0">
                <a:solidFill>
                  <a:schemeClr val="accent2"/>
                </a:solidFill>
              </a:rPr>
              <a:t> low res (reference for TJ), P </a:t>
            </a:r>
            <a:r>
              <a:rPr lang="en-GB" dirty="0" err="1" smtClean="0">
                <a:solidFill>
                  <a:schemeClr val="accent2"/>
                </a:solidFill>
              </a:rPr>
              <a:t>epi</a:t>
            </a:r>
            <a:r>
              <a:rPr lang="en-GB" dirty="0" smtClean="0">
                <a:solidFill>
                  <a:schemeClr val="accent2"/>
                </a:solidFill>
              </a:rPr>
              <a:t> on P sub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12, 18 and 25 um </a:t>
            </a:r>
            <a:r>
              <a:rPr lang="en-GB" dirty="0" err="1" smtClean="0">
                <a:solidFill>
                  <a:schemeClr val="accent2"/>
                </a:solidFill>
              </a:rPr>
              <a:t>epi</a:t>
            </a:r>
            <a:r>
              <a:rPr lang="en-GB" dirty="0" smtClean="0">
                <a:solidFill>
                  <a:schemeClr val="accent2"/>
                </a:solidFill>
              </a:rPr>
              <a:t> high res (&gt; 1kOhm </a:t>
            </a:r>
            <a:r>
              <a:rPr lang="en-GB" dirty="0">
                <a:solidFill>
                  <a:schemeClr val="accent2"/>
                </a:solidFill>
              </a:rPr>
              <a:t>cm) , P </a:t>
            </a:r>
            <a:r>
              <a:rPr lang="en-GB" dirty="0" err="1">
                <a:solidFill>
                  <a:schemeClr val="accent2"/>
                </a:solidFill>
              </a:rPr>
              <a:t>epi</a:t>
            </a:r>
            <a:r>
              <a:rPr lang="en-GB" dirty="0">
                <a:solidFill>
                  <a:schemeClr val="accent2"/>
                </a:solidFill>
              </a:rPr>
              <a:t> on P </a:t>
            </a:r>
            <a:r>
              <a:rPr lang="en-GB" dirty="0" smtClean="0">
                <a:solidFill>
                  <a:schemeClr val="accent2"/>
                </a:solidFill>
              </a:rPr>
              <a:t>sub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25 </a:t>
            </a:r>
            <a:r>
              <a:rPr lang="en-GB" dirty="0">
                <a:solidFill>
                  <a:schemeClr val="accent2"/>
                </a:solidFill>
              </a:rPr>
              <a:t>um </a:t>
            </a:r>
            <a:r>
              <a:rPr lang="en-GB" dirty="0" err="1">
                <a:solidFill>
                  <a:schemeClr val="accent2"/>
                </a:solidFill>
              </a:rPr>
              <a:t>epi</a:t>
            </a:r>
            <a:r>
              <a:rPr lang="en-GB" dirty="0">
                <a:solidFill>
                  <a:schemeClr val="accent2"/>
                </a:solidFill>
              </a:rPr>
              <a:t> high res (&gt; 1kOhm cm) , P </a:t>
            </a:r>
            <a:r>
              <a:rPr lang="en-GB" dirty="0" err="1">
                <a:solidFill>
                  <a:schemeClr val="accent2"/>
                </a:solidFill>
              </a:rPr>
              <a:t>epi</a:t>
            </a:r>
            <a:r>
              <a:rPr lang="en-GB" dirty="0">
                <a:solidFill>
                  <a:schemeClr val="accent2"/>
                </a:solidFill>
              </a:rPr>
              <a:t> on </a:t>
            </a:r>
            <a:r>
              <a:rPr lang="en-GB" dirty="0" smtClean="0">
                <a:solidFill>
                  <a:schemeClr val="accent2"/>
                </a:solidFill>
              </a:rPr>
              <a:t>N sub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7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L_template">
  <a:themeElements>
    <a:clrScheme name="RAL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L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31592</TotalTime>
  <Words>168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RAL_template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Image Sensors in a quadruple-well technology</dc:title>
  <dc:creator>rt54</dc:creator>
  <cp:lastModifiedBy>Turchetta, Renato (STFC,RAL,TECH)</cp:lastModifiedBy>
  <cp:revision>1215</cp:revision>
  <cp:lastPrinted>2014-02-11T16:27:28Z</cp:lastPrinted>
  <dcterms:created xsi:type="dcterms:W3CDTF">2008-11-30T15:51:01Z</dcterms:created>
  <dcterms:modified xsi:type="dcterms:W3CDTF">2014-10-28T16:04:09Z</dcterms:modified>
</cp:coreProperties>
</file>