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289" r:id="rId3"/>
    <p:sldId id="266" r:id="rId4"/>
    <p:sldId id="291" r:id="rId5"/>
    <p:sldId id="283" r:id="rId6"/>
    <p:sldId id="268" r:id="rId7"/>
    <p:sldId id="292" r:id="rId8"/>
    <p:sldId id="270" r:id="rId9"/>
    <p:sldId id="285" r:id="rId10"/>
    <p:sldId id="287" r:id="rId11"/>
    <p:sldId id="288" r:id="rId12"/>
    <p:sldId id="286" r:id="rId13"/>
    <p:sldId id="280" r:id="rId14"/>
    <p:sldId id="281" r:id="rId15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1F7"/>
    <a:srgbClr val="E7F0FB"/>
    <a:srgbClr val="00A5EB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>
        <p:scale>
          <a:sx n="66" d="100"/>
          <a:sy n="66" d="100"/>
        </p:scale>
        <p:origin x="-1812" y="-3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76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Peter Peier </a:t>
            </a:r>
            <a:r>
              <a:rPr lang="en-GB" sz="900" dirty="0" smtClean="0">
                <a:solidFill>
                  <a:schemeClr val="bg2"/>
                </a:solidFill>
              </a:rPr>
              <a:t>| </a:t>
            </a:r>
            <a:r>
              <a:rPr lang="en-US" sz="900" dirty="0" smtClean="0">
                <a:solidFill>
                  <a:schemeClr val="bg2"/>
                </a:solidFill>
              </a:rPr>
              <a:t>Collaborative Effort on a Reliable EO Bunch Length Monitoring in</a:t>
            </a:r>
            <a:r>
              <a:rPr lang="en-US" sz="900" baseline="0" dirty="0" smtClean="0">
                <a:solidFill>
                  <a:schemeClr val="bg2"/>
                </a:solidFill>
              </a:rPr>
              <a:t> </a:t>
            </a:r>
            <a:r>
              <a:rPr lang="en-US" sz="900" dirty="0" smtClean="0">
                <a:solidFill>
                  <a:schemeClr val="bg2"/>
                </a:solidFill>
              </a:rPr>
              <a:t>Accelerators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fld id="{57B34F88-209E-4BB1-98CA-FA03609C0226}" type="datetime1">
              <a:rPr lang="de-DE" sz="900" smtClean="0">
                <a:solidFill>
                  <a:schemeClr val="bg2"/>
                </a:solidFill>
              </a:rPr>
              <a:t>24.02.2015</a:t>
            </a:fld>
            <a:r>
              <a:rPr lang="de-DE" sz="90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EO Bunch Length Monitoring</a:t>
            </a:r>
            <a:endParaRPr lang="en-US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12651" y="1363663"/>
            <a:ext cx="8676168" cy="485775"/>
          </a:xfrm>
        </p:spPr>
        <p:txBody>
          <a:bodyPr lIns="36000" rIns="36000"/>
          <a:lstStyle/>
          <a:p>
            <a:r>
              <a:rPr lang="en-US" dirty="0" smtClean="0"/>
              <a:t>Collaborative Effort on a Reliable EO Bunch Length Monitoring in Accelerators</a:t>
            </a:r>
            <a:endParaRPr 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A5EB"/>
                </a:solidFill>
              </a:rPr>
              <a:t>Peter Peier </a:t>
            </a:r>
          </a:p>
          <a:p>
            <a:r>
              <a:rPr lang="en-US" dirty="0" smtClean="0"/>
              <a:t>Hamburg, </a:t>
            </a:r>
            <a:fld id="{FC021E14-F3EE-4119-AE44-0995CCB04C08}" type="datetime4">
              <a:rPr lang="de-DE" smtClean="0"/>
              <a:t>24. Februar 2015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34" y="4242918"/>
            <a:ext cx="4624782" cy="213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E-O System Activities at KIT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462" r="3875" b="4962"/>
          <a:stretch/>
        </p:blipFill>
        <p:spPr bwMode="auto">
          <a:xfrm>
            <a:off x="477482" y="1222313"/>
            <a:ext cx="3769633" cy="279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78" y="1469968"/>
            <a:ext cx="3164082" cy="264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77484" y="882283"/>
            <a:ext cx="2898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E-O system installed at ANKA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935978" y="882283"/>
            <a:ext cx="3456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Single-shot measurements at ANKA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028139" y="4400036"/>
            <a:ext cx="2674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Multi-shot measurement at </a:t>
            </a:r>
          </a:p>
          <a:p>
            <a:r>
              <a:rPr lang="en-US" dirty="0" smtClean="0"/>
              <a:t>ANKA: </a:t>
            </a:r>
            <a:r>
              <a:rPr lang="en-US" dirty="0" err="1" smtClean="0"/>
              <a:t>wakefield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767042" y="5798820"/>
            <a:ext cx="2805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N. Hiller and A. </a:t>
            </a:r>
            <a:r>
              <a:rPr lang="en-US" sz="1200" dirty="0" err="1" smtClean="0"/>
              <a:t>Borysenko</a:t>
            </a:r>
            <a:endParaRPr lang="en-US" sz="1200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1158240" y="5044440"/>
            <a:ext cx="241392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74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E-O System Activities at TU Dortmund</a:t>
            </a:r>
            <a:endParaRPr lang="en-US" dirty="0"/>
          </a:p>
        </p:txBody>
      </p:sp>
      <p:pic>
        <p:nvPicPr>
          <p:cNvPr id="8194" name="Picture 2" descr="C:\Users\ppeier\Desktop\ppeier\EO\Delta_Collaboration\IMG_20150220_145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b="10875"/>
          <a:stretch/>
        </p:blipFill>
        <p:spPr bwMode="auto">
          <a:xfrm>
            <a:off x="3452343" y="3649980"/>
            <a:ext cx="3318939" cy="20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peier\Desktop\ppeier\EO\Delta_Collaboration\IMG_20150219_1013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r="5328" b="4150"/>
          <a:stretch/>
        </p:blipFill>
        <p:spPr bwMode="auto">
          <a:xfrm>
            <a:off x="431165" y="3649979"/>
            <a:ext cx="2862956" cy="20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peier\Desktop\ppeier\EO\Delta_Collaboration\IMG_20150219_103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6080" y="3788911"/>
            <a:ext cx="2496790" cy="18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" y="1077716"/>
            <a:ext cx="7231379" cy="17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993794" y="2887980"/>
            <a:ext cx="1828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P. Ungelenk</a:t>
            </a:r>
            <a:endParaRPr lang="en-US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431164" y="849116"/>
            <a:ext cx="386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Coherent harmonic generation at DELTA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31164" y="3229698"/>
            <a:ext cx="4977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odifications of laser needed for operation at DELTA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E-O System Activities at PSI</a:t>
            </a:r>
            <a:endParaRPr lang="en-US" dirty="0"/>
          </a:p>
        </p:txBody>
      </p:sp>
      <p:pic>
        <p:nvPicPr>
          <p:cNvPr id="3074" name="Picture 2" descr="C:\Users\ppeier\Desktop\ppeier\presentations\talks\ARD_workshop_Hamburg_Feb15\IMG_20140801_0122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9580" r="5234" b="16724"/>
          <a:stretch/>
        </p:blipFill>
        <p:spPr bwMode="auto">
          <a:xfrm rot="5400000">
            <a:off x="-682951" y="2365893"/>
            <a:ext cx="4786997" cy="28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38" y="1036260"/>
            <a:ext cx="2857000" cy="334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36" y="4691687"/>
            <a:ext cx="5423604" cy="134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04" y="2718373"/>
            <a:ext cx="2327101" cy="143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316536" y="1099242"/>
            <a:ext cx="281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 study with BC1</a:t>
            </a:r>
          </a:p>
          <a:p>
            <a:r>
              <a:rPr lang="en-US" dirty="0" smtClean="0"/>
              <a:t>at SITF of 100pC bunch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65623" y="804446"/>
            <a:ext cx="2622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E-O system at </a:t>
            </a:r>
            <a:r>
              <a:rPr lang="en-US" dirty="0" err="1" smtClean="0"/>
              <a:t>SwissFEL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Injector Test Facility (SITF)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478554" y="2148838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Uncompressed bunch</a:t>
            </a:r>
          </a:p>
          <a:p>
            <a:r>
              <a:rPr lang="en-US" dirty="0" smtClean="0"/>
              <a:t>with 50pC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3566160" y="1709706"/>
            <a:ext cx="24621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3428913" y="4444573"/>
            <a:ext cx="4695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Wakefields</a:t>
            </a:r>
            <a:r>
              <a:rPr lang="en-US" dirty="0" smtClean="0"/>
              <a:t> in SITF (and reflections of THz field) 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6028338" y="6046650"/>
            <a:ext cx="1912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Y. Ivanisenko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74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Workshop on Longitudinal Instrumentation for Future </a:t>
            </a:r>
            <a:r>
              <a:rPr lang="en-US" dirty="0" smtClean="0"/>
              <a:t>Accelerators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akes place every nine months</a:t>
            </a:r>
          </a:p>
          <a:p>
            <a:pPr lvl="1"/>
            <a:r>
              <a:rPr lang="en-US" dirty="0" smtClean="0"/>
              <a:t>electro-optic bunch length measurements is a major topic</a:t>
            </a:r>
          </a:p>
          <a:p>
            <a:pPr lvl="1"/>
            <a:r>
              <a:rPr lang="en-US" dirty="0" smtClean="0"/>
              <a:t>measurements, reliability issues and new concepts are discussed</a:t>
            </a:r>
          </a:p>
          <a:p>
            <a:pPr lvl="1"/>
            <a:r>
              <a:rPr lang="en-US" dirty="0" smtClean="0"/>
              <a:t>detector </a:t>
            </a:r>
            <a:r>
              <a:rPr lang="en-US" dirty="0"/>
              <a:t>development for high repetition </a:t>
            </a:r>
            <a:r>
              <a:rPr lang="en-US" dirty="0" smtClean="0"/>
              <a:t>rate measurements</a:t>
            </a:r>
          </a:p>
          <a:p>
            <a:r>
              <a:rPr lang="en-US" dirty="0" smtClean="0"/>
              <a:t>Laser assembly </a:t>
            </a:r>
            <a:r>
              <a:rPr lang="en-US" dirty="0" smtClean="0"/>
              <a:t>at </a:t>
            </a:r>
            <a:r>
              <a:rPr lang="en-US" dirty="0" smtClean="0"/>
              <a:t>DESY and PSI</a:t>
            </a:r>
            <a:endParaRPr lang="en-US" dirty="0"/>
          </a:p>
          <a:p>
            <a:r>
              <a:rPr lang="en-US" dirty="0" smtClean="0"/>
              <a:t>Hands on demonstration of E-O system</a:t>
            </a:r>
          </a:p>
          <a:p>
            <a:r>
              <a:rPr lang="en-US" dirty="0" smtClean="0"/>
              <a:t>On-site commissioning of systems by experts</a:t>
            </a:r>
          </a:p>
          <a:p>
            <a:endParaRPr lang="en-US" dirty="0"/>
          </a:p>
          <a:p>
            <a:r>
              <a:rPr lang="en-US" dirty="0" smtClean="0"/>
              <a:t>Planned 2015:</a:t>
            </a:r>
          </a:p>
          <a:p>
            <a:pPr lvl="1"/>
            <a:r>
              <a:rPr lang="en-US" dirty="0"/>
              <a:t>Installation of E-O system at XFEL </a:t>
            </a:r>
            <a:r>
              <a:rPr lang="en-US" dirty="0" smtClean="0"/>
              <a:t>Injector</a:t>
            </a:r>
            <a:endParaRPr lang="en-US" dirty="0"/>
          </a:p>
          <a:p>
            <a:pPr lvl="1"/>
            <a:r>
              <a:rPr lang="en-US" dirty="0" smtClean="0"/>
              <a:t>Installation of E-O system at FLUTE</a:t>
            </a:r>
          </a:p>
          <a:p>
            <a:pPr lvl="1"/>
            <a:r>
              <a:rPr lang="en-US" dirty="0" smtClean="0"/>
              <a:t>Installation of E-O system at DELTA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1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ESY\ppeier\presentations\talks\ARD_workshop_Hamburg_Feb15\IMG_05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13394"/>
          <a:stretch/>
        </p:blipFill>
        <p:spPr bwMode="auto">
          <a:xfrm rot="5400000">
            <a:off x="1868531" y="874669"/>
            <a:ext cx="6132287" cy="58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/>
              <a:t>Thank you for your attention!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909858" y="1121470"/>
            <a:ext cx="430887" cy="53826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Laser assembly during this week in XFEL injector building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using YFLAD </a:t>
            </a:r>
            <a:r>
              <a:rPr lang="en-US" sz="1600" dirty="0">
                <a:solidFill>
                  <a:srgbClr val="FFFFFF"/>
                </a:solidFill>
              </a:rPr>
              <a:t>(Ytterbium Fiber Laser for Accelerator Diagnostic)</a:t>
            </a:r>
            <a:endParaRPr lang="en-US" sz="1600" dirty="0"/>
          </a:p>
        </p:txBody>
      </p:sp>
      <p:pic>
        <p:nvPicPr>
          <p:cNvPr id="4" name="Picture 2" descr="N:\4all\intern\_SpecialDiagnostics\EOD\Fotos\Amplifier\IMG_31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7091" r="10565" b="2421"/>
          <a:stretch/>
        </p:blipFill>
        <p:spPr bwMode="auto">
          <a:xfrm>
            <a:off x="2789559" y="1895474"/>
            <a:ext cx="3746046" cy="29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yli04.physik.uni-bonn.de/Bilder/ank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73" y="5068888"/>
            <a:ext cx="25717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yli04.physik.uni-bonn.de/Bilder/delt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06" y="4192190"/>
            <a:ext cx="13525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aul Scherrer Instit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115922"/>
            <a:ext cx="15621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ink zur Startseite der Universität Dortm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60" y="5528045"/>
            <a:ext cx="2428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DESY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3" y="1085848"/>
            <a:ext cx="896220" cy="8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6" y="2388569"/>
            <a:ext cx="1306844" cy="33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" b="1"/>
          <a:stretch/>
        </p:blipFill>
        <p:spPr bwMode="auto">
          <a:xfrm>
            <a:off x="2107443" y="1085848"/>
            <a:ext cx="655563" cy="6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96648" y="218851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SLS</a:t>
            </a:r>
            <a:endParaRPr lang="en-US" sz="2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139069" y="1126058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SwissFEL</a:t>
            </a:r>
            <a:endParaRPr lang="en-US" sz="2000" b="1" dirty="0"/>
          </a:p>
        </p:txBody>
      </p:sp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738563"/>
            <a:ext cx="1249666" cy="34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>
            <a:off x="663974" y="4521200"/>
            <a:ext cx="144660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7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 dirty="0" smtClean="0"/>
              <a:t>electro-optic bunch length measurements</a:t>
            </a:r>
            <a:endParaRPr lang="en-US" dirty="0"/>
          </a:p>
          <a:p>
            <a:r>
              <a:rPr lang="en-US" dirty="0" smtClean="0"/>
              <a:t>Principle of electro-optic bunch length measurement</a:t>
            </a:r>
          </a:p>
          <a:p>
            <a:r>
              <a:rPr lang="en-US" dirty="0" smtClean="0"/>
              <a:t>Development</a:t>
            </a:r>
            <a:r>
              <a:rPr lang="de-DE" dirty="0" smtClean="0"/>
              <a:t> </a:t>
            </a:r>
            <a:r>
              <a:rPr lang="en-US" dirty="0" smtClean="0"/>
              <a:t>of</a:t>
            </a:r>
            <a:r>
              <a:rPr lang="de-DE" dirty="0" smtClean="0"/>
              <a:t> </a:t>
            </a:r>
            <a:r>
              <a:rPr lang="en-US" dirty="0" smtClean="0"/>
              <a:t>a robust and customizable system</a:t>
            </a:r>
          </a:p>
          <a:p>
            <a:r>
              <a:rPr lang="en-US" dirty="0" smtClean="0"/>
              <a:t>Current activities at different </a:t>
            </a:r>
            <a:r>
              <a:rPr lang="en-US" dirty="0"/>
              <a:t>l</a:t>
            </a:r>
            <a:r>
              <a:rPr lang="en-US" dirty="0" smtClean="0"/>
              <a:t>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(Incomplete) History of E-O Bunch Length Measurement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00298"/>
              </p:ext>
            </p:extLst>
          </p:nvPr>
        </p:nvGraphicFramePr>
        <p:xfrm>
          <a:off x="244471" y="1176020"/>
          <a:ext cx="8579489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369"/>
                <a:gridCol w="1492568"/>
                <a:gridCol w="843280"/>
                <a:gridCol w="1009333"/>
                <a:gridCol w="10439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Crystal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Method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FELIX 1999: G. M. H. </a:t>
                      </a:r>
                      <a:r>
                        <a:rPr lang="en-US" sz="1400" dirty="0" err="1" smtClean="0"/>
                        <a:t>Knippels</a:t>
                      </a:r>
                      <a:r>
                        <a:rPr lang="en-US" sz="1400" dirty="0" smtClean="0"/>
                        <a:t> et al., PRL Vol. 83 p. 1578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farfield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Ti:Sa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ZnTe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sampling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SLS 2003: A. Winter, DESY-Thesis-2004-027</a:t>
                      </a:r>
                      <a:endParaRPr lang="en-US" sz="1400" dirty="0"/>
                    </a:p>
                  </a:txBody>
                  <a:tcP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farfield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Ti:Sa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ZnTe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sampling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FLASH 2005: </a:t>
                      </a:r>
                      <a:r>
                        <a:rPr lang="en-US" sz="1400" dirty="0" err="1" smtClean="0"/>
                        <a:t>B.Steffen</a:t>
                      </a:r>
                      <a:r>
                        <a:rPr lang="en-US" sz="1400" dirty="0" smtClean="0"/>
                        <a:t>, DESY-THESIS-2007-020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farfield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nearfield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Ti:Sa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ZnTe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GaP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sampling/</a:t>
                      </a:r>
                    </a:p>
                    <a:p>
                      <a:r>
                        <a:rPr lang="en-US" sz="1400" dirty="0" smtClean="0"/>
                        <a:t>single-shot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SLS 2010: F. Müller, PhD thesis, University of Bern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farfield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nearfield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Yb</a:t>
                      </a:r>
                      <a:r>
                        <a:rPr lang="en-US" sz="1400" baseline="0" dirty="0" smtClean="0"/>
                        <a:t> fiber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ZnTe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GaP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sampling/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single-shot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ANKA 2013: N. Hiller, PhD thesis, KIT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nearfield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Yb</a:t>
                      </a:r>
                      <a:r>
                        <a:rPr lang="en-US" sz="1400" baseline="0" dirty="0" smtClean="0"/>
                        <a:t> fiber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sampling/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single-shot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SwissFEL</a:t>
                      </a:r>
                      <a:r>
                        <a:rPr lang="en-US" sz="1400" dirty="0" smtClean="0"/>
                        <a:t> Injector Test Facility 2013 / 2014: </a:t>
                      </a:r>
                    </a:p>
                    <a:p>
                      <a:r>
                        <a:rPr lang="en-US" sz="1400" dirty="0" smtClean="0"/>
                        <a:t>P. Peier, Y. Ivanisenko, FEL2014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nearfield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Yb</a:t>
                      </a:r>
                      <a:r>
                        <a:rPr lang="en-US" sz="1400" baseline="0" dirty="0" smtClean="0"/>
                        <a:t> fiber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single-shot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XFEL, FLUTE, DELTA starting from 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farfield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nearfield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Yb</a:t>
                      </a:r>
                      <a:r>
                        <a:rPr lang="en-US" sz="1400" baseline="0" dirty="0" smtClean="0"/>
                        <a:t> fiber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sampling/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single-shot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8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Electro-Optic Bunch Length Measurement</a:t>
            </a:r>
            <a:endParaRPr lang="en-US" dirty="0"/>
          </a:p>
        </p:txBody>
      </p:sp>
      <p:pic>
        <p:nvPicPr>
          <p:cNvPr id="4" name="Picture 9" descr="EOSD_scheme_re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2" y="2592652"/>
            <a:ext cx="8251565" cy="277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>
            <a:off x="930814" y="1994811"/>
            <a:ext cx="11908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/>
          <p:nvPr/>
        </p:nvCxnSpPr>
        <p:spPr bwMode="auto">
          <a:xfrm flipV="1">
            <a:off x="1100934" y="1069780"/>
            <a:ext cx="0" cy="1084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015339" y="1959371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813634" y="84500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l</a:t>
            </a:r>
            <a:endParaRPr lang="en-US" sz="1400" dirty="0">
              <a:latin typeface="Symbol" panose="05050102010706020507" pitchFamily="18" charset="2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526237" y="1325526"/>
            <a:ext cx="104089" cy="38319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2902688" y="1994811"/>
            <a:ext cx="11908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V="1">
            <a:off x="3072808" y="1069780"/>
            <a:ext cx="0" cy="1084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3987213" y="1959371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2785508" y="84500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l</a:t>
            </a:r>
            <a:endParaRPr lang="en-US" sz="1400" dirty="0">
              <a:latin typeface="Symbol" panose="05050102010706020507" pitchFamily="18" charset="2"/>
            </a:endParaRPr>
          </a:p>
        </p:txBody>
      </p:sp>
      <p:sp>
        <p:nvSpPr>
          <p:cNvPr id="17" name="Ellipse 16"/>
          <p:cNvSpPr/>
          <p:nvPr/>
        </p:nvSpPr>
        <p:spPr bwMode="auto">
          <a:xfrm rot="4200000">
            <a:off x="3498111" y="1226288"/>
            <a:ext cx="109870" cy="63795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4972629" y="1994811"/>
            <a:ext cx="11908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 flipV="1">
            <a:off x="5142749" y="1069780"/>
            <a:ext cx="0" cy="1084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6057154" y="1959371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4855449" y="84500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l</a:t>
            </a:r>
            <a:endParaRPr lang="en-US" sz="1400" dirty="0">
              <a:latin typeface="Symbol" panose="05050102010706020507" pitchFamily="18" charset="2"/>
            </a:endParaRPr>
          </a:p>
        </p:txBody>
      </p:sp>
      <p:sp>
        <p:nvSpPr>
          <p:cNvPr id="22" name="Ellipse 21"/>
          <p:cNvSpPr/>
          <p:nvPr/>
        </p:nvSpPr>
        <p:spPr bwMode="auto">
          <a:xfrm rot="4200000">
            <a:off x="5568052" y="1226288"/>
            <a:ext cx="109870" cy="637954"/>
          </a:xfrm>
          <a:prstGeom prst="ellipse">
            <a:avLst/>
          </a:prstGeom>
          <a:gradFill>
            <a:gsLst>
              <a:gs pos="0">
                <a:srgbClr val="FFF200">
                  <a:alpha val="50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Akkord 28"/>
          <p:cNvSpPr/>
          <p:nvPr/>
        </p:nvSpPr>
        <p:spPr bwMode="auto">
          <a:xfrm rot="-1200000">
            <a:off x="5306133" y="1496420"/>
            <a:ext cx="561096" cy="119960"/>
          </a:xfrm>
          <a:prstGeom prst="chord">
            <a:avLst>
              <a:gd name="adj1" fmla="val 5399535"/>
              <a:gd name="adj2" fmla="val 16200000"/>
            </a:avLst>
          </a:prstGeom>
          <a:solidFill>
            <a:schemeClr val="bg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Akkord 29"/>
          <p:cNvSpPr/>
          <p:nvPr/>
        </p:nvSpPr>
        <p:spPr bwMode="auto">
          <a:xfrm rot="9600000">
            <a:off x="5375570" y="1469214"/>
            <a:ext cx="561096" cy="119960"/>
          </a:xfrm>
          <a:prstGeom prst="chord">
            <a:avLst>
              <a:gd name="adj1" fmla="val 5399535"/>
              <a:gd name="adj2" fmla="val 16200000"/>
            </a:avLst>
          </a:prstGeom>
          <a:solidFill>
            <a:schemeClr val="bg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- Electro-Optic Bunch Length Measurement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89321" y="5327412"/>
            <a:ext cx="3341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en-US" sz="1400" dirty="0">
                <a:latin typeface="+mn-lt"/>
              </a:rPr>
              <a:t>Synchronized Ytterbium fiber laser is modulated by Coulomb field of the electrons (</a:t>
            </a:r>
            <a:r>
              <a:rPr lang="en-US" sz="1400" dirty="0" err="1">
                <a:latin typeface="+mn-lt"/>
              </a:rPr>
              <a:t>E</a:t>
            </a:r>
            <a:r>
              <a:rPr lang="en-US" sz="1400" baseline="-25000" dirty="0" err="1">
                <a:latin typeface="+mn-lt"/>
              </a:rPr>
              <a:t>THz</a:t>
            </a:r>
            <a:r>
              <a:rPr lang="en-US" sz="1400" dirty="0">
                <a:latin typeface="+mn-lt"/>
              </a:rPr>
              <a:t>) in EO crystal (</a:t>
            </a:r>
            <a:r>
              <a:rPr lang="en-US" sz="1400" dirty="0" err="1">
                <a:latin typeface="+mn-lt"/>
              </a:rPr>
              <a:t>GaP</a:t>
            </a:r>
            <a:r>
              <a:rPr lang="en-US" sz="1400" dirty="0">
                <a:latin typeface="+mn-lt"/>
              </a:rPr>
              <a:t>) 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106988" y="1196975"/>
            <a:ext cx="1439862" cy="13319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7" rIns="92075" bIns="46037" anchor="ctr"/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800" b="1" dirty="0" smtClean="0">
                <a:latin typeface="+mn-lt"/>
              </a:rPr>
              <a:t>laser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800" b="1" dirty="0" smtClean="0">
                <a:latin typeface="+mn-lt"/>
              </a:rPr>
              <a:t>oscillator</a:t>
            </a:r>
            <a:endParaRPr lang="en-US" sz="1800" dirty="0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3591719" y="3748881"/>
            <a:ext cx="151526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548438" y="2060575"/>
            <a:ext cx="755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304088" y="2060575"/>
            <a:ext cx="0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6548438" y="3716338"/>
            <a:ext cx="755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42938" y="1412875"/>
            <a:ext cx="446405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642938" y="2719288"/>
            <a:ext cx="6408737" cy="255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505075" y="1258986"/>
            <a:ext cx="1428596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latin typeface="+mn-lt"/>
              </a:rPr>
              <a:t>synchronization</a:t>
            </a:r>
          </a:p>
        </p:txBody>
      </p:sp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991378"/>
              </p:ext>
            </p:extLst>
          </p:nvPr>
        </p:nvGraphicFramePr>
        <p:xfrm>
          <a:off x="6640513" y="1412875"/>
          <a:ext cx="15716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" name="Equation" r:id="rId3" imgW="1155600" imgH="241200" progId="Equation.3">
                  <p:embed/>
                </p:oleObj>
              </mc:Choice>
              <mc:Fallback>
                <p:oleObj name="Equation" r:id="rId3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1412875"/>
                        <a:ext cx="15716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57777"/>
              </p:ext>
            </p:extLst>
          </p:nvPr>
        </p:nvGraphicFramePr>
        <p:xfrm>
          <a:off x="6583109" y="3899749"/>
          <a:ext cx="2247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" name="Equation" r:id="rId5" imgW="1650960" imgH="241200" progId="Equation.3">
                  <p:embed/>
                </p:oleObj>
              </mc:Choice>
              <mc:Fallback>
                <p:oleObj name="Equation" r:id="rId5" imgW="165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109" y="3899749"/>
                        <a:ext cx="22479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Gerade Verbindung 25"/>
          <p:cNvCxnSpPr/>
          <p:nvPr/>
        </p:nvCxnSpPr>
        <p:spPr>
          <a:xfrm flipV="1">
            <a:off x="1073150" y="5516563"/>
            <a:ext cx="4322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6"/>
          <p:cNvCxnSpPr/>
          <p:nvPr/>
        </p:nvCxnSpPr>
        <p:spPr>
          <a:xfrm>
            <a:off x="1073150" y="5876925"/>
            <a:ext cx="4322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27"/>
          <p:cNvSpPr/>
          <p:nvPr/>
        </p:nvSpPr>
        <p:spPr>
          <a:xfrm>
            <a:off x="3214688" y="4557713"/>
            <a:ext cx="503237" cy="720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Ellipse 28"/>
          <p:cNvSpPr/>
          <p:nvPr/>
        </p:nvSpPr>
        <p:spPr>
          <a:xfrm>
            <a:off x="2249599" y="5661025"/>
            <a:ext cx="482600" cy="7143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echteck 29"/>
          <p:cNvSpPr/>
          <p:nvPr/>
        </p:nvSpPr>
        <p:spPr>
          <a:xfrm>
            <a:off x="3360740" y="5516563"/>
            <a:ext cx="160336" cy="144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Rechteck 30"/>
          <p:cNvSpPr/>
          <p:nvPr/>
        </p:nvSpPr>
        <p:spPr>
          <a:xfrm>
            <a:off x="3214688" y="5249863"/>
            <a:ext cx="503237" cy="266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4" name="Gerade Verbindung 41"/>
          <p:cNvCxnSpPr>
            <a:stCxn id="8" idx="0"/>
          </p:cNvCxnSpPr>
          <p:nvPr/>
        </p:nvCxnSpPr>
        <p:spPr>
          <a:xfrm flipH="1">
            <a:off x="3574256" y="3748881"/>
            <a:ext cx="17463" cy="1856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851025" y="3748088"/>
            <a:ext cx="16700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7" name="Textfeld 48"/>
          <p:cNvSpPr txBox="1">
            <a:spLocks noChangeArrowheads="1"/>
          </p:cNvSpPr>
          <p:nvPr/>
        </p:nvSpPr>
        <p:spPr bwMode="auto">
          <a:xfrm>
            <a:off x="3765550" y="4603750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800" b="1" dirty="0">
                <a:latin typeface="+mn-lt"/>
              </a:rPr>
              <a:t>compact </a:t>
            </a:r>
          </a:p>
          <a:p>
            <a:pPr eaLnBrk="1" hangingPunct="1">
              <a:buNone/>
            </a:pPr>
            <a:r>
              <a:rPr lang="en-US" sz="1800" b="1" dirty="0" err="1" smtClean="0">
                <a:latin typeface="+mn-lt"/>
              </a:rPr>
              <a:t>beamline</a:t>
            </a:r>
            <a:r>
              <a:rPr lang="en-US" sz="1800" b="1" dirty="0" smtClean="0">
                <a:latin typeface="+mn-lt"/>
              </a:rPr>
              <a:t> station</a:t>
            </a:r>
            <a:endParaRPr lang="en-US" sz="1800" dirty="0">
              <a:latin typeface="+mn-lt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55650" y="3492500"/>
            <a:ext cx="1095375" cy="512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7" rIns="92075" bIns="46037" anchor="ctr"/>
          <a:lstStyle/>
          <a:p>
            <a:pPr>
              <a:lnSpc>
                <a:spcPct val="110000"/>
              </a:lnSpc>
              <a:buClr>
                <a:schemeClr val="accent2"/>
              </a:buClr>
              <a:buNone/>
            </a:pPr>
            <a:r>
              <a:rPr lang="en-US" sz="1800" b="1" dirty="0">
                <a:latin typeface="+mn-lt"/>
              </a:rPr>
              <a:t>detector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2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33355"/>
              </p:ext>
            </p:extLst>
          </p:nvPr>
        </p:nvGraphicFramePr>
        <p:xfrm>
          <a:off x="2605881" y="5876925"/>
          <a:ext cx="200580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" name="Equation" r:id="rId7" imgW="1333440" imgH="241200" progId="Equation.3">
                  <p:embed/>
                </p:oleObj>
              </mc:Choice>
              <mc:Fallback>
                <p:oleObj name="Equation" r:id="rId7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81" y="5876925"/>
                        <a:ext cx="2005806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42938" y="1081328"/>
            <a:ext cx="939681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 smtClean="0">
                <a:latin typeface="+mn-lt"/>
              </a:rPr>
              <a:t>reference</a:t>
            </a:r>
            <a:endParaRPr lang="en-US" dirty="0">
              <a:latin typeface="+mn-lt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642938" y="2396263"/>
            <a:ext cx="1180131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iming signal</a:t>
            </a:r>
            <a:endParaRPr lang="en-US" dirty="0">
              <a:latin typeface="+mn-lt"/>
            </a:endParaRP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V="1">
            <a:off x="2828003" y="1589616"/>
            <a:ext cx="0" cy="998637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1295085" y="3119438"/>
            <a:ext cx="0" cy="364706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H="1">
            <a:off x="2822755" y="2898676"/>
            <a:ext cx="0" cy="220763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flipH="1">
            <a:off x="1295084" y="3119338"/>
            <a:ext cx="1527671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490899" y="2576723"/>
            <a:ext cx="662361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 smtClean="0">
                <a:latin typeface="+mn-lt"/>
              </a:rPr>
              <a:t>timing</a:t>
            </a:r>
            <a:endParaRPr lang="en-US" dirty="0">
              <a:latin typeface="+mn-lt"/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V="1">
            <a:off x="3360739" y="5598320"/>
            <a:ext cx="21351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06988" y="3035300"/>
            <a:ext cx="1439862" cy="1330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7" rIns="92075" bIns="46037" anchor="ctr"/>
          <a:lstStyle/>
          <a:p>
            <a:pPr>
              <a:lnSpc>
                <a:spcPct val="110000"/>
              </a:lnSpc>
              <a:buClr>
                <a:schemeClr val="accent2"/>
              </a:buClr>
              <a:buNone/>
            </a:pPr>
            <a:r>
              <a:rPr lang="en-US" sz="1800" b="1" dirty="0" smtClean="0">
                <a:latin typeface="+mn-lt"/>
              </a:rPr>
              <a:t>laser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None/>
            </a:pPr>
            <a:r>
              <a:rPr lang="en-US" sz="1800" b="1" dirty="0" smtClean="0">
                <a:latin typeface="+mn-lt"/>
              </a:rPr>
              <a:t>amplifier</a:t>
            </a:r>
            <a:endParaRPr lang="en-US" sz="1800" dirty="0">
              <a:latin typeface="+mn-lt"/>
            </a:endParaRPr>
          </a:p>
        </p:txBody>
      </p:sp>
      <p:cxnSp>
        <p:nvCxnSpPr>
          <p:cNvPr id="52" name="Gerade Verbindung mit Pfeil 51"/>
          <p:cNvCxnSpPr/>
          <p:nvPr/>
        </p:nvCxnSpPr>
        <p:spPr bwMode="auto">
          <a:xfrm>
            <a:off x="2686050" y="5696744"/>
            <a:ext cx="2321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051675" y="2565400"/>
            <a:ext cx="593432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CH" dirty="0">
                <a:latin typeface="+mn-lt"/>
              </a:rPr>
              <a:t>AOM</a:t>
            </a:r>
            <a:endParaRPr lang="en-US" dirty="0">
              <a:latin typeface="+mn-lt"/>
            </a:endParaRPr>
          </a:p>
        </p:txBody>
      </p:sp>
      <p:cxnSp>
        <p:nvCxnSpPr>
          <p:cNvPr id="56" name="Gerade Verbindung 41"/>
          <p:cNvCxnSpPr/>
          <p:nvPr/>
        </p:nvCxnSpPr>
        <p:spPr>
          <a:xfrm>
            <a:off x="3521076" y="3748087"/>
            <a:ext cx="35718" cy="18573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(Non invasive) monitoring of bunch length and longitudinal bunch shape</a:t>
            </a:r>
          </a:p>
          <a:p>
            <a:r>
              <a:rPr lang="en-US" dirty="0" smtClean="0"/>
              <a:t>(20fs) 200fs </a:t>
            </a:r>
            <a:r>
              <a:rPr lang="en-US" dirty="0"/>
              <a:t>– 20ps temporal range</a:t>
            </a:r>
          </a:p>
          <a:p>
            <a:r>
              <a:rPr lang="en-US" dirty="0" smtClean="0"/>
              <a:t>Bunch </a:t>
            </a:r>
            <a:r>
              <a:rPr lang="en-US" dirty="0"/>
              <a:t>resolved measurement</a:t>
            </a:r>
          </a:p>
          <a:p>
            <a:r>
              <a:rPr lang="en-US" dirty="0"/>
              <a:t>24/7 operation</a:t>
            </a:r>
          </a:p>
          <a:p>
            <a:r>
              <a:rPr lang="en-US" dirty="0" smtClean="0"/>
              <a:t>Remote control of all subsystems for XFEL installation</a:t>
            </a:r>
          </a:p>
          <a:p>
            <a:r>
              <a:rPr lang="en-US" dirty="0" smtClean="0"/>
              <a:t>All components must fit in limited number of HUs of 19” rack</a:t>
            </a:r>
          </a:p>
          <a:p>
            <a:r>
              <a:rPr lang="en-US" dirty="0" smtClean="0"/>
              <a:t>Operator friendly operation</a:t>
            </a:r>
          </a:p>
          <a:p>
            <a:r>
              <a:rPr lang="en-US" dirty="0" smtClean="0"/>
              <a:t>Automated calibration and 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Developed / Used Hardware</a:t>
            </a:r>
            <a:endParaRPr lang="en-US" dirty="0"/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1656"/>
          <a:stretch>
            <a:fillRect/>
          </a:stretch>
        </p:blipFill>
        <p:spPr bwMode="auto">
          <a:xfrm>
            <a:off x="4892030" y="820240"/>
            <a:ext cx="3764905" cy="27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N:\4all\intern\_SpecialDiagnostics\EOD\Fotos\Amplifier\IMG_31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7091" r="10565" b="2421"/>
          <a:stretch/>
        </p:blipFill>
        <p:spPr bwMode="auto">
          <a:xfrm>
            <a:off x="418057" y="829336"/>
            <a:ext cx="3500417" cy="27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02120" y="2052592"/>
            <a:ext cx="867687" cy="1099971"/>
            <a:chOff x="4488589" y="3052872"/>
            <a:chExt cx="867687" cy="1099971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88589" y="3052872"/>
              <a:ext cx="709285" cy="109997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4971234" y="3479006"/>
              <a:ext cx="385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  <a:r>
                <a:rPr lang="en-US" sz="2000" b="1" baseline="30000" dirty="0" smtClean="0">
                  <a:solidFill>
                    <a:srgbClr val="FF0000"/>
                  </a:solidFill>
                </a:rPr>
                <a:t>-</a:t>
              </a:r>
              <a:endParaRPr lang="en-US" sz="20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rot="20077411">
              <a:off x="4743411" y="3415013"/>
              <a:ext cx="199643" cy="34658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</p:grpSp>
      <p:pic>
        <p:nvPicPr>
          <p:cNvPr id="2051" name="Picture 3" descr="N:\4all\intern\_SpecialDiagnostics\EOD\Fotos\History\IMG_02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6119" r="16533"/>
          <a:stretch/>
        </p:blipFill>
        <p:spPr bwMode="auto">
          <a:xfrm>
            <a:off x="6397604" y="4077702"/>
            <a:ext cx="2259331" cy="20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ototyp_thermobox_LRFM_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6" y="4214353"/>
            <a:ext cx="2957763" cy="1655424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50" y="3886937"/>
            <a:ext cx="2171710" cy="230088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177566" y="818693"/>
            <a:ext cx="740908" cy="1077218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DESY</a:t>
            </a:r>
          </a:p>
          <a:p>
            <a:r>
              <a:rPr lang="en-US" dirty="0" smtClean="0"/>
              <a:t>KIT</a:t>
            </a:r>
          </a:p>
          <a:p>
            <a:r>
              <a:rPr lang="en-US" dirty="0" smtClean="0"/>
              <a:t>PSI</a:t>
            </a:r>
          </a:p>
          <a:p>
            <a:r>
              <a:rPr lang="en-US" dirty="0" smtClean="0"/>
              <a:t>TU D.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16027" y="2754043"/>
            <a:ext cx="740908" cy="830997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DESY</a:t>
            </a:r>
          </a:p>
          <a:p>
            <a:r>
              <a:rPr lang="en-US" dirty="0" smtClean="0"/>
              <a:t>KIT</a:t>
            </a:r>
          </a:p>
          <a:p>
            <a:r>
              <a:rPr lang="en-US" dirty="0" smtClean="0"/>
              <a:t>PSI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34911" y="5285002"/>
            <a:ext cx="740908" cy="584775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DESY</a:t>
            </a:r>
          </a:p>
          <a:p>
            <a:r>
              <a:rPr lang="en-US" dirty="0" smtClean="0"/>
              <a:t>KIT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86351" y="5855503"/>
            <a:ext cx="740908" cy="338554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DESY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397604" y="5002837"/>
            <a:ext cx="787395" cy="1077218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DESY</a:t>
            </a:r>
          </a:p>
          <a:p>
            <a:r>
              <a:rPr lang="en-US" dirty="0" smtClean="0"/>
              <a:t>DMCS</a:t>
            </a:r>
          </a:p>
          <a:p>
            <a:r>
              <a:rPr lang="en-US" dirty="0" smtClean="0"/>
              <a:t>KIT</a:t>
            </a:r>
          </a:p>
          <a:p>
            <a:r>
              <a:rPr lang="en-US" dirty="0" smtClean="0"/>
              <a:t>PSI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18056" y="829566"/>
            <a:ext cx="1939826" cy="338554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Laser and Amplifier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92030" y="829566"/>
            <a:ext cx="2999539" cy="338554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Beamline</a:t>
            </a:r>
            <a:r>
              <a:rPr lang="en-US" dirty="0" smtClean="0"/>
              <a:t> Station and </a:t>
            </a:r>
            <a:r>
              <a:rPr lang="en-US" dirty="0" err="1" smtClean="0"/>
              <a:t>Opticbox</a:t>
            </a:r>
            <a:endParaRPr lang="en-US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418057" y="3884042"/>
            <a:ext cx="1414170" cy="338554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RF Electronic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955555" y="3676559"/>
            <a:ext cx="936475" cy="338554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MTCA.4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387615" y="3908425"/>
            <a:ext cx="1758815" cy="338554"/>
          </a:xfrm>
          <a:prstGeom prst="rect">
            <a:avLst/>
          </a:prstGeom>
          <a:solidFill>
            <a:srgbClr val="CBE1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MHz 1D Detector</a:t>
            </a:r>
          </a:p>
        </p:txBody>
      </p:sp>
    </p:spTree>
    <p:extLst>
      <p:ext uri="{BB962C8B-B14F-4D97-AF65-F5344CB8AC3E}">
        <p14:creationId xmlns:p14="http://schemas.microsoft.com/office/powerpoint/2010/main" val="17787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E-O System Activities at DESY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2355" y="1059180"/>
            <a:ext cx="3904405" cy="227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peier\Desktop\ppeier\EO\messungen\long_term_locking\2014-02-21T05.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79" y="3587311"/>
            <a:ext cx="3901706" cy="11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peier\Desktop\ppeier\EO\messungen\long_term_locking\2014-02-21T05.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53" y="4736486"/>
            <a:ext cx="3792332" cy="11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:\4all\intern\_SpecialDiagnostics\EOD\Pictures_Drawings\text6641-8-2-49-0-6-7-4-51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1" y="791544"/>
            <a:ext cx="3141660" cy="555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8580" y="957137"/>
            <a:ext cx="430887" cy="49553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Synchronization of YFLAD with MTCA.4 components 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462355" y="812768"/>
            <a:ext cx="3307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noise of synchronized laser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462355" y="3257079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term locking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548</Words>
  <Application>Microsoft Office PowerPoint</Application>
  <PresentationFormat>Bildschirmpräsentation (4:3)</PresentationFormat>
  <Paragraphs>149</Paragraphs>
  <Slides>14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2_DESY_Vortrag_3-1</vt:lpstr>
      <vt:lpstr>Equation</vt:lpstr>
      <vt:lpstr>EO Bunch Length Monitoring</vt:lpstr>
      <vt:lpstr>Facilities using YFLAD (Ytterbium Fiber Laser for Accelerator Diagnostic)</vt:lpstr>
      <vt:lpstr>Contents</vt:lpstr>
      <vt:lpstr>(Incomplete) History of E-O Bunch Length Measurement</vt:lpstr>
      <vt:lpstr>Principle of Electro-Optic Bunch Length Measurement</vt:lpstr>
      <vt:lpstr>Scheme - Electro-Optic Bunch Length Measurement</vt:lpstr>
      <vt:lpstr>Performance Requirements</vt:lpstr>
      <vt:lpstr>Developed / Used Hardware</vt:lpstr>
      <vt:lpstr>E-O System Activities at DESY</vt:lpstr>
      <vt:lpstr>E-O System Activities at KIT</vt:lpstr>
      <vt:lpstr>E-O System Activities at TU Dortmund</vt:lpstr>
      <vt:lpstr>E-O System Activities at PSI</vt:lpstr>
      <vt:lpstr>Joint Activities</vt:lpstr>
      <vt:lpstr>Thank you for your attention!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Peter Peier</cp:lastModifiedBy>
  <cp:revision>419</cp:revision>
  <dcterms:created xsi:type="dcterms:W3CDTF">2008-04-14T12:45:38Z</dcterms:created>
  <dcterms:modified xsi:type="dcterms:W3CDTF">2015-02-24T21:53:50Z</dcterms:modified>
</cp:coreProperties>
</file>