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5"/>
  </p:notesMasterIdLst>
  <p:sldIdLst>
    <p:sldId id="256" r:id="rId3"/>
    <p:sldId id="337" r:id="rId4"/>
    <p:sldId id="294" r:id="rId5"/>
    <p:sldId id="275" r:id="rId6"/>
    <p:sldId id="279" r:id="rId7"/>
    <p:sldId id="315" r:id="rId8"/>
    <p:sldId id="309" r:id="rId9"/>
    <p:sldId id="300" r:id="rId10"/>
    <p:sldId id="277" r:id="rId11"/>
    <p:sldId id="288" r:id="rId12"/>
    <p:sldId id="282" r:id="rId13"/>
    <p:sldId id="287" r:id="rId14"/>
    <p:sldId id="326" r:id="rId15"/>
    <p:sldId id="327" r:id="rId16"/>
    <p:sldId id="332" r:id="rId17"/>
    <p:sldId id="331" r:id="rId18"/>
    <p:sldId id="330" r:id="rId19"/>
    <p:sldId id="291" r:id="rId20"/>
    <p:sldId id="286" r:id="rId21"/>
    <p:sldId id="285" r:id="rId22"/>
    <p:sldId id="273" r:id="rId23"/>
    <p:sldId id="336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E5E5"/>
    <a:srgbClr val="CCFFCC"/>
    <a:srgbClr val="FFCCCC"/>
    <a:srgbClr val="0000FF"/>
    <a:srgbClr val="7F7F7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947" autoAdjust="0"/>
  </p:normalViewPr>
  <p:slideViewPr>
    <p:cSldViewPr>
      <p:cViewPr varScale="1">
        <p:scale>
          <a:sx n="95" d="100"/>
          <a:sy n="95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B8FA-1899-4AC6-AA8C-41BE71127D5C}" type="datetimeFigureOut">
              <a:rPr lang="de-CH" smtClean="0"/>
              <a:t>25.02.2015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F5F6-0C10-4805-9E1C-7B0C53AD3D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74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99237-DF72-4FBE-B5A1-9E24AE16C7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0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FF5F6-0C10-4805-9E1C-7B0C53AD3D0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317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4096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93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E89"/>
              </a:buClr>
              <a:buFont typeface="Wingdings" pitchFamily="2" charset="2"/>
              <a:buChar char="§"/>
              <a:defRPr sz="1800" baseline="0"/>
            </a:lvl1pPr>
            <a:lvl2pPr marL="742950" indent="-285750">
              <a:buClr>
                <a:srgbClr val="003E89"/>
              </a:buClr>
              <a:buFont typeface="Wingdings" pitchFamily="2" charset="2"/>
              <a:buChar char="§"/>
              <a:defRPr sz="1600" baseline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5518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9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29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dbl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6350" y="6426200"/>
                <a:ext cx="3059113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5911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3175" y="6570663"/>
                <a:ext cx="30591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1030" name="Gruppieren 15"/>
            <p:cNvGrpSpPr>
              <a:grpSpLocks/>
            </p:cNvGrpSpPr>
            <p:nvPr/>
          </p:nvGrpSpPr>
          <p:grpSpPr bwMode="auto">
            <a:xfrm>
              <a:off x="6011863" y="5157788"/>
              <a:ext cx="2808287" cy="1228725"/>
              <a:chOff x="6011863" y="5157788"/>
              <a:chExt cx="2808287" cy="1228725"/>
            </a:xfrm>
          </p:grpSpPr>
          <p:pic>
            <p:nvPicPr>
              <p:cNvPr id="1031" name="Grafik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077075" y="5157788"/>
                <a:ext cx="1743075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Bild 4" descr="DDC_Sticker_groß_Schatten_RGB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3557588" y="6672263"/>
            <a:ext cx="53276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en-US" sz="900">
                <a:latin typeface="Arial" charset="0"/>
              </a:rPr>
              <a:t>Junior Group Computational Radiation Physics | www.hzdr.de/crp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718300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43663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en-US" sz="900" smtClean="0">
                <a:solidFill>
                  <a:schemeClr val="bg1"/>
                </a:solidFill>
                <a:latin typeface="Arial" charset="0"/>
              </a:rPr>
              <a:t>           Member of the Helmholtz Association</a:t>
            </a:r>
          </a:p>
        </p:txBody>
      </p:sp>
      <p:pic>
        <p:nvPicPr>
          <p:cNvPr id="2055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971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en-US" sz="1000" smtClean="0">
                <a:solidFill>
                  <a:schemeClr val="bg1"/>
                </a:solidFill>
                <a:latin typeface="Arial" charset="0"/>
              </a:rPr>
              <a:t>Page </a:t>
            </a:r>
            <a:fld id="{6D595CCB-4388-4804-AF1D-0448D425BA12}" type="slidenum">
              <a:rPr lang="de-DE" altLang="en-US" sz="1000" smtClean="0">
                <a:solidFill>
                  <a:schemeClr val="bg1"/>
                </a:solidFill>
                <a:latin typeface="Arial" charset="0"/>
              </a:rPr>
              <a:pPr eaLnBrk="1" hangingPunct="1">
                <a:defRPr/>
              </a:pPr>
              <a:t>‹Nr.›</a:t>
            </a:fld>
            <a:endParaRPr lang="de-DE" altLang="en-US" sz="1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557588" y="6672263"/>
            <a:ext cx="532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de-DE" altLang="en-US" sz="900">
                <a:latin typeface="Arial" charset="0"/>
              </a:rPr>
              <a:t>Klaus Steiniger | Computational Radiation Physics | www.hzdr.de/crp</a:t>
            </a:r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6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8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620713"/>
            <a:ext cx="7129040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b="0" dirty="0" err="1" smtClean="0">
                <a:latin typeface="Arial" charset="0"/>
                <a:cs typeface="Arial" charset="0"/>
              </a:rPr>
              <a:t>From</a:t>
            </a:r>
            <a:r>
              <a:rPr lang="de-DE" altLang="en-US" b="0" dirty="0" smtClean="0">
                <a:latin typeface="Arial" charset="0"/>
                <a:cs typeface="Arial" charset="0"/>
              </a:rPr>
              <a:t> Optical </a:t>
            </a:r>
            <a:r>
              <a:rPr lang="de-DE" altLang="en-US" b="0" dirty="0" err="1" smtClean="0">
                <a:latin typeface="Arial" charset="0"/>
                <a:cs typeface="Arial" charset="0"/>
              </a:rPr>
              <a:t>Undulators</a:t>
            </a:r>
            <a:r>
              <a:rPr lang="de-DE" altLang="en-US" b="0" dirty="0" smtClean="0">
                <a:latin typeface="Arial" charset="0"/>
                <a:cs typeface="Arial" charset="0"/>
              </a:rPr>
              <a:t> </a:t>
            </a:r>
            <a:r>
              <a:rPr lang="de-DE" altLang="en-US" b="0" dirty="0" err="1" smtClean="0">
                <a:latin typeface="Arial" charset="0"/>
                <a:cs typeface="Arial" charset="0"/>
              </a:rPr>
              <a:t>to</a:t>
            </a:r>
            <a:r>
              <a:rPr lang="de-DE" altLang="en-US" b="0" dirty="0" smtClean="0">
                <a:latin typeface="Arial" charset="0"/>
                <a:cs typeface="Arial" charset="0"/>
              </a:rPr>
              <a:t> Optical FELs </a:t>
            </a:r>
            <a:r>
              <a:rPr lang="de-DE" altLang="en-US" b="0" dirty="0" err="1" smtClean="0">
                <a:latin typeface="Arial" charset="0"/>
                <a:cs typeface="Arial" charset="0"/>
              </a:rPr>
              <a:t>with</a:t>
            </a:r>
            <a:r>
              <a:rPr lang="de-DE" altLang="en-US" b="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de-DE" altLang="en-US" b="0" dirty="0" err="1" smtClean="0">
                <a:latin typeface="Arial" charset="0"/>
                <a:cs typeface="Arial" charset="0"/>
              </a:rPr>
              <a:t>Traveling</a:t>
            </a:r>
            <a:r>
              <a:rPr lang="de-DE" altLang="en-US" b="0" dirty="0" smtClean="0">
                <a:latin typeface="Arial" charset="0"/>
                <a:cs typeface="Arial" charset="0"/>
              </a:rPr>
              <a:t>-Wave Thomson-</a:t>
            </a:r>
            <a:r>
              <a:rPr lang="de-DE" altLang="en-US" b="0" dirty="0" err="1" smtClean="0">
                <a:latin typeface="Arial" charset="0"/>
                <a:cs typeface="Arial" charset="0"/>
              </a:rPr>
              <a:t>Scattering</a:t>
            </a:r>
            <a:endParaRPr lang="de-DE" altLang="en-US" b="0" dirty="0" smtClean="0">
              <a:latin typeface="Arial" charset="0"/>
              <a:cs typeface="Arial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66725" y="2413000"/>
            <a:ext cx="7777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de-DE" altLang="en-US" dirty="0">
                <a:solidFill>
                  <a:schemeClr val="bg1"/>
                </a:solidFill>
                <a:latin typeface="Arial" charset="0"/>
              </a:rPr>
              <a:t>K. Steiniger, M. </a:t>
            </a:r>
            <a:r>
              <a:rPr lang="de-DE" altLang="en-US" dirty="0" err="1">
                <a:solidFill>
                  <a:schemeClr val="bg1"/>
                </a:solidFill>
                <a:latin typeface="Arial" charset="0"/>
              </a:rPr>
              <a:t>Bussmann</a:t>
            </a:r>
            <a:r>
              <a:rPr lang="de-DE" altLang="en-US" dirty="0">
                <a:solidFill>
                  <a:schemeClr val="bg1"/>
                </a:solidFill>
                <a:latin typeface="Arial" charset="0"/>
              </a:rPr>
              <a:t>, A. Debus, </a:t>
            </a:r>
            <a:r>
              <a:rPr lang="de-DE" altLang="en-US" dirty="0" smtClean="0">
                <a:solidFill>
                  <a:schemeClr val="bg1"/>
                </a:solidFill>
                <a:latin typeface="Arial" charset="0"/>
              </a:rPr>
              <a:t>A. </a:t>
            </a:r>
            <a:r>
              <a:rPr lang="de-DE" altLang="en-US" dirty="0" err="1" smtClean="0">
                <a:solidFill>
                  <a:schemeClr val="bg1"/>
                </a:solidFill>
                <a:latin typeface="Arial" charset="0"/>
              </a:rPr>
              <a:t>Irman</a:t>
            </a:r>
            <a:r>
              <a:rPr lang="de-DE" altLang="en-US" dirty="0" smtClean="0">
                <a:solidFill>
                  <a:schemeClr val="bg1"/>
                </a:solidFill>
                <a:latin typeface="Arial" charset="0"/>
              </a:rPr>
              <a:t>, A. Jochmann, R</a:t>
            </a:r>
            <a:r>
              <a:rPr lang="de-DE" altLang="en-US" dirty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de-DE" altLang="en-US" dirty="0" err="1" smtClean="0">
                <a:solidFill>
                  <a:schemeClr val="bg1"/>
                </a:solidFill>
                <a:latin typeface="Arial" charset="0"/>
              </a:rPr>
              <a:t>Pausch</a:t>
            </a:r>
            <a:r>
              <a:rPr lang="de-DE" altLang="en-US" dirty="0" smtClean="0">
                <a:solidFill>
                  <a:schemeClr val="bg1"/>
                </a:solidFill>
                <a:latin typeface="Arial" charset="0"/>
              </a:rPr>
              <a:t>, F. Röser, U. Schramm, R. </a:t>
            </a:r>
            <a:r>
              <a:rPr lang="de-DE" altLang="en-US" dirty="0" err="1" smtClean="0">
                <a:solidFill>
                  <a:schemeClr val="bg1"/>
                </a:solidFill>
                <a:latin typeface="Arial" charset="0"/>
              </a:rPr>
              <a:t>Sauerbrey</a:t>
            </a:r>
            <a:endParaRPr lang="de-DE" alt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72" y="2492896"/>
            <a:ext cx="8956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challenges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</a:t>
            </a:r>
            <a:r>
              <a:rPr lang="de-CH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realizing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Traveling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-Wave Thomson-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Scattering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OFELs?</a:t>
            </a:r>
            <a:endParaRPr lang="de-CH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Challenges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of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TWTS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realization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13316" name="Textplatzhalter 2"/>
          <p:cNvSpPr>
            <a:spLocks/>
          </p:cNvSpPr>
          <p:nvPr/>
        </p:nvSpPr>
        <p:spPr bwMode="auto">
          <a:xfrm>
            <a:off x="468312" y="1628800"/>
            <a:ext cx="820814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Dispersion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control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pulses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Synchronization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pulses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electron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source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Diagnostics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development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TWTS pulse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analysis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1. Dispersion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control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of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TWTS Pulses</a:t>
            </a: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13316" name="Textplatzhalter 2"/>
          <p:cNvSpPr>
            <a:spLocks/>
          </p:cNvSpPr>
          <p:nvPr/>
        </p:nvSpPr>
        <p:spPr bwMode="auto">
          <a:xfrm>
            <a:off x="251520" y="3790032"/>
            <a:ext cx="4031679" cy="11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Angular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dispersion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introduced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puls-front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tilt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increases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pulse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duration</a:t>
            </a:r>
            <a:endParaRPr lang="de-DE" altLang="en-US" sz="1600" dirty="0" smtClean="0">
              <a:solidFill>
                <a:prstClr val="black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(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reduction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interaction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length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increase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scattered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bandwidth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)</a:t>
            </a:r>
            <a:endParaRPr lang="de-DE" altLang="en-US" sz="16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67" name="Group 51"/>
          <p:cNvGrpSpPr/>
          <p:nvPr/>
        </p:nvGrpSpPr>
        <p:grpSpPr>
          <a:xfrm>
            <a:off x="4481297" y="2759307"/>
            <a:ext cx="4441704" cy="2181861"/>
            <a:chOff x="2124453" y="1679187"/>
            <a:chExt cx="4441704" cy="2181861"/>
          </a:xfrm>
        </p:grpSpPr>
        <p:grpSp>
          <p:nvGrpSpPr>
            <p:cNvPr id="68" name="Group 17"/>
            <p:cNvGrpSpPr/>
            <p:nvPr/>
          </p:nvGrpSpPr>
          <p:grpSpPr>
            <a:xfrm>
              <a:off x="2124453" y="1679187"/>
              <a:ext cx="4441704" cy="1963835"/>
              <a:chOff x="2267744" y="2885453"/>
              <a:chExt cx="4441704" cy="1963835"/>
            </a:xfrm>
          </p:grpSpPr>
          <p:pic>
            <p:nvPicPr>
              <p:cNvPr id="99" name="Grafik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552" y="2885453"/>
                <a:ext cx="4274896" cy="1945958"/>
              </a:xfrm>
              <a:prstGeom prst="rect">
                <a:avLst/>
              </a:prstGeom>
            </p:spPr>
          </p:pic>
          <p:sp>
            <p:nvSpPr>
              <p:cNvPr id="100" name="Rectangle 19"/>
              <p:cNvSpPr/>
              <p:nvPr/>
            </p:nvSpPr>
            <p:spPr>
              <a:xfrm>
                <a:off x="2409489" y="4803569"/>
                <a:ext cx="3952172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01" name="Rectangle 20"/>
              <p:cNvSpPr/>
              <p:nvPr/>
            </p:nvSpPr>
            <p:spPr>
              <a:xfrm>
                <a:off x="2267744" y="4437064"/>
                <a:ext cx="967140" cy="412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69" name="Group 21"/>
            <p:cNvGrpSpPr/>
            <p:nvPr/>
          </p:nvGrpSpPr>
          <p:grpSpPr>
            <a:xfrm>
              <a:off x="2399067" y="3561541"/>
              <a:ext cx="3952172" cy="45719"/>
              <a:chOff x="2398780" y="4796124"/>
              <a:chExt cx="3952172" cy="7160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71" name="Freeform 22"/>
              <p:cNvSpPr/>
              <p:nvPr/>
            </p:nvSpPr>
            <p:spPr>
              <a:xfrm>
                <a:off x="4092568" y="4796643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2" name="Freeform 23"/>
              <p:cNvSpPr/>
              <p:nvPr/>
            </p:nvSpPr>
            <p:spPr>
              <a:xfrm>
                <a:off x="4233717" y="4797154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3" name="Freeform 24"/>
              <p:cNvSpPr/>
              <p:nvPr/>
            </p:nvSpPr>
            <p:spPr>
              <a:xfrm>
                <a:off x="4374866" y="4797154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4" name="Freeform 25"/>
              <p:cNvSpPr/>
              <p:nvPr/>
            </p:nvSpPr>
            <p:spPr>
              <a:xfrm>
                <a:off x="4516015" y="4796642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5" name="Freeform 26"/>
              <p:cNvSpPr/>
              <p:nvPr/>
            </p:nvSpPr>
            <p:spPr>
              <a:xfrm>
                <a:off x="4657164" y="4797153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6" name="Freeform 27"/>
              <p:cNvSpPr/>
              <p:nvPr/>
            </p:nvSpPr>
            <p:spPr>
              <a:xfrm>
                <a:off x="4798313" y="4797153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7" name="Freeform 28"/>
              <p:cNvSpPr/>
              <p:nvPr/>
            </p:nvSpPr>
            <p:spPr>
              <a:xfrm>
                <a:off x="4939462" y="4796641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Freeform 29"/>
              <p:cNvSpPr/>
              <p:nvPr/>
            </p:nvSpPr>
            <p:spPr>
              <a:xfrm>
                <a:off x="5080611" y="4797152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9" name="Freeform 30"/>
              <p:cNvSpPr/>
              <p:nvPr/>
            </p:nvSpPr>
            <p:spPr>
              <a:xfrm>
                <a:off x="5221760" y="4797152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0" name="Freeform 31"/>
              <p:cNvSpPr/>
              <p:nvPr/>
            </p:nvSpPr>
            <p:spPr>
              <a:xfrm>
                <a:off x="5362909" y="4796640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1" name="Freeform 32"/>
              <p:cNvSpPr/>
              <p:nvPr/>
            </p:nvSpPr>
            <p:spPr>
              <a:xfrm>
                <a:off x="5504058" y="4797151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2" name="Freeform 33"/>
              <p:cNvSpPr/>
              <p:nvPr/>
            </p:nvSpPr>
            <p:spPr>
              <a:xfrm>
                <a:off x="5645207" y="4797151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3" name="Freeform 34"/>
              <p:cNvSpPr/>
              <p:nvPr/>
            </p:nvSpPr>
            <p:spPr>
              <a:xfrm>
                <a:off x="2398780" y="4796127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4" name="Freeform 35"/>
              <p:cNvSpPr/>
              <p:nvPr/>
            </p:nvSpPr>
            <p:spPr>
              <a:xfrm>
                <a:off x="2539929" y="4796638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5" name="Freeform 36"/>
              <p:cNvSpPr/>
              <p:nvPr/>
            </p:nvSpPr>
            <p:spPr>
              <a:xfrm>
                <a:off x="2681078" y="4796638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6" name="Freeform 37"/>
              <p:cNvSpPr/>
              <p:nvPr/>
            </p:nvSpPr>
            <p:spPr>
              <a:xfrm>
                <a:off x="2822227" y="4796126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7" name="Freeform 38"/>
              <p:cNvSpPr/>
              <p:nvPr/>
            </p:nvSpPr>
            <p:spPr>
              <a:xfrm>
                <a:off x="2963376" y="4796637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8" name="Freeform 39"/>
              <p:cNvSpPr/>
              <p:nvPr/>
            </p:nvSpPr>
            <p:spPr>
              <a:xfrm>
                <a:off x="3104525" y="4796637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9" name="Freeform 40"/>
              <p:cNvSpPr/>
              <p:nvPr/>
            </p:nvSpPr>
            <p:spPr>
              <a:xfrm>
                <a:off x="3245674" y="4796125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0" name="Freeform 41"/>
              <p:cNvSpPr/>
              <p:nvPr/>
            </p:nvSpPr>
            <p:spPr>
              <a:xfrm>
                <a:off x="3386823" y="4796636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1" name="Freeform 42"/>
              <p:cNvSpPr/>
              <p:nvPr/>
            </p:nvSpPr>
            <p:spPr>
              <a:xfrm>
                <a:off x="3527972" y="4796636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2" name="Freeform 43"/>
              <p:cNvSpPr/>
              <p:nvPr/>
            </p:nvSpPr>
            <p:spPr>
              <a:xfrm>
                <a:off x="3669121" y="4796124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3" name="Freeform 44"/>
              <p:cNvSpPr/>
              <p:nvPr/>
            </p:nvSpPr>
            <p:spPr>
              <a:xfrm>
                <a:off x="3810270" y="4796635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4" name="Freeform 45"/>
              <p:cNvSpPr/>
              <p:nvPr/>
            </p:nvSpPr>
            <p:spPr>
              <a:xfrm>
                <a:off x="3951419" y="4796635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5" name="Freeform 46"/>
              <p:cNvSpPr/>
              <p:nvPr/>
            </p:nvSpPr>
            <p:spPr>
              <a:xfrm>
                <a:off x="5786356" y="4796639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6" name="Freeform 47"/>
              <p:cNvSpPr/>
              <p:nvPr/>
            </p:nvSpPr>
            <p:spPr>
              <a:xfrm>
                <a:off x="5927505" y="4797150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7" name="Freeform 48"/>
              <p:cNvSpPr/>
              <p:nvPr/>
            </p:nvSpPr>
            <p:spPr>
              <a:xfrm>
                <a:off x="6068654" y="4797150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8" name="Freeform 49"/>
              <p:cNvSpPr/>
              <p:nvPr/>
            </p:nvSpPr>
            <p:spPr>
              <a:xfrm>
                <a:off x="6209803" y="4796638"/>
                <a:ext cx="141149" cy="70575"/>
              </a:xfrm>
              <a:custGeom>
                <a:avLst/>
                <a:gdLst>
                  <a:gd name="connsiteX0" fmla="*/ 0 w 141149"/>
                  <a:gd name="connsiteY0" fmla="*/ 70575 h 70575"/>
                  <a:gd name="connsiteX1" fmla="*/ 141149 w 141149"/>
                  <a:gd name="connsiteY1" fmla="*/ 0 h 70575"/>
                  <a:gd name="connsiteX2" fmla="*/ 141149 w 141149"/>
                  <a:gd name="connsiteY2" fmla="*/ 0 h 70575"/>
                  <a:gd name="connsiteX3" fmla="*/ 141149 w 141149"/>
                  <a:gd name="connsiteY3" fmla="*/ 70575 h 7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49" h="70575">
                    <a:moveTo>
                      <a:pt x="0" y="70575"/>
                    </a:moveTo>
                    <a:lnTo>
                      <a:pt x="141149" y="0"/>
                    </a:lnTo>
                    <a:lnTo>
                      <a:pt x="141149" y="0"/>
                    </a:lnTo>
                    <a:lnTo>
                      <a:pt x="141149" y="70575"/>
                    </a:lnTo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70" name="Freeform 50"/>
            <p:cNvSpPr/>
            <p:nvPr/>
          </p:nvSpPr>
          <p:spPr>
            <a:xfrm>
              <a:off x="2412286" y="3602599"/>
              <a:ext cx="3938953" cy="258449"/>
            </a:xfrm>
            <a:custGeom>
              <a:avLst/>
              <a:gdLst>
                <a:gd name="connsiteX0" fmla="*/ 0 w 3938953"/>
                <a:gd name="connsiteY0" fmla="*/ 4138 h 161365"/>
                <a:gd name="connsiteX1" fmla="*/ 0 w 3938953"/>
                <a:gd name="connsiteY1" fmla="*/ 161365 h 161365"/>
                <a:gd name="connsiteX2" fmla="*/ 0 w 3938953"/>
                <a:gd name="connsiteY2" fmla="*/ 161365 h 161365"/>
                <a:gd name="connsiteX3" fmla="*/ 3934816 w 3938953"/>
                <a:gd name="connsiteY3" fmla="*/ 161365 h 161365"/>
                <a:gd name="connsiteX4" fmla="*/ 3934816 w 3938953"/>
                <a:gd name="connsiteY4" fmla="*/ 161365 h 161365"/>
                <a:gd name="connsiteX5" fmla="*/ 3938953 w 3938953"/>
                <a:gd name="connsiteY5" fmla="*/ 0 h 1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8953" h="161365">
                  <a:moveTo>
                    <a:pt x="0" y="4138"/>
                  </a:moveTo>
                  <a:lnTo>
                    <a:pt x="0" y="161365"/>
                  </a:lnTo>
                  <a:lnTo>
                    <a:pt x="0" y="161365"/>
                  </a:lnTo>
                  <a:lnTo>
                    <a:pt x="3934816" y="161365"/>
                  </a:lnTo>
                  <a:lnTo>
                    <a:pt x="3934816" y="161365"/>
                  </a:lnTo>
                  <a:cubicBezTo>
                    <a:pt x="3935505" y="134471"/>
                    <a:pt x="3937574" y="27583"/>
                    <a:pt x="3938953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de-CH" dirty="0" smtClean="0"/>
                <a:t>grating</a:t>
              </a:r>
              <a:endParaRPr lang="de-CH" dirty="0"/>
            </a:p>
          </p:txBody>
        </p:sp>
      </p:grpSp>
      <p:sp>
        <p:nvSpPr>
          <p:cNvPr id="102" name="Rechteck 101"/>
          <p:cNvSpPr/>
          <p:nvPr/>
        </p:nvSpPr>
        <p:spPr>
          <a:xfrm>
            <a:off x="1632640" y="1330464"/>
            <a:ext cx="5652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Optical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gratings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pulse-front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tilt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616240" y="6115967"/>
            <a:ext cx="2420256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1. Dispersion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control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of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TWTS Pulses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requires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two-grating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setup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4" name="Textplatzhalter 2"/>
          <p:cNvSpPr>
            <a:spLocks/>
          </p:cNvSpPr>
          <p:nvPr/>
        </p:nvSpPr>
        <p:spPr bwMode="auto">
          <a:xfrm>
            <a:off x="280989" y="1653736"/>
            <a:ext cx="4104456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Two-grating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setup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allows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local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control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pulse-duration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higher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order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dispersion</a:t>
            </a:r>
            <a:endParaRPr lang="de-DE" altLang="en-US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" y="2373815"/>
            <a:ext cx="3530364" cy="3143417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26" y="2299378"/>
            <a:ext cx="2736157" cy="2736158"/>
          </a:xfrm>
          <a:prstGeom prst="rect">
            <a:avLst/>
          </a:prstGeom>
        </p:spPr>
      </p:pic>
      <p:sp>
        <p:nvSpPr>
          <p:cNvPr id="44" name="Freeform 26"/>
          <p:cNvSpPr/>
          <p:nvPr/>
        </p:nvSpPr>
        <p:spPr>
          <a:xfrm>
            <a:off x="5300710" y="3798409"/>
            <a:ext cx="2716789" cy="560607"/>
          </a:xfrm>
          <a:custGeom>
            <a:avLst/>
            <a:gdLst>
              <a:gd name="connsiteX0" fmla="*/ 0 w 4289898"/>
              <a:gd name="connsiteY0" fmla="*/ 885217 h 885217"/>
              <a:gd name="connsiteX1" fmla="*/ 2626468 w 4289898"/>
              <a:gd name="connsiteY1" fmla="*/ 642026 h 885217"/>
              <a:gd name="connsiteX2" fmla="*/ 4289898 w 4289898"/>
              <a:gd name="connsiteY2" fmla="*/ 0 h 8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9898" h="885217">
                <a:moveTo>
                  <a:pt x="0" y="885217"/>
                </a:moveTo>
                <a:cubicBezTo>
                  <a:pt x="955742" y="837389"/>
                  <a:pt x="1911485" y="789562"/>
                  <a:pt x="2626468" y="642026"/>
                </a:cubicBezTo>
                <a:cubicBezTo>
                  <a:pt x="3341451" y="494490"/>
                  <a:pt x="3815674" y="247245"/>
                  <a:pt x="4289898" y="0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Freeform 27"/>
          <p:cNvSpPr/>
          <p:nvPr/>
        </p:nvSpPr>
        <p:spPr>
          <a:xfrm>
            <a:off x="5712041" y="4281175"/>
            <a:ext cx="2299298" cy="754362"/>
          </a:xfrm>
          <a:custGeom>
            <a:avLst/>
            <a:gdLst>
              <a:gd name="connsiteX0" fmla="*/ 2616740 w 2616740"/>
              <a:gd name="connsiteY0" fmla="*/ 0 h 671208"/>
              <a:gd name="connsiteX1" fmla="*/ 1186774 w 2616740"/>
              <a:gd name="connsiteY1" fmla="*/ 204280 h 671208"/>
              <a:gd name="connsiteX2" fmla="*/ 0 w 2616740"/>
              <a:gd name="connsiteY2" fmla="*/ 671208 h 67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6740" h="671208">
                <a:moveTo>
                  <a:pt x="2616740" y="0"/>
                </a:moveTo>
                <a:cubicBezTo>
                  <a:pt x="2119818" y="46206"/>
                  <a:pt x="1622897" y="92412"/>
                  <a:pt x="1186774" y="204280"/>
                </a:cubicBezTo>
                <a:cubicBezTo>
                  <a:pt x="750651" y="316148"/>
                  <a:pt x="375325" y="493678"/>
                  <a:pt x="0" y="671208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6" name="Group 30"/>
          <p:cNvGrpSpPr/>
          <p:nvPr/>
        </p:nvGrpSpPr>
        <p:grpSpPr>
          <a:xfrm>
            <a:off x="5293209" y="2299378"/>
            <a:ext cx="2736157" cy="2736158"/>
            <a:chOff x="4788024" y="1553231"/>
            <a:chExt cx="4320480" cy="4320480"/>
          </a:xfrm>
        </p:grpSpPr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553231"/>
              <a:ext cx="4320480" cy="4320480"/>
            </a:xfrm>
            <a:prstGeom prst="rect">
              <a:avLst/>
            </a:prstGeom>
          </p:spPr>
        </p:pic>
        <p:sp>
          <p:nvSpPr>
            <p:cNvPr id="48" name="Freeform 28"/>
            <p:cNvSpPr/>
            <p:nvPr/>
          </p:nvSpPr>
          <p:spPr>
            <a:xfrm>
              <a:off x="4795736" y="2568102"/>
              <a:ext cx="4280170" cy="1196502"/>
            </a:xfrm>
            <a:custGeom>
              <a:avLst/>
              <a:gdLst>
                <a:gd name="connsiteX0" fmla="*/ 0 w 4280170"/>
                <a:gd name="connsiteY0" fmla="*/ 1196502 h 1196502"/>
                <a:gd name="connsiteX1" fmla="*/ 2081719 w 4280170"/>
                <a:gd name="connsiteY1" fmla="*/ 924128 h 1196502"/>
                <a:gd name="connsiteX2" fmla="*/ 4280170 w 4280170"/>
                <a:gd name="connsiteY2" fmla="*/ 0 h 11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0170" h="1196502">
                  <a:moveTo>
                    <a:pt x="0" y="1196502"/>
                  </a:moveTo>
                  <a:cubicBezTo>
                    <a:pt x="684178" y="1160023"/>
                    <a:pt x="1368357" y="1123545"/>
                    <a:pt x="2081719" y="924128"/>
                  </a:cubicBezTo>
                  <a:cubicBezTo>
                    <a:pt x="2795081" y="724711"/>
                    <a:pt x="3537625" y="362355"/>
                    <a:pt x="4280170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9" name="Freeform 29"/>
            <p:cNvSpPr/>
            <p:nvPr/>
          </p:nvSpPr>
          <p:spPr>
            <a:xfrm>
              <a:off x="4795736" y="3560323"/>
              <a:ext cx="4299626" cy="1313234"/>
            </a:xfrm>
            <a:custGeom>
              <a:avLst/>
              <a:gdLst>
                <a:gd name="connsiteX0" fmla="*/ 0 w 4299626"/>
                <a:gd name="connsiteY0" fmla="*/ 1313234 h 1313234"/>
                <a:gd name="connsiteX1" fmla="*/ 2247090 w 4299626"/>
                <a:gd name="connsiteY1" fmla="*/ 311286 h 1313234"/>
                <a:gd name="connsiteX2" fmla="*/ 4299626 w 4299626"/>
                <a:gd name="connsiteY2" fmla="*/ 0 h 131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9626" h="1313234">
                  <a:moveTo>
                    <a:pt x="0" y="1313234"/>
                  </a:moveTo>
                  <a:cubicBezTo>
                    <a:pt x="765243" y="921696"/>
                    <a:pt x="1530486" y="530158"/>
                    <a:pt x="2247090" y="311286"/>
                  </a:cubicBezTo>
                  <a:cubicBezTo>
                    <a:pt x="2963694" y="92414"/>
                    <a:pt x="3957537" y="40532"/>
                    <a:pt x="4299626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50" name="Group 33"/>
          <p:cNvGrpSpPr/>
          <p:nvPr/>
        </p:nvGrpSpPr>
        <p:grpSpPr>
          <a:xfrm>
            <a:off x="5292080" y="2299378"/>
            <a:ext cx="2737433" cy="2736158"/>
            <a:chOff x="4786009" y="1553231"/>
            <a:chExt cx="4322495" cy="4320480"/>
          </a:xfrm>
        </p:grpSpPr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553231"/>
              <a:ext cx="4320480" cy="4320480"/>
            </a:xfrm>
            <a:prstGeom prst="rect">
              <a:avLst/>
            </a:prstGeom>
          </p:spPr>
        </p:pic>
        <p:sp>
          <p:nvSpPr>
            <p:cNvPr id="52" name="Freeform 31"/>
            <p:cNvSpPr/>
            <p:nvPr/>
          </p:nvSpPr>
          <p:spPr>
            <a:xfrm>
              <a:off x="4786009" y="2346821"/>
              <a:ext cx="4319080" cy="1209149"/>
            </a:xfrm>
            <a:custGeom>
              <a:avLst/>
              <a:gdLst>
                <a:gd name="connsiteX0" fmla="*/ 0 w 4319080"/>
                <a:gd name="connsiteY0" fmla="*/ 1099226 h 1099226"/>
                <a:gd name="connsiteX1" fmla="*/ 1673157 w 4319080"/>
                <a:gd name="connsiteY1" fmla="*/ 437745 h 1099226"/>
                <a:gd name="connsiteX2" fmla="*/ 4319080 w 4319080"/>
                <a:gd name="connsiteY2" fmla="*/ 0 h 109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9080" h="1099226">
                  <a:moveTo>
                    <a:pt x="0" y="1099226"/>
                  </a:moveTo>
                  <a:cubicBezTo>
                    <a:pt x="476655" y="860087"/>
                    <a:pt x="953310" y="620949"/>
                    <a:pt x="1673157" y="437745"/>
                  </a:cubicBezTo>
                  <a:cubicBezTo>
                    <a:pt x="2393004" y="254541"/>
                    <a:pt x="3356042" y="127270"/>
                    <a:pt x="4319080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Freeform 32"/>
            <p:cNvSpPr/>
            <p:nvPr/>
          </p:nvSpPr>
          <p:spPr>
            <a:xfrm>
              <a:off x="4786009" y="1609694"/>
              <a:ext cx="3443591" cy="1099226"/>
            </a:xfrm>
            <a:custGeom>
              <a:avLst/>
              <a:gdLst>
                <a:gd name="connsiteX0" fmla="*/ 0 w 3443591"/>
                <a:gd name="connsiteY0" fmla="*/ 1099226 h 1099226"/>
                <a:gd name="connsiteX1" fmla="*/ 1439693 w 3443591"/>
                <a:gd name="connsiteY1" fmla="*/ 904673 h 1099226"/>
                <a:gd name="connsiteX2" fmla="*/ 3443591 w 3443591"/>
                <a:gd name="connsiteY2" fmla="*/ 0 h 109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3591" h="1099226">
                  <a:moveTo>
                    <a:pt x="0" y="1099226"/>
                  </a:moveTo>
                  <a:cubicBezTo>
                    <a:pt x="432880" y="1093551"/>
                    <a:pt x="865761" y="1087877"/>
                    <a:pt x="1439693" y="904673"/>
                  </a:cubicBezTo>
                  <a:cubicBezTo>
                    <a:pt x="2013625" y="721469"/>
                    <a:pt x="2728608" y="360734"/>
                    <a:pt x="3443591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54" name="Straight Arrow Connector 4"/>
          <p:cNvCxnSpPr/>
          <p:nvPr/>
        </p:nvCxnSpPr>
        <p:spPr>
          <a:xfrm flipH="1" flipV="1">
            <a:off x="5849753" y="2256032"/>
            <a:ext cx="1608218" cy="2779505"/>
          </a:xfrm>
          <a:prstGeom prst="straightConnector1">
            <a:avLst/>
          </a:prstGeom>
          <a:ln w="15875">
            <a:solidFill>
              <a:srgbClr val="00B05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2"/>
          <p:cNvCxnSpPr/>
          <p:nvPr/>
        </p:nvCxnSpPr>
        <p:spPr>
          <a:xfrm flipV="1">
            <a:off x="6662797" y="2289312"/>
            <a:ext cx="0" cy="1947142"/>
          </a:xfrm>
          <a:prstGeom prst="straightConnector1">
            <a:avLst/>
          </a:prstGeom>
          <a:ln w="158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9"/>
              <p:cNvSpPr txBox="1"/>
              <p:nvPr/>
            </p:nvSpPr>
            <p:spPr>
              <a:xfrm>
                <a:off x="6428992" y="3943328"/>
                <a:ext cx="234912" cy="259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CH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CH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de-C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992" y="3943328"/>
                <a:ext cx="234912" cy="259846"/>
              </a:xfrm>
              <a:prstGeom prst="rect">
                <a:avLst/>
              </a:prstGeom>
              <a:blipFill rotWithShape="1">
                <a:blip r:embed="rId6"/>
                <a:stretch>
                  <a:fillRect r="-31579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5"/>
              <p:cNvSpPr txBox="1"/>
              <p:nvPr/>
            </p:nvSpPr>
            <p:spPr>
              <a:xfrm>
                <a:off x="7302341" y="4672970"/>
                <a:ext cx="313569" cy="23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CH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CH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7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41" y="4672970"/>
                <a:ext cx="313569" cy="233898"/>
              </a:xfrm>
              <a:prstGeom prst="rect">
                <a:avLst/>
              </a:prstGeom>
              <a:blipFill rotWithShape="1">
                <a:blip r:embed="rId7"/>
                <a:stretch>
                  <a:fillRect r="-19608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1"/>
          <p:cNvSpPr/>
          <p:nvPr/>
        </p:nvSpPr>
        <p:spPr>
          <a:xfrm>
            <a:off x="6207878" y="3132263"/>
            <a:ext cx="916038" cy="1066771"/>
          </a:xfrm>
          <a:prstGeom prst="arc">
            <a:avLst>
              <a:gd name="adj1" fmla="val 14423370"/>
              <a:gd name="adj2" fmla="val 16150256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"/>
              <p:cNvSpPr txBox="1"/>
              <p:nvPr/>
            </p:nvSpPr>
            <p:spPr>
              <a:xfrm>
                <a:off x="6396000" y="3101880"/>
                <a:ext cx="253998" cy="23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CH" b="0" i="1" smtClean="0">
                          <a:latin typeface="Cambria Math"/>
                        </a:rPr>
                        <m:t>ϕ</m:t>
                      </m:r>
                    </m:oMath>
                  </m:oMathPara>
                </a14:m>
                <a:endParaRPr lang="de-CH" b="0" dirty="0" smtClean="0"/>
              </a:p>
            </p:txBody>
          </p:sp>
        </mc:Choice>
        <mc:Fallback xmlns="">
          <p:sp>
            <p:nvSpPr>
              <p:cNvPr id="5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000" y="3101880"/>
                <a:ext cx="253998" cy="233898"/>
              </a:xfrm>
              <a:prstGeom prst="rect">
                <a:avLst/>
              </a:prstGeom>
              <a:blipFill rotWithShape="1">
                <a:blip r:embed="rId8"/>
                <a:stretch>
                  <a:fillRect l="-4762" r="-42857" b="-7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4998779" y="4792737"/>
            <a:ext cx="353366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Arial" pitchFamily="34" charset="0"/>
              </a:rPr>
              <a:t>Electric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</a:rPr>
              <a:t>field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</a:rPr>
              <a:t>amplitude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</a:rPr>
              <a:t>along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</a:rPr>
              <a:t>electron</a:t>
            </a:r>
            <a:r>
              <a:rPr lang="de-DE" sz="1200" dirty="0" smtClean="0">
                <a:latin typeface="Arial" pitchFamily="34" charset="0"/>
              </a:rPr>
              <a:t> </a:t>
            </a:r>
            <a:r>
              <a:rPr lang="de-DE" sz="1200" dirty="0" err="1" smtClean="0">
                <a:latin typeface="Arial" pitchFamily="34" charset="0"/>
              </a:rPr>
              <a:t>trajectory</a:t>
            </a:r>
            <a:r>
              <a:rPr lang="de-DE" sz="1200" dirty="0" smtClean="0">
                <a:latin typeface="Arial" pitchFamily="34" charset="0"/>
              </a:rPr>
              <a:t>.</a:t>
            </a:r>
            <a:r>
              <a:rPr lang="de-DE" sz="1200" dirty="0">
                <a:latin typeface="Arial" pitchFamily="34" charset="0"/>
              </a:rPr>
              <a:t> </a:t>
            </a:r>
            <a:endParaRPr lang="de-DE" sz="1200" dirty="0" smtClean="0">
              <a:latin typeface="Arial" pitchFamily="34" charset="0"/>
            </a:endParaRPr>
          </a:p>
          <a:p>
            <a:r>
              <a:rPr lang="de-DE" sz="1200" dirty="0" smtClean="0">
                <a:latin typeface="Arial" pitchFamily="34" charset="0"/>
              </a:rPr>
              <a:t>1µm, 120fs </a:t>
            </a:r>
            <a:r>
              <a:rPr lang="de-DE" sz="1200" dirty="0" err="1" smtClean="0">
                <a:latin typeface="Arial" pitchFamily="34" charset="0"/>
              </a:rPr>
              <a:t>laser</a:t>
            </a:r>
            <a:r>
              <a:rPr lang="de-DE" sz="1200" dirty="0" smtClean="0">
                <a:latin typeface="Arial" pitchFamily="34" charset="0"/>
              </a:rPr>
              <a:t> pulse at 25° </a:t>
            </a:r>
            <a:r>
              <a:rPr lang="de-DE" sz="1200" dirty="0" err="1" smtClean="0">
                <a:latin typeface="Arial" pitchFamily="34" charset="0"/>
              </a:rPr>
              <a:t>interaction</a:t>
            </a:r>
            <a:r>
              <a:rPr lang="de-DE" sz="1200" dirty="0" smtClean="0">
                <a:latin typeface="Arial" pitchFamily="34" charset="0"/>
              </a:rPr>
              <a:t> angle</a:t>
            </a:r>
            <a:endParaRPr lang="de-DE" sz="1200" dirty="0">
              <a:latin typeface="Arial" pitchFamily="34" charset="0"/>
            </a:endParaRPr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49" y="2033475"/>
            <a:ext cx="3689999" cy="2781504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4860032" y="1391510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Optimum pulse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</a:t>
            </a:r>
            <a:endParaRPr lang="de-DE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</a:t>
            </a:r>
            <a:r>
              <a:rPr lang="de-DE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in,1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ψ</a:t>
            </a:r>
            <a:r>
              <a:rPr lang="de-DE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in,2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gratings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de-DE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,d</a:t>
            </a:r>
            <a:r>
              <a:rPr lang="de-DE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616240" y="6115967"/>
            <a:ext cx="2420256" cy="4320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1. Dispersion control of TWTS Pulses is technically equivalent to </a:t>
            </a:r>
            <a:r>
              <a:rPr lang="de-DE" altLang="en-US" sz="2200" dirty="0">
                <a:solidFill>
                  <a:srgbClr val="003E89"/>
                </a:solidFill>
                <a:latin typeface="Arial" charset="0"/>
              </a:rPr>
              <a:t>P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etawatt laser compressors </a:t>
            </a: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20986"/>
            <a:ext cx="3786955" cy="3371883"/>
          </a:xfrm>
          <a:prstGeom prst="rect">
            <a:avLst/>
          </a:prstGeom>
        </p:spPr>
      </p:pic>
      <p:sp>
        <p:nvSpPr>
          <p:cNvPr id="62" name="Rechteck 61"/>
          <p:cNvSpPr/>
          <p:nvPr/>
        </p:nvSpPr>
        <p:spPr>
          <a:xfrm>
            <a:off x="2627784" y="1916832"/>
            <a:ext cx="4371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Grating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angular 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 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</a:t>
            </a:r>
            <a:r>
              <a:rPr lang="el-G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endParaRPr lang="de-DE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PEnELOPE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ompressor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 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  <a:r>
              <a:rPr lang="el-GR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de-DE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de-DE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Nach unten gekrümmter Pfeil 59"/>
          <p:cNvSpPr/>
          <p:nvPr/>
        </p:nvSpPr>
        <p:spPr>
          <a:xfrm rot="3276330">
            <a:off x="5711002" y="4130803"/>
            <a:ext cx="612136" cy="283778"/>
          </a:xfrm>
          <a:prstGeom prst="curved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6119572" y="3913892"/>
            <a:ext cx="612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17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44624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003E89"/>
              </a:buClr>
              <a:buNone/>
            </a:pP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2.  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Synchronization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of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TWTS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pulses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to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electron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source</a:t>
            </a:r>
            <a:endParaRPr lang="de-DE" alt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platzhalter 2"/>
          <p:cNvSpPr>
            <a:spLocks/>
          </p:cNvSpPr>
          <p:nvPr/>
        </p:nvSpPr>
        <p:spPr bwMode="auto">
          <a:xfrm>
            <a:off x="467544" y="1019714"/>
            <a:ext cx="849240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Synchronization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accuracy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needs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be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a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fraction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pulse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duration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(&lt;100fs)</a:t>
            </a: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T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echnically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equivalent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problem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in pump-probe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experiments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external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seeding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X-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ray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FELs</a:t>
            </a: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Facility-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wide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, all-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optical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system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has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been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implemented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at FLASH@DESY</a:t>
            </a: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704708" cy="39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oben 1"/>
          <p:cNvSpPr/>
          <p:nvPr/>
        </p:nvSpPr>
        <p:spPr>
          <a:xfrm>
            <a:off x="4427984" y="548680"/>
            <a:ext cx="4676954" cy="3600400"/>
          </a:xfrm>
          <a:prstGeom prst="upArrow">
            <a:avLst/>
          </a:prstGeom>
          <a:solidFill>
            <a:srgbClr val="FFE5E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feil nach rechts 2"/>
          <p:cNvSpPr/>
          <p:nvPr/>
        </p:nvSpPr>
        <p:spPr>
          <a:xfrm>
            <a:off x="5000482" y="2642181"/>
            <a:ext cx="3096344" cy="175713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44624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003E89"/>
              </a:buClr>
              <a:buNone/>
            </a:pP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3.  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Diagnostics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development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for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TWTS pulse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de-DE" alt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platzhalter 2"/>
          <p:cNvSpPr>
            <a:spLocks/>
          </p:cNvSpPr>
          <p:nvPr/>
        </p:nvSpPr>
        <p:spPr bwMode="auto">
          <a:xfrm>
            <a:off x="309409" y="1412776"/>
            <a:ext cx="383978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How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measure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pulse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duration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pulse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dispersion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plane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optimum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compression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?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5550588" y="1258127"/>
            <a:ext cx="2431747" cy="2960942"/>
            <a:chOff x="6526213" y="900106"/>
            <a:chExt cx="1839176" cy="3241675"/>
          </a:xfrm>
        </p:grpSpPr>
        <p:pic>
          <p:nvPicPr>
            <p:cNvPr id="31" name="Grafik 30" descr="VLS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6213" y="900106"/>
              <a:ext cx="1838325" cy="324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3" descr="VLS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26213" y="900106"/>
              <a:ext cx="1838325" cy="324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Grafik 36" descr="VLS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6213" y="900106"/>
              <a:ext cx="1838325" cy="324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feld 37"/>
            <p:cNvSpPr txBox="1">
              <a:spLocks noChangeArrowheads="1"/>
            </p:cNvSpPr>
            <p:nvPr/>
          </p:nvSpPr>
          <p:spPr bwMode="auto">
            <a:xfrm>
              <a:off x="6563015" y="1947680"/>
              <a:ext cx="3635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sym typeface="Symbol" pitchFamily="18" charset="2"/>
                </a:rPr>
                <a:t></a:t>
              </a:r>
              <a:r>
                <a:rPr lang="de-DE" baseline="-25000" dirty="0">
                  <a:solidFill>
                    <a:schemeClr val="tx2"/>
                  </a:solidFill>
                  <a:sym typeface="Symbol" pitchFamily="18" charset="2"/>
                </a:rPr>
                <a:t>0</a:t>
              </a:r>
              <a:endParaRPr lang="de-DE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9" name="Textfeld 38"/>
            <p:cNvSpPr txBox="1">
              <a:spLocks noChangeArrowheads="1"/>
            </p:cNvSpPr>
            <p:nvPr/>
          </p:nvSpPr>
          <p:spPr bwMode="auto">
            <a:xfrm>
              <a:off x="7277390" y="1947680"/>
              <a:ext cx="3635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sym typeface="Symbol" pitchFamily="18" charset="2"/>
                </a:rPr>
                <a:t></a:t>
              </a:r>
              <a:r>
                <a:rPr lang="de-DE" baseline="-25000" dirty="0">
                  <a:solidFill>
                    <a:schemeClr val="tx2"/>
                  </a:solidFill>
                  <a:sym typeface="Symbol" pitchFamily="18" charset="2"/>
                </a:rPr>
                <a:t>0</a:t>
              </a:r>
              <a:endParaRPr lang="de-DE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41" name="Textfeld 40"/>
            <p:cNvSpPr txBox="1">
              <a:spLocks noChangeArrowheads="1"/>
            </p:cNvSpPr>
            <p:nvPr/>
          </p:nvSpPr>
          <p:spPr bwMode="auto">
            <a:xfrm>
              <a:off x="8001851" y="1924014"/>
              <a:ext cx="3635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>
                  <a:solidFill>
                    <a:schemeClr val="tx2"/>
                  </a:solidFill>
                  <a:sym typeface="Symbol" pitchFamily="18" charset="2"/>
                </a:rPr>
                <a:t></a:t>
              </a:r>
              <a:r>
                <a:rPr lang="de-DE" baseline="-25000" dirty="0">
                  <a:solidFill>
                    <a:schemeClr val="tx2"/>
                  </a:solidFill>
                  <a:sym typeface="Symbol" pitchFamily="18" charset="2"/>
                </a:rPr>
                <a:t>0</a:t>
              </a:r>
              <a:endParaRPr lang="de-DE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Rechteck 5"/>
          <p:cNvSpPr/>
          <p:nvPr/>
        </p:nvSpPr>
        <p:spPr>
          <a:xfrm>
            <a:off x="323528" y="36500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Equivalent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problem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in 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experiments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using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high power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pulses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as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a pump (e.g.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ion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acceleration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foils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) </a:t>
            </a:r>
          </a:p>
        </p:txBody>
      </p:sp>
      <p:sp>
        <p:nvSpPr>
          <p:cNvPr id="7" name="Rechteck 6"/>
          <p:cNvSpPr/>
          <p:nvPr/>
        </p:nvSpPr>
        <p:spPr>
          <a:xfrm>
            <a:off x="4499992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3E89"/>
              </a:buClr>
            </a:pPr>
            <a:r>
              <a:rPr lang="de-DE" altLang="en-US" b="1" dirty="0" smtClean="0">
                <a:solidFill>
                  <a:schemeClr val="accent1"/>
                </a:solidFill>
                <a:latin typeface="Arial" charset="0"/>
              </a:rPr>
              <a:t>Find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measurement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methods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that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provide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laser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pulse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information</a:t>
            </a:r>
            <a:r>
              <a:rPr lang="de-DE" altLang="en-US" b="1" dirty="0">
                <a:solidFill>
                  <a:schemeClr val="accent1"/>
                </a:solidFill>
                <a:latin typeface="Arial" charset="0"/>
              </a:rPr>
              <a:t> in </a:t>
            </a:r>
            <a:r>
              <a:rPr lang="de-DE" altLang="en-US" b="1" dirty="0" err="1">
                <a:solidFill>
                  <a:schemeClr val="accent1"/>
                </a:solidFill>
                <a:latin typeface="Arial" charset="0"/>
              </a:rPr>
              <a:t>focus</a:t>
            </a:r>
            <a:endParaRPr lang="de-DE" altLang="en-US" b="1" dirty="0">
              <a:solidFill>
                <a:schemeClr val="accent1"/>
              </a:solidFill>
              <a:latin typeface="Arial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30166" y="4730204"/>
            <a:ext cx="3757761" cy="1435100"/>
            <a:chOff x="530166" y="4730204"/>
            <a:chExt cx="3757761" cy="1435100"/>
          </a:xfrm>
        </p:grpSpPr>
        <p:grpSp>
          <p:nvGrpSpPr>
            <p:cNvPr id="5" name="Gruppieren 4"/>
            <p:cNvGrpSpPr/>
            <p:nvPr/>
          </p:nvGrpSpPr>
          <p:grpSpPr>
            <a:xfrm>
              <a:off x="530166" y="4730204"/>
              <a:ext cx="3757761" cy="1435100"/>
              <a:chOff x="5278734" y="3801686"/>
              <a:chExt cx="3757761" cy="1435100"/>
            </a:xfrm>
          </p:grpSpPr>
          <p:pic>
            <p:nvPicPr>
              <p:cNvPr id="13" name="Picture 9" descr="D:\Verteidigung\temp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8734" y="3801686"/>
                <a:ext cx="3757612" cy="1435100"/>
              </a:xfrm>
              <a:prstGeom prst="rect">
                <a:avLst/>
              </a:prstGeom>
              <a:noFill/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7868888" y="4851460"/>
                <a:ext cx="116760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Ions</a:t>
                </a:r>
                <a:endParaRPr lang="en-US" dirty="0"/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3419872" y="5013176"/>
              <a:ext cx="729317" cy="766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540" y="1988840"/>
            <a:ext cx="8479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</a:t>
            </a:r>
          </a:p>
          <a:p>
            <a:pPr algn="ctr"/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Traveling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-Wave Thomson-</a:t>
            </a:r>
            <a:r>
              <a:rPr lang="de-CH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Scattering</a:t>
            </a:r>
            <a:r>
              <a:rPr lang="de-CH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OFEL</a:t>
            </a:r>
            <a:endParaRPr lang="de-CH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81037"/>
            <a:ext cx="10127592" cy="52795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79549"/>
            <a:ext cx="10130845" cy="5281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79341"/>
            <a:ext cx="10130845" cy="5281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" y="884104"/>
            <a:ext cx="10130845" cy="52812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73248"/>
            <a:ext cx="1670108" cy="16002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879341"/>
            <a:ext cx="10130845" cy="52812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23" y="3545333"/>
            <a:ext cx="110565" cy="401524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 basic setup of a Traveling </a:t>
            </a:r>
            <a:r>
              <a:rPr lang="en-US" dirty="0">
                <a:latin typeface="Arial"/>
                <a:cs typeface="Arial"/>
              </a:rPr>
              <a:t>Wave-Thomson </a:t>
            </a:r>
            <a:r>
              <a:rPr lang="en-US" dirty="0" smtClean="0">
                <a:latin typeface="Arial"/>
                <a:cs typeface="Arial"/>
              </a:rPr>
              <a:t>Scattering OFEL</a:t>
            </a:r>
          </a:p>
        </p:txBody>
      </p:sp>
    </p:spTree>
    <p:extLst>
      <p:ext uri="{BB962C8B-B14F-4D97-AF65-F5344CB8AC3E}">
        <p14:creationId xmlns:p14="http://schemas.microsoft.com/office/powerpoint/2010/main" val="25529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85185E-6 L 0.11354 -0.07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36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81481E-6 L 0.00399 -0.00047 L 0.00728 4.81481E-6 L 0.00919 0.00301 L 0.00989 0.00764 L 0.01093 0.01065 L 0.01232 0.01412 L 0.01562 0.01342 L 0.01666 0.01065 L 0.01735 0.00717 L 0.01892 0.00393 L 0.02135 0.01018 L 0.02169 0.01412 L 0.02256 0.02176 L 0.02464 0.02662 L 0.02534 0.03055 L 0.02794 0.02453 L 0.02933 0.0169 L 0.03055 0.01157 L 0.03228 0.00926 L 0.03367 0.01944 L 0.03489 0.02569 L 0.03524 0.0368 L 0.03732 0.04352 L 0.03992 0.03865 L 0.04062 0.03194 L 0.04235 0.02361 L 0.04322 0.01736 L 0.04461 0.01504 L 0.04635 0.02129 L 0.04635 0.0294 L 0.04721 0.03634 " pathEditMode="relative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3"/>
          <p:cNvSpPr/>
          <p:nvPr/>
        </p:nvSpPr>
        <p:spPr>
          <a:xfrm>
            <a:off x="2467348" y="4005064"/>
            <a:ext cx="1376362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2461097" y="3143669"/>
            <a:ext cx="279344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461097" y="2600908"/>
            <a:ext cx="279344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461097" y="3424267"/>
            <a:ext cx="279344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2461097" y="4509120"/>
            <a:ext cx="279344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How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would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a 13.5nm FLASH-type TWTS OFEL at ELBE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energy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look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160924"/>
                  </p:ext>
                </p:extLst>
              </p:nvPr>
            </p:nvGraphicFramePr>
            <p:xfrm>
              <a:off x="179512" y="1321030"/>
              <a:ext cx="5427169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584176"/>
                    <a:gridCol w="1754761"/>
                  </a:tblGrid>
                  <a:tr h="1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Parameter</a:t>
                          </a:r>
                          <a:endParaRPr lang="en-US" sz="1200" b="1" noProof="0" dirty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EUV TWTS OFEL</a:t>
                          </a:r>
                        </a:p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ELBE@HZDR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FLASH</a:t>
                          </a:r>
                        </a:p>
                        <a:p>
                          <a:pPr algn="ctr"/>
                          <a:r>
                            <a:rPr lang="de-DE" sz="1200" b="1" noProof="0" dirty="0" err="1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conventional</a:t>
                          </a:r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FEL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Scattered wavelength [nm]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angle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</a:t>
                          </a:r>
                          <a:r>
                            <a:rPr lang="de-DE" sz="1200" baseline="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deg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6.6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period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[mm]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0.15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27.3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Electron energy [MeV]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40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700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Peak current</a:t>
                          </a:r>
                          <a:r>
                            <a:rPr lang="en-US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[kA]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2.5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2.5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Norm.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emittance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[mm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mrad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1.45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Rel.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energy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spread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parameter</a:t>
                          </a:r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cs typeface="Arial" pitchFamily="34" charset="0"/>
                                </a:rPr>
                                <m:t>/</m:t>
                              </m:r>
                              <m:r>
                                <a:rPr lang="de-DE" sz="1200" b="0" i="1" smtClean="0">
                                  <a:latin typeface="Cambria Math"/>
                                  <a:cs typeface="Arial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Laser power [TW]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995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Gain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length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[cm]</a:t>
                          </a:r>
                          <a:endParaRPr lang="de-DE" sz="12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0.35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250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distance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0.052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Peak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X-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ray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power [MW]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175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10000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9160924"/>
                  </p:ext>
                </p:extLst>
              </p:nvPr>
            </p:nvGraphicFramePr>
            <p:xfrm>
              <a:off x="179512" y="1321030"/>
              <a:ext cx="5427169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584176"/>
                    <a:gridCol w="1754761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Parameter</a:t>
                          </a:r>
                          <a:endParaRPr lang="en-US" sz="1200" b="1" noProof="0" dirty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EUV TWTS OFEL</a:t>
                          </a:r>
                        </a:p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ELBE@HZDR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FLASH</a:t>
                          </a:r>
                        </a:p>
                        <a:p>
                          <a:pPr algn="ctr"/>
                          <a:r>
                            <a:rPr lang="de-DE" sz="1200" b="1" noProof="0" dirty="0" err="1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conventional</a:t>
                          </a:r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FEL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Scattered wavelength [nm]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angle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</a:t>
                          </a:r>
                          <a:r>
                            <a:rPr lang="de-DE" sz="1200" baseline="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deg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6.6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period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[mm]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0.15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27.3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Electron energy [MeV]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40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700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Peak current</a:t>
                          </a:r>
                          <a:r>
                            <a:rPr lang="en-US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[kA]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2.5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2.5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Norm.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emittance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[mm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mrad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1.45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Rel.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energy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spread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868889" r="-159767" b="-4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Laser power [TW]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995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Gain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length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[cm]</a:t>
                          </a:r>
                          <a:endParaRPr lang="de-DE" sz="12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0.35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250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distance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0.052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27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Peak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X-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ray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power [MW]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175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10000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59060"/>
            <a:ext cx="3090724" cy="24314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383905" y="4509120"/>
            <a:ext cx="2292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ELBE EUV </a:t>
            </a:r>
          </a:p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TWTS OFEL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</a:p>
          <a:p>
            <a:pPr algn="ctr"/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1.5D TWTS OFEL</a:t>
            </a:r>
          </a:p>
          <a:p>
            <a:pPr algn="ctr"/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5661248"/>
            <a:ext cx="69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TWTS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-art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 animBg="1"/>
      <p:bldP spid="6" grpId="0" animBg="1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6700616" y="6021288"/>
            <a:ext cx="2335880" cy="537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36" y="3846152"/>
            <a:ext cx="4016636" cy="24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feld 16"/>
          <p:cNvSpPr txBox="1">
            <a:spLocks noChangeArrowheads="1"/>
          </p:cNvSpPr>
          <p:nvPr/>
        </p:nvSpPr>
        <p:spPr bwMode="auto">
          <a:xfrm>
            <a:off x="5462820" y="6281097"/>
            <a:ext cx="3199375" cy="2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altLang="en-US" sz="1000" i="1" dirty="0" smtClean="0">
                <a:latin typeface="Arial" pitchFamily="34" charset="0"/>
                <a:cs typeface="Arial" pitchFamily="34" charset="0"/>
              </a:rPr>
              <a:t>The 0.1nm FEL at SLAC (http://lcls.slac.stanford.edu)</a:t>
            </a:r>
            <a:endParaRPr lang="en-US" alt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23528" y="332656"/>
            <a:ext cx="8712968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Reduce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size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and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cost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for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a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free-electron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laser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with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laser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undulators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32" name="Textplatzhalter 2"/>
          <p:cNvSpPr>
            <a:spLocks/>
          </p:cNvSpPr>
          <p:nvPr/>
        </p:nvSpPr>
        <p:spPr bwMode="auto">
          <a:xfrm>
            <a:off x="643517" y="4005064"/>
            <a:ext cx="348716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Short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interaction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distances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de-DE" altLang="en-US" sz="16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µm </a:t>
            </a:r>
          </a:p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scale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undulator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wavelength</a:t>
            </a:r>
            <a:endParaRPr lang="de-DE" altLang="en-US" sz="16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b="1" dirty="0" smtClean="0">
                <a:solidFill>
                  <a:prstClr val="black"/>
                </a:solidFill>
                <a:latin typeface="Arial" charset="0"/>
              </a:rPr>
              <a:t>100m→1m</a:t>
            </a:r>
          </a:p>
        </p:txBody>
      </p:sp>
      <p:sp>
        <p:nvSpPr>
          <p:cNvPr id="33" name="Textplatzhalter 2"/>
          <p:cNvSpPr>
            <a:spLocks/>
          </p:cNvSpPr>
          <p:nvPr/>
        </p:nvSpPr>
        <p:spPr bwMode="auto">
          <a:xfrm>
            <a:off x="554374" y="5292538"/>
            <a:ext cx="358557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Small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accelerators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small</a:t>
            </a:r>
            <a:endParaRPr lang="de-DE" altLang="en-US" sz="16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electron</a:t>
            </a:r>
            <a:r>
              <a:rPr lang="de-DE" altLang="en-US" sz="16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sz="1600" dirty="0" err="1" smtClean="0">
                <a:solidFill>
                  <a:prstClr val="black"/>
                </a:solidFill>
                <a:latin typeface="Arial" charset="0"/>
              </a:rPr>
              <a:t>energies</a:t>
            </a:r>
            <a:endParaRPr lang="de-DE" altLang="en-US" sz="16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None/>
            </a:pPr>
            <a:r>
              <a:rPr lang="de-DE" altLang="en-US" sz="1600" b="1" dirty="0" err="1" smtClean="0">
                <a:solidFill>
                  <a:prstClr val="black"/>
                </a:solidFill>
                <a:latin typeface="Arial" charset="0"/>
              </a:rPr>
              <a:t>km→m</a:t>
            </a:r>
            <a:endParaRPr lang="de-DE" altLang="en-US" sz="16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30205" y="2294854"/>
            <a:ext cx="420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undulator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conventional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cm→µm</a:t>
            </a:r>
            <a:endParaRPr lang="de-DE" alt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25357" y="1196752"/>
            <a:ext cx="5092700" cy="2456746"/>
            <a:chOff x="25357" y="1475492"/>
            <a:chExt cx="5092700" cy="2456746"/>
          </a:xfrm>
        </p:grpSpPr>
        <p:grpSp>
          <p:nvGrpSpPr>
            <p:cNvPr id="31" name="Group 3"/>
            <p:cNvGrpSpPr/>
            <p:nvPr/>
          </p:nvGrpSpPr>
          <p:grpSpPr>
            <a:xfrm>
              <a:off x="343854" y="3069975"/>
              <a:ext cx="3398806" cy="4607"/>
              <a:chOff x="239585" y="1971630"/>
              <a:chExt cx="3398806" cy="4607"/>
            </a:xfrm>
          </p:grpSpPr>
          <p:cxnSp>
            <p:nvCxnSpPr>
              <p:cNvPr id="52" name="Straight Connector 18"/>
              <p:cNvCxnSpPr/>
              <p:nvPr/>
            </p:nvCxnSpPr>
            <p:spPr>
              <a:xfrm>
                <a:off x="239585" y="1971630"/>
                <a:ext cx="3398806" cy="283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19"/>
              <p:cNvCxnSpPr/>
              <p:nvPr/>
            </p:nvCxnSpPr>
            <p:spPr>
              <a:xfrm>
                <a:off x="346140" y="1976237"/>
                <a:ext cx="337606" cy="0"/>
              </a:xfrm>
              <a:prstGeom prst="straightConnector1">
                <a:avLst/>
              </a:prstGeom>
              <a:solidFill>
                <a:srgbClr val="33CC33">
                  <a:alpha val="80000"/>
                </a:srgbClr>
              </a:solidFill>
              <a:ln w="1905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Grafik 2" descr="wavefor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9356333" flipH="1">
              <a:off x="25357" y="2204146"/>
              <a:ext cx="5092700" cy="623961"/>
            </a:xfrm>
            <a:prstGeom prst="rect">
              <a:avLst/>
            </a:prstGeom>
          </p:spPr>
        </p:pic>
        <p:sp>
          <p:nvSpPr>
            <p:cNvPr id="37" name="Oval 5"/>
            <p:cNvSpPr/>
            <p:nvPr/>
          </p:nvSpPr>
          <p:spPr>
            <a:xfrm>
              <a:off x="977787" y="2781943"/>
              <a:ext cx="864096" cy="576064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274082" y="2113416"/>
              <a:ext cx="1620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electron pulse</a:t>
              </a:r>
            </a:p>
            <a:p>
              <a:pPr algn="ctr"/>
              <a:r>
                <a:rPr lang="de-CH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(energy </a:t>
              </a:r>
              <a:r>
                <a:rPr lang="el-GR" i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de-CH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7"/>
            <p:cNvGrpSpPr/>
            <p:nvPr/>
          </p:nvGrpSpPr>
          <p:grpSpPr>
            <a:xfrm>
              <a:off x="1390298" y="2972343"/>
              <a:ext cx="1924931" cy="195263"/>
              <a:chOff x="1286029" y="1873998"/>
              <a:chExt cx="1924931" cy="195263"/>
            </a:xfrm>
          </p:grpSpPr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2874497" y="1971630"/>
                <a:ext cx="336463" cy="1"/>
              </a:xfrm>
              <a:prstGeom prst="line">
                <a:avLst/>
              </a:prstGeom>
              <a:noFill/>
              <a:ln w="25400">
                <a:solidFill>
                  <a:srgbClr val="7030A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49" name="Group 15"/>
              <p:cNvGrpSpPr/>
              <p:nvPr/>
            </p:nvGrpSpPr>
            <p:grpSpPr>
              <a:xfrm>
                <a:off x="1286029" y="1873998"/>
                <a:ext cx="1590243" cy="195263"/>
                <a:chOff x="1935313" y="1903180"/>
                <a:chExt cx="2036879" cy="195263"/>
              </a:xfrm>
            </p:grpSpPr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 flipH="1" flipV="1">
                  <a:off x="1935313" y="1903180"/>
                  <a:ext cx="1046387" cy="186047"/>
                </a:xfrm>
                <a:custGeom>
                  <a:avLst/>
                  <a:gdLst>
                    <a:gd name="T0" fmla="*/ 0 w 1800"/>
                    <a:gd name="T1" fmla="*/ 133601 h 570"/>
                    <a:gd name="T2" fmla="*/ 68580 w 1800"/>
                    <a:gd name="T3" fmla="*/ 10277 h 570"/>
                    <a:gd name="T4" fmla="*/ 137160 w 1800"/>
                    <a:gd name="T5" fmla="*/ 195263 h 570"/>
                    <a:gd name="T6" fmla="*/ 205740 w 1800"/>
                    <a:gd name="T7" fmla="*/ 10277 h 570"/>
                    <a:gd name="T8" fmla="*/ 274320 w 1800"/>
                    <a:gd name="T9" fmla="*/ 195263 h 570"/>
                    <a:gd name="T10" fmla="*/ 342900 w 1800"/>
                    <a:gd name="T11" fmla="*/ 10277 h 570"/>
                    <a:gd name="T12" fmla="*/ 411480 w 1800"/>
                    <a:gd name="T13" fmla="*/ 195263 h 570"/>
                    <a:gd name="T14" fmla="*/ 480060 w 1800"/>
                    <a:gd name="T15" fmla="*/ 10277 h 570"/>
                    <a:gd name="T16" fmla="*/ 548640 w 1800"/>
                    <a:gd name="T17" fmla="*/ 195263 h 570"/>
                    <a:gd name="T18" fmla="*/ 617220 w 1800"/>
                    <a:gd name="T19" fmla="*/ 10277 h 570"/>
                    <a:gd name="T20" fmla="*/ 685800 w 1800"/>
                    <a:gd name="T21" fmla="*/ 195263 h 5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00"/>
                    <a:gd name="T34" fmla="*/ 0 h 570"/>
                    <a:gd name="T35" fmla="*/ 1800 w 1800"/>
                    <a:gd name="T36" fmla="*/ 570 h 570"/>
                    <a:gd name="connsiteX0" fmla="*/ 0 w 10000"/>
                    <a:gd name="connsiteY0" fmla="*/ 6370 h 9528"/>
                    <a:gd name="connsiteX1" fmla="*/ 1000 w 10000"/>
                    <a:gd name="connsiteY1" fmla="*/ 54 h 9528"/>
                    <a:gd name="connsiteX2" fmla="*/ 2000 w 10000"/>
                    <a:gd name="connsiteY2" fmla="*/ 9528 h 9528"/>
                    <a:gd name="connsiteX3" fmla="*/ 3000 w 10000"/>
                    <a:gd name="connsiteY3" fmla="*/ 54 h 9528"/>
                    <a:gd name="connsiteX4" fmla="*/ 4000 w 10000"/>
                    <a:gd name="connsiteY4" fmla="*/ 9528 h 9528"/>
                    <a:gd name="connsiteX5" fmla="*/ 5000 w 10000"/>
                    <a:gd name="connsiteY5" fmla="*/ 54 h 9528"/>
                    <a:gd name="connsiteX6" fmla="*/ 6000 w 10000"/>
                    <a:gd name="connsiteY6" fmla="*/ 9528 h 9528"/>
                    <a:gd name="connsiteX7" fmla="*/ 7000 w 10000"/>
                    <a:gd name="connsiteY7" fmla="*/ 54 h 9528"/>
                    <a:gd name="connsiteX8" fmla="*/ 8000 w 10000"/>
                    <a:gd name="connsiteY8" fmla="*/ 9528 h 9528"/>
                    <a:gd name="connsiteX9" fmla="*/ 9000 w 10000"/>
                    <a:gd name="connsiteY9" fmla="*/ 54 h 9528"/>
                    <a:gd name="connsiteX10" fmla="*/ 10000 w 10000"/>
                    <a:gd name="connsiteY10" fmla="*/ 9257 h 9528"/>
                    <a:gd name="connsiteX0" fmla="*/ 0 w 9687"/>
                    <a:gd name="connsiteY0" fmla="*/ 6686 h 10000"/>
                    <a:gd name="connsiteX1" fmla="*/ 1000 w 9687"/>
                    <a:gd name="connsiteY1" fmla="*/ 57 h 10000"/>
                    <a:gd name="connsiteX2" fmla="*/ 2000 w 9687"/>
                    <a:gd name="connsiteY2" fmla="*/ 10000 h 10000"/>
                    <a:gd name="connsiteX3" fmla="*/ 3000 w 9687"/>
                    <a:gd name="connsiteY3" fmla="*/ 57 h 10000"/>
                    <a:gd name="connsiteX4" fmla="*/ 4000 w 9687"/>
                    <a:gd name="connsiteY4" fmla="*/ 10000 h 10000"/>
                    <a:gd name="connsiteX5" fmla="*/ 5000 w 9687"/>
                    <a:gd name="connsiteY5" fmla="*/ 57 h 10000"/>
                    <a:gd name="connsiteX6" fmla="*/ 6000 w 9687"/>
                    <a:gd name="connsiteY6" fmla="*/ 10000 h 10000"/>
                    <a:gd name="connsiteX7" fmla="*/ 7000 w 9687"/>
                    <a:gd name="connsiteY7" fmla="*/ 57 h 10000"/>
                    <a:gd name="connsiteX8" fmla="*/ 8000 w 9687"/>
                    <a:gd name="connsiteY8" fmla="*/ 10000 h 10000"/>
                    <a:gd name="connsiteX9" fmla="*/ 9000 w 9687"/>
                    <a:gd name="connsiteY9" fmla="*/ 57 h 10000"/>
                    <a:gd name="connsiteX10" fmla="*/ 9687 w 9687"/>
                    <a:gd name="connsiteY10" fmla="*/ 460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687" h="10000">
                      <a:moveTo>
                        <a:pt x="0" y="6686"/>
                      </a:moveTo>
                      <a:cubicBezTo>
                        <a:pt x="333" y="3095"/>
                        <a:pt x="667" y="-495"/>
                        <a:pt x="1000" y="57"/>
                      </a:cubicBezTo>
                      <a:cubicBezTo>
                        <a:pt x="1333" y="610"/>
                        <a:pt x="1667" y="10000"/>
                        <a:pt x="2000" y="10000"/>
                      </a:cubicBezTo>
                      <a:cubicBezTo>
                        <a:pt x="2333" y="10000"/>
                        <a:pt x="2667" y="57"/>
                        <a:pt x="3000" y="57"/>
                      </a:cubicBezTo>
                      <a:cubicBezTo>
                        <a:pt x="3333" y="57"/>
                        <a:pt x="3667" y="10000"/>
                        <a:pt x="4000" y="10000"/>
                      </a:cubicBezTo>
                      <a:cubicBezTo>
                        <a:pt x="4333" y="10000"/>
                        <a:pt x="4667" y="57"/>
                        <a:pt x="5000" y="57"/>
                      </a:cubicBezTo>
                      <a:cubicBezTo>
                        <a:pt x="5333" y="57"/>
                        <a:pt x="5667" y="10000"/>
                        <a:pt x="6000" y="10000"/>
                      </a:cubicBezTo>
                      <a:cubicBezTo>
                        <a:pt x="6333" y="10000"/>
                        <a:pt x="6667" y="57"/>
                        <a:pt x="7000" y="57"/>
                      </a:cubicBezTo>
                      <a:cubicBezTo>
                        <a:pt x="7333" y="57"/>
                        <a:pt x="7667" y="10000"/>
                        <a:pt x="8000" y="10000"/>
                      </a:cubicBezTo>
                      <a:cubicBezTo>
                        <a:pt x="8333" y="10000"/>
                        <a:pt x="8667" y="57"/>
                        <a:pt x="9000" y="57"/>
                      </a:cubicBezTo>
                      <a:cubicBezTo>
                        <a:pt x="9333" y="57"/>
                        <a:pt x="9354" y="-370"/>
                        <a:pt x="9687" y="4602"/>
                      </a:cubicBezTo>
                    </a:path>
                  </a:pathLst>
                </a:custGeom>
                <a:noFill/>
                <a:ln w="28575" cmpd="sng">
                  <a:solidFill>
                    <a:srgbClr val="7030A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>
                  <a:off x="2939415" y="1912396"/>
                  <a:ext cx="1032777" cy="186047"/>
                </a:xfrm>
                <a:custGeom>
                  <a:avLst/>
                  <a:gdLst>
                    <a:gd name="T0" fmla="*/ 0 w 1800"/>
                    <a:gd name="T1" fmla="*/ 133601 h 570"/>
                    <a:gd name="T2" fmla="*/ 68580 w 1800"/>
                    <a:gd name="T3" fmla="*/ 10277 h 570"/>
                    <a:gd name="T4" fmla="*/ 137160 w 1800"/>
                    <a:gd name="T5" fmla="*/ 195263 h 570"/>
                    <a:gd name="T6" fmla="*/ 205740 w 1800"/>
                    <a:gd name="T7" fmla="*/ 10277 h 570"/>
                    <a:gd name="T8" fmla="*/ 274320 w 1800"/>
                    <a:gd name="T9" fmla="*/ 195263 h 570"/>
                    <a:gd name="T10" fmla="*/ 342900 w 1800"/>
                    <a:gd name="T11" fmla="*/ 10277 h 570"/>
                    <a:gd name="T12" fmla="*/ 411480 w 1800"/>
                    <a:gd name="T13" fmla="*/ 195263 h 570"/>
                    <a:gd name="T14" fmla="*/ 480060 w 1800"/>
                    <a:gd name="T15" fmla="*/ 10277 h 570"/>
                    <a:gd name="T16" fmla="*/ 548640 w 1800"/>
                    <a:gd name="T17" fmla="*/ 195263 h 570"/>
                    <a:gd name="T18" fmla="*/ 617220 w 1800"/>
                    <a:gd name="T19" fmla="*/ 10277 h 570"/>
                    <a:gd name="T20" fmla="*/ 685800 w 1800"/>
                    <a:gd name="T21" fmla="*/ 195263 h 5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00"/>
                    <a:gd name="T34" fmla="*/ 0 h 570"/>
                    <a:gd name="T35" fmla="*/ 1800 w 1800"/>
                    <a:gd name="T36" fmla="*/ 570 h 570"/>
                    <a:gd name="connsiteX0" fmla="*/ 0 w 9561"/>
                    <a:gd name="connsiteY0" fmla="*/ 6370 h 9528"/>
                    <a:gd name="connsiteX1" fmla="*/ 1000 w 9561"/>
                    <a:gd name="connsiteY1" fmla="*/ 54 h 9528"/>
                    <a:gd name="connsiteX2" fmla="*/ 2000 w 9561"/>
                    <a:gd name="connsiteY2" fmla="*/ 9528 h 9528"/>
                    <a:gd name="connsiteX3" fmla="*/ 3000 w 9561"/>
                    <a:gd name="connsiteY3" fmla="*/ 54 h 9528"/>
                    <a:gd name="connsiteX4" fmla="*/ 4000 w 9561"/>
                    <a:gd name="connsiteY4" fmla="*/ 9528 h 9528"/>
                    <a:gd name="connsiteX5" fmla="*/ 5000 w 9561"/>
                    <a:gd name="connsiteY5" fmla="*/ 54 h 9528"/>
                    <a:gd name="connsiteX6" fmla="*/ 6000 w 9561"/>
                    <a:gd name="connsiteY6" fmla="*/ 9528 h 9528"/>
                    <a:gd name="connsiteX7" fmla="*/ 7000 w 9561"/>
                    <a:gd name="connsiteY7" fmla="*/ 54 h 9528"/>
                    <a:gd name="connsiteX8" fmla="*/ 8000 w 9561"/>
                    <a:gd name="connsiteY8" fmla="*/ 9528 h 9528"/>
                    <a:gd name="connsiteX9" fmla="*/ 9000 w 9561"/>
                    <a:gd name="connsiteY9" fmla="*/ 54 h 9528"/>
                    <a:gd name="connsiteX10" fmla="*/ 9561 w 9561"/>
                    <a:gd name="connsiteY10" fmla="*/ 4385 h 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561" h="9528">
                      <a:moveTo>
                        <a:pt x="0" y="6370"/>
                      </a:moveTo>
                      <a:cubicBezTo>
                        <a:pt x="333" y="2949"/>
                        <a:pt x="667" y="-472"/>
                        <a:pt x="1000" y="54"/>
                      </a:cubicBezTo>
                      <a:cubicBezTo>
                        <a:pt x="1333" y="581"/>
                        <a:pt x="1667" y="9528"/>
                        <a:pt x="2000" y="9528"/>
                      </a:cubicBezTo>
                      <a:cubicBezTo>
                        <a:pt x="2333" y="9528"/>
                        <a:pt x="2667" y="54"/>
                        <a:pt x="3000" y="54"/>
                      </a:cubicBezTo>
                      <a:cubicBezTo>
                        <a:pt x="3333" y="54"/>
                        <a:pt x="3667" y="9528"/>
                        <a:pt x="4000" y="9528"/>
                      </a:cubicBezTo>
                      <a:cubicBezTo>
                        <a:pt x="4333" y="9528"/>
                        <a:pt x="4667" y="54"/>
                        <a:pt x="5000" y="54"/>
                      </a:cubicBezTo>
                      <a:cubicBezTo>
                        <a:pt x="5333" y="54"/>
                        <a:pt x="5667" y="9528"/>
                        <a:pt x="6000" y="9528"/>
                      </a:cubicBezTo>
                      <a:cubicBezTo>
                        <a:pt x="6333" y="9528"/>
                        <a:pt x="6667" y="54"/>
                        <a:pt x="7000" y="54"/>
                      </a:cubicBezTo>
                      <a:cubicBezTo>
                        <a:pt x="7333" y="54"/>
                        <a:pt x="7667" y="9528"/>
                        <a:pt x="8000" y="9528"/>
                      </a:cubicBezTo>
                      <a:cubicBezTo>
                        <a:pt x="8333" y="9528"/>
                        <a:pt x="8667" y="54"/>
                        <a:pt x="9000" y="54"/>
                      </a:cubicBezTo>
                      <a:cubicBezTo>
                        <a:pt x="9333" y="54"/>
                        <a:pt x="9228" y="-352"/>
                        <a:pt x="9561" y="4385"/>
                      </a:cubicBezTo>
                    </a:path>
                  </a:pathLst>
                </a:custGeom>
                <a:noFill/>
                <a:ln w="28575" cmpd="sng">
                  <a:solidFill>
                    <a:srgbClr val="7030A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0" name="TextBox 8"/>
            <p:cNvSpPr txBox="1"/>
            <p:nvPr/>
          </p:nvSpPr>
          <p:spPr>
            <a:xfrm>
              <a:off x="1547664" y="1475492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laser pulse (amplitude </a:t>
              </a:r>
              <a:r>
                <a:rPr lang="de-CH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de-CH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9"/>
            <p:cNvSpPr txBox="1"/>
            <p:nvPr/>
          </p:nvSpPr>
          <p:spPr>
            <a:xfrm>
              <a:off x="2445544" y="2694731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scattered radiation</a:t>
              </a:r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1051334" y="3414363"/>
              <a:ext cx="712038" cy="517875"/>
              <a:chOff x="3499922" y="4072545"/>
              <a:chExt cx="712038" cy="517875"/>
            </a:xfrm>
          </p:grpSpPr>
          <p:sp>
            <p:nvSpPr>
              <p:cNvPr id="44" name="Arc 27"/>
              <p:cNvSpPr/>
              <p:nvPr/>
            </p:nvSpPr>
            <p:spPr>
              <a:xfrm>
                <a:off x="3684076" y="4072545"/>
                <a:ext cx="311860" cy="288032"/>
              </a:xfrm>
              <a:prstGeom prst="arc">
                <a:avLst>
                  <a:gd name="adj1" fmla="val 21572245"/>
                  <a:gd name="adj2" fmla="val 9588732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29"/>
                  <p:cNvSpPr txBox="1"/>
                  <p:nvPr/>
                </p:nvSpPr>
                <p:spPr>
                  <a:xfrm>
                    <a:off x="3812363" y="4221088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𝜙</m:t>
                          </m:r>
                        </m:oMath>
                      </m:oMathPara>
                    </a14:m>
                    <a:endParaRPr lang="de-CH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2363" y="4221088"/>
                    <a:ext cx="399597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31"/>
              <p:cNvCxnSpPr/>
              <p:nvPr/>
            </p:nvCxnSpPr>
            <p:spPr>
              <a:xfrm>
                <a:off x="3816718" y="4209000"/>
                <a:ext cx="337606" cy="0"/>
              </a:xfrm>
              <a:prstGeom prst="straightConnector1">
                <a:avLst/>
              </a:prstGeom>
              <a:solidFill>
                <a:srgbClr val="33CC33">
                  <a:alpha val="80000"/>
                </a:srgbClr>
              </a:solidFill>
              <a:ln w="19050">
                <a:solidFill>
                  <a:srgbClr val="008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32"/>
              <p:cNvCxnSpPr/>
              <p:nvPr/>
            </p:nvCxnSpPr>
            <p:spPr>
              <a:xfrm rot="9360000">
                <a:off x="3499922" y="4276166"/>
                <a:ext cx="337606" cy="0"/>
              </a:xfrm>
              <a:prstGeom prst="straightConnector1">
                <a:avLst/>
              </a:prstGeom>
              <a:solidFill>
                <a:srgbClr val="33CC33">
                  <a:alpha val="80000"/>
                </a:srgbClr>
              </a:solidFill>
              <a:ln w="19050"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0"/>
                <p:cNvSpPr txBox="1"/>
                <p:nvPr/>
              </p:nvSpPr>
              <p:spPr>
                <a:xfrm>
                  <a:off x="1907704" y="3162923"/>
                  <a:ext cx="2620461" cy="6973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𝐹𝐸𝐿</m:t>
                            </m:r>
                          </m:sub>
                        </m:sSub>
                        <m:r>
                          <a:rPr lang="de-CH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CH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𝑙𝑎𝑠𝑒𝑟</m:t>
                                </m:r>
                              </m:sub>
                            </m:sSub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/2)</m:t>
                            </m:r>
                          </m:num>
                          <m:den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de-CH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(1−</m:t>
                            </m:r>
                            <m:r>
                              <m:rPr>
                                <m:sty m:val="p"/>
                              </m:rP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cos</m:t>
                            </m:r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𝜙</m:t>
                            </m:r>
                            <m:r>
                              <a:rPr lang="de-CH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) </m:t>
                            </m:r>
                          </m:den>
                        </m:f>
                      </m:oMath>
                    </m:oMathPara>
                  </a14:m>
                  <a:endParaRPr lang="de-DE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3162923"/>
                  <a:ext cx="2620461" cy="69730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Gerade Verbindung mit Pfeil 53"/>
          <p:cNvCxnSpPr/>
          <p:nvPr/>
        </p:nvCxnSpPr>
        <p:spPr>
          <a:xfrm>
            <a:off x="4987903" y="5292538"/>
            <a:ext cx="1979887" cy="9537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4987903" y="5720298"/>
            <a:ext cx="1133921" cy="45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~100m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3"/>
          <p:cNvSpPr/>
          <p:nvPr/>
        </p:nvSpPr>
        <p:spPr>
          <a:xfrm>
            <a:off x="3275856" y="3969060"/>
            <a:ext cx="165618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3"/>
          <p:cNvSpPr/>
          <p:nvPr/>
        </p:nvSpPr>
        <p:spPr>
          <a:xfrm>
            <a:off x="3271904" y="4509120"/>
            <a:ext cx="165618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3"/>
          <p:cNvSpPr/>
          <p:nvPr/>
        </p:nvSpPr>
        <p:spPr>
          <a:xfrm>
            <a:off x="3271904" y="3387562"/>
            <a:ext cx="165618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3271904" y="2600072"/>
            <a:ext cx="1656184" cy="2520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Ultra compact TWTS OFEL using laser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wakefield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accelerated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electrons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el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403268"/>
                  </p:ext>
                </p:extLst>
              </p:nvPr>
            </p:nvGraphicFramePr>
            <p:xfrm>
              <a:off x="729006" y="1295992"/>
              <a:ext cx="4244820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86406"/>
                    <a:gridCol w="1758414"/>
                  </a:tblGrid>
                  <a:tr h="179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Parameter</a:t>
                          </a:r>
                          <a:endParaRPr lang="en-US" sz="1200" b="1" noProof="0" dirty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EUV TWTS OFEL</a:t>
                          </a:r>
                        </a:p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LWFA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Scattered wavelength [nm]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angle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</a:t>
                          </a:r>
                          <a:r>
                            <a:rPr lang="de-DE" sz="1200" baseline="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deg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3.0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period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[mm]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0.578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Electron energy [MeV]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98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Peak current</a:t>
                          </a:r>
                          <a:r>
                            <a:rPr lang="en-US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[kA]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5 (50pC/10fs)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Norm.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emittance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[mm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mrad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Rel.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energy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spread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parameter</a:t>
                          </a:r>
                          <a:r>
                            <a:rPr lang="en-US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cs typeface="Arial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/>
                                  <a:cs typeface="Arial" pitchFamily="34" charset="0"/>
                                </a:rPr>
                                <m:t>/</m:t>
                              </m:r>
                              <m:r>
                                <a:rPr lang="de-DE" sz="1200" b="0" i="1" smtClean="0">
                                  <a:latin typeface="Cambria Math"/>
                                  <a:cs typeface="Arial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Laser power [TW]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865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Gain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length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[cm]</a:t>
                          </a:r>
                          <a:endParaRPr lang="de-DE" sz="12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0.27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distance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0.043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7924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Peak 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EUV power [MW]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4888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el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7403268"/>
                  </p:ext>
                </p:extLst>
              </p:nvPr>
            </p:nvGraphicFramePr>
            <p:xfrm>
              <a:off x="729006" y="1295992"/>
              <a:ext cx="4244820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86406"/>
                    <a:gridCol w="175841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Parameter</a:t>
                          </a:r>
                          <a:endParaRPr lang="en-US" sz="1200" b="1" noProof="0" dirty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EUV TWTS OFEL</a:t>
                          </a:r>
                        </a:p>
                        <a:p>
                          <a:pPr algn="ctr"/>
                          <a:r>
                            <a:rPr lang="de-DE" sz="1200" b="1" noProof="0" dirty="0" smtClean="0">
                              <a:solidFill>
                                <a:srgbClr val="2176AF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LWFA</a:t>
                          </a:r>
                          <a:endParaRPr lang="en-US" sz="1200" b="1" noProof="0" dirty="0" smtClean="0">
                            <a:solidFill>
                              <a:srgbClr val="2176AF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Scattered wavelength [nm]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13.5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angle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</a:t>
                          </a:r>
                          <a:r>
                            <a:rPr lang="de-DE" sz="1200" baseline="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deg</a:t>
                          </a:r>
                          <a:r>
                            <a:rPr lang="de-DE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3.0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Undulator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noProof="0" dirty="0" err="1" smtClean="0">
                              <a:latin typeface="Arial" pitchFamily="34" charset="0"/>
                              <a:cs typeface="Arial" pitchFamily="34" charset="0"/>
                            </a:rPr>
                            <a:t>period</a:t>
                          </a:r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[mm]</a:t>
                          </a:r>
                          <a:endParaRPr lang="en-US" sz="1200" noProof="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0.578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Electron energy [MeV]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98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Peak current</a:t>
                          </a:r>
                          <a:r>
                            <a:rPr lang="en-US" sz="1200" baseline="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 [kA]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noProof="0" dirty="0" smtClean="0">
                              <a:latin typeface="Arial" pitchFamily="34" charset="0"/>
                              <a:cs typeface="Arial" pitchFamily="34" charset="0"/>
                            </a:rPr>
                            <a:t>5 (50pC/10fs)</a:t>
                          </a:r>
                          <a:endParaRPr lang="en-US" sz="1200" noProof="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Norm.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emittance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[mm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mrad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Rel.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energy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baseline="0" dirty="0" err="1" smtClean="0">
                              <a:latin typeface="Arial" pitchFamily="34" charset="0"/>
                              <a:cs typeface="Arial" pitchFamily="34" charset="0"/>
                            </a:rPr>
                            <a:t>spread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1%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45" t="-868889" r="-70588" b="-4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1.2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Laser power [TW]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865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Gain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length</a:t>
                          </a:r>
                          <a:r>
                            <a:rPr lang="en-US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[cm]</a:t>
                          </a:r>
                          <a:endParaRPr lang="de-DE" sz="12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0.27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Interaction </a:t>
                          </a:r>
                          <a:r>
                            <a:rPr lang="de-DE" sz="1200" dirty="0" err="1" smtClean="0">
                              <a:latin typeface="Arial" pitchFamily="34" charset="0"/>
                              <a:cs typeface="Arial" pitchFamily="34" charset="0"/>
                            </a:rPr>
                            <a:t>distance</a:t>
                          </a:r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 [m]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0.043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Peak </a:t>
                          </a:r>
                          <a:r>
                            <a:rPr lang="de-DE" sz="12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EUV power [MW]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200" dirty="0" smtClean="0">
                              <a:latin typeface="Arial" pitchFamily="34" charset="0"/>
                              <a:cs typeface="Arial" pitchFamily="34" charset="0"/>
                            </a:rPr>
                            <a:t>4888</a:t>
                          </a:r>
                          <a:endParaRPr lang="en-US" sz="1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7" name="Gruppieren 1"/>
          <p:cNvGrpSpPr/>
          <p:nvPr/>
        </p:nvGrpSpPr>
        <p:grpSpPr>
          <a:xfrm>
            <a:off x="5356016" y="3557084"/>
            <a:ext cx="2468818" cy="1960148"/>
            <a:chOff x="6011863" y="862013"/>
            <a:chExt cx="3140489" cy="2493428"/>
          </a:xfrm>
        </p:grpSpPr>
        <p:pic>
          <p:nvPicPr>
            <p:cNvPr id="8" name="Picture 5" descr="setup_scre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909"/>
            <a:stretch>
              <a:fillRect/>
            </a:stretch>
          </p:blipFill>
          <p:spPr bwMode="auto">
            <a:xfrm>
              <a:off x="6011863" y="862013"/>
              <a:ext cx="2735262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8266113" y="1419225"/>
              <a:ext cx="755650" cy="25241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571840" y="2878139"/>
              <a:ext cx="1580512" cy="4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LI" sz="1200" dirty="0"/>
                <a:t>gas </a:t>
              </a:r>
              <a:r>
                <a:rPr lang="de-LI" sz="1200" dirty="0" err="1"/>
                <a:t>nozzle</a:t>
              </a:r>
              <a:endParaRPr lang="de-DE" sz="1200" dirty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613776" y="922736"/>
              <a:ext cx="422276" cy="45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LI" sz="2400" dirty="0">
                  <a:solidFill>
                    <a:srgbClr val="008000"/>
                  </a:solidFill>
                </a:rPr>
                <a:t>e</a:t>
              </a:r>
              <a:r>
                <a:rPr lang="de-LI" sz="2400" baseline="30000" dirty="0">
                  <a:solidFill>
                    <a:srgbClr val="008000"/>
                  </a:solidFill>
                </a:rPr>
                <a:t>-</a:t>
              </a:r>
              <a:endParaRPr lang="de-DE" sz="2400" baseline="30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2" name="Textplatzhalter 2"/>
          <p:cNvSpPr>
            <a:spLocks/>
          </p:cNvSpPr>
          <p:nvPr/>
        </p:nvSpPr>
        <p:spPr bwMode="auto">
          <a:xfrm>
            <a:off x="179512" y="5470735"/>
            <a:ext cx="8793002" cy="4561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Arial" charset="0"/>
              </a:rPr>
              <a:t>TWTS+LWFA offers inherent synchronization of laser and electrons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1343388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ultra-low emittance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LWFA</a:t>
            </a:r>
          </a:p>
          <a:p>
            <a:pPr algn="ctr"/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tight focusing to 5</a:t>
            </a:r>
            <a:r>
              <a:rPr lang="el-GR" sz="16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μ</a:t>
            </a:r>
            <a:r>
              <a:rPr lang="de-CH" sz="16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m (</a:t>
            </a:r>
            <a:r>
              <a:rPr lang="de-CH" sz="1600" dirty="0" err="1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rms</a:t>
            </a:r>
            <a:r>
              <a:rPr lang="de-CH" sz="16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).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7160" y="2132856"/>
            <a:ext cx="363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maximizes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radiation-electron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coupling for LWFA electrons with 1% level energy spread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698348" y="3606397"/>
                <a:ext cx="152163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MeV-GeV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ε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~0.1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/>
                        </a:rPr>
                        <m:t>mm</m:t>
                      </m:r>
                      <m:r>
                        <a:rPr lang="de-DE" sz="1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/>
                        </a:rPr>
                        <m:t>mrad</m:t>
                      </m:r>
                    </m:oMath>
                  </m:oMathPara>
                </a14:m>
                <a:endParaRPr lang="en-US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400" dirty="0">
                              <a:latin typeface="Arial" panose="020B0604020202020204" pitchFamily="34" charset="0"/>
                              <a:ea typeface="Cambria Math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de-DE" sz="1400" b="0" i="1" dirty="0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de-DE" sz="1400" i="1">
                          <a:latin typeface="Cambria Math"/>
                        </a:rPr>
                        <m:t>~</m:t>
                      </m:r>
                      <m:r>
                        <a:rPr lang="de-DE" sz="1400" b="0" i="1" smtClean="0">
                          <a:latin typeface="Cambria Math"/>
                        </a:rPr>
                        <m:t>1</m:t>
                      </m:r>
                      <m:r>
                        <a:rPr lang="de-DE" sz="1400" b="0" i="0" smtClean="0"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48" y="3606397"/>
                <a:ext cx="1521635" cy="738664"/>
              </a:xfrm>
              <a:prstGeom prst="rect">
                <a:avLst/>
              </a:prstGeom>
              <a:blipFill rotWithShape="1">
                <a:blip r:embed="rId4"/>
                <a:stretch>
                  <a:fillRect l="-1205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3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189706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All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of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this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has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been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published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and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more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will follow…</a:t>
            </a:r>
          </a:p>
        </p:txBody>
      </p:sp>
      <p:sp>
        <p:nvSpPr>
          <p:cNvPr id="13316" name="Textplatzhalter 2"/>
          <p:cNvSpPr>
            <a:spLocks/>
          </p:cNvSpPr>
          <p:nvPr/>
        </p:nvSpPr>
        <p:spPr bwMode="auto">
          <a:xfrm>
            <a:off x="395536" y="908720"/>
            <a:ext cx="741682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Fully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analytic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theory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OFELs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including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field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Optical Free-Electron Lasers with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Traveling-Wave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Thomson-Scattering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of Physics B 47(2014)23, 234011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Taming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transverse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coherence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photon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recoil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high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brightness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OFELs</a:t>
            </a:r>
          </a:p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Brilliant and efficient optical free-electron lasers with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Traveling-Wave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Thomson-Scattering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AAC 2014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can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build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OFELs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state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-art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technology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i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be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submitted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Simulating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OFELs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using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Particle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Cell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algorithm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i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  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next</a:t>
            </a:r>
            <a:r>
              <a:rPr lang="de-DE" altLang="en-US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i="1" dirty="0" err="1" smtClean="0">
                <a:solidFill>
                  <a:prstClr val="black"/>
                </a:solidFill>
                <a:latin typeface="Arial" charset="0"/>
              </a:rPr>
              <a:t>step</a:t>
            </a:r>
            <a:endParaRPr lang="de-DE" altLang="en-US" i="1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445" y="879341"/>
            <a:ext cx="10131400" cy="5285963"/>
            <a:chOff x="35445" y="879341"/>
            <a:chExt cx="10131400" cy="528596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881037"/>
              <a:ext cx="10127592" cy="5279504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" y="879549"/>
              <a:ext cx="10130845" cy="52812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" y="879341"/>
              <a:ext cx="10130845" cy="52812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5" y="884104"/>
              <a:ext cx="10130845" cy="52812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3673248"/>
              <a:ext cx="1670108" cy="1600277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" y="879341"/>
              <a:ext cx="10130845" cy="52812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523" y="3545333"/>
              <a:ext cx="110565" cy="401524"/>
            </a:xfrm>
            <a:prstGeom prst="rect">
              <a:avLst/>
            </a:prstGeom>
          </p:spPr>
        </p:pic>
      </p:grpSp>
      <p:sp>
        <p:nvSpPr>
          <p:cNvPr id="3" name="Rechteck 2"/>
          <p:cNvSpPr/>
          <p:nvPr/>
        </p:nvSpPr>
        <p:spPr>
          <a:xfrm>
            <a:off x="0" y="836713"/>
            <a:ext cx="9144000" cy="532859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Conclusion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13316" name="Textplatzhalter 2"/>
          <p:cNvSpPr>
            <a:spLocks/>
          </p:cNvSpPr>
          <p:nvPr/>
        </p:nvSpPr>
        <p:spPr bwMode="auto">
          <a:xfrm>
            <a:off x="468313" y="1196752"/>
            <a:ext cx="64087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most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promising OFEL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scheme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that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can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be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realized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state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-art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electron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sources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systems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scalable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provides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transverse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coherence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does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not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suffer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from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photon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emission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recoil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contrast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head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-on OFEL </a:t>
            </a:r>
            <a:r>
              <a:rPr lang="de-DE" altLang="en-US" dirty="0" err="1">
                <a:solidFill>
                  <a:prstClr val="black"/>
                </a:solidFill>
                <a:latin typeface="Arial" charset="0"/>
              </a:rPr>
              <a:t>schemes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technical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challenges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are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equivalent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those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construction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and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application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Petawatt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laser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systems</a:t>
            </a: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2916585" y="5301208"/>
            <a:ext cx="6263927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en-US" b="1" dirty="0" err="1" smtClean="0">
                <a:solidFill>
                  <a:schemeClr val="tx2"/>
                </a:solidFill>
                <a:latin typeface="Arial" charset="0"/>
              </a:rPr>
              <a:t>Thank</a:t>
            </a:r>
            <a:r>
              <a:rPr lang="de-DE" alt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b="1" dirty="0" err="1" smtClean="0">
                <a:solidFill>
                  <a:schemeClr val="tx2"/>
                </a:solidFill>
                <a:latin typeface="Arial" charset="0"/>
              </a:rPr>
              <a:t>you</a:t>
            </a:r>
            <a:r>
              <a:rPr lang="de-DE" alt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b="1" dirty="0" err="1" smtClean="0">
                <a:solidFill>
                  <a:schemeClr val="tx2"/>
                </a:solidFill>
                <a:latin typeface="Arial" charset="0"/>
              </a:rPr>
              <a:t>for</a:t>
            </a:r>
            <a:r>
              <a:rPr lang="de-DE" alt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b="1" dirty="0" err="1" smtClean="0">
                <a:solidFill>
                  <a:schemeClr val="tx2"/>
                </a:solidFill>
                <a:latin typeface="Arial" charset="0"/>
              </a:rPr>
              <a:t>your</a:t>
            </a:r>
            <a:r>
              <a:rPr lang="de-DE" alt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b="1" dirty="0" err="1" smtClean="0">
                <a:solidFill>
                  <a:schemeClr val="tx2"/>
                </a:solidFill>
                <a:latin typeface="Arial" charset="0"/>
              </a:rPr>
              <a:t>attention</a:t>
            </a:r>
            <a:r>
              <a:rPr lang="de-DE" altLang="en-US" b="1" dirty="0" smtClean="0">
                <a:solidFill>
                  <a:schemeClr val="tx2"/>
                </a:solidFill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07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"/>
          <p:cNvSpPr txBox="1">
            <a:spLocks/>
          </p:cNvSpPr>
          <p:nvPr/>
        </p:nvSpPr>
        <p:spPr bwMode="auto">
          <a:xfrm>
            <a:off x="395536" y="333375"/>
            <a:ext cx="8568183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Optical FELs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have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not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yet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been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realized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grpSp>
        <p:nvGrpSpPr>
          <p:cNvPr id="40" name="Gruppieren 19"/>
          <p:cNvGrpSpPr/>
          <p:nvPr/>
        </p:nvGrpSpPr>
        <p:grpSpPr>
          <a:xfrm>
            <a:off x="729934" y="1440355"/>
            <a:ext cx="3272634" cy="1136929"/>
            <a:chOff x="3275856" y="620688"/>
            <a:chExt cx="2293937" cy="796925"/>
          </a:xfrm>
        </p:grpSpPr>
        <p:pic>
          <p:nvPicPr>
            <p:cNvPr id="41" name="Grafik 40" descr="waveform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620688"/>
              <a:ext cx="2293937" cy="79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Grafik 41" descr="ElectronsforPresentationRad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2956" y="836588"/>
              <a:ext cx="7493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platzhalter 1"/>
          <p:cNvSpPr txBox="1">
            <a:spLocks/>
          </p:cNvSpPr>
          <p:nvPr/>
        </p:nvSpPr>
        <p:spPr>
          <a:xfrm>
            <a:off x="4267613" y="1607502"/>
            <a:ext cx="4715390" cy="8026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incoherent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undulators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PHOENIX@HZDR</a:t>
            </a:r>
          </a:p>
          <a:p>
            <a:pPr marL="0" indent="0" algn="ctr">
              <a:buNone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MEGa-ray@LLNL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2"/>
          <p:cNvSpPr>
            <a:spLocks/>
          </p:cNvSpPr>
          <p:nvPr/>
        </p:nvSpPr>
        <p:spPr bwMode="auto">
          <a:xfrm>
            <a:off x="729934" y="3140968"/>
            <a:ext cx="701041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Show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stoppers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optical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FELs in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head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-on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scattering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setups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marL="0" indent="0">
              <a:spcBef>
                <a:spcPct val="20000"/>
              </a:spcBef>
              <a:buClr>
                <a:srgbClr val="003E89"/>
              </a:buClr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Required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electron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beam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emittance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for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transverse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coherence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not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available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photon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emission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recoil</a:t>
            </a:r>
            <a:r>
              <a:rPr lang="de-DE" altLang="en-US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greatly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reduces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gain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Laser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systems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providing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required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interaction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distances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are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not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available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003E89"/>
              </a:buClr>
              <a:buFont typeface="+mj-lt"/>
              <a:buAutoNum type="arabicPeriod"/>
            </a:pPr>
            <a:endParaRPr lang="de-DE" alt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73" y="2492896"/>
            <a:ext cx="9056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Realizing Optical FELs with </a:t>
            </a:r>
          </a:p>
          <a:p>
            <a:pPr algn="ctr"/>
            <a:r>
              <a:rPr lang="de-CH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Traveling-Wave Thomson-Scattering</a:t>
            </a:r>
            <a:endParaRPr lang="de-CH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4" name="Group 6183"/>
          <p:cNvGrpSpPr/>
          <p:nvPr/>
        </p:nvGrpSpPr>
        <p:grpSpPr>
          <a:xfrm>
            <a:off x="2394499" y="3465314"/>
            <a:ext cx="4328830" cy="2879011"/>
            <a:chOff x="4805472" y="908969"/>
            <a:chExt cx="4328830" cy="2879011"/>
          </a:xfrm>
        </p:grpSpPr>
        <p:sp>
          <p:nvSpPr>
            <p:cNvPr id="61" name="Oval 60"/>
            <p:cNvSpPr/>
            <p:nvPr/>
          </p:nvSpPr>
          <p:spPr>
            <a:xfrm rot="5400000">
              <a:off x="6501835" y="142512"/>
              <a:ext cx="936103" cy="4328830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581403" y="1335854"/>
              <a:ext cx="1015340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676405" y="1482204"/>
              <a:ext cx="108659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771408" y="1623886"/>
              <a:ext cx="1151906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498275" y="1195826"/>
              <a:ext cx="914400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38899" y="1050124"/>
              <a:ext cx="771896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403273" y="908969"/>
              <a:ext cx="581891" cy="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234545" y="2199950"/>
              <a:ext cx="1282536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359236" y="2346300"/>
              <a:ext cx="1294411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95803" y="2487982"/>
              <a:ext cx="1282535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109855" y="2059922"/>
              <a:ext cx="1284858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979226" y="1914220"/>
              <a:ext cx="1258784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5866981" y="1773065"/>
              <a:ext cx="1222588" cy="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083631" y="3063338"/>
              <a:ext cx="1145969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267699" y="3209688"/>
              <a:ext cx="1050966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433953" y="3351370"/>
              <a:ext cx="96190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23314" y="2918286"/>
              <a:ext cx="1187533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786748" y="2777608"/>
              <a:ext cx="1229096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631914" y="2636453"/>
              <a:ext cx="1271115" cy="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116784" y="3787980"/>
              <a:ext cx="42751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7825839" y="3642278"/>
              <a:ext cx="700644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7650694" y="3501123"/>
              <a:ext cx="834225" cy="1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6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323528" y="333375"/>
            <a:ext cx="8712967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003E89"/>
                </a:solidFill>
                <a:latin typeface="Arial" pitchFamily="34" charset="0"/>
              </a:rPr>
              <a:t>T</a:t>
            </a:r>
            <a:r>
              <a:rPr lang="de-DE" sz="2200" dirty="0">
                <a:solidFill>
                  <a:srgbClr val="003E89"/>
                </a:solidFill>
                <a:latin typeface="Arial" pitchFamily="34" charset="0"/>
              </a:rPr>
              <a:t>raveling-</a:t>
            </a:r>
            <a:r>
              <a:rPr lang="de-DE" sz="2400" b="1" dirty="0">
                <a:solidFill>
                  <a:srgbClr val="003E89"/>
                </a:solidFill>
                <a:latin typeface="Arial" pitchFamily="34" charset="0"/>
              </a:rPr>
              <a:t>W</a:t>
            </a:r>
            <a:r>
              <a:rPr lang="de-DE" sz="2200" dirty="0">
                <a:solidFill>
                  <a:srgbClr val="003E89"/>
                </a:solidFill>
                <a:latin typeface="Arial" pitchFamily="34" charset="0"/>
              </a:rPr>
              <a:t>ave </a:t>
            </a:r>
            <a:r>
              <a:rPr lang="de-DE" sz="2400" b="1" dirty="0">
                <a:solidFill>
                  <a:srgbClr val="003E89"/>
                </a:solidFill>
                <a:latin typeface="Arial" pitchFamily="34" charset="0"/>
              </a:rPr>
              <a:t>T</a:t>
            </a:r>
            <a:r>
              <a:rPr lang="de-DE" sz="2200" dirty="0">
                <a:solidFill>
                  <a:srgbClr val="003E89"/>
                </a:solidFill>
                <a:latin typeface="Arial" pitchFamily="34" charset="0"/>
              </a:rPr>
              <a:t>homson-</a:t>
            </a:r>
            <a:r>
              <a:rPr lang="de-DE" sz="2400" b="1" dirty="0">
                <a:solidFill>
                  <a:srgbClr val="003E89"/>
                </a:solidFill>
                <a:latin typeface="Arial" pitchFamily="34" charset="0"/>
              </a:rPr>
              <a:t>S</a:t>
            </a:r>
            <a:r>
              <a:rPr lang="de-DE" sz="2200" dirty="0">
                <a:solidFill>
                  <a:srgbClr val="003E89"/>
                </a:solidFill>
                <a:latin typeface="Arial" pitchFamily="34" charset="0"/>
              </a:rPr>
              <a:t>cattering (TWTS) </a:t>
            </a:r>
            <a:endParaRPr lang="de-DE" sz="2200" dirty="0" smtClean="0">
              <a:solidFill>
                <a:srgbClr val="003E89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003E89"/>
                </a:solidFill>
                <a:latin typeface="Arial" pitchFamily="34" charset="0"/>
              </a:rPr>
              <a:t>Using </a:t>
            </a:r>
            <a:r>
              <a:rPr lang="de-DE" sz="2000" dirty="0">
                <a:solidFill>
                  <a:srgbClr val="003E89"/>
                </a:solidFill>
                <a:latin typeface="Arial" pitchFamily="34" charset="0"/>
              </a:rPr>
              <a:t>pulse-front </a:t>
            </a:r>
            <a:r>
              <a:rPr lang="de-DE" sz="2000" dirty="0" smtClean="0">
                <a:solidFill>
                  <a:srgbClr val="003E89"/>
                </a:solidFill>
                <a:latin typeface="Arial" pitchFamily="34" charset="0"/>
              </a:rPr>
              <a:t>tilted petawatt </a:t>
            </a:r>
            <a:r>
              <a:rPr lang="de-DE" sz="2000" dirty="0">
                <a:solidFill>
                  <a:srgbClr val="003E89"/>
                </a:solidFill>
                <a:latin typeface="Arial" pitchFamily="34" charset="0"/>
              </a:rPr>
              <a:t>lasers in side scattering geometries for arbitrarily long interaction distances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327592" y="4405928"/>
            <a:ext cx="540715" cy="936103"/>
            <a:chOff x="4297468" y="3434164"/>
            <a:chExt cx="540715" cy="936103"/>
          </a:xfrm>
        </p:grpSpPr>
        <p:sp>
          <p:nvSpPr>
            <p:cNvPr id="7" name="Oval 6"/>
            <p:cNvSpPr/>
            <p:nvPr/>
          </p:nvSpPr>
          <p:spPr>
            <a:xfrm rot="5400000">
              <a:off x="4099774" y="3631858"/>
              <a:ext cx="936103" cy="540715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97468" y="3933056"/>
              <a:ext cx="51371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29808" y="4077072"/>
              <a:ext cx="48137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363468" y="4220974"/>
              <a:ext cx="399213" cy="11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10969" y="3789040"/>
              <a:ext cx="51371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51474" y="3645024"/>
              <a:ext cx="432702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427984" y="3505922"/>
              <a:ext cx="282693" cy="249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395500" y="4401129"/>
            <a:ext cx="4328830" cy="936103"/>
            <a:chOff x="4297468" y="3434164"/>
            <a:chExt cx="540715" cy="936103"/>
          </a:xfrm>
        </p:grpSpPr>
        <p:sp>
          <p:nvSpPr>
            <p:cNvPr id="46" name="Oval 45"/>
            <p:cNvSpPr/>
            <p:nvPr/>
          </p:nvSpPr>
          <p:spPr>
            <a:xfrm rot="5400000">
              <a:off x="4099774" y="3631858"/>
              <a:ext cx="936103" cy="540715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4297468" y="3933056"/>
              <a:ext cx="540465" cy="648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318932" y="4077072"/>
              <a:ext cx="502165" cy="233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365146" y="4220974"/>
              <a:ext cx="399213" cy="11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305753" y="3788004"/>
              <a:ext cx="524649" cy="5024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345917" y="3647326"/>
              <a:ext cx="446831" cy="0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427984" y="3505922"/>
              <a:ext cx="282693" cy="249"/>
            </a:xfrm>
            <a:prstGeom prst="line">
              <a:avLst/>
            </a:prstGeom>
            <a:ln w="127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3890143" y="3722930"/>
            <a:ext cx="1477222" cy="0"/>
          </a:xfrm>
          <a:prstGeom prst="straightConnector1">
            <a:avLst/>
          </a:prstGeom>
          <a:solidFill>
            <a:srgbClr val="33CC33">
              <a:alpha val="80000"/>
            </a:srgbClr>
          </a:solidFill>
          <a:ln w="38100">
            <a:solidFill>
              <a:srgbClr val="008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3089956" y="3446820"/>
            <a:ext cx="936103" cy="556347"/>
          </a:xfrm>
          <a:prstGeom prst="ellipse">
            <a:avLst/>
          </a:prstGeom>
          <a:solidFill>
            <a:srgbClr val="3333CC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3089956" y="3483718"/>
            <a:ext cx="742716" cy="482730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3323" y="3544278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CH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23" y="3544278"/>
                <a:ext cx="495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Arrow Connector 167"/>
          <p:cNvCxnSpPr/>
          <p:nvPr/>
        </p:nvCxnSpPr>
        <p:spPr>
          <a:xfrm flipV="1">
            <a:off x="4604459" y="2685460"/>
            <a:ext cx="1" cy="1648867"/>
          </a:xfrm>
          <a:prstGeom prst="straightConnector1">
            <a:avLst/>
          </a:prstGeom>
          <a:solidFill>
            <a:srgbClr val="33CC33">
              <a:alpha val="80000"/>
            </a:srgbClr>
          </a:solidFill>
          <a:ln w="38100">
            <a:solidFill>
              <a:srgbClr val="FF33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3223323" y="4314348"/>
            <a:ext cx="2595304" cy="15064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56294" y="4321878"/>
                <a:ext cx="617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1" i="1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de-CH" b="1" i="0" smtClean="0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𝐢𝐧𝐭</m:t>
                          </m:r>
                        </m:sub>
                      </m:sSub>
                    </m:oMath>
                  </m:oMathPara>
                </a14:m>
                <a:endParaRPr lang="de-CH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94" y="4321878"/>
                <a:ext cx="6170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677" y="2174428"/>
            <a:ext cx="3236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1"/>
                </a:solidFill>
                <a:latin typeface="Arial" panose="020B0604020202020204" pitchFamily="34" charset="0"/>
              </a:rPr>
              <a:t>1)  </a:t>
            </a:r>
            <a:r>
              <a:rPr lang="de-CH" dirty="0" smtClean="0">
                <a:latin typeface="Arial" panose="020B0604020202020204" pitchFamily="34" charset="0"/>
              </a:rPr>
              <a:t>Reduce the local intensity</a:t>
            </a:r>
          </a:p>
          <a:p>
            <a:r>
              <a:rPr lang="de-CH" dirty="0" smtClean="0">
                <a:latin typeface="Arial" panose="020B0604020202020204" pitchFamily="34" charset="0"/>
              </a:rPr>
              <a:t>     </a:t>
            </a:r>
            <a:r>
              <a:rPr lang="de-CH" dirty="0" err="1" smtClean="0">
                <a:latin typeface="Arial" panose="020B0604020202020204" pitchFamily="34" charset="0"/>
              </a:rPr>
              <a:t>of</a:t>
            </a:r>
            <a:r>
              <a:rPr lang="de-CH" dirty="0" smtClean="0">
                <a:latin typeface="Arial" panose="020B0604020202020204" pitchFamily="34" charset="0"/>
              </a:rPr>
              <a:t>  a high power laser </a:t>
            </a:r>
          </a:p>
          <a:p>
            <a:r>
              <a:rPr lang="de-CH" dirty="0">
                <a:latin typeface="Arial" panose="020B0604020202020204" pitchFamily="34" charset="0"/>
              </a:rPr>
              <a:t> </a:t>
            </a:r>
            <a:r>
              <a:rPr lang="de-CH" dirty="0" smtClean="0">
                <a:latin typeface="Arial" panose="020B0604020202020204" pitchFamily="34" charset="0"/>
              </a:rPr>
              <a:t>    </a:t>
            </a:r>
            <a:r>
              <a:rPr lang="de-CH" dirty="0" err="1" smtClean="0">
                <a:latin typeface="Arial" panose="020B0604020202020204" pitchFamily="34" charset="0"/>
              </a:rPr>
              <a:t>by</a:t>
            </a:r>
            <a:r>
              <a:rPr lang="de-CH" dirty="0" smtClean="0">
                <a:latin typeface="Arial" panose="020B0604020202020204" pitchFamily="34" charset="0"/>
              </a:rPr>
              <a:t> making the pulse wider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33323" y="2174428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1"/>
                </a:solidFill>
                <a:latin typeface="Arial" panose="020B0604020202020204" pitchFamily="34" charset="0"/>
              </a:rPr>
              <a:t>2)</a:t>
            </a:r>
            <a:r>
              <a:rPr lang="de-CH" dirty="0" smtClean="0">
                <a:latin typeface="Arial" panose="020B0604020202020204" pitchFamily="34" charset="0"/>
              </a:rPr>
              <a:t>  Increase interaction </a:t>
            </a:r>
          </a:p>
          <a:p>
            <a:r>
              <a:rPr lang="de-CH" dirty="0" smtClean="0">
                <a:latin typeface="Arial" panose="020B0604020202020204" pitchFamily="34" charset="0"/>
              </a:rPr>
              <a:t>     </a:t>
            </a:r>
            <a:r>
              <a:rPr lang="de-CH" dirty="0" err="1" smtClean="0">
                <a:latin typeface="Arial" panose="020B0604020202020204" pitchFamily="34" charset="0"/>
              </a:rPr>
              <a:t>duration</a:t>
            </a:r>
            <a:r>
              <a:rPr lang="de-CH" dirty="0" smtClean="0">
                <a:latin typeface="Arial" panose="020B0604020202020204" pitchFamily="34" charset="0"/>
              </a:rPr>
              <a:t> by tilting the</a:t>
            </a:r>
          </a:p>
          <a:p>
            <a:r>
              <a:rPr lang="de-CH" dirty="0">
                <a:latin typeface="Arial" panose="020B0604020202020204" pitchFamily="34" charset="0"/>
              </a:rPr>
              <a:t> </a:t>
            </a:r>
            <a:r>
              <a:rPr lang="de-CH" dirty="0" smtClean="0">
                <a:latin typeface="Arial" panose="020B0604020202020204" pitchFamily="34" charset="0"/>
              </a:rPr>
              <a:t>    </a:t>
            </a:r>
            <a:r>
              <a:rPr lang="de-CH" dirty="0" err="1" smtClean="0">
                <a:latin typeface="Arial" panose="020B0604020202020204" pitchFamily="34" charset="0"/>
              </a:rPr>
              <a:t>laser</a:t>
            </a:r>
            <a:r>
              <a:rPr lang="de-CH" dirty="0" smtClean="0">
                <a:latin typeface="Arial" panose="020B0604020202020204" pitchFamily="34" charset="0"/>
              </a:rPr>
              <a:t> pulse front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8786" y="4760804"/>
            <a:ext cx="6406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Interaction distance is </a:t>
            </a:r>
            <a:r>
              <a:rPr lang="de-CH" b="1" dirty="0" smtClean="0"/>
              <a:t>determined</a:t>
            </a:r>
            <a:r>
              <a:rPr lang="de-CH" dirty="0" smtClean="0"/>
              <a:t> by laser beam </a:t>
            </a:r>
            <a:r>
              <a:rPr lang="de-CH" dirty="0" err="1" smtClean="0"/>
              <a:t>spatial</a:t>
            </a:r>
            <a:r>
              <a:rPr lang="de-CH" dirty="0" smtClean="0"/>
              <a:t> </a:t>
            </a:r>
            <a:r>
              <a:rPr lang="de-CH" dirty="0" err="1" smtClean="0"/>
              <a:t>spread</a:t>
            </a:r>
            <a:endParaRPr lang="de-CH" dirty="0" smtClean="0"/>
          </a:p>
          <a:p>
            <a:pPr algn="ctr"/>
            <a:r>
              <a:rPr lang="de-CH" dirty="0" err="1" smtClean="0"/>
              <a:t>and</a:t>
            </a:r>
            <a:r>
              <a:rPr lang="de-CH" dirty="0" smtClean="0"/>
              <a:t> not pulse </a:t>
            </a:r>
            <a:r>
              <a:rPr lang="de-CH" dirty="0" err="1" smtClean="0"/>
              <a:t>duration</a:t>
            </a:r>
            <a:r>
              <a:rPr lang="de-CH" dirty="0" smtClean="0"/>
              <a:t>.</a:t>
            </a:r>
          </a:p>
          <a:p>
            <a:pPr algn="ctr"/>
            <a:endParaRPr lang="de-CH" dirty="0" smtClean="0"/>
          </a:p>
          <a:p>
            <a:pPr algn="ctr"/>
            <a:r>
              <a:rPr lang="de-CH" dirty="0" smtClean="0"/>
              <a:t>Interaction </a:t>
            </a:r>
            <a:r>
              <a:rPr lang="de-CH" dirty="0"/>
              <a:t>distance is </a:t>
            </a:r>
            <a:r>
              <a:rPr lang="de-CH" b="1" dirty="0" smtClean="0"/>
              <a:t>limited</a:t>
            </a:r>
            <a:r>
              <a:rPr lang="de-CH" dirty="0" smtClean="0"/>
              <a:t> by laser power and available optics.</a:t>
            </a:r>
            <a:endParaRPr lang="de-CH" dirty="0"/>
          </a:p>
        </p:txBody>
      </p:sp>
      <p:sp>
        <p:nvSpPr>
          <p:cNvPr id="22" name="TextBox 21"/>
          <p:cNvSpPr txBox="1"/>
          <p:nvPr/>
        </p:nvSpPr>
        <p:spPr>
          <a:xfrm>
            <a:off x="4026059" y="5407135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3300"/>
                </a:solidFill>
              </a:rPr>
              <a:t>laser pulse</a:t>
            </a:r>
            <a:endParaRPr lang="de-CH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0.3233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3177 -0.0013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22952 -0.0016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6" grpId="0" animBg="1"/>
      <p:bldP spid="4" grpId="0"/>
      <p:bldP spid="9" grpId="0"/>
      <p:bldP spid="20" grpId="0"/>
      <p:bldP spid="86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6700616" y="6021288"/>
            <a:ext cx="2335880" cy="537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1"/>
          <p:cNvSpPr txBox="1">
            <a:spLocks/>
          </p:cNvSpPr>
          <p:nvPr/>
        </p:nvSpPr>
        <p:spPr bwMode="auto">
          <a:xfrm>
            <a:off x="227890" y="261714"/>
            <a:ext cx="8873578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Traveling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-Wave Thomson-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Scattering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is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scalable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in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photon</a:t>
            </a:r>
            <a:r>
              <a:rPr lang="de-DE" altLang="en-US" sz="2200" dirty="0" smtClean="0">
                <a:solidFill>
                  <a:srgbClr val="003E89"/>
                </a:solidFill>
                <a:latin typeface="Arial" charset="0"/>
              </a:rPr>
              <a:t> </a:t>
            </a:r>
            <a:r>
              <a:rPr lang="de-DE" altLang="en-US" sz="2200" dirty="0" err="1" smtClean="0">
                <a:solidFill>
                  <a:srgbClr val="003E89"/>
                </a:solidFill>
                <a:latin typeface="Arial" charset="0"/>
              </a:rPr>
              <a:t>energy</a:t>
            </a: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-396552" y="1655891"/>
            <a:ext cx="7200800" cy="3573309"/>
            <a:chOff x="755576" y="692696"/>
            <a:chExt cx="7200800" cy="357330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692696"/>
              <a:ext cx="6696744" cy="34381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1301717" y="3896673"/>
                  <a:ext cx="139807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𝑡𝑖𝑙𝑡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de-DE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5" name="Textfeld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1717" y="3896673"/>
                  <a:ext cx="139807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hteck 8"/>
            <p:cNvSpPr/>
            <p:nvPr/>
          </p:nvSpPr>
          <p:spPr>
            <a:xfrm>
              <a:off x="2627784" y="3645024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436096" y="2339765"/>
              <a:ext cx="2204272" cy="657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55576" y="1124744"/>
              <a:ext cx="2204272" cy="657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339752" y="3316430"/>
              <a:ext cx="2204272" cy="328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platzhalter 2"/>
          <p:cNvSpPr>
            <a:spLocks/>
          </p:cNvSpPr>
          <p:nvPr/>
        </p:nvSpPr>
        <p:spPr bwMode="auto">
          <a:xfrm>
            <a:off x="1707247" y="5305887"/>
            <a:ext cx="3497258" cy="14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Variability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in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interaction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angle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allows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overcome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disadvantages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head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-on OFEL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concepts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2" name="Rechteck 1"/>
          <p:cNvSpPr/>
          <p:nvPr/>
        </p:nvSpPr>
        <p:spPr>
          <a:xfrm>
            <a:off x="468311" y="980728"/>
            <a:ext cx="82073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Pulse front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tilt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half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the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interaction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angle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ensures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continuous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overlap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independent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accent1"/>
                </a:solidFill>
                <a:latin typeface="Arial" charset="0"/>
              </a:rPr>
              <a:t>interaction</a:t>
            </a:r>
            <a:r>
              <a:rPr lang="de-DE" altLang="en-US" sz="1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dirty="0" smtClean="0">
                <a:solidFill>
                  <a:schemeClr val="accent1"/>
                </a:solidFill>
                <a:latin typeface="Arial" charset="0"/>
              </a:rPr>
              <a:t>angle.</a:t>
            </a:r>
            <a:endParaRPr lang="de-DE" altLang="en-US" sz="1600" dirty="0">
              <a:solidFill>
                <a:schemeClr val="accent1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dirty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4" y="3642661"/>
            <a:ext cx="3826485" cy="279224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8568994" y="4691572"/>
            <a:ext cx="68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1keV≈1nm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5943600" y="4653136"/>
            <a:ext cx="2012776" cy="3924"/>
          </a:xfrm>
          <a:prstGeom prst="straightConnector1">
            <a:avLst/>
          </a:prstGeom>
          <a:ln w="38100">
            <a:solidFill>
              <a:schemeClr val="bg1">
                <a:alpha val="7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968653" y="4635017"/>
            <a:ext cx="25683" cy="1468912"/>
          </a:xfrm>
          <a:prstGeom prst="straightConnector1">
            <a:avLst/>
          </a:prstGeom>
          <a:ln w="38100">
            <a:solidFill>
              <a:schemeClr val="bg1">
                <a:alpha val="7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7960001" y="4649025"/>
            <a:ext cx="1" cy="1486803"/>
          </a:xfrm>
          <a:prstGeom prst="straightConnector1">
            <a:avLst/>
          </a:prstGeom>
          <a:ln w="38100">
            <a:solidFill>
              <a:schemeClr val="bg1">
                <a:alpha val="7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/>
          <p:cNvSpPr>
            <a:spLocks/>
          </p:cNvSpPr>
          <p:nvPr/>
        </p:nvSpPr>
        <p:spPr bwMode="auto">
          <a:xfrm>
            <a:off x="6258848" y="5733256"/>
            <a:ext cx="1409496" cy="3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3E89"/>
              </a:buClr>
            </a:pPr>
            <a:r>
              <a:rPr lang="de-DE" altLang="en-US" b="1" dirty="0" err="1" smtClean="0">
                <a:solidFill>
                  <a:schemeClr val="bg1"/>
                </a:solidFill>
                <a:latin typeface="Arial" charset="0"/>
              </a:rPr>
              <a:t>MeV</a:t>
            </a:r>
            <a:r>
              <a:rPr lang="de-DE" altLang="en-US" b="1" dirty="0" smtClean="0">
                <a:solidFill>
                  <a:schemeClr val="bg1"/>
                </a:solidFill>
                <a:latin typeface="Arial" charset="0"/>
              </a:rPr>
              <a:t> - </a:t>
            </a:r>
            <a:r>
              <a:rPr lang="de-DE" altLang="en-US" b="1" dirty="0" err="1" smtClean="0">
                <a:solidFill>
                  <a:schemeClr val="bg1"/>
                </a:solidFill>
                <a:latin typeface="Arial" charset="0"/>
              </a:rPr>
              <a:t>GeV</a:t>
            </a:r>
            <a:endParaRPr lang="de-DE" altLang="en-US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6700616" y="6021288"/>
            <a:ext cx="2335880" cy="537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44624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003E89"/>
              </a:buClr>
              <a:buNone/>
            </a:pP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1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TWTS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transverse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coherent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radiation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is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accessible</a:t>
            </a:r>
            <a:endParaRPr lang="de-DE" altLang="en-US" sz="2400" dirty="0">
              <a:solidFill>
                <a:schemeClr val="tx2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platzhalter 2"/>
          <p:cNvSpPr>
            <a:spLocks/>
          </p:cNvSpPr>
          <p:nvPr/>
        </p:nvSpPr>
        <p:spPr bwMode="auto">
          <a:xfrm>
            <a:off x="143151" y="620688"/>
            <a:ext cx="88213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Matching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electron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beam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and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radiation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divergence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for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transverse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en-US" sz="1600" b="1" dirty="0" err="1" smtClean="0">
                <a:solidFill>
                  <a:schemeClr val="accent1"/>
                </a:solidFill>
                <a:latin typeface="Arial" charset="0"/>
              </a:rPr>
              <a:t>coherence</a:t>
            </a:r>
            <a:r>
              <a:rPr lang="de-DE" altLang="en-US" sz="1600" b="1" dirty="0" smtClean="0">
                <a:solidFill>
                  <a:schemeClr val="accent1"/>
                </a:solidFill>
                <a:latin typeface="Arial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rgbClr val="003E89"/>
              </a:buClr>
              <a:buFont typeface="Wingdings" pitchFamily="2" charset="2"/>
              <a:buChar char="§"/>
            </a:pPr>
            <a:endParaRPr lang="de-DE" altLang="en-US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-3629061" y="1497163"/>
            <a:ext cx="483782" cy="788017"/>
            <a:chOff x="3272039" y="3426478"/>
            <a:chExt cx="1414798" cy="1919323"/>
          </a:xfrm>
        </p:grpSpPr>
        <p:sp>
          <p:nvSpPr>
            <p:cNvPr id="8" name="Ellipse 7"/>
            <p:cNvSpPr/>
            <p:nvPr/>
          </p:nvSpPr>
          <p:spPr>
            <a:xfrm>
              <a:off x="3272039" y="3788333"/>
              <a:ext cx="361881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3482621" y="3498658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693205" y="3426478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324957" y="3788333"/>
              <a:ext cx="361880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4114373" y="3535804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3903789" y="3434231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-5411490" y="1352638"/>
            <a:ext cx="4762402" cy="1060401"/>
            <a:chOff x="251520" y="3717032"/>
            <a:chExt cx="4176464" cy="3034629"/>
          </a:xfrm>
        </p:grpSpPr>
        <p:sp>
          <p:nvSpPr>
            <p:cNvPr id="32" name="Freihandform 31"/>
            <p:cNvSpPr/>
            <p:nvPr/>
          </p:nvSpPr>
          <p:spPr>
            <a:xfrm>
              <a:off x="332798" y="3903447"/>
              <a:ext cx="3518612" cy="380488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ihandform 88"/>
            <p:cNvSpPr/>
            <p:nvPr/>
          </p:nvSpPr>
          <p:spPr>
            <a:xfrm flipV="1">
              <a:off x="251520" y="6165302"/>
              <a:ext cx="3599890" cy="380487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Gerade Verbindung 87"/>
            <p:cNvCxnSpPr>
              <a:stCxn id="32" idx="2"/>
            </p:cNvCxnSpPr>
            <p:nvPr/>
          </p:nvCxnSpPr>
          <p:spPr>
            <a:xfrm flipV="1">
              <a:off x="3851410" y="3717032"/>
              <a:ext cx="0" cy="186415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/>
            <p:nvPr/>
          </p:nvCxnSpPr>
          <p:spPr>
            <a:xfrm flipV="1">
              <a:off x="3852870" y="6515570"/>
              <a:ext cx="1704" cy="236091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/>
            <p:nvPr/>
          </p:nvCxnSpPr>
          <p:spPr>
            <a:xfrm>
              <a:off x="3851410" y="3717032"/>
              <a:ext cx="576574" cy="144346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flipV="1">
              <a:off x="3852931" y="5160502"/>
              <a:ext cx="575053" cy="1549627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3"/>
              <p:cNvSpPr txBox="1"/>
              <p:nvPr/>
            </p:nvSpPr>
            <p:spPr>
              <a:xfrm>
                <a:off x="-3169368" y="1712581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CH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30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9368" y="1712581"/>
                <a:ext cx="495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1"/>
          <p:cNvGrpSpPr/>
          <p:nvPr/>
        </p:nvGrpSpPr>
        <p:grpSpPr>
          <a:xfrm>
            <a:off x="-5411490" y="1453775"/>
            <a:ext cx="4762402" cy="856846"/>
            <a:chOff x="4860032" y="3744141"/>
            <a:chExt cx="5908990" cy="2422311"/>
          </a:xfrm>
        </p:grpSpPr>
        <p:sp>
          <p:nvSpPr>
            <p:cNvPr id="94" name="Freihandform 93"/>
            <p:cNvSpPr/>
            <p:nvPr/>
          </p:nvSpPr>
          <p:spPr>
            <a:xfrm>
              <a:off x="4941310" y="3912608"/>
              <a:ext cx="5323656" cy="72007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ihandform 94"/>
            <p:cNvSpPr/>
            <p:nvPr/>
          </p:nvSpPr>
          <p:spPr>
            <a:xfrm flipV="1">
              <a:off x="4860032" y="5865981"/>
              <a:ext cx="5404934" cy="133381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Gerade Verbindung 95"/>
            <p:cNvCxnSpPr/>
            <p:nvPr/>
          </p:nvCxnSpPr>
          <p:spPr>
            <a:xfrm flipV="1">
              <a:off x="10263578" y="5980036"/>
              <a:ext cx="0" cy="18641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>
              <a:off x="10265568" y="3746887"/>
              <a:ext cx="503454" cy="116336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 flipV="1">
              <a:off x="10263578" y="4910248"/>
              <a:ext cx="505444" cy="124053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 flipV="1">
              <a:off x="10265568" y="3744141"/>
              <a:ext cx="3764" cy="16846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feld 19"/>
          <p:cNvSpPr txBox="1"/>
          <p:nvPr/>
        </p:nvSpPr>
        <p:spPr>
          <a:xfrm>
            <a:off x="-5329608" y="2496589"/>
            <a:ext cx="179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z</a:t>
            </a:r>
            <a:r>
              <a:rPr lang="de-DE" baseline="-25000" dirty="0" err="1" smtClean="0">
                <a:solidFill>
                  <a:srgbClr val="7030A0"/>
                </a:solidFill>
              </a:rPr>
              <a:t>Rayleigh</a:t>
            </a:r>
            <a:r>
              <a:rPr lang="de-DE" dirty="0" smtClean="0">
                <a:solidFill>
                  <a:srgbClr val="7030A0"/>
                </a:solidFill>
              </a:rPr>
              <a:t> = </a:t>
            </a:r>
            <a:r>
              <a:rPr lang="de-DE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de-DE" dirty="0" smtClean="0">
                <a:solidFill>
                  <a:srgbClr val="7030A0"/>
                </a:solidFill>
              </a:rPr>
              <a:t>w</a:t>
            </a:r>
            <a:r>
              <a:rPr lang="de-DE" baseline="-25000" dirty="0" smtClean="0">
                <a:solidFill>
                  <a:srgbClr val="7030A0"/>
                </a:solidFill>
              </a:rPr>
              <a:t>0</a:t>
            </a:r>
            <a:r>
              <a:rPr lang="de-DE" baseline="30000" dirty="0" smtClean="0">
                <a:solidFill>
                  <a:srgbClr val="7030A0"/>
                </a:solidFill>
              </a:rPr>
              <a:t>2</a:t>
            </a:r>
            <a:r>
              <a:rPr lang="de-DE" dirty="0" smtClean="0">
                <a:solidFill>
                  <a:srgbClr val="7030A0"/>
                </a:solidFill>
              </a:rPr>
              <a:t> / </a:t>
            </a:r>
            <a:r>
              <a:rPr lang="de-DE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endParaRPr lang="de-DE" baseline="-25000" dirty="0">
              <a:solidFill>
                <a:srgbClr val="7030A0"/>
              </a:solidFill>
              <a:latin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20"/>
              <p:cNvSpPr txBox="1"/>
              <p:nvPr/>
            </p:nvSpPr>
            <p:spPr>
              <a:xfrm>
                <a:off x="-5725144" y="1689343"/>
                <a:ext cx="708143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>
                    <a:solidFill>
                      <a:srgbClr val="7030A0"/>
                    </a:solidFill>
                  </a:rPr>
                  <a:t>w</a:t>
                </a:r>
                <a:r>
                  <a:rPr lang="de-DE" baseline="-25000" dirty="0" smtClean="0">
                    <a:solidFill>
                      <a:srgbClr val="7030A0"/>
                    </a:solidFill>
                  </a:rPr>
                  <a:t>0</a:t>
                </a:r>
                <a:endParaRPr lang="de-DE" baseline="-25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25144" y="1689343"/>
                <a:ext cx="708143" cy="396327"/>
              </a:xfrm>
              <a:prstGeom prst="rect">
                <a:avLst/>
              </a:prstGeom>
              <a:blipFill rotWithShape="1">
                <a:blip r:embed="rId4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52"/>
          <p:cNvCxnSpPr/>
          <p:nvPr/>
        </p:nvCxnSpPr>
        <p:spPr>
          <a:xfrm>
            <a:off x="-5441405" y="2462135"/>
            <a:ext cx="2026140" cy="344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feld 17"/>
          <p:cNvSpPr txBox="1"/>
          <p:nvPr/>
        </p:nvSpPr>
        <p:spPr>
          <a:xfrm>
            <a:off x="-3352191" y="21643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w</a:t>
            </a:r>
            <a:r>
              <a:rPr lang="de-DE" baseline="-25000" dirty="0" smtClean="0">
                <a:solidFill>
                  <a:srgbClr val="7030A0"/>
                </a:solidFill>
              </a:rPr>
              <a:t>0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smtClean="0"/>
              <a:t>=</a:t>
            </a:r>
            <a:r>
              <a:rPr lang="de-DE" dirty="0" smtClean="0">
                <a:solidFill>
                  <a:srgbClr val="7030A0"/>
                </a:solidFill>
              </a:rPr>
              <a:t> </a:t>
            </a:r>
            <a:r>
              <a:rPr lang="de-DE" dirty="0" smtClean="0">
                <a:solidFill>
                  <a:schemeClr val="accent3"/>
                </a:solidFill>
              </a:rPr>
              <a:t>2</a:t>
            </a:r>
            <a:r>
              <a:rPr lang="el-GR" dirty="0" smtClean="0">
                <a:solidFill>
                  <a:schemeClr val="accent3"/>
                </a:solidFill>
              </a:rPr>
              <a:t>σ</a:t>
            </a:r>
            <a:r>
              <a:rPr lang="de-DE" baseline="-25000" dirty="0" smtClean="0">
                <a:solidFill>
                  <a:schemeClr val="accent3"/>
                </a:solidFill>
              </a:rPr>
              <a:t>e</a:t>
            </a:r>
            <a:endParaRPr lang="de-DE" baseline="-25000" dirty="0">
              <a:solidFill>
                <a:schemeClr val="accent3"/>
              </a:solidFill>
            </a:endParaRPr>
          </a:p>
        </p:txBody>
      </p:sp>
      <p:cxnSp>
        <p:nvCxnSpPr>
          <p:cNvPr id="117" name="Straight Arrow Connector 45"/>
          <p:cNvCxnSpPr/>
          <p:nvPr/>
        </p:nvCxnSpPr>
        <p:spPr>
          <a:xfrm>
            <a:off x="-3368890" y="125608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49"/>
          <p:cNvCxnSpPr/>
          <p:nvPr/>
        </p:nvCxnSpPr>
        <p:spPr>
          <a:xfrm flipV="1">
            <a:off x="-3389185" y="2205036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feld 20"/>
              <p:cNvSpPr txBox="1"/>
              <p:nvPr/>
            </p:nvSpPr>
            <p:spPr>
              <a:xfrm>
                <a:off x="-4609528" y="1668099"/>
                <a:ext cx="897297" cy="396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solidFill>
                              <a:schemeClr val="accent3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de-DE" dirty="0" smtClean="0">
                    <a:solidFill>
                      <a:schemeClr val="accent3"/>
                    </a:solidFill>
                  </a:rPr>
                  <a:t>*</a:t>
                </a:r>
                <a:r>
                  <a:rPr lang="de-DE" dirty="0">
                    <a:solidFill>
                      <a:schemeClr val="accent3"/>
                    </a:solidFill>
                  </a:rPr>
                  <a:t>2</a:t>
                </a:r>
                <a:r>
                  <a:rPr lang="el-GR" dirty="0">
                    <a:solidFill>
                      <a:schemeClr val="accent3"/>
                    </a:solidFill>
                  </a:rPr>
                  <a:t>σ</a:t>
                </a:r>
                <a:r>
                  <a:rPr lang="de-DE" baseline="-25000" dirty="0">
                    <a:solidFill>
                      <a:schemeClr val="accent3"/>
                    </a:solidFill>
                  </a:rPr>
                  <a:t>e</a:t>
                </a:r>
              </a:p>
            </p:txBody>
          </p:sp>
        </mc:Choice>
        <mc:Fallback xmlns="">
          <p:sp>
            <p:nvSpPr>
              <p:cNvPr id="120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09528" y="1668099"/>
                <a:ext cx="897297" cy="396327"/>
              </a:xfrm>
              <a:prstGeom prst="rect">
                <a:avLst/>
              </a:prstGeom>
              <a:blipFill rotWithShape="1"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52"/>
          <p:cNvCxnSpPr/>
          <p:nvPr/>
        </p:nvCxnSpPr>
        <p:spPr>
          <a:xfrm>
            <a:off x="-4577629" y="1233975"/>
            <a:ext cx="1240638" cy="56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-4879350" y="836712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chemeClr val="accent3"/>
                </a:solidFill>
                <a:latin typeface="Arial" charset="0"/>
              </a:rPr>
              <a:t>β</a:t>
            </a:r>
            <a:r>
              <a:rPr lang="de-DE" altLang="en-US" dirty="0" smtClean="0">
                <a:solidFill>
                  <a:schemeClr val="accent3"/>
                </a:solidFill>
                <a:latin typeface="Arial" charset="0"/>
              </a:rPr>
              <a:t>* = </a:t>
            </a:r>
            <a:r>
              <a:rPr lang="el-GR" altLang="en-US" dirty="0" smtClean="0">
                <a:solidFill>
                  <a:schemeClr val="accent3"/>
                </a:solidFill>
                <a:latin typeface="Arial" charset="0"/>
              </a:rPr>
              <a:t>γσ</a:t>
            </a:r>
            <a:r>
              <a:rPr lang="de-DE" altLang="en-US" baseline="-25000" dirty="0" smtClean="0">
                <a:solidFill>
                  <a:schemeClr val="accent3"/>
                </a:solidFill>
                <a:latin typeface="Arial" charset="0"/>
              </a:rPr>
              <a:t>e</a:t>
            </a:r>
            <a:r>
              <a:rPr lang="de-DE" altLang="en-US" baseline="30000" dirty="0" smtClean="0">
                <a:solidFill>
                  <a:schemeClr val="accent3"/>
                </a:solidFill>
                <a:latin typeface="Arial" charset="0"/>
              </a:rPr>
              <a:t>2</a:t>
            </a:r>
            <a:r>
              <a:rPr lang="de-DE" altLang="en-US" dirty="0" smtClean="0">
                <a:solidFill>
                  <a:schemeClr val="accent3"/>
                </a:solidFill>
                <a:latin typeface="Arial" charset="0"/>
              </a:rPr>
              <a:t>/</a:t>
            </a:r>
            <a:r>
              <a:rPr lang="el-GR" altLang="en-US" dirty="0" smtClean="0">
                <a:solidFill>
                  <a:schemeClr val="accent3"/>
                </a:solidFill>
                <a:latin typeface="Arial" charset="0"/>
              </a:rPr>
              <a:t>ε</a:t>
            </a:r>
            <a:r>
              <a:rPr lang="de-DE" altLang="en-US" baseline="-25000" dirty="0">
                <a:solidFill>
                  <a:schemeClr val="accent3"/>
                </a:solidFill>
                <a:latin typeface="Arial" charset="0"/>
              </a:rPr>
              <a:t>n</a:t>
            </a:r>
            <a:endParaRPr lang="en-US" baseline="-25000" dirty="0">
              <a:solidFill>
                <a:schemeClr val="accent3"/>
              </a:solidFill>
            </a:endParaRPr>
          </a:p>
        </p:txBody>
      </p:sp>
      <p:cxnSp>
        <p:nvCxnSpPr>
          <p:cNvPr id="122" name="Straight Arrow Connector 45"/>
          <p:cNvCxnSpPr/>
          <p:nvPr/>
        </p:nvCxnSpPr>
        <p:spPr>
          <a:xfrm>
            <a:off x="-4545648" y="1209131"/>
            <a:ext cx="0" cy="103554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13181"/>
            <a:ext cx="6780648" cy="4219572"/>
          </a:xfrm>
          <a:prstGeom prst="rect">
            <a:avLst/>
          </a:prstGeom>
        </p:spPr>
      </p:pic>
      <p:sp>
        <p:nvSpPr>
          <p:cNvPr id="41" name="Textplatzhalter 2"/>
          <p:cNvSpPr>
            <a:spLocks/>
          </p:cNvSpPr>
          <p:nvPr/>
        </p:nvSpPr>
        <p:spPr bwMode="auto">
          <a:xfrm>
            <a:off x="971600" y="1138721"/>
            <a:ext cx="7344816" cy="38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Make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use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the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variability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with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respect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to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interaction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angle.</a:t>
            </a:r>
            <a:endParaRPr lang="de-DE" altLang="en-US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23528" y="6093296"/>
            <a:ext cx="78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useable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5-10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1492076" y="1997715"/>
            <a:ext cx="4520084" cy="118121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368050" y="2495064"/>
            <a:ext cx="2431932" cy="106744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uppieren 49"/>
          <p:cNvGrpSpPr/>
          <p:nvPr/>
        </p:nvGrpSpPr>
        <p:grpSpPr>
          <a:xfrm>
            <a:off x="1183639" y="2709429"/>
            <a:ext cx="483782" cy="788017"/>
            <a:chOff x="3272039" y="3426478"/>
            <a:chExt cx="1414798" cy="1919323"/>
          </a:xfrm>
        </p:grpSpPr>
        <p:sp>
          <p:nvSpPr>
            <p:cNvPr id="51" name="Ellipse 50"/>
            <p:cNvSpPr/>
            <p:nvPr/>
          </p:nvSpPr>
          <p:spPr>
            <a:xfrm>
              <a:off x="3272039" y="3788333"/>
              <a:ext cx="361881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3482621" y="3498658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3693205" y="3426478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4324957" y="3788333"/>
              <a:ext cx="361880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4114373" y="3535804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3903789" y="3434231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371277" y="2564904"/>
            <a:ext cx="2424370" cy="1060401"/>
            <a:chOff x="251520" y="3717032"/>
            <a:chExt cx="4176464" cy="3034629"/>
          </a:xfrm>
        </p:grpSpPr>
        <p:sp>
          <p:nvSpPr>
            <p:cNvPr id="58" name="Freihandform 57"/>
            <p:cNvSpPr/>
            <p:nvPr/>
          </p:nvSpPr>
          <p:spPr>
            <a:xfrm>
              <a:off x="332798" y="3903447"/>
              <a:ext cx="3518612" cy="380488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ihandform 58"/>
            <p:cNvSpPr/>
            <p:nvPr/>
          </p:nvSpPr>
          <p:spPr>
            <a:xfrm flipV="1">
              <a:off x="251520" y="6165302"/>
              <a:ext cx="3599890" cy="380487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Gerade Verbindung 59"/>
            <p:cNvCxnSpPr>
              <a:stCxn id="58" idx="2"/>
            </p:cNvCxnSpPr>
            <p:nvPr/>
          </p:nvCxnSpPr>
          <p:spPr>
            <a:xfrm flipV="1">
              <a:off x="3851410" y="3717032"/>
              <a:ext cx="0" cy="186415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flipV="1">
              <a:off x="3852870" y="6515570"/>
              <a:ext cx="1704" cy="236091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>
              <a:off x="3851410" y="3717032"/>
              <a:ext cx="576574" cy="144346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flipV="1">
              <a:off x="3852931" y="5160502"/>
              <a:ext cx="575053" cy="1549627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/>
          <p:nvPr/>
        </p:nvGrpSpPr>
        <p:grpSpPr>
          <a:xfrm>
            <a:off x="371277" y="2666041"/>
            <a:ext cx="2424370" cy="856846"/>
            <a:chOff x="4860032" y="3744141"/>
            <a:chExt cx="5908990" cy="2422311"/>
          </a:xfrm>
        </p:grpSpPr>
        <p:sp>
          <p:nvSpPr>
            <p:cNvPr id="65" name="Freihandform 64"/>
            <p:cNvSpPr/>
            <p:nvPr/>
          </p:nvSpPr>
          <p:spPr>
            <a:xfrm>
              <a:off x="4941310" y="3912608"/>
              <a:ext cx="5323656" cy="72007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ihandform 65"/>
            <p:cNvSpPr/>
            <p:nvPr/>
          </p:nvSpPr>
          <p:spPr>
            <a:xfrm flipV="1">
              <a:off x="4860032" y="5865981"/>
              <a:ext cx="5404934" cy="133381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Gerade Verbindung 66"/>
            <p:cNvCxnSpPr/>
            <p:nvPr/>
          </p:nvCxnSpPr>
          <p:spPr>
            <a:xfrm flipV="1">
              <a:off x="10263578" y="5980036"/>
              <a:ext cx="0" cy="18641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>
              <a:off x="10265568" y="3746887"/>
              <a:ext cx="503454" cy="116336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flipV="1">
              <a:off x="10263578" y="4910248"/>
              <a:ext cx="505444" cy="124053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flipV="1">
              <a:off x="10265568" y="3744141"/>
              <a:ext cx="3764" cy="16846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3"/>
              <p:cNvSpPr txBox="1"/>
              <p:nvPr/>
            </p:nvSpPr>
            <p:spPr>
              <a:xfrm>
                <a:off x="1580431" y="2924944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CH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31" y="2924944"/>
                <a:ext cx="49513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323528" y="3172867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accent4"/>
                </a:solidFill>
              </a:rPr>
              <a:t>radiation</a:t>
            </a:r>
            <a:endParaRPr lang="en-US" sz="1400" dirty="0">
              <a:solidFill>
                <a:schemeClr val="accent4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4553819" y="2399071"/>
            <a:ext cx="0" cy="10003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6132329" y="3922967"/>
            <a:ext cx="2544127" cy="166627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uppieren 74"/>
          <p:cNvGrpSpPr/>
          <p:nvPr/>
        </p:nvGrpSpPr>
        <p:grpSpPr>
          <a:xfrm>
            <a:off x="6992440" y="4509629"/>
            <a:ext cx="483782" cy="788017"/>
            <a:chOff x="3272039" y="3426478"/>
            <a:chExt cx="1414798" cy="1919323"/>
          </a:xfrm>
        </p:grpSpPr>
        <p:sp>
          <p:nvSpPr>
            <p:cNvPr id="76" name="Ellipse 75"/>
            <p:cNvSpPr/>
            <p:nvPr/>
          </p:nvSpPr>
          <p:spPr>
            <a:xfrm>
              <a:off x="3272039" y="3788333"/>
              <a:ext cx="361881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7" name="Ellipse 76"/>
            <p:cNvSpPr/>
            <p:nvPr/>
          </p:nvSpPr>
          <p:spPr>
            <a:xfrm>
              <a:off x="3482621" y="3498658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8" name="Ellipse 77"/>
            <p:cNvSpPr/>
            <p:nvPr/>
          </p:nvSpPr>
          <p:spPr>
            <a:xfrm>
              <a:off x="3693205" y="3426478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324957" y="3788333"/>
              <a:ext cx="361880" cy="12036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4114373" y="3535804"/>
              <a:ext cx="361880" cy="17302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  <p:sp>
          <p:nvSpPr>
            <p:cNvPr id="81" name="Ellipse 80"/>
            <p:cNvSpPr/>
            <p:nvPr/>
          </p:nvSpPr>
          <p:spPr>
            <a:xfrm>
              <a:off x="3903789" y="3434231"/>
              <a:ext cx="364229" cy="19115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180078" y="3861048"/>
            <a:ext cx="2424370" cy="2016224"/>
            <a:chOff x="251520" y="2274537"/>
            <a:chExt cx="4176464" cy="5769979"/>
          </a:xfrm>
        </p:grpSpPr>
        <p:sp>
          <p:nvSpPr>
            <p:cNvPr id="83" name="Freihandform 82"/>
            <p:cNvSpPr/>
            <p:nvPr/>
          </p:nvSpPr>
          <p:spPr>
            <a:xfrm>
              <a:off x="332799" y="2892749"/>
              <a:ext cx="3518613" cy="1391186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ihandform 83"/>
            <p:cNvSpPr/>
            <p:nvPr/>
          </p:nvSpPr>
          <p:spPr>
            <a:xfrm flipV="1">
              <a:off x="251520" y="6165300"/>
              <a:ext cx="3599890" cy="1261001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Gerade Verbindung 84"/>
            <p:cNvCxnSpPr>
              <a:stCxn id="83" idx="2"/>
            </p:cNvCxnSpPr>
            <p:nvPr/>
          </p:nvCxnSpPr>
          <p:spPr>
            <a:xfrm flipV="1">
              <a:off x="3851412" y="2274537"/>
              <a:ext cx="3163" cy="618212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85"/>
            <p:cNvCxnSpPr/>
            <p:nvPr/>
          </p:nvCxnSpPr>
          <p:spPr>
            <a:xfrm flipV="1">
              <a:off x="3854574" y="7396284"/>
              <a:ext cx="0" cy="648232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>
              <a:off x="3854574" y="2274537"/>
              <a:ext cx="573410" cy="288596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V="1">
              <a:off x="3854574" y="5160502"/>
              <a:ext cx="573410" cy="288401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pieren 90"/>
          <p:cNvGrpSpPr/>
          <p:nvPr/>
        </p:nvGrpSpPr>
        <p:grpSpPr>
          <a:xfrm>
            <a:off x="6180078" y="4466241"/>
            <a:ext cx="2424370" cy="856846"/>
            <a:chOff x="4860032" y="3744141"/>
            <a:chExt cx="5908990" cy="2422311"/>
          </a:xfrm>
        </p:grpSpPr>
        <p:sp>
          <p:nvSpPr>
            <p:cNvPr id="102" name="Freihandform 101"/>
            <p:cNvSpPr/>
            <p:nvPr/>
          </p:nvSpPr>
          <p:spPr>
            <a:xfrm>
              <a:off x="4941310" y="3912608"/>
              <a:ext cx="5323656" cy="72007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ihandform 102"/>
            <p:cNvSpPr/>
            <p:nvPr/>
          </p:nvSpPr>
          <p:spPr>
            <a:xfrm flipV="1">
              <a:off x="4860032" y="5865981"/>
              <a:ext cx="5404934" cy="133381"/>
            </a:xfrm>
            <a:custGeom>
              <a:avLst/>
              <a:gdLst>
                <a:gd name="connsiteX0" fmla="*/ 0 w 3518612"/>
                <a:gd name="connsiteY0" fmla="*/ 29261 h 380488"/>
                <a:gd name="connsiteX1" fmla="*/ 1609344 w 3518612"/>
                <a:gd name="connsiteY1" fmla="*/ 380391 h 380488"/>
                <a:gd name="connsiteX2" fmla="*/ 3518612 w 3518612"/>
                <a:gd name="connsiteY2" fmla="*/ 0 h 38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18612" h="380488">
                  <a:moveTo>
                    <a:pt x="0" y="29261"/>
                  </a:moveTo>
                  <a:cubicBezTo>
                    <a:pt x="511454" y="207264"/>
                    <a:pt x="1022909" y="385268"/>
                    <a:pt x="1609344" y="380391"/>
                  </a:cubicBezTo>
                  <a:cubicBezTo>
                    <a:pt x="2195779" y="375514"/>
                    <a:pt x="2857195" y="187757"/>
                    <a:pt x="3518612" y="0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Gerade Verbindung 103"/>
            <p:cNvCxnSpPr/>
            <p:nvPr/>
          </p:nvCxnSpPr>
          <p:spPr>
            <a:xfrm flipV="1">
              <a:off x="10263578" y="5980036"/>
              <a:ext cx="0" cy="186416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10265568" y="3746887"/>
              <a:ext cx="503454" cy="116336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 flipV="1">
              <a:off x="10263578" y="4910248"/>
              <a:ext cx="505444" cy="1240531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 flipV="1">
              <a:off x="10265568" y="3744141"/>
              <a:ext cx="3764" cy="168468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3"/>
              <p:cNvSpPr txBox="1"/>
              <p:nvPr/>
            </p:nvSpPr>
            <p:spPr>
              <a:xfrm>
                <a:off x="7389232" y="4725144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CH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CH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232" y="4725144"/>
                <a:ext cx="49513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feld 108"/>
          <p:cNvSpPr txBox="1"/>
          <p:nvPr/>
        </p:nvSpPr>
        <p:spPr>
          <a:xfrm>
            <a:off x="6132329" y="4973067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chemeClr val="accent4"/>
                </a:solidFill>
              </a:rPr>
              <a:t>radiation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4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/>
          <p:cNvSpPr/>
          <p:nvPr/>
        </p:nvSpPr>
        <p:spPr>
          <a:xfrm>
            <a:off x="6700616" y="6021288"/>
            <a:ext cx="2335880" cy="537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4030"/>
            <a:ext cx="7884794" cy="486626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957337" y="5255669"/>
            <a:ext cx="2100386" cy="388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539552" y="117698"/>
            <a:ext cx="8136136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003E89"/>
              </a:buClr>
              <a:buNone/>
            </a:pP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2.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TWTS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the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impact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of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photon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emission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>
                <a:solidFill>
                  <a:schemeClr val="tx2"/>
                </a:solidFill>
                <a:latin typeface="Arial" charset="0"/>
              </a:rPr>
              <a:t>recoil</a:t>
            </a: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is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small</a:t>
            </a:r>
            <a:endParaRPr lang="de-DE" altLang="en-US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" name="Curved Down Arrow 10"/>
          <p:cNvSpPr/>
          <p:nvPr/>
        </p:nvSpPr>
        <p:spPr>
          <a:xfrm flipH="1" flipV="1">
            <a:off x="3849603" y="5737243"/>
            <a:ext cx="1113913" cy="26628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flipH="1">
            <a:off x="4894289" y="5259563"/>
            <a:ext cx="1115554" cy="26628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27880" y="5944475"/>
                <a:ext cx="574052" cy="29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CH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de-CH" sz="1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880" y="5944475"/>
                <a:ext cx="574052" cy="2928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31792" y="692696"/>
            <a:ext cx="886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recoil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pushes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acceptence</a:t>
            </a: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705588" y="5649040"/>
            <a:ext cx="46805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921612" y="5591055"/>
            <a:ext cx="0" cy="11597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7336" y="5591055"/>
            <a:ext cx="0" cy="11597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5985497" y="5591055"/>
            <a:ext cx="0" cy="11597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7013593" y="5591055"/>
            <a:ext cx="0" cy="11597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8035389" y="5591055"/>
            <a:ext cx="0" cy="11597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7511465" y="5689459"/>
            <a:ext cx="1669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145739" y="500294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r>
              <a:rPr lang="de-DE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lasing</a:t>
            </a:r>
            <a:endParaRPr lang="de-DE" sz="12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938872" y="5541687"/>
            <a:ext cx="237969" cy="21470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uppieren 40"/>
          <p:cNvGrpSpPr/>
          <p:nvPr/>
        </p:nvGrpSpPr>
        <p:grpSpPr>
          <a:xfrm>
            <a:off x="7057722" y="5452687"/>
            <a:ext cx="680314" cy="395752"/>
            <a:chOff x="5215709" y="3801308"/>
            <a:chExt cx="680314" cy="395752"/>
          </a:xfrm>
        </p:grpSpPr>
        <p:sp>
          <p:nvSpPr>
            <p:cNvPr id="45" name="Freihandform 44"/>
            <p:cNvSpPr/>
            <p:nvPr/>
          </p:nvSpPr>
          <p:spPr>
            <a:xfrm>
              <a:off x="5215709" y="3801308"/>
              <a:ext cx="446228" cy="395752"/>
            </a:xfrm>
            <a:custGeom>
              <a:avLst/>
              <a:gdLst>
                <a:gd name="connsiteX0" fmla="*/ 0 w 446228"/>
                <a:gd name="connsiteY0" fmla="*/ 182531 h 395752"/>
                <a:gd name="connsiteX1" fmla="*/ 153620 w 446228"/>
                <a:gd name="connsiteY1" fmla="*/ 6966 h 395752"/>
                <a:gd name="connsiteX2" fmla="*/ 285293 w 446228"/>
                <a:gd name="connsiteY2" fmla="*/ 394671 h 395752"/>
                <a:gd name="connsiteX3" fmla="*/ 446228 w 446228"/>
                <a:gd name="connsiteY3" fmla="*/ 131324 h 395752"/>
                <a:gd name="connsiteX4" fmla="*/ 446228 w 446228"/>
                <a:gd name="connsiteY4" fmla="*/ 131324 h 39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28" h="395752">
                  <a:moveTo>
                    <a:pt x="0" y="182531"/>
                  </a:moveTo>
                  <a:cubicBezTo>
                    <a:pt x="53035" y="77070"/>
                    <a:pt x="106071" y="-28391"/>
                    <a:pt x="153620" y="6966"/>
                  </a:cubicBezTo>
                  <a:cubicBezTo>
                    <a:pt x="201169" y="42323"/>
                    <a:pt x="236525" y="373945"/>
                    <a:pt x="285293" y="394671"/>
                  </a:cubicBezTo>
                  <a:cubicBezTo>
                    <a:pt x="334061" y="415397"/>
                    <a:pt x="446228" y="131324"/>
                    <a:pt x="446228" y="131324"/>
                  </a:cubicBezTo>
                  <a:lnTo>
                    <a:pt x="446228" y="131324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5661937" y="3939947"/>
              <a:ext cx="234086" cy="0"/>
            </a:xfrm>
            <a:prstGeom prst="line">
              <a:avLst/>
            </a:prstGeom>
            <a:ln w="254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/>
          <p:cNvGrpSpPr/>
          <p:nvPr/>
        </p:nvGrpSpPr>
        <p:grpSpPr>
          <a:xfrm>
            <a:off x="5987073" y="5445861"/>
            <a:ext cx="680314" cy="395752"/>
            <a:chOff x="5215709" y="3801308"/>
            <a:chExt cx="680314" cy="395752"/>
          </a:xfrm>
        </p:grpSpPr>
        <p:sp>
          <p:nvSpPr>
            <p:cNvPr id="49" name="Freihandform 48"/>
            <p:cNvSpPr/>
            <p:nvPr/>
          </p:nvSpPr>
          <p:spPr>
            <a:xfrm>
              <a:off x="5215709" y="3801308"/>
              <a:ext cx="446228" cy="395752"/>
            </a:xfrm>
            <a:custGeom>
              <a:avLst/>
              <a:gdLst>
                <a:gd name="connsiteX0" fmla="*/ 0 w 446228"/>
                <a:gd name="connsiteY0" fmla="*/ 182531 h 395752"/>
                <a:gd name="connsiteX1" fmla="*/ 153620 w 446228"/>
                <a:gd name="connsiteY1" fmla="*/ 6966 h 395752"/>
                <a:gd name="connsiteX2" fmla="*/ 285293 w 446228"/>
                <a:gd name="connsiteY2" fmla="*/ 394671 h 395752"/>
                <a:gd name="connsiteX3" fmla="*/ 446228 w 446228"/>
                <a:gd name="connsiteY3" fmla="*/ 131324 h 395752"/>
                <a:gd name="connsiteX4" fmla="*/ 446228 w 446228"/>
                <a:gd name="connsiteY4" fmla="*/ 131324 h 39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28" h="395752">
                  <a:moveTo>
                    <a:pt x="0" y="182531"/>
                  </a:moveTo>
                  <a:cubicBezTo>
                    <a:pt x="53035" y="77070"/>
                    <a:pt x="106071" y="-28391"/>
                    <a:pt x="153620" y="6966"/>
                  </a:cubicBezTo>
                  <a:cubicBezTo>
                    <a:pt x="201169" y="42323"/>
                    <a:pt x="236525" y="373945"/>
                    <a:pt x="285293" y="394671"/>
                  </a:cubicBezTo>
                  <a:cubicBezTo>
                    <a:pt x="334061" y="415397"/>
                    <a:pt x="446228" y="131324"/>
                    <a:pt x="446228" y="131324"/>
                  </a:cubicBezTo>
                  <a:lnTo>
                    <a:pt x="446228" y="131324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Gerade Verbindung 49"/>
            <p:cNvCxnSpPr/>
            <p:nvPr/>
          </p:nvCxnSpPr>
          <p:spPr>
            <a:xfrm>
              <a:off x="5661937" y="3939947"/>
              <a:ext cx="234086" cy="0"/>
            </a:xfrm>
            <a:prstGeom prst="line">
              <a:avLst/>
            </a:prstGeom>
            <a:ln w="254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ieren 50"/>
          <p:cNvGrpSpPr/>
          <p:nvPr/>
        </p:nvGrpSpPr>
        <p:grpSpPr>
          <a:xfrm>
            <a:off x="4945675" y="5476715"/>
            <a:ext cx="680314" cy="395752"/>
            <a:chOff x="5215709" y="3801308"/>
            <a:chExt cx="680314" cy="395752"/>
          </a:xfrm>
        </p:grpSpPr>
        <p:sp>
          <p:nvSpPr>
            <p:cNvPr id="52" name="Freihandform 51"/>
            <p:cNvSpPr/>
            <p:nvPr/>
          </p:nvSpPr>
          <p:spPr>
            <a:xfrm>
              <a:off x="5215709" y="3801308"/>
              <a:ext cx="446228" cy="395752"/>
            </a:xfrm>
            <a:custGeom>
              <a:avLst/>
              <a:gdLst>
                <a:gd name="connsiteX0" fmla="*/ 0 w 446228"/>
                <a:gd name="connsiteY0" fmla="*/ 182531 h 395752"/>
                <a:gd name="connsiteX1" fmla="*/ 153620 w 446228"/>
                <a:gd name="connsiteY1" fmla="*/ 6966 h 395752"/>
                <a:gd name="connsiteX2" fmla="*/ 285293 w 446228"/>
                <a:gd name="connsiteY2" fmla="*/ 394671 h 395752"/>
                <a:gd name="connsiteX3" fmla="*/ 446228 w 446228"/>
                <a:gd name="connsiteY3" fmla="*/ 131324 h 395752"/>
                <a:gd name="connsiteX4" fmla="*/ 446228 w 446228"/>
                <a:gd name="connsiteY4" fmla="*/ 131324 h 39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28" h="395752">
                  <a:moveTo>
                    <a:pt x="0" y="182531"/>
                  </a:moveTo>
                  <a:cubicBezTo>
                    <a:pt x="53035" y="77070"/>
                    <a:pt x="106071" y="-28391"/>
                    <a:pt x="153620" y="6966"/>
                  </a:cubicBezTo>
                  <a:cubicBezTo>
                    <a:pt x="201169" y="42323"/>
                    <a:pt x="236525" y="373945"/>
                    <a:pt x="285293" y="394671"/>
                  </a:cubicBezTo>
                  <a:cubicBezTo>
                    <a:pt x="334061" y="415397"/>
                    <a:pt x="446228" y="131324"/>
                    <a:pt x="446228" y="131324"/>
                  </a:cubicBezTo>
                  <a:lnTo>
                    <a:pt x="446228" y="131324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Gerade Verbindung 52"/>
            <p:cNvCxnSpPr/>
            <p:nvPr/>
          </p:nvCxnSpPr>
          <p:spPr>
            <a:xfrm>
              <a:off x="5661937" y="3939947"/>
              <a:ext cx="234086" cy="0"/>
            </a:xfrm>
            <a:prstGeom prst="line">
              <a:avLst/>
            </a:prstGeom>
            <a:ln w="254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urved Down Arrow 10"/>
          <p:cNvSpPr/>
          <p:nvPr/>
        </p:nvSpPr>
        <p:spPr>
          <a:xfrm flipH="1" flipV="1">
            <a:off x="5923656" y="5728451"/>
            <a:ext cx="1166308" cy="26628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37" name="Textplatzhalter 2"/>
          <p:cNvSpPr>
            <a:spLocks/>
          </p:cNvSpPr>
          <p:nvPr/>
        </p:nvSpPr>
        <p:spPr bwMode="auto">
          <a:xfrm>
            <a:off x="323528" y="1173496"/>
            <a:ext cx="8496944" cy="3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Clr>
                <a:srgbClr val="003E89"/>
              </a:buClr>
            </a:pP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Small angle TWTS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increases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electron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beam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radiation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de-DE" altLang="en-US" dirty="0" err="1" smtClean="0">
                <a:solidFill>
                  <a:prstClr val="black"/>
                </a:solidFill>
                <a:latin typeface="Arial" charset="0"/>
              </a:rPr>
              <a:t>coupling</a:t>
            </a:r>
            <a:r>
              <a:rPr lang="de-DE" altLang="en-US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de-DE" altLang="en-US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545348" y="2125846"/>
            <a:ext cx="4680520" cy="451356"/>
            <a:chOff x="1545348" y="2125846"/>
            <a:chExt cx="4680520" cy="451356"/>
          </a:xfrm>
        </p:grpSpPr>
        <p:sp>
          <p:nvSpPr>
            <p:cNvPr id="73" name="Rechteck 72"/>
            <p:cNvSpPr/>
            <p:nvPr/>
          </p:nvSpPr>
          <p:spPr>
            <a:xfrm>
              <a:off x="2523372" y="2125846"/>
              <a:ext cx="2624692" cy="3880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Gerade Verbindung mit Pfeil 76"/>
            <p:cNvCxnSpPr/>
            <p:nvPr/>
          </p:nvCxnSpPr>
          <p:spPr>
            <a:xfrm>
              <a:off x="1545348" y="2519217"/>
              <a:ext cx="46805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>
              <a:off x="17613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>
              <a:off x="279709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>
              <a:off x="3825257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>
              <a:off x="4889508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>
              <a:off x="5896415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>
              <a:off x="19137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>
              <a:off x="20661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/>
          </p:nvCxnSpPr>
          <p:spPr>
            <a:xfrm>
              <a:off x="22185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/>
          </p:nvCxnSpPr>
          <p:spPr>
            <a:xfrm>
              <a:off x="23709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>
              <a:off x="2523372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/>
          </p:nvCxnSpPr>
          <p:spPr>
            <a:xfrm>
              <a:off x="2665139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/>
          </p:nvCxnSpPr>
          <p:spPr>
            <a:xfrm>
              <a:off x="29459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>
              <a:off x="30983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>
              <a:off x="32507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>
              <a:off x="34031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35555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370790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39540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108"/>
            <p:cNvCxnSpPr/>
            <p:nvPr/>
          </p:nvCxnSpPr>
          <p:spPr>
            <a:xfrm>
              <a:off x="41064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>
              <a:off x="42588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>
              <a:off x="44112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/>
          </p:nvCxnSpPr>
          <p:spPr>
            <a:xfrm>
              <a:off x="45636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/>
          </p:nvCxnSpPr>
          <p:spPr>
            <a:xfrm>
              <a:off x="471601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/>
          </p:nvCxnSpPr>
          <p:spPr>
            <a:xfrm>
              <a:off x="5034136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/>
          </p:nvCxnSpPr>
          <p:spPr>
            <a:xfrm>
              <a:off x="514806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/>
          </p:nvCxnSpPr>
          <p:spPr>
            <a:xfrm>
              <a:off x="530046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/>
          </p:nvCxnSpPr>
          <p:spPr>
            <a:xfrm>
              <a:off x="545286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/>
          </p:nvCxnSpPr>
          <p:spPr>
            <a:xfrm>
              <a:off x="560526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/>
          </p:nvCxnSpPr>
          <p:spPr>
            <a:xfrm>
              <a:off x="5757664" y="2461232"/>
              <a:ext cx="0" cy="11597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0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03107 0.03912 C -0.0375 0.04791 -0.04704 0.05278 -0.05711 0.05278 C -0.0684 0.05278 -0.0776 0.04791 -0.08402 0.03912 L -0.11458 2.2222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66198 0.0011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58 4.44444E-6 L -0.14652 -0.03912 C -0.15329 -0.04792 -0.16336 -0.05255 -0.17361 -0.05255 C -0.18524 -0.05255 -0.19479 -0.04792 -0.20156 -0.03912 L -0.23264 4.44444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2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81545 0.0009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8 -0.00231 L -0.26076 0.03681 C -0.26718 0.0456 -0.27673 0.05046 -0.28628 0.05046 C -0.29774 0.05046 -0.30677 0.0456 -0.31302 0.03681 L -0.34288 -0.00231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2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89184 -0.004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8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6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the2tiltst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5223291" cy="4222811"/>
          </a:xfrm>
          <a:prstGeom prst="rect">
            <a:avLst/>
          </a:prstGeom>
        </p:spPr>
      </p:pic>
      <p:sp>
        <p:nvSpPr>
          <p:cNvPr id="13314" name="Textplatzhalter 1"/>
          <p:cNvSpPr>
            <a:spLocks noGrp="1"/>
          </p:cNvSpPr>
          <p:nvPr>
            <p:ph type="body" sz="quarter" idx="4294967295"/>
          </p:nvPr>
        </p:nvSpPr>
        <p:spPr bwMode="auto">
          <a:xfrm>
            <a:off x="468313" y="333375"/>
            <a:ext cx="8207375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rgbClr val="003E89"/>
              </a:buClr>
              <a:buNone/>
            </a:pPr>
            <a:r>
              <a:rPr lang="de-DE" altLang="en-US" sz="2400" dirty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TWTS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required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laser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system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are</a:t>
            </a:r>
            <a:r>
              <a:rPr lang="de-DE" altLang="en-US" sz="24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DE" altLang="en-US" sz="2400" dirty="0" err="1" smtClean="0">
                <a:solidFill>
                  <a:schemeClr val="tx2"/>
                </a:solidFill>
                <a:latin typeface="Arial" charset="0"/>
              </a:rPr>
              <a:t>available</a:t>
            </a:r>
            <a:endParaRPr lang="de-DE" altLang="en-US" sz="2400" dirty="0">
              <a:solidFill>
                <a:schemeClr val="tx2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de-DE" altLang="en-US" sz="2200" dirty="0" smtClean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24" name="Grafik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365104"/>
            <a:ext cx="1941556" cy="484121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6700616" y="6021288"/>
            <a:ext cx="2335880" cy="5375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0"/>
              <p:cNvSpPr txBox="1"/>
              <p:nvPr/>
            </p:nvSpPr>
            <p:spPr>
              <a:xfrm>
                <a:off x="5083652" y="2623301"/>
                <a:ext cx="2963824" cy="697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𝑠𝑐</m:t>
                          </m:r>
                        </m:sub>
                      </m:sSub>
                      <m:r>
                        <a:rPr lang="de-CH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CH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CH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CH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(1−</m:t>
                              </m:r>
                              <m:r>
                                <m:rPr>
                                  <m:sty m:val="p"/>
                                </m:rP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cos</m:t>
                              </m:r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de-CH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de-CH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  <m:r>
                                <a:rPr lang="de-CH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𝑎𝑠𝑒𝑟</m:t>
                              </m:r>
                            </m:sub>
                          </m:sSub>
                        </m:num>
                        <m:den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(1+</m:t>
                          </m:r>
                          <m:sSup>
                            <m:sSupPr>
                              <m:ctrlP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/2)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652" y="2623301"/>
                <a:ext cx="2963824" cy="6973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/>
          <p:cNvSpPr txBox="1"/>
          <p:nvPr/>
        </p:nvSpPr>
        <p:spPr>
          <a:xfrm>
            <a:off x="323528" y="4737918"/>
            <a:ext cx="507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TWTS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larger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radiation-electron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beam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altLang="en-US" b="1" dirty="0" smtClean="0">
                <a:solidFill>
                  <a:prstClr val="black"/>
                </a:solidFill>
                <a:latin typeface="Arial" charset="0"/>
              </a:rPr>
              <a:t>‰ (</a:t>
            </a:r>
            <a:r>
              <a:rPr lang="de-DE" altLang="en-US" b="1" dirty="0" err="1" smtClean="0">
                <a:solidFill>
                  <a:prstClr val="black"/>
                </a:solidFill>
                <a:latin typeface="Arial" charset="0"/>
              </a:rPr>
              <a:t>head</a:t>
            </a:r>
            <a:r>
              <a:rPr lang="de-DE" altLang="en-US" b="1" dirty="0" smtClean="0">
                <a:solidFill>
                  <a:prstClr val="black"/>
                </a:solidFill>
                <a:latin typeface="Arial" charset="0"/>
              </a:rPr>
              <a:t>-on) → % (TWTS)</a:t>
            </a:r>
            <a:endParaRPr lang="de-DE" alt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076056" y="1628800"/>
            <a:ext cx="377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Variations in laser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increase scattered bandwidth and inhibit microbunching.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08104" y="472514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94710" y="1052736"/>
            <a:ext cx="488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TWTS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-3428928" y="2060848"/>
            <a:ext cx="2816352" cy="970118"/>
          </a:xfrm>
          <a:custGeom>
            <a:avLst/>
            <a:gdLst>
              <a:gd name="connsiteX0" fmla="*/ 0 w 2830982"/>
              <a:gd name="connsiteY0" fmla="*/ 915603 h 977598"/>
              <a:gd name="connsiteX1" fmla="*/ 607162 w 2830982"/>
              <a:gd name="connsiteY1" fmla="*/ 922919 h 977598"/>
              <a:gd name="connsiteX2" fmla="*/ 1089965 w 2830982"/>
              <a:gd name="connsiteY2" fmla="*/ 330387 h 977598"/>
              <a:gd name="connsiteX3" fmla="*/ 1463040 w 2830982"/>
              <a:gd name="connsiteY3" fmla="*/ 1203 h 977598"/>
              <a:gd name="connsiteX4" fmla="*/ 1931213 w 2830982"/>
              <a:gd name="connsiteY4" fmla="*/ 440115 h 977598"/>
              <a:gd name="connsiteX5" fmla="*/ 2238451 w 2830982"/>
              <a:gd name="connsiteY5" fmla="*/ 835136 h 977598"/>
              <a:gd name="connsiteX6" fmla="*/ 2830982 w 2830982"/>
              <a:gd name="connsiteY6" fmla="*/ 922919 h 977598"/>
              <a:gd name="connsiteX0" fmla="*/ 0 w 2816352"/>
              <a:gd name="connsiteY0" fmla="*/ 952179 h 996103"/>
              <a:gd name="connsiteX1" fmla="*/ 592532 w 2816352"/>
              <a:gd name="connsiteY1" fmla="*/ 922919 h 996103"/>
              <a:gd name="connsiteX2" fmla="*/ 1075335 w 2816352"/>
              <a:gd name="connsiteY2" fmla="*/ 330387 h 996103"/>
              <a:gd name="connsiteX3" fmla="*/ 1448410 w 2816352"/>
              <a:gd name="connsiteY3" fmla="*/ 1203 h 996103"/>
              <a:gd name="connsiteX4" fmla="*/ 1916583 w 2816352"/>
              <a:gd name="connsiteY4" fmla="*/ 440115 h 996103"/>
              <a:gd name="connsiteX5" fmla="*/ 2223821 w 2816352"/>
              <a:gd name="connsiteY5" fmla="*/ 835136 h 996103"/>
              <a:gd name="connsiteX6" fmla="*/ 2816352 w 2816352"/>
              <a:gd name="connsiteY6" fmla="*/ 922919 h 996103"/>
              <a:gd name="connsiteX0" fmla="*/ 0 w 2816352"/>
              <a:gd name="connsiteY0" fmla="*/ 952179 h 982985"/>
              <a:gd name="connsiteX1" fmla="*/ 592532 w 2816352"/>
              <a:gd name="connsiteY1" fmla="*/ 922919 h 982985"/>
              <a:gd name="connsiteX2" fmla="*/ 1075335 w 2816352"/>
              <a:gd name="connsiteY2" fmla="*/ 330387 h 982985"/>
              <a:gd name="connsiteX3" fmla="*/ 1448410 w 2816352"/>
              <a:gd name="connsiteY3" fmla="*/ 1203 h 982985"/>
              <a:gd name="connsiteX4" fmla="*/ 1916583 w 2816352"/>
              <a:gd name="connsiteY4" fmla="*/ 440115 h 982985"/>
              <a:gd name="connsiteX5" fmla="*/ 2223821 w 2816352"/>
              <a:gd name="connsiteY5" fmla="*/ 835136 h 982985"/>
              <a:gd name="connsiteX6" fmla="*/ 2816352 w 2816352"/>
              <a:gd name="connsiteY6" fmla="*/ 922919 h 982985"/>
              <a:gd name="connsiteX0" fmla="*/ 0 w 2816352"/>
              <a:gd name="connsiteY0" fmla="*/ 952121 h 958523"/>
              <a:gd name="connsiteX1" fmla="*/ 672999 w 2816352"/>
              <a:gd name="connsiteY1" fmla="*/ 857024 h 958523"/>
              <a:gd name="connsiteX2" fmla="*/ 1075335 w 2816352"/>
              <a:gd name="connsiteY2" fmla="*/ 330329 h 958523"/>
              <a:gd name="connsiteX3" fmla="*/ 1448410 w 2816352"/>
              <a:gd name="connsiteY3" fmla="*/ 1145 h 958523"/>
              <a:gd name="connsiteX4" fmla="*/ 1916583 w 2816352"/>
              <a:gd name="connsiteY4" fmla="*/ 440057 h 958523"/>
              <a:gd name="connsiteX5" fmla="*/ 2223821 w 2816352"/>
              <a:gd name="connsiteY5" fmla="*/ 835078 h 958523"/>
              <a:gd name="connsiteX6" fmla="*/ 2816352 w 2816352"/>
              <a:gd name="connsiteY6" fmla="*/ 922861 h 958523"/>
              <a:gd name="connsiteX0" fmla="*/ 0 w 2816352"/>
              <a:gd name="connsiteY0" fmla="*/ 952121 h 956258"/>
              <a:gd name="connsiteX1" fmla="*/ 672999 w 2816352"/>
              <a:gd name="connsiteY1" fmla="*/ 857024 h 956258"/>
              <a:gd name="connsiteX2" fmla="*/ 1075335 w 2816352"/>
              <a:gd name="connsiteY2" fmla="*/ 330329 h 956258"/>
              <a:gd name="connsiteX3" fmla="*/ 1448410 w 2816352"/>
              <a:gd name="connsiteY3" fmla="*/ 1145 h 956258"/>
              <a:gd name="connsiteX4" fmla="*/ 1916583 w 2816352"/>
              <a:gd name="connsiteY4" fmla="*/ 440057 h 956258"/>
              <a:gd name="connsiteX5" fmla="*/ 2223821 w 2816352"/>
              <a:gd name="connsiteY5" fmla="*/ 835078 h 956258"/>
              <a:gd name="connsiteX6" fmla="*/ 2816352 w 2816352"/>
              <a:gd name="connsiteY6" fmla="*/ 922861 h 956258"/>
              <a:gd name="connsiteX0" fmla="*/ 0 w 2816352"/>
              <a:gd name="connsiteY0" fmla="*/ 951260 h 955397"/>
              <a:gd name="connsiteX1" fmla="*/ 672999 w 2816352"/>
              <a:gd name="connsiteY1" fmla="*/ 856163 h 955397"/>
              <a:gd name="connsiteX2" fmla="*/ 1075335 w 2816352"/>
              <a:gd name="connsiteY2" fmla="*/ 329468 h 955397"/>
              <a:gd name="connsiteX3" fmla="*/ 1448410 w 2816352"/>
              <a:gd name="connsiteY3" fmla="*/ 284 h 955397"/>
              <a:gd name="connsiteX4" fmla="*/ 1916583 w 2816352"/>
              <a:gd name="connsiteY4" fmla="*/ 439196 h 955397"/>
              <a:gd name="connsiteX5" fmla="*/ 2223821 w 2816352"/>
              <a:gd name="connsiteY5" fmla="*/ 834217 h 955397"/>
              <a:gd name="connsiteX6" fmla="*/ 2816352 w 2816352"/>
              <a:gd name="connsiteY6" fmla="*/ 922000 h 955397"/>
              <a:gd name="connsiteX0" fmla="*/ 0 w 2816352"/>
              <a:gd name="connsiteY0" fmla="*/ 950983 h 955120"/>
              <a:gd name="connsiteX1" fmla="*/ 672999 w 2816352"/>
              <a:gd name="connsiteY1" fmla="*/ 855886 h 955120"/>
              <a:gd name="connsiteX2" fmla="*/ 1075335 w 2816352"/>
              <a:gd name="connsiteY2" fmla="*/ 329191 h 955120"/>
              <a:gd name="connsiteX3" fmla="*/ 1448410 w 2816352"/>
              <a:gd name="connsiteY3" fmla="*/ 7 h 955120"/>
              <a:gd name="connsiteX4" fmla="*/ 1821486 w 2816352"/>
              <a:gd name="connsiteY4" fmla="*/ 321876 h 955120"/>
              <a:gd name="connsiteX5" fmla="*/ 2223821 w 2816352"/>
              <a:gd name="connsiteY5" fmla="*/ 833940 h 955120"/>
              <a:gd name="connsiteX6" fmla="*/ 2816352 w 2816352"/>
              <a:gd name="connsiteY6" fmla="*/ 921723 h 955120"/>
              <a:gd name="connsiteX0" fmla="*/ 0 w 2816352"/>
              <a:gd name="connsiteY0" fmla="*/ 950981 h 955118"/>
              <a:gd name="connsiteX1" fmla="*/ 672999 w 2816352"/>
              <a:gd name="connsiteY1" fmla="*/ 855884 h 955118"/>
              <a:gd name="connsiteX2" fmla="*/ 1075335 w 2816352"/>
              <a:gd name="connsiteY2" fmla="*/ 329189 h 955118"/>
              <a:gd name="connsiteX3" fmla="*/ 1448410 w 2816352"/>
              <a:gd name="connsiteY3" fmla="*/ 5 h 955118"/>
              <a:gd name="connsiteX4" fmla="*/ 1821486 w 2816352"/>
              <a:gd name="connsiteY4" fmla="*/ 321874 h 955118"/>
              <a:gd name="connsiteX5" fmla="*/ 2223821 w 2816352"/>
              <a:gd name="connsiteY5" fmla="*/ 833938 h 955118"/>
              <a:gd name="connsiteX6" fmla="*/ 2816352 w 2816352"/>
              <a:gd name="connsiteY6" fmla="*/ 921721 h 955118"/>
              <a:gd name="connsiteX0" fmla="*/ 0 w 2816352"/>
              <a:gd name="connsiteY0" fmla="*/ 950982 h 955119"/>
              <a:gd name="connsiteX1" fmla="*/ 672999 w 2816352"/>
              <a:gd name="connsiteY1" fmla="*/ 855885 h 955119"/>
              <a:gd name="connsiteX2" fmla="*/ 1075335 w 2816352"/>
              <a:gd name="connsiteY2" fmla="*/ 329190 h 955119"/>
              <a:gd name="connsiteX3" fmla="*/ 1448410 w 2816352"/>
              <a:gd name="connsiteY3" fmla="*/ 6 h 955119"/>
              <a:gd name="connsiteX4" fmla="*/ 1821486 w 2816352"/>
              <a:gd name="connsiteY4" fmla="*/ 321875 h 955119"/>
              <a:gd name="connsiteX5" fmla="*/ 2238452 w 2816352"/>
              <a:gd name="connsiteY5" fmla="*/ 870515 h 955119"/>
              <a:gd name="connsiteX6" fmla="*/ 2816352 w 2816352"/>
              <a:gd name="connsiteY6" fmla="*/ 921722 h 955119"/>
              <a:gd name="connsiteX0" fmla="*/ 0 w 2816352"/>
              <a:gd name="connsiteY0" fmla="*/ 950982 h 955119"/>
              <a:gd name="connsiteX1" fmla="*/ 672999 w 2816352"/>
              <a:gd name="connsiteY1" fmla="*/ 855885 h 955119"/>
              <a:gd name="connsiteX2" fmla="*/ 1075335 w 2816352"/>
              <a:gd name="connsiteY2" fmla="*/ 329190 h 955119"/>
              <a:gd name="connsiteX3" fmla="*/ 1448410 w 2816352"/>
              <a:gd name="connsiteY3" fmla="*/ 6 h 955119"/>
              <a:gd name="connsiteX4" fmla="*/ 1821486 w 2816352"/>
              <a:gd name="connsiteY4" fmla="*/ 321875 h 955119"/>
              <a:gd name="connsiteX5" fmla="*/ 2238452 w 2816352"/>
              <a:gd name="connsiteY5" fmla="*/ 870515 h 955119"/>
              <a:gd name="connsiteX6" fmla="*/ 2816352 w 2816352"/>
              <a:gd name="connsiteY6" fmla="*/ 921722 h 955119"/>
              <a:gd name="connsiteX0" fmla="*/ 0 w 2816352"/>
              <a:gd name="connsiteY0" fmla="*/ 950982 h 955119"/>
              <a:gd name="connsiteX1" fmla="*/ 672999 w 2816352"/>
              <a:gd name="connsiteY1" fmla="*/ 855885 h 955119"/>
              <a:gd name="connsiteX2" fmla="*/ 1075335 w 2816352"/>
              <a:gd name="connsiteY2" fmla="*/ 329190 h 955119"/>
              <a:gd name="connsiteX3" fmla="*/ 1448410 w 2816352"/>
              <a:gd name="connsiteY3" fmla="*/ 6 h 955119"/>
              <a:gd name="connsiteX4" fmla="*/ 1821486 w 2816352"/>
              <a:gd name="connsiteY4" fmla="*/ 321875 h 955119"/>
              <a:gd name="connsiteX5" fmla="*/ 2238452 w 2816352"/>
              <a:gd name="connsiteY5" fmla="*/ 870515 h 955119"/>
              <a:gd name="connsiteX6" fmla="*/ 2816352 w 2816352"/>
              <a:gd name="connsiteY6" fmla="*/ 921722 h 955119"/>
              <a:gd name="connsiteX0" fmla="*/ 0 w 2816352"/>
              <a:gd name="connsiteY0" fmla="*/ 950982 h 955119"/>
              <a:gd name="connsiteX1" fmla="*/ 672999 w 2816352"/>
              <a:gd name="connsiteY1" fmla="*/ 855885 h 955119"/>
              <a:gd name="connsiteX2" fmla="*/ 1075335 w 2816352"/>
              <a:gd name="connsiteY2" fmla="*/ 329190 h 955119"/>
              <a:gd name="connsiteX3" fmla="*/ 1448410 w 2816352"/>
              <a:gd name="connsiteY3" fmla="*/ 6 h 955119"/>
              <a:gd name="connsiteX4" fmla="*/ 1821486 w 2816352"/>
              <a:gd name="connsiteY4" fmla="*/ 321875 h 955119"/>
              <a:gd name="connsiteX5" fmla="*/ 2238452 w 2816352"/>
              <a:gd name="connsiteY5" fmla="*/ 870515 h 955119"/>
              <a:gd name="connsiteX6" fmla="*/ 2816352 w 2816352"/>
              <a:gd name="connsiteY6" fmla="*/ 921722 h 955119"/>
              <a:gd name="connsiteX0" fmla="*/ 0 w 2816352"/>
              <a:gd name="connsiteY0" fmla="*/ 968802 h 987937"/>
              <a:gd name="connsiteX1" fmla="*/ 672999 w 2816352"/>
              <a:gd name="connsiteY1" fmla="*/ 873705 h 987937"/>
              <a:gd name="connsiteX2" fmla="*/ 1448410 w 2816352"/>
              <a:gd name="connsiteY2" fmla="*/ 17826 h 987937"/>
              <a:gd name="connsiteX3" fmla="*/ 1821486 w 2816352"/>
              <a:gd name="connsiteY3" fmla="*/ 339695 h 987937"/>
              <a:gd name="connsiteX4" fmla="*/ 2238452 w 2816352"/>
              <a:gd name="connsiteY4" fmla="*/ 888335 h 987937"/>
              <a:gd name="connsiteX5" fmla="*/ 2816352 w 2816352"/>
              <a:gd name="connsiteY5" fmla="*/ 939542 h 987937"/>
              <a:gd name="connsiteX0" fmla="*/ 0 w 2816352"/>
              <a:gd name="connsiteY0" fmla="*/ 950983 h 970118"/>
              <a:gd name="connsiteX1" fmla="*/ 672999 w 2816352"/>
              <a:gd name="connsiteY1" fmla="*/ 855886 h 970118"/>
              <a:gd name="connsiteX2" fmla="*/ 1448410 w 2816352"/>
              <a:gd name="connsiteY2" fmla="*/ 7 h 970118"/>
              <a:gd name="connsiteX3" fmla="*/ 2238452 w 2816352"/>
              <a:gd name="connsiteY3" fmla="*/ 870516 h 970118"/>
              <a:gd name="connsiteX4" fmla="*/ 2816352 w 2816352"/>
              <a:gd name="connsiteY4" fmla="*/ 921723 h 97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2" h="970118">
                <a:moveTo>
                  <a:pt x="0" y="950983"/>
                </a:moveTo>
                <a:cubicBezTo>
                  <a:pt x="293217" y="966833"/>
                  <a:pt x="431597" y="1014382"/>
                  <a:pt x="672999" y="855886"/>
                </a:cubicBezTo>
                <a:cubicBezTo>
                  <a:pt x="914401" y="697390"/>
                  <a:pt x="1187501" y="-2431"/>
                  <a:pt x="1448410" y="7"/>
                </a:cubicBezTo>
                <a:cubicBezTo>
                  <a:pt x="1709319" y="2445"/>
                  <a:pt x="2010462" y="716897"/>
                  <a:pt x="2238452" y="870516"/>
                </a:cubicBezTo>
                <a:cubicBezTo>
                  <a:pt x="2404263" y="970491"/>
                  <a:pt x="2679802" y="938792"/>
                  <a:pt x="2816352" y="9217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2123728" y="1772816"/>
            <a:ext cx="194155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ihandform 13"/>
          <p:cNvSpPr/>
          <p:nvPr/>
        </p:nvSpPr>
        <p:spPr>
          <a:xfrm>
            <a:off x="2070051" y="1916280"/>
            <a:ext cx="680483" cy="1648046"/>
          </a:xfrm>
          <a:custGeom>
            <a:avLst/>
            <a:gdLst>
              <a:gd name="connsiteX0" fmla="*/ 0 w 680483"/>
              <a:gd name="connsiteY0" fmla="*/ 0 h 1648046"/>
              <a:gd name="connsiteX1" fmla="*/ 180753 w 680483"/>
              <a:gd name="connsiteY1" fmla="*/ 435935 h 1648046"/>
              <a:gd name="connsiteX2" fmla="*/ 244548 w 680483"/>
              <a:gd name="connsiteY2" fmla="*/ 435935 h 1648046"/>
              <a:gd name="connsiteX3" fmla="*/ 414669 w 680483"/>
              <a:gd name="connsiteY3" fmla="*/ 967563 h 1648046"/>
              <a:gd name="connsiteX4" fmla="*/ 680483 w 680483"/>
              <a:gd name="connsiteY4" fmla="*/ 1648046 h 1648046"/>
              <a:gd name="connsiteX5" fmla="*/ 680483 w 680483"/>
              <a:gd name="connsiteY5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483" h="1648046">
                <a:moveTo>
                  <a:pt x="0" y="0"/>
                </a:moveTo>
                <a:cubicBezTo>
                  <a:pt x="69997" y="181639"/>
                  <a:pt x="139995" y="363279"/>
                  <a:pt x="180753" y="435935"/>
                </a:cubicBezTo>
                <a:cubicBezTo>
                  <a:pt x="221511" y="508591"/>
                  <a:pt x="205562" y="347330"/>
                  <a:pt x="244548" y="435935"/>
                </a:cubicBezTo>
                <a:cubicBezTo>
                  <a:pt x="283534" y="524540"/>
                  <a:pt x="342013" y="765545"/>
                  <a:pt x="414669" y="967563"/>
                </a:cubicBezTo>
                <a:cubicBezTo>
                  <a:pt x="487325" y="1169582"/>
                  <a:pt x="680483" y="1648046"/>
                  <a:pt x="680483" y="1648046"/>
                </a:cubicBezTo>
                <a:lnTo>
                  <a:pt x="680483" y="1648046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ihandform 30"/>
          <p:cNvSpPr/>
          <p:nvPr/>
        </p:nvSpPr>
        <p:spPr>
          <a:xfrm>
            <a:off x="946298" y="2221384"/>
            <a:ext cx="3072809" cy="599346"/>
          </a:xfrm>
          <a:custGeom>
            <a:avLst/>
            <a:gdLst>
              <a:gd name="connsiteX0" fmla="*/ 0 w 3072809"/>
              <a:gd name="connsiteY0" fmla="*/ 598664 h 599346"/>
              <a:gd name="connsiteX1" fmla="*/ 255181 w 3072809"/>
              <a:gd name="connsiteY1" fmla="*/ 556134 h 599346"/>
              <a:gd name="connsiteX2" fmla="*/ 712381 w 3072809"/>
              <a:gd name="connsiteY2" fmla="*/ 322217 h 599346"/>
              <a:gd name="connsiteX3" fmla="*/ 1169581 w 3072809"/>
              <a:gd name="connsiteY3" fmla="*/ 183994 h 599346"/>
              <a:gd name="connsiteX4" fmla="*/ 2264735 w 3072809"/>
              <a:gd name="connsiteY4" fmla="*/ 3241 h 599346"/>
              <a:gd name="connsiteX5" fmla="*/ 2647507 w 3072809"/>
              <a:gd name="connsiteY5" fmla="*/ 67036 h 599346"/>
              <a:gd name="connsiteX6" fmla="*/ 3072809 w 3072809"/>
              <a:gd name="connsiteY6" fmla="*/ 56403 h 5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2809" h="599346">
                <a:moveTo>
                  <a:pt x="0" y="598664"/>
                </a:moveTo>
                <a:cubicBezTo>
                  <a:pt x="68225" y="600436"/>
                  <a:pt x="136451" y="602208"/>
                  <a:pt x="255181" y="556134"/>
                </a:cubicBezTo>
                <a:cubicBezTo>
                  <a:pt x="373911" y="510060"/>
                  <a:pt x="559981" y="384240"/>
                  <a:pt x="712381" y="322217"/>
                </a:cubicBezTo>
                <a:cubicBezTo>
                  <a:pt x="864781" y="260194"/>
                  <a:pt x="910855" y="237157"/>
                  <a:pt x="1169581" y="183994"/>
                </a:cubicBezTo>
                <a:cubicBezTo>
                  <a:pt x="1428307" y="130831"/>
                  <a:pt x="2018414" y="22734"/>
                  <a:pt x="2264735" y="3241"/>
                </a:cubicBezTo>
                <a:cubicBezTo>
                  <a:pt x="2511056" y="-16252"/>
                  <a:pt x="2512828" y="58176"/>
                  <a:pt x="2647507" y="67036"/>
                </a:cubicBezTo>
                <a:cubicBezTo>
                  <a:pt x="2782186" y="75896"/>
                  <a:pt x="3072809" y="56403"/>
                  <a:pt x="3072809" y="56403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4776742" y="3707740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10kJ, 10ns lasers in head-on geometries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16306" y="2814918"/>
            <a:ext cx="340659" cy="627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60606" y="31409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latin typeface="Arial" pitchFamily="34" charset="0"/>
                <a:cs typeface="Arial" pitchFamily="34" charset="0"/>
              </a:rPr>
              <a:t>k</a:t>
            </a:r>
            <a:endParaRPr lang="de-CH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,0633"/>
  <p:tag name="ORIGINALWIDTH" val="720"/>
  <p:tag name="LATEXADDIN" val="\documentclass{article}&#10;\usepackage{amsmath}&#10;\usepackage{xcolor}&#10;\definecolor{lightblue}{RGB}{79,129,189}&#10;\pagestyle{empty}&#10;\begin{document}&#10;&#10;\[&#10;\textcolor{lightblue}{\mathbf{\frac{\delta I_0}{I_0} = 2\frac{\delta a}{a}&#10;\propto E_e^{1/3}\lambda_\mathrm{FEL}^{2/3}}}&#10;\]&#10;\end{document}"/>
  <p:tag name="IGUANATEXSIZE" val="20"/>
</p:tagLst>
</file>

<file path=ppt/theme/theme1.xml><?xml version="1.0" encoding="utf-8"?>
<a:theme xmlns:a="http://schemas.openxmlformats.org/drawingml/2006/main" name="Presentation_blu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Presentation_blue_master</Template>
  <TotalTime>0</TotalTime>
  <Words>1303</Words>
  <Application>Microsoft Office PowerPoint</Application>
  <PresentationFormat>Bildschirmpräsentation (4:3)</PresentationFormat>
  <Paragraphs>234</Paragraphs>
  <Slides>22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Presentation_blue_master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Steiniger, Klaus (FWKT) - 4878</dc:creator>
  <cp:lastModifiedBy>Steiniger, Klaus (FWKT) - 4878</cp:lastModifiedBy>
  <cp:revision>625</cp:revision>
  <cp:lastPrinted>2015-02-18T16:03:40Z</cp:lastPrinted>
  <dcterms:created xsi:type="dcterms:W3CDTF">2014-06-27T11:40:41Z</dcterms:created>
  <dcterms:modified xsi:type="dcterms:W3CDTF">2015-02-25T08:57:22Z</dcterms:modified>
</cp:coreProperties>
</file>