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1098" r:id="rId2"/>
    <p:sldId id="1164" r:id="rId3"/>
    <p:sldId id="1156" r:id="rId4"/>
    <p:sldId id="1111" r:id="rId5"/>
    <p:sldId id="1142" r:id="rId6"/>
    <p:sldId id="1143" r:id="rId7"/>
    <p:sldId id="1112" r:id="rId8"/>
    <p:sldId id="1113" r:id="rId9"/>
    <p:sldId id="1114" r:id="rId10"/>
    <p:sldId id="1115" r:id="rId11"/>
    <p:sldId id="1116" r:id="rId12"/>
    <p:sldId id="1117" r:id="rId13"/>
    <p:sldId id="1118" r:id="rId14"/>
    <p:sldId id="1165" r:id="rId15"/>
    <p:sldId id="1119" r:id="rId16"/>
    <p:sldId id="1144" r:id="rId17"/>
    <p:sldId id="1120" r:id="rId18"/>
    <p:sldId id="1145" r:id="rId19"/>
    <p:sldId id="1146" r:id="rId20"/>
    <p:sldId id="1166" r:id="rId21"/>
    <p:sldId id="1121" r:id="rId22"/>
    <p:sldId id="1122" r:id="rId23"/>
    <p:sldId id="1125" r:id="rId24"/>
    <p:sldId id="1148" r:id="rId25"/>
    <p:sldId id="1149" r:id="rId26"/>
    <p:sldId id="1150" r:id="rId27"/>
    <p:sldId id="1151" r:id="rId28"/>
    <p:sldId id="1152" r:id="rId29"/>
    <p:sldId id="1153" r:id="rId30"/>
    <p:sldId id="1154" r:id="rId31"/>
    <p:sldId id="1127" r:id="rId32"/>
    <p:sldId id="1123" r:id="rId33"/>
    <p:sldId id="1167" r:id="rId34"/>
    <p:sldId id="1124" r:id="rId35"/>
    <p:sldId id="1128" r:id="rId36"/>
    <p:sldId id="1126" r:id="rId37"/>
    <p:sldId id="1129" r:id="rId38"/>
    <p:sldId id="1130" r:id="rId39"/>
    <p:sldId id="1131" r:id="rId40"/>
    <p:sldId id="1168" r:id="rId41"/>
    <p:sldId id="1159" r:id="rId42"/>
    <p:sldId id="1160" r:id="rId43"/>
    <p:sldId id="1161" r:id="rId44"/>
    <p:sldId id="1132" r:id="rId45"/>
    <p:sldId id="1137" r:id="rId46"/>
    <p:sldId id="1133" r:id="rId47"/>
    <p:sldId id="1134" r:id="rId48"/>
    <p:sldId id="1135" r:id="rId49"/>
    <p:sldId id="1158" r:id="rId50"/>
    <p:sldId id="1163" r:id="rId51"/>
    <p:sldId id="1136" r:id="rId52"/>
    <p:sldId id="1138" r:id="rId53"/>
    <p:sldId id="1169" r:id="rId54"/>
    <p:sldId id="1139" r:id="rId55"/>
    <p:sldId id="1171" r:id="rId56"/>
    <p:sldId id="1162" r:id="rId57"/>
    <p:sldId id="1170" r:id="rId58"/>
    <p:sldId id="1140" r:id="rId59"/>
    <p:sldId id="1141" r:id="rId60"/>
  </p:sldIdLst>
  <p:sldSz cx="9144000" cy="6858000" type="screen4x3"/>
  <p:notesSz cx="6781800" cy="9918700"/>
  <p:defaultTex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66"/>
    <a:srgbClr val="0000CC"/>
    <a:srgbClr val="FFFF99"/>
    <a:srgbClr val="FFCC99"/>
    <a:srgbClr val="FFCC66"/>
    <a:srgbClr val="FF0701"/>
    <a:srgbClr val="3333CC"/>
    <a:srgbClr val="52B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0154" autoAdjust="0"/>
  </p:normalViewPr>
  <p:slideViewPr>
    <p:cSldViewPr>
      <p:cViewPr varScale="1">
        <p:scale>
          <a:sx n="66" d="100"/>
          <a:sy n="66" d="100"/>
        </p:scale>
        <p:origin x="-105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en-US" altLang="de-DE"/>
          </a:p>
        </p:txBody>
      </p:sp>
      <p:sp>
        <p:nvSpPr>
          <p:cNvPr id="132099"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ltLang="de-DE"/>
          </a:p>
        </p:txBody>
      </p:sp>
      <p:sp>
        <p:nvSpPr>
          <p:cNvPr id="132100"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en-US" altLang="de-DE"/>
          </a:p>
        </p:txBody>
      </p:sp>
      <p:sp>
        <p:nvSpPr>
          <p:cNvPr id="132101"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E5A8AB54-7787-4AC4-BDC4-86C8883C3FFB}" type="slidenum">
              <a:rPr lang="en-US" altLang="de-DE"/>
              <a:pPr>
                <a:defRPr/>
              </a:pPr>
              <a:t>‹Nr.›</a:t>
            </a:fld>
            <a:endParaRPr lang="en-US" altLang="de-DE"/>
          </a:p>
        </p:txBody>
      </p:sp>
    </p:spTree>
    <p:extLst>
      <p:ext uri="{BB962C8B-B14F-4D97-AF65-F5344CB8AC3E}">
        <p14:creationId xmlns:p14="http://schemas.microsoft.com/office/powerpoint/2010/main" val="206454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de-DE" altLang="de-DE"/>
          </a:p>
        </p:txBody>
      </p:sp>
      <p:sp>
        <p:nvSpPr>
          <p:cNvPr id="3075"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de-DE" altLang="de-DE"/>
          </a:p>
        </p:txBody>
      </p:sp>
      <p:sp>
        <p:nvSpPr>
          <p:cNvPr id="5427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de-DE" altLang="de-DE"/>
          </a:p>
        </p:txBody>
      </p:sp>
      <p:sp>
        <p:nvSpPr>
          <p:cNvPr id="3079"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29CEF06C-B910-4FAD-A5E6-775894F8EE33}" type="slidenum">
              <a:rPr lang="de-DE" altLang="de-DE"/>
              <a:pPr>
                <a:defRPr/>
              </a:pPr>
              <a:t>‹Nr.›</a:t>
            </a:fld>
            <a:endParaRPr lang="de-DE" altLang="de-DE"/>
          </a:p>
        </p:txBody>
      </p:sp>
    </p:spTree>
    <p:extLst>
      <p:ext uri="{BB962C8B-B14F-4D97-AF65-F5344CB8AC3E}">
        <p14:creationId xmlns:p14="http://schemas.microsoft.com/office/powerpoint/2010/main" val="60259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3</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dirty="0"/>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17</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dirty="0"/>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18</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dirty="0"/>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19</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65539" name="Notizenplatzhalter 2"/>
          <p:cNvSpPr>
            <a:spLocks noGrp="1"/>
          </p:cNvSpPr>
          <p:nvPr>
            <p:ph type="body" idx="1"/>
          </p:nvPr>
        </p:nvSpPr>
        <p:spPr>
          <a:noFill/>
        </p:spPr>
        <p:txBody>
          <a:bodyPr/>
          <a:lstStyle/>
          <a:p>
            <a:endParaRPr lang="de-DE" altLang="de-DE" smtClean="0"/>
          </a:p>
        </p:txBody>
      </p:sp>
      <p:sp>
        <p:nvSpPr>
          <p:cNvPr id="65540" name="Foliennummernplatzhalt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5D13F80D-0940-42D1-897A-280A5171D6BA}" type="slidenum">
              <a:rPr lang="de-DE" altLang="de-DE" smtClean="0"/>
              <a:pPr algn="r" eaLnBrk="1" hangingPunct="1">
                <a:spcBef>
                  <a:spcPct val="0"/>
                </a:spcBef>
              </a:pPr>
              <a:t>49</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5</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6</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9</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10</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11</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12</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13</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normAutofit/>
          </a:bodyPr>
          <a:lstStyle/>
          <a:p>
            <a:endParaRPr lang="sr-Latn-CS"/>
          </a:p>
        </p:txBody>
      </p:sp>
      <p:sp>
        <p:nvSpPr>
          <p:cNvPr id="4" name="Čuvar mesta za broj slajda 3"/>
          <p:cNvSpPr>
            <a:spLocks noGrp="1"/>
          </p:cNvSpPr>
          <p:nvPr>
            <p:ph type="sldNum" sz="quarter" idx="10"/>
          </p:nvPr>
        </p:nvSpPr>
        <p:spPr/>
        <p:txBody>
          <a:bodyPr/>
          <a:lstStyle/>
          <a:p>
            <a:pPr>
              <a:defRPr/>
            </a:pPr>
            <a:fld id="{F73A6703-BA5C-44F2-A274-F319698C409C}" type="slidenum">
              <a:rPr lang="de-DE" smtClean="0"/>
              <a:pPr>
                <a:defRPr/>
              </a:pPr>
              <a:t>16</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3917EFD-3C9F-4F81-B760-9000E55AF854}" type="slidenum">
              <a:rPr lang="de-DE" altLang="de-DE"/>
              <a:pPr>
                <a:defRPr/>
              </a:pPr>
              <a:t>‹Nr.›</a:t>
            </a:fld>
            <a:endParaRPr lang="de-DE" altLang="de-DE"/>
          </a:p>
        </p:txBody>
      </p:sp>
    </p:spTree>
    <p:extLst>
      <p:ext uri="{BB962C8B-B14F-4D97-AF65-F5344CB8AC3E}">
        <p14:creationId xmlns:p14="http://schemas.microsoft.com/office/powerpoint/2010/main" val="3005611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F7F6EFC-FC9D-4D19-8849-5E2A1F716224}" type="slidenum">
              <a:rPr lang="de-DE" altLang="de-DE"/>
              <a:pPr>
                <a:defRPr/>
              </a:pPr>
              <a:t>‹Nr.›</a:t>
            </a:fld>
            <a:endParaRPr lang="de-DE" altLang="de-DE"/>
          </a:p>
        </p:txBody>
      </p:sp>
    </p:spTree>
    <p:extLst>
      <p:ext uri="{BB962C8B-B14F-4D97-AF65-F5344CB8AC3E}">
        <p14:creationId xmlns:p14="http://schemas.microsoft.com/office/powerpoint/2010/main" val="18197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0175"/>
            <a:ext cx="2057400" cy="65389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30175"/>
            <a:ext cx="6019800" cy="65389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4D01833A-3B55-4D9B-B178-5451B2B2B1D0}" type="slidenum">
              <a:rPr lang="de-DE" altLang="de-DE"/>
              <a:pPr>
                <a:defRPr/>
              </a:pPr>
              <a:t>‹Nr.›</a:t>
            </a:fld>
            <a:endParaRPr lang="de-DE" altLang="de-DE"/>
          </a:p>
        </p:txBody>
      </p:sp>
    </p:spTree>
    <p:extLst>
      <p:ext uri="{BB962C8B-B14F-4D97-AF65-F5344CB8AC3E}">
        <p14:creationId xmlns:p14="http://schemas.microsoft.com/office/powerpoint/2010/main" val="213143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87450" y="130175"/>
            <a:ext cx="7499350" cy="3460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692150"/>
            <a:ext cx="4038600" cy="59769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692150"/>
            <a:ext cx="4038600" cy="59769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a:xfrm>
            <a:off x="8675688" y="6453188"/>
            <a:ext cx="433387" cy="215900"/>
          </a:xfrm>
        </p:spPr>
        <p:txBody>
          <a:bodyPr/>
          <a:lstStyle>
            <a:lvl1pPr>
              <a:defRPr/>
            </a:lvl1pPr>
          </a:lstStyle>
          <a:p>
            <a:fld id="{7742F7E7-38EB-4D8D-8EAD-4DB0293D229F}" type="slidenum">
              <a:rPr lang="de-DE" altLang="de-DE"/>
              <a:pPr/>
              <a:t>‹Nr.›</a:t>
            </a:fld>
            <a:endParaRPr lang="de-DE" altLang="de-DE"/>
          </a:p>
        </p:txBody>
      </p:sp>
    </p:spTree>
    <p:extLst>
      <p:ext uri="{BB962C8B-B14F-4D97-AF65-F5344CB8AC3E}">
        <p14:creationId xmlns:p14="http://schemas.microsoft.com/office/powerpoint/2010/main" val="7807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ln/>
        </p:spPr>
        <p:txBody>
          <a:bodyPr/>
          <a:lstStyle>
            <a:lvl1pPr>
              <a:defRPr/>
            </a:lvl1pPr>
          </a:lstStyle>
          <a:p>
            <a:pPr>
              <a:defRPr/>
            </a:pPr>
            <a:fld id="{EED81A54-E60C-4E03-A5C6-08FAFB55BF65}" type="slidenum">
              <a:rPr lang="de-DE" altLang="de-DE"/>
              <a:pPr>
                <a:defRPr/>
              </a:pPr>
              <a:t>‹Nr.›</a:t>
            </a:fld>
            <a:endParaRPr lang="de-DE" altLang="de-DE"/>
          </a:p>
        </p:txBody>
      </p:sp>
    </p:spTree>
    <p:extLst>
      <p:ext uri="{BB962C8B-B14F-4D97-AF65-F5344CB8AC3E}">
        <p14:creationId xmlns:p14="http://schemas.microsoft.com/office/powerpoint/2010/main" val="116372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01ABB0D5-BA17-432A-A083-5E9EB101FCD3}" type="slidenum">
              <a:rPr lang="de-DE" altLang="de-DE"/>
              <a:pPr>
                <a:defRPr/>
              </a:pPr>
              <a:t>‹Nr.›</a:t>
            </a:fld>
            <a:endParaRPr lang="de-DE" altLang="de-DE"/>
          </a:p>
        </p:txBody>
      </p:sp>
    </p:spTree>
    <p:extLst>
      <p:ext uri="{BB962C8B-B14F-4D97-AF65-F5344CB8AC3E}">
        <p14:creationId xmlns:p14="http://schemas.microsoft.com/office/powerpoint/2010/main" val="3972245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0F75F677-3C58-4D96-988C-15361F3C177C}" type="slidenum">
              <a:rPr lang="de-DE" altLang="de-DE"/>
              <a:pPr>
                <a:defRPr/>
              </a:pPr>
              <a:t>‹Nr.›</a:t>
            </a:fld>
            <a:endParaRPr lang="de-DE" altLang="de-DE"/>
          </a:p>
        </p:txBody>
      </p:sp>
    </p:spTree>
    <p:extLst>
      <p:ext uri="{BB962C8B-B14F-4D97-AF65-F5344CB8AC3E}">
        <p14:creationId xmlns:p14="http://schemas.microsoft.com/office/powerpoint/2010/main" val="67808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0764C323-AEB0-4F88-A9A5-750A8368DF83}" type="slidenum">
              <a:rPr lang="de-DE" altLang="de-DE"/>
              <a:pPr>
                <a:defRPr/>
              </a:pPr>
              <a:t>‹Nr.›</a:t>
            </a:fld>
            <a:endParaRPr lang="de-DE" altLang="de-DE"/>
          </a:p>
        </p:txBody>
      </p:sp>
    </p:spTree>
    <p:extLst>
      <p:ext uri="{BB962C8B-B14F-4D97-AF65-F5344CB8AC3E}">
        <p14:creationId xmlns:p14="http://schemas.microsoft.com/office/powerpoint/2010/main" val="1176284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281D9343-E757-473A-B365-895B83CA8D9D}" type="slidenum">
              <a:rPr lang="de-DE" altLang="de-DE"/>
              <a:pPr>
                <a:defRPr/>
              </a:pPr>
              <a:t>‹Nr.›</a:t>
            </a:fld>
            <a:endParaRPr lang="de-DE" altLang="de-DE"/>
          </a:p>
        </p:txBody>
      </p:sp>
    </p:spTree>
    <p:extLst>
      <p:ext uri="{BB962C8B-B14F-4D97-AF65-F5344CB8AC3E}">
        <p14:creationId xmlns:p14="http://schemas.microsoft.com/office/powerpoint/2010/main" val="24231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DDD45B8-53DB-4219-A026-0A728A62226B}" type="slidenum">
              <a:rPr lang="de-DE" altLang="de-DE"/>
              <a:pPr>
                <a:defRPr/>
              </a:pPr>
              <a:t>‹Nr.›</a:t>
            </a:fld>
            <a:endParaRPr lang="de-DE" altLang="de-DE"/>
          </a:p>
        </p:txBody>
      </p:sp>
    </p:spTree>
    <p:extLst>
      <p:ext uri="{BB962C8B-B14F-4D97-AF65-F5344CB8AC3E}">
        <p14:creationId xmlns:p14="http://schemas.microsoft.com/office/powerpoint/2010/main" val="34175412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3AA39BF1-67B1-444F-97F9-F113A91F134C}" type="slidenum">
              <a:rPr lang="de-DE" altLang="de-DE"/>
              <a:pPr>
                <a:defRPr/>
              </a:pPr>
              <a:t>‹Nr.›</a:t>
            </a:fld>
            <a:endParaRPr lang="de-DE" altLang="de-DE"/>
          </a:p>
        </p:txBody>
      </p:sp>
    </p:spTree>
    <p:extLst>
      <p:ext uri="{BB962C8B-B14F-4D97-AF65-F5344CB8AC3E}">
        <p14:creationId xmlns:p14="http://schemas.microsoft.com/office/powerpoint/2010/main" val="15722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4BE3BA4C-3508-49A6-A43E-A45DAA04756B}" type="slidenum">
              <a:rPr lang="de-DE" altLang="de-DE"/>
              <a:pPr>
                <a:defRPr/>
              </a:pPr>
              <a:t>‹Nr.›</a:t>
            </a:fld>
            <a:endParaRPr lang="de-DE" altLang="de-DE"/>
          </a:p>
        </p:txBody>
      </p:sp>
    </p:spTree>
    <p:extLst>
      <p:ext uri="{BB962C8B-B14F-4D97-AF65-F5344CB8AC3E}">
        <p14:creationId xmlns:p14="http://schemas.microsoft.com/office/powerpoint/2010/main" val="14067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813550"/>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7" name="Rectangle 8"/>
          <p:cNvSpPr>
            <a:spLocks noChangeArrowheads="1"/>
          </p:cNvSpPr>
          <p:nvPr/>
        </p:nvSpPr>
        <p:spPr bwMode="auto">
          <a:xfrm>
            <a:off x="0" y="0"/>
            <a:ext cx="9144000" cy="11588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8" name="Rectangle 2"/>
          <p:cNvSpPr>
            <a:spLocks noGrp="1" noChangeArrowheads="1"/>
          </p:cNvSpPr>
          <p:nvPr>
            <p:ph type="title"/>
          </p:nvPr>
        </p:nvSpPr>
        <p:spPr bwMode="auto">
          <a:xfrm>
            <a:off x="1187450" y="13017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3"/>
          <p:cNvSpPr>
            <a:spLocks noGrp="1" noChangeArrowheads="1"/>
          </p:cNvSpPr>
          <p:nvPr>
            <p:ph type="body"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endParaRPr lang="de-DE" altLang="de-DE" dirty="0" smtClean="0"/>
          </a:p>
        </p:txBody>
      </p:sp>
      <p:sp>
        <p:nvSpPr>
          <p:cNvPr id="1030" name="Rectangle 6"/>
          <p:cNvSpPr>
            <a:spLocks noGrp="1" noChangeArrowheads="1"/>
          </p:cNvSpPr>
          <p:nvPr>
            <p:ph type="sldNum" sz="quarter" idx="4"/>
          </p:nvPr>
        </p:nvSpPr>
        <p:spPr bwMode="auto">
          <a:xfrm>
            <a:off x="8316913" y="6453188"/>
            <a:ext cx="7921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0CCB4AB-8E0F-44BD-A620-67E1C908652A}" type="slidenum">
              <a:rPr lang="de-DE" altLang="de-DE"/>
              <a:pPr>
                <a:defRPr/>
              </a:pPr>
              <a:t>‹Nr.›</a:t>
            </a:fld>
            <a:endParaRPr lang="de-DE" altLang="de-DE"/>
          </a:p>
        </p:txBody>
      </p:sp>
      <p:sp>
        <p:nvSpPr>
          <p:cNvPr id="1034" name="Rectangle 14"/>
          <p:cNvSpPr>
            <a:spLocks noChangeArrowheads="1"/>
          </p:cNvSpPr>
          <p:nvPr/>
        </p:nvSpPr>
        <p:spPr bwMode="auto">
          <a:xfrm>
            <a:off x="0" y="549275"/>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2" name="Textfeld 1"/>
          <p:cNvSpPr txBox="1"/>
          <p:nvPr/>
        </p:nvSpPr>
        <p:spPr>
          <a:xfrm>
            <a:off x="14306" y="6553200"/>
            <a:ext cx="3871894" cy="276999"/>
          </a:xfrm>
          <a:prstGeom prst="rect">
            <a:avLst/>
          </a:prstGeom>
          <a:noFill/>
        </p:spPr>
        <p:txBody>
          <a:bodyPr wrap="none" rtlCol="0">
            <a:spAutoFit/>
          </a:bodyPr>
          <a:lstStyle/>
          <a:p>
            <a:r>
              <a:rPr lang="en-US" sz="1200" noProof="0" dirty="0" smtClean="0"/>
              <a:t>Matter and Technologies</a:t>
            </a:r>
            <a:r>
              <a:rPr lang="en-US" sz="1200" baseline="0" noProof="0" dirty="0" smtClean="0"/>
              <a:t> Kickoff -</a:t>
            </a:r>
            <a:r>
              <a:rPr lang="en-US" sz="1200" noProof="0" dirty="0" smtClean="0"/>
              <a:t>Meeting, DESY 2015</a:t>
            </a:r>
            <a:endParaRPr lang="en-US" sz="1200" noProof="0" dirty="0"/>
          </a:p>
        </p:txBody>
      </p:sp>
      <p:pic>
        <p:nvPicPr>
          <p:cNvPr id="299011" name="Picture 3" descr="C:\Users\ivan\Desktop\logos\Logo_KIT_v7.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0" y="193865"/>
            <a:ext cx="685800" cy="3126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cs typeface="Arial" charset="0"/>
        </a:defRPr>
      </a:lvl2pPr>
      <a:lvl3pPr algn="ctr" rtl="0" eaLnBrk="0" fontAlgn="base" hangingPunct="0">
        <a:spcBef>
          <a:spcPct val="0"/>
        </a:spcBef>
        <a:spcAft>
          <a:spcPct val="0"/>
        </a:spcAft>
        <a:defRPr sz="2400">
          <a:solidFill>
            <a:schemeClr val="tx2"/>
          </a:solidFill>
          <a:latin typeface="Arial" charset="0"/>
          <a:cs typeface="Arial" charset="0"/>
        </a:defRPr>
      </a:lvl3pPr>
      <a:lvl4pPr algn="ctr" rtl="0" eaLnBrk="0" fontAlgn="base" hangingPunct="0">
        <a:spcBef>
          <a:spcPct val="0"/>
        </a:spcBef>
        <a:spcAft>
          <a:spcPct val="0"/>
        </a:spcAft>
        <a:defRPr sz="2400">
          <a:solidFill>
            <a:schemeClr val="tx2"/>
          </a:solidFill>
          <a:latin typeface="Arial" charset="0"/>
          <a:cs typeface="Arial" charset="0"/>
        </a:defRPr>
      </a:lvl4pPr>
      <a:lvl5pPr algn="ctr" rtl="0" eaLnBrk="0" fontAlgn="base" hangingPunct="0">
        <a:spcBef>
          <a:spcPct val="0"/>
        </a:spcBef>
        <a:spcAft>
          <a:spcPct val="0"/>
        </a:spcAft>
        <a:defRPr sz="2400">
          <a:solidFill>
            <a:schemeClr val="tx2"/>
          </a:solidFill>
          <a:latin typeface="Arial" charset="0"/>
          <a:cs typeface="Arial" charset="0"/>
        </a:defRPr>
      </a:lvl5pPr>
      <a:lvl6pPr marL="457200" algn="ctr" rtl="0" fontAlgn="base">
        <a:spcBef>
          <a:spcPct val="0"/>
        </a:spcBef>
        <a:spcAft>
          <a:spcPct val="0"/>
        </a:spcAft>
        <a:defRPr sz="2400">
          <a:solidFill>
            <a:schemeClr val="tx2"/>
          </a:solidFill>
          <a:latin typeface="Arial" charset="0"/>
          <a:cs typeface="Arial" charset="0"/>
        </a:defRPr>
      </a:lvl6pPr>
      <a:lvl7pPr marL="914400" algn="ctr" rtl="0" fontAlgn="base">
        <a:spcBef>
          <a:spcPct val="0"/>
        </a:spcBef>
        <a:spcAft>
          <a:spcPct val="0"/>
        </a:spcAft>
        <a:defRPr sz="2400">
          <a:solidFill>
            <a:schemeClr val="tx2"/>
          </a:solidFill>
          <a:latin typeface="Arial" charset="0"/>
          <a:cs typeface="Arial" charset="0"/>
        </a:defRPr>
      </a:lvl7pPr>
      <a:lvl8pPr marL="1371600" algn="ctr" rtl="0" fontAlgn="base">
        <a:spcBef>
          <a:spcPct val="0"/>
        </a:spcBef>
        <a:spcAft>
          <a:spcPct val="0"/>
        </a:spcAft>
        <a:defRPr sz="2400">
          <a:solidFill>
            <a:schemeClr val="tx2"/>
          </a:solidFill>
          <a:latin typeface="Arial" charset="0"/>
          <a:cs typeface="Arial" charset="0"/>
        </a:defRPr>
      </a:lvl8pPr>
      <a:lvl9pPr marL="1828800" algn="ctr"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iphc.cnrs.fr/Monolithic-Active-Pixel-Sensor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phc.cnrs.fr/Monolithic-Active-Pixel-Sensor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de.wikipedia.org/wiki/Julius_Edgar_Lilienfel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3.bin"/><Relationship Id="rId4" Type="http://schemas.openxmlformats.org/officeDocument/2006/relationships/image" Target="../media/image28.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a:xfrm>
            <a:off x="685800" y="2133600"/>
            <a:ext cx="7772400" cy="1908175"/>
          </a:xfrm>
        </p:spPr>
        <p:txBody>
          <a:bodyPr/>
          <a:lstStyle/>
          <a:p>
            <a:r>
              <a:rPr lang="en-US" dirty="0"/>
              <a:t>CMOS technology, for HEP and PS</a:t>
            </a:r>
            <a:endParaRPr lang="en-US"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a:t>
            </a:fld>
            <a:endParaRPr lang="de-DE" altLang="de-DE"/>
          </a:p>
        </p:txBody>
      </p:sp>
    </p:spTree>
    <p:extLst>
      <p:ext uri="{BB962C8B-B14F-4D97-AF65-F5344CB8AC3E}">
        <p14:creationId xmlns:p14="http://schemas.microsoft.com/office/powerpoint/2010/main" val="247293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a:t>Fill-factor</a:t>
            </a:r>
            <a:endParaRPr lang="en-US" sz="2000" dirty="0" smtClean="0"/>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a:solidFill>
                  <a:srgbClr val="FF0000"/>
                </a:solidFill>
              </a:rPr>
              <a:t>Partial signal collection in the regions without E-field</a:t>
            </a:r>
          </a:p>
          <a:p>
            <a:pPr>
              <a:buNone/>
            </a:pPr>
            <a:endParaRPr lang="en-GB"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cxnSp>
        <p:nvCxnSpPr>
          <p:cNvPr id="35" name="Gerade Verbindung 34"/>
          <p:cNvCxnSpPr/>
          <p:nvPr/>
        </p:nvCxnSpPr>
        <p:spPr bwMode="auto">
          <a:xfrm flipH="1">
            <a:off x="1752600" y="5715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4876800"/>
            <a:ext cx="990600" cy="91440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5791200"/>
            <a:ext cx="914400" cy="3048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45720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4572000"/>
            <a:ext cx="3352800" cy="0"/>
          </a:xfrm>
          <a:prstGeom prst="line">
            <a:avLst/>
          </a:prstGeom>
          <a:noFill/>
          <a:ln w="9525" cap="flat" cmpd="sng" algn="ctr">
            <a:solidFill>
              <a:schemeClr val="tx1"/>
            </a:solidFill>
            <a:prstDash val="solid"/>
            <a:round/>
            <a:headEnd type="none" w="med" len="med"/>
            <a:tailEnd type="none" w="med" len="med"/>
          </a:ln>
          <a:effectLst/>
        </p:spPr>
      </p:cxnSp>
      <p:sp>
        <p:nvSpPr>
          <p:cNvPr id="37" name="Ellipse 36"/>
          <p:cNvSpPr/>
          <p:nvPr/>
        </p:nvSpPr>
        <p:spPr bwMode="auto">
          <a:xfrm>
            <a:off x="3962400" y="48768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9" name="Gerade Verbindung 38"/>
          <p:cNvCxnSpPr/>
          <p:nvPr/>
        </p:nvCxnSpPr>
        <p:spPr bwMode="auto">
          <a:xfrm>
            <a:off x="4343400" y="48768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a:off x="4876800" y="48768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4876800" y="52578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a:endCxn id="53" idx="3"/>
          </p:cNvCxnSpPr>
          <p:nvPr/>
        </p:nvCxnSpPr>
        <p:spPr bwMode="auto">
          <a:xfrm flipV="1">
            <a:off x="5562600" y="51054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562600" y="50292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6" name="Rechteck 45"/>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7" name="Gerade Verbindung 46"/>
          <p:cNvCxnSpPr/>
          <p:nvPr/>
        </p:nvCxnSpPr>
        <p:spPr bwMode="auto">
          <a:xfrm>
            <a:off x="5791200" y="5029200"/>
            <a:ext cx="1219200" cy="4572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0104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7010400" y="58674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76962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696200" y="54864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3" name="Rechteck 52"/>
          <p:cNvSpPr/>
          <p:nvPr/>
        </p:nvSpPr>
        <p:spPr bwMode="auto">
          <a:xfrm>
            <a:off x="4876800" y="49530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010400" y="55626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54"/>
          <p:cNvCxnSpPr/>
          <p:nvPr/>
        </p:nvCxnSpPr>
        <p:spPr bwMode="auto">
          <a:xfrm>
            <a:off x="3657600" y="48768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638800" y="4953000"/>
            <a:ext cx="228600" cy="0"/>
          </a:xfrm>
          <a:prstGeom prst="line">
            <a:avLst/>
          </a:prstGeom>
          <a:noFill/>
          <a:ln w="38100" cap="flat" cmpd="sng" algn="ctr">
            <a:solidFill>
              <a:srgbClr val="0070C0"/>
            </a:solidFill>
            <a:prstDash val="solid"/>
            <a:round/>
            <a:headEnd type="none" w="med" len="med"/>
            <a:tailEnd type="none" w="med" len="med"/>
          </a:ln>
          <a:effectLst/>
        </p:spPr>
      </p:cxnSp>
      <p:cxnSp>
        <p:nvCxnSpPr>
          <p:cNvPr id="57" name="Gerade Verbindung mit Pfeil 56"/>
          <p:cNvCxnSpPr/>
          <p:nvPr/>
        </p:nvCxnSpPr>
        <p:spPr bwMode="auto">
          <a:xfrm>
            <a:off x="5867400" y="4953000"/>
            <a:ext cx="1371600" cy="533400"/>
          </a:xfrm>
          <a:prstGeom prst="straightConnector1">
            <a:avLst/>
          </a:prstGeom>
          <a:noFill/>
          <a:ln w="38100" cap="flat" cmpd="sng" algn="ctr">
            <a:solidFill>
              <a:srgbClr val="0070C0"/>
            </a:solidFill>
            <a:prstDash val="solid"/>
            <a:round/>
            <a:headEnd type="none" w="med" len="med"/>
            <a:tailEnd type="arrow"/>
          </a:ln>
          <a:effectLst/>
        </p:spPr>
      </p:cxnSp>
      <p:sp>
        <p:nvSpPr>
          <p:cNvPr id="58" name="Rechteck 57"/>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 name="Gerade Verbindung mit Pfeil 8"/>
          <p:cNvCxnSpPr/>
          <p:nvPr/>
        </p:nvCxnSpPr>
        <p:spPr bwMode="auto">
          <a:xfrm>
            <a:off x="44958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43" name="Gerade Verbindung mit Pfeil 42"/>
          <p:cNvCxnSpPr/>
          <p:nvPr/>
        </p:nvCxnSpPr>
        <p:spPr bwMode="auto">
          <a:xfrm>
            <a:off x="41910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60" name="Gerade Verbindung mit Pfeil 59"/>
          <p:cNvCxnSpPr/>
          <p:nvPr/>
        </p:nvCxnSpPr>
        <p:spPr bwMode="auto">
          <a:xfrm>
            <a:off x="3886200" y="2514600"/>
            <a:ext cx="0" cy="1600200"/>
          </a:xfrm>
          <a:prstGeom prst="straightConnector1">
            <a:avLst/>
          </a:prstGeom>
          <a:noFill/>
          <a:ln w="9525" cap="flat" cmpd="sng" algn="ctr">
            <a:solidFill>
              <a:schemeClr val="tx1"/>
            </a:solidFill>
            <a:prstDash val="solid"/>
            <a:round/>
            <a:headEnd type="none" w="med" len="med"/>
            <a:tailEnd type="arrow"/>
          </a:ln>
          <a:effectLst/>
        </p:spPr>
      </p:cxnSp>
      <p:sp>
        <p:nvSpPr>
          <p:cNvPr id="70" name="Ellipse 69"/>
          <p:cNvSpPr/>
          <p:nvPr/>
        </p:nvSpPr>
        <p:spPr bwMode="auto">
          <a:xfrm>
            <a:off x="4114800" y="48768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Ellipse 70"/>
          <p:cNvSpPr/>
          <p:nvPr/>
        </p:nvSpPr>
        <p:spPr bwMode="auto">
          <a:xfrm>
            <a:off x="4267200" y="48768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a:off x="4038600" y="4572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4191000" y="4572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4114800" y="44196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Textfeld 35"/>
          <p:cNvSpPr txBox="1"/>
          <p:nvPr/>
        </p:nvSpPr>
        <p:spPr>
          <a:xfrm>
            <a:off x="3505200" y="5105400"/>
            <a:ext cx="1205779" cy="276999"/>
          </a:xfrm>
          <a:prstGeom prst="rect">
            <a:avLst/>
          </a:prstGeom>
          <a:noFill/>
        </p:spPr>
        <p:txBody>
          <a:bodyPr wrap="none" rtlCol="0">
            <a:spAutoFit/>
          </a:bodyPr>
          <a:lstStyle/>
          <a:p>
            <a:r>
              <a:rPr lang="en-US" dirty="0" smtClean="0"/>
              <a:t>Recombination</a:t>
            </a:r>
            <a:endParaRPr lang="en-US" dirty="0"/>
          </a:p>
        </p:txBody>
      </p:sp>
    </p:spTree>
    <p:extLst>
      <p:ext uri="{BB962C8B-B14F-4D97-AF65-F5344CB8AC3E}">
        <p14:creationId xmlns:p14="http://schemas.microsoft.com/office/powerpoint/2010/main" val="2289296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endParaRPr lang="en-US" sz="2000" dirty="0" smtClean="0"/>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a:solidFill>
                  <a:srgbClr val="FF0000"/>
                </a:solidFill>
              </a:rPr>
              <a:t>Partial signal collection in the regions without E-field</a:t>
            </a:r>
          </a:p>
          <a:p>
            <a:pPr>
              <a:buNone/>
            </a:pPr>
            <a:endParaRPr lang="en-GB"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cxnSp>
        <p:nvCxnSpPr>
          <p:cNvPr id="35" name="Gerade Verbindung 34"/>
          <p:cNvCxnSpPr/>
          <p:nvPr/>
        </p:nvCxnSpPr>
        <p:spPr bwMode="auto">
          <a:xfrm flipH="1">
            <a:off x="1752600" y="5715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4876800"/>
            <a:ext cx="990600" cy="91440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5791200"/>
            <a:ext cx="914400" cy="3048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45720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4572000"/>
            <a:ext cx="3352800" cy="0"/>
          </a:xfrm>
          <a:prstGeom prst="line">
            <a:avLst/>
          </a:prstGeom>
          <a:noFill/>
          <a:ln w="9525" cap="flat" cmpd="sng" algn="ctr">
            <a:solidFill>
              <a:schemeClr val="tx1"/>
            </a:solidFill>
            <a:prstDash val="solid"/>
            <a:round/>
            <a:headEnd type="none" w="med" len="med"/>
            <a:tailEnd type="none" w="med" len="med"/>
          </a:ln>
          <a:effectLst/>
        </p:spPr>
      </p:cxnSp>
      <p:sp>
        <p:nvSpPr>
          <p:cNvPr id="37" name="Ellipse 36"/>
          <p:cNvSpPr/>
          <p:nvPr/>
        </p:nvSpPr>
        <p:spPr bwMode="auto">
          <a:xfrm>
            <a:off x="3962400" y="4876800"/>
            <a:ext cx="152400" cy="152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9" name="Gerade Verbindung 38"/>
          <p:cNvCxnSpPr/>
          <p:nvPr/>
        </p:nvCxnSpPr>
        <p:spPr bwMode="auto">
          <a:xfrm>
            <a:off x="4343400" y="48768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a:off x="4876800" y="48768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4876800" y="52578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a:endCxn id="53" idx="3"/>
          </p:cNvCxnSpPr>
          <p:nvPr/>
        </p:nvCxnSpPr>
        <p:spPr bwMode="auto">
          <a:xfrm flipV="1">
            <a:off x="5562600" y="51054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562600" y="50292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6" name="Rechteck 45"/>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7" name="Gerade Verbindung 46"/>
          <p:cNvCxnSpPr/>
          <p:nvPr/>
        </p:nvCxnSpPr>
        <p:spPr bwMode="auto">
          <a:xfrm>
            <a:off x="5791200" y="5029200"/>
            <a:ext cx="1219200" cy="4572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0104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7010400" y="58674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76962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696200" y="54864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3" name="Rechteck 52"/>
          <p:cNvSpPr/>
          <p:nvPr/>
        </p:nvSpPr>
        <p:spPr bwMode="auto">
          <a:xfrm>
            <a:off x="4876800" y="49530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010400" y="55626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54"/>
          <p:cNvCxnSpPr/>
          <p:nvPr/>
        </p:nvCxnSpPr>
        <p:spPr bwMode="auto">
          <a:xfrm>
            <a:off x="3657600" y="48768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638800" y="4953000"/>
            <a:ext cx="228600" cy="0"/>
          </a:xfrm>
          <a:prstGeom prst="line">
            <a:avLst/>
          </a:prstGeom>
          <a:noFill/>
          <a:ln w="38100" cap="flat" cmpd="sng" algn="ctr">
            <a:solidFill>
              <a:srgbClr val="0070C0"/>
            </a:solidFill>
            <a:prstDash val="solid"/>
            <a:round/>
            <a:headEnd type="none" w="med" len="med"/>
            <a:tailEnd type="none" w="med" len="med"/>
          </a:ln>
          <a:effectLst/>
        </p:spPr>
      </p:cxnSp>
      <p:cxnSp>
        <p:nvCxnSpPr>
          <p:cNvPr id="57" name="Gerade Verbindung mit Pfeil 56"/>
          <p:cNvCxnSpPr/>
          <p:nvPr/>
        </p:nvCxnSpPr>
        <p:spPr bwMode="auto">
          <a:xfrm>
            <a:off x="5867400" y="4953000"/>
            <a:ext cx="1371600" cy="533400"/>
          </a:xfrm>
          <a:prstGeom prst="straightConnector1">
            <a:avLst/>
          </a:prstGeom>
          <a:noFill/>
          <a:ln w="38100" cap="flat" cmpd="sng" algn="ctr">
            <a:solidFill>
              <a:srgbClr val="0070C0"/>
            </a:solidFill>
            <a:prstDash val="solid"/>
            <a:round/>
            <a:headEnd type="none" w="med" len="med"/>
            <a:tailEnd type="arrow"/>
          </a:ln>
          <a:effectLst/>
        </p:spPr>
      </p:cxnSp>
      <p:sp>
        <p:nvSpPr>
          <p:cNvPr id="58" name="Rechteck 57"/>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 name="Gerade Verbindung mit Pfeil 8"/>
          <p:cNvCxnSpPr/>
          <p:nvPr/>
        </p:nvCxnSpPr>
        <p:spPr bwMode="auto">
          <a:xfrm>
            <a:off x="44958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43" name="Gerade Verbindung mit Pfeil 42"/>
          <p:cNvCxnSpPr/>
          <p:nvPr/>
        </p:nvCxnSpPr>
        <p:spPr bwMode="auto">
          <a:xfrm>
            <a:off x="41910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60" name="Gerade Verbindung mit Pfeil 59"/>
          <p:cNvCxnSpPr/>
          <p:nvPr/>
        </p:nvCxnSpPr>
        <p:spPr bwMode="auto">
          <a:xfrm>
            <a:off x="3886200" y="2514600"/>
            <a:ext cx="0" cy="1600200"/>
          </a:xfrm>
          <a:prstGeom prst="straightConnector1">
            <a:avLst/>
          </a:prstGeom>
          <a:noFill/>
          <a:ln w="9525" cap="flat" cmpd="sng" algn="ctr">
            <a:solidFill>
              <a:schemeClr val="tx1"/>
            </a:solidFill>
            <a:prstDash val="solid"/>
            <a:round/>
            <a:headEnd type="none" w="med" len="med"/>
            <a:tailEnd type="arrow"/>
          </a:ln>
          <a:effectLst/>
        </p:spPr>
      </p:cxnSp>
      <p:sp>
        <p:nvSpPr>
          <p:cNvPr id="70" name="Ellipse 69"/>
          <p:cNvSpPr/>
          <p:nvPr/>
        </p:nvSpPr>
        <p:spPr bwMode="auto">
          <a:xfrm>
            <a:off x="4114800" y="4876800"/>
            <a:ext cx="152400" cy="152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Ellipse 70"/>
          <p:cNvSpPr/>
          <p:nvPr/>
        </p:nvSpPr>
        <p:spPr bwMode="auto">
          <a:xfrm>
            <a:off x="4267200" y="4876800"/>
            <a:ext cx="152400" cy="152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a:off x="4038600" y="4572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4191000" y="4572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4114800" y="44196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Textfeld 37"/>
          <p:cNvSpPr txBox="1"/>
          <p:nvPr/>
        </p:nvSpPr>
        <p:spPr>
          <a:xfrm>
            <a:off x="3505200" y="5105400"/>
            <a:ext cx="1205779" cy="276999"/>
          </a:xfrm>
          <a:prstGeom prst="rect">
            <a:avLst/>
          </a:prstGeom>
          <a:noFill/>
        </p:spPr>
        <p:txBody>
          <a:bodyPr wrap="none" rtlCol="0">
            <a:spAutoFit/>
          </a:bodyPr>
          <a:lstStyle/>
          <a:p>
            <a:r>
              <a:rPr lang="en-US" dirty="0" smtClean="0"/>
              <a:t>Recombination</a:t>
            </a:r>
            <a:endParaRPr lang="en-US" dirty="0"/>
          </a:p>
        </p:txBody>
      </p:sp>
    </p:spTree>
    <p:extLst>
      <p:ext uri="{BB962C8B-B14F-4D97-AF65-F5344CB8AC3E}">
        <p14:creationId xmlns:p14="http://schemas.microsoft.com/office/powerpoint/2010/main" val="1288055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smtClean="0"/>
              <a:t> </a:t>
            </a:r>
            <a:endParaRPr lang="en-US" sz="2000" dirty="0" smtClean="0"/>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a:solidFill>
                  <a:srgbClr val="FF0000"/>
                </a:solidFill>
              </a:rPr>
              <a:t>Partial signal collection in the regions without E-field</a:t>
            </a:r>
          </a:p>
          <a:p>
            <a:pPr>
              <a:buNone/>
            </a:pPr>
            <a:endParaRPr lang="en-GB"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cxnSp>
        <p:nvCxnSpPr>
          <p:cNvPr id="35" name="Gerade Verbindung 34"/>
          <p:cNvCxnSpPr/>
          <p:nvPr/>
        </p:nvCxnSpPr>
        <p:spPr bwMode="auto">
          <a:xfrm flipH="1">
            <a:off x="1752600" y="5715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4876800"/>
            <a:ext cx="990600" cy="91440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5791200"/>
            <a:ext cx="914400" cy="3048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45720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4572000"/>
            <a:ext cx="3352800" cy="0"/>
          </a:xfrm>
          <a:prstGeom prst="line">
            <a:avLst/>
          </a:prstGeom>
          <a:noFill/>
          <a:ln w="9525"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a:off x="4343400" y="48768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a:off x="4876800" y="48768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4876800" y="52578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a:endCxn id="53" idx="3"/>
          </p:cNvCxnSpPr>
          <p:nvPr/>
        </p:nvCxnSpPr>
        <p:spPr bwMode="auto">
          <a:xfrm flipV="1">
            <a:off x="5562600" y="51054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562600" y="50292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6" name="Rechteck 45"/>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7" name="Gerade Verbindung 46"/>
          <p:cNvCxnSpPr/>
          <p:nvPr/>
        </p:nvCxnSpPr>
        <p:spPr bwMode="auto">
          <a:xfrm>
            <a:off x="5791200" y="5029200"/>
            <a:ext cx="1219200" cy="4572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0104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7010400" y="58674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76962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696200" y="54864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3" name="Rechteck 52"/>
          <p:cNvSpPr/>
          <p:nvPr/>
        </p:nvSpPr>
        <p:spPr bwMode="auto">
          <a:xfrm>
            <a:off x="4876800" y="49530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010400" y="55626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54"/>
          <p:cNvCxnSpPr/>
          <p:nvPr/>
        </p:nvCxnSpPr>
        <p:spPr bwMode="auto">
          <a:xfrm>
            <a:off x="3657600" y="48768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638800" y="4953000"/>
            <a:ext cx="228600" cy="0"/>
          </a:xfrm>
          <a:prstGeom prst="line">
            <a:avLst/>
          </a:prstGeom>
          <a:noFill/>
          <a:ln w="38100" cap="flat" cmpd="sng" algn="ctr">
            <a:solidFill>
              <a:srgbClr val="0070C0"/>
            </a:solidFill>
            <a:prstDash val="solid"/>
            <a:round/>
            <a:headEnd type="none" w="med" len="med"/>
            <a:tailEnd type="none" w="med" len="med"/>
          </a:ln>
          <a:effectLst/>
        </p:spPr>
      </p:cxnSp>
      <p:cxnSp>
        <p:nvCxnSpPr>
          <p:cNvPr id="57" name="Gerade Verbindung mit Pfeil 56"/>
          <p:cNvCxnSpPr/>
          <p:nvPr/>
        </p:nvCxnSpPr>
        <p:spPr bwMode="auto">
          <a:xfrm>
            <a:off x="5867400" y="4953000"/>
            <a:ext cx="1371600" cy="533400"/>
          </a:xfrm>
          <a:prstGeom prst="straightConnector1">
            <a:avLst/>
          </a:prstGeom>
          <a:noFill/>
          <a:ln w="38100" cap="flat" cmpd="sng" algn="ctr">
            <a:solidFill>
              <a:srgbClr val="0070C0"/>
            </a:solidFill>
            <a:prstDash val="solid"/>
            <a:round/>
            <a:headEnd type="none" w="med" len="med"/>
            <a:tailEnd type="arrow"/>
          </a:ln>
          <a:effectLst/>
        </p:spPr>
      </p:cxnSp>
      <p:sp>
        <p:nvSpPr>
          <p:cNvPr id="58" name="Rechteck 57"/>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 name="Gerade Verbindung mit Pfeil 8"/>
          <p:cNvCxnSpPr/>
          <p:nvPr/>
        </p:nvCxnSpPr>
        <p:spPr bwMode="auto">
          <a:xfrm>
            <a:off x="44958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43" name="Gerade Verbindung mit Pfeil 42"/>
          <p:cNvCxnSpPr/>
          <p:nvPr/>
        </p:nvCxnSpPr>
        <p:spPr bwMode="auto">
          <a:xfrm>
            <a:off x="41910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60" name="Gerade Verbindung mit Pfeil 59"/>
          <p:cNvCxnSpPr/>
          <p:nvPr/>
        </p:nvCxnSpPr>
        <p:spPr bwMode="auto">
          <a:xfrm>
            <a:off x="3886200" y="2514600"/>
            <a:ext cx="0" cy="1600200"/>
          </a:xfrm>
          <a:prstGeom prst="straightConnector1">
            <a:avLst/>
          </a:prstGeom>
          <a:noFill/>
          <a:ln w="9525" cap="flat" cmpd="sng" algn="ctr">
            <a:solidFill>
              <a:schemeClr val="tx1"/>
            </a:solidFill>
            <a:prstDash val="solid"/>
            <a:round/>
            <a:headEnd type="none" w="med" len="med"/>
            <a:tailEnd type="arrow"/>
          </a:ln>
          <a:effectLst/>
        </p:spPr>
      </p:cxnSp>
      <p:sp>
        <p:nvSpPr>
          <p:cNvPr id="72" name="Ellipse 71"/>
          <p:cNvSpPr/>
          <p:nvPr/>
        </p:nvSpPr>
        <p:spPr bwMode="auto">
          <a:xfrm>
            <a:off x="3657600" y="4724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4572000" y="4724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3886200" y="4724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Textfeld 32"/>
          <p:cNvSpPr txBox="1"/>
          <p:nvPr/>
        </p:nvSpPr>
        <p:spPr>
          <a:xfrm>
            <a:off x="4492487" y="4114800"/>
            <a:ext cx="2184060" cy="276999"/>
          </a:xfrm>
          <a:prstGeom prst="rect">
            <a:avLst/>
          </a:prstGeom>
          <a:noFill/>
        </p:spPr>
        <p:txBody>
          <a:bodyPr wrap="none" rtlCol="0">
            <a:spAutoFit/>
          </a:bodyPr>
          <a:lstStyle/>
          <a:p>
            <a:r>
              <a:rPr lang="en-US" dirty="0" smtClean="0"/>
              <a:t>Charge collection by diffusion</a:t>
            </a:r>
            <a:endParaRPr lang="en-US" dirty="0"/>
          </a:p>
        </p:txBody>
      </p:sp>
    </p:spTree>
    <p:extLst>
      <p:ext uri="{BB962C8B-B14F-4D97-AF65-F5344CB8AC3E}">
        <p14:creationId xmlns:p14="http://schemas.microsoft.com/office/powerpoint/2010/main" val="2057094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a:t>Fill-factor</a:t>
            </a:r>
            <a:endParaRPr lang="en-US" sz="2000" dirty="0" smtClean="0"/>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a:solidFill>
                  <a:srgbClr val="FF0000"/>
                </a:solidFill>
              </a:rPr>
              <a:t>Partial signal collection in the regions without E-field</a:t>
            </a:r>
          </a:p>
          <a:p>
            <a:pPr>
              <a:buNone/>
            </a:pPr>
            <a:endParaRPr lang="en-GB"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cxnSp>
        <p:nvCxnSpPr>
          <p:cNvPr id="35" name="Gerade Verbindung 34"/>
          <p:cNvCxnSpPr/>
          <p:nvPr/>
        </p:nvCxnSpPr>
        <p:spPr bwMode="auto">
          <a:xfrm flipH="1">
            <a:off x="1752600" y="5715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4876800"/>
            <a:ext cx="990600" cy="91440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5791200"/>
            <a:ext cx="914400" cy="3048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45720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4572000"/>
            <a:ext cx="3352800" cy="0"/>
          </a:xfrm>
          <a:prstGeom prst="line">
            <a:avLst/>
          </a:prstGeom>
          <a:noFill/>
          <a:ln w="9525"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a:off x="4343400" y="48768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a:off x="4876800" y="48768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4876800" y="52578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a:endCxn id="53" idx="3"/>
          </p:cNvCxnSpPr>
          <p:nvPr/>
        </p:nvCxnSpPr>
        <p:spPr bwMode="auto">
          <a:xfrm flipV="1">
            <a:off x="5562600" y="51054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562600" y="50292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6" name="Rechteck 45"/>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7" name="Gerade Verbindung 46"/>
          <p:cNvCxnSpPr/>
          <p:nvPr/>
        </p:nvCxnSpPr>
        <p:spPr bwMode="auto">
          <a:xfrm>
            <a:off x="5791200" y="5029200"/>
            <a:ext cx="1219200" cy="4572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0104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7010400" y="58674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76962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696200" y="54864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3" name="Rechteck 52"/>
          <p:cNvSpPr/>
          <p:nvPr/>
        </p:nvSpPr>
        <p:spPr bwMode="auto">
          <a:xfrm>
            <a:off x="4876800" y="49530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010400" y="55626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54"/>
          <p:cNvCxnSpPr/>
          <p:nvPr/>
        </p:nvCxnSpPr>
        <p:spPr bwMode="auto">
          <a:xfrm>
            <a:off x="3657600" y="48768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638800" y="4953000"/>
            <a:ext cx="228600" cy="0"/>
          </a:xfrm>
          <a:prstGeom prst="line">
            <a:avLst/>
          </a:prstGeom>
          <a:noFill/>
          <a:ln w="38100" cap="flat" cmpd="sng" algn="ctr">
            <a:solidFill>
              <a:srgbClr val="0070C0"/>
            </a:solidFill>
            <a:prstDash val="solid"/>
            <a:round/>
            <a:headEnd type="none" w="med" len="med"/>
            <a:tailEnd type="none" w="med" len="med"/>
          </a:ln>
          <a:effectLst/>
        </p:spPr>
      </p:cxnSp>
      <p:cxnSp>
        <p:nvCxnSpPr>
          <p:cNvPr id="57" name="Gerade Verbindung mit Pfeil 56"/>
          <p:cNvCxnSpPr/>
          <p:nvPr/>
        </p:nvCxnSpPr>
        <p:spPr bwMode="auto">
          <a:xfrm>
            <a:off x="5867400" y="4953000"/>
            <a:ext cx="1371600" cy="533400"/>
          </a:xfrm>
          <a:prstGeom prst="straightConnector1">
            <a:avLst/>
          </a:prstGeom>
          <a:noFill/>
          <a:ln w="38100" cap="flat" cmpd="sng" algn="ctr">
            <a:solidFill>
              <a:srgbClr val="0070C0"/>
            </a:solidFill>
            <a:prstDash val="solid"/>
            <a:round/>
            <a:headEnd type="none" w="med" len="med"/>
            <a:tailEnd type="arrow"/>
          </a:ln>
          <a:effectLst/>
        </p:spPr>
      </p:cxnSp>
      <p:sp>
        <p:nvSpPr>
          <p:cNvPr id="58" name="Rechteck 57"/>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 name="Gerade Verbindung mit Pfeil 8"/>
          <p:cNvCxnSpPr/>
          <p:nvPr/>
        </p:nvCxnSpPr>
        <p:spPr bwMode="auto">
          <a:xfrm>
            <a:off x="44958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43" name="Gerade Verbindung mit Pfeil 42"/>
          <p:cNvCxnSpPr/>
          <p:nvPr/>
        </p:nvCxnSpPr>
        <p:spPr bwMode="auto">
          <a:xfrm>
            <a:off x="41910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60" name="Gerade Verbindung mit Pfeil 59"/>
          <p:cNvCxnSpPr/>
          <p:nvPr/>
        </p:nvCxnSpPr>
        <p:spPr bwMode="auto">
          <a:xfrm>
            <a:off x="3886200" y="2514600"/>
            <a:ext cx="0" cy="1600200"/>
          </a:xfrm>
          <a:prstGeom prst="straightConnector1">
            <a:avLst/>
          </a:prstGeom>
          <a:noFill/>
          <a:ln w="9525" cap="flat" cmpd="sng" algn="ctr">
            <a:solidFill>
              <a:schemeClr val="tx1"/>
            </a:solidFill>
            <a:prstDash val="solid"/>
            <a:round/>
            <a:headEnd type="none" w="med" len="med"/>
            <a:tailEnd type="arrow"/>
          </a:ln>
          <a:effectLst/>
        </p:spPr>
      </p:cxnSp>
      <p:sp>
        <p:nvSpPr>
          <p:cNvPr id="72" name="Ellipse 71"/>
          <p:cNvSpPr/>
          <p:nvPr/>
        </p:nvSpPr>
        <p:spPr bwMode="auto">
          <a:xfrm>
            <a:off x="3200400" y="50292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4953000" y="4953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3048000" y="51816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Textfeld 32"/>
          <p:cNvSpPr txBox="1"/>
          <p:nvPr/>
        </p:nvSpPr>
        <p:spPr>
          <a:xfrm>
            <a:off x="4492487" y="4114800"/>
            <a:ext cx="2184060" cy="276999"/>
          </a:xfrm>
          <a:prstGeom prst="rect">
            <a:avLst/>
          </a:prstGeom>
          <a:noFill/>
        </p:spPr>
        <p:txBody>
          <a:bodyPr wrap="none" rtlCol="0">
            <a:spAutoFit/>
          </a:bodyPr>
          <a:lstStyle/>
          <a:p>
            <a:r>
              <a:rPr lang="en-US" dirty="0" smtClean="0"/>
              <a:t>Charge collection by diffusion</a:t>
            </a:r>
            <a:endParaRPr lang="en-US" dirty="0"/>
          </a:p>
        </p:txBody>
      </p:sp>
    </p:spTree>
    <p:extLst>
      <p:ext uri="{BB962C8B-B14F-4D97-AF65-F5344CB8AC3E}">
        <p14:creationId xmlns:p14="http://schemas.microsoft.com/office/powerpoint/2010/main" val="531665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a:xfrm>
            <a:off x="685800" y="2133600"/>
            <a:ext cx="7772400" cy="1908175"/>
          </a:xfrm>
        </p:spPr>
        <p:txBody>
          <a:bodyPr/>
          <a:lstStyle/>
          <a:p>
            <a:r>
              <a:rPr lang="en-US" dirty="0" smtClean="0"/>
              <a:t>MAPS sensors</a:t>
            </a:r>
            <a:endParaRPr lang="en-US"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a:t>
            </a:fld>
            <a:endParaRPr lang="de-DE" altLang="de-DE"/>
          </a:p>
        </p:txBody>
      </p:sp>
    </p:spTree>
    <p:extLst>
      <p:ext uri="{BB962C8B-B14F-4D97-AF65-F5344CB8AC3E}">
        <p14:creationId xmlns:p14="http://schemas.microsoft.com/office/powerpoint/2010/main" val="199266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CMOS sensors</a:t>
            </a:r>
            <a:endParaRPr lang="de-DE" dirty="0"/>
          </a:p>
        </p:txBody>
      </p:sp>
      <p:sp>
        <p:nvSpPr>
          <p:cNvPr id="5" name="Inhaltsplatzhalter 4"/>
          <p:cNvSpPr>
            <a:spLocks noGrp="1"/>
          </p:cNvSpPr>
          <p:nvPr>
            <p:ph idx="1"/>
          </p:nvPr>
        </p:nvSpPr>
        <p:spPr>
          <a:xfrm>
            <a:off x="457200" y="692150"/>
            <a:ext cx="8229600" cy="1517650"/>
          </a:xfrm>
        </p:spPr>
        <p:txBody>
          <a:bodyPr/>
          <a:lstStyle/>
          <a:p>
            <a:r>
              <a:rPr lang="en-US" dirty="0"/>
              <a:t>Some decade ago, an improved version of CMOS sensors have been developed that is sensitive over entire area. These sensors are called </a:t>
            </a:r>
            <a:r>
              <a:rPr lang="en-US" dirty="0" smtClean="0"/>
              <a:t>MAPS.</a:t>
            </a:r>
          </a:p>
          <a:p>
            <a:r>
              <a:rPr lang="en-US" dirty="0" smtClean="0"/>
              <a:t>However </a:t>
            </a:r>
            <a:r>
              <a:rPr lang="en-US" dirty="0"/>
              <a:t>these sensors have other drawbacks, line the limited readout electronics and slow signal collection by diffusion.</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a:t>
            </a:fld>
            <a:endParaRPr lang="de-DE" altLang="de-DE"/>
          </a:p>
        </p:txBody>
      </p:sp>
    </p:spTree>
    <p:extLst>
      <p:ext uri="{BB962C8B-B14F-4D97-AF65-F5344CB8AC3E}">
        <p14:creationId xmlns:p14="http://schemas.microsoft.com/office/powerpoint/2010/main" val="194316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smtClean="0"/>
              <a:t>MOS pixel sensor with 100% fill factor</a:t>
            </a:r>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smtClean="0">
                <a:solidFill>
                  <a:srgbClr val="FF0000"/>
                </a:solidFill>
              </a:rPr>
              <a:t>MOS sensor with 100% fill-factor</a:t>
            </a:r>
          </a:p>
          <a:p>
            <a:r>
              <a:rPr lang="en-US" sz="1400" dirty="0" smtClean="0">
                <a:solidFill>
                  <a:srgbClr val="FF0000"/>
                </a:solidFill>
              </a:rPr>
              <a:t>Based on </a:t>
            </a:r>
            <a:r>
              <a:rPr lang="en-US" sz="1400" dirty="0" err="1" smtClean="0">
                <a:solidFill>
                  <a:srgbClr val="FF0000"/>
                </a:solidFill>
              </a:rPr>
              <a:t>epi</a:t>
            </a:r>
            <a:r>
              <a:rPr lang="en-US" sz="1400" dirty="0" smtClean="0">
                <a:solidFill>
                  <a:srgbClr val="FF0000"/>
                </a:solidFill>
              </a:rPr>
              <a:t>-layer</a:t>
            </a:r>
          </a:p>
          <a:p>
            <a:r>
              <a:rPr lang="en-US" sz="1400" dirty="0" smtClean="0">
                <a:solidFill>
                  <a:srgbClr val="FF0000"/>
                </a:solidFill>
              </a:rPr>
              <a:t>Monolithic active pixel sensor  - “MAPS”</a:t>
            </a:r>
            <a:endParaRPr lang="en-US" sz="1400" dirty="0" smtClean="0"/>
          </a:p>
          <a:p>
            <a:pPr>
              <a:buNone/>
            </a:pPr>
            <a:endParaRPr lang="en-US"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cxnSp>
        <p:nvCxnSpPr>
          <p:cNvPr id="35" name="Gerade Verbindung 34"/>
          <p:cNvCxnSpPr/>
          <p:nvPr/>
        </p:nvCxnSpPr>
        <p:spPr bwMode="auto">
          <a:xfrm flipH="1">
            <a:off x="1752600" y="31242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2286000"/>
            <a:ext cx="990600" cy="91440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3200400"/>
            <a:ext cx="914400" cy="3048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19812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1981200"/>
            <a:ext cx="3352800" cy="0"/>
          </a:xfrm>
          <a:prstGeom prst="line">
            <a:avLst/>
          </a:prstGeom>
          <a:noFill/>
          <a:ln w="9525"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a:off x="4343400" y="22860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a:off x="4876800" y="2286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4876800" y="26670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a:endCxn id="53" idx="3"/>
          </p:cNvCxnSpPr>
          <p:nvPr/>
        </p:nvCxnSpPr>
        <p:spPr bwMode="auto">
          <a:xfrm flipV="1">
            <a:off x="5562600" y="25146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562600" y="24384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6" name="Rechteck 45"/>
          <p:cNvSpPr/>
          <p:nvPr/>
        </p:nvSpPr>
        <p:spPr bwMode="auto">
          <a:xfrm>
            <a:off x="5562600" y="18288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7" name="Gerade Verbindung 46"/>
          <p:cNvCxnSpPr/>
          <p:nvPr/>
        </p:nvCxnSpPr>
        <p:spPr bwMode="auto">
          <a:xfrm>
            <a:off x="5791200" y="2438400"/>
            <a:ext cx="1219200" cy="4572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010400" y="28956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7010400" y="32766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7696200" y="28956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696200" y="28956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3" name="Rechteck 52"/>
          <p:cNvSpPr/>
          <p:nvPr/>
        </p:nvSpPr>
        <p:spPr bwMode="auto">
          <a:xfrm>
            <a:off x="4876800" y="23622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010400" y="29718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54"/>
          <p:cNvCxnSpPr/>
          <p:nvPr/>
        </p:nvCxnSpPr>
        <p:spPr bwMode="auto">
          <a:xfrm>
            <a:off x="3657600" y="22860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638800" y="2362200"/>
            <a:ext cx="228600" cy="0"/>
          </a:xfrm>
          <a:prstGeom prst="line">
            <a:avLst/>
          </a:prstGeom>
          <a:noFill/>
          <a:ln w="38100" cap="flat" cmpd="sng" algn="ctr">
            <a:solidFill>
              <a:srgbClr val="0070C0"/>
            </a:solidFill>
            <a:prstDash val="solid"/>
            <a:round/>
            <a:headEnd type="none" w="med" len="med"/>
            <a:tailEnd type="none" w="med" len="med"/>
          </a:ln>
          <a:effectLst/>
        </p:spPr>
      </p:cxnSp>
      <p:cxnSp>
        <p:nvCxnSpPr>
          <p:cNvPr id="57" name="Gerade Verbindung mit Pfeil 56"/>
          <p:cNvCxnSpPr/>
          <p:nvPr/>
        </p:nvCxnSpPr>
        <p:spPr bwMode="auto">
          <a:xfrm>
            <a:off x="5867400" y="2362200"/>
            <a:ext cx="1371600" cy="533400"/>
          </a:xfrm>
          <a:prstGeom prst="straightConnector1">
            <a:avLst/>
          </a:prstGeom>
          <a:noFill/>
          <a:ln w="38100" cap="flat" cmpd="sng" algn="ctr">
            <a:solidFill>
              <a:srgbClr val="0070C0"/>
            </a:solidFill>
            <a:prstDash val="solid"/>
            <a:round/>
            <a:headEnd type="none" w="med" len="med"/>
            <a:tailEnd type="arrow"/>
          </a:ln>
          <a:effectLst/>
        </p:spPr>
      </p:cxnSp>
      <p:sp>
        <p:nvSpPr>
          <p:cNvPr id="58" name="Rechteck 57"/>
          <p:cNvSpPr/>
          <p:nvPr/>
        </p:nvSpPr>
        <p:spPr bwMode="auto">
          <a:xfrm>
            <a:off x="5562600" y="18288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flipH="1">
            <a:off x="2971800" y="3886200"/>
            <a:ext cx="685800" cy="533400"/>
          </a:xfrm>
          <a:prstGeom prst="line">
            <a:avLst/>
          </a:prstGeom>
          <a:noFill/>
          <a:ln w="9525" cap="flat" cmpd="sng" algn="ctr">
            <a:solidFill>
              <a:schemeClr val="tx1"/>
            </a:solidFill>
            <a:prstDash val="solid"/>
            <a:round/>
            <a:headEnd type="none" w="med" len="med"/>
            <a:tailEnd type="none" w="med" len="med"/>
          </a:ln>
          <a:effectLst/>
        </p:spPr>
      </p:cxnSp>
      <p:cxnSp>
        <p:nvCxnSpPr>
          <p:cNvPr id="15" name="Gerade Verbindung 14"/>
          <p:cNvCxnSpPr/>
          <p:nvPr/>
        </p:nvCxnSpPr>
        <p:spPr bwMode="auto">
          <a:xfrm>
            <a:off x="3657600" y="3886200"/>
            <a:ext cx="4724400" cy="0"/>
          </a:xfrm>
          <a:prstGeom prst="line">
            <a:avLst/>
          </a:prstGeom>
          <a:noFill/>
          <a:ln w="9525"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a:off x="8382000" y="2895600"/>
            <a:ext cx="0" cy="990600"/>
          </a:xfrm>
          <a:prstGeom prst="line">
            <a:avLst/>
          </a:prstGeom>
          <a:noFill/>
          <a:ln w="9525"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a:off x="3657600" y="2286000"/>
            <a:ext cx="0" cy="1600200"/>
          </a:xfrm>
          <a:prstGeom prst="line">
            <a:avLst/>
          </a:prstGeom>
          <a:noFill/>
          <a:ln w="9525"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a:off x="2667000" y="3505200"/>
            <a:ext cx="304800" cy="914400"/>
          </a:xfrm>
          <a:prstGeom prst="line">
            <a:avLst/>
          </a:prstGeom>
          <a:noFill/>
          <a:ln w="9525"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a:off x="2971800" y="4419600"/>
            <a:ext cx="4724400" cy="0"/>
          </a:xfrm>
          <a:prstGeom prst="line">
            <a:avLst/>
          </a:prstGeom>
          <a:no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flipH="1">
            <a:off x="7696200" y="3886200"/>
            <a:ext cx="685800" cy="533400"/>
          </a:xfrm>
          <a:prstGeom prst="line">
            <a:avLst/>
          </a:prstGeom>
          <a:no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a:off x="7696200" y="4419600"/>
            <a:ext cx="0" cy="1143000"/>
          </a:xfrm>
          <a:prstGeom prst="line">
            <a:avLst/>
          </a:prstGeom>
          <a:noFill/>
          <a:ln w="9525" cap="flat" cmpd="sng" algn="ctr">
            <a:solidFill>
              <a:schemeClr val="tx1"/>
            </a:solidFill>
            <a:prstDash val="solid"/>
            <a:round/>
            <a:headEnd type="none" w="med" len="med"/>
            <a:tailEnd type="none" w="med" len="med"/>
          </a:ln>
          <a:effectLst/>
        </p:spPr>
      </p:cxnSp>
      <p:cxnSp>
        <p:nvCxnSpPr>
          <p:cNvPr id="78" name="Gerade Verbindung 77"/>
          <p:cNvCxnSpPr/>
          <p:nvPr/>
        </p:nvCxnSpPr>
        <p:spPr bwMode="auto">
          <a:xfrm>
            <a:off x="1447800" y="5562600"/>
            <a:ext cx="6248400" cy="0"/>
          </a:xfrm>
          <a:prstGeom prst="line">
            <a:avLst/>
          </a:prstGeom>
          <a:no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flipH="1">
            <a:off x="1447800" y="3505200"/>
            <a:ext cx="304800" cy="914400"/>
          </a:xfrm>
          <a:prstGeom prst="line">
            <a:avLst/>
          </a:prstGeom>
          <a:no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1447800" y="4419600"/>
            <a:ext cx="1600200" cy="0"/>
          </a:xfrm>
          <a:prstGeom prst="line">
            <a:avLst/>
          </a:prstGeom>
          <a:no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a:off x="1447800" y="4419600"/>
            <a:ext cx="0" cy="1143000"/>
          </a:xfrm>
          <a:prstGeom prst="line">
            <a:avLst/>
          </a:prstGeom>
          <a:noFill/>
          <a:ln w="9525" cap="flat" cmpd="sng" algn="ctr">
            <a:solidFill>
              <a:schemeClr val="tx1"/>
            </a:solidFill>
            <a:prstDash val="solid"/>
            <a:round/>
            <a:headEnd type="none" w="med" len="med"/>
            <a:tailEnd type="none" w="med" len="med"/>
          </a:ln>
          <a:effectLst/>
        </p:spPr>
      </p:cxnSp>
      <p:sp>
        <p:nvSpPr>
          <p:cNvPr id="43" name="Textfeld 42"/>
          <p:cNvSpPr txBox="1"/>
          <p:nvPr/>
        </p:nvSpPr>
        <p:spPr>
          <a:xfrm>
            <a:off x="4657130" y="4572000"/>
            <a:ext cx="1861407" cy="276999"/>
          </a:xfrm>
          <a:prstGeom prst="rect">
            <a:avLst/>
          </a:prstGeom>
          <a:noFill/>
        </p:spPr>
        <p:txBody>
          <a:bodyPr wrap="none" rtlCol="0">
            <a:spAutoFit/>
          </a:bodyPr>
          <a:lstStyle/>
          <a:p>
            <a:r>
              <a:rPr lang="en-US" dirty="0" smtClean="0"/>
              <a:t>Lightly p-doped </a:t>
            </a:r>
            <a:r>
              <a:rPr lang="en-US" dirty="0" err="1" smtClean="0"/>
              <a:t>epi</a:t>
            </a:r>
            <a:r>
              <a:rPr lang="en-US" dirty="0" smtClean="0"/>
              <a:t>-layer</a:t>
            </a:r>
            <a:endParaRPr lang="en-US" dirty="0"/>
          </a:p>
        </p:txBody>
      </p:sp>
      <p:sp>
        <p:nvSpPr>
          <p:cNvPr id="60" name="Textfeld 59"/>
          <p:cNvSpPr txBox="1"/>
          <p:nvPr/>
        </p:nvSpPr>
        <p:spPr>
          <a:xfrm>
            <a:off x="3789105" y="3429000"/>
            <a:ext cx="1750800" cy="276999"/>
          </a:xfrm>
          <a:prstGeom prst="rect">
            <a:avLst/>
          </a:prstGeom>
          <a:noFill/>
        </p:spPr>
        <p:txBody>
          <a:bodyPr wrap="none" rtlCol="0">
            <a:spAutoFit/>
          </a:bodyPr>
          <a:lstStyle/>
          <a:p>
            <a:r>
              <a:rPr lang="en-US" dirty="0" smtClean="0"/>
              <a:t>Heavily p-doped P-well</a:t>
            </a:r>
            <a:endParaRPr lang="en-US" dirty="0"/>
          </a:p>
        </p:txBody>
      </p:sp>
      <p:sp>
        <p:nvSpPr>
          <p:cNvPr id="62" name="Textfeld 61"/>
          <p:cNvSpPr txBox="1"/>
          <p:nvPr/>
        </p:nvSpPr>
        <p:spPr>
          <a:xfrm>
            <a:off x="533400" y="2819400"/>
            <a:ext cx="1562095" cy="276999"/>
          </a:xfrm>
          <a:prstGeom prst="rect">
            <a:avLst/>
          </a:prstGeom>
          <a:noFill/>
        </p:spPr>
        <p:txBody>
          <a:bodyPr wrap="none" rtlCol="0">
            <a:spAutoFit/>
          </a:bodyPr>
          <a:lstStyle/>
          <a:p>
            <a:r>
              <a:rPr lang="en-US" dirty="0" smtClean="0"/>
              <a:t>N-diffusion or N-well</a:t>
            </a:r>
            <a:endParaRPr lang="en-US" dirty="0"/>
          </a:p>
        </p:txBody>
      </p:sp>
      <p:sp>
        <p:nvSpPr>
          <p:cNvPr id="63" name="Textfeld 62"/>
          <p:cNvSpPr txBox="1"/>
          <p:nvPr/>
        </p:nvSpPr>
        <p:spPr>
          <a:xfrm>
            <a:off x="6822673" y="2133600"/>
            <a:ext cx="870751" cy="461665"/>
          </a:xfrm>
          <a:prstGeom prst="rect">
            <a:avLst/>
          </a:prstGeom>
          <a:noFill/>
        </p:spPr>
        <p:txBody>
          <a:bodyPr wrap="none" rtlCol="0">
            <a:spAutoFit/>
          </a:bodyPr>
          <a:lstStyle/>
          <a:p>
            <a:r>
              <a:rPr lang="en-US" dirty="0" smtClean="0"/>
              <a:t>MOS FET</a:t>
            </a:r>
          </a:p>
          <a:p>
            <a:r>
              <a:rPr lang="en-US" dirty="0" smtClean="0"/>
              <a:t>NMOS</a:t>
            </a:r>
            <a:endParaRPr lang="en-US" dirty="0"/>
          </a:p>
        </p:txBody>
      </p:sp>
    </p:spTree>
    <p:extLst>
      <p:ext uri="{BB962C8B-B14F-4D97-AF65-F5344CB8AC3E}">
        <p14:creationId xmlns:p14="http://schemas.microsoft.com/office/powerpoint/2010/main" val="581802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a:t>MOS pixel sensor with 100% fill factor</a:t>
            </a:r>
            <a:endParaRPr lang="en-US" sz="2000" dirty="0" smtClean="0"/>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smtClean="0"/>
              <a:t>Ionization in the </a:t>
            </a:r>
            <a:r>
              <a:rPr lang="en-US" sz="1400" dirty="0" err="1" smtClean="0"/>
              <a:t>epi</a:t>
            </a:r>
            <a:r>
              <a:rPr lang="en-US" sz="1400" dirty="0" smtClean="0"/>
              <a:t>-layer</a:t>
            </a:r>
          </a:p>
          <a:p>
            <a:r>
              <a:rPr lang="en-US" sz="1400" dirty="0" smtClean="0"/>
              <a:t>Charge collection by diffusion</a:t>
            </a:r>
            <a:endParaRPr lang="en-US" sz="1600" dirty="0"/>
          </a:p>
          <a:p>
            <a:pPr>
              <a:buNone/>
            </a:pPr>
            <a:endParaRPr lang="en-GB"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cxnSp>
        <p:nvCxnSpPr>
          <p:cNvPr id="35" name="Gerade Verbindung 34"/>
          <p:cNvCxnSpPr/>
          <p:nvPr/>
        </p:nvCxnSpPr>
        <p:spPr bwMode="auto">
          <a:xfrm flipH="1">
            <a:off x="1752600" y="31242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2286000"/>
            <a:ext cx="990600" cy="91440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3200400"/>
            <a:ext cx="914400" cy="3048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19812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1981200"/>
            <a:ext cx="3352800" cy="0"/>
          </a:xfrm>
          <a:prstGeom prst="line">
            <a:avLst/>
          </a:prstGeom>
          <a:noFill/>
          <a:ln w="9525"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a:off x="4343400" y="22860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a:off x="4876800" y="2286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4876800" y="26670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a:endCxn id="53" idx="3"/>
          </p:cNvCxnSpPr>
          <p:nvPr/>
        </p:nvCxnSpPr>
        <p:spPr bwMode="auto">
          <a:xfrm flipV="1">
            <a:off x="5562600" y="25146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562600" y="24384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6" name="Rechteck 45"/>
          <p:cNvSpPr/>
          <p:nvPr/>
        </p:nvSpPr>
        <p:spPr bwMode="auto">
          <a:xfrm>
            <a:off x="5562600" y="18288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7" name="Gerade Verbindung 46"/>
          <p:cNvCxnSpPr/>
          <p:nvPr/>
        </p:nvCxnSpPr>
        <p:spPr bwMode="auto">
          <a:xfrm>
            <a:off x="5791200" y="2438400"/>
            <a:ext cx="1219200" cy="4572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010400" y="28956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7010400" y="32766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7696200" y="28956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696200" y="28956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3" name="Rechteck 52"/>
          <p:cNvSpPr/>
          <p:nvPr/>
        </p:nvSpPr>
        <p:spPr bwMode="auto">
          <a:xfrm>
            <a:off x="4876800" y="23622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010400" y="29718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54"/>
          <p:cNvCxnSpPr/>
          <p:nvPr/>
        </p:nvCxnSpPr>
        <p:spPr bwMode="auto">
          <a:xfrm>
            <a:off x="3657600" y="22860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638800" y="2362200"/>
            <a:ext cx="228600" cy="0"/>
          </a:xfrm>
          <a:prstGeom prst="line">
            <a:avLst/>
          </a:prstGeom>
          <a:noFill/>
          <a:ln w="38100" cap="flat" cmpd="sng" algn="ctr">
            <a:solidFill>
              <a:srgbClr val="0070C0"/>
            </a:solidFill>
            <a:prstDash val="solid"/>
            <a:round/>
            <a:headEnd type="none" w="med" len="med"/>
            <a:tailEnd type="none" w="med" len="med"/>
          </a:ln>
          <a:effectLst/>
        </p:spPr>
      </p:cxnSp>
      <p:cxnSp>
        <p:nvCxnSpPr>
          <p:cNvPr id="57" name="Gerade Verbindung mit Pfeil 56"/>
          <p:cNvCxnSpPr/>
          <p:nvPr/>
        </p:nvCxnSpPr>
        <p:spPr bwMode="auto">
          <a:xfrm>
            <a:off x="5867400" y="2362200"/>
            <a:ext cx="1371600" cy="533400"/>
          </a:xfrm>
          <a:prstGeom prst="straightConnector1">
            <a:avLst/>
          </a:prstGeom>
          <a:noFill/>
          <a:ln w="38100" cap="flat" cmpd="sng" algn="ctr">
            <a:solidFill>
              <a:srgbClr val="0070C0"/>
            </a:solidFill>
            <a:prstDash val="solid"/>
            <a:round/>
            <a:headEnd type="none" w="med" len="med"/>
            <a:tailEnd type="arrow"/>
          </a:ln>
          <a:effectLst/>
        </p:spPr>
      </p:cxnSp>
      <p:sp>
        <p:nvSpPr>
          <p:cNvPr id="58" name="Rechteck 57"/>
          <p:cNvSpPr/>
          <p:nvPr/>
        </p:nvSpPr>
        <p:spPr bwMode="auto">
          <a:xfrm>
            <a:off x="5562600" y="18288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flipH="1">
            <a:off x="2971800" y="3886200"/>
            <a:ext cx="685800" cy="533400"/>
          </a:xfrm>
          <a:prstGeom prst="line">
            <a:avLst/>
          </a:prstGeom>
          <a:noFill/>
          <a:ln w="9525" cap="flat" cmpd="sng" algn="ctr">
            <a:solidFill>
              <a:schemeClr val="tx1"/>
            </a:solidFill>
            <a:prstDash val="solid"/>
            <a:round/>
            <a:headEnd type="none" w="med" len="med"/>
            <a:tailEnd type="none" w="med" len="med"/>
          </a:ln>
          <a:effectLst/>
        </p:spPr>
      </p:cxnSp>
      <p:cxnSp>
        <p:nvCxnSpPr>
          <p:cNvPr id="15" name="Gerade Verbindung 14"/>
          <p:cNvCxnSpPr/>
          <p:nvPr/>
        </p:nvCxnSpPr>
        <p:spPr bwMode="auto">
          <a:xfrm>
            <a:off x="3657600" y="3886200"/>
            <a:ext cx="4724400" cy="0"/>
          </a:xfrm>
          <a:prstGeom prst="line">
            <a:avLst/>
          </a:prstGeom>
          <a:noFill/>
          <a:ln w="9525"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a:off x="8382000" y="2895600"/>
            <a:ext cx="0" cy="990600"/>
          </a:xfrm>
          <a:prstGeom prst="line">
            <a:avLst/>
          </a:prstGeom>
          <a:noFill/>
          <a:ln w="9525"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a:off x="3657600" y="2286000"/>
            <a:ext cx="0" cy="1600200"/>
          </a:xfrm>
          <a:prstGeom prst="line">
            <a:avLst/>
          </a:prstGeom>
          <a:noFill/>
          <a:ln w="9525"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a:off x="2667000" y="3505200"/>
            <a:ext cx="304800" cy="914400"/>
          </a:xfrm>
          <a:prstGeom prst="line">
            <a:avLst/>
          </a:prstGeom>
          <a:noFill/>
          <a:ln w="9525"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a:off x="2971800" y="4419600"/>
            <a:ext cx="4724400" cy="0"/>
          </a:xfrm>
          <a:prstGeom prst="line">
            <a:avLst/>
          </a:prstGeom>
          <a:no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flipH="1">
            <a:off x="7696200" y="3886200"/>
            <a:ext cx="685800" cy="533400"/>
          </a:xfrm>
          <a:prstGeom prst="line">
            <a:avLst/>
          </a:prstGeom>
          <a:no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a:off x="7696200" y="4419600"/>
            <a:ext cx="0" cy="1143000"/>
          </a:xfrm>
          <a:prstGeom prst="line">
            <a:avLst/>
          </a:prstGeom>
          <a:noFill/>
          <a:ln w="9525" cap="flat" cmpd="sng" algn="ctr">
            <a:solidFill>
              <a:schemeClr val="tx1"/>
            </a:solidFill>
            <a:prstDash val="solid"/>
            <a:round/>
            <a:headEnd type="none" w="med" len="med"/>
            <a:tailEnd type="none" w="med" len="med"/>
          </a:ln>
          <a:effectLst/>
        </p:spPr>
      </p:cxnSp>
      <p:cxnSp>
        <p:nvCxnSpPr>
          <p:cNvPr id="78" name="Gerade Verbindung 77"/>
          <p:cNvCxnSpPr/>
          <p:nvPr/>
        </p:nvCxnSpPr>
        <p:spPr bwMode="auto">
          <a:xfrm>
            <a:off x="1447800" y="5562600"/>
            <a:ext cx="6248400" cy="0"/>
          </a:xfrm>
          <a:prstGeom prst="line">
            <a:avLst/>
          </a:prstGeom>
          <a:no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flipH="1">
            <a:off x="1447800" y="3505200"/>
            <a:ext cx="304800" cy="914400"/>
          </a:xfrm>
          <a:prstGeom prst="line">
            <a:avLst/>
          </a:prstGeom>
          <a:no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1447800" y="4419600"/>
            <a:ext cx="1600200" cy="0"/>
          </a:xfrm>
          <a:prstGeom prst="line">
            <a:avLst/>
          </a:prstGeom>
          <a:no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a:off x="1447800" y="4419600"/>
            <a:ext cx="0" cy="1143000"/>
          </a:xfrm>
          <a:prstGeom prst="line">
            <a:avLst/>
          </a:prstGeom>
          <a:noFill/>
          <a:ln w="9525" cap="flat" cmpd="sng" algn="ctr">
            <a:solidFill>
              <a:schemeClr val="tx1"/>
            </a:solidFill>
            <a:prstDash val="solid"/>
            <a:round/>
            <a:headEnd type="none" w="med" len="med"/>
            <a:tailEnd type="none" w="med" len="med"/>
          </a:ln>
          <a:effectLst/>
        </p:spPr>
      </p:cxnSp>
      <p:sp>
        <p:nvSpPr>
          <p:cNvPr id="60" name="Ellipse 59"/>
          <p:cNvSpPr/>
          <p:nvPr/>
        </p:nvSpPr>
        <p:spPr bwMode="auto">
          <a:xfrm>
            <a:off x="5486400" y="46482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3" name="Ellipse 62"/>
          <p:cNvSpPr/>
          <p:nvPr/>
        </p:nvSpPr>
        <p:spPr bwMode="auto">
          <a:xfrm>
            <a:off x="5410200" y="48006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a:off x="5562600" y="48006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5" name="Ellipse 64"/>
          <p:cNvSpPr/>
          <p:nvPr/>
        </p:nvSpPr>
        <p:spPr bwMode="auto">
          <a:xfrm>
            <a:off x="5334000" y="4953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6" name="Ellipse 65"/>
          <p:cNvSpPr/>
          <p:nvPr/>
        </p:nvSpPr>
        <p:spPr bwMode="auto">
          <a:xfrm>
            <a:off x="5486400" y="4953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Ellipse 66"/>
          <p:cNvSpPr/>
          <p:nvPr/>
        </p:nvSpPr>
        <p:spPr bwMode="auto">
          <a:xfrm>
            <a:off x="5638800" y="4953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8" name="Ellipse 67"/>
          <p:cNvSpPr/>
          <p:nvPr/>
        </p:nvSpPr>
        <p:spPr bwMode="auto">
          <a:xfrm>
            <a:off x="5181600" y="5105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9" name="Ellipse 68"/>
          <p:cNvSpPr/>
          <p:nvPr/>
        </p:nvSpPr>
        <p:spPr bwMode="auto">
          <a:xfrm>
            <a:off x="5334000" y="5105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0" name="Ellipse 69"/>
          <p:cNvSpPr/>
          <p:nvPr/>
        </p:nvSpPr>
        <p:spPr bwMode="auto">
          <a:xfrm>
            <a:off x="5486400" y="5105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Ellipse 70"/>
          <p:cNvSpPr/>
          <p:nvPr/>
        </p:nvSpPr>
        <p:spPr bwMode="auto">
          <a:xfrm>
            <a:off x="5638800" y="5105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5791200" y="5105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Ellipse 74"/>
          <p:cNvSpPr/>
          <p:nvPr/>
        </p:nvSpPr>
        <p:spPr bwMode="auto">
          <a:xfrm>
            <a:off x="2438400" y="40386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3200400" y="31242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mit Pfeil 5"/>
          <p:cNvCxnSpPr/>
          <p:nvPr/>
        </p:nvCxnSpPr>
        <p:spPr bwMode="auto">
          <a:xfrm flipH="1">
            <a:off x="2819400" y="4953000"/>
            <a:ext cx="2057400" cy="0"/>
          </a:xfrm>
          <a:prstGeom prst="straightConnector1">
            <a:avLst/>
          </a:prstGeom>
          <a:noFill/>
          <a:ln w="9525" cap="flat" cmpd="sng" algn="ctr">
            <a:solidFill>
              <a:schemeClr val="tx1"/>
            </a:solidFill>
            <a:prstDash val="solid"/>
            <a:round/>
            <a:headEnd type="none" w="med" len="med"/>
            <a:tailEnd type="arrow"/>
          </a:ln>
          <a:effectLst/>
        </p:spPr>
      </p:cxnSp>
      <p:cxnSp>
        <p:nvCxnSpPr>
          <p:cNvPr id="9" name="Gerade Verbindung mit Pfeil 8"/>
          <p:cNvCxnSpPr/>
          <p:nvPr/>
        </p:nvCxnSpPr>
        <p:spPr bwMode="auto">
          <a:xfrm flipH="1" flipV="1">
            <a:off x="2667000" y="4419600"/>
            <a:ext cx="152400" cy="533400"/>
          </a:xfrm>
          <a:prstGeom prst="straightConnector1">
            <a:avLst/>
          </a:prstGeom>
          <a:noFill/>
          <a:ln w="9525" cap="flat" cmpd="sng" algn="ctr">
            <a:solidFill>
              <a:schemeClr val="tx1"/>
            </a:solidFill>
            <a:prstDash val="solid"/>
            <a:round/>
            <a:headEnd type="none" w="med" len="med"/>
            <a:tailEnd type="arrow"/>
          </a:ln>
          <a:effectLst/>
        </p:spPr>
      </p:cxnSp>
      <p:cxnSp>
        <p:nvCxnSpPr>
          <p:cNvPr id="11" name="Gerade Verbindung mit Pfeil 10"/>
          <p:cNvCxnSpPr/>
          <p:nvPr/>
        </p:nvCxnSpPr>
        <p:spPr bwMode="auto">
          <a:xfrm flipH="1" flipV="1">
            <a:off x="2438400" y="3581400"/>
            <a:ext cx="76200" cy="381000"/>
          </a:xfrm>
          <a:prstGeom prst="straightConnector1">
            <a:avLst/>
          </a:prstGeom>
          <a:noFill/>
          <a:ln w="9525" cap="flat" cmpd="sng" algn="ctr">
            <a:solidFill>
              <a:schemeClr val="tx1"/>
            </a:solidFill>
            <a:prstDash val="solid"/>
            <a:round/>
            <a:headEnd type="none" w="med" len="med"/>
            <a:tailEnd type="arrow"/>
          </a:ln>
          <a:effectLst/>
        </p:spPr>
      </p:cxnSp>
      <p:cxnSp>
        <p:nvCxnSpPr>
          <p:cNvPr id="13" name="Gerade Verbindung mit Pfeil 12"/>
          <p:cNvCxnSpPr/>
          <p:nvPr/>
        </p:nvCxnSpPr>
        <p:spPr bwMode="auto">
          <a:xfrm flipH="1">
            <a:off x="2819400" y="3352800"/>
            <a:ext cx="228600" cy="152400"/>
          </a:xfrm>
          <a:prstGeom prst="straightConnector1">
            <a:avLst/>
          </a:prstGeom>
          <a:noFill/>
          <a:ln w="9525" cap="flat" cmpd="sng" algn="ctr">
            <a:solidFill>
              <a:schemeClr val="tx1"/>
            </a:solidFill>
            <a:prstDash val="solid"/>
            <a:round/>
            <a:headEnd type="none" w="med" len="med"/>
            <a:tailEnd type="arrow"/>
          </a:ln>
          <a:effectLst/>
        </p:spPr>
      </p:cxnSp>
      <p:cxnSp>
        <p:nvCxnSpPr>
          <p:cNvPr id="3" name="Gerade Verbindung mit Pfeil 2"/>
          <p:cNvCxnSpPr/>
          <p:nvPr/>
        </p:nvCxnSpPr>
        <p:spPr bwMode="auto">
          <a:xfrm flipH="1">
            <a:off x="5105400" y="990600"/>
            <a:ext cx="1371600" cy="5562600"/>
          </a:xfrm>
          <a:prstGeom prst="straightConnector1">
            <a:avLst/>
          </a:prstGeom>
          <a:noFill/>
          <a:ln w="9525" cap="flat" cmpd="sng" algn="ctr">
            <a:solidFill>
              <a:schemeClr val="tx1"/>
            </a:solidFill>
            <a:prstDash val="solid"/>
            <a:round/>
            <a:headEnd type="none" w="med" len="med"/>
            <a:tailEnd type="arrow"/>
          </a:ln>
          <a:effectLst/>
        </p:spPr>
      </p:cxnSp>
      <p:sp>
        <p:nvSpPr>
          <p:cNvPr id="62" name="Textfeld 61"/>
          <p:cNvSpPr txBox="1"/>
          <p:nvPr/>
        </p:nvSpPr>
        <p:spPr>
          <a:xfrm>
            <a:off x="533400" y="2819400"/>
            <a:ext cx="1562095" cy="276999"/>
          </a:xfrm>
          <a:prstGeom prst="rect">
            <a:avLst/>
          </a:prstGeom>
          <a:noFill/>
        </p:spPr>
        <p:txBody>
          <a:bodyPr wrap="none" rtlCol="0">
            <a:spAutoFit/>
          </a:bodyPr>
          <a:lstStyle/>
          <a:p>
            <a:r>
              <a:rPr lang="en-US" dirty="0" smtClean="0"/>
              <a:t>N-diffusion or N-well</a:t>
            </a:r>
            <a:endParaRPr lang="en-US" dirty="0"/>
          </a:p>
        </p:txBody>
      </p:sp>
      <p:sp>
        <p:nvSpPr>
          <p:cNvPr id="79" name="Textfeld 78"/>
          <p:cNvSpPr txBox="1"/>
          <p:nvPr/>
        </p:nvSpPr>
        <p:spPr>
          <a:xfrm>
            <a:off x="6324600" y="1524000"/>
            <a:ext cx="696024" cy="276999"/>
          </a:xfrm>
          <a:prstGeom prst="rect">
            <a:avLst/>
          </a:prstGeom>
          <a:noFill/>
        </p:spPr>
        <p:txBody>
          <a:bodyPr wrap="none" rtlCol="0">
            <a:spAutoFit/>
          </a:bodyPr>
          <a:lstStyle/>
          <a:p>
            <a:r>
              <a:rPr lang="en-US" dirty="0" smtClean="0"/>
              <a:t>Particle</a:t>
            </a:r>
            <a:endParaRPr lang="en-US" dirty="0"/>
          </a:p>
        </p:txBody>
      </p:sp>
    </p:spTree>
    <p:extLst>
      <p:ext uri="{BB962C8B-B14F-4D97-AF65-F5344CB8AC3E}">
        <p14:creationId xmlns:p14="http://schemas.microsoft.com/office/powerpoint/2010/main" val="1839767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smtClean="0"/>
              <a:t>MAPS</a:t>
            </a:r>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smtClean="0">
                <a:solidFill>
                  <a:srgbClr val="FF0000"/>
                </a:solidFill>
              </a:rPr>
              <a:t>Many institutes are developing MAPS, for </a:t>
            </a:r>
            <a:r>
              <a:rPr lang="en-US" sz="1400" dirty="0">
                <a:solidFill>
                  <a:srgbClr val="FF0000"/>
                </a:solidFill>
              </a:rPr>
              <a:t>instance: IPHC Strasbourg (PICSEL </a:t>
            </a:r>
            <a:r>
              <a:rPr lang="en-US" sz="1400" dirty="0" smtClean="0">
                <a:solidFill>
                  <a:srgbClr val="FF0000"/>
                </a:solidFill>
              </a:rPr>
              <a:t>group)</a:t>
            </a:r>
          </a:p>
          <a:p>
            <a:r>
              <a:rPr lang="en-US" sz="1400" dirty="0" smtClean="0">
                <a:solidFill>
                  <a:srgbClr val="FF0000"/>
                </a:solidFill>
              </a:rPr>
              <a:t>Family of MIMOSA chips</a:t>
            </a:r>
          </a:p>
          <a:p>
            <a:r>
              <a:rPr lang="en-US" sz="1400" dirty="0" smtClean="0">
                <a:solidFill>
                  <a:srgbClr val="FF0000"/>
                </a:solidFill>
              </a:rPr>
              <a:t>Applications:, STAR-detector (RHIC Brookhaven), </a:t>
            </a:r>
            <a:r>
              <a:rPr lang="en-US" sz="1400" dirty="0" err="1" smtClean="0">
                <a:solidFill>
                  <a:srgbClr val="FF0000"/>
                </a:solidFill>
              </a:rPr>
              <a:t>Eudet</a:t>
            </a:r>
            <a:r>
              <a:rPr lang="en-US" sz="1400" dirty="0">
                <a:solidFill>
                  <a:srgbClr val="FF0000"/>
                </a:solidFill>
              </a:rPr>
              <a:t> </a:t>
            </a:r>
            <a:r>
              <a:rPr lang="en-US" sz="1400" dirty="0" smtClean="0">
                <a:solidFill>
                  <a:srgbClr val="FF0000"/>
                </a:solidFill>
              </a:rPr>
              <a:t>beam-telescope </a:t>
            </a:r>
            <a:r>
              <a:rPr lang="en-US" sz="1400" dirty="0">
                <a:solidFill>
                  <a:srgbClr val="FF0000"/>
                </a:solidFill>
              </a:rPr>
              <a:t>and ALICE inner tracker upgrade </a:t>
            </a:r>
            <a:endParaRPr lang="en-US" sz="1600" dirty="0"/>
          </a:p>
          <a:p>
            <a:pPr>
              <a:buNone/>
            </a:pPr>
            <a:endParaRPr lang="en-GB" sz="1600" dirty="0" smtClean="0"/>
          </a:p>
        </p:txBody>
      </p:sp>
      <p:pic>
        <p:nvPicPr>
          <p:cNvPr id="62" name="Picture 22" descr="pic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6049188"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457200" y="5791200"/>
            <a:ext cx="4222181" cy="276999"/>
          </a:xfrm>
          <a:prstGeom prst="rect">
            <a:avLst/>
          </a:prstGeom>
        </p:spPr>
        <p:txBody>
          <a:bodyPr wrap="none">
            <a:spAutoFit/>
          </a:bodyPr>
          <a:lstStyle/>
          <a:p>
            <a:r>
              <a:rPr lang="de-DE" dirty="0">
                <a:hlinkClick r:id="rId4"/>
              </a:rPr>
              <a:t>http://www.iphc.cnrs.fr/Monolithic-Active-Pixel-Sensors.html</a:t>
            </a:r>
            <a:endParaRPr lang="de-DE" dirty="0"/>
          </a:p>
        </p:txBody>
      </p:sp>
    </p:spTree>
    <p:extLst>
      <p:ext uri="{BB962C8B-B14F-4D97-AF65-F5344CB8AC3E}">
        <p14:creationId xmlns:p14="http://schemas.microsoft.com/office/powerpoint/2010/main" val="51473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a:t>MAPS</a:t>
            </a:r>
            <a:endParaRPr lang="en-US" sz="2000" dirty="0" smtClean="0"/>
          </a:p>
        </p:txBody>
      </p:sp>
      <p:sp>
        <p:nvSpPr>
          <p:cNvPr id="2" name="Rechteck 1"/>
          <p:cNvSpPr/>
          <p:nvPr/>
        </p:nvSpPr>
        <p:spPr>
          <a:xfrm>
            <a:off x="457200" y="5791200"/>
            <a:ext cx="4222181" cy="276999"/>
          </a:xfrm>
          <a:prstGeom prst="rect">
            <a:avLst/>
          </a:prstGeom>
        </p:spPr>
        <p:txBody>
          <a:bodyPr wrap="none">
            <a:spAutoFit/>
          </a:bodyPr>
          <a:lstStyle/>
          <a:p>
            <a:r>
              <a:rPr lang="de-DE" dirty="0">
                <a:hlinkClick r:id="rId3"/>
              </a:rPr>
              <a:t>http://www.iphc.cnrs.fr/Monolithic-Active-Pixel-Sensors.html</a:t>
            </a:r>
            <a:endParaRPr lang="de-DE" dirty="0"/>
          </a:p>
        </p:txBody>
      </p:sp>
      <p:pic>
        <p:nvPicPr>
          <p:cNvPr id="394244" name="Picture 4" descr="http://www.iphc.cnrs.fr/IMG/jpg/ultimat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7526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09600" y="5257800"/>
            <a:ext cx="1736181" cy="276999"/>
          </a:xfrm>
          <a:prstGeom prst="rect">
            <a:avLst/>
          </a:prstGeom>
          <a:noFill/>
        </p:spPr>
        <p:txBody>
          <a:bodyPr wrap="none" rtlCol="0">
            <a:spAutoFit/>
          </a:bodyPr>
          <a:lstStyle/>
          <a:p>
            <a:r>
              <a:rPr lang="de-DE" dirty="0" smtClean="0"/>
              <a:t>Ultimate </a:t>
            </a:r>
            <a:r>
              <a:rPr lang="de-DE" dirty="0" err="1" smtClean="0"/>
              <a:t>chip</a:t>
            </a:r>
            <a:r>
              <a:rPr lang="de-DE" dirty="0" smtClean="0"/>
              <a:t> </a:t>
            </a:r>
            <a:r>
              <a:rPr lang="de-DE" dirty="0" err="1" smtClean="0"/>
              <a:t>for</a:t>
            </a:r>
            <a:r>
              <a:rPr lang="de-DE" dirty="0" smtClean="0"/>
              <a:t> STAR</a:t>
            </a:r>
            <a:endParaRPr lang="de-DE" dirty="0"/>
          </a:p>
        </p:txBody>
      </p:sp>
      <p:pic>
        <p:nvPicPr>
          <p:cNvPr id="396290" name="Picture 2" descr="http://irfu.cea.fr/Images/astImg/2937_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752600"/>
            <a:ext cx="3606423"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4343400" y="5133201"/>
            <a:ext cx="2380332" cy="276999"/>
          </a:xfrm>
          <a:prstGeom prst="rect">
            <a:avLst/>
          </a:prstGeom>
          <a:noFill/>
        </p:spPr>
        <p:txBody>
          <a:bodyPr wrap="none" rtlCol="0">
            <a:spAutoFit/>
          </a:bodyPr>
          <a:lstStyle/>
          <a:p>
            <a:r>
              <a:rPr lang="de-DE" dirty="0" smtClean="0"/>
              <a:t>MIMOSA 26 </a:t>
            </a:r>
            <a:r>
              <a:rPr lang="de-DE" dirty="0" err="1" smtClean="0"/>
              <a:t>for</a:t>
            </a:r>
            <a:r>
              <a:rPr lang="de-DE" dirty="0" smtClean="0"/>
              <a:t> </a:t>
            </a:r>
            <a:r>
              <a:rPr lang="de-DE" dirty="0" err="1" smtClean="0"/>
              <a:t>Eudet</a:t>
            </a:r>
            <a:r>
              <a:rPr lang="de-DE" dirty="0" smtClean="0"/>
              <a:t> </a:t>
            </a:r>
            <a:r>
              <a:rPr lang="de-DE" dirty="0" err="1" smtClean="0"/>
              <a:t>telescope</a:t>
            </a:r>
            <a:endParaRPr lang="de-DE" dirty="0"/>
          </a:p>
        </p:txBody>
      </p:sp>
      <p:sp>
        <p:nvSpPr>
          <p:cNvPr id="10" name="Rectangle 3"/>
          <p:cNvSpPr txBox="1">
            <a:spLocks noChangeArrowheads="1"/>
          </p:cNvSpPr>
          <p:nvPr/>
        </p:nvSpPr>
        <p:spPr bwMode="auto">
          <a:xfrm>
            <a:off x="457200" y="692150"/>
            <a:ext cx="8229600" cy="45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400" kern="0" dirty="0" smtClean="0">
                <a:solidFill>
                  <a:srgbClr val="FF0000"/>
                </a:solidFill>
              </a:rPr>
              <a:t>Although based on simple MAPS principle – </a:t>
            </a:r>
            <a:r>
              <a:rPr lang="en-US" sz="1400" kern="0" dirty="0" err="1" smtClean="0">
                <a:solidFill>
                  <a:srgbClr val="FF0000"/>
                </a:solidFill>
              </a:rPr>
              <a:t>epi</a:t>
            </a:r>
            <a:r>
              <a:rPr lang="en-US" sz="1400" kern="0" dirty="0" smtClean="0">
                <a:solidFill>
                  <a:srgbClr val="FF0000"/>
                </a:solidFill>
              </a:rPr>
              <a:t> layer and NMOS </a:t>
            </a:r>
            <a:r>
              <a:rPr lang="en-US" sz="1400" kern="0" dirty="0">
                <a:solidFill>
                  <a:srgbClr val="FF0000"/>
                </a:solidFill>
              </a:rPr>
              <a:t>electronics – MIMOSA </a:t>
            </a:r>
            <a:r>
              <a:rPr lang="en-US" sz="1400" kern="0" dirty="0" smtClean="0">
                <a:solidFill>
                  <a:srgbClr val="FF0000"/>
                </a:solidFill>
              </a:rPr>
              <a:t>chips use more complex pixel electronics</a:t>
            </a:r>
          </a:p>
          <a:p>
            <a:r>
              <a:rPr lang="en-US" sz="1400" kern="0" dirty="0" smtClean="0">
                <a:solidFill>
                  <a:srgbClr val="FF0000"/>
                </a:solidFill>
              </a:rPr>
              <a:t>Continuous reset and double correlated sampling</a:t>
            </a:r>
          </a:p>
          <a:p>
            <a:endParaRPr lang="en-US" sz="1600" kern="0" dirty="0" smtClean="0"/>
          </a:p>
          <a:p>
            <a:pPr>
              <a:buFontTx/>
              <a:buNone/>
            </a:pPr>
            <a:endParaRPr lang="en-GB" sz="1600" kern="0" dirty="0" smtClean="0"/>
          </a:p>
        </p:txBody>
      </p:sp>
    </p:spTree>
    <p:extLst>
      <p:ext uri="{BB962C8B-B14F-4D97-AF65-F5344CB8AC3E}">
        <p14:creationId xmlns:p14="http://schemas.microsoft.com/office/powerpoint/2010/main" val="4094542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a:xfrm>
            <a:off x="685800" y="2133600"/>
            <a:ext cx="7772400" cy="1908175"/>
          </a:xfrm>
        </p:spPr>
        <p:txBody>
          <a:bodyPr/>
          <a:lstStyle/>
          <a:p>
            <a:r>
              <a:rPr lang="en-US" dirty="0" smtClean="0"/>
              <a:t>CMOS sensors</a:t>
            </a:r>
            <a:endParaRPr lang="en-US"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a:t>
            </a:fld>
            <a:endParaRPr lang="de-DE" altLang="de-DE"/>
          </a:p>
        </p:txBody>
      </p:sp>
    </p:spTree>
    <p:extLst>
      <p:ext uri="{BB962C8B-B14F-4D97-AF65-F5344CB8AC3E}">
        <p14:creationId xmlns:p14="http://schemas.microsoft.com/office/powerpoint/2010/main" val="338149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a:xfrm>
            <a:off x="685800" y="2133600"/>
            <a:ext cx="7772400" cy="1908175"/>
          </a:xfrm>
        </p:spPr>
        <p:txBody>
          <a:bodyPr/>
          <a:lstStyle/>
          <a:p>
            <a:r>
              <a:rPr lang="en-US" dirty="0" smtClean="0"/>
              <a:t>HVCMOS sensors</a:t>
            </a:r>
            <a:endParaRPr lang="en-US"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20</a:t>
            </a:fld>
            <a:endParaRPr lang="de-DE" altLang="de-DE"/>
          </a:p>
        </p:txBody>
      </p:sp>
    </p:spTree>
    <p:extLst>
      <p:ext uri="{BB962C8B-B14F-4D97-AF65-F5344CB8AC3E}">
        <p14:creationId xmlns:p14="http://schemas.microsoft.com/office/powerpoint/2010/main" val="189363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HVCMOS </a:t>
            </a:r>
            <a:r>
              <a:rPr lang="en-US" dirty="0"/>
              <a:t>sensors</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smtClean="0"/>
              <a:t>One possibility to </a:t>
            </a:r>
            <a:r>
              <a:rPr lang="en-US" dirty="0"/>
              <a:t>overcome these limitations </a:t>
            </a:r>
            <a:r>
              <a:rPr lang="en-US" dirty="0" smtClean="0"/>
              <a:t>- </a:t>
            </a:r>
            <a:r>
              <a:rPr lang="en-US" dirty="0"/>
              <a:t>high voltage CMOS sensors</a:t>
            </a:r>
            <a:r>
              <a:rPr lang="en-US" dirty="0" smtClean="0"/>
              <a:t>.</a:t>
            </a:r>
          </a:p>
          <a:p>
            <a:r>
              <a:rPr lang="en-US" dirty="0"/>
              <a:t>The main idea is here to use a high voltage on a CMOS chip and in this way produce a large depletion </a:t>
            </a:r>
            <a:r>
              <a:rPr lang="en-US" dirty="0" smtClean="0"/>
              <a:t>region.</a:t>
            </a:r>
          </a:p>
          <a:p>
            <a:r>
              <a:rPr lang="en-US" dirty="0" smtClean="0"/>
              <a:t>This </a:t>
            </a:r>
            <a:r>
              <a:rPr lang="en-US" dirty="0"/>
              <a:t>depletion region is necessary for particle </a:t>
            </a:r>
            <a:r>
              <a:rPr lang="en-US" dirty="0" smtClean="0"/>
              <a:t>detection.</a:t>
            </a:r>
          </a:p>
          <a:p>
            <a:r>
              <a:rPr lang="en-US" dirty="0" smtClean="0"/>
              <a:t>Problem </a:t>
            </a:r>
            <a:r>
              <a:rPr lang="en-US" dirty="0"/>
              <a:t>– the CMOS transistors are sensitive and cannot withstand high </a:t>
            </a:r>
            <a:r>
              <a:rPr lang="en-US" dirty="0" smtClean="0"/>
              <a:t>voltage.</a:t>
            </a:r>
          </a:p>
          <a:p>
            <a:r>
              <a:rPr lang="en-US" dirty="0" smtClean="0"/>
              <a:t>We </a:t>
            </a:r>
            <a:r>
              <a:rPr lang="en-US" dirty="0"/>
              <a:t>have solved this by putting all the transistors into an n-well </a:t>
            </a:r>
            <a:r>
              <a:rPr lang="en-US" dirty="0" smtClean="0"/>
              <a:t>structure.</a:t>
            </a:r>
          </a:p>
          <a:p>
            <a:r>
              <a:rPr lang="en-US" dirty="0" smtClean="0"/>
              <a:t>The </a:t>
            </a:r>
            <a:r>
              <a:rPr lang="en-US" dirty="0"/>
              <a:t>high voltage is limited to the regions outside the </a:t>
            </a:r>
            <a:r>
              <a:rPr lang="en-US" dirty="0" smtClean="0"/>
              <a:t>n-well.</a:t>
            </a:r>
          </a:p>
          <a:p>
            <a:r>
              <a:rPr lang="en-US" dirty="0" smtClean="0"/>
              <a:t>The </a:t>
            </a:r>
            <a:r>
              <a:rPr lang="en-US" dirty="0"/>
              <a:t>n-well to p-substrate is used as a sensor.</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21</a:t>
            </a:fld>
            <a:endParaRPr lang="de-DE" altLang="de-DE"/>
          </a:p>
        </p:txBody>
      </p:sp>
    </p:spTree>
    <p:extLst>
      <p:ext uri="{BB962C8B-B14F-4D97-AF65-F5344CB8AC3E}">
        <p14:creationId xmlns:p14="http://schemas.microsoft.com/office/powerpoint/2010/main" val="48143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 </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One possibility to overcome these limitations - high voltage CMOS sensors.</a:t>
            </a:r>
          </a:p>
          <a:p>
            <a:r>
              <a:rPr lang="en-US" dirty="0" smtClean="0"/>
              <a:t>The </a:t>
            </a:r>
            <a:r>
              <a:rPr lang="en-US" dirty="0"/>
              <a:t>main idea is here to use a high voltage on a CMOS chip and in this way produce a large depletion </a:t>
            </a:r>
            <a:r>
              <a:rPr lang="en-US" dirty="0" smtClean="0"/>
              <a:t>region.</a:t>
            </a:r>
          </a:p>
          <a:p>
            <a:r>
              <a:rPr lang="en-US" dirty="0" smtClean="0"/>
              <a:t>This </a:t>
            </a:r>
            <a:r>
              <a:rPr lang="en-US" dirty="0"/>
              <a:t>depletion region is necessary for particle </a:t>
            </a:r>
            <a:r>
              <a:rPr lang="en-US" dirty="0" smtClean="0"/>
              <a:t>detection.</a:t>
            </a:r>
          </a:p>
          <a:p>
            <a:r>
              <a:rPr lang="en-US" dirty="0" smtClean="0"/>
              <a:t>Problem </a:t>
            </a:r>
            <a:r>
              <a:rPr lang="en-US" dirty="0"/>
              <a:t>– the CMOS transistors are sensitive and cannot withstand high </a:t>
            </a:r>
            <a:r>
              <a:rPr lang="en-US" dirty="0" smtClean="0"/>
              <a:t>voltage.</a:t>
            </a:r>
          </a:p>
          <a:p>
            <a:r>
              <a:rPr lang="en-US" dirty="0" smtClean="0"/>
              <a:t>We </a:t>
            </a:r>
            <a:r>
              <a:rPr lang="en-US" dirty="0"/>
              <a:t>have solved this by putting all the transistors into an n-well </a:t>
            </a:r>
            <a:r>
              <a:rPr lang="en-US" dirty="0" smtClean="0"/>
              <a:t>structure.</a:t>
            </a:r>
          </a:p>
          <a:p>
            <a:r>
              <a:rPr lang="en-US" dirty="0" smtClean="0"/>
              <a:t>The </a:t>
            </a:r>
            <a:r>
              <a:rPr lang="en-US" dirty="0"/>
              <a:t>high voltage is limited to the regions outside the </a:t>
            </a:r>
            <a:r>
              <a:rPr lang="en-US" dirty="0" smtClean="0"/>
              <a:t>n-well.</a:t>
            </a:r>
          </a:p>
          <a:p>
            <a:r>
              <a:rPr lang="en-US" dirty="0" smtClean="0"/>
              <a:t>The </a:t>
            </a:r>
            <a:r>
              <a:rPr lang="en-US" dirty="0"/>
              <a:t>n-well to p-substrate is used as a sensor.</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22</a:t>
            </a:fld>
            <a:endParaRPr lang="de-DE" altLang="de-DE"/>
          </a:p>
        </p:txBody>
      </p:sp>
      <p:sp>
        <p:nvSpPr>
          <p:cNvPr id="6" name="Rectangle 3"/>
          <p:cNvSpPr>
            <a:spLocks noChangeArrowheads="1"/>
          </p:cNvSpPr>
          <p:nvPr/>
        </p:nvSpPr>
        <p:spPr bwMode="auto">
          <a:xfrm>
            <a:off x="539750" y="3505200"/>
            <a:ext cx="6769100" cy="2168525"/>
          </a:xfrm>
          <a:prstGeom prst="rect">
            <a:avLst/>
          </a:prstGeom>
          <a:solidFill>
            <a:srgbClr val="FF9900"/>
          </a:solidFill>
          <a:ln w="9525">
            <a:noFill/>
            <a:miter lim="800000"/>
            <a:headEnd/>
            <a:tailEnd/>
          </a:ln>
          <a:effectLst/>
        </p:spPr>
        <p:txBody>
          <a:bodyPr wrap="none" anchor="ctr"/>
          <a:lstStyle/>
          <a:p>
            <a:endParaRPr lang="sr-Latn-CS"/>
          </a:p>
        </p:txBody>
      </p:sp>
      <p:grpSp>
        <p:nvGrpSpPr>
          <p:cNvPr id="7" name="Group 6"/>
          <p:cNvGrpSpPr>
            <a:grpSpLocks/>
          </p:cNvGrpSpPr>
          <p:nvPr/>
        </p:nvGrpSpPr>
        <p:grpSpPr bwMode="auto">
          <a:xfrm>
            <a:off x="827088" y="3514725"/>
            <a:ext cx="2016125" cy="1727200"/>
            <a:chOff x="612" y="2478"/>
            <a:chExt cx="1270" cy="1088"/>
          </a:xfrm>
        </p:grpSpPr>
        <p:sp>
          <p:nvSpPr>
            <p:cNvPr id="8" name="Rectangle 7"/>
            <p:cNvSpPr>
              <a:spLocks noChangeArrowheads="1"/>
            </p:cNvSpPr>
            <p:nvPr/>
          </p:nvSpPr>
          <p:spPr bwMode="auto">
            <a:xfrm>
              <a:off x="839" y="2523"/>
              <a:ext cx="816" cy="272"/>
            </a:xfrm>
            <a:prstGeom prst="rect">
              <a:avLst/>
            </a:prstGeom>
            <a:solidFill>
              <a:srgbClr val="99CCFF"/>
            </a:solidFill>
            <a:ln w="9525">
              <a:solidFill>
                <a:srgbClr val="99CCFF"/>
              </a:solidFill>
              <a:miter lim="800000"/>
              <a:headEnd/>
              <a:tailEnd/>
            </a:ln>
            <a:effectLst/>
          </p:spPr>
          <p:txBody>
            <a:bodyPr wrap="none" anchor="ctr"/>
            <a:lstStyle/>
            <a:p>
              <a:endParaRPr lang="sr-Latn-CS"/>
            </a:p>
          </p:txBody>
        </p:sp>
        <p:sp>
          <p:nvSpPr>
            <p:cNvPr id="9" name="Freeform 8"/>
            <p:cNvSpPr>
              <a:spLocks/>
            </p:cNvSpPr>
            <p:nvPr/>
          </p:nvSpPr>
          <p:spPr bwMode="auto">
            <a:xfrm>
              <a:off x="612" y="2478"/>
              <a:ext cx="1270" cy="45"/>
            </a:xfrm>
            <a:custGeom>
              <a:avLst/>
              <a:gdLst/>
              <a:ahLst/>
              <a:cxnLst>
                <a:cxn ang="0">
                  <a:pos x="1270" y="0"/>
                </a:cxn>
                <a:cxn ang="0">
                  <a:pos x="1043" y="45"/>
                </a:cxn>
                <a:cxn ang="0">
                  <a:pos x="227" y="45"/>
                </a:cxn>
                <a:cxn ang="0">
                  <a:pos x="0" y="0"/>
                </a:cxn>
                <a:cxn ang="0">
                  <a:pos x="1270" y="0"/>
                </a:cxn>
              </a:cxnLst>
              <a:rect l="0" t="0" r="r" b="b"/>
              <a:pathLst>
                <a:path w="1270" h="45">
                  <a:moveTo>
                    <a:pt x="1270" y="0"/>
                  </a:moveTo>
                  <a:lnTo>
                    <a:pt x="1043" y="45"/>
                  </a:lnTo>
                  <a:lnTo>
                    <a:pt x="227" y="45"/>
                  </a:lnTo>
                  <a:lnTo>
                    <a:pt x="0" y="0"/>
                  </a:lnTo>
                  <a:lnTo>
                    <a:pt x="1270" y="0"/>
                  </a:lnTo>
                  <a:close/>
                </a:path>
              </a:pathLst>
            </a:custGeom>
            <a:solidFill>
              <a:schemeClr val="bg1"/>
            </a:solidFill>
            <a:ln w="9525" cap="flat" cmpd="sng">
              <a:noFill/>
              <a:prstDash val="solid"/>
              <a:round/>
              <a:headEnd/>
              <a:tailEnd/>
            </a:ln>
            <a:effectLst/>
          </p:spPr>
          <p:txBody>
            <a:bodyPr anchor="ctr"/>
            <a:lstStyle/>
            <a:p>
              <a:endParaRPr lang="sr-Latn-CS"/>
            </a:p>
          </p:txBody>
        </p:sp>
        <p:sp>
          <p:nvSpPr>
            <p:cNvPr id="10" name="Freeform 9"/>
            <p:cNvSpPr>
              <a:spLocks/>
            </p:cNvSpPr>
            <p:nvPr/>
          </p:nvSpPr>
          <p:spPr bwMode="auto">
            <a:xfrm>
              <a:off x="612"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CC9900"/>
            </a:solidFill>
            <a:ln w="9525" cap="flat" cmpd="sng">
              <a:noFill/>
              <a:prstDash val="solid"/>
              <a:round/>
              <a:headEnd/>
              <a:tailEnd/>
            </a:ln>
            <a:effectLst/>
          </p:spPr>
          <p:txBody>
            <a:bodyPr anchor="ctr"/>
            <a:lstStyle/>
            <a:p>
              <a:endParaRPr lang="sr-Latn-CS"/>
            </a:p>
          </p:txBody>
        </p:sp>
        <p:sp>
          <p:nvSpPr>
            <p:cNvPr id="11" name="Freeform 10"/>
            <p:cNvSpPr>
              <a:spLocks/>
            </p:cNvSpPr>
            <p:nvPr/>
          </p:nvSpPr>
          <p:spPr bwMode="auto">
            <a:xfrm>
              <a:off x="612" y="2931"/>
              <a:ext cx="1270" cy="635"/>
            </a:xfrm>
            <a:custGeom>
              <a:avLst/>
              <a:gdLst/>
              <a:ahLst/>
              <a:cxnLst>
                <a:cxn ang="0">
                  <a:pos x="0" y="635"/>
                </a:cxn>
                <a:cxn ang="0">
                  <a:pos x="1270" y="635"/>
                </a:cxn>
                <a:cxn ang="0">
                  <a:pos x="1179" y="0"/>
                </a:cxn>
                <a:cxn ang="0">
                  <a:pos x="91" y="0"/>
                </a:cxn>
                <a:cxn ang="0">
                  <a:pos x="0" y="635"/>
                </a:cxn>
              </a:cxnLst>
              <a:rect l="0" t="0" r="r" b="b"/>
              <a:pathLst>
                <a:path w="1270" h="635">
                  <a:moveTo>
                    <a:pt x="0" y="635"/>
                  </a:moveTo>
                  <a:lnTo>
                    <a:pt x="1270" y="635"/>
                  </a:lnTo>
                  <a:lnTo>
                    <a:pt x="1179" y="0"/>
                  </a:lnTo>
                  <a:lnTo>
                    <a:pt x="91" y="0"/>
                  </a:lnTo>
                  <a:lnTo>
                    <a:pt x="0" y="635"/>
                  </a:lnTo>
                  <a:close/>
                </a:path>
              </a:pathLst>
            </a:custGeom>
            <a:solidFill>
              <a:srgbClr val="FFFF66"/>
            </a:solidFill>
            <a:ln w="9525" cap="flat" cmpd="sng">
              <a:noFill/>
              <a:prstDash val="solid"/>
              <a:round/>
              <a:headEnd/>
              <a:tailEnd/>
            </a:ln>
            <a:effectLst/>
          </p:spPr>
          <p:txBody>
            <a:bodyPr anchor="ctr"/>
            <a:lstStyle/>
            <a:p>
              <a:endParaRPr lang="sr-Latn-CS"/>
            </a:p>
          </p:txBody>
        </p:sp>
        <p:sp>
          <p:nvSpPr>
            <p:cNvPr id="12" name="Freeform 11"/>
            <p:cNvSpPr>
              <a:spLocks/>
            </p:cNvSpPr>
            <p:nvPr/>
          </p:nvSpPr>
          <p:spPr bwMode="auto">
            <a:xfrm flipH="1">
              <a:off x="1655"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FFFF99"/>
            </a:solidFill>
            <a:ln w="9525" cap="flat" cmpd="sng">
              <a:noFill/>
              <a:prstDash val="solid"/>
              <a:round/>
              <a:headEnd/>
              <a:tailEnd/>
            </a:ln>
            <a:effectLst/>
          </p:spPr>
          <p:txBody>
            <a:bodyPr anchor="ctr"/>
            <a:lstStyle/>
            <a:p>
              <a:endParaRPr lang="sr-Latn-CS"/>
            </a:p>
          </p:txBody>
        </p:sp>
        <p:sp>
          <p:nvSpPr>
            <p:cNvPr id="13" name="Freeform 12"/>
            <p:cNvSpPr>
              <a:spLocks/>
            </p:cNvSpPr>
            <p:nvPr/>
          </p:nvSpPr>
          <p:spPr bwMode="auto">
            <a:xfrm>
              <a:off x="703" y="2795"/>
              <a:ext cx="1088" cy="136"/>
            </a:xfrm>
            <a:custGeom>
              <a:avLst/>
              <a:gdLst/>
              <a:ahLst/>
              <a:cxnLst>
                <a:cxn ang="0">
                  <a:pos x="1088" y="136"/>
                </a:cxn>
                <a:cxn ang="0">
                  <a:pos x="0" y="136"/>
                </a:cxn>
                <a:cxn ang="0">
                  <a:pos x="136" y="0"/>
                </a:cxn>
                <a:cxn ang="0">
                  <a:pos x="952" y="0"/>
                </a:cxn>
                <a:cxn ang="0">
                  <a:pos x="1088" y="136"/>
                </a:cxn>
              </a:cxnLst>
              <a:rect l="0" t="0" r="r" b="b"/>
              <a:pathLst>
                <a:path w="1088" h="136">
                  <a:moveTo>
                    <a:pt x="1088" y="136"/>
                  </a:moveTo>
                  <a:lnTo>
                    <a:pt x="0" y="136"/>
                  </a:lnTo>
                  <a:lnTo>
                    <a:pt x="136" y="0"/>
                  </a:lnTo>
                  <a:lnTo>
                    <a:pt x="952" y="0"/>
                  </a:lnTo>
                  <a:lnTo>
                    <a:pt x="1088" y="136"/>
                  </a:lnTo>
                  <a:close/>
                </a:path>
              </a:pathLst>
            </a:custGeom>
            <a:solidFill>
              <a:srgbClr val="FF9900"/>
            </a:solidFill>
            <a:ln w="9525" cap="flat" cmpd="sng">
              <a:noFill/>
              <a:prstDash val="solid"/>
              <a:round/>
              <a:headEnd/>
              <a:tailEnd/>
            </a:ln>
            <a:effectLst/>
          </p:spPr>
          <p:txBody>
            <a:bodyPr anchor="ctr"/>
            <a:lstStyle/>
            <a:p>
              <a:endParaRPr lang="sr-Latn-CS"/>
            </a:p>
          </p:txBody>
        </p:sp>
      </p:grpSp>
      <p:grpSp>
        <p:nvGrpSpPr>
          <p:cNvPr id="14" name="Group 13"/>
          <p:cNvGrpSpPr>
            <a:grpSpLocks/>
          </p:cNvGrpSpPr>
          <p:nvPr/>
        </p:nvGrpSpPr>
        <p:grpSpPr bwMode="auto">
          <a:xfrm>
            <a:off x="2843213" y="3514725"/>
            <a:ext cx="2016125" cy="1727200"/>
            <a:chOff x="612" y="2478"/>
            <a:chExt cx="1270" cy="1088"/>
          </a:xfrm>
        </p:grpSpPr>
        <p:sp>
          <p:nvSpPr>
            <p:cNvPr id="15" name="Rectangle 14"/>
            <p:cNvSpPr>
              <a:spLocks noChangeArrowheads="1"/>
            </p:cNvSpPr>
            <p:nvPr/>
          </p:nvSpPr>
          <p:spPr bwMode="auto">
            <a:xfrm>
              <a:off x="839" y="2523"/>
              <a:ext cx="816" cy="272"/>
            </a:xfrm>
            <a:prstGeom prst="rect">
              <a:avLst/>
            </a:prstGeom>
            <a:solidFill>
              <a:srgbClr val="99CCFF"/>
            </a:solidFill>
            <a:ln w="9525">
              <a:solidFill>
                <a:srgbClr val="99CCFF"/>
              </a:solidFill>
              <a:miter lim="800000"/>
              <a:headEnd/>
              <a:tailEnd/>
            </a:ln>
            <a:effectLst/>
          </p:spPr>
          <p:txBody>
            <a:bodyPr wrap="none" anchor="ctr"/>
            <a:lstStyle/>
            <a:p>
              <a:endParaRPr lang="sr-Latn-CS"/>
            </a:p>
          </p:txBody>
        </p:sp>
        <p:sp>
          <p:nvSpPr>
            <p:cNvPr id="16" name="Freeform 15"/>
            <p:cNvSpPr>
              <a:spLocks/>
            </p:cNvSpPr>
            <p:nvPr/>
          </p:nvSpPr>
          <p:spPr bwMode="auto">
            <a:xfrm>
              <a:off x="612" y="2478"/>
              <a:ext cx="1270" cy="45"/>
            </a:xfrm>
            <a:custGeom>
              <a:avLst/>
              <a:gdLst/>
              <a:ahLst/>
              <a:cxnLst>
                <a:cxn ang="0">
                  <a:pos x="1270" y="0"/>
                </a:cxn>
                <a:cxn ang="0">
                  <a:pos x="1043" y="45"/>
                </a:cxn>
                <a:cxn ang="0">
                  <a:pos x="227" y="45"/>
                </a:cxn>
                <a:cxn ang="0">
                  <a:pos x="0" y="0"/>
                </a:cxn>
                <a:cxn ang="0">
                  <a:pos x="1270" y="0"/>
                </a:cxn>
              </a:cxnLst>
              <a:rect l="0" t="0" r="r" b="b"/>
              <a:pathLst>
                <a:path w="1270" h="45">
                  <a:moveTo>
                    <a:pt x="1270" y="0"/>
                  </a:moveTo>
                  <a:lnTo>
                    <a:pt x="1043" y="45"/>
                  </a:lnTo>
                  <a:lnTo>
                    <a:pt x="227" y="45"/>
                  </a:lnTo>
                  <a:lnTo>
                    <a:pt x="0" y="0"/>
                  </a:lnTo>
                  <a:lnTo>
                    <a:pt x="1270" y="0"/>
                  </a:lnTo>
                  <a:close/>
                </a:path>
              </a:pathLst>
            </a:custGeom>
            <a:solidFill>
              <a:schemeClr val="bg1"/>
            </a:solidFill>
            <a:ln w="9525" cap="flat" cmpd="sng">
              <a:noFill/>
              <a:prstDash val="solid"/>
              <a:round/>
              <a:headEnd/>
              <a:tailEnd/>
            </a:ln>
            <a:effectLst/>
          </p:spPr>
          <p:txBody>
            <a:bodyPr anchor="ctr"/>
            <a:lstStyle/>
            <a:p>
              <a:endParaRPr lang="sr-Latn-CS"/>
            </a:p>
          </p:txBody>
        </p:sp>
        <p:sp>
          <p:nvSpPr>
            <p:cNvPr id="17" name="Freeform 16"/>
            <p:cNvSpPr>
              <a:spLocks/>
            </p:cNvSpPr>
            <p:nvPr/>
          </p:nvSpPr>
          <p:spPr bwMode="auto">
            <a:xfrm>
              <a:off x="612"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CC9900"/>
            </a:solidFill>
            <a:ln w="9525" cap="flat" cmpd="sng">
              <a:noFill/>
              <a:prstDash val="solid"/>
              <a:round/>
              <a:headEnd/>
              <a:tailEnd/>
            </a:ln>
            <a:effectLst/>
          </p:spPr>
          <p:txBody>
            <a:bodyPr anchor="ctr"/>
            <a:lstStyle/>
            <a:p>
              <a:endParaRPr lang="sr-Latn-CS"/>
            </a:p>
          </p:txBody>
        </p:sp>
        <p:sp>
          <p:nvSpPr>
            <p:cNvPr id="18" name="Freeform 17"/>
            <p:cNvSpPr>
              <a:spLocks/>
            </p:cNvSpPr>
            <p:nvPr/>
          </p:nvSpPr>
          <p:spPr bwMode="auto">
            <a:xfrm>
              <a:off x="612" y="2931"/>
              <a:ext cx="1270" cy="635"/>
            </a:xfrm>
            <a:custGeom>
              <a:avLst/>
              <a:gdLst/>
              <a:ahLst/>
              <a:cxnLst>
                <a:cxn ang="0">
                  <a:pos x="0" y="635"/>
                </a:cxn>
                <a:cxn ang="0">
                  <a:pos x="1270" y="635"/>
                </a:cxn>
                <a:cxn ang="0">
                  <a:pos x="1179" y="0"/>
                </a:cxn>
                <a:cxn ang="0">
                  <a:pos x="91" y="0"/>
                </a:cxn>
                <a:cxn ang="0">
                  <a:pos x="0" y="635"/>
                </a:cxn>
              </a:cxnLst>
              <a:rect l="0" t="0" r="r" b="b"/>
              <a:pathLst>
                <a:path w="1270" h="635">
                  <a:moveTo>
                    <a:pt x="0" y="635"/>
                  </a:moveTo>
                  <a:lnTo>
                    <a:pt x="1270" y="635"/>
                  </a:lnTo>
                  <a:lnTo>
                    <a:pt x="1179" y="0"/>
                  </a:lnTo>
                  <a:lnTo>
                    <a:pt x="91" y="0"/>
                  </a:lnTo>
                  <a:lnTo>
                    <a:pt x="0" y="635"/>
                  </a:lnTo>
                  <a:close/>
                </a:path>
              </a:pathLst>
            </a:custGeom>
            <a:solidFill>
              <a:srgbClr val="FFFF66"/>
            </a:solidFill>
            <a:ln w="9525" cap="flat" cmpd="sng">
              <a:noFill/>
              <a:prstDash val="solid"/>
              <a:round/>
              <a:headEnd/>
              <a:tailEnd/>
            </a:ln>
            <a:effectLst/>
          </p:spPr>
          <p:txBody>
            <a:bodyPr anchor="ctr"/>
            <a:lstStyle/>
            <a:p>
              <a:endParaRPr lang="sr-Latn-CS"/>
            </a:p>
          </p:txBody>
        </p:sp>
        <p:sp>
          <p:nvSpPr>
            <p:cNvPr id="19" name="Freeform 18"/>
            <p:cNvSpPr>
              <a:spLocks/>
            </p:cNvSpPr>
            <p:nvPr/>
          </p:nvSpPr>
          <p:spPr bwMode="auto">
            <a:xfrm flipH="1">
              <a:off x="1655"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FFFF99"/>
            </a:solidFill>
            <a:ln w="9525" cap="flat" cmpd="sng">
              <a:noFill/>
              <a:prstDash val="solid"/>
              <a:round/>
              <a:headEnd/>
              <a:tailEnd/>
            </a:ln>
            <a:effectLst/>
          </p:spPr>
          <p:txBody>
            <a:bodyPr anchor="ctr"/>
            <a:lstStyle/>
            <a:p>
              <a:endParaRPr lang="sr-Latn-CS"/>
            </a:p>
          </p:txBody>
        </p:sp>
        <p:sp>
          <p:nvSpPr>
            <p:cNvPr id="20" name="Freeform 19"/>
            <p:cNvSpPr>
              <a:spLocks/>
            </p:cNvSpPr>
            <p:nvPr/>
          </p:nvSpPr>
          <p:spPr bwMode="auto">
            <a:xfrm>
              <a:off x="703" y="2795"/>
              <a:ext cx="1088" cy="136"/>
            </a:xfrm>
            <a:custGeom>
              <a:avLst/>
              <a:gdLst/>
              <a:ahLst/>
              <a:cxnLst>
                <a:cxn ang="0">
                  <a:pos x="1088" y="136"/>
                </a:cxn>
                <a:cxn ang="0">
                  <a:pos x="0" y="136"/>
                </a:cxn>
                <a:cxn ang="0">
                  <a:pos x="136" y="0"/>
                </a:cxn>
                <a:cxn ang="0">
                  <a:pos x="952" y="0"/>
                </a:cxn>
                <a:cxn ang="0">
                  <a:pos x="1088" y="136"/>
                </a:cxn>
              </a:cxnLst>
              <a:rect l="0" t="0" r="r" b="b"/>
              <a:pathLst>
                <a:path w="1088" h="136">
                  <a:moveTo>
                    <a:pt x="1088" y="136"/>
                  </a:moveTo>
                  <a:lnTo>
                    <a:pt x="0" y="136"/>
                  </a:lnTo>
                  <a:lnTo>
                    <a:pt x="136" y="0"/>
                  </a:lnTo>
                  <a:lnTo>
                    <a:pt x="952" y="0"/>
                  </a:lnTo>
                  <a:lnTo>
                    <a:pt x="1088" y="136"/>
                  </a:lnTo>
                  <a:close/>
                </a:path>
              </a:pathLst>
            </a:custGeom>
            <a:solidFill>
              <a:srgbClr val="FF9900"/>
            </a:solidFill>
            <a:ln w="9525" cap="flat" cmpd="sng">
              <a:noFill/>
              <a:prstDash val="solid"/>
              <a:round/>
              <a:headEnd/>
              <a:tailEnd/>
            </a:ln>
            <a:effectLst/>
          </p:spPr>
          <p:txBody>
            <a:bodyPr anchor="ctr"/>
            <a:lstStyle/>
            <a:p>
              <a:endParaRPr lang="sr-Latn-CS"/>
            </a:p>
          </p:txBody>
        </p:sp>
      </p:grpSp>
      <p:grpSp>
        <p:nvGrpSpPr>
          <p:cNvPr id="21" name="Group 20"/>
          <p:cNvGrpSpPr>
            <a:grpSpLocks/>
          </p:cNvGrpSpPr>
          <p:nvPr/>
        </p:nvGrpSpPr>
        <p:grpSpPr bwMode="auto">
          <a:xfrm>
            <a:off x="4859338" y="3514725"/>
            <a:ext cx="2016125" cy="1727200"/>
            <a:chOff x="612" y="2478"/>
            <a:chExt cx="1270" cy="1088"/>
          </a:xfrm>
        </p:grpSpPr>
        <p:sp>
          <p:nvSpPr>
            <p:cNvPr id="22" name="Rectangle 21"/>
            <p:cNvSpPr>
              <a:spLocks noChangeArrowheads="1"/>
            </p:cNvSpPr>
            <p:nvPr/>
          </p:nvSpPr>
          <p:spPr bwMode="auto">
            <a:xfrm>
              <a:off x="839" y="2523"/>
              <a:ext cx="816" cy="272"/>
            </a:xfrm>
            <a:prstGeom prst="rect">
              <a:avLst/>
            </a:prstGeom>
            <a:solidFill>
              <a:srgbClr val="99CCFF"/>
            </a:solidFill>
            <a:ln w="9525">
              <a:solidFill>
                <a:srgbClr val="99CCFF"/>
              </a:solidFill>
              <a:miter lim="800000"/>
              <a:headEnd/>
              <a:tailEnd/>
            </a:ln>
            <a:effectLst/>
          </p:spPr>
          <p:txBody>
            <a:bodyPr wrap="none" anchor="ctr"/>
            <a:lstStyle/>
            <a:p>
              <a:endParaRPr lang="sr-Latn-CS"/>
            </a:p>
          </p:txBody>
        </p:sp>
        <p:sp>
          <p:nvSpPr>
            <p:cNvPr id="23" name="Freeform 22"/>
            <p:cNvSpPr>
              <a:spLocks/>
            </p:cNvSpPr>
            <p:nvPr/>
          </p:nvSpPr>
          <p:spPr bwMode="auto">
            <a:xfrm>
              <a:off x="612" y="2478"/>
              <a:ext cx="1270" cy="45"/>
            </a:xfrm>
            <a:custGeom>
              <a:avLst/>
              <a:gdLst/>
              <a:ahLst/>
              <a:cxnLst>
                <a:cxn ang="0">
                  <a:pos x="1270" y="0"/>
                </a:cxn>
                <a:cxn ang="0">
                  <a:pos x="1043" y="45"/>
                </a:cxn>
                <a:cxn ang="0">
                  <a:pos x="227" y="45"/>
                </a:cxn>
                <a:cxn ang="0">
                  <a:pos x="0" y="0"/>
                </a:cxn>
                <a:cxn ang="0">
                  <a:pos x="1270" y="0"/>
                </a:cxn>
              </a:cxnLst>
              <a:rect l="0" t="0" r="r" b="b"/>
              <a:pathLst>
                <a:path w="1270" h="45">
                  <a:moveTo>
                    <a:pt x="1270" y="0"/>
                  </a:moveTo>
                  <a:lnTo>
                    <a:pt x="1043" y="45"/>
                  </a:lnTo>
                  <a:lnTo>
                    <a:pt x="227" y="45"/>
                  </a:lnTo>
                  <a:lnTo>
                    <a:pt x="0" y="0"/>
                  </a:lnTo>
                  <a:lnTo>
                    <a:pt x="1270" y="0"/>
                  </a:lnTo>
                  <a:close/>
                </a:path>
              </a:pathLst>
            </a:custGeom>
            <a:solidFill>
              <a:schemeClr val="bg1"/>
            </a:solidFill>
            <a:ln w="9525" cap="flat" cmpd="sng">
              <a:noFill/>
              <a:prstDash val="solid"/>
              <a:round/>
              <a:headEnd/>
              <a:tailEnd/>
            </a:ln>
            <a:effectLst/>
          </p:spPr>
          <p:txBody>
            <a:bodyPr anchor="ctr"/>
            <a:lstStyle/>
            <a:p>
              <a:endParaRPr lang="sr-Latn-CS"/>
            </a:p>
          </p:txBody>
        </p:sp>
        <p:sp>
          <p:nvSpPr>
            <p:cNvPr id="24" name="Freeform 23"/>
            <p:cNvSpPr>
              <a:spLocks/>
            </p:cNvSpPr>
            <p:nvPr/>
          </p:nvSpPr>
          <p:spPr bwMode="auto">
            <a:xfrm>
              <a:off x="612"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CC9900"/>
            </a:solidFill>
            <a:ln w="9525" cap="flat" cmpd="sng">
              <a:noFill/>
              <a:prstDash val="solid"/>
              <a:round/>
              <a:headEnd/>
              <a:tailEnd/>
            </a:ln>
            <a:effectLst/>
          </p:spPr>
          <p:txBody>
            <a:bodyPr anchor="ctr"/>
            <a:lstStyle/>
            <a:p>
              <a:endParaRPr lang="sr-Latn-CS"/>
            </a:p>
          </p:txBody>
        </p:sp>
        <p:sp>
          <p:nvSpPr>
            <p:cNvPr id="25" name="Freeform 24"/>
            <p:cNvSpPr>
              <a:spLocks/>
            </p:cNvSpPr>
            <p:nvPr/>
          </p:nvSpPr>
          <p:spPr bwMode="auto">
            <a:xfrm>
              <a:off x="612" y="2931"/>
              <a:ext cx="1270" cy="635"/>
            </a:xfrm>
            <a:custGeom>
              <a:avLst/>
              <a:gdLst/>
              <a:ahLst/>
              <a:cxnLst>
                <a:cxn ang="0">
                  <a:pos x="0" y="635"/>
                </a:cxn>
                <a:cxn ang="0">
                  <a:pos x="1270" y="635"/>
                </a:cxn>
                <a:cxn ang="0">
                  <a:pos x="1179" y="0"/>
                </a:cxn>
                <a:cxn ang="0">
                  <a:pos x="91" y="0"/>
                </a:cxn>
                <a:cxn ang="0">
                  <a:pos x="0" y="635"/>
                </a:cxn>
              </a:cxnLst>
              <a:rect l="0" t="0" r="r" b="b"/>
              <a:pathLst>
                <a:path w="1270" h="635">
                  <a:moveTo>
                    <a:pt x="0" y="635"/>
                  </a:moveTo>
                  <a:lnTo>
                    <a:pt x="1270" y="635"/>
                  </a:lnTo>
                  <a:lnTo>
                    <a:pt x="1179" y="0"/>
                  </a:lnTo>
                  <a:lnTo>
                    <a:pt x="91" y="0"/>
                  </a:lnTo>
                  <a:lnTo>
                    <a:pt x="0" y="635"/>
                  </a:lnTo>
                  <a:close/>
                </a:path>
              </a:pathLst>
            </a:custGeom>
            <a:solidFill>
              <a:srgbClr val="FFFF66"/>
            </a:solidFill>
            <a:ln w="9525" cap="flat" cmpd="sng">
              <a:noFill/>
              <a:prstDash val="solid"/>
              <a:round/>
              <a:headEnd/>
              <a:tailEnd/>
            </a:ln>
            <a:effectLst/>
          </p:spPr>
          <p:txBody>
            <a:bodyPr anchor="ctr"/>
            <a:lstStyle/>
            <a:p>
              <a:endParaRPr lang="sr-Latn-CS"/>
            </a:p>
          </p:txBody>
        </p:sp>
        <p:sp>
          <p:nvSpPr>
            <p:cNvPr id="26" name="Freeform 25"/>
            <p:cNvSpPr>
              <a:spLocks/>
            </p:cNvSpPr>
            <p:nvPr/>
          </p:nvSpPr>
          <p:spPr bwMode="auto">
            <a:xfrm flipH="1">
              <a:off x="1655"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FFFF99"/>
            </a:solidFill>
            <a:ln w="9525" cap="flat" cmpd="sng">
              <a:noFill/>
              <a:prstDash val="solid"/>
              <a:round/>
              <a:headEnd/>
              <a:tailEnd/>
            </a:ln>
            <a:effectLst/>
          </p:spPr>
          <p:txBody>
            <a:bodyPr anchor="ctr"/>
            <a:lstStyle/>
            <a:p>
              <a:endParaRPr lang="sr-Latn-CS"/>
            </a:p>
          </p:txBody>
        </p:sp>
        <p:sp>
          <p:nvSpPr>
            <p:cNvPr id="27" name="Freeform 26"/>
            <p:cNvSpPr>
              <a:spLocks/>
            </p:cNvSpPr>
            <p:nvPr/>
          </p:nvSpPr>
          <p:spPr bwMode="auto">
            <a:xfrm>
              <a:off x="703" y="2795"/>
              <a:ext cx="1088" cy="136"/>
            </a:xfrm>
            <a:custGeom>
              <a:avLst/>
              <a:gdLst/>
              <a:ahLst/>
              <a:cxnLst>
                <a:cxn ang="0">
                  <a:pos x="1088" y="136"/>
                </a:cxn>
                <a:cxn ang="0">
                  <a:pos x="0" y="136"/>
                </a:cxn>
                <a:cxn ang="0">
                  <a:pos x="136" y="0"/>
                </a:cxn>
                <a:cxn ang="0">
                  <a:pos x="952" y="0"/>
                </a:cxn>
                <a:cxn ang="0">
                  <a:pos x="1088" y="136"/>
                </a:cxn>
              </a:cxnLst>
              <a:rect l="0" t="0" r="r" b="b"/>
              <a:pathLst>
                <a:path w="1088" h="136">
                  <a:moveTo>
                    <a:pt x="1088" y="136"/>
                  </a:moveTo>
                  <a:lnTo>
                    <a:pt x="0" y="136"/>
                  </a:lnTo>
                  <a:lnTo>
                    <a:pt x="136" y="0"/>
                  </a:lnTo>
                  <a:lnTo>
                    <a:pt x="952" y="0"/>
                  </a:lnTo>
                  <a:lnTo>
                    <a:pt x="1088" y="136"/>
                  </a:lnTo>
                  <a:close/>
                </a:path>
              </a:pathLst>
            </a:custGeom>
            <a:solidFill>
              <a:srgbClr val="FF9900"/>
            </a:solidFill>
            <a:ln w="9525" cap="flat" cmpd="sng">
              <a:noFill/>
              <a:prstDash val="solid"/>
              <a:round/>
              <a:headEnd/>
              <a:tailEnd/>
            </a:ln>
            <a:effectLst/>
          </p:spPr>
          <p:txBody>
            <a:bodyPr anchor="ctr"/>
            <a:lstStyle/>
            <a:p>
              <a:endParaRPr lang="sr-Latn-CS"/>
            </a:p>
          </p:txBody>
        </p:sp>
      </p:grpSp>
      <p:sp>
        <p:nvSpPr>
          <p:cNvPr id="28" name="Rectangle 28"/>
          <p:cNvSpPr>
            <a:spLocks noChangeArrowheads="1"/>
          </p:cNvSpPr>
          <p:nvPr/>
        </p:nvSpPr>
        <p:spPr bwMode="auto">
          <a:xfrm>
            <a:off x="5219700" y="3586163"/>
            <a:ext cx="1295400" cy="431800"/>
          </a:xfrm>
          <a:prstGeom prst="rect">
            <a:avLst/>
          </a:prstGeom>
          <a:solidFill>
            <a:srgbClr val="CCECFF"/>
          </a:solidFill>
          <a:ln w="9525">
            <a:noFill/>
            <a:miter lim="800000"/>
            <a:headEnd/>
            <a:tailEnd/>
          </a:ln>
          <a:effectLst/>
        </p:spPr>
        <p:txBody>
          <a:bodyPr wrap="none" anchor="ctr"/>
          <a:lstStyle/>
          <a:p>
            <a:endParaRPr lang="sr-Latn-CS"/>
          </a:p>
        </p:txBody>
      </p:sp>
      <p:sp>
        <p:nvSpPr>
          <p:cNvPr id="29" name="Rectangle 52"/>
          <p:cNvSpPr>
            <a:spLocks noChangeArrowheads="1"/>
          </p:cNvSpPr>
          <p:nvPr/>
        </p:nvSpPr>
        <p:spPr bwMode="auto">
          <a:xfrm>
            <a:off x="3203575" y="3586163"/>
            <a:ext cx="1295400" cy="431800"/>
          </a:xfrm>
          <a:prstGeom prst="rect">
            <a:avLst/>
          </a:prstGeom>
          <a:solidFill>
            <a:srgbClr val="CCECFF"/>
          </a:solidFill>
          <a:ln w="9525">
            <a:noFill/>
            <a:miter lim="800000"/>
            <a:headEnd/>
            <a:tailEnd/>
          </a:ln>
          <a:effectLst/>
        </p:spPr>
        <p:txBody>
          <a:bodyPr wrap="none" anchor="ctr"/>
          <a:lstStyle/>
          <a:p>
            <a:endParaRPr lang="sr-Latn-CS"/>
          </a:p>
        </p:txBody>
      </p:sp>
      <p:sp>
        <p:nvSpPr>
          <p:cNvPr id="30" name="Rectangle 74"/>
          <p:cNvSpPr>
            <a:spLocks noChangeArrowheads="1"/>
          </p:cNvSpPr>
          <p:nvPr/>
        </p:nvSpPr>
        <p:spPr bwMode="auto">
          <a:xfrm>
            <a:off x="1187450" y="3586163"/>
            <a:ext cx="1295400" cy="431800"/>
          </a:xfrm>
          <a:prstGeom prst="rect">
            <a:avLst/>
          </a:prstGeom>
          <a:solidFill>
            <a:srgbClr val="CCECFF"/>
          </a:solidFill>
          <a:ln w="9525">
            <a:noFill/>
            <a:miter lim="800000"/>
            <a:headEnd/>
            <a:tailEnd/>
          </a:ln>
          <a:effectLst/>
        </p:spPr>
        <p:txBody>
          <a:bodyPr wrap="none" anchor="ctr"/>
          <a:lstStyle/>
          <a:p>
            <a:endParaRPr lang="sr-Latn-CS"/>
          </a:p>
        </p:txBody>
      </p:sp>
      <p:sp>
        <p:nvSpPr>
          <p:cNvPr id="31" name="Okvir za tekst 61"/>
          <p:cNvSpPr txBox="1"/>
          <p:nvPr/>
        </p:nvSpPr>
        <p:spPr>
          <a:xfrm>
            <a:off x="1219200" y="3048000"/>
            <a:ext cx="638316" cy="276999"/>
          </a:xfrm>
          <a:prstGeom prst="rect">
            <a:avLst/>
          </a:prstGeom>
          <a:noFill/>
        </p:spPr>
        <p:txBody>
          <a:bodyPr wrap="none" rtlCol="0">
            <a:spAutoFit/>
          </a:bodyPr>
          <a:lstStyle/>
          <a:p>
            <a:r>
              <a:rPr lang="de-DE" dirty="0" smtClean="0"/>
              <a:t>PMOS</a:t>
            </a:r>
            <a:endParaRPr lang="sr-Latn-CS" dirty="0"/>
          </a:p>
        </p:txBody>
      </p:sp>
      <p:sp>
        <p:nvSpPr>
          <p:cNvPr id="32" name="Okvir za tekst 62"/>
          <p:cNvSpPr txBox="1"/>
          <p:nvPr/>
        </p:nvSpPr>
        <p:spPr>
          <a:xfrm>
            <a:off x="1828800" y="3048000"/>
            <a:ext cx="646332" cy="276999"/>
          </a:xfrm>
          <a:prstGeom prst="rect">
            <a:avLst/>
          </a:prstGeom>
          <a:noFill/>
        </p:spPr>
        <p:txBody>
          <a:bodyPr wrap="none" rtlCol="0">
            <a:spAutoFit/>
          </a:bodyPr>
          <a:lstStyle/>
          <a:p>
            <a:r>
              <a:rPr lang="de-DE" dirty="0" smtClean="0"/>
              <a:t>NMOS</a:t>
            </a:r>
            <a:endParaRPr lang="sr-Latn-CS" dirty="0"/>
          </a:p>
        </p:txBody>
      </p:sp>
      <p:sp>
        <p:nvSpPr>
          <p:cNvPr id="33" name="Rectangle 29"/>
          <p:cNvSpPr>
            <a:spLocks noChangeArrowheads="1"/>
          </p:cNvSpPr>
          <p:nvPr/>
        </p:nvSpPr>
        <p:spPr bwMode="auto">
          <a:xfrm>
            <a:off x="5291138" y="3586163"/>
            <a:ext cx="1008063" cy="215900"/>
          </a:xfrm>
          <a:prstGeom prst="rect">
            <a:avLst/>
          </a:prstGeom>
          <a:solidFill>
            <a:srgbClr val="00CCFF"/>
          </a:solidFill>
          <a:ln w="9525">
            <a:noFill/>
            <a:miter lim="800000"/>
            <a:headEnd/>
            <a:tailEnd/>
          </a:ln>
          <a:effectLst/>
        </p:spPr>
        <p:txBody>
          <a:bodyPr wrap="none" anchor="ctr"/>
          <a:lstStyle/>
          <a:p>
            <a:endParaRPr lang="sr-Latn-CS"/>
          </a:p>
        </p:txBody>
      </p:sp>
      <p:sp>
        <p:nvSpPr>
          <p:cNvPr id="34" name="Rectangle 30"/>
          <p:cNvSpPr>
            <a:spLocks noChangeArrowheads="1"/>
          </p:cNvSpPr>
          <p:nvPr/>
        </p:nvSpPr>
        <p:spPr bwMode="auto">
          <a:xfrm>
            <a:off x="5594350" y="3514726"/>
            <a:ext cx="122238" cy="71438"/>
          </a:xfrm>
          <a:prstGeom prst="rect">
            <a:avLst/>
          </a:prstGeom>
          <a:solidFill>
            <a:srgbClr val="FF0000"/>
          </a:solidFill>
          <a:ln w="9525">
            <a:solidFill>
              <a:schemeClr val="tx1"/>
            </a:solidFill>
            <a:miter lim="800000"/>
            <a:headEnd/>
            <a:tailEnd/>
          </a:ln>
          <a:effectLst/>
        </p:spPr>
        <p:txBody>
          <a:bodyPr wrap="none" anchor="ctr"/>
          <a:lstStyle/>
          <a:p>
            <a:endParaRPr lang="sr-Latn-CS"/>
          </a:p>
        </p:txBody>
      </p:sp>
      <p:sp>
        <p:nvSpPr>
          <p:cNvPr id="35" name="Rectangle 31"/>
          <p:cNvSpPr>
            <a:spLocks noChangeArrowheads="1"/>
          </p:cNvSpPr>
          <p:nvPr/>
        </p:nvSpPr>
        <p:spPr bwMode="auto">
          <a:xfrm>
            <a:off x="5354638" y="3586163"/>
            <a:ext cx="120650" cy="71438"/>
          </a:xfrm>
          <a:prstGeom prst="rect">
            <a:avLst/>
          </a:prstGeom>
          <a:solidFill>
            <a:srgbClr val="0000FF"/>
          </a:solidFill>
          <a:ln w="9525">
            <a:noFill/>
            <a:miter lim="800000"/>
            <a:headEnd/>
            <a:tailEnd/>
          </a:ln>
          <a:effectLst/>
        </p:spPr>
        <p:txBody>
          <a:bodyPr wrap="none" anchor="ctr"/>
          <a:lstStyle/>
          <a:p>
            <a:endParaRPr lang="sr-Latn-CS"/>
          </a:p>
        </p:txBody>
      </p:sp>
      <p:sp>
        <p:nvSpPr>
          <p:cNvPr id="36" name="Line 32"/>
          <p:cNvSpPr>
            <a:spLocks noChangeShapeType="1"/>
          </p:cNvSpPr>
          <p:nvPr/>
        </p:nvSpPr>
        <p:spPr bwMode="auto">
          <a:xfrm>
            <a:off x="5435600" y="3370263"/>
            <a:ext cx="215900" cy="0"/>
          </a:xfrm>
          <a:prstGeom prst="line">
            <a:avLst/>
          </a:prstGeom>
          <a:noFill/>
          <a:ln w="9525">
            <a:solidFill>
              <a:schemeClr val="tx1"/>
            </a:solidFill>
            <a:round/>
            <a:headEnd/>
            <a:tailEnd/>
          </a:ln>
          <a:effectLst/>
        </p:spPr>
        <p:txBody>
          <a:bodyPr/>
          <a:lstStyle/>
          <a:p>
            <a:endParaRPr lang="sr-Latn-CS"/>
          </a:p>
        </p:txBody>
      </p:sp>
      <p:sp>
        <p:nvSpPr>
          <p:cNvPr id="37" name="Line 39"/>
          <p:cNvSpPr>
            <a:spLocks noChangeShapeType="1"/>
          </p:cNvSpPr>
          <p:nvPr/>
        </p:nvSpPr>
        <p:spPr bwMode="auto">
          <a:xfrm>
            <a:off x="5654675" y="3370263"/>
            <a:ext cx="0" cy="142875"/>
          </a:xfrm>
          <a:prstGeom prst="line">
            <a:avLst/>
          </a:prstGeom>
          <a:noFill/>
          <a:ln w="9525">
            <a:solidFill>
              <a:schemeClr val="tx1"/>
            </a:solidFill>
            <a:round/>
            <a:headEnd/>
            <a:tailEnd/>
          </a:ln>
          <a:effectLst/>
        </p:spPr>
        <p:txBody>
          <a:bodyPr/>
          <a:lstStyle/>
          <a:p>
            <a:endParaRPr lang="sr-Latn-CS"/>
          </a:p>
        </p:txBody>
      </p:sp>
      <p:sp>
        <p:nvSpPr>
          <p:cNvPr id="38" name="Rectangle 40"/>
          <p:cNvSpPr>
            <a:spLocks noChangeArrowheads="1"/>
          </p:cNvSpPr>
          <p:nvPr/>
        </p:nvSpPr>
        <p:spPr bwMode="auto">
          <a:xfrm>
            <a:off x="5895975" y="3586163"/>
            <a:ext cx="482600" cy="215900"/>
          </a:xfrm>
          <a:prstGeom prst="rect">
            <a:avLst/>
          </a:prstGeom>
          <a:solidFill>
            <a:srgbClr val="FF0000"/>
          </a:solidFill>
          <a:ln w="9525">
            <a:noFill/>
            <a:miter lim="800000"/>
            <a:headEnd/>
            <a:tailEnd/>
          </a:ln>
          <a:effectLst/>
        </p:spPr>
        <p:txBody>
          <a:bodyPr wrap="none" anchor="ctr"/>
          <a:lstStyle/>
          <a:p>
            <a:endParaRPr lang="sr-Latn-CS"/>
          </a:p>
        </p:txBody>
      </p:sp>
      <p:sp>
        <p:nvSpPr>
          <p:cNvPr id="39" name="Rectangle 41"/>
          <p:cNvSpPr>
            <a:spLocks noChangeArrowheads="1"/>
          </p:cNvSpPr>
          <p:nvPr/>
        </p:nvSpPr>
        <p:spPr bwMode="auto">
          <a:xfrm>
            <a:off x="5473700"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40" name="Rectangle 42"/>
          <p:cNvSpPr>
            <a:spLocks noChangeArrowheads="1"/>
          </p:cNvSpPr>
          <p:nvPr/>
        </p:nvSpPr>
        <p:spPr bwMode="auto">
          <a:xfrm>
            <a:off x="5716588"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41" name="Rectangle 43"/>
          <p:cNvSpPr>
            <a:spLocks noChangeArrowheads="1"/>
          </p:cNvSpPr>
          <p:nvPr/>
        </p:nvSpPr>
        <p:spPr bwMode="auto">
          <a:xfrm>
            <a:off x="5954713" y="3586163"/>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42" name="Rectangle 44"/>
          <p:cNvSpPr>
            <a:spLocks noChangeArrowheads="1"/>
          </p:cNvSpPr>
          <p:nvPr/>
        </p:nvSpPr>
        <p:spPr bwMode="auto">
          <a:xfrm>
            <a:off x="6075363" y="3514726"/>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43" name="Rectangle 45"/>
          <p:cNvSpPr>
            <a:spLocks noChangeArrowheads="1"/>
          </p:cNvSpPr>
          <p:nvPr/>
        </p:nvSpPr>
        <p:spPr bwMode="auto">
          <a:xfrm>
            <a:off x="6196013" y="3586163"/>
            <a:ext cx="122238" cy="71438"/>
          </a:xfrm>
          <a:prstGeom prst="rect">
            <a:avLst/>
          </a:prstGeom>
          <a:solidFill>
            <a:srgbClr val="003366"/>
          </a:solidFill>
          <a:ln w="9525">
            <a:noFill/>
            <a:miter lim="800000"/>
            <a:headEnd/>
            <a:tailEnd/>
          </a:ln>
          <a:effectLst/>
        </p:spPr>
        <p:txBody>
          <a:bodyPr wrap="none" anchor="ctr"/>
          <a:lstStyle/>
          <a:p>
            <a:endParaRPr lang="sr-Latn-CS"/>
          </a:p>
        </p:txBody>
      </p:sp>
      <p:sp>
        <p:nvSpPr>
          <p:cNvPr id="44" name="Line 46"/>
          <p:cNvSpPr>
            <a:spLocks noChangeShapeType="1"/>
          </p:cNvSpPr>
          <p:nvPr/>
        </p:nvSpPr>
        <p:spPr bwMode="auto">
          <a:xfrm>
            <a:off x="6137275" y="3370263"/>
            <a:ext cx="0" cy="142875"/>
          </a:xfrm>
          <a:prstGeom prst="line">
            <a:avLst/>
          </a:prstGeom>
          <a:noFill/>
          <a:ln w="9525">
            <a:solidFill>
              <a:schemeClr val="tx1"/>
            </a:solidFill>
            <a:round/>
            <a:headEnd/>
            <a:tailEnd/>
          </a:ln>
          <a:effectLst/>
        </p:spPr>
        <p:txBody>
          <a:bodyPr/>
          <a:lstStyle/>
          <a:p>
            <a:endParaRPr lang="sr-Latn-CS"/>
          </a:p>
        </p:txBody>
      </p:sp>
      <p:sp>
        <p:nvSpPr>
          <p:cNvPr id="45" name="Line 47"/>
          <p:cNvSpPr>
            <a:spLocks noChangeShapeType="1"/>
          </p:cNvSpPr>
          <p:nvPr/>
        </p:nvSpPr>
        <p:spPr bwMode="auto">
          <a:xfrm flipV="1">
            <a:off x="5414963" y="3370263"/>
            <a:ext cx="0" cy="215900"/>
          </a:xfrm>
          <a:prstGeom prst="line">
            <a:avLst/>
          </a:prstGeom>
          <a:noFill/>
          <a:ln w="9525">
            <a:solidFill>
              <a:schemeClr val="tx1"/>
            </a:solidFill>
            <a:round/>
            <a:headEnd/>
            <a:tailEnd/>
          </a:ln>
          <a:effectLst/>
        </p:spPr>
        <p:txBody>
          <a:bodyPr/>
          <a:lstStyle/>
          <a:p>
            <a:endParaRPr lang="sr-Latn-CS"/>
          </a:p>
        </p:txBody>
      </p:sp>
      <p:sp>
        <p:nvSpPr>
          <p:cNvPr id="46" name="Rectangle 53"/>
          <p:cNvSpPr>
            <a:spLocks noChangeArrowheads="1"/>
          </p:cNvSpPr>
          <p:nvPr/>
        </p:nvSpPr>
        <p:spPr bwMode="auto">
          <a:xfrm>
            <a:off x="3275013" y="3586163"/>
            <a:ext cx="1008063" cy="215900"/>
          </a:xfrm>
          <a:prstGeom prst="rect">
            <a:avLst/>
          </a:prstGeom>
          <a:solidFill>
            <a:srgbClr val="00CCFF"/>
          </a:solidFill>
          <a:ln w="9525">
            <a:noFill/>
            <a:miter lim="800000"/>
            <a:headEnd/>
            <a:tailEnd/>
          </a:ln>
          <a:effectLst/>
        </p:spPr>
        <p:txBody>
          <a:bodyPr wrap="none" anchor="ctr"/>
          <a:lstStyle/>
          <a:p>
            <a:endParaRPr lang="sr-Latn-CS"/>
          </a:p>
        </p:txBody>
      </p:sp>
      <p:sp>
        <p:nvSpPr>
          <p:cNvPr id="47" name="Rectangle 54"/>
          <p:cNvSpPr>
            <a:spLocks noChangeArrowheads="1"/>
          </p:cNvSpPr>
          <p:nvPr/>
        </p:nvSpPr>
        <p:spPr bwMode="auto">
          <a:xfrm>
            <a:off x="3578225" y="3514726"/>
            <a:ext cx="122238" cy="71438"/>
          </a:xfrm>
          <a:prstGeom prst="rect">
            <a:avLst/>
          </a:prstGeom>
          <a:solidFill>
            <a:srgbClr val="FF0000"/>
          </a:solidFill>
          <a:ln w="9525">
            <a:solidFill>
              <a:schemeClr val="tx1"/>
            </a:solidFill>
            <a:miter lim="800000"/>
            <a:headEnd/>
            <a:tailEnd/>
          </a:ln>
          <a:effectLst/>
        </p:spPr>
        <p:txBody>
          <a:bodyPr wrap="none" anchor="ctr"/>
          <a:lstStyle/>
          <a:p>
            <a:endParaRPr lang="sr-Latn-CS"/>
          </a:p>
        </p:txBody>
      </p:sp>
      <p:sp>
        <p:nvSpPr>
          <p:cNvPr id="48" name="Rectangle 55"/>
          <p:cNvSpPr>
            <a:spLocks noChangeArrowheads="1"/>
          </p:cNvSpPr>
          <p:nvPr/>
        </p:nvSpPr>
        <p:spPr bwMode="auto">
          <a:xfrm>
            <a:off x="3338513" y="3586163"/>
            <a:ext cx="120650" cy="71438"/>
          </a:xfrm>
          <a:prstGeom prst="rect">
            <a:avLst/>
          </a:prstGeom>
          <a:solidFill>
            <a:srgbClr val="0000FF"/>
          </a:solidFill>
          <a:ln w="9525">
            <a:noFill/>
            <a:miter lim="800000"/>
            <a:headEnd/>
            <a:tailEnd/>
          </a:ln>
          <a:effectLst/>
        </p:spPr>
        <p:txBody>
          <a:bodyPr wrap="none" anchor="ctr"/>
          <a:lstStyle/>
          <a:p>
            <a:endParaRPr lang="sr-Latn-CS"/>
          </a:p>
        </p:txBody>
      </p:sp>
      <p:sp>
        <p:nvSpPr>
          <p:cNvPr id="49" name="Line 56"/>
          <p:cNvSpPr>
            <a:spLocks noChangeShapeType="1"/>
          </p:cNvSpPr>
          <p:nvPr/>
        </p:nvSpPr>
        <p:spPr bwMode="auto">
          <a:xfrm>
            <a:off x="3419475" y="3370263"/>
            <a:ext cx="215900" cy="0"/>
          </a:xfrm>
          <a:prstGeom prst="line">
            <a:avLst/>
          </a:prstGeom>
          <a:noFill/>
          <a:ln w="9525">
            <a:solidFill>
              <a:schemeClr val="tx1"/>
            </a:solidFill>
            <a:round/>
            <a:headEnd/>
            <a:tailEnd/>
          </a:ln>
          <a:effectLst/>
        </p:spPr>
        <p:txBody>
          <a:bodyPr/>
          <a:lstStyle/>
          <a:p>
            <a:endParaRPr lang="sr-Latn-CS"/>
          </a:p>
        </p:txBody>
      </p:sp>
      <p:sp>
        <p:nvSpPr>
          <p:cNvPr id="50" name="Line 63"/>
          <p:cNvSpPr>
            <a:spLocks noChangeShapeType="1"/>
          </p:cNvSpPr>
          <p:nvPr/>
        </p:nvSpPr>
        <p:spPr bwMode="auto">
          <a:xfrm>
            <a:off x="3638550" y="3370263"/>
            <a:ext cx="0" cy="142875"/>
          </a:xfrm>
          <a:prstGeom prst="line">
            <a:avLst/>
          </a:prstGeom>
          <a:noFill/>
          <a:ln w="9525">
            <a:solidFill>
              <a:schemeClr val="tx1"/>
            </a:solidFill>
            <a:round/>
            <a:headEnd/>
            <a:tailEnd/>
          </a:ln>
          <a:effectLst/>
        </p:spPr>
        <p:txBody>
          <a:bodyPr/>
          <a:lstStyle/>
          <a:p>
            <a:endParaRPr lang="sr-Latn-CS"/>
          </a:p>
        </p:txBody>
      </p:sp>
      <p:sp>
        <p:nvSpPr>
          <p:cNvPr id="51" name="Rectangle 64"/>
          <p:cNvSpPr>
            <a:spLocks noChangeArrowheads="1"/>
          </p:cNvSpPr>
          <p:nvPr/>
        </p:nvSpPr>
        <p:spPr bwMode="auto">
          <a:xfrm>
            <a:off x="3879850" y="3586163"/>
            <a:ext cx="482600" cy="215900"/>
          </a:xfrm>
          <a:prstGeom prst="rect">
            <a:avLst/>
          </a:prstGeom>
          <a:solidFill>
            <a:srgbClr val="FF0000"/>
          </a:solidFill>
          <a:ln w="9525">
            <a:noFill/>
            <a:miter lim="800000"/>
            <a:headEnd/>
            <a:tailEnd/>
          </a:ln>
          <a:effectLst/>
        </p:spPr>
        <p:txBody>
          <a:bodyPr wrap="none" anchor="ctr"/>
          <a:lstStyle/>
          <a:p>
            <a:endParaRPr lang="sr-Latn-CS"/>
          </a:p>
        </p:txBody>
      </p:sp>
      <p:sp>
        <p:nvSpPr>
          <p:cNvPr id="52" name="Rectangle 65"/>
          <p:cNvSpPr>
            <a:spLocks noChangeArrowheads="1"/>
          </p:cNvSpPr>
          <p:nvPr/>
        </p:nvSpPr>
        <p:spPr bwMode="auto">
          <a:xfrm>
            <a:off x="3457575"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53" name="Rectangle 66"/>
          <p:cNvSpPr>
            <a:spLocks noChangeArrowheads="1"/>
          </p:cNvSpPr>
          <p:nvPr/>
        </p:nvSpPr>
        <p:spPr bwMode="auto">
          <a:xfrm>
            <a:off x="3700463"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54" name="Rectangle 67"/>
          <p:cNvSpPr>
            <a:spLocks noChangeArrowheads="1"/>
          </p:cNvSpPr>
          <p:nvPr/>
        </p:nvSpPr>
        <p:spPr bwMode="auto">
          <a:xfrm>
            <a:off x="3938588" y="3586163"/>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55" name="Rectangle 68"/>
          <p:cNvSpPr>
            <a:spLocks noChangeArrowheads="1"/>
          </p:cNvSpPr>
          <p:nvPr/>
        </p:nvSpPr>
        <p:spPr bwMode="auto">
          <a:xfrm>
            <a:off x="4059238" y="3514726"/>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56" name="Rectangle 69"/>
          <p:cNvSpPr>
            <a:spLocks noChangeArrowheads="1"/>
          </p:cNvSpPr>
          <p:nvPr/>
        </p:nvSpPr>
        <p:spPr bwMode="auto">
          <a:xfrm>
            <a:off x="4179888" y="3586163"/>
            <a:ext cx="122238" cy="71438"/>
          </a:xfrm>
          <a:prstGeom prst="rect">
            <a:avLst/>
          </a:prstGeom>
          <a:solidFill>
            <a:srgbClr val="003366"/>
          </a:solidFill>
          <a:ln w="9525">
            <a:noFill/>
            <a:miter lim="800000"/>
            <a:headEnd/>
            <a:tailEnd/>
          </a:ln>
          <a:effectLst/>
        </p:spPr>
        <p:txBody>
          <a:bodyPr wrap="none" anchor="ctr"/>
          <a:lstStyle/>
          <a:p>
            <a:endParaRPr lang="sr-Latn-CS"/>
          </a:p>
        </p:txBody>
      </p:sp>
      <p:sp>
        <p:nvSpPr>
          <p:cNvPr id="57" name="Line 70"/>
          <p:cNvSpPr>
            <a:spLocks noChangeShapeType="1"/>
          </p:cNvSpPr>
          <p:nvPr/>
        </p:nvSpPr>
        <p:spPr bwMode="auto">
          <a:xfrm>
            <a:off x="4121150" y="3370263"/>
            <a:ext cx="0" cy="142875"/>
          </a:xfrm>
          <a:prstGeom prst="line">
            <a:avLst/>
          </a:prstGeom>
          <a:noFill/>
          <a:ln w="9525">
            <a:solidFill>
              <a:schemeClr val="tx1"/>
            </a:solidFill>
            <a:round/>
            <a:headEnd/>
            <a:tailEnd/>
          </a:ln>
          <a:effectLst/>
        </p:spPr>
        <p:txBody>
          <a:bodyPr/>
          <a:lstStyle/>
          <a:p>
            <a:endParaRPr lang="sr-Latn-CS"/>
          </a:p>
        </p:txBody>
      </p:sp>
      <p:sp>
        <p:nvSpPr>
          <p:cNvPr id="58" name="Line 71"/>
          <p:cNvSpPr>
            <a:spLocks noChangeShapeType="1"/>
          </p:cNvSpPr>
          <p:nvPr/>
        </p:nvSpPr>
        <p:spPr bwMode="auto">
          <a:xfrm flipV="1">
            <a:off x="3398838" y="3370263"/>
            <a:ext cx="0" cy="215900"/>
          </a:xfrm>
          <a:prstGeom prst="line">
            <a:avLst/>
          </a:prstGeom>
          <a:noFill/>
          <a:ln w="9525">
            <a:solidFill>
              <a:schemeClr val="tx1"/>
            </a:solidFill>
            <a:round/>
            <a:headEnd/>
            <a:tailEnd/>
          </a:ln>
          <a:effectLst/>
        </p:spPr>
        <p:txBody>
          <a:bodyPr/>
          <a:lstStyle/>
          <a:p>
            <a:endParaRPr lang="sr-Latn-CS"/>
          </a:p>
        </p:txBody>
      </p:sp>
      <p:sp>
        <p:nvSpPr>
          <p:cNvPr id="59" name="Rectangle 75"/>
          <p:cNvSpPr>
            <a:spLocks noChangeArrowheads="1"/>
          </p:cNvSpPr>
          <p:nvPr/>
        </p:nvSpPr>
        <p:spPr bwMode="auto">
          <a:xfrm>
            <a:off x="1258888" y="3586163"/>
            <a:ext cx="1008063" cy="215900"/>
          </a:xfrm>
          <a:prstGeom prst="rect">
            <a:avLst/>
          </a:prstGeom>
          <a:solidFill>
            <a:srgbClr val="00CCFF"/>
          </a:solidFill>
          <a:ln w="9525">
            <a:noFill/>
            <a:miter lim="800000"/>
            <a:headEnd/>
            <a:tailEnd/>
          </a:ln>
          <a:effectLst/>
        </p:spPr>
        <p:txBody>
          <a:bodyPr wrap="none" anchor="ctr"/>
          <a:lstStyle/>
          <a:p>
            <a:endParaRPr lang="sr-Latn-CS"/>
          </a:p>
        </p:txBody>
      </p:sp>
      <p:sp>
        <p:nvSpPr>
          <p:cNvPr id="60" name="Rectangle 76"/>
          <p:cNvSpPr>
            <a:spLocks noChangeArrowheads="1"/>
          </p:cNvSpPr>
          <p:nvPr/>
        </p:nvSpPr>
        <p:spPr bwMode="auto">
          <a:xfrm>
            <a:off x="1562100" y="3514726"/>
            <a:ext cx="122238" cy="71438"/>
          </a:xfrm>
          <a:prstGeom prst="rect">
            <a:avLst/>
          </a:prstGeom>
          <a:solidFill>
            <a:srgbClr val="FF0000"/>
          </a:solidFill>
          <a:ln w="9525">
            <a:solidFill>
              <a:schemeClr val="tx1"/>
            </a:solidFill>
            <a:miter lim="800000"/>
            <a:headEnd/>
            <a:tailEnd/>
          </a:ln>
          <a:effectLst/>
        </p:spPr>
        <p:txBody>
          <a:bodyPr wrap="none" anchor="ctr"/>
          <a:lstStyle/>
          <a:p>
            <a:endParaRPr lang="sr-Latn-CS"/>
          </a:p>
        </p:txBody>
      </p:sp>
      <p:sp>
        <p:nvSpPr>
          <p:cNvPr id="61" name="Rectangle 77"/>
          <p:cNvSpPr>
            <a:spLocks noChangeArrowheads="1"/>
          </p:cNvSpPr>
          <p:nvPr/>
        </p:nvSpPr>
        <p:spPr bwMode="auto">
          <a:xfrm>
            <a:off x="1322388" y="3586163"/>
            <a:ext cx="120650" cy="71438"/>
          </a:xfrm>
          <a:prstGeom prst="rect">
            <a:avLst/>
          </a:prstGeom>
          <a:solidFill>
            <a:srgbClr val="0000FF"/>
          </a:solidFill>
          <a:ln w="9525">
            <a:noFill/>
            <a:miter lim="800000"/>
            <a:headEnd/>
            <a:tailEnd/>
          </a:ln>
          <a:effectLst/>
        </p:spPr>
        <p:txBody>
          <a:bodyPr wrap="none" anchor="ctr"/>
          <a:lstStyle/>
          <a:p>
            <a:endParaRPr lang="sr-Latn-CS"/>
          </a:p>
        </p:txBody>
      </p:sp>
      <p:sp>
        <p:nvSpPr>
          <p:cNvPr id="62" name="Line 78"/>
          <p:cNvSpPr>
            <a:spLocks noChangeShapeType="1"/>
          </p:cNvSpPr>
          <p:nvPr/>
        </p:nvSpPr>
        <p:spPr bwMode="auto">
          <a:xfrm>
            <a:off x="1403350" y="3370263"/>
            <a:ext cx="215900" cy="0"/>
          </a:xfrm>
          <a:prstGeom prst="line">
            <a:avLst/>
          </a:prstGeom>
          <a:noFill/>
          <a:ln w="9525">
            <a:solidFill>
              <a:schemeClr val="tx1"/>
            </a:solidFill>
            <a:round/>
            <a:headEnd/>
            <a:tailEnd/>
          </a:ln>
          <a:effectLst/>
        </p:spPr>
        <p:txBody>
          <a:bodyPr/>
          <a:lstStyle/>
          <a:p>
            <a:endParaRPr lang="sr-Latn-CS"/>
          </a:p>
        </p:txBody>
      </p:sp>
      <p:sp>
        <p:nvSpPr>
          <p:cNvPr id="63" name="Line 85"/>
          <p:cNvSpPr>
            <a:spLocks noChangeShapeType="1"/>
          </p:cNvSpPr>
          <p:nvPr/>
        </p:nvSpPr>
        <p:spPr bwMode="auto">
          <a:xfrm>
            <a:off x="1622425" y="3370263"/>
            <a:ext cx="0" cy="142875"/>
          </a:xfrm>
          <a:prstGeom prst="line">
            <a:avLst/>
          </a:prstGeom>
          <a:noFill/>
          <a:ln w="9525">
            <a:solidFill>
              <a:schemeClr val="tx1"/>
            </a:solidFill>
            <a:round/>
            <a:headEnd/>
            <a:tailEnd/>
          </a:ln>
          <a:effectLst/>
        </p:spPr>
        <p:txBody>
          <a:bodyPr/>
          <a:lstStyle/>
          <a:p>
            <a:endParaRPr lang="sr-Latn-CS"/>
          </a:p>
        </p:txBody>
      </p:sp>
      <p:sp>
        <p:nvSpPr>
          <p:cNvPr id="64" name="Rectangle 86"/>
          <p:cNvSpPr>
            <a:spLocks noChangeArrowheads="1"/>
          </p:cNvSpPr>
          <p:nvPr/>
        </p:nvSpPr>
        <p:spPr bwMode="auto">
          <a:xfrm>
            <a:off x="1863725" y="3586163"/>
            <a:ext cx="482600" cy="215900"/>
          </a:xfrm>
          <a:prstGeom prst="rect">
            <a:avLst/>
          </a:prstGeom>
          <a:solidFill>
            <a:srgbClr val="FF0000"/>
          </a:solidFill>
          <a:ln w="9525">
            <a:noFill/>
            <a:miter lim="800000"/>
            <a:headEnd/>
            <a:tailEnd/>
          </a:ln>
          <a:effectLst/>
        </p:spPr>
        <p:txBody>
          <a:bodyPr wrap="none" anchor="ctr"/>
          <a:lstStyle/>
          <a:p>
            <a:endParaRPr lang="sr-Latn-CS"/>
          </a:p>
        </p:txBody>
      </p:sp>
      <p:sp>
        <p:nvSpPr>
          <p:cNvPr id="65" name="Rectangle 87"/>
          <p:cNvSpPr>
            <a:spLocks noChangeArrowheads="1"/>
          </p:cNvSpPr>
          <p:nvPr/>
        </p:nvSpPr>
        <p:spPr bwMode="auto">
          <a:xfrm>
            <a:off x="1441450"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66" name="Rectangle 88"/>
          <p:cNvSpPr>
            <a:spLocks noChangeArrowheads="1"/>
          </p:cNvSpPr>
          <p:nvPr/>
        </p:nvSpPr>
        <p:spPr bwMode="auto">
          <a:xfrm>
            <a:off x="1684338"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67" name="Rectangle 89"/>
          <p:cNvSpPr>
            <a:spLocks noChangeArrowheads="1"/>
          </p:cNvSpPr>
          <p:nvPr/>
        </p:nvSpPr>
        <p:spPr bwMode="auto">
          <a:xfrm>
            <a:off x="1922463" y="3586163"/>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68" name="Rectangle 90"/>
          <p:cNvSpPr>
            <a:spLocks noChangeArrowheads="1"/>
          </p:cNvSpPr>
          <p:nvPr/>
        </p:nvSpPr>
        <p:spPr bwMode="auto">
          <a:xfrm>
            <a:off x="2043113" y="3514726"/>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69" name="Rectangle 91"/>
          <p:cNvSpPr>
            <a:spLocks noChangeArrowheads="1"/>
          </p:cNvSpPr>
          <p:nvPr/>
        </p:nvSpPr>
        <p:spPr bwMode="auto">
          <a:xfrm>
            <a:off x="2163763" y="3586163"/>
            <a:ext cx="122238" cy="71438"/>
          </a:xfrm>
          <a:prstGeom prst="rect">
            <a:avLst/>
          </a:prstGeom>
          <a:solidFill>
            <a:srgbClr val="003366"/>
          </a:solidFill>
          <a:ln w="9525">
            <a:noFill/>
            <a:miter lim="800000"/>
            <a:headEnd/>
            <a:tailEnd/>
          </a:ln>
          <a:effectLst/>
        </p:spPr>
        <p:txBody>
          <a:bodyPr wrap="none" anchor="ctr"/>
          <a:lstStyle/>
          <a:p>
            <a:endParaRPr lang="sr-Latn-CS"/>
          </a:p>
        </p:txBody>
      </p:sp>
      <p:sp>
        <p:nvSpPr>
          <p:cNvPr id="70" name="Line 92"/>
          <p:cNvSpPr>
            <a:spLocks noChangeShapeType="1"/>
          </p:cNvSpPr>
          <p:nvPr/>
        </p:nvSpPr>
        <p:spPr bwMode="auto">
          <a:xfrm>
            <a:off x="2105025" y="3370263"/>
            <a:ext cx="0" cy="142875"/>
          </a:xfrm>
          <a:prstGeom prst="line">
            <a:avLst/>
          </a:prstGeom>
          <a:noFill/>
          <a:ln w="9525">
            <a:solidFill>
              <a:schemeClr val="tx1"/>
            </a:solidFill>
            <a:round/>
            <a:headEnd/>
            <a:tailEnd/>
          </a:ln>
          <a:effectLst/>
        </p:spPr>
        <p:txBody>
          <a:bodyPr/>
          <a:lstStyle/>
          <a:p>
            <a:endParaRPr lang="sr-Latn-CS"/>
          </a:p>
        </p:txBody>
      </p:sp>
      <p:sp>
        <p:nvSpPr>
          <p:cNvPr id="71" name="Line 93"/>
          <p:cNvSpPr>
            <a:spLocks noChangeShapeType="1"/>
          </p:cNvSpPr>
          <p:nvPr/>
        </p:nvSpPr>
        <p:spPr bwMode="auto">
          <a:xfrm flipV="1">
            <a:off x="1382713" y="3370263"/>
            <a:ext cx="0" cy="215900"/>
          </a:xfrm>
          <a:prstGeom prst="line">
            <a:avLst/>
          </a:prstGeom>
          <a:noFill/>
          <a:ln w="9525">
            <a:solidFill>
              <a:schemeClr val="tx1"/>
            </a:solidFill>
            <a:round/>
            <a:headEnd/>
            <a:tailEnd/>
          </a:ln>
          <a:effectLst/>
        </p:spPr>
        <p:txBody>
          <a:bodyPr/>
          <a:lstStyle/>
          <a:p>
            <a:endParaRPr lang="sr-Latn-CS"/>
          </a:p>
        </p:txBody>
      </p:sp>
      <p:sp>
        <p:nvSpPr>
          <p:cNvPr id="72" name="Text Box 49"/>
          <p:cNvSpPr txBox="1">
            <a:spLocks noChangeArrowheads="1"/>
          </p:cNvSpPr>
          <p:nvPr/>
        </p:nvSpPr>
        <p:spPr bwMode="auto">
          <a:xfrm>
            <a:off x="1179513" y="4738688"/>
            <a:ext cx="1238250" cy="274637"/>
          </a:xfrm>
          <a:prstGeom prst="rect">
            <a:avLst/>
          </a:prstGeom>
          <a:noFill/>
          <a:ln w="9525" algn="ctr">
            <a:noFill/>
            <a:miter lim="800000"/>
            <a:headEnd/>
            <a:tailEnd/>
          </a:ln>
          <a:effectLst/>
        </p:spPr>
        <p:txBody>
          <a:bodyPr wrap="none">
            <a:spAutoFit/>
          </a:bodyPr>
          <a:lstStyle/>
          <a:p>
            <a:r>
              <a:rPr lang="de-DE" dirty="0" err="1"/>
              <a:t>Depletion</a:t>
            </a:r>
            <a:r>
              <a:rPr lang="de-DE" dirty="0"/>
              <a:t> </a:t>
            </a:r>
            <a:r>
              <a:rPr lang="de-DE" dirty="0" err="1"/>
              <a:t>zone</a:t>
            </a:r>
            <a:r>
              <a:rPr lang="de-DE" dirty="0"/>
              <a:t> </a:t>
            </a:r>
          </a:p>
        </p:txBody>
      </p:sp>
      <p:cxnSp>
        <p:nvCxnSpPr>
          <p:cNvPr id="75" name="Prava linija spajanja 80"/>
          <p:cNvCxnSpPr/>
          <p:nvPr/>
        </p:nvCxnSpPr>
        <p:spPr bwMode="auto">
          <a:xfrm>
            <a:off x="7086600" y="4191000"/>
            <a:ext cx="1066800" cy="1588"/>
          </a:xfrm>
          <a:prstGeom prst="line">
            <a:avLst/>
          </a:prstGeom>
          <a:noFill/>
          <a:ln w="9525" cap="flat" cmpd="sng" algn="ctr">
            <a:solidFill>
              <a:schemeClr val="tx1"/>
            </a:solidFill>
            <a:prstDash val="solid"/>
            <a:round/>
            <a:headEnd type="none" w="med" len="med"/>
            <a:tailEnd type="none" w="med" len="med"/>
          </a:ln>
          <a:effectLst/>
        </p:spPr>
      </p:cxnSp>
      <p:sp>
        <p:nvSpPr>
          <p:cNvPr id="76" name="Text Box 98"/>
          <p:cNvSpPr txBox="1">
            <a:spLocks noChangeArrowheads="1"/>
          </p:cNvSpPr>
          <p:nvPr/>
        </p:nvSpPr>
        <p:spPr bwMode="auto">
          <a:xfrm>
            <a:off x="7620000" y="4495800"/>
            <a:ext cx="660758" cy="276999"/>
          </a:xfrm>
          <a:prstGeom prst="rect">
            <a:avLst/>
          </a:prstGeom>
          <a:noFill/>
          <a:ln w="9525" algn="ctr">
            <a:noFill/>
            <a:miter lim="800000"/>
            <a:headEnd/>
            <a:tailEnd/>
          </a:ln>
          <a:effectLst/>
        </p:spPr>
        <p:txBody>
          <a:bodyPr wrap="none">
            <a:spAutoFit/>
          </a:bodyPr>
          <a:lstStyle/>
          <a:p>
            <a:r>
              <a:rPr lang="de-DE" dirty="0"/>
              <a:t>&gt;</a:t>
            </a:r>
            <a:r>
              <a:rPr lang="de-DE" dirty="0" smtClean="0"/>
              <a:t>15µm</a:t>
            </a:r>
            <a:endParaRPr lang="de-DE" dirty="0"/>
          </a:p>
        </p:txBody>
      </p:sp>
      <p:cxnSp>
        <p:nvCxnSpPr>
          <p:cNvPr id="77" name="Prava linija spajanja sa strelicom 82"/>
          <p:cNvCxnSpPr/>
          <p:nvPr/>
        </p:nvCxnSpPr>
        <p:spPr bwMode="auto">
          <a:xfrm rot="5400000" flipH="1" flipV="1">
            <a:off x="7010400" y="4724400"/>
            <a:ext cx="1066800" cy="1588"/>
          </a:xfrm>
          <a:prstGeom prst="straightConnector1">
            <a:avLst/>
          </a:prstGeom>
          <a:noFill/>
          <a:ln w="9525" cap="flat" cmpd="sng" algn="ctr">
            <a:solidFill>
              <a:schemeClr val="tx1"/>
            </a:solidFill>
            <a:prstDash val="solid"/>
            <a:round/>
            <a:headEnd type="triangle" w="med" len="med"/>
            <a:tailEnd type="triangle"/>
          </a:ln>
          <a:effectLst/>
        </p:spPr>
      </p:cxnSp>
      <p:cxnSp>
        <p:nvCxnSpPr>
          <p:cNvPr id="78" name="Prava linija spajanja 83"/>
          <p:cNvCxnSpPr/>
          <p:nvPr/>
        </p:nvCxnSpPr>
        <p:spPr bwMode="auto">
          <a:xfrm>
            <a:off x="7086600" y="5257800"/>
            <a:ext cx="1066800" cy="1588"/>
          </a:xfrm>
          <a:prstGeom prst="line">
            <a:avLst/>
          </a:prstGeom>
          <a:noFill/>
          <a:ln w="9525" cap="flat" cmpd="sng" algn="ctr">
            <a:solidFill>
              <a:schemeClr val="tx1"/>
            </a:solidFill>
            <a:prstDash val="solid"/>
            <a:round/>
            <a:headEnd type="none" w="med" len="med"/>
            <a:tailEnd type="none" w="med" len="med"/>
          </a:ln>
          <a:effectLst/>
        </p:spPr>
      </p:cxnSp>
      <p:sp>
        <p:nvSpPr>
          <p:cNvPr id="79" name="Okvir za tekst 84"/>
          <p:cNvSpPr txBox="1"/>
          <p:nvPr/>
        </p:nvSpPr>
        <p:spPr>
          <a:xfrm>
            <a:off x="1447800" y="3733800"/>
            <a:ext cx="992579" cy="276999"/>
          </a:xfrm>
          <a:prstGeom prst="rect">
            <a:avLst/>
          </a:prstGeom>
          <a:noFill/>
        </p:spPr>
        <p:txBody>
          <a:bodyPr wrap="none" rtlCol="0">
            <a:spAutoFit/>
          </a:bodyPr>
          <a:lstStyle/>
          <a:p>
            <a:r>
              <a:rPr lang="de-DE" dirty="0" err="1" smtClean="0"/>
              <a:t>deep</a:t>
            </a:r>
            <a:r>
              <a:rPr lang="de-DE" dirty="0" smtClean="0"/>
              <a:t> n-well</a:t>
            </a:r>
            <a:endParaRPr lang="sr-Latn-CS" dirty="0"/>
          </a:p>
        </p:txBody>
      </p:sp>
    </p:spTree>
    <p:extLst>
      <p:ext uri="{BB962C8B-B14F-4D97-AF65-F5344CB8AC3E}">
        <p14:creationId xmlns:p14="http://schemas.microsoft.com/office/powerpoint/2010/main" val="201396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 </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smtClean="0"/>
              <a:t>HVCMOS structure.</a:t>
            </a:r>
          </a:p>
          <a:p>
            <a:r>
              <a:rPr lang="en-US" dirty="0" smtClean="0"/>
              <a:t>The </a:t>
            </a:r>
            <a:r>
              <a:rPr lang="en-US" dirty="0"/>
              <a:t>sensor element is the deep n-well in p-substrate </a:t>
            </a:r>
            <a:r>
              <a:rPr lang="en-US" dirty="0" smtClean="0"/>
              <a:t>diode.</a:t>
            </a:r>
          </a:p>
          <a:p>
            <a:r>
              <a:rPr lang="en-US" dirty="0" smtClean="0"/>
              <a:t>The </a:t>
            </a:r>
            <a:r>
              <a:rPr lang="en-US" dirty="0"/>
              <a:t>pixel electronics, usually based in charge sensitive amplifier, is placed inside the </a:t>
            </a:r>
            <a:r>
              <a:rPr lang="en-US" dirty="0" smtClean="0"/>
              <a:t>n-well.</a:t>
            </a:r>
          </a:p>
          <a:p>
            <a:r>
              <a:rPr lang="en-US" dirty="0" smtClean="0"/>
              <a:t>The </a:t>
            </a:r>
            <a:r>
              <a:rPr lang="en-US" dirty="0"/>
              <a:t>diodes can be depleted by applying of negative high voltage bias to </a:t>
            </a:r>
            <a:r>
              <a:rPr lang="en-US" dirty="0" smtClean="0"/>
              <a:t>p-substrate.</a:t>
            </a:r>
          </a:p>
          <a:p>
            <a:r>
              <a:rPr lang="en-US" dirty="0" smtClean="0"/>
              <a:t>The </a:t>
            </a:r>
            <a:r>
              <a:rPr lang="en-US" dirty="0"/>
              <a:t>charge signal collection is mainly by drift.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23</a:t>
            </a:fld>
            <a:endParaRPr lang="de-DE" altLang="de-DE"/>
          </a:p>
        </p:txBody>
      </p:sp>
      <p:sp>
        <p:nvSpPr>
          <p:cNvPr id="6" name="Rectangle 3"/>
          <p:cNvSpPr>
            <a:spLocks noChangeArrowheads="1"/>
          </p:cNvSpPr>
          <p:nvPr/>
        </p:nvSpPr>
        <p:spPr bwMode="auto">
          <a:xfrm>
            <a:off x="539750" y="3505200"/>
            <a:ext cx="6769100" cy="2168525"/>
          </a:xfrm>
          <a:prstGeom prst="rect">
            <a:avLst/>
          </a:prstGeom>
          <a:solidFill>
            <a:srgbClr val="FF9900"/>
          </a:solidFill>
          <a:ln w="9525">
            <a:noFill/>
            <a:miter lim="800000"/>
            <a:headEnd/>
            <a:tailEnd/>
          </a:ln>
          <a:effectLst/>
        </p:spPr>
        <p:txBody>
          <a:bodyPr wrap="none" anchor="ctr"/>
          <a:lstStyle/>
          <a:p>
            <a:endParaRPr lang="sr-Latn-CS"/>
          </a:p>
        </p:txBody>
      </p:sp>
      <p:grpSp>
        <p:nvGrpSpPr>
          <p:cNvPr id="7" name="Group 6"/>
          <p:cNvGrpSpPr>
            <a:grpSpLocks/>
          </p:cNvGrpSpPr>
          <p:nvPr/>
        </p:nvGrpSpPr>
        <p:grpSpPr bwMode="auto">
          <a:xfrm>
            <a:off x="827088" y="3514725"/>
            <a:ext cx="2016125" cy="1727200"/>
            <a:chOff x="612" y="2478"/>
            <a:chExt cx="1270" cy="1088"/>
          </a:xfrm>
        </p:grpSpPr>
        <p:sp>
          <p:nvSpPr>
            <p:cNvPr id="8" name="Rectangle 7"/>
            <p:cNvSpPr>
              <a:spLocks noChangeArrowheads="1"/>
            </p:cNvSpPr>
            <p:nvPr/>
          </p:nvSpPr>
          <p:spPr bwMode="auto">
            <a:xfrm>
              <a:off x="839" y="2523"/>
              <a:ext cx="816" cy="272"/>
            </a:xfrm>
            <a:prstGeom prst="rect">
              <a:avLst/>
            </a:prstGeom>
            <a:solidFill>
              <a:srgbClr val="99CCFF"/>
            </a:solidFill>
            <a:ln w="9525">
              <a:solidFill>
                <a:srgbClr val="99CCFF"/>
              </a:solidFill>
              <a:miter lim="800000"/>
              <a:headEnd/>
              <a:tailEnd/>
            </a:ln>
            <a:effectLst/>
          </p:spPr>
          <p:txBody>
            <a:bodyPr wrap="none" anchor="ctr"/>
            <a:lstStyle/>
            <a:p>
              <a:endParaRPr lang="sr-Latn-CS"/>
            </a:p>
          </p:txBody>
        </p:sp>
        <p:sp>
          <p:nvSpPr>
            <p:cNvPr id="9" name="Freeform 8"/>
            <p:cNvSpPr>
              <a:spLocks/>
            </p:cNvSpPr>
            <p:nvPr/>
          </p:nvSpPr>
          <p:spPr bwMode="auto">
            <a:xfrm>
              <a:off x="612" y="2478"/>
              <a:ext cx="1270" cy="45"/>
            </a:xfrm>
            <a:custGeom>
              <a:avLst/>
              <a:gdLst/>
              <a:ahLst/>
              <a:cxnLst>
                <a:cxn ang="0">
                  <a:pos x="1270" y="0"/>
                </a:cxn>
                <a:cxn ang="0">
                  <a:pos x="1043" y="45"/>
                </a:cxn>
                <a:cxn ang="0">
                  <a:pos x="227" y="45"/>
                </a:cxn>
                <a:cxn ang="0">
                  <a:pos x="0" y="0"/>
                </a:cxn>
                <a:cxn ang="0">
                  <a:pos x="1270" y="0"/>
                </a:cxn>
              </a:cxnLst>
              <a:rect l="0" t="0" r="r" b="b"/>
              <a:pathLst>
                <a:path w="1270" h="45">
                  <a:moveTo>
                    <a:pt x="1270" y="0"/>
                  </a:moveTo>
                  <a:lnTo>
                    <a:pt x="1043" y="45"/>
                  </a:lnTo>
                  <a:lnTo>
                    <a:pt x="227" y="45"/>
                  </a:lnTo>
                  <a:lnTo>
                    <a:pt x="0" y="0"/>
                  </a:lnTo>
                  <a:lnTo>
                    <a:pt x="1270" y="0"/>
                  </a:lnTo>
                  <a:close/>
                </a:path>
              </a:pathLst>
            </a:custGeom>
            <a:solidFill>
              <a:schemeClr val="bg1"/>
            </a:solidFill>
            <a:ln w="9525" cap="flat" cmpd="sng">
              <a:noFill/>
              <a:prstDash val="solid"/>
              <a:round/>
              <a:headEnd/>
              <a:tailEnd/>
            </a:ln>
            <a:effectLst/>
          </p:spPr>
          <p:txBody>
            <a:bodyPr anchor="ctr"/>
            <a:lstStyle/>
            <a:p>
              <a:endParaRPr lang="sr-Latn-CS"/>
            </a:p>
          </p:txBody>
        </p:sp>
        <p:sp>
          <p:nvSpPr>
            <p:cNvPr id="10" name="Freeform 9"/>
            <p:cNvSpPr>
              <a:spLocks/>
            </p:cNvSpPr>
            <p:nvPr/>
          </p:nvSpPr>
          <p:spPr bwMode="auto">
            <a:xfrm>
              <a:off x="612"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CC9900"/>
            </a:solidFill>
            <a:ln w="9525" cap="flat" cmpd="sng">
              <a:noFill/>
              <a:prstDash val="solid"/>
              <a:round/>
              <a:headEnd/>
              <a:tailEnd/>
            </a:ln>
            <a:effectLst/>
          </p:spPr>
          <p:txBody>
            <a:bodyPr anchor="ctr"/>
            <a:lstStyle/>
            <a:p>
              <a:endParaRPr lang="sr-Latn-CS"/>
            </a:p>
          </p:txBody>
        </p:sp>
        <p:sp>
          <p:nvSpPr>
            <p:cNvPr id="11" name="Freeform 10"/>
            <p:cNvSpPr>
              <a:spLocks/>
            </p:cNvSpPr>
            <p:nvPr/>
          </p:nvSpPr>
          <p:spPr bwMode="auto">
            <a:xfrm>
              <a:off x="612" y="2931"/>
              <a:ext cx="1270" cy="635"/>
            </a:xfrm>
            <a:custGeom>
              <a:avLst/>
              <a:gdLst/>
              <a:ahLst/>
              <a:cxnLst>
                <a:cxn ang="0">
                  <a:pos x="0" y="635"/>
                </a:cxn>
                <a:cxn ang="0">
                  <a:pos x="1270" y="635"/>
                </a:cxn>
                <a:cxn ang="0">
                  <a:pos x="1179" y="0"/>
                </a:cxn>
                <a:cxn ang="0">
                  <a:pos x="91" y="0"/>
                </a:cxn>
                <a:cxn ang="0">
                  <a:pos x="0" y="635"/>
                </a:cxn>
              </a:cxnLst>
              <a:rect l="0" t="0" r="r" b="b"/>
              <a:pathLst>
                <a:path w="1270" h="635">
                  <a:moveTo>
                    <a:pt x="0" y="635"/>
                  </a:moveTo>
                  <a:lnTo>
                    <a:pt x="1270" y="635"/>
                  </a:lnTo>
                  <a:lnTo>
                    <a:pt x="1179" y="0"/>
                  </a:lnTo>
                  <a:lnTo>
                    <a:pt x="91" y="0"/>
                  </a:lnTo>
                  <a:lnTo>
                    <a:pt x="0" y="635"/>
                  </a:lnTo>
                  <a:close/>
                </a:path>
              </a:pathLst>
            </a:custGeom>
            <a:solidFill>
              <a:srgbClr val="FFFF66"/>
            </a:solidFill>
            <a:ln w="9525" cap="flat" cmpd="sng">
              <a:noFill/>
              <a:prstDash val="solid"/>
              <a:round/>
              <a:headEnd/>
              <a:tailEnd/>
            </a:ln>
            <a:effectLst/>
          </p:spPr>
          <p:txBody>
            <a:bodyPr anchor="ctr"/>
            <a:lstStyle/>
            <a:p>
              <a:endParaRPr lang="sr-Latn-CS"/>
            </a:p>
          </p:txBody>
        </p:sp>
        <p:sp>
          <p:nvSpPr>
            <p:cNvPr id="12" name="Freeform 11"/>
            <p:cNvSpPr>
              <a:spLocks/>
            </p:cNvSpPr>
            <p:nvPr/>
          </p:nvSpPr>
          <p:spPr bwMode="auto">
            <a:xfrm flipH="1">
              <a:off x="1655"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FFFF99"/>
            </a:solidFill>
            <a:ln w="9525" cap="flat" cmpd="sng">
              <a:noFill/>
              <a:prstDash val="solid"/>
              <a:round/>
              <a:headEnd/>
              <a:tailEnd/>
            </a:ln>
            <a:effectLst/>
          </p:spPr>
          <p:txBody>
            <a:bodyPr anchor="ctr"/>
            <a:lstStyle/>
            <a:p>
              <a:endParaRPr lang="sr-Latn-CS"/>
            </a:p>
          </p:txBody>
        </p:sp>
        <p:sp>
          <p:nvSpPr>
            <p:cNvPr id="13" name="Freeform 12"/>
            <p:cNvSpPr>
              <a:spLocks/>
            </p:cNvSpPr>
            <p:nvPr/>
          </p:nvSpPr>
          <p:spPr bwMode="auto">
            <a:xfrm>
              <a:off x="703" y="2795"/>
              <a:ext cx="1088" cy="136"/>
            </a:xfrm>
            <a:custGeom>
              <a:avLst/>
              <a:gdLst/>
              <a:ahLst/>
              <a:cxnLst>
                <a:cxn ang="0">
                  <a:pos x="1088" y="136"/>
                </a:cxn>
                <a:cxn ang="0">
                  <a:pos x="0" y="136"/>
                </a:cxn>
                <a:cxn ang="0">
                  <a:pos x="136" y="0"/>
                </a:cxn>
                <a:cxn ang="0">
                  <a:pos x="952" y="0"/>
                </a:cxn>
                <a:cxn ang="0">
                  <a:pos x="1088" y="136"/>
                </a:cxn>
              </a:cxnLst>
              <a:rect l="0" t="0" r="r" b="b"/>
              <a:pathLst>
                <a:path w="1088" h="136">
                  <a:moveTo>
                    <a:pt x="1088" y="136"/>
                  </a:moveTo>
                  <a:lnTo>
                    <a:pt x="0" y="136"/>
                  </a:lnTo>
                  <a:lnTo>
                    <a:pt x="136" y="0"/>
                  </a:lnTo>
                  <a:lnTo>
                    <a:pt x="952" y="0"/>
                  </a:lnTo>
                  <a:lnTo>
                    <a:pt x="1088" y="136"/>
                  </a:lnTo>
                  <a:close/>
                </a:path>
              </a:pathLst>
            </a:custGeom>
            <a:solidFill>
              <a:srgbClr val="FF9900"/>
            </a:solidFill>
            <a:ln w="9525" cap="flat" cmpd="sng">
              <a:noFill/>
              <a:prstDash val="solid"/>
              <a:round/>
              <a:headEnd/>
              <a:tailEnd/>
            </a:ln>
            <a:effectLst/>
          </p:spPr>
          <p:txBody>
            <a:bodyPr anchor="ctr"/>
            <a:lstStyle/>
            <a:p>
              <a:endParaRPr lang="sr-Latn-CS"/>
            </a:p>
          </p:txBody>
        </p:sp>
      </p:grpSp>
      <p:grpSp>
        <p:nvGrpSpPr>
          <p:cNvPr id="14" name="Group 13"/>
          <p:cNvGrpSpPr>
            <a:grpSpLocks/>
          </p:cNvGrpSpPr>
          <p:nvPr/>
        </p:nvGrpSpPr>
        <p:grpSpPr bwMode="auto">
          <a:xfrm>
            <a:off x="2843213" y="3514725"/>
            <a:ext cx="2016125" cy="1727200"/>
            <a:chOff x="612" y="2478"/>
            <a:chExt cx="1270" cy="1088"/>
          </a:xfrm>
        </p:grpSpPr>
        <p:sp>
          <p:nvSpPr>
            <p:cNvPr id="15" name="Rectangle 14"/>
            <p:cNvSpPr>
              <a:spLocks noChangeArrowheads="1"/>
            </p:cNvSpPr>
            <p:nvPr/>
          </p:nvSpPr>
          <p:spPr bwMode="auto">
            <a:xfrm>
              <a:off x="839" y="2523"/>
              <a:ext cx="816" cy="272"/>
            </a:xfrm>
            <a:prstGeom prst="rect">
              <a:avLst/>
            </a:prstGeom>
            <a:solidFill>
              <a:srgbClr val="99CCFF"/>
            </a:solidFill>
            <a:ln w="9525">
              <a:solidFill>
                <a:srgbClr val="99CCFF"/>
              </a:solidFill>
              <a:miter lim="800000"/>
              <a:headEnd/>
              <a:tailEnd/>
            </a:ln>
            <a:effectLst/>
          </p:spPr>
          <p:txBody>
            <a:bodyPr wrap="none" anchor="ctr"/>
            <a:lstStyle/>
            <a:p>
              <a:endParaRPr lang="sr-Latn-CS"/>
            </a:p>
          </p:txBody>
        </p:sp>
        <p:sp>
          <p:nvSpPr>
            <p:cNvPr id="16" name="Freeform 15"/>
            <p:cNvSpPr>
              <a:spLocks/>
            </p:cNvSpPr>
            <p:nvPr/>
          </p:nvSpPr>
          <p:spPr bwMode="auto">
            <a:xfrm>
              <a:off x="612" y="2478"/>
              <a:ext cx="1270" cy="45"/>
            </a:xfrm>
            <a:custGeom>
              <a:avLst/>
              <a:gdLst/>
              <a:ahLst/>
              <a:cxnLst>
                <a:cxn ang="0">
                  <a:pos x="1270" y="0"/>
                </a:cxn>
                <a:cxn ang="0">
                  <a:pos x="1043" y="45"/>
                </a:cxn>
                <a:cxn ang="0">
                  <a:pos x="227" y="45"/>
                </a:cxn>
                <a:cxn ang="0">
                  <a:pos x="0" y="0"/>
                </a:cxn>
                <a:cxn ang="0">
                  <a:pos x="1270" y="0"/>
                </a:cxn>
              </a:cxnLst>
              <a:rect l="0" t="0" r="r" b="b"/>
              <a:pathLst>
                <a:path w="1270" h="45">
                  <a:moveTo>
                    <a:pt x="1270" y="0"/>
                  </a:moveTo>
                  <a:lnTo>
                    <a:pt x="1043" y="45"/>
                  </a:lnTo>
                  <a:lnTo>
                    <a:pt x="227" y="45"/>
                  </a:lnTo>
                  <a:lnTo>
                    <a:pt x="0" y="0"/>
                  </a:lnTo>
                  <a:lnTo>
                    <a:pt x="1270" y="0"/>
                  </a:lnTo>
                  <a:close/>
                </a:path>
              </a:pathLst>
            </a:custGeom>
            <a:solidFill>
              <a:schemeClr val="bg1"/>
            </a:solidFill>
            <a:ln w="9525" cap="flat" cmpd="sng">
              <a:noFill/>
              <a:prstDash val="solid"/>
              <a:round/>
              <a:headEnd/>
              <a:tailEnd/>
            </a:ln>
            <a:effectLst/>
          </p:spPr>
          <p:txBody>
            <a:bodyPr anchor="ctr"/>
            <a:lstStyle/>
            <a:p>
              <a:endParaRPr lang="sr-Latn-CS"/>
            </a:p>
          </p:txBody>
        </p:sp>
        <p:sp>
          <p:nvSpPr>
            <p:cNvPr id="17" name="Freeform 16"/>
            <p:cNvSpPr>
              <a:spLocks/>
            </p:cNvSpPr>
            <p:nvPr/>
          </p:nvSpPr>
          <p:spPr bwMode="auto">
            <a:xfrm>
              <a:off x="612"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CC9900"/>
            </a:solidFill>
            <a:ln w="9525" cap="flat" cmpd="sng">
              <a:noFill/>
              <a:prstDash val="solid"/>
              <a:round/>
              <a:headEnd/>
              <a:tailEnd/>
            </a:ln>
            <a:effectLst/>
          </p:spPr>
          <p:txBody>
            <a:bodyPr anchor="ctr"/>
            <a:lstStyle/>
            <a:p>
              <a:endParaRPr lang="sr-Latn-CS"/>
            </a:p>
          </p:txBody>
        </p:sp>
        <p:sp>
          <p:nvSpPr>
            <p:cNvPr id="18" name="Freeform 17"/>
            <p:cNvSpPr>
              <a:spLocks/>
            </p:cNvSpPr>
            <p:nvPr/>
          </p:nvSpPr>
          <p:spPr bwMode="auto">
            <a:xfrm>
              <a:off x="612" y="2931"/>
              <a:ext cx="1270" cy="635"/>
            </a:xfrm>
            <a:custGeom>
              <a:avLst/>
              <a:gdLst/>
              <a:ahLst/>
              <a:cxnLst>
                <a:cxn ang="0">
                  <a:pos x="0" y="635"/>
                </a:cxn>
                <a:cxn ang="0">
                  <a:pos x="1270" y="635"/>
                </a:cxn>
                <a:cxn ang="0">
                  <a:pos x="1179" y="0"/>
                </a:cxn>
                <a:cxn ang="0">
                  <a:pos x="91" y="0"/>
                </a:cxn>
                <a:cxn ang="0">
                  <a:pos x="0" y="635"/>
                </a:cxn>
              </a:cxnLst>
              <a:rect l="0" t="0" r="r" b="b"/>
              <a:pathLst>
                <a:path w="1270" h="635">
                  <a:moveTo>
                    <a:pt x="0" y="635"/>
                  </a:moveTo>
                  <a:lnTo>
                    <a:pt x="1270" y="635"/>
                  </a:lnTo>
                  <a:lnTo>
                    <a:pt x="1179" y="0"/>
                  </a:lnTo>
                  <a:lnTo>
                    <a:pt x="91" y="0"/>
                  </a:lnTo>
                  <a:lnTo>
                    <a:pt x="0" y="635"/>
                  </a:lnTo>
                  <a:close/>
                </a:path>
              </a:pathLst>
            </a:custGeom>
            <a:solidFill>
              <a:srgbClr val="FFFF66"/>
            </a:solidFill>
            <a:ln w="9525" cap="flat" cmpd="sng">
              <a:noFill/>
              <a:prstDash val="solid"/>
              <a:round/>
              <a:headEnd/>
              <a:tailEnd/>
            </a:ln>
            <a:effectLst/>
          </p:spPr>
          <p:txBody>
            <a:bodyPr anchor="ctr"/>
            <a:lstStyle/>
            <a:p>
              <a:endParaRPr lang="sr-Latn-CS"/>
            </a:p>
          </p:txBody>
        </p:sp>
        <p:sp>
          <p:nvSpPr>
            <p:cNvPr id="19" name="Freeform 18"/>
            <p:cNvSpPr>
              <a:spLocks/>
            </p:cNvSpPr>
            <p:nvPr/>
          </p:nvSpPr>
          <p:spPr bwMode="auto">
            <a:xfrm flipH="1">
              <a:off x="1655"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FFFF99"/>
            </a:solidFill>
            <a:ln w="9525" cap="flat" cmpd="sng">
              <a:noFill/>
              <a:prstDash val="solid"/>
              <a:round/>
              <a:headEnd/>
              <a:tailEnd/>
            </a:ln>
            <a:effectLst/>
          </p:spPr>
          <p:txBody>
            <a:bodyPr anchor="ctr"/>
            <a:lstStyle/>
            <a:p>
              <a:endParaRPr lang="sr-Latn-CS"/>
            </a:p>
          </p:txBody>
        </p:sp>
        <p:sp>
          <p:nvSpPr>
            <p:cNvPr id="20" name="Freeform 19"/>
            <p:cNvSpPr>
              <a:spLocks/>
            </p:cNvSpPr>
            <p:nvPr/>
          </p:nvSpPr>
          <p:spPr bwMode="auto">
            <a:xfrm>
              <a:off x="703" y="2795"/>
              <a:ext cx="1088" cy="136"/>
            </a:xfrm>
            <a:custGeom>
              <a:avLst/>
              <a:gdLst/>
              <a:ahLst/>
              <a:cxnLst>
                <a:cxn ang="0">
                  <a:pos x="1088" y="136"/>
                </a:cxn>
                <a:cxn ang="0">
                  <a:pos x="0" y="136"/>
                </a:cxn>
                <a:cxn ang="0">
                  <a:pos x="136" y="0"/>
                </a:cxn>
                <a:cxn ang="0">
                  <a:pos x="952" y="0"/>
                </a:cxn>
                <a:cxn ang="0">
                  <a:pos x="1088" y="136"/>
                </a:cxn>
              </a:cxnLst>
              <a:rect l="0" t="0" r="r" b="b"/>
              <a:pathLst>
                <a:path w="1088" h="136">
                  <a:moveTo>
                    <a:pt x="1088" y="136"/>
                  </a:moveTo>
                  <a:lnTo>
                    <a:pt x="0" y="136"/>
                  </a:lnTo>
                  <a:lnTo>
                    <a:pt x="136" y="0"/>
                  </a:lnTo>
                  <a:lnTo>
                    <a:pt x="952" y="0"/>
                  </a:lnTo>
                  <a:lnTo>
                    <a:pt x="1088" y="136"/>
                  </a:lnTo>
                  <a:close/>
                </a:path>
              </a:pathLst>
            </a:custGeom>
            <a:solidFill>
              <a:srgbClr val="FF9900"/>
            </a:solidFill>
            <a:ln w="9525" cap="flat" cmpd="sng">
              <a:noFill/>
              <a:prstDash val="solid"/>
              <a:round/>
              <a:headEnd/>
              <a:tailEnd/>
            </a:ln>
            <a:effectLst/>
          </p:spPr>
          <p:txBody>
            <a:bodyPr anchor="ctr"/>
            <a:lstStyle/>
            <a:p>
              <a:endParaRPr lang="sr-Latn-CS"/>
            </a:p>
          </p:txBody>
        </p:sp>
      </p:grpSp>
      <p:grpSp>
        <p:nvGrpSpPr>
          <p:cNvPr id="21" name="Group 20"/>
          <p:cNvGrpSpPr>
            <a:grpSpLocks/>
          </p:cNvGrpSpPr>
          <p:nvPr/>
        </p:nvGrpSpPr>
        <p:grpSpPr bwMode="auto">
          <a:xfrm>
            <a:off x="4859338" y="3514725"/>
            <a:ext cx="2016125" cy="1727200"/>
            <a:chOff x="612" y="2478"/>
            <a:chExt cx="1270" cy="1088"/>
          </a:xfrm>
        </p:grpSpPr>
        <p:sp>
          <p:nvSpPr>
            <p:cNvPr id="22" name="Rectangle 21"/>
            <p:cNvSpPr>
              <a:spLocks noChangeArrowheads="1"/>
            </p:cNvSpPr>
            <p:nvPr/>
          </p:nvSpPr>
          <p:spPr bwMode="auto">
            <a:xfrm>
              <a:off x="839" y="2523"/>
              <a:ext cx="816" cy="272"/>
            </a:xfrm>
            <a:prstGeom prst="rect">
              <a:avLst/>
            </a:prstGeom>
            <a:solidFill>
              <a:srgbClr val="99CCFF"/>
            </a:solidFill>
            <a:ln w="9525">
              <a:solidFill>
                <a:srgbClr val="99CCFF"/>
              </a:solidFill>
              <a:miter lim="800000"/>
              <a:headEnd/>
              <a:tailEnd/>
            </a:ln>
            <a:effectLst/>
          </p:spPr>
          <p:txBody>
            <a:bodyPr wrap="none" anchor="ctr"/>
            <a:lstStyle/>
            <a:p>
              <a:endParaRPr lang="sr-Latn-CS"/>
            </a:p>
          </p:txBody>
        </p:sp>
        <p:sp>
          <p:nvSpPr>
            <p:cNvPr id="23" name="Freeform 22"/>
            <p:cNvSpPr>
              <a:spLocks/>
            </p:cNvSpPr>
            <p:nvPr/>
          </p:nvSpPr>
          <p:spPr bwMode="auto">
            <a:xfrm>
              <a:off x="612" y="2478"/>
              <a:ext cx="1270" cy="45"/>
            </a:xfrm>
            <a:custGeom>
              <a:avLst/>
              <a:gdLst/>
              <a:ahLst/>
              <a:cxnLst>
                <a:cxn ang="0">
                  <a:pos x="1270" y="0"/>
                </a:cxn>
                <a:cxn ang="0">
                  <a:pos x="1043" y="45"/>
                </a:cxn>
                <a:cxn ang="0">
                  <a:pos x="227" y="45"/>
                </a:cxn>
                <a:cxn ang="0">
                  <a:pos x="0" y="0"/>
                </a:cxn>
                <a:cxn ang="0">
                  <a:pos x="1270" y="0"/>
                </a:cxn>
              </a:cxnLst>
              <a:rect l="0" t="0" r="r" b="b"/>
              <a:pathLst>
                <a:path w="1270" h="45">
                  <a:moveTo>
                    <a:pt x="1270" y="0"/>
                  </a:moveTo>
                  <a:lnTo>
                    <a:pt x="1043" y="45"/>
                  </a:lnTo>
                  <a:lnTo>
                    <a:pt x="227" y="45"/>
                  </a:lnTo>
                  <a:lnTo>
                    <a:pt x="0" y="0"/>
                  </a:lnTo>
                  <a:lnTo>
                    <a:pt x="1270" y="0"/>
                  </a:lnTo>
                  <a:close/>
                </a:path>
              </a:pathLst>
            </a:custGeom>
            <a:solidFill>
              <a:schemeClr val="bg1"/>
            </a:solidFill>
            <a:ln w="9525" cap="flat" cmpd="sng">
              <a:noFill/>
              <a:prstDash val="solid"/>
              <a:round/>
              <a:headEnd/>
              <a:tailEnd/>
            </a:ln>
            <a:effectLst/>
          </p:spPr>
          <p:txBody>
            <a:bodyPr anchor="ctr"/>
            <a:lstStyle/>
            <a:p>
              <a:endParaRPr lang="sr-Latn-CS"/>
            </a:p>
          </p:txBody>
        </p:sp>
        <p:sp>
          <p:nvSpPr>
            <p:cNvPr id="24" name="Freeform 23"/>
            <p:cNvSpPr>
              <a:spLocks/>
            </p:cNvSpPr>
            <p:nvPr/>
          </p:nvSpPr>
          <p:spPr bwMode="auto">
            <a:xfrm>
              <a:off x="612"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CC9900"/>
            </a:solidFill>
            <a:ln w="9525" cap="flat" cmpd="sng">
              <a:noFill/>
              <a:prstDash val="solid"/>
              <a:round/>
              <a:headEnd/>
              <a:tailEnd/>
            </a:ln>
            <a:effectLst/>
          </p:spPr>
          <p:txBody>
            <a:bodyPr anchor="ctr"/>
            <a:lstStyle/>
            <a:p>
              <a:endParaRPr lang="sr-Latn-CS"/>
            </a:p>
          </p:txBody>
        </p:sp>
        <p:sp>
          <p:nvSpPr>
            <p:cNvPr id="25" name="Freeform 24"/>
            <p:cNvSpPr>
              <a:spLocks/>
            </p:cNvSpPr>
            <p:nvPr/>
          </p:nvSpPr>
          <p:spPr bwMode="auto">
            <a:xfrm>
              <a:off x="612" y="2931"/>
              <a:ext cx="1270" cy="635"/>
            </a:xfrm>
            <a:custGeom>
              <a:avLst/>
              <a:gdLst/>
              <a:ahLst/>
              <a:cxnLst>
                <a:cxn ang="0">
                  <a:pos x="0" y="635"/>
                </a:cxn>
                <a:cxn ang="0">
                  <a:pos x="1270" y="635"/>
                </a:cxn>
                <a:cxn ang="0">
                  <a:pos x="1179" y="0"/>
                </a:cxn>
                <a:cxn ang="0">
                  <a:pos x="91" y="0"/>
                </a:cxn>
                <a:cxn ang="0">
                  <a:pos x="0" y="635"/>
                </a:cxn>
              </a:cxnLst>
              <a:rect l="0" t="0" r="r" b="b"/>
              <a:pathLst>
                <a:path w="1270" h="635">
                  <a:moveTo>
                    <a:pt x="0" y="635"/>
                  </a:moveTo>
                  <a:lnTo>
                    <a:pt x="1270" y="635"/>
                  </a:lnTo>
                  <a:lnTo>
                    <a:pt x="1179" y="0"/>
                  </a:lnTo>
                  <a:lnTo>
                    <a:pt x="91" y="0"/>
                  </a:lnTo>
                  <a:lnTo>
                    <a:pt x="0" y="635"/>
                  </a:lnTo>
                  <a:close/>
                </a:path>
              </a:pathLst>
            </a:custGeom>
            <a:solidFill>
              <a:srgbClr val="FFFF66"/>
            </a:solidFill>
            <a:ln w="9525" cap="flat" cmpd="sng">
              <a:noFill/>
              <a:prstDash val="solid"/>
              <a:round/>
              <a:headEnd/>
              <a:tailEnd/>
            </a:ln>
            <a:effectLst/>
          </p:spPr>
          <p:txBody>
            <a:bodyPr anchor="ctr"/>
            <a:lstStyle/>
            <a:p>
              <a:endParaRPr lang="sr-Latn-CS"/>
            </a:p>
          </p:txBody>
        </p:sp>
        <p:sp>
          <p:nvSpPr>
            <p:cNvPr id="26" name="Freeform 25"/>
            <p:cNvSpPr>
              <a:spLocks/>
            </p:cNvSpPr>
            <p:nvPr/>
          </p:nvSpPr>
          <p:spPr bwMode="auto">
            <a:xfrm flipH="1">
              <a:off x="1655" y="2478"/>
              <a:ext cx="227" cy="1088"/>
            </a:xfrm>
            <a:custGeom>
              <a:avLst/>
              <a:gdLst/>
              <a:ahLst/>
              <a:cxnLst>
                <a:cxn ang="0">
                  <a:pos x="227" y="317"/>
                </a:cxn>
                <a:cxn ang="0">
                  <a:pos x="91" y="453"/>
                </a:cxn>
                <a:cxn ang="0">
                  <a:pos x="0" y="1088"/>
                </a:cxn>
                <a:cxn ang="0">
                  <a:pos x="0" y="0"/>
                </a:cxn>
                <a:cxn ang="0">
                  <a:pos x="227" y="45"/>
                </a:cxn>
                <a:cxn ang="0">
                  <a:pos x="227" y="317"/>
                </a:cxn>
              </a:cxnLst>
              <a:rect l="0" t="0" r="r" b="b"/>
              <a:pathLst>
                <a:path w="227" h="1088">
                  <a:moveTo>
                    <a:pt x="227" y="317"/>
                  </a:moveTo>
                  <a:lnTo>
                    <a:pt x="91" y="453"/>
                  </a:lnTo>
                  <a:lnTo>
                    <a:pt x="0" y="1088"/>
                  </a:lnTo>
                  <a:lnTo>
                    <a:pt x="0" y="0"/>
                  </a:lnTo>
                  <a:lnTo>
                    <a:pt x="227" y="45"/>
                  </a:lnTo>
                  <a:lnTo>
                    <a:pt x="227" y="317"/>
                  </a:lnTo>
                  <a:close/>
                </a:path>
              </a:pathLst>
            </a:custGeom>
            <a:solidFill>
              <a:srgbClr val="FFFF99"/>
            </a:solidFill>
            <a:ln w="9525" cap="flat" cmpd="sng">
              <a:noFill/>
              <a:prstDash val="solid"/>
              <a:round/>
              <a:headEnd/>
              <a:tailEnd/>
            </a:ln>
            <a:effectLst/>
          </p:spPr>
          <p:txBody>
            <a:bodyPr anchor="ctr"/>
            <a:lstStyle/>
            <a:p>
              <a:endParaRPr lang="sr-Latn-CS"/>
            </a:p>
          </p:txBody>
        </p:sp>
        <p:sp>
          <p:nvSpPr>
            <p:cNvPr id="27" name="Freeform 26"/>
            <p:cNvSpPr>
              <a:spLocks/>
            </p:cNvSpPr>
            <p:nvPr/>
          </p:nvSpPr>
          <p:spPr bwMode="auto">
            <a:xfrm>
              <a:off x="703" y="2795"/>
              <a:ext cx="1088" cy="136"/>
            </a:xfrm>
            <a:custGeom>
              <a:avLst/>
              <a:gdLst/>
              <a:ahLst/>
              <a:cxnLst>
                <a:cxn ang="0">
                  <a:pos x="1088" y="136"/>
                </a:cxn>
                <a:cxn ang="0">
                  <a:pos x="0" y="136"/>
                </a:cxn>
                <a:cxn ang="0">
                  <a:pos x="136" y="0"/>
                </a:cxn>
                <a:cxn ang="0">
                  <a:pos x="952" y="0"/>
                </a:cxn>
                <a:cxn ang="0">
                  <a:pos x="1088" y="136"/>
                </a:cxn>
              </a:cxnLst>
              <a:rect l="0" t="0" r="r" b="b"/>
              <a:pathLst>
                <a:path w="1088" h="136">
                  <a:moveTo>
                    <a:pt x="1088" y="136"/>
                  </a:moveTo>
                  <a:lnTo>
                    <a:pt x="0" y="136"/>
                  </a:lnTo>
                  <a:lnTo>
                    <a:pt x="136" y="0"/>
                  </a:lnTo>
                  <a:lnTo>
                    <a:pt x="952" y="0"/>
                  </a:lnTo>
                  <a:lnTo>
                    <a:pt x="1088" y="136"/>
                  </a:lnTo>
                  <a:close/>
                </a:path>
              </a:pathLst>
            </a:custGeom>
            <a:solidFill>
              <a:srgbClr val="FF9900"/>
            </a:solidFill>
            <a:ln w="9525" cap="flat" cmpd="sng">
              <a:noFill/>
              <a:prstDash val="solid"/>
              <a:round/>
              <a:headEnd/>
              <a:tailEnd/>
            </a:ln>
            <a:effectLst/>
          </p:spPr>
          <p:txBody>
            <a:bodyPr anchor="ctr"/>
            <a:lstStyle/>
            <a:p>
              <a:endParaRPr lang="sr-Latn-CS"/>
            </a:p>
          </p:txBody>
        </p:sp>
      </p:grpSp>
      <p:sp>
        <p:nvSpPr>
          <p:cNvPr id="28" name="Rectangle 28"/>
          <p:cNvSpPr>
            <a:spLocks noChangeArrowheads="1"/>
          </p:cNvSpPr>
          <p:nvPr/>
        </p:nvSpPr>
        <p:spPr bwMode="auto">
          <a:xfrm>
            <a:off x="5219700" y="3586163"/>
            <a:ext cx="1295400" cy="431800"/>
          </a:xfrm>
          <a:prstGeom prst="rect">
            <a:avLst/>
          </a:prstGeom>
          <a:solidFill>
            <a:srgbClr val="CCECFF"/>
          </a:solidFill>
          <a:ln w="9525">
            <a:noFill/>
            <a:miter lim="800000"/>
            <a:headEnd/>
            <a:tailEnd/>
          </a:ln>
          <a:effectLst/>
        </p:spPr>
        <p:txBody>
          <a:bodyPr wrap="none" anchor="ctr"/>
          <a:lstStyle/>
          <a:p>
            <a:endParaRPr lang="sr-Latn-CS"/>
          </a:p>
        </p:txBody>
      </p:sp>
      <p:sp>
        <p:nvSpPr>
          <p:cNvPr id="29" name="Rectangle 52"/>
          <p:cNvSpPr>
            <a:spLocks noChangeArrowheads="1"/>
          </p:cNvSpPr>
          <p:nvPr/>
        </p:nvSpPr>
        <p:spPr bwMode="auto">
          <a:xfrm>
            <a:off x="3203575" y="3586163"/>
            <a:ext cx="1295400" cy="431800"/>
          </a:xfrm>
          <a:prstGeom prst="rect">
            <a:avLst/>
          </a:prstGeom>
          <a:solidFill>
            <a:srgbClr val="CCECFF"/>
          </a:solidFill>
          <a:ln w="9525">
            <a:noFill/>
            <a:miter lim="800000"/>
            <a:headEnd/>
            <a:tailEnd/>
          </a:ln>
          <a:effectLst/>
        </p:spPr>
        <p:txBody>
          <a:bodyPr wrap="none" anchor="ctr"/>
          <a:lstStyle/>
          <a:p>
            <a:endParaRPr lang="sr-Latn-CS"/>
          </a:p>
        </p:txBody>
      </p:sp>
      <p:sp>
        <p:nvSpPr>
          <p:cNvPr id="30" name="Rectangle 74"/>
          <p:cNvSpPr>
            <a:spLocks noChangeArrowheads="1"/>
          </p:cNvSpPr>
          <p:nvPr/>
        </p:nvSpPr>
        <p:spPr bwMode="auto">
          <a:xfrm>
            <a:off x="1187450" y="3586163"/>
            <a:ext cx="1295400" cy="431800"/>
          </a:xfrm>
          <a:prstGeom prst="rect">
            <a:avLst/>
          </a:prstGeom>
          <a:solidFill>
            <a:srgbClr val="CCECFF"/>
          </a:solidFill>
          <a:ln w="9525">
            <a:noFill/>
            <a:miter lim="800000"/>
            <a:headEnd/>
            <a:tailEnd/>
          </a:ln>
          <a:effectLst/>
        </p:spPr>
        <p:txBody>
          <a:bodyPr wrap="none" anchor="ctr"/>
          <a:lstStyle/>
          <a:p>
            <a:endParaRPr lang="sr-Latn-CS"/>
          </a:p>
        </p:txBody>
      </p:sp>
      <p:sp>
        <p:nvSpPr>
          <p:cNvPr id="31" name="Okvir za tekst 61"/>
          <p:cNvSpPr txBox="1"/>
          <p:nvPr/>
        </p:nvSpPr>
        <p:spPr>
          <a:xfrm>
            <a:off x="1219200" y="3048000"/>
            <a:ext cx="638316" cy="276999"/>
          </a:xfrm>
          <a:prstGeom prst="rect">
            <a:avLst/>
          </a:prstGeom>
          <a:noFill/>
        </p:spPr>
        <p:txBody>
          <a:bodyPr wrap="none" rtlCol="0">
            <a:spAutoFit/>
          </a:bodyPr>
          <a:lstStyle/>
          <a:p>
            <a:r>
              <a:rPr lang="de-DE" dirty="0" smtClean="0"/>
              <a:t>PMOS</a:t>
            </a:r>
            <a:endParaRPr lang="sr-Latn-CS" dirty="0"/>
          </a:p>
        </p:txBody>
      </p:sp>
      <p:sp>
        <p:nvSpPr>
          <p:cNvPr id="32" name="Okvir za tekst 62"/>
          <p:cNvSpPr txBox="1"/>
          <p:nvPr/>
        </p:nvSpPr>
        <p:spPr>
          <a:xfrm>
            <a:off x="1828800" y="3048000"/>
            <a:ext cx="646332" cy="276999"/>
          </a:xfrm>
          <a:prstGeom prst="rect">
            <a:avLst/>
          </a:prstGeom>
          <a:noFill/>
        </p:spPr>
        <p:txBody>
          <a:bodyPr wrap="none" rtlCol="0">
            <a:spAutoFit/>
          </a:bodyPr>
          <a:lstStyle/>
          <a:p>
            <a:r>
              <a:rPr lang="de-DE" dirty="0" smtClean="0"/>
              <a:t>NMOS</a:t>
            </a:r>
            <a:endParaRPr lang="sr-Latn-CS" dirty="0"/>
          </a:p>
        </p:txBody>
      </p:sp>
      <p:sp>
        <p:nvSpPr>
          <p:cNvPr id="33" name="Rectangle 29"/>
          <p:cNvSpPr>
            <a:spLocks noChangeArrowheads="1"/>
          </p:cNvSpPr>
          <p:nvPr/>
        </p:nvSpPr>
        <p:spPr bwMode="auto">
          <a:xfrm>
            <a:off x="5291138" y="3586163"/>
            <a:ext cx="1008063" cy="215900"/>
          </a:xfrm>
          <a:prstGeom prst="rect">
            <a:avLst/>
          </a:prstGeom>
          <a:solidFill>
            <a:srgbClr val="00CCFF"/>
          </a:solidFill>
          <a:ln w="9525">
            <a:noFill/>
            <a:miter lim="800000"/>
            <a:headEnd/>
            <a:tailEnd/>
          </a:ln>
          <a:effectLst/>
        </p:spPr>
        <p:txBody>
          <a:bodyPr wrap="none" anchor="ctr"/>
          <a:lstStyle/>
          <a:p>
            <a:endParaRPr lang="sr-Latn-CS"/>
          </a:p>
        </p:txBody>
      </p:sp>
      <p:sp>
        <p:nvSpPr>
          <p:cNvPr id="34" name="Rectangle 30"/>
          <p:cNvSpPr>
            <a:spLocks noChangeArrowheads="1"/>
          </p:cNvSpPr>
          <p:nvPr/>
        </p:nvSpPr>
        <p:spPr bwMode="auto">
          <a:xfrm>
            <a:off x="5594350" y="3514726"/>
            <a:ext cx="122238" cy="71438"/>
          </a:xfrm>
          <a:prstGeom prst="rect">
            <a:avLst/>
          </a:prstGeom>
          <a:solidFill>
            <a:srgbClr val="FF0000"/>
          </a:solidFill>
          <a:ln w="9525">
            <a:solidFill>
              <a:schemeClr val="tx1"/>
            </a:solidFill>
            <a:miter lim="800000"/>
            <a:headEnd/>
            <a:tailEnd/>
          </a:ln>
          <a:effectLst/>
        </p:spPr>
        <p:txBody>
          <a:bodyPr wrap="none" anchor="ctr"/>
          <a:lstStyle/>
          <a:p>
            <a:endParaRPr lang="sr-Latn-CS"/>
          </a:p>
        </p:txBody>
      </p:sp>
      <p:sp>
        <p:nvSpPr>
          <p:cNvPr id="35" name="Rectangle 31"/>
          <p:cNvSpPr>
            <a:spLocks noChangeArrowheads="1"/>
          </p:cNvSpPr>
          <p:nvPr/>
        </p:nvSpPr>
        <p:spPr bwMode="auto">
          <a:xfrm>
            <a:off x="5354638" y="3586163"/>
            <a:ext cx="120650" cy="71438"/>
          </a:xfrm>
          <a:prstGeom prst="rect">
            <a:avLst/>
          </a:prstGeom>
          <a:solidFill>
            <a:srgbClr val="0000FF"/>
          </a:solidFill>
          <a:ln w="9525">
            <a:noFill/>
            <a:miter lim="800000"/>
            <a:headEnd/>
            <a:tailEnd/>
          </a:ln>
          <a:effectLst/>
        </p:spPr>
        <p:txBody>
          <a:bodyPr wrap="none" anchor="ctr"/>
          <a:lstStyle/>
          <a:p>
            <a:endParaRPr lang="sr-Latn-CS"/>
          </a:p>
        </p:txBody>
      </p:sp>
      <p:sp>
        <p:nvSpPr>
          <p:cNvPr id="36" name="Line 32"/>
          <p:cNvSpPr>
            <a:spLocks noChangeShapeType="1"/>
          </p:cNvSpPr>
          <p:nvPr/>
        </p:nvSpPr>
        <p:spPr bwMode="auto">
          <a:xfrm>
            <a:off x="5435600" y="3370263"/>
            <a:ext cx="215900" cy="0"/>
          </a:xfrm>
          <a:prstGeom prst="line">
            <a:avLst/>
          </a:prstGeom>
          <a:noFill/>
          <a:ln w="9525">
            <a:solidFill>
              <a:schemeClr val="tx1"/>
            </a:solidFill>
            <a:round/>
            <a:headEnd/>
            <a:tailEnd/>
          </a:ln>
          <a:effectLst/>
        </p:spPr>
        <p:txBody>
          <a:bodyPr/>
          <a:lstStyle/>
          <a:p>
            <a:endParaRPr lang="sr-Latn-CS"/>
          </a:p>
        </p:txBody>
      </p:sp>
      <p:sp>
        <p:nvSpPr>
          <p:cNvPr id="37" name="Line 39"/>
          <p:cNvSpPr>
            <a:spLocks noChangeShapeType="1"/>
          </p:cNvSpPr>
          <p:nvPr/>
        </p:nvSpPr>
        <p:spPr bwMode="auto">
          <a:xfrm>
            <a:off x="5654675" y="3370263"/>
            <a:ext cx="0" cy="142875"/>
          </a:xfrm>
          <a:prstGeom prst="line">
            <a:avLst/>
          </a:prstGeom>
          <a:noFill/>
          <a:ln w="9525">
            <a:solidFill>
              <a:schemeClr val="tx1"/>
            </a:solidFill>
            <a:round/>
            <a:headEnd/>
            <a:tailEnd/>
          </a:ln>
          <a:effectLst/>
        </p:spPr>
        <p:txBody>
          <a:bodyPr/>
          <a:lstStyle/>
          <a:p>
            <a:endParaRPr lang="sr-Latn-CS"/>
          </a:p>
        </p:txBody>
      </p:sp>
      <p:sp>
        <p:nvSpPr>
          <p:cNvPr id="38" name="Rectangle 40"/>
          <p:cNvSpPr>
            <a:spLocks noChangeArrowheads="1"/>
          </p:cNvSpPr>
          <p:nvPr/>
        </p:nvSpPr>
        <p:spPr bwMode="auto">
          <a:xfrm>
            <a:off x="5895975" y="3586163"/>
            <a:ext cx="482600" cy="215900"/>
          </a:xfrm>
          <a:prstGeom prst="rect">
            <a:avLst/>
          </a:prstGeom>
          <a:solidFill>
            <a:srgbClr val="FF0000"/>
          </a:solidFill>
          <a:ln w="9525">
            <a:noFill/>
            <a:miter lim="800000"/>
            <a:headEnd/>
            <a:tailEnd/>
          </a:ln>
          <a:effectLst/>
        </p:spPr>
        <p:txBody>
          <a:bodyPr wrap="none" anchor="ctr"/>
          <a:lstStyle/>
          <a:p>
            <a:endParaRPr lang="sr-Latn-CS"/>
          </a:p>
        </p:txBody>
      </p:sp>
      <p:sp>
        <p:nvSpPr>
          <p:cNvPr id="39" name="Rectangle 41"/>
          <p:cNvSpPr>
            <a:spLocks noChangeArrowheads="1"/>
          </p:cNvSpPr>
          <p:nvPr/>
        </p:nvSpPr>
        <p:spPr bwMode="auto">
          <a:xfrm>
            <a:off x="5473700"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40" name="Rectangle 42"/>
          <p:cNvSpPr>
            <a:spLocks noChangeArrowheads="1"/>
          </p:cNvSpPr>
          <p:nvPr/>
        </p:nvSpPr>
        <p:spPr bwMode="auto">
          <a:xfrm>
            <a:off x="5716588"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41" name="Rectangle 43"/>
          <p:cNvSpPr>
            <a:spLocks noChangeArrowheads="1"/>
          </p:cNvSpPr>
          <p:nvPr/>
        </p:nvSpPr>
        <p:spPr bwMode="auto">
          <a:xfrm>
            <a:off x="5954713" y="3586163"/>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42" name="Rectangle 44"/>
          <p:cNvSpPr>
            <a:spLocks noChangeArrowheads="1"/>
          </p:cNvSpPr>
          <p:nvPr/>
        </p:nvSpPr>
        <p:spPr bwMode="auto">
          <a:xfrm>
            <a:off x="6075363" y="3514726"/>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43" name="Rectangle 45"/>
          <p:cNvSpPr>
            <a:spLocks noChangeArrowheads="1"/>
          </p:cNvSpPr>
          <p:nvPr/>
        </p:nvSpPr>
        <p:spPr bwMode="auto">
          <a:xfrm>
            <a:off x="6196013" y="3586163"/>
            <a:ext cx="122238" cy="71438"/>
          </a:xfrm>
          <a:prstGeom prst="rect">
            <a:avLst/>
          </a:prstGeom>
          <a:solidFill>
            <a:srgbClr val="003366"/>
          </a:solidFill>
          <a:ln w="9525">
            <a:noFill/>
            <a:miter lim="800000"/>
            <a:headEnd/>
            <a:tailEnd/>
          </a:ln>
          <a:effectLst/>
        </p:spPr>
        <p:txBody>
          <a:bodyPr wrap="none" anchor="ctr"/>
          <a:lstStyle/>
          <a:p>
            <a:endParaRPr lang="sr-Latn-CS"/>
          </a:p>
        </p:txBody>
      </p:sp>
      <p:sp>
        <p:nvSpPr>
          <p:cNvPr id="44" name="Line 46"/>
          <p:cNvSpPr>
            <a:spLocks noChangeShapeType="1"/>
          </p:cNvSpPr>
          <p:nvPr/>
        </p:nvSpPr>
        <p:spPr bwMode="auto">
          <a:xfrm>
            <a:off x="6137275" y="3370263"/>
            <a:ext cx="0" cy="142875"/>
          </a:xfrm>
          <a:prstGeom prst="line">
            <a:avLst/>
          </a:prstGeom>
          <a:noFill/>
          <a:ln w="9525">
            <a:solidFill>
              <a:schemeClr val="tx1"/>
            </a:solidFill>
            <a:round/>
            <a:headEnd/>
            <a:tailEnd/>
          </a:ln>
          <a:effectLst/>
        </p:spPr>
        <p:txBody>
          <a:bodyPr/>
          <a:lstStyle/>
          <a:p>
            <a:endParaRPr lang="sr-Latn-CS"/>
          </a:p>
        </p:txBody>
      </p:sp>
      <p:sp>
        <p:nvSpPr>
          <p:cNvPr id="45" name="Line 47"/>
          <p:cNvSpPr>
            <a:spLocks noChangeShapeType="1"/>
          </p:cNvSpPr>
          <p:nvPr/>
        </p:nvSpPr>
        <p:spPr bwMode="auto">
          <a:xfrm flipV="1">
            <a:off x="5414963" y="3370263"/>
            <a:ext cx="0" cy="215900"/>
          </a:xfrm>
          <a:prstGeom prst="line">
            <a:avLst/>
          </a:prstGeom>
          <a:noFill/>
          <a:ln w="9525">
            <a:solidFill>
              <a:schemeClr val="tx1"/>
            </a:solidFill>
            <a:round/>
            <a:headEnd/>
            <a:tailEnd/>
          </a:ln>
          <a:effectLst/>
        </p:spPr>
        <p:txBody>
          <a:bodyPr/>
          <a:lstStyle/>
          <a:p>
            <a:endParaRPr lang="sr-Latn-CS"/>
          </a:p>
        </p:txBody>
      </p:sp>
      <p:sp>
        <p:nvSpPr>
          <p:cNvPr id="46" name="Rectangle 53"/>
          <p:cNvSpPr>
            <a:spLocks noChangeArrowheads="1"/>
          </p:cNvSpPr>
          <p:nvPr/>
        </p:nvSpPr>
        <p:spPr bwMode="auto">
          <a:xfrm>
            <a:off x="3275013" y="3586163"/>
            <a:ext cx="1008063" cy="215900"/>
          </a:xfrm>
          <a:prstGeom prst="rect">
            <a:avLst/>
          </a:prstGeom>
          <a:solidFill>
            <a:srgbClr val="00CCFF"/>
          </a:solidFill>
          <a:ln w="9525">
            <a:noFill/>
            <a:miter lim="800000"/>
            <a:headEnd/>
            <a:tailEnd/>
          </a:ln>
          <a:effectLst/>
        </p:spPr>
        <p:txBody>
          <a:bodyPr wrap="none" anchor="ctr"/>
          <a:lstStyle/>
          <a:p>
            <a:endParaRPr lang="sr-Latn-CS"/>
          </a:p>
        </p:txBody>
      </p:sp>
      <p:sp>
        <p:nvSpPr>
          <p:cNvPr id="47" name="Rectangle 54"/>
          <p:cNvSpPr>
            <a:spLocks noChangeArrowheads="1"/>
          </p:cNvSpPr>
          <p:nvPr/>
        </p:nvSpPr>
        <p:spPr bwMode="auto">
          <a:xfrm>
            <a:off x="3578225" y="3514726"/>
            <a:ext cx="122238" cy="71438"/>
          </a:xfrm>
          <a:prstGeom prst="rect">
            <a:avLst/>
          </a:prstGeom>
          <a:solidFill>
            <a:srgbClr val="FF0000"/>
          </a:solidFill>
          <a:ln w="9525">
            <a:solidFill>
              <a:schemeClr val="tx1"/>
            </a:solidFill>
            <a:miter lim="800000"/>
            <a:headEnd/>
            <a:tailEnd/>
          </a:ln>
          <a:effectLst/>
        </p:spPr>
        <p:txBody>
          <a:bodyPr wrap="none" anchor="ctr"/>
          <a:lstStyle/>
          <a:p>
            <a:endParaRPr lang="sr-Latn-CS"/>
          </a:p>
        </p:txBody>
      </p:sp>
      <p:sp>
        <p:nvSpPr>
          <p:cNvPr id="48" name="Rectangle 55"/>
          <p:cNvSpPr>
            <a:spLocks noChangeArrowheads="1"/>
          </p:cNvSpPr>
          <p:nvPr/>
        </p:nvSpPr>
        <p:spPr bwMode="auto">
          <a:xfrm>
            <a:off x="3338513" y="3586163"/>
            <a:ext cx="120650" cy="71438"/>
          </a:xfrm>
          <a:prstGeom prst="rect">
            <a:avLst/>
          </a:prstGeom>
          <a:solidFill>
            <a:srgbClr val="0000FF"/>
          </a:solidFill>
          <a:ln w="9525">
            <a:noFill/>
            <a:miter lim="800000"/>
            <a:headEnd/>
            <a:tailEnd/>
          </a:ln>
          <a:effectLst/>
        </p:spPr>
        <p:txBody>
          <a:bodyPr wrap="none" anchor="ctr"/>
          <a:lstStyle/>
          <a:p>
            <a:endParaRPr lang="sr-Latn-CS"/>
          </a:p>
        </p:txBody>
      </p:sp>
      <p:sp>
        <p:nvSpPr>
          <p:cNvPr id="49" name="Line 56"/>
          <p:cNvSpPr>
            <a:spLocks noChangeShapeType="1"/>
          </p:cNvSpPr>
          <p:nvPr/>
        </p:nvSpPr>
        <p:spPr bwMode="auto">
          <a:xfrm>
            <a:off x="3419475" y="3370263"/>
            <a:ext cx="215900" cy="0"/>
          </a:xfrm>
          <a:prstGeom prst="line">
            <a:avLst/>
          </a:prstGeom>
          <a:noFill/>
          <a:ln w="9525">
            <a:solidFill>
              <a:schemeClr val="tx1"/>
            </a:solidFill>
            <a:round/>
            <a:headEnd/>
            <a:tailEnd/>
          </a:ln>
          <a:effectLst/>
        </p:spPr>
        <p:txBody>
          <a:bodyPr/>
          <a:lstStyle/>
          <a:p>
            <a:endParaRPr lang="sr-Latn-CS"/>
          </a:p>
        </p:txBody>
      </p:sp>
      <p:sp>
        <p:nvSpPr>
          <p:cNvPr id="50" name="Line 63"/>
          <p:cNvSpPr>
            <a:spLocks noChangeShapeType="1"/>
          </p:cNvSpPr>
          <p:nvPr/>
        </p:nvSpPr>
        <p:spPr bwMode="auto">
          <a:xfrm>
            <a:off x="3638550" y="3370263"/>
            <a:ext cx="0" cy="142875"/>
          </a:xfrm>
          <a:prstGeom prst="line">
            <a:avLst/>
          </a:prstGeom>
          <a:noFill/>
          <a:ln w="9525">
            <a:solidFill>
              <a:schemeClr val="tx1"/>
            </a:solidFill>
            <a:round/>
            <a:headEnd/>
            <a:tailEnd/>
          </a:ln>
          <a:effectLst/>
        </p:spPr>
        <p:txBody>
          <a:bodyPr/>
          <a:lstStyle/>
          <a:p>
            <a:endParaRPr lang="sr-Latn-CS"/>
          </a:p>
        </p:txBody>
      </p:sp>
      <p:sp>
        <p:nvSpPr>
          <p:cNvPr id="51" name="Rectangle 64"/>
          <p:cNvSpPr>
            <a:spLocks noChangeArrowheads="1"/>
          </p:cNvSpPr>
          <p:nvPr/>
        </p:nvSpPr>
        <p:spPr bwMode="auto">
          <a:xfrm>
            <a:off x="3879850" y="3586163"/>
            <a:ext cx="482600" cy="215900"/>
          </a:xfrm>
          <a:prstGeom prst="rect">
            <a:avLst/>
          </a:prstGeom>
          <a:solidFill>
            <a:srgbClr val="FF0000"/>
          </a:solidFill>
          <a:ln w="9525">
            <a:noFill/>
            <a:miter lim="800000"/>
            <a:headEnd/>
            <a:tailEnd/>
          </a:ln>
          <a:effectLst/>
        </p:spPr>
        <p:txBody>
          <a:bodyPr wrap="none" anchor="ctr"/>
          <a:lstStyle/>
          <a:p>
            <a:endParaRPr lang="sr-Latn-CS"/>
          </a:p>
        </p:txBody>
      </p:sp>
      <p:sp>
        <p:nvSpPr>
          <p:cNvPr id="52" name="Rectangle 65"/>
          <p:cNvSpPr>
            <a:spLocks noChangeArrowheads="1"/>
          </p:cNvSpPr>
          <p:nvPr/>
        </p:nvSpPr>
        <p:spPr bwMode="auto">
          <a:xfrm>
            <a:off x="3457575"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53" name="Rectangle 66"/>
          <p:cNvSpPr>
            <a:spLocks noChangeArrowheads="1"/>
          </p:cNvSpPr>
          <p:nvPr/>
        </p:nvSpPr>
        <p:spPr bwMode="auto">
          <a:xfrm>
            <a:off x="3700463"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54" name="Rectangle 67"/>
          <p:cNvSpPr>
            <a:spLocks noChangeArrowheads="1"/>
          </p:cNvSpPr>
          <p:nvPr/>
        </p:nvSpPr>
        <p:spPr bwMode="auto">
          <a:xfrm>
            <a:off x="3938588" y="3586163"/>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55" name="Rectangle 68"/>
          <p:cNvSpPr>
            <a:spLocks noChangeArrowheads="1"/>
          </p:cNvSpPr>
          <p:nvPr/>
        </p:nvSpPr>
        <p:spPr bwMode="auto">
          <a:xfrm>
            <a:off x="4059238" y="3514726"/>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56" name="Rectangle 69"/>
          <p:cNvSpPr>
            <a:spLocks noChangeArrowheads="1"/>
          </p:cNvSpPr>
          <p:nvPr/>
        </p:nvSpPr>
        <p:spPr bwMode="auto">
          <a:xfrm>
            <a:off x="4179888" y="3586163"/>
            <a:ext cx="122238" cy="71438"/>
          </a:xfrm>
          <a:prstGeom prst="rect">
            <a:avLst/>
          </a:prstGeom>
          <a:solidFill>
            <a:srgbClr val="003366"/>
          </a:solidFill>
          <a:ln w="9525">
            <a:noFill/>
            <a:miter lim="800000"/>
            <a:headEnd/>
            <a:tailEnd/>
          </a:ln>
          <a:effectLst/>
        </p:spPr>
        <p:txBody>
          <a:bodyPr wrap="none" anchor="ctr"/>
          <a:lstStyle/>
          <a:p>
            <a:endParaRPr lang="sr-Latn-CS"/>
          </a:p>
        </p:txBody>
      </p:sp>
      <p:sp>
        <p:nvSpPr>
          <p:cNvPr id="57" name="Line 70"/>
          <p:cNvSpPr>
            <a:spLocks noChangeShapeType="1"/>
          </p:cNvSpPr>
          <p:nvPr/>
        </p:nvSpPr>
        <p:spPr bwMode="auto">
          <a:xfrm>
            <a:off x="4121150" y="3370263"/>
            <a:ext cx="0" cy="142875"/>
          </a:xfrm>
          <a:prstGeom prst="line">
            <a:avLst/>
          </a:prstGeom>
          <a:noFill/>
          <a:ln w="9525">
            <a:solidFill>
              <a:schemeClr val="tx1"/>
            </a:solidFill>
            <a:round/>
            <a:headEnd/>
            <a:tailEnd/>
          </a:ln>
          <a:effectLst/>
        </p:spPr>
        <p:txBody>
          <a:bodyPr/>
          <a:lstStyle/>
          <a:p>
            <a:endParaRPr lang="sr-Latn-CS"/>
          </a:p>
        </p:txBody>
      </p:sp>
      <p:sp>
        <p:nvSpPr>
          <p:cNvPr id="58" name="Line 71"/>
          <p:cNvSpPr>
            <a:spLocks noChangeShapeType="1"/>
          </p:cNvSpPr>
          <p:nvPr/>
        </p:nvSpPr>
        <p:spPr bwMode="auto">
          <a:xfrm flipV="1">
            <a:off x="3398838" y="3370263"/>
            <a:ext cx="0" cy="215900"/>
          </a:xfrm>
          <a:prstGeom prst="line">
            <a:avLst/>
          </a:prstGeom>
          <a:noFill/>
          <a:ln w="9525">
            <a:solidFill>
              <a:schemeClr val="tx1"/>
            </a:solidFill>
            <a:round/>
            <a:headEnd/>
            <a:tailEnd/>
          </a:ln>
          <a:effectLst/>
        </p:spPr>
        <p:txBody>
          <a:bodyPr/>
          <a:lstStyle/>
          <a:p>
            <a:endParaRPr lang="sr-Latn-CS"/>
          </a:p>
        </p:txBody>
      </p:sp>
      <p:sp>
        <p:nvSpPr>
          <p:cNvPr id="59" name="Rectangle 75"/>
          <p:cNvSpPr>
            <a:spLocks noChangeArrowheads="1"/>
          </p:cNvSpPr>
          <p:nvPr/>
        </p:nvSpPr>
        <p:spPr bwMode="auto">
          <a:xfrm>
            <a:off x="1258888" y="3586163"/>
            <a:ext cx="1008063" cy="215900"/>
          </a:xfrm>
          <a:prstGeom prst="rect">
            <a:avLst/>
          </a:prstGeom>
          <a:solidFill>
            <a:srgbClr val="00CCFF"/>
          </a:solidFill>
          <a:ln w="9525">
            <a:noFill/>
            <a:miter lim="800000"/>
            <a:headEnd/>
            <a:tailEnd/>
          </a:ln>
          <a:effectLst/>
        </p:spPr>
        <p:txBody>
          <a:bodyPr wrap="none" anchor="ctr"/>
          <a:lstStyle/>
          <a:p>
            <a:endParaRPr lang="sr-Latn-CS"/>
          </a:p>
        </p:txBody>
      </p:sp>
      <p:sp>
        <p:nvSpPr>
          <p:cNvPr id="60" name="Rectangle 76"/>
          <p:cNvSpPr>
            <a:spLocks noChangeArrowheads="1"/>
          </p:cNvSpPr>
          <p:nvPr/>
        </p:nvSpPr>
        <p:spPr bwMode="auto">
          <a:xfrm>
            <a:off x="1562100" y="3514726"/>
            <a:ext cx="122238" cy="71438"/>
          </a:xfrm>
          <a:prstGeom prst="rect">
            <a:avLst/>
          </a:prstGeom>
          <a:solidFill>
            <a:srgbClr val="FF0000"/>
          </a:solidFill>
          <a:ln w="9525">
            <a:solidFill>
              <a:schemeClr val="tx1"/>
            </a:solidFill>
            <a:miter lim="800000"/>
            <a:headEnd/>
            <a:tailEnd/>
          </a:ln>
          <a:effectLst/>
        </p:spPr>
        <p:txBody>
          <a:bodyPr wrap="none" anchor="ctr"/>
          <a:lstStyle/>
          <a:p>
            <a:endParaRPr lang="sr-Latn-CS"/>
          </a:p>
        </p:txBody>
      </p:sp>
      <p:sp>
        <p:nvSpPr>
          <p:cNvPr id="61" name="Rectangle 77"/>
          <p:cNvSpPr>
            <a:spLocks noChangeArrowheads="1"/>
          </p:cNvSpPr>
          <p:nvPr/>
        </p:nvSpPr>
        <p:spPr bwMode="auto">
          <a:xfrm>
            <a:off x="1322388" y="3586163"/>
            <a:ext cx="120650" cy="71438"/>
          </a:xfrm>
          <a:prstGeom prst="rect">
            <a:avLst/>
          </a:prstGeom>
          <a:solidFill>
            <a:srgbClr val="0000FF"/>
          </a:solidFill>
          <a:ln w="9525">
            <a:noFill/>
            <a:miter lim="800000"/>
            <a:headEnd/>
            <a:tailEnd/>
          </a:ln>
          <a:effectLst/>
        </p:spPr>
        <p:txBody>
          <a:bodyPr wrap="none" anchor="ctr"/>
          <a:lstStyle/>
          <a:p>
            <a:endParaRPr lang="sr-Latn-CS"/>
          </a:p>
        </p:txBody>
      </p:sp>
      <p:sp>
        <p:nvSpPr>
          <p:cNvPr id="62" name="Line 78"/>
          <p:cNvSpPr>
            <a:spLocks noChangeShapeType="1"/>
          </p:cNvSpPr>
          <p:nvPr/>
        </p:nvSpPr>
        <p:spPr bwMode="auto">
          <a:xfrm>
            <a:off x="1403350" y="3370263"/>
            <a:ext cx="215900" cy="0"/>
          </a:xfrm>
          <a:prstGeom prst="line">
            <a:avLst/>
          </a:prstGeom>
          <a:noFill/>
          <a:ln w="9525">
            <a:solidFill>
              <a:schemeClr val="tx1"/>
            </a:solidFill>
            <a:round/>
            <a:headEnd/>
            <a:tailEnd/>
          </a:ln>
          <a:effectLst/>
        </p:spPr>
        <p:txBody>
          <a:bodyPr/>
          <a:lstStyle/>
          <a:p>
            <a:endParaRPr lang="sr-Latn-CS"/>
          </a:p>
        </p:txBody>
      </p:sp>
      <p:sp>
        <p:nvSpPr>
          <p:cNvPr id="63" name="Line 85"/>
          <p:cNvSpPr>
            <a:spLocks noChangeShapeType="1"/>
          </p:cNvSpPr>
          <p:nvPr/>
        </p:nvSpPr>
        <p:spPr bwMode="auto">
          <a:xfrm>
            <a:off x="1622425" y="3370263"/>
            <a:ext cx="0" cy="142875"/>
          </a:xfrm>
          <a:prstGeom prst="line">
            <a:avLst/>
          </a:prstGeom>
          <a:noFill/>
          <a:ln w="9525">
            <a:solidFill>
              <a:schemeClr val="tx1"/>
            </a:solidFill>
            <a:round/>
            <a:headEnd/>
            <a:tailEnd/>
          </a:ln>
          <a:effectLst/>
        </p:spPr>
        <p:txBody>
          <a:bodyPr/>
          <a:lstStyle/>
          <a:p>
            <a:endParaRPr lang="sr-Latn-CS"/>
          </a:p>
        </p:txBody>
      </p:sp>
      <p:sp>
        <p:nvSpPr>
          <p:cNvPr id="64" name="Rectangle 86"/>
          <p:cNvSpPr>
            <a:spLocks noChangeArrowheads="1"/>
          </p:cNvSpPr>
          <p:nvPr/>
        </p:nvSpPr>
        <p:spPr bwMode="auto">
          <a:xfrm>
            <a:off x="1863725" y="3586163"/>
            <a:ext cx="482600" cy="215900"/>
          </a:xfrm>
          <a:prstGeom prst="rect">
            <a:avLst/>
          </a:prstGeom>
          <a:solidFill>
            <a:srgbClr val="FF0000"/>
          </a:solidFill>
          <a:ln w="9525">
            <a:noFill/>
            <a:miter lim="800000"/>
            <a:headEnd/>
            <a:tailEnd/>
          </a:ln>
          <a:effectLst/>
        </p:spPr>
        <p:txBody>
          <a:bodyPr wrap="none" anchor="ctr"/>
          <a:lstStyle/>
          <a:p>
            <a:endParaRPr lang="sr-Latn-CS"/>
          </a:p>
        </p:txBody>
      </p:sp>
      <p:sp>
        <p:nvSpPr>
          <p:cNvPr id="65" name="Rectangle 87"/>
          <p:cNvSpPr>
            <a:spLocks noChangeArrowheads="1"/>
          </p:cNvSpPr>
          <p:nvPr/>
        </p:nvSpPr>
        <p:spPr bwMode="auto">
          <a:xfrm>
            <a:off x="1441450"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66" name="Rectangle 88"/>
          <p:cNvSpPr>
            <a:spLocks noChangeArrowheads="1"/>
          </p:cNvSpPr>
          <p:nvPr/>
        </p:nvSpPr>
        <p:spPr bwMode="auto">
          <a:xfrm>
            <a:off x="1684338" y="3586163"/>
            <a:ext cx="120650" cy="71438"/>
          </a:xfrm>
          <a:prstGeom prst="rect">
            <a:avLst/>
          </a:prstGeom>
          <a:solidFill>
            <a:srgbClr val="FF0000"/>
          </a:solidFill>
          <a:ln w="9525">
            <a:noFill/>
            <a:miter lim="800000"/>
            <a:headEnd/>
            <a:tailEnd/>
          </a:ln>
          <a:effectLst/>
        </p:spPr>
        <p:txBody>
          <a:bodyPr wrap="none" anchor="ctr"/>
          <a:lstStyle/>
          <a:p>
            <a:endParaRPr lang="sr-Latn-CS"/>
          </a:p>
        </p:txBody>
      </p:sp>
      <p:sp>
        <p:nvSpPr>
          <p:cNvPr id="67" name="Rectangle 89"/>
          <p:cNvSpPr>
            <a:spLocks noChangeArrowheads="1"/>
          </p:cNvSpPr>
          <p:nvPr/>
        </p:nvSpPr>
        <p:spPr bwMode="auto">
          <a:xfrm>
            <a:off x="1922463" y="3586163"/>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68" name="Rectangle 90"/>
          <p:cNvSpPr>
            <a:spLocks noChangeArrowheads="1"/>
          </p:cNvSpPr>
          <p:nvPr/>
        </p:nvSpPr>
        <p:spPr bwMode="auto">
          <a:xfrm>
            <a:off x="2043113" y="3514726"/>
            <a:ext cx="120650" cy="71438"/>
          </a:xfrm>
          <a:prstGeom prst="rect">
            <a:avLst/>
          </a:prstGeom>
          <a:solidFill>
            <a:srgbClr val="003366"/>
          </a:solidFill>
          <a:ln w="9525">
            <a:noFill/>
            <a:miter lim="800000"/>
            <a:headEnd/>
            <a:tailEnd/>
          </a:ln>
          <a:effectLst/>
        </p:spPr>
        <p:txBody>
          <a:bodyPr wrap="none" anchor="ctr"/>
          <a:lstStyle/>
          <a:p>
            <a:endParaRPr lang="sr-Latn-CS"/>
          </a:p>
        </p:txBody>
      </p:sp>
      <p:sp>
        <p:nvSpPr>
          <p:cNvPr id="69" name="Rectangle 91"/>
          <p:cNvSpPr>
            <a:spLocks noChangeArrowheads="1"/>
          </p:cNvSpPr>
          <p:nvPr/>
        </p:nvSpPr>
        <p:spPr bwMode="auto">
          <a:xfrm>
            <a:off x="2163763" y="3586163"/>
            <a:ext cx="122238" cy="71438"/>
          </a:xfrm>
          <a:prstGeom prst="rect">
            <a:avLst/>
          </a:prstGeom>
          <a:solidFill>
            <a:srgbClr val="003366"/>
          </a:solidFill>
          <a:ln w="9525">
            <a:noFill/>
            <a:miter lim="800000"/>
            <a:headEnd/>
            <a:tailEnd/>
          </a:ln>
          <a:effectLst/>
        </p:spPr>
        <p:txBody>
          <a:bodyPr wrap="none" anchor="ctr"/>
          <a:lstStyle/>
          <a:p>
            <a:endParaRPr lang="sr-Latn-CS"/>
          </a:p>
        </p:txBody>
      </p:sp>
      <p:sp>
        <p:nvSpPr>
          <p:cNvPr id="70" name="Line 92"/>
          <p:cNvSpPr>
            <a:spLocks noChangeShapeType="1"/>
          </p:cNvSpPr>
          <p:nvPr/>
        </p:nvSpPr>
        <p:spPr bwMode="auto">
          <a:xfrm>
            <a:off x="2105025" y="3370263"/>
            <a:ext cx="0" cy="142875"/>
          </a:xfrm>
          <a:prstGeom prst="line">
            <a:avLst/>
          </a:prstGeom>
          <a:noFill/>
          <a:ln w="9525">
            <a:solidFill>
              <a:schemeClr val="tx1"/>
            </a:solidFill>
            <a:round/>
            <a:headEnd/>
            <a:tailEnd/>
          </a:ln>
          <a:effectLst/>
        </p:spPr>
        <p:txBody>
          <a:bodyPr/>
          <a:lstStyle/>
          <a:p>
            <a:endParaRPr lang="sr-Latn-CS"/>
          </a:p>
        </p:txBody>
      </p:sp>
      <p:sp>
        <p:nvSpPr>
          <p:cNvPr id="71" name="Line 93"/>
          <p:cNvSpPr>
            <a:spLocks noChangeShapeType="1"/>
          </p:cNvSpPr>
          <p:nvPr/>
        </p:nvSpPr>
        <p:spPr bwMode="auto">
          <a:xfrm flipV="1">
            <a:off x="1382713" y="3370263"/>
            <a:ext cx="0" cy="215900"/>
          </a:xfrm>
          <a:prstGeom prst="line">
            <a:avLst/>
          </a:prstGeom>
          <a:noFill/>
          <a:ln w="9525">
            <a:solidFill>
              <a:schemeClr val="tx1"/>
            </a:solidFill>
            <a:round/>
            <a:headEnd/>
            <a:tailEnd/>
          </a:ln>
          <a:effectLst/>
        </p:spPr>
        <p:txBody>
          <a:bodyPr/>
          <a:lstStyle/>
          <a:p>
            <a:endParaRPr lang="sr-Latn-CS"/>
          </a:p>
        </p:txBody>
      </p:sp>
      <p:sp>
        <p:nvSpPr>
          <p:cNvPr id="72" name="Text Box 49"/>
          <p:cNvSpPr txBox="1">
            <a:spLocks noChangeArrowheads="1"/>
          </p:cNvSpPr>
          <p:nvPr/>
        </p:nvSpPr>
        <p:spPr bwMode="auto">
          <a:xfrm>
            <a:off x="1179513" y="4738688"/>
            <a:ext cx="1238250" cy="274637"/>
          </a:xfrm>
          <a:prstGeom prst="rect">
            <a:avLst/>
          </a:prstGeom>
          <a:noFill/>
          <a:ln w="9525" algn="ctr">
            <a:noFill/>
            <a:miter lim="800000"/>
            <a:headEnd/>
            <a:tailEnd/>
          </a:ln>
          <a:effectLst/>
        </p:spPr>
        <p:txBody>
          <a:bodyPr wrap="none">
            <a:spAutoFit/>
          </a:bodyPr>
          <a:lstStyle/>
          <a:p>
            <a:r>
              <a:rPr lang="de-DE" dirty="0" err="1"/>
              <a:t>Depletion</a:t>
            </a:r>
            <a:r>
              <a:rPr lang="de-DE" dirty="0"/>
              <a:t> </a:t>
            </a:r>
            <a:r>
              <a:rPr lang="de-DE" dirty="0" err="1"/>
              <a:t>zone</a:t>
            </a:r>
            <a:r>
              <a:rPr lang="de-DE" dirty="0"/>
              <a:t> </a:t>
            </a:r>
          </a:p>
        </p:txBody>
      </p:sp>
      <p:cxnSp>
        <p:nvCxnSpPr>
          <p:cNvPr id="73" name="Prava linija spajanja 80"/>
          <p:cNvCxnSpPr/>
          <p:nvPr/>
        </p:nvCxnSpPr>
        <p:spPr bwMode="auto">
          <a:xfrm>
            <a:off x="7086600" y="4191000"/>
            <a:ext cx="1066800" cy="1588"/>
          </a:xfrm>
          <a:prstGeom prst="line">
            <a:avLst/>
          </a:prstGeom>
          <a:noFill/>
          <a:ln w="9525" cap="flat" cmpd="sng" algn="ctr">
            <a:solidFill>
              <a:schemeClr val="tx1"/>
            </a:solidFill>
            <a:prstDash val="solid"/>
            <a:round/>
            <a:headEnd type="none" w="med" len="med"/>
            <a:tailEnd type="none" w="med" len="med"/>
          </a:ln>
          <a:effectLst/>
        </p:spPr>
      </p:cxnSp>
      <p:sp>
        <p:nvSpPr>
          <p:cNvPr id="74" name="Text Box 98"/>
          <p:cNvSpPr txBox="1">
            <a:spLocks noChangeArrowheads="1"/>
          </p:cNvSpPr>
          <p:nvPr/>
        </p:nvSpPr>
        <p:spPr bwMode="auto">
          <a:xfrm>
            <a:off x="7620000" y="4495800"/>
            <a:ext cx="660758" cy="276999"/>
          </a:xfrm>
          <a:prstGeom prst="rect">
            <a:avLst/>
          </a:prstGeom>
          <a:noFill/>
          <a:ln w="9525" algn="ctr">
            <a:noFill/>
            <a:miter lim="800000"/>
            <a:headEnd/>
            <a:tailEnd/>
          </a:ln>
          <a:effectLst/>
        </p:spPr>
        <p:txBody>
          <a:bodyPr wrap="none">
            <a:spAutoFit/>
          </a:bodyPr>
          <a:lstStyle/>
          <a:p>
            <a:r>
              <a:rPr lang="de-DE" dirty="0"/>
              <a:t>&gt;</a:t>
            </a:r>
            <a:r>
              <a:rPr lang="de-DE" dirty="0" smtClean="0"/>
              <a:t>15µm</a:t>
            </a:r>
            <a:endParaRPr lang="de-DE" dirty="0"/>
          </a:p>
        </p:txBody>
      </p:sp>
      <p:cxnSp>
        <p:nvCxnSpPr>
          <p:cNvPr id="75" name="Prava linija spajanja sa strelicom 82"/>
          <p:cNvCxnSpPr/>
          <p:nvPr/>
        </p:nvCxnSpPr>
        <p:spPr bwMode="auto">
          <a:xfrm rot="5400000" flipH="1" flipV="1">
            <a:off x="7010400" y="4724400"/>
            <a:ext cx="1066800" cy="1588"/>
          </a:xfrm>
          <a:prstGeom prst="straightConnector1">
            <a:avLst/>
          </a:prstGeom>
          <a:noFill/>
          <a:ln w="9525" cap="flat" cmpd="sng" algn="ctr">
            <a:solidFill>
              <a:schemeClr val="tx1"/>
            </a:solidFill>
            <a:prstDash val="solid"/>
            <a:round/>
            <a:headEnd type="triangle" w="med" len="med"/>
            <a:tailEnd type="triangle"/>
          </a:ln>
          <a:effectLst/>
        </p:spPr>
      </p:cxnSp>
      <p:cxnSp>
        <p:nvCxnSpPr>
          <p:cNvPr id="76" name="Prava linija spajanja 83"/>
          <p:cNvCxnSpPr/>
          <p:nvPr/>
        </p:nvCxnSpPr>
        <p:spPr bwMode="auto">
          <a:xfrm>
            <a:off x="7086600" y="5257800"/>
            <a:ext cx="1066800" cy="1588"/>
          </a:xfrm>
          <a:prstGeom prst="line">
            <a:avLst/>
          </a:prstGeom>
          <a:noFill/>
          <a:ln w="9525" cap="flat" cmpd="sng" algn="ctr">
            <a:solidFill>
              <a:schemeClr val="tx1"/>
            </a:solidFill>
            <a:prstDash val="solid"/>
            <a:round/>
            <a:headEnd type="none" w="med" len="med"/>
            <a:tailEnd type="none" w="med" len="med"/>
          </a:ln>
          <a:effectLst/>
        </p:spPr>
      </p:cxnSp>
      <p:sp>
        <p:nvSpPr>
          <p:cNvPr id="77" name="Okvir za tekst 84"/>
          <p:cNvSpPr txBox="1"/>
          <p:nvPr/>
        </p:nvSpPr>
        <p:spPr>
          <a:xfrm>
            <a:off x="1447800" y="3733800"/>
            <a:ext cx="992579" cy="276999"/>
          </a:xfrm>
          <a:prstGeom prst="rect">
            <a:avLst/>
          </a:prstGeom>
          <a:noFill/>
        </p:spPr>
        <p:txBody>
          <a:bodyPr wrap="none" rtlCol="0">
            <a:spAutoFit/>
          </a:bodyPr>
          <a:lstStyle/>
          <a:p>
            <a:r>
              <a:rPr lang="de-DE" dirty="0" err="1" smtClean="0"/>
              <a:t>deep</a:t>
            </a:r>
            <a:r>
              <a:rPr lang="de-DE" dirty="0" smtClean="0"/>
              <a:t> n-well</a:t>
            </a:r>
            <a:endParaRPr lang="sr-Latn-CS" dirty="0"/>
          </a:p>
        </p:txBody>
      </p:sp>
    </p:spTree>
    <p:extLst>
      <p:ext uri="{BB962C8B-B14F-4D97-AF65-F5344CB8AC3E}">
        <p14:creationId xmlns:p14="http://schemas.microsoft.com/office/powerpoint/2010/main" val="186151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liennummernplatzhalter 2"/>
          <p:cNvSpPr>
            <a:spLocks noGrp="1"/>
          </p:cNvSpPr>
          <p:nvPr>
            <p:ph type="sldNum" sz="quarter" idx="10"/>
          </p:nvPr>
        </p:nvSpPr>
        <p:spPr/>
        <p:txBody>
          <a:bodyPr/>
          <a:lstStyle/>
          <a:p>
            <a:fld id="{D05BCC43-542F-4749-9680-A4F3C490D9D5}" type="slidenum">
              <a:rPr lang="de-DE"/>
              <a:pPr/>
              <a:t>24</a:t>
            </a:fld>
            <a:endParaRPr lang="de-DE"/>
          </a:p>
        </p:txBody>
      </p:sp>
      <p:sp>
        <p:nvSpPr>
          <p:cNvPr id="1145858" name="Rectangle 2"/>
          <p:cNvSpPr>
            <a:spLocks noChangeArrowheads="1"/>
          </p:cNvSpPr>
          <p:nvPr/>
        </p:nvSpPr>
        <p:spPr bwMode="auto">
          <a:xfrm>
            <a:off x="228600" y="3429000"/>
            <a:ext cx="8153400" cy="24384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59" name="Rectangle 3" descr="20%"/>
          <p:cNvSpPr>
            <a:spLocks noChangeArrowheads="1"/>
          </p:cNvSpPr>
          <p:nvPr/>
        </p:nvSpPr>
        <p:spPr bwMode="auto">
          <a:xfrm>
            <a:off x="228600" y="3429000"/>
            <a:ext cx="8153400" cy="21336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0" name="Rectangle 4"/>
          <p:cNvSpPr>
            <a:spLocks noChangeArrowheads="1"/>
          </p:cNvSpPr>
          <p:nvPr/>
        </p:nvSpPr>
        <p:spPr bwMode="auto">
          <a:xfrm>
            <a:off x="533400" y="3429000"/>
            <a:ext cx="7086600" cy="1447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1" name="Rectangle 5"/>
          <p:cNvSpPr>
            <a:spLocks noChangeArrowheads="1"/>
          </p:cNvSpPr>
          <p:nvPr/>
        </p:nvSpPr>
        <p:spPr bwMode="auto">
          <a:xfrm>
            <a:off x="4648200" y="3429000"/>
            <a:ext cx="1295400" cy="381000"/>
          </a:xfrm>
          <a:prstGeom prst="rect">
            <a:avLst/>
          </a:prstGeom>
          <a:solidFill>
            <a:srgbClr val="FF9900"/>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2" name="Rectangle 6"/>
          <p:cNvSpPr>
            <a:spLocks noGrp="1" noChangeArrowheads="1"/>
          </p:cNvSpPr>
          <p:nvPr>
            <p:ph type="title"/>
          </p:nvPr>
        </p:nvSpPr>
        <p:spPr/>
        <p:txBody>
          <a:bodyPr/>
          <a:lstStyle/>
          <a:p>
            <a:r>
              <a:rPr lang="en-US"/>
              <a:t>Intelligent pixel</a:t>
            </a:r>
          </a:p>
        </p:txBody>
      </p:sp>
      <p:sp>
        <p:nvSpPr>
          <p:cNvPr id="1145863" name="Rectangle 7"/>
          <p:cNvSpPr>
            <a:spLocks noChangeArrowheads="1"/>
          </p:cNvSpPr>
          <p:nvPr/>
        </p:nvSpPr>
        <p:spPr bwMode="auto">
          <a:xfrm>
            <a:off x="838200" y="34290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4" name="Line 8"/>
          <p:cNvSpPr>
            <a:spLocks noChangeShapeType="1"/>
          </p:cNvSpPr>
          <p:nvPr/>
        </p:nvSpPr>
        <p:spPr bwMode="auto">
          <a:xfrm>
            <a:off x="990600" y="1143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5" name="Line 9"/>
          <p:cNvSpPr>
            <a:spLocks noChangeShapeType="1"/>
          </p:cNvSpPr>
          <p:nvPr/>
        </p:nvSpPr>
        <p:spPr bwMode="auto">
          <a:xfrm rot="-10800000">
            <a:off x="990600" y="16002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6" name="Line 10"/>
          <p:cNvSpPr>
            <a:spLocks noChangeShapeType="1"/>
          </p:cNvSpPr>
          <p:nvPr/>
        </p:nvSpPr>
        <p:spPr bwMode="auto">
          <a:xfrm rot="10800000" flipV="1">
            <a:off x="990600" y="16764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7" name="Line 11"/>
          <p:cNvSpPr>
            <a:spLocks noChangeShapeType="1"/>
          </p:cNvSpPr>
          <p:nvPr/>
        </p:nvSpPr>
        <p:spPr bwMode="auto">
          <a:xfrm rot="10800000" flipV="1">
            <a:off x="838200" y="1752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8" name="Line 12"/>
          <p:cNvSpPr>
            <a:spLocks noChangeShapeType="1"/>
          </p:cNvSpPr>
          <p:nvPr/>
        </p:nvSpPr>
        <p:spPr bwMode="auto">
          <a:xfrm rot="-10800000">
            <a:off x="838200" y="1828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69" name="Line 13"/>
          <p:cNvSpPr>
            <a:spLocks noChangeShapeType="1"/>
          </p:cNvSpPr>
          <p:nvPr/>
        </p:nvSpPr>
        <p:spPr bwMode="auto">
          <a:xfrm>
            <a:off x="990600" y="19050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0" name="Rectangle 14"/>
          <p:cNvSpPr>
            <a:spLocks noChangeArrowheads="1"/>
          </p:cNvSpPr>
          <p:nvPr/>
        </p:nvSpPr>
        <p:spPr bwMode="auto">
          <a:xfrm>
            <a:off x="1828800" y="3276600"/>
            <a:ext cx="9144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1" name="Line 15"/>
          <p:cNvSpPr>
            <a:spLocks noChangeShapeType="1"/>
          </p:cNvSpPr>
          <p:nvPr/>
        </p:nvSpPr>
        <p:spPr bwMode="auto">
          <a:xfrm>
            <a:off x="18288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2" name="Line 16"/>
          <p:cNvSpPr>
            <a:spLocks noChangeShapeType="1"/>
          </p:cNvSpPr>
          <p:nvPr/>
        </p:nvSpPr>
        <p:spPr bwMode="auto">
          <a:xfrm>
            <a:off x="2286000" y="1752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3" name="Line 17"/>
          <p:cNvSpPr>
            <a:spLocks noChangeShapeType="1"/>
          </p:cNvSpPr>
          <p:nvPr/>
        </p:nvSpPr>
        <p:spPr bwMode="auto">
          <a:xfrm rot="5400000" flipV="1">
            <a:off x="2705100" y="13335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4" name="AutoShape 18"/>
          <p:cNvSpPr>
            <a:spLocks noChangeArrowheads="1"/>
          </p:cNvSpPr>
          <p:nvPr/>
        </p:nvSpPr>
        <p:spPr bwMode="auto">
          <a:xfrm rot="-16200000">
            <a:off x="30861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5" name="Line 19"/>
          <p:cNvSpPr>
            <a:spLocks noChangeShapeType="1"/>
          </p:cNvSpPr>
          <p:nvPr/>
        </p:nvSpPr>
        <p:spPr bwMode="auto">
          <a:xfrm rot="-5400000">
            <a:off x="38481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6" name="Line 20"/>
          <p:cNvSpPr>
            <a:spLocks noChangeShapeType="1"/>
          </p:cNvSpPr>
          <p:nvPr/>
        </p:nvSpPr>
        <p:spPr bwMode="auto">
          <a:xfrm>
            <a:off x="1600200" y="11430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7" name="Line 21"/>
          <p:cNvSpPr>
            <a:spLocks noChangeShapeType="1"/>
          </p:cNvSpPr>
          <p:nvPr/>
        </p:nvSpPr>
        <p:spPr bwMode="auto">
          <a:xfrm flipV="1">
            <a:off x="4038600" y="1143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8" name="Line 22"/>
          <p:cNvSpPr>
            <a:spLocks noChangeShapeType="1"/>
          </p:cNvSpPr>
          <p:nvPr/>
        </p:nvSpPr>
        <p:spPr bwMode="auto">
          <a:xfrm flipH="1">
            <a:off x="1600200" y="1143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79" name="Line 23"/>
          <p:cNvSpPr>
            <a:spLocks noChangeShapeType="1"/>
          </p:cNvSpPr>
          <p:nvPr/>
        </p:nvSpPr>
        <p:spPr bwMode="auto">
          <a:xfrm flipH="1">
            <a:off x="2362200" y="11430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80" name="AutoShape 24"/>
          <p:cNvSpPr>
            <a:spLocks noChangeArrowheads="1"/>
          </p:cNvSpPr>
          <p:nvPr/>
        </p:nvSpPr>
        <p:spPr bwMode="auto">
          <a:xfrm rot="-16200000">
            <a:off x="52959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81" name="Line 25"/>
          <p:cNvSpPr>
            <a:spLocks noChangeShapeType="1"/>
          </p:cNvSpPr>
          <p:nvPr/>
        </p:nvSpPr>
        <p:spPr bwMode="auto">
          <a:xfrm rot="-5400000">
            <a:off x="51435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45882" name="Group 26"/>
          <p:cNvGrpSpPr>
            <a:grpSpLocks/>
          </p:cNvGrpSpPr>
          <p:nvPr/>
        </p:nvGrpSpPr>
        <p:grpSpPr bwMode="auto">
          <a:xfrm>
            <a:off x="5410200" y="1676400"/>
            <a:ext cx="152400" cy="152400"/>
            <a:chOff x="3792" y="1056"/>
            <a:chExt cx="192" cy="192"/>
          </a:xfrm>
        </p:grpSpPr>
        <p:sp>
          <p:nvSpPr>
            <p:cNvPr id="1145883" name="Line 27"/>
            <p:cNvSpPr>
              <a:spLocks noChangeShapeType="1"/>
            </p:cNvSpPr>
            <p:nvPr/>
          </p:nvSpPr>
          <p:spPr bwMode="auto">
            <a:xfrm>
              <a:off x="3792" y="12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84" name="Line 28"/>
            <p:cNvSpPr>
              <a:spLocks noChangeShapeType="1"/>
            </p:cNvSpPr>
            <p:nvPr/>
          </p:nvSpPr>
          <p:spPr bwMode="auto">
            <a:xfrm flipV="1">
              <a:off x="38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85" name="Line 29"/>
            <p:cNvSpPr>
              <a:spLocks noChangeShapeType="1"/>
            </p:cNvSpPr>
            <p:nvPr/>
          </p:nvSpPr>
          <p:spPr bwMode="auto">
            <a:xfrm>
              <a:off x="3888" y="10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45886" name="Line 30"/>
          <p:cNvSpPr>
            <a:spLocks noChangeShapeType="1"/>
          </p:cNvSpPr>
          <p:nvPr/>
        </p:nvSpPr>
        <p:spPr bwMode="auto">
          <a:xfrm rot="-5400000">
            <a:off x="60579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87" name="Text Box 31"/>
          <p:cNvSpPr txBox="1">
            <a:spLocks noChangeArrowheads="1"/>
          </p:cNvSpPr>
          <p:nvPr/>
        </p:nvSpPr>
        <p:spPr bwMode="auto">
          <a:xfrm>
            <a:off x="5105400" y="1143000"/>
            <a:ext cx="11049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Comparator</a:t>
            </a:r>
            <a:endParaRPr lang="de-DE" sz="1400">
              <a:latin typeface="Tahoma" pitchFamily="34" charset="0"/>
            </a:endParaRPr>
          </a:p>
        </p:txBody>
      </p:sp>
      <p:sp>
        <p:nvSpPr>
          <p:cNvPr id="1145888" name="Rectangle 32"/>
          <p:cNvSpPr>
            <a:spLocks noChangeArrowheads="1"/>
          </p:cNvSpPr>
          <p:nvPr/>
        </p:nvSpPr>
        <p:spPr bwMode="auto">
          <a:xfrm>
            <a:off x="3124200" y="1219200"/>
            <a:ext cx="533400" cy="15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89" name="Line 33"/>
          <p:cNvSpPr>
            <a:spLocks noChangeShapeType="1"/>
          </p:cNvSpPr>
          <p:nvPr/>
        </p:nvSpPr>
        <p:spPr bwMode="auto">
          <a:xfrm>
            <a:off x="36576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90" name="Line 34"/>
          <p:cNvSpPr>
            <a:spLocks noChangeShapeType="1"/>
          </p:cNvSpPr>
          <p:nvPr/>
        </p:nvSpPr>
        <p:spPr bwMode="auto">
          <a:xfrm>
            <a:off x="27432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91" name="Line 35"/>
          <p:cNvSpPr>
            <a:spLocks noChangeShapeType="1"/>
          </p:cNvSpPr>
          <p:nvPr/>
        </p:nvSpPr>
        <p:spPr bwMode="auto">
          <a:xfrm>
            <a:off x="2743200" y="1295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92" name="Line 36"/>
          <p:cNvSpPr>
            <a:spLocks noChangeShapeType="1"/>
          </p:cNvSpPr>
          <p:nvPr/>
        </p:nvSpPr>
        <p:spPr bwMode="auto">
          <a:xfrm>
            <a:off x="2362200" y="990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93" name="Line 37"/>
          <p:cNvSpPr>
            <a:spLocks noChangeShapeType="1"/>
          </p:cNvSpPr>
          <p:nvPr/>
        </p:nvSpPr>
        <p:spPr bwMode="auto">
          <a:xfrm>
            <a:off x="2286000" y="990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94" name="AutoShape 38"/>
          <p:cNvSpPr>
            <a:spLocks noChangeArrowheads="1"/>
          </p:cNvSpPr>
          <p:nvPr/>
        </p:nvSpPr>
        <p:spPr bwMode="auto">
          <a:xfrm rot="-16200000">
            <a:off x="4381500" y="1485900"/>
            <a:ext cx="609600" cy="533400"/>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95" name="Line 39"/>
          <p:cNvSpPr>
            <a:spLocks noChangeShapeType="1"/>
          </p:cNvSpPr>
          <p:nvPr/>
        </p:nvSpPr>
        <p:spPr bwMode="auto">
          <a:xfrm>
            <a:off x="4038600" y="1752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896" name="Text Box 40"/>
          <p:cNvSpPr txBox="1">
            <a:spLocks noChangeArrowheads="1"/>
          </p:cNvSpPr>
          <p:nvPr/>
        </p:nvSpPr>
        <p:spPr bwMode="auto">
          <a:xfrm>
            <a:off x="4267200" y="1143000"/>
            <a:ext cx="68421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CR-RC</a:t>
            </a:r>
            <a:endParaRPr lang="de-DE" sz="1400">
              <a:latin typeface="Tahoma" pitchFamily="34" charset="0"/>
            </a:endParaRPr>
          </a:p>
        </p:txBody>
      </p:sp>
      <p:sp>
        <p:nvSpPr>
          <p:cNvPr id="1145897" name="Text Box 41"/>
          <p:cNvSpPr txBox="1">
            <a:spLocks noChangeArrowheads="1"/>
          </p:cNvSpPr>
          <p:nvPr/>
        </p:nvSpPr>
        <p:spPr bwMode="auto">
          <a:xfrm>
            <a:off x="3524250" y="1905000"/>
            <a:ext cx="4953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CSA</a:t>
            </a:r>
            <a:endParaRPr lang="de-DE" sz="1400">
              <a:latin typeface="Tahoma" pitchFamily="34" charset="0"/>
            </a:endParaRPr>
          </a:p>
        </p:txBody>
      </p:sp>
      <p:sp>
        <p:nvSpPr>
          <p:cNvPr id="1145898" name="Text Box 42"/>
          <p:cNvSpPr txBox="1">
            <a:spLocks noChangeArrowheads="1"/>
          </p:cNvSpPr>
          <p:nvPr/>
        </p:nvSpPr>
        <p:spPr bwMode="auto">
          <a:xfrm>
            <a:off x="547688" y="4572000"/>
            <a:ext cx="6762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N-well</a:t>
            </a:r>
            <a:endParaRPr lang="de-DE" sz="1400">
              <a:latin typeface="Tahoma" pitchFamily="34" charset="0"/>
            </a:endParaRPr>
          </a:p>
        </p:txBody>
      </p:sp>
      <p:sp>
        <p:nvSpPr>
          <p:cNvPr id="1145899" name="Rectangle 43"/>
          <p:cNvSpPr>
            <a:spLocks noChangeArrowheads="1"/>
          </p:cNvSpPr>
          <p:nvPr/>
        </p:nvSpPr>
        <p:spPr bwMode="auto">
          <a:xfrm>
            <a:off x="36576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0" name="Rectangle 44"/>
          <p:cNvSpPr>
            <a:spLocks noChangeArrowheads="1"/>
          </p:cNvSpPr>
          <p:nvPr/>
        </p:nvSpPr>
        <p:spPr bwMode="auto">
          <a:xfrm>
            <a:off x="41910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1" name="Rectangle 45"/>
          <p:cNvSpPr>
            <a:spLocks noChangeArrowheads="1"/>
          </p:cNvSpPr>
          <p:nvPr/>
        </p:nvSpPr>
        <p:spPr bwMode="auto">
          <a:xfrm>
            <a:off x="39624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2" name="Line 46"/>
          <p:cNvSpPr>
            <a:spLocks noChangeShapeType="1"/>
          </p:cNvSpPr>
          <p:nvPr/>
        </p:nvSpPr>
        <p:spPr bwMode="auto">
          <a:xfrm>
            <a:off x="3962400" y="3429000"/>
            <a:ext cx="533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3" name="Rectangle 47"/>
          <p:cNvSpPr>
            <a:spLocks noChangeArrowheads="1"/>
          </p:cNvSpPr>
          <p:nvPr/>
        </p:nvSpPr>
        <p:spPr bwMode="auto">
          <a:xfrm>
            <a:off x="47244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4" name="Rectangle 48"/>
          <p:cNvSpPr>
            <a:spLocks noChangeArrowheads="1"/>
          </p:cNvSpPr>
          <p:nvPr/>
        </p:nvSpPr>
        <p:spPr bwMode="auto">
          <a:xfrm>
            <a:off x="52578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5" name="Rectangle 49"/>
          <p:cNvSpPr>
            <a:spLocks noChangeArrowheads="1"/>
          </p:cNvSpPr>
          <p:nvPr/>
        </p:nvSpPr>
        <p:spPr bwMode="auto">
          <a:xfrm>
            <a:off x="50292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6" name="Line 50"/>
          <p:cNvSpPr>
            <a:spLocks noChangeShapeType="1"/>
          </p:cNvSpPr>
          <p:nvPr/>
        </p:nvSpPr>
        <p:spPr bwMode="auto">
          <a:xfrm>
            <a:off x="3124200" y="2286000"/>
            <a:ext cx="381000" cy="762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7" name="Line 51"/>
          <p:cNvSpPr>
            <a:spLocks noChangeShapeType="1"/>
          </p:cNvSpPr>
          <p:nvPr/>
        </p:nvSpPr>
        <p:spPr bwMode="auto">
          <a:xfrm flipH="1">
            <a:off x="6172200" y="2514600"/>
            <a:ext cx="1371600" cy="5334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08" name="Text Box 52"/>
          <p:cNvSpPr txBox="1">
            <a:spLocks noChangeArrowheads="1"/>
          </p:cNvSpPr>
          <p:nvPr/>
        </p:nvSpPr>
        <p:spPr bwMode="auto">
          <a:xfrm>
            <a:off x="2297113" y="2895600"/>
            <a:ext cx="11080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AC coupling</a:t>
            </a:r>
            <a:endParaRPr lang="de-DE" sz="1400">
              <a:latin typeface="Tahoma" pitchFamily="34" charset="0"/>
            </a:endParaRPr>
          </a:p>
        </p:txBody>
      </p:sp>
      <p:sp>
        <p:nvSpPr>
          <p:cNvPr id="1145909" name="Rectangle 53"/>
          <p:cNvSpPr>
            <a:spLocks noChangeArrowheads="1"/>
          </p:cNvSpPr>
          <p:nvPr/>
        </p:nvSpPr>
        <p:spPr bwMode="auto">
          <a:xfrm>
            <a:off x="55626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10" name="Rectangle 54"/>
          <p:cNvSpPr>
            <a:spLocks noChangeArrowheads="1"/>
          </p:cNvSpPr>
          <p:nvPr/>
        </p:nvSpPr>
        <p:spPr bwMode="auto">
          <a:xfrm>
            <a:off x="7086600" y="34290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11" name="Line 55"/>
          <p:cNvSpPr>
            <a:spLocks noChangeShapeType="1"/>
          </p:cNvSpPr>
          <p:nvPr/>
        </p:nvSpPr>
        <p:spPr bwMode="auto">
          <a:xfrm>
            <a:off x="3048000" y="3429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12" name="Rectangle 56"/>
          <p:cNvSpPr>
            <a:spLocks noChangeArrowheads="1"/>
          </p:cNvSpPr>
          <p:nvPr/>
        </p:nvSpPr>
        <p:spPr bwMode="auto">
          <a:xfrm>
            <a:off x="3505200" y="3048000"/>
            <a:ext cx="2667000" cy="10668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13" name="Rectangle 57"/>
          <p:cNvSpPr>
            <a:spLocks noChangeArrowheads="1"/>
          </p:cNvSpPr>
          <p:nvPr/>
        </p:nvSpPr>
        <p:spPr bwMode="auto">
          <a:xfrm>
            <a:off x="79248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14" name="Text Box 58"/>
          <p:cNvSpPr txBox="1">
            <a:spLocks noChangeArrowheads="1"/>
          </p:cNvSpPr>
          <p:nvPr/>
        </p:nvSpPr>
        <p:spPr bwMode="auto">
          <a:xfrm>
            <a:off x="735013" y="838200"/>
            <a:ext cx="59372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3.3 V</a:t>
            </a:r>
            <a:endParaRPr lang="de-DE" sz="1400">
              <a:latin typeface="Tahoma" pitchFamily="34" charset="0"/>
            </a:endParaRPr>
          </a:p>
        </p:txBody>
      </p:sp>
      <p:sp>
        <p:nvSpPr>
          <p:cNvPr id="1145915" name="Line 59"/>
          <p:cNvSpPr>
            <a:spLocks noChangeShapeType="1"/>
          </p:cNvSpPr>
          <p:nvPr/>
        </p:nvSpPr>
        <p:spPr bwMode="auto">
          <a:xfrm flipV="1">
            <a:off x="8077200" y="2971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16" name="Text Box 60"/>
          <p:cNvSpPr txBox="1">
            <a:spLocks noChangeArrowheads="1"/>
          </p:cNvSpPr>
          <p:nvPr/>
        </p:nvSpPr>
        <p:spPr bwMode="auto">
          <a:xfrm>
            <a:off x="8077200" y="2895600"/>
            <a:ext cx="604838"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-50 V</a:t>
            </a:r>
            <a:endParaRPr lang="de-DE" sz="1400">
              <a:latin typeface="Tahoma" pitchFamily="34" charset="0"/>
            </a:endParaRPr>
          </a:p>
        </p:txBody>
      </p:sp>
      <p:sp>
        <p:nvSpPr>
          <p:cNvPr id="1145917" name="Text Box 61"/>
          <p:cNvSpPr txBox="1">
            <a:spLocks noChangeArrowheads="1"/>
          </p:cNvSpPr>
          <p:nvPr/>
        </p:nvSpPr>
        <p:spPr bwMode="auto">
          <a:xfrm>
            <a:off x="7162800" y="5562600"/>
            <a:ext cx="107156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P-substrate</a:t>
            </a:r>
            <a:endParaRPr lang="de-DE" sz="1400">
              <a:latin typeface="Tahoma" pitchFamily="34" charset="0"/>
            </a:endParaRPr>
          </a:p>
        </p:txBody>
      </p:sp>
      <p:sp>
        <p:nvSpPr>
          <p:cNvPr id="1145918" name="Line 62"/>
          <p:cNvSpPr>
            <a:spLocks noChangeShapeType="1"/>
          </p:cNvSpPr>
          <p:nvPr/>
        </p:nvSpPr>
        <p:spPr bwMode="auto">
          <a:xfrm flipH="1">
            <a:off x="3124200" y="2209800"/>
            <a:ext cx="2209800" cy="388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5919" name="Line 63"/>
          <p:cNvSpPr>
            <a:spLocks noChangeShapeType="1"/>
          </p:cNvSpPr>
          <p:nvPr/>
        </p:nvSpPr>
        <p:spPr bwMode="auto">
          <a:xfrm>
            <a:off x="4648200" y="3429000"/>
            <a:ext cx="1295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1352480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liennummernplatzhalter 2"/>
          <p:cNvSpPr>
            <a:spLocks noGrp="1"/>
          </p:cNvSpPr>
          <p:nvPr>
            <p:ph type="sldNum" sz="quarter" idx="10"/>
          </p:nvPr>
        </p:nvSpPr>
        <p:spPr/>
        <p:txBody>
          <a:bodyPr/>
          <a:lstStyle/>
          <a:p>
            <a:fld id="{6DB0297F-7E80-49B1-B74A-A809542CC653}" type="slidenum">
              <a:rPr lang="de-DE"/>
              <a:pPr/>
              <a:t>25</a:t>
            </a:fld>
            <a:endParaRPr lang="de-DE"/>
          </a:p>
        </p:txBody>
      </p:sp>
      <p:sp>
        <p:nvSpPr>
          <p:cNvPr id="1146882" name="Rectangle 2"/>
          <p:cNvSpPr>
            <a:spLocks noChangeArrowheads="1"/>
          </p:cNvSpPr>
          <p:nvPr/>
        </p:nvSpPr>
        <p:spPr bwMode="auto">
          <a:xfrm>
            <a:off x="228600" y="3429000"/>
            <a:ext cx="8153400" cy="24384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83" name="Rectangle 3" descr="20%"/>
          <p:cNvSpPr>
            <a:spLocks noChangeArrowheads="1"/>
          </p:cNvSpPr>
          <p:nvPr/>
        </p:nvSpPr>
        <p:spPr bwMode="auto">
          <a:xfrm>
            <a:off x="228600" y="3429000"/>
            <a:ext cx="8153400" cy="21336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84" name="Rectangle 4"/>
          <p:cNvSpPr>
            <a:spLocks noChangeArrowheads="1"/>
          </p:cNvSpPr>
          <p:nvPr/>
        </p:nvSpPr>
        <p:spPr bwMode="auto">
          <a:xfrm>
            <a:off x="533400" y="3429000"/>
            <a:ext cx="7086600" cy="1447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85" name="Rectangle 5"/>
          <p:cNvSpPr>
            <a:spLocks noChangeArrowheads="1"/>
          </p:cNvSpPr>
          <p:nvPr/>
        </p:nvSpPr>
        <p:spPr bwMode="auto">
          <a:xfrm>
            <a:off x="4648200" y="3429000"/>
            <a:ext cx="1295400" cy="381000"/>
          </a:xfrm>
          <a:prstGeom prst="rect">
            <a:avLst/>
          </a:prstGeom>
          <a:solidFill>
            <a:srgbClr val="FF9900"/>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86" name="Rectangle 6"/>
          <p:cNvSpPr>
            <a:spLocks noGrp="1" noChangeArrowheads="1"/>
          </p:cNvSpPr>
          <p:nvPr>
            <p:ph type="title"/>
          </p:nvPr>
        </p:nvSpPr>
        <p:spPr/>
        <p:txBody>
          <a:bodyPr/>
          <a:lstStyle/>
          <a:p>
            <a:r>
              <a:rPr lang="en-US"/>
              <a:t>Intelligent pixel</a:t>
            </a:r>
          </a:p>
        </p:txBody>
      </p:sp>
      <p:sp>
        <p:nvSpPr>
          <p:cNvPr id="1146887" name="Rectangle 7"/>
          <p:cNvSpPr>
            <a:spLocks noChangeArrowheads="1"/>
          </p:cNvSpPr>
          <p:nvPr/>
        </p:nvSpPr>
        <p:spPr bwMode="auto">
          <a:xfrm>
            <a:off x="838200" y="34290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88" name="Line 8"/>
          <p:cNvSpPr>
            <a:spLocks noChangeShapeType="1"/>
          </p:cNvSpPr>
          <p:nvPr/>
        </p:nvSpPr>
        <p:spPr bwMode="auto">
          <a:xfrm>
            <a:off x="990600" y="1143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89" name="Line 9"/>
          <p:cNvSpPr>
            <a:spLocks noChangeShapeType="1"/>
          </p:cNvSpPr>
          <p:nvPr/>
        </p:nvSpPr>
        <p:spPr bwMode="auto">
          <a:xfrm rot="-10800000">
            <a:off x="990600" y="16002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0" name="Line 10"/>
          <p:cNvSpPr>
            <a:spLocks noChangeShapeType="1"/>
          </p:cNvSpPr>
          <p:nvPr/>
        </p:nvSpPr>
        <p:spPr bwMode="auto">
          <a:xfrm rot="10800000" flipV="1">
            <a:off x="990600" y="16764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1" name="Line 11"/>
          <p:cNvSpPr>
            <a:spLocks noChangeShapeType="1"/>
          </p:cNvSpPr>
          <p:nvPr/>
        </p:nvSpPr>
        <p:spPr bwMode="auto">
          <a:xfrm rot="10800000" flipV="1">
            <a:off x="838200" y="1752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2" name="Line 12"/>
          <p:cNvSpPr>
            <a:spLocks noChangeShapeType="1"/>
          </p:cNvSpPr>
          <p:nvPr/>
        </p:nvSpPr>
        <p:spPr bwMode="auto">
          <a:xfrm rot="-10800000">
            <a:off x="838200" y="1828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3" name="Line 13"/>
          <p:cNvSpPr>
            <a:spLocks noChangeShapeType="1"/>
          </p:cNvSpPr>
          <p:nvPr/>
        </p:nvSpPr>
        <p:spPr bwMode="auto">
          <a:xfrm>
            <a:off x="990600" y="19050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4" name="Rectangle 14"/>
          <p:cNvSpPr>
            <a:spLocks noChangeArrowheads="1"/>
          </p:cNvSpPr>
          <p:nvPr/>
        </p:nvSpPr>
        <p:spPr bwMode="auto">
          <a:xfrm>
            <a:off x="1828800" y="3276600"/>
            <a:ext cx="9144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5" name="Line 15"/>
          <p:cNvSpPr>
            <a:spLocks noChangeShapeType="1"/>
          </p:cNvSpPr>
          <p:nvPr/>
        </p:nvSpPr>
        <p:spPr bwMode="auto">
          <a:xfrm>
            <a:off x="18288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6" name="Line 16"/>
          <p:cNvSpPr>
            <a:spLocks noChangeShapeType="1"/>
          </p:cNvSpPr>
          <p:nvPr/>
        </p:nvSpPr>
        <p:spPr bwMode="auto">
          <a:xfrm>
            <a:off x="2286000" y="1752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7" name="Line 17"/>
          <p:cNvSpPr>
            <a:spLocks noChangeShapeType="1"/>
          </p:cNvSpPr>
          <p:nvPr/>
        </p:nvSpPr>
        <p:spPr bwMode="auto">
          <a:xfrm rot="5400000" flipV="1">
            <a:off x="2705100" y="13335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8" name="AutoShape 18"/>
          <p:cNvSpPr>
            <a:spLocks noChangeArrowheads="1"/>
          </p:cNvSpPr>
          <p:nvPr/>
        </p:nvSpPr>
        <p:spPr bwMode="auto">
          <a:xfrm rot="-16200000">
            <a:off x="30861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899" name="Line 19"/>
          <p:cNvSpPr>
            <a:spLocks noChangeShapeType="1"/>
          </p:cNvSpPr>
          <p:nvPr/>
        </p:nvSpPr>
        <p:spPr bwMode="auto">
          <a:xfrm rot="-5400000">
            <a:off x="38481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00" name="Line 20"/>
          <p:cNvSpPr>
            <a:spLocks noChangeShapeType="1"/>
          </p:cNvSpPr>
          <p:nvPr/>
        </p:nvSpPr>
        <p:spPr bwMode="auto">
          <a:xfrm>
            <a:off x="1600200" y="11430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01" name="Line 21"/>
          <p:cNvSpPr>
            <a:spLocks noChangeShapeType="1"/>
          </p:cNvSpPr>
          <p:nvPr/>
        </p:nvSpPr>
        <p:spPr bwMode="auto">
          <a:xfrm flipV="1">
            <a:off x="4038600" y="1143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02" name="Line 22"/>
          <p:cNvSpPr>
            <a:spLocks noChangeShapeType="1"/>
          </p:cNvSpPr>
          <p:nvPr/>
        </p:nvSpPr>
        <p:spPr bwMode="auto">
          <a:xfrm flipH="1">
            <a:off x="1600200" y="1143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03" name="Line 23"/>
          <p:cNvSpPr>
            <a:spLocks noChangeShapeType="1"/>
          </p:cNvSpPr>
          <p:nvPr/>
        </p:nvSpPr>
        <p:spPr bwMode="auto">
          <a:xfrm flipH="1">
            <a:off x="2362200" y="11430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04" name="AutoShape 24"/>
          <p:cNvSpPr>
            <a:spLocks noChangeArrowheads="1"/>
          </p:cNvSpPr>
          <p:nvPr/>
        </p:nvSpPr>
        <p:spPr bwMode="auto">
          <a:xfrm rot="-16200000">
            <a:off x="52959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05" name="Line 25"/>
          <p:cNvSpPr>
            <a:spLocks noChangeShapeType="1"/>
          </p:cNvSpPr>
          <p:nvPr/>
        </p:nvSpPr>
        <p:spPr bwMode="auto">
          <a:xfrm rot="-5400000">
            <a:off x="51435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46906" name="Group 26"/>
          <p:cNvGrpSpPr>
            <a:grpSpLocks/>
          </p:cNvGrpSpPr>
          <p:nvPr/>
        </p:nvGrpSpPr>
        <p:grpSpPr bwMode="auto">
          <a:xfrm>
            <a:off x="5410200" y="1676400"/>
            <a:ext cx="152400" cy="152400"/>
            <a:chOff x="3792" y="1056"/>
            <a:chExt cx="192" cy="192"/>
          </a:xfrm>
        </p:grpSpPr>
        <p:sp>
          <p:nvSpPr>
            <p:cNvPr id="1146907" name="Line 27"/>
            <p:cNvSpPr>
              <a:spLocks noChangeShapeType="1"/>
            </p:cNvSpPr>
            <p:nvPr/>
          </p:nvSpPr>
          <p:spPr bwMode="auto">
            <a:xfrm>
              <a:off x="3792" y="12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08" name="Line 28"/>
            <p:cNvSpPr>
              <a:spLocks noChangeShapeType="1"/>
            </p:cNvSpPr>
            <p:nvPr/>
          </p:nvSpPr>
          <p:spPr bwMode="auto">
            <a:xfrm flipV="1">
              <a:off x="38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09" name="Line 29"/>
            <p:cNvSpPr>
              <a:spLocks noChangeShapeType="1"/>
            </p:cNvSpPr>
            <p:nvPr/>
          </p:nvSpPr>
          <p:spPr bwMode="auto">
            <a:xfrm>
              <a:off x="3888" y="10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46910" name="Line 30"/>
          <p:cNvSpPr>
            <a:spLocks noChangeShapeType="1"/>
          </p:cNvSpPr>
          <p:nvPr/>
        </p:nvSpPr>
        <p:spPr bwMode="auto">
          <a:xfrm rot="-5400000">
            <a:off x="60579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11" name="Text Box 31"/>
          <p:cNvSpPr txBox="1">
            <a:spLocks noChangeArrowheads="1"/>
          </p:cNvSpPr>
          <p:nvPr/>
        </p:nvSpPr>
        <p:spPr bwMode="auto">
          <a:xfrm>
            <a:off x="5105400" y="1143000"/>
            <a:ext cx="11049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Comparator</a:t>
            </a:r>
            <a:endParaRPr lang="de-DE" sz="1400">
              <a:latin typeface="Tahoma" pitchFamily="34" charset="0"/>
            </a:endParaRPr>
          </a:p>
        </p:txBody>
      </p:sp>
      <p:sp>
        <p:nvSpPr>
          <p:cNvPr id="1146912" name="Rectangle 32"/>
          <p:cNvSpPr>
            <a:spLocks noChangeArrowheads="1"/>
          </p:cNvSpPr>
          <p:nvPr/>
        </p:nvSpPr>
        <p:spPr bwMode="auto">
          <a:xfrm>
            <a:off x="3124200" y="1219200"/>
            <a:ext cx="533400" cy="15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13" name="Line 33"/>
          <p:cNvSpPr>
            <a:spLocks noChangeShapeType="1"/>
          </p:cNvSpPr>
          <p:nvPr/>
        </p:nvSpPr>
        <p:spPr bwMode="auto">
          <a:xfrm>
            <a:off x="36576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14" name="Line 34"/>
          <p:cNvSpPr>
            <a:spLocks noChangeShapeType="1"/>
          </p:cNvSpPr>
          <p:nvPr/>
        </p:nvSpPr>
        <p:spPr bwMode="auto">
          <a:xfrm>
            <a:off x="27432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15" name="Line 35"/>
          <p:cNvSpPr>
            <a:spLocks noChangeShapeType="1"/>
          </p:cNvSpPr>
          <p:nvPr/>
        </p:nvSpPr>
        <p:spPr bwMode="auto">
          <a:xfrm>
            <a:off x="2743200" y="1295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16" name="Line 36"/>
          <p:cNvSpPr>
            <a:spLocks noChangeShapeType="1"/>
          </p:cNvSpPr>
          <p:nvPr/>
        </p:nvSpPr>
        <p:spPr bwMode="auto">
          <a:xfrm>
            <a:off x="2362200" y="990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17" name="Line 37"/>
          <p:cNvSpPr>
            <a:spLocks noChangeShapeType="1"/>
          </p:cNvSpPr>
          <p:nvPr/>
        </p:nvSpPr>
        <p:spPr bwMode="auto">
          <a:xfrm>
            <a:off x="2286000" y="990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18" name="AutoShape 38"/>
          <p:cNvSpPr>
            <a:spLocks noChangeArrowheads="1"/>
          </p:cNvSpPr>
          <p:nvPr/>
        </p:nvSpPr>
        <p:spPr bwMode="auto">
          <a:xfrm rot="-16200000">
            <a:off x="4381500" y="1485900"/>
            <a:ext cx="609600" cy="533400"/>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19" name="Line 39"/>
          <p:cNvSpPr>
            <a:spLocks noChangeShapeType="1"/>
          </p:cNvSpPr>
          <p:nvPr/>
        </p:nvSpPr>
        <p:spPr bwMode="auto">
          <a:xfrm>
            <a:off x="4038600" y="1752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20" name="Text Box 40"/>
          <p:cNvSpPr txBox="1">
            <a:spLocks noChangeArrowheads="1"/>
          </p:cNvSpPr>
          <p:nvPr/>
        </p:nvSpPr>
        <p:spPr bwMode="auto">
          <a:xfrm>
            <a:off x="4267200" y="1143000"/>
            <a:ext cx="68421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CR-RC</a:t>
            </a:r>
            <a:endParaRPr lang="de-DE" sz="1400">
              <a:latin typeface="Tahoma" pitchFamily="34" charset="0"/>
            </a:endParaRPr>
          </a:p>
        </p:txBody>
      </p:sp>
      <p:sp>
        <p:nvSpPr>
          <p:cNvPr id="1146921" name="Text Box 41"/>
          <p:cNvSpPr txBox="1">
            <a:spLocks noChangeArrowheads="1"/>
          </p:cNvSpPr>
          <p:nvPr/>
        </p:nvSpPr>
        <p:spPr bwMode="auto">
          <a:xfrm>
            <a:off x="3524250" y="1905000"/>
            <a:ext cx="4953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CSA</a:t>
            </a:r>
            <a:endParaRPr lang="de-DE" sz="1400">
              <a:latin typeface="Tahoma" pitchFamily="34" charset="0"/>
            </a:endParaRPr>
          </a:p>
        </p:txBody>
      </p:sp>
      <p:sp>
        <p:nvSpPr>
          <p:cNvPr id="1146922" name="Text Box 42"/>
          <p:cNvSpPr txBox="1">
            <a:spLocks noChangeArrowheads="1"/>
          </p:cNvSpPr>
          <p:nvPr/>
        </p:nvSpPr>
        <p:spPr bwMode="auto">
          <a:xfrm>
            <a:off x="547688" y="4572000"/>
            <a:ext cx="6762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N-well</a:t>
            </a:r>
            <a:endParaRPr lang="de-DE" sz="1400">
              <a:latin typeface="Tahoma" pitchFamily="34" charset="0"/>
            </a:endParaRPr>
          </a:p>
        </p:txBody>
      </p:sp>
      <p:sp>
        <p:nvSpPr>
          <p:cNvPr id="1146923" name="Rectangle 43"/>
          <p:cNvSpPr>
            <a:spLocks noChangeArrowheads="1"/>
          </p:cNvSpPr>
          <p:nvPr/>
        </p:nvSpPr>
        <p:spPr bwMode="auto">
          <a:xfrm>
            <a:off x="36576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24" name="Rectangle 44"/>
          <p:cNvSpPr>
            <a:spLocks noChangeArrowheads="1"/>
          </p:cNvSpPr>
          <p:nvPr/>
        </p:nvSpPr>
        <p:spPr bwMode="auto">
          <a:xfrm>
            <a:off x="41910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25" name="Rectangle 45"/>
          <p:cNvSpPr>
            <a:spLocks noChangeArrowheads="1"/>
          </p:cNvSpPr>
          <p:nvPr/>
        </p:nvSpPr>
        <p:spPr bwMode="auto">
          <a:xfrm>
            <a:off x="39624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26" name="Line 46"/>
          <p:cNvSpPr>
            <a:spLocks noChangeShapeType="1"/>
          </p:cNvSpPr>
          <p:nvPr/>
        </p:nvSpPr>
        <p:spPr bwMode="auto">
          <a:xfrm>
            <a:off x="3962400" y="3429000"/>
            <a:ext cx="533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27" name="Rectangle 47"/>
          <p:cNvSpPr>
            <a:spLocks noChangeArrowheads="1"/>
          </p:cNvSpPr>
          <p:nvPr/>
        </p:nvSpPr>
        <p:spPr bwMode="auto">
          <a:xfrm>
            <a:off x="47244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28" name="Rectangle 48"/>
          <p:cNvSpPr>
            <a:spLocks noChangeArrowheads="1"/>
          </p:cNvSpPr>
          <p:nvPr/>
        </p:nvSpPr>
        <p:spPr bwMode="auto">
          <a:xfrm>
            <a:off x="52578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29" name="Rectangle 49"/>
          <p:cNvSpPr>
            <a:spLocks noChangeArrowheads="1"/>
          </p:cNvSpPr>
          <p:nvPr/>
        </p:nvSpPr>
        <p:spPr bwMode="auto">
          <a:xfrm>
            <a:off x="50292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30" name="Line 50"/>
          <p:cNvSpPr>
            <a:spLocks noChangeShapeType="1"/>
          </p:cNvSpPr>
          <p:nvPr/>
        </p:nvSpPr>
        <p:spPr bwMode="auto">
          <a:xfrm>
            <a:off x="3124200" y="2286000"/>
            <a:ext cx="381000" cy="762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31" name="Line 51"/>
          <p:cNvSpPr>
            <a:spLocks noChangeShapeType="1"/>
          </p:cNvSpPr>
          <p:nvPr/>
        </p:nvSpPr>
        <p:spPr bwMode="auto">
          <a:xfrm flipH="1">
            <a:off x="6172200" y="2514600"/>
            <a:ext cx="1371600" cy="5334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32" name="Text Box 52"/>
          <p:cNvSpPr txBox="1">
            <a:spLocks noChangeArrowheads="1"/>
          </p:cNvSpPr>
          <p:nvPr/>
        </p:nvSpPr>
        <p:spPr bwMode="auto">
          <a:xfrm>
            <a:off x="2297113" y="2895600"/>
            <a:ext cx="11080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AC coupling</a:t>
            </a:r>
            <a:endParaRPr lang="de-DE" sz="1400">
              <a:latin typeface="Tahoma" pitchFamily="34" charset="0"/>
            </a:endParaRPr>
          </a:p>
        </p:txBody>
      </p:sp>
      <p:sp>
        <p:nvSpPr>
          <p:cNvPr id="1146933" name="Rectangle 53"/>
          <p:cNvSpPr>
            <a:spLocks noChangeArrowheads="1"/>
          </p:cNvSpPr>
          <p:nvPr/>
        </p:nvSpPr>
        <p:spPr bwMode="auto">
          <a:xfrm>
            <a:off x="55626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34" name="Rectangle 54"/>
          <p:cNvSpPr>
            <a:spLocks noChangeArrowheads="1"/>
          </p:cNvSpPr>
          <p:nvPr/>
        </p:nvSpPr>
        <p:spPr bwMode="auto">
          <a:xfrm>
            <a:off x="7086600" y="34290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35" name="Line 55"/>
          <p:cNvSpPr>
            <a:spLocks noChangeShapeType="1"/>
          </p:cNvSpPr>
          <p:nvPr/>
        </p:nvSpPr>
        <p:spPr bwMode="auto">
          <a:xfrm>
            <a:off x="3048000" y="3429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36" name="Rectangle 56"/>
          <p:cNvSpPr>
            <a:spLocks noChangeArrowheads="1"/>
          </p:cNvSpPr>
          <p:nvPr/>
        </p:nvSpPr>
        <p:spPr bwMode="auto">
          <a:xfrm>
            <a:off x="3505200" y="3048000"/>
            <a:ext cx="2667000" cy="10668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37" name="Rectangle 57"/>
          <p:cNvSpPr>
            <a:spLocks noChangeArrowheads="1"/>
          </p:cNvSpPr>
          <p:nvPr/>
        </p:nvSpPr>
        <p:spPr bwMode="auto">
          <a:xfrm>
            <a:off x="79248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38" name="Text Box 58"/>
          <p:cNvSpPr txBox="1">
            <a:spLocks noChangeArrowheads="1"/>
          </p:cNvSpPr>
          <p:nvPr/>
        </p:nvSpPr>
        <p:spPr bwMode="auto">
          <a:xfrm>
            <a:off x="735013" y="838200"/>
            <a:ext cx="59372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3.3 V</a:t>
            </a:r>
            <a:endParaRPr lang="de-DE" sz="1400">
              <a:latin typeface="Tahoma" pitchFamily="34" charset="0"/>
            </a:endParaRPr>
          </a:p>
        </p:txBody>
      </p:sp>
      <p:sp>
        <p:nvSpPr>
          <p:cNvPr id="1146939" name="Line 59"/>
          <p:cNvSpPr>
            <a:spLocks noChangeShapeType="1"/>
          </p:cNvSpPr>
          <p:nvPr/>
        </p:nvSpPr>
        <p:spPr bwMode="auto">
          <a:xfrm flipV="1">
            <a:off x="8077200" y="2971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40" name="Text Box 60"/>
          <p:cNvSpPr txBox="1">
            <a:spLocks noChangeArrowheads="1"/>
          </p:cNvSpPr>
          <p:nvPr/>
        </p:nvSpPr>
        <p:spPr bwMode="auto">
          <a:xfrm>
            <a:off x="8077200" y="2895600"/>
            <a:ext cx="604838"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-50 V</a:t>
            </a:r>
            <a:endParaRPr lang="de-DE" sz="1400">
              <a:latin typeface="Tahoma" pitchFamily="34" charset="0"/>
            </a:endParaRPr>
          </a:p>
        </p:txBody>
      </p:sp>
      <p:sp>
        <p:nvSpPr>
          <p:cNvPr id="1146941" name="Text Box 61"/>
          <p:cNvSpPr txBox="1">
            <a:spLocks noChangeArrowheads="1"/>
          </p:cNvSpPr>
          <p:nvPr/>
        </p:nvSpPr>
        <p:spPr bwMode="auto">
          <a:xfrm>
            <a:off x="7162800" y="5562600"/>
            <a:ext cx="107156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P-substrate</a:t>
            </a:r>
            <a:endParaRPr lang="de-DE" sz="1400">
              <a:latin typeface="Tahoma" pitchFamily="34" charset="0"/>
            </a:endParaRPr>
          </a:p>
        </p:txBody>
      </p:sp>
      <p:sp>
        <p:nvSpPr>
          <p:cNvPr id="1146942" name="Oval 62"/>
          <p:cNvSpPr>
            <a:spLocks noChangeArrowheads="1"/>
          </p:cNvSpPr>
          <p:nvPr/>
        </p:nvSpPr>
        <p:spPr bwMode="auto">
          <a:xfrm>
            <a:off x="3505200" y="5029200"/>
            <a:ext cx="152400" cy="1524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43" name="Oval 63"/>
          <p:cNvSpPr>
            <a:spLocks noChangeArrowheads="1"/>
          </p:cNvSpPr>
          <p:nvPr/>
        </p:nvSpPr>
        <p:spPr bwMode="auto">
          <a:xfrm>
            <a:off x="3657600" y="5181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6944" name="Line 64"/>
          <p:cNvSpPr>
            <a:spLocks noChangeShapeType="1"/>
          </p:cNvSpPr>
          <p:nvPr/>
        </p:nvSpPr>
        <p:spPr bwMode="auto">
          <a:xfrm>
            <a:off x="50292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5948487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liennummernplatzhalter 2"/>
          <p:cNvSpPr>
            <a:spLocks noGrp="1"/>
          </p:cNvSpPr>
          <p:nvPr>
            <p:ph type="sldNum" sz="quarter" idx="10"/>
          </p:nvPr>
        </p:nvSpPr>
        <p:spPr/>
        <p:txBody>
          <a:bodyPr/>
          <a:lstStyle/>
          <a:p>
            <a:fld id="{A9CCD61D-D364-408D-9934-E92B7BA389FC}" type="slidenum">
              <a:rPr lang="de-DE"/>
              <a:pPr/>
              <a:t>26</a:t>
            </a:fld>
            <a:endParaRPr lang="de-DE"/>
          </a:p>
        </p:txBody>
      </p:sp>
      <p:sp>
        <p:nvSpPr>
          <p:cNvPr id="1147906" name="Rectangle 2" descr="20%"/>
          <p:cNvSpPr>
            <a:spLocks noChangeArrowheads="1"/>
          </p:cNvSpPr>
          <p:nvPr/>
        </p:nvSpPr>
        <p:spPr bwMode="auto">
          <a:xfrm>
            <a:off x="7620000" y="3429000"/>
            <a:ext cx="7620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07" name="Rectangle 3"/>
          <p:cNvSpPr>
            <a:spLocks noChangeArrowheads="1"/>
          </p:cNvSpPr>
          <p:nvPr/>
        </p:nvSpPr>
        <p:spPr bwMode="auto">
          <a:xfrm>
            <a:off x="228600" y="3505200"/>
            <a:ext cx="8153400" cy="2362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08" name="Rectangle 4" descr="20%"/>
          <p:cNvSpPr>
            <a:spLocks noChangeArrowheads="1"/>
          </p:cNvSpPr>
          <p:nvPr/>
        </p:nvSpPr>
        <p:spPr bwMode="auto">
          <a:xfrm>
            <a:off x="228600" y="3505200"/>
            <a:ext cx="81534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09" name="Rectangle 5"/>
          <p:cNvSpPr>
            <a:spLocks noChangeArrowheads="1"/>
          </p:cNvSpPr>
          <p:nvPr/>
        </p:nvSpPr>
        <p:spPr bwMode="auto">
          <a:xfrm>
            <a:off x="533400" y="3505200"/>
            <a:ext cx="7086600" cy="1447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10" name="Rectangle 6"/>
          <p:cNvSpPr>
            <a:spLocks noChangeArrowheads="1"/>
          </p:cNvSpPr>
          <p:nvPr/>
        </p:nvSpPr>
        <p:spPr bwMode="auto">
          <a:xfrm>
            <a:off x="4648200" y="3429000"/>
            <a:ext cx="1295400" cy="381000"/>
          </a:xfrm>
          <a:prstGeom prst="rect">
            <a:avLst/>
          </a:prstGeom>
          <a:solidFill>
            <a:srgbClr val="FF9900"/>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11" name="Rectangle 7"/>
          <p:cNvSpPr>
            <a:spLocks noGrp="1" noChangeArrowheads="1"/>
          </p:cNvSpPr>
          <p:nvPr>
            <p:ph type="title"/>
          </p:nvPr>
        </p:nvSpPr>
        <p:spPr/>
        <p:txBody>
          <a:bodyPr/>
          <a:lstStyle/>
          <a:p>
            <a:r>
              <a:rPr lang="en-US"/>
              <a:t>Intelligent pixel</a:t>
            </a:r>
          </a:p>
        </p:txBody>
      </p:sp>
      <p:sp>
        <p:nvSpPr>
          <p:cNvPr id="1147912" name="Rectangle 8"/>
          <p:cNvSpPr>
            <a:spLocks noChangeArrowheads="1"/>
          </p:cNvSpPr>
          <p:nvPr/>
        </p:nvSpPr>
        <p:spPr bwMode="auto">
          <a:xfrm>
            <a:off x="838200" y="35052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13" name="Line 9"/>
          <p:cNvSpPr>
            <a:spLocks noChangeShapeType="1"/>
          </p:cNvSpPr>
          <p:nvPr/>
        </p:nvSpPr>
        <p:spPr bwMode="auto">
          <a:xfrm>
            <a:off x="990600" y="1143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47914" name="Group 10"/>
          <p:cNvGrpSpPr>
            <a:grpSpLocks/>
          </p:cNvGrpSpPr>
          <p:nvPr/>
        </p:nvGrpSpPr>
        <p:grpSpPr bwMode="auto">
          <a:xfrm>
            <a:off x="838200" y="1600200"/>
            <a:ext cx="304800" cy="381000"/>
            <a:chOff x="528" y="1008"/>
            <a:chExt cx="192" cy="192"/>
          </a:xfrm>
        </p:grpSpPr>
        <p:sp>
          <p:nvSpPr>
            <p:cNvPr id="1147915" name="Line 11"/>
            <p:cNvSpPr>
              <a:spLocks noChangeShapeType="1"/>
            </p:cNvSpPr>
            <p:nvPr/>
          </p:nvSpPr>
          <p:spPr bwMode="auto">
            <a:xfrm rot="-10800000">
              <a:off x="624" y="10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16" name="Line 12"/>
            <p:cNvSpPr>
              <a:spLocks noChangeShapeType="1"/>
            </p:cNvSpPr>
            <p:nvPr/>
          </p:nvSpPr>
          <p:spPr bwMode="auto">
            <a:xfrm rot="10800000" flipV="1">
              <a:off x="624" y="10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17" name="Line 13"/>
            <p:cNvSpPr>
              <a:spLocks noChangeShapeType="1"/>
            </p:cNvSpPr>
            <p:nvPr/>
          </p:nvSpPr>
          <p:spPr bwMode="auto">
            <a:xfrm rot="10800000" flipV="1">
              <a:off x="528" y="11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18" name="Line 14"/>
            <p:cNvSpPr>
              <a:spLocks noChangeShapeType="1"/>
            </p:cNvSpPr>
            <p:nvPr/>
          </p:nvSpPr>
          <p:spPr bwMode="auto">
            <a:xfrm rot="-10800000">
              <a:off x="528" y="1152"/>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47919" name="Line 15"/>
          <p:cNvSpPr>
            <a:spLocks noChangeShapeType="1"/>
          </p:cNvSpPr>
          <p:nvPr/>
        </p:nvSpPr>
        <p:spPr bwMode="auto">
          <a:xfrm>
            <a:off x="990600" y="19812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0" name="Rectangle 16"/>
          <p:cNvSpPr>
            <a:spLocks noChangeArrowheads="1"/>
          </p:cNvSpPr>
          <p:nvPr/>
        </p:nvSpPr>
        <p:spPr bwMode="auto">
          <a:xfrm>
            <a:off x="1828800" y="3352800"/>
            <a:ext cx="9144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1" name="Line 17"/>
          <p:cNvSpPr>
            <a:spLocks noChangeShapeType="1"/>
          </p:cNvSpPr>
          <p:nvPr/>
        </p:nvSpPr>
        <p:spPr bwMode="auto">
          <a:xfrm>
            <a:off x="2286000" y="1828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2" name="Line 18"/>
          <p:cNvSpPr>
            <a:spLocks noChangeShapeType="1"/>
          </p:cNvSpPr>
          <p:nvPr/>
        </p:nvSpPr>
        <p:spPr bwMode="auto">
          <a:xfrm rot="5400000" flipV="1">
            <a:off x="29337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3" name="AutoShape 19"/>
          <p:cNvSpPr>
            <a:spLocks noChangeArrowheads="1"/>
          </p:cNvSpPr>
          <p:nvPr/>
        </p:nvSpPr>
        <p:spPr bwMode="auto">
          <a:xfrm rot="-16200000">
            <a:off x="30861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4" name="Line 20"/>
          <p:cNvSpPr>
            <a:spLocks noChangeShapeType="1"/>
          </p:cNvSpPr>
          <p:nvPr/>
        </p:nvSpPr>
        <p:spPr bwMode="auto">
          <a:xfrm rot="-5400000">
            <a:off x="38481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5" name="Line 21"/>
          <p:cNvSpPr>
            <a:spLocks noChangeShapeType="1"/>
          </p:cNvSpPr>
          <p:nvPr/>
        </p:nvSpPr>
        <p:spPr bwMode="auto">
          <a:xfrm>
            <a:off x="1600200" y="11430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6" name="Line 22"/>
          <p:cNvSpPr>
            <a:spLocks noChangeShapeType="1"/>
          </p:cNvSpPr>
          <p:nvPr/>
        </p:nvSpPr>
        <p:spPr bwMode="auto">
          <a:xfrm flipV="1">
            <a:off x="4038600" y="1143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7" name="Line 23"/>
          <p:cNvSpPr>
            <a:spLocks noChangeShapeType="1"/>
          </p:cNvSpPr>
          <p:nvPr/>
        </p:nvSpPr>
        <p:spPr bwMode="auto">
          <a:xfrm flipH="1">
            <a:off x="1600200" y="1143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8" name="Line 24"/>
          <p:cNvSpPr>
            <a:spLocks noChangeShapeType="1"/>
          </p:cNvSpPr>
          <p:nvPr/>
        </p:nvSpPr>
        <p:spPr bwMode="auto">
          <a:xfrm flipH="1">
            <a:off x="2362200" y="11430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29" name="AutoShape 25"/>
          <p:cNvSpPr>
            <a:spLocks noChangeArrowheads="1"/>
          </p:cNvSpPr>
          <p:nvPr/>
        </p:nvSpPr>
        <p:spPr bwMode="auto">
          <a:xfrm rot="-16200000">
            <a:off x="52959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30" name="Line 26"/>
          <p:cNvSpPr>
            <a:spLocks noChangeShapeType="1"/>
          </p:cNvSpPr>
          <p:nvPr/>
        </p:nvSpPr>
        <p:spPr bwMode="auto">
          <a:xfrm rot="-5400000">
            <a:off x="51435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47931" name="Group 27"/>
          <p:cNvGrpSpPr>
            <a:grpSpLocks/>
          </p:cNvGrpSpPr>
          <p:nvPr/>
        </p:nvGrpSpPr>
        <p:grpSpPr bwMode="auto">
          <a:xfrm>
            <a:off x="5410200" y="1676400"/>
            <a:ext cx="152400" cy="152400"/>
            <a:chOff x="3792" y="1056"/>
            <a:chExt cx="192" cy="192"/>
          </a:xfrm>
        </p:grpSpPr>
        <p:sp>
          <p:nvSpPr>
            <p:cNvPr id="1147932" name="Line 28"/>
            <p:cNvSpPr>
              <a:spLocks noChangeShapeType="1"/>
            </p:cNvSpPr>
            <p:nvPr/>
          </p:nvSpPr>
          <p:spPr bwMode="auto">
            <a:xfrm>
              <a:off x="3792" y="12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33" name="Line 29"/>
            <p:cNvSpPr>
              <a:spLocks noChangeShapeType="1"/>
            </p:cNvSpPr>
            <p:nvPr/>
          </p:nvSpPr>
          <p:spPr bwMode="auto">
            <a:xfrm flipV="1">
              <a:off x="38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34" name="Line 30"/>
            <p:cNvSpPr>
              <a:spLocks noChangeShapeType="1"/>
            </p:cNvSpPr>
            <p:nvPr/>
          </p:nvSpPr>
          <p:spPr bwMode="auto">
            <a:xfrm>
              <a:off x="3888" y="10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47935" name="Line 31"/>
          <p:cNvSpPr>
            <a:spLocks noChangeShapeType="1"/>
          </p:cNvSpPr>
          <p:nvPr/>
        </p:nvSpPr>
        <p:spPr bwMode="auto">
          <a:xfrm rot="-5400000">
            <a:off x="60579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36" name="Text Box 32"/>
          <p:cNvSpPr txBox="1">
            <a:spLocks noChangeArrowheads="1"/>
          </p:cNvSpPr>
          <p:nvPr/>
        </p:nvSpPr>
        <p:spPr bwMode="auto">
          <a:xfrm>
            <a:off x="5105400" y="1143000"/>
            <a:ext cx="11049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Comparator</a:t>
            </a:r>
            <a:endParaRPr lang="de-DE" sz="1400">
              <a:latin typeface="Tahoma" pitchFamily="34" charset="0"/>
            </a:endParaRPr>
          </a:p>
        </p:txBody>
      </p:sp>
      <p:sp>
        <p:nvSpPr>
          <p:cNvPr id="1147937" name="Rectangle 33"/>
          <p:cNvSpPr>
            <a:spLocks noChangeArrowheads="1"/>
          </p:cNvSpPr>
          <p:nvPr/>
        </p:nvSpPr>
        <p:spPr bwMode="auto">
          <a:xfrm>
            <a:off x="3124200" y="1219200"/>
            <a:ext cx="533400" cy="15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38" name="Line 34"/>
          <p:cNvSpPr>
            <a:spLocks noChangeShapeType="1"/>
          </p:cNvSpPr>
          <p:nvPr/>
        </p:nvSpPr>
        <p:spPr bwMode="auto">
          <a:xfrm>
            <a:off x="36576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39" name="Line 35"/>
          <p:cNvSpPr>
            <a:spLocks noChangeShapeType="1"/>
          </p:cNvSpPr>
          <p:nvPr/>
        </p:nvSpPr>
        <p:spPr bwMode="auto">
          <a:xfrm>
            <a:off x="27432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40" name="Line 36"/>
          <p:cNvSpPr>
            <a:spLocks noChangeShapeType="1"/>
          </p:cNvSpPr>
          <p:nvPr/>
        </p:nvSpPr>
        <p:spPr bwMode="auto">
          <a:xfrm>
            <a:off x="2743200" y="1295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41" name="Line 37"/>
          <p:cNvSpPr>
            <a:spLocks noChangeShapeType="1"/>
          </p:cNvSpPr>
          <p:nvPr/>
        </p:nvSpPr>
        <p:spPr bwMode="auto">
          <a:xfrm>
            <a:off x="2362200" y="990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42" name="Line 38"/>
          <p:cNvSpPr>
            <a:spLocks noChangeShapeType="1"/>
          </p:cNvSpPr>
          <p:nvPr/>
        </p:nvSpPr>
        <p:spPr bwMode="auto">
          <a:xfrm>
            <a:off x="2286000" y="990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43" name="AutoShape 39"/>
          <p:cNvSpPr>
            <a:spLocks noChangeArrowheads="1"/>
          </p:cNvSpPr>
          <p:nvPr/>
        </p:nvSpPr>
        <p:spPr bwMode="auto">
          <a:xfrm rot="-16200000">
            <a:off x="4381500" y="1485900"/>
            <a:ext cx="609600" cy="533400"/>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44" name="Line 40"/>
          <p:cNvSpPr>
            <a:spLocks noChangeShapeType="1"/>
          </p:cNvSpPr>
          <p:nvPr/>
        </p:nvSpPr>
        <p:spPr bwMode="auto">
          <a:xfrm>
            <a:off x="4038600" y="1752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45" name="Text Box 41"/>
          <p:cNvSpPr txBox="1">
            <a:spLocks noChangeArrowheads="1"/>
          </p:cNvSpPr>
          <p:nvPr/>
        </p:nvSpPr>
        <p:spPr bwMode="auto">
          <a:xfrm>
            <a:off x="4267200" y="1143000"/>
            <a:ext cx="68421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CR-RC</a:t>
            </a:r>
            <a:endParaRPr lang="de-DE" sz="1400">
              <a:latin typeface="Tahoma" pitchFamily="34" charset="0"/>
            </a:endParaRPr>
          </a:p>
        </p:txBody>
      </p:sp>
      <p:sp>
        <p:nvSpPr>
          <p:cNvPr id="1147946" name="Text Box 42"/>
          <p:cNvSpPr txBox="1">
            <a:spLocks noChangeArrowheads="1"/>
          </p:cNvSpPr>
          <p:nvPr/>
        </p:nvSpPr>
        <p:spPr bwMode="auto">
          <a:xfrm>
            <a:off x="3524250" y="1905000"/>
            <a:ext cx="4953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CSA</a:t>
            </a:r>
            <a:endParaRPr lang="de-DE" sz="1400">
              <a:latin typeface="Tahoma" pitchFamily="34" charset="0"/>
            </a:endParaRPr>
          </a:p>
        </p:txBody>
      </p:sp>
      <p:sp>
        <p:nvSpPr>
          <p:cNvPr id="1147947" name="Text Box 43"/>
          <p:cNvSpPr txBox="1">
            <a:spLocks noChangeArrowheads="1"/>
          </p:cNvSpPr>
          <p:nvPr/>
        </p:nvSpPr>
        <p:spPr bwMode="auto">
          <a:xfrm>
            <a:off x="547688" y="4572000"/>
            <a:ext cx="6762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N-well</a:t>
            </a:r>
            <a:endParaRPr lang="de-DE" sz="1400">
              <a:latin typeface="Tahoma" pitchFamily="34" charset="0"/>
            </a:endParaRPr>
          </a:p>
        </p:txBody>
      </p:sp>
      <p:sp>
        <p:nvSpPr>
          <p:cNvPr id="1147948" name="Rectangle 44"/>
          <p:cNvSpPr>
            <a:spLocks noChangeArrowheads="1"/>
          </p:cNvSpPr>
          <p:nvPr/>
        </p:nvSpPr>
        <p:spPr bwMode="auto">
          <a:xfrm>
            <a:off x="36576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49" name="Rectangle 45"/>
          <p:cNvSpPr>
            <a:spLocks noChangeArrowheads="1"/>
          </p:cNvSpPr>
          <p:nvPr/>
        </p:nvSpPr>
        <p:spPr bwMode="auto">
          <a:xfrm>
            <a:off x="41910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0" name="Rectangle 46"/>
          <p:cNvSpPr>
            <a:spLocks noChangeArrowheads="1"/>
          </p:cNvSpPr>
          <p:nvPr/>
        </p:nvSpPr>
        <p:spPr bwMode="auto">
          <a:xfrm>
            <a:off x="39624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1" name="Line 47"/>
          <p:cNvSpPr>
            <a:spLocks noChangeShapeType="1"/>
          </p:cNvSpPr>
          <p:nvPr/>
        </p:nvSpPr>
        <p:spPr bwMode="auto">
          <a:xfrm>
            <a:off x="3962400" y="3429000"/>
            <a:ext cx="533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2" name="Rectangle 48"/>
          <p:cNvSpPr>
            <a:spLocks noChangeArrowheads="1"/>
          </p:cNvSpPr>
          <p:nvPr/>
        </p:nvSpPr>
        <p:spPr bwMode="auto">
          <a:xfrm>
            <a:off x="47244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3" name="Rectangle 49"/>
          <p:cNvSpPr>
            <a:spLocks noChangeArrowheads="1"/>
          </p:cNvSpPr>
          <p:nvPr/>
        </p:nvSpPr>
        <p:spPr bwMode="auto">
          <a:xfrm>
            <a:off x="52578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4" name="Rectangle 50"/>
          <p:cNvSpPr>
            <a:spLocks noChangeArrowheads="1"/>
          </p:cNvSpPr>
          <p:nvPr/>
        </p:nvSpPr>
        <p:spPr bwMode="auto">
          <a:xfrm>
            <a:off x="50292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5" name="Line 51"/>
          <p:cNvSpPr>
            <a:spLocks noChangeShapeType="1"/>
          </p:cNvSpPr>
          <p:nvPr/>
        </p:nvSpPr>
        <p:spPr bwMode="auto">
          <a:xfrm>
            <a:off x="3124200" y="2286000"/>
            <a:ext cx="381000" cy="762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6" name="Line 52"/>
          <p:cNvSpPr>
            <a:spLocks noChangeShapeType="1"/>
          </p:cNvSpPr>
          <p:nvPr/>
        </p:nvSpPr>
        <p:spPr bwMode="auto">
          <a:xfrm flipH="1">
            <a:off x="6172200" y="2514600"/>
            <a:ext cx="1371600" cy="5334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7" name="Text Box 53"/>
          <p:cNvSpPr txBox="1">
            <a:spLocks noChangeArrowheads="1"/>
          </p:cNvSpPr>
          <p:nvPr/>
        </p:nvSpPr>
        <p:spPr bwMode="auto">
          <a:xfrm>
            <a:off x="2297113" y="2895600"/>
            <a:ext cx="11080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AC coupling</a:t>
            </a:r>
            <a:endParaRPr lang="de-DE" sz="1400">
              <a:latin typeface="Tahoma" pitchFamily="34" charset="0"/>
            </a:endParaRPr>
          </a:p>
        </p:txBody>
      </p:sp>
      <p:sp>
        <p:nvSpPr>
          <p:cNvPr id="1147958" name="Rectangle 54"/>
          <p:cNvSpPr>
            <a:spLocks noChangeArrowheads="1"/>
          </p:cNvSpPr>
          <p:nvPr/>
        </p:nvSpPr>
        <p:spPr bwMode="auto">
          <a:xfrm>
            <a:off x="55626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59" name="Rectangle 55"/>
          <p:cNvSpPr>
            <a:spLocks noChangeArrowheads="1"/>
          </p:cNvSpPr>
          <p:nvPr/>
        </p:nvSpPr>
        <p:spPr bwMode="auto">
          <a:xfrm>
            <a:off x="7086600" y="35052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60" name="Rectangle 56"/>
          <p:cNvSpPr>
            <a:spLocks noChangeArrowheads="1"/>
          </p:cNvSpPr>
          <p:nvPr/>
        </p:nvSpPr>
        <p:spPr bwMode="auto">
          <a:xfrm>
            <a:off x="3505200" y="3048000"/>
            <a:ext cx="2667000" cy="10668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61" name="Text Box 57"/>
          <p:cNvSpPr txBox="1">
            <a:spLocks noChangeArrowheads="1"/>
          </p:cNvSpPr>
          <p:nvPr/>
        </p:nvSpPr>
        <p:spPr bwMode="auto">
          <a:xfrm>
            <a:off x="735013" y="838200"/>
            <a:ext cx="59372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3.3 V</a:t>
            </a:r>
            <a:endParaRPr lang="de-DE" sz="1400">
              <a:latin typeface="Tahoma" pitchFamily="34" charset="0"/>
            </a:endParaRPr>
          </a:p>
        </p:txBody>
      </p:sp>
      <p:sp>
        <p:nvSpPr>
          <p:cNvPr id="1147962" name="Line 58"/>
          <p:cNvSpPr>
            <a:spLocks noChangeShapeType="1"/>
          </p:cNvSpPr>
          <p:nvPr/>
        </p:nvSpPr>
        <p:spPr bwMode="auto">
          <a:xfrm flipV="1">
            <a:off x="8077200" y="2971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63" name="Text Box 59"/>
          <p:cNvSpPr txBox="1">
            <a:spLocks noChangeArrowheads="1"/>
          </p:cNvSpPr>
          <p:nvPr/>
        </p:nvSpPr>
        <p:spPr bwMode="auto">
          <a:xfrm>
            <a:off x="8077200" y="2895600"/>
            <a:ext cx="604838"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-50 V</a:t>
            </a:r>
            <a:endParaRPr lang="de-DE" sz="1400">
              <a:latin typeface="Tahoma" pitchFamily="34" charset="0"/>
            </a:endParaRPr>
          </a:p>
        </p:txBody>
      </p:sp>
      <p:sp>
        <p:nvSpPr>
          <p:cNvPr id="1147964" name="Text Box 60"/>
          <p:cNvSpPr txBox="1">
            <a:spLocks noChangeArrowheads="1"/>
          </p:cNvSpPr>
          <p:nvPr/>
        </p:nvSpPr>
        <p:spPr bwMode="auto">
          <a:xfrm>
            <a:off x="7162800" y="5562600"/>
            <a:ext cx="107156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P-substrate</a:t>
            </a:r>
            <a:endParaRPr lang="de-DE" sz="1400">
              <a:latin typeface="Tahoma" pitchFamily="34" charset="0"/>
            </a:endParaRPr>
          </a:p>
        </p:txBody>
      </p:sp>
      <p:sp>
        <p:nvSpPr>
          <p:cNvPr id="1147965" name="Oval 61"/>
          <p:cNvSpPr>
            <a:spLocks noChangeArrowheads="1"/>
          </p:cNvSpPr>
          <p:nvPr/>
        </p:nvSpPr>
        <p:spPr bwMode="auto">
          <a:xfrm>
            <a:off x="3505200" y="4800600"/>
            <a:ext cx="152400" cy="1524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66" name="Oval 62"/>
          <p:cNvSpPr>
            <a:spLocks noChangeArrowheads="1"/>
          </p:cNvSpPr>
          <p:nvPr/>
        </p:nvSpPr>
        <p:spPr bwMode="auto">
          <a:xfrm>
            <a:off x="3657600" y="5562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67" name="Rectangle 63" descr="20%"/>
          <p:cNvSpPr>
            <a:spLocks noChangeArrowheads="1"/>
          </p:cNvSpPr>
          <p:nvPr/>
        </p:nvSpPr>
        <p:spPr bwMode="auto">
          <a:xfrm>
            <a:off x="228600" y="3429000"/>
            <a:ext cx="3048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68" name="Rectangle 64"/>
          <p:cNvSpPr>
            <a:spLocks noChangeArrowheads="1"/>
          </p:cNvSpPr>
          <p:nvPr/>
        </p:nvSpPr>
        <p:spPr bwMode="auto">
          <a:xfrm>
            <a:off x="79248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69" name="Line 65"/>
          <p:cNvSpPr>
            <a:spLocks noChangeShapeType="1"/>
          </p:cNvSpPr>
          <p:nvPr/>
        </p:nvSpPr>
        <p:spPr bwMode="auto">
          <a:xfrm>
            <a:off x="50292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70" name="Line 66"/>
          <p:cNvSpPr>
            <a:spLocks noChangeShapeType="1"/>
          </p:cNvSpPr>
          <p:nvPr/>
        </p:nvSpPr>
        <p:spPr bwMode="auto">
          <a:xfrm>
            <a:off x="1828800" y="35052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7971" name="Line 67"/>
          <p:cNvSpPr>
            <a:spLocks noChangeShapeType="1"/>
          </p:cNvSpPr>
          <p:nvPr/>
        </p:nvSpPr>
        <p:spPr bwMode="auto">
          <a:xfrm rot="-5400000">
            <a:off x="2476500" y="15621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6430109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liennummernplatzhalter 2"/>
          <p:cNvSpPr>
            <a:spLocks noGrp="1"/>
          </p:cNvSpPr>
          <p:nvPr>
            <p:ph type="sldNum" sz="quarter" idx="10"/>
          </p:nvPr>
        </p:nvSpPr>
        <p:spPr/>
        <p:txBody>
          <a:bodyPr/>
          <a:lstStyle/>
          <a:p>
            <a:fld id="{A0027CB1-CB02-448A-A4E0-3866C1D85F25}" type="slidenum">
              <a:rPr lang="de-DE"/>
              <a:pPr/>
              <a:t>27</a:t>
            </a:fld>
            <a:endParaRPr lang="de-DE"/>
          </a:p>
        </p:txBody>
      </p:sp>
      <p:sp>
        <p:nvSpPr>
          <p:cNvPr id="1148930" name="Rectangle 2"/>
          <p:cNvSpPr>
            <a:spLocks noChangeArrowheads="1"/>
          </p:cNvSpPr>
          <p:nvPr/>
        </p:nvSpPr>
        <p:spPr bwMode="auto">
          <a:xfrm>
            <a:off x="2286000" y="914400"/>
            <a:ext cx="76200" cy="76200"/>
          </a:xfrm>
          <a:prstGeom prst="rect">
            <a:avLst/>
          </a:prstGeom>
          <a:solidFill>
            <a:srgbClr val="FF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31" name="Rectangle 3" descr="20%"/>
          <p:cNvSpPr>
            <a:spLocks noChangeArrowheads="1"/>
          </p:cNvSpPr>
          <p:nvPr/>
        </p:nvSpPr>
        <p:spPr bwMode="auto">
          <a:xfrm>
            <a:off x="7620000" y="3429000"/>
            <a:ext cx="7620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32" name="Rectangle 4"/>
          <p:cNvSpPr>
            <a:spLocks noChangeArrowheads="1"/>
          </p:cNvSpPr>
          <p:nvPr/>
        </p:nvSpPr>
        <p:spPr bwMode="auto">
          <a:xfrm>
            <a:off x="228600" y="3505200"/>
            <a:ext cx="8153400" cy="2362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33" name="Rectangle 5" descr="20%"/>
          <p:cNvSpPr>
            <a:spLocks noChangeArrowheads="1"/>
          </p:cNvSpPr>
          <p:nvPr/>
        </p:nvSpPr>
        <p:spPr bwMode="auto">
          <a:xfrm>
            <a:off x="228600" y="3505200"/>
            <a:ext cx="81534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34" name="Rectangle 6"/>
          <p:cNvSpPr>
            <a:spLocks noChangeArrowheads="1"/>
          </p:cNvSpPr>
          <p:nvPr/>
        </p:nvSpPr>
        <p:spPr bwMode="auto">
          <a:xfrm>
            <a:off x="533400" y="3505200"/>
            <a:ext cx="7086600" cy="1447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35" name="Rectangle 7"/>
          <p:cNvSpPr>
            <a:spLocks noChangeArrowheads="1"/>
          </p:cNvSpPr>
          <p:nvPr/>
        </p:nvSpPr>
        <p:spPr bwMode="auto">
          <a:xfrm>
            <a:off x="4648200" y="3429000"/>
            <a:ext cx="1295400" cy="381000"/>
          </a:xfrm>
          <a:prstGeom prst="rect">
            <a:avLst/>
          </a:prstGeom>
          <a:solidFill>
            <a:srgbClr val="FF9900"/>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36" name="Rectangle 8"/>
          <p:cNvSpPr>
            <a:spLocks noGrp="1" noChangeArrowheads="1"/>
          </p:cNvSpPr>
          <p:nvPr>
            <p:ph type="title"/>
          </p:nvPr>
        </p:nvSpPr>
        <p:spPr/>
        <p:txBody>
          <a:bodyPr/>
          <a:lstStyle/>
          <a:p>
            <a:r>
              <a:rPr lang="en-US"/>
              <a:t>Intelligent pixel</a:t>
            </a:r>
          </a:p>
        </p:txBody>
      </p:sp>
      <p:sp>
        <p:nvSpPr>
          <p:cNvPr id="1148937" name="Rectangle 9"/>
          <p:cNvSpPr>
            <a:spLocks noChangeArrowheads="1"/>
          </p:cNvSpPr>
          <p:nvPr/>
        </p:nvSpPr>
        <p:spPr bwMode="auto">
          <a:xfrm>
            <a:off x="1828800" y="3352800"/>
            <a:ext cx="9144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38" name="Line 10"/>
          <p:cNvSpPr>
            <a:spLocks noChangeShapeType="1"/>
          </p:cNvSpPr>
          <p:nvPr/>
        </p:nvSpPr>
        <p:spPr bwMode="auto">
          <a:xfrm>
            <a:off x="2286000" y="1828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39" name="Line 11"/>
          <p:cNvSpPr>
            <a:spLocks noChangeShapeType="1"/>
          </p:cNvSpPr>
          <p:nvPr/>
        </p:nvSpPr>
        <p:spPr bwMode="auto">
          <a:xfrm rot="5400000" flipV="1">
            <a:off x="29337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40" name="AutoShape 12"/>
          <p:cNvSpPr>
            <a:spLocks noChangeArrowheads="1"/>
          </p:cNvSpPr>
          <p:nvPr/>
        </p:nvSpPr>
        <p:spPr bwMode="auto">
          <a:xfrm rot="-16200000">
            <a:off x="30861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41" name="Line 13"/>
          <p:cNvSpPr>
            <a:spLocks noChangeShapeType="1"/>
          </p:cNvSpPr>
          <p:nvPr/>
        </p:nvSpPr>
        <p:spPr bwMode="auto">
          <a:xfrm rot="-5400000">
            <a:off x="3810000" y="15240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42" name="Line 14"/>
          <p:cNvSpPr>
            <a:spLocks noChangeShapeType="1"/>
          </p:cNvSpPr>
          <p:nvPr/>
        </p:nvSpPr>
        <p:spPr bwMode="auto">
          <a:xfrm>
            <a:off x="1600200" y="11430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43" name="Line 15"/>
          <p:cNvSpPr>
            <a:spLocks noChangeShapeType="1"/>
          </p:cNvSpPr>
          <p:nvPr/>
        </p:nvSpPr>
        <p:spPr bwMode="auto">
          <a:xfrm flipV="1">
            <a:off x="4038600" y="1066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44" name="Line 16"/>
          <p:cNvSpPr>
            <a:spLocks noChangeShapeType="1"/>
          </p:cNvSpPr>
          <p:nvPr/>
        </p:nvSpPr>
        <p:spPr bwMode="auto">
          <a:xfrm flipH="1">
            <a:off x="1600200" y="1143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45" name="Line 17"/>
          <p:cNvSpPr>
            <a:spLocks noChangeShapeType="1"/>
          </p:cNvSpPr>
          <p:nvPr/>
        </p:nvSpPr>
        <p:spPr bwMode="auto">
          <a:xfrm flipH="1">
            <a:off x="2362200" y="1066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46" name="AutoShape 18"/>
          <p:cNvSpPr>
            <a:spLocks noChangeArrowheads="1"/>
          </p:cNvSpPr>
          <p:nvPr/>
        </p:nvSpPr>
        <p:spPr bwMode="auto">
          <a:xfrm rot="-16200000">
            <a:off x="52959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47" name="Line 19"/>
          <p:cNvSpPr>
            <a:spLocks noChangeShapeType="1"/>
          </p:cNvSpPr>
          <p:nvPr/>
        </p:nvSpPr>
        <p:spPr bwMode="auto">
          <a:xfrm rot="5400000" flipV="1">
            <a:off x="5105400" y="15240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48948" name="Group 20"/>
          <p:cNvGrpSpPr>
            <a:grpSpLocks/>
          </p:cNvGrpSpPr>
          <p:nvPr/>
        </p:nvGrpSpPr>
        <p:grpSpPr bwMode="auto">
          <a:xfrm>
            <a:off x="5410200" y="1676400"/>
            <a:ext cx="152400" cy="152400"/>
            <a:chOff x="3792" y="1056"/>
            <a:chExt cx="192" cy="192"/>
          </a:xfrm>
        </p:grpSpPr>
        <p:sp>
          <p:nvSpPr>
            <p:cNvPr id="1148949" name="Line 21"/>
            <p:cNvSpPr>
              <a:spLocks noChangeShapeType="1"/>
            </p:cNvSpPr>
            <p:nvPr/>
          </p:nvSpPr>
          <p:spPr bwMode="auto">
            <a:xfrm>
              <a:off x="3792" y="12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50" name="Line 22"/>
            <p:cNvSpPr>
              <a:spLocks noChangeShapeType="1"/>
            </p:cNvSpPr>
            <p:nvPr/>
          </p:nvSpPr>
          <p:spPr bwMode="auto">
            <a:xfrm flipV="1">
              <a:off x="38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51" name="Line 23"/>
            <p:cNvSpPr>
              <a:spLocks noChangeShapeType="1"/>
            </p:cNvSpPr>
            <p:nvPr/>
          </p:nvSpPr>
          <p:spPr bwMode="auto">
            <a:xfrm>
              <a:off x="3888" y="10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48952" name="Line 24"/>
          <p:cNvSpPr>
            <a:spLocks noChangeShapeType="1"/>
          </p:cNvSpPr>
          <p:nvPr/>
        </p:nvSpPr>
        <p:spPr bwMode="auto">
          <a:xfrm rot="-5400000">
            <a:off x="60579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53" name="Text Box 25"/>
          <p:cNvSpPr txBox="1">
            <a:spLocks noChangeArrowheads="1"/>
          </p:cNvSpPr>
          <p:nvPr/>
        </p:nvSpPr>
        <p:spPr bwMode="auto">
          <a:xfrm>
            <a:off x="5105400" y="1143000"/>
            <a:ext cx="11049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Comparator</a:t>
            </a:r>
            <a:endParaRPr lang="de-DE" sz="1400">
              <a:latin typeface="Tahoma" pitchFamily="34" charset="0"/>
            </a:endParaRPr>
          </a:p>
        </p:txBody>
      </p:sp>
      <p:sp>
        <p:nvSpPr>
          <p:cNvPr id="1148954" name="Rectangle 26"/>
          <p:cNvSpPr>
            <a:spLocks noChangeArrowheads="1"/>
          </p:cNvSpPr>
          <p:nvPr/>
        </p:nvSpPr>
        <p:spPr bwMode="auto">
          <a:xfrm>
            <a:off x="3124200" y="1219200"/>
            <a:ext cx="533400" cy="15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55" name="Line 27"/>
          <p:cNvSpPr>
            <a:spLocks noChangeShapeType="1"/>
          </p:cNvSpPr>
          <p:nvPr/>
        </p:nvSpPr>
        <p:spPr bwMode="auto">
          <a:xfrm flipV="1">
            <a:off x="3657600" y="1219200"/>
            <a:ext cx="381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56" name="Line 28"/>
          <p:cNvSpPr>
            <a:spLocks noChangeShapeType="1"/>
          </p:cNvSpPr>
          <p:nvPr/>
        </p:nvSpPr>
        <p:spPr bwMode="auto">
          <a:xfrm>
            <a:off x="27432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57" name="Line 29"/>
          <p:cNvSpPr>
            <a:spLocks noChangeShapeType="1"/>
          </p:cNvSpPr>
          <p:nvPr/>
        </p:nvSpPr>
        <p:spPr bwMode="auto">
          <a:xfrm>
            <a:off x="2743200" y="1295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58" name="Line 30"/>
          <p:cNvSpPr>
            <a:spLocks noChangeShapeType="1"/>
          </p:cNvSpPr>
          <p:nvPr/>
        </p:nvSpPr>
        <p:spPr bwMode="auto">
          <a:xfrm>
            <a:off x="2362200" y="914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59" name="Line 31"/>
          <p:cNvSpPr>
            <a:spLocks noChangeShapeType="1"/>
          </p:cNvSpPr>
          <p:nvPr/>
        </p:nvSpPr>
        <p:spPr bwMode="auto">
          <a:xfrm>
            <a:off x="2286000" y="914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60" name="AutoShape 32"/>
          <p:cNvSpPr>
            <a:spLocks noChangeArrowheads="1"/>
          </p:cNvSpPr>
          <p:nvPr/>
        </p:nvSpPr>
        <p:spPr bwMode="auto">
          <a:xfrm rot="-16200000">
            <a:off x="4381500" y="1409700"/>
            <a:ext cx="609600" cy="533400"/>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61" name="Line 33"/>
          <p:cNvSpPr>
            <a:spLocks noChangeShapeType="1"/>
          </p:cNvSpPr>
          <p:nvPr/>
        </p:nvSpPr>
        <p:spPr bwMode="auto">
          <a:xfrm>
            <a:off x="4038600" y="1676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62" name="Text Box 34"/>
          <p:cNvSpPr txBox="1">
            <a:spLocks noChangeArrowheads="1"/>
          </p:cNvSpPr>
          <p:nvPr/>
        </p:nvSpPr>
        <p:spPr bwMode="auto">
          <a:xfrm>
            <a:off x="4267200" y="1066800"/>
            <a:ext cx="68421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CR-RC</a:t>
            </a:r>
            <a:endParaRPr lang="de-DE" sz="1400">
              <a:latin typeface="Tahoma" pitchFamily="34" charset="0"/>
            </a:endParaRPr>
          </a:p>
        </p:txBody>
      </p:sp>
      <p:sp>
        <p:nvSpPr>
          <p:cNvPr id="1148963" name="Text Box 35"/>
          <p:cNvSpPr txBox="1">
            <a:spLocks noChangeArrowheads="1"/>
          </p:cNvSpPr>
          <p:nvPr/>
        </p:nvSpPr>
        <p:spPr bwMode="auto">
          <a:xfrm>
            <a:off x="3524250" y="1905000"/>
            <a:ext cx="4953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CSA</a:t>
            </a:r>
            <a:endParaRPr lang="de-DE" sz="1400">
              <a:latin typeface="Tahoma" pitchFamily="34" charset="0"/>
            </a:endParaRPr>
          </a:p>
        </p:txBody>
      </p:sp>
      <p:sp>
        <p:nvSpPr>
          <p:cNvPr id="1148964" name="Text Box 36"/>
          <p:cNvSpPr txBox="1">
            <a:spLocks noChangeArrowheads="1"/>
          </p:cNvSpPr>
          <p:nvPr/>
        </p:nvSpPr>
        <p:spPr bwMode="auto">
          <a:xfrm>
            <a:off x="547688" y="4572000"/>
            <a:ext cx="6762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N-well</a:t>
            </a:r>
            <a:endParaRPr lang="de-DE" sz="1400">
              <a:latin typeface="Tahoma" pitchFamily="34" charset="0"/>
            </a:endParaRPr>
          </a:p>
        </p:txBody>
      </p:sp>
      <p:sp>
        <p:nvSpPr>
          <p:cNvPr id="1148965" name="Rectangle 37"/>
          <p:cNvSpPr>
            <a:spLocks noChangeArrowheads="1"/>
          </p:cNvSpPr>
          <p:nvPr/>
        </p:nvSpPr>
        <p:spPr bwMode="auto">
          <a:xfrm>
            <a:off x="36576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66" name="Rectangle 38"/>
          <p:cNvSpPr>
            <a:spLocks noChangeArrowheads="1"/>
          </p:cNvSpPr>
          <p:nvPr/>
        </p:nvSpPr>
        <p:spPr bwMode="auto">
          <a:xfrm>
            <a:off x="41910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67" name="Rectangle 39"/>
          <p:cNvSpPr>
            <a:spLocks noChangeArrowheads="1"/>
          </p:cNvSpPr>
          <p:nvPr/>
        </p:nvSpPr>
        <p:spPr bwMode="auto">
          <a:xfrm>
            <a:off x="39624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68" name="Line 40"/>
          <p:cNvSpPr>
            <a:spLocks noChangeShapeType="1"/>
          </p:cNvSpPr>
          <p:nvPr/>
        </p:nvSpPr>
        <p:spPr bwMode="auto">
          <a:xfrm>
            <a:off x="3962400" y="3429000"/>
            <a:ext cx="533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69" name="Rectangle 41"/>
          <p:cNvSpPr>
            <a:spLocks noChangeArrowheads="1"/>
          </p:cNvSpPr>
          <p:nvPr/>
        </p:nvSpPr>
        <p:spPr bwMode="auto">
          <a:xfrm>
            <a:off x="47244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70" name="Rectangle 42"/>
          <p:cNvSpPr>
            <a:spLocks noChangeArrowheads="1"/>
          </p:cNvSpPr>
          <p:nvPr/>
        </p:nvSpPr>
        <p:spPr bwMode="auto">
          <a:xfrm>
            <a:off x="52578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71" name="Rectangle 43"/>
          <p:cNvSpPr>
            <a:spLocks noChangeArrowheads="1"/>
          </p:cNvSpPr>
          <p:nvPr/>
        </p:nvSpPr>
        <p:spPr bwMode="auto">
          <a:xfrm>
            <a:off x="50292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72" name="Line 44"/>
          <p:cNvSpPr>
            <a:spLocks noChangeShapeType="1"/>
          </p:cNvSpPr>
          <p:nvPr/>
        </p:nvSpPr>
        <p:spPr bwMode="auto">
          <a:xfrm>
            <a:off x="3124200" y="2286000"/>
            <a:ext cx="381000" cy="762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73" name="Line 45"/>
          <p:cNvSpPr>
            <a:spLocks noChangeShapeType="1"/>
          </p:cNvSpPr>
          <p:nvPr/>
        </p:nvSpPr>
        <p:spPr bwMode="auto">
          <a:xfrm flipH="1">
            <a:off x="6172200" y="2514600"/>
            <a:ext cx="1371600" cy="5334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74" name="Text Box 46"/>
          <p:cNvSpPr txBox="1">
            <a:spLocks noChangeArrowheads="1"/>
          </p:cNvSpPr>
          <p:nvPr/>
        </p:nvSpPr>
        <p:spPr bwMode="auto">
          <a:xfrm>
            <a:off x="2297113" y="2895600"/>
            <a:ext cx="11080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AC coupling</a:t>
            </a:r>
            <a:endParaRPr lang="de-DE" sz="1400">
              <a:latin typeface="Tahoma" pitchFamily="34" charset="0"/>
            </a:endParaRPr>
          </a:p>
        </p:txBody>
      </p:sp>
      <p:sp>
        <p:nvSpPr>
          <p:cNvPr id="1148975" name="Rectangle 47"/>
          <p:cNvSpPr>
            <a:spLocks noChangeArrowheads="1"/>
          </p:cNvSpPr>
          <p:nvPr/>
        </p:nvSpPr>
        <p:spPr bwMode="auto">
          <a:xfrm>
            <a:off x="55626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76" name="Rectangle 48"/>
          <p:cNvSpPr>
            <a:spLocks noChangeArrowheads="1"/>
          </p:cNvSpPr>
          <p:nvPr/>
        </p:nvSpPr>
        <p:spPr bwMode="auto">
          <a:xfrm>
            <a:off x="7086600" y="35052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77" name="Rectangle 49"/>
          <p:cNvSpPr>
            <a:spLocks noChangeArrowheads="1"/>
          </p:cNvSpPr>
          <p:nvPr/>
        </p:nvSpPr>
        <p:spPr bwMode="auto">
          <a:xfrm>
            <a:off x="3505200" y="3048000"/>
            <a:ext cx="2667000" cy="10668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78" name="Text Box 50"/>
          <p:cNvSpPr txBox="1">
            <a:spLocks noChangeArrowheads="1"/>
          </p:cNvSpPr>
          <p:nvPr/>
        </p:nvSpPr>
        <p:spPr bwMode="auto">
          <a:xfrm>
            <a:off x="735013" y="838200"/>
            <a:ext cx="59372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3.3 V</a:t>
            </a:r>
            <a:endParaRPr lang="de-DE" sz="1400">
              <a:latin typeface="Tahoma" pitchFamily="34" charset="0"/>
            </a:endParaRPr>
          </a:p>
        </p:txBody>
      </p:sp>
      <p:sp>
        <p:nvSpPr>
          <p:cNvPr id="1148979" name="Line 51"/>
          <p:cNvSpPr>
            <a:spLocks noChangeShapeType="1"/>
          </p:cNvSpPr>
          <p:nvPr/>
        </p:nvSpPr>
        <p:spPr bwMode="auto">
          <a:xfrm flipV="1">
            <a:off x="8077200" y="2971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80" name="Text Box 52"/>
          <p:cNvSpPr txBox="1">
            <a:spLocks noChangeArrowheads="1"/>
          </p:cNvSpPr>
          <p:nvPr/>
        </p:nvSpPr>
        <p:spPr bwMode="auto">
          <a:xfrm>
            <a:off x="8077200" y="2895600"/>
            <a:ext cx="604838"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-50 V</a:t>
            </a:r>
            <a:endParaRPr lang="de-DE" sz="1400">
              <a:latin typeface="Tahoma" pitchFamily="34" charset="0"/>
            </a:endParaRPr>
          </a:p>
        </p:txBody>
      </p:sp>
      <p:sp>
        <p:nvSpPr>
          <p:cNvPr id="1148981" name="Text Box 53"/>
          <p:cNvSpPr txBox="1">
            <a:spLocks noChangeArrowheads="1"/>
          </p:cNvSpPr>
          <p:nvPr/>
        </p:nvSpPr>
        <p:spPr bwMode="auto">
          <a:xfrm>
            <a:off x="7162800" y="5562600"/>
            <a:ext cx="107156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P-substrate</a:t>
            </a:r>
            <a:endParaRPr lang="de-DE" sz="1400">
              <a:latin typeface="Tahoma" pitchFamily="34" charset="0"/>
            </a:endParaRPr>
          </a:p>
        </p:txBody>
      </p:sp>
      <p:sp>
        <p:nvSpPr>
          <p:cNvPr id="1148982" name="Oval 54"/>
          <p:cNvSpPr>
            <a:spLocks noChangeArrowheads="1"/>
          </p:cNvSpPr>
          <p:nvPr/>
        </p:nvSpPr>
        <p:spPr bwMode="auto">
          <a:xfrm>
            <a:off x="2209800" y="3581400"/>
            <a:ext cx="152400" cy="1524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83" name="Oval 55"/>
          <p:cNvSpPr>
            <a:spLocks noChangeArrowheads="1"/>
          </p:cNvSpPr>
          <p:nvPr/>
        </p:nvSpPr>
        <p:spPr bwMode="auto">
          <a:xfrm>
            <a:off x="1447800" y="2133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84" name="Rectangle 56" descr="20%"/>
          <p:cNvSpPr>
            <a:spLocks noChangeArrowheads="1"/>
          </p:cNvSpPr>
          <p:nvPr/>
        </p:nvSpPr>
        <p:spPr bwMode="auto">
          <a:xfrm>
            <a:off x="228600" y="3429000"/>
            <a:ext cx="3048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85" name="Rectangle 57"/>
          <p:cNvSpPr>
            <a:spLocks noChangeArrowheads="1"/>
          </p:cNvSpPr>
          <p:nvPr/>
        </p:nvSpPr>
        <p:spPr bwMode="auto">
          <a:xfrm>
            <a:off x="79248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86" name="Line 58"/>
          <p:cNvSpPr>
            <a:spLocks noChangeShapeType="1"/>
          </p:cNvSpPr>
          <p:nvPr/>
        </p:nvSpPr>
        <p:spPr bwMode="auto">
          <a:xfrm>
            <a:off x="50292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87" name="Line 59"/>
          <p:cNvSpPr>
            <a:spLocks noChangeShapeType="1"/>
          </p:cNvSpPr>
          <p:nvPr/>
        </p:nvSpPr>
        <p:spPr bwMode="auto">
          <a:xfrm>
            <a:off x="1828800" y="35052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88" name="Line 60"/>
          <p:cNvSpPr>
            <a:spLocks noChangeShapeType="1"/>
          </p:cNvSpPr>
          <p:nvPr/>
        </p:nvSpPr>
        <p:spPr bwMode="auto">
          <a:xfrm rot="-5400000">
            <a:off x="2476500" y="15621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89" name="Rectangle 61"/>
          <p:cNvSpPr>
            <a:spLocks noChangeArrowheads="1"/>
          </p:cNvSpPr>
          <p:nvPr/>
        </p:nvSpPr>
        <p:spPr bwMode="auto">
          <a:xfrm>
            <a:off x="838200" y="35052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90" name="Line 62"/>
          <p:cNvSpPr>
            <a:spLocks noChangeShapeType="1"/>
          </p:cNvSpPr>
          <p:nvPr/>
        </p:nvSpPr>
        <p:spPr bwMode="auto">
          <a:xfrm>
            <a:off x="990600" y="1143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48991" name="Group 63"/>
          <p:cNvGrpSpPr>
            <a:grpSpLocks/>
          </p:cNvGrpSpPr>
          <p:nvPr/>
        </p:nvGrpSpPr>
        <p:grpSpPr bwMode="auto">
          <a:xfrm>
            <a:off x="838200" y="1600200"/>
            <a:ext cx="304800" cy="381000"/>
            <a:chOff x="528" y="1008"/>
            <a:chExt cx="192" cy="192"/>
          </a:xfrm>
        </p:grpSpPr>
        <p:sp>
          <p:nvSpPr>
            <p:cNvPr id="1148992" name="Line 64"/>
            <p:cNvSpPr>
              <a:spLocks noChangeShapeType="1"/>
            </p:cNvSpPr>
            <p:nvPr/>
          </p:nvSpPr>
          <p:spPr bwMode="auto">
            <a:xfrm rot="-10800000">
              <a:off x="624" y="10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93" name="Line 65"/>
            <p:cNvSpPr>
              <a:spLocks noChangeShapeType="1"/>
            </p:cNvSpPr>
            <p:nvPr/>
          </p:nvSpPr>
          <p:spPr bwMode="auto">
            <a:xfrm rot="10800000" flipV="1">
              <a:off x="624" y="10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94" name="Line 66"/>
            <p:cNvSpPr>
              <a:spLocks noChangeShapeType="1"/>
            </p:cNvSpPr>
            <p:nvPr/>
          </p:nvSpPr>
          <p:spPr bwMode="auto">
            <a:xfrm rot="10800000" flipV="1">
              <a:off x="528" y="11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8995" name="Line 67"/>
            <p:cNvSpPr>
              <a:spLocks noChangeShapeType="1"/>
            </p:cNvSpPr>
            <p:nvPr/>
          </p:nvSpPr>
          <p:spPr bwMode="auto">
            <a:xfrm rot="-10800000">
              <a:off x="528" y="1152"/>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48996" name="Line 68"/>
          <p:cNvSpPr>
            <a:spLocks noChangeShapeType="1"/>
          </p:cNvSpPr>
          <p:nvPr/>
        </p:nvSpPr>
        <p:spPr bwMode="auto">
          <a:xfrm>
            <a:off x="990600" y="19812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403073999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oliennummernplatzhalter 2"/>
          <p:cNvSpPr>
            <a:spLocks noGrp="1"/>
          </p:cNvSpPr>
          <p:nvPr>
            <p:ph type="sldNum" sz="quarter" idx="10"/>
          </p:nvPr>
        </p:nvSpPr>
        <p:spPr/>
        <p:txBody>
          <a:bodyPr/>
          <a:lstStyle/>
          <a:p>
            <a:fld id="{AC57D79A-127A-4ED8-ABC8-37D65BDB4408}" type="slidenum">
              <a:rPr lang="de-DE"/>
              <a:pPr/>
              <a:t>28</a:t>
            </a:fld>
            <a:endParaRPr lang="de-DE"/>
          </a:p>
        </p:txBody>
      </p:sp>
      <p:sp>
        <p:nvSpPr>
          <p:cNvPr id="1149954" name="Rectangle 2"/>
          <p:cNvSpPr>
            <a:spLocks noChangeArrowheads="1"/>
          </p:cNvSpPr>
          <p:nvPr/>
        </p:nvSpPr>
        <p:spPr bwMode="auto">
          <a:xfrm>
            <a:off x="2286000" y="838200"/>
            <a:ext cx="76200" cy="152400"/>
          </a:xfrm>
          <a:prstGeom prst="rect">
            <a:avLst/>
          </a:prstGeom>
          <a:solidFill>
            <a:srgbClr val="FF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55" name="Rectangle 3" descr="20%"/>
          <p:cNvSpPr>
            <a:spLocks noChangeArrowheads="1"/>
          </p:cNvSpPr>
          <p:nvPr/>
        </p:nvSpPr>
        <p:spPr bwMode="auto">
          <a:xfrm>
            <a:off x="7620000" y="3429000"/>
            <a:ext cx="7620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56" name="Rectangle 4"/>
          <p:cNvSpPr>
            <a:spLocks noChangeArrowheads="1"/>
          </p:cNvSpPr>
          <p:nvPr/>
        </p:nvSpPr>
        <p:spPr bwMode="auto">
          <a:xfrm>
            <a:off x="228600" y="3505200"/>
            <a:ext cx="8153400" cy="2362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57" name="Rectangle 5" descr="20%"/>
          <p:cNvSpPr>
            <a:spLocks noChangeArrowheads="1"/>
          </p:cNvSpPr>
          <p:nvPr/>
        </p:nvSpPr>
        <p:spPr bwMode="auto">
          <a:xfrm>
            <a:off x="228600" y="3505200"/>
            <a:ext cx="81534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58" name="Rectangle 6"/>
          <p:cNvSpPr>
            <a:spLocks noChangeArrowheads="1"/>
          </p:cNvSpPr>
          <p:nvPr/>
        </p:nvSpPr>
        <p:spPr bwMode="auto">
          <a:xfrm>
            <a:off x="533400" y="3505200"/>
            <a:ext cx="7086600" cy="1447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59" name="Rectangle 7"/>
          <p:cNvSpPr>
            <a:spLocks noChangeArrowheads="1"/>
          </p:cNvSpPr>
          <p:nvPr/>
        </p:nvSpPr>
        <p:spPr bwMode="auto">
          <a:xfrm>
            <a:off x="4648200" y="3429000"/>
            <a:ext cx="1295400" cy="381000"/>
          </a:xfrm>
          <a:prstGeom prst="rect">
            <a:avLst/>
          </a:prstGeom>
          <a:solidFill>
            <a:srgbClr val="FF9900"/>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0" name="Rectangle 8"/>
          <p:cNvSpPr>
            <a:spLocks noGrp="1" noChangeArrowheads="1"/>
          </p:cNvSpPr>
          <p:nvPr>
            <p:ph type="title"/>
          </p:nvPr>
        </p:nvSpPr>
        <p:spPr/>
        <p:txBody>
          <a:bodyPr/>
          <a:lstStyle/>
          <a:p>
            <a:r>
              <a:rPr lang="en-US"/>
              <a:t>Intelligent pixel</a:t>
            </a:r>
          </a:p>
        </p:txBody>
      </p:sp>
      <p:sp>
        <p:nvSpPr>
          <p:cNvPr id="1149961" name="Rectangle 9"/>
          <p:cNvSpPr>
            <a:spLocks noChangeArrowheads="1"/>
          </p:cNvSpPr>
          <p:nvPr/>
        </p:nvSpPr>
        <p:spPr bwMode="auto">
          <a:xfrm>
            <a:off x="1828800" y="3352800"/>
            <a:ext cx="9144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2" name="Line 10"/>
          <p:cNvSpPr>
            <a:spLocks noChangeShapeType="1"/>
          </p:cNvSpPr>
          <p:nvPr/>
        </p:nvSpPr>
        <p:spPr bwMode="auto">
          <a:xfrm>
            <a:off x="2286000" y="1828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3" name="Line 11"/>
          <p:cNvSpPr>
            <a:spLocks noChangeShapeType="1"/>
          </p:cNvSpPr>
          <p:nvPr/>
        </p:nvSpPr>
        <p:spPr bwMode="auto">
          <a:xfrm rot="5400000" flipV="1">
            <a:off x="29337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4" name="AutoShape 12"/>
          <p:cNvSpPr>
            <a:spLocks noChangeArrowheads="1"/>
          </p:cNvSpPr>
          <p:nvPr/>
        </p:nvSpPr>
        <p:spPr bwMode="auto">
          <a:xfrm rot="-16200000">
            <a:off x="30861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5" name="Line 13"/>
          <p:cNvSpPr>
            <a:spLocks noChangeShapeType="1"/>
          </p:cNvSpPr>
          <p:nvPr/>
        </p:nvSpPr>
        <p:spPr bwMode="auto">
          <a:xfrm rot="-5400000">
            <a:off x="3771900" y="14859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6" name="Line 14"/>
          <p:cNvSpPr>
            <a:spLocks noChangeShapeType="1"/>
          </p:cNvSpPr>
          <p:nvPr/>
        </p:nvSpPr>
        <p:spPr bwMode="auto">
          <a:xfrm>
            <a:off x="1600200" y="11430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7" name="Line 15"/>
          <p:cNvSpPr>
            <a:spLocks noChangeShapeType="1"/>
          </p:cNvSpPr>
          <p:nvPr/>
        </p:nvSpPr>
        <p:spPr bwMode="auto">
          <a:xfrm flipV="1">
            <a:off x="4038600" y="10668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8" name="Line 16"/>
          <p:cNvSpPr>
            <a:spLocks noChangeShapeType="1"/>
          </p:cNvSpPr>
          <p:nvPr/>
        </p:nvSpPr>
        <p:spPr bwMode="auto">
          <a:xfrm flipH="1">
            <a:off x="1600200" y="1143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69" name="Line 17"/>
          <p:cNvSpPr>
            <a:spLocks noChangeShapeType="1"/>
          </p:cNvSpPr>
          <p:nvPr/>
        </p:nvSpPr>
        <p:spPr bwMode="auto">
          <a:xfrm flipH="1">
            <a:off x="2362200" y="9906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70" name="AutoShape 18"/>
          <p:cNvSpPr>
            <a:spLocks noChangeArrowheads="1"/>
          </p:cNvSpPr>
          <p:nvPr/>
        </p:nvSpPr>
        <p:spPr bwMode="auto">
          <a:xfrm rot="-16200000">
            <a:off x="52959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71" name="Line 19"/>
          <p:cNvSpPr>
            <a:spLocks noChangeShapeType="1"/>
          </p:cNvSpPr>
          <p:nvPr/>
        </p:nvSpPr>
        <p:spPr bwMode="auto">
          <a:xfrm rot="5400000" flipV="1">
            <a:off x="5067300" y="14859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49972" name="Group 20"/>
          <p:cNvGrpSpPr>
            <a:grpSpLocks/>
          </p:cNvGrpSpPr>
          <p:nvPr/>
        </p:nvGrpSpPr>
        <p:grpSpPr bwMode="auto">
          <a:xfrm>
            <a:off x="5410200" y="1676400"/>
            <a:ext cx="152400" cy="152400"/>
            <a:chOff x="3792" y="1056"/>
            <a:chExt cx="192" cy="192"/>
          </a:xfrm>
        </p:grpSpPr>
        <p:sp>
          <p:nvSpPr>
            <p:cNvPr id="1149973" name="Line 21"/>
            <p:cNvSpPr>
              <a:spLocks noChangeShapeType="1"/>
            </p:cNvSpPr>
            <p:nvPr/>
          </p:nvSpPr>
          <p:spPr bwMode="auto">
            <a:xfrm>
              <a:off x="3792" y="12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74" name="Line 22"/>
            <p:cNvSpPr>
              <a:spLocks noChangeShapeType="1"/>
            </p:cNvSpPr>
            <p:nvPr/>
          </p:nvSpPr>
          <p:spPr bwMode="auto">
            <a:xfrm flipV="1">
              <a:off x="38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75" name="Line 23"/>
            <p:cNvSpPr>
              <a:spLocks noChangeShapeType="1"/>
            </p:cNvSpPr>
            <p:nvPr/>
          </p:nvSpPr>
          <p:spPr bwMode="auto">
            <a:xfrm>
              <a:off x="3888" y="10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49976" name="Line 24"/>
          <p:cNvSpPr>
            <a:spLocks noChangeShapeType="1"/>
          </p:cNvSpPr>
          <p:nvPr/>
        </p:nvSpPr>
        <p:spPr bwMode="auto">
          <a:xfrm rot="-5400000">
            <a:off x="60579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77" name="Text Box 25"/>
          <p:cNvSpPr txBox="1">
            <a:spLocks noChangeArrowheads="1"/>
          </p:cNvSpPr>
          <p:nvPr/>
        </p:nvSpPr>
        <p:spPr bwMode="auto">
          <a:xfrm>
            <a:off x="5105400" y="1143000"/>
            <a:ext cx="11049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Comparator</a:t>
            </a:r>
            <a:endParaRPr lang="de-DE" sz="1400">
              <a:latin typeface="Tahoma" pitchFamily="34" charset="0"/>
            </a:endParaRPr>
          </a:p>
        </p:txBody>
      </p:sp>
      <p:sp>
        <p:nvSpPr>
          <p:cNvPr id="1149978" name="Rectangle 26"/>
          <p:cNvSpPr>
            <a:spLocks noChangeArrowheads="1"/>
          </p:cNvSpPr>
          <p:nvPr/>
        </p:nvSpPr>
        <p:spPr bwMode="auto">
          <a:xfrm>
            <a:off x="3124200" y="1219200"/>
            <a:ext cx="533400" cy="15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79" name="Line 27"/>
          <p:cNvSpPr>
            <a:spLocks noChangeShapeType="1"/>
          </p:cNvSpPr>
          <p:nvPr/>
        </p:nvSpPr>
        <p:spPr bwMode="auto">
          <a:xfrm flipV="1">
            <a:off x="3657600" y="11430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80" name="Line 28"/>
          <p:cNvSpPr>
            <a:spLocks noChangeShapeType="1"/>
          </p:cNvSpPr>
          <p:nvPr/>
        </p:nvSpPr>
        <p:spPr bwMode="auto">
          <a:xfrm>
            <a:off x="27432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81" name="Line 29"/>
          <p:cNvSpPr>
            <a:spLocks noChangeShapeType="1"/>
          </p:cNvSpPr>
          <p:nvPr/>
        </p:nvSpPr>
        <p:spPr bwMode="auto">
          <a:xfrm>
            <a:off x="2743200" y="1295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82" name="Line 30"/>
          <p:cNvSpPr>
            <a:spLocks noChangeShapeType="1"/>
          </p:cNvSpPr>
          <p:nvPr/>
        </p:nvSpPr>
        <p:spPr bwMode="auto">
          <a:xfrm>
            <a:off x="2362200" y="838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83" name="Line 31"/>
          <p:cNvSpPr>
            <a:spLocks noChangeShapeType="1"/>
          </p:cNvSpPr>
          <p:nvPr/>
        </p:nvSpPr>
        <p:spPr bwMode="auto">
          <a:xfrm>
            <a:off x="2286000" y="838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84" name="AutoShape 32"/>
          <p:cNvSpPr>
            <a:spLocks noChangeArrowheads="1"/>
          </p:cNvSpPr>
          <p:nvPr/>
        </p:nvSpPr>
        <p:spPr bwMode="auto">
          <a:xfrm rot="-16200000">
            <a:off x="4381500" y="1333500"/>
            <a:ext cx="609600" cy="533400"/>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85" name="Line 33"/>
          <p:cNvSpPr>
            <a:spLocks noChangeShapeType="1"/>
          </p:cNvSpPr>
          <p:nvPr/>
        </p:nvSpPr>
        <p:spPr bwMode="auto">
          <a:xfrm>
            <a:off x="4038600" y="160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86" name="Text Box 34"/>
          <p:cNvSpPr txBox="1">
            <a:spLocks noChangeArrowheads="1"/>
          </p:cNvSpPr>
          <p:nvPr/>
        </p:nvSpPr>
        <p:spPr bwMode="auto">
          <a:xfrm>
            <a:off x="4267200" y="990600"/>
            <a:ext cx="68421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CR-RC</a:t>
            </a:r>
            <a:endParaRPr lang="de-DE" sz="1400">
              <a:latin typeface="Tahoma" pitchFamily="34" charset="0"/>
            </a:endParaRPr>
          </a:p>
        </p:txBody>
      </p:sp>
      <p:sp>
        <p:nvSpPr>
          <p:cNvPr id="1149987" name="Text Box 35"/>
          <p:cNvSpPr txBox="1">
            <a:spLocks noChangeArrowheads="1"/>
          </p:cNvSpPr>
          <p:nvPr/>
        </p:nvSpPr>
        <p:spPr bwMode="auto">
          <a:xfrm>
            <a:off x="3524250" y="1905000"/>
            <a:ext cx="4953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CSA</a:t>
            </a:r>
            <a:endParaRPr lang="de-DE" sz="1400">
              <a:latin typeface="Tahoma" pitchFamily="34" charset="0"/>
            </a:endParaRPr>
          </a:p>
        </p:txBody>
      </p:sp>
      <p:sp>
        <p:nvSpPr>
          <p:cNvPr id="1149988" name="Text Box 36"/>
          <p:cNvSpPr txBox="1">
            <a:spLocks noChangeArrowheads="1"/>
          </p:cNvSpPr>
          <p:nvPr/>
        </p:nvSpPr>
        <p:spPr bwMode="auto">
          <a:xfrm>
            <a:off x="547688" y="4572000"/>
            <a:ext cx="6762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N-well</a:t>
            </a:r>
            <a:endParaRPr lang="de-DE" sz="1400">
              <a:latin typeface="Tahoma" pitchFamily="34" charset="0"/>
            </a:endParaRPr>
          </a:p>
        </p:txBody>
      </p:sp>
      <p:sp>
        <p:nvSpPr>
          <p:cNvPr id="1149989" name="Rectangle 37"/>
          <p:cNvSpPr>
            <a:spLocks noChangeArrowheads="1"/>
          </p:cNvSpPr>
          <p:nvPr/>
        </p:nvSpPr>
        <p:spPr bwMode="auto">
          <a:xfrm>
            <a:off x="36576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0" name="Rectangle 38"/>
          <p:cNvSpPr>
            <a:spLocks noChangeArrowheads="1"/>
          </p:cNvSpPr>
          <p:nvPr/>
        </p:nvSpPr>
        <p:spPr bwMode="auto">
          <a:xfrm>
            <a:off x="41910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1" name="Rectangle 39"/>
          <p:cNvSpPr>
            <a:spLocks noChangeArrowheads="1"/>
          </p:cNvSpPr>
          <p:nvPr/>
        </p:nvSpPr>
        <p:spPr bwMode="auto">
          <a:xfrm>
            <a:off x="39624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2" name="Line 40"/>
          <p:cNvSpPr>
            <a:spLocks noChangeShapeType="1"/>
          </p:cNvSpPr>
          <p:nvPr/>
        </p:nvSpPr>
        <p:spPr bwMode="auto">
          <a:xfrm>
            <a:off x="3962400" y="3429000"/>
            <a:ext cx="533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3" name="Rectangle 41"/>
          <p:cNvSpPr>
            <a:spLocks noChangeArrowheads="1"/>
          </p:cNvSpPr>
          <p:nvPr/>
        </p:nvSpPr>
        <p:spPr bwMode="auto">
          <a:xfrm>
            <a:off x="47244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4" name="Rectangle 42"/>
          <p:cNvSpPr>
            <a:spLocks noChangeArrowheads="1"/>
          </p:cNvSpPr>
          <p:nvPr/>
        </p:nvSpPr>
        <p:spPr bwMode="auto">
          <a:xfrm>
            <a:off x="52578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5" name="Rectangle 43"/>
          <p:cNvSpPr>
            <a:spLocks noChangeArrowheads="1"/>
          </p:cNvSpPr>
          <p:nvPr/>
        </p:nvSpPr>
        <p:spPr bwMode="auto">
          <a:xfrm>
            <a:off x="50292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6" name="Line 44"/>
          <p:cNvSpPr>
            <a:spLocks noChangeShapeType="1"/>
          </p:cNvSpPr>
          <p:nvPr/>
        </p:nvSpPr>
        <p:spPr bwMode="auto">
          <a:xfrm>
            <a:off x="3124200" y="2286000"/>
            <a:ext cx="381000" cy="762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7" name="Line 45"/>
          <p:cNvSpPr>
            <a:spLocks noChangeShapeType="1"/>
          </p:cNvSpPr>
          <p:nvPr/>
        </p:nvSpPr>
        <p:spPr bwMode="auto">
          <a:xfrm flipH="1">
            <a:off x="6172200" y="2514600"/>
            <a:ext cx="1371600" cy="5334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9998" name="Text Box 46"/>
          <p:cNvSpPr txBox="1">
            <a:spLocks noChangeArrowheads="1"/>
          </p:cNvSpPr>
          <p:nvPr/>
        </p:nvSpPr>
        <p:spPr bwMode="auto">
          <a:xfrm>
            <a:off x="2297113" y="2895600"/>
            <a:ext cx="11080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AC coupling</a:t>
            </a:r>
            <a:endParaRPr lang="de-DE" sz="1400">
              <a:latin typeface="Tahoma" pitchFamily="34" charset="0"/>
            </a:endParaRPr>
          </a:p>
        </p:txBody>
      </p:sp>
      <p:sp>
        <p:nvSpPr>
          <p:cNvPr id="1149999" name="Rectangle 47"/>
          <p:cNvSpPr>
            <a:spLocks noChangeArrowheads="1"/>
          </p:cNvSpPr>
          <p:nvPr/>
        </p:nvSpPr>
        <p:spPr bwMode="auto">
          <a:xfrm>
            <a:off x="55626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00" name="Rectangle 48"/>
          <p:cNvSpPr>
            <a:spLocks noChangeArrowheads="1"/>
          </p:cNvSpPr>
          <p:nvPr/>
        </p:nvSpPr>
        <p:spPr bwMode="auto">
          <a:xfrm>
            <a:off x="7086600" y="35052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01" name="Rectangle 49"/>
          <p:cNvSpPr>
            <a:spLocks noChangeArrowheads="1"/>
          </p:cNvSpPr>
          <p:nvPr/>
        </p:nvSpPr>
        <p:spPr bwMode="auto">
          <a:xfrm>
            <a:off x="3505200" y="3048000"/>
            <a:ext cx="2667000" cy="10668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02" name="Text Box 50"/>
          <p:cNvSpPr txBox="1">
            <a:spLocks noChangeArrowheads="1"/>
          </p:cNvSpPr>
          <p:nvPr/>
        </p:nvSpPr>
        <p:spPr bwMode="auto">
          <a:xfrm>
            <a:off x="735013" y="838200"/>
            <a:ext cx="59372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3.3 V</a:t>
            </a:r>
            <a:endParaRPr lang="de-DE" sz="1400">
              <a:latin typeface="Tahoma" pitchFamily="34" charset="0"/>
            </a:endParaRPr>
          </a:p>
        </p:txBody>
      </p:sp>
      <p:sp>
        <p:nvSpPr>
          <p:cNvPr id="1150003" name="Line 51"/>
          <p:cNvSpPr>
            <a:spLocks noChangeShapeType="1"/>
          </p:cNvSpPr>
          <p:nvPr/>
        </p:nvSpPr>
        <p:spPr bwMode="auto">
          <a:xfrm flipV="1">
            <a:off x="8077200" y="2971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04" name="Text Box 52"/>
          <p:cNvSpPr txBox="1">
            <a:spLocks noChangeArrowheads="1"/>
          </p:cNvSpPr>
          <p:nvPr/>
        </p:nvSpPr>
        <p:spPr bwMode="auto">
          <a:xfrm>
            <a:off x="8077200" y="2895600"/>
            <a:ext cx="604838"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-50 V</a:t>
            </a:r>
            <a:endParaRPr lang="de-DE" sz="1400">
              <a:latin typeface="Tahoma" pitchFamily="34" charset="0"/>
            </a:endParaRPr>
          </a:p>
        </p:txBody>
      </p:sp>
      <p:sp>
        <p:nvSpPr>
          <p:cNvPr id="1150005" name="Text Box 53"/>
          <p:cNvSpPr txBox="1">
            <a:spLocks noChangeArrowheads="1"/>
          </p:cNvSpPr>
          <p:nvPr/>
        </p:nvSpPr>
        <p:spPr bwMode="auto">
          <a:xfrm>
            <a:off x="7162800" y="5562600"/>
            <a:ext cx="107156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P-substrate</a:t>
            </a:r>
            <a:endParaRPr lang="de-DE" sz="1400">
              <a:latin typeface="Tahoma" pitchFamily="34" charset="0"/>
            </a:endParaRPr>
          </a:p>
        </p:txBody>
      </p:sp>
      <p:sp>
        <p:nvSpPr>
          <p:cNvPr id="1150006" name="Oval 54"/>
          <p:cNvSpPr>
            <a:spLocks noChangeArrowheads="1"/>
          </p:cNvSpPr>
          <p:nvPr/>
        </p:nvSpPr>
        <p:spPr bwMode="auto">
          <a:xfrm>
            <a:off x="1752600" y="3581400"/>
            <a:ext cx="152400" cy="1524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07" name="Oval 55"/>
          <p:cNvSpPr>
            <a:spLocks noChangeArrowheads="1"/>
          </p:cNvSpPr>
          <p:nvPr/>
        </p:nvSpPr>
        <p:spPr bwMode="auto">
          <a:xfrm>
            <a:off x="14478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08" name="Rectangle 56" descr="20%"/>
          <p:cNvSpPr>
            <a:spLocks noChangeArrowheads="1"/>
          </p:cNvSpPr>
          <p:nvPr/>
        </p:nvSpPr>
        <p:spPr bwMode="auto">
          <a:xfrm>
            <a:off x="228600" y="3429000"/>
            <a:ext cx="3048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09" name="Rectangle 57"/>
          <p:cNvSpPr>
            <a:spLocks noChangeArrowheads="1"/>
          </p:cNvSpPr>
          <p:nvPr/>
        </p:nvSpPr>
        <p:spPr bwMode="auto">
          <a:xfrm>
            <a:off x="79248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10" name="Line 58"/>
          <p:cNvSpPr>
            <a:spLocks noChangeShapeType="1"/>
          </p:cNvSpPr>
          <p:nvPr/>
        </p:nvSpPr>
        <p:spPr bwMode="auto">
          <a:xfrm>
            <a:off x="50292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11" name="Line 59"/>
          <p:cNvSpPr>
            <a:spLocks noChangeShapeType="1"/>
          </p:cNvSpPr>
          <p:nvPr/>
        </p:nvSpPr>
        <p:spPr bwMode="auto">
          <a:xfrm>
            <a:off x="1828800" y="35052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12" name="Line 60"/>
          <p:cNvSpPr>
            <a:spLocks noChangeShapeType="1"/>
          </p:cNvSpPr>
          <p:nvPr/>
        </p:nvSpPr>
        <p:spPr bwMode="auto">
          <a:xfrm rot="-5400000">
            <a:off x="2476500" y="15621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13" name="Line 61"/>
          <p:cNvSpPr>
            <a:spLocks noChangeShapeType="1"/>
          </p:cNvSpPr>
          <p:nvPr/>
        </p:nvSpPr>
        <p:spPr bwMode="auto">
          <a:xfrm flipV="1">
            <a:off x="4038600" y="990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14" name="Rectangle 62"/>
          <p:cNvSpPr>
            <a:spLocks noChangeArrowheads="1"/>
          </p:cNvSpPr>
          <p:nvPr/>
        </p:nvSpPr>
        <p:spPr bwMode="auto">
          <a:xfrm>
            <a:off x="838200" y="35052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15" name="Line 63"/>
          <p:cNvSpPr>
            <a:spLocks noChangeShapeType="1"/>
          </p:cNvSpPr>
          <p:nvPr/>
        </p:nvSpPr>
        <p:spPr bwMode="auto">
          <a:xfrm>
            <a:off x="990600" y="1143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50016" name="Group 64"/>
          <p:cNvGrpSpPr>
            <a:grpSpLocks/>
          </p:cNvGrpSpPr>
          <p:nvPr/>
        </p:nvGrpSpPr>
        <p:grpSpPr bwMode="auto">
          <a:xfrm>
            <a:off x="838200" y="1600200"/>
            <a:ext cx="304800" cy="381000"/>
            <a:chOff x="528" y="1008"/>
            <a:chExt cx="192" cy="192"/>
          </a:xfrm>
        </p:grpSpPr>
        <p:sp>
          <p:nvSpPr>
            <p:cNvPr id="1150017" name="Line 65"/>
            <p:cNvSpPr>
              <a:spLocks noChangeShapeType="1"/>
            </p:cNvSpPr>
            <p:nvPr/>
          </p:nvSpPr>
          <p:spPr bwMode="auto">
            <a:xfrm rot="-10800000">
              <a:off x="624" y="100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18" name="Line 66"/>
            <p:cNvSpPr>
              <a:spLocks noChangeShapeType="1"/>
            </p:cNvSpPr>
            <p:nvPr/>
          </p:nvSpPr>
          <p:spPr bwMode="auto">
            <a:xfrm rot="10800000" flipV="1">
              <a:off x="624" y="1056"/>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19" name="Line 67"/>
            <p:cNvSpPr>
              <a:spLocks noChangeShapeType="1"/>
            </p:cNvSpPr>
            <p:nvPr/>
          </p:nvSpPr>
          <p:spPr bwMode="auto">
            <a:xfrm rot="10800000" flipV="1">
              <a:off x="528" y="1104"/>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020" name="Line 68"/>
            <p:cNvSpPr>
              <a:spLocks noChangeShapeType="1"/>
            </p:cNvSpPr>
            <p:nvPr/>
          </p:nvSpPr>
          <p:spPr bwMode="auto">
            <a:xfrm rot="-10800000">
              <a:off x="528" y="1152"/>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50021" name="Line 69"/>
          <p:cNvSpPr>
            <a:spLocks noChangeShapeType="1"/>
          </p:cNvSpPr>
          <p:nvPr/>
        </p:nvSpPr>
        <p:spPr bwMode="auto">
          <a:xfrm>
            <a:off x="990600" y="19812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7947933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liennummernplatzhalter 2"/>
          <p:cNvSpPr>
            <a:spLocks noGrp="1"/>
          </p:cNvSpPr>
          <p:nvPr>
            <p:ph type="sldNum" sz="quarter" idx="10"/>
          </p:nvPr>
        </p:nvSpPr>
        <p:spPr/>
        <p:txBody>
          <a:bodyPr/>
          <a:lstStyle/>
          <a:p>
            <a:fld id="{7069C387-07FD-49ED-84D0-44DD4025E7EE}" type="slidenum">
              <a:rPr lang="de-DE"/>
              <a:pPr/>
              <a:t>29</a:t>
            </a:fld>
            <a:endParaRPr lang="de-DE"/>
          </a:p>
        </p:txBody>
      </p:sp>
      <p:sp>
        <p:nvSpPr>
          <p:cNvPr id="1150978" name="Rectangle 2" descr="20%"/>
          <p:cNvSpPr>
            <a:spLocks noChangeArrowheads="1"/>
          </p:cNvSpPr>
          <p:nvPr/>
        </p:nvSpPr>
        <p:spPr bwMode="auto">
          <a:xfrm>
            <a:off x="7620000" y="3429000"/>
            <a:ext cx="7620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79" name="Rectangle 3"/>
          <p:cNvSpPr>
            <a:spLocks noChangeArrowheads="1"/>
          </p:cNvSpPr>
          <p:nvPr/>
        </p:nvSpPr>
        <p:spPr bwMode="auto">
          <a:xfrm>
            <a:off x="228600" y="3505200"/>
            <a:ext cx="8153400" cy="2362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0" name="Rectangle 4" descr="20%"/>
          <p:cNvSpPr>
            <a:spLocks noChangeArrowheads="1"/>
          </p:cNvSpPr>
          <p:nvPr/>
        </p:nvSpPr>
        <p:spPr bwMode="auto">
          <a:xfrm>
            <a:off x="228600" y="3505200"/>
            <a:ext cx="81534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1" name="Rectangle 5"/>
          <p:cNvSpPr>
            <a:spLocks noChangeArrowheads="1"/>
          </p:cNvSpPr>
          <p:nvPr/>
        </p:nvSpPr>
        <p:spPr bwMode="auto">
          <a:xfrm>
            <a:off x="533400" y="3429000"/>
            <a:ext cx="7086600" cy="1447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2" name="Rectangle 6"/>
          <p:cNvSpPr>
            <a:spLocks noChangeArrowheads="1"/>
          </p:cNvSpPr>
          <p:nvPr/>
        </p:nvSpPr>
        <p:spPr bwMode="auto">
          <a:xfrm>
            <a:off x="4648200" y="3429000"/>
            <a:ext cx="1295400" cy="381000"/>
          </a:xfrm>
          <a:prstGeom prst="rect">
            <a:avLst/>
          </a:prstGeom>
          <a:solidFill>
            <a:srgbClr val="FF9900"/>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3" name="Rectangle 7"/>
          <p:cNvSpPr>
            <a:spLocks noGrp="1" noChangeArrowheads="1"/>
          </p:cNvSpPr>
          <p:nvPr>
            <p:ph type="title"/>
          </p:nvPr>
        </p:nvSpPr>
        <p:spPr/>
        <p:txBody>
          <a:bodyPr/>
          <a:lstStyle/>
          <a:p>
            <a:r>
              <a:rPr lang="en-US"/>
              <a:t>Intelligent pixel</a:t>
            </a:r>
            <a:endParaRPr lang="de-DE"/>
          </a:p>
        </p:txBody>
      </p:sp>
      <p:sp>
        <p:nvSpPr>
          <p:cNvPr id="1150984" name="Rectangle 8"/>
          <p:cNvSpPr>
            <a:spLocks noChangeArrowheads="1"/>
          </p:cNvSpPr>
          <p:nvPr/>
        </p:nvSpPr>
        <p:spPr bwMode="auto">
          <a:xfrm>
            <a:off x="838200" y="34290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5" name="Line 9"/>
          <p:cNvSpPr>
            <a:spLocks noChangeShapeType="1"/>
          </p:cNvSpPr>
          <p:nvPr/>
        </p:nvSpPr>
        <p:spPr bwMode="auto">
          <a:xfrm>
            <a:off x="990600" y="1143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6" name="Line 10"/>
          <p:cNvSpPr>
            <a:spLocks noChangeShapeType="1"/>
          </p:cNvSpPr>
          <p:nvPr/>
        </p:nvSpPr>
        <p:spPr bwMode="auto">
          <a:xfrm rot="-10800000">
            <a:off x="990600" y="16002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7" name="Line 11"/>
          <p:cNvSpPr>
            <a:spLocks noChangeShapeType="1"/>
          </p:cNvSpPr>
          <p:nvPr/>
        </p:nvSpPr>
        <p:spPr bwMode="auto">
          <a:xfrm rot="10800000" flipV="1">
            <a:off x="990600" y="16764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8" name="Line 12"/>
          <p:cNvSpPr>
            <a:spLocks noChangeShapeType="1"/>
          </p:cNvSpPr>
          <p:nvPr/>
        </p:nvSpPr>
        <p:spPr bwMode="auto">
          <a:xfrm rot="10800000" flipV="1">
            <a:off x="838200" y="1752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89" name="Line 13"/>
          <p:cNvSpPr>
            <a:spLocks noChangeShapeType="1"/>
          </p:cNvSpPr>
          <p:nvPr/>
        </p:nvSpPr>
        <p:spPr bwMode="auto">
          <a:xfrm rot="-10800000">
            <a:off x="838200" y="1828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0" name="Line 14"/>
          <p:cNvSpPr>
            <a:spLocks noChangeShapeType="1"/>
          </p:cNvSpPr>
          <p:nvPr/>
        </p:nvSpPr>
        <p:spPr bwMode="auto">
          <a:xfrm>
            <a:off x="990600" y="19050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1" name="Rectangle 15"/>
          <p:cNvSpPr>
            <a:spLocks noChangeArrowheads="1"/>
          </p:cNvSpPr>
          <p:nvPr/>
        </p:nvSpPr>
        <p:spPr bwMode="auto">
          <a:xfrm>
            <a:off x="1828800" y="3276600"/>
            <a:ext cx="9144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2" name="Line 16"/>
          <p:cNvSpPr>
            <a:spLocks noChangeShapeType="1"/>
          </p:cNvSpPr>
          <p:nvPr/>
        </p:nvSpPr>
        <p:spPr bwMode="auto">
          <a:xfrm>
            <a:off x="2286000" y="1752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3" name="Line 17"/>
          <p:cNvSpPr>
            <a:spLocks noChangeShapeType="1"/>
          </p:cNvSpPr>
          <p:nvPr/>
        </p:nvSpPr>
        <p:spPr bwMode="auto">
          <a:xfrm rot="5400000" flipV="1">
            <a:off x="29337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4" name="AutoShape 18"/>
          <p:cNvSpPr>
            <a:spLocks noChangeArrowheads="1"/>
          </p:cNvSpPr>
          <p:nvPr/>
        </p:nvSpPr>
        <p:spPr bwMode="auto">
          <a:xfrm rot="-16200000">
            <a:off x="30861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5" name="Line 19"/>
          <p:cNvSpPr>
            <a:spLocks noChangeShapeType="1"/>
          </p:cNvSpPr>
          <p:nvPr/>
        </p:nvSpPr>
        <p:spPr bwMode="auto">
          <a:xfrm rot="-5400000">
            <a:off x="3733800" y="1447800"/>
            <a:ext cx="228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6" name="Line 20"/>
          <p:cNvSpPr>
            <a:spLocks noChangeShapeType="1"/>
          </p:cNvSpPr>
          <p:nvPr/>
        </p:nvSpPr>
        <p:spPr bwMode="auto">
          <a:xfrm>
            <a:off x="1600200" y="11430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7" name="Line 21"/>
          <p:cNvSpPr>
            <a:spLocks noChangeShapeType="1"/>
          </p:cNvSpPr>
          <p:nvPr/>
        </p:nvSpPr>
        <p:spPr bwMode="auto">
          <a:xfrm flipV="1">
            <a:off x="4038600" y="1066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8" name="Line 22"/>
          <p:cNvSpPr>
            <a:spLocks noChangeShapeType="1"/>
          </p:cNvSpPr>
          <p:nvPr/>
        </p:nvSpPr>
        <p:spPr bwMode="auto">
          <a:xfrm flipH="1">
            <a:off x="1600200" y="1143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0999" name="Line 23"/>
          <p:cNvSpPr>
            <a:spLocks noChangeShapeType="1"/>
          </p:cNvSpPr>
          <p:nvPr/>
        </p:nvSpPr>
        <p:spPr bwMode="auto">
          <a:xfrm flipH="1">
            <a:off x="2362200" y="9144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00" name="AutoShape 24"/>
          <p:cNvSpPr>
            <a:spLocks noChangeArrowheads="1"/>
          </p:cNvSpPr>
          <p:nvPr/>
        </p:nvSpPr>
        <p:spPr bwMode="auto">
          <a:xfrm rot="-16200000">
            <a:off x="52959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01" name="Line 25"/>
          <p:cNvSpPr>
            <a:spLocks noChangeShapeType="1"/>
          </p:cNvSpPr>
          <p:nvPr/>
        </p:nvSpPr>
        <p:spPr bwMode="auto">
          <a:xfrm rot="5400000" flipV="1">
            <a:off x="5029200" y="1447800"/>
            <a:ext cx="228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51002" name="Group 26"/>
          <p:cNvGrpSpPr>
            <a:grpSpLocks/>
          </p:cNvGrpSpPr>
          <p:nvPr/>
        </p:nvGrpSpPr>
        <p:grpSpPr bwMode="auto">
          <a:xfrm>
            <a:off x="5410200" y="1676400"/>
            <a:ext cx="152400" cy="152400"/>
            <a:chOff x="3792" y="1056"/>
            <a:chExt cx="192" cy="192"/>
          </a:xfrm>
        </p:grpSpPr>
        <p:sp>
          <p:nvSpPr>
            <p:cNvPr id="1151003" name="Line 27"/>
            <p:cNvSpPr>
              <a:spLocks noChangeShapeType="1"/>
            </p:cNvSpPr>
            <p:nvPr/>
          </p:nvSpPr>
          <p:spPr bwMode="auto">
            <a:xfrm>
              <a:off x="3792" y="12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04" name="Line 28"/>
            <p:cNvSpPr>
              <a:spLocks noChangeShapeType="1"/>
            </p:cNvSpPr>
            <p:nvPr/>
          </p:nvSpPr>
          <p:spPr bwMode="auto">
            <a:xfrm flipV="1">
              <a:off x="38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05" name="Line 29"/>
            <p:cNvSpPr>
              <a:spLocks noChangeShapeType="1"/>
            </p:cNvSpPr>
            <p:nvPr/>
          </p:nvSpPr>
          <p:spPr bwMode="auto">
            <a:xfrm>
              <a:off x="3888" y="10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51006" name="Line 30"/>
          <p:cNvSpPr>
            <a:spLocks noChangeShapeType="1"/>
          </p:cNvSpPr>
          <p:nvPr/>
        </p:nvSpPr>
        <p:spPr bwMode="auto">
          <a:xfrm rot="-5400000">
            <a:off x="60579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07" name="Text Box 31"/>
          <p:cNvSpPr txBox="1">
            <a:spLocks noChangeArrowheads="1"/>
          </p:cNvSpPr>
          <p:nvPr/>
        </p:nvSpPr>
        <p:spPr bwMode="auto">
          <a:xfrm>
            <a:off x="5105400" y="1143000"/>
            <a:ext cx="11049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Comparator</a:t>
            </a:r>
            <a:endParaRPr lang="de-DE" sz="1400">
              <a:latin typeface="Tahoma" pitchFamily="34" charset="0"/>
            </a:endParaRPr>
          </a:p>
        </p:txBody>
      </p:sp>
      <p:sp>
        <p:nvSpPr>
          <p:cNvPr id="1151008" name="Rectangle 32"/>
          <p:cNvSpPr>
            <a:spLocks noChangeArrowheads="1"/>
          </p:cNvSpPr>
          <p:nvPr/>
        </p:nvSpPr>
        <p:spPr bwMode="auto">
          <a:xfrm>
            <a:off x="3124200" y="1219200"/>
            <a:ext cx="533400" cy="15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09" name="Line 33"/>
          <p:cNvSpPr>
            <a:spLocks noChangeShapeType="1"/>
          </p:cNvSpPr>
          <p:nvPr/>
        </p:nvSpPr>
        <p:spPr bwMode="auto">
          <a:xfrm flipV="1">
            <a:off x="3657600" y="10668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10" name="Line 34"/>
          <p:cNvSpPr>
            <a:spLocks noChangeShapeType="1"/>
          </p:cNvSpPr>
          <p:nvPr/>
        </p:nvSpPr>
        <p:spPr bwMode="auto">
          <a:xfrm>
            <a:off x="27432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11" name="Line 35"/>
          <p:cNvSpPr>
            <a:spLocks noChangeShapeType="1"/>
          </p:cNvSpPr>
          <p:nvPr/>
        </p:nvSpPr>
        <p:spPr bwMode="auto">
          <a:xfrm>
            <a:off x="2743200" y="1295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12" name="Line 36"/>
          <p:cNvSpPr>
            <a:spLocks noChangeShapeType="1"/>
          </p:cNvSpPr>
          <p:nvPr/>
        </p:nvSpPr>
        <p:spPr bwMode="auto">
          <a:xfrm>
            <a:off x="2362200" y="762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13" name="AutoShape 37"/>
          <p:cNvSpPr>
            <a:spLocks noChangeArrowheads="1"/>
          </p:cNvSpPr>
          <p:nvPr/>
        </p:nvSpPr>
        <p:spPr bwMode="auto">
          <a:xfrm rot="-16200000">
            <a:off x="4381500" y="1257300"/>
            <a:ext cx="609600" cy="533400"/>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14" name="Line 38"/>
          <p:cNvSpPr>
            <a:spLocks noChangeShapeType="1"/>
          </p:cNvSpPr>
          <p:nvPr/>
        </p:nvSpPr>
        <p:spPr bwMode="auto">
          <a:xfrm>
            <a:off x="4038600" y="1524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15" name="Text Box 39"/>
          <p:cNvSpPr txBox="1">
            <a:spLocks noChangeArrowheads="1"/>
          </p:cNvSpPr>
          <p:nvPr/>
        </p:nvSpPr>
        <p:spPr bwMode="auto">
          <a:xfrm>
            <a:off x="4267200" y="914400"/>
            <a:ext cx="68421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CR-RC</a:t>
            </a:r>
            <a:endParaRPr lang="de-DE" sz="1400">
              <a:latin typeface="Tahoma" pitchFamily="34" charset="0"/>
            </a:endParaRPr>
          </a:p>
        </p:txBody>
      </p:sp>
      <p:sp>
        <p:nvSpPr>
          <p:cNvPr id="1151016" name="Text Box 40"/>
          <p:cNvSpPr txBox="1">
            <a:spLocks noChangeArrowheads="1"/>
          </p:cNvSpPr>
          <p:nvPr/>
        </p:nvSpPr>
        <p:spPr bwMode="auto">
          <a:xfrm>
            <a:off x="3524250" y="1905000"/>
            <a:ext cx="4953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CSA</a:t>
            </a:r>
            <a:endParaRPr lang="de-DE" sz="1400">
              <a:latin typeface="Tahoma" pitchFamily="34" charset="0"/>
            </a:endParaRPr>
          </a:p>
        </p:txBody>
      </p:sp>
      <p:sp>
        <p:nvSpPr>
          <p:cNvPr id="1151017" name="Text Box 41"/>
          <p:cNvSpPr txBox="1">
            <a:spLocks noChangeArrowheads="1"/>
          </p:cNvSpPr>
          <p:nvPr/>
        </p:nvSpPr>
        <p:spPr bwMode="auto">
          <a:xfrm>
            <a:off x="547688" y="4572000"/>
            <a:ext cx="6762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N-well</a:t>
            </a:r>
            <a:endParaRPr lang="de-DE" sz="1400">
              <a:latin typeface="Tahoma" pitchFamily="34" charset="0"/>
            </a:endParaRPr>
          </a:p>
        </p:txBody>
      </p:sp>
      <p:sp>
        <p:nvSpPr>
          <p:cNvPr id="1151018" name="Rectangle 42"/>
          <p:cNvSpPr>
            <a:spLocks noChangeArrowheads="1"/>
          </p:cNvSpPr>
          <p:nvPr/>
        </p:nvSpPr>
        <p:spPr bwMode="auto">
          <a:xfrm>
            <a:off x="36576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19" name="Rectangle 43"/>
          <p:cNvSpPr>
            <a:spLocks noChangeArrowheads="1"/>
          </p:cNvSpPr>
          <p:nvPr/>
        </p:nvSpPr>
        <p:spPr bwMode="auto">
          <a:xfrm>
            <a:off x="41910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0" name="Rectangle 44"/>
          <p:cNvSpPr>
            <a:spLocks noChangeArrowheads="1"/>
          </p:cNvSpPr>
          <p:nvPr/>
        </p:nvSpPr>
        <p:spPr bwMode="auto">
          <a:xfrm>
            <a:off x="39624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1" name="Line 45"/>
          <p:cNvSpPr>
            <a:spLocks noChangeShapeType="1"/>
          </p:cNvSpPr>
          <p:nvPr/>
        </p:nvSpPr>
        <p:spPr bwMode="auto">
          <a:xfrm>
            <a:off x="3962400" y="3429000"/>
            <a:ext cx="533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2" name="Rectangle 46"/>
          <p:cNvSpPr>
            <a:spLocks noChangeArrowheads="1"/>
          </p:cNvSpPr>
          <p:nvPr/>
        </p:nvSpPr>
        <p:spPr bwMode="auto">
          <a:xfrm>
            <a:off x="47244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3" name="Rectangle 47"/>
          <p:cNvSpPr>
            <a:spLocks noChangeArrowheads="1"/>
          </p:cNvSpPr>
          <p:nvPr/>
        </p:nvSpPr>
        <p:spPr bwMode="auto">
          <a:xfrm>
            <a:off x="52578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4" name="Rectangle 48"/>
          <p:cNvSpPr>
            <a:spLocks noChangeArrowheads="1"/>
          </p:cNvSpPr>
          <p:nvPr/>
        </p:nvSpPr>
        <p:spPr bwMode="auto">
          <a:xfrm>
            <a:off x="50292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5" name="Line 49"/>
          <p:cNvSpPr>
            <a:spLocks noChangeShapeType="1"/>
          </p:cNvSpPr>
          <p:nvPr/>
        </p:nvSpPr>
        <p:spPr bwMode="auto">
          <a:xfrm>
            <a:off x="3124200" y="2286000"/>
            <a:ext cx="381000" cy="762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6" name="Line 50"/>
          <p:cNvSpPr>
            <a:spLocks noChangeShapeType="1"/>
          </p:cNvSpPr>
          <p:nvPr/>
        </p:nvSpPr>
        <p:spPr bwMode="auto">
          <a:xfrm flipH="1">
            <a:off x="6172200" y="2514600"/>
            <a:ext cx="1371600" cy="5334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7" name="Text Box 51"/>
          <p:cNvSpPr txBox="1">
            <a:spLocks noChangeArrowheads="1"/>
          </p:cNvSpPr>
          <p:nvPr/>
        </p:nvSpPr>
        <p:spPr bwMode="auto">
          <a:xfrm>
            <a:off x="2297113" y="2895600"/>
            <a:ext cx="11080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AC coupling</a:t>
            </a:r>
            <a:endParaRPr lang="de-DE" sz="1400">
              <a:latin typeface="Tahoma" pitchFamily="34" charset="0"/>
            </a:endParaRPr>
          </a:p>
        </p:txBody>
      </p:sp>
      <p:sp>
        <p:nvSpPr>
          <p:cNvPr id="1151028" name="Rectangle 52"/>
          <p:cNvSpPr>
            <a:spLocks noChangeArrowheads="1"/>
          </p:cNvSpPr>
          <p:nvPr/>
        </p:nvSpPr>
        <p:spPr bwMode="auto">
          <a:xfrm>
            <a:off x="55626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29" name="Rectangle 53"/>
          <p:cNvSpPr>
            <a:spLocks noChangeArrowheads="1"/>
          </p:cNvSpPr>
          <p:nvPr/>
        </p:nvSpPr>
        <p:spPr bwMode="auto">
          <a:xfrm>
            <a:off x="7086600" y="34290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30" name="Rectangle 54"/>
          <p:cNvSpPr>
            <a:spLocks noChangeArrowheads="1"/>
          </p:cNvSpPr>
          <p:nvPr/>
        </p:nvSpPr>
        <p:spPr bwMode="auto">
          <a:xfrm>
            <a:off x="3505200" y="3048000"/>
            <a:ext cx="2667000" cy="10668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31" name="Text Box 55"/>
          <p:cNvSpPr txBox="1">
            <a:spLocks noChangeArrowheads="1"/>
          </p:cNvSpPr>
          <p:nvPr/>
        </p:nvSpPr>
        <p:spPr bwMode="auto">
          <a:xfrm>
            <a:off x="735013" y="838200"/>
            <a:ext cx="59372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3.3 V</a:t>
            </a:r>
            <a:endParaRPr lang="de-DE" sz="1400">
              <a:latin typeface="Tahoma" pitchFamily="34" charset="0"/>
            </a:endParaRPr>
          </a:p>
        </p:txBody>
      </p:sp>
      <p:sp>
        <p:nvSpPr>
          <p:cNvPr id="1151032" name="Line 56"/>
          <p:cNvSpPr>
            <a:spLocks noChangeShapeType="1"/>
          </p:cNvSpPr>
          <p:nvPr/>
        </p:nvSpPr>
        <p:spPr bwMode="auto">
          <a:xfrm flipV="1">
            <a:off x="8077200" y="2971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33" name="Text Box 57"/>
          <p:cNvSpPr txBox="1">
            <a:spLocks noChangeArrowheads="1"/>
          </p:cNvSpPr>
          <p:nvPr/>
        </p:nvSpPr>
        <p:spPr bwMode="auto">
          <a:xfrm>
            <a:off x="8077200" y="2895600"/>
            <a:ext cx="604838"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-50 V</a:t>
            </a:r>
            <a:endParaRPr lang="de-DE" sz="1400">
              <a:latin typeface="Tahoma" pitchFamily="34" charset="0"/>
            </a:endParaRPr>
          </a:p>
        </p:txBody>
      </p:sp>
      <p:sp>
        <p:nvSpPr>
          <p:cNvPr id="1151034" name="Text Box 58"/>
          <p:cNvSpPr txBox="1">
            <a:spLocks noChangeArrowheads="1"/>
          </p:cNvSpPr>
          <p:nvPr/>
        </p:nvSpPr>
        <p:spPr bwMode="auto">
          <a:xfrm>
            <a:off x="7162800" y="5562600"/>
            <a:ext cx="107156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P-substrate</a:t>
            </a:r>
            <a:endParaRPr lang="de-DE" sz="1400">
              <a:latin typeface="Tahoma" pitchFamily="34" charset="0"/>
            </a:endParaRPr>
          </a:p>
        </p:txBody>
      </p:sp>
      <p:sp>
        <p:nvSpPr>
          <p:cNvPr id="1151035" name="Rectangle 59" descr="20%"/>
          <p:cNvSpPr>
            <a:spLocks noChangeArrowheads="1"/>
          </p:cNvSpPr>
          <p:nvPr/>
        </p:nvSpPr>
        <p:spPr bwMode="auto">
          <a:xfrm>
            <a:off x="228600" y="3429000"/>
            <a:ext cx="3048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36" name="Rectangle 60"/>
          <p:cNvSpPr>
            <a:spLocks noChangeArrowheads="1"/>
          </p:cNvSpPr>
          <p:nvPr/>
        </p:nvSpPr>
        <p:spPr bwMode="auto">
          <a:xfrm>
            <a:off x="79248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37" name="Line 61"/>
          <p:cNvSpPr>
            <a:spLocks noChangeShapeType="1"/>
          </p:cNvSpPr>
          <p:nvPr/>
        </p:nvSpPr>
        <p:spPr bwMode="auto">
          <a:xfrm>
            <a:off x="50292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38" name="Line 62"/>
          <p:cNvSpPr>
            <a:spLocks noChangeShapeType="1"/>
          </p:cNvSpPr>
          <p:nvPr/>
        </p:nvSpPr>
        <p:spPr bwMode="auto">
          <a:xfrm>
            <a:off x="18288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39" name="Line 63"/>
          <p:cNvSpPr>
            <a:spLocks noChangeShapeType="1"/>
          </p:cNvSpPr>
          <p:nvPr/>
        </p:nvSpPr>
        <p:spPr bwMode="auto">
          <a:xfrm rot="-5400000">
            <a:off x="2514600" y="1524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40" name="Line 64"/>
          <p:cNvSpPr>
            <a:spLocks noChangeShapeType="1"/>
          </p:cNvSpPr>
          <p:nvPr/>
        </p:nvSpPr>
        <p:spPr bwMode="auto">
          <a:xfrm flipV="1">
            <a:off x="4038600" y="914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41" name="Rectangle 65"/>
          <p:cNvSpPr>
            <a:spLocks noChangeArrowheads="1"/>
          </p:cNvSpPr>
          <p:nvPr/>
        </p:nvSpPr>
        <p:spPr bwMode="auto">
          <a:xfrm>
            <a:off x="2286000" y="762000"/>
            <a:ext cx="76200" cy="228600"/>
          </a:xfrm>
          <a:prstGeom prst="rect">
            <a:avLst/>
          </a:prstGeom>
          <a:solidFill>
            <a:srgbClr val="FF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1042" name="Line 66"/>
          <p:cNvSpPr>
            <a:spLocks noChangeShapeType="1"/>
          </p:cNvSpPr>
          <p:nvPr/>
        </p:nvSpPr>
        <p:spPr bwMode="auto">
          <a:xfrm>
            <a:off x="2286000" y="762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2711146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smtClean="0"/>
              <a:t>(C)MOS </a:t>
            </a:r>
            <a:r>
              <a:rPr lang="en-US" sz="2000" dirty="0" smtClean="0"/>
              <a:t>technology</a:t>
            </a:r>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smtClean="0">
                <a:solidFill>
                  <a:srgbClr val="FF0000"/>
                </a:solidFill>
              </a:rPr>
              <a:t>MOS Technology – Integrated circuit technology based on Metal Oxide Semiconductor field effect transistors</a:t>
            </a:r>
          </a:p>
          <a:p>
            <a:r>
              <a:rPr lang="en-US" sz="1400" dirty="0" smtClean="0">
                <a:solidFill>
                  <a:srgbClr val="FF0000"/>
                </a:solidFill>
              </a:rPr>
              <a:t>Field effect transistor </a:t>
            </a:r>
            <a:r>
              <a:rPr lang="en-US" sz="1400" dirty="0" smtClean="0">
                <a:solidFill>
                  <a:srgbClr val="FF0000"/>
                </a:solidFill>
              </a:rPr>
              <a:t>principle </a:t>
            </a:r>
            <a:r>
              <a:rPr lang="en-US" sz="1400" dirty="0" smtClean="0"/>
              <a:t>invented </a:t>
            </a:r>
            <a:r>
              <a:rPr lang="en-US" sz="1400" dirty="0" smtClean="0"/>
              <a:t>in 1925 by </a:t>
            </a:r>
            <a:r>
              <a:rPr lang="en-US" sz="1400" dirty="0" smtClean="0">
                <a:hlinkClick r:id="rId3" tooltip="Julius Edgar Lilienfeld"/>
              </a:rPr>
              <a:t>Julius </a:t>
            </a:r>
            <a:r>
              <a:rPr lang="en-US" sz="1400" dirty="0" err="1" smtClean="0">
                <a:hlinkClick r:id="rId3" tooltip="Julius Edgar Lilienfeld"/>
              </a:rPr>
              <a:t>Lilienfeld</a:t>
            </a:r>
            <a:endParaRPr lang="en-US" sz="1400" dirty="0" smtClean="0"/>
          </a:p>
          <a:p>
            <a:r>
              <a:rPr lang="en-US" sz="1400" dirty="0" smtClean="0"/>
              <a:t>Finally realized in 1960s </a:t>
            </a:r>
            <a:r>
              <a:rPr lang="en-US" sz="1400" dirty="0" smtClean="0">
                <a:solidFill>
                  <a:srgbClr val="FF0000"/>
                </a:solidFill>
              </a:rPr>
              <a:t> </a:t>
            </a:r>
            <a:endParaRPr lang="en-US" sz="1400" dirty="0" smtClean="0"/>
          </a:p>
          <a:p>
            <a:pPr>
              <a:buNone/>
            </a:pPr>
            <a:endParaRPr lang="en-US"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sp>
        <p:nvSpPr>
          <p:cNvPr id="2" name="Rechteck 1"/>
          <p:cNvSpPr/>
          <p:nvPr/>
        </p:nvSpPr>
        <p:spPr bwMode="auto">
          <a:xfrm>
            <a:off x="1447800" y="2667000"/>
            <a:ext cx="2895600" cy="1447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 name="Rechteck 2"/>
          <p:cNvSpPr/>
          <p:nvPr/>
        </p:nvSpPr>
        <p:spPr bwMode="auto">
          <a:xfrm>
            <a:off x="1981200" y="2667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3200400" y="2667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Rechteck 3"/>
          <p:cNvSpPr/>
          <p:nvPr/>
        </p:nvSpPr>
        <p:spPr bwMode="auto">
          <a:xfrm>
            <a:off x="1447800" y="2514600"/>
            <a:ext cx="2895600" cy="152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Rechteck 4"/>
          <p:cNvSpPr/>
          <p:nvPr/>
        </p:nvSpPr>
        <p:spPr bwMode="auto">
          <a:xfrm>
            <a:off x="2590800" y="2286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 name="Textfeld 5"/>
          <p:cNvSpPr txBox="1"/>
          <p:nvPr/>
        </p:nvSpPr>
        <p:spPr>
          <a:xfrm>
            <a:off x="1447800" y="3810000"/>
            <a:ext cx="1096775" cy="276999"/>
          </a:xfrm>
          <a:prstGeom prst="rect">
            <a:avLst/>
          </a:prstGeom>
          <a:noFill/>
        </p:spPr>
        <p:txBody>
          <a:bodyPr wrap="none" rtlCol="0">
            <a:spAutoFit/>
          </a:bodyPr>
          <a:lstStyle/>
          <a:p>
            <a:r>
              <a:rPr lang="en-US" smtClean="0"/>
              <a:t>Silicon p type</a:t>
            </a:r>
            <a:endParaRPr lang="en-US"/>
          </a:p>
        </p:txBody>
      </p:sp>
      <p:sp>
        <p:nvSpPr>
          <p:cNvPr id="11" name="Textfeld 10"/>
          <p:cNvSpPr txBox="1"/>
          <p:nvPr/>
        </p:nvSpPr>
        <p:spPr>
          <a:xfrm>
            <a:off x="1600200" y="3124200"/>
            <a:ext cx="1788118" cy="276999"/>
          </a:xfrm>
          <a:prstGeom prst="rect">
            <a:avLst/>
          </a:prstGeom>
          <a:noFill/>
        </p:spPr>
        <p:txBody>
          <a:bodyPr wrap="none" rtlCol="0">
            <a:spAutoFit/>
          </a:bodyPr>
          <a:lstStyle/>
          <a:p>
            <a:r>
              <a:rPr lang="en-US" dirty="0" smtClean="0"/>
              <a:t>n type region “diffusion”</a:t>
            </a:r>
            <a:endParaRPr lang="en-US" dirty="0"/>
          </a:p>
        </p:txBody>
      </p:sp>
      <p:sp>
        <p:nvSpPr>
          <p:cNvPr id="12" name="Textfeld 11"/>
          <p:cNvSpPr txBox="1"/>
          <p:nvPr/>
        </p:nvSpPr>
        <p:spPr>
          <a:xfrm>
            <a:off x="2537160" y="1981200"/>
            <a:ext cx="1356462" cy="276999"/>
          </a:xfrm>
          <a:prstGeom prst="rect">
            <a:avLst/>
          </a:prstGeom>
          <a:noFill/>
        </p:spPr>
        <p:txBody>
          <a:bodyPr wrap="none" rtlCol="0">
            <a:spAutoFit/>
          </a:bodyPr>
          <a:lstStyle/>
          <a:p>
            <a:r>
              <a:rPr lang="en-US" dirty="0" smtClean="0"/>
              <a:t>„Metal“ Electrode</a:t>
            </a:r>
            <a:endParaRPr lang="en-US" dirty="0"/>
          </a:p>
        </p:txBody>
      </p:sp>
      <p:sp>
        <p:nvSpPr>
          <p:cNvPr id="13" name="Textfeld 12"/>
          <p:cNvSpPr txBox="1"/>
          <p:nvPr/>
        </p:nvSpPr>
        <p:spPr>
          <a:xfrm>
            <a:off x="4114800" y="1981200"/>
            <a:ext cx="772969" cy="276999"/>
          </a:xfrm>
          <a:prstGeom prst="rect">
            <a:avLst/>
          </a:prstGeom>
          <a:noFill/>
        </p:spPr>
        <p:txBody>
          <a:bodyPr wrap="none" rtlCol="0">
            <a:spAutoFit/>
          </a:bodyPr>
          <a:lstStyle/>
          <a:p>
            <a:r>
              <a:rPr lang="en-US" dirty="0" smtClean="0"/>
              <a:t>Insulator</a:t>
            </a:r>
            <a:endParaRPr lang="en-US" dirty="0"/>
          </a:p>
        </p:txBody>
      </p:sp>
      <p:pic>
        <p:nvPicPr>
          <p:cNvPr id="393218" name="Picture 2" descr="http://i1-news.softpedia-static.com/images/news2/Samsung-Proudly-Show-Its-32-nm-Manufacturing-Proces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905000"/>
            <a:ext cx="2971800" cy="26483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5704834" y="4648200"/>
            <a:ext cx="1838966" cy="276999"/>
          </a:xfrm>
          <a:prstGeom prst="rect">
            <a:avLst/>
          </a:prstGeom>
          <a:noFill/>
        </p:spPr>
        <p:txBody>
          <a:bodyPr wrap="none" rtlCol="0">
            <a:spAutoFit/>
          </a:bodyPr>
          <a:lstStyle/>
          <a:p>
            <a:r>
              <a:rPr lang="en-US" dirty="0" smtClean="0"/>
              <a:t>Samsung 32nm process</a:t>
            </a:r>
            <a:endParaRPr lang="en-US" dirty="0"/>
          </a:p>
        </p:txBody>
      </p:sp>
      <p:cxnSp>
        <p:nvCxnSpPr>
          <p:cNvPr id="9" name="Gerade Verbindung mit Pfeil 8"/>
          <p:cNvCxnSpPr/>
          <p:nvPr/>
        </p:nvCxnSpPr>
        <p:spPr bwMode="auto">
          <a:xfrm flipH="1">
            <a:off x="3810000" y="2286000"/>
            <a:ext cx="381000" cy="304800"/>
          </a:xfrm>
          <a:prstGeom prst="straightConnector1">
            <a:avLst/>
          </a:prstGeom>
          <a:noFill/>
          <a:ln w="9525" cap="flat" cmpd="sng" algn="ctr">
            <a:solidFill>
              <a:schemeClr val="tx1"/>
            </a:solidFill>
            <a:prstDash val="solid"/>
            <a:round/>
            <a:headEnd type="none" w="med" len="med"/>
            <a:tailEnd type="arrow"/>
          </a:ln>
          <a:effectLst/>
        </p:spPr>
      </p:cxnSp>
      <p:cxnSp>
        <p:nvCxnSpPr>
          <p:cNvPr id="14" name="Gerade Verbindung mit Pfeil 13"/>
          <p:cNvCxnSpPr>
            <a:endCxn id="3" idx="2"/>
          </p:cNvCxnSpPr>
          <p:nvPr/>
        </p:nvCxnSpPr>
        <p:spPr bwMode="auto">
          <a:xfrm flipV="1">
            <a:off x="2286000" y="2895600"/>
            <a:ext cx="0" cy="152400"/>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209970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liennummernplatzhalter 2"/>
          <p:cNvSpPr>
            <a:spLocks noGrp="1"/>
          </p:cNvSpPr>
          <p:nvPr>
            <p:ph type="sldNum" sz="quarter" idx="10"/>
          </p:nvPr>
        </p:nvSpPr>
        <p:spPr/>
        <p:txBody>
          <a:bodyPr/>
          <a:lstStyle/>
          <a:p>
            <a:fld id="{4424479E-1A0C-431F-9CB5-AAF557889597}" type="slidenum">
              <a:rPr lang="de-DE"/>
              <a:pPr/>
              <a:t>30</a:t>
            </a:fld>
            <a:endParaRPr lang="de-DE"/>
          </a:p>
        </p:txBody>
      </p:sp>
      <p:sp>
        <p:nvSpPr>
          <p:cNvPr id="1152002" name="Rectangle 2" descr="20%"/>
          <p:cNvSpPr>
            <a:spLocks noChangeArrowheads="1"/>
          </p:cNvSpPr>
          <p:nvPr/>
        </p:nvSpPr>
        <p:spPr bwMode="auto">
          <a:xfrm>
            <a:off x="7620000" y="3429000"/>
            <a:ext cx="7620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03" name="Rectangle 3"/>
          <p:cNvSpPr>
            <a:spLocks noChangeArrowheads="1"/>
          </p:cNvSpPr>
          <p:nvPr/>
        </p:nvSpPr>
        <p:spPr bwMode="auto">
          <a:xfrm>
            <a:off x="228600" y="3505200"/>
            <a:ext cx="8153400" cy="2362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04" name="Rectangle 4" descr="20%"/>
          <p:cNvSpPr>
            <a:spLocks noChangeArrowheads="1"/>
          </p:cNvSpPr>
          <p:nvPr/>
        </p:nvSpPr>
        <p:spPr bwMode="auto">
          <a:xfrm>
            <a:off x="228600" y="3505200"/>
            <a:ext cx="81534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05" name="Rectangle 5"/>
          <p:cNvSpPr>
            <a:spLocks noChangeArrowheads="1"/>
          </p:cNvSpPr>
          <p:nvPr/>
        </p:nvSpPr>
        <p:spPr bwMode="auto">
          <a:xfrm>
            <a:off x="533400" y="3429000"/>
            <a:ext cx="7086600" cy="1447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06" name="Rectangle 6"/>
          <p:cNvSpPr>
            <a:spLocks noChangeArrowheads="1"/>
          </p:cNvSpPr>
          <p:nvPr/>
        </p:nvSpPr>
        <p:spPr bwMode="auto">
          <a:xfrm>
            <a:off x="4648200" y="3429000"/>
            <a:ext cx="1295400" cy="381000"/>
          </a:xfrm>
          <a:prstGeom prst="rect">
            <a:avLst/>
          </a:prstGeom>
          <a:solidFill>
            <a:srgbClr val="FF9900"/>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07" name="Rectangle 7"/>
          <p:cNvSpPr>
            <a:spLocks noGrp="1" noChangeArrowheads="1"/>
          </p:cNvSpPr>
          <p:nvPr>
            <p:ph type="title"/>
          </p:nvPr>
        </p:nvSpPr>
        <p:spPr/>
        <p:txBody>
          <a:bodyPr/>
          <a:lstStyle/>
          <a:p>
            <a:r>
              <a:rPr lang="en-US"/>
              <a:t>Intelligent pixel</a:t>
            </a:r>
            <a:endParaRPr lang="de-DE"/>
          </a:p>
        </p:txBody>
      </p:sp>
      <p:sp>
        <p:nvSpPr>
          <p:cNvPr id="1152008" name="Rectangle 8"/>
          <p:cNvSpPr>
            <a:spLocks noChangeArrowheads="1"/>
          </p:cNvSpPr>
          <p:nvPr/>
        </p:nvSpPr>
        <p:spPr bwMode="auto">
          <a:xfrm>
            <a:off x="838200" y="34290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09" name="Line 9"/>
          <p:cNvSpPr>
            <a:spLocks noChangeShapeType="1"/>
          </p:cNvSpPr>
          <p:nvPr/>
        </p:nvSpPr>
        <p:spPr bwMode="auto">
          <a:xfrm>
            <a:off x="990600" y="1143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0" name="Line 10"/>
          <p:cNvSpPr>
            <a:spLocks noChangeShapeType="1"/>
          </p:cNvSpPr>
          <p:nvPr/>
        </p:nvSpPr>
        <p:spPr bwMode="auto">
          <a:xfrm rot="-10800000">
            <a:off x="990600" y="16002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1" name="Line 11"/>
          <p:cNvSpPr>
            <a:spLocks noChangeShapeType="1"/>
          </p:cNvSpPr>
          <p:nvPr/>
        </p:nvSpPr>
        <p:spPr bwMode="auto">
          <a:xfrm rot="10800000" flipV="1">
            <a:off x="990600" y="16764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2" name="Line 12"/>
          <p:cNvSpPr>
            <a:spLocks noChangeShapeType="1"/>
          </p:cNvSpPr>
          <p:nvPr/>
        </p:nvSpPr>
        <p:spPr bwMode="auto">
          <a:xfrm rot="10800000" flipV="1">
            <a:off x="838200" y="1752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3" name="Line 13"/>
          <p:cNvSpPr>
            <a:spLocks noChangeShapeType="1"/>
          </p:cNvSpPr>
          <p:nvPr/>
        </p:nvSpPr>
        <p:spPr bwMode="auto">
          <a:xfrm rot="-10800000">
            <a:off x="838200" y="1828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4" name="Line 14"/>
          <p:cNvSpPr>
            <a:spLocks noChangeShapeType="1"/>
          </p:cNvSpPr>
          <p:nvPr/>
        </p:nvSpPr>
        <p:spPr bwMode="auto">
          <a:xfrm>
            <a:off x="990600" y="19050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5" name="Rectangle 15"/>
          <p:cNvSpPr>
            <a:spLocks noChangeArrowheads="1"/>
          </p:cNvSpPr>
          <p:nvPr/>
        </p:nvSpPr>
        <p:spPr bwMode="auto">
          <a:xfrm>
            <a:off x="1828800" y="3276600"/>
            <a:ext cx="9144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6" name="Line 16"/>
          <p:cNvSpPr>
            <a:spLocks noChangeShapeType="1"/>
          </p:cNvSpPr>
          <p:nvPr/>
        </p:nvSpPr>
        <p:spPr bwMode="auto">
          <a:xfrm>
            <a:off x="2286000" y="1752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7" name="Line 17"/>
          <p:cNvSpPr>
            <a:spLocks noChangeShapeType="1"/>
          </p:cNvSpPr>
          <p:nvPr/>
        </p:nvSpPr>
        <p:spPr bwMode="auto">
          <a:xfrm rot="5400000" flipV="1">
            <a:off x="2933700" y="15621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8" name="AutoShape 18"/>
          <p:cNvSpPr>
            <a:spLocks noChangeArrowheads="1"/>
          </p:cNvSpPr>
          <p:nvPr/>
        </p:nvSpPr>
        <p:spPr bwMode="auto">
          <a:xfrm rot="-16200000">
            <a:off x="30861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19" name="Line 19"/>
          <p:cNvSpPr>
            <a:spLocks noChangeShapeType="1"/>
          </p:cNvSpPr>
          <p:nvPr/>
        </p:nvSpPr>
        <p:spPr bwMode="auto">
          <a:xfrm rot="-5400000">
            <a:off x="3733800" y="1447800"/>
            <a:ext cx="228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20" name="Line 20"/>
          <p:cNvSpPr>
            <a:spLocks noChangeShapeType="1"/>
          </p:cNvSpPr>
          <p:nvPr/>
        </p:nvSpPr>
        <p:spPr bwMode="auto">
          <a:xfrm>
            <a:off x="1600200" y="11430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21" name="Line 21"/>
          <p:cNvSpPr>
            <a:spLocks noChangeShapeType="1"/>
          </p:cNvSpPr>
          <p:nvPr/>
        </p:nvSpPr>
        <p:spPr bwMode="auto">
          <a:xfrm flipV="1">
            <a:off x="4038600" y="1066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22" name="Line 22"/>
          <p:cNvSpPr>
            <a:spLocks noChangeShapeType="1"/>
          </p:cNvSpPr>
          <p:nvPr/>
        </p:nvSpPr>
        <p:spPr bwMode="auto">
          <a:xfrm flipH="1">
            <a:off x="1600200" y="1143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23" name="Line 23"/>
          <p:cNvSpPr>
            <a:spLocks noChangeShapeType="1"/>
          </p:cNvSpPr>
          <p:nvPr/>
        </p:nvSpPr>
        <p:spPr bwMode="auto">
          <a:xfrm flipH="1">
            <a:off x="2362200" y="9144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24" name="AutoShape 24"/>
          <p:cNvSpPr>
            <a:spLocks noChangeArrowheads="1"/>
          </p:cNvSpPr>
          <p:nvPr/>
        </p:nvSpPr>
        <p:spPr bwMode="auto">
          <a:xfrm rot="-16200000">
            <a:off x="5295900" y="1485900"/>
            <a:ext cx="609600" cy="53340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25" name="Line 25"/>
          <p:cNvSpPr>
            <a:spLocks noChangeShapeType="1"/>
          </p:cNvSpPr>
          <p:nvPr/>
        </p:nvSpPr>
        <p:spPr bwMode="auto">
          <a:xfrm rot="5400000" flipV="1">
            <a:off x="5029200" y="1447800"/>
            <a:ext cx="228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152026" name="Group 26"/>
          <p:cNvGrpSpPr>
            <a:grpSpLocks/>
          </p:cNvGrpSpPr>
          <p:nvPr/>
        </p:nvGrpSpPr>
        <p:grpSpPr bwMode="auto">
          <a:xfrm>
            <a:off x="5410200" y="1676400"/>
            <a:ext cx="152400" cy="152400"/>
            <a:chOff x="3792" y="1056"/>
            <a:chExt cx="192" cy="192"/>
          </a:xfrm>
        </p:grpSpPr>
        <p:sp>
          <p:nvSpPr>
            <p:cNvPr id="1152027" name="Line 27"/>
            <p:cNvSpPr>
              <a:spLocks noChangeShapeType="1"/>
            </p:cNvSpPr>
            <p:nvPr/>
          </p:nvSpPr>
          <p:spPr bwMode="auto">
            <a:xfrm>
              <a:off x="3792" y="12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28" name="Line 28"/>
            <p:cNvSpPr>
              <a:spLocks noChangeShapeType="1"/>
            </p:cNvSpPr>
            <p:nvPr/>
          </p:nvSpPr>
          <p:spPr bwMode="auto">
            <a:xfrm flipV="1">
              <a:off x="38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29" name="Line 29"/>
            <p:cNvSpPr>
              <a:spLocks noChangeShapeType="1"/>
            </p:cNvSpPr>
            <p:nvPr/>
          </p:nvSpPr>
          <p:spPr bwMode="auto">
            <a:xfrm>
              <a:off x="3888" y="10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52030" name="Line 30"/>
          <p:cNvSpPr>
            <a:spLocks noChangeShapeType="1"/>
          </p:cNvSpPr>
          <p:nvPr/>
        </p:nvSpPr>
        <p:spPr bwMode="auto">
          <a:xfrm rot="-5400000">
            <a:off x="7048500" y="571500"/>
            <a:ext cx="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31" name="Text Box 31"/>
          <p:cNvSpPr txBox="1">
            <a:spLocks noChangeArrowheads="1"/>
          </p:cNvSpPr>
          <p:nvPr/>
        </p:nvSpPr>
        <p:spPr bwMode="auto">
          <a:xfrm>
            <a:off x="5105400" y="1143000"/>
            <a:ext cx="11049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Comparator</a:t>
            </a:r>
            <a:endParaRPr lang="de-DE" sz="1400">
              <a:latin typeface="Tahoma" pitchFamily="34" charset="0"/>
            </a:endParaRPr>
          </a:p>
        </p:txBody>
      </p:sp>
      <p:sp>
        <p:nvSpPr>
          <p:cNvPr id="1152032" name="Rectangle 32"/>
          <p:cNvSpPr>
            <a:spLocks noChangeArrowheads="1"/>
          </p:cNvSpPr>
          <p:nvPr/>
        </p:nvSpPr>
        <p:spPr bwMode="auto">
          <a:xfrm>
            <a:off x="3124200" y="1219200"/>
            <a:ext cx="533400" cy="15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33" name="Line 33"/>
          <p:cNvSpPr>
            <a:spLocks noChangeShapeType="1"/>
          </p:cNvSpPr>
          <p:nvPr/>
        </p:nvSpPr>
        <p:spPr bwMode="auto">
          <a:xfrm flipV="1">
            <a:off x="3657600" y="10668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34" name="Line 34"/>
          <p:cNvSpPr>
            <a:spLocks noChangeShapeType="1"/>
          </p:cNvSpPr>
          <p:nvPr/>
        </p:nvSpPr>
        <p:spPr bwMode="auto">
          <a:xfrm>
            <a:off x="2743200" y="129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35" name="Line 35"/>
          <p:cNvSpPr>
            <a:spLocks noChangeShapeType="1"/>
          </p:cNvSpPr>
          <p:nvPr/>
        </p:nvSpPr>
        <p:spPr bwMode="auto">
          <a:xfrm>
            <a:off x="2743200" y="1295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36" name="Line 36"/>
          <p:cNvSpPr>
            <a:spLocks noChangeShapeType="1"/>
          </p:cNvSpPr>
          <p:nvPr/>
        </p:nvSpPr>
        <p:spPr bwMode="auto">
          <a:xfrm>
            <a:off x="2362200" y="762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37" name="AutoShape 37"/>
          <p:cNvSpPr>
            <a:spLocks noChangeArrowheads="1"/>
          </p:cNvSpPr>
          <p:nvPr/>
        </p:nvSpPr>
        <p:spPr bwMode="auto">
          <a:xfrm rot="-16200000">
            <a:off x="4381500" y="1257300"/>
            <a:ext cx="609600" cy="533400"/>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38" name="Line 38"/>
          <p:cNvSpPr>
            <a:spLocks noChangeShapeType="1"/>
          </p:cNvSpPr>
          <p:nvPr/>
        </p:nvSpPr>
        <p:spPr bwMode="auto">
          <a:xfrm>
            <a:off x="4038600" y="1524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39" name="Text Box 39"/>
          <p:cNvSpPr txBox="1">
            <a:spLocks noChangeArrowheads="1"/>
          </p:cNvSpPr>
          <p:nvPr/>
        </p:nvSpPr>
        <p:spPr bwMode="auto">
          <a:xfrm>
            <a:off x="4267200" y="914400"/>
            <a:ext cx="68421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CR-RC</a:t>
            </a:r>
            <a:endParaRPr lang="de-DE" sz="1400">
              <a:latin typeface="Tahoma" pitchFamily="34" charset="0"/>
            </a:endParaRPr>
          </a:p>
        </p:txBody>
      </p:sp>
      <p:sp>
        <p:nvSpPr>
          <p:cNvPr id="1152040" name="Text Box 40"/>
          <p:cNvSpPr txBox="1">
            <a:spLocks noChangeArrowheads="1"/>
          </p:cNvSpPr>
          <p:nvPr/>
        </p:nvSpPr>
        <p:spPr bwMode="auto">
          <a:xfrm>
            <a:off x="3524250" y="1905000"/>
            <a:ext cx="4953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CSA</a:t>
            </a:r>
            <a:endParaRPr lang="de-DE" sz="1400">
              <a:latin typeface="Tahoma" pitchFamily="34" charset="0"/>
            </a:endParaRPr>
          </a:p>
        </p:txBody>
      </p:sp>
      <p:sp>
        <p:nvSpPr>
          <p:cNvPr id="1152041" name="Text Box 41"/>
          <p:cNvSpPr txBox="1">
            <a:spLocks noChangeArrowheads="1"/>
          </p:cNvSpPr>
          <p:nvPr/>
        </p:nvSpPr>
        <p:spPr bwMode="auto">
          <a:xfrm>
            <a:off x="547688" y="4572000"/>
            <a:ext cx="6762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N-well</a:t>
            </a:r>
            <a:endParaRPr lang="de-DE" sz="1400">
              <a:latin typeface="Tahoma" pitchFamily="34" charset="0"/>
            </a:endParaRPr>
          </a:p>
        </p:txBody>
      </p:sp>
      <p:sp>
        <p:nvSpPr>
          <p:cNvPr id="1152042" name="Rectangle 42"/>
          <p:cNvSpPr>
            <a:spLocks noChangeArrowheads="1"/>
          </p:cNvSpPr>
          <p:nvPr/>
        </p:nvSpPr>
        <p:spPr bwMode="auto">
          <a:xfrm>
            <a:off x="36576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43" name="Rectangle 43"/>
          <p:cNvSpPr>
            <a:spLocks noChangeArrowheads="1"/>
          </p:cNvSpPr>
          <p:nvPr/>
        </p:nvSpPr>
        <p:spPr bwMode="auto">
          <a:xfrm>
            <a:off x="4191000" y="3429000"/>
            <a:ext cx="304800" cy="1524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44" name="Rectangle 44"/>
          <p:cNvSpPr>
            <a:spLocks noChangeArrowheads="1"/>
          </p:cNvSpPr>
          <p:nvPr/>
        </p:nvSpPr>
        <p:spPr bwMode="auto">
          <a:xfrm>
            <a:off x="39624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45" name="Line 45"/>
          <p:cNvSpPr>
            <a:spLocks noChangeShapeType="1"/>
          </p:cNvSpPr>
          <p:nvPr/>
        </p:nvSpPr>
        <p:spPr bwMode="auto">
          <a:xfrm>
            <a:off x="3962400" y="3429000"/>
            <a:ext cx="533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46" name="Rectangle 46"/>
          <p:cNvSpPr>
            <a:spLocks noChangeArrowheads="1"/>
          </p:cNvSpPr>
          <p:nvPr/>
        </p:nvSpPr>
        <p:spPr bwMode="auto">
          <a:xfrm>
            <a:off x="47244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47" name="Rectangle 47"/>
          <p:cNvSpPr>
            <a:spLocks noChangeArrowheads="1"/>
          </p:cNvSpPr>
          <p:nvPr/>
        </p:nvSpPr>
        <p:spPr bwMode="auto">
          <a:xfrm>
            <a:off x="5257800" y="3429000"/>
            <a:ext cx="304800" cy="1524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48" name="Rectangle 48"/>
          <p:cNvSpPr>
            <a:spLocks noChangeArrowheads="1"/>
          </p:cNvSpPr>
          <p:nvPr/>
        </p:nvSpPr>
        <p:spPr bwMode="auto">
          <a:xfrm>
            <a:off x="5029200" y="3276600"/>
            <a:ext cx="228600" cy="152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49" name="Line 49"/>
          <p:cNvSpPr>
            <a:spLocks noChangeShapeType="1"/>
          </p:cNvSpPr>
          <p:nvPr/>
        </p:nvSpPr>
        <p:spPr bwMode="auto">
          <a:xfrm>
            <a:off x="3124200" y="2286000"/>
            <a:ext cx="381000" cy="762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50" name="Line 50"/>
          <p:cNvSpPr>
            <a:spLocks noChangeShapeType="1"/>
          </p:cNvSpPr>
          <p:nvPr/>
        </p:nvSpPr>
        <p:spPr bwMode="auto">
          <a:xfrm flipH="1">
            <a:off x="6172200" y="2514600"/>
            <a:ext cx="1371600" cy="5334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51" name="Text Box 51"/>
          <p:cNvSpPr txBox="1">
            <a:spLocks noChangeArrowheads="1"/>
          </p:cNvSpPr>
          <p:nvPr/>
        </p:nvSpPr>
        <p:spPr bwMode="auto">
          <a:xfrm>
            <a:off x="2297113" y="2895600"/>
            <a:ext cx="11080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AC coupling</a:t>
            </a:r>
            <a:endParaRPr lang="de-DE" sz="1400">
              <a:latin typeface="Tahoma" pitchFamily="34" charset="0"/>
            </a:endParaRPr>
          </a:p>
        </p:txBody>
      </p:sp>
      <p:sp>
        <p:nvSpPr>
          <p:cNvPr id="1152052" name="Rectangle 52"/>
          <p:cNvSpPr>
            <a:spLocks noChangeArrowheads="1"/>
          </p:cNvSpPr>
          <p:nvPr/>
        </p:nvSpPr>
        <p:spPr bwMode="auto">
          <a:xfrm>
            <a:off x="55626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53" name="Rectangle 53"/>
          <p:cNvSpPr>
            <a:spLocks noChangeArrowheads="1"/>
          </p:cNvSpPr>
          <p:nvPr/>
        </p:nvSpPr>
        <p:spPr bwMode="auto">
          <a:xfrm>
            <a:off x="7086600" y="3429000"/>
            <a:ext cx="304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54" name="Rectangle 54"/>
          <p:cNvSpPr>
            <a:spLocks noChangeArrowheads="1"/>
          </p:cNvSpPr>
          <p:nvPr/>
        </p:nvSpPr>
        <p:spPr bwMode="auto">
          <a:xfrm>
            <a:off x="3505200" y="3048000"/>
            <a:ext cx="2667000" cy="10668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55" name="Text Box 55"/>
          <p:cNvSpPr txBox="1">
            <a:spLocks noChangeArrowheads="1"/>
          </p:cNvSpPr>
          <p:nvPr/>
        </p:nvSpPr>
        <p:spPr bwMode="auto">
          <a:xfrm>
            <a:off x="735013" y="838200"/>
            <a:ext cx="59372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3.3 V</a:t>
            </a:r>
            <a:endParaRPr lang="de-DE" sz="1400">
              <a:latin typeface="Tahoma" pitchFamily="34" charset="0"/>
            </a:endParaRPr>
          </a:p>
        </p:txBody>
      </p:sp>
      <p:sp>
        <p:nvSpPr>
          <p:cNvPr id="1152056" name="Line 56"/>
          <p:cNvSpPr>
            <a:spLocks noChangeShapeType="1"/>
          </p:cNvSpPr>
          <p:nvPr/>
        </p:nvSpPr>
        <p:spPr bwMode="auto">
          <a:xfrm flipV="1">
            <a:off x="8077200" y="2971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57" name="Text Box 57"/>
          <p:cNvSpPr txBox="1">
            <a:spLocks noChangeArrowheads="1"/>
          </p:cNvSpPr>
          <p:nvPr/>
        </p:nvSpPr>
        <p:spPr bwMode="auto">
          <a:xfrm>
            <a:off x="8077200" y="2895600"/>
            <a:ext cx="604838"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-50 V</a:t>
            </a:r>
            <a:endParaRPr lang="de-DE" sz="1400">
              <a:latin typeface="Tahoma" pitchFamily="34" charset="0"/>
            </a:endParaRPr>
          </a:p>
        </p:txBody>
      </p:sp>
      <p:sp>
        <p:nvSpPr>
          <p:cNvPr id="1152058" name="Text Box 58"/>
          <p:cNvSpPr txBox="1">
            <a:spLocks noChangeArrowheads="1"/>
          </p:cNvSpPr>
          <p:nvPr/>
        </p:nvSpPr>
        <p:spPr bwMode="auto">
          <a:xfrm>
            <a:off x="7162800" y="5562600"/>
            <a:ext cx="1071563"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P-substrate</a:t>
            </a:r>
            <a:endParaRPr lang="de-DE" sz="1400">
              <a:latin typeface="Tahoma" pitchFamily="34" charset="0"/>
            </a:endParaRPr>
          </a:p>
        </p:txBody>
      </p:sp>
      <p:sp>
        <p:nvSpPr>
          <p:cNvPr id="1152059" name="Rectangle 59" descr="20%"/>
          <p:cNvSpPr>
            <a:spLocks noChangeArrowheads="1"/>
          </p:cNvSpPr>
          <p:nvPr/>
        </p:nvSpPr>
        <p:spPr bwMode="auto">
          <a:xfrm>
            <a:off x="228600" y="3429000"/>
            <a:ext cx="304800" cy="2057400"/>
          </a:xfrm>
          <a:prstGeom prst="rect">
            <a:avLst/>
          </a:prstGeom>
          <a:pattFill prst="pct20">
            <a:fgClr>
              <a:srgbClr val="FF9933"/>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60" name="Rectangle 60"/>
          <p:cNvSpPr>
            <a:spLocks noChangeArrowheads="1"/>
          </p:cNvSpPr>
          <p:nvPr/>
        </p:nvSpPr>
        <p:spPr bwMode="auto">
          <a:xfrm>
            <a:off x="7924800" y="3429000"/>
            <a:ext cx="3048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61" name="Line 61"/>
          <p:cNvSpPr>
            <a:spLocks noChangeShapeType="1"/>
          </p:cNvSpPr>
          <p:nvPr/>
        </p:nvSpPr>
        <p:spPr bwMode="auto">
          <a:xfrm>
            <a:off x="50292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62" name="Line 62"/>
          <p:cNvSpPr>
            <a:spLocks noChangeShapeType="1"/>
          </p:cNvSpPr>
          <p:nvPr/>
        </p:nvSpPr>
        <p:spPr bwMode="auto">
          <a:xfrm>
            <a:off x="1828800" y="3429000"/>
            <a:ext cx="914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63" name="Line 63"/>
          <p:cNvSpPr>
            <a:spLocks noChangeShapeType="1"/>
          </p:cNvSpPr>
          <p:nvPr/>
        </p:nvSpPr>
        <p:spPr bwMode="auto">
          <a:xfrm rot="-5400000">
            <a:off x="2514600" y="1524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64" name="Line 64"/>
          <p:cNvSpPr>
            <a:spLocks noChangeShapeType="1"/>
          </p:cNvSpPr>
          <p:nvPr/>
        </p:nvSpPr>
        <p:spPr bwMode="auto">
          <a:xfrm flipV="1">
            <a:off x="4038600" y="914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65" name="Rectangle 65"/>
          <p:cNvSpPr>
            <a:spLocks noChangeArrowheads="1"/>
          </p:cNvSpPr>
          <p:nvPr/>
        </p:nvSpPr>
        <p:spPr bwMode="auto">
          <a:xfrm>
            <a:off x="2286000" y="762000"/>
            <a:ext cx="76200" cy="228600"/>
          </a:xfrm>
          <a:prstGeom prst="rect">
            <a:avLst/>
          </a:prstGeom>
          <a:solidFill>
            <a:srgbClr val="FF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2066" name="Line 66"/>
          <p:cNvSpPr>
            <a:spLocks noChangeShapeType="1"/>
          </p:cNvSpPr>
          <p:nvPr/>
        </p:nvSpPr>
        <p:spPr bwMode="auto">
          <a:xfrm>
            <a:off x="2286000" y="762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212402414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HVCMOS </a:t>
            </a:r>
            <a:r>
              <a:rPr lang="en-US" dirty="0"/>
              <a:t>sensors</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smtClean="0"/>
              <a:t>HVCMOS layouts</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31</a:t>
            </a:fld>
            <a:endParaRPr lang="de-DE" altLang="de-DE"/>
          </a:p>
        </p:txBody>
      </p:sp>
      <p:pic>
        <p:nvPicPr>
          <p:cNvPr id="79" name="Picture 4"/>
          <p:cNvPicPr>
            <a:picLocks noChangeAspect="1" noChangeArrowheads="1"/>
          </p:cNvPicPr>
          <p:nvPr/>
        </p:nvPicPr>
        <p:blipFill>
          <a:blip r:embed="rId2"/>
          <a:srcRect/>
          <a:stretch>
            <a:fillRect/>
          </a:stretch>
        </p:blipFill>
        <p:spPr bwMode="auto">
          <a:xfrm>
            <a:off x="2438400" y="1295400"/>
            <a:ext cx="6696651" cy="5029200"/>
          </a:xfrm>
          <a:prstGeom prst="rect">
            <a:avLst/>
          </a:prstGeom>
          <a:noFill/>
          <a:ln w="9525">
            <a:noFill/>
            <a:miter lim="800000"/>
            <a:headEnd/>
            <a:tailEnd/>
          </a:ln>
          <a:effectLst/>
        </p:spPr>
      </p:pic>
      <p:pic>
        <p:nvPicPr>
          <p:cNvPr id="78" name="Picture 47" descr="C:\Ivan\3DLayout\gdsto3d-20070815-win32-bin\ManyPixels\Kopie von exampleNice.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3200400" cy="2400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28600" y="1447800"/>
            <a:ext cx="2810385" cy="276999"/>
          </a:xfrm>
          <a:prstGeom prst="rect">
            <a:avLst/>
          </a:prstGeom>
          <a:noFill/>
        </p:spPr>
        <p:txBody>
          <a:bodyPr wrap="none" rtlCol="0">
            <a:spAutoFit/>
          </a:bodyPr>
          <a:lstStyle/>
          <a:p>
            <a:r>
              <a:rPr lang="de-DE" dirty="0" smtClean="0"/>
              <a:t>2.5um </a:t>
            </a:r>
            <a:r>
              <a:rPr lang="de-DE" dirty="0" err="1" smtClean="0"/>
              <a:t>pixels</a:t>
            </a:r>
            <a:r>
              <a:rPr lang="de-DE" dirty="0" smtClean="0"/>
              <a:t> in UMC 65nm </a:t>
            </a:r>
            <a:r>
              <a:rPr lang="de-DE" dirty="0" err="1" smtClean="0"/>
              <a:t>technology</a:t>
            </a:r>
            <a:endParaRPr lang="de-DE" dirty="0"/>
          </a:p>
        </p:txBody>
      </p:sp>
      <p:sp>
        <p:nvSpPr>
          <p:cNvPr id="8" name="Textfeld 7"/>
          <p:cNvSpPr txBox="1"/>
          <p:nvPr/>
        </p:nvSpPr>
        <p:spPr>
          <a:xfrm>
            <a:off x="3344210" y="5486400"/>
            <a:ext cx="2827569" cy="276999"/>
          </a:xfrm>
          <a:prstGeom prst="rect">
            <a:avLst/>
          </a:prstGeom>
          <a:noFill/>
        </p:spPr>
        <p:txBody>
          <a:bodyPr wrap="none" rtlCol="0">
            <a:spAutoFit/>
          </a:bodyPr>
          <a:lstStyle/>
          <a:p>
            <a:r>
              <a:rPr lang="de-DE" dirty="0" smtClean="0"/>
              <a:t>55um </a:t>
            </a:r>
            <a:r>
              <a:rPr lang="de-DE" dirty="0" err="1" smtClean="0"/>
              <a:t>pixels</a:t>
            </a:r>
            <a:r>
              <a:rPr lang="de-DE" dirty="0" smtClean="0"/>
              <a:t> in AMS 350nm </a:t>
            </a:r>
            <a:r>
              <a:rPr lang="de-DE" dirty="0" err="1" smtClean="0"/>
              <a:t>technology</a:t>
            </a:r>
            <a:endParaRPr lang="de-DE" dirty="0"/>
          </a:p>
        </p:txBody>
      </p:sp>
    </p:spTree>
    <p:extLst>
      <p:ext uri="{BB962C8B-B14F-4D97-AF65-F5344CB8AC3E}">
        <p14:creationId xmlns:p14="http://schemas.microsoft.com/office/powerpoint/2010/main" val="51375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 </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The HVCMOS sensors have the following nice properties:</a:t>
            </a:r>
            <a:endParaRPr lang="de-DE" dirty="0"/>
          </a:p>
          <a:p>
            <a:r>
              <a:rPr lang="en-US" dirty="0"/>
              <a:t>Signal collection is based on drift – signals are fast</a:t>
            </a:r>
            <a:endParaRPr lang="de-DE" dirty="0"/>
          </a:p>
          <a:p>
            <a:r>
              <a:rPr lang="en-US" dirty="0"/>
              <a:t>It is possible to implement complex readout electronics in pixels and on the chip periphery</a:t>
            </a:r>
            <a:endParaRPr lang="de-DE" dirty="0"/>
          </a:p>
          <a:p>
            <a:r>
              <a:rPr lang="en-US" dirty="0"/>
              <a:t>HVCMOS sensors can be produced in standard CMOS technologies</a:t>
            </a:r>
            <a:endParaRPr lang="de-DE" dirty="0"/>
          </a:p>
          <a:p>
            <a:r>
              <a:rPr lang="en-US" dirty="0"/>
              <a:t>They are intrinsically very radiation hard</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32</a:t>
            </a:fld>
            <a:endParaRPr lang="de-DE" altLang="de-DE"/>
          </a:p>
        </p:txBody>
      </p:sp>
    </p:spTree>
    <p:extLst>
      <p:ext uri="{BB962C8B-B14F-4D97-AF65-F5344CB8AC3E}">
        <p14:creationId xmlns:p14="http://schemas.microsoft.com/office/powerpoint/2010/main" val="21314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a:xfrm>
            <a:off x="685800" y="2133600"/>
            <a:ext cx="7772400" cy="1908175"/>
          </a:xfrm>
        </p:spPr>
        <p:txBody>
          <a:bodyPr/>
          <a:lstStyle/>
          <a:p>
            <a:r>
              <a:rPr lang="en-US" dirty="0" smtClean="0"/>
              <a:t>HVCMOS applications</a:t>
            </a:r>
            <a:endParaRPr lang="en-US"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33</a:t>
            </a:fld>
            <a:endParaRPr lang="de-DE" altLang="de-DE"/>
          </a:p>
        </p:txBody>
      </p:sp>
    </p:spTree>
    <p:extLst>
      <p:ext uri="{BB962C8B-B14F-4D97-AF65-F5344CB8AC3E}">
        <p14:creationId xmlns:p14="http://schemas.microsoft.com/office/powerpoint/2010/main" val="369066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 </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The development of HVCMOS sensors started as a small </a:t>
            </a:r>
            <a:r>
              <a:rPr lang="en-US" dirty="0" smtClean="0"/>
              <a:t>project.</a:t>
            </a:r>
          </a:p>
          <a:p>
            <a:r>
              <a:rPr lang="en-US" dirty="0" smtClean="0"/>
              <a:t>Now </a:t>
            </a:r>
            <a:r>
              <a:rPr lang="en-US" dirty="0"/>
              <a:t>they are developed within several </a:t>
            </a:r>
            <a:r>
              <a:rPr lang="en-US" dirty="0" smtClean="0"/>
              <a:t>collaborations:</a:t>
            </a:r>
          </a:p>
          <a:p>
            <a:r>
              <a:rPr lang="en-US" dirty="0" smtClean="0"/>
              <a:t>Mu3e </a:t>
            </a:r>
            <a:r>
              <a:rPr lang="en-US" dirty="0"/>
              <a:t>collaboration (Heidelberg, PSI, KIT, University ETH </a:t>
            </a:r>
            <a:r>
              <a:rPr lang="en-US" dirty="0" err="1" smtClean="0"/>
              <a:t>Zuerich</a:t>
            </a:r>
            <a:r>
              <a:rPr lang="en-US" dirty="0" smtClean="0"/>
              <a:t>)</a:t>
            </a:r>
          </a:p>
          <a:p>
            <a:r>
              <a:rPr lang="en-US" dirty="0" smtClean="0"/>
              <a:t>ATLAS </a:t>
            </a:r>
            <a:r>
              <a:rPr lang="en-US" dirty="0"/>
              <a:t>pixel HVCMOS </a:t>
            </a:r>
            <a:r>
              <a:rPr lang="en-US" dirty="0" smtClean="0"/>
              <a:t>collaboration</a:t>
            </a:r>
          </a:p>
          <a:p>
            <a:r>
              <a:rPr lang="en-US" dirty="0" smtClean="0"/>
              <a:t>ATLAS </a:t>
            </a:r>
            <a:r>
              <a:rPr lang="en-US" dirty="0"/>
              <a:t>Strip CMOS </a:t>
            </a:r>
            <a:r>
              <a:rPr lang="en-US" dirty="0" smtClean="0"/>
              <a:t>collaboration</a:t>
            </a:r>
          </a:p>
          <a:p>
            <a:r>
              <a:rPr lang="en-US" dirty="0" smtClean="0"/>
              <a:t>CLIC </a:t>
            </a:r>
            <a:r>
              <a:rPr lang="en-US" dirty="0"/>
              <a:t>detector R&amp;D group.</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34</a:t>
            </a:fld>
            <a:endParaRPr lang="de-DE" altLang="de-DE"/>
          </a:p>
        </p:txBody>
      </p:sp>
      <p:pic>
        <p:nvPicPr>
          <p:cNvPr id="2050" name="Picture 2" descr="http://www.psi.ch/mu3e/IntroductionEN/Detec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667000"/>
            <a:ext cx="312560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van\Desktop\figures_AtlasDetectorLabel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057400"/>
            <a:ext cx="3438177"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886200"/>
            <a:ext cx="2286000" cy="203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7" descr="C:\Ivan\3DLayout\gdsto3d-20070815-win32-bin\ManyPixels\Kopie von exampleNic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800600"/>
            <a:ext cx="21844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56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Mu3e</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smtClean="0"/>
              <a:t>The </a:t>
            </a:r>
            <a:r>
              <a:rPr lang="en-US" dirty="0"/>
              <a:t>Mu3e is a proposed experiment at </a:t>
            </a:r>
            <a:r>
              <a:rPr lang="en-US" dirty="0" smtClean="0"/>
              <a:t>PSI.</a:t>
            </a:r>
          </a:p>
          <a:p>
            <a:r>
              <a:rPr lang="en-US" dirty="0" smtClean="0"/>
              <a:t>The </a:t>
            </a:r>
            <a:r>
              <a:rPr lang="en-US" dirty="0"/>
              <a:t>goal is to look for a </a:t>
            </a:r>
            <a:r>
              <a:rPr lang="en-US" dirty="0" err="1"/>
              <a:t>muon</a:t>
            </a:r>
            <a:r>
              <a:rPr lang="en-US" dirty="0"/>
              <a:t> decay to three electrons. The observation of this decay would be a sign of new physics</a:t>
            </a:r>
            <a:r>
              <a:rPr lang="en-US" dirty="0" smtClean="0"/>
              <a:t>.</a:t>
            </a:r>
          </a:p>
          <a:p>
            <a:r>
              <a:rPr lang="en-US" dirty="0"/>
              <a:t>The Mu3e detector should consist of three pixel layers with a total area of 2m</a:t>
            </a:r>
            <a:r>
              <a:rPr lang="en-US" baseline="30000" dirty="0"/>
              <a:t>2</a:t>
            </a:r>
            <a:r>
              <a:rPr lang="en-US" dirty="0"/>
              <a:t>. Due to low electron momentum, very thin detectors are </a:t>
            </a:r>
            <a:r>
              <a:rPr lang="en-US" dirty="0" smtClean="0"/>
              <a:t>required.</a:t>
            </a:r>
          </a:p>
          <a:p>
            <a:r>
              <a:rPr lang="en-US" dirty="0" smtClean="0"/>
              <a:t>Time </a:t>
            </a:r>
            <a:r>
              <a:rPr lang="en-US" dirty="0"/>
              <a:t>resolution of at least 100ns is required in the pixels. </a:t>
            </a:r>
            <a:endParaRPr lang="en-US" dirty="0" smtClean="0"/>
          </a:p>
          <a:p>
            <a:r>
              <a:rPr lang="en-US" dirty="0" smtClean="0"/>
              <a:t>HVCMOS </a:t>
            </a:r>
            <a:r>
              <a:rPr lang="en-US" dirty="0"/>
              <a:t>sensors, since they can be thinned and have a fast signal collection. </a:t>
            </a:r>
            <a:endParaRPr lang="de-DE" dirty="0"/>
          </a:p>
          <a:p>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35</a:t>
            </a:fld>
            <a:endParaRPr lang="de-DE" altLang="de-DE"/>
          </a:p>
        </p:txBody>
      </p:sp>
      <p:pic>
        <p:nvPicPr>
          <p:cNvPr id="6" name="Picture 2" descr="http://www.psi.ch/mu3e/IntroductionEN/Detec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2895600"/>
            <a:ext cx="463451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Mu3e</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We have developed within several iterations a monolithic pixel </a:t>
            </a:r>
            <a:r>
              <a:rPr lang="en-US" dirty="0" smtClean="0"/>
              <a:t>sensor.</a:t>
            </a:r>
          </a:p>
          <a:p>
            <a:r>
              <a:rPr lang="en-US" dirty="0" smtClean="0"/>
              <a:t>System </a:t>
            </a:r>
            <a:r>
              <a:rPr lang="en-US" dirty="0"/>
              <a:t>on a chip - the readout electronics is placed on the same chip as the </a:t>
            </a:r>
            <a:r>
              <a:rPr lang="en-US" dirty="0" smtClean="0"/>
              <a:t>sensors.</a:t>
            </a:r>
          </a:p>
          <a:p>
            <a:r>
              <a:rPr lang="en-US" dirty="0" smtClean="0"/>
              <a:t>The </a:t>
            </a:r>
            <a:r>
              <a:rPr lang="en-US" dirty="0"/>
              <a:t>signals are directly sent to FPGAs via </a:t>
            </a:r>
            <a:r>
              <a:rPr lang="en-US" dirty="0" err="1"/>
              <a:t>GBit</a:t>
            </a:r>
            <a:r>
              <a:rPr lang="en-US" dirty="0"/>
              <a:t> links. </a:t>
            </a:r>
            <a:endParaRPr lang="en-US" dirty="0" smtClean="0"/>
          </a:p>
          <a:p>
            <a:r>
              <a:rPr lang="en-US" dirty="0" smtClean="0"/>
              <a:t>We </a:t>
            </a:r>
            <a:r>
              <a:rPr lang="en-US" dirty="0"/>
              <a:t>measure 99% efficiency in beam tests</a:t>
            </a:r>
            <a:r>
              <a:rPr lang="en-US" dirty="0" smtClean="0"/>
              <a:t>.</a:t>
            </a:r>
          </a:p>
          <a:p>
            <a:r>
              <a:rPr lang="en-US" dirty="0" smtClean="0"/>
              <a:t>Chips have been thinned and work as the thick ones</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36</a:t>
            </a:fld>
            <a:endParaRPr lang="de-DE" altLang="de-DE"/>
          </a:p>
        </p:txBody>
      </p:sp>
      <p:pic>
        <p:nvPicPr>
          <p:cNvPr id="7" name="Picture 2" descr="C:\Users\ivan\Desktop\pix14pics\14214247903_2c4aa85a9c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2971800" cy="2572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114800"/>
            <a:ext cx="2514600" cy="235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599" y="1600200"/>
            <a:ext cx="34806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7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ATLAS upgrade</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HVCMOS is also investigated for ATLAS upgrade, both for pixel and strip layers.</a:t>
            </a:r>
            <a:endParaRPr lang="de-DE" dirty="0"/>
          </a:p>
          <a:p>
            <a:r>
              <a:rPr lang="en-US" dirty="0"/>
              <a:t>We have here two </a:t>
            </a:r>
            <a:r>
              <a:rPr lang="en-US" dirty="0" smtClean="0"/>
              <a:t>concepts.</a:t>
            </a:r>
          </a:p>
          <a:p>
            <a:r>
              <a:rPr lang="en-US" dirty="0" smtClean="0"/>
              <a:t>New concept – monolithic sensors</a:t>
            </a:r>
          </a:p>
          <a:p>
            <a:r>
              <a:rPr lang="en-US" dirty="0" smtClean="0"/>
              <a:t>The </a:t>
            </a:r>
            <a:r>
              <a:rPr lang="en-US" dirty="0"/>
              <a:t>more conservative concept is to keep the existing readout </a:t>
            </a:r>
            <a:r>
              <a:rPr lang="en-US" dirty="0" smtClean="0"/>
              <a:t>chips</a:t>
            </a:r>
          </a:p>
          <a:p>
            <a:r>
              <a:rPr lang="en-US" dirty="0" smtClean="0"/>
              <a:t> </a:t>
            </a:r>
            <a:r>
              <a:rPr lang="en-US" dirty="0"/>
              <a:t>A</a:t>
            </a:r>
            <a:r>
              <a:rPr lang="en-US" dirty="0" smtClean="0"/>
              <a:t>nd </a:t>
            </a:r>
            <a:r>
              <a:rPr lang="en-US" dirty="0"/>
              <a:t>to replace the existing planar pixel or strip sensors with </a:t>
            </a:r>
            <a:r>
              <a:rPr lang="en-US" dirty="0" smtClean="0"/>
              <a:t>smart </a:t>
            </a:r>
            <a:r>
              <a:rPr lang="en-US" dirty="0"/>
              <a:t>HVCMOS sensors.</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37</a:t>
            </a:fld>
            <a:endParaRPr lang="de-DE" altLang="de-DE"/>
          </a:p>
        </p:txBody>
      </p:sp>
    </p:spTree>
    <p:extLst>
      <p:ext uri="{BB962C8B-B14F-4D97-AF65-F5344CB8AC3E}">
        <p14:creationId xmlns:p14="http://schemas.microsoft.com/office/powerpoint/2010/main" val="282757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ATLAS upgrade</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What are the benefits?</a:t>
            </a:r>
            <a:endParaRPr lang="de-DE" dirty="0"/>
          </a:p>
          <a:p>
            <a:r>
              <a:rPr lang="en-US" dirty="0"/>
              <a:t>In the case of pixels we can have several smaller pixels connected to one readout cells of the pixel readout chip. </a:t>
            </a:r>
            <a:endParaRPr lang="en-US" dirty="0" smtClean="0"/>
          </a:p>
          <a:p>
            <a:r>
              <a:rPr lang="en-US" dirty="0" smtClean="0"/>
              <a:t>In </a:t>
            </a:r>
            <a:r>
              <a:rPr lang="en-US" dirty="0"/>
              <a:t>this way we can increase the spatial </a:t>
            </a:r>
            <a:r>
              <a:rPr lang="en-US" dirty="0" smtClean="0"/>
              <a:t>resolution.</a:t>
            </a:r>
          </a:p>
          <a:p>
            <a:r>
              <a:rPr lang="en-US" dirty="0" smtClean="0"/>
              <a:t>Signals </a:t>
            </a:r>
            <a:r>
              <a:rPr lang="en-US" dirty="0"/>
              <a:t>of several pixels are position to amplitude modulated and </a:t>
            </a:r>
            <a:r>
              <a:rPr lang="en-US" dirty="0" smtClean="0"/>
              <a:t>multiplexed.</a:t>
            </a:r>
          </a:p>
          <a:p>
            <a:r>
              <a:rPr lang="en-US" dirty="0" smtClean="0"/>
              <a:t>Moreover</a:t>
            </a:r>
            <a:r>
              <a:rPr lang="en-US" dirty="0"/>
              <a:t>, the signals can be then </a:t>
            </a:r>
            <a:r>
              <a:rPr lang="en-US" dirty="0" err="1"/>
              <a:t>capacitively</a:t>
            </a:r>
            <a:r>
              <a:rPr lang="en-US" dirty="0"/>
              <a:t> transmitted from the sensor to the readout </a:t>
            </a:r>
            <a:r>
              <a:rPr lang="en-US" dirty="0" smtClean="0"/>
              <a:t>chip.</a:t>
            </a:r>
          </a:p>
          <a:p>
            <a:r>
              <a:rPr lang="en-US" dirty="0" smtClean="0"/>
              <a:t>In </a:t>
            </a:r>
            <a:r>
              <a:rPr lang="en-US" dirty="0"/>
              <a:t>this case we do not need bump bonding and the construction of the whole detector can be much cheaper since the bumping costs are making the largest portion of the costs.</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38</a:t>
            </a:fld>
            <a:endParaRPr lang="de-DE" altLang="de-DE"/>
          </a:p>
        </p:txBody>
      </p:sp>
      <p:grpSp>
        <p:nvGrpSpPr>
          <p:cNvPr id="6" name="Gruppieren 5"/>
          <p:cNvGrpSpPr/>
          <p:nvPr/>
        </p:nvGrpSpPr>
        <p:grpSpPr>
          <a:xfrm>
            <a:off x="304800" y="3048000"/>
            <a:ext cx="4905496" cy="3429000"/>
            <a:chOff x="228600" y="3124200"/>
            <a:chExt cx="4905496" cy="3429000"/>
          </a:xfrm>
        </p:grpSpPr>
        <p:sp>
          <p:nvSpPr>
            <p:cNvPr id="7" name="Rechteck 6"/>
            <p:cNvSpPr/>
            <p:nvPr/>
          </p:nvSpPr>
          <p:spPr bwMode="auto">
            <a:xfrm>
              <a:off x="304800" y="5562600"/>
              <a:ext cx="4800600" cy="990600"/>
            </a:xfrm>
            <a:prstGeom prst="rect">
              <a:avLst/>
            </a:prstGeom>
            <a:solidFill>
              <a:srgbClr val="FFFF6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grpSp>
          <p:nvGrpSpPr>
            <p:cNvPr id="8" name="Gruppieren 7"/>
            <p:cNvGrpSpPr/>
            <p:nvPr/>
          </p:nvGrpSpPr>
          <p:grpSpPr>
            <a:xfrm>
              <a:off x="533400" y="4953000"/>
              <a:ext cx="1295400" cy="1143000"/>
              <a:chOff x="609600" y="2133600"/>
              <a:chExt cx="1295400" cy="1143000"/>
            </a:xfrm>
          </p:grpSpPr>
          <p:sp>
            <p:nvSpPr>
              <p:cNvPr id="72" name="Rechteck 71"/>
              <p:cNvSpPr/>
              <p:nvPr/>
            </p:nvSpPr>
            <p:spPr bwMode="auto">
              <a:xfrm>
                <a:off x="609600" y="2743200"/>
                <a:ext cx="1295400" cy="533400"/>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defRPr/>
                </a:pPr>
                <a:endParaRPr lang="de-DE"/>
              </a:p>
            </p:txBody>
          </p:sp>
          <p:grpSp>
            <p:nvGrpSpPr>
              <p:cNvPr id="73" name="Gruppieren 72"/>
              <p:cNvGrpSpPr/>
              <p:nvPr/>
            </p:nvGrpSpPr>
            <p:grpSpPr>
              <a:xfrm>
                <a:off x="685800" y="2133600"/>
                <a:ext cx="1143000" cy="990600"/>
                <a:chOff x="2133600" y="3962400"/>
                <a:chExt cx="1143000" cy="990600"/>
              </a:xfrm>
            </p:grpSpPr>
            <p:sp>
              <p:nvSpPr>
                <p:cNvPr id="74" name="Gleichschenkliges Dreieck 73"/>
                <p:cNvSpPr>
                  <a:spLocks noChangeArrowheads="1"/>
                </p:cNvSpPr>
                <p:nvPr/>
              </p:nvSpPr>
              <p:spPr bwMode="auto">
                <a:xfrm rot="5400000">
                  <a:off x="2362200" y="44196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75" name="Gerade Verbindung 74"/>
                <p:cNvCxnSpPr>
                  <a:cxnSpLocks noChangeShapeType="1"/>
                </p:cNvCxnSpPr>
                <p:nvPr/>
              </p:nvCxnSpPr>
              <p:spPr bwMode="auto">
                <a:xfrm>
                  <a:off x="2209800" y="4572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a:cxnSpLocks noChangeShapeType="1"/>
                </p:cNvCxnSpPr>
                <p:nvPr/>
              </p:nvCxnSpPr>
              <p:spPr bwMode="auto">
                <a:xfrm>
                  <a:off x="2667000" y="4572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a:cxnSpLocks noChangeShapeType="1"/>
                </p:cNvCxnSpPr>
                <p:nvPr/>
              </p:nvCxnSpPr>
              <p:spPr bwMode="auto">
                <a:xfrm>
                  <a:off x="2286000" y="4343400"/>
                  <a:ext cx="228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a:cxnSpLocks noChangeShapeType="1"/>
                </p:cNvCxnSpPr>
                <p:nvPr/>
              </p:nvCxnSpPr>
              <p:spPr bwMode="auto">
                <a:xfrm>
                  <a:off x="2514600" y="42672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a:cxnSpLocks noChangeShapeType="1"/>
                </p:cNvCxnSpPr>
                <p:nvPr/>
              </p:nvCxnSpPr>
              <p:spPr bwMode="auto">
                <a:xfrm>
                  <a:off x="2590800" y="42672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a:cxnSpLocks noChangeShapeType="1"/>
                </p:cNvCxnSpPr>
                <p:nvPr/>
              </p:nvCxnSpPr>
              <p:spPr bwMode="auto">
                <a:xfrm>
                  <a:off x="2590800" y="43434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a:cxnSpLocks noChangeShapeType="1"/>
                </p:cNvCxnSpPr>
                <p:nvPr/>
              </p:nvCxnSpPr>
              <p:spPr bwMode="auto">
                <a:xfrm>
                  <a:off x="2743200" y="4343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a:cxnSpLocks noChangeShapeType="1"/>
                </p:cNvCxnSpPr>
                <p:nvPr/>
              </p:nvCxnSpPr>
              <p:spPr bwMode="auto">
                <a:xfrm>
                  <a:off x="2286000" y="4343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a:cxnSpLocks noChangeShapeType="1"/>
                </p:cNvCxnSpPr>
                <p:nvPr/>
              </p:nvCxnSpPr>
              <p:spPr bwMode="auto">
                <a:xfrm>
                  <a:off x="2209800" y="45720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a:cxnSpLocks noChangeShapeType="1"/>
                </p:cNvCxnSpPr>
                <p:nvPr/>
              </p:nvCxnSpPr>
              <p:spPr bwMode="auto">
                <a:xfrm>
                  <a:off x="2133600" y="47244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Gleichschenkliges Dreieck 84"/>
                <p:cNvSpPr>
                  <a:spLocks noChangeArrowheads="1"/>
                </p:cNvSpPr>
                <p:nvPr/>
              </p:nvSpPr>
              <p:spPr bwMode="auto">
                <a:xfrm>
                  <a:off x="2133600" y="4724400"/>
                  <a:ext cx="152400" cy="131763"/>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86" name="Gerade Verbindung 85"/>
                <p:cNvCxnSpPr>
                  <a:cxnSpLocks noChangeShapeType="1"/>
                </p:cNvCxnSpPr>
                <p:nvPr/>
              </p:nvCxnSpPr>
              <p:spPr bwMode="auto">
                <a:xfrm>
                  <a:off x="2209800" y="4876800"/>
                  <a:ext cx="0" cy="76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Gleichschenkliges Dreieck 86"/>
                <p:cNvSpPr>
                  <a:spLocks noChangeArrowheads="1"/>
                </p:cNvSpPr>
                <p:nvPr/>
              </p:nvSpPr>
              <p:spPr bwMode="auto">
                <a:xfrm rot="5400000">
                  <a:off x="2819400" y="44196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88" name="Gerade Verbindung 87"/>
                <p:cNvCxnSpPr>
                  <a:stCxn id="87" idx="0"/>
                </p:cNvCxnSpPr>
                <p:nvPr/>
              </p:nvCxnSpPr>
              <p:spPr bwMode="auto">
                <a:xfrm>
                  <a:off x="3124200" y="4572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flipV="1">
                  <a:off x="3276600" y="3962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 name="Gruppieren 8"/>
            <p:cNvGrpSpPr/>
            <p:nvPr/>
          </p:nvGrpSpPr>
          <p:grpSpPr>
            <a:xfrm>
              <a:off x="2057400" y="4953000"/>
              <a:ext cx="1295400" cy="1143000"/>
              <a:chOff x="609600" y="2133600"/>
              <a:chExt cx="1295400" cy="1143000"/>
            </a:xfrm>
          </p:grpSpPr>
          <p:sp>
            <p:nvSpPr>
              <p:cNvPr id="54" name="Rechteck 53"/>
              <p:cNvSpPr/>
              <p:nvPr/>
            </p:nvSpPr>
            <p:spPr bwMode="auto">
              <a:xfrm>
                <a:off x="609600" y="2743200"/>
                <a:ext cx="1295400" cy="533400"/>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defRPr/>
                </a:pPr>
                <a:endParaRPr lang="de-DE"/>
              </a:p>
            </p:txBody>
          </p:sp>
          <p:grpSp>
            <p:nvGrpSpPr>
              <p:cNvPr id="55" name="Gruppieren 54"/>
              <p:cNvGrpSpPr/>
              <p:nvPr/>
            </p:nvGrpSpPr>
            <p:grpSpPr>
              <a:xfrm>
                <a:off x="685800" y="2133600"/>
                <a:ext cx="1143000" cy="990600"/>
                <a:chOff x="2133600" y="3962400"/>
                <a:chExt cx="1143000" cy="990600"/>
              </a:xfrm>
            </p:grpSpPr>
            <p:sp>
              <p:nvSpPr>
                <p:cNvPr id="56" name="Gleichschenkliges Dreieck 55"/>
                <p:cNvSpPr>
                  <a:spLocks noChangeArrowheads="1"/>
                </p:cNvSpPr>
                <p:nvPr/>
              </p:nvSpPr>
              <p:spPr bwMode="auto">
                <a:xfrm rot="5400000">
                  <a:off x="2362200" y="44196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57" name="Gerade Verbindung 56"/>
                <p:cNvCxnSpPr>
                  <a:cxnSpLocks noChangeShapeType="1"/>
                </p:cNvCxnSpPr>
                <p:nvPr/>
              </p:nvCxnSpPr>
              <p:spPr bwMode="auto">
                <a:xfrm>
                  <a:off x="2209800" y="4572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57"/>
                <p:cNvCxnSpPr>
                  <a:cxnSpLocks noChangeShapeType="1"/>
                </p:cNvCxnSpPr>
                <p:nvPr/>
              </p:nvCxnSpPr>
              <p:spPr bwMode="auto">
                <a:xfrm>
                  <a:off x="2667000" y="4572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a:cxnSpLocks noChangeShapeType="1"/>
                </p:cNvCxnSpPr>
                <p:nvPr/>
              </p:nvCxnSpPr>
              <p:spPr bwMode="auto">
                <a:xfrm>
                  <a:off x="2286000" y="4343400"/>
                  <a:ext cx="228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a:cxnSpLocks noChangeShapeType="1"/>
                </p:cNvCxnSpPr>
                <p:nvPr/>
              </p:nvCxnSpPr>
              <p:spPr bwMode="auto">
                <a:xfrm>
                  <a:off x="2514600" y="42672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a:cxnSpLocks noChangeShapeType="1"/>
                </p:cNvCxnSpPr>
                <p:nvPr/>
              </p:nvCxnSpPr>
              <p:spPr bwMode="auto">
                <a:xfrm>
                  <a:off x="2590800" y="42672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a:cxnSpLocks noChangeShapeType="1"/>
                </p:cNvCxnSpPr>
                <p:nvPr/>
              </p:nvCxnSpPr>
              <p:spPr bwMode="auto">
                <a:xfrm>
                  <a:off x="2590800" y="43434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62"/>
                <p:cNvCxnSpPr>
                  <a:cxnSpLocks noChangeShapeType="1"/>
                </p:cNvCxnSpPr>
                <p:nvPr/>
              </p:nvCxnSpPr>
              <p:spPr bwMode="auto">
                <a:xfrm>
                  <a:off x="2743200" y="4343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a:cxnSpLocks noChangeShapeType="1"/>
                </p:cNvCxnSpPr>
                <p:nvPr/>
              </p:nvCxnSpPr>
              <p:spPr bwMode="auto">
                <a:xfrm>
                  <a:off x="2286000" y="4343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a:cxnSpLocks noChangeShapeType="1"/>
                </p:cNvCxnSpPr>
                <p:nvPr/>
              </p:nvCxnSpPr>
              <p:spPr bwMode="auto">
                <a:xfrm>
                  <a:off x="2209800" y="45720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5"/>
                <p:cNvCxnSpPr>
                  <a:cxnSpLocks noChangeShapeType="1"/>
                </p:cNvCxnSpPr>
                <p:nvPr/>
              </p:nvCxnSpPr>
              <p:spPr bwMode="auto">
                <a:xfrm>
                  <a:off x="2133600" y="47244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Gleichschenkliges Dreieck 66"/>
                <p:cNvSpPr>
                  <a:spLocks noChangeArrowheads="1"/>
                </p:cNvSpPr>
                <p:nvPr/>
              </p:nvSpPr>
              <p:spPr bwMode="auto">
                <a:xfrm>
                  <a:off x="2133600" y="4724400"/>
                  <a:ext cx="152400" cy="131763"/>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68" name="Gerade Verbindung 67"/>
                <p:cNvCxnSpPr>
                  <a:cxnSpLocks noChangeShapeType="1"/>
                </p:cNvCxnSpPr>
                <p:nvPr/>
              </p:nvCxnSpPr>
              <p:spPr bwMode="auto">
                <a:xfrm>
                  <a:off x="2209800" y="4876800"/>
                  <a:ext cx="0" cy="76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Gleichschenkliges Dreieck 68"/>
                <p:cNvSpPr>
                  <a:spLocks noChangeArrowheads="1"/>
                </p:cNvSpPr>
                <p:nvPr/>
              </p:nvSpPr>
              <p:spPr bwMode="auto">
                <a:xfrm rot="5400000">
                  <a:off x="2819400" y="44196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70" name="Gerade Verbindung 69"/>
                <p:cNvCxnSpPr>
                  <a:stCxn id="69" idx="0"/>
                </p:cNvCxnSpPr>
                <p:nvPr/>
              </p:nvCxnSpPr>
              <p:spPr bwMode="auto">
                <a:xfrm>
                  <a:off x="3124200" y="4572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3276600" y="3962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 name="Gruppieren 9"/>
            <p:cNvGrpSpPr/>
            <p:nvPr/>
          </p:nvGrpSpPr>
          <p:grpSpPr>
            <a:xfrm>
              <a:off x="3581400" y="4953000"/>
              <a:ext cx="1295400" cy="1143000"/>
              <a:chOff x="609600" y="2133600"/>
              <a:chExt cx="1295400" cy="1143000"/>
            </a:xfrm>
          </p:grpSpPr>
          <p:sp>
            <p:nvSpPr>
              <p:cNvPr id="36" name="Rechteck 35"/>
              <p:cNvSpPr/>
              <p:nvPr/>
            </p:nvSpPr>
            <p:spPr bwMode="auto">
              <a:xfrm>
                <a:off x="609600" y="2743200"/>
                <a:ext cx="1295400" cy="533400"/>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defRPr/>
                </a:pPr>
                <a:endParaRPr lang="de-DE"/>
              </a:p>
            </p:txBody>
          </p:sp>
          <p:grpSp>
            <p:nvGrpSpPr>
              <p:cNvPr id="37" name="Gruppieren 36"/>
              <p:cNvGrpSpPr/>
              <p:nvPr/>
            </p:nvGrpSpPr>
            <p:grpSpPr>
              <a:xfrm>
                <a:off x="685800" y="2133600"/>
                <a:ext cx="1143000" cy="990600"/>
                <a:chOff x="2133600" y="3962400"/>
                <a:chExt cx="1143000" cy="990600"/>
              </a:xfrm>
            </p:grpSpPr>
            <p:sp>
              <p:nvSpPr>
                <p:cNvPr id="38" name="Gleichschenkliges Dreieck 37"/>
                <p:cNvSpPr>
                  <a:spLocks noChangeArrowheads="1"/>
                </p:cNvSpPr>
                <p:nvPr/>
              </p:nvSpPr>
              <p:spPr bwMode="auto">
                <a:xfrm rot="5400000">
                  <a:off x="2362200" y="44196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39" name="Gerade Verbindung 38"/>
                <p:cNvCxnSpPr>
                  <a:cxnSpLocks noChangeShapeType="1"/>
                </p:cNvCxnSpPr>
                <p:nvPr/>
              </p:nvCxnSpPr>
              <p:spPr bwMode="auto">
                <a:xfrm>
                  <a:off x="2209800" y="4572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a:cxnSpLocks noChangeShapeType="1"/>
                </p:cNvCxnSpPr>
                <p:nvPr/>
              </p:nvCxnSpPr>
              <p:spPr bwMode="auto">
                <a:xfrm>
                  <a:off x="2667000" y="4572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a:cxnSpLocks noChangeShapeType="1"/>
                </p:cNvCxnSpPr>
                <p:nvPr/>
              </p:nvCxnSpPr>
              <p:spPr bwMode="auto">
                <a:xfrm>
                  <a:off x="2286000" y="4343400"/>
                  <a:ext cx="228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a:cxnSpLocks noChangeShapeType="1"/>
                </p:cNvCxnSpPr>
                <p:nvPr/>
              </p:nvCxnSpPr>
              <p:spPr bwMode="auto">
                <a:xfrm>
                  <a:off x="2514600" y="42672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a:cxnSpLocks noChangeShapeType="1"/>
                </p:cNvCxnSpPr>
                <p:nvPr/>
              </p:nvCxnSpPr>
              <p:spPr bwMode="auto">
                <a:xfrm>
                  <a:off x="2590800" y="42672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a:cxnSpLocks noChangeShapeType="1"/>
                </p:cNvCxnSpPr>
                <p:nvPr/>
              </p:nvCxnSpPr>
              <p:spPr bwMode="auto">
                <a:xfrm>
                  <a:off x="2590800" y="43434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a:cxnSpLocks noChangeShapeType="1"/>
                </p:cNvCxnSpPr>
                <p:nvPr/>
              </p:nvCxnSpPr>
              <p:spPr bwMode="auto">
                <a:xfrm>
                  <a:off x="2743200" y="4343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a:cxnSpLocks noChangeShapeType="1"/>
                </p:cNvCxnSpPr>
                <p:nvPr/>
              </p:nvCxnSpPr>
              <p:spPr bwMode="auto">
                <a:xfrm>
                  <a:off x="2286000" y="4343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a:cxnSpLocks noChangeShapeType="1"/>
                </p:cNvCxnSpPr>
                <p:nvPr/>
              </p:nvCxnSpPr>
              <p:spPr bwMode="auto">
                <a:xfrm>
                  <a:off x="2209800" y="45720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a:cxnSpLocks noChangeShapeType="1"/>
                </p:cNvCxnSpPr>
                <p:nvPr/>
              </p:nvCxnSpPr>
              <p:spPr bwMode="auto">
                <a:xfrm>
                  <a:off x="2133600" y="47244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Gleichschenkliges Dreieck 48"/>
                <p:cNvSpPr>
                  <a:spLocks noChangeArrowheads="1"/>
                </p:cNvSpPr>
                <p:nvPr/>
              </p:nvSpPr>
              <p:spPr bwMode="auto">
                <a:xfrm>
                  <a:off x="2133600" y="4724400"/>
                  <a:ext cx="152400" cy="131763"/>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50" name="Gerade Verbindung 49"/>
                <p:cNvCxnSpPr>
                  <a:cxnSpLocks noChangeShapeType="1"/>
                </p:cNvCxnSpPr>
                <p:nvPr/>
              </p:nvCxnSpPr>
              <p:spPr bwMode="auto">
                <a:xfrm>
                  <a:off x="2209800" y="4876800"/>
                  <a:ext cx="0" cy="76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Gleichschenkliges Dreieck 50"/>
                <p:cNvSpPr>
                  <a:spLocks noChangeArrowheads="1"/>
                </p:cNvSpPr>
                <p:nvPr/>
              </p:nvSpPr>
              <p:spPr bwMode="auto">
                <a:xfrm rot="5400000">
                  <a:off x="2819400" y="44196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52" name="Gerade Verbindung 51"/>
                <p:cNvCxnSpPr>
                  <a:stCxn id="51" idx="0"/>
                </p:cNvCxnSpPr>
                <p:nvPr/>
              </p:nvCxnSpPr>
              <p:spPr bwMode="auto">
                <a:xfrm>
                  <a:off x="3124200" y="4572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3276600" y="3962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11" name="Gerade Verbindung 10"/>
            <p:cNvCxnSpPr/>
            <p:nvPr/>
          </p:nvCxnSpPr>
          <p:spPr bwMode="auto">
            <a:xfrm flipH="1">
              <a:off x="1752600" y="4724400"/>
              <a:ext cx="15240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flipV="1">
              <a:off x="3276600" y="4724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3276600" y="4724400"/>
              <a:ext cx="15240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Ellipse 13"/>
            <p:cNvSpPr/>
            <p:nvPr/>
          </p:nvSpPr>
          <p:spPr bwMode="auto">
            <a:xfrm>
              <a:off x="3124200" y="4572000"/>
              <a:ext cx="304800" cy="3048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15" name="Gerade Verbindung 14"/>
            <p:cNvCxnSpPr>
              <a:stCxn id="14" idx="0"/>
            </p:cNvCxnSpPr>
            <p:nvPr/>
          </p:nvCxnSpPr>
          <p:spPr bwMode="auto">
            <a:xfrm flipV="1">
              <a:off x="3276600" y="4267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15"/>
            <p:cNvSpPr/>
            <p:nvPr/>
          </p:nvSpPr>
          <p:spPr bwMode="auto">
            <a:xfrm>
              <a:off x="2895600" y="4191000"/>
              <a:ext cx="7620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2895600" y="4038600"/>
              <a:ext cx="7620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Gleichschenkliges Dreieck 17"/>
            <p:cNvSpPr>
              <a:spLocks noChangeArrowheads="1"/>
            </p:cNvSpPr>
            <p:nvPr/>
          </p:nvSpPr>
          <p:spPr bwMode="auto">
            <a:xfrm rot="5400000">
              <a:off x="3505200" y="33528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19" name="Gerade Verbindung 18"/>
            <p:cNvCxnSpPr>
              <a:stCxn id="18" idx="0"/>
            </p:cNvCxnSpPr>
            <p:nvPr/>
          </p:nvCxnSpPr>
          <p:spPr bwMode="auto">
            <a:xfrm>
              <a:off x="3810000" y="3505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flipV="1">
              <a:off x="3276600" y="35052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a:endCxn id="18" idx="3"/>
            </p:cNvCxnSpPr>
            <p:nvPr/>
          </p:nvCxnSpPr>
          <p:spPr bwMode="auto">
            <a:xfrm>
              <a:off x="3276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38100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flipV="1">
              <a:off x="4038600" y="3200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4038600" y="3200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4267200" y="3200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4267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feld 312"/>
            <p:cNvSpPr txBox="1">
              <a:spLocks noChangeArrowheads="1"/>
            </p:cNvSpPr>
            <p:nvPr/>
          </p:nvSpPr>
          <p:spPr bwMode="auto">
            <a:xfrm>
              <a:off x="3276600" y="3685401"/>
              <a:ext cx="1857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r>
                <a:rPr lang="en-US" altLang="de-DE" dirty="0" smtClean="0"/>
                <a:t>TOT = sub pixel address</a:t>
              </a:r>
              <a:endParaRPr lang="en-US" altLang="de-DE" dirty="0"/>
            </a:p>
          </p:txBody>
        </p:sp>
        <p:sp>
          <p:nvSpPr>
            <p:cNvPr id="28" name="Rechteck 27"/>
            <p:cNvSpPr/>
            <p:nvPr/>
          </p:nvSpPr>
          <p:spPr bwMode="auto">
            <a:xfrm>
              <a:off x="304800" y="3124200"/>
              <a:ext cx="48006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9" name="Textfeld 312"/>
            <p:cNvSpPr txBox="1">
              <a:spLocks noChangeArrowheads="1"/>
            </p:cNvSpPr>
            <p:nvPr/>
          </p:nvSpPr>
          <p:spPr bwMode="auto">
            <a:xfrm>
              <a:off x="250779" y="3152001"/>
              <a:ext cx="1120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r>
                <a:rPr lang="en-US" altLang="de-DE" dirty="0" smtClean="0"/>
                <a:t>Readout pixel</a:t>
              </a:r>
              <a:endParaRPr lang="en-US" altLang="de-DE" dirty="0"/>
            </a:p>
          </p:txBody>
        </p:sp>
        <p:sp>
          <p:nvSpPr>
            <p:cNvPr id="30" name="Textfeld 312"/>
            <p:cNvSpPr txBox="1">
              <a:spLocks noChangeArrowheads="1"/>
            </p:cNvSpPr>
            <p:nvPr/>
          </p:nvSpPr>
          <p:spPr bwMode="auto">
            <a:xfrm>
              <a:off x="228600" y="3380601"/>
              <a:ext cx="17203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r>
                <a:rPr lang="en-US" altLang="de-DE" dirty="0" smtClean="0"/>
                <a:t>Size: 50 </a:t>
              </a:r>
              <a:r>
                <a:rPr lang="el-GR" altLang="de-DE" dirty="0"/>
                <a:t>µ</a:t>
              </a:r>
              <a:r>
                <a:rPr lang="de-DE" altLang="de-DE" dirty="0"/>
                <a:t>m </a:t>
              </a:r>
              <a:r>
                <a:rPr lang="en-US" altLang="de-DE" dirty="0" smtClean="0"/>
                <a:t>x 250 </a:t>
              </a:r>
              <a:r>
                <a:rPr lang="el-GR" altLang="de-DE" dirty="0" smtClean="0"/>
                <a:t>µ</a:t>
              </a:r>
              <a:r>
                <a:rPr lang="de-DE" altLang="de-DE" dirty="0" smtClean="0"/>
                <a:t>m</a:t>
              </a:r>
              <a:endParaRPr lang="en-US" altLang="de-DE" dirty="0"/>
            </a:p>
          </p:txBody>
        </p:sp>
        <p:sp>
          <p:nvSpPr>
            <p:cNvPr id="31" name="Textfeld 312"/>
            <p:cNvSpPr txBox="1">
              <a:spLocks noChangeArrowheads="1"/>
            </p:cNvSpPr>
            <p:nvPr/>
          </p:nvSpPr>
          <p:spPr bwMode="auto">
            <a:xfrm>
              <a:off x="555041" y="6096000"/>
              <a:ext cx="1677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r>
                <a:rPr lang="en-US" altLang="de-DE" dirty="0" smtClean="0"/>
                <a:t>Size: 33 </a:t>
              </a:r>
              <a:r>
                <a:rPr lang="el-GR" altLang="de-DE" dirty="0" smtClean="0"/>
                <a:t>µ</a:t>
              </a:r>
              <a:r>
                <a:rPr lang="de-DE" altLang="de-DE" dirty="0"/>
                <a:t>m </a:t>
              </a:r>
              <a:r>
                <a:rPr lang="en-US" altLang="de-DE" dirty="0" smtClean="0"/>
                <a:t>x 125 </a:t>
              </a:r>
              <a:r>
                <a:rPr lang="el-GR" altLang="de-DE" dirty="0" smtClean="0"/>
                <a:t>µ</a:t>
              </a:r>
              <a:r>
                <a:rPr lang="de-DE" altLang="de-DE" dirty="0" smtClean="0"/>
                <a:t>m</a:t>
              </a:r>
              <a:endParaRPr lang="en-US" altLang="de-DE" dirty="0"/>
            </a:p>
          </p:txBody>
        </p:sp>
        <p:sp>
          <p:nvSpPr>
            <p:cNvPr id="32" name="Textfeld 312"/>
            <p:cNvSpPr txBox="1">
              <a:spLocks noChangeArrowheads="1"/>
            </p:cNvSpPr>
            <p:nvPr/>
          </p:nvSpPr>
          <p:spPr bwMode="auto">
            <a:xfrm>
              <a:off x="977778" y="4267200"/>
              <a:ext cx="1707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r>
                <a:rPr lang="en-US" altLang="de-DE" dirty="0" smtClean="0"/>
                <a:t>Different pulse shapes</a:t>
              </a:r>
              <a:endParaRPr lang="en-US" altLang="de-DE" dirty="0"/>
            </a:p>
          </p:txBody>
        </p:sp>
        <p:cxnSp>
          <p:nvCxnSpPr>
            <p:cNvPr id="33" name="Gerade Verbindung mit Pfeil 32"/>
            <p:cNvCxnSpPr/>
            <p:nvPr/>
          </p:nvCxnSpPr>
          <p:spPr bwMode="auto">
            <a:xfrm>
              <a:off x="1828800" y="4572000"/>
              <a:ext cx="0" cy="27699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p:cNvCxnSpPr/>
            <p:nvPr/>
          </p:nvCxnSpPr>
          <p:spPr bwMode="auto">
            <a:xfrm>
              <a:off x="1981200" y="4572000"/>
              <a:ext cx="9906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p:nvPr/>
          </p:nvCxnSpPr>
          <p:spPr bwMode="auto">
            <a:xfrm>
              <a:off x="2209800" y="4572000"/>
              <a:ext cx="160020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1824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Strips</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In the case of strips, we would send the hit data in digital format to the external digital chip that does the triggering</a:t>
            </a:r>
            <a:r>
              <a:rPr lang="en-US" dirty="0" smtClean="0"/>
              <a:t>.</a:t>
            </a:r>
          </a:p>
          <a:p>
            <a:r>
              <a:rPr lang="en-US" dirty="0" smtClean="0"/>
              <a:t> HVCMOS </a:t>
            </a:r>
            <a:r>
              <a:rPr lang="en-US" dirty="0"/>
              <a:t>replacement for the strip sensor is </a:t>
            </a:r>
            <a:r>
              <a:rPr lang="en-US" dirty="0" smtClean="0"/>
              <a:t>a </a:t>
            </a:r>
            <a:r>
              <a:rPr lang="en-US" dirty="0"/>
              <a:t>pixel sensor with long pixels.</a:t>
            </a:r>
            <a:endParaRPr lang="de-DE" dirty="0"/>
          </a:p>
          <a:p>
            <a:r>
              <a:rPr lang="en-US" dirty="0"/>
              <a:t>The advantages over the present concept </a:t>
            </a:r>
            <a:r>
              <a:rPr lang="en-US" dirty="0" smtClean="0"/>
              <a:t>are</a:t>
            </a:r>
          </a:p>
          <a:p>
            <a:r>
              <a:rPr lang="en-US" dirty="0" smtClean="0"/>
              <a:t>z-resolution </a:t>
            </a:r>
            <a:r>
              <a:rPr lang="en-US" dirty="0"/>
              <a:t>with one </a:t>
            </a:r>
            <a:r>
              <a:rPr lang="en-US" dirty="0" smtClean="0"/>
              <a:t>layer</a:t>
            </a:r>
          </a:p>
          <a:p>
            <a:r>
              <a:rPr lang="en-US" dirty="0" smtClean="0"/>
              <a:t>less </a:t>
            </a:r>
            <a:r>
              <a:rPr lang="en-US" dirty="0"/>
              <a:t>number of wire bonds between the sensor and the digital readout </a:t>
            </a:r>
            <a:r>
              <a:rPr lang="en-US" dirty="0" smtClean="0"/>
              <a:t>chip</a:t>
            </a:r>
          </a:p>
          <a:p>
            <a:r>
              <a:rPr lang="en-US" dirty="0" smtClean="0"/>
              <a:t>simplified </a:t>
            </a:r>
            <a:r>
              <a:rPr lang="en-US" dirty="0"/>
              <a:t>readout chip which is only </a:t>
            </a:r>
            <a:r>
              <a:rPr lang="en-US" dirty="0" smtClean="0"/>
              <a:t>digital</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39</a:t>
            </a:fld>
            <a:endParaRPr lang="de-DE" altLang="de-DE"/>
          </a:p>
        </p:txBody>
      </p:sp>
      <p:sp>
        <p:nvSpPr>
          <p:cNvPr id="6" name="Rechteck 5"/>
          <p:cNvSpPr/>
          <p:nvPr/>
        </p:nvSpPr>
        <p:spPr bwMode="auto">
          <a:xfrm>
            <a:off x="2209800" y="2971800"/>
            <a:ext cx="3733800" cy="2286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Gleichschenkliges Dreieck 6"/>
          <p:cNvSpPr/>
          <p:nvPr/>
        </p:nvSpPr>
        <p:spPr bwMode="auto">
          <a:xfrm rot="5400000">
            <a:off x="6629400" y="2971800"/>
            <a:ext cx="2286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Rechteck 7"/>
          <p:cNvSpPr/>
          <p:nvPr/>
        </p:nvSpPr>
        <p:spPr bwMode="auto">
          <a:xfrm>
            <a:off x="7010400" y="2971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7315200" y="2971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Rechteck 9"/>
          <p:cNvSpPr/>
          <p:nvPr/>
        </p:nvSpPr>
        <p:spPr bwMode="auto">
          <a:xfrm>
            <a:off x="7620000" y="2971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7924800" y="2971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12" name="Gleichschenkliges Dreieck 11"/>
          <p:cNvSpPr/>
          <p:nvPr/>
        </p:nvSpPr>
        <p:spPr bwMode="auto">
          <a:xfrm rot="5400000">
            <a:off x="6248400" y="2971800"/>
            <a:ext cx="2286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Rechteck 12"/>
          <p:cNvSpPr/>
          <p:nvPr/>
        </p:nvSpPr>
        <p:spPr bwMode="auto">
          <a:xfrm>
            <a:off x="2209800" y="3352800"/>
            <a:ext cx="3733800" cy="228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Gleichschenkliges Dreieck 13"/>
          <p:cNvSpPr/>
          <p:nvPr/>
        </p:nvSpPr>
        <p:spPr bwMode="auto">
          <a:xfrm rot="5400000">
            <a:off x="6629400" y="3352800"/>
            <a:ext cx="2286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 name="Rechteck 14"/>
          <p:cNvSpPr/>
          <p:nvPr/>
        </p:nvSpPr>
        <p:spPr bwMode="auto">
          <a:xfrm>
            <a:off x="7010400" y="3352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16" name="Rechteck 15"/>
          <p:cNvSpPr/>
          <p:nvPr/>
        </p:nvSpPr>
        <p:spPr bwMode="auto">
          <a:xfrm>
            <a:off x="7315200" y="3352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7620000" y="3352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Rechteck 17"/>
          <p:cNvSpPr/>
          <p:nvPr/>
        </p:nvSpPr>
        <p:spPr bwMode="auto">
          <a:xfrm>
            <a:off x="7924800" y="3352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Gleichschenkliges Dreieck 18"/>
          <p:cNvSpPr/>
          <p:nvPr/>
        </p:nvSpPr>
        <p:spPr bwMode="auto">
          <a:xfrm rot="5400000">
            <a:off x="6248400" y="3352800"/>
            <a:ext cx="2286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 name="Rechteck 19"/>
          <p:cNvSpPr/>
          <p:nvPr/>
        </p:nvSpPr>
        <p:spPr bwMode="auto">
          <a:xfrm>
            <a:off x="2209800" y="3733800"/>
            <a:ext cx="3733800" cy="2286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Gleichschenkliges Dreieck 20"/>
          <p:cNvSpPr/>
          <p:nvPr/>
        </p:nvSpPr>
        <p:spPr bwMode="auto">
          <a:xfrm rot="5400000">
            <a:off x="6629400" y="3733800"/>
            <a:ext cx="2286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 name="Rechteck 21"/>
          <p:cNvSpPr/>
          <p:nvPr/>
        </p:nvSpPr>
        <p:spPr bwMode="auto">
          <a:xfrm>
            <a:off x="7010400" y="3733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7315200" y="3733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Rechteck 23"/>
          <p:cNvSpPr/>
          <p:nvPr/>
        </p:nvSpPr>
        <p:spPr bwMode="auto">
          <a:xfrm>
            <a:off x="7620000" y="3733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25" name="Rechteck 24"/>
          <p:cNvSpPr/>
          <p:nvPr/>
        </p:nvSpPr>
        <p:spPr bwMode="auto">
          <a:xfrm>
            <a:off x="7924800" y="3733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Gleichschenkliges Dreieck 25"/>
          <p:cNvSpPr/>
          <p:nvPr/>
        </p:nvSpPr>
        <p:spPr bwMode="auto">
          <a:xfrm rot="5400000">
            <a:off x="6248400" y="3733800"/>
            <a:ext cx="2286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Rechteck 26"/>
          <p:cNvSpPr/>
          <p:nvPr/>
        </p:nvSpPr>
        <p:spPr bwMode="auto">
          <a:xfrm>
            <a:off x="2209800" y="4114800"/>
            <a:ext cx="3733800" cy="2286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 name="Gleichschenkliges Dreieck 27"/>
          <p:cNvSpPr/>
          <p:nvPr/>
        </p:nvSpPr>
        <p:spPr bwMode="auto">
          <a:xfrm rot="5400000">
            <a:off x="6629400" y="4114800"/>
            <a:ext cx="2286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9" name="Rechteck 28"/>
          <p:cNvSpPr/>
          <p:nvPr/>
        </p:nvSpPr>
        <p:spPr bwMode="auto">
          <a:xfrm>
            <a:off x="7010400" y="4114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 name="Rechteck 29"/>
          <p:cNvSpPr/>
          <p:nvPr/>
        </p:nvSpPr>
        <p:spPr bwMode="auto">
          <a:xfrm>
            <a:off x="7315200" y="4114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Rechteck 30"/>
          <p:cNvSpPr/>
          <p:nvPr/>
        </p:nvSpPr>
        <p:spPr bwMode="auto">
          <a:xfrm>
            <a:off x="7620000" y="4114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32" name="Rechteck 31"/>
          <p:cNvSpPr/>
          <p:nvPr/>
        </p:nvSpPr>
        <p:spPr bwMode="auto">
          <a:xfrm>
            <a:off x="7924800" y="41148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Gleichschenkliges Dreieck 32"/>
          <p:cNvSpPr/>
          <p:nvPr/>
        </p:nvSpPr>
        <p:spPr bwMode="auto">
          <a:xfrm rot="5400000">
            <a:off x="6248400" y="4114800"/>
            <a:ext cx="2286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a:off x="4114800" y="5029200"/>
            <a:ext cx="914400" cy="2286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2</a:t>
            </a:r>
          </a:p>
        </p:txBody>
      </p:sp>
      <p:sp>
        <p:nvSpPr>
          <p:cNvPr id="35" name="Rechteck 34"/>
          <p:cNvSpPr/>
          <p:nvPr/>
        </p:nvSpPr>
        <p:spPr bwMode="auto">
          <a:xfrm>
            <a:off x="7010400" y="5029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2</a:t>
            </a:r>
          </a:p>
        </p:txBody>
      </p:sp>
      <p:sp>
        <p:nvSpPr>
          <p:cNvPr id="36" name="Rechteck 35"/>
          <p:cNvSpPr/>
          <p:nvPr/>
        </p:nvSpPr>
        <p:spPr bwMode="auto">
          <a:xfrm>
            <a:off x="7315200" y="5029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7620000" y="5029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38" name="Rechteck 37"/>
          <p:cNvSpPr/>
          <p:nvPr/>
        </p:nvSpPr>
        <p:spPr bwMode="auto">
          <a:xfrm>
            <a:off x="7924800" y="5029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0</a:t>
            </a:r>
          </a:p>
        </p:txBody>
      </p:sp>
      <p:sp>
        <p:nvSpPr>
          <p:cNvPr id="39" name="Rechteck 38"/>
          <p:cNvSpPr/>
          <p:nvPr/>
        </p:nvSpPr>
        <p:spPr bwMode="auto">
          <a:xfrm>
            <a:off x="4114800" y="5410200"/>
            <a:ext cx="914400" cy="228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2</a:t>
            </a:r>
          </a:p>
        </p:txBody>
      </p:sp>
      <p:sp>
        <p:nvSpPr>
          <p:cNvPr id="40" name="Rechteck 39"/>
          <p:cNvSpPr/>
          <p:nvPr/>
        </p:nvSpPr>
        <p:spPr bwMode="auto">
          <a:xfrm>
            <a:off x="7010400" y="5410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315200" y="5410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Rechteck 41"/>
          <p:cNvSpPr/>
          <p:nvPr/>
        </p:nvSpPr>
        <p:spPr bwMode="auto">
          <a:xfrm>
            <a:off x="7620000" y="5410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3" name="Rechteck 42"/>
          <p:cNvSpPr/>
          <p:nvPr/>
        </p:nvSpPr>
        <p:spPr bwMode="auto">
          <a:xfrm>
            <a:off x="7924800" y="5410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4" name="Rechteck 43"/>
          <p:cNvSpPr/>
          <p:nvPr/>
        </p:nvSpPr>
        <p:spPr bwMode="auto">
          <a:xfrm>
            <a:off x="5105400" y="5029200"/>
            <a:ext cx="838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3</a:t>
            </a:r>
          </a:p>
        </p:txBody>
      </p:sp>
      <p:sp>
        <p:nvSpPr>
          <p:cNvPr id="45" name="Rechteck 44"/>
          <p:cNvSpPr/>
          <p:nvPr/>
        </p:nvSpPr>
        <p:spPr bwMode="auto">
          <a:xfrm>
            <a:off x="5105400" y="5410200"/>
            <a:ext cx="838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3</a:t>
            </a:r>
          </a:p>
        </p:txBody>
      </p:sp>
      <p:sp>
        <p:nvSpPr>
          <p:cNvPr id="46" name="Rechteck 45"/>
          <p:cNvSpPr/>
          <p:nvPr/>
        </p:nvSpPr>
        <p:spPr bwMode="auto">
          <a:xfrm>
            <a:off x="7010400" y="5791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7" name="Rechteck 46"/>
          <p:cNvSpPr/>
          <p:nvPr/>
        </p:nvSpPr>
        <p:spPr bwMode="auto">
          <a:xfrm>
            <a:off x="7315200" y="5791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Rechteck 47"/>
          <p:cNvSpPr/>
          <p:nvPr/>
        </p:nvSpPr>
        <p:spPr bwMode="auto">
          <a:xfrm>
            <a:off x="7620000" y="5791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49" name="Rechteck 48"/>
          <p:cNvSpPr/>
          <p:nvPr/>
        </p:nvSpPr>
        <p:spPr bwMode="auto">
          <a:xfrm>
            <a:off x="7924800" y="5791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50" name="Rechteck 49"/>
          <p:cNvSpPr/>
          <p:nvPr/>
        </p:nvSpPr>
        <p:spPr bwMode="auto">
          <a:xfrm>
            <a:off x="7010400" y="6172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Rechteck 50"/>
          <p:cNvSpPr/>
          <p:nvPr/>
        </p:nvSpPr>
        <p:spPr bwMode="auto">
          <a:xfrm>
            <a:off x="7315200" y="6172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2" name="Rechteck 51"/>
          <p:cNvSpPr/>
          <p:nvPr/>
        </p:nvSpPr>
        <p:spPr bwMode="auto">
          <a:xfrm>
            <a:off x="7620000" y="6172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3</a:t>
            </a:r>
          </a:p>
        </p:txBody>
      </p:sp>
      <p:sp>
        <p:nvSpPr>
          <p:cNvPr id="53" name="Rechteck 52"/>
          <p:cNvSpPr/>
          <p:nvPr/>
        </p:nvSpPr>
        <p:spPr bwMode="auto">
          <a:xfrm>
            <a:off x="7924800" y="6172200"/>
            <a:ext cx="2286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Geschweifte Klammer rechts 53"/>
          <p:cNvSpPr/>
          <p:nvPr/>
        </p:nvSpPr>
        <p:spPr bwMode="auto">
          <a:xfrm>
            <a:off x="6096000" y="5029200"/>
            <a:ext cx="228600" cy="6096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Geschweifte Klammer rechts 54"/>
          <p:cNvSpPr/>
          <p:nvPr/>
        </p:nvSpPr>
        <p:spPr bwMode="auto">
          <a:xfrm>
            <a:off x="6096000" y="5791200"/>
            <a:ext cx="228600" cy="6096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6" name="Rechteck 55"/>
          <p:cNvSpPr/>
          <p:nvPr/>
        </p:nvSpPr>
        <p:spPr bwMode="auto">
          <a:xfrm>
            <a:off x="4114800" y="5791200"/>
            <a:ext cx="9144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2</a:t>
            </a:r>
          </a:p>
        </p:txBody>
      </p:sp>
      <p:sp>
        <p:nvSpPr>
          <p:cNvPr id="57" name="Rechteck 56"/>
          <p:cNvSpPr/>
          <p:nvPr/>
        </p:nvSpPr>
        <p:spPr bwMode="auto">
          <a:xfrm>
            <a:off x="4114800" y="6172200"/>
            <a:ext cx="9144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2</a:t>
            </a:r>
          </a:p>
        </p:txBody>
      </p:sp>
      <p:sp>
        <p:nvSpPr>
          <p:cNvPr id="58" name="Rechteck 57"/>
          <p:cNvSpPr/>
          <p:nvPr/>
        </p:nvSpPr>
        <p:spPr bwMode="auto">
          <a:xfrm>
            <a:off x="5105400" y="5791200"/>
            <a:ext cx="838200" cy="2286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3</a:t>
            </a:r>
          </a:p>
        </p:txBody>
      </p:sp>
      <p:sp>
        <p:nvSpPr>
          <p:cNvPr id="59" name="Rechteck 58"/>
          <p:cNvSpPr/>
          <p:nvPr/>
        </p:nvSpPr>
        <p:spPr bwMode="auto">
          <a:xfrm>
            <a:off x="5105400" y="6172200"/>
            <a:ext cx="838200" cy="2286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3</a:t>
            </a:r>
          </a:p>
        </p:txBody>
      </p:sp>
      <p:sp>
        <p:nvSpPr>
          <p:cNvPr id="60" name="Textfeld 3"/>
          <p:cNvSpPr txBox="1"/>
          <p:nvPr/>
        </p:nvSpPr>
        <p:spPr>
          <a:xfrm>
            <a:off x="7315200" y="2590800"/>
            <a:ext cx="934871" cy="276999"/>
          </a:xfrm>
          <a:prstGeom prst="rect">
            <a:avLst/>
          </a:prstGeom>
          <a:noFill/>
        </p:spPr>
        <p:txBody>
          <a:bodyPr wrap="none" rtlCol="0">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r>
              <a:rPr lang="de-DE" dirty="0" smtClean="0"/>
              <a:t>ABCN </a:t>
            </a:r>
            <a:r>
              <a:rPr lang="de-DE" dirty="0" err="1" smtClean="0"/>
              <a:t>chip</a:t>
            </a:r>
            <a:endParaRPr lang="de-DE" dirty="0"/>
          </a:p>
        </p:txBody>
      </p:sp>
      <p:sp>
        <p:nvSpPr>
          <p:cNvPr id="61" name="Rechteck 60"/>
          <p:cNvSpPr/>
          <p:nvPr/>
        </p:nvSpPr>
        <p:spPr bwMode="auto">
          <a:xfrm>
            <a:off x="6172200" y="2895600"/>
            <a:ext cx="2057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2" name="Freihandform 61"/>
          <p:cNvSpPr/>
          <p:nvPr/>
        </p:nvSpPr>
        <p:spPr bwMode="auto">
          <a:xfrm>
            <a:off x="5919788" y="2847975"/>
            <a:ext cx="257175" cy="200025"/>
          </a:xfrm>
          <a:custGeom>
            <a:avLst/>
            <a:gdLst>
              <a:gd name="connsiteX0" fmla="*/ 0 w 257175"/>
              <a:gd name="connsiteY0" fmla="*/ 200025 h 200025"/>
              <a:gd name="connsiteX1" fmla="*/ 142875 w 257175"/>
              <a:gd name="connsiteY1" fmla="*/ 0 h 200025"/>
              <a:gd name="connsiteX2" fmla="*/ 257175 w 257175"/>
              <a:gd name="connsiteY2" fmla="*/ 200025 h 200025"/>
            </a:gdLst>
            <a:ahLst/>
            <a:cxnLst>
              <a:cxn ang="0">
                <a:pos x="connsiteX0" y="connsiteY0"/>
              </a:cxn>
              <a:cxn ang="0">
                <a:pos x="connsiteX1" y="connsiteY1"/>
              </a:cxn>
              <a:cxn ang="0">
                <a:pos x="connsiteX2" y="connsiteY2"/>
              </a:cxn>
            </a:cxnLst>
            <a:rect l="l" t="t" r="r" b="b"/>
            <a:pathLst>
              <a:path w="257175" h="200025">
                <a:moveTo>
                  <a:pt x="0" y="200025"/>
                </a:moveTo>
                <a:cubicBezTo>
                  <a:pt x="50006" y="100012"/>
                  <a:pt x="100013" y="0"/>
                  <a:pt x="142875" y="0"/>
                </a:cubicBezTo>
                <a:cubicBezTo>
                  <a:pt x="185737" y="0"/>
                  <a:pt x="221456" y="100012"/>
                  <a:pt x="257175" y="200025"/>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3" name="Freihandform 62"/>
          <p:cNvSpPr/>
          <p:nvPr/>
        </p:nvSpPr>
        <p:spPr bwMode="auto">
          <a:xfrm>
            <a:off x="5943600" y="3276600"/>
            <a:ext cx="257175" cy="200025"/>
          </a:xfrm>
          <a:custGeom>
            <a:avLst/>
            <a:gdLst>
              <a:gd name="connsiteX0" fmla="*/ 0 w 257175"/>
              <a:gd name="connsiteY0" fmla="*/ 200025 h 200025"/>
              <a:gd name="connsiteX1" fmla="*/ 142875 w 257175"/>
              <a:gd name="connsiteY1" fmla="*/ 0 h 200025"/>
              <a:gd name="connsiteX2" fmla="*/ 257175 w 257175"/>
              <a:gd name="connsiteY2" fmla="*/ 200025 h 200025"/>
            </a:gdLst>
            <a:ahLst/>
            <a:cxnLst>
              <a:cxn ang="0">
                <a:pos x="connsiteX0" y="connsiteY0"/>
              </a:cxn>
              <a:cxn ang="0">
                <a:pos x="connsiteX1" y="connsiteY1"/>
              </a:cxn>
              <a:cxn ang="0">
                <a:pos x="connsiteX2" y="connsiteY2"/>
              </a:cxn>
            </a:cxnLst>
            <a:rect l="l" t="t" r="r" b="b"/>
            <a:pathLst>
              <a:path w="257175" h="200025">
                <a:moveTo>
                  <a:pt x="0" y="200025"/>
                </a:moveTo>
                <a:cubicBezTo>
                  <a:pt x="50006" y="100012"/>
                  <a:pt x="100013" y="0"/>
                  <a:pt x="142875" y="0"/>
                </a:cubicBezTo>
                <a:cubicBezTo>
                  <a:pt x="185737" y="0"/>
                  <a:pt x="221456" y="100012"/>
                  <a:pt x="257175" y="200025"/>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Freihandform 63"/>
          <p:cNvSpPr/>
          <p:nvPr/>
        </p:nvSpPr>
        <p:spPr bwMode="auto">
          <a:xfrm>
            <a:off x="5943600" y="3657600"/>
            <a:ext cx="257175" cy="200025"/>
          </a:xfrm>
          <a:custGeom>
            <a:avLst/>
            <a:gdLst>
              <a:gd name="connsiteX0" fmla="*/ 0 w 257175"/>
              <a:gd name="connsiteY0" fmla="*/ 200025 h 200025"/>
              <a:gd name="connsiteX1" fmla="*/ 142875 w 257175"/>
              <a:gd name="connsiteY1" fmla="*/ 0 h 200025"/>
              <a:gd name="connsiteX2" fmla="*/ 257175 w 257175"/>
              <a:gd name="connsiteY2" fmla="*/ 200025 h 200025"/>
            </a:gdLst>
            <a:ahLst/>
            <a:cxnLst>
              <a:cxn ang="0">
                <a:pos x="connsiteX0" y="connsiteY0"/>
              </a:cxn>
              <a:cxn ang="0">
                <a:pos x="connsiteX1" y="connsiteY1"/>
              </a:cxn>
              <a:cxn ang="0">
                <a:pos x="connsiteX2" y="connsiteY2"/>
              </a:cxn>
            </a:cxnLst>
            <a:rect l="l" t="t" r="r" b="b"/>
            <a:pathLst>
              <a:path w="257175" h="200025">
                <a:moveTo>
                  <a:pt x="0" y="200025"/>
                </a:moveTo>
                <a:cubicBezTo>
                  <a:pt x="50006" y="100012"/>
                  <a:pt x="100013" y="0"/>
                  <a:pt x="142875" y="0"/>
                </a:cubicBezTo>
                <a:cubicBezTo>
                  <a:pt x="185737" y="0"/>
                  <a:pt x="221456" y="100012"/>
                  <a:pt x="257175" y="200025"/>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5" name="Freihandform 64"/>
          <p:cNvSpPr/>
          <p:nvPr/>
        </p:nvSpPr>
        <p:spPr bwMode="auto">
          <a:xfrm>
            <a:off x="5943600" y="4038600"/>
            <a:ext cx="257175" cy="200025"/>
          </a:xfrm>
          <a:custGeom>
            <a:avLst/>
            <a:gdLst>
              <a:gd name="connsiteX0" fmla="*/ 0 w 257175"/>
              <a:gd name="connsiteY0" fmla="*/ 200025 h 200025"/>
              <a:gd name="connsiteX1" fmla="*/ 142875 w 257175"/>
              <a:gd name="connsiteY1" fmla="*/ 0 h 200025"/>
              <a:gd name="connsiteX2" fmla="*/ 257175 w 257175"/>
              <a:gd name="connsiteY2" fmla="*/ 200025 h 200025"/>
            </a:gdLst>
            <a:ahLst/>
            <a:cxnLst>
              <a:cxn ang="0">
                <a:pos x="connsiteX0" y="connsiteY0"/>
              </a:cxn>
              <a:cxn ang="0">
                <a:pos x="connsiteX1" y="connsiteY1"/>
              </a:cxn>
              <a:cxn ang="0">
                <a:pos x="connsiteX2" y="connsiteY2"/>
              </a:cxn>
            </a:cxnLst>
            <a:rect l="l" t="t" r="r" b="b"/>
            <a:pathLst>
              <a:path w="257175" h="200025">
                <a:moveTo>
                  <a:pt x="0" y="200025"/>
                </a:moveTo>
                <a:cubicBezTo>
                  <a:pt x="50006" y="100012"/>
                  <a:pt x="100013" y="0"/>
                  <a:pt x="142875" y="0"/>
                </a:cubicBezTo>
                <a:cubicBezTo>
                  <a:pt x="185737" y="0"/>
                  <a:pt x="221456" y="100012"/>
                  <a:pt x="257175" y="200025"/>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6" name="Rechteck 65"/>
          <p:cNvSpPr/>
          <p:nvPr/>
        </p:nvSpPr>
        <p:spPr bwMode="auto">
          <a:xfrm>
            <a:off x="6629400" y="4953000"/>
            <a:ext cx="16002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Textfeld 183"/>
          <p:cNvSpPr txBox="1"/>
          <p:nvPr/>
        </p:nvSpPr>
        <p:spPr>
          <a:xfrm>
            <a:off x="7316002" y="4648200"/>
            <a:ext cx="933269" cy="276999"/>
          </a:xfrm>
          <a:prstGeom prst="rect">
            <a:avLst/>
          </a:prstGeom>
          <a:noFill/>
        </p:spPr>
        <p:txBody>
          <a:bodyPr wrap="none" rtlCol="0">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r>
              <a:rPr lang="de-DE" dirty="0" smtClean="0"/>
              <a:t>Digital </a:t>
            </a:r>
            <a:r>
              <a:rPr lang="de-DE" dirty="0" err="1" smtClean="0"/>
              <a:t>chip</a:t>
            </a:r>
            <a:endParaRPr lang="de-DE" dirty="0"/>
          </a:p>
        </p:txBody>
      </p:sp>
      <p:sp>
        <p:nvSpPr>
          <p:cNvPr id="68" name="Textfeld 184"/>
          <p:cNvSpPr txBox="1"/>
          <p:nvPr/>
        </p:nvSpPr>
        <p:spPr>
          <a:xfrm>
            <a:off x="4038600" y="2590800"/>
            <a:ext cx="1311578" cy="276999"/>
          </a:xfrm>
          <a:prstGeom prst="rect">
            <a:avLst/>
          </a:prstGeom>
          <a:noFill/>
        </p:spPr>
        <p:txBody>
          <a:bodyPr wrap="none" rtlCol="0">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r>
              <a:rPr lang="en-US" dirty="0" smtClean="0"/>
              <a:t>Present detector</a:t>
            </a:r>
            <a:endParaRPr lang="en-US" dirty="0"/>
          </a:p>
        </p:txBody>
      </p:sp>
      <p:sp>
        <p:nvSpPr>
          <p:cNvPr id="69" name="Textfeld 185"/>
          <p:cNvSpPr txBox="1"/>
          <p:nvPr/>
        </p:nvSpPr>
        <p:spPr>
          <a:xfrm>
            <a:off x="4362407" y="4724400"/>
            <a:ext cx="1457450" cy="276999"/>
          </a:xfrm>
          <a:prstGeom prst="rect">
            <a:avLst/>
          </a:prstGeom>
          <a:noFill/>
        </p:spPr>
        <p:txBody>
          <a:bodyPr wrap="none" rtlCol="0">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r>
              <a:rPr lang="en-US" dirty="0" smtClean="0"/>
              <a:t>HVCMOS detector</a:t>
            </a:r>
            <a:endParaRPr lang="en-US" dirty="0"/>
          </a:p>
        </p:txBody>
      </p:sp>
      <p:sp>
        <p:nvSpPr>
          <p:cNvPr id="71" name="Rechteck 70"/>
          <p:cNvSpPr/>
          <p:nvPr/>
        </p:nvSpPr>
        <p:spPr bwMode="auto">
          <a:xfrm>
            <a:off x="2209800" y="5029200"/>
            <a:ext cx="914400" cy="2286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0</a:t>
            </a:r>
          </a:p>
        </p:txBody>
      </p:sp>
      <p:sp>
        <p:nvSpPr>
          <p:cNvPr id="72" name="Rechteck 71"/>
          <p:cNvSpPr/>
          <p:nvPr/>
        </p:nvSpPr>
        <p:spPr bwMode="auto">
          <a:xfrm>
            <a:off x="2209800" y="5410200"/>
            <a:ext cx="914400" cy="228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0</a:t>
            </a:r>
          </a:p>
        </p:txBody>
      </p:sp>
      <p:sp>
        <p:nvSpPr>
          <p:cNvPr id="73" name="Rechteck 72"/>
          <p:cNvSpPr/>
          <p:nvPr/>
        </p:nvSpPr>
        <p:spPr bwMode="auto">
          <a:xfrm>
            <a:off x="3200400" y="5029200"/>
            <a:ext cx="838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74" name="Rechteck 73"/>
          <p:cNvSpPr/>
          <p:nvPr/>
        </p:nvSpPr>
        <p:spPr bwMode="auto">
          <a:xfrm>
            <a:off x="3200400" y="5410200"/>
            <a:ext cx="838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75" name="Rechteck 74"/>
          <p:cNvSpPr/>
          <p:nvPr/>
        </p:nvSpPr>
        <p:spPr bwMode="auto">
          <a:xfrm>
            <a:off x="2209800" y="5791200"/>
            <a:ext cx="9144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0</a:t>
            </a:r>
          </a:p>
        </p:txBody>
      </p:sp>
      <p:sp>
        <p:nvSpPr>
          <p:cNvPr id="76" name="Rechteck 75"/>
          <p:cNvSpPr/>
          <p:nvPr/>
        </p:nvSpPr>
        <p:spPr bwMode="auto">
          <a:xfrm>
            <a:off x="2209800" y="6172200"/>
            <a:ext cx="9144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0</a:t>
            </a:r>
          </a:p>
        </p:txBody>
      </p:sp>
      <p:sp>
        <p:nvSpPr>
          <p:cNvPr id="77" name="Rechteck 76"/>
          <p:cNvSpPr/>
          <p:nvPr/>
        </p:nvSpPr>
        <p:spPr bwMode="auto">
          <a:xfrm>
            <a:off x="3200400" y="5791200"/>
            <a:ext cx="838200" cy="2286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78" name="Rechteck 77"/>
          <p:cNvSpPr/>
          <p:nvPr/>
        </p:nvSpPr>
        <p:spPr bwMode="auto">
          <a:xfrm>
            <a:off x="3200400" y="6172200"/>
            <a:ext cx="838200" cy="2286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1</a:t>
            </a:r>
          </a:p>
        </p:txBody>
      </p:sp>
      <p:sp>
        <p:nvSpPr>
          <p:cNvPr id="79" name="Freihandform 78"/>
          <p:cNvSpPr/>
          <p:nvPr/>
        </p:nvSpPr>
        <p:spPr bwMode="auto">
          <a:xfrm>
            <a:off x="6400800" y="5105400"/>
            <a:ext cx="257175" cy="200025"/>
          </a:xfrm>
          <a:custGeom>
            <a:avLst/>
            <a:gdLst>
              <a:gd name="connsiteX0" fmla="*/ 0 w 257175"/>
              <a:gd name="connsiteY0" fmla="*/ 200025 h 200025"/>
              <a:gd name="connsiteX1" fmla="*/ 142875 w 257175"/>
              <a:gd name="connsiteY1" fmla="*/ 0 h 200025"/>
              <a:gd name="connsiteX2" fmla="*/ 257175 w 257175"/>
              <a:gd name="connsiteY2" fmla="*/ 200025 h 200025"/>
            </a:gdLst>
            <a:ahLst/>
            <a:cxnLst>
              <a:cxn ang="0">
                <a:pos x="connsiteX0" y="connsiteY0"/>
              </a:cxn>
              <a:cxn ang="0">
                <a:pos x="connsiteX1" y="connsiteY1"/>
              </a:cxn>
              <a:cxn ang="0">
                <a:pos x="connsiteX2" y="connsiteY2"/>
              </a:cxn>
            </a:cxnLst>
            <a:rect l="l" t="t" r="r" b="b"/>
            <a:pathLst>
              <a:path w="257175" h="200025">
                <a:moveTo>
                  <a:pt x="0" y="200025"/>
                </a:moveTo>
                <a:cubicBezTo>
                  <a:pt x="50006" y="100012"/>
                  <a:pt x="100013" y="0"/>
                  <a:pt x="142875" y="0"/>
                </a:cubicBezTo>
                <a:cubicBezTo>
                  <a:pt x="185737" y="0"/>
                  <a:pt x="221456" y="100012"/>
                  <a:pt x="257175" y="200025"/>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Freihandform 79"/>
          <p:cNvSpPr/>
          <p:nvPr/>
        </p:nvSpPr>
        <p:spPr bwMode="auto">
          <a:xfrm>
            <a:off x="6400800" y="5867400"/>
            <a:ext cx="257175" cy="200025"/>
          </a:xfrm>
          <a:custGeom>
            <a:avLst/>
            <a:gdLst>
              <a:gd name="connsiteX0" fmla="*/ 0 w 257175"/>
              <a:gd name="connsiteY0" fmla="*/ 200025 h 200025"/>
              <a:gd name="connsiteX1" fmla="*/ 142875 w 257175"/>
              <a:gd name="connsiteY1" fmla="*/ 0 h 200025"/>
              <a:gd name="connsiteX2" fmla="*/ 257175 w 257175"/>
              <a:gd name="connsiteY2" fmla="*/ 200025 h 200025"/>
            </a:gdLst>
            <a:ahLst/>
            <a:cxnLst>
              <a:cxn ang="0">
                <a:pos x="connsiteX0" y="connsiteY0"/>
              </a:cxn>
              <a:cxn ang="0">
                <a:pos x="connsiteX1" y="connsiteY1"/>
              </a:cxn>
              <a:cxn ang="0">
                <a:pos x="connsiteX2" y="connsiteY2"/>
              </a:cxn>
            </a:cxnLst>
            <a:rect l="l" t="t" r="r" b="b"/>
            <a:pathLst>
              <a:path w="257175" h="200025">
                <a:moveTo>
                  <a:pt x="0" y="200025"/>
                </a:moveTo>
                <a:cubicBezTo>
                  <a:pt x="50006" y="100012"/>
                  <a:pt x="100013" y="0"/>
                  <a:pt x="142875" y="0"/>
                </a:cubicBezTo>
                <a:cubicBezTo>
                  <a:pt x="185737" y="0"/>
                  <a:pt x="221456" y="100012"/>
                  <a:pt x="257175" y="200025"/>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6233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CMOS sensors</a:t>
            </a:r>
            <a:endParaRPr lang="de-DE" dirty="0"/>
          </a:p>
        </p:txBody>
      </p:sp>
      <p:sp>
        <p:nvSpPr>
          <p:cNvPr id="5" name="Inhaltsplatzhalter 4"/>
          <p:cNvSpPr>
            <a:spLocks noGrp="1"/>
          </p:cNvSpPr>
          <p:nvPr>
            <p:ph idx="1"/>
          </p:nvPr>
        </p:nvSpPr>
        <p:spPr>
          <a:xfrm>
            <a:off x="457200" y="692150"/>
            <a:ext cx="8229600" cy="1517650"/>
          </a:xfrm>
        </p:spPr>
        <p:txBody>
          <a:bodyPr/>
          <a:lstStyle/>
          <a:p>
            <a:r>
              <a:rPr lang="en-US" dirty="0"/>
              <a:t>CMOS sensors are now the technology of choice for digital cameras in the consumer applications</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a:t>
            </a:fld>
            <a:endParaRPr lang="de-DE" altLang="de-DE"/>
          </a:p>
        </p:txBody>
      </p:sp>
      <p:pic>
        <p:nvPicPr>
          <p:cNvPr id="1026" name="Picture 2" descr="Nokia-Lumia-1020-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4495800" cy="293459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81000" y="2514600"/>
            <a:ext cx="3794629" cy="276999"/>
          </a:xfrm>
          <a:prstGeom prst="rect">
            <a:avLst/>
          </a:prstGeom>
        </p:spPr>
        <p:txBody>
          <a:bodyPr wrap="none">
            <a:spAutoFit/>
          </a:bodyPr>
          <a:lstStyle/>
          <a:p>
            <a:r>
              <a:rPr lang="de-DE" dirty="0"/>
              <a:t>41.3-megapixel BSI CMOS </a:t>
            </a:r>
            <a:r>
              <a:rPr lang="de-DE" dirty="0" err="1"/>
              <a:t>image</a:t>
            </a:r>
            <a:r>
              <a:rPr lang="de-DE" dirty="0"/>
              <a:t> </a:t>
            </a:r>
            <a:r>
              <a:rPr lang="de-DE" b="1" dirty="0" err="1"/>
              <a:t>sensor</a:t>
            </a:r>
            <a:r>
              <a:rPr lang="de-DE" dirty="0"/>
              <a:t>, 1/1.5-inch</a:t>
            </a:r>
          </a:p>
        </p:txBody>
      </p:sp>
      <p:pic>
        <p:nvPicPr>
          <p:cNvPr id="9" name="Picture 2" descr="http://www.dslrphoto.com/wp-content/plugins/feedlist/canon_sens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95600"/>
            <a:ext cx="3657600" cy="2628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5943600" y="5514201"/>
            <a:ext cx="2597186" cy="276999"/>
          </a:xfrm>
          <a:prstGeom prst="rect">
            <a:avLst/>
          </a:prstGeom>
          <a:noFill/>
        </p:spPr>
        <p:txBody>
          <a:bodyPr wrap="none" rtlCol="0">
            <a:spAutoFit/>
          </a:bodyPr>
          <a:lstStyle/>
          <a:p>
            <a:r>
              <a:rPr lang="de-DE" dirty="0" smtClean="0"/>
              <a:t>Canon 120 M </a:t>
            </a:r>
            <a:r>
              <a:rPr lang="de-DE" dirty="0" err="1" smtClean="0"/>
              <a:t>pixels</a:t>
            </a:r>
            <a:r>
              <a:rPr lang="de-DE" dirty="0" smtClean="0"/>
              <a:t>, 2um </a:t>
            </a:r>
            <a:r>
              <a:rPr lang="de-DE" dirty="0" err="1" smtClean="0"/>
              <a:t>pixel</a:t>
            </a:r>
            <a:r>
              <a:rPr lang="de-DE" dirty="0" smtClean="0"/>
              <a:t> </a:t>
            </a:r>
            <a:r>
              <a:rPr lang="de-DE" dirty="0" err="1" smtClean="0"/>
              <a:t>size</a:t>
            </a:r>
            <a:endParaRPr lang="de-DE" dirty="0"/>
          </a:p>
        </p:txBody>
      </p:sp>
      <p:cxnSp>
        <p:nvCxnSpPr>
          <p:cNvPr id="11" name="Gerade Verbindung mit Pfeil 10"/>
          <p:cNvCxnSpPr/>
          <p:nvPr/>
        </p:nvCxnSpPr>
        <p:spPr bwMode="auto">
          <a:xfrm>
            <a:off x="5334000" y="2895600"/>
            <a:ext cx="3276600" cy="0"/>
          </a:xfrm>
          <a:prstGeom prst="straightConnector1">
            <a:avLst/>
          </a:prstGeom>
          <a:noFill/>
          <a:ln w="9525" cap="flat" cmpd="sng" algn="ctr">
            <a:solidFill>
              <a:schemeClr val="tx1"/>
            </a:solidFill>
            <a:prstDash val="solid"/>
            <a:round/>
            <a:headEnd type="arrow" w="med" len="med"/>
            <a:tailEnd type="arrow"/>
          </a:ln>
          <a:effectLst/>
        </p:spPr>
      </p:cxnSp>
      <p:sp>
        <p:nvSpPr>
          <p:cNvPr id="12" name="Textfeld 11"/>
          <p:cNvSpPr txBox="1"/>
          <p:nvPr/>
        </p:nvSpPr>
        <p:spPr>
          <a:xfrm>
            <a:off x="5562600" y="2590800"/>
            <a:ext cx="654346" cy="276999"/>
          </a:xfrm>
          <a:prstGeom prst="rect">
            <a:avLst/>
          </a:prstGeom>
          <a:noFill/>
        </p:spPr>
        <p:txBody>
          <a:bodyPr wrap="none" rtlCol="0">
            <a:spAutoFit/>
          </a:bodyPr>
          <a:lstStyle/>
          <a:p>
            <a:r>
              <a:rPr lang="de-DE" dirty="0" smtClean="0"/>
              <a:t>29 mm</a:t>
            </a:r>
            <a:endParaRPr lang="de-DE" dirty="0"/>
          </a:p>
        </p:txBody>
      </p:sp>
    </p:spTree>
    <p:extLst>
      <p:ext uri="{BB962C8B-B14F-4D97-AF65-F5344CB8AC3E}">
        <p14:creationId xmlns:p14="http://schemas.microsoft.com/office/powerpoint/2010/main" val="129707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Strips</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In the case of strips, we would send the hit data in digital format to the external digital chip that does the triggering</a:t>
            </a:r>
            <a:r>
              <a:rPr lang="en-US" dirty="0" smtClean="0"/>
              <a:t>.</a:t>
            </a:r>
          </a:p>
          <a:p>
            <a:r>
              <a:rPr lang="en-US" dirty="0" smtClean="0"/>
              <a:t> HVCMOS </a:t>
            </a:r>
            <a:r>
              <a:rPr lang="en-US" dirty="0"/>
              <a:t>replacement for the strip sensor is </a:t>
            </a:r>
            <a:r>
              <a:rPr lang="en-US" dirty="0" smtClean="0"/>
              <a:t>a </a:t>
            </a:r>
            <a:r>
              <a:rPr lang="en-US" dirty="0"/>
              <a:t>pixel sensor with long pixels.</a:t>
            </a:r>
            <a:endParaRPr lang="de-DE" dirty="0"/>
          </a:p>
          <a:p>
            <a:r>
              <a:rPr lang="en-US" dirty="0"/>
              <a:t>The advantages over the present concept </a:t>
            </a:r>
            <a:r>
              <a:rPr lang="en-US" dirty="0" smtClean="0"/>
              <a:t>are</a:t>
            </a:r>
          </a:p>
          <a:p>
            <a:r>
              <a:rPr lang="en-US" dirty="0" smtClean="0"/>
              <a:t>z-resolution </a:t>
            </a:r>
            <a:r>
              <a:rPr lang="en-US" dirty="0"/>
              <a:t>with one </a:t>
            </a:r>
            <a:r>
              <a:rPr lang="en-US" dirty="0" smtClean="0"/>
              <a:t>layer</a:t>
            </a:r>
          </a:p>
          <a:p>
            <a:r>
              <a:rPr lang="en-US" dirty="0" smtClean="0"/>
              <a:t>less </a:t>
            </a:r>
            <a:r>
              <a:rPr lang="en-US" dirty="0"/>
              <a:t>number of wire bonds between the sensor and the digital readout </a:t>
            </a:r>
            <a:r>
              <a:rPr lang="en-US" dirty="0" smtClean="0"/>
              <a:t>chip</a:t>
            </a:r>
          </a:p>
          <a:p>
            <a:r>
              <a:rPr lang="en-US" dirty="0" smtClean="0"/>
              <a:t>simplified </a:t>
            </a:r>
            <a:r>
              <a:rPr lang="en-US" dirty="0"/>
              <a:t>readout chip which is only </a:t>
            </a:r>
            <a:r>
              <a:rPr lang="en-US" dirty="0" smtClean="0"/>
              <a:t>digital</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40</a:t>
            </a:fld>
            <a:endParaRPr lang="de-DE" altLang="de-DE"/>
          </a:p>
        </p:txBody>
      </p:sp>
      <p:pic>
        <p:nvPicPr>
          <p:cNvPr id="81" name="Picture 2" descr="C:\Users\ivan\Desktop\FelixMessungen\Sr90_2e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49124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C:\Users\ivan\Desktop\FelixMessungen\Sr90_2e15_irradiated_Pix05_lin_MP=0.128527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33800"/>
            <a:ext cx="3356658" cy="2286000"/>
          </a:xfrm>
          <a:prstGeom prst="rect">
            <a:avLst/>
          </a:prstGeom>
          <a:noFill/>
          <a:extLst>
            <a:ext uri="{909E8E84-426E-40DD-AFC4-6F175D3DCCD1}">
              <a14:hiddenFill xmlns:a14="http://schemas.microsoft.com/office/drawing/2010/main">
                <a:solidFill>
                  <a:srgbClr val="FFFFFF"/>
                </a:solidFill>
              </a14:hiddenFill>
            </a:ext>
          </a:extLst>
        </p:spPr>
      </p:pic>
      <p:sp>
        <p:nvSpPr>
          <p:cNvPr id="83" name="Textfeld 82"/>
          <p:cNvSpPr txBox="1"/>
          <p:nvPr/>
        </p:nvSpPr>
        <p:spPr>
          <a:xfrm>
            <a:off x="6358321" y="4343400"/>
            <a:ext cx="670376" cy="276999"/>
          </a:xfrm>
          <a:prstGeom prst="rect">
            <a:avLst/>
          </a:prstGeom>
          <a:noFill/>
        </p:spPr>
        <p:txBody>
          <a:bodyPr wrap="none" rtlCol="0">
            <a:spAutoFit/>
          </a:bodyPr>
          <a:lstStyle/>
          <a:p>
            <a:r>
              <a:rPr lang="de-DE" dirty="0" smtClean="0"/>
              <a:t>128mV</a:t>
            </a:r>
            <a:endParaRPr lang="de-DE" dirty="0"/>
          </a:p>
        </p:txBody>
      </p:sp>
      <p:sp>
        <p:nvSpPr>
          <p:cNvPr id="84" name="Textfeld 83"/>
          <p:cNvSpPr txBox="1"/>
          <p:nvPr/>
        </p:nvSpPr>
        <p:spPr>
          <a:xfrm>
            <a:off x="7924800" y="5867400"/>
            <a:ext cx="808235" cy="276999"/>
          </a:xfrm>
          <a:prstGeom prst="rect">
            <a:avLst/>
          </a:prstGeom>
          <a:noFill/>
        </p:spPr>
        <p:txBody>
          <a:bodyPr wrap="none" rtlCol="0">
            <a:spAutoFit/>
          </a:bodyPr>
          <a:lstStyle/>
          <a:p>
            <a:r>
              <a:rPr lang="de-DE" dirty="0" smtClean="0"/>
              <a:t>A/D </a:t>
            </a:r>
            <a:r>
              <a:rPr lang="de-DE" dirty="0" err="1" smtClean="0"/>
              <a:t>units</a:t>
            </a:r>
            <a:endParaRPr lang="de-DE" dirty="0"/>
          </a:p>
        </p:txBody>
      </p:sp>
      <p:sp>
        <p:nvSpPr>
          <p:cNvPr id="85" name="Textfeld 84"/>
          <p:cNvSpPr txBox="1"/>
          <p:nvPr/>
        </p:nvSpPr>
        <p:spPr>
          <a:xfrm>
            <a:off x="5631670" y="3352800"/>
            <a:ext cx="2674130" cy="461665"/>
          </a:xfrm>
          <a:prstGeom prst="rect">
            <a:avLst/>
          </a:prstGeom>
          <a:noFill/>
        </p:spPr>
        <p:txBody>
          <a:bodyPr wrap="none" rtlCol="0">
            <a:spAutoFit/>
          </a:bodyPr>
          <a:lstStyle/>
          <a:p>
            <a:pPr algn="l"/>
            <a:r>
              <a:rPr lang="en-US" dirty="0" smtClean="0"/>
              <a:t>Strontium-90 illumination – spectrum</a:t>
            </a:r>
          </a:p>
          <a:p>
            <a:pPr algn="l"/>
            <a:r>
              <a:rPr lang="en-US" dirty="0" smtClean="0"/>
              <a:t>irradiated</a:t>
            </a:r>
            <a:endParaRPr lang="en-US" dirty="0"/>
          </a:p>
        </p:txBody>
      </p:sp>
    </p:spTree>
    <p:extLst>
      <p:ext uri="{BB962C8B-B14F-4D97-AF65-F5344CB8AC3E}">
        <p14:creationId xmlns:p14="http://schemas.microsoft.com/office/powerpoint/2010/main" val="326880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Large area sensors</a:t>
            </a:r>
            <a:endParaRPr lang="de-DE" dirty="0"/>
          </a:p>
        </p:txBody>
      </p:sp>
      <p:sp>
        <p:nvSpPr>
          <p:cNvPr id="5" name="Inhaltsplatzhalter 4"/>
          <p:cNvSpPr>
            <a:spLocks noGrp="1"/>
          </p:cNvSpPr>
          <p:nvPr>
            <p:ph idx="1"/>
          </p:nvPr>
        </p:nvSpPr>
        <p:spPr>
          <a:xfrm>
            <a:off x="457200" y="692150"/>
            <a:ext cx="8229600" cy="2203450"/>
          </a:xfrm>
        </p:spPr>
        <p:txBody>
          <a:bodyPr/>
          <a:lstStyle/>
          <a:p>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41</a:t>
            </a:fld>
            <a:endParaRPr lang="de-DE" altLang="de-DE"/>
          </a:p>
        </p:txBody>
      </p:sp>
      <p:sp>
        <p:nvSpPr>
          <p:cNvPr id="3" name="Rechteck 2"/>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Rechteck 7"/>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Rechteck 9"/>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Rechteck 12"/>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Rechteck 13"/>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 name="Gerade Verbindung mit Pfeil 15"/>
          <p:cNvCxnSpPr/>
          <p:nvPr/>
        </p:nvCxnSpPr>
        <p:spPr bwMode="auto">
          <a:xfrm>
            <a:off x="1524000" y="3886200"/>
            <a:ext cx="12954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1600200" y="3581400"/>
            <a:ext cx="603050" cy="276999"/>
          </a:xfrm>
          <a:prstGeom prst="rect">
            <a:avLst/>
          </a:prstGeom>
          <a:noFill/>
        </p:spPr>
        <p:txBody>
          <a:bodyPr wrap="none" rtlCol="0">
            <a:spAutoFit/>
          </a:bodyPr>
          <a:lstStyle/>
          <a:p>
            <a:r>
              <a:rPr lang="de-DE" dirty="0" smtClean="0"/>
              <a:t>2.5cm</a:t>
            </a:r>
            <a:endParaRPr lang="de-DE" dirty="0"/>
          </a:p>
        </p:txBody>
      </p:sp>
    </p:spTree>
    <p:extLst>
      <p:ext uri="{BB962C8B-B14F-4D97-AF65-F5344CB8AC3E}">
        <p14:creationId xmlns:p14="http://schemas.microsoft.com/office/powerpoint/2010/main" val="164481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2"/>
          <p:cNvGrpSpPr>
            <a:grpSpLocks/>
          </p:cNvGrpSpPr>
          <p:nvPr/>
        </p:nvGrpSpPr>
        <p:grpSpPr bwMode="auto">
          <a:xfrm>
            <a:off x="5257800" y="3886200"/>
            <a:ext cx="2286000" cy="2286000"/>
            <a:chOff x="1600200" y="1447800"/>
            <a:chExt cx="2286000" cy="2286000"/>
          </a:xfrm>
        </p:grpSpPr>
        <p:sp>
          <p:nvSpPr>
            <p:cNvPr id="60" name="Bogen 59"/>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61" name="Bogen 60"/>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4" name="Titel 3"/>
          <p:cNvSpPr>
            <a:spLocks noGrp="1"/>
          </p:cNvSpPr>
          <p:nvPr>
            <p:ph type="title"/>
          </p:nvPr>
        </p:nvSpPr>
        <p:spPr/>
        <p:txBody>
          <a:bodyPr/>
          <a:lstStyle/>
          <a:p>
            <a:r>
              <a:rPr lang="en-US" dirty="0"/>
              <a:t>Large area sensors</a:t>
            </a:r>
            <a:endParaRPr lang="de-DE" dirty="0"/>
          </a:p>
        </p:txBody>
      </p:sp>
      <p:sp>
        <p:nvSpPr>
          <p:cNvPr id="5" name="Inhaltsplatzhalter 4"/>
          <p:cNvSpPr>
            <a:spLocks noGrp="1"/>
          </p:cNvSpPr>
          <p:nvPr>
            <p:ph idx="1"/>
          </p:nvPr>
        </p:nvSpPr>
        <p:spPr>
          <a:xfrm>
            <a:off x="457200" y="692150"/>
            <a:ext cx="8229600" cy="2203450"/>
          </a:xfrm>
        </p:spPr>
        <p:txBody>
          <a:bodyPr/>
          <a:lstStyle/>
          <a:p>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42</a:t>
            </a:fld>
            <a:endParaRPr lang="de-DE" altLang="de-DE"/>
          </a:p>
        </p:txBody>
      </p:sp>
      <p:grpSp>
        <p:nvGrpSpPr>
          <p:cNvPr id="15" name="Gruppieren 14"/>
          <p:cNvGrpSpPr/>
          <p:nvPr/>
        </p:nvGrpSpPr>
        <p:grpSpPr>
          <a:xfrm>
            <a:off x="1524000" y="1981200"/>
            <a:ext cx="1295400" cy="1524000"/>
            <a:chOff x="1524000" y="1981200"/>
            <a:chExt cx="1295400" cy="1524000"/>
          </a:xfrm>
        </p:grpSpPr>
        <p:sp>
          <p:nvSpPr>
            <p:cNvPr id="3" name="Rechteck 2"/>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Rechteck 7"/>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Rechteck 9"/>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Rechteck 12"/>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Rechteck 13"/>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6" name="Gerade Verbindung mit Pfeil 15"/>
          <p:cNvCxnSpPr/>
          <p:nvPr/>
        </p:nvCxnSpPr>
        <p:spPr bwMode="auto">
          <a:xfrm>
            <a:off x="1524000" y="3886200"/>
            <a:ext cx="12954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1600200" y="3581400"/>
            <a:ext cx="603050" cy="276999"/>
          </a:xfrm>
          <a:prstGeom prst="rect">
            <a:avLst/>
          </a:prstGeom>
          <a:noFill/>
        </p:spPr>
        <p:txBody>
          <a:bodyPr wrap="none" rtlCol="0">
            <a:spAutoFit/>
          </a:bodyPr>
          <a:lstStyle/>
          <a:p>
            <a:r>
              <a:rPr lang="de-DE" dirty="0" smtClean="0"/>
              <a:t>2.5cm</a:t>
            </a:r>
            <a:endParaRPr lang="de-DE" dirty="0"/>
          </a:p>
        </p:txBody>
      </p:sp>
      <p:grpSp>
        <p:nvGrpSpPr>
          <p:cNvPr id="18" name="Gruppieren 17"/>
          <p:cNvGrpSpPr/>
          <p:nvPr/>
        </p:nvGrpSpPr>
        <p:grpSpPr>
          <a:xfrm>
            <a:off x="2895600" y="1981200"/>
            <a:ext cx="1295400" cy="1524000"/>
            <a:chOff x="1524000" y="1981200"/>
            <a:chExt cx="1295400" cy="1524000"/>
          </a:xfrm>
        </p:grpSpPr>
        <p:sp>
          <p:nvSpPr>
            <p:cNvPr id="19" name="Rechteck 18"/>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 name="Rechteck 19"/>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Rechteck 20"/>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 name="Rechteck 21"/>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Rechteck 23"/>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Rechteck 24"/>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Rechteck 25"/>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Rechteck 26"/>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 name="Rechteck 27"/>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9" name="Gruppieren 28"/>
          <p:cNvGrpSpPr/>
          <p:nvPr/>
        </p:nvGrpSpPr>
        <p:grpSpPr>
          <a:xfrm>
            <a:off x="4267200" y="1981200"/>
            <a:ext cx="1295400" cy="1524000"/>
            <a:chOff x="1524000" y="1981200"/>
            <a:chExt cx="1295400" cy="1524000"/>
          </a:xfrm>
        </p:grpSpPr>
        <p:sp>
          <p:nvSpPr>
            <p:cNvPr id="30" name="Rechteck 29"/>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Rechteck 30"/>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Rechteck 32"/>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Rechteck 37"/>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9" name="Rechteck 38"/>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0" name="Gruppieren 39"/>
          <p:cNvGrpSpPr/>
          <p:nvPr/>
        </p:nvGrpSpPr>
        <p:grpSpPr>
          <a:xfrm>
            <a:off x="5638800" y="1981200"/>
            <a:ext cx="1295400" cy="1524000"/>
            <a:chOff x="1524000" y="1981200"/>
            <a:chExt cx="1295400" cy="1524000"/>
          </a:xfrm>
        </p:grpSpPr>
        <p:sp>
          <p:nvSpPr>
            <p:cNvPr id="41" name="Rechteck 40"/>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Rechteck 41"/>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Rechteck 42"/>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4" name="Rechteck 43"/>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 name="Rechteck 44"/>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Rechteck 46"/>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Rechteck 47"/>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0" name="Rechteck 49"/>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51" name="Gruppieren 2"/>
          <p:cNvGrpSpPr>
            <a:grpSpLocks/>
          </p:cNvGrpSpPr>
          <p:nvPr/>
        </p:nvGrpSpPr>
        <p:grpSpPr bwMode="auto">
          <a:xfrm>
            <a:off x="3048000" y="3886200"/>
            <a:ext cx="2286000" cy="2286000"/>
            <a:chOff x="1600200" y="1447800"/>
            <a:chExt cx="2286000" cy="2286000"/>
          </a:xfrm>
        </p:grpSpPr>
        <p:sp>
          <p:nvSpPr>
            <p:cNvPr id="52" name="Bogen 51"/>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53" name="Bogen 52"/>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54" name="Abgerundetes Rechteck 53"/>
          <p:cNvSpPr/>
          <p:nvPr/>
        </p:nvSpPr>
        <p:spPr bwMode="auto">
          <a:xfrm>
            <a:off x="3962400" y="50292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55" name="Rechteck 54"/>
          <p:cNvSpPr/>
          <p:nvPr/>
        </p:nvSpPr>
        <p:spPr bwMode="auto">
          <a:xfrm>
            <a:off x="4724400" y="4648200"/>
            <a:ext cx="3810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6" name="Rechteck 55"/>
          <p:cNvSpPr/>
          <p:nvPr/>
        </p:nvSpPr>
        <p:spPr bwMode="auto">
          <a:xfrm>
            <a:off x="5562600" y="4648200"/>
            <a:ext cx="3810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Textfeld 56"/>
          <p:cNvSpPr txBox="1"/>
          <p:nvPr/>
        </p:nvSpPr>
        <p:spPr>
          <a:xfrm>
            <a:off x="4267200" y="4343400"/>
            <a:ext cx="950901" cy="276999"/>
          </a:xfrm>
          <a:prstGeom prst="rect">
            <a:avLst/>
          </a:prstGeom>
          <a:noFill/>
        </p:spPr>
        <p:txBody>
          <a:bodyPr wrap="none" rtlCol="0">
            <a:spAutoFit/>
          </a:bodyPr>
          <a:lstStyle/>
          <a:p>
            <a:r>
              <a:rPr lang="de-DE" dirty="0" err="1" smtClean="0"/>
              <a:t>Reticle</a:t>
            </a:r>
            <a:r>
              <a:rPr lang="de-DE" dirty="0" smtClean="0"/>
              <a:t> ring</a:t>
            </a:r>
            <a:endParaRPr lang="de-DE" dirty="0"/>
          </a:p>
        </p:txBody>
      </p:sp>
      <p:sp>
        <p:nvSpPr>
          <p:cNvPr id="58" name="Textfeld 57"/>
          <p:cNvSpPr txBox="1"/>
          <p:nvPr/>
        </p:nvSpPr>
        <p:spPr>
          <a:xfrm>
            <a:off x="5486400" y="4343400"/>
            <a:ext cx="950901" cy="276999"/>
          </a:xfrm>
          <a:prstGeom prst="rect">
            <a:avLst/>
          </a:prstGeom>
          <a:noFill/>
        </p:spPr>
        <p:txBody>
          <a:bodyPr wrap="none" rtlCol="0">
            <a:spAutoFit/>
          </a:bodyPr>
          <a:lstStyle/>
          <a:p>
            <a:r>
              <a:rPr lang="de-DE" dirty="0" err="1" smtClean="0"/>
              <a:t>Reticle</a:t>
            </a:r>
            <a:r>
              <a:rPr lang="de-DE" dirty="0" smtClean="0"/>
              <a:t> ring</a:t>
            </a:r>
            <a:endParaRPr lang="de-DE" dirty="0"/>
          </a:p>
        </p:txBody>
      </p:sp>
      <p:sp>
        <p:nvSpPr>
          <p:cNvPr id="62" name="Abgerundetes Rechteck 61"/>
          <p:cNvSpPr/>
          <p:nvPr/>
        </p:nvSpPr>
        <p:spPr bwMode="auto">
          <a:xfrm>
            <a:off x="6172200" y="50292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cxnSp>
        <p:nvCxnSpPr>
          <p:cNvPr id="65" name="Gerade Verbindung mit Pfeil 64"/>
          <p:cNvCxnSpPr/>
          <p:nvPr/>
        </p:nvCxnSpPr>
        <p:spPr bwMode="auto">
          <a:xfrm>
            <a:off x="5105400" y="4191000"/>
            <a:ext cx="4572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feld 66"/>
          <p:cNvSpPr txBox="1"/>
          <p:nvPr/>
        </p:nvSpPr>
        <p:spPr>
          <a:xfrm>
            <a:off x="5046833" y="3886200"/>
            <a:ext cx="567784" cy="276999"/>
          </a:xfrm>
          <a:prstGeom prst="rect">
            <a:avLst/>
          </a:prstGeom>
          <a:noFill/>
        </p:spPr>
        <p:txBody>
          <a:bodyPr wrap="none" rtlCol="0">
            <a:spAutoFit/>
          </a:bodyPr>
          <a:lstStyle/>
          <a:p>
            <a:r>
              <a:rPr lang="de-DE" dirty="0" smtClean="0"/>
              <a:t>80um</a:t>
            </a:r>
            <a:endParaRPr lang="de-DE" dirty="0"/>
          </a:p>
        </p:txBody>
      </p:sp>
      <p:cxnSp>
        <p:nvCxnSpPr>
          <p:cNvPr id="69" name="Gerade Verbindung mit Pfeil 68"/>
          <p:cNvCxnSpPr/>
          <p:nvPr/>
        </p:nvCxnSpPr>
        <p:spPr bwMode="auto">
          <a:xfrm flipH="1" flipV="1">
            <a:off x="4267200" y="3657600"/>
            <a:ext cx="6096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mit Pfeil 69"/>
          <p:cNvCxnSpPr/>
          <p:nvPr/>
        </p:nvCxnSpPr>
        <p:spPr bwMode="auto">
          <a:xfrm>
            <a:off x="1524000" y="1752600"/>
            <a:ext cx="54102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feld 71"/>
          <p:cNvSpPr txBox="1"/>
          <p:nvPr/>
        </p:nvSpPr>
        <p:spPr>
          <a:xfrm>
            <a:off x="1926640" y="1447800"/>
            <a:ext cx="559770" cy="276999"/>
          </a:xfrm>
          <a:prstGeom prst="rect">
            <a:avLst/>
          </a:prstGeom>
          <a:noFill/>
        </p:spPr>
        <p:txBody>
          <a:bodyPr wrap="none" rtlCol="0">
            <a:spAutoFit/>
          </a:bodyPr>
          <a:lstStyle/>
          <a:p>
            <a:r>
              <a:rPr lang="de-DE" dirty="0" smtClean="0"/>
              <a:t>10cm</a:t>
            </a:r>
            <a:endParaRPr lang="de-DE" dirty="0"/>
          </a:p>
        </p:txBody>
      </p:sp>
      <p:sp>
        <p:nvSpPr>
          <p:cNvPr id="73" name="Rechteck 72"/>
          <p:cNvSpPr/>
          <p:nvPr/>
        </p:nvSpPr>
        <p:spPr bwMode="auto">
          <a:xfrm>
            <a:off x="1447800" y="1905000"/>
            <a:ext cx="5562600" cy="1676400"/>
          </a:xfrm>
          <a:prstGeom prst="rect">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0771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2"/>
          <p:cNvGrpSpPr>
            <a:grpSpLocks/>
          </p:cNvGrpSpPr>
          <p:nvPr/>
        </p:nvGrpSpPr>
        <p:grpSpPr bwMode="auto">
          <a:xfrm>
            <a:off x="5257800" y="3886200"/>
            <a:ext cx="2286000" cy="2286000"/>
            <a:chOff x="1600200" y="1447800"/>
            <a:chExt cx="2286000" cy="2286000"/>
          </a:xfrm>
        </p:grpSpPr>
        <p:sp>
          <p:nvSpPr>
            <p:cNvPr id="60" name="Bogen 59"/>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61" name="Bogen 60"/>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4" name="Titel 3"/>
          <p:cNvSpPr>
            <a:spLocks noGrp="1"/>
          </p:cNvSpPr>
          <p:nvPr>
            <p:ph type="title"/>
          </p:nvPr>
        </p:nvSpPr>
        <p:spPr/>
        <p:txBody>
          <a:bodyPr/>
          <a:lstStyle/>
          <a:p>
            <a:r>
              <a:rPr lang="en-US" dirty="0"/>
              <a:t>Large area sensors</a:t>
            </a:r>
            <a:endParaRPr lang="de-DE" dirty="0"/>
          </a:p>
        </p:txBody>
      </p:sp>
      <p:sp>
        <p:nvSpPr>
          <p:cNvPr id="5" name="Inhaltsplatzhalter 4"/>
          <p:cNvSpPr>
            <a:spLocks noGrp="1"/>
          </p:cNvSpPr>
          <p:nvPr>
            <p:ph idx="1"/>
          </p:nvPr>
        </p:nvSpPr>
        <p:spPr>
          <a:xfrm>
            <a:off x="457200" y="692150"/>
            <a:ext cx="8229600" cy="2203450"/>
          </a:xfrm>
        </p:spPr>
        <p:txBody>
          <a:bodyPr/>
          <a:lstStyle/>
          <a:p>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43</a:t>
            </a:fld>
            <a:endParaRPr lang="de-DE" altLang="de-DE"/>
          </a:p>
        </p:txBody>
      </p:sp>
      <p:grpSp>
        <p:nvGrpSpPr>
          <p:cNvPr id="15" name="Gruppieren 14"/>
          <p:cNvGrpSpPr/>
          <p:nvPr/>
        </p:nvGrpSpPr>
        <p:grpSpPr>
          <a:xfrm>
            <a:off x="1524000" y="1981200"/>
            <a:ext cx="1295400" cy="1524000"/>
            <a:chOff x="1524000" y="1981200"/>
            <a:chExt cx="1295400" cy="1524000"/>
          </a:xfrm>
        </p:grpSpPr>
        <p:sp>
          <p:nvSpPr>
            <p:cNvPr id="3" name="Rechteck 2"/>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Rechteck 7"/>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Rechteck 9"/>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Rechteck 12"/>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Rechteck 13"/>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6" name="Gerade Verbindung mit Pfeil 15"/>
          <p:cNvCxnSpPr/>
          <p:nvPr/>
        </p:nvCxnSpPr>
        <p:spPr bwMode="auto">
          <a:xfrm>
            <a:off x="1524000" y="3886200"/>
            <a:ext cx="12954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1600200" y="3581400"/>
            <a:ext cx="603050" cy="276999"/>
          </a:xfrm>
          <a:prstGeom prst="rect">
            <a:avLst/>
          </a:prstGeom>
          <a:noFill/>
        </p:spPr>
        <p:txBody>
          <a:bodyPr wrap="none" rtlCol="0">
            <a:spAutoFit/>
          </a:bodyPr>
          <a:lstStyle/>
          <a:p>
            <a:r>
              <a:rPr lang="de-DE" dirty="0" smtClean="0"/>
              <a:t>2.5cm</a:t>
            </a:r>
            <a:endParaRPr lang="de-DE" dirty="0"/>
          </a:p>
        </p:txBody>
      </p:sp>
      <p:grpSp>
        <p:nvGrpSpPr>
          <p:cNvPr id="18" name="Gruppieren 17"/>
          <p:cNvGrpSpPr/>
          <p:nvPr/>
        </p:nvGrpSpPr>
        <p:grpSpPr>
          <a:xfrm>
            <a:off x="2895600" y="1981200"/>
            <a:ext cx="1295400" cy="1524000"/>
            <a:chOff x="1524000" y="1981200"/>
            <a:chExt cx="1295400" cy="1524000"/>
          </a:xfrm>
        </p:grpSpPr>
        <p:sp>
          <p:nvSpPr>
            <p:cNvPr id="19" name="Rechteck 18"/>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 name="Rechteck 19"/>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Rechteck 20"/>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 name="Rechteck 21"/>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Rechteck 23"/>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Rechteck 24"/>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Rechteck 25"/>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Rechteck 26"/>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 name="Rechteck 27"/>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9" name="Gruppieren 28"/>
          <p:cNvGrpSpPr/>
          <p:nvPr/>
        </p:nvGrpSpPr>
        <p:grpSpPr>
          <a:xfrm>
            <a:off x="4267200" y="1981200"/>
            <a:ext cx="1295400" cy="1524000"/>
            <a:chOff x="1524000" y="1981200"/>
            <a:chExt cx="1295400" cy="1524000"/>
          </a:xfrm>
        </p:grpSpPr>
        <p:sp>
          <p:nvSpPr>
            <p:cNvPr id="30" name="Rechteck 29"/>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Rechteck 30"/>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Rechteck 32"/>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Rechteck 37"/>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9" name="Rechteck 38"/>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0" name="Gruppieren 39"/>
          <p:cNvGrpSpPr/>
          <p:nvPr/>
        </p:nvGrpSpPr>
        <p:grpSpPr>
          <a:xfrm>
            <a:off x="5638800" y="1981200"/>
            <a:ext cx="1295400" cy="1524000"/>
            <a:chOff x="1524000" y="1981200"/>
            <a:chExt cx="1295400" cy="1524000"/>
          </a:xfrm>
        </p:grpSpPr>
        <p:sp>
          <p:nvSpPr>
            <p:cNvPr id="41" name="Rechteck 40"/>
            <p:cNvSpPr/>
            <p:nvPr/>
          </p:nvSpPr>
          <p:spPr bwMode="auto">
            <a:xfrm>
              <a:off x="1600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Rechteck 41"/>
            <p:cNvSpPr/>
            <p:nvPr/>
          </p:nvSpPr>
          <p:spPr bwMode="auto">
            <a:xfrm>
              <a:off x="1752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Rechteck 42"/>
            <p:cNvSpPr/>
            <p:nvPr/>
          </p:nvSpPr>
          <p:spPr bwMode="auto">
            <a:xfrm>
              <a:off x="1905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4" name="Rechteck 43"/>
            <p:cNvSpPr/>
            <p:nvPr/>
          </p:nvSpPr>
          <p:spPr bwMode="auto">
            <a:xfrm>
              <a:off x="20574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 name="Rechteck 44"/>
            <p:cNvSpPr/>
            <p:nvPr/>
          </p:nvSpPr>
          <p:spPr bwMode="auto">
            <a:xfrm>
              <a:off x="22098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23622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Rechteck 46"/>
            <p:cNvSpPr/>
            <p:nvPr/>
          </p:nvSpPr>
          <p:spPr bwMode="auto">
            <a:xfrm>
              <a:off x="25146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Rechteck 47"/>
            <p:cNvSpPr/>
            <p:nvPr/>
          </p:nvSpPr>
          <p:spPr bwMode="auto">
            <a:xfrm>
              <a:off x="2667000" y="2057400"/>
              <a:ext cx="762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1600200" y="3276600"/>
              <a:ext cx="1143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0" name="Rechteck 49"/>
            <p:cNvSpPr/>
            <p:nvPr/>
          </p:nvSpPr>
          <p:spPr bwMode="auto">
            <a:xfrm>
              <a:off x="1524000" y="1981200"/>
              <a:ext cx="1295400" cy="1524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51" name="Gruppieren 2"/>
          <p:cNvGrpSpPr>
            <a:grpSpLocks/>
          </p:cNvGrpSpPr>
          <p:nvPr/>
        </p:nvGrpSpPr>
        <p:grpSpPr bwMode="auto">
          <a:xfrm>
            <a:off x="3048000" y="3886200"/>
            <a:ext cx="2286000" cy="2286000"/>
            <a:chOff x="1600200" y="1447800"/>
            <a:chExt cx="2286000" cy="2286000"/>
          </a:xfrm>
        </p:grpSpPr>
        <p:sp>
          <p:nvSpPr>
            <p:cNvPr id="52" name="Bogen 51"/>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53" name="Bogen 52"/>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54" name="Abgerundetes Rechteck 53"/>
          <p:cNvSpPr/>
          <p:nvPr/>
        </p:nvSpPr>
        <p:spPr bwMode="auto">
          <a:xfrm>
            <a:off x="3962400" y="50292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55" name="Rechteck 54"/>
          <p:cNvSpPr/>
          <p:nvPr/>
        </p:nvSpPr>
        <p:spPr bwMode="auto">
          <a:xfrm>
            <a:off x="4724400" y="4648200"/>
            <a:ext cx="3810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6" name="Rechteck 55"/>
          <p:cNvSpPr/>
          <p:nvPr/>
        </p:nvSpPr>
        <p:spPr bwMode="auto">
          <a:xfrm>
            <a:off x="5562600" y="4648200"/>
            <a:ext cx="3810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Textfeld 56"/>
          <p:cNvSpPr txBox="1"/>
          <p:nvPr/>
        </p:nvSpPr>
        <p:spPr>
          <a:xfrm>
            <a:off x="4267200" y="4343400"/>
            <a:ext cx="950901" cy="276999"/>
          </a:xfrm>
          <a:prstGeom prst="rect">
            <a:avLst/>
          </a:prstGeom>
          <a:noFill/>
        </p:spPr>
        <p:txBody>
          <a:bodyPr wrap="none" rtlCol="0">
            <a:spAutoFit/>
          </a:bodyPr>
          <a:lstStyle/>
          <a:p>
            <a:r>
              <a:rPr lang="de-DE" dirty="0" err="1" smtClean="0"/>
              <a:t>Reticle</a:t>
            </a:r>
            <a:r>
              <a:rPr lang="de-DE" dirty="0" smtClean="0"/>
              <a:t> ring</a:t>
            </a:r>
            <a:endParaRPr lang="de-DE" dirty="0"/>
          </a:p>
        </p:txBody>
      </p:sp>
      <p:sp>
        <p:nvSpPr>
          <p:cNvPr id="58" name="Textfeld 57"/>
          <p:cNvSpPr txBox="1"/>
          <p:nvPr/>
        </p:nvSpPr>
        <p:spPr>
          <a:xfrm>
            <a:off x="5486400" y="4343400"/>
            <a:ext cx="950901" cy="276999"/>
          </a:xfrm>
          <a:prstGeom prst="rect">
            <a:avLst/>
          </a:prstGeom>
          <a:noFill/>
        </p:spPr>
        <p:txBody>
          <a:bodyPr wrap="none" rtlCol="0">
            <a:spAutoFit/>
          </a:bodyPr>
          <a:lstStyle/>
          <a:p>
            <a:r>
              <a:rPr lang="de-DE" dirty="0" err="1" smtClean="0"/>
              <a:t>Reticle</a:t>
            </a:r>
            <a:r>
              <a:rPr lang="de-DE" dirty="0" smtClean="0"/>
              <a:t> ring</a:t>
            </a:r>
            <a:endParaRPr lang="de-DE" dirty="0"/>
          </a:p>
        </p:txBody>
      </p:sp>
      <p:sp>
        <p:nvSpPr>
          <p:cNvPr id="62" name="Abgerundetes Rechteck 61"/>
          <p:cNvSpPr/>
          <p:nvPr/>
        </p:nvSpPr>
        <p:spPr bwMode="auto">
          <a:xfrm>
            <a:off x="6172200" y="50292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cxnSp>
        <p:nvCxnSpPr>
          <p:cNvPr id="65" name="Gerade Verbindung mit Pfeil 64"/>
          <p:cNvCxnSpPr/>
          <p:nvPr/>
        </p:nvCxnSpPr>
        <p:spPr bwMode="auto">
          <a:xfrm>
            <a:off x="5105400" y="4191000"/>
            <a:ext cx="4572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feld 66"/>
          <p:cNvSpPr txBox="1"/>
          <p:nvPr/>
        </p:nvSpPr>
        <p:spPr>
          <a:xfrm>
            <a:off x="5046833" y="3886200"/>
            <a:ext cx="567784" cy="276999"/>
          </a:xfrm>
          <a:prstGeom prst="rect">
            <a:avLst/>
          </a:prstGeom>
          <a:noFill/>
        </p:spPr>
        <p:txBody>
          <a:bodyPr wrap="none" rtlCol="0">
            <a:spAutoFit/>
          </a:bodyPr>
          <a:lstStyle/>
          <a:p>
            <a:r>
              <a:rPr lang="de-DE" dirty="0" smtClean="0"/>
              <a:t>80um</a:t>
            </a:r>
            <a:endParaRPr lang="de-DE" dirty="0"/>
          </a:p>
        </p:txBody>
      </p:sp>
      <p:cxnSp>
        <p:nvCxnSpPr>
          <p:cNvPr id="69" name="Gerade Verbindung mit Pfeil 68"/>
          <p:cNvCxnSpPr/>
          <p:nvPr/>
        </p:nvCxnSpPr>
        <p:spPr bwMode="auto">
          <a:xfrm flipH="1" flipV="1">
            <a:off x="4267200" y="3657600"/>
            <a:ext cx="6096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mit Pfeil 69"/>
          <p:cNvCxnSpPr/>
          <p:nvPr/>
        </p:nvCxnSpPr>
        <p:spPr bwMode="auto">
          <a:xfrm>
            <a:off x="1524000" y="1752600"/>
            <a:ext cx="54102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feld 71"/>
          <p:cNvSpPr txBox="1"/>
          <p:nvPr/>
        </p:nvSpPr>
        <p:spPr>
          <a:xfrm>
            <a:off x="1926640" y="1447800"/>
            <a:ext cx="559770" cy="276999"/>
          </a:xfrm>
          <a:prstGeom prst="rect">
            <a:avLst/>
          </a:prstGeom>
          <a:noFill/>
        </p:spPr>
        <p:txBody>
          <a:bodyPr wrap="none" rtlCol="0">
            <a:spAutoFit/>
          </a:bodyPr>
          <a:lstStyle/>
          <a:p>
            <a:r>
              <a:rPr lang="de-DE" dirty="0" smtClean="0"/>
              <a:t>10cm</a:t>
            </a:r>
            <a:endParaRPr lang="de-DE" dirty="0"/>
          </a:p>
        </p:txBody>
      </p:sp>
      <p:sp>
        <p:nvSpPr>
          <p:cNvPr id="73" name="Rechteck 72"/>
          <p:cNvSpPr/>
          <p:nvPr/>
        </p:nvSpPr>
        <p:spPr bwMode="auto">
          <a:xfrm>
            <a:off x="1447800" y="1905000"/>
            <a:ext cx="5562600" cy="1676400"/>
          </a:xfrm>
          <a:prstGeom prst="rect">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75" name="Gruppieren 74"/>
          <p:cNvGrpSpPr/>
          <p:nvPr/>
        </p:nvGrpSpPr>
        <p:grpSpPr>
          <a:xfrm>
            <a:off x="2514600" y="3200400"/>
            <a:ext cx="609600" cy="152400"/>
            <a:chOff x="7391400" y="2895600"/>
            <a:chExt cx="609600" cy="152400"/>
          </a:xfrm>
        </p:grpSpPr>
        <p:cxnSp>
          <p:nvCxnSpPr>
            <p:cNvPr id="76" name="Gerade Verbindung 75"/>
            <p:cNvCxnSpPr/>
            <p:nvPr/>
          </p:nvCxnSpPr>
          <p:spPr bwMode="auto">
            <a:xfrm flipV="1">
              <a:off x="7391400" y="2895600"/>
              <a:ext cx="152400" cy="152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7543800" y="2895600"/>
              <a:ext cx="304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flipH="1" flipV="1">
              <a:off x="7848600" y="2895600"/>
              <a:ext cx="152400" cy="152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 name="Gruppieren 78"/>
          <p:cNvGrpSpPr/>
          <p:nvPr/>
        </p:nvGrpSpPr>
        <p:grpSpPr>
          <a:xfrm>
            <a:off x="3886200" y="3200400"/>
            <a:ext cx="609600" cy="152400"/>
            <a:chOff x="7391400" y="2895600"/>
            <a:chExt cx="609600" cy="152400"/>
          </a:xfrm>
        </p:grpSpPr>
        <p:cxnSp>
          <p:nvCxnSpPr>
            <p:cNvPr id="80" name="Gerade Verbindung 79"/>
            <p:cNvCxnSpPr/>
            <p:nvPr/>
          </p:nvCxnSpPr>
          <p:spPr bwMode="auto">
            <a:xfrm flipV="1">
              <a:off x="7391400" y="2895600"/>
              <a:ext cx="152400" cy="152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7543800" y="2895600"/>
              <a:ext cx="304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flipH="1" flipV="1">
              <a:off x="7848600" y="2895600"/>
              <a:ext cx="152400" cy="152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uppieren 82"/>
          <p:cNvGrpSpPr/>
          <p:nvPr/>
        </p:nvGrpSpPr>
        <p:grpSpPr>
          <a:xfrm>
            <a:off x="5334000" y="3200400"/>
            <a:ext cx="609600" cy="152400"/>
            <a:chOff x="7391400" y="2895600"/>
            <a:chExt cx="609600" cy="152400"/>
          </a:xfrm>
        </p:grpSpPr>
        <p:cxnSp>
          <p:nvCxnSpPr>
            <p:cNvPr id="84" name="Gerade Verbindung 83"/>
            <p:cNvCxnSpPr/>
            <p:nvPr/>
          </p:nvCxnSpPr>
          <p:spPr bwMode="auto">
            <a:xfrm flipV="1">
              <a:off x="7391400" y="2895600"/>
              <a:ext cx="152400" cy="152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7543800" y="2895600"/>
              <a:ext cx="304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flipH="1" flipV="1">
              <a:off x="7848600" y="2895600"/>
              <a:ext cx="152400" cy="152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7" name="Textfeld 86"/>
          <p:cNvSpPr txBox="1"/>
          <p:nvPr/>
        </p:nvSpPr>
        <p:spPr>
          <a:xfrm>
            <a:off x="2286000" y="4038600"/>
            <a:ext cx="1495922" cy="276999"/>
          </a:xfrm>
          <a:prstGeom prst="rect">
            <a:avLst/>
          </a:prstGeom>
          <a:noFill/>
        </p:spPr>
        <p:txBody>
          <a:bodyPr wrap="none" rtlCol="0">
            <a:spAutoFit/>
          </a:bodyPr>
          <a:lstStyle/>
          <a:p>
            <a:r>
              <a:rPr lang="de-DE" dirty="0" smtClean="0"/>
              <a:t>Redistribution </a:t>
            </a:r>
            <a:r>
              <a:rPr lang="de-DE" dirty="0" err="1" smtClean="0"/>
              <a:t>layer</a:t>
            </a:r>
            <a:endParaRPr lang="de-DE" dirty="0"/>
          </a:p>
        </p:txBody>
      </p:sp>
      <p:cxnSp>
        <p:nvCxnSpPr>
          <p:cNvPr id="89" name="Gerade Verbindung mit Pfeil 88"/>
          <p:cNvCxnSpPr/>
          <p:nvPr/>
        </p:nvCxnSpPr>
        <p:spPr bwMode="auto">
          <a:xfrm flipV="1">
            <a:off x="3124200" y="33528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7560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ATLAS </a:t>
            </a:r>
            <a:r>
              <a:rPr lang="en-US" dirty="0"/>
              <a:t>p</a:t>
            </a:r>
            <a:r>
              <a:rPr lang="en-US" dirty="0" smtClean="0"/>
              <a:t>ixels </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We have developed small HVCMOS prototypes for the pixel </a:t>
            </a:r>
            <a:r>
              <a:rPr lang="en-US" dirty="0" smtClean="0"/>
              <a:t>layers.</a:t>
            </a:r>
          </a:p>
          <a:p>
            <a:r>
              <a:rPr lang="en-US" dirty="0" smtClean="0"/>
              <a:t>There </a:t>
            </a:r>
            <a:r>
              <a:rPr lang="en-US" dirty="0"/>
              <a:t>chip are just glued onto FEI4 readout chip without </a:t>
            </a:r>
            <a:r>
              <a:rPr lang="en-US" dirty="0" smtClean="0"/>
              <a:t>bumps.</a:t>
            </a:r>
          </a:p>
          <a:p>
            <a:r>
              <a:rPr lang="en-US" dirty="0" smtClean="0"/>
              <a:t>We </a:t>
            </a:r>
            <a:r>
              <a:rPr lang="en-US" dirty="0"/>
              <a:t>measure 99% detection </a:t>
            </a:r>
            <a:r>
              <a:rPr lang="en-US" dirty="0" smtClean="0"/>
              <a:t>efficiency.</a:t>
            </a:r>
          </a:p>
          <a:p>
            <a:r>
              <a:rPr lang="en-US" dirty="0" smtClean="0"/>
              <a:t>ATLAS </a:t>
            </a:r>
            <a:r>
              <a:rPr lang="en-US" dirty="0"/>
              <a:t>application is especially difficult since a high radiation tolerance is required. After irradiation to 1e15 </a:t>
            </a:r>
            <a:r>
              <a:rPr lang="en-US" dirty="0" err="1"/>
              <a:t>neq</a:t>
            </a:r>
            <a:r>
              <a:rPr lang="en-US" dirty="0"/>
              <a:t> we still have 95% </a:t>
            </a:r>
            <a:r>
              <a:rPr lang="en-US" dirty="0" smtClean="0"/>
              <a:t>efficiency.</a:t>
            </a:r>
          </a:p>
          <a:p>
            <a:r>
              <a:rPr lang="en-US" dirty="0" smtClean="0"/>
              <a:t>This </a:t>
            </a:r>
            <a:r>
              <a:rPr lang="en-US" dirty="0"/>
              <a:t>is a good result, but we need and will improve it with our next prototypes. </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44</a:t>
            </a:fld>
            <a:endParaRPr lang="de-DE" altLang="de-DE"/>
          </a:p>
        </p:txBody>
      </p:sp>
      <p:pic>
        <p:nvPicPr>
          <p:cNvPr id="6" name="Picture 2" descr="C:\Users\ivan\Desktop\P14_ccpdv4_2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3211" y="2907189"/>
            <a:ext cx="1981200" cy="1500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743200"/>
            <a:ext cx="5395913" cy="274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68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CLIC</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HVCMOS is also proposed for </a:t>
            </a:r>
            <a:r>
              <a:rPr lang="en-US" dirty="0" smtClean="0"/>
              <a:t>CLIC.</a:t>
            </a:r>
          </a:p>
          <a:p>
            <a:r>
              <a:rPr lang="en-US" dirty="0" smtClean="0"/>
              <a:t>CLIC detector:</a:t>
            </a:r>
          </a:p>
          <a:p>
            <a:r>
              <a:rPr lang="en-US" dirty="0" smtClean="0"/>
              <a:t>Hybrid </a:t>
            </a:r>
            <a:r>
              <a:rPr lang="en-US" dirty="0"/>
              <a:t>detector based on </a:t>
            </a:r>
            <a:r>
              <a:rPr lang="en-US" dirty="0" smtClean="0"/>
              <a:t>HVCMOS </a:t>
            </a:r>
            <a:r>
              <a:rPr lang="en-US" dirty="0"/>
              <a:t>active senor and a CLICPIX </a:t>
            </a:r>
            <a:r>
              <a:rPr lang="en-US" dirty="0" smtClean="0"/>
              <a:t>chip.</a:t>
            </a:r>
          </a:p>
          <a:p>
            <a:r>
              <a:rPr lang="en-US" dirty="0" smtClean="0"/>
              <a:t>The </a:t>
            </a:r>
            <a:r>
              <a:rPr lang="en-US" dirty="0"/>
              <a:t>pixel size is only </a:t>
            </a:r>
            <a:r>
              <a:rPr lang="en-US" dirty="0" smtClean="0"/>
              <a:t>25um x 25um</a:t>
            </a:r>
            <a:r>
              <a:rPr lang="en-US" dirty="0"/>
              <a:t>. </a:t>
            </a:r>
            <a:endParaRPr lang="en-US"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45</a:t>
            </a:fld>
            <a:endParaRPr lang="de-DE" altLang="de-DE"/>
          </a:p>
        </p:txBody>
      </p:sp>
      <p:sp>
        <p:nvSpPr>
          <p:cNvPr id="10" name="Rechteck 9"/>
          <p:cNvSpPr/>
          <p:nvPr/>
        </p:nvSpPr>
        <p:spPr bwMode="auto">
          <a:xfrm>
            <a:off x="4610100" y="5410200"/>
            <a:ext cx="3276600" cy="990600"/>
          </a:xfrm>
          <a:prstGeom prst="rect">
            <a:avLst/>
          </a:prstGeom>
          <a:solidFill>
            <a:srgbClr val="FFFF6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1" name="Rechteck 10"/>
          <p:cNvSpPr/>
          <p:nvPr/>
        </p:nvSpPr>
        <p:spPr bwMode="auto">
          <a:xfrm>
            <a:off x="4762500" y="2819400"/>
            <a:ext cx="10668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Textfeld 312"/>
          <p:cNvSpPr txBox="1">
            <a:spLocks noChangeArrowheads="1"/>
          </p:cNvSpPr>
          <p:nvPr/>
        </p:nvSpPr>
        <p:spPr bwMode="auto">
          <a:xfrm>
            <a:off x="4762500" y="2771001"/>
            <a:ext cx="1120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r>
              <a:rPr lang="en-US" altLang="de-DE" dirty="0" smtClean="0"/>
              <a:t>Readout pixel</a:t>
            </a:r>
            <a:endParaRPr lang="en-US" altLang="de-DE" dirty="0"/>
          </a:p>
        </p:txBody>
      </p:sp>
      <p:grpSp>
        <p:nvGrpSpPr>
          <p:cNvPr id="13" name="Gruppieren 12"/>
          <p:cNvGrpSpPr/>
          <p:nvPr/>
        </p:nvGrpSpPr>
        <p:grpSpPr>
          <a:xfrm>
            <a:off x="4838700" y="3200400"/>
            <a:ext cx="990600" cy="2743200"/>
            <a:chOff x="5562600" y="2971800"/>
            <a:chExt cx="990600" cy="2743200"/>
          </a:xfrm>
        </p:grpSpPr>
        <p:sp>
          <p:nvSpPr>
            <p:cNvPr id="65" name="Rechteck 64"/>
            <p:cNvSpPr/>
            <p:nvPr/>
          </p:nvSpPr>
          <p:spPr bwMode="auto">
            <a:xfrm>
              <a:off x="5562600" y="5181600"/>
              <a:ext cx="838200" cy="533400"/>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defRPr/>
              </a:pPr>
              <a:endParaRPr lang="de-DE"/>
            </a:p>
          </p:txBody>
        </p:sp>
        <p:sp>
          <p:nvSpPr>
            <p:cNvPr id="66" name="Gleichschenkliges Dreieck 65"/>
            <p:cNvSpPr>
              <a:spLocks noChangeArrowheads="1"/>
            </p:cNvSpPr>
            <p:nvPr/>
          </p:nvSpPr>
          <p:spPr bwMode="auto">
            <a:xfrm rot="5400000">
              <a:off x="5867400" y="50292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67" name="Gerade Verbindung 66"/>
            <p:cNvCxnSpPr>
              <a:cxnSpLocks noChangeShapeType="1"/>
            </p:cNvCxnSpPr>
            <p:nvPr/>
          </p:nvCxnSpPr>
          <p:spPr bwMode="auto">
            <a:xfrm>
              <a:off x="5715000" y="51816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a:cxnSpLocks noChangeShapeType="1"/>
            </p:cNvCxnSpPr>
            <p:nvPr/>
          </p:nvCxnSpPr>
          <p:spPr bwMode="auto">
            <a:xfrm>
              <a:off x="6172200" y="51816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a:cxnSpLocks noChangeShapeType="1"/>
            </p:cNvCxnSpPr>
            <p:nvPr/>
          </p:nvCxnSpPr>
          <p:spPr bwMode="auto">
            <a:xfrm>
              <a:off x="5791200" y="4953000"/>
              <a:ext cx="228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a:cxnSpLocks noChangeShapeType="1"/>
            </p:cNvCxnSpPr>
            <p:nvPr/>
          </p:nvCxnSpPr>
          <p:spPr bwMode="auto">
            <a:xfrm>
              <a:off x="6019800" y="48768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a:cxnSpLocks noChangeShapeType="1"/>
            </p:cNvCxnSpPr>
            <p:nvPr/>
          </p:nvCxnSpPr>
          <p:spPr bwMode="auto">
            <a:xfrm>
              <a:off x="6096000" y="48768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a:cxnSpLocks noChangeShapeType="1"/>
            </p:cNvCxnSpPr>
            <p:nvPr/>
          </p:nvCxnSpPr>
          <p:spPr bwMode="auto">
            <a:xfrm>
              <a:off x="6096000" y="4953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a:cxnSpLocks noChangeShapeType="1"/>
            </p:cNvCxnSpPr>
            <p:nvPr/>
          </p:nvCxnSpPr>
          <p:spPr bwMode="auto">
            <a:xfrm>
              <a:off x="6248400" y="4953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a:cxnSpLocks noChangeShapeType="1"/>
            </p:cNvCxnSpPr>
            <p:nvPr/>
          </p:nvCxnSpPr>
          <p:spPr bwMode="auto">
            <a:xfrm>
              <a:off x="5791200" y="4953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a:cxnSpLocks noChangeShapeType="1"/>
            </p:cNvCxnSpPr>
            <p:nvPr/>
          </p:nvCxnSpPr>
          <p:spPr bwMode="auto">
            <a:xfrm>
              <a:off x="5715000" y="51816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a:cxnSpLocks noChangeShapeType="1"/>
            </p:cNvCxnSpPr>
            <p:nvPr/>
          </p:nvCxnSpPr>
          <p:spPr bwMode="auto">
            <a:xfrm>
              <a:off x="5638800" y="5334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Gleichschenkliges Dreieck 76"/>
            <p:cNvSpPr>
              <a:spLocks noChangeArrowheads="1"/>
            </p:cNvSpPr>
            <p:nvPr/>
          </p:nvSpPr>
          <p:spPr bwMode="auto">
            <a:xfrm>
              <a:off x="5638800" y="5334000"/>
              <a:ext cx="152400" cy="131763"/>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78" name="Gerade Verbindung 77"/>
            <p:cNvCxnSpPr>
              <a:cxnSpLocks noChangeShapeType="1"/>
            </p:cNvCxnSpPr>
            <p:nvPr/>
          </p:nvCxnSpPr>
          <p:spPr bwMode="auto">
            <a:xfrm>
              <a:off x="5715000" y="5486400"/>
              <a:ext cx="0" cy="76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6172200" y="5181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flipV="1">
              <a:off x="6324600" y="38862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Rechteck 80"/>
            <p:cNvSpPr/>
            <p:nvPr/>
          </p:nvSpPr>
          <p:spPr bwMode="auto">
            <a:xfrm>
              <a:off x="5715000" y="3810000"/>
              <a:ext cx="7620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2" name="Rechteck 81"/>
            <p:cNvSpPr/>
            <p:nvPr/>
          </p:nvSpPr>
          <p:spPr bwMode="auto">
            <a:xfrm>
              <a:off x="5715000" y="3657600"/>
              <a:ext cx="7620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Gleichschenkliges Dreieck 82"/>
            <p:cNvSpPr>
              <a:spLocks noChangeArrowheads="1"/>
            </p:cNvSpPr>
            <p:nvPr/>
          </p:nvSpPr>
          <p:spPr bwMode="auto">
            <a:xfrm rot="5400000">
              <a:off x="6096000" y="29718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84" name="Gerade Verbindung 83"/>
            <p:cNvCxnSpPr>
              <a:stCxn id="83" idx="0"/>
            </p:cNvCxnSpPr>
            <p:nvPr/>
          </p:nvCxnSpPr>
          <p:spPr bwMode="auto">
            <a:xfrm>
              <a:off x="64008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flipV="1">
              <a:off x="5867400" y="31242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a:endCxn id="83" idx="3"/>
            </p:cNvCxnSpPr>
            <p:nvPr/>
          </p:nvCxnSpPr>
          <p:spPr bwMode="auto">
            <a:xfrm>
              <a:off x="5867400" y="3124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uppieren 13"/>
          <p:cNvGrpSpPr/>
          <p:nvPr/>
        </p:nvGrpSpPr>
        <p:grpSpPr>
          <a:xfrm>
            <a:off x="5829300" y="3200400"/>
            <a:ext cx="990600" cy="2743200"/>
            <a:chOff x="5562600" y="2971800"/>
            <a:chExt cx="990600" cy="2743200"/>
          </a:xfrm>
        </p:grpSpPr>
        <p:sp>
          <p:nvSpPr>
            <p:cNvPr id="43" name="Rechteck 42"/>
            <p:cNvSpPr/>
            <p:nvPr/>
          </p:nvSpPr>
          <p:spPr bwMode="auto">
            <a:xfrm>
              <a:off x="5562600" y="5181600"/>
              <a:ext cx="838200" cy="533400"/>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defRPr/>
              </a:pPr>
              <a:endParaRPr lang="de-DE"/>
            </a:p>
          </p:txBody>
        </p:sp>
        <p:sp>
          <p:nvSpPr>
            <p:cNvPr id="44" name="Gleichschenkliges Dreieck 43"/>
            <p:cNvSpPr>
              <a:spLocks noChangeArrowheads="1"/>
            </p:cNvSpPr>
            <p:nvPr/>
          </p:nvSpPr>
          <p:spPr bwMode="auto">
            <a:xfrm rot="5400000">
              <a:off x="5867400" y="50292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45" name="Gerade Verbindung 44"/>
            <p:cNvCxnSpPr>
              <a:cxnSpLocks noChangeShapeType="1"/>
            </p:cNvCxnSpPr>
            <p:nvPr/>
          </p:nvCxnSpPr>
          <p:spPr bwMode="auto">
            <a:xfrm>
              <a:off x="5715000" y="51816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a:cxnSpLocks noChangeShapeType="1"/>
            </p:cNvCxnSpPr>
            <p:nvPr/>
          </p:nvCxnSpPr>
          <p:spPr bwMode="auto">
            <a:xfrm>
              <a:off x="6172200" y="51816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a:cxnSpLocks noChangeShapeType="1"/>
            </p:cNvCxnSpPr>
            <p:nvPr/>
          </p:nvCxnSpPr>
          <p:spPr bwMode="auto">
            <a:xfrm>
              <a:off x="5791200" y="4953000"/>
              <a:ext cx="228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a:cxnSpLocks noChangeShapeType="1"/>
            </p:cNvCxnSpPr>
            <p:nvPr/>
          </p:nvCxnSpPr>
          <p:spPr bwMode="auto">
            <a:xfrm>
              <a:off x="6019800" y="48768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a:cxnSpLocks noChangeShapeType="1"/>
            </p:cNvCxnSpPr>
            <p:nvPr/>
          </p:nvCxnSpPr>
          <p:spPr bwMode="auto">
            <a:xfrm>
              <a:off x="6096000" y="48768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a:cxnSpLocks noChangeShapeType="1"/>
            </p:cNvCxnSpPr>
            <p:nvPr/>
          </p:nvCxnSpPr>
          <p:spPr bwMode="auto">
            <a:xfrm>
              <a:off x="6096000" y="4953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a:cxnSpLocks noChangeShapeType="1"/>
            </p:cNvCxnSpPr>
            <p:nvPr/>
          </p:nvCxnSpPr>
          <p:spPr bwMode="auto">
            <a:xfrm>
              <a:off x="6248400" y="4953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51"/>
            <p:cNvCxnSpPr>
              <a:cxnSpLocks noChangeShapeType="1"/>
            </p:cNvCxnSpPr>
            <p:nvPr/>
          </p:nvCxnSpPr>
          <p:spPr bwMode="auto">
            <a:xfrm>
              <a:off x="5791200" y="4953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a:cxnSpLocks noChangeShapeType="1"/>
            </p:cNvCxnSpPr>
            <p:nvPr/>
          </p:nvCxnSpPr>
          <p:spPr bwMode="auto">
            <a:xfrm>
              <a:off x="5715000" y="51816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a:cxnSpLocks noChangeShapeType="1"/>
            </p:cNvCxnSpPr>
            <p:nvPr/>
          </p:nvCxnSpPr>
          <p:spPr bwMode="auto">
            <a:xfrm>
              <a:off x="5638800" y="5334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Gleichschenkliges Dreieck 54"/>
            <p:cNvSpPr>
              <a:spLocks noChangeArrowheads="1"/>
            </p:cNvSpPr>
            <p:nvPr/>
          </p:nvSpPr>
          <p:spPr bwMode="auto">
            <a:xfrm>
              <a:off x="5638800" y="5334000"/>
              <a:ext cx="152400" cy="131763"/>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56" name="Gerade Verbindung 55"/>
            <p:cNvCxnSpPr>
              <a:cxnSpLocks noChangeShapeType="1"/>
            </p:cNvCxnSpPr>
            <p:nvPr/>
          </p:nvCxnSpPr>
          <p:spPr bwMode="auto">
            <a:xfrm>
              <a:off x="5715000" y="5486400"/>
              <a:ext cx="0" cy="76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6172200" y="5181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57"/>
            <p:cNvCxnSpPr/>
            <p:nvPr/>
          </p:nvCxnSpPr>
          <p:spPr bwMode="auto">
            <a:xfrm flipV="1">
              <a:off x="6324600" y="38862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hteck 58"/>
            <p:cNvSpPr/>
            <p:nvPr/>
          </p:nvSpPr>
          <p:spPr bwMode="auto">
            <a:xfrm>
              <a:off x="5715000" y="3810000"/>
              <a:ext cx="7620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0" name="Rechteck 59"/>
            <p:cNvSpPr/>
            <p:nvPr/>
          </p:nvSpPr>
          <p:spPr bwMode="auto">
            <a:xfrm>
              <a:off x="5715000" y="3657600"/>
              <a:ext cx="7620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1" name="Gleichschenkliges Dreieck 60"/>
            <p:cNvSpPr>
              <a:spLocks noChangeArrowheads="1"/>
            </p:cNvSpPr>
            <p:nvPr/>
          </p:nvSpPr>
          <p:spPr bwMode="auto">
            <a:xfrm rot="5400000">
              <a:off x="6096000" y="29718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62" name="Gerade Verbindung 61"/>
            <p:cNvCxnSpPr>
              <a:stCxn id="61" idx="0"/>
            </p:cNvCxnSpPr>
            <p:nvPr/>
          </p:nvCxnSpPr>
          <p:spPr bwMode="auto">
            <a:xfrm>
              <a:off x="64008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62"/>
            <p:cNvCxnSpPr/>
            <p:nvPr/>
          </p:nvCxnSpPr>
          <p:spPr bwMode="auto">
            <a:xfrm flipV="1">
              <a:off x="5867400" y="31242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a:endCxn id="61" idx="3"/>
            </p:cNvCxnSpPr>
            <p:nvPr/>
          </p:nvCxnSpPr>
          <p:spPr bwMode="auto">
            <a:xfrm>
              <a:off x="5867400" y="3124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uppieren 14"/>
          <p:cNvGrpSpPr/>
          <p:nvPr/>
        </p:nvGrpSpPr>
        <p:grpSpPr>
          <a:xfrm>
            <a:off x="6819900" y="3200400"/>
            <a:ext cx="990600" cy="2743200"/>
            <a:chOff x="5562600" y="2971800"/>
            <a:chExt cx="990600" cy="2743200"/>
          </a:xfrm>
        </p:grpSpPr>
        <p:sp>
          <p:nvSpPr>
            <p:cNvPr id="21" name="Rechteck 20"/>
            <p:cNvSpPr/>
            <p:nvPr/>
          </p:nvSpPr>
          <p:spPr bwMode="auto">
            <a:xfrm>
              <a:off x="5562600" y="5181600"/>
              <a:ext cx="838200" cy="533400"/>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defRPr/>
              </a:pPr>
              <a:endParaRPr lang="de-DE"/>
            </a:p>
          </p:txBody>
        </p:sp>
        <p:sp>
          <p:nvSpPr>
            <p:cNvPr id="22" name="Gleichschenkliges Dreieck 21"/>
            <p:cNvSpPr>
              <a:spLocks noChangeArrowheads="1"/>
            </p:cNvSpPr>
            <p:nvPr/>
          </p:nvSpPr>
          <p:spPr bwMode="auto">
            <a:xfrm rot="5400000">
              <a:off x="5867400" y="50292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23" name="Gerade Verbindung 22"/>
            <p:cNvCxnSpPr>
              <a:cxnSpLocks noChangeShapeType="1"/>
            </p:cNvCxnSpPr>
            <p:nvPr/>
          </p:nvCxnSpPr>
          <p:spPr bwMode="auto">
            <a:xfrm>
              <a:off x="5715000" y="51816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a:cxnSpLocks noChangeShapeType="1"/>
            </p:cNvCxnSpPr>
            <p:nvPr/>
          </p:nvCxnSpPr>
          <p:spPr bwMode="auto">
            <a:xfrm>
              <a:off x="6172200" y="51816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a:cxnSpLocks noChangeShapeType="1"/>
            </p:cNvCxnSpPr>
            <p:nvPr/>
          </p:nvCxnSpPr>
          <p:spPr bwMode="auto">
            <a:xfrm>
              <a:off x="5791200" y="4953000"/>
              <a:ext cx="228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a:cxnSpLocks noChangeShapeType="1"/>
            </p:cNvCxnSpPr>
            <p:nvPr/>
          </p:nvCxnSpPr>
          <p:spPr bwMode="auto">
            <a:xfrm>
              <a:off x="6019800" y="48768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a:cxnSpLocks noChangeShapeType="1"/>
            </p:cNvCxnSpPr>
            <p:nvPr/>
          </p:nvCxnSpPr>
          <p:spPr bwMode="auto">
            <a:xfrm>
              <a:off x="6096000" y="48768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a:cxnSpLocks noChangeShapeType="1"/>
            </p:cNvCxnSpPr>
            <p:nvPr/>
          </p:nvCxnSpPr>
          <p:spPr bwMode="auto">
            <a:xfrm>
              <a:off x="6096000" y="4953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a:cxnSpLocks noChangeShapeType="1"/>
            </p:cNvCxnSpPr>
            <p:nvPr/>
          </p:nvCxnSpPr>
          <p:spPr bwMode="auto">
            <a:xfrm>
              <a:off x="6248400" y="4953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a:cxnSpLocks noChangeShapeType="1"/>
            </p:cNvCxnSpPr>
            <p:nvPr/>
          </p:nvCxnSpPr>
          <p:spPr bwMode="auto">
            <a:xfrm>
              <a:off x="5791200" y="4953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a:cxnSpLocks noChangeShapeType="1"/>
            </p:cNvCxnSpPr>
            <p:nvPr/>
          </p:nvCxnSpPr>
          <p:spPr bwMode="auto">
            <a:xfrm>
              <a:off x="5715000" y="5181600"/>
              <a:ext cx="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a:cxnSpLocks noChangeShapeType="1"/>
            </p:cNvCxnSpPr>
            <p:nvPr/>
          </p:nvCxnSpPr>
          <p:spPr bwMode="auto">
            <a:xfrm>
              <a:off x="5638800" y="5334000"/>
              <a:ext cx="15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Gleichschenkliges Dreieck 32"/>
            <p:cNvSpPr>
              <a:spLocks noChangeArrowheads="1"/>
            </p:cNvSpPr>
            <p:nvPr/>
          </p:nvSpPr>
          <p:spPr bwMode="auto">
            <a:xfrm>
              <a:off x="5638800" y="5334000"/>
              <a:ext cx="152400" cy="131763"/>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34" name="Gerade Verbindung 33"/>
            <p:cNvCxnSpPr>
              <a:cxnSpLocks noChangeShapeType="1"/>
            </p:cNvCxnSpPr>
            <p:nvPr/>
          </p:nvCxnSpPr>
          <p:spPr bwMode="auto">
            <a:xfrm>
              <a:off x="5715000" y="5486400"/>
              <a:ext cx="0" cy="76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6172200" y="5181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flipV="1">
              <a:off x="6324600" y="38862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hteck 36"/>
            <p:cNvSpPr/>
            <p:nvPr/>
          </p:nvSpPr>
          <p:spPr bwMode="auto">
            <a:xfrm>
              <a:off x="5715000" y="3810000"/>
              <a:ext cx="7620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Rechteck 37"/>
            <p:cNvSpPr/>
            <p:nvPr/>
          </p:nvSpPr>
          <p:spPr bwMode="auto">
            <a:xfrm>
              <a:off x="5715000" y="3657600"/>
              <a:ext cx="7620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9" name="Gleichschenkliges Dreieck 38"/>
            <p:cNvSpPr>
              <a:spLocks noChangeArrowheads="1"/>
            </p:cNvSpPr>
            <p:nvPr/>
          </p:nvSpPr>
          <p:spPr bwMode="auto">
            <a:xfrm rot="5400000">
              <a:off x="6096000" y="2971800"/>
              <a:ext cx="304800" cy="304800"/>
            </a:xfrm>
            <a:prstGeom prst="triangle">
              <a:avLst>
                <a:gd name="adj"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endParaRPr lang="de-DE" altLang="de-DE"/>
            </a:p>
          </p:txBody>
        </p:sp>
        <p:cxnSp>
          <p:nvCxnSpPr>
            <p:cNvPr id="40" name="Gerade Verbindung 39"/>
            <p:cNvCxnSpPr>
              <a:stCxn id="39" idx="0"/>
            </p:cNvCxnSpPr>
            <p:nvPr/>
          </p:nvCxnSpPr>
          <p:spPr bwMode="auto">
            <a:xfrm>
              <a:off x="64008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flipV="1">
              <a:off x="5867400" y="31242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a:endCxn id="39" idx="3"/>
            </p:cNvCxnSpPr>
            <p:nvPr/>
          </p:nvCxnSpPr>
          <p:spPr bwMode="auto">
            <a:xfrm>
              <a:off x="5867400" y="3124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Rechteck 15"/>
          <p:cNvSpPr/>
          <p:nvPr/>
        </p:nvSpPr>
        <p:spPr bwMode="auto">
          <a:xfrm>
            <a:off x="5829300" y="2819400"/>
            <a:ext cx="9906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6819900" y="2819400"/>
            <a:ext cx="990600" cy="1143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Textfeld 312"/>
          <p:cNvSpPr txBox="1">
            <a:spLocks noChangeArrowheads="1"/>
          </p:cNvSpPr>
          <p:nvPr/>
        </p:nvSpPr>
        <p:spPr bwMode="auto">
          <a:xfrm>
            <a:off x="4770597" y="2514600"/>
            <a:ext cx="15921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r>
              <a:rPr lang="en-US" altLang="de-DE" dirty="0" smtClean="0"/>
              <a:t>Size: 25 </a:t>
            </a:r>
            <a:r>
              <a:rPr lang="el-GR" altLang="de-DE" dirty="0"/>
              <a:t>µ</a:t>
            </a:r>
            <a:r>
              <a:rPr lang="de-DE" altLang="de-DE" dirty="0"/>
              <a:t>m </a:t>
            </a:r>
            <a:r>
              <a:rPr lang="en-US" altLang="de-DE" dirty="0" smtClean="0"/>
              <a:t>x 25 </a:t>
            </a:r>
            <a:r>
              <a:rPr lang="el-GR" altLang="de-DE" dirty="0" smtClean="0"/>
              <a:t>µ</a:t>
            </a:r>
            <a:r>
              <a:rPr lang="de-DE" altLang="de-DE" dirty="0" smtClean="0"/>
              <a:t>m</a:t>
            </a:r>
            <a:endParaRPr lang="en-US" altLang="de-DE" dirty="0"/>
          </a:p>
        </p:txBody>
      </p:sp>
      <p:sp>
        <p:nvSpPr>
          <p:cNvPr id="19" name="Textfeld 312"/>
          <p:cNvSpPr txBox="1">
            <a:spLocks noChangeArrowheads="1"/>
          </p:cNvSpPr>
          <p:nvPr/>
        </p:nvSpPr>
        <p:spPr bwMode="auto">
          <a:xfrm>
            <a:off x="4762500" y="5943600"/>
            <a:ext cx="15921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eaLnBrk="1" hangingPunct="1">
              <a:spcBef>
                <a:spcPct val="0"/>
              </a:spcBef>
              <a:buFontTx/>
              <a:buNone/>
            </a:pPr>
            <a:r>
              <a:rPr lang="en-US" altLang="de-DE" dirty="0" smtClean="0"/>
              <a:t>Size: 25 </a:t>
            </a:r>
            <a:r>
              <a:rPr lang="el-GR" altLang="de-DE" dirty="0"/>
              <a:t>µ</a:t>
            </a:r>
            <a:r>
              <a:rPr lang="de-DE" altLang="de-DE" dirty="0"/>
              <a:t>m </a:t>
            </a:r>
            <a:r>
              <a:rPr lang="en-US" altLang="de-DE" dirty="0" smtClean="0"/>
              <a:t>x 25 </a:t>
            </a:r>
            <a:r>
              <a:rPr lang="el-GR" altLang="de-DE" dirty="0" smtClean="0"/>
              <a:t>µ</a:t>
            </a:r>
            <a:r>
              <a:rPr lang="de-DE" altLang="de-DE" dirty="0" smtClean="0"/>
              <a:t>m</a:t>
            </a:r>
            <a:endParaRPr lang="en-US" altLang="de-DE" dirty="0"/>
          </a:p>
        </p:txBody>
      </p:sp>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895600"/>
            <a:ext cx="2895600" cy="345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12084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CLIC</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HVCMOS is also proposed for </a:t>
            </a:r>
            <a:r>
              <a:rPr lang="en-US" dirty="0" smtClean="0"/>
              <a:t>CLIC.</a:t>
            </a:r>
          </a:p>
          <a:p>
            <a:r>
              <a:rPr lang="en-US" dirty="0" smtClean="0"/>
              <a:t>CLIC detector:</a:t>
            </a:r>
          </a:p>
          <a:p>
            <a:r>
              <a:rPr lang="en-US" dirty="0" smtClean="0"/>
              <a:t>Hybrid </a:t>
            </a:r>
            <a:r>
              <a:rPr lang="en-US" dirty="0"/>
              <a:t>detector based on </a:t>
            </a:r>
            <a:r>
              <a:rPr lang="en-US" dirty="0" smtClean="0"/>
              <a:t>HVCMOS </a:t>
            </a:r>
            <a:r>
              <a:rPr lang="en-US" dirty="0"/>
              <a:t>active senor and a CLICPIX </a:t>
            </a:r>
            <a:r>
              <a:rPr lang="en-US" dirty="0" smtClean="0"/>
              <a:t>chip.</a:t>
            </a:r>
          </a:p>
          <a:p>
            <a:r>
              <a:rPr lang="en-US" dirty="0" smtClean="0"/>
              <a:t>The </a:t>
            </a:r>
            <a:r>
              <a:rPr lang="en-US" dirty="0"/>
              <a:t>pixel size is only </a:t>
            </a:r>
            <a:r>
              <a:rPr lang="en-US" dirty="0" smtClean="0"/>
              <a:t>25um x 25um</a:t>
            </a:r>
            <a:r>
              <a:rPr lang="en-US" dirty="0"/>
              <a:t>. </a:t>
            </a:r>
            <a:endParaRPr lang="en-US" dirty="0" smtClean="0"/>
          </a:p>
          <a:p>
            <a:r>
              <a:rPr lang="en-US" dirty="0" smtClean="0"/>
              <a:t>Possible due to capacitive </a:t>
            </a:r>
            <a:r>
              <a:rPr lang="en-US" dirty="0"/>
              <a:t>signal </a:t>
            </a:r>
            <a:r>
              <a:rPr lang="en-US" dirty="0" smtClean="0"/>
              <a:t>transmission.</a:t>
            </a:r>
          </a:p>
          <a:p>
            <a:r>
              <a:rPr lang="en-US" dirty="0" smtClean="0"/>
              <a:t>Although </a:t>
            </a:r>
            <a:r>
              <a:rPr lang="en-US" dirty="0"/>
              <a:t>very small, the pixels in this sensor have sophisticated signal processing – amplitude and time measurements are possible. Such a processing was possible so far only with much larger pixels. </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46</a:t>
            </a:fld>
            <a:endParaRPr lang="de-DE" altLang="de-D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3888375" cy="261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09600" y="5943600"/>
            <a:ext cx="1763624" cy="276999"/>
          </a:xfrm>
          <a:prstGeom prst="rect">
            <a:avLst/>
          </a:prstGeom>
        </p:spPr>
        <p:txBody>
          <a:bodyPr wrap="none">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r>
              <a:rPr lang="en-US" dirty="0" smtClean="0"/>
              <a:t>CCPD Sensor for CLIC</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276600"/>
            <a:ext cx="451638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38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CLIC</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smtClean="0"/>
              <a:t>Also </a:t>
            </a:r>
            <a:r>
              <a:rPr lang="en-US" dirty="0"/>
              <a:t>here we measure excellent detection efficiency.</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47</a:t>
            </a:fld>
            <a:endParaRPr lang="de-DE" altLang="de-D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3200400"/>
            <a:ext cx="387497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41814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55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FEL</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HVCMOS sensor can be used for FEL applications </a:t>
            </a:r>
            <a:r>
              <a:rPr lang="en-US" dirty="0" smtClean="0"/>
              <a:t>too.</a:t>
            </a:r>
          </a:p>
          <a:p>
            <a:r>
              <a:rPr lang="en-US" dirty="0" smtClean="0"/>
              <a:t>The </a:t>
            </a:r>
            <a:r>
              <a:rPr lang="en-US" dirty="0"/>
              <a:t>depletion layer size can be adapted by choosing of high resistive substrates.</a:t>
            </a:r>
            <a:endParaRPr lang="de-DE" dirty="0"/>
          </a:p>
          <a:p>
            <a:r>
              <a:rPr lang="en-US" dirty="0"/>
              <a:t>Several produces are ready to produce sensors on the substrates we choose.</a:t>
            </a:r>
            <a:endParaRPr lang="de-DE" dirty="0"/>
          </a:p>
          <a:p>
            <a:r>
              <a:rPr lang="en-US" dirty="0"/>
              <a:t>Backside illumination is </a:t>
            </a:r>
            <a:r>
              <a:rPr lang="en-US" dirty="0" smtClean="0"/>
              <a:t>possible. Radiation </a:t>
            </a:r>
            <a:r>
              <a:rPr lang="en-US" dirty="0"/>
              <a:t>tolerance of the electronics is very good. There can be several advantages over the existing hybrid detectors.</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48</a:t>
            </a:fld>
            <a:endParaRPr lang="de-DE" altLang="de-DE"/>
          </a:p>
        </p:txBody>
      </p:sp>
    </p:spTree>
    <p:extLst>
      <p:ext uri="{BB962C8B-B14F-4D97-AF65-F5344CB8AC3E}">
        <p14:creationId xmlns:p14="http://schemas.microsoft.com/office/powerpoint/2010/main" val="21654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45"/>
          <p:cNvSpPr>
            <a:spLocks noChangeArrowheads="1"/>
          </p:cNvSpPr>
          <p:nvPr/>
        </p:nvSpPr>
        <p:spPr bwMode="auto">
          <a:xfrm>
            <a:off x="152400" y="2590800"/>
            <a:ext cx="7620000" cy="25146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1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a:p>
        </p:txBody>
      </p:sp>
      <p:grpSp>
        <p:nvGrpSpPr>
          <p:cNvPr id="13315" name="Gruppieren 74"/>
          <p:cNvGrpSpPr>
            <a:grpSpLocks/>
          </p:cNvGrpSpPr>
          <p:nvPr/>
        </p:nvGrpSpPr>
        <p:grpSpPr bwMode="auto">
          <a:xfrm>
            <a:off x="4724400" y="381000"/>
            <a:ext cx="4419600" cy="4419600"/>
            <a:chOff x="533400" y="381000"/>
            <a:chExt cx="4419600" cy="4419600"/>
          </a:xfrm>
        </p:grpSpPr>
        <p:grpSp>
          <p:nvGrpSpPr>
            <p:cNvPr id="13367" name="Gruppieren 2"/>
            <p:cNvGrpSpPr>
              <a:grpSpLocks/>
            </p:cNvGrpSpPr>
            <p:nvPr/>
          </p:nvGrpSpPr>
          <p:grpSpPr bwMode="auto">
            <a:xfrm>
              <a:off x="533400" y="381000"/>
              <a:ext cx="4419600" cy="4419600"/>
              <a:chOff x="1600200" y="1447800"/>
              <a:chExt cx="2286000" cy="2286000"/>
            </a:xfrm>
          </p:grpSpPr>
          <p:sp>
            <p:nvSpPr>
              <p:cNvPr id="78" name="Bogen 77"/>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79" name="Bogen 78"/>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77" name="Abgerundetes Rechteck 76"/>
            <p:cNvSpPr/>
            <p:nvPr/>
          </p:nvSpPr>
          <p:spPr bwMode="auto">
            <a:xfrm>
              <a:off x="25146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grpSp>
      <p:grpSp>
        <p:nvGrpSpPr>
          <p:cNvPr id="13316" name="Gruppieren 67"/>
          <p:cNvGrpSpPr>
            <a:grpSpLocks/>
          </p:cNvGrpSpPr>
          <p:nvPr/>
        </p:nvGrpSpPr>
        <p:grpSpPr bwMode="auto">
          <a:xfrm>
            <a:off x="3886200" y="381000"/>
            <a:ext cx="4419600" cy="4419600"/>
            <a:chOff x="533400" y="381000"/>
            <a:chExt cx="4419600" cy="4419600"/>
          </a:xfrm>
        </p:grpSpPr>
        <p:grpSp>
          <p:nvGrpSpPr>
            <p:cNvPr id="13363" name="Gruppieren 2"/>
            <p:cNvGrpSpPr>
              <a:grpSpLocks/>
            </p:cNvGrpSpPr>
            <p:nvPr/>
          </p:nvGrpSpPr>
          <p:grpSpPr bwMode="auto">
            <a:xfrm>
              <a:off x="533400" y="381000"/>
              <a:ext cx="4419600" cy="4419600"/>
              <a:chOff x="1600200" y="1447800"/>
              <a:chExt cx="2286000" cy="2286000"/>
            </a:xfrm>
          </p:grpSpPr>
          <p:sp>
            <p:nvSpPr>
              <p:cNvPr id="71" name="Bogen 70"/>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74" name="Bogen 73"/>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70" name="Abgerundetes Rechteck 69"/>
            <p:cNvSpPr/>
            <p:nvPr/>
          </p:nvSpPr>
          <p:spPr bwMode="auto">
            <a:xfrm>
              <a:off x="25146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grpSp>
      <p:grpSp>
        <p:nvGrpSpPr>
          <p:cNvPr id="13317" name="Gruppieren 61"/>
          <p:cNvGrpSpPr>
            <a:grpSpLocks/>
          </p:cNvGrpSpPr>
          <p:nvPr/>
        </p:nvGrpSpPr>
        <p:grpSpPr bwMode="auto">
          <a:xfrm>
            <a:off x="3048000" y="381000"/>
            <a:ext cx="4419600" cy="4419600"/>
            <a:chOff x="533400" y="381000"/>
            <a:chExt cx="4419600" cy="4419600"/>
          </a:xfrm>
        </p:grpSpPr>
        <p:grpSp>
          <p:nvGrpSpPr>
            <p:cNvPr id="13359" name="Gruppieren 2"/>
            <p:cNvGrpSpPr>
              <a:grpSpLocks/>
            </p:cNvGrpSpPr>
            <p:nvPr/>
          </p:nvGrpSpPr>
          <p:grpSpPr bwMode="auto">
            <a:xfrm>
              <a:off x="533400" y="381000"/>
              <a:ext cx="4419600" cy="4419600"/>
              <a:chOff x="1600200" y="1447800"/>
              <a:chExt cx="2286000" cy="2286000"/>
            </a:xfrm>
          </p:grpSpPr>
          <p:sp>
            <p:nvSpPr>
              <p:cNvPr id="66" name="Bogen 65"/>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67" name="Bogen 66"/>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65" name="Abgerundetes Rechteck 64"/>
            <p:cNvSpPr/>
            <p:nvPr/>
          </p:nvSpPr>
          <p:spPr bwMode="auto">
            <a:xfrm>
              <a:off x="25146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grpSp>
      <p:grpSp>
        <p:nvGrpSpPr>
          <p:cNvPr id="13318" name="Gruppieren 55"/>
          <p:cNvGrpSpPr>
            <a:grpSpLocks/>
          </p:cNvGrpSpPr>
          <p:nvPr/>
        </p:nvGrpSpPr>
        <p:grpSpPr bwMode="auto">
          <a:xfrm>
            <a:off x="2209800" y="381000"/>
            <a:ext cx="4419600" cy="4419600"/>
            <a:chOff x="533400" y="381000"/>
            <a:chExt cx="4419600" cy="4419600"/>
          </a:xfrm>
        </p:grpSpPr>
        <p:grpSp>
          <p:nvGrpSpPr>
            <p:cNvPr id="13355" name="Gruppieren 2"/>
            <p:cNvGrpSpPr>
              <a:grpSpLocks/>
            </p:cNvGrpSpPr>
            <p:nvPr/>
          </p:nvGrpSpPr>
          <p:grpSpPr bwMode="auto">
            <a:xfrm>
              <a:off x="533400" y="381000"/>
              <a:ext cx="4419600" cy="4419600"/>
              <a:chOff x="1600200" y="1447800"/>
              <a:chExt cx="2286000" cy="2286000"/>
            </a:xfrm>
          </p:grpSpPr>
          <p:sp>
            <p:nvSpPr>
              <p:cNvPr id="59" name="Bogen 58"/>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61" name="Bogen 60"/>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58" name="Abgerundetes Rechteck 57"/>
            <p:cNvSpPr/>
            <p:nvPr/>
          </p:nvSpPr>
          <p:spPr bwMode="auto">
            <a:xfrm>
              <a:off x="25146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grpSp>
      <p:grpSp>
        <p:nvGrpSpPr>
          <p:cNvPr id="13319" name="Gruppieren 50"/>
          <p:cNvGrpSpPr>
            <a:grpSpLocks/>
          </p:cNvGrpSpPr>
          <p:nvPr/>
        </p:nvGrpSpPr>
        <p:grpSpPr bwMode="auto">
          <a:xfrm>
            <a:off x="1371600" y="381000"/>
            <a:ext cx="4419600" cy="4419600"/>
            <a:chOff x="533400" y="381000"/>
            <a:chExt cx="4419600" cy="4419600"/>
          </a:xfrm>
        </p:grpSpPr>
        <p:grpSp>
          <p:nvGrpSpPr>
            <p:cNvPr id="13351" name="Gruppieren 2"/>
            <p:cNvGrpSpPr>
              <a:grpSpLocks/>
            </p:cNvGrpSpPr>
            <p:nvPr/>
          </p:nvGrpSpPr>
          <p:grpSpPr bwMode="auto">
            <a:xfrm>
              <a:off x="533400" y="381000"/>
              <a:ext cx="4419600" cy="4419600"/>
              <a:chOff x="1600200" y="1447800"/>
              <a:chExt cx="2286000" cy="2286000"/>
            </a:xfrm>
          </p:grpSpPr>
          <p:sp>
            <p:nvSpPr>
              <p:cNvPr id="54" name="Bogen 53"/>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55" name="Bogen 54"/>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53" name="Abgerundetes Rechteck 52"/>
            <p:cNvSpPr/>
            <p:nvPr/>
          </p:nvSpPr>
          <p:spPr bwMode="auto">
            <a:xfrm>
              <a:off x="25146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grpSp>
      <p:sp>
        <p:nvSpPr>
          <p:cNvPr id="13320" name="Foliennummernplatzhalter 3"/>
          <p:cNvSpPr>
            <a:spLocks noGrp="1"/>
          </p:cNvSpPr>
          <p:nvPr>
            <p:ph type="sldNum" sz="quarter" idx="10"/>
          </p:nvPr>
        </p:nvSpPr>
        <p:spPr>
          <a:noFill/>
        </p:spPr>
        <p:txBody>
          <a:bodyPr/>
          <a:lstStyle>
            <a:lvl1pPr algn="l" eaLnBrk="0" hangingPunct="0">
              <a:spcBef>
                <a:spcPct val="20000"/>
              </a:spcBef>
              <a:buChar char="•"/>
              <a:defRPr>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1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7C986EBC-F675-4746-BC33-56E0EA4EE7A1}" type="slidenum">
              <a:rPr lang="de-DE" altLang="de-DE" smtClean="0"/>
              <a:pPr algn="r" eaLnBrk="1" hangingPunct="1">
                <a:spcBef>
                  <a:spcPct val="0"/>
                </a:spcBef>
                <a:buFontTx/>
                <a:buNone/>
              </a:pPr>
              <a:t>49</a:t>
            </a:fld>
            <a:endParaRPr lang="de-DE" altLang="de-DE" smtClean="0"/>
          </a:p>
        </p:txBody>
      </p:sp>
      <p:sp>
        <p:nvSpPr>
          <p:cNvPr id="13321" name="Rectangle 2"/>
          <p:cNvSpPr>
            <a:spLocks noGrp="1" noChangeArrowheads="1"/>
          </p:cNvSpPr>
          <p:nvPr>
            <p:ph type="title"/>
          </p:nvPr>
        </p:nvSpPr>
        <p:spPr/>
        <p:txBody>
          <a:bodyPr/>
          <a:lstStyle/>
          <a:p>
            <a:pPr eaLnBrk="1" hangingPunct="1"/>
            <a:r>
              <a:rPr lang="en-US" altLang="de-DE" sz="2000" dirty="0" smtClean="0"/>
              <a:t> </a:t>
            </a:r>
            <a:endParaRPr lang="en-US" altLang="de-DE" sz="2000" dirty="0" smtClean="0"/>
          </a:p>
        </p:txBody>
      </p:sp>
      <p:sp>
        <p:nvSpPr>
          <p:cNvPr id="13322" name="Inhaltsplatzhalter 1"/>
          <p:cNvSpPr>
            <a:spLocks noGrp="1"/>
          </p:cNvSpPr>
          <p:nvPr>
            <p:ph idx="1"/>
          </p:nvPr>
        </p:nvSpPr>
        <p:spPr>
          <a:xfrm>
            <a:off x="457200" y="692150"/>
            <a:ext cx="8229600" cy="1136650"/>
          </a:xfrm>
        </p:spPr>
        <p:txBody>
          <a:bodyPr/>
          <a:lstStyle/>
          <a:p>
            <a:r>
              <a:rPr lang="en-US" altLang="de-DE" sz="1400" dirty="0" smtClean="0"/>
              <a:t>…</a:t>
            </a:r>
            <a:endParaRPr lang="en-US" altLang="de-DE" sz="1400" dirty="0" smtClean="0"/>
          </a:p>
        </p:txBody>
      </p:sp>
      <p:grpSp>
        <p:nvGrpSpPr>
          <p:cNvPr id="13323" name="Gruppieren 2"/>
          <p:cNvGrpSpPr>
            <a:grpSpLocks/>
          </p:cNvGrpSpPr>
          <p:nvPr/>
        </p:nvGrpSpPr>
        <p:grpSpPr bwMode="auto">
          <a:xfrm>
            <a:off x="533400" y="381000"/>
            <a:ext cx="4419600" cy="4419600"/>
            <a:chOff x="533400" y="381000"/>
            <a:chExt cx="4419600" cy="4419600"/>
          </a:xfrm>
        </p:grpSpPr>
        <p:grpSp>
          <p:nvGrpSpPr>
            <p:cNvPr id="13347" name="Gruppieren 2"/>
            <p:cNvGrpSpPr>
              <a:grpSpLocks/>
            </p:cNvGrpSpPr>
            <p:nvPr/>
          </p:nvGrpSpPr>
          <p:grpSpPr bwMode="auto">
            <a:xfrm>
              <a:off x="533400" y="381000"/>
              <a:ext cx="4419600" cy="4419600"/>
              <a:chOff x="1600200" y="1447800"/>
              <a:chExt cx="2286000" cy="2286000"/>
            </a:xfrm>
          </p:grpSpPr>
          <p:sp>
            <p:nvSpPr>
              <p:cNvPr id="60" name="Bogen 59"/>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64" name="Bogen 63"/>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102" name="Abgerundetes Rechteck 101"/>
            <p:cNvSpPr/>
            <p:nvPr/>
          </p:nvSpPr>
          <p:spPr bwMode="auto">
            <a:xfrm>
              <a:off x="25146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grpSp>
      <p:sp>
        <p:nvSpPr>
          <p:cNvPr id="94" name="Abgerundetes Rechteck 93"/>
          <p:cNvSpPr/>
          <p:nvPr/>
        </p:nvSpPr>
        <p:spPr bwMode="auto">
          <a:xfrm>
            <a:off x="3352800" y="2590800"/>
            <a:ext cx="457200" cy="304800"/>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95" name="Abgerundetes Rechteck 94"/>
          <p:cNvSpPr/>
          <p:nvPr/>
        </p:nvSpPr>
        <p:spPr bwMode="auto">
          <a:xfrm>
            <a:off x="4191000" y="2590800"/>
            <a:ext cx="457200" cy="304800"/>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103" name="Abgerundetes Rechteck 102"/>
          <p:cNvSpPr/>
          <p:nvPr/>
        </p:nvSpPr>
        <p:spPr bwMode="auto">
          <a:xfrm>
            <a:off x="58674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96" name="Abgerundetes Rechteck 95"/>
          <p:cNvSpPr/>
          <p:nvPr/>
        </p:nvSpPr>
        <p:spPr bwMode="auto">
          <a:xfrm>
            <a:off x="5029200" y="2590800"/>
            <a:ext cx="457200" cy="304800"/>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109" name="Abgerundetes Rechteck 108"/>
          <p:cNvSpPr/>
          <p:nvPr/>
        </p:nvSpPr>
        <p:spPr bwMode="auto">
          <a:xfrm>
            <a:off x="67056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110" name="Abgerundetes Rechteck 109"/>
          <p:cNvSpPr/>
          <p:nvPr/>
        </p:nvSpPr>
        <p:spPr bwMode="auto">
          <a:xfrm>
            <a:off x="5867400" y="2590800"/>
            <a:ext cx="457200" cy="304800"/>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114" name="Abgerundetes Rechteck 113"/>
          <p:cNvSpPr/>
          <p:nvPr/>
        </p:nvSpPr>
        <p:spPr bwMode="auto">
          <a:xfrm>
            <a:off x="75438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115" name="Abgerundetes Rechteck 114"/>
          <p:cNvSpPr/>
          <p:nvPr/>
        </p:nvSpPr>
        <p:spPr bwMode="auto">
          <a:xfrm>
            <a:off x="6705600" y="25908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cxnSp>
        <p:nvCxnSpPr>
          <p:cNvPr id="13333" name="Gerade Verbindung 2"/>
          <p:cNvCxnSpPr>
            <a:cxnSpLocks noChangeShapeType="1"/>
            <a:endCxn id="114" idx="0"/>
          </p:cNvCxnSpPr>
          <p:nvPr/>
        </p:nvCxnSpPr>
        <p:spPr bwMode="auto">
          <a:xfrm>
            <a:off x="152400" y="2590800"/>
            <a:ext cx="76200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5" name="Gerade Verbindung 13"/>
          <p:cNvCxnSpPr>
            <a:cxnSpLocks noChangeShapeType="1"/>
          </p:cNvCxnSpPr>
          <p:nvPr/>
        </p:nvCxnSpPr>
        <p:spPr bwMode="auto">
          <a:xfrm flipV="1">
            <a:off x="1143000" y="5105400"/>
            <a:ext cx="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36" name="Textfeld 14"/>
          <p:cNvSpPr txBox="1">
            <a:spLocks noChangeArrowheads="1"/>
          </p:cNvSpPr>
          <p:nvPr/>
        </p:nvSpPr>
        <p:spPr bwMode="auto">
          <a:xfrm>
            <a:off x="304800" y="5105400"/>
            <a:ext cx="84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1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dirty="0"/>
              <a:t>HV~100V</a:t>
            </a:r>
          </a:p>
        </p:txBody>
      </p:sp>
      <p:sp>
        <p:nvSpPr>
          <p:cNvPr id="62" name="Abgerundetes Rechteck 61"/>
          <p:cNvSpPr/>
          <p:nvPr/>
        </p:nvSpPr>
        <p:spPr bwMode="auto">
          <a:xfrm>
            <a:off x="2514600" y="2590800"/>
            <a:ext cx="457200" cy="304800"/>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63" name="Abgerundetes Rechteck 62"/>
          <p:cNvSpPr/>
          <p:nvPr/>
        </p:nvSpPr>
        <p:spPr bwMode="auto">
          <a:xfrm>
            <a:off x="6705600" y="2590800"/>
            <a:ext cx="457200" cy="304800"/>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69" name="Rechteck 45"/>
          <p:cNvSpPr>
            <a:spLocks noChangeArrowheads="1"/>
          </p:cNvSpPr>
          <p:nvPr/>
        </p:nvSpPr>
        <p:spPr bwMode="auto">
          <a:xfrm>
            <a:off x="152400" y="4876800"/>
            <a:ext cx="7620000" cy="228600"/>
          </a:xfrm>
          <a:prstGeom prst="rect">
            <a:avLst/>
          </a:prstGeom>
          <a:solidFill>
            <a:srgbClr val="FF0000"/>
          </a:solidFill>
          <a:ln>
            <a:noFill/>
          </a:ln>
          <a:extLst/>
        </p:spPr>
        <p:txBody>
          <a:bodyPr anchor="ctr"/>
          <a:lstStyle>
            <a:lvl1pPr algn="l" eaLnBrk="0" hangingPunct="0">
              <a:spcBef>
                <a:spcPct val="20000"/>
              </a:spcBef>
              <a:buChar char="•"/>
              <a:defRPr>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1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a:p>
        </p:txBody>
      </p:sp>
      <p:cxnSp>
        <p:nvCxnSpPr>
          <p:cNvPr id="3" name="Gerade Verbindung mit Pfeil 2"/>
          <p:cNvCxnSpPr/>
          <p:nvPr/>
        </p:nvCxnSpPr>
        <p:spPr bwMode="auto">
          <a:xfrm>
            <a:off x="7315200" y="2590800"/>
            <a:ext cx="0" cy="251460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6629400" y="3962400"/>
            <a:ext cx="652743" cy="276999"/>
          </a:xfrm>
          <a:prstGeom prst="rect">
            <a:avLst/>
          </a:prstGeom>
          <a:noFill/>
        </p:spPr>
        <p:txBody>
          <a:bodyPr wrap="none" rtlCol="0">
            <a:spAutoFit/>
          </a:bodyPr>
          <a:lstStyle/>
          <a:p>
            <a:r>
              <a:rPr lang="de-DE" dirty="0" smtClean="0"/>
              <a:t>250um</a:t>
            </a:r>
            <a:endParaRPr lang="de-DE" dirty="0"/>
          </a:p>
        </p:txBody>
      </p:sp>
      <p:cxnSp>
        <p:nvCxnSpPr>
          <p:cNvPr id="7" name="Gerade Verbindung mit Pfeil 6"/>
          <p:cNvCxnSpPr/>
          <p:nvPr/>
        </p:nvCxnSpPr>
        <p:spPr bwMode="auto">
          <a:xfrm flipV="1">
            <a:off x="4038600" y="53340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mit Pfeil 74"/>
          <p:cNvCxnSpPr/>
          <p:nvPr/>
        </p:nvCxnSpPr>
        <p:spPr bwMode="auto">
          <a:xfrm flipV="1">
            <a:off x="4419600" y="53340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mit Pfeil 75"/>
          <p:cNvCxnSpPr/>
          <p:nvPr/>
        </p:nvCxnSpPr>
        <p:spPr bwMode="auto">
          <a:xfrm flipV="1">
            <a:off x="4800600" y="53340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mit Pfeil 79"/>
          <p:cNvCxnSpPr/>
          <p:nvPr/>
        </p:nvCxnSpPr>
        <p:spPr bwMode="auto">
          <a:xfrm flipV="1">
            <a:off x="5181600" y="53340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Textfeld 14"/>
          <p:cNvSpPr txBox="1">
            <a:spLocks noChangeArrowheads="1"/>
          </p:cNvSpPr>
          <p:nvPr/>
        </p:nvSpPr>
        <p:spPr bwMode="auto">
          <a:xfrm>
            <a:off x="5264738" y="5562600"/>
            <a:ext cx="830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1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dirty="0" smtClean="0"/>
              <a:t>Radiation</a:t>
            </a:r>
            <a:endParaRPr lang="de-DE" altLang="de-DE" dirty="0"/>
          </a:p>
        </p:txBody>
      </p:sp>
      <p:sp>
        <p:nvSpPr>
          <p:cNvPr id="82" name="Abgerundetes Rechteck 81"/>
          <p:cNvSpPr/>
          <p:nvPr/>
        </p:nvSpPr>
        <p:spPr bwMode="auto">
          <a:xfrm>
            <a:off x="7543800" y="2590800"/>
            <a:ext cx="457200" cy="304800"/>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sp>
        <p:nvSpPr>
          <p:cNvPr id="13334" name="Rechteck 11"/>
          <p:cNvSpPr>
            <a:spLocks noChangeArrowheads="1"/>
          </p:cNvSpPr>
          <p:nvPr/>
        </p:nvSpPr>
        <p:spPr bwMode="auto">
          <a:xfrm>
            <a:off x="7772400" y="2590800"/>
            <a:ext cx="1371600" cy="2286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lgn="l" eaLnBrk="0" hangingPunct="0">
              <a:spcBef>
                <a:spcPct val="20000"/>
              </a:spcBef>
              <a:buChar char="•"/>
              <a:defRPr>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1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a:p>
        </p:txBody>
      </p:sp>
    </p:spTree>
    <p:extLst>
      <p:ext uri="{BB962C8B-B14F-4D97-AF65-F5344CB8AC3E}">
        <p14:creationId xmlns:p14="http://schemas.microsoft.com/office/powerpoint/2010/main" val="25931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a:t>CMOS pixel</a:t>
            </a:r>
            <a:endParaRPr lang="en-US" sz="2000" dirty="0" smtClean="0"/>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smtClean="0">
                <a:solidFill>
                  <a:srgbClr val="FF0000"/>
                </a:solidFill>
              </a:rPr>
              <a:t>N in P diode acts as sensor element – signal collection electrode</a:t>
            </a:r>
            <a:endParaRPr lang="en-US" sz="1400" dirty="0"/>
          </a:p>
          <a:p>
            <a:pPr>
              <a:buNone/>
            </a:pPr>
            <a:endParaRPr lang="en-GB"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grpSp>
        <p:nvGrpSpPr>
          <p:cNvPr id="36" name="Gruppieren 35"/>
          <p:cNvGrpSpPr/>
          <p:nvPr/>
        </p:nvGrpSpPr>
        <p:grpSpPr>
          <a:xfrm>
            <a:off x="2209800" y="2057400"/>
            <a:ext cx="5029200" cy="2057400"/>
            <a:chOff x="2209800" y="2057400"/>
            <a:chExt cx="5029200" cy="2057400"/>
          </a:xfrm>
        </p:grpSpPr>
        <p:sp>
          <p:nvSpPr>
            <p:cNvPr id="2" name="Rechteck 1"/>
            <p:cNvSpPr/>
            <p:nvPr/>
          </p:nvSpPr>
          <p:spPr bwMode="auto">
            <a:xfrm>
              <a:off x="2209800" y="2667000"/>
              <a:ext cx="5029200" cy="1447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 name="Rechteck 2"/>
            <p:cNvSpPr/>
            <p:nvPr/>
          </p:nvSpPr>
          <p:spPr bwMode="auto">
            <a:xfrm>
              <a:off x="4876800" y="2667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6096000" y="2667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Rechteck 3"/>
            <p:cNvSpPr/>
            <p:nvPr/>
          </p:nvSpPr>
          <p:spPr bwMode="auto">
            <a:xfrm>
              <a:off x="2209800" y="2514600"/>
              <a:ext cx="5029200" cy="152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Rechteck 4"/>
            <p:cNvSpPr/>
            <p:nvPr/>
          </p:nvSpPr>
          <p:spPr bwMode="auto">
            <a:xfrm>
              <a:off x="5486400" y="2286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Rechteck 26"/>
            <p:cNvSpPr/>
            <p:nvPr/>
          </p:nvSpPr>
          <p:spPr bwMode="auto">
            <a:xfrm>
              <a:off x="2514600" y="2667000"/>
              <a:ext cx="18288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8" name="Gerade Verbindung 17"/>
            <p:cNvCxnSpPr>
              <a:stCxn id="27" idx="0"/>
            </p:cNvCxnSpPr>
            <p:nvPr/>
          </p:nvCxnSpPr>
          <p:spPr bwMode="auto">
            <a:xfrm flipV="1">
              <a:off x="3429000" y="2057400"/>
              <a:ext cx="0" cy="609600"/>
            </a:xfrm>
            <a:prstGeom prst="line">
              <a:avLst/>
            </a:prstGeom>
            <a:noFill/>
            <a:ln w="9525"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a:off x="3429000" y="2057400"/>
              <a:ext cx="2362200" cy="0"/>
            </a:xfrm>
            <a:prstGeom prst="line">
              <a:avLst/>
            </a:prstGeom>
            <a:noFill/>
            <a:ln w="9525" cap="flat" cmpd="sng" algn="ctr">
              <a:solidFill>
                <a:schemeClr val="tx1"/>
              </a:solidFill>
              <a:prstDash val="solid"/>
              <a:round/>
              <a:headEnd type="none" w="med" len="med"/>
              <a:tailEnd type="none" w="med" len="med"/>
            </a:ln>
            <a:effectLst/>
          </p:spPr>
        </p:cxnSp>
        <p:cxnSp>
          <p:nvCxnSpPr>
            <p:cNvPr id="28" name="Gerade Verbindung 27"/>
            <p:cNvCxnSpPr>
              <a:endCxn id="5" idx="0"/>
            </p:cNvCxnSpPr>
            <p:nvPr/>
          </p:nvCxnSpPr>
          <p:spPr bwMode="auto">
            <a:xfrm>
              <a:off x="5791200" y="2057400"/>
              <a:ext cx="0" cy="228600"/>
            </a:xfrm>
            <a:prstGeom prst="line">
              <a:avLst/>
            </a:prstGeom>
            <a:noFill/>
            <a:ln w="9525" cap="flat" cmpd="sng" algn="ctr">
              <a:solidFill>
                <a:schemeClr val="tx1"/>
              </a:solidFill>
              <a:prstDash val="solid"/>
              <a:round/>
              <a:headEnd type="none" w="med" len="med"/>
              <a:tailEnd type="none" w="med" len="med"/>
            </a:ln>
            <a:effectLst/>
          </p:spPr>
        </p:cxnSp>
      </p:grpSp>
      <p:cxnSp>
        <p:nvCxnSpPr>
          <p:cNvPr id="35" name="Gerade Verbindung 34"/>
          <p:cNvCxnSpPr/>
          <p:nvPr/>
        </p:nvCxnSpPr>
        <p:spPr bwMode="auto">
          <a:xfrm flipH="1">
            <a:off x="1752600" y="5715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4876800"/>
            <a:ext cx="990600" cy="91440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5791200"/>
            <a:ext cx="914400" cy="3048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45720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4572000"/>
            <a:ext cx="3352800" cy="0"/>
          </a:xfrm>
          <a:prstGeom prst="line">
            <a:avLst/>
          </a:prstGeom>
          <a:noFill/>
          <a:ln w="9525" cap="flat" cmpd="sng" algn="ctr">
            <a:solidFill>
              <a:schemeClr val="tx1"/>
            </a:solidFill>
            <a:prstDash val="solid"/>
            <a:round/>
            <a:headEnd type="none" w="med" len="med"/>
            <a:tailEnd type="none" w="med" len="med"/>
          </a:ln>
          <a:effectLst/>
        </p:spPr>
      </p:cxnSp>
      <p:cxnSp>
        <p:nvCxnSpPr>
          <p:cNvPr id="8" name="Gerade Verbindung mit Pfeil 7"/>
          <p:cNvCxnSpPr/>
          <p:nvPr/>
        </p:nvCxnSpPr>
        <p:spPr bwMode="auto">
          <a:xfrm>
            <a:off x="3048000" y="4800600"/>
            <a:ext cx="0" cy="457200"/>
          </a:xfrm>
          <a:prstGeom prst="straightConnector1">
            <a:avLst/>
          </a:prstGeom>
          <a:noFill/>
          <a:ln w="9525" cap="flat" cmpd="sng" algn="ctr">
            <a:solidFill>
              <a:schemeClr val="tx1"/>
            </a:solidFill>
            <a:prstDash val="solid"/>
            <a:round/>
            <a:headEnd type="none" w="med" len="med"/>
            <a:tailEnd type="arrow"/>
          </a:ln>
          <a:effectLst/>
        </p:spPr>
      </p:cxnSp>
      <p:sp>
        <p:nvSpPr>
          <p:cNvPr id="37" name="Ellipse 36"/>
          <p:cNvSpPr/>
          <p:nvPr/>
        </p:nvSpPr>
        <p:spPr bwMode="auto">
          <a:xfrm>
            <a:off x="2971800" y="52578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8" name="Gerade Verbindung mit Pfeil 37"/>
          <p:cNvCxnSpPr/>
          <p:nvPr/>
        </p:nvCxnSpPr>
        <p:spPr bwMode="auto">
          <a:xfrm flipH="1">
            <a:off x="2667000" y="5410200"/>
            <a:ext cx="228600" cy="228600"/>
          </a:xfrm>
          <a:prstGeom prst="straightConnector1">
            <a:avLst/>
          </a:prstGeom>
          <a:noFill/>
          <a:ln w="9525" cap="flat" cmpd="sng" algn="ctr">
            <a:solidFill>
              <a:schemeClr val="tx1"/>
            </a:solidFill>
            <a:prstDash val="solid"/>
            <a:round/>
            <a:headEnd type="none" w="med" len="med"/>
            <a:tailEnd type="arrow"/>
          </a:ln>
          <a:effectLst/>
        </p:spPr>
      </p:cxnSp>
      <p:cxnSp>
        <p:nvCxnSpPr>
          <p:cNvPr id="39" name="Gerade Verbindung 38"/>
          <p:cNvCxnSpPr/>
          <p:nvPr/>
        </p:nvCxnSpPr>
        <p:spPr bwMode="auto">
          <a:xfrm>
            <a:off x="4343400" y="48768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a:off x="4876800" y="48768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4876800" y="52578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a:endCxn id="53" idx="3"/>
          </p:cNvCxnSpPr>
          <p:nvPr/>
        </p:nvCxnSpPr>
        <p:spPr bwMode="auto">
          <a:xfrm flipV="1">
            <a:off x="5562600" y="51054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562600" y="50292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6" name="Rechteck 45"/>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7" name="Gerade Verbindung 46"/>
          <p:cNvCxnSpPr/>
          <p:nvPr/>
        </p:nvCxnSpPr>
        <p:spPr bwMode="auto">
          <a:xfrm>
            <a:off x="5791200" y="5029200"/>
            <a:ext cx="1219200" cy="4572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0104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7010400" y="58674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76962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696200" y="54864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3" name="Rechteck 52"/>
          <p:cNvSpPr/>
          <p:nvPr/>
        </p:nvSpPr>
        <p:spPr bwMode="auto">
          <a:xfrm>
            <a:off x="4876800" y="49530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010400" y="55626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54"/>
          <p:cNvCxnSpPr/>
          <p:nvPr/>
        </p:nvCxnSpPr>
        <p:spPr bwMode="auto">
          <a:xfrm>
            <a:off x="3657600" y="48768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638800" y="4953000"/>
            <a:ext cx="228600" cy="0"/>
          </a:xfrm>
          <a:prstGeom prst="line">
            <a:avLst/>
          </a:prstGeom>
          <a:noFill/>
          <a:ln w="38100" cap="flat" cmpd="sng" algn="ctr">
            <a:solidFill>
              <a:srgbClr val="0070C0"/>
            </a:solidFill>
            <a:prstDash val="solid"/>
            <a:round/>
            <a:headEnd type="none" w="med" len="med"/>
            <a:tailEnd type="none" w="med" len="med"/>
          </a:ln>
          <a:effectLst/>
        </p:spPr>
      </p:cxnSp>
      <p:cxnSp>
        <p:nvCxnSpPr>
          <p:cNvPr id="57" name="Gerade Verbindung mit Pfeil 56"/>
          <p:cNvCxnSpPr/>
          <p:nvPr/>
        </p:nvCxnSpPr>
        <p:spPr bwMode="auto">
          <a:xfrm>
            <a:off x="5867400" y="4953000"/>
            <a:ext cx="1371600" cy="533400"/>
          </a:xfrm>
          <a:prstGeom prst="straightConnector1">
            <a:avLst/>
          </a:prstGeom>
          <a:noFill/>
          <a:ln w="38100" cap="flat" cmpd="sng" algn="ctr">
            <a:solidFill>
              <a:srgbClr val="0070C0"/>
            </a:solidFill>
            <a:prstDash val="solid"/>
            <a:round/>
            <a:headEnd type="none" w="med" len="med"/>
            <a:tailEnd type="arrow"/>
          </a:ln>
          <a:effectLst/>
        </p:spPr>
      </p:cxnSp>
      <p:sp>
        <p:nvSpPr>
          <p:cNvPr id="58" name="Rechteck 57"/>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Textfeld 42"/>
          <p:cNvSpPr txBox="1"/>
          <p:nvPr/>
        </p:nvSpPr>
        <p:spPr>
          <a:xfrm>
            <a:off x="2605114" y="2923401"/>
            <a:ext cx="1433854" cy="646331"/>
          </a:xfrm>
          <a:prstGeom prst="rect">
            <a:avLst/>
          </a:prstGeom>
          <a:noFill/>
        </p:spPr>
        <p:txBody>
          <a:bodyPr wrap="none" rtlCol="0">
            <a:spAutoFit/>
          </a:bodyPr>
          <a:lstStyle/>
          <a:p>
            <a:r>
              <a:rPr lang="en-US" dirty="0" smtClean="0"/>
              <a:t>N-type region</a:t>
            </a:r>
          </a:p>
          <a:p>
            <a:r>
              <a:rPr lang="en-US" dirty="0" smtClean="0"/>
              <a:t>Diffusion (shallow)</a:t>
            </a:r>
          </a:p>
          <a:p>
            <a:r>
              <a:rPr lang="en-US" dirty="0" smtClean="0"/>
              <a:t>Or well (deep)</a:t>
            </a:r>
          </a:p>
        </p:txBody>
      </p:sp>
      <p:sp>
        <p:nvSpPr>
          <p:cNvPr id="60" name="Textfeld 59"/>
          <p:cNvSpPr txBox="1"/>
          <p:nvPr/>
        </p:nvSpPr>
        <p:spPr>
          <a:xfrm>
            <a:off x="2590800" y="2667000"/>
            <a:ext cx="1249061" cy="276999"/>
          </a:xfrm>
          <a:prstGeom prst="rect">
            <a:avLst/>
          </a:prstGeom>
          <a:noFill/>
        </p:spPr>
        <p:txBody>
          <a:bodyPr wrap="none" rtlCol="0">
            <a:spAutoFit/>
          </a:bodyPr>
          <a:lstStyle/>
          <a:p>
            <a:r>
              <a:rPr lang="en-US" dirty="0" smtClean="0"/>
              <a:t>Sensor-junction</a:t>
            </a:r>
          </a:p>
        </p:txBody>
      </p:sp>
      <p:sp>
        <p:nvSpPr>
          <p:cNvPr id="62" name="Textfeld 61"/>
          <p:cNvSpPr txBox="1"/>
          <p:nvPr/>
        </p:nvSpPr>
        <p:spPr>
          <a:xfrm>
            <a:off x="5767953" y="2895600"/>
            <a:ext cx="870752" cy="276999"/>
          </a:xfrm>
          <a:prstGeom prst="rect">
            <a:avLst/>
          </a:prstGeom>
          <a:noFill/>
        </p:spPr>
        <p:txBody>
          <a:bodyPr wrap="none" rtlCol="0">
            <a:spAutoFit/>
          </a:bodyPr>
          <a:lstStyle/>
          <a:p>
            <a:r>
              <a:rPr lang="en-US" dirty="0" smtClean="0"/>
              <a:t>MOS FET</a:t>
            </a:r>
          </a:p>
        </p:txBody>
      </p:sp>
      <p:sp>
        <p:nvSpPr>
          <p:cNvPr id="63" name="Textfeld 62"/>
          <p:cNvSpPr txBox="1"/>
          <p:nvPr/>
        </p:nvSpPr>
        <p:spPr>
          <a:xfrm>
            <a:off x="762000" y="5334000"/>
            <a:ext cx="1249061" cy="276999"/>
          </a:xfrm>
          <a:prstGeom prst="rect">
            <a:avLst/>
          </a:prstGeom>
          <a:noFill/>
        </p:spPr>
        <p:txBody>
          <a:bodyPr wrap="none" rtlCol="0">
            <a:spAutoFit/>
          </a:bodyPr>
          <a:lstStyle/>
          <a:p>
            <a:r>
              <a:rPr lang="en-US" dirty="0" smtClean="0"/>
              <a:t>Sensor-junction</a:t>
            </a:r>
          </a:p>
        </p:txBody>
      </p:sp>
      <p:sp>
        <p:nvSpPr>
          <p:cNvPr id="64" name="Textfeld 63"/>
          <p:cNvSpPr txBox="1"/>
          <p:nvPr/>
        </p:nvSpPr>
        <p:spPr>
          <a:xfrm>
            <a:off x="7315200" y="4724400"/>
            <a:ext cx="870752" cy="276999"/>
          </a:xfrm>
          <a:prstGeom prst="rect">
            <a:avLst/>
          </a:prstGeom>
          <a:noFill/>
        </p:spPr>
        <p:txBody>
          <a:bodyPr wrap="none" rtlCol="0">
            <a:spAutoFit/>
          </a:bodyPr>
          <a:lstStyle/>
          <a:p>
            <a:r>
              <a:rPr lang="en-US" dirty="0" smtClean="0"/>
              <a:t>MOS FET</a:t>
            </a:r>
          </a:p>
        </p:txBody>
      </p:sp>
      <p:sp>
        <p:nvSpPr>
          <p:cNvPr id="65" name="Textfeld 64"/>
          <p:cNvSpPr txBox="1"/>
          <p:nvPr/>
        </p:nvSpPr>
        <p:spPr>
          <a:xfrm>
            <a:off x="5791200" y="4267200"/>
            <a:ext cx="518092" cy="276999"/>
          </a:xfrm>
          <a:prstGeom prst="rect">
            <a:avLst/>
          </a:prstGeom>
          <a:noFill/>
        </p:spPr>
        <p:txBody>
          <a:bodyPr wrap="none" rtlCol="0">
            <a:spAutoFit/>
          </a:bodyPr>
          <a:lstStyle/>
          <a:p>
            <a:r>
              <a:rPr lang="en-US" dirty="0" smtClean="0"/>
              <a:t>Gate</a:t>
            </a:r>
          </a:p>
        </p:txBody>
      </p:sp>
    </p:spTree>
    <p:extLst>
      <p:ext uri="{BB962C8B-B14F-4D97-AF65-F5344CB8AC3E}">
        <p14:creationId xmlns:p14="http://schemas.microsoft.com/office/powerpoint/2010/main" val="33329590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 </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For instance we can keep two chips a HVCMOS chip and a readout chip. The HVCMOS chip can contain the sensor, the amplifier and ADC. The readout chip (digital processing chip) can contain only the storage cells or only the fast digital circuits to transfer the large amount of data from the pixels to periphery. In this way the readout chip is purely digital, and can be done in a technology optimal for digital circuits.</a:t>
            </a:r>
            <a:endParaRPr lang="de-DE" dirty="0"/>
          </a:p>
          <a:p>
            <a:r>
              <a:rPr lang="en-US" dirty="0"/>
              <a:t>Another possibility is to implement the HVCMOS sensor in GF BCD process, By doing this we could use the 3D integration to connect the HVCMOS tier with the digital tier. Smaller pixel sizes are possible.</a:t>
            </a:r>
            <a:endParaRPr lang="de-DE" dirty="0"/>
          </a:p>
          <a:p>
            <a:r>
              <a:rPr lang="en-US" dirty="0"/>
              <a:t>In both cases only standard components are used.</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50</a:t>
            </a:fld>
            <a:endParaRPr lang="de-DE" altLang="de-DE"/>
          </a:p>
        </p:txBody>
      </p:sp>
      <p:grpSp>
        <p:nvGrpSpPr>
          <p:cNvPr id="6" name="Gruppieren 5"/>
          <p:cNvGrpSpPr/>
          <p:nvPr/>
        </p:nvGrpSpPr>
        <p:grpSpPr>
          <a:xfrm>
            <a:off x="2514600" y="3209447"/>
            <a:ext cx="4653346" cy="3267553"/>
            <a:chOff x="2509454" y="2362200"/>
            <a:chExt cx="4653346" cy="3267553"/>
          </a:xfrm>
        </p:grpSpPr>
        <p:sp>
          <p:nvSpPr>
            <p:cNvPr id="8" name="Rectangle 7" descr="20 %"/>
            <p:cNvSpPr>
              <a:spLocks noChangeArrowheads="1"/>
            </p:cNvSpPr>
            <p:nvPr/>
          </p:nvSpPr>
          <p:spPr bwMode="auto">
            <a:xfrm>
              <a:off x="2509454" y="4680805"/>
              <a:ext cx="4158229" cy="947604"/>
            </a:xfrm>
            <a:prstGeom prst="rect">
              <a:avLst/>
            </a:prstGeom>
            <a:pattFill prst="pct20">
              <a:fgClr>
                <a:srgbClr val="FF9900"/>
              </a:fgClr>
              <a:bgClr>
                <a:sysClr val="window" lastClr="FFFFFF"/>
              </a:bgClr>
            </a:pattFill>
            <a:ln w="9525">
              <a:no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 name="Rechteck 8"/>
            <p:cNvSpPr/>
            <p:nvPr/>
          </p:nvSpPr>
          <p:spPr bwMode="auto">
            <a:xfrm>
              <a:off x="2565400" y="4687496"/>
              <a:ext cx="990600" cy="570303"/>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de-DE" dirty="0" smtClean="0"/>
                <a:t>HVCMOS</a:t>
              </a:r>
              <a:endParaRPr kumimoji="0" lang="de-DE" sz="1200" b="0" i="0" u="none" strike="noStrike" cap="none" normalizeH="0" baseline="0" dirty="0" smtClean="0">
                <a:solidFill>
                  <a:schemeClr val="tx1"/>
                </a:solidFill>
                <a:effectLst/>
                <a:latin typeface="Arial" charset="0"/>
                <a:cs typeface="Arial" charset="0"/>
              </a:endParaRPr>
            </a:p>
          </p:txBody>
        </p:sp>
        <p:sp>
          <p:nvSpPr>
            <p:cNvPr id="10" name="Rectangle 6" descr="5 %"/>
            <p:cNvSpPr>
              <a:spLocks noChangeArrowheads="1"/>
            </p:cNvSpPr>
            <p:nvPr/>
          </p:nvSpPr>
          <p:spPr bwMode="auto">
            <a:xfrm>
              <a:off x="4226342" y="4049069"/>
              <a:ext cx="2413648" cy="631736"/>
            </a:xfrm>
            <a:prstGeom prst="rect">
              <a:avLst/>
            </a:prstGeom>
            <a:pattFill prst="pct5">
              <a:fgClr>
                <a:srgbClr val="DDE9EC"/>
              </a:fgClr>
              <a:bgClr>
                <a:sysClr val="window" lastClr="FFFFFF"/>
              </a:bgClr>
            </a:pattFill>
            <a:ln w="9525">
              <a:no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1" name="Line 8"/>
            <p:cNvSpPr>
              <a:spLocks noChangeShapeType="1"/>
            </p:cNvSpPr>
            <p:nvPr/>
          </p:nvSpPr>
          <p:spPr bwMode="auto">
            <a:xfrm>
              <a:off x="2509454" y="4680805"/>
              <a:ext cx="4158229" cy="1344"/>
            </a:xfrm>
            <a:prstGeom prst="line">
              <a:avLst/>
            </a:prstGeom>
            <a:noFill/>
            <a:ln w="9525">
              <a:solidFill>
                <a:sysClr val="windowText" lastClr="000000"/>
              </a:solidFill>
              <a:round/>
              <a:headEnd/>
              <a:tailEnd/>
            </a:ln>
          </p:spPr>
          <p:txBody>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2" name="Line 33"/>
            <p:cNvSpPr>
              <a:spLocks noChangeShapeType="1"/>
            </p:cNvSpPr>
            <p:nvPr/>
          </p:nvSpPr>
          <p:spPr bwMode="auto">
            <a:xfrm>
              <a:off x="2509454" y="5628409"/>
              <a:ext cx="4158229" cy="1344"/>
            </a:xfrm>
            <a:prstGeom prst="line">
              <a:avLst/>
            </a:prstGeom>
            <a:noFill/>
            <a:ln w="9525">
              <a:solidFill>
                <a:sysClr val="windowText" lastClr="000000"/>
              </a:solidFill>
              <a:round/>
              <a:headEnd/>
              <a:tailEnd/>
            </a:ln>
          </p:spPr>
          <p:txBody>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3" name="Rectangle 34" descr="5 %"/>
            <p:cNvSpPr>
              <a:spLocks noChangeArrowheads="1"/>
            </p:cNvSpPr>
            <p:nvPr/>
          </p:nvSpPr>
          <p:spPr bwMode="auto">
            <a:xfrm flipV="1">
              <a:off x="4254035" y="3204963"/>
              <a:ext cx="2413648" cy="631736"/>
            </a:xfrm>
            <a:prstGeom prst="rect">
              <a:avLst/>
            </a:prstGeom>
            <a:pattFill prst="pct5">
              <a:fgClr>
                <a:srgbClr val="DDE9EC"/>
              </a:fgClr>
              <a:bgClr>
                <a:sysClr val="window" lastClr="FFFFFF"/>
              </a:bgClr>
            </a:pattFill>
            <a:ln w="9525">
              <a:no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4" name="Rectangle 35" descr="20 %"/>
            <p:cNvSpPr>
              <a:spLocks noChangeArrowheads="1"/>
            </p:cNvSpPr>
            <p:nvPr/>
          </p:nvSpPr>
          <p:spPr bwMode="auto">
            <a:xfrm flipV="1">
              <a:off x="2509454" y="2678067"/>
              <a:ext cx="4158229" cy="526895"/>
            </a:xfrm>
            <a:prstGeom prst="rect">
              <a:avLst/>
            </a:prstGeom>
            <a:pattFill prst="pct20">
              <a:fgClr>
                <a:srgbClr val="FF9900"/>
              </a:fgClr>
              <a:bgClr>
                <a:sysClr val="window" lastClr="FFFFFF"/>
              </a:bgClr>
            </a:pattFill>
            <a:ln w="9525">
              <a:no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5" name="Line 36"/>
            <p:cNvSpPr>
              <a:spLocks noChangeShapeType="1"/>
            </p:cNvSpPr>
            <p:nvPr/>
          </p:nvSpPr>
          <p:spPr bwMode="auto">
            <a:xfrm flipV="1">
              <a:off x="2509454" y="3204963"/>
              <a:ext cx="4158229" cy="1344"/>
            </a:xfrm>
            <a:prstGeom prst="line">
              <a:avLst/>
            </a:prstGeom>
            <a:noFill/>
            <a:ln w="9525">
              <a:solidFill>
                <a:sysClr val="windowText" lastClr="000000"/>
              </a:solidFill>
              <a:round/>
              <a:headEnd/>
              <a:tailEnd/>
            </a:ln>
          </p:spPr>
          <p:txBody>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6" name="Line 61"/>
            <p:cNvSpPr>
              <a:spLocks noChangeShapeType="1"/>
            </p:cNvSpPr>
            <p:nvPr/>
          </p:nvSpPr>
          <p:spPr bwMode="auto">
            <a:xfrm flipV="1">
              <a:off x="2509454" y="2678068"/>
              <a:ext cx="4158229" cy="1344"/>
            </a:xfrm>
            <a:prstGeom prst="line">
              <a:avLst/>
            </a:prstGeom>
            <a:noFill/>
            <a:ln w="9525">
              <a:solidFill>
                <a:sysClr val="windowText" lastClr="000000"/>
              </a:solidFill>
              <a:round/>
              <a:headEnd/>
              <a:tailEnd/>
            </a:ln>
          </p:spPr>
          <p:txBody>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7" name="Text Box 67"/>
            <p:cNvSpPr txBox="1">
              <a:spLocks noChangeArrowheads="1"/>
            </p:cNvSpPr>
            <p:nvPr/>
          </p:nvSpPr>
          <p:spPr bwMode="auto">
            <a:xfrm rot="10800000" flipV="1">
              <a:off x="5634828" y="2816798"/>
              <a:ext cx="1037752" cy="218521"/>
            </a:xfrm>
            <a:prstGeom prst="rect">
              <a:avLst/>
            </a:prstGeom>
            <a:noFill/>
            <a:ln w="9525">
              <a:noFill/>
              <a:miter lim="800000"/>
              <a:headEnd/>
              <a:tailEnd/>
            </a:ln>
          </p:spPr>
          <p:txBody>
            <a:bodyPr>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fr-FR" sz="1000" i="0" u="none" strike="noStrike" kern="0" cap="none" spc="0" normalizeH="0" baseline="0" noProof="0" dirty="0" smtClean="0">
                  <a:ln>
                    <a:noFill/>
                  </a:ln>
                  <a:solidFill>
                    <a:prstClr val="black"/>
                  </a:solidFill>
                  <a:effectLst/>
                  <a:uLnTx/>
                  <a:uFillTx/>
                  <a:latin typeface="+mn-lt"/>
                  <a:cs typeface="Tahoma" pitchFamily="34" charset="0"/>
                </a:rPr>
                <a:t>TSV</a:t>
              </a:r>
            </a:p>
          </p:txBody>
        </p:sp>
        <p:sp>
          <p:nvSpPr>
            <p:cNvPr id="18" name="AutoShape 68"/>
            <p:cNvSpPr>
              <a:spLocks/>
            </p:cNvSpPr>
            <p:nvPr/>
          </p:nvSpPr>
          <p:spPr bwMode="auto">
            <a:xfrm>
              <a:off x="6725983" y="2678068"/>
              <a:ext cx="56843" cy="1212395"/>
            </a:xfrm>
            <a:prstGeom prst="rightBracket">
              <a:avLst>
                <a:gd name="adj" fmla="val 72169"/>
              </a:avLst>
            </a:prstGeom>
            <a:noFill/>
            <a:ln w="9525">
              <a:solidFill>
                <a:sysClr val="windowText" lastClr="000000"/>
              </a:solidFill>
              <a:round/>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9" name="AutoShape 69"/>
            <p:cNvSpPr>
              <a:spLocks/>
            </p:cNvSpPr>
            <p:nvPr/>
          </p:nvSpPr>
          <p:spPr bwMode="auto">
            <a:xfrm>
              <a:off x="6725983" y="3995305"/>
              <a:ext cx="56843" cy="1633104"/>
            </a:xfrm>
            <a:prstGeom prst="rightBracket">
              <a:avLst>
                <a:gd name="adj" fmla="val 97212"/>
              </a:avLst>
            </a:prstGeom>
            <a:noFill/>
            <a:ln w="9525">
              <a:solidFill>
                <a:sysClr val="windowText" lastClr="000000"/>
              </a:solidFill>
              <a:round/>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20" name="Text Box 72"/>
            <p:cNvSpPr txBox="1">
              <a:spLocks noChangeArrowheads="1"/>
            </p:cNvSpPr>
            <p:nvPr/>
          </p:nvSpPr>
          <p:spPr bwMode="auto">
            <a:xfrm rot="16200000">
              <a:off x="6644629" y="4606419"/>
              <a:ext cx="559153" cy="215444"/>
            </a:xfrm>
            <a:prstGeom prst="rect">
              <a:avLst/>
            </a:prstGeom>
            <a:noFill/>
            <a:ln w="9525">
              <a:noFill/>
              <a:miter lim="800000"/>
              <a:headEnd/>
              <a:tailEnd/>
            </a:ln>
          </p:spPr>
          <p:txBody>
            <a:bodyPr>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fr-FR" sz="1000" i="0" u="none" strike="noStrike" kern="0" cap="none" spc="0" normalizeH="0" baseline="0" noProof="0" dirty="0" smtClean="0">
                  <a:ln>
                    <a:noFill/>
                  </a:ln>
                  <a:solidFill>
                    <a:prstClr val="black"/>
                  </a:solidFill>
                  <a:effectLst/>
                  <a:uLnTx/>
                  <a:uFillTx/>
                  <a:latin typeface="+mn-lt"/>
                  <a:cs typeface="Tahoma" pitchFamily="34" charset="0"/>
                </a:rPr>
                <a:t>Tier 2</a:t>
              </a:r>
            </a:p>
          </p:txBody>
        </p:sp>
        <p:sp>
          <p:nvSpPr>
            <p:cNvPr id="21" name="Text Box 73"/>
            <p:cNvSpPr txBox="1">
              <a:spLocks noChangeArrowheads="1"/>
            </p:cNvSpPr>
            <p:nvPr/>
          </p:nvSpPr>
          <p:spPr bwMode="auto">
            <a:xfrm rot="16200000">
              <a:off x="6371936" y="3087906"/>
              <a:ext cx="1212395" cy="369332"/>
            </a:xfrm>
            <a:prstGeom prst="rect">
              <a:avLst/>
            </a:prstGeom>
            <a:noFill/>
            <a:ln w="9525">
              <a:noFill/>
              <a:miter lim="800000"/>
              <a:headEnd/>
              <a:tailEnd/>
            </a:ln>
          </p:spPr>
          <p:txBody>
            <a:bodyPr>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ctr" defTabSz="914400" eaLnBrk="1" fontAlgn="auto" latinLnBrk="0" hangingPunct="1">
                <a:lnSpc>
                  <a:spcPct val="80000"/>
                </a:lnSpc>
                <a:spcBef>
                  <a:spcPct val="20000"/>
                </a:spcBef>
                <a:spcAft>
                  <a:spcPts val="0"/>
                </a:spcAft>
                <a:buClrTx/>
                <a:buSzTx/>
                <a:buFontTx/>
                <a:buNone/>
                <a:tabLst/>
                <a:defRPr/>
              </a:pPr>
              <a:r>
                <a:rPr kumimoji="0" lang="fr-FR" sz="1000" i="0" u="none" strike="noStrike" kern="0" cap="none" spc="0" normalizeH="0" baseline="0" noProof="0" dirty="0" smtClean="0">
                  <a:ln>
                    <a:noFill/>
                  </a:ln>
                  <a:solidFill>
                    <a:prstClr val="black"/>
                  </a:solidFill>
                  <a:effectLst/>
                  <a:uLnTx/>
                  <a:uFillTx/>
                  <a:latin typeface="+mn-lt"/>
                  <a:cs typeface="Tahoma" pitchFamily="34" charset="0"/>
                </a:rPr>
                <a:t>Tier 1</a:t>
              </a:r>
            </a:p>
            <a:p>
              <a:pPr marL="0" marR="0" lvl="0" indent="0" algn="ctr" defTabSz="914400" eaLnBrk="1" fontAlgn="auto" latinLnBrk="0" hangingPunct="1">
                <a:lnSpc>
                  <a:spcPct val="80000"/>
                </a:lnSpc>
                <a:spcBef>
                  <a:spcPct val="20000"/>
                </a:spcBef>
                <a:spcAft>
                  <a:spcPts val="0"/>
                </a:spcAft>
                <a:buClrTx/>
                <a:buSzTx/>
                <a:buFontTx/>
                <a:buNone/>
                <a:tabLst/>
                <a:defRPr/>
              </a:pPr>
              <a:r>
                <a:rPr kumimoji="0" lang="fr-FR" sz="1000" i="0" u="none" strike="noStrike" kern="0" cap="none" spc="0" normalizeH="0" baseline="0" noProof="0" dirty="0" smtClean="0">
                  <a:ln>
                    <a:noFill/>
                  </a:ln>
                  <a:solidFill>
                    <a:prstClr val="black"/>
                  </a:solidFill>
                  <a:effectLst/>
                  <a:uLnTx/>
                  <a:uFillTx/>
                  <a:latin typeface="+mn-lt"/>
                  <a:cs typeface="Tahoma" pitchFamily="34" charset="0"/>
                </a:rPr>
                <a:t>(</a:t>
              </a:r>
              <a:r>
                <a:rPr kumimoji="0" lang="en-US" sz="1000" i="0" u="none" strike="noStrike" kern="0" cap="none" spc="0" normalizeH="0" baseline="0" noProof="0" dirty="0" smtClean="0">
                  <a:ln>
                    <a:noFill/>
                  </a:ln>
                  <a:solidFill>
                    <a:prstClr val="black"/>
                  </a:solidFill>
                  <a:effectLst/>
                  <a:uLnTx/>
                  <a:uFillTx/>
                  <a:latin typeface="+mn-lt"/>
                  <a:cs typeface="Tahoma" pitchFamily="34" charset="0"/>
                </a:rPr>
                <a:t>thinned</a:t>
              </a:r>
              <a:r>
                <a:rPr kumimoji="0" lang="fr-FR" sz="1000" i="0" u="none" strike="noStrike" kern="0" cap="none" spc="0" normalizeH="0" baseline="0" noProof="0" dirty="0" smtClean="0">
                  <a:ln>
                    <a:noFill/>
                  </a:ln>
                  <a:solidFill>
                    <a:prstClr val="black"/>
                  </a:solidFill>
                  <a:effectLst/>
                  <a:uLnTx/>
                  <a:uFillTx/>
                  <a:latin typeface="+mn-lt"/>
                  <a:cs typeface="Tahoma" pitchFamily="34" charset="0"/>
                </a:rPr>
                <a:t> wafer)</a:t>
              </a:r>
            </a:p>
          </p:txBody>
        </p:sp>
        <p:sp>
          <p:nvSpPr>
            <p:cNvPr id="22" name="Text Box 75"/>
            <p:cNvSpPr txBox="1">
              <a:spLocks noChangeArrowheads="1"/>
            </p:cNvSpPr>
            <p:nvPr/>
          </p:nvSpPr>
          <p:spPr bwMode="auto">
            <a:xfrm>
              <a:off x="4578819" y="2515445"/>
              <a:ext cx="1407961" cy="227755"/>
            </a:xfrm>
            <a:prstGeom prst="rect">
              <a:avLst/>
            </a:prstGeom>
            <a:noFill/>
            <a:ln w="9525">
              <a:noFill/>
              <a:miter lim="800000"/>
              <a:headEnd/>
              <a:tailEnd/>
            </a:ln>
          </p:spPr>
          <p:txBody>
            <a:bodyPr>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fr-FR" sz="1100" i="0" u="none" strike="noStrike" kern="0" cap="none" spc="0" normalizeH="0" baseline="0" noProof="0" dirty="0" smtClean="0">
                  <a:ln>
                    <a:noFill/>
                  </a:ln>
                  <a:solidFill>
                    <a:prstClr val="black"/>
                  </a:solidFill>
                  <a:effectLst/>
                  <a:uLnTx/>
                  <a:uFillTx/>
                  <a:latin typeface="+mn-lt"/>
                  <a:cs typeface="Tahoma" pitchFamily="34" charset="0"/>
                </a:rPr>
                <a:t>Back </a:t>
              </a:r>
              <a:r>
                <a:rPr kumimoji="0" lang="en-US" sz="1100" i="0" u="none" strike="noStrike" kern="0" cap="none" spc="0" normalizeH="0" baseline="0" noProof="0" dirty="0" smtClean="0">
                  <a:ln>
                    <a:noFill/>
                  </a:ln>
                  <a:solidFill>
                    <a:prstClr val="black"/>
                  </a:solidFill>
                  <a:effectLst/>
                  <a:uLnTx/>
                  <a:uFillTx/>
                  <a:latin typeface="+mn-lt"/>
                  <a:cs typeface="Tahoma" pitchFamily="34" charset="0"/>
                </a:rPr>
                <a:t>Side</a:t>
              </a:r>
              <a:r>
                <a:rPr kumimoji="0" lang="fr-FR" sz="1100" i="0" u="none" strike="noStrike" kern="0" cap="none" spc="0" normalizeH="0" baseline="0" noProof="0" dirty="0" smtClean="0">
                  <a:ln>
                    <a:noFill/>
                  </a:ln>
                  <a:solidFill>
                    <a:prstClr val="black"/>
                  </a:solidFill>
                  <a:effectLst/>
                  <a:uLnTx/>
                  <a:uFillTx/>
                  <a:latin typeface="+mn-lt"/>
                  <a:cs typeface="Tahoma" pitchFamily="34" charset="0"/>
                </a:rPr>
                <a:t> Metal</a:t>
              </a:r>
            </a:p>
          </p:txBody>
        </p:sp>
        <p:grpSp>
          <p:nvGrpSpPr>
            <p:cNvPr id="23" name="Groupe 131"/>
            <p:cNvGrpSpPr/>
            <p:nvPr/>
          </p:nvGrpSpPr>
          <p:grpSpPr>
            <a:xfrm>
              <a:off x="5815937" y="2362200"/>
              <a:ext cx="977993" cy="842763"/>
              <a:chOff x="3413987" y="2276854"/>
              <a:chExt cx="977993" cy="842763"/>
            </a:xfrm>
          </p:grpSpPr>
          <p:sp>
            <p:nvSpPr>
              <p:cNvPr id="118" name="Rectangle 59"/>
              <p:cNvSpPr>
                <a:spLocks noChangeArrowheads="1"/>
              </p:cNvSpPr>
              <p:nvPr/>
            </p:nvSpPr>
            <p:spPr bwMode="auto">
              <a:xfrm flipV="1">
                <a:off x="3530588" y="2592722"/>
                <a:ext cx="56843" cy="52689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19" name="Rectangle 74"/>
              <p:cNvSpPr>
                <a:spLocks noChangeArrowheads="1"/>
              </p:cNvSpPr>
              <p:nvPr/>
            </p:nvSpPr>
            <p:spPr bwMode="auto">
              <a:xfrm flipV="1">
                <a:off x="3413987" y="2540302"/>
                <a:ext cx="690863" cy="52421"/>
              </a:xfrm>
              <a:prstGeom prst="rect">
                <a:avLst/>
              </a:prstGeom>
              <a:solidFill>
                <a:srgbClr val="3333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20" name="Freeform 79"/>
              <p:cNvSpPr>
                <a:spLocks/>
              </p:cNvSpPr>
              <p:nvPr/>
            </p:nvSpPr>
            <p:spPr bwMode="auto">
              <a:xfrm>
                <a:off x="3587431" y="2276854"/>
                <a:ext cx="804549" cy="255383"/>
              </a:xfrm>
              <a:custGeom>
                <a:avLst/>
                <a:gdLst>
                  <a:gd name="T0" fmla="*/ 0 w 635"/>
                  <a:gd name="T1" fmla="*/ 375 h 424"/>
                  <a:gd name="T2" fmla="*/ 114 w 635"/>
                  <a:gd name="T3" fmla="*/ 420 h 424"/>
                  <a:gd name="T4" fmla="*/ 250 w 635"/>
                  <a:gd name="T5" fmla="*/ 352 h 424"/>
                  <a:gd name="T6" fmla="*/ 477 w 635"/>
                  <a:gd name="T7" fmla="*/ 57 h 424"/>
                  <a:gd name="T8" fmla="*/ 635 w 635"/>
                  <a:gd name="T9" fmla="*/ 12 h 424"/>
                  <a:gd name="T10" fmla="*/ 0 60000 65536"/>
                  <a:gd name="T11" fmla="*/ 0 60000 65536"/>
                  <a:gd name="T12" fmla="*/ 0 60000 65536"/>
                  <a:gd name="T13" fmla="*/ 0 60000 65536"/>
                  <a:gd name="T14" fmla="*/ 0 60000 65536"/>
                  <a:gd name="T15" fmla="*/ 0 w 635"/>
                  <a:gd name="T16" fmla="*/ 0 h 424"/>
                  <a:gd name="T17" fmla="*/ 635 w 635"/>
                  <a:gd name="T18" fmla="*/ 424 h 424"/>
                </a:gdLst>
                <a:ahLst/>
                <a:cxnLst>
                  <a:cxn ang="T10">
                    <a:pos x="T0" y="T1"/>
                  </a:cxn>
                  <a:cxn ang="T11">
                    <a:pos x="T2" y="T3"/>
                  </a:cxn>
                  <a:cxn ang="T12">
                    <a:pos x="T4" y="T5"/>
                  </a:cxn>
                  <a:cxn ang="T13">
                    <a:pos x="T6" y="T7"/>
                  </a:cxn>
                  <a:cxn ang="T14">
                    <a:pos x="T8" y="T9"/>
                  </a:cxn>
                </a:cxnLst>
                <a:rect l="T15" t="T16" r="T17" b="T18"/>
                <a:pathLst>
                  <a:path w="635" h="424">
                    <a:moveTo>
                      <a:pt x="0" y="375"/>
                    </a:moveTo>
                    <a:cubicBezTo>
                      <a:pt x="36" y="399"/>
                      <a:pt x="72" y="424"/>
                      <a:pt x="114" y="420"/>
                    </a:cubicBezTo>
                    <a:cubicBezTo>
                      <a:pt x="156" y="416"/>
                      <a:pt x="190" y="412"/>
                      <a:pt x="250" y="352"/>
                    </a:cubicBezTo>
                    <a:cubicBezTo>
                      <a:pt x="310" y="292"/>
                      <a:pt x="413" y="114"/>
                      <a:pt x="477" y="57"/>
                    </a:cubicBezTo>
                    <a:cubicBezTo>
                      <a:pt x="541" y="0"/>
                      <a:pt x="588" y="6"/>
                      <a:pt x="635" y="12"/>
                    </a:cubicBezTo>
                  </a:path>
                </a:pathLst>
              </a:custGeom>
              <a:noFill/>
              <a:ln w="57150" cmpd="sng">
                <a:solidFill>
                  <a:srgbClr val="FF9900"/>
                </a:solidFill>
                <a:round/>
                <a:headEnd/>
                <a:tailEnd/>
              </a:ln>
            </p:spPr>
            <p:txBody>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24" name="Groupe 4"/>
            <p:cNvGrpSpPr/>
            <p:nvPr/>
          </p:nvGrpSpPr>
          <p:grpSpPr>
            <a:xfrm>
              <a:off x="5471308" y="3203797"/>
              <a:ext cx="919693" cy="1475842"/>
              <a:chOff x="3069358" y="3118451"/>
              <a:chExt cx="919693" cy="1475842"/>
            </a:xfrm>
          </p:grpSpPr>
          <p:sp>
            <p:nvSpPr>
              <p:cNvPr id="92" name="Rectangle 15"/>
              <p:cNvSpPr>
                <a:spLocks noChangeArrowheads="1"/>
              </p:cNvSpPr>
              <p:nvPr/>
            </p:nvSpPr>
            <p:spPr bwMode="auto">
              <a:xfrm>
                <a:off x="3069358" y="4435687"/>
                <a:ext cx="690863" cy="52421"/>
              </a:xfrm>
              <a:prstGeom prst="rect">
                <a:avLst/>
              </a:prstGeom>
              <a:solidFill>
                <a:srgbClr val="CCFF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3" name="Rectangle 16"/>
              <p:cNvSpPr>
                <a:spLocks noChangeArrowheads="1"/>
              </p:cNvSpPr>
              <p:nvPr/>
            </p:nvSpPr>
            <p:spPr bwMode="auto">
              <a:xfrm>
                <a:off x="3069358" y="4330846"/>
                <a:ext cx="690863" cy="52421"/>
              </a:xfrm>
              <a:prstGeom prst="rect">
                <a:avLst/>
              </a:prstGeom>
              <a:solidFill>
                <a:srgbClr val="66CC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4" name="Rectangle 17"/>
              <p:cNvSpPr>
                <a:spLocks noChangeArrowheads="1"/>
              </p:cNvSpPr>
              <p:nvPr/>
            </p:nvSpPr>
            <p:spPr bwMode="auto">
              <a:xfrm>
                <a:off x="3069358" y="4224661"/>
                <a:ext cx="690863" cy="52421"/>
              </a:xfrm>
              <a:prstGeom prst="rect">
                <a:avLst/>
              </a:prstGeom>
              <a:solidFill>
                <a:srgbClr val="6699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5" name="Rectangle 18"/>
              <p:cNvSpPr>
                <a:spLocks noChangeArrowheads="1"/>
              </p:cNvSpPr>
              <p:nvPr/>
            </p:nvSpPr>
            <p:spPr bwMode="auto">
              <a:xfrm>
                <a:off x="3069358" y="4118475"/>
                <a:ext cx="690863" cy="52421"/>
              </a:xfrm>
              <a:prstGeom prst="rect">
                <a:avLst/>
              </a:prstGeom>
              <a:solidFill>
                <a:srgbClr val="3366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6" name="Rectangle 24"/>
              <p:cNvSpPr>
                <a:spLocks noChangeArrowheads="1"/>
              </p:cNvSpPr>
              <p:nvPr/>
            </p:nvSpPr>
            <p:spPr bwMode="auto">
              <a:xfrm>
                <a:off x="3126201" y="4488108"/>
                <a:ext cx="58301" cy="10618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7" name="Rectangle 25"/>
              <p:cNvSpPr>
                <a:spLocks noChangeArrowheads="1"/>
              </p:cNvSpPr>
              <p:nvPr/>
            </p:nvSpPr>
            <p:spPr bwMode="auto">
              <a:xfrm>
                <a:off x="3126201" y="4383267"/>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8" name="Rectangle 26"/>
              <p:cNvSpPr>
                <a:spLocks noChangeArrowheads="1"/>
              </p:cNvSpPr>
              <p:nvPr/>
            </p:nvSpPr>
            <p:spPr bwMode="auto">
              <a:xfrm>
                <a:off x="3126201" y="4279769"/>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9" name="Rectangle 27"/>
              <p:cNvSpPr>
                <a:spLocks noChangeArrowheads="1"/>
              </p:cNvSpPr>
              <p:nvPr/>
            </p:nvSpPr>
            <p:spPr bwMode="auto">
              <a:xfrm>
                <a:off x="3126201" y="4174928"/>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0" name="Rectangle 28"/>
              <p:cNvSpPr>
                <a:spLocks noChangeArrowheads="1"/>
              </p:cNvSpPr>
              <p:nvPr/>
            </p:nvSpPr>
            <p:spPr bwMode="auto">
              <a:xfrm>
                <a:off x="3126201" y="4070087"/>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1" name="Rectangle 32"/>
              <p:cNvSpPr>
                <a:spLocks noChangeArrowheads="1"/>
              </p:cNvSpPr>
              <p:nvPr/>
            </p:nvSpPr>
            <p:spPr bwMode="auto">
              <a:xfrm>
                <a:off x="3529933" y="4488108"/>
                <a:ext cx="58301" cy="10618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2" name="Rectangle 43"/>
              <p:cNvSpPr>
                <a:spLocks noChangeArrowheads="1"/>
              </p:cNvSpPr>
              <p:nvPr/>
            </p:nvSpPr>
            <p:spPr bwMode="auto">
              <a:xfrm flipV="1">
                <a:off x="3069358" y="3224636"/>
                <a:ext cx="690863" cy="52421"/>
              </a:xfrm>
              <a:prstGeom prst="rect">
                <a:avLst/>
              </a:prstGeom>
              <a:solidFill>
                <a:srgbClr val="CCFFFF"/>
              </a:solidFill>
              <a:ln w="9525">
                <a:solidFill>
                  <a:sysClr val="windowText" lastClr="000000"/>
                </a:solidFill>
                <a:miter lim="800000"/>
                <a:headEnd/>
                <a:tailEnd/>
              </a:ln>
            </p:spPr>
            <p:txBody>
              <a:bodyPr rot="10800000"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3" name="Rectangle 44"/>
              <p:cNvSpPr>
                <a:spLocks noChangeArrowheads="1"/>
              </p:cNvSpPr>
              <p:nvPr/>
            </p:nvSpPr>
            <p:spPr bwMode="auto">
              <a:xfrm flipV="1">
                <a:off x="3069358" y="3329477"/>
                <a:ext cx="690863" cy="52421"/>
              </a:xfrm>
              <a:prstGeom prst="rect">
                <a:avLst/>
              </a:prstGeom>
              <a:solidFill>
                <a:srgbClr val="66CC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4" name="Rectangle 45"/>
              <p:cNvSpPr>
                <a:spLocks noChangeArrowheads="1"/>
              </p:cNvSpPr>
              <p:nvPr/>
            </p:nvSpPr>
            <p:spPr bwMode="auto">
              <a:xfrm flipV="1">
                <a:off x="3069358" y="3435663"/>
                <a:ext cx="690863" cy="52421"/>
              </a:xfrm>
              <a:prstGeom prst="rect">
                <a:avLst/>
              </a:prstGeom>
              <a:solidFill>
                <a:srgbClr val="6699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5" name="Rectangle 46"/>
              <p:cNvSpPr>
                <a:spLocks noChangeArrowheads="1"/>
              </p:cNvSpPr>
              <p:nvPr/>
            </p:nvSpPr>
            <p:spPr bwMode="auto">
              <a:xfrm flipV="1">
                <a:off x="3069358" y="3541848"/>
                <a:ext cx="690863" cy="52421"/>
              </a:xfrm>
              <a:prstGeom prst="rect">
                <a:avLst/>
              </a:prstGeom>
              <a:solidFill>
                <a:srgbClr val="3366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6" name="Rectangle 52"/>
              <p:cNvSpPr>
                <a:spLocks noChangeArrowheads="1"/>
              </p:cNvSpPr>
              <p:nvPr/>
            </p:nvSpPr>
            <p:spPr bwMode="auto">
              <a:xfrm flipV="1">
                <a:off x="3126201" y="3118451"/>
                <a:ext cx="58301" cy="10618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7" name="Rectangle 53"/>
              <p:cNvSpPr>
                <a:spLocks noChangeArrowheads="1"/>
              </p:cNvSpPr>
              <p:nvPr/>
            </p:nvSpPr>
            <p:spPr bwMode="auto">
              <a:xfrm flipV="1">
                <a:off x="3126201" y="3277057"/>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8" name="Rectangle 54"/>
              <p:cNvSpPr>
                <a:spLocks noChangeArrowheads="1"/>
              </p:cNvSpPr>
              <p:nvPr/>
            </p:nvSpPr>
            <p:spPr bwMode="auto">
              <a:xfrm flipV="1">
                <a:off x="3126201" y="3381898"/>
                <a:ext cx="58301" cy="5107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09" name="Rectangle 55"/>
              <p:cNvSpPr>
                <a:spLocks noChangeArrowheads="1"/>
              </p:cNvSpPr>
              <p:nvPr/>
            </p:nvSpPr>
            <p:spPr bwMode="auto">
              <a:xfrm flipV="1">
                <a:off x="3126201" y="3485395"/>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10" name="Rectangle 56"/>
              <p:cNvSpPr>
                <a:spLocks noChangeArrowheads="1"/>
              </p:cNvSpPr>
              <p:nvPr/>
            </p:nvSpPr>
            <p:spPr bwMode="auto">
              <a:xfrm flipV="1">
                <a:off x="3126201" y="3590237"/>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11" name="Rectangle 60"/>
              <p:cNvSpPr>
                <a:spLocks noChangeArrowheads="1"/>
              </p:cNvSpPr>
              <p:nvPr/>
            </p:nvSpPr>
            <p:spPr bwMode="auto">
              <a:xfrm flipV="1">
                <a:off x="3529933" y="3118451"/>
                <a:ext cx="58301" cy="10618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12" name="Text Box 62"/>
              <p:cNvSpPr txBox="1">
                <a:spLocks noChangeArrowheads="1"/>
              </p:cNvSpPr>
              <p:nvPr/>
            </p:nvSpPr>
            <p:spPr bwMode="auto">
              <a:xfrm>
                <a:off x="3700463" y="4002881"/>
                <a:ext cx="287131" cy="461665"/>
              </a:xfrm>
              <a:prstGeom prst="rect">
                <a:avLst/>
              </a:prstGeom>
              <a:noFill/>
              <a:ln w="9525">
                <a:noFill/>
                <a:miter lim="800000"/>
                <a:headEnd/>
                <a:tailEnd/>
              </a:ln>
            </p:spPr>
            <p:txBody>
              <a:bodyPr>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M5</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M4</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M3</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M2</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M1</a:t>
                </a:r>
              </a:p>
            </p:txBody>
          </p:sp>
          <p:sp>
            <p:nvSpPr>
              <p:cNvPr id="113" name="Text Box 65"/>
              <p:cNvSpPr txBox="1">
                <a:spLocks noChangeArrowheads="1"/>
              </p:cNvSpPr>
              <p:nvPr/>
            </p:nvSpPr>
            <p:spPr bwMode="auto">
              <a:xfrm rot="10800000" flipV="1">
                <a:off x="3701920" y="3192876"/>
                <a:ext cx="287131" cy="463204"/>
              </a:xfrm>
              <a:prstGeom prst="rect">
                <a:avLst/>
              </a:prstGeom>
              <a:noFill/>
              <a:ln w="9525">
                <a:noFill/>
                <a:miter lim="800000"/>
                <a:headEnd/>
                <a:tailEnd/>
              </a:ln>
            </p:spPr>
            <p:txBody>
              <a:bodyPr>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M1</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M2</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M3</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M4</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M5</a:t>
                </a:r>
              </a:p>
            </p:txBody>
          </p:sp>
          <p:sp>
            <p:nvSpPr>
              <p:cNvPr id="114" name="Rectangle 19"/>
              <p:cNvSpPr>
                <a:spLocks noChangeArrowheads="1"/>
              </p:cNvSpPr>
              <p:nvPr/>
            </p:nvSpPr>
            <p:spPr bwMode="auto">
              <a:xfrm>
                <a:off x="3069358" y="4013634"/>
                <a:ext cx="690863" cy="52421"/>
              </a:xfrm>
              <a:prstGeom prst="rect">
                <a:avLst/>
              </a:prstGeom>
              <a:solidFill>
                <a:srgbClr val="0000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15" name="Rectangle 29"/>
              <p:cNvSpPr>
                <a:spLocks noChangeArrowheads="1"/>
              </p:cNvSpPr>
              <p:nvPr/>
            </p:nvSpPr>
            <p:spPr bwMode="auto">
              <a:xfrm>
                <a:off x="3471633" y="3965246"/>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16" name="Rectangle 47"/>
              <p:cNvSpPr>
                <a:spLocks noChangeArrowheads="1"/>
              </p:cNvSpPr>
              <p:nvPr/>
            </p:nvSpPr>
            <p:spPr bwMode="auto">
              <a:xfrm flipV="1">
                <a:off x="3069358" y="3646689"/>
                <a:ext cx="690863" cy="52421"/>
              </a:xfrm>
              <a:prstGeom prst="rect">
                <a:avLst/>
              </a:prstGeom>
              <a:solidFill>
                <a:srgbClr val="0000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117" name="Rectangle 57"/>
              <p:cNvSpPr>
                <a:spLocks noChangeArrowheads="1"/>
              </p:cNvSpPr>
              <p:nvPr/>
            </p:nvSpPr>
            <p:spPr bwMode="auto">
              <a:xfrm flipV="1">
                <a:off x="3471633" y="3695078"/>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25" name="Groupe 98"/>
            <p:cNvGrpSpPr/>
            <p:nvPr/>
          </p:nvGrpSpPr>
          <p:grpSpPr>
            <a:xfrm>
              <a:off x="2651089" y="3834011"/>
              <a:ext cx="3393098" cy="212370"/>
              <a:chOff x="249139" y="3748665"/>
              <a:chExt cx="3393098" cy="212370"/>
            </a:xfrm>
          </p:grpSpPr>
          <p:grpSp>
            <p:nvGrpSpPr>
              <p:cNvPr id="71" name="Groupe 80"/>
              <p:cNvGrpSpPr/>
              <p:nvPr/>
            </p:nvGrpSpPr>
            <p:grpSpPr>
              <a:xfrm>
                <a:off x="249139" y="3754041"/>
                <a:ext cx="288588" cy="206994"/>
                <a:chOff x="249139" y="3754041"/>
                <a:chExt cx="288588" cy="206994"/>
              </a:xfrm>
            </p:grpSpPr>
            <p:sp>
              <p:nvSpPr>
                <p:cNvPr id="90" name="Rectangle 20"/>
                <p:cNvSpPr>
                  <a:spLocks noChangeArrowheads="1"/>
                </p:cNvSpPr>
                <p:nvPr/>
              </p:nvSpPr>
              <p:spPr bwMode="auto">
                <a:xfrm>
                  <a:off x="249139" y="3857538"/>
                  <a:ext cx="288588"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91" name="Rectangle 48"/>
                <p:cNvSpPr>
                  <a:spLocks noChangeArrowheads="1"/>
                </p:cNvSpPr>
                <p:nvPr/>
              </p:nvSpPr>
              <p:spPr bwMode="auto">
                <a:xfrm flipV="1">
                  <a:off x="249139" y="3754041"/>
                  <a:ext cx="288588"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72" name="Groupe 81"/>
              <p:cNvGrpSpPr/>
              <p:nvPr/>
            </p:nvGrpSpPr>
            <p:grpSpPr>
              <a:xfrm>
                <a:off x="768015" y="3754041"/>
                <a:ext cx="287131" cy="206994"/>
                <a:chOff x="768015" y="3754041"/>
                <a:chExt cx="287131" cy="206994"/>
              </a:xfrm>
            </p:grpSpPr>
            <p:sp>
              <p:nvSpPr>
                <p:cNvPr id="88" name="Rectangle 21"/>
                <p:cNvSpPr>
                  <a:spLocks noChangeArrowheads="1"/>
                </p:cNvSpPr>
                <p:nvPr/>
              </p:nvSpPr>
              <p:spPr bwMode="auto">
                <a:xfrm>
                  <a:off x="768015" y="3857538"/>
                  <a:ext cx="287131"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89" name="Rectangle 49"/>
                <p:cNvSpPr>
                  <a:spLocks noChangeArrowheads="1"/>
                </p:cNvSpPr>
                <p:nvPr/>
              </p:nvSpPr>
              <p:spPr bwMode="auto">
                <a:xfrm flipV="1">
                  <a:off x="768015" y="3754041"/>
                  <a:ext cx="287131"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73" name="Groupe 82"/>
              <p:cNvGrpSpPr/>
              <p:nvPr/>
            </p:nvGrpSpPr>
            <p:grpSpPr>
              <a:xfrm>
                <a:off x="1285433" y="3754041"/>
                <a:ext cx="287131" cy="206994"/>
                <a:chOff x="1285433" y="3754041"/>
                <a:chExt cx="287131" cy="206994"/>
              </a:xfrm>
            </p:grpSpPr>
            <p:sp>
              <p:nvSpPr>
                <p:cNvPr id="86" name="Rectangle 22"/>
                <p:cNvSpPr>
                  <a:spLocks noChangeArrowheads="1"/>
                </p:cNvSpPr>
                <p:nvPr/>
              </p:nvSpPr>
              <p:spPr bwMode="auto">
                <a:xfrm>
                  <a:off x="1285433" y="3857538"/>
                  <a:ext cx="287131"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87" name="Rectangle 50"/>
                <p:cNvSpPr>
                  <a:spLocks noChangeArrowheads="1"/>
                </p:cNvSpPr>
                <p:nvPr/>
              </p:nvSpPr>
              <p:spPr bwMode="auto">
                <a:xfrm flipV="1">
                  <a:off x="1285433" y="3754041"/>
                  <a:ext cx="287131"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74" name="Groupe 83"/>
              <p:cNvGrpSpPr/>
              <p:nvPr/>
            </p:nvGrpSpPr>
            <p:grpSpPr>
              <a:xfrm>
                <a:off x="1801394" y="3754041"/>
                <a:ext cx="288588" cy="206994"/>
                <a:chOff x="1801394" y="3754041"/>
                <a:chExt cx="288588" cy="206994"/>
              </a:xfrm>
            </p:grpSpPr>
            <p:sp>
              <p:nvSpPr>
                <p:cNvPr id="84" name="Rectangle 23"/>
                <p:cNvSpPr>
                  <a:spLocks noChangeArrowheads="1"/>
                </p:cNvSpPr>
                <p:nvPr/>
              </p:nvSpPr>
              <p:spPr bwMode="auto">
                <a:xfrm>
                  <a:off x="1801394" y="3857538"/>
                  <a:ext cx="288588"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85" name="Rectangle 51"/>
                <p:cNvSpPr>
                  <a:spLocks noChangeArrowheads="1"/>
                </p:cNvSpPr>
                <p:nvPr/>
              </p:nvSpPr>
              <p:spPr bwMode="auto">
                <a:xfrm flipV="1">
                  <a:off x="1801394" y="3754041"/>
                  <a:ext cx="288588"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75" name="Groupe 87"/>
              <p:cNvGrpSpPr/>
              <p:nvPr/>
            </p:nvGrpSpPr>
            <p:grpSpPr>
              <a:xfrm>
                <a:off x="2320270" y="3748665"/>
                <a:ext cx="287131" cy="206994"/>
                <a:chOff x="768015" y="3754041"/>
                <a:chExt cx="287131" cy="206994"/>
              </a:xfrm>
            </p:grpSpPr>
            <p:sp>
              <p:nvSpPr>
                <p:cNvPr id="82" name="Rectangle 21"/>
                <p:cNvSpPr>
                  <a:spLocks noChangeArrowheads="1"/>
                </p:cNvSpPr>
                <p:nvPr/>
              </p:nvSpPr>
              <p:spPr bwMode="auto">
                <a:xfrm>
                  <a:off x="768015" y="3857538"/>
                  <a:ext cx="287131"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83" name="Rectangle 49"/>
                <p:cNvSpPr>
                  <a:spLocks noChangeArrowheads="1"/>
                </p:cNvSpPr>
                <p:nvPr/>
              </p:nvSpPr>
              <p:spPr bwMode="auto">
                <a:xfrm flipV="1">
                  <a:off x="768015" y="3754041"/>
                  <a:ext cx="287131"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76" name="Groupe 90"/>
              <p:cNvGrpSpPr/>
              <p:nvPr/>
            </p:nvGrpSpPr>
            <p:grpSpPr>
              <a:xfrm>
                <a:off x="2837688" y="3748665"/>
                <a:ext cx="287131" cy="206994"/>
                <a:chOff x="1285433" y="3754041"/>
                <a:chExt cx="287131" cy="206994"/>
              </a:xfrm>
            </p:grpSpPr>
            <p:sp>
              <p:nvSpPr>
                <p:cNvPr id="80" name="Rectangle 22"/>
                <p:cNvSpPr>
                  <a:spLocks noChangeArrowheads="1"/>
                </p:cNvSpPr>
                <p:nvPr/>
              </p:nvSpPr>
              <p:spPr bwMode="auto">
                <a:xfrm>
                  <a:off x="1285433" y="3857538"/>
                  <a:ext cx="287131"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81" name="Rectangle 50"/>
                <p:cNvSpPr>
                  <a:spLocks noChangeArrowheads="1"/>
                </p:cNvSpPr>
                <p:nvPr/>
              </p:nvSpPr>
              <p:spPr bwMode="auto">
                <a:xfrm flipV="1">
                  <a:off x="1285433" y="3754041"/>
                  <a:ext cx="287131"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77" name="Groupe 93"/>
              <p:cNvGrpSpPr/>
              <p:nvPr/>
            </p:nvGrpSpPr>
            <p:grpSpPr>
              <a:xfrm>
                <a:off x="3353649" y="3748665"/>
                <a:ext cx="288588" cy="206994"/>
                <a:chOff x="1801394" y="3754041"/>
                <a:chExt cx="288588" cy="206994"/>
              </a:xfrm>
            </p:grpSpPr>
            <p:sp>
              <p:nvSpPr>
                <p:cNvPr id="78" name="Rectangle 23"/>
                <p:cNvSpPr>
                  <a:spLocks noChangeArrowheads="1"/>
                </p:cNvSpPr>
                <p:nvPr/>
              </p:nvSpPr>
              <p:spPr bwMode="auto">
                <a:xfrm>
                  <a:off x="1801394" y="3857538"/>
                  <a:ext cx="288588"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79" name="Rectangle 51"/>
                <p:cNvSpPr>
                  <a:spLocks noChangeArrowheads="1"/>
                </p:cNvSpPr>
                <p:nvPr/>
              </p:nvSpPr>
              <p:spPr bwMode="auto">
                <a:xfrm flipV="1">
                  <a:off x="1801394" y="3754041"/>
                  <a:ext cx="288588" cy="10349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sp>
          <p:nvSpPr>
            <p:cNvPr id="26" name="Rectangle à coins arrondis 76"/>
            <p:cNvSpPr/>
            <p:nvPr/>
          </p:nvSpPr>
          <p:spPr>
            <a:xfrm>
              <a:off x="2581462" y="4679639"/>
              <a:ext cx="504056" cy="16685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rtl="0" fontAlgn="base">
                <a:spcBef>
                  <a:spcPct val="0"/>
                </a:spcBef>
                <a:spcAft>
                  <a:spcPct val="0"/>
                </a:spcAft>
                <a:defRPr sz="1200" kern="1200">
                  <a:solidFill>
                    <a:schemeClr val="lt1"/>
                  </a:solidFill>
                  <a:latin typeface="+mn-lt"/>
                  <a:ea typeface="+mn-ea"/>
                  <a:cs typeface="+mn-cs"/>
                </a:defRPr>
              </a:lvl1pPr>
              <a:lvl2pPr marL="457200" algn="ctr" rtl="0" fontAlgn="base">
                <a:spcBef>
                  <a:spcPct val="0"/>
                </a:spcBef>
                <a:spcAft>
                  <a:spcPct val="0"/>
                </a:spcAft>
                <a:defRPr sz="1200" kern="1200">
                  <a:solidFill>
                    <a:schemeClr val="lt1"/>
                  </a:solidFill>
                  <a:latin typeface="+mn-lt"/>
                  <a:ea typeface="+mn-ea"/>
                  <a:cs typeface="+mn-cs"/>
                </a:defRPr>
              </a:lvl2pPr>
              <a:lvl3pPr marL="914400" algn="ctr" rtl="0" fontAlgn="base">
                <a:spcBef>
                  <a:spcPct val="0"/>
                </a:spcBef>
                <a:spcAft>
                  <a:spcPct val="0"/>
                </a:spcAft>
                <a:defRPr sz="1200" kern="1200">
                  <a:solidFill>
                    <a:schemeClr val="lt1"/>
                  </a:solidFill>
                  <a:latin typeface="+mn-lt"/>
                  <a:ea typeface="+mn-ea"/>
                  <a:cs typeface="+mn-cs"/>
                </a:defRPr>
              </a:lvl3pPr>
              <a:lvl4pPr marL="1371600" algn="ctr" rtl="0" fontAlgn="base">
                <a:spcBef>
                  <a:spcPct val="0"/>
                </a:spcBef>
                <a:spcAft>
                  <a:spcPct val="0"/>
                </a:spcAft>
                <a:defRPr sz="1200" kern="1200">
                  <a:solidFill>
                    <a:schemeClr val="lt1"/>
                  </a:solidFill>
                  <a:latin typeface="+mn-lt"/>
                  <a:ea typeface="+mn-ea"/>
                  <a:cs typeface="+mn-cs"/>
                </a:defRPr>
              </a:lvl4pPr>
              <a:lvl5pPr marL="1828800" algn="ctr"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endParaRPr lang="en-US">
                <a:cs typeface="Tahoma" pitchFamily="34" charset="0"/>
              </a:endParaRPr>
            </a:p>
          </p:txBody>
        </p:sp>
        <p:grpSp>
          <p:nvGrpSpPr>
            <p:cNvPr id="27" name="Groupe 3"/>
            <p:cNvGrpSpPr/>
            <p:nvPr/>
          </p:nvGrpSpPr>
          <p:grpSpPr>
            <a:xfrm>
              <a:off x="3398069" y="3203797"/>
              <a:ext cx="919693" cy="1475842"/>
              <a:chOff x="996119" y="3118451"/>
              <a:chExt cx="919693" cy="1475842"/>
            </a:xfrm>
          </p:grpSpPr>
          <p:sp>
            <p:nvSpPr>
              <p:cNvPr id="45" name="Rectangle 15"/>
              <p:cNvSpPr>
                <a:spLocks noChangeArrowheads="1"/>
              </p:cNvSpPr>
              <p:nvPr/>
            </p:nvSpPr>
            <p:spPr bwMode="auto">
              <a:xfrm>
                <a:off x="996119" y="4435687"/>
                <a:ext cx="690863" cy="52421"/>
              </a:xfrm>
              <a:prstGeom prst="rect">
                <a:avLst/>
              </a:prstGeom>
              <a:solidFill>
                <a:srgbClr val="CCFF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6" name="Rectangle 16"/>
              <p:cNvSpPr>
                <a:spLocks noChangeArrowheads="1"/>
              </p:cNvSpPr>
              <p:nvPr/>
            </p:nvSpPr>
            <p:spPr bwMode="auto">
              <a:xfrm>
                <a:off x="996119" y="4330846"/>
                <a:ext cx="690863" cy="52421"/>
              </a:xfrm>
              <a:prstGeom prst="rect">
                <a:avLst/>
              </a:prstGeom>
              <a:solidFill>
                <a:srgbClr val="66CC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7" name="Rectangle 17"/>
              <p:cNvSpPr>
                <a:spLocks noChangeArrowheads="1"/>
              </p:cNvSpPr>
              <p:nvPr/>
            </p:nvSpPr>
            <p:spPr bwMode="auto">
              <a:xfrm>
                <a:off x="996119" y="4224661"/>
                <a:ext cx="690863" cy="52421"/>
              </a:xfrm>
              <a:prstGeom prst="rect">
                <a:avLst/>
              </a:prstGeom>
              <a:solidFill>
                <a:srgbClr val="6699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8" name="Rectangle 18"/>
              <p:cNvSpPr>
                <a:spLocks noChangeArrowheads="1"/>
              </p:cNvSpPr>
              <p:nvPr/>
            </p:nvSpPr>
            <p:spPr bwMode="auto">
              <a:xfrm>
                <a:off x="996119" y="4118475"/>
                <a:ext cx="690863" cy="52421"/>
              </a:xfrm>
              <a:prstGeom prst="rect">
                <a:avLst/>
              </a:prstGeom>
              <a:solidFill>
                <a:srgbClr val="3366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9" name="Rectangle 24"/>
              <p:cNvSpPr>
                <a:spLocks noChangeArrowheads="1"/>
              </p:cNvSpPr>
              <p:nvPr/>
            </p:nvSpPr>
            <p:spPr bwMode="auto">
              <a:xfrm>
                <a:off x="1052962" y="4488108"/>
                <a:ext cx="58301" cy="10618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0" name="Rectangle 25"/>
              <p:cNvSpPr>
                <a:spLocks noChangeArrowheads="1"/>
              </p:cNvSpPr>
              <p:nvPr/>
            </p:nvSpPr>
            <p:spPr bwMode="auto">
              <a:xfrm>
                <a:off x="1052962" y="4383267"/>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1" name="Rectangle 26"/>
              <p:cNvSpPr>
                <a:spLocks noChangeArrowheads="1"/>
              </p:cNvSpPr>
              <p:nvPr/>
            </p:nvSpPr>
            <p:spPr bwMode="auto">
              <a:xfrm>
                <a:off x="1052962" y="4279769"/>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2" name="Rectangle 27"/>
              <p:cNvSpPr>
                <a:spLocks noChangeArrowheads="1"/>
              </p:cNvSpPr>
              <p:nvPr/>
            </p:nvSpPr>
            <p:spPr bwMode="auto">
              <a:xfrm>
                <a:off x="1052962" y="4174928"/>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3" name="Rectangle 28"/>
              <p:cNvSpPr>
                <a:spLocks noChangeArrowheads="1"/>
              </p:cNvSpPr>
              <p:nvPr/>
            </p:nvSpPr>
            <p:spPr bwMode="auto">
              <a:xfrm>
                <a:off x="1052962" y="4070087"/>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4" name="Rectangle 32"/>
              <p:cNvSpPr>
                <a:spLocks noChangeArrowheads="1"/>
              </p:cNvSpPr>
              <p:nvPr/>
            </p:nvSpPr>
            <p:spPr bwMode="auto">
              <a:xfrm>
                <a:off x="1456694" y="4488108"/>
                <a:ext cx="58301" cy="10618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5" name="Rectangle 43"/>
              <p:cNvSpPr>
                <a:spLocks noChangeArrowheads="1"/>
              </p:cNvSpPr>
              <p:nvPr/>
            </p:nvSpPr>
            <p:spPr bwMode="auto">
              <a:xfrm flipV="1">
                <a:off x="996119" y="3224636"/>
                <a:ext cx="690863" cy="52421"/>
              </a:xfrm>
              <a:prstGeom prst="rect">
                <a:avLst/>
              </a:prstGeom>
              <a:solidFill>
                <a:srgbClr val="CCFFFF"/>
              </a:solidFill>
              <a:ln w="9525">
                <a:solidFill>
                  <a:sysClr val="windowText" lastClr="000000"/>
                </a:solidFill>
                <a:miter lim="800000"/>
                <a:headEnd/>
                <a:tailEnd/>
              </a:ln>
            </p:spPr>
            <p:txBody>
              <a:bodyPr rot="10800000"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6" name="Rectangle 44"/>
              <p:cNvSpPr>
                <a:spLocks noChangeArrowheads="1"/>
              </p:cNvSpPr>
              <p:nvPr/>
            </p:nvSpPr>
            <p:spPr bwMode="auto">
              <a:xfrm flipV="1">
                <a:off x="996119" y="3329477"/>
                <a:ext cx="690863" cy="52421"/>
              </a:xfrm>
              <a:prstGeom prst="rect">
                <a:avLst/>
              </a:prstGeom>
              <a:solidFill>
                <a:srgbClr val="66CC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7" name="Rectangle 45"/>
              <p:cNvSpPr>
                <a:spLocks noChangeArrowheads="1"/>
              </p:cNvSpPr>
              <p:nvPr/>
            </p:nvSpPr>
            <p:spPr bwMode="auto">
              <a:xfrm flipV="1">
                <a:off x="996119" y="3435663"/>
                <a:ext cx="690863" cy="52421"/>
              </a:xfrm>
              <a:prstGeom prst="rect">
                <a:avLst/>
              </a:prstGeom>
              <a:solidFill>
                <a:srgbClr val="6699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8" name="Rectangle 46"/>
              <p:cNvSpPr>
                <a:spLocks noChangeArrowheads="1"/>
              </p:cNvSpPr>
              <p:nvPr/>
            </p:nvSpPr>
            <p:spPr bwMode="auto">
              <a:xfrm flipV="1">
                <a:off x="996119" y="3541848"/>
                <a:ext cx="690863" cy="52421"/>
              </a:xfrm>
              <a:prstGeom prst="rect">
                <a:avLst/>
              </a:prstGeom>
              <a:solidFill>
                <a:srgbClr val="3366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59" name="Rectangle 52"/>
              <p:cNvSpPr>
                <a:spLocks noChangeArrowheads="1"/>
              </p:cNvSpPr>
              <p:nvPr/>
            </p:nvSpPr>
            <p:spPr bwMode="auto">
              <a:xfrm flipV="1">
                <a:off x="1052962" y="3118451"/>
                <a:ext cx="58301" cy="10618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60" name="Rectangle 53"/>
              <p:cNvSpPr>
                <a:spLocks noChangeArrowheads="1"/>
              </p:cNvSpPr>
              <p:nvPr/>
            </p:nvSpPr>
            <p:spPr bwMode="auto">
              <a:xfrm flipV="1">
                <a:off x="1052962" y="3277057"/>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61" name="Rectangle 54"/>
              <p:cNvSpPr>
                <a:spLocks noChangeArrowheads="1"/>
              </p:cNvSpPr>
              <p:nvPr/>
            </p:nvSpPr>
            <p:spPr bwMode="auto">
              <a:xfrm flipV="1">
                <a:off x="1052962" y="3381898"/>
                <a:ext cx="58301" cy="51077"/>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62" name="Rectangle 55"/>
              <p:cNvSpPr>
                <a:spLocks noChangeArrowheads="1"/>
              </p:cNvSpPr>
              <p:nvPr/>
            </p:nvSpPr>
            <p:spPr bwMode="auto">
              <a:xfrm flipV="1">
                <a:off x="1052962" y="3485395"/>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63" name="Rectangle 56"/>
              <p:cNvSpPr>
                <a:spLocks noChangeArrowheads="1"/>
              </p:cNvSpPr>
              <p:nvPr/>
            </p:nvSpPr>
            <p:spPr bwMode="auto">
              <a:xfrm flipV="1">
                <a:off x="1052962" y="3590237"/>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64" name="Rectangle 60"/>
              <p:cNvSpPr>
                <a:spLocks noChangeArrowheads="1"/>
              </p:cNvSpPr>
              <p:nvPr/>
            </p:nvSpPr>
            <p:spPr bwMode="auto">
              <a:xfrm flipV="1">
                <a:off x="1456694" y="3118451"/>
                <a:ext cx="58301" cy="106185"/>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65" name="Text Box 62"/>
              <p:cNvSpPr txBox="1">
                <a:spLocks noChangeArrowheads="1"/>
              </p:cNvSpPr>
              <p:nvPr/>
            </p:nvSpPr>
            <p:spPr bwMode="auto">
              <a:xfrm>
                <a:off x="1627224" y="4002881"/>
                <a:ext cx="287131" cy="461665"/>
              </a:xfrm>
              <a:prstGeom prst="rect">
                <a:avLst/>
              </a:prstGeom>
              <a:noFill/>
              <a:ln w="9525">
                <a:noFill/>
                <a:miter lim="800000"/>
                <a:headEnd/>
                <a:tailEnd/>
              </a:ln>
            </p:spPr>
            <p:txBody>
              <a:bodyPr>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M5</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M4</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M3</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M2</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M1</a:t>
                </a:r>
              </a:p>
            </p:txBody>
          </p:sp>
          <p:sp>
            <p:nvSpPr>
              <p:cNvPr id="66" name="Text Box 65"/>
              <p:cNvSpPr txBox="1">
                <a:spLocks noChangeArrowheads="1"/>
              </p:cNvSpPr>
              <p:nvPr/>
            </p:nvSpPr>
            <p:spPr bwMode="auto">
              <a:xfrm rot="10800000" flipV="1">
                <a:off x="1628681" y="3192876"/>
                <a:ext cx="287131" cy="463204"/>
              </a:xfrm>
              <a:prstGeom prst="rect">
                <a:avLst/>
              </a:prstGeom>
              <a:noFill/>
              <a:ln w="9525">
                <a:noFill/>
                <a:miter lim="800000"/>
                <a:headEnd/>
                <a:tailEnd/>
              </a:ln>
            </p:spPr>
            <p:txBody>
              <a:bodyPr>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M1</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M2</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M3</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M4</a:t>
                </a:r>
              </a:p>
              <a:p>
                <a:pPr marL="0" marR="0" lvl="0" indent="0" defTabSz="914400" eaLnBrk="1" fontAlgn="auto" latinLnBrk="0" hangingPunct="1">
                  <a:lnSpc>
                    <a:spcPct val="80000"/>
                  </a:lnSpc>
                  <a:spcBef>
                    <a:spcPct val="20000"/>
                  </a:spcBef>
                  <a:spcAft>
                    <a:spcPts val="0"/>
                  </a:spcAft>
                  <a:buClrTx/>
                  <a:buSzTx/>
                  <a:buFontTx/>
                  <a:buNone/>
                  <a:tabLst/>
                  <a:defRPr/>
                </a:pPr>
                <a:r>
                  <a:rPr kumimoji="0" lang="fr-FR" sz="500" b="1" i="0" u="none" strike="noStrike" kern="0" cap="none" spc="0" normalizeH="0" baseline="0" noProof="0" dirty="0" smtClean="0">
                    <a:ln>
                      <a:noFill/>
                    </a:ln>
                    <a:solidFill>
                      <a:prstClr val="black"/>
                    </a:solidFill>
                    <a:effectLst/>
                    <a:uLnTx/>
                    <a:uFillTx/>
                    <a:latin typeface="+mn-lt"/>
                    <a:cs typeface="Tahoma" pitchFamily="34" charset="0"/>
                  </a:rPr>
                  <a:t>M5</a:t>
                </a:r>
              </a:p>
            </p:txBody>
          </p:sp>
          <p:sp>
            <p:nvSpPr>
              <p:cNvPr id="67" name="Rectangle 19"/>
              <p:cNvSpPr>
                <a:spLocks noChangeArrowheads="1"/>
              </p:cNvSpPr>
              <p:nvPr/>
            </p:nvSpPr>
            <p:spPr bwMode="auto">
              <a:xfrm>
                <a:off x="996119" y="4013634"/>
                <a:ext cx="690863" cy="52421"/>
              </a:xfrm>
              <a:prstGeom prst="rect">
                <a:avLst/>
              </a:prstGeom>
              <a:solidFill>
                <a:srgbClr val="0000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68" name="Rectangle 29"/>
              <p:cNvSpPr>
                <a:spLocks noChangeArrowheads="1"/>
              </p:cNvSpPr>
              <p:nvPr/>
            </p:nvSpPr>
            <p:spPr bwMode="auto">
              <a:xfrm>
                <a:off x="1398394" y="3965246"/>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69" name="Rectangle 47"/>
              <p:cNvSpPr>
                <a:spLocks noChangeArrowheads="1"/>
              </p:cNvSpPr>
              <p:nvPr/>
            </p:nvSpPr>
            <p:spPr bwMode="auto">
              <a:xfrm flipV="1">
                <a:off x="996119" y="3646689"/>
                <a:ext cx="690863" cy="52421"/>
              </a:xfrm>
              <a:prstGeom prst="rect">
                <a:avLst/>
              </a:prstGeom>
              <a:solidFill>
                <a:srgbClr val="0000FF"/>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70" name="Rectangle 57"/>
              <p:cNvSpPr>
                <a:spLocks noChangeArrowheads="1"/>
              </p:cNvSpPr>
              <p:nvPr/>
            </p:nvSpPr>
            <p:spPr bwMode="auto">
              <a:xfrm flipV="1">
                <a:off x="1398394" y="3695078"/>
                <a:ext cx="58301" cy="52421"/>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grpSp>
          <p:nvGrpSpPr>
            <p:cNvPr id="28" name="Groupe 2"/>
            <p:cNvGrpSpPr/>
            <p:nvPr/>
          </p:nvGrpSpPr>
          <p:grpSpPr>
            <a:xfrm>
              <a:off x="2651089" y="4628385"/>
              <a:ext cx="866477" cy="104841"/>
              <a:chOff x="249139" y="4543039"/>
              <a:chExt cx="866477" cy="104841"/>
            </a:xfrm>
          </p:grpSpPr>
          <p:sp>
            <p:nvSpPr>
              <p:cNvPr id="39" name="Rectangle 9"/>
              <p:cNvSpPr>
                <a:spLocks noChangeArrowheads="1"/>
              </p:cNvSpPr>
              <p:nvPr/>
            </p:nvSpPr>
            <p:spPr bwMode="auto">
              <a:xfrm>
                <a:off x="249139" y="4595459"/>
                <a:ext cx="115144" cy="52421"/>
              </a:xfrm>
              <a:prstGeom prst="rect">
                <a:avLst/>
              </a:prstGeom>
              <a:solidFill>
                <a:srgbClr val="99FF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0" name="Rectangle 10"/>
              <p:cNvSpPr>
                <a:spLocks noChangeArrowheads="1"/>
              </p:cNvSpPr>
              <p:nvPr/>
            </p:nvSpPr>
            <p:spPr bwMode="auto">
              <a:xfrm>
                <a:off x="479427" y="4595459"/>
                <a:ext cx="115144" cy="52421"/>
              </a:xfrm>
              <a:prstGeom prst="rect">
                <a:avLst/>
              </a:prstGeom>
              <a:solidFill>
                <a:srgbClr val="99FF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1" name="Rectangle 11"/>
              <p:cNvSpPr>
                <a:spLocks noChangeArrowheads="1"/>
              </p:cNvSpPr>
              <p:nvPr/>
            </p:nvSpPr>
            <p:spPr bwMode="auto">
              <a:xfrm>
                <a:off x="766557" y="4595459"/>
                <a:ext cx="115144" cy="52421"/>
              </a:xfrm>
              <a:prstGeom prst="rect">
                <a:avLst/>
              </a:prstGeom>
              <a:solidFill>
                <a:srgbClr val="99FF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2" name="Rectangle 13"/>
              <p:cNvSpPr>
                <a:spLocks noChangeArrowheads="1"/>
              </p:cNvSpPr>
              <p:nvPr/>
            </p:nvSpPr>
            <p:spPr bwMode="auto">
              <a:xfrm>
                <a:off x="881701" y="4543039"/>
                <a:ext cx="115144" cy="52421"/>
              </a:xfrm>
              <a:prstGeom prst="rect">
                <a:avLst/>
              </a:prstGeom>
              <a:solidFill>
                <a:srgbClr val="FF3300"/>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3" name="Rectangle 14"/>
              <p:cNvSpPr>
                <a:spLocks noChangeArrowheads="1"/>
              </p:cNvSpPr>
              <p:nvPr/>
            </p:nvSpPr>
            <p:spPr bwMode="auto">
              <a:xfrm>
                <a:off x="364283" y="4543039"/>
                <a:ext cx="115144" cy="52421"/>
              </a:xfrm>
              <a:prstGeom prst="rect">
                <a:avLst/>
              </a:prstGeom>
              <a:solidFill>
                <a:srgbClr val="FF3300"/>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44" name="Rectangle 12"/>
              <p:cNvSpPr>
                <a:spLocks noChangeArrowheads="1"/>
              </p:cNvSpPr>
              <p:nvPr/>
            </p:nvSpPr>
            <p:spPr bwMode="auto">
              <a:xfrm>
                <a:off x="1000472" y="4595459"/>
                <a:ext cx="115144" cy="52421"/>
              </a:xfrm>
              <a:prstGeom prst="rect">
                <a:avLst/>
              </a:prstGeom>
              <a:solidFill>
                <a:srgbClr val="99FF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sp>
          <p:nvSpPr>
            <p:cNvPr id="29" name="Rectangle à coins arrondis 129"/>
            <p:cNvSpPr/>
            <p:nvPr/>
          </p:nvSpPr>
          <p:spPr>
            <a:xfrm>
              <a:off x="2588891" y="3034125"/>
              <a:ext cx="504056" cy="16685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rtl="0" fontAlgn="base">
                <a:spcBef>
                  <a:spcPct val="0"/>
                </a:spcBef>
                <a:spcAft>
                  <a:spcPct val="0"/>
                </a:spcAft>
                <a:defRPr sz="1200" kern="1200">
                  <a:solidFill>
                    <a:schemeClr val="lt1"/>
                  </a:solidFill>
                  <a:latin typeface="+mn-lt"/>
                  <a:ea typeface="+mn-ea"/>
                  <a:cs typeface="+mn-cs"/>
                </a:defRPr>
              </a:lvl1pPr>
              <a:lvl2pPr marL="457200" algn="ctr" rtl="0" fontAlgn="base">
                <a:spcBef>
                  <a:spcPct val="0"/>
                </a:spcBef>
                <a:spcAft>
                  <a:spcPct val="0"/>
                </a:spcAft>
                <a:defRPr sz="1200" kern="1200">
                  <a:solidFill>
                    <a:schemeClr val="lt1"/>
                  </a:solidFill>
                  <a:latin typeface="+mn-lt"/>
                  <a:ea typeface="+mn-ea"/>
                  <a:cs typeface="+mn-cs"/>
                </a:defRPr>
              </a:lvl2pPr>
              <a:lvl3pPr marL="914400" algn="ctr" rtl="0" fontAlgn="base">
                <a:spcBef>
                  <a:spcPct val="0"/>
                </a:spcBef>
                <a:spcAft>
                  <a:spcPct val="0"/>
                </a:spcAft>
                <a:defRPr sz="1200" kern="1200">
                  <a:solidFill>
                    <a:schemeClr val="lt1"/>
                  </a:solidFill>
                  <a:latin typeface="+mn-lt"/>
                  <a:ea typeface="+mn-ea"/>
                  <a:cs typeface="+mn-cs"/>
                </a:defRPr>
              </a:lvl3pPr>
              <a:lvl4pPr marL="1371600" algn="ctr" rtl="0" fontAlgn="base">
                <a:spcBef>
                  <a:spcPct val="0"/>
                </a:spcBef>
                <a:spcAft>
                  <a:spcPct val="0"/>
                </a:spcAft>
                <a:defRPr sz="1200" kern="1200">
                  <a:solidFill>
                    <a:schemeClr val="lt1"/>
                  </a:solidFill>
                  <a:latin typeface="+mn-lt"/>
                  <a:ea typeface="+mn-ea"/>
                  <a:cs typeface="+mn-cs"/>
                </a:defRPr>
              </a:lvl4pPr>
              <a:lvl5pPr marL="1828800" algn="ctr"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endParaRPr lang="en-US">
                <a:cs typeface="Tahoma" pitchFamily="34" charset="0"/>
              </a:endParaRPr>
            </a:p>
          </p:txBody>
        </p:sp>
        <p:grpSp>
          <p:nvGrpSpPr>
            <p:cNvPr id="30" name="Groupe 1"/>
            <p:cNvGrpSpPr/>
            <p:nvPr/>
          </p:nvGrpSpPr>
          <p:grpSpPr>
            <a:xfrm>
              <a:off x="2651089" y="3152542"/>
              <a:ext cx="866477" cy="104842"/>
              <a:chOff x="249139" y="3067196"/>
              <a:chExt cx="866477" cy="104842"/>
            </a:xfrm>
          </p:grpSpPr>
          <p:sp>
            <p:nvSpPr>
              <p:cNvPr id="33" name="Rectangle 37"/>
              <p:cNvSpPr>
                <a:spLocks noChangeArrowheads="1"/>
              </p:cNvSpPr>
              <p:nvPr/>
            </p:nvSpPr>
            <p:spPr bwMode="auto">
              <a:xfrm flipV="1">
                <a:off x="249139" y="3067196"/>
                <a:ext cx="115144" cy="52421"/>
              </a:xfrm>
              <a:prstGeom prst="rect">
                <a:avLst/>
              </a:prstGeom>
              <a:solidFill>
                <a:srgbClr val="99FF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34" name="Rectangle 38"/>
              <p:cNvSpPr>
                <a:spLocks noChangeArrowheads="1"/>
              </p:cNvSpPr>
              <p:nvPr/>
            </p:nvSpPr>
            <p:spPr bwMode="auto">
              <a:xfrm flipV="1">
                <a:off x="479427" y="3067196"/>
                <a:ext cx="115144" cy="52421"/>
              </a:xfrm>
              <a:prstGeom prst="rect">
                <a:avLst/>
              </a:prstGeom>
              <a:solidFill>
                <a:srgbClr val="99FF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35" name="Rectangle 39"/>
              <p:cNvSpPr>
                <a:spLocks noChangeArrowheads="1"/>
              </p:cNvSpPr>
              <p:nvPr/>
            </p:nvSpPr>
            <p:spPr bwMode="auto">
              <a:xfrm flipV="1">
                <a:off x="766557" y="3067196"/>
                <a:ext cx="115144" cy="52421"/>
              </a:xfrm>
              <a:prstGeom prst="rect">
                <a:avLst/>
              </a:prstGeom>
              <a:solidFill>
                <a:srgbClr val="99FF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36" name="Rectangle 41"/>
              <p:cNvSpPr>
                <a:spLocks noChangeArrowheads="1"/>
              </p:cNvSpPr>
              <p:nvPr/>
            </p:nvSpPr>
            <p:spPr bwMode="auto">
              <a:xfrm flipV="1">
                <a:off x="881701" y="3119617"/>
                <a:ext cx="115144" cy="52421"/>
              </a:xfrm>
              <a:prstGeom prst="rect">
                <a:avLst/>
              </a:prstGeom>
              <a:solidFill>
                <a:srgbClr val="FF3300"/>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37" name="Rectangle 42"/>
              <p:cNvSpPr>
                <a:spLocks noChangeArrowheads="1"/>
              </p:cNvSpPr>
              <p:nvPr/>
            </p:nvSpPr>
            <p:spPr bwMode="auto">
              <a:xfrm flipV="1">
                <a:off x="364283" y="3119617"/>
                <a:ext cx="115144" cy="52421"/>
              </a:xfrm>
              <a:prstGeom prst="rect">
                <a:avLst/>
              </a:prstGeom>
              <a:solidFill>
                <a:srgbClr val="FF3300"/>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38" name="Rectangle 40"/>
              <p:cNvSpPr>
                <a:spLocks noChangeArrowheads="1"/>
              </p:cNvSpPr>
              <p:nvPr/>
            </p:nvSpPr>
            <p:spPr bwMode="auto">
              <a:xfrm flipV="1">
                <a:off x="1000472" y="3067196"/>
                <a:ext cx="115144" cy="52421"/>
              </a:xfrm>
              <a:prstGeom prst="rect">
                <a:avLst/>
              </a:prstGeom>
              <a:solidFill>
                <a:srgbClr val="99FF99"/>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sp>
          <p:nvSpPr>
            <p:cNvPr id="31" name="Rectangle 59"/>
            <p:cNvSpPr>
              <a:spLocks noChangeArrowheads="1"/>
            </p:cNvSpPr>
            <p:nvPr/>
          </p:nvSpPr>
          <p:spPr bwMode="auto">
            <a:xfrm rot="5400000" flipV="1">
              <a:off x="4698997" y="2424293"/>
              <a:ext cx="45719" cy="1609824"/>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sp>
          <p:nvSpPr>
            <p:cNvPr id="32" name="Rectangle 59"/>
            <p:cNvSpPr>
              <a:spLocks noChangeArrowheads="1"/>
            </p:cNvSpPr>
            <p:nvPr/>
          </p:nvSpPr>
          <p:spPr bwMode="auto">
            <a:xfrm rot="5400000" flipV="1">
              <a:off x="4698997" y="3854020"/>
              <a:ext cx="45719" cy="1609824"/>
            </a:xfrm>
            <a:prstGeom prst="rect">
              <a:avLst/>
            </a:prstGeom>
            <a:solidFill>
              <a:srgbClr val="DDE9EC"/>
            </a:solidFill>
            <a:ln w="9525">
              <a:solidFill>
                <a:sysClr val="windowText" lastClr="000000"/>
              </a:solidFill>
              <a:miter lim="800000"/>
              <a:headEnd/>
              <a:tailEnd/>
            </a:ln>
          </p:spPr>
          <p:txBody>
            <a:bodyPr wrap="none" anchor="ct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mn-lt"/>
                <a:cs typeface="Tahoma" pitchFamily="34" charset="0"/>
              </a:endParaRPr>
            </a:p>
          </p:txBody>
        </p:sp>
      </p:grpSp>
      <p:sp>
        <p:nvSpPr>
          <p:cNvPr id="7" name="Textfeld 1"/>
          <p:cNvSpPr txBox="1"/>
          <p:nvPr/>
        </p:nvSpPr>
        <p:spPr>
          <a:xfrm>
            <a:off x="1600200" y="2904647"/>
            <a:ext cx="2920992" cy="461665"/>
          </a:xfrm>
          <a:prstGeom prst="rect">
            <a:avLst/>
          </a:prstGeom>
          <a:noFill/>
        </p:spPr>
        <p:txBody>
          <a:bodyPr wrap="none" rtlCol="0">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l"/>
            <a:r>
              <a:rPr lang="en-US" dirty="0" smtClean="0"/>
              <a:t>Development in Global Foundry process</a:t>
            </a:r>
          </a:p>
          <a:p>
            <a:pPr algn="l"/>
            <a:r>
              <a:rPr lang="en-US" dirty="0" smtClean="0"/>
              <a:t>3D integration possible</a:t>
            </a:r>
          </a:p>
        </p:txBody>
      </p:sp>
    </p:spTree>
    <p:extLst>
      <p:ext uri="{BB962C8B-B14F-4D97-AF65-F5344CB8AC3E}">
        <p14:creationId xmlns:p14="http://schemas.microsoft.com/office/powerpoint/2010/main" val="271016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 </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For instance we can keep two chips a HVCMOS chip and a readout chip. The HVCMOS chip can contain the sensor, the amplifier and ADC. The readout chip (digital processing chip) can contain only the storage cells or only the fast digital circuits to transfer the large amount of data from the pixels to periphery. In this way the readout chip is purely digital, and can be done in a technology optimal for digital circuits.</a:t>
            </a:r>
            <a:endParaRPr lang="de-DE" dirty="0"/>
          </a:p>
          <a:p>
            <a:r>
              <a:rPr lang="en-US" dirty="0"/>
              <a:t>Another possibility is to implement the HVCMOS sensor in GF BCD process, By doing this we could use the 3D integration to connect the HVCMOS tier with the digital tier. Smaller pixel sizes are possible.</a:t>
            </a:r>
            <a:endParaRPr lang="de-DE" dirty="0"/>
          </a:p>
          <a:p>
            <a:r>
              <a:rPr lang="en-US" dirty="0"/>
              <a:t>In both cases only standard components are used.</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51</a:t>
            </a:fld>
            <a:endParaRPr lang="de-DE" altLang="de-DE"/>
          </a:p>
        </p:txBody>
      </p:sp>
      <p:sp>
        <p:nvSpPr>
          <p:cNvPr id="7" name="Textfeld 1"/>
          <p:cNvSpPr txBox="1"/>
          <p:nvPr/>
        </p:nvSpPr>
        <p:spPr>
          <a:xfrm>
            <a:off x="1600200" y="2904647"/>
            <a:ext cx="2920992" cy="461665"/>
          </a:xfrm>
          <a:prstGeom prst="rect">
            <a:avLst/>
          </a:prstGeom>
          <a:noFill/>
        </p:spPr>
        <p:txBody>
          <a:bodyPr wrap="none" rtlCol="0">
            <a:spAutoFit/>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l"/>
            <a:r>
              <a:rPr lang="en-US" dirty="0" smtClean="0"/>
              <a:t>Development in Global Foundry process</a:t>
            </a:r>
          </a:p>
          <a:p>
            <a:pPr algn="l"/>
            <a:r>
              <a:rPr lang="en-US" dirty="0" smtClean="0"/>
              <a:t>3D integration possible</a:t>
            </a:r>
          </a:p>
        </p:txBody>
      </p:sp>
      <p:graphicFrame>
        <p:nvGraphicFramePr>
          <p:cNvPr id="3" name="Objekt 2"/>
          <p:cNvGraphicFramePr>
            <a:graphicFrameLocks noChangeAspect="1"/>
          </p:cNvGraphicFramePr>
          <p:nvPr>
            <p:extLst>
              <p:ext uri="{D42A27DB-BD31-4B8C-83A1-F6EECF244321}">
                <p14:modId xmlns:p14="http://schemas.microsoft.com/office/powerpoint/2010/main" val="3965703983"/>
              </p:ext>
            </p:extLst>
          </p:nvPr>
        </p:nvGraphicFramePr>
        <p:xfrm>
          <a:off x="4724400" y="3581400"/>
          <a:ext cx="3738563" cy="3025775"/>
        </p:xfrm>
        <a:graphic>
          <a:graphicData uri="http://schemas.openxmlformats.org/presentationml/2006/ole">
            <mc:AlternateContent xmlns:mc="http://schemas.openxmlformats.org/markup-compatibility/2006">
              <mc:Choice xmlns:v="urn:schemas-microsoft-com:vml" Requires="v">
                <p:oleObj spid="_x0000_s2057" name="Graph" r:id="rId3" imgW="3738240" imgH="3025440" progId="Origin50.Graph">
                  <p:embed/>
                </p:oleObj>
              </mc:Choice>
              <mc:Fallback>
                <p:oleObj name="Graph" r:id="rId3" imgW="3738240" imgH="3025440" progId="Origin50.Graph">
                  <p:embed/>
                  <p:pic>
                    <p:nvPicPr>
                      <p:cNvPr id="0"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373856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 name="Textfeld 120"/>
          <p:cNvSpPr txBox="1"/>
          <p:nvPr/>
        </p:nvSpPr>
        <p:spPr>
          <a:xfrm>
            <a:off x="5334000" y="3048000"/>
            <a:ext cx="2895600" cy="461665"/>
          </a:xfrm>
          <a:prstGeom prst="rect">
            <a:avLst/>
          </a:prstGeom>
          <a:noFill/>
        </p:spPr>
        <p:txBody>
          <a:bodyPr wrap="square" rtlCol="0">
            <a:spAutoFit/>
          </a:bodyPr>
          <a:lstStyle/>
          <a:p>
            <a:pPr algn="l"/>
            <a:r>
              <a:rPr lang="de-DE" dirty="0" smtClean="0"/>
              <a:t>High </a:t>
            </a:r>
            <a:r>
              <a:rPr lang="de-DE" dirty="0" err="1" smtClean="0"/>
              <a:t>dynamic</a:t>
            </a:r>
            <a:r>
              <a:rPr lang="de-DE" dirty="0" smtClean="0"/>
              <a:t> </a:t>
            </a:r>
            <a:r>
              <a:rPr lang="de-DE" dirty="0" err="1" smtClean="0"/>
              <a:t>range</a:t>
            </a:r>
            <a:r>
              <a:rPr lang="de-DE" dirty="0" smtClean="0"/>
              <a:t> ADC </a:t>
            </a:r>
            <a:r>
              <a:rPr lang="de-DE" dirty="0" err="1" smtClean="0"/>
              <a:t>with</a:t>
            </a:r>
            <a:r>
              <a:rPr lang="de-DE" dirty="0" smtClean="0"/>
              <a:t> linear </a:t>
            </a:r>
            <a:r>
              <a:rPr lang="de-DE" dirty="0" err="1" smtClean="0"/>
              <a:t>response</a:t>
            </a:r>
            <a:r>
              <a:rPr lang="de-DE" dirty="0" smtClean="0"/>
              <a:t> (</a:t>
            </a:r>
            <a:r>
              <a:rPr lang="de-DE" dirty="0" err="1" smtClean="0"/>
              <a:t>measurementtime</a:t>
            </a:r>
            <a:r>
              <a:rPr lang="de-DE" dirty="0" smtClean="0"/>
              <a:t> 1us)</a:t>
            </a:r>
            <a:endParaRPr lang="de-DE" dirty="0"/>
          </a:p>
        </p:txBody>
      </p:sp>
    </p:spTree>
    <p:extLst>
      <p:ext uri="{BB962C8B-B14F-4D97-AF65-F5344CB8AC3E}">
        <p14:creationId xmlns:p14="http://schemas.microsoft.com/office/powerpoint/2010/main" val="82035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Detection of low energy electrons/photons</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a:t>HVCMOS sensors can be also used for the detection of low energy x-ray photons or low energy </a:t>
            </a:r>
            <a:r>
              <a:rPr lang="en-US" dirty="0" smtClean="0"/>
              <a:t>electrons.</a:t>
            </a:r>
          </a:p>
          <a:p>
            <a:r>
              <a:rPr lang="en-US" dirty="0" smtClean="0"/>
              <a:t>AMS, </a:t>
            </a:r>
            <a:r>
              <a:rPr lang="en-US" dirty="0"/>
              <a:t>for </a:t>
            </a:r>
            <a:r>
              <a:rPr lang="en-US" dirty="0" smtClean="0"/>
              <a:t>instance, </a:t>
            </a:r>
            <a:r>
              <a:rPr lang="en-US" dirty="0"/>
              <a:t>offers the possibility to remove the insulation layers down to the silicon. In this way a dead (insensitive) region of only </a:t>
            </a:r>
            <a:r>
              <a:rPr lang="en-US" dirty="0" smtClean="0"/>
              <a:t>~ 100ns </a:t>
            </a:r>
            <a:r>
              <a:rPr lang="en-US" dirty="0"/>
              <a:t>is </a:t>
            </a:r>
            <a:r>
              <a:rPr lang="en-US" dirty="0" smtClean="0"/>
              <a:t>there </a:t>
            </a:r>
            <a:r>
              <a:rPr lang="en-US" dirty="0"/>
              <a:t>over the sensor volume.</a:t>
            </a:r>
            <a:endParaRPr lang="de-DE" dirty="0"/>
          </a:p>
          <a:p>
            <a:r>
              <a:rPr lang="en-US" dirty="0"/>
              <a:t>Such sensor would be suitable for UV detection as well.</a:t>
            </a:r>
            <a:endParaRPr lang="de-DE" dirty="0"/>
          </a:p>
          <a:p>
            <a:r>
              <a:rPr lang="en-US" dirty="0"/>
              <a:t>In some CMOS processes (</a:t>
            </a:r>
            <a:r>
              <a:rPr lang="en-US" dirty="0" err="1"/>
              <a:t>LFoundry</a:t>
            </a:r>
            <a:r>
              <a:rPr lang="en-US" dirty="0"/>
              <a:t>) the backside electrodes should be possible.</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52</a:t>
            </a:fld>
            <a:endParaRPr lang="de-DE" altLang="de-DE"/>
          </a:p>
        </p:txBody>
      </p:sp>
      <p:grpSp>
        <p:nvGrpSpPr>
          <p:cNvPr id="6" name="Gruppieren 5"/>
          <p:cNvGrpSpPr/>
          <p:nvPr/>
        </p:nvGrpSpPr>
        <p:grpSpPr>
          <a:xfrm>
            <a:off x="990600" y="3200400"/>
            <a:ext cx="7162800" cy="2819400"/>
            <a:chOff x="990600" y="1676400"/>
            <a:chExt cx="7162800" cy="2819400"/>
          </a:xfrm>
        </p:grpSpPr>
        <p:sp>
          <p:nvSpPr>
            <p:cNvPr id="7" name="Rechteck 45"/>
            <p:cNvSpPr>
              <a:spLocks noChangeArrowheads="1"/>
            </p:cNvSpPr>
            <p:nvPr/>
          </p:nvSpPr>
          <p:spPr bwMode="auto">
            <a:xfrm>
              <a:off x="990600" y="2819400"/>
              <a:ext cx="7162800" cy="16764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1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a:p>
          </p:txBody>
        </p:sp>
        <p:grpSp>
          <p:nvGrpSpPr>
            <p:cNvPr id="8" name="Gruppieren 2"/>
            <p:cNvGrpSpPr>
              <a:grpSpLocks/>
            </p:cNvGrpSpPr>
            <p:nvPr/>
          </p:nvGrpSpPr>
          <p:grpSpPr bwMode="auto">
            <a:xfrm>
              <a:off x="1981200" y="1676400"/>
              <a:ext cx="2286000" cy="2286000"/>
              <a:chOff x="1600200" y="1447800"/>
              <a:chExt cx="2286000" cy="2286000"/>
            </a:xfrm>
          </p:grpSpPr>
          <p:sp>
            <p:nvSpPr>
              <p:cNvPr id="49" name="Bogen 48"/>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50" name="Bogen 49"/>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9" name="Abgerundetes Rechteck 8"/>
            <p:cNvSpPr/>
            <p:nvPr/>
          </p:nvSpPr>
          <p:spPr bwMode="auto">
            <a:xfrm>
              <a:off x="2895600" y="28194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grpSp>
          <p:nvGrpSpPr>
            <p:cNvPr id="10" name="Gruppieren 2"/>
            <p:cNvGrpSpPr>
              <a:grpSpLocks/>
            </p:cNvGrpSpPr>
            <p:nvPr/>
          </p:nvGrpSpPr>
          <p:grpSpPr bwMode="auto">
            <a:xfrm>
              <a:off x="3352800" y="1676400"/>
              <a:ext cx="2286000" cy="2286000"/>
              <a:chOff x="1600200" y="1447800"/>
              <a:chExt cx="2286000" cy="2286000"/>
            </a:xfrm>
          </p:grpSpPr>
          <p:sp>
            <p:nvSpPr>
              <p:cNvPr id="47" name="Bogen 46"/>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48" name="Bogen 47"/>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11" name="Abgerundetes Rechteck 10"/>
            <p:cNvSpPr/>
            <p:nvPr/>
          </p:nvSpPr>
          <p:spPr bwMode="auto">
            <a:xfrm>
              <a:off x="4267200" y="28194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grpSp>
          <p:nvGrpSpPr>
            <p:cNvPr id="12" name="Gruppieren 2"/>
            <p:cNvGrpSpPr>
              <a:grpSpLocks/>
            </p:cNvGrpSpPr>
            <p:nvPr/>
          </p:nvGrpSpPr>
          <p:grpSpPr bwMode="auto">
            <a:xfrm>
              <a:off x="4724400" y="1676400"/>
              <a:ext cx="2286000" cy="2286000"/>
              <a:chOff x="1600200" y="1447800"/>
              <a:chExt cx="2286000" cy="2286000"/>
            </a:xfrm>
          </p:grpSpPr>
          <p:sp>
            <p:nvSpPr>
              <p:cNvPr id="45" name="Bogen 44"/>
              <p:cNvSpPr/>
              <p:nvPr/>
            </p:nvSpPr>
            <p:spPr bwMode="auto">
              <a:xfrm rot="10800000" flipH="1">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sp>
            <p:nvSpPr>
              <p:cNvPr id="46" name="Bogen 45"/>
              <p:cNvSpPr/>
              <p:nvPr/>
            </p:nvSpPr>
            <p:spPr bwMode="auto">
              <a:xfrm rot="10800000">
                <a:off x="1600200" y="1447800"/>
                <a:ext cx="2286000" cy="2286000"/>
              </a:xfrm>
              <a:prstGeom prst="arc">
                <a:avLst/>
              </a:prstGeom>
              <a:pattFill prst="wdUpDiag">
                <a:fgClr>
                  <a:srgbClr val="FFFF66"/>
                </a:fgClr>
                <a:bgClr>
                  <a:schemeClr val="bg1"/>
                </a:bgClr>
              </a:pattFill>
              <a:ln w="9525" cap="flat" cmpd="sng" algn="ctr">
                <a:noFill/>
                <a:prstDash val="solid"/>
                <a:round/>
                <a:headEnd type="none" w="med" len="med"/>
                <a:tailEnd type="none" w="med" len="med"/>
              </a:ln>
              <a:effectLst/>
              <a:extLst/>
            </p:spPr>
            <p:txBody>
              <a:bodyPr anchor="ctr"/>
              <a:lstStyle/>
              <a:p>
                <a:pPr>
                  <a:defRPr/>
                </a:pPr>
                <a:endParaRPr lang="de-DE"/>
              </a:p>
            </p:txBody>
          </p:sp>
        </p:grpSp>
        <p:sp>
          <p:nvSpPr>
            <p:cNvPr id="13" name="Abgerundetes Rechteck 12"/>
            <p:cNvSpPr/>
            <p:nvPr/>
          </p:nvSpPr>
          <p:spPr bwMode="auto">
            <a:xfrm>
              <a:off x="5638800" y="2819400"/>
              <a:ext cx="457200" cy="3048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defRPr/>
              </a:pPr>
              <a:endParaRPr lang="de-DE" dirty="0"/>
            </a:p>
          </p:txBody>
        </p:sp>
        <p:cxnSp>
          <p:nvCxnSpPr>
            <p:cNvPr id="14" name="Gerade Verbindung 2"/>
            <p:cNvCxnSpPr>
              <a:cxnSpLocks noChangeShapeType="1"/>
            </p:cNvCxnSpPr>
            <p:nvPr/>
          </p:nvCxnSpPr>
          <p:spPr bwMode="auto">
            <a:xfrm>
              <a:off x="990600" y="2819400"/>
              <a:ext cx="71628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9718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3276600" y="2590800"/>
              <a:ext cx="762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H="1">
              <a:off x="2895600" y="2590800"/>
              <a:ext cx="762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3048000" y="2667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a:off x="3048000" y="2743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43434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4648200" y="2590800"/>
              <a:ext cx="762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H="1">
              <a:off x="4267200" y="2590800"/>
              <a:ext cx="762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4419600" y="2667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4419600" y="2743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57150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6019800" y="2590800"/>
              <a:ext cx="762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H="1">
              <a:off x="5638800" y="2590800"/>
              <a:ext cx="762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5791200" y="2667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5791200" y="2743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a:off x="7086600" y="25908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H="1">
              <a:off x="7010400" y="2590800"/>
              <a:ext cx="762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7162800" y="2667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7162800" y="2743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990600" y="2590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1905000" y="2590800"/>
              <a:ext cx="762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a:off x="1676400" y="2667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1676400" y="2743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a:off x="3886200" y="23622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p:cNvCxnSpPr/>
            <p:nvPr/>
          </p:nvCxnSpPr>
          <p:spPr bwMode="auto">
            <a:xfrm rot="10800000">
              <a:off x="3886200" y="28194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feld 39"/>
            <p:cNvSpPr txBox="1"/>
            <p:nvPr/>
          </p:nvSpPr>
          <p:spPr>
            <a:xfrm>
              <a:off x="3880795" y="2286000"/>
              <a:ext cx="652743" cy="276999"/>
            </a:xfrm>
            <a:prstGeom prst="rect">
              <a:avLst/>
            </a:prstGeom>
            <a:noFill/>
          </p:spPr>
          <p:txBody>
            <a:bodyPr wrap="none" rtlCol="0">
              <a:spAutoFit/>
            </a:bodyPr>
            <a:lstStyle/>
            <a:p>
              <a:r>
                <a:rPr lang="de-DE" dirty="0" smtClean="0"/>
                <a:t>200nm</a:t>
              </a:r>
              <a:endParaRPr lang="de-DE" dirty="0"/>
            </a:p>
          </p:txBody>
        </p:sp>
        <p:cxnSp>
          <p:nvCxnSpPr>
            <p:cNvPr id="41" name="Gerade Verbindung mit Pfeil 40"/>
            <p:cNvCxnSpPr/>
            <p:nvPr/>
          </p:nvCxnSpPr>
          <p:spPr bwMode="auto">
            <a:xfrm>
              <a:off x="5181600" y="18288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mit Pfeil 41"/>
            <p:cNvCxnSpPr/>
            <p:nvPr/>
          </p:nvCxnSpPr>
          <p:spPr bwMode="auto">
            <a:xfrm>
              <a:off x="5334000" y="18288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p:cNvCxnSpPr/>
            <p:nvPr/>
          </p:nvCxnSpPr>
          <p:spPr bwMode="auto">
            <a:xfrm>
              <a:off x="5029200" y="18288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feld 43"/>
            <p:cNvSpPr txBox="1"/>
            <p:nvPr/>
          </p:nvSpPr>
          <p:spPr>
            <a:xfrm>
              <a:off x="5334000" y="1828800"/>
              <a:ext cx="1606530" cy="276999"/>
            </a:xfrm>
            <a:prstGeom prst="rect">
              <a:avLst/>
            </a:prstGeom>
            <a:noFill/>
          </p:spPr>
          <p:txBody>
            <a:bodyPr wrap="none" rtlCol="0">
              <a:spAutoFit/>
            </a:bodyPr>
            <a:lstStyle/>
            <a:p>
              <a:r>
                <a:rPr lang="de-DE" dirty="0" smtClean="0"/>
                <a:t>Low </a:t>
              </a:r>
              <a:r>
                <a:rPr lang="de-DE" dirty="0" err="1" smtClean="0"/>
                <a:t>energy</a:t>
              </a:r>
              <a:r>
                <a:rPr lang="de-DE" dirty="0" smtClean="0"/>
                <a:t> </a:t>
              </a:r>
              <a:r>
                <a:rPr lang="de-DE" dirty="0" err="1" smtClean="0"/>
                <a:t>radiation</a:t>
              </a:r>
              <a:endParaRPr lang="de-DE" dirty="0"/>
            </a:p>
          </p:txBody>
        </p:sp>
      </p:grpSp>
    </p:spTree>
    <p:extLst>
      <p:ext uri="{BB962C8B-B14F-4D97-AF65-F5344CB8AC3E}">
        <p14:creationId xmlns:p14="http://schemas.microsoft.com/office/powerpoint/2010/main" val="342676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a:xfrm>
            <a:off x="685800" y="2133600"/>
            <a:ext cx="7772400" cy="1908175"/>
          </a:xfrm>
        </p:spPr>
        <p:txBody>
          <a:bodyPr/>
          <a:lstStyle/>
          <a:p>
            <a:r>
              <a:rPr lang="en-US" dirty="0" smtClean="0"/>
              <a:t>Pixel readout ASICs</a:t>
            </a:r>
            <a:endParaRPr lang="en-US"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53</a:t>
            </a:fld>
            <a:endParaRPr lang="de-DE" altLang="de-DE"/>
          </a:p>
        </p:txBody>
      </p:sp>
    </p:spTree>
    <p:extLst>
      <p:ext uri="{BB962C8B-B14F-4D97-AF65-F5344CB8AC3E}">
        <p14:creationId xmlns:p14="http://schemas.microsoft.com/office/powerpoint/2010/main" val="60921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CMOS sensors</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smtClean="0"/>
              <a:t>Planned development: </a:t>
            </a:r>
            <a:r>
              <a:rPr lang="en-US" dirty="0"/>
              <a:t>Detector readout </a:t>
            </a:r>
            <a:r>
              <a:rPr lang="en-US" dirty="0" smtClean="0"/>
              <a:t>chips – e.g. pixel readout chips</a:t>
            </a:r>
          </a:p>
          <a:p>
            <a:r>
              <a:rPr lang="en-US" dirty="0" smtClean="0"/>
              <a:t>The </a:t>
            </a:r>
            <a:r>
              <a:rPr lang="en-US" dirty="0"/>
              <a:t>existing readout chips are not always suitable for the readout of new sensor </a:t>
            </a:r>
            <a:r>
              <a:rPr lang="en-US" dirty="0" smtClean="0"/>
              <a:t>types.</a:t>
            </a:r>
          </a:p>
          <a:p>
            <a:r>
              <a:rPr lang="en-US" dirty="0" smtClean="0"/>
              <a:t>One </a:t>
            </a:r>
            <a:r>
              <a:rPr lang="en-US" dirty="0"/>
              <a:t>example of such a new sensor would be a hybrid pixel detector based on </a:t>
            </a:r>
            <a:r>
              <a:rPr lang="en-US" dirty="0" err="1"/>
              <a:t>CdZnTe</a:t>
            </a:r>
            <a:r>
              <a:rPr lang="en-US" dirty="0"/>
              <a:t> or </a:t>
            </a:r>
            <a:r>
              <a:rPr lang="en-US" dirty="0" err="1"/>
              <a:t>GaAs</a:t>
            </a:r>
            <a:r>
              <a:rPr lang="en-US" dirty="0"/>
              <a:t> sensor. Such sensors are good for the detection of high energy </a:t>
            </a:r>
            <a:r>
              <a:rPr lang="en-US" dirty="0" smtClean="0"/>
              <a:t>x-rays.</a:t>
            </a:r>
          </a:p>
          <a:p>
            <a:r>
              <a:rPr lang="en-US" dirty="0" smtClean="0"/>
              <a:t>The </a:t>
            </a:r>
            <a:r>
              <a:rPr lang="en-US" dirty="0"/>
              <a:t>new readout chip could for instance allow simultaneous energy measurement and counting of the </a:t>
            </a:r>
            <a:r>
              <a:rPr lang="en-US" dirty="0" smtClean="0"/>
              <a:t>photons.</a:t>
            </a:r>
          </a:p>
          <a:p>
            <a:r>
              <a:rPr lang="en-US" dirty="0" smtClean="0"/>
              <a:t>It </a:t>
            </a:r>
            <a:r>
              <a:rPr lang="en-US" dirty="0"/>
              <a:t>could contain a high dynamic range </a:t>
            </a:r>
            <a:r>
              <a:rPr lang="en-US" dirty="0" smtClean="0"/>
              <a:t>ADCs.</a:t>
            </a:r>
          </a:p>
          <a:p>
            <a:r>
              <a:rPr lang="en-US" dirty="0" smtClean="0"/>
              <a:t>Novel </a:t>
            </a:r>
            <a:r>
              <a:rPr lang="en-US" dirty="0"/>
              <a:t>feedback circuits can be used to allow fast counting with a rate of &lt; 20MCounts.</a:t>
            </a:r>
            <a:endParaRPr lang="de-DE" dirty="0"/>
          </a:p>
          <a:p>
            <a:r>
              <a:rPr lang="en-US" dirty="0" smtClean="0"/>
              <a:t>New: capacitive </a:t>
            </a:r>
            <a:r>
              <a:rPr lang="en-US" dirty="0"/>
              <a:t>signal transmission instead of bump </a:t>
            </a:r>
            <a:r>
              <a:rPr lang="en-US" dirty="0" smtClean="0"/>
              <a:t>bonding.</a:t>
            </a:r>
          </a:p>
          <a:p>
            <a:r>
              <a:rPr lang="en-US" dirty="0" smtClean="0"/>
              <a:t>This </a:t>
            </a:r>
            <a:r>
              <a:rPr lang="en-US" dirty="0"/>
              <a:t>can be especially important for </a:t>
            </a:r>
            <a:r>
              <a:rPr lang="en-US" dirty="0" err="1"/>
              <a:t>CdZnTe</a:t>
            </a:r>
            <a:r>
              <a:rPr lang="en-US" dirty="0"/>
              <a:t> sensors with Al </a:t>
            </a:r>
            <a:r>
              <a:rPr lang="en-US" dirty="0" err="1"/>
              <a:t>Shottky</a:t>
            </a:r>
            <a:r>
              <a:rPr lang="en-US" dirty="0"/>
              <a:t>/In contacts. These contacts are very sensitive and if bumping could be avoid, this would simplify the construction of the detector. For this, the existing readout chips are not suitable.</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54</a:t>
            </a:fld>
            <a:endParaRPr lang="de-DE" altLang="de-DE"/>
          </a:p>
        </p:txBody>
      </p:sp>
      <p:pic>
        <p:nvPicPr>
          <p:cNvPr id="6" name="Picture 2" descr="Medipix c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2695575"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4"/>
          <p:cNvSpPr>
            <a:spLocks noGrp="1"/>
          </p:cNvSpPr>
          <p:nvPr>
            <p:ph type="sldNum" sz="quarter" idx="10"/>
          </p:nvPr>
        </p:nvSpPr>
        <p:spPr/>
        <p:txBody>
          <a:bodyPr/>
          <a:lstStyle/>
          <a:p>
            <a:fld id="{360B3942-F97D-41C7-9FA9-F3F60BFB134A}" type="slidenum">
              <a:rPr lang="de-DE" altLang="de-DE"/>
              <a:pPr/>
              <a:t>55</a:t>
            </a:fld>
            <a:endParaRPr lang="de-DE" altLang="de-DE"/>
          </a:p>
        </p:txBody>
      </p:sp>
      <p:sp>
        <p:nvSpPr>
          <p:cNvPr id="1057800" name="Rectangle 8"/>
          <p:cNvSpPr>
            <a:spLocks noGrp="1" noChangeArrowheads="1"/>
          </p:cNvSpPr>
          <p:nvPr>
            <p:ph type="title"/>
          </p:nvPr>
        </p:nvSpPr>
        <p:spPr/>
        <p:txBody>
          <a:bodyPr/>
          <a:lstStyle/>
          <a:p>
            <a:r>
              <a:rPr lang="en-US" altLang="de-DE" sz="2000" dirty="0" smtClean="0"/>
              <a:t>CCPD</a:t>
            </a:r>
            <a:endParaRPr lang="de-DE" altLang="de-DE" sz="2000" dirty="0"/>
          </a:p>
        </p:txBody>
      </p:sp>
      <p:sp>
        <p:nvSpPr>
          <p:cNvPr id="1057798" name="Rectangle 6"/>
          <p:cNvSpPr>
            <a:spLocks noGrp="1" noChangeArrowheads="1"/>
          </p:cNvSpPr>
          <p:nvPr>
            <p:ph type="body" sz="half" idx="1"/>
          </p:nvPr>
        </p:nvSpPr>
        <p:spPr>
          <a:xfrm>
            <a:off x="457200" y="692150"/>
            <a:ext cx="8291513" cy="649288"/>
          </a:xfrm>
        </p:spPr>
        <p:txBody>
          <a:bodyPr/>
          <a:lstStyle/>
          <a:p>
            <a:r>
              <a:rPr lang="en-US" altLang="de-DE" sz="1400" dirty="0" smtClean="0"/>
              <a:t>….</a:t>
            </a:r>
            <a:endParaRPr lang="en-US" altLang="de-DE" sz="1400" dirty="0"/>
          </a:p>
          <a:p>
            <a:endParaRPr lang="en-US" altLang="de-DE" sz="1400" dirty="0"/>
          </a:p>
          <a:p>
            <a:endParaRPr lang="de-DE" altLang="de-DE" sz="1400" dirty="0"/>
          </a:p>
        </p:txBody>
      </p:sp>
      <p:sp>
        <p:nvSpPr>
          <p:cNvPr id="3" name="Rechteck 2"/>
          <p:cNvSpPr/>
          <p:nvPr/>
        </p:nvSpPr>
        <p:spPr bwMode="auto">
          <a:xfrm>
            <a:off x="1447800" y="4267200"/>
            <a:ext cx="5867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Rechteck 13"/>
          <p:cNvSpPr/>
          <p:nvPr/>
        </p:nvSpPr>
        <p:spPr bwMode="auto">
          <a:xfrm>
            <a:off x="1447800" y="2743200"/>
            <a:ext cx="5867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Rechteck 3"/>
          <p:cNvSpPr/>
          <p:nvPr/>
        </p:nvSpPr>
        <p:spPr bwMode="auto">
          <a:xfrm>
            <a:off x="1600200" y="4114800"/>
            <a:ext cx="1447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 name="Rechteck 15"/>
          <p:cNvSpPr/>
          <p:nvPr/>
        </p:nvSpPr>
        <p:spPr bwMode="auto">
          <a:xfrm>
            <a:off x="3657600" y="4114800"/>
            <a:ext cx="1447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5715000" y="4114800"/>
            <a:ext cx="1447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Rechteck 17"/>
          <p:cNvSpPr/>
          <p:nvPr/>
        </p:nvSpPr>
        <p:spPr bwMode="auto">
          <a:xfrm>
            <a:off x="3200400" y="4114800"/>
            <a:ext cx="304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Rechteck 18"/>
          <p:cNvSpPr/>
          <p:nvPr/>
        </p:nvSpPr>
        <p:spPr bwMode="auto">
          <a:xfrm>
            <a:off x="5257800" y="4114800"/>
            <a:ext cx="304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a:stCxn id="18" idx="2"/>
          </p:cNvCxnSpPr>
          <p:nvPr/>
        </p:nvCxnSpPr>
        <p:spPr bwMode="auto">
          <a:xfrm>
            <a:off x="3352800" y="4267200"/>
            <a:ext cx="0" cy="1524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5410200" y="4267200"/>
            <a:ext cx="0" cy="1524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3352800" y="5791200"/>
            <a:ext cx="3505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6172200" y="5486400"/>
            <a:ext cx="780983" cy="276999"/>
          </a:xfrm>
          <a:prstGeom prst="rect">
            <a:avLst/>
          </a:prstGeom>
          <a:noFill/>
        </p:spPr>
        <p:txBody>
          <a:bodyPr wrap="none" rtlCol="0">
            <a:spAutoFit/>
          </a:bodyPr>
          <a:lstStyle/>
          <a:p>
            <a:r>
              <a:rPr lang="de-DE" dirty="0" smtClean="0"/>
              <a:t>Bias </a:t>
            </a:r>
            <a:r>
              <a:rPr lang="de-DE" dirty="0" err="1" smtClean="0"/>
              <a:t>grid</a:t>
            </a:r>
            <a:endParaRPr lang="de-DE" dirty="0"/>
          </a:p>
        </p:txBody>
      </p:sp>
      <p:sp>
        <p:nvSpPr>
          <p:cNvPr id="30" name="Rechteck 29"/>
          <p:cNvSpPr/>
          <p:nvPr/>
        </p:nvSpPr>
        <p:spPr bwMode="auto">
          <a:xfrm>
            <a:off x="1600200" y="3733800"/>
            <a:ext cx="1447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Rechteck 30"/>
          <p:cNvSpPr/>
          <p:nvPr/>
        </p:nvSpPr>
        <p:spPr bwMode="auto">
          <a:xfrm>
            <a:off x="3657600" y="3733800"/>
            <a:ext cx="1447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5715000" y="3733800"/>
            <a:ext cx="1447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Textfeld 11"/>
          <p:cNvSpPr txBox="1"/>
          <p:nvPr/>
        </p:nvSpPr>
        <p:spPr>
          <a:xfrm>
            <a:off x="1524000" y="4953000"/>
            <a:ext cx="1225593" cy="276999"/>
          </a:xfrm>
          <a:prstGeom prst="rect">
            <a:avLst/>
          </a:prstGeom>
          <a:noFill/>
        </p:spPr>
        <p:txBody>
          <a:bodyPr wrap="none" rtlCol="0">
            <a:spAutoFit/>
          </a:bodyPr>
          <a:lstStyle/>
          <a:p>
            <a:r>
              <a:rPr lang="de-DE" dirty="0" err="1" smtClean="0"/>
              <a:t>CdZnTe</a:t>
            </a:r>
            <a:r>
              <a:rPr lang="de-DE" dirty="0" smtClean="0"/>
              <a:t> </a:t>
            </a:r>
            <a:r>
              <a:rPr lang="de-DE" dirty="0" err="1" smtClean="0"/>
              <a:t>sensor</a:t>
            </a:r>
            <a:endParaRPr lang="de-DE" dirty="0"/>
          </a:p>
        </p:txBody>
      </p:sp>
      <p:sp>
        <p:nvSpPr>
          <p:cNvPr id="34" name="Textfeld 33"/>
          <p:cNvSpPr txBox="1"/>
          <p:nvPr/>
        </p:nvSpPr>
        <p:spPr>
          <a:xfrm>
            <a:off x="1593220" y="3429000"/>
            <a:ext cx="1087157" cy="276999"/>
          </a:xfrm>
          <a:prstGeom prst="rect">
            <a:avLst/>
          </a:prstGeom>
          <a:noFill/>
        </p:spPr>
        <p:txBody>
          <a:bodyPr wrap="none" rtlCol="0">
            <a:spAutoFit/>
          </a:bodyPr>
          <a:lstStyle/>
          <a:p>
            <a:r>
              <a:rPr lang="de-DE" dirty="0" err="1" smtClean="0"/>
              <a:t>Readout</a:t>
            </a:r>
            <a:r>
              <a:rPr lang="de-DE" dirty="0" smtClean="0"/>
              <a:t> </a:t>
            </a:r>
            <a:r>
              <a:rPr lang="de-DE" dirty="0" err="1" smtClean="0"/>
              <a:t>chip</a:t>
            </a:r>
            <a:endParaRPr lang="de-DE" dirty="0"/>
          </a:p>
        </p:txBody>
      </p:sp>
      <p:sp>
        <p:nvSpPr>
          <p:cNvPr id="13" name="Textfeld 12"/>
          <p:cNvSpPr txBox="1"/>
          <p:nvPr/>
        </p:nvSpPr>
        <p:spPr>
          <a:xfrm>
            <a:off x="5715000" y="4267200"/>
            <a:ext cx="1114409" cy="276999"/>
          </a:xfrm>
          <a:prstGeom prst="rect">
            <a:avLst/>
          </a:prstGeom>
          <a:noFill/>
        </p:spPr>
        <p:txBody>
          <a:bodyPr wrap="none" rtlCol="0">
            <a:spAutoFit/>
          </a:bodyPr>
          <a:lstStyle/>
          <a:p>
            <a:r>
              <a:rPr lang="de-DE" dirty="0" err="1" smtClean="0"/>
              <a:t>Shottky</a:t>
            </a:r>
            <a:r>
              <a:rPr lang="de-DE" dirty="0" smtClean="0"/>
              <a:t> </a:t>
            </a:r>
            <a:r>
              <a:rPr lang="de-DE" dirty="0" err="1" smtClean="0"/>
              <a:t>diode</a:t>
            </a:r>
            <a:endParaRPr lang="de-DE" dirty="0"/>
          </a:p>
        </p:txBody>
      </p:sp>
    </p:spTree>
    <p:extLst>
      <p:ext uri="{BB962C8B-B14F-4D97-AF65-F5344CB8AC3E}">
        <p14:creationId xmlns:p14="http://schemas.microsoft.com/office/powerpoint/2010/main" val="2814817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4"/>
          <p:cNvSpPr>
            <a:spLocks noGrp="1"/>
          </p:cNvSpPr>
          <p:nvPr>
            <p:ph type="sldNum" sz="quarter" idx="10"/>
          </p:nvPr>
        </p:nvSpPr>
        <p:spPr/>
        <p:txBody>
          <a:bodyPr/>
          <a:lstStyle/>
          <a:p>
            <a:fld id="{360B3942-F97D-41C7-9FA9-F3F60BFB134A}" type="slidenum">
              <a:rPr lang="de-DE" altLang="de-DE"/>
              <a:pPr/>
              <a:t>56</a:t>
            </a:fld>
            <a:endParaRPr lang="de-DE" altLang="de-DE"/>
          </a:p>
        </p:txBody>
      </p:sp>
      <p:sp>
        <p:nvSpPr>
          <p:cNvPr id="1057800" name="Rectangle 8"/>
          <p:cNvSpPr>
            <a:spLocks noGrp="1" noChangeArrowheads="1"/>
          </p:cNvSpPr>
          <p:nvPr>
            <p:ph type="title"/>
          </p:nvPr>
        </p:nvSpPr>
        <p:spPr/>
        <p:txBody>
          <a:bodyPr/>
          <a:lstStyle/>
          <a:p>
            <a:r>
              <a:rPr lang="en-US" altLang="de-DE" sz="2000" dirty="0" smtClean="0"/>
              <a:t>ADC with high dynamic range</a:t>
            </a:r>
            <a:endParaRPr lang="de-DE" altLang="de-DE" sz="2000" dirty="0"/>
          </a:p>
        </p:txBody>
      </p:sp>
      <p:sp>
        <p:nvSpPr>
          <p:cNvPr id="1057798" name="Rectangle 6"/>
          <p:cNvSpPr>
            <a:spLocks noGrp="1" noChangeArrowheads="1"/>
          </p:cNvSpPr>
          <p:nvPr>
            <p:ph type="body" sz="half" idx="1"/>
          </p:nvPr>
        </p:nvSpPr>
        <p:spPr>
          <a:xfrm>
            <a:off x="457200" y="692150"/>
            <a:ext cx="8291513" cy="649288"/>
          </a:xfrm>
        </p:spPr>
        <p:txBody>
          <a:bodyPr/>
          <a:lstStyle/>
          <a:p>
            <a:r>
              <a:rPr lang="en-US" altLang="de-DE" sz="1400" dirty="0" smtClean="0"/>
              <a:t>….</a:t>
            </a:r>
            <a:endParaRPr lang="en-US" altLang="de-DE" sz="1400" dirty="0"/>
          </a:p>
          <a:p>
            <a:endParaRPr lang="en-US" altLang="de-DE" sz="1400" dirty="0"/>
          </a:p>
          <a:p>
            <a:endParaRPr lang="de-DE" altLang="de-DE" sz="1400" dirty="0"/>
          </a:p>
        </p:txBody>
      </p:sp>
      <p:graphicFrame>
        <p:nvGraphicFramePr>
          <p:cNvPr id="1057810" name="Object 18"/>
          <p:cNvGraphicFramePr>
            <a:graphicFrameLocks noChangeAspect="1"/>
          </p:cNvGraphicFramePr>
          <p:nvPr>
            <p:ph sz="half" idx="2"/>
          </p:nvPr>
        </p:nvGraphicFramePr>
        <p:xfrm>
          <a:off x="611188" y="1916113"/>
          <a:ext cx="4038600" cy="2878137"/>
        </p:xfrm>
        <a:graphic>
          <a:graphicData uri="http://schemas.openxmlformats.org/presentationml/2006/ole">
            <mc:AlternateContent xmlns:mc="http://schemas.openxmlformats.org/markup-compatibility/2006">
              <mc:Choice xmlns:v="urn:schemas-microsoft-com:vml" Requires="v">
                <p:oleObj spid="_x0000_s3092" name="CorelDRAW" r:id="rId3" imgW="10109606" imgH="7202734" progId="CorelDRAW.Graphic.14">
                  <p:embed/>
                </p:oleObj>
              </mc:Choice>
              <mc:Fallback>
                <p:oleObj name="CorelDRAW" r:id="rId3" imgW="10109606" imgH="7202734" progId="CorelDRAW.Graphic.1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916113"/>
                        <a:ext cx="40386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7813" name="Text Box 21"/>
          <p:cNvSpPr txBox="1">
            <a:spLocks noChangeArrowheads="1"/>
          </p:cNvSpPr>
          <p:nvPr/>
        </p:nvSpPr>
        <p:spPr bwMode="auto">
          <a:xfrm>
            <a:off x="4500563" y="6021388"/>
            <a:ext cx="427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a:t>I.Peric: „Advanced Pixel Detectors for Scientific- and Medical</a:t>
            </a:r>
          </a:p>
          <a:p>
            <a:pPr algn="l"/>
            <a:r>
              <a:rPr lang="de-DE" altLang="de-DE"/>
              <a:t>Applications“.</a:t>
            </a:r>
          </a:p>
        </p:txBody>
      </p:sp>
      <p:sp>
        <p:nvSpPr>
          <p:cNvPr id="1057814" name="Text Box 22"/>
          <p:cNvSpPr txBox="1">
            <a:spLocks noChangeArrowheads="1"/>
          </p:cNvSpPr>
          <p:nvPr/>
        </p:nvSpPr>
        <p:spPr bwMode="auto">
          <a:xfrm>
            <a:off x="1116013" y="4941888"/>
            <a:ext cx="1731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a:t>Integration time 2.5ms.</a:t>
            </a:r>
          </a:p>
        </p:txBody>
      </p:sp>
      <p:graphicFrame>
        <p:nvGraphicFramePr>
          <p:cNvPr id="1057815" name="Object 23"/>
          <p:cNvGraphicFramePr>
            <a:graphicFrameLocks noChangeAspect="1"/>
          </p:cNvGraphicFramePr>
          <p:nvPr/>
        </p:nvGraphicFramePr>
        <p:xfrm>
          <a:off x="4716463" y="1268413"/>
          <a:ext cx="3736975" cy="2641600"/>
        </p:xfrm>
        <a:graphic>
          <a:graphicData uri="http://schemas.openxmlformats.org/presentationml/2006/ole">
            <mc:AlternateContent xmlns:mc="http://schemas.openxmlformats.org/markup-compatibility/2006">
              <mc:Choice xmlns:v="urn:schemas-microsoft-com:vml" Requires="v">
                <p:oleObj spid="_x0000_s3093" name="Graph" r:id="rId5" imgW="4276800" imgH="3023280" progId="Origin50.Graph">
                  <p:embed/>
                </p:oleObj>
              </mc:Choice>
              <mc:Fallback>
                <p:oleObj name="Graph" r:id="rId5" imgW="4276800" imgH="302328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268413"/>
                        <a:ext cx="3736975"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7817" name="Oval 25"/>
          <p:cNvSpPr>
            <a:spLocks noChangeArrowheads="1"/>
          </p:cNvSpPr>
          <p:nvPr/>
        </p:nvSpPr>
        <p:spPr bwMode="auto">
          <a:xfrm>
            <a:off x="3708400" y="2133600"/>
            <a:ext cx="287338" cy="1428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57818" name="Line 26"/>
          <p:cNvSpPr>
            <a:spLocks noChangeShapeType="1"/>
          </p:cNvSpPr>
          <p:nvPr/>
        </p:nvSpPr>
        <p:spPr bwMode="auto">
          <a:xfrm flipH="1">
            <a:off x="4140200" y="2205038"/>
            <a:ext cx="2232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1057821" name="Object 29"/>
          <p:cNvGraphicFramePr>
            <a:graphicFrameLocks noChangeAspect="1"/>
          </p:cNvGraphicFramePr>
          <p:nvPr/>
        </p:nvGraphicFramePr>
        <p:xfrm>
          <a:off x="6300788" y="3933825"/>
          <a:ext cx="1741487" cy="1978025"/>
        </p:xfrm>
        <a:graphic>
          <a:graphicData uri="http://schemas.openxmlformats.org/presentationml/2006/ole">
            <mc:AlternateContent xmlns:mc="http://schemas.openxmlformats.org/markup-compatibility/2006">
              <mc:Choice xmlns:v="urn:schemas-microsoft-com:vml" Requires="v">
                <p:oleObj spid="_x0000_s3094" name="CorelDRAW" r:id="rId7" imgW="3035808" imgH="3447744" progId="CorelDRAW.Graphic.14">
                  <p:embed/>
                </p:oleObj>
              </mc:Choice>
              <mc:Fallback>
                <p:oleObj name="CorelDRAW" r:id="rId7" imgW="3035808" imgH="3447744" progId="CorelDRAW.Graphic.1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3933825"/>
                        <a:ext cx="1741487"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83629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a:xfrm>
            <a:off x="685800" y="2133600"/>
            <a:ext cx="7772400" cy="1908175"/>
          </a:xfrm>
        </p:spPr>
        <p:txBody>
          <a:bodyPr/>
          <a:lstStyle/>
          <a:p>
            <a:r>
              <a:rPr lang="en-US" dirty="0" smtClean="0"/>
              <a:t>CMOS </a:t>
            </a:r>
            <a:r>
              <a:rPr lang="en-US" dirty="0" err="1" smtClean="0"/>
              <a:t>SiPMs</a:t>
            </a:r>
            <a:r>
              <a:rPr lang="en-US" dirty="0" smtClean="0"/>
              <a:t> for various applications</a:t>
            </a:r>
            <a:endParaRPr lang="en-US"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57</a:t>
            </a:fld>
            <a:endParaRPr lang="de-DE" altLang="de-DE"/>
          </a:p>
        </p:txBody>
      </p:sp>
    </p:spTree>
    <p:extLst>
      <p:ext uri="{BB962C8B-B14F-4D97-AF65-F5344CB8AC3E}">
        <p14:creationId xmlns:p14="http://schemas.microsoft.com/office/powerpoint/2010/main" val="398630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CMOS sensors</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smtClean="0"/>
              <a:t>New </a:t>
            </a:r>
            <a:r>
              <a:rPr lang="en-US" dirty="0" err="1" smtClean="0"/>
              <a:t>szintillator</a:t>
            </a:r>
            <a:r>
              <a:rPr lang="en-US" dirty="0" smtClean="0"/>
              <a:t>/</a:t>
            </a:r>
            <a:r>
              <a:rPr lang="en-US" dirty="0" err="1" smtClean="0"/>
              <a:t>SiPM</a:t>
            </a:r>
            <a:r>
              <a:rPr lang="en-US" dirty="0" smtClean="0"/>
              <a:t> </a:t>
            </a:r>
            <a:r>
              <a:rPr lang="en-US" dirty="0"/>
              <a:t>detectors for </a:t>
            </a:r>
            <a:r>
              <a:rPr lang="en-US" dirty="0" smtClean="0"/>
              <a:t>PET </a:t>
            </a:r>
            <a:endParaRPr lang="de-DE" dirty="0"/>
          </a:p>
          <a:p>
            <a:r>
              <a:rPr lang="en-US" dirty="0"/>
              <a:t>The present PET systems have the trade-off between the time and spatial resolution and the quantum efficiency. </a:t>
            </a:r>
            <a:endParaRPr lang="en-US" dirty="0" smtClean="0"/>
          </a:p>
          <a:p>
            <a:r>
              <a:rPr lang="en-US" dirty="0" smtClean="0"/>
              <a:t>If </a:t>
            </a:r>
            <a:r>
              <a:rPr lang="en-US" dirty="0"/>
              <a:t>high quantum efficiency is needed, the crystals should be long. However, in the case of long crystals the time the scintillating light needs to come to the sensor is not negligible. If absorption of gamma occurs far away the lime is longer than in the absorption is occurs closer</a:t>
            </a:r>
            <a:r>
              <a:rPr lang="en-US" dirty="0" smtClean="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58</a:t>
            </a:fld>
            <a:endParaRPr lang="de-DE" altLang="de-DE"/>
          </a:p>
        </p:txBody>
      </p:sp>
    </p:spTree>
    <p:extLst>
      <p:ext uri="{BB962C8B-B14F-4D97-AF65-F5344CB8AC3E}">
        <p14:creationId xmlns:p14="http://schemas.microsoft.com/office/powerpoint/2010/main" val="3518334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CMOS sensors</a:t>
            </a:r>
            <a:endParaRPr lang="de-DE" dirty="0"/>
          </a:p>
        </p:txBody>
      </p:sp>
      <p:sp>
        <p:nvSpPr>
          <p:cNvPr id="5" name="Inhaltsplatzhalter 4"/>
          <p:cNvSpPr>
            <a:spLocks noGrp="1"/>
          </p:cNvSpPr>
          <p:nvPr>
            <p:ph idx="1"/>
          </p:nvPr>
        </p:nvSpPr>
        <p:spPr>
          <a:xfrm>
            <a:off x="457200" y="692150"/>
            <a:ext cx="8229600" cy="2203450"/>
          </a:xfrm>
        </p:spPr>
        <p:txBody>
          <a:bodyPr/>
          <a:lstStyle/>
          <a:p>
            <a:r>
              <a:rPr lang="en-US" dirty="0" smtClean="0"/>
              <a:t>Instead </a:t>
            </a:r>
            <a:r>
              <a:rPr lang="en-US" dirty="0"/>
              <a:t>of one layer of long crystals, we would have many layers of short </a:t>
            </a:r>
            <a:r>
              <a:rPr lang="en-US" dirty="0" smtClean="0"/>
              <a:t>crystals.</a:t>
            </a:r>
          </a:p>
          <a:p>
            <a:r>
              <a:rPr lang="en-US" dirty="0" err="1" smtClean="0"/>
              <a:t>SiPMs</a:t>
            </a:r>
            <a:r>
              <a:rPr lang="en-US" dirty="0" smtClean="0"/>
              <a:t> </a:t>
            </a:r>
            <a:r>
              <a:rPr lang="en-US" dirty="0"/>
              <a:t>CMOS chips – so called digital </a:t>
            </a:r>
            <a:r>
              <a:rPr lang="en-US" dirty="0" err="1"/>
              <a:t>SiPMs</a:t>
            </a:r>
            <a:r>
              <a:rPr lang="en-US" dirty="0"/>
              <a:t> would be used to detect the scintillating light. Since the path for the light is short we can expect faster signals and better time resolution. </a:t>
            </a:r>
            <a:endParaRPr lang="en-US" dirty="0" smtClean="0"/>
          </a:p>
          <a:p>
            <a:r>
              <a:rPr lang="en-US" dirty="0"/>
              <a:t>P</a:t>
            </a:r>
            <a:r>
              <a:rPr lang="en-US" dirty="0" smtClean="0"/>
              <a:t>arallax </a:t>
            </a:r>
            <a:r>
              <a:rPr lang="en-US" dirty="0"/>
              <a:t>error would be much smaller</a:t>
            </a:r>
            <a:r>
              <a:rPr lang="en-US" dirty="0" smtClean="0"/>
              <a:t>.</a:t>
            </a:r>
          </a:p>
          <a:p>
            <a:r>
              <a:rPr lang="en-US" dirty="0"/>
              <a:t>Necessary for this development – large area </a:t>
            </a:r>
            <a:r>
              <a:rPr lang="en-US" dirty="0" err="1"/>
              <a:t>SiPM</a:t>
            </a:r>
            <a:r>
              <a:rPr lang="en-US" dirty="0"/>
              <a:t> – CMOS </a:t>
            </a:r>
            <a:r>
              <a:rPr lang="en-US" dirty="0" smtClean="0"/>
              <a:t>chips</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59</a:t>
            </a:fld>
            <a:endParaRPr lang="de-DE" altLang="de-DE"/>
          </a:p>
        </p:txBody>
      </p:sp>
    </p:spTree>
    <p:extLst>
      <p:ext uri="{BB962C8B-B14F-4D97-AF65-F5344CB8AC3E}">
        <p14:creationId xmlns:p14="http://schemas.microsoft.com/office/powerpoint/2010/main" val="263101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a:t>CMOS pixel</a:t>
            </a:r>
            <a:endParaRPr lang="en-US" sz="2000" dirty="0" smtClean="0"/>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smtClean="0">
                <a:solidFill>
                  <a:srgbClr val="FF0000"/>
                </a:solidFill>
              </a:rPr>
              <a:t>Charge generated by ionization is collected by the N-diffusion</a:t>
            </a:r>
          </a:p>
          <a:p>
            <a:r>
              <a:rPr lang="en-US" sz="1400" dirty="0" smtClean="0">
                <a:solidFill>
                  <a:srgbClr val="FF0000"/>
                </a:solidFill>
              </a:rPr>
              <a:t>This leads to the potential change of the N-diffusion</a:t>
            </a:r>
          </a:p>
          <a:p>
            <a:r>
              <a:rPr lang="en-US" sz="1400" dirty="0" smtClean="0">
                <a:solidFill>
                  <a:srgbClr val="FF0000"/>
                </a:solidFill>
              </a:rPr>
              <a:t>The potential change is transferred to transistor gate – it modulates the transistor current  </a:t>
            </a:r>
            <a:endParaRPr lang="en-US" sz="1400" dirty="0"/>
          </a:p>
          <a:p>
            <a:pPr>
              <a:buNone/>
            </a:pPr>
            <a:endParaRPr lang="en-GB" sz="1600" dirty="0" smtClean="0"/>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cxnSp>
        <p:nvCxnSpPr>
          <p:cNvPr id="9" name="Gerade Verbindung 8"/>
          <p:cNvCxnSpPr/>
          <p:nvPr/>
        </p:nvCxnSpPr>
        <p:spPr bwMode="auto">
          <a:xfrm>
            <a:off x="4343400" y="4876800"/>
            <a:ext cx="533400" cy="0"/>
          </a:xfrm>
          <a:prstGeom prst="line">
            <a:avLst/>
          </a:prstGeom>
          <a:noFill/>
          <a:ln w="9525" cap="flat" cmpd="sng" algn="ctr">
            <a:solidFill>
              <a:schemeClr val="tx1"/>
            </a:solidFill>
            <a:prstDash val="solid"/>
            <a:round/>
            <a:headEnd type="none" w="med" len="med"/>
            <a:tailEnd type="none" w="med" len="med"/>
          </a:ln>
          <a:effectLst/>
        </p:spPr>
      </p:cxnSp>
      <p:grpSp>
        <p:nvGrpSpPr>
          <p:cNvPr id="36" name="Gruppieren 35"/>
          <p:cNvGrpSpPr/>
          <p:nvPr/>
        </p:nvGrpSpPr>
        <p:grpSpPr>
          <a:xfrm>
            <a:off x="2209800" y="2057400"/>
            <a:ext cx="5029200" cy="2057400"/>
            <a:chOff x="2209800" y="2057400"/>
            <a:chExt cx="5029200" cy="2057400"/>
          </a:xfrm>
        </p:grpSpPr>
        <p:sp>
          <p:nvSpPr>
            <p:cNvPr id="2" name="Rechteck 1"/>
            <p:cNvSpPr/>
            <p:nvPr/>
          </p:nvSpPr>
          <p:spPr bwMode="auto">
            <a:xfrm>
              <a:off x="2209800" y="2667000"/>
              <a:ext cx="5029200" cy="1447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 name="Rechteck 2"/>
            <p:cNvSpPr/>
            <p:nvPr/>
          </p:nvSpPr>
          <p:spPr bwMode="auto">
            <a:xfrm>
              <a:off x="4876800" y="2667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6096000" y="2667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Rechteck 3"/>
            <p:cNvSpPr/>
            <p:nvPr/>
          </p:nvSpPr>
          <p:spPr bwMode="auto">
            <a:xfrm>
              <a:off x="2209800" y="2514600"/>
              <a:ext cx="5029200" cy="152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Rechteck 4"/>
            <p:cNvSpPr/>
            <p:nvPr/>
          </p:nvSpPr>
          <p:spPr bwMode="auto">
            <a:xfrm>
              <a:off x="5486400" y="2286000"/>
              <a:ext cx="6096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Rechteck 26"/>
            <p:cNvSpPr/>
            <p:nvPr/>
          </p:nvSpPr>
          <p:spPr bwMode="auto">
            <a:xfrm>
              <a:off x="2514600" y="2667000"/>
              <a:ext cx="1828800"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8" name="Gerade Verbindung 17"/>
            <p:cNvCxnSpPr>
              <a:stCxn id="27" idx="0"/>
            </p:cNvCxnSpPr>
            <p:nvPr/>
          </p:nvCxnSpPr>
          <p:spPr bwMode="auto">
            <a:xfrm flipV="1">
              <a:off x="3429000" y="2057400"/>
              <a:ext cx="0" cy="609600"/>
            </a:xfrm>
            <a:prstGeom prst="line">
              <a:avLst/>
            </a:prstGeom>
            <a:noFill/>
            <a:ln w="9525"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a:off x="3429000" y="2057400"/>
              <a:ext cx="2362200" cy="0"/>
            </a:xfrm>
            <a:prstGeom prst="line">
              <a:avLst/>
            </a:prstGeom>
            <a:noFill/>
            <a:ln w="9525" cap="flat" cmpd="sng" algn="ctr">
              <a:solidFill>
                <a:schemeClr val="tx1"/>
              </a:solidFill>
              <a:prstDash val="solid"/>
              <a:round/>
              <a:headEnd type="none" w="med" len="med"/>
              <a:tailEnd type="none" w="med" len="med"/>
            </a:ln>
            <a:effectLst/>
          </p:spPr>
        </p:cxnSp>
        <p:cxnSp>
          <p:nvCxnSpPr>
            <p:cNvPr id="28" name="Gerade Verbindung 27"/>
            <p:cNvCxnSpPr>
              <a:endCxn id="5" idx="0"/>
            </p:cNvCxnSpPr>
            <p:nvPr/>
          </p:nvCxnSpPr>
          <p:spPr bwMode="auto">
            <a:xfrm>
              <a:off x="5791200" y="2057400"/>
              <a:ext cx="0" cy="228600"/>
            </a:xfrm>
            <a:prstGeom prst="line">
              <a:avLst/>
            </a:prstGeom>
            <a:noFill/>
            <a:ln w="9525" cap="flat" cmpd="sng" algn="ctr">
              <a:solidFill>
                <a:schemeClr val="tx1"/>
              </a:solidFill>
              <a:prstDash val="solid"/>
              <a:round/>
              <a:headEnd type="none" w="med" len="med"/>
              <a:tailEnd type="none" w="med" len="med"/>
            </a:ln>
            <a:effectLst/>
          </p:spPr>
        </p:cxnSp>
      </p:grpSp>
      <p:cxnSp>
        <p:nvCxnSpPr>
          <p:cNvPr id="35" name="Gerade Verbindung 34"/>
          <p:cNvCxnSpPr/>
          <p:nvPr/>
        </p:nvCxnSpPr>
        <p:spPr bwMode="auto">
          <a:xfrm flipH="1">
            <a:off x="1752600" y="5715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4876800"/>
            <a:ext cx="990600" cy="838200"/>
          </a:xfrm>
          <a:prstGeom prst="line">
            <a:avLst/>
          </a:prstGeom>
          <a:noFill/>
          <a:ln w="9525"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a:off x="3657600" y="4876800"/>
            <a:ext cx="762000" cy="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5715000"/>
            <a:ext cx="914400" cy="3810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44958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4495800"/>
            <a:ext cx="3352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a:off x="4343400" y="48768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4876800" y="48768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a:off x="4876800" y="52578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7" name="Gerade Verbindung 46"/>
          <p:cNvCxnSpPr>
            <a:endCxn id="56" idx="3"/>
          </p:cNvCxnSpPr>
          <p:nvPr/>
        </p:nvCxnSpPr>
        <p:spPr bwMode="auto">
          <a:xfrm flipV="1">
            <a:off x="5562600" y="51054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5562600" y="49530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9" name="Rechteck 48"/>
          <p:cNvSpPr/>
          <p:nvPr/>
        </p:nvSpPr>
        <p:spPr bwMode="auto">
          <a:xfrm>
            <a:off x="5562600" y="43434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1" name="Gerade Verbindung 50"/>
          <p:cNvCxnSpPr/>
          <p:nvPr/>
        </p:nvCxnSpPr>
        <p:spPr bwMode="auto">
          <a:xfrm>
            <a:off x="5791200" y="4953000"/>
            <a:ext cx="1219200" cy="5334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0104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a:off x="7010400" y="58674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V="1">
            <a:off x="76962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7696200" y="54864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6" name="Rechteck 55"/>
          <p:cNvSpPr/>
          <p:nvPr/>
        </p:nvSpPr>
        <p:spPr bwMode="auto">
          <a:xfrm>
            <a:off x="4876800" y="49530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Rechteck 56"/>
          <p:cNvSpPr/>
          <p:nvPr/>
        </p:nvSpPr>
        <p:spPr bwMode="auto">
          <a:xfrm>
            <a:off x="7010400" y="55626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8" name="Gerade Verbindung 57"/>
          <p:cNvCxnSpPr/>
          <p:nvPr/>
        </p:nvCxnSpPr>
        <p:spPr bwMode="auto">
          <a:xfrm>
            <a:off x="3657600" y="48768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60" name="Gerade Verbindung 59"/>
          <p:cNvCxnSpPr/>
          <p:nvPr/>
        </p:nvCxnSpPr>
        <p:spPr bwMode="auto">
          <a:xfrm>
            <a:off x="5638800" y="4876800"/>
            <a:ext cx="228600" cy="0"/>
          </a:xfrm>
          <a:prstGeom prst="line">
            <a:avLst/>
          </a:prstGeom>
          <a:noFill/>
          <a:ln w="9525" cap="flat" cmpd="sng" algn="ctr">
            <a:solidFill>
              <a:srgbClr val="0070C0"/>
            </a:solidFill>
            <a:prstDash val="solid"/>
            <a:round/>
            <a:headEnd type="none" w="med" len="med"/>
            <a:tailEnd type="none" w="med" len="med"/>
          </a:ln>
          <a:effectLst/>
        </p:spPr>
      </p:cxnSp>
      <p:cxnSp>
        <p:nvCxnSpPr>
          <p:cNvPr id="62" name="Gerade Verbindung mit Pfeil 61"/>
          <p:cNvCxnSpPr/>
          <p:nvPr/>
        </p:nvCxnSpPr>
        <p:spPr bwMode="auto">
          <a:xfrm>
            <a:off x="5867400" y="4876800"/>
            <a:ext cx="1371600" cy="609600"/>
          </a:xfrm>
          <a:prstGeom prst="straightConnector1">
            <a:avLst/>
          </a:prstGeom>
          <a:noFill/>
          <a:ln w="9525" cap="flat" cmpd="sng" algn="ctr">
            <a:solidFill>
              <a:srgbClr val="0070C0"/>
            </a:solidFill>
            <a:prstDash val="solid"/>
            <a:round/>
            <a:headEnd type="none" w="med" len="med"/>
            <a:tailEnd type="arrow"/>
          </a:ln>
          <a:effectLst/>
        </p:spPr>
      </p:cxnSp>
      <p:sp>
        <p:nvSpPr>
          <p:cNvPr id="63" name="Rechteck 62"/>
          <p:cNvSpPr/>
          <p:nvPr/>
        </p:nvSpPr>
        <p:spPr bwMode="auto">
          <a:xfrm>
            <a:off x="5562600" y="43434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9" name="Textfeld 38"/>
          <p:cNvSpPr txBox="1"/>
          <p:nvPr/>
        </p:nvSpPr>
        <p:spPr>
          <a:xfrm>
            <a:off x="2605114" y="2923401"/>
            <a:ext cx="1433854" cy="646331"/>
          </a:xfrm>
          <a:prstGeom prst="rect">
            <a:avLst/>
          </a:prstGeom>
          <a:noFill/>
        </p:spPr>
        <p:txBody>
          <a:bodyPr wrap="none" rtlCol="0">
            <a:spAutoFit/>
          </a:bodyPr>
          <a:lstStyle/>
          <a:p>
            <a:r>
              <a:rPr lang="en-US" dirty="0" smtClean="0"/>
              <a:t>N-type region</a:t>
            </a:r>
          </a:p>
          <a:p>
            <a:r>
              <a:rPr lang="en-US" dirty="0" smtClean="0"/>
              <a:t>Diffusion (shallow)</a:t>
            </a:r>
          </a:p>
          <a:p>
            <a:r>
              <a:rPr lang="en-US" dirty="0" smtClean="0"/>
              <a:t>Or well (deep)</a:t>
            </a:r>
          </a:p>
        </p:txBody>
      </p:sp>
      <p:sp>
        <p:nvSpPr>
          <p:cNvPr id="40" name="Textfeld 39"/>
          <p:cNvSpPr txBox="1"/>
          <p:nvPr/>
        </p:nvSpPr>
        <p:spPr>
          <a:xfrm>
            <a:off x="2590800" y="2667000"/>
            <a:ext cx="1249061" cy="276999"/>
          </a:xfrm>
          <a:prstGeom prst="rect">
            <a:avLst/>
          </a:prstGeom>
          <a:noFill/>
        </p:spPr>
        <p:txBody>
          <a:bodyPr wrap="none" rtlCol="0">
            <a:spAutoFit/>
          </a:bodyPr>
          <a:lstStyle/>
          <a:p>
            <a:r>
              <a:rPr lang="en-US" dirty="0" smtClean="0"/>
              <a:t>Sensor-junction</a:t>
            </a:r>
          </a:p>
        </p:txBody>
      </p:sp>
      <p:sp>
        <p:nvSpPr>
          <p:cNvPr id="41" name="Textfeld 40"/>
          <p:cNvSpPr txBox="1"/>
          <p:nvPr/>
        </p:nvSpPr>
        <p:spPr>
          <a:xfrm>
            <a:off x="5767953" y="2895600"/>
            <a:ext cx="870752" cy="276999"/>
          </a:xfrm>
          <a:prstGeom prst="rect">
            <a:avLst/>
          </a:prstGeom>
          <a:noFill/>
        </p:spPr>
        <p:txBody>
          <a:bodyPr wrap="none" rtlCol="0">
            <a:spAutoFit/>
          </a:bodyPr>
          <a:lstStyle/>
          <a:p>
            <a:r>
              <a:rPr lang="en-US" dirty="0" smtClean="0"/>
              <a:t>MOS FET</a:t>
            </a:r>
          </a:p>
        </p:txBody>
      </p:sp>
      <p:sp>
        <p:nvSpPr>
          <p:cNvPr id="64" name="Textfeld 63"/>
          <p:cNvSpPr txBox="1"/>
          <p:nvPr/>
        </p:nvSpPr>
        <p:spPr>
          <a:xfrm>
            <a:off x="762000" y="5334000"/>
            <a:ext cx="1249061" cy="276999"/>
          </a:xfrm>
          <a:prstGeom prst="rect">
            <a:avLst/>
          </a:prstGeom>
          <a:noFill/>
        </p:spPr>
        <p:txBody>
          <a:bodyPr wrap="none" rtlCol="0">
            <a:spAutoFit/>
          </a:bodyPr>
          <a:lstStyle/>
          <a:p>
            <a:r>
              <a:rPr lang="en-US" dirty="0" smtClean="0"/>
              <a:t>Sensor-junction</a:t>
            </a:r>
          </a:p>
        </p:txBody>
      </p:sp>
      <p:sp>
        <p:nvSpPr>
          <p:cNvPr id="65" name="Textfeld 64"/>
          <p:cNvSpPr txBox="1"/>
          <p:nvPr/>
        </p:nvSpPr>
        <p:spPr>
          <a:xfrm>
            <a:off x="7315200" y="4724400"/>
            <a:ext cx="870752" cy="276999"/>
          </a:xfrm>
          <a:prstGeom prst="rect">
            <a:avLst/>
          </a:prstGeom>
          <a:noFill/>
        </p:spPr>
        <p:txBody>
          <a:bodyPr wrap="none" rtlCol="0">
            <a:spAutoFit/>
          </a:bodyPr>
          <a:lstStyle/>
          <a:p>
            <a:r>
              <a:rPr lang="en-US" dirty="0" smtClean="0"/>
              <a:t>MOS FET</a:t>
            </a:r>
          </a:p>
        </p:txBody>
      </p:sp>
      <p:sp>
        <p:nvSpPr>
          <p:cNvPr id="66" name="Textfeld 65"/>
          <p:cNvSpPr txBox="1"/>
          <p:nvPr/>
        </p:nvSpPr>
        <p:spPr>
          <a:xfrm>
            <a:off x="5791200" y="4267200"/>
            <a:ext cx="518092" cy="276999"/>
          </a:xfrm>
          <a:prstGeom prst="rect">
            <a:avLst/>
          </a:prstGeom>
          <a:noFill/>
        </p:spPr>
        <p:txBody>
          <a:bodyPr wrap="none" rtlCol="0">
            <a:spAutoFit/>
          </a:bodyPr>
          <a:lstStyle/>
          <a:p>
            <a:r>
              <a:rPr lang="en-US" dirty="0" smtClean="0"/>
              <a:t>Gate</a:t>
            </a:r>
          </a:p>
        </p:txBody>
      </p:sp>
    </p:spTree>
    <p:extLst>
      <p:ext uri="{BB962C8B-B14F-4D97-AF65-F5344CB8AC3E}">
        <p14:creationId xmlns:p14="http://schemas.microsoft.com/office/powerpoint/2010/main" val="904675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CMOS sensors</a:t>
            </a:r>
            <a:endParaRPr lang="de-DE" dirty="0"/>
          </a:p>
        </p:txBody>
      </p:sp>
      <p:sp>
        <p:nvSpPr>
          <p:cNvPr id="5" name="Inhaltsplatzhalter 4"/>
          <p:cNvSpPr>
            <a:spLocks noGrp="1"/>
          </p:cNvSpPr>
          <p:nvPr>
            <p:ph idx="1"/>
          </p:nvPr>
        </p:nvSpPr>
        <p:spPr>
          <a:xfrm>
            <a:off x="457200" y="692150"/>
            <a:ext cx="8229600" cy="1517650"/>
          </a:xfrm>
        </p:spPr>
        <p:txBody>
          <a:bodyPr/>
          <a:lstStyle/>
          <a:p>
            <a:r>
              <a:rPr lang="en-US" dirty="0" smtClean="0"/>
              <a:t>CMOS pixel usually worse </a:t>
            </a:r>
            <a:r>
              <a:rPr lang="en-US" dirty="0"/>
              <a:t>signal to noise </a:t>
            </a:r>
            <a:r>
              <a:rPr lang="en-US" dirty="0" smtClean="0"/>
              <a:t>ratio </a:t>
            </a:r>
            <a:r>
              <a:rPr lang="en-US" dirty="0"/>
              <a:t>than a </a:t>
            </a:r>
            <a:r>
              <a:rPr lang="en-US" dirty="0" smtClean="0"/>
              <a:t>CCD</a:t>
            </a:r>
          </a:p>
          <a:p>
            <a:r>
              <a:rPr lang="en-US" dirty="0" smtClean="0"/>
              <a:t>Possible </a:t>
            </a:r>
            <a:r>
              <a:rPr lang="en-US" dirty="0"/>
              <a:t>to implement electronics on the chip which makes it faster and allows signal </a:t>
            </a:r>
            <a:r>
              <a:rPr lang="en-US" dirty="0" smtClean="0"/>
              <a:t>processing</a:t>
            </a:r>
          </a:p>
          <a:p>
            <a:r>
              <a:rPr lang="en-US" dirty="0" smtClean="0"/>
              <a:t>Examples: averaging </a:t>
            </a:r>
            <a:r>
              <a:rPr lang="en-US" dirty="0"/>
              <a:t>of signals from many pixels, many frames or double correlating </a:t>
            </a:r>
            <a:r>
              <a:rPr lang="en-US" dirty="0" smtClean="0"/>
              <a:t>sampling</a:t>
            </a:r>
          </a:p>
          <a:p>
            <a:r>
              <a:rPr lang="en-US" dirty="0"/>
              <a:t>Thanks of this signal </a:t>
            </a:r>
            <a:r>
              <a:rPr lang="en-US" dirty="0" err="1" smtClean="0"/>
              <a:t>proccessing</a:t>
            </a:r>
            <a:r>
              <a:rPr lang="en-US" dirty="0"/>
              <a:t>, the image quality is now as good as with CCDs</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a:t>
            </a:fld>
            <a:endParaRPr lang="de-DE" altLang="de-DE"/>
          </a:p>
        </p:txBody>
      </p:sp>
    </p:spTree>
    <p:extLst>
      <p:ext uri="{BB962C8B-B14F-4D97-AF65-F5344CB8AC3E}">
        <p14:creationId xmlns:p14="http://schemas.microsoft.com/office/powerpoint/2010/main" val="224525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CMOS sensors</a:t>
            </a:r>
            <a:endParaRPr lang="de-DE" dirty="0"/>
          </a:p>
        </p:txBody>
      </p:sp>
      <p:sp>
        <p:nvSpPr>
          <p:cNvPr id="5" name="Inhaltsplatzhalter 4"/>
          <p:cNvSpPr>
            <a:spLocks noGrp="1"/>
          </p:cNvSpPr>
          <p:nvPr>
            <p:ph idx="1"/>
          </p:nvPr>
        </p:nvSpPr>
        <p:spPr>
          <a:xfrm>
            <a:off x="457200" y="692150"/>
            <a:ext cx="8229600" cy="1517650"/>
          </a:xfrm>
        </p:spPr>
        <p:txBody>
          <a:bodyPr/>
          <a:lstStyle/>
          <a:p>
            <a:r>
              <a:rPr lang="en-US" dirty="0"/>
              <a:t>CMOS sensors in their original form are, mostly, not suitable for the scientific applications, such as particle detection in high energy physics, photon science, electron </a:t>
            </a:r>
            <a:r>
              <a:rPr lang="en-US" dirty="0" smtClean="0"/>
              <a:t>microscopy</a:t>
            </a:r>
          </a:p>
          <a:p>
            <a:r>
              <a:rPr lang="en-US" dirty="0"/>
              <a:t>One problem is that the standard CMOS sensors do not have 100% fill factor- this means not the whole area is sensitive. This is so because the readout electronics is placed near the sensor diode. The area covered by the electronics is blind.</a:t>
            </a:r>
            <a:endParaRPr lang="de-DE" dirty="0"/>
          </a:p>
          <a:p>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8</a:t>
            </a:fld>
            <a:endParaRPr lang="de-DE" altLang="de-DE"/>
          </a:p>
        </p:txBody>
      </p:sp>
    </p:spTree>
    <p:extLst>
      <p:ext uri="{BB962C8B-B14F-4D97-AF65-F5344CB8AC3E}">
        <p14:creationId xmlns:p14="http://schemas.microsoft.com/office/powerpoint/2010/main" val="66215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000" dirty="0" smtClean="0"/>
              <a:t>Fill-factor</a:t>
            </a:r>
          </a:p>
        </p:txBody>
      </p:sp>
      <p:sp>
        <p:nvSpPr>
          <p:cNvPr id="13316" name="Rectangle 3"/>
          <p:cNvSpPr>
            <a:spLocks noGrp="1" noChangeArrowheads="1"/>
          </p:cNvSpPr>
          <p:nvPr>
            <p:ph type="body" idx="1"/>
          </p:nvPr>
        </p:nvSpPr>
        <p:spPr>
          <a:xfrm>
            <a:off x="457200" y="692150"/>
            <a:ext cx="8229600" cy="450850"/>
          </a:xfrm>
        </p:spPr>
        <p:txBody>
          <a:bodyPr/>
          <a:lstStyle/>
          <a:p>
            <a:r>
              <a:rPr lang="en-US" sz="1400" dirty="0" smtClean="0">
                <a:solidFill>
                  <a:srgbClr val="FF0000"/>
                </a:solidFill>
              </a:rPr>
              <a:t>Partial signal collection in the regions without E-field</a:t>
            </a:r>
          </a:p>
        </p:txBody>
      </p:sp>
      <p:sp>
        <p:nvSpPr>
          <p:cNvPr id="13317" name="Rectangle 4"/>
          <p:cNvSpPr>
            <a:spLocks noChangeArrowheads="1"/>
          </p:cNvSpPr>
          <p:nvPr/>
        </p:nvSpPr>
        <p:spPr bwMode="auto">
          <a:xfrm>
            <a:off x="0" y="2135188"/>
            <a:ext cx="9144000" cy="0"/>
          </a:xfrm>
          <a:prstGeom prst="rect">
            <a:avLst/>
          </a:prstGeom>
          <a:noFill/>
          <a:ln w="9525" algn="ctr">
            <a:noFill/>
            <a:miter lim="800000"/>
            <a:headEnd/>
            <a:tailEnd/>
          </a:ln>
        </p:spPr>
        <p:txBody>
          <a:bodyPr wrap="none" anchor="ctr">
            <a:spAutoFit/>
          </a:bodyPr>
          <a:lstStyle/>
          <a:p>
            <a:endParaRPr lang="sr-Latn-CS"/>
          </a:p>
        </p:txBody>
      </p:sp>
      <p:cxnSp>
        <p:nvCxnSpPr>
          <p:cNvPr id="35" name="Gerade Verbindung 34"/>
          <p:cNvCxnSpPr/>
          <p:nvPr/>
        </p:nvCxnSpPr>
        <p:spPr bwMode="auto">
          <a:xfrm flipH="1">
            <a:off x="1752600" y="57150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2667000" y="4876800"/>
            <a:ext cx="990600" cy="914400"/>
          </a:xfrm>
          <a:prstGeom prst="line">
            <a:avLst/>
          </a:prstGeom>
          <a:noFill/>
          <a:ln w="9525" cap="flat" cmpd="sng" algn="ctr">
            <a:solidFill>
              <a:schemeClr val="tx1"/>
            </a:solidFill>
            <a:prstDash val="solid"/>
            <a:round/>
            <a:headEnd type="none" w="med" len="med"/>
            <a:tailEnd type="none" w="med" len="med"/>
          </a:ln>
          <a:effectLst/>
        </p:spPr>
      </p:cxnSp>
      <p:sp>
        <p:nvSpPr>
          <p:cNvPr id="50" name="Rechteck 49"/>
          <p:cNvSpPr/>
          <p:nvPr/>
        </p:nvSpPr>
        <p:spPr bwMode="auto">
          <a:xfrm>
            <a:off x="1752600" y="5791200"/>
            <a:ext cx="914400" cy="304800"/>
          </a:xfrm>
          <a:prstGeom prst="rect">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a:stCxn id="50" idx="0"/>
          </p:cNvCxnSpPr>
          <p:nvPr/>
        </p:nvCxnSpPr>
        <p:spPr bwMode="auto">
          <a:xfrm flipV="1">
            <a:off x="2209800" y="4572000"/>
            <a:ext cx="0" cy="1219200"/>
          </a:xfrm>
          <a:prstGeom prst="line">
            <a:avLst/>
          </a:prstGeom>
          <a:no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2209800" y="4572000"/>
            <a:ext cx="3352800" cy="0"/>
          </a:xfrm>
          <a:prstGeom prst="line">
            <a:avLst/>
          </a:prstGeom>
          <a:noFill/>
          <a:ln w="9525" cap="flat" cmpd="sng" algn="ctr">
            <a:solidFill>
              <a:schemeClr val="tx1"/>
            </a:solidFill>
            <a:prstDash val="solid"/>
            <a:round/>
            <a:headEnd type="none" w="med" len="med"/>
            <a:tailEnd type="none" w="med" len="med"/>
          </a:ln>
          <a:effectLst/>
        </p:spPr>
      </p:cxnSp>
      <p:sp>
        <p:nvSpPr>
          <p:cNvPr id="37" name="Ellipse 36"/>
          <p:cNvSpPr/>
          <p:nvPr/>
        </p:nvSpPr>
        <p:spPr bwMode="auto">
          <a:xfrm>
            <a:off x="3962400" y="4724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9" name="Gerade Verbindung 38"/>
          <p:cNvCxnSpPr/>
          <p:nvPr/>
        </p:nvCxnSpPr>
        <p:spPr bwMode="auto">
          <a:xfrm>
            <a:off x="4343400" y="4876800"/>
            <a:ext cx="533400" cy="0"/>
          </a:xfrm>
          <a:prstGeom prst="line">
            <a:avLst/>
          </a:prstGeom>
          <a:no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a:off x="4876800" y="48768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4876800" y="52578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44" name="Gerade Verbindung 43"/>
          <p:cNvCxnSpPr>
            <a:endCxn id="53" idx="3"/>
          </p:cNvCxnSpPr>
          <p:nvPr/>
        </p:nvCxnSpPr>
        <p:spPr bwMode="auto">
          <a:xfrm flipV="1">
            <a:off x="5562600" y="5105400"/>
            <a:ext cx="0" cy="152400"/>
          </a:xfrm>
          <a:prstGeom prst="line">
            <a:avLst/>
          </a:prstGeom>
          <a:no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562600" y="5029200"/>
            <a:ext cx="228600" cy="0"/>
          </a:xfrm>
          <a:prstGeom prst="line">
            <a:avLst/>
          </a:prstGeom>
          <a:noFill/>
          <a:ln w="9525" cap="flat" cmpd="sng" algn="ctr">
            <a:solidFill>
              <a:schemeClr val="tx1"/>
            </a:solidFill>
            <a:prstDash val="solid"/>
            <a:round/>
            <a:headEnd type="none" w="med" len="med"/>
            <a:tailEnd type="none" w="med" len="med"/>
          </a:ln>
          <a:effectLst/>
        </p:spPr>
      </p:cxnSp>
      <p:sp>
        <p:nvSpPr>
          <p:cNvPr id="46" name="Rechteck 45"/>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7" name="Gerade Verbindung 46"/>
          <p:cNvCxnSpPr/>
          <p:nvPr/>
        </p:nvCxnSpPr>
        <p:spPr bwMode="auto">
          <a:xfrm>
            <a:off x="5791200" y="5029200"/>
            <a:ext cx="1219200" cy="45720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0104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7010400" y="5867400"/>
            <a:ext cx="685800" cy="0"/>
          </a:xfrm>
          <a:prstGeom prst="line">
            <a:avLst/>
          </a:prstGeom>
          <a:no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7696200" y="5486400"/>
            <a:ext cx="0" cy="381000"/>
          </a:xfrm>
          <a:prstGeom prst="line">
            <a:avLst/>
          </a:prstGeom>
          <a:no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7696200" y="5486400"/>
            <a:ext cx="685800" cy="0"/>
          </a:xfrm>
          <a:prstGeom prst="line">
            <a:avLst/>
          </a:prstGeom>
          <a:noFill/>
          <a:ln w="9525" cap="flat" cmpd="sng" algn="ctr">
            <a:solidFill>
              <a:schemeClr val="tx1"/>
            </a:solidFill>
            <a:prstDash val="solid"/>
            <a:round/>
            <a:headEnd type="none" w="med" len="med"/>
            <a:tailEnd type="none" w="med" len="med"/>
          </a:ln>
          <a:effectLst/>
        </p:spPr>
      </p:cxnSp>
      <p:sp>
        <p:nvSpPr>
          <p:cNvPr id="53" name="Rechteck 52"/>
          <p:cNvSpPr/>
          <p:nvPr/>
        </p:nvSpPr>
        <p:spPr bwMode="auto">
          <a:xfrm>
            <a:off x="4876800" y="49530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7010400" y="55626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54"/>
          <p:cNvCxnSpPr/>
          <p:nvPr/>
        </p:nvCxnSpPr>
        <p:spPr bwMode="auto">
          <a:xfrm>
            <a:off x="3657600" y="4876800"/>
            <a:ext cx="762000" cy="0"/>
          </a:xfrm>
          <a:prstGeom prst="line">
            <a:avLst/>
          </a:prstGeom>
          <a:no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638800" y="4953000"/>
            <a:ext cx="228600" cy="0"/>
          </a:xfrm>
          <a:prstGeom prst="line">
            <a:avLst/>
          </a:prstGeom>
          <a:noFill/>
          <a:ln w="38100" cap="flat" cmpd="sng" algn="ctr">
            <a:solidFill>
              <a:srgbClr val="0070C0"/>
            </a:solidFill>
            <a:prstDash val="solid"/>
            <a:round/>
            <a:headEnd type="none" w="med" len="med"/>
            <a:tailEnd type="none" w="med" len="med"/>
          </a:ln>
          <a:effectLst/>
        </p:spPr>
      </p:cxnSp>
      <p:cxnSp>
        <p:nvCxnSpPr>
          <p:cNvPr id="57" name="Gerade Verbindung mit Pfeil 56"/>
          <p:cNvCxnSpPr/>
          <p:nvPr/>
        </p:nvCxnSpPr>
        <p:spPr bwMode="auto">
          <a:xfrm>
            <a:off x="5867400" y="4953000"/>
            <a:ext cx="1371600" cy="533400"/>
          </a:xfrm>
          <a:prstGeom prst="straightConnector1">
            <a:avLst/>
          </a:prstGeom>
          <a:noFill/>
          <a:ln w="38100" cap="flat" cmpd="sng" algn="ctr">
            <a:solidFill>
              <a:srgbClr val="0070C0"/>
            </a:solidFill>
            <a:prstDash val="solid"/>
            <a:round/>
            <a:headEnd type="none" w="med" len="med"/>
            <a:tailEnd type="arrow"/>
          </a:ln>
          <a:effectLst/>
        </p:spPr>
      </p:cxnSp>
      <p:sp>
        <p:nvSpPr>
          <p:cNvPr id="58" name="Rechteck 57"/>
          <p:cNvSpPr/>
          <p:nvPr/>
        </p:nvSpPr>
        <p:spPr bwMode="auto">
          <a:xfrm>
            <a:off x="5562600" y="4419600"/>
            <a:ext cx="2286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 name="Gerade Verbindung mit Pfeil 8"/>
          <p:cNvCxnSpPr/>
          <p:nvPr/>
        </p:nvCxnSpPr>
        <p:spPr bwMode="auto">
          <a:xfrm>
            <a:off x="44958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43" name="Gerade Verbindung mit Pfeil 42"/>
          <p:cNvCxnSpPr/>
          <p:nvPr/>
        </p:nvCxnSpPr>
        <p:spPr bwMode="auto">
          <a:xfrm>
            <a:off x="4191000" y="2514600"/>
            <a:ext cx="0" cy="1600200"/>
          </a:xfrm>
          <a:prstGeom prst="straightConnector1">
            <a:avLst/>
          </a:prstGeom>
          <a:noFill/>
          <a:ln w="9525" cap="flat" cmpd="sng" algn="ctr">
            <a:solidFill>
              <a:schemeClr val="tx1"/>
            </a:solidFill>
            <a:prstDash val="solid"/>
            <a:round/>
            <a:headEnd type="none" w="med" len="med"/>
            <a:tailEnd type="arrow"/>
          </a:ln>
          <a:effectLst/>
        </p:spPr>
      </p:cxnSp>
      <p:cxnSp>
        <p:nvCxnSpPr>
          <p:cNvPr id="60" name="Gerade Verbindung mit Pfeil 59"/>
          <p:cNvCxnSpPr/>
          <p:nvPr/>
        </p:nvCxnSpPr>
        <p:spPr bwMode="auto">
          <a:xfrm>
            <a:off x="3886200" y="2514600"/>
            <a:ext cx="0" cy="1600200"/>
          </a:xfrm>
          <a:prstGeom prst="straightConnector1">
            <a:avLst/>
          </a:prstGeom>
          <a:noFill/>
          <a:ln w="9525" cap="flat" cmpd="sng" algn="ctr">
            <a:solidFill>
              <a:schemeClr val="tx1"/>
            </a:solidFill>
            <a:prstDash val="solid"/>
            <a:round/>
            <a:headEnd type="none" w="med" len="med"/>
            <a:tailEnd type="arrow"/>
          </a:ln>
          <a:effectLst/>
        </p:spPr>
      </p:cxnSp>
      <p:sp>
        <p:nvSpPr>
          <p:cNvPr id="70" name="Ellipse 69"/>
          <p:cNvSpPr/>
          <p:nvPr/>
        </p:nvSpPr>
        <p:spPr bwMode="auto">
          <a:xfrm>
            <a:off x="4114800" y="4724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Ellipse 70"/>
          <p:cNvSpPr/>
          <p:nvPr/>
        </p:nvSpPr>
        <p:spPr bwMode="auto">
          <a:xfrm>
            <a:off x="4267200" y="47244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a:off x="4038600" y="4572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4191000" y="45720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4114800" y="4419600"/>
            <a:ext cx="152400" cy="152400"/>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32927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DSSMALL2_2">
  <a:themeElements>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SSMALL2_2">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SSMALL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SSMALL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SSMALL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SSMALL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SSMALL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SSMALL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SSMALL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SSMALL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SSMALL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SSMALL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SSMALL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SDSSMALL2_2</Template>
  <TotalTime>0</TotalTime>
  <Words>2673</Words>
  <Application>Microsoft Office PowerPoint</Application>
  <PresentationFormat>Bildschirmpräsentation (4:3)</PresentationFormat>
  <Paragraphs>468</Paragraphs>
  <Slides>59</Slides>
  <Notes>13</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59</vt:i4>
      </vt:variant>
    </vt:vector>
  </HeadingPairs>
  <TitlesOfParts>
    <vt:vector size="62" baseType="lpstr">
      <vt:lpstr>SDSSMALL2_2</vt:lpstr>
      <vt:lpstr>CorelDRAW X4 Graphic</vt:lpstr>
      <vt:lpstr>Origin Grafik</vt:lpstr>
      <vt:lpstr>CMOS technology, for HEP and PS</vt:lpstr>
      <vt:lpstr>CMOS sensors</vt:lpstr>
      <vt:lpstr>(C)MOS technology</vt:lpstr>
      <vt:lpstr>CMOS sensors</vt:lpstr>
      <vt:lpstr>CMOS pixel</vt:lpstr>
      <vt:lpstr>CMOS pixel</vt:lpstr>
      <vt:lpstr>CMOS sensors</vt:lpstr>
      <vt:lpstr>CMOS sensors</vt:lpstr>
      <vt:lpstr>Fill-factor</vt:lpstr>
      <vt:lpstr>Fill-factor</vt:lpstr>
      <vt:lpstr>PowerPoint-Präsentation</vt:lpstr>
      <vt:lpstr> </vt:lpstr>
      <vt:lpstr>Fill-factor</vt:lpstr>
      <vt:lpstr>MAPS sensors</vt:lpstr>
      <vt:lpstr>CMOS sensors</vt:lpstr>
      <vt:lpstr>MOS pixel sensor with 100% fill factor</vt:lpstr>
      <vt:lpstr>MOS pixel sensor with 100% fill factor</vt:lpstr>
      <vt:lpstr>MAPS</vt:lpstr>
      <vt:lpstr>MAPS</vt:lpstr>
      <vt:lpstr>HVCMOS sensors</vt:lpstr>
      <vt:lpstr>HVCMOS sensors</vt:lpstr>
      <vt:lpstr> </vt:lpstr>
      <vt:lpstr> </vt:lpstr>
      <vt:lpstr>Intelligent pixel</vt:lpstr>
      <vt:lpstr>Intelligent pixel</vt:lpstr>
      <vt:lpstr>Intelligent pixel</vt:lpstr>
      <vt:lpstr>Intelligent pixel</vt:lpstr>
      <vt:lpstr>Intelligent pixel</vt:lpstr>
      <vt:lpstr>Intelligent pixel</vt:lpstr>
      <vt:lpstr>Intelligent pixel</vt:lpstr>
      <vt:lpstr>HVCMOS sensors</vt:lpstr>
      <vt:lpstr> </vt:lpstr>
      <vt:lpstr>HVCMOS applications</vt:lpstr>
      <vt:lpstr> </vt:lpstr>
      <vt:lpstr>Mu3e</vt:lpstr>
      <vt:lpstr>Mu3e</vt:lpstr>
      <vt:lpstr>ATLAS upgrade</vt:lpstr>
      <vt:lpstr>ATLAS upgrade</vt:lpstr>
      <vt:lpstr>Strips</vt:lpstr>
      <vt:lpstr>Strips</vt:lpstr>
      <vt:lpstr>Large area sensors</vt:lpstr>
      <vt:lpstr>Large area sensors</vt:lpstr>
      <vt:lpstr>Large area sensors</vt:lpstr>
      <vt:lpstr>ATLAS pixels </vt:lpstr>
      <vt:lpstr>CLIC</vt:lpstr>
      <vt:lpstr>CLIC</vt:lpstr>
      <vt:lpstr>CLIC</vt:lpstr>
      <vt:lpstr>FEL</vt:lpstr>
      <vt:lpstr> </vt:lpstr>
      <vt:lpstr> </vt:lpstr>
      <vt:lpstr> </vt:lpstr>
      <vt:lpstr>Detection of low energy electrons/photons</vt:lpstr>
      <vt:lpstr>Pixel readout ASICs</vt:lpstr>
      <vt:lpstr>CMOS sensors</vt:lpstr>
      <vt:lpstr>CCPD</vt:lpstr>
      <vt:lpstr>ADC with high dynamic range</vt:lpstr>
      <vt:lpstr>CMOS SiPMs for various applications</vt:lpstr>
      <vt:lpstr>CMOS sensors</vt:lpstr>
      <vt:lpstr>CMOS sensors</vt:lpstr>
    </vt:vector>
  </TitlesOfParts>
  <Company>University Mannheim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Ivan Peric</dc:creator>
  <cp:lastModifiedBy>ivan</cp:lastModifiedBy>
  <cp:revision>1435</cp:revision>
  <dcterms:created xsi:type="dcterms:W3CDTF">2010-08-30T10:07:17Z</dcterms:created>
  <dcterms:modified xsi:type="dcterms:W3CDTF">2015-02-25T09:39:53Z</dcterms:modified>
</cp:coreProperties>
</file>